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681" r:id="rId2"/>
    <p:sldId id="261" r:id="rId3"/>
    <p:sldId id="903" r:id="rId4"/>
    <p:sldId id="948" r:id="rId5"/>
    <p:sldId id="634" r:id="rId6"/>
    <p:sldId id="652" r:id="rId7"/>
    <p:sldId id="989" r:id="rId8"/>
    <p:sldId id="270" r:id="rId9"/>
    <p:sldId id="277" r:id="rId10"/>
    <p:sldId id="341" r:id="rId11"/>
    <p:sldId id="1001" r:id="rId12"/>
    <p:sldId id="1002" r:id="rId13"/>
    <p:sldId id="278" r:id="rId14"/>
    <p:sldId id="482" r:id="rId15"/>
    <p:sldId id="990" r:id="rId16"/>
    <p:sldId id="991" r:id="rId17"/>
    <p:sldId id="992" r:id="rId18"/>
    <p:sldId id="993" r:id="rId19"/>
    <p:sldId id="994" r:id="rId20"/>
    <p:sldId id="995" r:id="rId21"/>
    <p:sldId id="940" r:id="rId22"/>
    <p:sldId id="529" r:id="rId23"/>
    <p:sldId id="310" r:id="rId24"/>
    <p:sldId id="507" r:id="rId25"/>
    <p:sldId id="508" r:id="rId26"/>
    <p:sldId id="495" r:id="rId27"/>
    <p:sldId id="334" r:id="rId28"/>
    <p:sldId id="382" r:id="rId29"/>
    <p:sldId id="336" r:id="rId30"/>
    <p:sldId id="337" r:id="rId31"/>
    <p:sldId id="383" r:id="rId32"/>
    <p:sldId id="304" r:id="rId33"/>
    <p:sldId id="305" r:id="rId34"/>
    <p:sldId id="315" r:id="rId35"/>
    <p:sldId id="996" r:id="rId36"/>
    <p:sldId id="646" r:id="rId37"/>
    <p:sldId id="647" r:id="rId38"/>
    <p:sldId id="997" r:id="rId39"/>
    <p:sldId id="485" r:id="rId40"/>
    <p:sldId id="966" r:id="rId41"/>
    <p:sldId id="741" r:id="rId42"/>
    <p:sldId id="998" r:id="rId43"/>
    <p:sldId id="999" r:id="rId44"/>
    <p:sldId id="1000" r:id="rId45"/>
    <p:sldId id="330" r:id="rId4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4660"/>
  </p:normalViewPr>
  <p:slideViewPr>
    <p:cSldViewPr snapToGrid="0" snapToObjects="1" showGuides="1">
      <p:cViewPr varScale="1">
        <p:scale>
          <a:sx n="102" d="100"/>
          <a:sy n="102" d="100"/>
        </p:scale>
        <p:origin x="1404"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2/13/2022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10</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11</a:t>
            </a:fld>
            <a:endParaRPr lang="en-US" altLang="en-US"/>
          </a:p>
        </p:txBody>
      </p:sp>
    </p:spTree>
    <p:extLst>
      <p:ext uri="{BB962C8B-B14F-4D97-AF65-F5344CB8AC3E}">
        <p14:creationId xmlns:p14="http://schemas.microsoft.com/office/powerpoint/2010/main" val="71008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12</a:t>
            </a:fld>
            <a:endParaRPr lang="en-US" altLang="en-US"/>
          </a:p>
        </p:txBody>
      </p:sp>
    </p:spTree>
    <p:extLst>
      <p:ext uri="{BB962C8B-B14F-4D97-AF65-F5344CB8AC3E}">
        <p14:creationId xmlns:p14="http://schemas.microsoft.com/office/powerpoint/2010/main" val="280588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94667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73582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82076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8365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72331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4167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3497549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764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8920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324895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2/13/2022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2/13/2022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2/13/2022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2/13/2022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2/13/2022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2/13/2022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2/13/2022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February 13, 2022</a:t>
            </a:r>
          </a:p>
          <a:p>
            <a:pPr marR="0" lvl="0" algn="ctr" defTabSz="914400" eaLnBrk="1" fontAlgn="base" hangingPunct="1">
              <a:lnSpc>
                <a:spcPct val="90000"/>
              </a:lnSpc>
              <a:spcAft>
                <a:spcPts val="0"/>
              </a:spcAft>
              <a:buClrTx/>
              <a:buSzTx/>
              <a:tabLst/>
              <a:defRPr/>
            </a:pPr>
            <a:r>
              <a:rPr lang="en-US" sz="3600" dirty="0">
                <a:solidFill>
                  <a:srgbClr val="C00000"/>
                </a:solidFill>
                <a:latin typeface="Arial Rounded MT Bold" panose="020F0704030504030204" pitchFamily="34" charset="0"/>
                <a:ea typeface="+mn-ea"/>
              </a:rPr>
              <a:t>The Bread of Life</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837176" y="5641933"/>
            <a:ext cx="4021152"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John 6:35-59</a:t>
            </a:r>
          </a:p>
        </p:txBody>
      </p:sp>
      <p:pic>
        <p:nvPicPr>
          <p:cNvPr id="6" name="Picture 5">
            <a:extLst>
              <a:ext uri="{FF2B5EF4-FFF2-40B4-BE49-F238E27FC236}">
                <a16:creationId xmlns:a16="http://schemas.microsoft.com/office/drawing/2014/main" id="{815EABE8-BFA6-4318-8B95-B54F2E833B02}"/>
              </a:ext>
            </a:extLst>
          </p:cNvPr>
          <p:cNvPicPr>
            <a:picLocks noChangeAspect="1"/>
          </p:cNvPicPr>
          <p:nvPr/>
        </p:nvPicPr>
        <p:blipFill rotWithShape="1">
          <a:blip r:embed="rId5"/>
          <a:srcRect l="7085" r="5622"/>
          <a:stretch/>
        </p:blipFill>
        <p:spPr>
          <a:xfrm>
            <a:off x="188634" y="2804401"/>
            <a:ext cx="4959927" cy="37859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316694" y="153341"/>
            <a:ext cx="1936312" cy="884249"/>
          </a:xfrm>
          <a:prstGeom prst="rect">
            <a:avLst/>
          </a:prstGeom>
        </p:spPr>
      </p:pic>
      <p:pic>
        <p:nvPicPr>
          <p:cNvPr id="3" name="Picture 2">
            <a:extLst>
              <a:ext uri="{FF2B5EF4-FFF2-40B4-BE49-F238E27FC236}">
                <a16:creationId xmlns:a16="http://schemas.microsoft.com/office/drawing/2014/main" id="{F125471D-658A-42CD-A29B-8CC6AED8573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32" b="99719" l="1500" r="99875">
                        <a14:foregroundMark x1="51375" y1="8158" x2="51375" y2="8158"/>
                        <a14:foregroundMark x1="51000" y1="2672" x2="51000" y2="2672"/>
                        <a14:foregroundMark x1="35500" y1="71308" x2="35500" y2="71308"/>
                        <a14:foregroundMark x1="80500" y1="75949" x2="80500" y2="75949"/>
                        <a14:foregroundMark x1="16125" y1="88186" x2="16125" y2="88186"/>
                        <a14:foregroundMark x1="9125" y1="87060" x2="2250" y2="90577"/>
                        <a14:foregroundMark x1="2250" y1="90577" x2="12000" y2="97750"/>
                        <a14:foregroundMark x1="12000" y1="97750" x2="25500" y2="97750"/>
                        <a14:foregroundMark x1="25500" y1="97750" x2="66875" y2="99719"/>
                        <a14:foregroundMark x1="66875" y1="99719" x2="92875" y2="94796"/>
                        <a14:foregroundMark x1="92875" y1="94796" x2="86500" y2="89311"/>
                        <a14:foregroundMark x1="86500" y1="89311" x2="10750" y2="85513"/>
                        <a14:foregroundMark x1="10750" y1="85513" x2="8750" y2="86779"/>
                        <a14:foregroundMark x1="12250" y1="91421" x2="12250" y2="91421"/>
                        <a14:foregroundMark x1="4750" y1="91983" x2="16625" y2="94515"/>
                        <a14:foregroundMark x1="16625" y1="94515" x2="5125" y2="96062"/>
                        <a14:foregroundMark x1="5125" y1="96062" x2="8875" y2="93108"/>
                        <a14:foregroundMark x1="1500" y1="93390" x2="12000" y2="97890"/>
                        <a14:foregroundMark x1="90625" y1="87904" x2="97125" y2="90295"/>
                        <a14:foregroundMark x1="97125" y1="90295" x2="99875" y2="96624"/>
                        <a14:foregroundMark x1="99875" y1="96624" x2="99625" y2="99719"/>
                        <a14:foregroundMark x1="17000" y1="67089" x2="9875" y2="71308"/>
                        <a14:foregroundMark x1="9875" y1="71308" x2="8125" y2="78059"/>
                        <a14:foregroundMark x1="8125" y1="78059" x2="10250" y2="81716"/>
                        <a14:foregroundMark x1="12000" y1="73840" x2="12000" y2="73840"/>
                        <a14:foregroundMark x1="2625" y1="80309" x2="2625" y2="80309"/>
                        <a14:foregroundMark x1="20875" y1="59353" x2="19750" y2="51899"/>
                        <a14:foregroundMark x1="19750" y1="51899" x2="25375" y2="47820"/>
                        <a14:foregroundMark x1="25375" y1="47820" x2="26875" y2="47820"/>
                        <a14:foregroundMark x1="20125" y1="55134" x2="22250" y2="59353"/>
                        <a14:foregroundMark x1="19125" y1="55696" x2="22875" y2="60197"/>
                        <a14:foregroundMark x1="19750" y1="58650" x2="19750" y2="58650"/>
                        <a14:foregroundMark x1="19750" y1="58650" x2="19750" y2="58650"/>
                        <a14:foregroundMark x1="19125" y1="57525" x2="19125" y2="57525"/>
                        <a14:foregroundMark x1="19125" y1="57525" x2="19125" y2="57525"/>
                        <a14:foregroundMark x1="19125" y1="57103" x2="19125" y2="57103"/>
                        <a14:foregroundMark x1="19125" y1="57103" x2="19125" y2="57103"/>
                        <a14:foregroundMark x1="18375" y1="56821" x2="18375" y2="56821"/>
                        <a14:foregroundMark x1="18375" y1="56821" x2="18375" y2="56821"/>
                        <a14:foregroundMark x1="28375" y1="43741" x2="30125" y2="35443"/>
                        <a14:foregroundMark x1="30125" y1="35443" x2="34375" y2="33755"/>
                        <a14:foregroundMark x1="26875" y1="41491" x2="26875" y2="41491"/>
                        <a14:foregroundMark x1="26875" y1="41491" x2="26875" y2="41491"/>
                        <a14:foregroundMark x1="28250" y1="39241" x2="28250" y2="39241"/>
                        <a14:foregroundMark x1="28250" y1="39241" x2="28250" y2="39241"/>
                        <a14:foregroundMark x1="32625" y1="32630" x2="32625" y2="32630"/>
                        <a14:foregroundMark x1="32625" y1="32630" x2="32625" y2="32630"/>
                        <a14:foregroundMark x1="37875" y1="22644" x2="37875" y2="22644"/>
                        <a14:foregroundMark x1="37875" y1="22644" x2="37875" y2="22644"/>
                        <a14:foregroundMark x1="38375" y1="21238" x2="38375" y2="21238"/>
                        <a14:foregroundMark x1="38500" y1="21097" x2="38500" y2="21097"/>
                        <a14:foregroundMark x1="39000" y1="19972" x2="39000" y2="19972"/>
                        <a14:foregroundMark x1="39125" y1="20253" x2="39125" y2="20253"/>
                        <a14:foregroundMark x1="37250" y1="23488" x2="39875" y2="15893"/>
                        <a14:foregroundMark x1="39875" y1="15893" x2="43875" y2="13783"/>
                        <a14:foregroundMark x1="38625" y1="18987" x2="38875" y2="24191"/>
                        <a14:foregroundMark x1="58000" y1="13361" x2="63875" y2="17862"/>
                        <a14:foregroundMark x1="63875" y1="17862" x2="95125" y2="79325"/>
                        <a14:foregroundMark x1="95125" y1="79325" x2="92625" y2="82982"/>
                        <a14:foregroundMark x1="58000" y1="13361" x2="63375" y2="17159"/>
                        <a14:foregroundMark x1="63375" y1="17159" x2="63875" y2="17862"/>
                        <a14:foregroundMark x1="58000" y1="12940" x2="64375" y2="13502"/>
                        <a14:foregroundMark x1="64375" y1="13502" x2="64375" y2="18284"/>
                        <a14:foregroundMark x1="58125" y1="13221" x2="62125" y2="15752"/>
                        <a14:foregroundMark x1="59625" y1="12518" x2="59625" y2="12518"/>
                        <a14:foregroundMark x1="59625" y1="12518" x2="59625" y2="12518"/>
                        <a14:foregroundMark x1="60625" y1="12377" x2="60625" y2="12377"/>
                        <a14:foregroundMark x1="60625" y1="12377" x2="60625" y2="12377"/>
                        <a14:foregroundMark x1="42250" y1="11955" x2="42250" y2="11955"/>
                        <a14:foregroundMark x1="42250" y1="11955" x2="42250" y2="11955"/>
                        <a14:foregroundMark x1="42250" y1="11955" x2="42250" y2="11955"/>
                        <a14:foregroundMark x1="42375" y1="11955" x2="42375" y2="11955"/>
                        <a14:foregroundMark x1="41625" y1="12377" x2="41625" y2="12377"/>
                        <a14:foregroundMark x1="41625" y1="12377" x2="41625" y2="12377"/>
                        <a14:foregroundMark x1="42750" y1="11955" x2="42750" y2="11955"/>
                        <a14:foregroundMark x1="42750" y1="11955" x2="42750" y2="11955"/>
                        <a14:foregroundMark x1="45000" y1="11252" x2="38625" y2="12236"/>
                        <a14:foregroundMark x1="38625" y1="12236" x2="35000" y2="19128"/>
                        <a14:foregroundMark x1="35000" y1="19128" x2="37500" y2="26442"/>
                        <a14:foregroundMark x1="37500" y1="26442" x2="38000" y2="26301"/>
                        <a14:foregroundMark x1="34625" y1="32068" x2="27125" y2="33896"/>
                        <a14:foregroundMark x1="27125" y1="33896" x2="26250" y2="44023"/>
                        <a14:foregroundMark x1="26250" y1="44023" x2="30000" y2="45148"/>
                        <a14:foregroundMark x1="34625" y1="32068" x2="31125" y2="34880"/>
                        <a14:foregroundMark x1="29000" y1="34037" x2="35000" y2="31927"/>
                        <a14:foregroundMark x1="29875" y1="33193" x2="34875" y2="32911"/>
                        <a14:foregroundMark x1="26500" y1="47539" x2="19125" y2="53586"/>
                        <a14:foregroundMark x1="19125" y1="53586" x2="20375" y2="60619"/>
                        <a14:foregroundMark x1="20375" y1="60619" x2="20500" y2="60619"/>
                        <a14:foregroundMark x1="17125" y1="67370" x2="12625" y2="69620"/>
                        <a14:foregroundMark x1="12000" y1="70323" x2="17750" y2="66104"/>
                        <a14:foregroundMark x1="17750" y1="66104" x2="18250" y2="66526"/>
                        <a14:foregroundMark x1="15000" y1="67651" x2="15000" y2="67651"/>
                        <a14:foregroundMark x1="15000" y1="67651" x2="15000" y2="67651"/>
                      </a14:backgroundRemoval>
                    </a14:imgEffect>
                  </a14:imgLayer>
                </a14:imgProps>
              </a:ext>
            </a:extLst>
          </a:blip>
          <a:stretch>
            <a:fillRect/>
          </a:stretch>
        </p:blipFill>
        <p:spPr>
          <a:xfrm>
            <a:off x="1524000" y="0"/>
            <a:ext cx="7620000" cy="6858000"/>
          </a:xfrm>
          <a:prstGeom prst="rect">
            <a:avLst/>
          </a:prstGeom>
        </p:spPr>
      </p:pic>
    </p:spTree>
    <p:extLst>
      <p:ext uri="{BB962C8B-B14F-4D97-AF65-F5344CB8AC3E}">
        <p14:creationId xmlns:p14="http://schemas.microsoft.com/office/powerpoint/2010/main" val="369176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316694" y="153341"/>
            <a:ext cx="1936312" cy="884249"/>
          </a:xfrm>
          <a:prstGeom prst="rect">
            <a:avLst/>
          </a:prstGeom>
        </p:spPr>
      </p:pic>
      <p:pic>
        <p:nvPicPr>
          <p:cNvPr id="2" name="Picture 1">
            <a:extLst>
              <a:ext uri="{FF2B5EF4-FFF2-40B4-BE49-F238E27FC236}">
                <a16:creationId xmlns:a16="http://schemas.microsoft.com/office/drawing/2014/main" id="{1F7065DD-134E-4638-BD01-F633C3CB5AF0}"/>
              </a:ext>
            </a:extLst>
          </p:cNvPr>
          <p:cNvPicPr>
            <a:picLocks noChangeAspect="1"/>
          </p:cNvPicPr>
          <p:nvPr/>
        </p:nvPicPr>
        <p:blipFill>
          <a:blip r:embed="rId5"/>
          <a:stretch>
            <a:fillRect/>
          </a:stretch>
        </p:blipFill>
        <p:spPr>
          <a:xfrm>
            <a:off x="742093" y="1132403"/>
            <a:ext cx="7659813" cy="5654896"/>
          </a:xfrm>
          <a:prstGeom prst="rect">
            <a:avLst/>
          </a:prstGeom>
        </p:spPr>
      </p:pic>
    </p:spTree>
    <p:extLst>
      <p:ext uri="{BB962C8B-B14F-4D97-AF65-F5344CB8AC3E}">
        <p14:creationId xmlns:p14="http://schemas.microsoft.com/office/powerpoint/2010/main" val="81686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4502451"/>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Gospel according to Saint John, the 6</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928254"/>
            <a:ext cx="8853055" cy="5881610"/>
          </a:xfrm>
          <a:prstGeom prst="rect">
            <a:avLst/>
          </a:prstGeom>
          <a:noFill/>
        </p:spPr>
        <p:txBody>
          <a:bodyPr wrap="square">
            <a:spAutoFit/>
          </a:bodyPr>
          <a:lstStyle/>
          <a:p>
            <a:pPr marL="0" marR="0">
              <a:lnSpc>
                <a:spcPct val="95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said to them, “I am the bread of life. Whoever comes to me will never be hungry, and whoever believes in me will never be thirsty.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 said to you that you have seen me and yet do not believe.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Everything that the Father gives me will come to me, and anyone who comes to me I will never drive away;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 have come down from heaven, not to do my own will, but the will of him who sent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this is</a:t>
            </a:r>
          </a:p>
        </p:txBody>
      </p:sp>
    </p:spTree>
    <p:extLst>
      <p:ext uri="{BB962C8B-B14F-4D97-AF65-F5344CB8AC3E}">
        <p14:creationId xmlns:p14="http://schemas.microsoft.com/office/powerpoint/2010/main" val="56030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817414"/>
            <a:ext cx="8853055" cy="5881610"/>
          </a:xfrm>
          <a:prstGeom prst="rect">
            <a:avLst/>
          </a:prstGeom>
          <a:noFill/>
        </p:spPr>
        <p:txBody>
          <a:bodyPr wrap="square">
            <a:spAutoFit/>
          </a:bodyPr>
          <a:lstStyle/>
          <a:p>
            <a:pPr marL="0" marR="0">
              <a:lnSpc>
                <a:spcPct val="95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will of him who sent me, that I should lose nothing of all that he has given me, but raise it up on the last 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This is indeed the will of my Father, that all who see the Son and believe in him may have eternal life; and I will raise them up on the last 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Jews began to complain about him because he said, “I am the bread that came down from heaven.”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were saying, “Is not</a:t>
            </a:r>
          </a:p>
        </p:txBody>
      </p:sp>
    </p:spTree>
    <p:extLst>
      <p:ext uri="{BB962C8B-B14F-4D97-AF65-F5344CB8AC3E}">
        <p14:creationId xmlns:p14="http://schemas.microsoft.com/office/powerpoint/2010/main" val="426330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928254"/>
            <a:ext cx="8853055" cy="5881610"/>
          </a:xfrm>
          <a:prstGeom prst="rect">
            <a:avLst/>
          </a:prstGeom>
          <a:noFill/>
        </p:spPr>
        <p:txBody>
          <a:bodyPr wrap="square">
            <a:spAutoFit/>
          </a:bodyPr>
          <a:lstStyle/>
          <a:p>
            <a:pPr marL="0" marR="0">
              <a:lnSpc>
                <a:spcPct val="95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this Jesus, the son of Joseph, whose father and mother we know? How can he now say, ‘I have come down from heaven’?”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answered them, “Do not complain among yourselves.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 one can come to me unless drawn by the Father who sent me; and I will raise that person up on the last 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It is written in the prophets, ‘And they shall all be taught by God.’ Everyone who has heard and learned from the Father</a:t>
            </a:r>
          </a:p>
        </p:txBody>
      </p:sp>
    </p:spTree>
    <p:extLst>
      <p:ext uri="{BB962C8B-B14F-4D97-AF65-F5344CB8AC3E}">
        <p14:creationId xmlns:p14="http://schemas.microsoft.com/office/powerpoint/2010/main" val="300288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928254"/>
            <a:ext cx="8853055" cy="5881610"/>
          </a:xfrm>
          <a:prstGeom prst="rect">
            <a:avLst/>
          </a:prstGeom>
          <a:noFill/>
        </p:spPr>
        <p:txBody>
          <a:bodyPr wrap="square">
            <a:spAutoFit/>
          </a:bodyPr>
          <a:lstStyle/>
          <a:p>
            <a:pPr marL="0" marR="0">
              <a:lnSpc>
                <a:spcPct val="95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comes to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Not that anyone has seen the Father except the one who is from God; he has seen the Father.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Very truly, I tell you, whoever believes has eternal life.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am the bread of life.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Your ancestors ate the manna in the wilderness, and they died.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This is the bread that comes down from heaven, so that one may eat of it and not die.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am the living bread that came down from heaven. Whoever</a:t>
            </a:r>
          </a:p>
        </p:txBody>
      </p:sp>
    </p:spTree>
    <p:extLst>
      <p:ext uri="{BB962C8B-B14F-4D97-AF65-F5344CB8AC3E}">
        <p14:creationId xmlns:p14="http://schemas.microsoft.com/office/powerpoint/2010/main" val="216206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928254"/>
            <a:ext cx="8853055" cy="5881610"/>
          </a:xfrm>
          <a:prstGeom prst="rect">
            <a:avLst/>
          </a:prstGeom>
          <a:noFill/>
        </p:spPr>
        <p:txBody>
          <a:bodyPr wrap="square">
            <a:spAutoFit/>
          </a:bodyPr>
          <a:lstStyle/>
          <a:p>
            <a:pPr marL="0" marR="0">
              <a:lnSpc>
                <a:spcPct val="95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eats of this bread will live forever; and the bread that I will give for the life of the world is my flesh.”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Jews then disputed among themselves, saying, “How can this man give us his flesh to eat?”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Jesus said to them, “Very truly, I tell you, unless you eat the flesh of the Son of Man and drink his blood, you have no life in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Those who eat my flesh and drink my blood have eternal life, and I will raise them up on</a:t>
            </a:r>
          </a:p>
        </p:txBody>
      </p:sp>
    </p:spTree>
    <p:extLst>
      <p:ext uri="{BB962C8B-B14F-4D97-AF65-F5344CB8AC3E}">
        <p14:creationId xmlns:p14="http://schemas.microsoft.com/office/powerpoint/2010/main" val="143126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124690" y="928254"/>
            <a:ext cx="8853055" cy="5881610"/>
          </a:xfrm>
          <a:prstGeom prst="rect">
            <a:avLst/>
          </a:prstGeom>
          <a:noFill/>
        </p:spPr>
        <p:txBody>
          <a:bodyPr wrap="square">
            <a:spAutoFit/>
          </a:bodyPr>
          <a:lstStyle/>
          <a:p>
            <a:pPr marL="0" marR="0">
              <a:lnSpc>
                <a:spcPct val="95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last day;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my flesh is true food and my blood is true drink.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Those who eat my flesh and drink my blood abide in me, and I in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Just as the living Father sent me, and I live because of the Father, so whoever eats me will live because of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This is the bread that came down from heaven, not like that which your ancestors ate, and they died. But the one who eats this bread will live forever.” </a:t>
            </a:r>
          </a:p>
        </p:txBody>
      </p:sp>
    </p:spTree>
    <p:extLst>
      <p:ext uri="{BB962C8B-B14F-4D97-AF65-F5344CB8AC3E}">
        <p14:creationId xmlns:p14="http://schemas.microsoft.com/office/powerpoint/2010/main" val="132980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Merciful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6:35-49</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4478790"/>
          </a:xfrm>
          <a:prstGeom prst="rect">
            <a:avLst/>
          </a:prstGeom>
          <a:noFill/>
        </p:spPr>
        <p:txBody>
          <a:bodyPr wrap="square">
            <a:spAutoFit/>
          </a:bodyPr>
          <a:lstStyle/>
          <a:p>
            <a:pPr marL="0" marR="0">
              <a:lnSpc>
                <a:spcPct val="95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these things while he was teaching in the synagogue at Capernaum</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t>
            </a:r>
          </a:p>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Gospel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(Spoken)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6074273"/>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5" name="Picture 4">
            <a:extLst>
              <a:ext uri="{FF2B5EF4-FFF2-40B4-BE49-F238E27FC236}">
                <a16:creationId xmlns:a16="http://schemas.microsoft.com/office/drawing/2014/main" id="{83AD5CA1-36D9-4BF5-B2BA-4515A9023704}"/>
              </a:ext>
            </a:extLst>
          </p:cNvPr>
          <p:cNvPicPr>
            <a:picLocks noChangeAspect="1"/>
          </p:cNvPicPr>
          <p:nvPr/>
        </p:nvPicPr>
        <p:blipFill rotWithShape="1">
          <a:blip r:embed="rId3"/>
          <a:srcRect l="7085" r="5622"/>
          <a:stretch/>
        </p:blipFill>
        <p:spPr>
          <a:xfrm>
            <a:off x="939045" y="296727"/>
            <a:ext cx="7342110" cy="56042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5078313"/>
          </a:xfrm>
          <a:prstGeom prst="rect">
            <a:avLst/>
          </a:prstGeom>
          <a:noFill/>
        </p:spPr>
        <p:txBody>
          <a:bodyPr wrap="square">
            <a:spAutoFit/>
          </a:bodyPr>
          <a:lstStyle/>
          <a:p>
            <a:pPr marL="228600" marR="0" indent="-228600">
              <a:spcBef>
                <a:spcPts val="0"/>
              </a:spcBef>
              <a:spcAft>
                <a:spcPts val="600"/>
              </a:spcAft>
              <a:tabLst>
                <a:tab pos="228600" algn="l"/>
              </a:tabLst>
            </a:pPr>
            <a:r>
              <a:rPr lang="en-US" sz="3600" b="1" dirty="0">
                <a:effectLst/>
                <a:latin typeface="Arial Rounded MT Bold" panose="020F0704030504030204" pitchFamily="34" charset="0"/>
                <a:ea typeface="Garamond,Times New Roman"/>
                <a:cs typeface="Times New Roman" panose="02020603050405020304" pitchFamily="18" charset="0"/>
              </a:rPr>
              <a:t>C:	Jesus shows us all the ways that we fall short. He also provides a way out of the holes we dig ourselves into. Forgive us our sins, and show us how to make better choices, be better friends, parents, kids, partners, and co-workers. Let Christ’s light shine through us, for the sake of Jesus we pray. Amen.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Lord, in your mercy,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17682" y="1086697"/>
            <a:ext cx="7984836" cy="40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Grateful for your everlasting faithfulness, we lift our hearts and our prayers to you, merciful God, in the name of your son, Jesus Christ.</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6074273"/>
            <a:ext cx="9059160" cy="677108"/>
          </a:xfrm>
          <a:prstGeom prst="rect">
            <a:avLst/>
          </a:prstGeom>
        </p:spPr>
        <p:txBody>
          <a:bodyPr wrap="square">
            <a:spAutoFit/>
          </a:bodyPr>
          <a:lstStyle/>
          <a:p>
            <a:pPr marL="0" marR="0" lvl="0" indent="0" algn="ctr" defTabSz="685800" rtl="0" eaLnBrk="0" fontAlgn="base" latinLnBrk="0" hangingPunct="0">
              <a:lnSpc>
                <a:spcPct val="95000"/>
              </a:lnSpc>
              <a:spcBef>
                <a:spcPts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5" name="Picture 4">
            <a:extLst>
              <a:ext uri="{FF2B5EF4-FFF2-40B4-BE49-F238E27FC236}">
                <a16:creationId xmlns:a16="http://schemas.microsoft.com/office/drawing/2014/main" id="{83AD5CA1-36D9-4BF5-B2BA-4515A9023704}"/>
              </a:ext>
            </a:extLst>
          </p:cNvPr>
          <p:cNvPicPr>
            <a:picLocks noChangeAspect="1"/>
          </p:cNvPicPr>
          <p:nvPr/>
        </p:nvPicPr>
        <p:blipFill rotWithShape="1">
          <a:blip r:embed="rId3"/>
          <a:srcRect l="7085" r="5622"/>
          <a:stretch/>
        </p:blipFill>
        <p:spPr>
          <a:xfrm>
            <a:off x="939045" y="296727"/>
            <a:ext cx="7342110" cy="56042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05323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6074273"/>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5" name="Picture 4">
            <a:extLst>
              <a:ext uri="{FF2B5EF4-FFF2-40B4-BE49-F238E27FC236}">
                <a16:creationId xmlns:a16="http://schemas.microsoft.com/office/drawing/2014/main" id="{83AD5CA1-36D9-4BF5-B2BA-4515A9023704}"/>
              </a:ext>
            </a:extLst>
          </p:cNvPr>
          <p:cNvPicPr>
            <a:picLocks noChangeAspect="1"/>
          </p:cNvPicPr>
          <p:nvPr/>
        </p:nvPicPr>
        <p:blipFill rotWithShape="1">
          <a:blip r:embed="rId3"/>
          <a:srcRect l="7085" r="5622"/>
          <a:stretch/>
        </p:blipFill>
        <p:spPr>
          <a:xfrm>
            <a:off x="939045" y="296727"/>
            <a:ext cx="7342110" cy="56042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233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leads you in pathways of righteousness, who rejoices over you, and who calls you by name, ☩ bless your going out and your coming in, today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943661"/>
          </a:xfrm>
          <a:prstGeom prst="rect">
            <a:avLst/>
          </a:prstGeom>
          <a:noFill/>
        </p:spPr>
        <p:txBody>
          <a:bodyPr wrap="square">
            <a:spAutoFit/>
          </a:bodyPr>
          <a:lstStyle/>
          <a:p>
            <a:pPr marL="461963" marR="0" indent="-461963">
              <a:lnSpc>
                <a:spcPct val="119000"/>
              </a:lnSpc>
              <a:spcBef>
                <a:spcPts val="0"/>
              </a:spcBef>
              <a:spcAft>
                <a:spcPts val="600"/>
              </a:spcAft>
            </a:pPr>
            <a:r>
              <a:rPr lang="en-US" sz="3200" dirty="0">
                <a:effectLst/>
                <a:latin typeface="Arial Rounded MT Bold" panose="020F0704030504030204" pitchFamily="34" charset="0"/>
                <a:ea typeface="Garamond,Times New Roman"/>
                <a:cs typeface="Garamond,Times New Roman"/>
              </a:rPr>
              <a:t>L:	Jesus does, indeed, forgive. Jesus cleanses us of our sin and recreates us in God’s image. Receive the entire forgiveness of all your sins. Go, and walk free of guilt, shame, and sin. You are made new! In Jesus’ name we pray.  </a:t>
            </a:r>
          </a:p>
          <a:p>
            <a:pPr marL="461963" marR="0" indent="-461963">
              <a:lnSpc>
                <a:spcPct val="119000"/>
              </a:lnSpc>
              <a:spcBef>
                <a:spcPts val="0"/>
              </a:spcBef>
              <a:spcAft>
                <a:spcPts val="600"/>
              </a:spcAft>
            </a:pPr>
            <a:endParaRPr lang="en-US" sz="3200" dirty="0">
              <a:latin typeface="Arial Rounded MT Bold" panose="020F0704030504030204" pitchFamily="34" charset="0"/>
              <a:ea typeface="Garamond,Times New Roman"/>
              <a:cs typeface="Garamond,Times New Roman"/>
            </a:endParaRPr>
          </a:p>
          <a:p>
            <a:pPr marL="461963" marR="0" indent="-461963">
              <a:lnSpc>
                <a:spcPct val="119000"/>
              </a:lnSpc>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28281" y="265354"/>
            <a:ext cx="9115719" cy="677108"/>
          </a:xfrm>
          <a:prstGeom prst="rect">
            <a:avLst/>
          </a:prstGeom>
        </p:spPr>
        <p:txBody>
          <a:bodyPr wrap="square">
            <a:spAutoFit/>
          </a:bodyPr>
          <a:lstStyle/>
          <a:p>
            <a:pPr marL="571500" marR="0" lvl="0" indent="-571500" algn="ctr" defTabSz="685800" rtl="0" eaLnBrk="0" fontAlgn="base" latinLnBrk="0" hangingPunct="0">
              <a:lnSpc>
                <a:spcPct val="95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SENDING SONG</a:t>
            </a:r>
          </a:p>
        </p:txBody>
      </p:sp>
      <p:sp>
        <p:nvSpPr>
          <p:cNvPr id="5" name="Rectangle 4">
            <a:extLst>
              <a:ext uri="{FF2B5EF4-FFF2-40B4-BE49-F238E27FC236}">
                <a16:creationId xmlns:a16="http://schemas.microsoft.com/office/drawing/2014/main" id="{3046A6A0-E960-437A-B948-A99CF74E83F3}"/>
              </a:ext>
            </a:extLst>
          </p:cNvPr>
          <p:cNvSpPr/>
          <p:nvPr/>
        </p:nvSpPr>
        <p:spPr>
          <a:xfrm>
            <a:off x="38100" y="861669"/>
            <a:ext cx="9077619" cy="1307666"/>
          </a:xfrm>
          <a:prstGeom prst="rect">
            <a:avLst/>
          </a:prstGeom>
        </p:spPr>
        <p:txBody>
          <a:bodyPr wrap="square">
            <a:spAutoFit/>
          </a:bodyPr>
          <a:lstStyle/>
          <a:p>
            <a:pPr marR="0" lvl="0"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“Sent Forth by God’s Blessing”</a:t>
            </a:r>
          </a:p>
          <a:p>
            <a:pPr marR="0" lvl="0"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LBW 221</a:t>
            </a:r>
          </a:p>
        </p:txBody>
      </p:sp>
      <p:pic>
        <p:nvPicPr>
          <p:cNvPr id="4" name="Picture 3">
            <a:extLst>
              <a:ext uri="{FF2B5EF4-FFF2-40B4-BE49-F238E27FC236}">
                <a16:creationId xmlns:a16="http://schemas.microsoft.com/office/drawing/2014/main" id="{4CE461A9-9847-4E09-9980-EFC8DBF5C6BE}"/>
              </a:ext>
            </a:extLst>
          </p:cNvPr>
          <p:cNvPicPr>
            <a:picLocks noChangeAspect="1"/>
          </p:cNvPicPr>
          <p:nvPr/>
        </p:nvPicPr>
        <p:blipFill>
          <a:blip r:embed="rId3"/>
          <a:stretch>
            <a:fillRect/>
          </a:stretch>
        </p:blipFill>
        <p:spPr>
          <a:xfrm>
            <a:off x="2057375" y="2395489"/>
            <a:ext cx="5105449" cy="3926313"/>
          </a:xfrm>
          <a:prstGeom prst="rect">
            <a:avLst/>
          </a:prstGeom>
        </p:spPr>
      </p:pic>
    </p:spTree>
    <p:extLst>
      <p:ext uri="{BB962C8B-B14F-4D97-AF65-F5344CB8AC3E}">
        <p14:creationId xmlns:p14="http://schemas.microsoft.com/office/powerpoint/2010/main" val="8517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Sent Forth By God’s Blessing     ELW 547</a:t>
            </a:r>
          </a:p>
        </p:txBody>
      </p:sp>
      <p:sp>
        <p:nvSpPr>
          <p:cNvPr id="7" name="TextBox 6">
            <a:extLst>
              <a:ext uri="{FF2B5EF4-FFF2-40B4-BE49-F238E27FC236}">
                <a16:creationId xmlns:a16="http://schemas.microsoft.com/office/drawing/2014/main" id="{883FD85B-ED6C-43D9-9755-6F1C5407BE40}"/>
              </a:ext>
            </a:extLst>
          </p:cNvPr>
          <p:cNvSpPr txBox="1"/>
          <p:nvPr/>
        </p:nvSpPr>
        <p:spPr>
          <a:xfrm>
            <a:off x="1007918" y="1080655"/>
            <a:ext cx="7204364" cy="5078313"/>
          </a:xfrm>
          <a:prstGeom prst="rect">
            <a:avLst/>
          </a:prstGeom>
          <a:noFill/>
        </p:spPr>
        <p:txBody>
          <a:bodyPr wrap="square">
            <a:spAutoFit/>
          </a:bodyPr>
          <a:lstStyle/>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1	Sent forth by God's blessing,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our true faith confessing,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the people of God                                     from this dwelling take leave.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supper is ended.</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Oh, now be extended</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the fruits of this service                                          in all who believe.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49085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Sent Forth By God’s Blessing     ELW 547</a:t>
            </a:r>
          </a:p>
        </p:txBody>
      </p:sp>
      <p:sp>
        <p:nvSpPr>
          <p:cNvPr id="7" name="TextBox 6">
            <a:extLst>
              <a:ext uri="{FF2B5EF4-FFF2-40B4-BE49-F238E27FC236}">
                <a16:creationId xmlns:a16="http://schemas.microsoft.com/office/drawing/2014/main" id="{883FD85B-ED6C-43D9-9755-6F1C5407BE40}"/>
              </a:ext>
            </a:extLst>
          </p:cNvPr>
          <p:cNvSpPr txBox="1"/>
          <p:nvPr/>
        </p:nvSpPr>
        <p:spPr>
          <a:xfrm>
            <a:off x="938645" y="1052946"/>
            <a:ext cx="7342909" cy="5078313"/>
          </a:xfrm>
          <a:prstGeom prst="rect">
            <a:avLst/>
          </a:prstGeom>
          <a:noFill/>
        </p:spPr>
        <p:txBody>
          <a:bodyPr wrap="square">
            <a:spAutoFit/>
          </a:bodyPr>
          <a:lstStyle/>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1	The seed of Christ's teaching,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receptive souls reaching,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shall blossom in action                                        for God and for all.</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grace shall incite us,</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love shall unite us</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to work for your kingdom                            and answer your call.</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00671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Sent Forth By God’s Blessing     ELW 547</a:t>
            </a:r>
          </a:p>
        </p:txBody>
      </p:sp>
      <p:sp>
        <p:nvSpPr>
          <p:cNvPr id="7" name="TextBox 6">
            <a:extLst>
              <a:ext uri="{FF2B5EF4-FFF2-40B4-BE49-F238E27FC236}">
                <a16:creationId xmlns:a16="http://schemas.microsoft.com/office/drawing/2014/main" id="{883FD85B-ED6C-43D9-9755-6F1C5407BE40}"/>
              </a:ext>
            </a:extLst>
          </p:cNvPr>
          <p:cNvSpPr txBox="1"/>
          <p:nvPr/>
        </p:nvSpPr>
        <p:spPr>
          <a:xfrm>
            <a:off x="1028700" y="1166842"/>
            <a:ext cx="7162800" cy="4524315"/>
          </a:xfrm>
          <a:prstGeom prst="rect">
            <a:avLst/>
          </a:prstGeom>
          <a:noFill/>
        </p:spPr>
        <p:txBody>
          <a:bodyPr wrap="square">
            <a:spAutoFit/>
          </a:bodyPr>
          <a:lstStyle/>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2	With praise and thanksgiving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to God ever-living,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the tasks of our </a:t>
            </a:r>
            <a:r>
              <a:rPr lang="en-US" sz="3600" dirty="0" err="1">
                <a:effectLst/>
                <a:latin typeface="Arial Rounded MT Bold" panose="020F0704030504030204" pitchFamily="34" charset="0"/>
                <a:ea typeface="MS Mincho" panose="02020609040205080304" pitchFamily="49" charset="-128"/>
              </a:rPr>
              <a:t>ev'ryday</a:t>
            </a:r>
            <a:r>
              <a:rPr lang="en-US" sz="3600" dirty="0">
                <a:effectLst/>
                <a:latin typeface="Arial Rounded MT Bold" panose="020F0704030504030204" pitchFamily="34" charset="0"/>
                <a:ea typeface="MS Mincho" panose="02020609040205080304" pitchFamily="49" charset="-128"/>
              </a:rPr>
              <a:t>                                 life we will face—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our faith ever sharing,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in love ever caring,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spc="-20" dirty="0">
                <a:effectLst/>
                <a:latin typeface="Arial Rounded MT Bold" panose="020F0704030504030204" pitchFamily="34" charset="0"/>
                <a:ea typeface="MS Mincho" panose="02020609040205080304" pitchFamily="49" charset="-128"/>
              </a:rPr>
              <a:t>	embracing God's children,                                                    the whole human race.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2508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Sent Forth By God’s Blessing     ELW 547</a:t>
            </a:r>
          </a:p>
        </p:txBody>
      </p:sp>
      <p:sp>
        <p:nvSpPr>
          <p:cNvPr id="7" name="TextBox 6">
            <a:extLst>
              <a:ext uri="{FF2B5EF4-FFF2-40B4-BE49-F238E27FC236}">
                <a16:creationId xmlns:a16="http://schemas.microsoft.com/office/drawing/2014/main" id="{883FD85B-ED6C-43D9-9755-6F1C5407BE40}"/>
              </a:ext>
            </a:extLst>
          </p:cNvPr>
          <p:cNvSpPr txBox="1"/>
          <p:nvPr/>
        </p:nvSpPr>
        <p:spPr>
          <a:xfrm>
            <a:off x="1035627" y="1052946"/>
            <a:ext cx="7148946" cy="4524315"/>
          </a:xfrm>
          <a:prstGeom prst="rect">
            <a:avLst/>
          </a:prstGeom>
          <a:noFill/>
        </p:spPr>
        <p:txBody>
          <a:bodyPr wrap="square">
            <a:spAutoFit/>
          </a:bodyPr>
          <a:lstStyle/>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2	With your feast you feed us,</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your light now lead us;</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unite us as one in this life                             that we share.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Then may all the living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praise and thanksgiving</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pPr>
            <a:r>
              <a:rPr lang="en-US" sz="3600" dirty="0">
                <a:effectLst/>
                <a:latin typeface="Arial Rounded MT Bold" panose="020F0704030504030204" pitchFamily="34" charset="0"/>
                <a:ea typeface="MS Mincho" panose="02020609040205080304" pitchFamily="49" charset="-128"/>
              </a:rPr>
              <a:t>	give honor to Christ                                             and his name that we bear.</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12436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a:t>
            </a:r>
            <a:endParaRPr lang="en-US" sz="36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BB30AB5-4774-433B-85FA-C880B612E134}"/>
              </a:ext>
            </a:extLst>
          </p:cNvPr>
          <p:cNvSpPr/>
          <p:nvPr/>
        </p:nvSpPr>
        <p:spPr>
          <a:xfrm>
            <a:off x="1" y="685799"/>
            <a:ext cx="9144000" cy="1175843"/>
          </a:xfrm>
          <a:prstGeom prst="rect">
            <a:avLst/>
          </a:prstGeom>
        </p:spPr>
        <p:txBody>
          <a:bodyPr vert="horz" lIns="91440" tIns="45720" rIns="91440" bIns="45720" rtlCol="0" anchor="b">
            <a:noAutofit/>
          </a:bodyPr>
          <a:lstStyle/>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“Just As I Am, Without One Plea”</a:t>
            </a:r>
          </a:p>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LBW 296</a:t>
            </a:r>
            <a:endParaRPr lang="en-US" sz="2800" kern="1200" dirty="0">
              <a:effectLst/>
              <a:latin typeface="Arial Rounded MT Bold" panose="020F0704030504030204" pitchFamily="34" charset="0"/>
              <a:ea typeface="+mj-ea"/>
              <a:cs typeface="+mj-cs"/>
            </a:endParaRPr>
          </a:p>
        </p:txBody>
      </p:sp>
      <p:pic>
        <p:nvPicPr>
          <p:cNvPr id="6" name="Picture 5">
            <a:extLst>
              <a:ext uri="{FF2B5EF4-FFF2-40B4-BE49-F238E27FC236}">
                <a16:creationId xmlns:a16="http://schemas.microsoft.com/office/drawing/2014/main" id="{7AA9E1C5-D2B9-4D4E-A3FF-7A74866FE184}"/>
              </a:ext>
            </a:extLst>
          </p:cNvPr>
          <p:cNvPicPr>
            <a:picLocks noChangeAspect="1"/>
          </p:cNvPicPr>
          <p:nvPr/>
        </p:nvPicPr>
        <p:blipFill rotWithShape="1">
          <a:blip r:embed="rId3"/>
          <a:srcRect l="7085" r="5622"/>
          <a:stretch/>
        </p:blipFill>
        <p:spPr>
          <a:xfrm>
            <a:off x="1649490" y="2042400"/>
            <a:ext cx="5921220" cy="45197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1668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effectLst/>
                <a:latin typeface="Arial Rounded MT Bold" panose="020F0704030504030204" pitchFamily="34" charset="0"/>
                <a:ea typeface="Times New Roman" panose="02020603050405020304" pitchFamily="18" charset="0"/>
              </a:rPr>
              <a:t>Just As I Am	LBW 296 (Verses 1, 2, 5, &amp; 6 Only)</a:t>
            </a:r>
          </a:p>
        </p:txBody>
      </p:sp>
      <p:sp>
        <p:nvSpPr>
          <p:cNvPr id="6" name="TextBox 5">
            <a:extLst>
              <a:ext uri="{FF2B5EF4-FFF2-40B4-BE49-F238E27FC236}">
                <a16:creationId xmlns:a16="http://schemas.microsoft.com/office/drawing/2014/main" id="{188E73A7-D166-4A7E-938F-CB81C92789D9}"/>
              </a:ext>
            </a:extLst>
          </p:cNvPr>
          <p:cNvSpPr txBox="1"/>
          <p:nvPr/>
        </p:nvSpPr>
        <p:spPr>
          <a:xfrm>
            <a:off x="0" y="928256"/>
            <a:ext cx="9144000" cy="5447645"/>
          </a:xfrm>
          <a:prstGeom prst="rect">
            <a:avLst/>
          </a:prstGeom>
          <a:noFill/>
        </p:spPr>
        <p:txBody>
          <a:bodyPr wrap="square">
            <a:spAutoFit/>
          </a:bodyPr>
          <a:lstStyle/>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1	Just as I am, without one plea,</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but that thy blood was shed for me,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and that thou </a:t>
            </a:r>
            <a:r>
              <a:rPr lang="en-US" sz="3600" dirty="0" err="1">
                <a:effectLst/>
                <a:latin typeface="Arial Rounded MT Bold" panose="020F0704030504030204" pitchFamily="34" charset="0"/>
                <a:ea typeface="MS Mincho" panose="02020609040205080304" pitchFamily="49" charset="-128"/>
              </a:rPr>
              <a:t>bidd’st</a:t>
            </a:r>
            <a:r>
              <a:rPr lang="en-US" sz="3600" dirty="0">
                <a:effectLst/>
                <a:latin typeface="Arial Rounded MT Bold" panose="020F0704030504030204" pitchFamily="34" charset="0"/>
                <a:ea typeface="MS Mincho" panose="02020609040205080304" pitchFamily="49" charset="-128"/>
              </a:rPr>
              <a:t> me come to thee,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O Lamb of God, I come, I come.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2400" dirty="0">
                <a:effectLst/>
                <a:latin typeface="Arial Rounded MT Bold" panose="020F0704030504030204" pitchFamily="34" charset="0"/>
                <a:ea typeface="MS Mincho" panose="02020609040205080304" pitchFamily="49" charset="-128"/>
              </a:rPr>
              <a:t> </a:t>
            </a:r>
            <a:endParaRPr lang="en-US" sz="24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2	Just as I am, and waiting not</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to rid my soul of one dark blot,</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to thee, whose blood                                 can cleanse each spot,</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O Lamb of God, I come, I come.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1565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1668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effectLst/>
                <a:latin typeface="Arial Rounded MT Bold" panose="020F0704030504030204" pitchFamily="34" charset="0"/>
                <a:ea typeface="Times New Roman" panose="02020603050405020304" pitchFamily="18" charset="0"/>
              </a:rPr>
              <a:t>Just As I Am	LBW 296 (Verses 1, 2, 5, &amp; 6 Only)</a:t>
            </a:r>
          </a:p>
        </p:txBody>
      </p:sp>
      <p:sp>
        <p:nvSpPr>
          <p:cNvPr id="6" name="TextBox 5">
            <a:extLst>
              <a:ext uri="{FF2B5EF4-FFF2-40B4-BE49-F238E27FC236}">
                <a16:creationId xmlns:a16="http://schemas.microsoft.com/office/drawing/2014/main" id="{188E73A7-D166-4A7E-938F-CB81C92789D9}"/>
              </a:ext>
            </a:extLst>
          </p:cNvPr>
          <p:cNvSpPr txBox="1"/>
          <p:nvPr/>
        </p:nvSpPr>
        <p:spPr>
          <a:xfrm>
            <a:off x="644237" y="1063476"/>
            <a:ext cx="7910945" cy="5386090"/>
          </a:xfrm>
          <a:prstGeom prst="rect">
            <a:avLst/>
          </a:prstGeom>
          <a:noFill/>
        </p:spPr>
        <p:txBody>
          <a:bodyPr wrap="square">
            <a:spAutoFit/>
          </a:bodyPr>
          <a:lstStyle/>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5	Just as I am, thou wilt receive,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wilt welcome, pardon,                           cleanse, relieve;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because thy promise I believe,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O Lamb of God, I come, I come,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2000" dirty="0">
                <a:effectLst/>
                <a:latin typeface="Arial Rounded MT Bold" panose="020F0704030504030204" pitchFamily="34" charset="0"/>
                <a:ea typeface="MS Mincho" panose="02020609040205080304" pitchFamily="49" charset="-128"/>
              </a:rPr>
              <a:t> </a:t>
            </a:r>
            <a:endParaRPr lang="en-US" sz="20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6	Just as I am; thy love unknown</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has broken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barrier down;</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now to be thine, yea, thine alone,</a:t>
            </a:r>
            <a:endParaRPr lang="en-US" sz="3600" dirty="0">
              <a:effectLst/>
              <a:latin typeface="Arial Rounded MT Bold" panose="020F0704030504030204" pitchFamily="34" charset="0"/>
              <a:ea typeface="Times New Roman" panose="02020603050405020304" pitchFamily="18" charset="0"/>
            </a:endParaRPr>
          </a:p>
          <a:p>
            <a:pPr marL="457200" marR="0" indent="-457200">
              <a:spcBef>
                <a:spcPts val="0"/>
              </a:spcBef>
              <a:spcAft>
                <a:spcPts val="0"/>
              </a:spcAft>
              <a:tabLst>
                <a:tab pos="8118475" algn="l"/>
              </a:tabLst>
            </a:pPr>
            <a:r>
              <a:rPr lang="en-US" sz="3600" dirty="0">
                <a:effectLst/>
                <a:latin typeface="Arial Rounded MT Bold" panose="020F0704030504030204" pitchFamily="34" charset="0"/>
                <a:ea typeface="MS Mincho" panose="02020609040205080304" pitchFamily="49" charset="-128"/>
              </a:rPr>
              <a:t>	O Lamb of God, I come, I come.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2935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sustenance, You sent your son, Jesus, to be living bread for the world. Give us your living bread, that we may consume, and then share your everlasting life with others, for the sake of Jesus Christ, our savior and Lord.</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6987</TotalTime>
  <Words>2939</Words>
  <Application>Microsoft Office PowerPoint</Application>
  <PresentationFormat>On-screen Show (4:3)</PresentationFormat>
  <Paragraphs>227</Paragraphs>
  <Slides>45</Slides>
  <Notes>24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85</cp:revision>
  <dcterms:created xsi:type="dcterms:W3CDTF">2021-03-16T23:00:10Z</dcterms:created>
  <dcterms:modified xsi:type="dcterms:W3CDTF">2022-02-13T11:32:36Z</dcterms:modified>
</cp:coreProperties>
</file>