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9" r:id="rId14"/>
    <p:sldId id="284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>
        <p:scale>
          <a:sx n="118" d="100"/>
          <a:sy n="118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133600" y="1303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rajan Pro" pitchFamily="18" charset="0"/>
              </a:rPr>
              <a:t>Ladies Auxiliary VFW</a:t>
            </a:r>
            <a:endParaRPr lang="en-US" sz="4000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 smtClean="0">
                <a:solidFill>
                  <a:schemeClr val="bg1"/>
                </a:solidFill>
                <a:latin typeface="Trajan Pro" pitchFamily="18" charset="0"/>
              </a:rPr>
              <a:t> Support for Uncommon Heroes </a:t>
            </a:r>
            <a:r>
              <a:rPr lang="en-US" b="1" baseline="30000" dirty="0" smtClean="0">
                <a:solidFill>
                  <a:schemeClr val="bg1"/>
                </a:solidFill>
                <a:latin typeface="Trajan Pro" pitchFamily="18" charset="0"/>
              </a:rPr>
              <a:t>tm</a:t>
            </a:r>
            <a:endParaRPr lang="en-US" b="1" baseline="300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3600" y="834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rajan Pro" pitchFamily="18" charset="0"/>
              </a:rPr>
              <a:t>VFW Auxiliary</a:t>
            </a:r>
            <a:endParaRPr lang="en-US" sz="4800" dirty="0">
              <a:solidFill>
                <a:schemeClr val="bg1"/>
              </a:solidFill>
              <a:latin typeface="Trajan Pro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085"/>
            <a:ext cx="1586316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zleg.gov/FormatDocument.asp?inDoc=/ars/41/01101.htm&amp;Title=41&amp;DocType=A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leg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Request to Speak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286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to make a “Request to Speak”</a:t>
            </a:r>
            <a:r>
              <a:rPr lang="en-US" spc="-5" dirty="0">
                <a:solidFill>
                  <a:schemeClr val="tx1"/>
                </a:solidFill>
                <a:cs typeface="Arial"/>
              </a:rPr>
              <a:t> using the  </a:t>
            </a:r>
            <a:endParaRPr lang="en-US" spc="-5" dirty="0" smtClean="0">
              <a:solidFill>
                <a:schemeClr val="tx1"/>
              </a:solidFill>
              <a:cs typeface="Arial"/>
            </a:endParaRPr>
          </a:p>
          <a:p>
            <a:r>
              <a:rPr lang="en-US" spc="-135" dirty="0" smtClean="0">
                <a:solidFill>
                  <a:schemeClr val="tx1"/>
                </a:solidFill>
                <a:cs typeface="Arial"/>
              </a:rPr>
              <a:t>Arizona  </a:t>
            </a:r>
            <a:r>
              <a:rPr lang="en-US" spc="-90" dirty="0">
                <a:solidFill>
                  <a:schemeClr val="tx1"/>
                </a:solidFill>
                <a:cs typeface="Arial"/>
              </a:rPr>
              <a:t>Legislative  </a:t>
            </a:r>
            <a:r>
              <a:rPr lang="en-US" spc="-100" dirty="0">
                <a:solidFill>
                  <a:schemeClr val="tx1"/>
                </a:solidFill>
                <a:cs typeface="Arial"/>
              </a:rPr>
              <a:t>I</a:t>
            </a:r>
            <a:r>
              <a:rPr lang="en-US" spc="-90" dirty="0">
                <a:solidFill>
                  <a:schemeClr val="tx1"/>
                </a:solidFill>
                <a:cs typeface="Arial"/>
              </a:rPr>
              <a:t>nfo</a:t>
            </a:r>
            <a:r>
              <a:rPr lang="en-US" spc="-100" dirty="0">
                <a:solidFill>
                  <a:schemeClr val="tx1"/>
                </a:solidFill>
                <a:cs typeface="Arial"/>
              </a:rPr>
              <a:t>rm</a:t>
            </a:r>
            <a:r>
              <a:rPr lang="en-US" spc="-90" dirty="0">
                <a:solidFill>
                  <a:schemeClr val="tx1"/>
                </a:solidFill>
                <a:cs typeface="Arial"/>
              </a:rPr>
              <a:t>at</a:t>
            </a:r>
            <a:r>
              <a:rPr lang="en-US" spc="-95" dirty="0">
                <a:solidFill>
                  <a:schemeClr val="tx1"/>
                </a:solidFill>
                <a:cs typeface="Arial"/>
              </a:rPr>
              <a:t>i</a:t>
            </a:r>
            <a:r>
              <a:rPr lang="en-US" spc="-90" dirty="0">
                <a:solidFill>
                  <a:schemeClr val="tx1"/>
                </a:solidFill>
                <a:cs typeface="Arial"/>
              </a:rPr>
              <a:t>o</a:t>
            </a:r>
            <a:r>
              <a:rPr lang="en-US" dirty="0">
                <a:solidFill>
                  <a:schemeClr val="tx1"/>
                </a:solidFill>
                <a:cs typeface="Arial"/>
              </a:rPr>
              <a:t>n  </a:t>
            </a:r>
            <a:r>
              <a:rPr lang="en-US" spc="-10" dirty="0">
                <a:solidFill>
                  <a:schemeClr val="tx1"/>
                </a:solidFill>
                <a:cs typeface="Arial"/>
              </a:rPr>
              <a:t>System  </a:t>
            </a:r>
            <a:endParaRPr lang="en-US" spc="-10" dirty="0" smtClean="0">
              <a:solidFill>
                <a:schemeClr val="tx1"/>
              </a:solidFill>
              <a:cs typeface="Arial"/>
            </a:endParaRPr>
          </a:p>
          <a:p>
            <a:r>
              <a:rPr lang="en-US" spc="-5" dirty="0" smtClean="0">
                <a:solidFill>
                  <a:schemeClr val="tx1"/>
                </a:solidFill>
                <a:cs typeface="Arial"/>
              </a:rPr>
              <a:t>(</a:t>
            </a:r>
            <a:r>
              <a:rPr lang="en-US" spc="-5" dirty="0">
                <a:solidFill>
                  <a:schemeClr val="tx1"/>
                </a:solidFill>
                <a:cs typeface="Arial"/>
              </a:rPr>
              <a:t>ALIS)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spc="-155" dirty="0" smtClean="0">
                <a:latin typeface="Arial"/>
                <a:cs typeface="Arial"/>
              </a:rPr>
              <a:t>Once you have looked up a bill you go back to the home page. Then to </a:t>
            </a:r>
            <a:r>
              <a:rPr lang="en-US" sz="4400" b="1" spc="-5" dirty="0">
                <a:latin typeface="Arial"/>
                <a:cs typeface="Arial"/>
              </a:rPr>
              <a:t>comment on </a:t>
            </a:r>
            <a:r>
              <a:rPr lang="en-US" sz="4400" b="1" dirty="0">
                <a:latin typeface="Arial"/>
                <a:cs typeface="Arial"/>
              </a:rPr>
              <a:t>a </a:t>
            </a:r>
            <a:r>
              <a:rPr lang="en-US" sz="4400" b="1" spc="-5" dirty="0">
                <a:latin typeface="Arial"/>
                <a:cs typeface="Arial"/>
              </a:rPr>
              <a:t>bill  in writing or in person,  you must first click on  “Request </a:t>
            </a:r>
            <a:r>
              <a:rPr lang="en-US" sz="4400" b="1" dirty="0">
                <a:latin typeface="Arial"/>
                <a:cs typeface="Arial"/>
              </a:rPr>
              <a:t>to</a:t>
            </a:r>
            <a:r>
              <a:rPr lang="en-US" sz="4400" b="1" spc="-65" dirty="0">
                <a:latin typeface="Arial"/>
                <a:cs typeface="Arial"/>
              </a:rPr>
              <a:t> </a:t>
            </a:r>
            <a:r>
              <a:rPr lang="en-US" sz="4400" b="1" spc="-5" dirty="0">
                <a:latin typeface="Arial"/>
                <a:cs typeface="Arial"/>
              </a:rPr>
              <a:t>Speak”</a:t>
            </a:r>
            <a:endParaRPr lang="en-US" sz="4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b="10028"/>
          <a:stretch/>
        </p:blipFill>
        <p:spPr bwMode="auto">
          <a:xfrm>
            <a:off x="1981200" y="990600"/>
            <a:ext cx="7135153" cy="415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438400" y="4240447"/>
            <a:ext cx="1295400" cy="131080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146974"/>
            <a:ext cx="3003323" cy="123110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on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“Request to Speak”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2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apps.azleg.gov/RequestToSpeak/UpcomingAgenda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8" y="1877379"/>
            <a:ext cx="8609251" cy="4447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599" y="1105770"/>
            <a:ext cx="65971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Click on “Request to Speak” or “Sign On”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7800" y="1628990"/>
            <a:ext cx="3733800" cy="9296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96200" y="15240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905000"/>
            <a:ext cx="5105400" cy="1785104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92430">
              <a:lnSpc>
                <a:spcPct val="100000"/>
              </a:lnSpc>
            </a:pPr>
            <a:r>
              <a:rPr lang="en-US" b="1" spc="-5" dirty="0">
                <a:solidFill>
                  <a:srgbClr val="DC2300"/>
                </a:solidFill>
                <a:latin typeface="Arial"/>
                <a:cs typeface="Arial"/>
              </a:rPr>
              <a:t>Sign </a:t>
            </a:r>
            <a:r>
              <a:rPr lang="en-US" b="1" dirty="0">
                <a:solidFill>
                  <a:srgbClr val="DC2300"/>
                </a:solidFill>
                <a:latin typeface="Arial"/>
                <a:cs typeface="Arial"/>
              </a:rPr>
              <a:t>in</a:t>
            </a:r>
            <a:r>
              <a:rPr lang="en-US" b="1" spc="-4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b="1" spc="-5" dirty="0" smtClean="0">
                <a:solidFill>
                  <a:srgbClr val="DC2300"/>
                </a:solidFill>
                <a:latin typeface="Arial"/>
                <a:cs typeface="Arial"/>
              </a:rPr>
              <a:t>Page or Create An Account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pc="-100" dirty="0" smtClean="0">
                <a:solidFill>
                  <a:srgbClr val="C00000"/>
                </a:solidFill>
                <a:latin typeface="Arial"/>
                <a:cs typeface="Arial"/>
              </a:rPr>
              <a:t>If you have a account sign.</a:t>
            </a:r>
            <a:endParaRPr lang="en-US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lang="en-US" spc="-30" dirty="0" smtClean="0">
                <a:solidFill>
                  <a:srgbClr val="C00000"/>
                </a:solidFill>
                <a:latin typeface="Arial"/>
                <a:cs typeface="Arial"/>
              </a:rPr>
              <a:t>Enter </a:t>
            </a:r>
            <a:r>
              <a:rPr lang="en-US" spc="-30" dirty="0">
                <a:solidFill>
                  <a:srgbClr val="C00000"/>
                </a:solidFill>
                <a:latin typeface="Arial"/>
                <a:cs typeface="Arial"/>
              </a:rPr>
              <a:t>your</a:t>
            </a:r>
            <a:r>
              <a:rPr lang="en-US" spc="-3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pc="-3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pc="-35" dirty="0" smtClean="0">
                <a:solidFill>
                  <a:srgbClr val="C00000"/>
                </a:solidFill>
                <a:latin typeface="Arial"/>
                <a:cs typeface="Arial"/>
              </a:rPr>
              <a:t>account </a:t>
            </a:r>
            <a:r>
              <a:rPr lang="en-US" spc="-85" dirty="0" smtClean="0">
                <a:solidFill>
                  <a:srgbClr val="C00000"/>
                </a:solidFill>
                <a:latin typeface="Arial"/>
                <a:cs typeface="Arial"/>
              </a:rPr>
              <a:t>email  </a:t>
            </a:r>
            <a:r>
              <a:rPr lang="en-US" spc="-70" dirty="0" smtClean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password.</a:t>
            </a:r>
          </a:p>
          <a:p>
            <a:pPr marL="12700" marR="68580">
              <a:lnSpc>
                <a:spcPct val="100000"/>
              </a:lnSpc>
            </a:pPr>
            <a:endParaRPr lang="en-US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If you don’t have a account you can create one.</a:t>
            </a:r>
            <a:endParaRPr lang="en-US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ign On || Arizona State Legislatur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r="29380"/>
          <a:stretch/>
        </p:blipFill>
        <p:spPr>
          <a:xfrm>
            <a:off x="5029200" y="1371600"/>
            <a:ext cx="3892270" cy="49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n On || Arizona State Legislatur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4562" r="35841" b="-4562"/>
          <a:stretch/>
        </p:blipFill>
        <p:spPr>
          <a:xfrm>
            <a:off x="4800600" y="1219200"/>
            <a:ext cx="3657600" cy="499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829108"/>
            <a:ext cx="409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Fill in all of the fields and create account.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shboard || Request to Speak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000"/>
            <a:ext cx="9144000" cy="453578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1143000"/>
            <a:ext cx="36379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Click on “New Request”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990600" y="1404610"/>
            <a:ext cx="3200400" cy="19481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0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ic Search || Request to Speak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/>
          <a:stretch/>
        </p:blipFill>
        <p:spPr>
          <a:xfrm>
            <a:off x="16858" y="1676400"/>
            <a:ext cx="9144000" cy="4766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29" y="1676400"/>
            <a:ext cx="8928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“New Request” allows you to create a “Request to Speak” on a bill on the current agenda.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133252"/>
            <a:ext cx="7542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Enter the bill number, bill description, nominee or topic here and press search.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038600" y="4191000"/>
            <a:ext cx="457200" cy="94225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36905" y="3276600"/>
            <a:ext cx="8583930" cy="3046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14380" y="1752600"/>
            <a:ext cx="83058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If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you've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entered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accurate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information,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result will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come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up, as</a:t>
            </a:r>
            <a:r>
              <a:rPr kumimoji="0" lang="en-US" sz="2800" b="0" i="0" u="none" strike="noStrike" kern="0" cap="none" spc="-4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below. Click on “Add Request”.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91200" y="2706707"/>
            <a:ext cx="1600200" cy="247489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6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115050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3"/>
          <p:cNvSpPr/>
          <p:nvPr/>
        </p:nvSpPr>
        <p:spPr>
          <a:xfrm>
            <a:off x="307485" y="2130425"/>
            <a:ext cx="8346441" cy="4208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66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37160" y="1981200"/>
            <a:ext cx="8950960" cy="437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0" y="1143000"/>
            <a:ext cx="63246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Once submitted, your request will be  added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any others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you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have</a:t>
            </a:r>
            <a:r>
              <a:rPr kumimoji="0" lang="en-US" sz="2800" b="0" i="0" u="none" strike="noStrike" kern="0" cap="none" spc="-4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made.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041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ALIS stands for: </a:t>
            </a:r>
          </a:p>
          <a:p>
            <a:pPr marL="0" indent="0">
              <a:buNone/>
            </a:pPr>
            <a:r>
              <a:rPr lang="en-US" dirty="0" smtClean="0"/>
              <a:t>Arizona Legislative Information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pc="-90" dirty="0">
                <a:cs typeface="Arial"/>
              </a:rPr>
              <a:t>You </a:t>
            </a:r>
            <a:r>
              <a:rPr lang="en-US" spc="-5" dirty="0">
                <a:cs typeface="Arial"/>
              </a:rPr>
              <a:t>may access </a:t>
            </a:r>
            <a:r>
              <a:rPr lang="en-US" dirty="0">
                <a:cs typeface="Arial"/>
              </a:rPr>
              <a:t>ALIS</a:t>
            </a:r>
            <a:r>
              <a:rPr lang="en-US" spc="-120" dirty="0">
                <a:cs typeface="Arial"/>
              </a:rPr>
              <a:t> </a:t>
            </a:r>
            <a:r>
              <a:rPr lang="en-US" spc="-5" dirty="0">
                <a:cs typeface="Arial"/>
              </a:rPr>
              <a:t>from </a:t>
            </a:r>
            <a:r>
              <a:rPr lang="en-US" spc="-5" dirty="0" smtClean="0">
                <a:cs typeface="Arial"/>
              </a:rPr>
              <a:t>your </a:t>
            </a:r>
            <a:r>
              <a:rPr lang="en-US" spc="-5" dirty="0">
                <a:cs typeface="Arial"/>
              </a:rPr>
              <a:t>home</a:t>
            </a:r>
            <a:r>
              <a:rPr lang="en-US" spc="-50" dirty="0">
                <a:cs typeface="Arial"/>
              </a:rPr>
              <a:t> </a:t>
            </a:r>
            <a:r>
              <a:rPr lang="en-US" spc="-20" dirty="0" smtClean="0">
                <a:cs typeface="Arial"/>
              </a:rPr>
              <a:t>computer and portable devices.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28600" y="2599126"/>
            <a:ext cx="8643621" cy="376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104421"/>
            <a:ext cx="7653021" cy="149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ctr">
              <a:lnSpc>
                <a:spcPct val="93100"/>
              </a:lnSpc>
            </a:pP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During</a:t>
            </a:r>
            <a:r>
              <a:rPr lang="en-US" sz="2400" spc="-12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committee</a:t>
            </a:r>
            <a:r>
              <a:rPr lang="en-US" sz="2400" spc="-114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hearings,</a:t>
            </a:r>
            <a:r>
              <a:rPr lang="en-US" sz="2400" spc="-12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the</a:t>
            </a:r>
            <a:r>
              <a:rPr lang="en-US" sz="2400" spc="-12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committee</a:t>
            </a:r>
            <a:r>
              <a:rPr lang="en-US" sz="2400" spc="-12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chair</a:t>
            </a:r>
            <a:r>
              <a:rPr lang="en-US" sz="2400" spc="-12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DC2300"/>
                </a:solidFill>
                <a:latin typeface="Arial"/>
                <a:cs typeface="Arial"/>
              </a:rPr>
              <a:t>and  </a:t>
            </a:r>
            <a:r>
              <a:rPr lang="en-US" sz="2400" spc="-5" dirty="0">
                <a:solidFill>
                  <a:srgbClr val="DC2300"/>
                </a:solidFill>
                <a:latin typeface="Arial"/>
                <a:cs typeface="Arial"/>
              </a:rPr>
              <a:t>members will be able to see your position and any  comments, and whether </a:t>
            </a:r>
            <a:r>
              <a:rPr lang="en-US" sz="2400" dirty="0">
                <a:solidFill>
                  <a:srgbClr val="DC2300"/>
                </a:solidFill>
                <a:latin typeface="Arial"/>
                <a:cs typeface="Arial"/>
              </a:rPr>
              <a:t>you</a:t>
            </a:r>
            <a:r>
              <a:rPr lang="en-US" sz="2400" spc="-204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DC2300"/>
                </a:solidFill>
                <a:latin typeface="Arial"/>
                <a:cs typeface="Arial"/>
              </a:rPr>
              <a:t>want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2390" lvl="0" algn="ctr">
              <a:lnSpc>
                <a:spcPts val="2910"/>
              </a:lnSpc>
            </a:pPr>
            <a:r>
              <a:rPr lang="en-US" sz="2400" spc="-5" dirty="0">
                <a:solidFill>
                  <a:srgbClr val="DC2300"/>
                </a:solidFill>
                <a:latin typeface="Arial"/>
                <a:cs typeface="Arial"/>
              </a:rPr>
              <a:t>to provide in-person</a:t>
            </a:r>
            <a:r>
              <a:rPr lang="en-US" sz="2400" spc="-17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DC2300"/>
                </a:solidFill>
                <a:latin typeface="Arial"/>
                <a:cs typeface="Arial"/>
              </a:rPr>
              <a:t>testimony.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82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19709" y="3200400"/>
            <a:ext cx="8651240" cy="294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80772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>
              <a:lnSpc>
                <a:spcPts val="3120"/>
              </a:lnSpc>
            </a:pPr>
            <a:r>
              <a:rPr lang="en-US" sz="2800" spc="-90" dirty="0">
                <a:solidFill>
                  <a:srgbClr val="DC2300"/>
                </a:solidFill>
                <a:latin typeface="Arial"/>
                <a:cs typeface="Arial"/>
              </a:rPr>
              <a:t>You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will</a:t>
            </a:r>
            <a:r>
              <a:rPr lang="en-US" sz="2800" spc="-7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also</a:t>
            </a:r>
            <a:r>
              <a:rPr lang="en-US" sz="2800" spc="-7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find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DC2300"/>
                </a:solidFill>
                <a:latin typeface="Arial"/>
                <a:cs typeface="Arial"/>
              </a:rPr>
              <a:t>a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DC2300"/>
                </a:solidFill>
                <a:latin typeface="Arial"/>
                <a:cs typeface="Arial"/>
              </a:rPr>
              <a:t>copy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of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DC2300"/>
                </a:solidFill>
                <a:latin typeface="Arial"/>
                <a:cs typeface="Arial"/>
              </a:rPr>
              <a:t>your</a:t>
            </a:r>
            <a:r>
              <a:rPr lang="en-US" sz="2800" spc="-8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position</a:t>
            </a:r>
            <a:r>
              <a:rPr lang="en-US" sz="2800" spc="-7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DC2300"/>
                </a:solidFill>
                <a:latin typeface="Arial"/>
                <a:cs typeface="Arial"/>
              </a:rPr>
              <a:t>under</a:t>
            </a:r>
            <a:r>
              <a:rPr lang="en-US" sz="2800" spc="-75" dirty="0" smtClean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DC2300"/>
                </a:solidFill>
                <a:latin typeface="Arial"/>
                <a:cs typeface="Arial"/>
              </a:rPr>
              <a:t>the </a:t>
            </a:r>
            <a:r>
              <a:rPr lang="en-US" sz="2800" spc="-5" dirty="0" smtClean="0">
                <a:solidFill>
                  <a:srgbClr val="DC2300"/>
                </a:solidFill>
                <a:latin typeface="Arial"/>
                <a:cs typeface="Arial"/>
              </a:rPr>
              <a:t>"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My</a:t>
            </a:r>
            <a:r>
              <a:rPr lang="en-US" sz="2800" spc="-9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Bill</a:t>
            </a:r>
            <a:r>
              <a:rPr lang="en-US" sz="2800" spc="-9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Positions"</a:t>
            </a:r>
            <a:r>
              <a:rPr lang="en-US" sz="2800" spc="-9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and</a:t>
            </a:r>
            <a:r>
              <a:rPr lang="en-US" sz="2800" spc="-10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on</a:t>
            </a:r>
            <a:r>
              <a:rPr lang="en-US" sz="2800" spc="-10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DC2300"/>
                </a:solidFill>
                <a:latin typeface="Arial"/>
                <a:cs typeface="Arial"/>
              </a:rPr>
              <a:t>the</a:t>
            </a:r>
            <a:r>
              <a:rPr lang="en-US" sz="2800" spc="-10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"Home"</a:t>
            </a:r>
            <a:r>
              <a:rPr lang="en-US" sz="2800" spc="-10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sections</a:t>
            </a:r>
            <a:r>
              <a:rPr lang="en-US" sz="2800" spc="-10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DC2300"/>
                </a:solidFill>
                <a:latin typeface="Arial"/>
                <a:cs typeface="Arial"/>
              </a:rPr>
              <a:t>of</a:t>
            </a: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DC2300"/>
                </a:solidFill>
                <a:latin typeface="Arial"/>
                <a:cs typeface="Arial"/>
              </a:rPr>
              <a:t>"Request </a:t>
            </a:r>
            <a:r>
              <a:rPr lang="en-US" sz="2800" dirty="0">
                <a:solidFill>
                  <a:srgbClr val="DC2300"/>
                </a:solidFill>
                <a:latin typeface="Arial"/>
                <a:cs typeface="Arial"/>
              </a:rPr>
              <a:t>to</a:t>
            </a:r>
            <a:r>
              <a:rPr lang="en-US" sz="2800" spc="-55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DC2300"/>
                </a:solidFill>
                <a:latin typeface="Arial"/>
                <a:cs typeface="Arial"/>
              </a:rPr>
              <a:t>Speak"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84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80339" y="3352800"/>
            <a:ext cx="8743950" cy="1786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70" y="1773504"/>
            <a:ext cx="5018087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050" idx="2"/>
          </p:cNvCxnSpPr>
          <p:nvPr/>
        </p:nvCxnSpPr>
        <p:spPr>
          <a:xfrm>
            <a:off x="4552314" y="2352941"/>
            <a:ext cx="3448686" cy="21428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2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764752" y="1143000"/>
            <a:ext cx="5074921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2743200" cy="42138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93200"/>
              </a:lnSpc>
            </a:pPr>
            <a:r>
              <a:rPr lang="en-US" sz="3200" spc="-100" dirty="0">
                <a:solidFill>
                  <a:srgbClr val="DC2300"/>
                </a:solidFill>
                <a:latin typeface="Arial"/>
                <a:cs typeface="Arial"/>
              </a:rPr>
              <a:t>You </a:t>
            </a:r>
            <a:r>
              <a:rPr lang="en-US" sz="3200" spc="-5" dirty="0">
                <a:solidFill>
                  <a:srgbClr val="DC2300"/>
                </a:solidFill>
                <a:latin typeface="Arial"/>
                <a:cs typeface="Arial"/>
              </a:rPr>
              <a:t>will  </a:t>
            </a:r>
            <a:r>
              <a:rPr lang="en-US" sz="3200" spc="-80" dirty="0">
                <a:solidFill>
                  <a:srgbClr val="DC2300"/>
                </a:solidFill>
                <a:latin typeface="Arial"/>
                <a:cs typeface="Arial"/>
              </a:rPr>
              <a:t>notice </a:t>
            </a:r>
            <a:r>
              <a:rPr lang="en-US" sz="3200" spc="-70" dirty="0">
                <a:solidFill>
                  <a:srgbClr val="DC2300"/>
                </a:solidFill>
                <a:latin typeface="Arial"/>
                <a:cs typeface="Arial"/>
              </a:rPr>
              <a:t>that  </a:t>
            </a:r>
            <a:r>
              <a:rPr lang="en-US" sz="3200" spc="-110" dirty="0">
                <a:solidFill>
                  <a:srgbClr val="DC2300"/>
                </a:solidFill>
                <a:latin typeface="Arial"/>
                <a:cs typeface="Arial"/>
              </a:rPr>
              <a:t>from </a:t>
            </a:r>
            <a:r>
              <a:rPr lang="en-US" sz="3200" spc="-100" dirty="0">
                <a:solidFill>
                  <a:srgbClr val="DC2300"/>
                </a:solidFill>
                <a:latin typeface="Arial"/>
                <a:cs typeface="Arial"/>
              </a:rPr>
              <a:t>the  </a:t>
            </a:r>
            <a:r>
              <a:rPr lang="en-US" sz="3200" spc="-85" dirty="0">
                <a:solidFill>
                  <a:srgbClr val="DC2300"/>
                </a:solidFill>
                <a:latin typeface="Arial"/>
                <a:cs typeface="Arial"/>
              </a:rPr>
              <a:t>"Request </a:t>
            </a:r>
            <a:r>
              <a:rPr lang="en-US" sz="3200" spc="-45" dirty="0">
                <a:solidFill>
                  <a:srgbClr val="DC2300"/>
                </a:solidFill>
                <a:latin typeface="Arial"/>
                <a:cs typeface="Arial"/>
              </a:rPr>
              <a:t>to  </a:t>
            </a:r>
            <a:r>
              <a:rPr lang="en-US" sz="3200" spc="-155" dirty="0">
                <a:solidFill>
                  <a:srgbClr val="DC2300"/>
                </a:solidFill>
                <a:latin typeface="Arial"/>
                <a:cs typeface="Arial"/>
              </a:rPr>
              <a:t>Speak"  </a:t>
            </a:r>
            <a:r>
              <a:rPr lang="en-US" sz="3200" spc="-85" dirty="0">
                <a:solidFill>
                  <a:srgbClr val="DC2300"/>
                </a:solidFill>
                <a:latin typeface="Arial"/>
                <a:cs typeface="Arial"/>
              </a:rPr>
              <a:t>Home</a:t>
            </a:r>
            <a:r>
              <a:rPr lang="en-US" sz="3200" spc="-260" dirty="0">
                <a:solidFill>
                  <a:srgbClr val="DC2300"/>
                </a:solidFill>
                <a:latin typeface="Arial"/>
                <a:cs typeface="Arial"/>
              </a:rPr>
              <a:t> </a:t>
            </a:r>
            <a:r>
              <a:rPr lang="en-US" sz="3200" spc="-85" dirty="0">
                <a:solidFill>
                  <a:srgbClr val="DC2300"/>
                </a:solidFill>
                <a:latin typeface="Arial"/>
                <a:cs typeface="Arial"/>
              </a:rPr>
              <a:t>page,  </a:t>
            </a:r>
            <a:r>
              <a:rPr lang="en-US" sz="3200" spc="-120" dirty="0">
                <a:solidFill>
                  <a:srgbClr val="DC2300"/>
                </a:solidFill>
                <a:latin typeface="Arial"/>
                <a:cs typeface="Arial"/>
              </a:rPr>
              <a:t>you may  </a:t>
            </a:r>
            <a:r>
              <a:rPr lang="en-US" sz="3200" spc="-50" dirty="0">
                <a:solidFill>
                  <a:srgbClr val="DC2300"/>
                </a:solidFill>
                <a:latin typeface="Arial"/>
                <a:cs typeface="Arial"/>
              </a:rPr>
              <a:t>also </a:t>
            </a:r>
            <a:r>
              <a:rPr lang="en-US" sz="3200" spc="-55" dirty="0">
                <a:solidFill>
                  <a:srgbClr val="DC2300"/>
                </a:solidFill>
                <a:latin typeface="Arial"/>
                <a:cs typeface="Arial"/>
              </a:rPr>
              <a:t>search  </a:t>
            </a:r>
            <a:r>
              <a:rPr lang="en-US" sz="3200" spc="-10" dirty="0">
                <a:solidFill>
                  <a:srgbClr val="DC2300"/>
                </a:solidFill>
                <a:latin typeface="Arial"/>
                <a:cs typeface="Arial"/>
              </a:rPr>
              <a:t>for  agendas.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36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28600" y="2819399"/>
            <a:ext cx="8412481" cy="323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057400" y="1295400"/>
            <a:ext cx="64008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0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You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can see </a:t>
            </a:r>
            <a:r>
              <a:rPr kumimoji="0" lang="en-U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all the bills on the agenda  for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given </a:t>
            </a:r>
            <a:r>
              <a:rPr kumimoji="0" lang="en-U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hearing</a:t>
            </a:r>
            <a:r>
              <a:rPr kumimoji="0" lang="en-US" sz="3200" b="0" i="0" u="none" strike="noStrike" kern="0" cap="none" spc="-16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DC23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date.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0548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38139"/>
            <a:ext cx="9144000" cy="525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Every benefit that a Veteran and their Family receives starts with legislation!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000" dirty="0"/>
          </a:p>
          <a:p>
            <a:r>
              <a:rPr lang="en-US" sz="2400" dirty="0" smtClean="0"/>
              <a:t>Request </a:t>
            </a:r>
            <a:r>
              <a:rPr lang="en-US" sz="2400" dirty="0"/>
              <a:t>to Speak (RTS) is a effective way for the VFW and Auxiliary to advocate </a:t>
            </a:r>
            <a:r>
              <a:rPr lang="en-US" sz="2400" dirty="0" smtClean="0"/>
              <a:t>for Veterans </a:t>
            </a:r>
            <a:r>
              <a:rPr lang="en-US" sz="2400" dirty="0"/>
              <a:t>and their </a:t>
            </a:r>
            <a:r>
              <a:rPr lang="en-US" sz="2400" dirty="0" smtClean="0"/>
              <a:t>Families.</a:t>
            </a:r>
          </a:p>
          <a:p>
            <a:endParaRPr lang="en-US" sz="2400" dirty="0"/>
          </a:p>
          <a:p>
            <a:r>
              <a:rPr lang="en-US" sz="2400" dirty="0" smtClean="0"/>
              <a:t>I hope that you will make your voice heard at the Arizona Legislature.</a:t>
            </a:r>
          </a:p>
          <a:p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There's </a:t>
            </a:r>
            <a:r>
              <a:rPr lang="en-US" sz="2800" dirty="0">
                <a:solidFill>
                  <a:prstClr val="black"/>
                </a:solidFill>
                <a:cs typeface="Arial"/>
              </a:rPr>
              <a:t>a </a:t>
            </a:r>
            <a:r>
              <a:rPr lang="en-US" sz="2800" spc="-5" dirty="0">
                <a:solidFill>
                  <a:prstClr val="black"/>
                </a:solidFill>
                <a:cs typeface="Arial"/>
              </a:rPr>
              <a:t>lot more </a:t>
            </a:r>
            <a:r>
              <a:rPr lang="en-US" sz="2800" dirty="0">
                <a:solidFill>
                  <a:prstClr val="black"/>
                </a:solidFill>
                <a:cs typeface="Arial"/>
              </a:rPr>
              <a:t>you </a:t>
            </a:r>
            <a:r>
              <a:rPr lang="en-US" sz="2800" spc="-5" dirty="0">
                <a:solidFill>
                  <a:prstClr val="black"/>
                </a:solidFill>
                <a:cs typeface="Arial"/>
              </a:rPr>
              <a:t>can</a:t>
            </a:r>
            <a:r>
              <a:rPr lang="en-US" sz="2800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do with </a:t>
            </a:r>
            <a:r>
              <a:rPr lang="en-US" sz="2800" spc="-5" dirty="0">
                <a:solidFill>
                  <a:prstClr val="black"/>
                </a:solidFill>
                <a:cs typeface="Arial"/>
              </a:rPr>
              <a:t>the </a:t>
            </a:r>
            <a:r>
              <a:rPr lang="en-US" sz="2800" dirty="0">
                <a:solidFill>
                  <a:prstClr val="black"/>
                </a:solidFill>
                <a:cs typeface="Arial"/>
              </a:rPr>
              <a:t>ALIS</a:t>
            </a:r>
            <a:r>
              <a:rPr lang="en-US" sz="2800" spc="-170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system.</a:t>
            </a:r>
            <a:endParaRPr lang="en-US" sz="2800" dirty="0" smtClean="0">
              <a:solidFill>
                <a:prstClr val="black"/>
              </a:solidFill>
              <a:cs typeface="Arial"/>
            </a:endParaRPr>
          </a:p>
          <a:p>
            <a:pPr marL="12700" marR="5080" lvl="0">
              <a:lnSpc>
                <a:spcPts val="3120"/>
              </a:lnSpc>
            </a:pP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The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best</a:t>
            </a:r>
            <a:r>
              <a:rPr lang="en-US" sz="2800" spc="-7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way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Arial"/>
              </a:rPr>
              <a:t>to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learn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is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Arial"/>
              </a:rPr>
              <a:t>to</a:t>
            </a:r>
            <a:r>
              <a:rPr lang="en-US" sz="2800" spc="-7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go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Arial"/>
              </a:rPr>
              <a:t>to</a:t>
            </a:r>
            <a:r>
              <a:rPr lang="en-US" sz="2800" spc="-70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www.azleg.gov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and</a:t>
            </a:r>
            <a:r>
              <a:rPr lang="en-US" sz="2800" spc="-6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cs typeface="Arial"/>
              </a:rPr>
              <a:t>start  experimenting!</a:t>
            </a:r>
            <a:endParaRPr lang="en-US" sz="2800" dirty="0" smtClean="0">
              <a:solidFill>
                <a:prstClr val="black"/>
              </a:solidFill>
              <a:cs typeface="Arial"/>
            </a:endParaRPr>
          </a:p>
          <a:p>
            <a:endParaRPr lang="en-US" sz="2000" dirty="0"/>
          </a:p>
          <a:p>
            <a:pPr algn="ctr"/>
            <a:endParaRPr lang="en-US" sz="2000" dirty="0" smtClean="0">
              <a:solidFill>
                <a:srgbClr val="C000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ALIS website homepage allows you to:</a:t>
            </a:r>
          </a:p>
          <a:p>
            <a:r>
              <a:rPr lang="en-US" dirty="0" smtClean="0"/>
              <a:t>Use the Request to Speak.</a:t>
            </a:r>
          </a:p>
          <a:p>
            <a:r>
              <a:rPr lang="en-US" dirty="0" smtClean="0"/>
              <a:t>Track Legislation on specific bills.</a:t>
            </a:r>
          </a:p>
          <a:p>
            <a:r>
              <a:rPr lang="en-US" dirty="0" smtClean="0"/>
              <a:t>Know when a bill will be heard in a Committee.</a:t>
            </a:r>
          </a:p>
          <a:p>
            <a:r>
              <a:rPr lang="en-US" dirty="0" smtClean="0"/>
              <a:t>Watch hearings as they are happening.</a:t>
            </a:r>
          </a:p>
          <a:p>
            <a:r>
              <a:rPr lang="en-US" dirty="0" smtClean="0"/>
              <a:t>Find and contact your Legislators.</a:t>
            </a:r>
          </a:p>
          <a:p>
            <a:r>
              <a:rPr lang="en-US" dirty="0" smtClean="0"/>
              <a:t>Learn about the legislative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Pursuant to </a:t>
            </a:r>
            <a:r>
              <a:rPr lang="en-US" u="sng" dirty="0" smtClean="0">
                <a:hlinkClick r:id="rId2"/>
              </a:rPr>
              <a:t>statute section 41-1101</a:t>
            </a:r>
            <a:r>
              <a:rPr lang="en-US" dirty="0" smtClean="0"/>
              <a:t>, the </a:t>
            </a:r>
            <a:r>
              <a:rPr lang="en-US" dirty="0"/>
              <a:t>legislature </a:t>
            </a:r>
            <a:r>
              <a:rPr lang="en-US" dirty="0" smtClean="0"/>
              <a:t>shall assemble </a:t>
            </a:r>
            <a:r>
              <a:rPr lang="en-US" dirty="0"/>
              <a:t>at the seat of government at twelve o'clock noon on the second Monday of January each year</a:t>
            </a:r>
            <a:r>
              <a:rPr lang="en-US" dirty="0" smtClean="0"/>
              <a:t>. RTS will be fully functional when the bills have been assigned to committees.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Before you can use the RTS you have to be signed up for it. I or someone who is going to the State Capital can do this for you at kiosk located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/>
              <a:t>What is Request to Speak?</a:t>
            </a:r>
          </a:p>
          <a:p>
            <a:pPr marL="0" indent="0">
              <a:buNone/>
            </a:pPr>
            <a:r>
              <a:rPr lang="en-US" sz="4000" smtClean="0"/>
              <a:t>The Request to Speak application allows you to sign in, register your opinion and leave a comment for the committee members. You do not have to speak to give your opinion to the committee.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8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" marR="192405" indent="0">
              <a:lnSpc>
                <a:spcPct val="100000"/>
              </a:lnSpc>
              <a:buNone/>
            </a:pPr>
            <a:r>
              <a:rPr lang="en-US" b="1" spc="-20" dirty="0" smtClean="0">
                <a:solidFill>
                  <a:srgbClr val="000000"/>
                </a:solidFill>
                <a:latin typeface="Arial"/>
                <a:cs typeface="Arial"/>
              </a:rPr>
              <a:t>This is the website where you can access the RTS system.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400" b="1" spc="-25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www.azleg.gov</a:t>
            </a:r>
            <a:endParaRPr lang="en-US" sz="5400" b="1" spc="-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Any comments or testimony become part of the permanent record and follow the bill through the legislative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81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88656" y="304800"/>
            <a:ext cx="404598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Home Page View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www.azleg.gov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2" name="Picture 1" descr="Arizona Legislature -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1" y="2057400"/>
            <a:ext cx="9144000" cy="49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0"/>
            <a:ext cx="444237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Before you Request to Speak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if you would like to look up a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bill to learn more about it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you can do that here.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" name="Picture 1" descr="Arizona Legislature -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086"/>
            <a:ext cx="9144000" cy="495677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248400" y="1828800"/>
            <a:ext cx="1066800" cy="1524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725" y="609600"/>
            <a:ext cx="69477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All of the bills information will be on this page.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" name="Picture 1" descr="Bill Status Inquiry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1600200"/>
            <a:ext cx="9144000" cy="49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11986</TotalTime>
  <Words>557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Request to Speak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Melody Judd</cp:lastModifiedBy>
  <cp:revision>165</cp:revision>
  <cp:lastPrinted>2016-08-25T22:25:29Z</cp:lastPrinted>
  <dcterms:created xsi:type="dcterms:W3CDTF">2014-03-11T21:22:57Z</dcterms:created>
  <dcterms:modified xsi:type="dcterms:W3CDTF">2016-09-28T21:52:31Z</dcterms:modified>
</cp:coreProperties>
</file>