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57" r:id="rId5"/>
    <p:sldId id="265" r:id="rId6"/>
    <p:sldId id="258" r:id="rId7"/>
    <p:sldId id="259" r:id="rId8"/>
    <p:sldId id="260" r:id="rId9"/>
    <p:sldId id="261" r:id="rId10"/>
    <p:sldId id="268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23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9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6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8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F001-0FE9-4291-9967-AE544FE4834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0D68-1F12-4C10-B06A-37FA274C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4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RELEASE OF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906000" cy="1343454"/>
          </a:xfrm>
        </p:spPr>
        <p:txBody>
          <a:bodyPr>
            <a:normAutofit/>
          </a:bodyPr>
          <a:lstStyle/>
          <a:p>
            <a:r>
              <a:rPr lang="en-US" dirty="0"/>
              <a:t>						Donna J. Trathen, RHIT</a:t>
            </a:r>
          </a:p>
          <a:p>
            <a:r>
              <a:rPr lang="en-US" dirty="0"/>
              <a:t>						June 28, 2019</a:t>
            </a:r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94879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" y="764373"/>
            <a:ext cx="11423822" cy="1293028"/>
          </a:xfrm>
        </p:spPr>
        <p:txBody>
          <a:bodyPr/>
          <a:lstStyle/>
          <a:p>
            <a:pPr algn="ctr"/>
            <a:r>
              <a:rPr lang="en-US" dirty="0"/>
              <a:t>Copy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fee to copy records.  </a:t>
            </a:r>
          </a:p>
          <a:p>
            <a:pPr lvl="2"/>
            <a:r>
              <a:rPr lang="en-US" dirty="0"/>
              <a:t>I.C. 16-39-9 used to give actual pricing for what a provider could charge.  At this time the verbiage is:  I.C. 16-39-9 governs the fees that may charge for making and providing copies of records under this chapter.  (We charge $20 processing fee for pages 1-29 and then $1.00, .50, .25 for 30+ pages)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HITECH:  governs that patients can request records in an electronic format and provider cannot charge more than the actual cost of processing the records.  (We charge $6.50)</a:t>
            </a:r>
          </a:p>
        </p:txBody>
      </p:sp>
    </p:spTree>
    <p:extLst>
      <p:ext uri="{BB962C8B-B14F-4D97-AF65-F5344CB8AC3E}">
        <p14:creationId xmlns:p14="http://schemas.microsoft.com/office/powerpoint/2010/main" val="7788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95" y="764373"/>
            <a:ext cx="9504405" cy="1293028"/>
          </a:xfrm>
        </p:spPr>
        <p:txBody>
          <a:bodyPr/>
          <a:lstStyle/>
          <a:p>
            <a:pPr algn="l"/>
            <a:r>
              <a:rPr lang="en-US" dirty="0"/>
              <a:t>Right to change your record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get a copy of your medical record and you notice something is wrong??</a:t>
            </a:r>
          </a:p>
          <a:p>
            <a:endParaRPr lang="en-US" dirty="0"/>
          </a:p>
          <a:p>
            <a:r>
              <a:rPr lang="en-US" dirty="0"/>
              <a:t>You have the right to request an addendum</a:t>
            </a:r>
          </a:p>
          <a:p>
            <a:r>
              <a:rPr lang="en-US" dirty="0"/>
              <a:t>Complete form stating the reason for addendum</a:t>
            </a:r>
          </a:p>
          <a:p>
            <a:r>
              <a:rPr lang="en-US" dirty="0"/>
              <a:t>Contact your physician office</a:t>
            </a:r>
          </a:p>
          <a:p>
            <a:r>
              <a:rPr lang="en-US" dirty="0"/>
              <a:t>Can take up to 60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9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After You’re Gone-----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of Attorney/Healthcare Representative is not valid </a:t>
            </a:r>
          </a:p>
          <a:p>
            <a:r>
              <a:rPr lang="en-US" dirty="0"/>
              <a:t>Significant others do not have rights to have medical record access </a:t>
            </a:r>
          </a:p>
          <a:p>
            <a:r>
              <a:rPr lang="en-US" dirty="0"/>
              <a:t>Executor of an estate has higher power than a spouse</a:t>
            </a:r>
          </a:p>
          <a:p>
            <a:r>
              <a:rPr lang="en-US" dirty="0"/>
              <a:t>Biological children do not trump a surviving spouse</a:t>
            </a:r>
          </a:p>
          <a:p>
            <a:r>
              <a:rPr lang="en-US" dirty="0"/>
              <a:t>Hierarchy:</a:t>
            </a:r>
          </a:p>
          <a:p>
            <a:pPr lvl="2"/>
            <a:r>
              <a:rPr lang="en-US" dirty="0"/>
              <a:t>Executor of estate</a:t>
            </a:r>
          </a:p>
          <a:p>
            <a:pPr lvl="2"/>
            <a:r>
              <a:rPr lang="en-US" dirty="0"/>
              <a:t>Spouse</a:t>
            </a:r>
          </a:p>
          <a:p>
            <a:pPr lvl="2"/>
            <a:r>
              <a:rPr lang="en-US" dirty="0"/>
              <a:t>Adult Children</a:t>
            </a:r>
          </a:p>
          <a:p>
            <a:pPr lvl="2"/>
            <a:r>
              <a:rPr lang="en-US" dirty="0"/>
              <a:t>Parents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1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7" y="1728551"/>
            <a:ext cx="5986248" cy="4489687"/>
          </a:xfrm>
        </p:spPr>
      </p:pic>
    </p:spTree>
    <p:extLst>
      <p:ext uri="{BB962C8B-B14F-4D97-AF65-F5344CB8AC3E}">
        <p14:creationId xmlns:p14="http://schemas.microsoft.com/office/powerpoint/2010/main" val="107372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    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information offered in this seminar is not intended for advise for legal purposes and should not be used as such.</a:t>
            </a:r>
          </a:p>
          <a:p>
            <a:r>
              <a:rPr lang="en-US" dirty="0"/>
              <a:t>All information is referenced from:</a:t>
            </a:r>
          </a:p>
          <a:p>
            <a:pPr lvl="1"/>
            <a:r>
              <a:rPr lang="en-US" dirty="0"/>
              <a:t>IN.gov</a:t>
            </a:r>
          </a:p>
          <a:p>
            <a:pPr lvl="1"/>
            <a:r>
              <a:rPr lang="en-US" dirty="0"/>
              <a:t>HIPAA/HHS.gov</a:t>
            </a:r>
          </a:p>
          <a:p>
            <a:pPr lvl="1"/>
            <a:r>
              <a:rPr lang="en-US" dirty="0"/>
              <a:t>IHIMA Release of Information Guide (Hall, Render, Killian, Heath  &amp; Lyman)</a:t>
            </a:r>
          </a:p>
        </p:txBody>
      </p:sp>
    </p:spTree>
    <p:extLst>
      <p:ext uri="{BB962C8B-B14F-4D97-AF65-F5344CB8AC3E}">
        <p14:creationId xmlns:p14="http://schemas.microsoft.com/office/powerpoint/2010/main" val="403106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Things to keep in mind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the record accurate?</a:t>
            </a:r>
          </a:p>
          <a:p>
            <a:r>
              <a:rPr lang="en-US" dirty="0"/>
              <a:t>Is the record complete?</a:t>
            </a:r>
          </a:p>
          <a:p>
            <a:r>
              <a:rPr lang="en-US" dirty="0"/>
              <a:t>Do you know about minimum necessary?</a:t>
            </a:r>
          </a:p>
          <a:p>
            <a:r>
              <a:rPr lang="en-US" dirty="0"/>
              <a:t>Did you review everything to ensure the authorization is valid?</a:t>
            </a:r>
          </a:p>
          <a:p>
            <a:r>
              <a:rPr lang="en-US" dirty="0"/>
              <a:t>Did you double check your work before releasing the patient’s record?</a:t>
            </a:r>
          </a:p>
          <a:p>
            <a:r>
              <a:rPr lang="en-US" dirty="0"/>
              <a:t>Do you know what to do if you made a mistake or breach? </a:t>
            </a:r>
          </a:p>
          <a:p>
            <a:r>
              <a:rPr lang="en-US" dirty="0"/>
              <a:t>Did you follow your gut instinct?</a:t>
            </a:r>
          </a:p>
          <a:p>
            <a:r>
              <a:rPr lang="en-US" dirty="0"/>
              <a:t>Do you know there are penalties for the above?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Indiana Code 16-39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IC 16-39-1-1:  Right of access</a:t>
            </a:r>
          </a:p>
          <a:p>
            <a:endParaRPr lang="en-US" sz="2400" dirty="0"/>
          </a:p>
          <a:p>
            <a:pPr lvl="2"/>
            <a:r>
              <a:rPr lang="en-US" sz="2400" dirty="0"/>
              <a:t>This applies to all health records except</a:t>
            </a:r>
          </a:p>
          <a:p>
            <a:pPr lvl="4"/>
            <a:r>
              <a:rPr lang="en-US" sz="2400" dirty="0"/>
              <a:t>Mental Health (IC 16-39-2, IC 16-39-3 &amp; IC 16-39-4)</a:t>
            </a:r>
          </a:p>
          <a:p>
            <a:pPr lvl="4"/>
            <a:r>
              <a:rPr lang="en-US" sz="2400" dirty="0"/>
              <a:t>Communicable diseases (IC 16-41-8-1)</a:t>
            </a:r>
          </a:p>
          <a:p>
            <a:pPr lvl="4"/>
            <a:r>
              <a:rPr lang="en-US" sz="2400" dirty="0"/>
              <a:t>Drug &amp; Alcohol Records  (42 CFR)</a:t>
            </a:r>
          </a:p>
        </p:txBody>
      </p:sp>
    </p:spTree>
    <p:extLst>
      <p:ext uri="{BB962C8B-B14F-4D97-AF65-F5344CB8AC3E}">
        <p14:creationId xmlns:p14="http://schemas.microsoft.com/office/powerpoint/2010/main" val="46748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226" y="764373"/>
            <a:ext cx="8103973" cy="1293028"/>
          </a:xfrm>
        </p:spPr>
        <p:txBody>
          <a:bodyPr/>
          <a:lstStyle/>
          <a:p>
            <a:pPr algn="l"/>
            <a:r>
              <a:rPr lang="en-US" dirty="0"/>
              <a:t>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</a:t>
            </a:r>
          </a:p>
          <a:p>
            <a:r>
              <a:rPr lang="en-US" dirty="0"/>
              <a:t>CD</a:t>
            </a:r>
          </a:p>
          <a:p>
            <a:r>
              <a:rPr lang="en-US" dirty="0" err="1"/>
              <a:t>MyChart</a:t>
            </a:r>
            <a:endParaRPr lang="en-US" dirty="0"/>
          </a:p>
          <a:p>
            <a:r>
              <a:rPr lang="en-US" dirty="0"/>
              <a:t>Care Everywhere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2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Authorization</a:t>
            </a:r>
          </a:p>
          <a:p>
            <a:r>
              <a:rPr lang="en-US" dirty="0"/>
              <a:t>Subpoena- Must have patient authorization, Trial Rule 34 or court order</a:t>
            </a:r>
          </a:p>
          <a:p>
            <a:r>
              <a:rPr lang="en-US" dirty="0"/>
              <a:t>Trial Rule 34</a:t>
            </a:r>
          </a:p>
          <a:p>
            <a:r>
              <a:rPr lang="en-US" dirty="0"/>
              <a:t>Trial Rule 45</a:t>
            </a:r>
          </a:p>
          <a:p>
            <a:r>
              <a:rPr lang="en-US" dirty="0"/>
              <a:t>Court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6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VALID PATIENT AUTHORIZATION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order to be compliant with HIPAA &amp; I.C. an authorization should include</a:t>
            </a:r>
          </a:p>
          <a:p>
            <a:pPr lvl="1"/>
            <a:r>
              <a:rPr lang="en-US" dirty="0"/>
              <a:t>Patient Name</a:t>
            </a:r>
          </a:p>
          <a:p>
            <a:pPr lvl="1"/>
            <a:r>
              <a:rPr lang="en-US" dirty="0"/>
              <a:t>Address, DOB, Social Security Number</a:t>
            </a:r>
          </a:p>
          <a:p>
            <a:pPr lvl="1"/>
            <a:r>
              <a:rPr lang="en-US" dirty="0"/>
              <a:t>Who is going to be receiving the records</a:t>
            </a:r>
          </a:p>
          <a:p>
            <a:pPr lvl="1"/>
            <a:r>
              <a:rPr lang="en-US" dirty="0"/>
              <a:t>Which provider is releasing the records</a:t>
            </a:r>
          </a:p>
          <a:p>
            <a:pPr lvl="1"/>
            <a:r>
              <a:rPr lang="en-US" dirty="0"/>
              <a:t>The purpose </a:t>
            </a:r>
          </a:p>
          <a:p>
            <a:pPr lvl="1"/>
            <a:r>
              <a:rPr lang="en-US" dirty="0"/>
              <a:t>Description of information being released</a:t>
            </a:r>
          </a:p>
          <a:p>
            <a:pPr lvl="1"/>
            <a:r>
              <a:rPr lang="en-US" dirty="0"/>
              <a:t>Signature of patient or responsible party/guardian and the date signed</a:t>
            </a:r>
          </a:p>
          <a:p>
            <a:pPr lvl="1"/>
            <a:r>
              <a:rPr lang="en-US" dirty="0"/>
              <a:t>Date authorization expires (or an event)</a:t>
            </a:r>
          </a:p>
          <a:p>
            <a:pPr lvl="1"/>
            <a:r>
              <a:rPr lang="en-US" dirty="0"/>
              <a:t>Statements of:  revocation, cannot condition treatment of obtaining authorization, subject to redisclosure</a:t>
            </a:r>
          </a:p>
          <a:p>
            <a:pPr lvl="1"/>
            <a:endParaRPr lang="en-US" dirty="0"/>
          </a:p>
          <a:p>
            <a:r>
              <a:rPr lang="en-US" dirty="0"/>
              <a:t>Competency-  Must be competent and not under the influence of drugs/alcohol</a:t>
            </a:r>
          </a:p>
          <a:p>
            <a:r>
              <a:rPr lang="en-US" dirty="0"/>
              <a:t>Authenticating Signature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1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03" y="764373"/>
            <a:ext cx="9611497" cy="1293028"/>
          </a:xfrm>
        </p:spPr>
        <p:txBody>
          <a:bodyPr/>
          <a:lstStyle/>
          <a:p>
            <a:pPr algn="l"/>
            <a:r>
              <a:rPr lang="en-US" dirty="0"/>
              <a:t>Authorization is not required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Continuation of Care</a:t>
            </a:r>
          </a:p>
          <a:p>
            <a:r>
              <a:rPr lang="en-US" dirty="0"/>
              <a:t>To insurance companies to collect payment for services</a:t>
            </a:r>
          </a:p>
          <a:p>
            <a:r>
              <a:rPr lang="en-US" dirty="0"/>
              <a:t>To insurance companies performing audits</a:t>
            </a:r>
          </a:p>
          <a:p>
            <a:r>
              <a:rPr lang="en-US" dirty="0"/>
              <a:t>OIG (Office of Inspector General)</a:t>
            </a:r>
          </a:p>
          <a:p>
            <a:r>
              <a:rPr lang="en-US" dirty="0"/>
              <a:t>Secret Service (except for 42 CFR-need court order)</a:t>
            </a:r>
          </a:p>
          <a:p>
            <a:r>
              <a:rPr lang="en-US" dirty="0"/>
              <a:t>Law enforcement (only certain circumstances)</a:t>
            </a:r>
          </a:p>
          <a:p>
            <a:r>
              <a:rPr lang="en-US" dirty="0"/>
              <a:t>Coroner</a:t>
            </a:r>
          </a:p>
          <a:p>
            <a:r>
              <a:rPr lang="en-US" dirty="0"/>
              <a:t>Reporting Purposes- </a:t>
            </a:r>
            <a:r>
              <a:rPr lang="en-US" sz="1050" dirty="0"/>
              <a:t>Gunshots, Dog Bites, Burn injury, </a:t>
            </a:r>
            <a:r>
              <a:rPr lang="en-US" sz="1050" dirty="0" err="1"/>
              <a:t>Abuse,Blindness</a:t>
            </a:r>
            <a:r>
              <a:rPr lang="en-US" sz="1050" dirty="0"/>
              <a:t>/Visual </a:t>
            </a:r>
            <a:r>
              <a:rPr lang="en-US" sz="1050" dirty="0" err="1"/>
              <a:t>Imairment</a:t>
            </a:r>
            <a:r>
              <a:rPr lang="en-US" sz="1050" dirty="0"/>
              <a:t>, Communicable Disease, Vital Statistics</a:t>
            </a:r>
          </a:p>
          <a:p>
            <a:r>
              <a:rPr lang="en-US" dirty="0"/>
              <a:t>Worker’s Compensation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2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Minors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minor is an individual under 18.</a:t>
            </a:r>
          </a:p>
          <a:p>
            <a:r>
              <a:rPr lang="en-US" dirty="0"/>
              <a:t>Emancipated</a:t>
            </a:r>
          </a:p>
          <a:p>
            <a:pPr lvl="2"/>
            <a:r>
              <a:rPr lang="en-US" dirty="0"/>
              <a:t>This is a legal process, must have paper work</a:t>
            </a:r>
          </a:p>
          <a:p>
            <a:r>
              <a:rPr lang="en-US" dirty="0"/>
              <a:t>Married or has been married, in the military</a:t>
            </a:r>
          </a:p>
          <a:p>
            <a:r>
              <a:rPr lang="en-US" dirty="0"/>
              <a:t>Drugs/Alcohol (age14)</a:t>
            </a:r>
          </a:p>
          <a:p>
            <a:r>
              <a:rPr lang="en-US" dirty="0"/>
              <a:t>STD  (has to be competent)</a:t>
            </a:r>
          </a:p>
          <a:p>
            <a:r>
              <a:rPr lang="en-US" dirty="0"/>
              <a:t>Blood Donation (age 17) or with parent permission (age 16)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204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328</TotalTime>
  <Words>641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RELEASE OF INFORMATION</vt:lpstr>
      <vt:lpstr>     DISCLAIMER</vt:lpstr>
      <vt:lpstr>Things to keep in mind  </vt:lpstr>
      <vt:lpstr>Indiana Code 16-39</vt:lpstr>
      <vt:lpstr>formats</vt:lpstr>
      <vt:lpstr>Authorization</vt:lpstr>
      <vt:lpstr>VALID PATIENT AUTHORIZATION </vt:lpstr>
      <vt:lpstr>Authorization is not required  </vt:lpstr>
      <vt:lpstr>Minors    </vt:lpstr>
      <vt:lpstr>Copy fees</vt:lpstr>
      <vt:lpstr>Right to change your record </vt:lpstr>
      <vt:lpstr>After You’re Gone-----</vt:lpstr>
      <vt:lpstr>Questions?</vt:lpstr>
    </vt:vector>
  </TitlesOfParts>
  <Company>Community Foundation of Northwest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OF INFORMATION</dc:title>
  <dc:creator>Donna J. Trathen</dc:creator>
  <cp:lastModifiedBy>C N</cp:lastModifiedBy>
  <cp:revision>20</cp:revision>
  <dcterms:created xsi:type="dcterms:W3CDTF">2019-06-25T18:07:37Z</dcterms:created>
  <dcterms:modified xsi:type="dcterms:W3CDTF">2019-06-27T01:16:08Z</dcterms:modified>
</cp:coreProperties>
</file>