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 id="2147483758" r:id="rId8"/>
  </p:sldMasterIdLst>
  <p:notesMasterIdLst>
    <p:notesMasterId r:id="rId80"/>
  </p:notesMasterIdLst>
  <p:sldIdLst>
    <p:sldId id="257" r:id="rId9"/>
    <p:sldId id="381" r:id="rId10"/>
    <p:sldId id="259" r:id="rId11"/>
    <p:sldId id="284" r:id="rId12"/>
    <p:sldId id="260" r:id="rId13"/>
    <p:sldId id="285" r:id="rId14"/>
    <p:sldId id="289" r:id="rId15"/>
    <p:sldId id="291" r:id="rId16"/>
    <p:sldId id="293" r:id="rId17"/>
    <p:sldId id="294" r:id="rId18"/>
    <p:sldId id="295" r:id="rId19"/>
    <p:sldId id="296" r:id="rId20"/>
    <p:sldId id="297" r:id="rId21"/>
    <p:sldId id="382" r:id="rId22"/>
    <p:sldId id="298" r:id="rId23"/>
    <p:sldId id="348" r:id="rId24"/>
    <p:sldId id="299" r:id="rId25"/>
    <p:sldId id="300" r:id="rId26"/>
    <p:sldId id="301" r:id="rId27"/>
    <p:sldId id="302" r:id="rId28"/>
    <p:sldId id="303" r:id="rId29"/>
    <p:sldId id="304" r:id="rId30"/>
    <p:sldId id="305" r:id="rId31"/>
    <p:sldId id="306" r:id="rId32"/>
    <p:sldId id="307" r:id="rId33"/>
    <p:sldId id="308" r:id="rId34"/>
    <p:sldId id="309" r:id="rId35"/>
    <p:sldId id="311" r:id="rId36"/>
    <p:sldId id="262" r:id="rId37"/>
    <p:sldId id="379" r:id="rId38"/>
    <p:sldId id="263" r:id="rId39"/>
    <p:sldId id="265" r:id="rId40"/>
    <p:sldId id="267" r:id="rId41"/>
    <p:sldId id="269" r:id="rId42"/>
    <p:sldId id="270" r:id="rId43"/>
    <p:sldId id="271" r:id="rId44"/>
    <p:sldId id="272" r:id="rId45"/>
    <p:sldId id="273" r:id="rId46"/>
    <p:sldId id="274" r:id="rId47"/>
    <p:sldId id="275" r:id="rId48"/>
    <p:sldId id="283" r:id="rId49"/>
    <p:sldId id="276" r:id="rId50"/>
    <p:sldId id="280" r:id="rId51"/>
    <p:sldId id="378"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50" r:id="rId76"/>
    <p:sldId id="351" r:id="rId77"/>
    <p:sldId id="352" r:id="rId78"/>
    <p:sldId id="28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23BA4-B508-4C54-B8E8-76C850F86A3B}" type="datetimeFigureOut">
              <a:rPr lang="en-US" smtClean="0"/>
              <a:pPr/>
              <a:t>4/13/2013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8FE7A-2810-47F0-8D75-29B0850FA87B}" type="slidenum">
              <a:rPr lang="en-US" smtClean="0"/>
              <a:pPr/>
              <a:t>‹#›</a:t>
            </a:fld>
            <a:endParaRPr lang="en-US" dirty="0"/>
          </a:p>
        </p:txBody>
      </p:sp>
    </p:spTree>
    <p:extLst>
      <p:ext uri="{BB962C8B-B14F-4D97-AF65-F5344CB8AC3E}">
        <p14:creationId xmlns:p14="http://schemas.microsoft.com/office/powerpoint/2010/main" val="60077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0938" y="692150"/>
            <a:ext cx="4556125" cy="34163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50938" y="692150"/>
            <a:ext cx="4556125" cy="34163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50938" y="692150"/>
            <a:ext cx="4556125" cy="341630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0938" y="692150"/>
            <a:ext cx="4556125" cy="3416300"/>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50938" y="692150"/>
            <a:ext cx="4556125" cy="3416300"/>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50938" y="692150"/>
            <a:ext cx="4556125" cy="3416300"/>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F3C35-B6A7-4B02-A480-8251B894ED35}" type="slidenum">
              <a:rPr lang="en-US"/>
              <a:pPr/>
              <a:t>48</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a:t>The Kanban drives the pull system. Welding gets the schedule and sends the Kanban with the parts tub back to the stamping press. The stamping press sends the empty parts tub to the blanking press.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DBFF2-CA99-4CB3-AA71-5B44144D2459}" type="slidenum">
              <a:rPr lang="en-US"/>
              <a:pPr/>
              <a:t>50</a:t>
            </a:fld>
            <a:endParaRPr lang="en-US"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sz="500" dirty="0"/>
              <a:t>Machines should be available for production about 90% of the time and down for change-over 10% of the time, according to Toyota.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6D1CD-6719-434C-B62C-228152A78B01}" type="slidenum">
              <a:rPr lang="en-US"/>
              <a:pPr/>
              <a:t>54</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Patents were circumvented.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D423D-4C08-456D-899C-EC29E1146BA2}" type="slidenum">
              <a:rPr lang="en-US"/>
              <a:pPr/>
              <a:t>55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Chronological list of interventions designed to meet the low cost competition.</a:t>
            </a:r>
          </a:p>
          <a:p>
            <a:r>
              <a:rPr lang="en-US" dirty="0"/>
              <a:t>MRP with data entry in real time was “muda to the people.”</a:t>
            </a:r>
          </a:p>
          <a:p>
            <a:r>
              <a:rPr lang="en-US" dirty="0"/>
              <a:t>New computer, large data entry department.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61AA0-CD74-43F3-B646-31026D673069}" type="slidenum">
              <a:rPr lang="en-US"/>
              <a:pPr/>
              <a:t>8</a:t>
            </a:fld>
            <a:endParaRPr 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dirty="0"/>
              <a:t>MRP is the scheduling and inventory management portion of the ERP system.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FDE91-718B-4886-A530-B16FA5FD54F7}" type="slidenum">
              <a:rPr lang="en-US"/>
              <a:pPr/>
              <a:t>58</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Distributors and buyers of industrial equipment were unaccustomed to getting deliveries quickly.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B9E42-CAC5-4B79-B29E-5C46006A2680}" type="slidenum">
              <a:rPr lang="en-US"/>
              <a:pPr/>
              <a:t>59</a:t>
            </a:fld>
            <a:endParaRPr lang="en-US"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dirty="0"/>
              <a:t>There is a rush that comes from having to meet a deadline. Quality problems are especially hidden by high inventories. There was a touchup department that fixed up the nicks and scratches that are incurred during movement and storage.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0DCC6-8E94-4216-B07C-31B13BD27E71}" type="slidenum">
              <a:rPr lang="en-US"/>
              <a:pPr/>
              <a:t>60</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a:t>Lean but not mean.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B7A7C-7C7E-46C9-BA25-4CD6FA775601}" type="slidenum">
              <a:rPr lang="en-US"/>
              <a:pPr/>
              <a:t>61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a:t>A manufacturer of electrical building materials used an MRP system. The large inventories masked quality problems and maintenance issues such as worn cutting tools, etc.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35BC3-3FA6-4E90-A418-8BA0CF65F821}" type="slidenum">
              <a:rPr lang="en-US"/>
              <a:pPr/>
              <a:t>64</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Three types of jobs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8D4B1-B846-421F-B66F-FB24AF184ECB}" type="slidenum">
              <a:rPr lang="en-US"/>
              <a:pPr/>
              <a:t>65</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dirty="0"/>
              <a:t>You can’t expect cooperation if people are concerned about their job security. Who will work to eliminate their own job?</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3381A-3E80-4F55-A62F-BB5458D95CCE}" type="slidenum">
              <a:rPr lang="en-US"/>
              <a:pPr/>
              <a:t>69</a:t>
            </a:fld>
            <a:endParaRPr 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dirty="0"/>
              <a:t>Other areas for lean include order entry and design processes.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601F4-B63B-4181-BB60-4EFC7D3A29E9}" type="slidenum">
              <a:rPr lang="en-US"/>
              <a:pPr/>
              <a:t>9</a:t>
            </a:fld>
            <a:endParaRPr lang="en-US"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dirty="0"/>
              <a:t>JIT is part of the lean manufacturing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52384-6018-49EC-8A8D-D923BE7D2B0D}" type="slidenum">
              <a:rPr lang="en-US"/>
              <a:pPr/>
              <a:t>17</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Three typical areas for lean.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8EA37-7AF3-470A-92B2-A7751C2A0F42}" type="slidenum">
              <a:rPr lang="en-US"/>
              <a:pPr/>
              <a:t>22</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a:t>The antidote to muda: lean thinking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1DF96-3126-46A8-99EF-0EE82C8DA23E}" type="slidenum">
              <a:rPr lang="en-US"/>
              <a:pPr/>
              <a:t>24</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dirty="0"/>
              <a:t>Product groups – group technology.</a:t>
            </a:r>
          </a:p>
          <a:p>
            <a:r>
              <a:rPr lang="en-US" dirty="0"/>
              <a:t>Outdated thinking about economics of scale.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0938" y="692150"/>
            <a:ext cx="4556125" cy="341630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50938" y="692150"/>
            <a:ext cx="4556125" cy="341630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8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753BB57C-5612-4D26-B8AA-3F34FE59C4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128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E726577-9DB0-4BAE-AB7C-CFD56A4DD1A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1995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A6691AF-EE5C-4056-BA78-0DDE1DF938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178500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0B9D76D-9501-42CB-9F7A-FE890FF021D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93030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489E1220-5ACA-4E8C-AD3D-5A11B89B87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11326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447801"/>
            <a:ext cx="39243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1"/>
            <a:ext cx="3924300" cy="226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862389"/>
            <a:ext cx="39243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7" name="Slide Number Placeholder 6"/>
          <p:cNvSpPr>
            <a:spLocks noGrp="1"/>
          </p:cNvSpPr>
          <p:nvPr>
            <p:ph type="sldNum" sz="quarter" idx="11"/>
          </p:nvPr>
        </p:nvSpPr>
        <p:spPr>
          <a:xfrm>
            <a:off x="6934200" y="6537325"/>
            <a:ext cx="2133600" cy="320675"/>
          </a:xfrm>
        </p:spPr>
        <p:txBody>
          <a:bodyPr/>
          <a:lstStyle>
            <a:lvl1pPr>
              <a:defRPr/>
            </a:lvl1pPr>
          </a:lstStyle>
          <a:p>
            <a:fld id="{D71FB629-FD67-49DC-830B-53891CC6AF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9183809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1"/>
            <a:ext cx="8001000" cy="46783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5" name="Slide Number Placeholder 4"/>
          <p:cNvSpPr>
            <a:spLocks noGrp="1"/>
          </p:cNvSpPr>
          <p:nvPr>
            <p:ph type="sldNum" sz="quarter" idx="11"/>
          </p:nvPr>
        </p:nvSpPr>
        <p:spPr>
          <a:xfrm>
            <a:off x="6934200" y="6537325"/>
            <a:ext cx="2133600" cy="320675"/>
          </a:xfrm>
        </p:spPr>
        <p:txBody>
          <a:bodyPr/>
          <a:lstStyle>
            <a:lvl1pPr>
              <a:defRPr/>
            </a:lvl1pPr>
          </a:lstStyle>
          <a:p>
            <a:fld id="{4E020DBF-65B6-465C-BD57-49D74500E64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6579094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45E8DF0-39B2-4291-A71C-36D21B3231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3530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447801"/>
            <a:ext cx="39243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1"/>
            <a:ext cx="3924300" cy="226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862389"/>
            <a:ext cx="39243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7" name="Slide Number Placeholder 6"/>
          <p:cNvSpPr>
            <a:spLocks noGrp="1"/>
          </p:cNvSpPr>
          <p:nvPr>
            <p:ph type="sldNum" sz="quarter" idx="11"/>
          </p:nvPr>
        </p:nvSpPr>
        <p:spPr>
          <a:xfrm>
            <a:off x="6934200" y="6537325"/>
            <a:ext cx="2133600" cy="320675"/>
          </a:xfrm>
        </p:spPr>
        <p:txBody>
          <a:bodyPr/>
          <a:lstStyle>
            <a:lvl1pPr>
              <a:defRPr/>
            </a:lvl1pPr>
          </a:lstStyle>
          <a:p>
            <a:fld id="{ABE721F8-F864-4C7B-9F27-0327ACEE38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44981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1"/>
            <a:ext cx="8001000" cy="46783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5" name="Slide Number Placeholder 4"/>
          <p:cNvSpPr>
            <a:spLocks noGrp="1"/>
          </p:cNvSpPr>
          <p:nvPr>
            <p:ph type="sldNum" sz="quarter" idx="11"/>
          </p:nvPr>
        </p:nvSpPr>
        <p:spPr>
          <a:xfrm>
            <a:off x="6934200" y="6537325"/>
            <a:ext cx="2133600" cy="320675"/>
          </a:xfrm>
        </p:spPr>
        <p:txBody>
          <a:bodyPr/>
          <a:lstStyle>
            <a:lvl1pPr>
              <a:defRPr/>
            </a:lvl1pPr>
          </a:lstStyle>
          <a:p>
            <a:fld id="{96D2C788-EE4B-486A-AB56-7101F3D15B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22172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8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753BB57C-5612-4D26-B8AA-3F34FE59C4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06871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8229600" cy="4983163"/>
          </a:xfrm>
          <a:prstGeom prst="rect">
            <a:avLst/>
          </a:prstGeom>
        </p:spPr>
        <p:txBody>
          <a:bodyPr anchor="ctr"/>
          <a:lstStyle>
            <a:lvl1pPr marL="0" indent="0" algn="ctr">
              <a:buNone/>
              <a:defRPr b="0" i="0">
                <a:solidFill>
                  <a:schemeClr val="bg1">
                    <a:lumMod val="85000"/>
                  </a:schemeClr>
                </a:solidFill>
                <a:latin typeface="Georgia"/>
                <a:cs typeface="Georgia"/>
              </a:defRPr>
            </a:lvl1pPr>
            <a:lvl2pPr algn="ctr">
              <a:buClr>
                <a:schemeClr val="bg1">
                  <a:lumMod val="65000"/>
                </a:schemeClr>
              </a:buClr>
              <a:buFont typeface="Wingdings" charset="2"/>
              <a:buChar char="§"/>
              <a:defRPr b="0" i="0">
                <a:solidFill>
                  <a:schemeClr val="bg1">
                    <a:lumMod val="85000"/>
                  </a:schemeClr>
                </a:solidFill>
                <a:latin typeface="Georgia"/>
                <a:cs typeface="Georgia"/>
              </a:defRPr>
            </a:lvl2pPr>
            <a:lvl3pPr algn="ctr">
              <a:buClr>
                <a:schemeClr val="bg1">
                  <a:lumMod val="65000"/>
                </a:schemeClr>
              </a:buClr>
              <a:buFont typeface="Wingdings" charset="2"/>
              <a:buChar char="§"/>
              <a:defRPr b="0" i="0">
                <a:solidFill>
                  <a:schemeClr val="bg1">
                    <a:lumMod val="85000"/>
                  </a:schemeClr>
                </a:solidFill>
                <a:latin typeface="Georgia"/>
                <a:cs typeface="Georgia"/>
              </a:defRPr>
            </a:lvl3pPr>
            <a:lvl4pPr algn="ctr">
              <a:buClr>
                <a:schemeClr val="bg1">
                  <a:lumMod val="65000"/>
                </a:schemeClr>
              </a:buClr>
              <a:buFont typeface="Wingdings" charset="2"/>
              <a:buChar char="§"/>
              <a:defRPr b="0" i="0">
                <a:solidFill>
                  <a:schemeClr val="bg1">
                    <a:lumMod val="85000"/>
                  </a:schemeClr>
                </a:solidFill>
                <a:latin typeface="Georgia"/>
                <a:cs typeface="Georgia"/>
              </a:defRPr>
            </a:lvl4pPr>
            <a:lvl5pPr algn="ctr">
              <a:buClr>
                <a:schemeClr val="bg1">
                  <a:lumMod val="65000"/>
                </a:schemeClr>
              </a:buClr>
              <a:buFont typeface="Wingdings" charset="2"/>
              <a:buChar char="§"/>
              <a:defRPr b="0" i="0">
                <a:solidFill>
                  <a:schemeClr val="bg1">
                    <a:lumMod val="85000"/>
                  </a:schemeClr>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solidFill>
                  <a:srgbClr val="D9D9D9"/>
                </a:solidFill>
              </a:defRPr>
            </a:lvl1pPr>
          </a:lstStyle>
          <a:p>
            <a:fld id="{87C43E8F-19B7-489A-96E5-823234B44B06}" type="slidenum">
              <a:rPr lang="en-US"/>
              <a:pPr/>
              <a:t>‹#›</a:t>
            </a:fld>
            <a:endParaRPr lang="en-US" dirty="0"/>
          </a:p>
        </p:txBody>
      </p:sp>
    </p:spTree>
    <p:extLst>
      <p:ext uri="{BB962C8B-B14F-4D97-AF65-F5344CB8AC3E}">
        <p14:creationId xmlns:p14="http://schemas.microsoft.com/office/powerpoint/2010/main" val="3240451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7BF622E-7DE5-4F58-920D-B84E0740DE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882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C97CB9C-157B-4FDE-B754-E63F61166B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326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2028E1E-83B2-4CC9-8C7E-9D162F2DBD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2569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C53C740-A550-4115-96F9-B99657EEAB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2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8229600" cy="4983163"/>
          </a:xfrm>
          <a:prstGeom prst="rect">
            <a:avLst/>
          </a:prstGeom>
        </p:spPr>
        <p:txBody>
          <a:bodyPr anchor="ctr"/>
          <a:lstStyle>
            <a:lvl1pPr marL="0" indent="0" algn="ctr">
              <a:buNone/>
              <a:defRPr b="0" i="0">
                <a:solidFill>
                  <a:schemeClr val="bg1">
                    <a:lumMod val="85000"/>
                  </a:schemeClr>
                </a:solidFill>
                <a:latin typeface="Georgia"/>
                <a:cs typeface="Georgia"/>
              </a:defRPr>
            </a:lvl1pPr>
            <a:lvl2pPr algn="ctr">
              <a:buClr>
                <a:schemeClr val="bg1">
                  <a:lumMod val="65000"/>
                </a:schemeClr>
              </a:buClr>
              <a:buFont typeface="Wingdings" charset="2"/>
              <a:buChar char="§"/>
              <a:defRPr b="0" i="0">
                <a:solidFill>
                  <a:schemeClr val="bg1">
                    <a:lumMod val="85000"/>
                  </a:schemeClr>
                </a:solidFill>
                <a:latin typeface="Georgia"/>
                <a:cs typeface="Georgia"/>
              </a:defRPr>
            </a:lvl2pPr>
            <a:lvl3pPr algn="ctr">
              <a:buClr>
                <a:schemeClr val="bg1">
                  <a:lumMod val="65000"/>
                </a:schemeClr>
              </a:buClr>
              <a:buFont typeface="Wingdings" charset="2"/>
              <a:buChar char="§"/>
              <a:defRPr b="0" i="0">
                <a:solidFill>
                  <a:schemeClr val="bg1">
                    <a:lumMod val="85000"/>
                  </a:schemeClr>
                </a:solidFill>
                <a:latin typeface="Georgia"/>
                <a:cs typeface="Georgia"/>
              </a:defRPr>
            </a:lvl3pPr>
            <a:lvl4pPr algn="ctr">
              <a:buClr>
                <a:schemeClr val="bg1">
                  <a:lumMod val="65000"/>
                </a:schemeClr>
              </a:buClr>
              <a:buFont typeface="Wingdings" charset="2"/>
              <a:buChar char="§"/>
              <a:defRPr b="0" i="0">
                <a:solidFill>
                  <a:schemeClr val="bg1">
                    <a:lumMod val="85000"/>
                  </a:schemeClr>
                </a:solidFill>
                <a:latin typeface="Georgia"/>
                <a:cs typeface="Georgia"/>
              </a:defRPr>
            </a:lvl4pPr>
            <a:lvl5pPr algn="ctr">
              <a:buClr>
                <a:schemeClr val="bg1">
                  <a:lumMod val="65000"/>
                </a:schemeClr>
              </a:buClr>
              <a:buFont typeface="Wingdings" charset="2"/>
              <a:buChar char="§"/>
              <a:defRPr b="0" i="0">
                <a:solidFill>
                  <a:schemeClr val="bg1">
                    <a:lumMod val="85000"/>
                  </a:schemeClr>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solidFill>
                  <a:srgbClr val="D9D9D9"/>
                </a:solidFill>
              </a:defRPr>
            </a:lvl1pPr>
          </a:lstStyle>
          <a:p>
            <a:fld id="{87C43E8F-19B7-489A-96E5-823234B44B06}" type="slidenum">
              <a:rPr lang="en-US"/>
              <a:pPr/>
              <a:t>‹#›</a:t>
            </a:fld>
            <a:endParaRPr lang="en-US" dirty="0"/>
          </a:p>
        </p:txBody>
      </p:sp>
    </p:spTree>
    <p:extLst>
      <p:ext uri="{BB962C8B-B14F-4D97-AF65-F5344CB8AC3E}">
        <p14:creationId xmlns:p14="http://schemas.microsoft.com/office/powerpoint/2010/main" val="2032580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68CECF2-10FC-42EC-819A-03E96A1390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313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0B5FAF5-EEFE-4F79-B9D4-4055B25817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23506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5B9EBF-F493-4C1A-8559-926762C3A3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6916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E726577-9DB0-4BAE-AB7C-CFD56A4DD1A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7237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45E8DF0-39B2-4291-A71C-36D21B3231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9193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447801"/>
            <a:ext cx="39243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1"/>
            <a:ext cx="3924300" cy="226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862389"/>
            <a:ext cx="39243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7" name="Slide Number Placeholder 6"/>
          <p:cNvSpPr>
            <a:spLocks noGrp="1"/>
          </p:cNvSpPr>
          <p:nvPr>
            <p:ph type="sldNum" sz="quarter" idx="11"/>
          </p:nvPr>
        </p:nvSpPr>
        <p:spPr>
          <a:xfrm>
            <a:off x="6934200" y="6537325"/>
            <a:ext cx="2133600" cy="320675"/>
          </a:xfrm>
        </p:spPr>
        <p:txBody>
          <a:bodyPr/>
          <a:lstStyle>
            <a:lvl1pPr>
              <a:defRPr/>
            </a:lvl1pPr>
          </a:lstStyle>
          <a:p>
            <a:fld id="{ABE721F8-F864-4C7B-9F27-0327ACEE38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9596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1"/>
            <a:ext cx="8001000" cy="46783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5" name="Slide Number Placeholder 4"/>
          <p:cNvSpPr>
            <a:spLocks noGrp="1"/>
          </p:cNvSpPr>
          <p:nvPr>
            <p:ph type="sldNum" sz="quarter" idx="11"/>
          </p:nvPr>
        </p:nvSpPr>
        <p:spPr>
          <a:xfrm>
            <a:off x="6934200" y="6537325"/>
            <a:ext cx="2133600" cy="320675"/>
          </a:xfrm>
        </p:spPr>
        <p:txBody>
          <a:bodyPr/>
          <a:lstStyle>
            <a:lvl1pPr>
              <a:defRPr/>
            </a:lvl1pPr>
          </a:lstStyle>
          <a:p>
            <a:fld id="{96D2C788-EE4B-486A-AB56-7101F3D15B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417430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8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753BB57C-5612-4D26-B8AA-3F34FE59C4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8573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8229600" cy="4983163"/>
          </a:xfrm>
          <a:prstGeom prst="rect">
            <a:avLst/>
          </a:prstGeom>
        </p:spPr>
        <p:txBody>
          <a:bodyPr anchor="ctr"/>
          <a:lstStyle>
            <a:lvl1pPr marL="0" indent="0" algn="ctr">
              <a:buNone/>
              <a:defRPr b="0" i="0">
                <a:solidFill>
                  <a:schemeClr val="bg1">
                    <a:lumMod val="85000"/>
                  </a:schemeClr>
                </a:solidFill>
                <a:latin typeface="Georgia"/>
                <a:cs typeface="Georgia"/>
              </a:defRPr>
            </a:lvl1pPr>
            <a:lvl2pPr algn="ctr">
              <a:buClr>
                <a:schemeClr val="bg1">
                  <a:lumMod val="65000"/>
                </a:schemeClr>
              </a:buClr>
              <a:buFont typeface="Wingdings" charset="2"/>
              <a:buChar char="§"/>
              <a:defRPr b="0" i="0">
                <a:solidFill>
                  <a:schemeClr val="bg1">
                    <a:lumMod val="85000"/>
                  </a:schemeClr>
                </a:solidFill>
                <a:latin typeface="Georgia"/>
                <a:cs typeface="Georgia"/>
              </a:defRPr>
            </a:lvl2pPr>
            <a:lvl3pPr algn="ctr">
              <a:buClr>
                <a:schemeClr val="bg1">
                  <a:lumMod val="65000"/>
                </a:schemeClr>
              </a:buClr>
              <a:buFont typeface="Wingdings" charset="2"/>
              <a:buChar char="§"/>
              <a:defRPr b="0" i="0">
                <a:solidFill>
                  <a:schemeClr val="bg1">
                    <a:lumMod val="85000"/>
                  </a:schemeClr>
                </a:solidFill>
                <a:latin typeface="Georgia"/>
                <a:cs typeface="Georgia"/>
              </a:defRPr>
            </a:lvl3pPr>
            <a:lvl4pPr algn="ctr">
              <a:buClr>
                <a:schemeClr val="bg1">
                  <a:lumMod val="65000"/>
                </a:schemeClr>
              </a:buClr>
              <a:buFont typeface="Wingdings" charset="2"/>
              <a:buChar char="§"/>
              <a:defRPr b="0" i="0">
                <a:solidFill>
                  <a:schemeClr val="bg1">
                    <a:lumMod val="85000"/>
                  </a:schemeClr>
                </a:solidFill>
                <a:latin typeface="Georgia"/>
                <a:cs typeface="Georgia"/>
              </a:defRPr>
            </a:lvl4pPr>
            <a:lvl5pPr algn="ctr">
              <a:buClr>
                <a:schemeClr val="bg1">
                  <a:lumMod val="65000"/>
                </a:schemeClr>
              </a:buClr>
              <a:buFont typeface="Wingdings" charset="2"/>
              <a:buChar char="§"/>
              <a:defRPr b="0" i="0">
                <a:solidFill>
                  <a:schemeClr val="bg1">
                    <a:lumMod val="85000"/>
                  </a:schemeClr>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solidFill>
                  <a:srgbClr val="D9D9D9"/>
                </a:solidFill>
              </a:defRPr>
            </a:lvl1pPr>
          </a:lstStyle>
          <a:p>
            <a:fld id="{87C43E8F-19B7-489A-96E5-823234B44B06}" type="slidenum">
              <a:rPr lang="en-US"/>
              <a:pPr/>
              <a:t>‹#›</a:t>
            </a:fld>
            <a:endParaRPr lang="en-US" dirty="0"/>
          </a:p>
        </p:txBody>
      </p:sp>
    </p:spTree>
    <p:extLst>
      <p:ext uri="{BB962C8B-B14F-4D97-AF65-F5344CB8AC3E}">
        <p14:creationId xmlns:p14="http://schemas.microsoft.com/office/powerpoint/2010/main" val="2656038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7BF622E-7DE5-4F58-920D-B84E0740DE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464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7BF622E-7DE5-4F58-920D-B84E0740DE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4974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C97CB9C-157B-4FDE-B754-E63F61166B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4059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2028E1E-83B2-4CC9-8C7E-9D162F2DBD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63837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C53C740-A550-4115-96F9-B99657EEAB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19358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68CECF2-10FC-42EC-819A-03E96A1390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92235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0B5FAF5-EEFE-4F79-B9D4-4055B25817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6455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5B9EBF-F493-4C1A-8559-926762C3A3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09368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E726577-9DB0-4BAE-AB7C-CFD56A4DD1A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5713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45E8DF0-39B2-4291-A71C-36D21B3231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6434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447801"/>
            <a:ext cx="39243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1"/>
            <a:ext cx="3924300" cy="226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862389"/>
            <a:ext cx="39243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7" name="Slide Number Placeholder 6"/>
          <p:cNvSpPr>
            <a:spLocks noGrp="1"/>
          </p:cNvSpPr>
          <p:nvPr>
            <p:ph type="sldNum" sz="quarter" idx="11"/>
          </p:nvPr>
        </p:nvSpPr>
        <p:spPr>
          <a:xfrm>
            <a:off x="6934200" y="6537325"/>
            <a:ext cx="2133600" cy="320675"/>
          </a:xfrm>
        </p:spPr>
        <p:txBody>
          <a:bodyPr/>
          <a:lstStyle>
            <a:lvl1pPr>
              <a:defRPr/>
            </a:lvl1pPr>
          </a:lstStyle>
          <a:p>
            <a:fld id="{ABE721F8-F864-4C7B-9F27-0327ACEE38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077050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1"/>
            <a:ext cx="8001000" cy="46783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5" name="Slide Number Placeholder 4"/>
          <p:cNvSpPr>
            <a:spLocks noGrp="1"/>
          </p:cNvSpPr>
          <p:nvPr>
            <p:ph type="sldNum" sz="quarter" idx="11"/>
          </p:nvPr>
        </p:nvSpPr>
        <p:spPr>
          <a:xfrm>
            <a:off x="6934200" y="6537325"/>
            <a:ext cx="2133600" cy="320675"/>
          </a:xfrm>
        </p:spPr>
        <p:txBody>
          <a:bodyPr/>
          <a:lstStyle>
            <a:lvl1pPr>
              <a:defRPr/>
            </a:lvl1pPr>
          </a:lstStyle>
          <a:p>
            <a:fld id="{96D2C788-EE4B-486A-AB56-7101F3D15B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28291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C97CB9C-157B-4FDE-B754-E63F61166B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02370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8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753BB57C-5612-4D26-B8AA-3F34FE59C4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8206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8229600" cy="4983163"/>
          </a:xfrm>
          <a:prstGeom prst="rect">
            <a:avLst/>
          </a:prstGeom>
        </p:spPr>
        <p:txBody>
          <a:bodyPr anchor="ctr"/>
          <a:lstStyle>
            <a:lvl1pPr marL="0" indent="0" algn="ctr">
              <a:buNone/>
              <a:defRPr b="0" i="0">
                <a:solidFill>
                  <a:schemeClr val="bg1">
                    <a:lumMod val="85000"/>
                  </a:schemeClr>
                </a:solidFill>
                <a:latin typeface="Georgia"/>
                <a:cs typeface="Georgia"/>
              </a:defRPr>
            </a:lvl1pPr>
            <a:lvl2pPr algn="ctr">
              <a:buClr>
                <a:schemeClr val="bg1">
                  <a:lumMod val="65000"/>
                </a:schemeClr>
              </a:buClr>
              <a:buFont typeface="Wingdings" charset="2"/>
              <a:buChar char="§"/>
              <a:defRPr b="0" i="0">
                <a:solidFill>
                  <a:schemeClr val="bg1">
                    <a:lumMod val="85000"/>
                  </a:schemeClr>
                </a:solidFill>
                <a:latin typeface="Georgia"/>
                <a:cs typeface="Georgia"/>
              </a:defRPr>
            </a:lvl2pPr>
            <a:lvl3pPr algn="ctr">
              <a:buClr>
                <a:schemeClr val="bg1">
                  <a:lumMod val="65000"/>
                </a:schemeClr>
              </a:buClr>
              <a:buFont typeface="Wingdings" charset="2"/>
              <a:buChar char="§"/>
              <a:defRPr b="0" i="0">
                <a:solidFill>
                  <a:schemeClr val="bg1">
                    <a:lumMod val="85000"/>
                  </a:schemeClr>
                </a:solidFill>
                <a:latin typeface="Georgia"/>
                <a:cs typeface="Georgia"/>
              </a:defRPr>
            </a:lvl3pPr>
            <a:lvl4pPr algn="ctr">
              <a:buClr>
                <a:schemeClr val="bg1">
                  <a:lumMod val="65000"/>
                </a:schemeClr>
              </a:buClr>
              <a:buFont typeface="Wingdings" charset="2"/>
              <a:buChar char="§"/>
              <a:defRPr b="0" i="0">
                <a:solidFill>
                  <a:schemeClr val="bg1">
                    <a:lumMod val="85000"/>
                  </a:schemeClr>
                </a:solidFill>
                <a:latin typeface="Georgia"/>
                <a:cs typeface="Georgia"/>
              </a:defRPr>
            </a:lvl4pPr>
            <a:lvl5pPr algn="ctr">
              <a:buClr>
                <a:schemeClr val="bg1">
                  <a:lumMod val="65000"/>
                </a:schemeClr>
              </a:buClr>
              <a:buFont typeface="Wingdings" charset="2"/>
              <a:buChar char="§"/>
              <a:defRPr b="0" i="0">
                <a:solidFill>
                  <a:schemeClr val="bg1">
                    <a:lumMod val="85000"/>
                  </a:schemeClr>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solidFill>
                  <a:srgbClr val="D9D9D9"/>
                </a:solidFill>
              </a:defRPr>
            </a:lvl1pPr>
          </a:lstStyle>
          <a:p>
            <a:fld id="{87C43E8F-19B7-489A-96E5-823234B44B06}" type="slidenum">
              <a:rPr lang="en-US"/>
              <a:pPr/>
              <a:t>‹#›</a:t>
            </a:fld>
            <a:endParaRPr lang="en-US" dirty="0"/>
          </a:p>
        </p:txBody>
      </p:sp>
    </p:spTree>
    <p:extLst>
      <p:ext uri="{BB962C8B-B14F-4D97-AF65-F5344CB8AC3E}">
        <p14:creationId xmlns:p14="http://schemas.microsoft.com/office/powerpoint/2010/main" val="2899045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7BF622E-7DE5-4F58-920D-B84E0740DE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7171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C97CB9C-157B-4FDE-B754-E63F61166B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18570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2028E1E-83B2-4CC9-8C7E-9D162F2DBD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99825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C53C740-A550-4115-96F9-B99657EEAB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807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68CECF2-10FC-42EC-819A-03E96A1390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220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0B5FAF5-EEFE-4F79-B9D4-4055B25817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16647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5B9EBF-F493-4C1A-8559-926762C3A3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4227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E726577-9DB0-4BAE-AB7C-CFD56A4DD1A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9130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2028E1E-83B2-4CC9-8C7E-9D162F2DBD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19051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45E8DF0-39B2-4291-A71C-36D21B3231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1455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447801"/>
            <a:ext cx="39243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1"/>
            <a:ext cx="3924300" cy="226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862389"/>
            <a:ext cx="39243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7" name="Slide Number Placeholder 6"/>
          <p:cNvSpPr>
            <a:spLocks noGrp="1"/>
          </p:cNvSpPr>
          <p:nvPr>
            <p:ph type="sldNum" sz="quarter" idx="11"/>
          </p:nvPr>
        </p:nvSpPr>
        <p:spPr>
          <a:xfrm>
            <a:off x="6934200" y="6537325"/>
            <a:ext cx="2133600" cy="320675"/>
          </a:xfrm>
        </p:spPr>
        <p:txBody>
          <a:bodyPr/>
          <a:lstStyle>
            <a:lvl1pPr>
              <a:defRPr/>
            </a:lvl1pPr>
          </a:lstStyle>
          <a:p>
            <a:fld id="{ABE721F8-F864-4C7B-9F27-0327ACEE38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885048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1"/>
            <a:ext cx="8001000" cy="46783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5" name="Slide Number Placeholder 4"/>
          <p:cNvSpPr>
            <a:spLocks noGrp="1"/>
          </p:cNvSpPr>
          <p:nvPr>
            <p:ph type="sldNum" sz="quarter" idx="11"/>
          </p:nvPr>
        </p:nvSpPr>
        <p:spPr>
          <a:xfrm>
            <a:off x="6934200" y="6537325"/>
            <a:ext cx="2133600" cy="320675"/>
          </a:xfrm>
        </p:spPr>
        <p:txBody>
          <a:bodyPr/>
          <a:lstStyle>
            <a:lvl1pPr>
              <a:defRPr/>
            </a:lvl1pPr>
          </a:lstStyle>
          <a:p>
            <a:fld id="{96D2C788-EE4B-486A-AB56-7101F3D15B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575443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8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753BB57C-5612-4D26-B8AA-3F34FE59C4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27583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8229600" cy="4983163"/>
          </a:xfrm>
          <a:prstGeom prst="rect">
            <a:avLst/>
          </a:prstGeom>
        </p:spPr>
        <p:txBody>
          <a:bodyPr anchor="ctr"/>
          <a:lstStyle>
            <a:lvl1pPr marL="0" indent="0" algn="ctr">
              <a:buNone/>
              <a:defRPr b="0" i="0">
                <a:solidFill>
                  <a:schemeClr val="bg1">
                    <a:lumMod val="85000"/>
                  </a:schemeClr>
                </a:solidFill>
                <a:latin typeface="Georgia"/>
                <a:cs typeface="Georgia"/>
              </a:defRPr>
            </a:lvl1pPr>
            <a:lvl2pPr algn="ctr">
              <a:buClr>
                <a:schemeClr val="bg1">
                  <a:lumMod val="65000"/>
                </a:schemeClr>
              </a:buClr>
              <a:buFont typeface="Wingdings" charset="2"/>
              <a:buChar char="§"/>
              <a:defRPr b="0" i="0">
                <a:solidFill>
                  <a:schemeClr val="bg1">
                    <a:lumMod val="85000"/>
                  </a:schemeClr>
                </a:solidFill>
                <a:latin typeface="Georgia"/>
                <a:cs typeface="Georgia"/>
              </a:defRPr>
            </a:lvl2pPr>
            <a:lvl3pPr algn="ctr">
              <a:buClr>
                <a:schemeClr val="bg1">
                  <a:lumMod val="65000"/>
                </a:schemeClr>
              </a:buClr>
              <a:buFont typeface="Wingdings" charset="2"/>
              <a:buChar char="§"/>
              <a:defRPr b="0" i="0">
                <a:solidFill>
                  <a:schemeClr val="bg1">
                    <a:lumMod val="85000"/>
                  </a:schemeClr>
                </a:solidFill>
                <a:latin typeface="Georgia"/>
                <a:cs typeface="Georgia"/>
              </a:defRPr>
            </a:lvl3pPr>
            <a:lvl4pPr algn="ctr">
              <a:buClr>
                <a:schemeClr val="bg1">
                  <a:lumMod val="65000"/>
                </a:schemeClr>
              </a:buClr>
              <a:buFont typeface="Wingdings" charset="2"/>
              <a:buChar char="§"/>
              <a:defRPr b="0" i="0">
                <a:solidFill>
                  <a:schemeClr val="bg1">
                    <a:lumMod val="85000"/>
                  </a:schemeClr>
                </a:solidFill>
                <a:latin typeface="Georgia"/>
                <a:cs typeface="Georgia"/>
              </a:defRPr>
            </a:lvl4pPr>
            <a:lvl5pPr algn="ctr">
              <a:buClr>
                <a:schemeClr val="bg1">
                  <a:lumMod val="65000"/>
                </a:schemeClr>
              </a:buClr>
              <a:buFont typeface="Wingdings" charset="2"/>
              <a:buChar char="§"/>
              <a:defRPr b="0" i="0">
                <a:solidFill>
                  <a:schemeClr val="bg1">
                    <a:lumMod val="85000"/>
                  </a:schemeClr>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solidFill>
                  <a:srgbClr val="D9D9D9"/>
                </a:solidFill>
              </a:defRPr>
            </a:lvl1pPr>
          </a:lstStyle>
          <a:p>
            <a:fld id="{87C43E8F-19B7-489A-96E5-823234B44B06}" type="slidenum">
              <a:rPr lang="en-US"/>
              <a:pPr/>
              <a:t>‹#›</a:t>
            </a:fld>
            <a:endParaRPr lang="en-US" dirty="0"/>
          </a:p>
        </p:txBody>
      </p:sp>
    </p:spTree>
    <p:extLst>
      <p:ext uri="{BB962C8B-B14F-4D97-AF65-F5344CB8AC3E}">
        <p14:creationId xmlns:p14="http://schemas.microsoft.com/office/powerpoint/2010/main" val="2114427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7BF622E-7DE5-4F58-920D-B84E0740DE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79061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C97CB9C-157B-4FDE-B754-E63F61166B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14091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2028E1E-83B2-4CC9-8C7E-9D162F2DBD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4365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C53C740-A550-4115-96F9-B99657EEAB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057844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68CECF2-10FC-42EC-819A-03E96A1390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495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C53C740-A550-4115-96F9-B99657EEAB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19659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0B5FAF5-EEFE-4F79-B9D4-4055B25817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5670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5B9EBF-F493-4C1A-8559-926762C3A3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045920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E726577-9DB0-4BAE-AB7C-CFD56A4DD1A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1061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45E8DF0-39B2-4291-A71C-36D21B3231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1919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447801"/>
            <a:ext cx="39243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1"/>
            <a:ext cx="3924300" cy="226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862389"/>
            <a:ext cx="39243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7" name="Slide Number Placeholder 6"/>
          <p:cNvSpPr>
            <a:spLocks noGrp="1"/>
          </p:cNvSpPr>
          <p:nvPr>
            <p:ph type="sldNum" sz="quarter" idx="11"/>
          </p:nvPr>
        </p:nvSpPr>
        <p:spPr>
          <a:xfrm>
            <a:off x="6934200" y="6537325"/>
            <a:ext cx="2133600" cy="320675"/>
          </a:xfrm>
        </p:spPr>
        <p:txBody>
          <a:bodyPr/>
          <a:lstStyle>
            <a:lvl1pPr>
              <a:defRPr/>
            </a:lvl1pPr>
          </a:lstStyle>
          <a:p>
            <a:fld id="{ABE721F8-F864-4C7B-9F27-0327ACEE38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45066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1"/>
            <a:ext cx="8001000" cy="46783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5" name="Slide Number Placeholder 4"/>
          <p:cNvSpPr>
            <a:spLocks noGrp="1"/>
          </p:cNvSpPr>
          <p:nvPr>
            <p:ph type="sldNum" sz="quarter" idx="11"/>
          </p:nvPr>
        </p:nvSpPr>
        <p:spPr>
          <a:xfrm>
            <a:off x="6934200" y="6537325"/>
            <a:ext cx="2133600" cy="320675"/>
          </a:xfrm>
        </p:spPr>
        <p:txBody>
          <a:bodyPr/>
          <a:lstStyle>
            <a:lvl1pPr>
              <a:defRPr/>
            </a:lvl1pPr>
          </a:lstStyle>
          <a:p>
            <a:fld id="{96D2C788-EE4B-486A-AB56-7101F3D15B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797617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8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753BB57C-5612-4D26-B8AA-3F34FE59C4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539699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8229600" cy="4983163"/>
          </a:xfrm>
          <a:prstGeom prst="rect">
            <a:avLst/>
          </a:prstGeom>
        </p:spPr>
        <p:txBody>
          <a:bodyPr anchor="ctr"/>
          <a:lstStyle>
            <a:lvl1pPr marL="0" indent="0" algn="ctr">
              <a:buNone/>
              <a:defRPr b="0" i="0">
                <a:solidFill>
                  <a:schemeClr val="bg1">
                    <a:lumMod val="85000"/>
                  </a:schemeClr>
                </a:solidFill>
                <a:latin typeface="Georgia"/>
                <a:cs typeface="Georgia"/>
              </a:defRPr>
            </a:lvl1pPr>
            <a:lvl2pPr algn="ctr">
              <a:buClr>
                <a:schemeClr val="bg1">
                  <a:lumMod val="65000"/>
                </a:schemeClr>
              </a:buClr>
              <a:buFont typeface="Wingdings" charset="2"/>
              <a:buChar char="§"/>
              <a:defRPr b="0" i="0">
                <a:solidFill>
                  <a:schemeClr val="bg1">
                    <a:lumMod val="85000"/>
                  </a:schemeClr>
                </a:solidFill>
                <a:latin typeface="Georgia"/>
                <a:cs typeface="Georgia"/>
              </a:defRPr>
            </a:lvl2pPr>
            <a:lvl3pPr algn="ctr">
              <a:buClr>
                <a:schemeClr val="bg1">
                  <a:lumMod val="65000"/>
                </a:schemeClr>
              </a:buClr>
              <a:buFont typeface="Wingdings" charset="2"/>
              <a:buChar char="§"/>
              <a:defRPr b="0" i="0">
                <a:solidFill>
                  <a:schemeClr val="bg1">
                    <a:lumMod val="85000"/>
                  </a:schemeClr>
                </a:solidFill>
                <a:latin typeface="Georgia"/>
                <a:cs typeface="Georgia"/>
              </a:defRPr>
            </a:lvl3pPr>
            <a:lvl4pPr algn="ctr">
              <a:buClr>
                <a:schemeClr val="bg1">
                  <a:lumMod val="65000"/>
                </a:schemeClr>
              </a:buClr>
              <a:buFont typeface="Wingdings" charset="2"/>
              <a:buChar char="§"/>
              <a:defRPr b="0" i="0">
                <a:solidFill>
                  <a:schemeClr val="bg1">
                    <a:lumMod val="85000"/>
                  </a:schemeClr>
                </a:solidFill>
                <a:latin typeface="Georgia"/>
                <a:cs typeface="Georgia"/>
              </a:defRPr>
            </a:lvl4pPr>
            <a:lvl5pPr algn="ctr">
              <a:buClr>
                <a:schemeClr val="bg1">
                  <a:lumMod val="65000"/>
                </a:schemeClr>
              </a:buClr>
              <a:buFont typeface="Wingdings" charset="2"/>
              <a:buChar char="§"/>
              <a:defRPr b="0" i="0">
                <a:solidFill>
                  <a:schemeClr val="bg1">
                    <a:lumMod val="85000"/>
                  </a:schemeClr>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solidFill>
                  <a:srgbClr val="D9D9D9"/>
                </a:solidFill>
              </a:defRPr>
            </a:lvl1pPr>
          </a:lstStyle>
          <a:p>
            <a:fld id="{87C43E8F-19B7-489A-96E5-823234B44B06}" type="slidenum">
              <a:rPr lang="en-US"/>
              <a:pPr/>
              <a:t>‹#›</a:t>
            </a:fld>
            <a:endParaRPr lang="en-US" dirty="0"/>
          </a:p>
        </p:txBody>
      </p:sp>
    </p:spTree>
    <p:extLst>
      <p:ext uri="{BB962C8B-B14F-4D97-AF65-F5344CB8AC3E}">
        <p14:creationId xmlns:p14="http://schemas.microsoft.com/office/powerpoint/2010/main" val="36608566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7BF622E-7DE5-4F58-920D-B84E0740DE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816158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C97CB9C-157B-4FDE-B754-E63F61166B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952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68CECF2-10FC-42EC-819A-03E96A1390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63154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2028E1E-83B2-4CC9-8C7E-9D162F2DBD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1259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C53C740-A550-4115-96F9-B99657EEAB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671044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68CECF2-10FC-42EC-819A-03E96A1390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43477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0B5FAF5-EEFE-4F79-B9D4-4055B25817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78402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5B9EBF-F493-4C1A-8559-926762C3A3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6139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E726577-9DB0-4BAE-AB7C-CFD56A4DD1A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010906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45E8DF0-39B2-4291-A71C-36D21B3231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64194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447801"/>
            <a:ext cx="39243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1"/>
            <a:ext cx="3924300" cy="226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862389"/>
            <a:ext cx="39243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7" name="Slide Number Placeholder 6"/>
          <p:cNvSpPr>
            <a:spLocks noGrp="1"/>
          </p:cNvSpPr>
          <p:nvPr>
            <p:ph type="sldNum" sz="quarter" idx="11"/>
          </p:nvPr>
        </p:nvSpPr>
        <p:spPr>
          <a:xfrm>
            <a:off x="6934200" y="6537325"/>
            <a:ext cx="2133600" cy="320675"/>
          </a:xfrm>
        </p:spPr>
        <p:txBody>
          <a:bodyPr/>
          <a:lstStyle>
            <a:lvl1pPr>
              <a:defRPr/>
            </a:lvl1pPr>
          </a:lstStyle>
          <a:p>
            <a:fld id="{ABE721F8-F864-4C7B-9F27-0327ACEE38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4647481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1"/>
            <a:ext cx="8001000" cy="46783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5" name="Slide Number Placeholder 4"/>
          <p:cNvSpPr>
            <a:spLocks noGrp="1"/>
          </p:cNvSpPr>
          <p:nvPr>
            <p:ph type="sldNum" sz="quarter" idx="11"/>
          </p:nvPr>
        </p:nvSpPr>
        <p:spPr>
          <a:xfrm>
            <a:off x="6934200" y="6537325"/>
            <a:ext cx="2133600" cy="320675"/>
          </a:xfrm>
        </p:spPr>
        <p:txBody>
          <a:bodyPr/>
          <a:lstStyle>
            <a:lvl1pPr>
              <a:defRPr/>
            </a:lvl1pPr>
          </a:lstStyle>
          <a:p>
            <a:fld id="{96D2C788-EE4B-486A-AB56-7101F3D15B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1827698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8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753BB57C-5612-4D26-B8AA-3F34FE59C4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661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0B5FAF5-EEFE-4F79-B9D4-4055B25817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805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8229600" cy="4983163"/>
          </a:xfrm>
          <a:prstGeom prst="rect">
            <a:avLst/>
          </a:prstGeom>
        </p:spPr>
        <p:txBody>
          <a:bodyPr anchor="ctr"/>
          <a:lstStyle>
            <a:lvl1pPr marL="0" indent="0" algn="ctr">
              <a:buNone/>
              <a:defRPr b="0" i="0">
                <a:solidFill>
                  <a:schemeClr val="bg1">
                    <a:lumMod val="85000"/>
                  </a:schemeClr>
                </a:solidFill>
                <a:latin typeface="Georgia"/>
                <a:cs typeface="Georgia"/>
              </a:defRPr>
            </a:lvl1pPr>
            <a:lvl2pPr algn="ctr">
              <a:buClr>
                <a:schemeClr val="bg1">
                  <a:lumMod val="65000"/>
                </a:schemeClr>
              </a:buClr>
              <a:buFont typeface="Wingdings" charset="2"/>
              <a:buChar char="§"/>
              <a:defRPr b="0" i="0">
                <a:solidFill>
                  <a:schemeClr val="bg1">
                    <a:lumMod val="85000"/>
                  </a:schemeClr>
                </a:solidFill>
                <a:latin typeface="Georgia"/>
                <a:cs typeface="Georgia"/>
              </a:defRPr>
            </a:lvl2pPr>
            <a:lvl3pPr algn="ctr">
              <a:buClr>
                <a:schemeClr val="bg1">
                  <a:lumMod val="65000"/>
                </a:schemeClr>
              </a:buClr>
              <a:buFont typeface="Wingdings" charset="2"/>
              <a:buChar char="§"/>
              <a:defRPr b="0" i="0">
                <a:solidFill>
                  <a:schemeClr val="bg1">
                    <a:lumMod val="85000"/>
                  </a:schemeClr>
                </a:solidFill>
                <a:latin typeface="Georgia"/>
                <a:cs typeface="Georgia"/>
              </a:defRPr>
            </a:lvl3pPr>
            <a:lvl4pPr algn="ctr">
              <a:buClr>
                <a:schemeClr val="bg1">
                  <a:lumMod val="65000"/>
                </a:schemeClr>
              </a:buClr>
              <a:buFont typeface="Wingdings" charset="2"/>
              <a:buChar char="§"/>
              <a:defRPr b="0" i="0">
                <a:solidFill>
                  <a:schemeClr val="bg1">
                    <a:lumMod val="85000"/>
                  </a:schemeClr>
                </a:solidFill>
                <a:latin typeface="Georgia"/>
                <a:cs typeface="Georgia"/>
              </a:defRPr>
            </a:lvl4pPr>
            <a:lvl5pPr algn="ctr">
              <a:buClr>
                <a:schemeClr val="bg1">
                  <a:lumMod val="65000"/>
                </a:schemeClr>
              </a:buClr>
              <a:buFont typeface="Wingdings" charset="2"/>
              <a:buChar char="§"/>
              <a:defRPr b="0" i="0">
                <a:solidFill>
                  <a:schemeClr val="bg1">
                    <a:lumMod val="85000"/>
                  </a:schemeClr>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solidFill>
                  <a:srgbClr val="D9D9D9"/>
                </a:solidFill>
              </a:defRPr>
            </a:lvl1pPr>
          </a:lstStyle>
          <a:p>
            <a:fld id="{87C43E8F-19B7-489A-96E5-823234B44B06}" type="slidenum">
              <a:rPr lang="en-US"/>
              <a:pPr/>
              <a:t>‹#›</a:t>
            </a:fld>
            <a:endParaRPr lang="en-US" dirty="0"/>
          </a:p>
        </p:txBody>
      </p:sp>
    </p:spTree>
    <p:extLst>
      <p:ext uri="{BB962C8B-B14F-4D97-AF65-F5344CB8AC3E}">
        <p14:creationId xmlns:p14="http://schemas.microsoft.com/office/powerpoint/2010/main" val="28884910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7BF622E-7DE5-4F58-920D-B84E0740DE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01684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C97CB9C-157B-4FDE-B754-E63F61166B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26311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62028E1E-83B2-4CC9-8C7E-9D162F2DBD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5128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C53C740-A550-4115-96F9-B99657EEAB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5749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68CECF2-10FC-42EC-819A-03E96A1390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77067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0B5FAF5-EEFE-4F79-B9D4-4055B25817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20092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5B9EBF-F493-4C1A-8559-926762C3A3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780315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E726577-9DB0-4BAE-AB7C-CFD56A4DD1A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072727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45E8DF0-39B2-4291-A71C-36D21B3231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5571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5B9EBF-F493-4C1A-8559-926762C3A32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868055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447801"/>
            <a:ext cx="3924300" cy="467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1" y="1447801"/>
            <a:ext cx="3924300" cy="226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1" y="3862389"/>
            <a:ext cx="39243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7" name="Slide Number Placeholder 6"/>
          <p:cNvSpPr>
            <a:spLocks noGrp="1"/>
          </p:cNvSpPr>
          <p:nvPr>
            <p:ph type="sldNum" sz="quarter" idx="11"/>
          </p:nvPr>
        </p:nvSpPr>
        <p:spPr>
          <a:xfrm>
            <a:off x="6934200" y="6537325"/>
            <a:ext cx="2133600" cy="320675"/>
          </a:xfrm>
        </p:spPr>
        <p:txBody>
          <a:bodyPr/>
          <a:lstStyle>
            <a:lvl1pPr>
              <a:defRPr/>
            </a:lvl1pPr>
          </a:lstStyle>
          <a:p>
            <a:fld id="{ABE721F8-F864-4C7B-9F27-0327ACEE38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959181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1"/>
            <a:ext cx="8001000" cy="46783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76200" y="6553200"/>
            <a:ext cx="7391400" cy="2286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r>
              <a:rPr lang="en-US" sz="1400" dirty="0" smtClean="0">
                <a:solidFill>
                  <a:srgbClr val="000000"/>
                </a:solidFill>
                <a:cs typeface="Arial" charset="0"/>
              </a:rPr>
              <a:t>www.agileproductdesign.com/downloads/patton_kanban.ppt</a:t>
            </a:r>
            <a:endParaRPr lang="en-US" sz="1400" dirty="0">
              <a:solidFill>
                <a:srgbClr val="000000"/>
              </a:solidFill>
              <a:cs typeface="Arial" charset="0"/>
            </a:endParaRPr>
          </a:p>
        </p:txBody>
      </p:sp>
      <p:sp>
        <p:nvSpPr>
          <p:cNvPr id="5" name="Slide Number Placeholder 4"/>
          <p:cNvSpPr>
            <a:spLocks noGrp="1"/>
          </p:cNvSpPr>
          <p:nvPr>
            <p:ph type="sldNum" sz="quarter" idx="11"/>
          </p:nvPr>
        </p:nvSpPr>
        <p:spPr>
          <a:xfrm>
            <a:off x="6934200" y="6537325"/>
            <a:ext cx="2133600" cy="320675"/>
          </a:xfrm>
        </p:spPr>
        <p:txBody>
          <a:bodyPr/>
          <a:lstStyle>
            <a:lvl1pPr>
              <a:defRPr/>
            </a:lvl1pPr>
          </a:lstStyle>
          <a:p>
            <a:fld id="{96D2C788-EE4B-486A-AB56-7101F3D15B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2556264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09736973-3F79-4159-8960-34EF2B2EC75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572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57200" y="990601"/>
            <a:ext cx="8229600" cy="5135563"/>
          </a:xfrm>
          <a:prstGeom prst="rect">
            <a:avLst/>
          </a:prstGeom>
        </p:spPr>
        <p:txBody>
          <a:bodyPr/>
          <a:lstStyle>
            <a:lvl1pPr marL="0" indent="0">
              <a:buNone/>
              <a:defRPr>
                <a:latin typeface="Georgia"/>
                <a:cs typeface="Georgia"/>
              </a:defRPr>
            </a:lvl1pPr>
            <a:lvl2pPr>
              <a:defRPr>
                <a:latin typeface="Georgia"/>
                <a:cs typeface="Georgia"/>
              </a:defRPr>
            </a:lvl2pPr>
            <a:lvl3pPr>
              <a:defRPr>
                <a:latin typeface="Georgia"/>
                <a:cs typeface="Georgia"/>
              </a:defRPr>
            </a:lvl3pPr>
            <a:lvl4pPr>
              <a:defRPr>
                <a:latin typeface="Georgia"/>
                <a:cs typeface="Georgia"/>
              </a:defRPr>
            </a:lvl4pPr>
            <a:lvl5pPr>
              <a:defRPr>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7DFBC5CC-044C-43DE-951C-8C02B419558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84130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FAD6442-394C-40F1-85C3-D3A9B9A124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10551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E25C08A-D39D-4351-99F4-0E1737F8FFF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592453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B74198A6-672F-4319-9F73-8B80CC02CA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489950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2B5EC1B3-ED3C-4E95-84AA-4EAC2C031EE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255289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B99215D-DF10-4181-B636-3AC35183A3F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291189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18A253A-F037-40C2-B684-200C67BDF2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827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274638"/>
            <a:ext cx="7543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B266C870-C891-4732-AB12-EACA86ACF65C}" type="slidenum">
              <a:rPr lang="en-US" sz="1400">
                <a:solidFill>
                  <a:srgbClr val="000000"/>
                </a:solidFill>
                <a:cs typeface="Arial" charset="0"/>
              </a:rPr>
              <a:pPr fontAlgn="base">
                <a:spcBef>
                  <a:spcPct val="0"/>
                </a:spcBef>
                <a:spcAft>
                  <a:spcPct val="0"/>
                </a:spcAft>
              </a:pPr>
              <a:t>‹#›</a:t>
            </a:fld>
            <a:endParaRPr lang="en-US" sz="1400" dirty="0">
              <a:solidFill>
                <a:srgbClr val="000000"/>
              </a:solidFill>
              <a:cs typeface="Arial" charset="0"/>
            </a:endParaRPr>
          </a:p>
        </p:txBody>
      </p:sp>
    </p:spTree>
    <p:extLst>
      <p:ext uri="{BB962C8B-B14F-4D97-AF65-F5344CB8AC3E}">
        <p14:creationId xmlns:p14="http://schemas.microsoft.com/office/powerpoint/2010/main" val="345439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ctr" rtl="0" eaLnBrk="0" fontAlgn="base" hangingPunct="0">
        <a:spcBef>
          <a:spcPct val="0"/>
        </a:spcBef>
        <a:spcAft>
          <a:spcPct val="0"/>
        </a:spcAft>
        <a:defRPr sz="4800">
          <a:solidFill>
            <a:srgbClr val="D9D9D9"/>
          </a:solidFill>
          <a:latin typeface="Georgia"/>
          <a:ea typeface="ＭＳ Ｐゴシック" pitchFamily="-65" charset="-128"/>
          <a:cs typeface="Georgia"/>
        </a:defRPr>
      </a:lvl1pPr>
      <a:lvl2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2pPr>
      <a:lvl3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3pPr>
      <a:lvl4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4pPr>
      <a:lvl5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5pPr>
      <a:lvl6pPr marL="457200" algn="ctr" rtl="0" fontAlgn="base">
        <a:spcBef>
          <a:spcPct val="0"/>
        </a:spcBef>
        <a:spcAft>
          <a:spcPct val="0"/>
        </a:spcAft>
        <a:defRPr sz="4800">
          <a:solidFill>
            <a:srgbClr val="333333"/>
          </a:solidFill>
          <a:latin typeface="Bookman Old Style" pitchFamily="18" charset="0"/>
        </a:defRPr>
      </a:lvl6pPr>
      <a:lvl7pPr marL="914400" algn="ctr" rtl="0" fontAlgn="base">
        <a:spcBef>
          <a:spcPct val="0"/>
        </a:spcBef>
        <a:spcAft>
          <a:spcPct val="0"/>
        </a:spcAft>
        <a:defRPr sz="4800">
          <a:solidFill>
            <a:srgbClr val="333333"/>
          </a:solidFill>
          <a:latin typeface="Bookman Old Style" pitchFamily="18" charset="0"/>
        </a:defRPr>
      </a:lvl7pPr>
      <a:lvl8pPr marL="1371600" algn="ctr" rtl="0" fontAlgn="base">
        <a:spcBef>
          <a:spcPct val="0"/>
        </a:spcBef>
        <a:spcAft>
          <a:spcPct val="0"/>
        </a:spcAft>
        <a:defRPr sz="4800">
          <a:solidFill>
            <a:srgbClr val="333333"/>
          </a:solidFill>
          <a:latin typeface="Bookman Old Style" pitchFamily="18" charset="0"/>
        </a:defRPr>
      </a:lvl8pPr>
      <a:lvl9pPr marL="1828800" algn="ctr" rtl="0" fontAlgn="base">
        <a:spcBef>
          <a:spcPct val="0"/>
        </a:spcBef>
        <a:spcAft>
          <a:spcPct val="0"/>
        </a:spcAft>
        <a:defRPr sz="4800">
          <a:solidFill>
            <a:srgbClr val="333333"/>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274638"/>
            <a:ext cx="7543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B266C870-C891-4732-AB12-EACA86ACF65C}" type="slidenum">
              <a:rPr lang="en-US" sz="1400">
                <a:solidFill>
                  <a:srgbClr val="000000"/>
                </a:solidFill>
                <a:cs typeface="Arial" charset="0"/>
              </a:rPr>
              <a:pPr fontAlgn="base">
                <a:spcBef>
                  <a:spcPct val="0"/>
                </a:spcBef>
                <a:spcAft>
                  <a:spcPct val="0"/>
                </a:spcAft>
              </a:pPr>
              <a:t>‹#›</a:t>
            </a:fld>
            <a:endParaRPr lang="en-US" sz="1400" dirty="0">
              <a:solidFill>
                <a:srgbClr val="000000"/>
              </a:solidFill>
              <a:cs typeface="Arial" charset="0"/>
            </a:endParaRPr>
          </a:p>
        </p:txBody>
      </p:sp>
    </p:spTree>
    <p:extLst>
      <p:ext uri="{BB962C8B-B14F-4D97-AF65-F5344CB8AC3E}">
        <p14:creationId xmlns:p14="http://schemas.microsoft.com/office/powerpoint/2010/main" val="29695466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dt="0"/>
  <p:txStyles>
    <p:titleStyle>
      <a:lvl1pPr algn="ctr" rtl="0" eaLnBrk="0" fontAlgn="base" hangingPunct="0">
        <a:spcBef>
          <a:spcPct val="0"/>
        </a:spcBef>
        <a:spcAft>
          <a:spcPct val="0"/>
        </a:spcAft>
        <a:defRPr sz="4800">
          <a:solidFill>
            <a:srgbClr val="D9D9D9"/>
          </a:solidFill>
          <a:latin typeface="Georgia"/>
          <a:ea typeface="ＭＳ Ｐゴシック" pitchFamily="-65" charset="-128"/>
          <a:cs typeface="Georgia"/>
        </a:defRPr>
      </a:lvl1pPr>
      <a:lvl2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2pPr>
      <a:lvl3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3pPr>
      <a:lvl4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4pPr>
      <a:lvl5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5pPr>
      <a:lvl6pPr marL="457200" algn="ctr" rtl="0" fontAlgn="base">
        <a:spcBef>
          <a:spcPct val="0"/>
        </a:spcBef>
        <a:spcAft>
          <a:spcPct val="0"/>
        </a:spcAft>
        <a:defRPr sz="4800">
          <a:solidFill>
            <a:srgbClr val="333333"/>
          </a:solidFill>
          <a:latin typeface="Bookman Old Style" pitchFamily="18" charset="0"/>
        </a:defRPr>
      </a:lvl6pPr>
      <a:lvl7pPr marL="914400" algn="ctr" rtl="0" fontAlgn="base">
        <a:spcBef>
          <a:spcPct val="0"/>
        </a:spcBef>
        <a:spcAft>
          <a:spcPct val="0"/>
        </a:spcAft>
        <a:defRPr sz="4800">
          <a:solidFill>
            <a:srgbClr val="333333"/>
          </a:solidFill>
          <a:latin typeface="Bookman Old Style" pitchFamily="18" charset="0"/>
        </a:defRPr>
      </a:lvl7pPr>
      <a:lvl8pPr marL="1371600" algn="ctr" rtl="0" fontAlgn="base">
        <a:spcBef>
          <a:spcPct val="0"/>
        </a:spcBef>
        <a:spcAft>
          <a:spcPct val="0"/>
        </a:spcAft>
        <a:defRPr sz="4800">
          <a:solidFill>
            <a:srgbClr val="333333"/>
          </a:solidFill>
          <a:latin typeface="Bookman Old Style" pitchFamily="18" charset="0"/>
        </a:defRPr>
      </a:lvl8pPr>
      <a:lvl9pPr marL="1828800" algn="ctr" rtl="0" fontAlgn="base">
        <a:spcBef>
          <a:spcPct val="0"/>
        </a:spcBef>
        <a:spcAft>
          <a:spcPct val="0"/>
        </a:spcAft>
        <a:defRPr sz="4800">
          <a:solidFill>
            <a:srgbClr val="333333"/>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274638"/>
            <a:ext cx="7543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B266C870-C891-4732-AB12-EACA86ACF65C}" type="slidenum">
              <a:rPr lang="en-US" sz="1400">
                <a:solidFill>
                  <a:srgbClr val="000000"/>
                </a:solidFill>
                <a:cs typeface="Arial" charset="0"/>
              </a:rPr>
              <a:pPr fontAlgn="base">
                <a:spcBef>
                  <a:spcPct val="0"/>
                </a:spcBef>
                <a:spcAft>
                  <a:spcPct val="0"/>
                </a:spcAft>
              </a:pPr>
              <a:t>‹#›</a:t>
            </a:fld>
            <a:endParaRPr lang="en-US" sz="1400" dirty="0">
              <a:solidFill>
                <a:srgbClr val="000000"/>
              </a:solidFill>
              <a:cs typeface="Arial" charset="0"/>
            </a:endParaRPr>
          </a:p>
        </p:txBody>
      </p:sp>
    </p:spTree>
    <p:extLst>
      <p:ext uri="{BB962C8B-B14F-4D97-AF65-F5344CB8AC3E}">
        <p14:creationId xmlns:p14="http://schemas.microsoft.com/office/powerpoint/2010/main" val="17143959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id="1" dur="indefinite" restart="never" nodeType="tmRoot"/>
      </p:par>
    </p:tnLst>
  </p:timing>
  <p:hf hdr="0" dt="0"/>
  <p:txStyles>
    <p:titleStyle>
      <a:lvl1pPr algn="ctr" rtl="0" eaLnBrk="0" fontAlgn="base" hangingPunct="0">
        <a:spcBef>
          <a:spcPct val="0"/>
        </a:spcBef>
        <a:spcAft>
          <a:spcPct val="0"/>
        </a:spcAft>
        <a:defRPr sz="4800">
          <a:solidFill>
            <a:srgbClr val="D9D9D9"/>
          </a:solidFill>
          <a:latin typeface="Georgia"/>
          <a:ea typeface="ＭＳ Ｐゴシック" pitchFamily="-65" charset="-128"/>
          <a:cs typeface="Georgia"/>
        </a:defRPr>
      </a:lvl1pPr>
      <a:lvl2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2pPr>
      <a:lvl3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3pPr>
      <a:lvl4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4pPr>
      <a:lvl5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5pPr>
      <a:lvl6pPr marL="457200" algn="ctr" rtl="0" fontAlgn="base">
        <a:spcBef>
          <a:spcPct val="0"/>
        </a:spcBef>
        <a:spcAft>
          <a:spcPct val="0"/>
        </a:spcAft>
        <a:defRPr sz="4800">
          <a:solidFill>
            <a:srgbClr val="333333"/>
          </a:solidFill>
          <a:latin typeface="Bookman Old Style" pitchFamily="18" charset="0"/>
        </a:defRPr>
      </a:lvl6pPr>
      <a:lvl7pPr marL="914400" algn="ctr" rtl="0" fontAlgn="base">
        <a:spcBef>
          <a:spcPct val="0"/>
        </a:spcBef>
        <a:spcAft>
          <a:spcPct val="0"/>
        </a:spcAft>
        <a:defRPr sz="4800">
          <a:solidFill>
            <a:srgbClr val="333333"/>
          </a:solidFill>
          <a:latin typeface="Bookman Old Style" pitchFamily="18" charset="0"/>
        </a:defRPr>
      </a:lvl7pPr>
      <a:lvl8pPr marL="1371600" algn="ctr" rtl="0" fontAlgn="base">
        <a:spcBef>
          <a:spcPct val="0"/>
        </a:spcBef>
        <a:spcAft>
          <a:spcPct val="0"/>
        </a:spcAft>
        <a:defRPr sz="4800">
          <a:solidFill>
            <a:srgbClr val="333333"/>
          </a:solidFill>
          <a:latin typeface="Bookman Old Style" pitchFamily="18" charset="0"/>
        </a:defRPr>
      </a:lvl8pPr>
      <a:lvl9pPr marL="1828800" algn="ctr" rtl="0" fontAlgn="base">
        <a:spcBef>
          <a:spcPct val="0"/>
        </a:spcBef>
        <a:spcAft>
          <a:spcPct val="0"/>
        </a:spcAft>
        <a:defRPr sz="4800">
          <a:solidFill>
            <a:srgbClr val="333333"/>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274638"/>
            <a:ext cx="7543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B266C870-C891-4732-AB12-EACA86ACF65C}" type="slidenum">
              <a:rPr lang="en-US" sz="1400">
                <a:solidFill>
                  <a:srgbClr val="000000"/>
                </a:solidFill>
                <a:cs typeface="Arial" charset="0"/>
              </a:rPr>
              <a:pPr fontAlgn="base">
                <a:spcBef>
                  <a:spcPct val="0"/>
                </a:spcBef>
                <a:spcAft>
                  <a:spcPct val="0"/>
                </a:spcAft>
              </a:pPr>
              <a:t>‹#›</a:t>
            </a:fld>
            <a:endParaRPr lang="en-US" sz="1400" dirty="0">
              <a:solidFill>
                <a:srgbClr val="000000"/>
              </a:solidFill>
              <a:cs typeface="Arial" charset="0"/>
            </a:endParaRPr>
          </a:p>
        </p:txBody>
      </p:sp>
    </p:spTree>
    <p:extLst>
      <p:ext uri="{BB962C8B-B14F-4D97-AF65-F5344CB8AC3E}">
        <p14:creationId xmlns:p14="http://schemas.microsoft.com/office/powerpoint/2010/main" val="22638578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iming>
    <p:tnLst>
      <p:par>
        <p:cTn id="1" dur="indefinite" restart="never" nodeType="tmRoot"/>
      </p:par>
    </p:tnLst>
  </p:timing>
  <p:hf hdr="0" dt="0"/>
  <p:txStyles>
    <p:titleStyle>
      <a:lvl1pPr algn="ctr" rtl="0" eaLnBrk="0" fontAlgn="base" hangingPunct="0">
        <a:spcBef>
          <a:spcPct val="0"/>
        </a:spcBef>
        <a:spcAft>
          <a:spcPct val="0"/>
        </a:spcAft>
        <a:defRPr sz="4800">
          <a:solidFill>
            <a:srgbClr val="D9D9D9"/>
          </a:solidFill>
          <a:latin typeface="Georgia"/>
          <a:ea typeface="ＭＳ Ｐゴシック" pitchFamily="-65" charset="-128"/>
          <a:cs typeface="Georgia"/>
        </a:defRPr>
      </a:lvl1pPr>
      <a:lvl2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2pPr>
      <a:lvl3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3pPr>
      <a:lvl4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4pPr>
      <a:lvl5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5pPr>
      <a:lvl6pPr marL="457200" algn="ctr" rtl="0" fontAlgn="base">
        <a:spcBef>
          <a:spcPct val="0"/>
        </a:spcBef>
        <a:spcAft>
          <a:spcPct val="0"/>
        </a:spcAft>
        <a:defRPr sz="4800">
          <a:solidFill>
            <a:srgbClr val="333333"/>
          </a:solidFill>
          <a:latin typeface="Bookman Old Style" pitchFamily="18" charset="0"/>
        </a:defRPr>
      </a:lvl6pPr>
      <a:lvl7pPr marL="914400" algn="ctr" rtl="0" fontAlgn="base">
        <a:spcBef>
          <a:spcPct val="0"/>
        </a:spcBef>
        <a:spcAft>
          <a:spcPct val="0"/>
        </a:spcAft>
        <a:defRPr sz="4800">
          <a:solidFill>
            <a:srgbClr val="333333"/>
          </a:solidFill>
          <a:latin typeface="Bookman Old Style" pitchFamily="18" charset="0"/>
        </a:defRPr>
      </a:lvl7pPr>
      <a:lvl8pPr marL="1371600" algn="ctr" rtl="0" fontAlgn="base">
        <a:spcBef>
          <a:spcPct val="0"/>
        </a:spcBef>
        <a:spcAft>
          <a:spcPct val="0"/>
        </a:spcAft>
        <a:defRPr sz="4800">
          <a:solidFill>
            <a:srgbClr val="333333"/>
          </a:solidFill>
          <a:latin typeface="Bookman Old Style" pitchFamily="18" charset="0"/>
        </a:defRPr>
      </a:lvl8pPr>
      <a:lvl9pPr marL="1828800" algn="ctr" rtl="0" fontAlgn="base">
        <a:spcBef>
          <a:spcPct val="0"/>
        </a:spcBef>
        <a:spcAft>
          <a:spcPct val="0"/>
        </a:spcAft>
        <a:defRPr sz="4800">
          <a:solidFill>
            <a:srgbClr val="333333"/>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274638"/>
            <a:ext cx="7543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B266C870-C891-4732-AB12-EACA86ACF65C}" type="slidenum">
              <a:rPr lang="en-US" sz="1400">
                <a:solidFill>
                  <a:srgbClr val="000000"/>
                </a:solidFill>
                <a:cs typeface="Arial" charset="0"/>
              </a:rPr>
              <a:pPr fontAlgn="base">
                <a:spcBef>
                  <a:spcPct val="0"/>
                </a:spcBef>
                <a:spcAft>
                  <a:spcPct val="0"/>
                </a:spcAft>
              </a:pPr>
              <a:t>‹#›</a:t>
            </a:fld>
            <a:endParaRPr lang="en-US" sz="1400" dirty="0">
              <a:solidFill>
                <a:srgbClr val="000000"/>
              </a:solidFill>
              <a:cs typeface="Arial" charset="0"/>
            </a:endParaRPr>
          </a:p>
        </p:txBody>
      </p:sp>
    </p:spTree>
    <p:extLst>
      <p:ext uri="{BB962C8B-B14F-4D97-AF65-F5344CB8AC3E}">
        <p14:creationId xmlns:p14="http://schemas.microsoft.com/office/powerpoint/2010/main" val="340923706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iming>
    <p:tnLst>
      <p:par>
        <p:cTn id="1" dur="indefinite" restart="never" nodeType="tmRoot"/>
      </p:par>
    </p:tnLst>
  </p:timing>
  <p:hf hdr="0" dt="0"/>
  <p:txStyles>
    <p:titleStyle>
      <a:lvl1pPr algn="ctr" rtl="0" eaLnBrk="0" fontAlgn="base" hangingPunct="0">
        <a:spcBef>
          <a:spcPct val="0"/>
        </a:spcBef>
        <a:spcAft>
          <a:spcPct val="0"/>
        </a:spcAft>
        <a:defRPr sz="4800">
          <a:solidFill>
            <a:srgbClr val="D9D9D9"/>
          </a:solidFill>
          <a:latin typeface="Georgia"/>
          <a:ea typeface="ＭＳ Ｐゴシック" pitchFamily="-65" charset="-128"/>
          <a:cs typeface="Georgia"/>
        </a:defRPr>
      </a:lvl1pPr>
      <a:lvl2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2pPr>
      <a:lvl3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3pPr>
      <a:lvl4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4pPr>
      <a:lvl5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5pPr>
      <a:lvl6pPr marL="457200" algn="ctr" rtl="0" fontAlgn="base">
        <a:spcBef>
          <a:spcPct val="0"/>
        </a:spcBef>
        <a:spcAft>
          <a:spcPct val="0"/>
        </a:spcAft>
        <a:defRPr sz="4800">
          <a:solidFill>
            <a:srgbClr val="333333"/>
          </a:solidFill>
          <a:latin typeface="Bookman Old Style" pitchFamily="18" charset="0"/>
        </a:defRPr>
      </a:lvl6pPr>
      <a:lvl7pPr marL="914400" algn="ctr" rtl="0" fontAlgn="base">
        <a:spcBef>
          <a:spcPct val="0"/>
        </a:spcBef>
        <a:spcAft>
          <a:spcPct val="0"/>
        </a:spcAft>
        <a:defRPr sz="4800">
          <a:solidFill>
            <a:srgbClr val="333333"/>
          </a:solidFill>
          <a:latin typeface="Bookman Old Style" pitchFamily="18" charset="0"/>
        </a:defRPr>
      </a:lvl7pPr>
      <a:lvl8pPr marL="1371600" algn="ctr" rtl="0" fontAlgn="base">
        <a:spcBef>
          <a:spcPct val="0"/>
        </a:spcBef>
        <a:spcAft>
          <a:spcPct val="0"/>
        </a:spcAft>
        <a:defRPr sz="4800">
          <a:solidFill>
            <a:srgbClr val="333333"/>
          </a:solidFill>
          <a:latin typeface="Bookman Old Style" pitchFamily="18" charset="0"/>
        </a:defRPr>
      </a:lvl8pPr>
      <a:lvl9pPr marL="1828800" algn="ctr" rtl="0" fontAlgn="base">
        <a:spcBef>
          <a:spcPct val="0"/>
        </a:spcBef>
        <a:spcAft>
          <a:spcPct val="0"/>
        </a:spcAft>
        <a:defRPr sz="4800">
          <a:solidFill>
            <a:srgbClr val="333333"/>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274638"/>
            <a:ext cx="7543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B266C870-C891-4732-AB12-EACA86ACF65C}" type="slidenum">
              <a:rPr lang="en-US" sz="1400">
                <a:solidFill>
                  <a:srgbClr val="000000"/>
                </a:solidFill>
                <a:cs typeface="Arial" charset="0"/>
              </a:rPr>
              <a:pPr fontAlgn="base">
                <a:spcBef>
                  <a:spcPct val="0"/>
                </a:spcBef>
                <a:spcAft>
                  <a:spcPct val="0"/>
                </a:spcAft>
              </a:pPr>
              <a:t>‹#›</a:t>
            </a:fld>
            <a:endParaRPr lang="en-US" sz="1400" dirty="0">
              <a:solidFill>
                <a:srgbClr val="000000"/>
              </a:solidFill>
              <a:cs typeface="Arial" charset="0"/>
            </a:endParaRPr>
          </a:p>
        </p:txBody>
      </p:sp>
    </p:spTree>
    <p:extLst>
      <p:ext uri="{BB962C8B-B14F-4D97-AF65-F5344CB8AC3E}">
        <p14:creationId xmlns:p14="http://schemas.microsoft.com/office/powerpoint/2010/main" val="40574346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iming>
    <p:tnLst>
      <p:par>
        <p:cTn id="1" dur="indefinite" restart="never" nodeType="tmRoot"/>
      </p:par>
    </p:tnLst>
  </p:timing>
  <p:hf hdr="0" dt="0"/>
  <p:txStyles>
    <p:titleStyle>
      <a:lvl1pPr algn="ctr" rtl="0" eaLnBrk="0" fontAlgn="base" hangingPunct="0">
        <a:spcBef>
          <a:spcPct val="0"/>
        </a:spcBef>
        <a:spcAft>
          <a:spcPct val="0"/>
        </a:spcAft>
        <a:defRPr sz="4800">
          <a:solidFill>
            <a:srgbClr val="D9D9D9"/>
          </a:solidFill>
          <a:latin typeface="Georgia"/>
          <a:ea typeface="ＭＳ Ｐゴシック" pitchFamily="-65" charset="-128"/>
          <a:cs typeface="Georgia"/>
        </a:defRPr>
      </a:lvl1pPr>
      <a:lvl2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2pPr>
      <a:lvl3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3pPr>
      <a:lvl4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4pPr>
      <a:lvl5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5pPr>
      <a:lvl6pPr marL="457200" algn="ctr" rtl="0" fontAlgn="base">
        <a:spcBef>
          <a:spcPct val="0"/>
        </a:spcBef>
        <a:spcAft>
          <a:spcPct val="0"/>
        </a:spcAft>
        <a:defRPr sz="4800">
          <a:solidFill>
            <a:srgbClr val="333333"/>
          </a:solidFill>
          <a:latin typeface="Bookman Old Style" pitchFamily="18" charset="0"/>
        </a:defRPr>
      </a:lvl6pPr>
      <a:lvl7pPr marL="914400" algn="ctr" rtl="0" fontAlgn="base">
        <a:spcBef>
          <a:spcPct val="0"/>
        </a:spcBef>
        <a:spcAft>
          <a:spcPct val="0"/>
        </a:spcAft>
        <a:defRPr sz="4800">
          <a:solidFill>
            <a:srgbClr val="333333"/>
          </a:solidFill>
          <a:latin typeface="Bookman Old Style" pitchFamily="18" charset="0"/>
        </a:defRPr>
      </a:lvl7pPr>
      <a:lvl8pPr marL="1371600" algn="ctr" rtl="0" fontAlgn="base">
        <a:spcBef>
          <a:spcPct val="0"/>
        </a:spcBef>
        <a:spcAft>
          <a:spcPct val="0"/>
        </a:spcAft>
        <a:defRPr sz="4800">
          <a:solidFill>
            <a:srgbClr val="333333"/>
          </a:solidFill>
          <a:latin typeface="Bookman Old Style" pitchFamily="18" charset="0"/>
        </a:defRPr>
      </a:lvl8pPr>
      <a:lvl9pPr marL="1828800" algn="ctr" rtl="0" fontAlgn="base">
        <a:spcBef>
          <a:spcPct val="0"/>
        </a:spcBef>
        <a:spcAft>
          <a:spcPct val="0"/>
        </a:spcAft>
        <a:defRPr sz="4800">
          <a:solidFill>
            <a:srgbClr val="333333"/>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274638"/>
            <a:ext cx="7543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B266C870-C891-4732-AB12-EACA86ACF65C}" type="slidenum">
              <a:rPr lang="en-US" sz="1400">
                <a:solidFill>
                  <a:srgbClr val="000000"/>
                </a:solidFill>
                <a:cs typeface="Arial" charset="0"/>
              </a:rPr>
              <a:pPr fontAlgn="base">
                <a:spcBef>
                  <a:spcPct val="0"/>
                </a:spcBef>
                <a:spcAft>
                  <a:spcPct val="0"/>
                </a:spcAft>
              </a:pPr>
              <a:t>‹#›</a:t>
            </a:fld>
            <a:endParaRPr lang="en-US" sz="1400" dirty="0">
              <a:solidFill>
                <a:srgbClr val="000000"/>
              </a:solidFill>
              <a:cs typeface="Arial" charset="0"/>
            </a:endParaRPr>
          </a:p>
        </p:txBody>
      </p:sp>
    </p:spTree>
    <p:extLst>
      <p:ext uri="{BB962C8B-B14F-4D97-AF65-F5344CB8AC3E}">
        <p14:creationId xmlns:p14="http://schemas.microsoft.com/office/powerpoint/2010/main" val="3089693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iming>
    <p:tnLst>
      <p:par>
        <p:cTn id="1" dur="indefinite" restart="never" nodeType="tmRoot"/>
      </p:par>
    </p:tnLst>
  </p:timing>
  <p:hf hdr="0" dt="0"/>
  <p:txStyles>
    <p:titleStyle>
      <a:lvl1pPr algn="ctr" rtl="0" eaLnBrk="0" fontAlgn="base" hangingPunct="0">
        <a:spcBef>
          <a:spcPct val="0"/>
        </a:spcBef>
        <a:spcAft>
          <a:spcPct val="0"/>
        </a:spcAft>
        <a:defRPr sz="4800">
          <a:solidFill>
            <a:srgbClr val="D9D9D9"/>
          </a:solidFill>
          <a:latin typeface="Georgia"/>
          <a:ea typeface="ＭＳ Ｐゴシック" pitchFamily="-65" charset="-128"/>
          <a:cs typeface="Georgia"/>
        </a:defRPr>
      </a:lvl1pPr>
      <a:lvl2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2pPr>
      <a:lvl3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3pPr>
      <a:lvl4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4pPr>
      <a:lvl5pPr algn="ctr" rtl="0" eaLnBrk="0" fontAlgn="base" hangingPunct="0">
        <a:spcBef>
          <a:spcPct val="0"/>
        </a:spcBef>
        <a:spcAft>
          <a:spcPct val="0"/>
        </a:spcAft>
        <a:defRPr sz="4800">
          <a:solidFill>
            <a:srgbClr val="D9D9D9"/>
          </a:solidFill>
          <a:latin typeface="Georgia" pitchFamily="-65" charset="0"/>
          <a:ea typeface="ＭＳ Ｐゴシック" pitchFamily="-65" charset="-128"/>
        </a:defRPr>
      </a:lvl5pPr>
      <a:lvl6pPr marL="457200" algn="ctr" rtl="0" fontAlgn="base">
        <a:spcBef>
          <a:spcPct val="0"/>
        </a:spcBef>
        <a:spcAft>
          <a:spcPct val="0"/>
        </a:spcAft>
        <a:defRPr sz="4800">
          <a:solidFill>
            <a:srgbClr val="333333"/>
          </a:solidFill>
          <a:latin typeface="Bookman Old Style" pitchFamily="18" charset="0"/>
        </a:defRPr>
      </a:lvl6pPr>
      <a:lvl7pPr marL="914400" algn="ctr" rtl="0" fontAlgn="base">
        <a:spcBef>
          <a:spcPct val="0"/>
        </a:spcBef>
        <a:spcAft>
          <a:spcPct val="0"/>
        </a:spcAft>
        <a:defRPr sz="4800">
          <a:solidFill>
            <a:srgbClr val="333333"/>
          </a:solidFill>
          <a:latin typeface="Bookman Old Style" pitchFamily="18" charset="0"/>
        </a:defRPr>
      </a:lvl7pPr>
      <a:lvl8pPr marL="1371600" algn="ctr" rtl="0" fontAlgn="base">
        <a:spcBef>
          <a:spcPct val="0"/>
        </a:spcBef>
        <a:spcAft>
          <a:spcPct val="0"/>
        </a:spcAft>
        <a:defRPr sz="4800">
          <a:solidFill>
            <a:srgbClr val="333333"/>
          </a:solidFill>
          <a:latin typeface="Bookman Old Style" pitchFamily="18" charset="0"/>
        </a:defRPr>
      </a:lvl8pPr>
      <a:lvl9pPr marL="1828800" algn="ctr" rtl="0" fontAlgn="base">
        <a:spcBef>
          <a:spcPct val="0"/>
        </a:spcBef>
        <a:spcAft>
          <a:spcPct val="0"/>
        </a:spcAft>
        <a:defRPr sz="4800">
          <a:solidFill>
            <a:srgbClr val="333333"/>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274638"/>
            <a:ext cx="7543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745A6084-3C2D-496F-BEA0-873FD4AFA1D7}" type="slidenum">
              <a:rPr lang="en-US" sz="1400">
                <a:solidFill>
                  <a:srgbClr val="000000"/>
                </a:solidFill>
                <a:cs typeface="Arial" charset="0"/>
              </a:rPr>
              <a:pPr fontAlgn="base">
                <a:spcBef>
                  <a:spcPct val="0"/>
                </a:spcBef>
                <a:spcAft>
                  <a:spcPct val="0"/>
                </a:spcAft>
              </a:pPr>
              <a:t>‹#›</a:t>
            </a:fld>
            <a:endParaRPr lang="en-US" sz="1400" dirty="0">
              <a:solidFill>
                <a:srgbClr val="000000"/>
              </a:solidFill>
              <a:cs typeface="Arial" charset="0"/>
            </a:endParaRPr>
          </a:p>
        </p:txBody>
      </p:sp>
    </p:spTree>
    <p:extLst>
      <p:ext uri="{BB962C8B-B14F-4D97-AF65-F5344CB8AC3E}">
        <p14:creationId xmlns:p14="http://schemas.microsoft.com/office/powerpoint/2010/main" val="99977342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iming>
    <p:tnLst>
      <p:par>
        <p:cTn id="1" dur="indefinite" restart="never" nodeType="tmRoot"/>
      </p:par>
    </p:tnLst>
  </p:timing>
  <p:hf hdr="0" dt="0"/>
  <p:txStyles>
    <p:titleStyle>
      <a:lvl1pPr algn="ctr" rtl="0" eaLnBrk="0" fontAlgn="base" hangingPunct="0">
        <a:spcBef>
          <a:spcPct val="0"/>
        </a:spcBef>
        <a:spcAft>
          <a:spcPct val="0"/>
        </a:spcAft>
        <a:defRPr sz="4800">
          <a:solidFill>
            <a:srgbClr val="333333"/>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800">
          <a:solidFill>
            <a:srgbClr val="333333"/>
          </a:solidFill>
          <a:latin typeface="Bookman Old Style" pitchFamily="18" charset="0"/>
          <a:ea typeface="ＭＳ Ｐゴシック" pitchFamily="-65" charset="-128"/>
          <a:cs typeface="ＭＳ Ｐゴシック" pitchFamily="-65" charset="-128"/>
        </a:defRPr>
      </a:lvl2pPr>
      <a:lvl3pPr algn="ctr" rtl="0" eaLnBrk="0" fontAlgn="base" hangingPunct="0">
        <a:spcBef>
          <a:spcPct val="0"/>
        </a:spcBef>
        <a:spcAft>
          <a:spcPct val="0"/>
        </a:spcAft>
        <a:defRPr sz="4800">
          <a:solidFill>
            <a:srgbClr val="333333"/>
          </a:solidFill>
          <a:latin typeface="Bookman Old Style" pitchFamily="18" charset="0"/>
          <a:ea typeface="ＭＳ Ｐゴシック" pitchFamily="-65" charset="-128"/>
          <a:cs typeface="ＭＳ Ｐゴシック" pitchFamily="-65" charset="-128"/>
        </a:defRPr>
      </a:lvl3pPr>
      <a:lvl4pPr algn="ctr" rtl="0" eaLnBrk="0" fontAlgn="base" hangingPunct="0">
        <a:spcBef>
          <a:spcPct val="0"/>
        </a:spcBef>
        <a:spcAft>
          <a:spcPct val="0"/>
        </a:spcAft>
        <a:defRPr sz="4800">
          <a:solidFill>
            <a:srgbClr val="333333"/>
          </a:solidFill>
          <a:latin typeface="Bookman Old Style" pitchFamily="18" charset="0"/>
          <a:ea typeface="ＭＳ Ｐゴシック" pitchFamily="-65" charset="-128"/>
          <a:cs typeface="ＭＳ Ｐゴシック" pitchFamily="-65" charset="-128"/>
        </a:defRPr>
      </a:lvl4pPr>
      <a:lvl5pPr algn="ctr" rtl="0" eaLnBrk="0" fontAlgn="base" hangingPunct="0">
        <a:spcBef>
          <a:spcPct val="0"/>
        </a:spcBef>
        <a:spcAft>
          <a:spcPct val="0"/>
        </a:spcAft>
        <a:defRPr sz="4800">
          <a:solidFill>
            <a:srgbClr val="333333"/>
          </a:solidFill>
          <a:latin typeface="Bookman Old Style" pitchFamily="18" charset="0"/>
          <a:ea typeface="ＭＳ Ｐゴシック" pitchFamily="-65" charset="-128"/>
          <a:cs typeface="ＭＳ Ｐゴシック" pitchFamily="-65" charset="-128"/>
        </a:defRPr>
      </a:lvl5pPr>
      <a:lvl6pPr marL="457200" algn="ctr" rtl="0" fontAlgn="base">
        <a:spcBef>
          <a:spcPct val="0"/>
        </a:spcBef>
        <a:spcAft>
          <a:spcPct val="0"/>
        </a:spcAft>
        <a:defRPr sz="4800">
          <a:solidFill>
            <a:srgbClr val="333333"/>
          </a:solidFill>
          <a:latin typeface="Bookman Old Style" pitchFamily="18" charset="0"/>
        </a:defRPr>
      </a:lvl6pPr>
      <a:lvl7pPr marL="914400" algn="ctr" rtl="0" fontAlgn="base">
        <a:spcBef>
          <a:spcPct val="0"/>
        </a:spcBef>
        <a:spcAft>
          <a:spcPct val="0"/>
        </a:spcAft>
        <a:defRPr sz="4800">
          <a:solidFill>
            <a:srgbClr val="333333"/>
          </a:solidFill>
          <a:latin typeface="Bookman Old Style" pitchFamily="18" charset="0"/>
        </a:defRPr>
      </a:lvl7pPr>
      <a:lvl8pPr marL="1371600" algn="ctr" rtl="0" fontAlgn="base">
        <a:spcBef>
          <a:spcPct val="0"/>
        </a:spcBef>
        <a:spcAft>
          <a:spcPct val="0"/>
        </a:spcAft>
        <a:defRPr sz="4800">
          <a:solidFill>
            <a:srgbClr val="333333"/>
          </a:solidFill>
          <a:latin typeface="Bookman Old Style" pitchFamily="18" charset="0"/>
        </a:defRPr>
      </a:lvl8pPr>
      <a:lvl9pPr marL="1828800" algn="ctr" rtl="0" fontAlgn="base">
        <a:spcBef>
          <a:spcPct val="0"/>
        </a:spcBef>
        <a:spcAft>
          <a:spcPct val="0"/>
        </a:spcAft>
        <a:defRPr sz="4800">
          <a:solidFill>
            <a:srgbClr val="333333"/>
          </a:solidFill>
          <a:latin typeface="Bookman Old Styl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tum1lLwy6gE" TargetMode="Externa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bK78YS9j51k" TargetMode="Externa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iqw43gvYAlQ" TargetMode="External"/><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3.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2" Type="http://schemas.openxmlformats.org/officeDocument/2006/relationships/hyperlink" Target="http://www.kanban.com/ResourceCenter/ULSuite/ULSuite.htm?VPButton" TargetMode="External"/><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98.xml"/><Relationship Id="rId4" Type="http://schemas.openxmlformats.org/officeDocument/2006/relationships/image" Target="../media/image24.wmf"/></Relationships>
</file>

<file path=ppt/slides/_rels/slide4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3.xml"/></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gif"/><Relationship Id="rId1" Type="http://schemas.openxmlformats.org/officeDocument/2006/relationships/slideLayout" Target="../slideLayouts/slideLayout93.xml"/><Relationship Id="rId4" Type="http://schemas.openxmlformats.org/officeDocument/2006/relationships/image" Target="../media/image28.gi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ZIv2e61SH1A" TargetMode="External"/><Relationship Id="rId1" Type="http://schemas.openxmlformats.org/officeDocument/2006/relationships/slideLayout" Target="../slideLayouts/slideLayout93.xml"/></Relationships>
</file>

<file path=ppt/slides/_rels/slide5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5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9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93.xml"/><Relationship Id="rId4" Type="http://schemas.openxmlformats.org/officeDocument/2006/relationships/image" Target="../media/image32.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5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9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v7_GFdrAxUg" TargetMode="External"/><Relationship Id="rId1" Type="http://schemas.openxmlformats.org/officeDocument/2006/relationships/slideLayout" Target="../slideLayouts/slideLayout9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3.xml"/></Relationships>
</file>

<file path=ppt/slides/_rels/slide6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9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1.xml.rels><?xml version="1.0" encoding="UTF-8" standalone="yes"?>
<Relationships xmlns="http://schemas.openxmlformats.org/package/2006/relationships"><Relationship Id="rId2" Type="http://schemas.openxmlformats.org/officeDocument/2006/relationships/hyperlink" Target="http://joearnold.com/2008/03/naked-planning-kanban-simplified/" TargetMode="External"/><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1" descr="flowing_water.jpg"/>
          <p:cNvPicPr>
            <a:picLocks noChangeAspect="1"/>
          </p:cNvPicPr>
          <p:nvPr/>
        </p:nvPicPr>
        <p:blipFill>
          <a:blip r:embed="rId2" cstate="print">
            <a:extLst>
              <a:ext uri="{28A0092B-C50C-407E-A947-70E740481C1C}">
                <a14:useLocalDpi xmlns:a14="http://schemas.microsoft.com/office/drawing/2010/main" val="0"/>
              </a:ext>
            </a:extLst>
          </a:blip>
          <a:srcRect l="8134" r="313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9"/>
          <p:cNvSpPr>
            <a:spLocks noGrp="1"/>
          </p:cNvSpPr>
          <p:nvPr>
            <p:ph type="ctrTitle"/>
          </p:nvPr>
        </p:nvSpPr>
        <p:spPr>
          <a:xfrm>
            <a:off x="152400" y="152400"/>
            <a:ext cx="7620000" cy="2895600"/>
          </a:xfrm>
        </p:spPr>
        <p:txBody>
          <a:bodyPr anchor="t"/>
          <a:lstStyle/>
          <a:p>
            <a:pPr algn="l"/>
            <a:r>
              <a:rPr lang="en-US" dirty="0" smtClean="0">
                <a:solidFill>
                  <a:srgbClr val="A34101"/>
                </a:solidFill>
                <a:latin typeface="Arial" charset="0"/>
                <a:ea typeface="ＭＳ Ｐゴシック" charset="-128"/>
              </a:rPr>
              <a:t> </a:t>
            </a:r>
            <a:r>
              <a:rPr lang="en-US" b="1" dirty="0" smtClean="0">
                <a:solidFill>
                  <a:srgbClr val="A34101"/>
                </a:solidFill>
                <a:latin typeface="Arial" charset="0"/>
                <a:ea typeface="ＭＳ Ｐゴシック" charset="-128"/>
              </a:rPr>
              <a:t>Kanban</a:t>
            </a:r>
            <a:r>
              <a:rPr lang="en-US" dirty="0" smtClean="0">
                <a:solidFill>
                  <a:srgbClr val="A34101"/>
                </a:solidFill>
                <a:latin typeface="Arial" charset="0"/>
                <a:ea typeface="ＭＳ Ｐゴシック" charset="-128"/>
              </a:rPr>
              <a:t> </a:t>
            </a:r>
          </a:p>
        </p:txBody>
      </p:sp>
      <p:sp>
        <p:nvSpPr>
          <p:cNvPr id="57348" name="Subtitle 10"/>
          <p:cNvSpPr>
            <a:spLocks noGrp="1"/>
          </p:cNvSpPr>
          <p:nvPr>
            <p:ph type="subTitle" idx="1"/>
          </p:nvPr>
        </p:nvSpPr>
        <p:spPr bwMode="auto">
          <a:xfrm>
            <a:off x="152400" y="5181600"/>
            <a:ext cx="8534400" cy="1524000"/>
          </a:xfrm>
          <a:ln>
            <a:miter lim="800000"/>
            <a:headEnd/>
            <a:tailEnd/>
          </a:ln>
        </p:spPr>
        <p:txBody>
          <a:bodyPr vert="horz" wrap="square" lIns="91440" tIns="45720" rIns="91440" bIns="45720" numCol="1" anchor="t" anchorCtr="0" compatLnSpc="1">
            <a:prstTxWarp prst="textNoShape">
              <a:avLst/>
            </a:prstTxWarp>
          </a:bodyPr>
          <a:lstStyle/>
          <a:p>
            <a:pPr algn="l"/>
            <a:r>
              <a:rPr lang="en-US" sz="2000" dirty="0" smtClean="0">
                <a:solidFill>
                  <a:srgbClr val="A34101"/>
                </a:solidFill>
                <a:ea typeface="ＭＳ Ｐゴシック" charset="-128"/>
              </a:rPr>
              <a:t>Dr. Tammy Sagastizado</a:t>
            </a:r>
          </a:p>
          <a:p>
            <a:pPr algn="l"/>
            <a:endParaRPr lang="en-US" sz="2000" dirty="0">
              <a:solidFill>
                <a:srgbClr val="A34101"/>
              </a:solidFill>
              <a:ea typeface="ＭＳ Ｐゴシック" charset="-128"/>
            </a:endParaRPr>
          </a:p>
          <a:p>
            <a:pPr algn="l"/>
            <a:r>
              <a:rPr lang="en-US" sz="2000" dirty="0" smtClean="0">
                <a:solidFill>
                  <a:srgbClr val="A34101"/>
                </a:solidFill>
                <a:ea typeface="ＭＳ Ｐゴシック" charset="-128"/>
              </a:rPr>
              <a:t>Organizeworkorhome.com</a:t>
            </a:r>
            <a:r>
              <a:rPr lang="en-US" sz="1600" dirty="0" smtClean="0">
                <a:solidFill>
                  <a:srgbClr val="A34101"/>
                </a:solidFill>
                <a:ea typeface="ＭＳ Ｐゴシック" charset="-128"/>
              </a:rPr>
              <a:t>  follow me on twitter@organizeittammy</a:t>
            </a:r>
          </a:p>
        </p:txBody>
      </p:sp>
      <p:sp>
        <p:nvSpPr>
          <p:cNvPr id="2" name="Slide Number Placeholder 1"/>
          <p:cNvSpPr>
            <a:spLocks noGrp="1"/>
          </p:cNvSpPr>
          <p:nvPr>
            <p:ph type="sldNum" sz="quarter" idx="10"/>
          </p:nvPr>
        </p:nvSpPr>
        <p:spPr/>
        <p:txBody>
          <a:bodyPr/>
          <a:lstStyle/>
          <a:p>
            <a:fld id="{753BB57C-5612-4D26-B8AA-3F34FE59C4EB}"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519133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Standard Work</a:t>
            </a:r>
          </a:p>
        </p:txBody>
      </p:sp>
      <p:sp>
        <p:nvSpPr>
          <p:cNvPr id="32771" name="Rectangle 3"/>
          <p:cNvSpPr>
            <a:spLocks noGrp="1" noChangeArrowheads="1"/>
          </p:cNvSpPr>
          <p:nvPr>
            <p:ph idx="1"/>
          </p:nvPr>
        </p:nvSpPr>
        <p:spPr/>
        <p:txBody>
          <a:bodyPr/>
          <a:lstStyle/>
          <a:p>
            <a:pPr>
              <a:buFontTx/>
              <a:buNone/>
            </a:pPr>
            <a:r>
              <a:rPr lang="en-US" dirty="0"/>
              <a:t>   A precise description of each work activity specifying cycle time, takt time, the work sequence of specific tasks, and the minimum inventory of parts on hand needed to conduct the activity.</a:t>
            </a:r>
          </a:p>
        </p:txBody>
      </p:sp>
      <p:sp>
        <p:nvSpPr>
          <p:cNvPr id="2" name="Slide Number Placeholder 1"/>
          <p:cNvSpPr>
            <a:spLocks noGrp="1"/>
          </p:cNvSpPr>
          <p:nvPr>
            <p:ph type="sldNum" sz="quarter" idx="10"/>
          </p:nvPr>
        </p:nvSpPr>
        <p:spPr/>
        <p:txBody>
          <a:bodyPr/>
          <a:lstStyle/>
          <a:p>
            <a:fld id="{7DFBC5CC-044C-43DE-951C-8C02B419558E}"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33915895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lstStyle/>
          <a:p>
            <a:r>
              <a:rPr lang="en-US" dirty="0"/>
              <a:t>Takt Time</a:t>
            </a:r>
          </a:p>
        </p:txBody>
      </p:sp>
      <p:sp>
        <p:nvSpPr>
          <p:cNvPr id="36867" name="Rectangle 3"/>
          <p:cNvSpPr>
            <a:spLocks noGrp="1" noChangeArrowheads="1"/>
          </p:cNvSpPr>
          <p:nvPr>
            <p:ph idx="1"/>
          </p:nvPr>
        </p:nvSpPr>
        <p:spPr>
          <a:xfrm>
            <a:off x="457200" y="1447800"/>
            <a:ext cx="8229600" cy="4525963"/>
          </a:xfrm>
        </p:spPr>
        <p:txBody>
          <a:bodyPr/>
          <a:lstStyle/>
          <a:p>
            <a:r>
              <a:rPr lang="en-US" dirty="0"/>
              <a:t>An important concept in pacing operations</a:t>
            </a:r>
          </a:p>
          <a:p>
            <a:r>
              <a:rPr lang="en-US" dirty="0"/>
              <a:t>The “heartbeat” of a lean system</a:t>
            </a:r>
          </a:p>
          <a:p>
            <a:r>
              <a:rPr lang="en-US" dirty="0"/>
              <a:t>Takt time =                                    (available production time) </a:t>
            </a:r>
            <a:r>
              <a:rPr lang="en-US" sz="4400" dirty="0"/>
              <a:t>/  </a:t>
            </a:r>
            <a:r>
              <a:rPr lang="en-US" dirty="0"/>
              <a:t>                (rate of customer demand)</a:t>
            </a:r>
          </a:p>
          <a:p>
            <a:pPr>
              <a:buFontTx/>
              <a:buNone/>
            </a:pPr>
            <a:r>
              <a:rPr lang="en-US" dirty="0">
                <a:solidFill>
                  <a:srgbClr val="0000FF"/>
                </a:solidFill>
              </a:rPr>
              <a:t>Example: Customer demand is eight widgets per day. The plant operates 16 hours per day. Takt time is two hours (16/8 = 2).</a:t>
            </a:r>
            <a:r>
              <a:rPr lang="en-US" dirty="0">
                <a:solidFill>
                  <a:srgbClr val="FFCC00"/>
                </a:solidFill>
              </a:rPr>
              <a:t> </a:t>
            </a:r>
          </a:p>
          <a:p>
            <a:endParaRPr lang="en-US" dirty="0">
              <a:solidFill>
                <a:srgbClr val="FFCC00"/>
              </a:solidFill>
            </a:endParaRPr>
          </a:p>
        </p:txBody>
      </p:sp>
      <p:pic>
        <p:nvPicPr>
          <p:cNvPr id="36868" name="Picture 4" descr="j0237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0137">
            <a:off x="6103938" y="2090738"/>
            <a:ext cx="2438400" cy="21367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DFBC5CC-044C-43DE-951C-8C02B419558E}"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14225916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idx="4294967295"/>
          </p:nvPr>
        </p:nvSpPr>
        <p:spPr>
          <a:xfrm>
            <a:off x="0" y="457200"/>
            <a:ext cx="8534400" cy="1851025"/>
          </a:xfrm>
        </p:spPr>
        <p:txBody>
          <a:bodyPr/>
          <a:lstStyle/>
          <a:p>
            <a:r>
              <a:rPr lang="en-US" dirty="0"/>
              <a:t>Kanban</a:t>
            </a:r>
          </a:p>
        </p:txBody>
      </p:sp>
      <p:sp>
        <p:nvSpPr>
          <p:cNvPr id="93187" name="Rectangle 3"/>
          <p:cNvSpPr>
            <a:spLocks noGrp="1" noChangeArrowheads="1"/>
          </p:cNvSpPr>
          <p:nvPr>
            <p:ph type="subTitle" idx="4294967295"/>
          </p:nvPr>
        </p:nvSpPr>
        <p:spPr>
          <a:xfrm>
            <a:off x="0" y="2514600"/>
            <a:ext cx="8610600" cy="3505200"/>
          </a:xfrm>
          <a:prstGeom prst="rect">
            <a:avLst/>
          </a:prstGeom>
        </p:spPr>
        <p:txBody>
          <a:bodyPr/>
          <a:lstStyle/>
          <a:p>
            <a:pPr marL="0" indent="0" algn="ctr">
              <a:buFontTx/>
              <a:buNone/>
            </a:pPr>
            <a:r>
              <a:rPr lang="en-US" dirty="0"/>
              <a:t>A card attached to boxes of parts that regulates pull in the Lean System by signaling upstream production and delivery.</a:t>
            </a:r>
          </a:p>
          <a:p>
            <a:pPr marL="0" indent="0" algn="ctr">
              <a:buFontTx/>
              <a:buNone/>
            </a:pPr>
            <a:endParaRPr lang="en-US" dirty="0"/>
          </a:p>
        </p:txBody>
      </p:sp>
      <p:sp>
        <p:nvSpPr>
          <p:cNvPr id="2" name="Slide Number Placeholder 1"/>
          <p:cNvSpPr>
            <a:spLocks noGrp="1"/>
          </p:cNvSpPr>
          <p:nvPr>
            <p:ph type="sldNum" sz="quarter" idx="10"/>
          </p:nvPr>
        </p:nvSpPr>
        <p:spPr/>
        <p:txBody>
          <a:bodyPr/>
          <a:lstStyle/>
          <a:p>
            <a:fld id="{BB99215D-DF10-4181-B636-3AC35183A3FC}"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42555598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dirty="0"/>
              <a:t>Kanban Card</a:t>
            </a:r>
          </a:p>
        </p:txBody>
      </p:sp>
      <p:pic>
        <p:nvPicPr>
          <p:cNvPr id="174083" name="Picture 3" descr="kanban c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509838"/>
            <a:ext cx="7620000" cy="2451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DFBC5CC-044C-43DE-951C-8C02B419558E}"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38328943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Kanban</a:t>
            </a:r>
            <a:r>
              <a:rPr lang="en-US" dirty="0" smtClean="0"/>
              <a:t> Example</a:t>
            </a:r>
            <a:endParaRPr lang="en-US" dirty="0"/>
          </a:p>
        </p:txBody>
      </p:sp>
      <p:sp>
        <p:nvSpPr>
          <p:cNvPr id="3" name="Content Placeholder 2"/>
          <p:cNvSpPr>
            <a:spLocks noGrp="1"/>
          </p:cNvSpPr>
          <p:nvPr>
            <p:ph idx="1"/>
          </p:nvPr>
        </p:nvSpPr>
        <p:spPr/>
        <p:txBody>
          <a:bodyPr/>
          <a:lstStyle/>
          <a:p>
            <a:r>
              <a:rPr lang="en-US" dirty="0">
                <a:hlinkClick r:id="rId2"/>
              </a:rPr>
              <a:t>http://www.youtube.com/watch?v=tum1lLwy6gE</a:t>
            </a:r>
            <a:endParaRPr lang="en-US" dirty="0"/>
          </a:p>
        </p:txBody>
      </p:sp>
      <p:sp>
        <p:nvSpPr>
          <p:cNvPr id="4" name="Slide Number Placeholder 3"/>
          <p:cNvSpPr>
            <a:spLocks noGrp="1"/>
          </p:cNvSpPr>
          <p:nvPr>
            <p:ph type="sldNum" sz="quarter" idx="10"/>
          </p:nvPr>
        </p:nvSpPr>
        <p:spPr/>
        <p:txBody>
          <a:bodyPr/>
          <a:lstStyle/>
          <a:p>
            <a:fld id="{7DFBC5CC-044C-43DE-951C-8C02B419558E}"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184494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t>Pull</a:t>
            </a:r>
          </a:p>
        </p:txBody>
      </p:sp>
      <p:sp>
        <p:nvSpPr>
          <p:cNvPr id="95235" name="Rectangle 3"/>
          <p:cNvSpPr>
            <a:spLocks noGrp="1" noChangeArrowheads="1"/>
          </p:cNvSpPr>
          <p:nvPr>
            <p:ph idx="1"/>
          </p:nvPr>
        </p:nvSpPr>
        <p:spPr/>
        <p:txBody>
          <a:bodyPr/>
          <a:lstStyle/>
          <a:p>
            <a:pPr>
              <a:buFontTx/>
              <a:buNone/>
            </a:pPr>
            <a:r>
              <a:rPr lang="en-US" dirty="0"/>
              <a:t>   A system of cascading production and delivery instructions from downstream to upstream activities in which nothing is produced by the upstream supplier until the downstream customer signals a need.</a:t>
            </a:r>
          </a:p>
          <a:p>
            <a:pPr>
              <a:buFontTx/>
              <a:buNone/>
            </a:pPr>
            <a:endParaRPr lang="en-US" dirty="0"/>
          </a:p>
          <a:p>
            <a:pPr>
              <a:buFontTx/>
              <a:buNone/>
            </a:pPr>
            <a:r>
              <a:rPr lang="en-US" dirty="0">
                <a:solidFill>
                  <a:srgbClr val="0000FF"/>
                </a:solidFill>
              </a:rPr>
              <a:t>   Nothing is produced without a signal from the next station in the line.</a:t>
            </a:r>
          </a:p>
        </p:txBody>
      </p:sp>
      <p:sp>
        <p:nvSpPr>
          <p:cNvPr id="2" name="Slide Number Placeholder 1"/>
          <p:cNvSpPr>
            <a:spLocks noGrp="1"/>
          </p:cNvSpPr>
          <p:nvPr>
            <p:ph type="sldNum" sz="quarter" idx="10"/>
          </p:nvPr>
        </p:nvSpPr>
        <p:spPr/>
        <p:txBody>
          <a:bodyPr/>
          <a:lstStyle/>
          <a:p>
            <a:fld id="{7DFBC5CC-044C-43DE-951C-8C02B419558E}"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10865067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Kanban and Pull</a:t>
            </a:r>
            <a:endParaRPr lang="en-US" dirty="0"/>
          </a:p>
        </p:txBody>
      </p:sp>
      <p:sp>
        <p:nvSpPr>
          <p:cNvPr id="3" name="Content Placeholder 2"/>
          <p:cNvSpPr>
            <a:spLocks noGrp="1"/>
          </p:cNvSpPr>
          <p:nvPr>
            <p:ph idx="1"/>
          </p:nvPr>
        </p:nvSpPr>
        <p:spPr/>
        <p:txBody>
          <a:bodyPr/>
          <a:lstStyle/>
          <a:p>
            <a:r>
              <a:rPr lang="en-US" dirty="0">
                <a:hlinkClick r:id="rId2"/>
              </a:rPr>
              <a:t>http://www.youtube.com/watch?v=bK78YS9j51k</a:t>
            </a:r>
            <a:endParaRPr lang="en-US" dirty="0"/>
          </a:p>
        </p:txBody>
      </p:sp>
      <p:sp>
        <p:nvSpPr>
          <p:cNvPr id="4" name="Slide Number Placeholder 3"/>
          <p:cNvSpPr>
            <a:spLocks noGrp="1"/>
          </p:cNvSpPr>
          <p:nvPr>
            <p:ph type="sldNum" sz="quarter" idx="10"/>
          </p:nvPr>
        </p:nvSpPr>
        <p:spPr/>
        <p:txBody>
          <a:bodyPr/>
          <a:lstStyle/>
          <a:p>
            <a:fld id="{7DFBC5CC-044C-43DE-951C-8C02B419558E}"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290688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Lean Approach</a:t>
            </a:r>
          </a:p>
        </p:txBody>
      </p:sp>
      <p:sp>
        <p:nvSpPr>
          <p:cNvPr id="6147" name="Rectangle 3"/>
          <p:cNvSpPr>
            <a:spLocks noGrp="1" noChangeArrowheads="1"/>
          </p:cNvSpPr>
          <p:nvPr>
            <p:ph idx="1"/>
          </p:nvPr>
        </p:nvSpPr>
        <p:spPr/>
        <p:txBody>
          <a:bodyPr/>
          <a:lstStyle/>
          <a:p>
            <a:pPr marL="457200" indent="-457200">
              <a:buFont typeface="Wingdings" pitchFamily="2" charset="2"/>
              <a:buChar char="v"/>
            </a:pPr>
            <a:r>
              <a:rPr lang="en-US" dirty="0"/>
              <a:t>Single piece flow</a:t>
            </a:r>
          </a:p>
          <a:p>
            <a:pPr marL="457200" indent="-457200">
              <a:buFont typeface="Wingdings" pitchFamily="2" charset="2"/>
              <a:buChar char="v"/>
            </a:pPr>
            <a:r>
              <a:rPr lang="en-US" dirty="0"/>
              <a:t>Eliminate bureaucracy, departmentalization</a:t>
            </a:r>
          </a:p>
          <a:p>
            <a:pPr marL="457200" indent="-457200">
              <a:buFont typeface="Wingdings" pitchFamily="2" charset="2"/>
              <a:buChar char="v"/>
            </a:pPr>
            <a:r>
              <a:rPr lang="en-US" dirty="0"/>
              <a:t>Eliminate batch and queue</a:t>
            </a:r>
          </a:p>
          <a:p>
            <a:endParaRPr lang="en-US" dirty="0"/>
          </a:p>
        </p:txBody>
      </p:sp>
      <p:sp>
        <p:nvSpPr>
          <p:cNvPr id="2" name="Slide Number Placeholder 1"/>
          <p:cNvSpPr>
            <a:spLocks noGrp="1"/>
          </p:cNvSpPr>
          <p:nvPr>
            <p:ph type="sldNum" sz="quarter" idx="10"/>
          </p:nvPr>
        </p:nvSpPr>
        <p:spPr/>
        <p:txBody>
          <a:bodyPr/>
          <a:lstStyle/>
          <a:p>
            <a:fld id="{7DFBC5CC-044C-43DE-951C-8C02B419558E}"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29530731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  </a:t>
            </a:r>
            <a:r>
              <a:rPr lang="en-US" dirty="0" smtClean="0"/>
              <a:t>Kanban</a:t>
            </a:r>
            <a:endParaRPr lang="en-US" dirty="0"/>
          </a:p>
        </p:txBody>
      </p:sp>
      <p:sp>
        <p:nvSpPr>
          <p:cNvPr id="206851" name="Rectangle 3"/>
          <p:cNvSpPr>
            <a:spLocks noGrp="1" noChangeArrowheads="1"/>
          </p:cNvSpPr>
          <p:nvPr>
            <p:ph idx="1"/>
          </p:nvPr>
        </p:nvSpPr>
        <p:spPr>
          <a:xfrm>
            <a:off x="457200" y="2971800"/>
            <a:ext cx="8229600" cy="2057400"/>
          </a:xfrm>
        </p:spPr>
        <p:txBody>
          <a:bodyPr/>
          <a:lstStyle/>
          <a:p>
            <a:r>
              <a:rPr lang="en-US" dirty="0" smtClean="0"/>
              <a:t>Adopt </a:t>
            </a:r>
            <a:r>
              <a:rPr lang="en-US" dirty="0"/>
              <a:t>a </a:t>
            </a:r>
            <a:r>
              <a:rPr lang="en-US" i="1" dirty="0"/>
              <a:t>just-do-it</a:t>
            </a:r>
            <a:r>
              <a:rPr lang="en-US" dirty="0"/>
              <a:t> mindset</a:t>
            </a:r>
          </a:p>
          <a:p>
            <a:r>
              <a:rPr lang="en-US" dirty="0"/>
              <a:t>Focus on value</a:t>
            </a:r>
          </a:p>
        </p:txBody>
      </p:sp>
      <p:pic>
        <p:nvPicPr>
          <p:cNvPr id="206852" name="Picture 4" descr="j02936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906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6857" name="Picture 9" descr="j02343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114800"/>
            <a:ext cx="3200400" cy="226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976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Value</a:t>
            </a:r>
          </a:p>
        </p:txBody>
      </p:sp>
      <p:sp>
        <p:nvSpPr>
          <p:cNvPr id="72707" name="Rectangle 3"/>
          <p:cNvSpPr>
            <a:spLocks noGrp="1" noChangeArrowheads="1"/>
          </p:cNvSpPr>
          <p:nvPr>
            <p:ph idx="1"/>
          </p:nvPr>
        </p:nvSpPr>
        <p:spPr/>
        <p:txBody>
          <a:bodyPr/>
          <a:lstStyle/>
          <a:p>
            <a:pPr marL="457200" indent="-457200">
              <a:buFont typeface="Arial" pitchFamily="34" charset="0"/>
              <a:buChar char="•"/>
            </a:pPr>
            <a:r>
              <a:rPr lang="en-US" dirty="0"/>
              <a:t>Created by the producer</a:t>
            </a:r>
          </a:p>
          <a:p>
            <a:pPr marL="457200" indent="-457200">
              <a:buFont typeface="Arial" pitchFamily="34" charset="0"/>
              <a:buChar char="•"/>
            </a:pPr>
            <a:r>
              <a:rPr lang="en-US" dirty="0"/>
              <a:t>May be hard for producers to define</a:t>
            </a:r>
          </a:p>
          <a:p>
            <a:pPr marL="457200" indent="-457200">
              <a:buFont typeface="Arial" pitchFamily="34" charset="0"/>
              <a:buChar char="•"/>
            </a:pPr>
            <a:r>
              <a:rPr lang="en-US" dirty="0"/>
              <a:t>Can only be defined by the final customer</a:t>
            </a:r>
          </a:p>
        </p:txBody>
      </p:sp>
    </p:spTree>
    <p:extLst>
      <p:ext uri="{BB962C8B-B14F-4D97-AF65-F5344CB8AC3E}">
        <p14:creationId xmlns:p14="http://schemas.microsoft.com/office/powerpoint/2010/main" val="27586052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04800"/>
            <a:ext cx="8229600" cy="609600"/>
          </a:xfrm>
        </p:spPr>
        <p:txBody>
          <a:bodyPr/>
          <a:lstStyle/>
          <a:p>
            <a:r>
              <a:rPr lang="en-US" sz="3600" b="1" i="1" dirty="0"/>
              <a:t>The World We Live In</a:t>
            </a:r>
          </a:p>
        </p:txBody>
      </p:sp>
      <p:sp>
        <p:nvSpPr>
          <p:cNvPr id="110595" name="Rectangle 3"/>
          <p:cNvSpPr>
            <a:spLocks noGrp="1" noChangeArrowheads="1"/>
          </p:cNvSpPr>
          <p:nvPr>
            <p:ph idx="1"/>
          </p:nvPr>
        </p:nvSpPr>
        <p:spPr/>
        <p:txBody>
          <a:bodyPr/>
          <a:lstStyle/>
          <a:p>
            <a:r>
              <a:rPr lang="en-US" dirty="0"/>
              <a:t>Highly Competitive</a:t>
            </a:r>
          </a:p>
          <a:p>
            <a:r>
              <a:rPr lang="en-US" dirty="0"/>
              <a:t>Dynamic – Fluid – Ever Changing</a:t>
            </a:r>
          </a:p>
          <a:p>
            <a:r>
              <a:rPr lang="en-US" dirty="0"/>
              <a:t>Companies Require -</a:t>
            </a:r>
          </a:p>
          <a:p>
            <a:pPr lvl="1"/>
            <a:r>
              <a:rPr lang="en-US" dirty="0"/>
              <a:t>responsiveness</a:t>
            </a:r>
          </a:p>
          <a:p>
            <a:pPr lvl="1"/>
            <a:r>
              <a:rPr lang="en-US" dirty="0"/>
              <a:t>flexibility</a:t>
            </a:r>
          </a:p>
          <a:p>
            <a:pPr lvl="1"/>
            <a:r>
              <a:rPr lang="en-US" dirty="0"/>
              <a:t>profitability/consistent cash flow</a:t>
            </a:r>
          </a:p>
          <a:p>
            <a:pPr lvl="1"/>
            <a:endParaRPr lang="en-US" dirty="0"/>
          </a:p>
          <a:p>
            <a:pPr>
              <a:buFontTx/>
              <a:buNone/>
            </a:pPr>
            <a:r>
              <a:rPr lang="en-US" dirty="0"/>
              <a:t>				</a:t>
            </a:r>
            <a:endParaRPr lang="en-US" sz="4000" b="1" dirty="0">
              <a:solidFill>
                <a:schemeClr val="accent2"/>
              </a:solidFill>
            </a:endParaRPr>
          </a:p>
        </p:txBody>
      </p:sp>
      <p:sp>
        <p:nvSpPr>
          <p:cNvPr id="110596" name="AutoShape 4"/>
          <p:cNvSpPr>
            <a:spLocks noChangeArrowheads="1"/>
          </p:cNvSpPr>
          <p:nvPr/>
        </p:nvSpPr>
        <p:spPr bwMode="auto">
          <a:xfrm>
            <a:off x="762000" y="5029200"/>
            <a:ext cx="2057400" cy="1066800"/>
          </a:xfrm>
          <a:prstGeom prst="rightArrow">
            <a:avLst>
              <a:gd name="adj1" fmla="val 50000"/>
              <a:gd name="adj2" fmla="val 482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10597" name="Text Box 5"/>
          <p:cNvSpPr txBox="1">
            <a:spLocks noChangeArrowheads="1"/>
          </p:cNvSpPr>
          <p:nvPr/>
        </p:nvSpPr>
        <p:spPr bwMode="auto">
          <a:xfrm>
            <a:off x="2743200" y="5105400"/>
            <a:ext cx="6019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333399"/>
                </a:solidFill>
              </a:rPr>
              <a:t>Lean Manufacturing</a:t>
            </a:r>
          </a:p>
        </p:txBody>
      </p:sp>
    </p:spTree>
    <p:extLst>
      <p:ext uri="{BB962C8B-B14F-4D97-AF65-F5344CB8AC3E}">
        <p14:creationId xmlns:p14="http://schemas.microsoft.com/office/powerpoint/2010/main" val="1849910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1000" fill="hold"/>
                                        <p:tgtEl>
                                          <p:spTgt spid="110597"/>
                                        </p:tgtEl>
                                        <p:attrNameLst>
                                          <p:attrName>ppt_w</p:attrName>
                                        </p:attrNameLst>
                                      </p:cBhvr>
                                      <p:tavLst>
                                        <p:tav tm="0">
                                          <p:val>
                                            <p:strVal val="#ppt_w*0.70"/>
                                          </p:val>
                                        </p:tav>
                                        <p:tav tm="100000">
                                          <p:val>
                                            <p:strVal val="#ppt_w"/>
                                          </p:val>
                                        </p:tav>
                                      </p:tavLst>
                                    </p:anim>
                                    <p:anim calcmode="lin" valueType="num">
                                      <p:cBhvr>
                                        <p:cTn id="8" dur="1000" fill="hold"/>
                                        <p:tgtEl>
                                          <p:spTgt spid="110597"/>
                                        </p:tgtEl>
                                        <p:attrNameLst>
                                          <p:attrName>ppt_h</p:attrName>
                                        </p:attrNameLst>
                                      </p:cBhvr>
                                      <p:tavLst>
                                        <p:tav tm="0">
                                          <p:val>
                                            <p:strVal val="#ppt_h"/>
                                          </p:val>
                                        </p:tav>
                                        <p:tav tm="100000">
                                          <p:val>
                                            <p:strVal val="#ppt_h"/>
                                          </p:val>
                                        </p:tav>
                                      </p:tavLst>
                                    </p:anim>
                                    <p:animEffect transition="in" filter="fade">
                                      <p:cBhvr>
                                        <p:cTn id="9" dur="1000"/>
                                        <p:tgtEl>
                                          <p:spTgt spid="110597"/>
                                        </p:tgtEl>
                                      </p:cBhvr>
                                    </p:animEffect>
                                  </p:childTnLst>
                                </p:cTn>
                              </p:par>
                            </p:childTnLst>
                          </p:cTn>
                        </p:par>
                        <p:par>
                          <p:cTn id="10" fill="hold" nodeType="afterGroup">
                            <p:stCondLst>
                              <p:cond delay="1000"/>
                            </p:stCondLst>
                            <p:childTnLst>
                              <p:par>
                                <p:cTn id="11" presetID="25" presetClass="entr" presetSubtype="0" fill="hold" grpId="0" nodeType="afterEffect">
                                  <p:stCondLst>
                                    <p:cond delay="500"/>
                                  </p:stCondLst>
                                  <p:childTnLst>
                                    <p:set>
                                      <p:cBhvr>
                                        <p:cTn id="12" dur="1" fill="hold">
                                          <p:stCondLst>
                                            <p:cond delay="0"/>
                                          </p:stCondLst>
                                        </p:cTn>
                                        <p:tgtEl>
                                          <p:spTgt spid="110596"/>
                                        </p:tgtEl>
                                        <p:attrNameLst>
                                          <p:attrName>style.visibility</p:attrName>
                                        </p:attrNameLst>
                                      </p:cBhvr>
                                      <p:to>
                                        <p:strVal val="visible"/>
                                      </p:to>
                                    </p:set>
                                    <p:anim calcmode="lin" valueType="num">
                                      <p:cBhvr>
                                        <p:cTn id="13" dur="500" decel="50000" fill="hold">
                                          <p:stCondLst>
                                            <p:cond delay="0"/>
                                          </p:stCondLst>
                                        </p:cTn>
                                        <p:tgtEl>
                                          <p:spTgt spid="11059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059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0596"/>
                                        </p:tgtEl>
                                        <p:attrNameLst>
                                          <p:attrName>ppt_w</p:attrName>
                                        </p:attrNameLst>
                                      </p:cBhvr>
                                      <p:tavLst>
                                        <p:tav tm="0">
                                          <p:val>
                                            <p:strVal val="#ppt_w*.05"/>
                                          </p:val>
                                        </p:tav>
                                        <p:tav tm="100000">
                                          <p:val>
                                            <p:strVal val="#ppt_w"/>
                                          </p:val>
                                        </p:tav>
                                      </p:tavLst>
                                    </p:anim>
                                    <p:anim calcmode="lin" valueType="num">
                                      <p:cBhvr>
                                        <p:cTn id="16" dur="1000" fill="hold"/>
                                        <p:tgtEl>
                                          <p:spTgt spid="11059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059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059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059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P spid="1105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Value Stream</a:t>
            </a:r>
          </a:p>
        </p:txBody>
      </p:sp>
      <p:sp>
        <p:nvSpPr>
          <p:cNvPr id="29699" name="Rectangle 3"/>
          <p:cNvSpPr>
            <a:spLocks noGrp="1" noChangeArrowheads="1"/>
          </p:cNvSpPr>
          <p:nvPr>
            <p:ph idx="1"/>
          </p:nvPr>
        </p:nvSpPr>
        <p:spPr/>
        <p:txBody>
          <a:bodyPr/>
          <a:lstStyle/>
          <a:p>
            <a:r>
              <a:rPr lang="en-US" dirty="0"/>
              <a:t>The irreducible minimum set of activities needed to design, order, and make a machine – flowing smoothly, continuously, and rapidly</a:t>
            </a:r>
          </a:p>
        </p:txBody>
      </p:sp>
    </p:spTree>
    <p:extLst>
      <p:ext uri="{BB962C8B-B14F-4D97-AF65-F5344CB8AC3E}">
        <p14:creationId xmlns:p14="http://schemas.microsoft.com/office/powerpoint/2010/main" val="2885278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4000" dirty="0"/>
              <a:t>Value Stream – Not Just the Shop Floor</a:t>
            </a:r>
          </a:p>
        </p:txBody>
      </p:sp>
      <p:sp>
        <p:nvSpPr>
          <p:cNvPr id="66563" name="Rectangle 3"/>
          <p:cNvSpPr>
            <a:spLocks noGrp="1" noChangeArrowheads="1"/>
          </p:cNvSpPr>
          <p:nvPr>
            <p:ph idx="1"/>
          </p:nvPr>
        </p:nvSpPr>
        <p:spPr>
          <a:xfrm>
            <a:off x="457200" y="2332038"/>
            <a:ext cx="8229600" cy="4525962"/>
          </a:xfrm>
        </p:spPr>
        <p:txBody>
          <a:bodyPr/>
          <a:lstStyle/>
          <a:p>
            <a:pPr marL="457200" indent="-457200">
              <a:buFont typeface="Wingdings" pitchFamily="2" charset="2"/>
              <a:buChar char="q"/>
            </a:pPr>
            <a:r>
              <a:rPr lang="en-US" dirty="0"/>
              <a:t>Raw material to finished good</a:t>
            </a:r>
          </a:p>
          <a:p>
            <a:pPr marL="457200" indent="-457200">
              <a:buFont typeface="Wingdings" pitchFamily="2" charset="2"/>
              <a:buChar char="q"/>
            </a:pPr>
            <a:r>
              <a:rPr lang="en-US" dirty="0"/>
              <a:t>Order to delivery</a:t>
            </a:r>
          </a:p>
          <a:p>
            <a:pPr marL="457200" indent="-457200">
              <a:buFont typeface="Wingdings" pitchFamily="2" charset="2"/>
              <a:buChar char="q"/>
            </a:pPr>
            <a:r>
              <a:rPr lang="en-US" dirty="0"/>
              <a:t>Concept to launch</a:t>
            </a:r>
          </a:p>
        </p:txBody>
      </p:sp>
    </p:spTree>
    <p:extLst>
      <p:ext uri="{BB962C8B-B14F-4D97-AF65-F5344CB8AC3E}">
        <p14:creationId xmlns:p14="http://schemas.microsoft.com/office/powerpoint/2010/main" val="31840665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Eliminate Waste (Muda)</a:t>
            </a:r>
          </a:p>
        </p:txBody>
      </p:sp>
      <p:sp>
        <p:nvSpPr>
          <p:cNvPr id="69635" name="Rectangle 3"/>
          <p:cNvSpPr>
            <a:spLocks noGrp="1" noChangeArrowheads="1"/>
          </p:cNvSpPr>
          <p:nvPr>
            <p:ph idx="1"/>
          </p:nvPr>
        </p:nvSpPr>
        <p:spPr>
          <a:xfrm>
            <a:off x="457200" y="1905000"/>
            <a:ext cx="8229600" cy="4525963"/>
          </a:xfrm>
        </p:spPr>
        <p:txBody>
          <a:bodyPr/>
          <a:lstStyle/>
          <a:p>
            <a:pPr algn="ctr">
              <a:buFontTx/>
              <a:buNone/>
            </a:pPr>
            <a:r>
              <a:rPr lang="en-US" dirty="0"/>
              <a:t>Any activity that consumes resources but creates no value is waste (muda)</a:t>
            </a:r>
          </a:p>
          <a:p>
            <a:pPr>
              <a:buFontTx/>
              <a:buNone/>
            </a:pPr>
            <a:r>
              <a:rPr lang="en-US" dirty="0"/>
              <a:t>	</a:t>
            </a:r>
          </a:p>
        </p:txBody>
      </p:sp>
    </p:spTree>
    <p:extLst>
      <p:ext uri="{BB962C8B-B14F-4D97-AF65-F5344CB8AC3E}">
        <p14:creationId xmlns:p14="http://schemas.microsoft.com/office/powerpoint/2010/main" val="11859110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a:t>Examples of Waste (Muda)</a:t>
            </a:r>
          </a:p>
        </p:txBody>
      </p:sp>
      <p:sp>
        <p:nvSpPr>
          <p:cNvPr id="86019" name="Rectangle 3"/>
          <p:cNvSpPr>
            <a:spLocks noGrp="1" noChangeArrowheads="1"/>
          </p:cNvSpPr>
          <p:nvPr>
            <p:ph idx="1"/>
          </p:nvPr>
        </p:nvSpPr>
        <p:spPr/>
        <p:txBody>
          <a:bodyPr/>
          <a:lstStyle/>
          <a:p>
            <a:r>
              <a:rPr lang="en-US" dirty="0"/>
              <a:t>Mistakes</a:t>
            </a:r>
          </a:p>
          <a:p>
            <a:r>
              <a:rPr lang="en-US" dirty="0"/>
              <a:t>Unneeded inventories</a:t>
            </a:r>
          </a:p>
          <a:p>
            <a:r>
              <a:rPr lang="en-US" dirty="0"/>
              <a:t>Unnecessary steps</a:t>
            </a:r>
          </a:p>
          <a:p>
            <a:r>
              <a:rPr lang="en-US" dirty="0"/>
              <a:t>Idle workers</a:t>
            </a:r>
          </a:p>
          <a:p>
            <a:r>
              <a:rPr lang="en-US" dirty="0"/>
              <a:t>Unnecessary moves</a:t>
            </a:r>
          </a:p>
          <a:p>
            <a:r>
              <a:rPr lang="en-US" dirty="0"/>
              <a:t>Goods and services that don’t meet customer needs</a:t>
            </a:r>
          </a:p>
        </p:txBody>
      </p:sp>
    </p:spTree>
    <p:extLst>
      <p:ext uri="{BB962C8B-B14F-4D97-AF65-F5344CB8AC3E}">
        <p14:creationId xmlns:p14="http://schemas.microsoft.com/office/powerpoint/2010/main" val="50876936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t>Lean Principles</a:t>
            </a:r>
          </a:p>
        </p:txBody>
      </p:sp>
      <p:sp>
        <p:nvSpPr>
          <p:cNvPr id="73731" name="Rectangle 3"/>
          <p:cNvSpPr>
            <a:spLocks noGrp="1" noChangeArrowheads="1"/>
          </p:cNvSpPr>
          <p:nvPr>
            <p:ph idx="1"/>
          </p:nvPr>
        </p:nvSpPr>
        <p:spPr>
          <a:xfrm>
            <a:off x="609600" y="1752600"/>
            <a:ext cx="8229600" cy="4525963"/>
          </a:xfrm>
        </p:spPr>
        <p:txBody>
          <a:bodyPr/>
          <a:lstStyle/>
          <a:p>
            <a:pPr marL="609600" indent="-609600">
              <a:buFont typeface="Wingdings" pitchFamily="2" charset="2"/>
              <a:buChar char="Ø"/>
            </a:pPr>
            <a:r>
              <a:rPr lang="en-US" dirty="0"/>
              <a:t>Arrange production by specific products</a:t>
            </a:r>
          </a:p>
          <a:p>
            <a:pPr marL="609600" indent="-609600">
              <a:buFont typeface="Wingdings" pitchFamily="2" charset="2"/>
              <a:buChar char="Ø"/>
            </a:pPr>
            <a:r>
              <a:rPr lang="en-US" dirty="0"/>
              <a:t>Identify the value stream for each product</a:t>
            </a:r>
          </a:p>
          <a:p>
            <a:pPr marL="609600" indent="-609600">
              <a:buFont typeface="Wingdings" pitchFamily="2" charset="2"/>
              <a:buChar char="Ø"/>
            </a:pPr>
            <a:r>
              <a:rPr lang="en-US" dirty="0"/>
              <a:t>Make value flow without interruptions</a:t>
            </a:r>
          </a:p>
          <a:p>
            <a:pPr marL="609600" indent="-609600">
              <a:buFont typeface="Wingdings" pitchFamily="2" charset="2"/>
              <a:buChar char="Ø"/>
            </a:pPr>
            <a:r>
              <a:rPr lang="en-US" dirty="0"/>
              <a:t>Let the customer pull value from the producer</a:t>
            </a:r>
          </a:p>
          <a:p>
            <a:pPr marL="609600" indent="-609600">
              <a:buFont typeface="Wingdings" pitchFamily="2" charset="2"/>
              <a:buChar char="Ø"/>
            </a:pPr>
            <a:r>
              <a:rPr lang="en-US" dirty="0"/>
              <a:t>Pursue perfection</a:t>
            </a:r>
          </a:p>
        </p:txBody>
      </p:sp>
      <p:pic>
        <p:nvPicPr>
          <p:cNvPr id="73738" name="Picture 10" descr="j02002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648200"/>
            <a:ext cx="2209800"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7541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304800"/>
            <a:ext cx="8077200" cy="2057400"/>
          </a:xfrm>
        </p:spPr>
        <p:txBody>
          <a:bodyPr/>
          <a:lstStyle/>
          <a:p>
            <a:r>
              <a:rPr lang="en-US" dirty="0"/>
              <a:t>Lean Principles </a:t>
            </a:r>
          </a:p>
        </p:txBody>
      </p:sp>
      <p:sp>
        <p:nvSpPr>
          <p:cNvPr id="52227" name="Rectangle 3"/>
          <p:cNvSpPr>
            <a:spLocks noGrp="1" noChangeArrowheads="1"/>
          </p:cNvSpPr>
          <p:nvPr>
            <p:ph idx="1"/>
          </p:nvPr>
        </p:nvSpPr>
        <p:spPr/>
        <p:txBody>
          <a:bodyPr/>
          <a:lstStyle/>
          <a:p>
            <a:pPr marL="609600" indent="-609600">
              <a:buFont typeface="Wingdings" pitchFamily="2" charset="2"/>
              <a:buChar char="Ø"/>
            </a:pPr>
            <a:r>
              <a:rPr lang="en-US" dirty="0"/>
              <a:t>Don’t make anything until it is needed and then make it very quickly.</a:t>
            </a:r>
          </a:p>
          <a:p>
            <a:pPr marL="609600" indent="-609600">
              <a:buFont typeface="Wingdings" pitchFamily="2" charset="2"/>
              <a:buChar char="Ø"/>
            </a:pPr>
            <a:r>
              <a:rPr lang="en-US" dirty="0"/>
              <a:t>Schedule changes may be made almost instantaneously upon order receipt.</a:t>
            </a:r>
          </a:p>
          <a:p>
            <a:pPr marL="609600" indent="-609600">
              <a:buFont typeface="Wingdings" pitchFamily="2" charset="2"/>
              <a:buChar char="Ø"/>
            </a:pPr>
            <a:r>
              <a:rPr lang="en-US" dirty="0"/>
              <a:t>Quality improves as pull thinking is introduced. </a:t>
            </a:r>
          </a:p>
        </p:txBody>
      </p:sp>
      <p:pic>
        <p:nvPicPr>
          <p:cNvPr id="52233" name="Picture 9" descr="j02002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495800"/>
            <a:ext cx="2362200" cy="186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826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Lean Principles</a:t>
            </a:r>
          </a:p>
        </p:txBody>
      </p:sp>
      <p:sp>
        <p:nvSpPr>
          <p:cNvPr id="37891" name="Rectangle 3"/>
          <p:cNvSpPr>
            <a:spLocks noGrp="1" noChangeArrowheads="1"/>
          </p:cNvSpPr>
          <p:nvPr>
            <p:ph idx="1"/>
          </p:nvPr>
        </p:nvSpPr>
        <p:spPr>
          <a:xfrm>
            <a:off x="457200" y="1828800"/>
            <a:ext cx="8229600" cy="4267200"/>
          </a:xfrm>
        </p:spPr>
        <p:txBody>
          <a:bodyPr/>
          <a:lstStyle/>
          <a:p>
            <a:pPr marL="457200" indent="-457200">
              <a:buFont typeface="Wingdings" pitchFamily="2" charset="2"/>
              <a:buChar char="Ø"/>
            </a:pPr>
            <a:r>
              <a:rPr lang="en-US" dirty="0"/>
              <a:t>Don’t build inventory</a:t>
            </a:r>
          </a:p>
          <a:p>
            <a:pPr marL="457200" indent="-457200">
              <a:buFont typeface="Wingdings" pitchFamily="2" charset="2"/>
              <a:buChar char="Ø"/>
            </a:pPr>
            <a:r>
              <a:rPr lang="en-US" dirty="0"/>
              <a:t>Right size tools to fit product lines</a:t>
            </a:r>
          </a:p>
          <a:p>
            <a:pPr marL="457200" indent="-457200">
              <a:buFont typeface="Wingdings" pitchFamily="2" charset="2"/>
              <a:buChar char="Ø"/>
            </a:pPr>
            <a:r>
              <a:rPr lang="en-US" dirty="0"/>
              <a:t>Reduce set-up times</a:t>
            </a:r>
          </a:p>
          <a:p>
            <a:pPr marL="457200" indent="-457200">
              <a:buFont typeface="Wingdings" pitchFamily="2" charset="2"/>
              <a:buChar char="Ø"/>
            </a:pPr>
            <a:r>
              <a:rPr lang="en-US" dirty="0"/>
              <a:t>Use statistical process control to achieve zero defects</a:t>
            </a:r>
          </a:p>
          <a:p>
            <a:pPr marL="457200" indent="-457200">
              <a:buFont typeface="Wingdings" pitchFamily="2" charset="2"/>
              <a:buChar char="Ø"/>
            </a:pPr>
            <a:r>
              <a:rPr lang="en-US" dirty="0"/>
              <a:t>Implement planned maintenance</a:t>
            </a:r>
          </a:p>
          <a:p>
            <a:pPr marL="457200" indent="-457200">
              <a:buFont typeface="Wingdings" pitchFamily="2" charset="2"/>
              <a:buChar char="Ø"/>
            </a:pPr>
            <a:r>
              <a:rPr lang="en-US" dirty="0"/>
              <a:t>Get frequent deliveries from suppliers</a:t>
            </a:r>
          </a:p>
          <a:p>
            <a:pPr>
              <a:buFontTx/>
              <a:buNone/>
            </a:pPr>
            <a:endParaRPr lang="en-US" dirty="0"/>
          </a:p>
        </p:txBody>
      </p:sp>
      <p:pic>
        <p:nvPicPr>
          <p:cNvPr id="37895" name="Picture 7" descr="j02002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838200"/>
            <a:ext cx="2057400" cy="174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606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t>Negatives of Lean</a:t>
            </a:r>
          </a:p>
        </p:txBody>
      </p:sp>
      <p:sp>
        <p:nvSpPr>
          <p:cNvPr id="107523" name="Rectangle 3"/>
          <p:cNvSpPr>
            <a:spLocks noGrp="1" noChangeArrowheads="1"/>
          </p:cNvSpPr>
          <p:nvPr>
            <p:ph idx="1"/>
          </p:nvPr>
        </p:nvSpPr>
        <p:spPr/>
        <p:txBody>
          <a:bodyPr/>
          <a:lstStyle/>
          <a:p>
            <a:pPr>
              <a:buFontTx/>
              <a:buNone/>
            </a:pPr>
            <a:r>
              <a:rPr lang="en-US" dirty="0"/>
              <a:t>   While periodic review of Kanban lot size is necessary and desirable,</a:t>
            </a:r>
            <a:r>
              <a:rPr lang="en-US" b="1" dirty="0"/>
              <a:t> </a:t>
            </a:r>
            <a:r>
              <a:rPr lang="en-US" dirty="0"/>
              <a:t>resizing</a:t>
            </a:r>
            <a:r>
              <a:rPr lang="en-US" b="1" dirty="0"/>
              <a:t> </a:t>
            </a:r>
            <a:r>
              <a:rPr lang="en-US" dirty="0"/>
              <a:t>lots to meet large fluctuations - highly variable demand and/or rapidly shifting supply chain uncertainty is difficult</a:t>
            </a:r>
          </a:p>
          <a:p>
            <a:pPr>
              <a:buFontTx/>
              <a:buNone/>
            </a:pPr>
            <a:r>
              <a:rPr lang="en-US" dirty="0"/>
              <a:t> </a:t>
            </a:r>
          </a:p>
          <a:p>
            <a:pPr>
              <a:buFontTx/>
              <a:buNone/>
            </a:pPr>
            <a:r>
              <a:rPr lang="en-US" b="1" dirty="0">
                <a:solidFill>
                  <a:srgbClr val="0000FF"/>
                </a:solidFill>
              </a:rPr>
              <a:t>   Kanban doesn’t work well when there </a:t>
            </a:r>
            <a:r>
              <a:rPr lang="en-US" b="1" dirty="0" smtClean="0">
                <a:solidFill>
                  <a:srgbClr val="0000FF"/>
                </a:solidFill>
              </a:rPr>
              <a:t>is </a:t>
            </a:r>
            <a:r>
              <a:rPr lang="en-US" b="1" dirty="0">
                <a:solidFill>
                  <a:srgbClr val="0000FF"/>
                </a:solidFill>
              </a:rPr>
              <a:t>a highly variable system</a:t>
            </a:r>
          </a:p>
        </p:txBody>
      </p:sp>
    </p:spTree>
    <p:extLst>
      <p:ext uri="{BB962C8B-B14F-4D97-AF65-F5344CB8AC3E}">
        <p14:creationId xmlns:p14="http://schemas.microsoft.com/office/powerpoint/2010/main" val="32453080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dirty="0"/>
              <a:t/>
            </a:r>
            <a:br>
              <a:rPr lang="en-US" sz="4000" dirty="0"/>
            </a:br>
            <a:r>
              <a:rPr lang="en-US" sz="4000" dirty="0"/>
              <a:t>Replenishment </a:t>
            </a:r>
          </a:p>
        </p:txBody>
      </p:sp>
      <p:sp>
        <p:nvSpPr>
          <p:cNvPr id="112643" name="Rectangle 3"/>
          <p:cNvSpPr>
            <a:spLocks noGrp="1" noChangeArrowheads="1"/>
          </p:cNvSpPr>
          <p:nvPr>
            <p:ph idx="1"/>
          </p:nvPr>
        </p:nvSpPr>
        <p:spPr>
          <a:xfrm>
            <a:off x="533400" y="2057400"/>
            <a:ext cx="8153400" cy="4068763"/>
          </a:xfrm>
        </p:spPr>
        <p:txBody>
          <a:bodyPr/>
          <a:lstStyle/>
          <a:p>
            <a:r>
              <a:rPr lang="en-US" dirty="0"/>
              <a:t>Replenishment </a:t>
            </a:r>
          </a:p>
          <a:p>
            <a:pPr lvl="1"/>
            <a:r>
              <a:rPr lang="en-US" dirty="0"/>
              <a:t>a non-value activity</a:t>
            </a:r>
          </a:p>
          <a:p>
            <a:pPr lvl="1"/>
            <a:r>
              <a:rPr lang="en-US" dirty="0"/>
              <a:t>a gating factor to manufacturing</a:t>
            </a:r>
          </a:p>
          <a:p>
            <a:pPr lvl="1"/>
            <a:r>
              <a:rPr lang="en-US" dirty="0"/>
              <a:t>a significant factor in cash flow management</a:t>
            </a:r>
          </a:p>
          <a:p>
            <a:pPr lvl="1"/>
            <a:r>
              <a:rPr lang="en-US" dirty="0"/>
              <a:t>directly impacts profits</a:t>
            </a:r>
          </a:p>
        </p:txBody>
      </p:sp>
    </p:spTree>
    <p:extLst>
      <p:ext uri="{BB962C8B-B14F-4D97-AF65-F5344CB8AC3E}">
        <p14:creationId xmlns:p14="http://schemas.microsoft.com/office/powerpoint/2010/main" val="28868861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a:r>
            <a:br>
              <a:rPr lang="en-US" b="1" dirty="0" smtClean="0"/>
            </a:br>
            <a:r>
              <a:rPr lang="en-US" b="1" dirty="0" smtClean="0"/>
              <a:t>Toyota's Six Rules</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b="1" dirty="0"/>
          </a:p>
          <a:p>
            <a:pPr marL="457200" indent="-457200" algn="l">
              <a:buFont typeface="Arial" pitchFamily="34" charset="0"/>
              <a:buChar char="•"/>
            </a:pPr>
            <a:r>
              <a:rPr lang="en-US" sz="2800" dirty="0"/>
              <a:t>Do not send defective products to the subsequent process</a:t>
            </a:r>
          </a:p>
          <a:p>
            <a:pPr marL="457200" indent="-457200" algn="l">
              <a:buFont typeface="Arial" pitchFamily="34" charset="0"/>
              <a:buChar char="•"/>
            </a:pPr>
            <a:r>
              <a:rPr lang="en-US" sz="2800" dirty="0"/>
              <a:t>The subsequent process comes to withdraw only what is needed</a:t>
            </a:r>
          </a:p>
          <a:p>
            <a:pPr marL="457200" indent="-457200" algn="l">
              <a:buFont typeface="Arial" pitchFamily="34" charset="0"/>
              <a:buChar char="•"/>
            </a:pPr>
            <a:r>
              <a:rPr lang="en-US" sz="2800" dirty="0"/>
              <a:t>Produce only the exact quantity withdrawn by the subsequent process</a:t>
            </a:r>
          </a:p>
          <a:p>
            <a:pPr marL="457200" indent="-457200" algn="l">
              <a:buFont typeface="Arial" pitchFamily="34" charset="0"/>
              <a:buChar char="•"/>
            </a:pPr>
            <a:r>
              <a:rPr lang="en-US" sz="2800" dirty="0"/>
              <a:t>Level the production</a:t>
            </a:r>
          </a:p>
          <a:p>
            <a:pPr marL="457200" indent="-457200" algn="l">
              <a:buFont typeface="Arial" pitchFamily="34" charset="0"/>
              <a:buChar char="•"/>
            </a:pPr>
            <a:r>
              <a:rPr lang="en-US" sz="2800" dirty="0"/>
              <a:t>Kanban is a means to fine tuning</a:t>
            </a:r>
          </a:p>
          <a:p>
            <a:pPr marL="457200" indent="-457200" algn="l">
              <a:buFont typeface="Arial" pitchFamily="34" charset="0"/>
              <a:buChar char="•"/>
            </a:pPr>
            <a:r>
              <a:rPr lang="en-US" sz="2800" dirty="0"/>
              <a:t>Stabilize and rationalize the process</a:t>
            </a:r>
          </a:p>
          <a:p>
            <a:endParaRPr lang="en-US" dirty="0"/>
          </a:p>
        </p:txBody>
      </p:sp>
      <p:sp>
        <p:nvSpPr>
          <p:cNvPr id="4" name="Slide Number Placeholder 3"/>
          <p:cNvSpPr>
            <a:spLocks noGrp="1"/>
          </p:cNvSpPr>
          <p:nvPr>
            <p:ph type="sldNum" sz="quarter" idx="10"/>
          </p:nvPr>
        </p:nvSpPr>
        <p:spPr/>
        <p:txBody>
          <a:bodyPr/>
          <a:lstStyle/>
          <a:p>
            <a:fld id="{87C43E8F-19B7-489A-96E5-823234B44B06}" type="slidenum">
              <a:rPr lang="en-US" smtClean="0"/>
              <a:pPr/>
              <a:t>29</a:t>
            </a:fld>
            <a:endParaRPr lang="en-US" dirty="0"/>
          </a:p>
        </p:txBody>
      </p:sp>
      <p:sp>
        <p:nvSpPr>
          <p:cNvPr id="5" name="TextBox 4"/>
          <p:cNvSpPr txBox="1"/>
          <p:nvPr/>
        </p:nvSpPr>
        <p:spPr>
          <a:xfrm>
            <a:off x="457200" y="6477000"/>
            <a:ext cx="7086600" cy="246221"/>
          </a:xfrm>
          <a:prstGeom prst="rect">
            <a:avLst/>
          </a:prstGeom>
          <a:noFill/>
        </p:spPr>
        <p:txBody>
          <a:bodyPr wrap="square" rtlCol="0">
            <a:spAutoFit/>
          </a:bodyPr>
          <a:lstStyle/>
          <a:p>
            <a:r>
              <a:rPr lang="en-US" sz="1000" dirty="0" smtClean="0"/>
              <a:t>http://en.wikipedia.org/wiki/Kanban</a:t>
            </a:r>
            <a:endParaRPr lang="en-US" sz="1000" dirty="0"/>
          </a:p>
        </p:txBody>
      </p:sp>
    </p:spTree>
    <p:extLst>
      <p:ext uri="{BB962C8B-B14F-4D97-AF65-F5344CB8AC3E}">
        <p14:creationId xmlns:p14="http://schemas.microsoft.com/office/powerpoint/2010/main" val="2027134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1096962"/>
          </a:xfrm>
        </p:spPr>
        <p:txBody>
          <a:bodyPr/>
          <a:lstStyle/>
          <a:p>
            <a:r>
              <a:rPr lang="ja-JP" altLang="en-US" dirty="0" smtClean="0">
                <a:latin typeface="Georgia" charset="0"/>
                <a:ea typeface="ＭＳ Ｐゴシック" charset="-128"/>
              </a:rPr>
              <a:t>看板 </a:t>
            </a:r>
            <a:r>
              <a:rPr lang="en-US" altLang="ja-JP" dirty="0" smtClean="0">
                <a:latin typeface="Georgia" charset="0"/>
                <a:ea typeface="ＭＳ Ｐゴシック" charset="-128"/>
              </a:rPr>
              <a:t>– Kanban limits excess work in progress</a:t>
            </a:r>
            <a:endParaRPr lang="en-US" dirty="0" smtClean="0">
              <a:latin typeface="Georgia" charset="0"/>
              <a:ea typeface="ＭＳ Ｐゴシック" charset="-128"/>
            </a:endParaRPr>
          </a:p>
        </p:txBody>
      </p:sp>
      <p:sp>
        <p:nvSpPr>
          <p:cNvPr id="59395" name="Content Placeholder 2"/>
          <p:cNvSpPr>
            <a:spLocks noGrp="1"/>
          </p:cNvSpPr>
          <p:nvPr>
            <p:ph idx="1"/>
          </p:nvPr>
        </p:nvSpPr>
        <p:spPr bwMode="auto">
          <a:xfrm>
            <a:off x="381000" y="1535089"/>
            <a:ext cx="41148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spcAft>
                <a:spcPts val="600"/>
              </a:spcAft>
            </a:pPr>
            <a:r>
              <a:rPr lang="ja-JP" altLang="en-US" sz="2000" dirty="0" smtClean="0">
                <a:latin typeface="Georgia" charset="0"/>
                <a:ea typeface="ＭＳ Ｐゴシック" charset="-128"/>
              </a:rPr>
              <a:t>看板 </a:t>
            </a:r>
            <a:r>
              <a:rPr lang="en-US" altLang="ja-JP" sz="2000" dirty="0" smtClean="0">
                <a:latin typeface="Georgia" charset="0"/>
                <a:ea typeface="ＭＳ Ｐゴシック" charset="-128"/>
              </a:rPr>
              <a:t>– Kanban literally means “visual card,” “signboard,” or “billboard.”</a:t>
            </a:r>
          </a:p>
          <a:p>
            <a:pPr algn="l">
              <a:spcAft>
                <a:spcPts val="600"/>
              </a:spcAft>
            </a:pPr>
            <a:r>
              <a:rPr lang="en-US" altLang="ja-JP" sz="2000" dirty="0" smtClean="0">
                <a:latin typeface="Georgia" charset="0"/>
                <a:ea typeface="ＭＳ Ｐゴシック" charset="-128"/>
              </a:rPr>
              <a:t>Toyota originally used Kanban cards to limit the amount of inventory tied up in “work in progress” on a manufacturing floor</a:t>
            </a:r>
          </a:p>
          <a:p>
            <a:pPr algn="l">
              <a:spcAft>
                <a:spcPts val="600"/>
              </a:spcAft>
            </a:pPr>
            <a:r>
              <a:rPr lang="en-US" altLang="ja-JP" sz="2000" dirty="0" smtClean="0">
                <a:latin typeface="Georgia" charset="0"/>
                <a:ea typeface="ＭＳ Ｐゴシック" charset="-128"/>
              </a:rPr>
              <a:t>Not only is excess inventory waste, time spent producing it is time that could be expended elsewhere </a:t>
            </a:r>
          </a:p>
          <a:p>
            <a:pPr>
              <a:spcAft>
                <a:spcPts val="600"/>
              </a:spcAft>
            </a:pPr>
            <a:r>
              <a:rPr lang="en-US" altLang="ja-JP" sz="2000" dirty="0" smtClean="0">
                <a:latin typeface="Georgia" charset="0"/>
                <a:ea typeface="ＭＳ Ｐゴシック" charset="-128"/>
              </a:rPr>
              <a:t>Kanban cards act as a form of “currency” representing how WIP </a:t>
            </a:r>
            <a:r>
              <a:rPr lang="en-US" sz="2000" i="1" dirty="0" smtClean="0"/>
              <a:t>Work </a:t>
            </a:r>
            <a:r>
              <a:rPr lang="en-US" sz="2000" i="1" dirty="0"/>
              <a:t>in P</a:t>
            </a:r>
            <a:r>
              <a:rPr lang="en-US" sz="2000" i="1" dirty="0" smtClean="0"/>
              <a:t>rocess</a:t>
            </a:r>
            <a:r>
              <a:rPr lang="en-US" sz="2000" dirty="0" smtClean="0"/>
              <a:t> or </a:t>
            </a:r>
            <a:r>
              <a:rPr lang="en-US" sz="2000" dirty="0"/>
              <a:t>in-process </a:t>
            </a:r>
            <a:r>
              <a:rPr lang="en-US" sz="2000" dirty="0" smtClean="0"/>
              <a:t>inventory) </a:t>
            </a:r>
            <a:r>
              <a:rPr lang="en-US" altLang="ja-JP" sz="2000" dirty="0" smtClean="0">
                <a:latin typeface="Georgia" charset="0"/>
                <a:ea typeface="ＭＳ Ｐゴシック" charset="-128"/>
              </a:rPr>
              <a:t>is allowed in a system.</a:t>
            </a: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8AFB7DE7-13A9-476A-8EBF-BF5CAAE80942}" type="slidenum">
              <a:rPr lang="en-US">
                <a:solidFill>
                  <a:srgbClr val="D9D9D9"/>
                </a:solidFill>
              </a:rPr>
              <a:pPr eaLnBrk="1" hangingPunct="1"/>
              <a:t>3</a:t>
            </a:fld>
            <a:endParaRPr lang="en-US" dirty="0">
              <a:solidFill>
                <a:srgbClr val="D9D9D9"/>
              </a:solidFill>
            </a:endParaRPr>
          </a:p>
        </p:txBody>
      </p:sp>
      <p:pic>
        <p:nvPicPr>
          <p:cNvPr id="5939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1695450"/>
            <a:ext cx="40925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324600"/>
            <a:ext cx="7772400"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181458936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Kanban</a:t>
            </a:r>
            <a:endParaRPr lang="en-US" dirty="0"/>
          </a:p>
        </p:txBody>
      </p:sp>
      <p:sp>
        <p:nvSpPr>
          <p:cNvPr id="3" name="Content Placeholder 2"/>
          <p:cNvSpPr>
            <a:spLocks noGrp="1"/>
          </p:cNvSpPr>
          <p:nvPr>
            <p:ph idx="1"/>
          </p:nvPr>
        </p:nvSpPr>
        <p:spPr/>
        <p:txBody>
          <a:bodyPr/>
          <a:lstStyle/>
          <a:p>
            <a:r>
              <a:rPr lang="en-US" dirty="0">
                <a:hlinkClick r:id="rId2"/>
              </a:rPr>
              <a:t>http://www.youtube.com/watch?v=iqw43gvYAlQ</a:t>
            </a:r>
            <a:endParaRPr lang="en-US" dirty="0"/>
          </a:p>
        </p:txBody>
      </p:sp>
      <p:sp>
        <p:nvSpPr>
          <p:cNvPr id="4" name="Slide Number Placeholder 3"/>
          <p:cNvSpPr>
            <a:spLocks noGrp="1"/>
          </p:cNvSpPr>
          <p:nvPr>
            <p:ph type="sldNum" sz="quarter" idx="10"/>
          </p:nvPr>
        </p:nvSpPr>
        <p:spPr/>
        <p:txBody>
          <a:bodyPr/>
          <a:lstStyle/>
          <a:p>
            <a:fld id="{7DFBC5CC-044C-43DE-951C-8C02B419558E}"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1386893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5"/>
          <p:cNvSpPr>
            <a:spLocks noGrp="1"/>
          </p:cNvSpPr>
          <p:nvPr>
            <p:ph type="title"/>
          </p:nvPr>
        </p:nvSpPr>
        <p:spPr>
          <a:xfrm>
            <a:off x="457200" y="152400"/>
            <a:ext cx="8229600" cy="715963"/>
          </a:xfrm>
        </p:spPr>
        <p:txBody>
          <a:bodyPr/>
          <a:lstStyle/>
          <a:p>
            <a:r>
              <a:rPr lang="en-US" dirty="0" smtClean="0">
                <a:latin typeface="Georgia" charset="0"/>
                <a:ea typeface="ＭＳ Ｐゴシック" charset="-128"/>
              </a:rPr>
              <a:t>Display and manage cycle times</a:t>
            </a:r>
          </a:p>
        </p:txBody>
      </p:sp>
      <p:sp>
        <p:nvSpPr>
          <p:cNvPr id="7" name="Content Placeholder 6"/>
          <p:cNvSpPr>
            <a:spLocks noGrp="1"/>
          </p:cNvSpPr>
          <p:nvPr>
            <p:ph idx="1"/>
          </p:nvPr>
        </p:nvSpPr>
        <p:spPr>
          <a:xfrm>
            <a:off x="533400" y="3886200"/>
            <a:ext cx="8229600" cy="2743200"/>
          </a:xfrm>
        </p:spPr>
        <p:txBody>
          <a:bodyPr vert="horz" wrap="square" lIns="91440" tIns="45720" rIns="91440" bIns="45720" numCol="1" anchor="t" anchorCtr="0" compatLnSpc="1">
            <a:prstTxWarp prst="textNoShape">
              <a:avLst/>
            </a:prstTxWarp>
          </a:bodyPr>
          <a:lstStyle/>
          <a:p>
            <a:pPr algn="l">
              <a:spcBef>
                <a:spcPts val="1200"/>
              </a:spcBef>
            </a:pPr>
            <a:r>
              <a:rPr lang="en-US" sz="1800" dirty="0" smtClean="0">
                <a:latin typeface="Georgia" charset="0"/>
                <a:ea typeface="ＭＳ Ｐゴシック" charset="-128"/>
              </a:rPr>
              <a:t>Reduce the number of Kanban slots allowed until cycle time remains unchanged</a:t>
            </a:r>
          </a:p>
          <a:p>
            <a:pPr algn="l">
              <a:spcBef>
                <a:spcPts val="1200"/>
              </a:spcBef>
            </a:pPr>
            <a:r>
              <a:rPr lang="en-US" sz="1800" dirty="0" smtClean="0">
                <a:latin typeface="Georgia" charset="0"/>
                <a:ea typeface="ＭＳ Ｐゴシック" charset="-128"/>
              </a:rPr>
              <a:t>Reduce the size of development items</a:t>
            </a:r>
          </a:p>
          <a:p>
            <a:pPr algn="l">
              <a:spcBef>
                <a:spcPts val="1200"/>
              </a:spcBef>
              <a:buFontTx/>
              <a:buChar char="•"/>
            </a:pPr>
            <a:r>
              <a:rPr lang="en-US" sz="1800" dirty="0" smtClean="0">
                <a:latin typeface="Georgia" charset="0"/>
                <a:ea typeface="ＭＳ Ｐゴシック" charset="-128"/>
              </a:rPr>
              <a:t>Work in progress is actually the number of items * the average size of items</a:t>
            </a:r>
          </a:p>
          <a:p>
            <a:pPr algn="l">
              <a:spcBef>
                <a:spcPts val="1200"/>
              </a:spcBef>
            </a:pPr>
            <a:r>
              <a:rPr lang="en-US" sz="1800" dirty="0" smtClean="0">
                <a:latin typeface="Georgia" charset="0"/>
                <a:ea typeface="ＭＳ Ｐゴシック" charset="-128"/>
              </a:rPr>
              <a:t>Identify and act on bottlenecks immediately</a:t>
            </a:r>
          </a:p>
          <a:p>
            <a:pPr algn="l">
              <a:spcBef>
                <a:spcPts val="1200"/>
              </a:spcBef>
              <a:buFontTx/>
              <a:buChar char="•"/>
            </a:pPr>
            <a:r>
              <a:rPr lang="en-US" sz="1800" dirty="0" smtClean="0">
                <a:latin typeface="Georgia" charset="0"/>
                <a:ea typeface="ＭＳ Ｐゴシック" charset="-128"/>
              </a:rPr>
              <a:t>Relieve repeated bottlenecks by changing the number and types of people in each role and cross training</a:t>
            </a:r>
          </a:p>
          <a:p>
            <a:pPr algn="l">
              <a:spcBef>
                <a:spcPts val="1200"/>
              </a:spcBef>
            </a:pPr>
            <a:endParaRPr lang="en-US" sz="1800" dirty="0" smtClean="0">
              <a:solidFill>
                <a:srgbClr val="D9D9D9"/>
              </a:solidFill>
              <a:latin typeface="Georgia" charset="0"/>
              <a:ea typeface="ＭＳ Ｐゴシック" charset="-128"/>
            </a:endParaRPr>
          </a:p>
        </p:txBody>
      </p:sp>
      <p:sp>
        <p:nvSpPr>
          <p:cNvPr id="6" name="Slide Number Placeholder 5"/>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3C0F8E07-AFDF-4E01-8B16-D3CD9755D8E3}" type="slidenum">
              <a:rPr lang="en-US">
                <a:solidFill>
                  <a:srgbClr val="D9D9D9"/>
                </a:solidFill>
              </a:rPr>
              <a:pPr eaLnBrk="1" hangingPunct="1"/>
              <a:t>31</a:t>
            </a:fld>
            <a:endParaRPr lang="en-US" dirty="0">
              <a:solidFill>
                <a:srgbClr val="D9D9D9"/>
              </a:solidFill>
            </a:endParaRPr>
          </a:p>
        </p:txBody>
      </p:sp>
      <p:pic>
        <p:nvPicPr>
          <p:cNvPr id="81924" name="Picture 2" descr="disney_wait_time"/>
          <p:cNvPicPr>
            <a:picLocks noChangeAspect="1" noChangeArrowheads="1"/>
          </p:cNvPicPr>
          <p:nvPr/>
        </p:nvPicPr>
        <p:blipFill>
          <a:blip r:embed="rId2" cstate="print">
            <a:extLst>
              <a:ext uri="{28A0092B-C50C-407E-A947-70E740481C1C}">
                <a14:useLocalDpi xmlns:a14="http://schemas.microsoft.com/office/drawing/2010/main" val="0"/>
              </a:ext>
            </a:extLst>
          </a:blip>
          <a:srcRect l="9677" t="8603" r="6451" b="41626"/>
          <a:stretch>
            <a:fillRect/>
          </a:stretch>
        </p:blipFill>
        <p:spPr bwMode="auto">
          <a:xfrm>
            <a:off x="533400" y="914400"/>
            <a:ext cx="6505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Content Placeholder 6"/>
          <p:cNvSpPr txBox="1">
            <a:spLocks/>
          </p:cNvSpPr>
          <p:nvPr/>
        </p:nvSpPr>
        <p:spPr bwMode="auto">
          <a:xfrm>
            <a:off x="7162800" y="8382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fontAlgn="base">
              <a:spcBef>
                <a:spcPts val="1200"/>
              </a:spcBef>
              <a:spcAft>
                <a:spcPct val="0"/>
              </a:spcAft>
            </a:pPr>
            <a:r>
              <a:rPr lang="en-US" dirty="0">
                <a:solidFill>
                  <a:srgbClr val="FF0000"/>
                </a:solidFill>
                <a:latin typeface="Georgia" charset="0"/>
                <a:ea typeface="ＭＳ Ｐゴシック" charset="-128"/>
              </a:rPr>
              <a:t>Disneyland’s public display of cycle-times</a:t>
            </a:r>
          </a:p>
        </p:txBody>
      </p:sp>
      <p:sp>
        <p:nvSpPr>
          <p:cNvPr id="2" name="TextBox 1"/>
          <p:cNvSpPr txBox="1"/>
          <p:nvPr/>
        </p:nvSpPr>
        <p:spPr>
          <a:xfrm>
            <a:off x="304800" y="6477000"/>
            <a:ext cx="7543800" cy="646331"/>
          </a:xfrm>
          <a:prstGeom prst="rect">
            <a:avLst/>
          </a:prstGeom>
          <a:noFill/>
        </p:spPr>
        <p:txBody>
          <a:bodyPr wrap="square" rtlCol="0">
            <a:spAutoFit/>
          </a:bodyPr>
          <a:lstStyle/>
          <a:p>
            <a:r>
              <a:rPr lang="en-US" sz="1000" dirty="0"/>
              <a:t>www.agileproductdesign.com/downloads/patton_kanban.pp</a:t>
            </a:r>
            <a:r>
              <a:rPr lang="en-US" dirty="0"/>
              <a:t>t</a:t>
            </a:r>
          </a:p>
          <a:p>
            <a:endParaRPr lang="en-US" dirty="0"/>
          </a:p>
        </p:txBody>
      </p:sp>
    </p:spTree>
    <p:extLst>
      <p:ext uri="{BB962C8B-B14F-4D97-AF65-F5344CB8AC3E}">
        <p14:creationId xmlns:p14="http://schemas.microsoft.com/office/powerpoint/2010/main" val="2587734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latin typeface="Georgia" charset="0"/>
                <a:ea typeface="ＭＳ Ｐゴシック" charset="-128"/>
              </a:rPr>
              <a:t>Kanban Boards</a:t>
            </a:r>
          </a:p>
        </p:txBody>
      </p:sp>
      <p:sp>
        <p:nvSpPr>
          <p:cNvPr id="75779" name="Content Placeholder 2"/>
          <p:cNvSpPr>
            <a:spLocks noGrp="1"/>
          </p:cNvSpPr>
          <p:nvPr>
            <p:ph idx="1"/>
          </p:nvPr>
        </p:nvSpPr>
        <p:spPr>
          <a:xfrm>
            <a:off x="228600" y="6172200"/>
            <a:ext cx="8458200" cy="457200"/>
          </a:xfrm>
        </p:spPr>
        <p:txBody>
          <a:bodyPr vert="horz" wrap="square" lIns="91440" tIns="45720" rIns="91440" bIns="45720" numCol="1" anchorCtr="0" compatLnSpc="1">
            <a:prstTxWarp prst="textNoShape">
              <a:avLst/>
            </a:prstTxWarp>
          </a:bodyPr>
          <a:lstStyle/>
          <a:p>
            <a:r>
              <a:rPr lang="en-US" sz="1000" dirty="0"/>
              <a:t>www.agileproductdesign.com/downloads/patton_kanban.ppt</a:t>
            </a:r>
          </a:p>
          <a:p>
            <a:endParaRPr lang="en-US" sz="1200" dirty="0" smtClean="0">
              <a:solidFill>
                <a:srgbClr val="D9D9D9"/>
              </a:solidFill>
              <a:latin typeface="Georgia" charset="0"/>
              <a:ea typeface="ＭＳ Ｐゴシック" charset="-128"/>
            </a:endParaRP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3826C71B-9F77-4521-A7C6-9AAD80F421B9}" type="slidenum">
              <a:rPr lang="en-US">
                <a:solidFill>
                  <a:srgbClr val="D9D9D9"/>
                </a:solidFill>
              </a:rPr>
              <a:pPr eaLnBrk="1" hangingPunct="1"/>
              <a:t>32</a:t>
            </a:fld>
            <a:endParaRPr lang="en-US" dirty="0">
              <a:solidFill>
                <a:srgbClr val="D9D9D9"/>
              </a:solidFill>
            </a:endParaRPr>
          </a:p>
        </p:txBody>
      </p:sp>
      <p:pic>
        <p:nvPicPr>
          <p:cNvPr id="82948" name="Picture 2" descr="C:\work\Better Software\Kanban\public_kanb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6324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8551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latin typeface="Georgia" charset="0"/>
                <a:ea typeface="ＭＳ Ｐゴシック" charset="-128"/>
              </a:rPr>
              <a:t>Kanban Boards</a:t>
            </a:r>
          </a:p>
        </p:txBody>
      </p:sp>
      <p:sp>
        <p:nvSpPr>
          <p:cNvPr id="75779" name="Content Placeholder 2"/>
          <p:cNvSpPr>
            <a:spLocks noGrp="1"/>
          </p:cNvSpPr>
          <p:nvPr>
            <p:ph idx="1"/>
          </p:nvPr>
        </p:nvSpPr>
        <p:spPr>
          <a:xfrm>
            <a:off x="228600" y="5638800"/>
            <a:ext cx="8458200" cy="609600"/>
          </a:xfrm>
        </p:spPr>
        <p:txBody>
          <a:bodyPr vert="horz" wrap="square" lIns="91440" tIns="45720" rIns="91440" bIns="45720" numCol="1" anchorCtr="0" compatLnSpc="1">
            <a:prstTxWarp prst="textNoShape">
              <a:avLst/>
            </a:prstTxWarp>
          </a:bodyPr>
          <a:lstStyle/>
          <a:p>
            <a:endParaRPr lang="en-US" dirty="0" smtClean="0">
              <a:solidFill>
                <a:srgbClr val="D9D9D9"/>
              </a:solidFill>
              <a:latin typeface="Georgia" charset="0"/>
              <a:ea typeface="ＭＳ Ｐゴシック" charset="-128"/>
            </a:endParaRP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EFA70C31-E5E2-4D10-84F3-AA69FAED7164}" type="slidenum">
              <a:rPr lang="en-US">
                <a:solidFill>
                  <a:srgbClr val="D9D9D9"/>
                </a:solidFill>
              </a:rPr>
              <a:pPr eaLnBrk="1" hangingPunct="1"/>
              <a:t>33</a:t>
            </a:fld>
            <a:endParaRPr lang="en-US" dirty="0">
              <a:solidFill>
                <a:srgbClr val="D9D9D9"/>
              </a:solidFill>
            </a:endParaRPr>
          </a:p>
        </p:txBody>
      </p:sp>
      <p:pic>
        <p:nvPicPr>
          <p:cNvPr id="8499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635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9768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smtClean="0">
                <a:latin typeface="Georgia" charset="0"/>
                <a:ea typeface="ＭＳ Ｐゴシック" charset="-128"/>
              </a:rPr>
              <a:t>Kanban Boards</a:t>
            </a:r>
          </a:p>
        </p:txBody>
      </p:sp>
      <p:sp>
        <p:nvSpPr>
          <p:cNvPr id="4" name="Slide Number Placeholder 3"/>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BCEE0B6A-E6E9-4CAA-B424-3E66049FA272}" type="slidenum">
              <a:rPr lang="en-US">
                <a:solidFill>
                  <a:srgbClr val="D9D9D9"/>
                </a:solidFill>
              </a:rPr>
              <a:pPr eaLnBrk="1" hangingPunct="1"/>
              <a:t>34</a:t>
            </a:fld>
            <a:endParaRPr lang="en-US" dirty="0">
              <a:solidFill>
                <a:srgbClr val="D9D9D9"/>
              </a:solidFill>
            </a:endParaRPr>
          </a:p>
        </p:txBody>
      </p:sp>
      <p:pic>
        <p:nvPicPr>
          <p:cNvPr id="87043" name="Picture 4"/>
          <p:cNvPicPr>
            <a:picLocks noChangeAspect="1"/>
          </p:cNvPicPr>
          <p:nvPr/>
        </p:nvPicPr>
        <p:blipFill>
          <a:blip r:embed="rId3" cstate="print">
            <a:extLst>
              <a:ext uri="{28A0092B-C50C-407E-A947-70E740481C1C}">
                <a14:useLocalDpi xmlns:a14="http://schemas.microsoft.com/office/drawing/2010/main" val="0"/>
              </a:ext>
            </a:extLst>
          </a:blip>
          <a:srcRect l="9680" t="4906" r="11600" b="17432"/>
          <a:stretch>
            <a:fillRect/>
          </a:stretch>
        </p:blipFill>
        <p:spPr bwMode="auto">
          <a:xfrm>
            <a:off x="533400" y="1143000"/>
            <a:ext cx="6248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6477000"/>
            <a:ext cx="7010400" cy="646331"/>
          </a:xfrm>
          <a:prstGeom prst="rect">
            <a:avLst/>
          </a:prstGeom>
          <a:noFill/>
        </p:spPr>
        <p:txBody>
          <a:bodyPr wrap="square" rtlCol="0">
            <a:spAutoFit/>
          </a:bodyPr>
          <a:lstStyle/>
          <a:p>
            <a:r>
              <a:rPr lang="en-US" sz="1000" dirty="0"/>
              <a:t>www.agileproductdesign.com/downloads/patton_kanban.pp</a:t>
            </a:r>
            <a:r>
              <a:rPr lang="en-US" dirty="0"/>
              <a:t>t</a:t>
            </a:r>
          </a:p>
          <a:p>
            <a:endParaRPr lang="en-US" dirty="0"/>
          </a:p>
        </p:txBody>
      </p:sp>
    </p:spTree>
    <p:extLst>
      <p:ext uri="{BB962C8B-B14F-4D97-AF65-F5344CB8AC3E}">
        <p14:creationId xmlns:p14="http://schemas.microsoft.com/office/powerpoint/2010/main" val="38619830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latin typeface="Georgia" charset="0"/>
                <a:ea typeface="ＭＳ Ｐゴシック" charset="-128"/>
              </a:rPr>
              <a:t>Kanban Boards</a:t>
            </a:r>
          </a:p>
        </p:txBody>
      </p:sp>
      <p:sp>
        <p:nvSpPr>
          <p:cNvPr id="75779" name="Content Placeholder 2"/>
          <p:cNvSpPr>
            <a:spLocks noGrp="1"/>
          </p:cNvSpPr>
          <p:nvPr>
            <p:ph idx="1"/>
          </p:nvPr>
        </p:nvSpPr>
        <p:spPr>
          <a:xfrm>
            <a:off x="228600" y="5638800"/>
            <a:ext cx="8458200" cy="609600"/>
          </a:xfrm>
        </p:spPr>
        <p:txBody>
          <a:bodyPr vert="horz" wrap="square" lIns="91440" tIns="45720" rIns="91440" bIns="45720" numCol="1" anchorCtr="0" compatLnSpc="1">
            <a:prstTxWarp prst="textNoShape">
              <a:avLst/>
            </a:prstTxWarp>
          </a:bodyPr>
          <a:lstStyle/>
          <a:p>
            <a:r>
              <a:rPr lang="en-US" sz="1000" dirty="0"/>
              <a:t>www.agileproductdesign.com/downloads/patton_kanban.ppt</a:t>
            </a:r>
          </a:p>
          <a:p>
            <a:endParaRPr lang="en-US" sz="1200" dirty="0" smtClean="0">
              <a:solidFill>
                <a:srgbClr val="D9D9D9"/>
              </a:solidFill>
              <a:latin typeface="Georgia" charset="0"/>
              <a:ea typeface="ＭＳ Ｐゴシック" charset="-128"/>
            </a:endParaRP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0820D5A6-1596-479B-9544-E104584954B2}" type="slidenum">
              <a:rPr lang="en-US">
                <a:solidFill>
                  <a:srgbClr val="D9D9D9"/>
                </a:solidFill>
              </a:rPr>
              <a:pPr eaLnBrk="1" hangingPunct="1"/>
              <a:t>35</a:t>
            </a:fld>
            <a:endParaRPr lang="en-US" dirty="0">
              <a:solidFill>
                <a:srgbClr val="D9D9D9"/>
              </a:solidFill>
            </a:endParaRPr>
          </a:p>
        </p:txBody>
      </p:sp>
      <p:pic>
        <p:nvPicPr>
          <p:cNvPr id="8909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8128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23843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smtClean="0">
                <a:latin typeface="Georgia" charset="0"/>
                <a:ea typeface="ＭＳ Ｐゴシック" charset="-128"/>
              </a:rPr>
              <a:t>Kanban Boards</a:t>
            </a:r>
          </a:p>
        </p:txBody>
      </p:sp>
      <p:sp>
        <p:nvSpPr>
          <p:cNvPr id="75779" name="Content Placeholder 2"/>
          <p:cNvSpPr>
            <a:spLocks noGrp="1"/>
          </p:cNvSpPr>
          <p:nvPr>
            <p:ph idx="1"/>
          </p:nvPr>
        </p:nvSpPr>
        <p:spPr>
          <a:xfrm>
            <a:off x="228600" y="5638800"/>
            <a:ext cx="8458200" cy="609600"/>
          </a:xfrm>
        </p:spPr>
        <p:txBody>
          <a:bodyPr vert="horz" wrap="square" lIns="91440" tIns="45720" rIns="91440" bIns="45720" numCol="1" anchorCtr="0" compatLnSpc="1">
            <a:prstTxWarp prst="textNoShape">
              <a:avLst/>
            </a:prstTxWarp>
          </a:bodyPr>
          <a:lstStyle/>
          <a:p>
            <a:r>
              <a:rPr lang="en-US" sz="1000" dirty="0"/>
              <a:t>www.agileproductdesign.com/downloads/patton_kanban.ppt</a:t>
            </a:r>
          </a:p>
          <a:p>
            <a:endParaRPr lang="en-US" sz="1100" dirty="0" smtClean="0">
              <a:solidFill>
                <a:srgbClr val="D9D9D9"/>
              </a:solidFill>
              <a:latin typeface="Georgia" charset="0"/>
              <a:ea typeface="ＭＳ Ｐゴシック" charset="-128"/>
            </a:endParaRP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8734E156-A1C9-4F83-B9B5-FA75A37B8178}" type="slidenum">
              <a:rPr lang="en-US">
                <a:solidFill>
                  <a:srgbClr val="D9D9D9"/>
                </a:solidFill>
              </a:rPr>
              <a:pPr eaLnBrk="1" hangingPunct="1"/>
              <a:t>36</a:t>
            </a:fld>
            <a:endParaRPr lang="en-US" dirty="0">
              <a:solidFill>
                <a:srgbClr val="D9D9D9"/>
              </a:solidFill>
            </a:endParaRPr>
          </a:p>
        </p:txBody>
      </p:sp>
      <p:pic>
        <p:nvPicPr>
          <p:cNvPr id="9114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73009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1872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7"/>
          <p:cNvSpPr>
            <a:spLocks noChangeArrowheads="1"/>
          </p:cNvSpPr>
          <p:nvPr/>
        </p:nvSpPr>
        <p:spPr bwMode="auto">
          <a:xfrm>
            <a:off x="0" y="3124200"/>
            <a:ext cx="9144000" cy="3733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fontAlgn="base">
              <a:spcBef>
                <a:spcPct val="0"/>
              </a:spcBef>
              <a:spcAft>
                <a:spcPct val="0"/>
              </a:spcAft>
            </a:pPr>
            <a:endParaRPr lang="en-US" sz="1400" dirty="0">
              <a:solidFill>
                <a:srgbClr val="000000"/>
              </a:solidFill>
              <a:cs typeface="Arial" charset="0"/>
            </a:endParaRPr>
          </a:p>
        </p:txBody>
      </p:sp>
      <p:sp>
        <p:nvSpPr>
          <p:cNvPr id="93187" name="Title 1"/>
          <p:cNvSpPr>
            <a:spLocks noGrp="1"/>
          </p:cNvSpPr>
          <p:nvPr>
            <p:ph type="title"/>
          </p:nvPr>
        </p:nvSpPr>
        <p:spPr/>
        <p:txBody>
          <a:bodyPr/>
          <a:lstStyle/>
          <a:p>
            <a:r>
              <a:rPr lang="en-US" dirty="0" smtClean="0">
                <a:latin typeface="Georgia" charset="0"/>
                <a:ea typeface="ＭＳ Ｐゴシック" charset="-128"/>
              </a:rPr>
              <a:t>Explode large process steps into tasks to improve visibility</a:t>
            </a:r>
          </a:p>
        </p:txBody>
      </p:sp>
      <p:sp>
        <p:nvSpPr>
          <p:cNvPr id="76803" name="Content Placeholder 2"/>
          <p:cNvSpPr>
            <a:spLocks noGrp="1"/>
          </p:cNvSpPr>
          <p:nvPr>
            <p:ph idx="1"/>
          </p:nvPr>
        </p:nvSpPr>
        <p:spPr>
          <a:xfrm>
            <a:off x="533400" y="1371600"/>
            <a:ext cx="8458200" cy="2057400"/>
          </a:xfrm>
        </p:spPr>
        <p:txBody>
          <a:bodyPr vert="horz" wrap="square" lIns="91440" tIns="45720" rIns="91440" bIns="45720" numCol="1" anchor="t" anchorCtr="0" compatLnSpc="1">
            <a:prstTxWarp prst="textNoShape">
              <a:avLst/>
            </a:prstTxWarp>
          </a:bodyPr>
          <a:lstStyle/>
          <a:p>
            <a:pPr algn="l"/>
            <a:r>
              <a:rPr lang="en-US" sz="2400" dirty="0" smtClean="0">
                <a:latin typeface="Georgia" charset="0"/>
                <a:ea typeface="ＭＳ Ｐゴシック" charset="-128"/>
              </a:rPr>
              <a:t>When a feature or work item is large:</a:t>
            </a:r>
          </a:p>
          <a:p>
            <a:pPr lvl="1" algn="l">
              <a:buClr>
                <a:srgbClr val="A6A6A6"/>
              </a:buClr>
            </a:pPr>
            <a:r>
              <a:rPr lang="en-US" sz="2000" dirty="0" smtClean="0">
                <a:latin typeface="Georgia" charset="0"/>
              </a:rPr>
              <a:t>Takes longer than a couple days to complete</a:t>
            </a:r>
          </a:p>
          <a:p>
            <a:pPr lvl="1" algn="l">
              <a:buClr>
                <a:srgbClr val="A6A6A6"/>
              </a:buClr>
            </a:pPr>
            <a:r>
              <a:rPr lang="en-US" sz="2000" dirty="0" smtClean="0">
                <a:latin typeface="Georgia" charset="0"/>
              </a:rPr>
              <a:t>Requires that multiple people collaborate on its completion</a:t>
            </a:r>
          </a:p>
          <a:p>
            <a:pPr algn="l"/>
            <a:r>
              <a:rPr lang="en-US" sz="2400" dirty="0" smtClean="0">
                <a:latin typeface="Georgia" charset="0"/>
                <a:ea typeface="ＭＳ Ｐゴシック" charset="-128"/>
              </a:rPr>
              <a:t>Breakdown those steps into cards to track independently</a:t>
            </a:r>
          </a:p>
          <a:p>
            <a:pPr algn="l"/>
            <a:endParaRPr lang="en-US" sz="2400" dirty="0" smtClean="0">
              <a:solidFill>
                <a:srgbClr val="D9D9D9"/>
              </a:solidFill>
              <a:latin typeface="Georgia" charset="0"/>
              <a:ea typeface="ＭＳ Ｐゴシック" charset="-128"/>
            </a:endParaRPr>
          </a:p>
          <a:p>
            <a:pPr algn="l"/>
            <a:endParaRPr lang="en-US" sz="2400" dirty="0" smtClean="0">
              <a:solidFill>
                <a:srgbClr val="D9D9D9"/>
              </a:solidFill>
              <a:latin typeface="Georgia" charset="0"/>
              <a:ea typeface="ＭＳ Ｐゴシック" charset="-128"/>
            </a:endParaRPr>
          </a:p>
        </p:txBody>
      </p:sp>
      <p:sp>
        <p:nvSpPr>
          <p:cNvPr id="28" name="Slide Number Placeholder 27"/>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5BCC52E7-2888-426B-B78B-D7C17F7B29FA}" type="slidenum">
              <a:rPr lang="en-US">
                <a:solidFill>
                  <a:srgbClr val="D9D9D9"/>
                </a:solidFill>
              </a:rPr>
              <a:pPr eaLnBrk="1" hangingPunct="1"/>
              <a:t>37</a:t>
            </a:fld>
            <a:endParaRPr lang="en-US" dirty="0">
              <a:solidFill>
                <a:srgbClr val="D9D9D9"/>
              </a:solidFill>
            </a:endParaRPr>
          </a:p>
        </p:txBody>
      </p:sp>
      <p:pic>
        <p:nvPicPr>
          <p:cNvPr id="2017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3434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Box 6"/>
          <p:cNvSpPr txBox="1">
            <a:spLocks noChangeArrowheads="1"/>
          </p:cNvSpPr>
          <p:nvPr/>
        </p:nvSpPr>
        <p:spPr bwMode="auto">
          <a:xfrm>
            <a:off x="152400" y="3513138"/>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0"/>
              </a:spcBef>
              <a:spcAft>
                <a:spcPct val="0"/>
              </a:spcAft>
            </a:pPr>
            <a:r>
              <a:rPr lang="en-US" sz="1600" dirty="0">
                <a:solidFill>
                  <a:srgbClr val="000000"/>
                </a:solidFill>
              </a:rPr>
              <a:t>Feature to develop</a:t>
            </a:r>
          </a:p>
        </p:txBody>
      </p:sp>
      <p:sp>
        <p:nvSpPr>
          <p:cNvPr id="93191" name="TextBox 7"/>
          <p:cNvSpPr txBox="1">
            <a:spLocks noChangeArrowheads="1"/>
          </p:cNvSpPr>
          <p:nvPr/>
        </p:nvSpPr>
        <p:spPr bwMode="auto">
          <a:xfrm>
            <a:off x="1981200" y="37338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0"/>
              </a:spcBef>
              <a:spcAft>
                <a:spcPct val="0"/>
              </a:spcAft>
            </a:pPr>
            <a:r>
              <a:rPr lang="en-US" sz="1600" dirty="0">
                <a:solidFill>
                  <a:srgbClr val="000000"/>
                </a:solidFill>
              </a:rPr>
              <a:t>Tasks in queue</a:t>
            </a:r>
          </a:p>
        </p:txBody>
      </p:sp>
      <p:sp>
        <p:nvSpPr>
          <p:cNvPr id="93192" name="TextBox 8"/>
          <p:cNvSpPr txBox="1">
            <a:spLocks noChangeArrowheads="1"/>
          </p:cNvSpPr>
          <p:nvPr/>
        </p:nvSpPr>
        <p:spPr bwMode="auto">
          <a:xfrm>
            <a:off x="3429000" y="35052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0"/>
              </a:spcBef>
              <a:spcAft>
                <a:spcPct val="0"/>
              </a:spcAft>
            </a:pPr>
            <a:r>
              <a:rPr lang="en-US" sz="1600" dirty="0">
                <a:solidFill>
                  <a:srgbClr val="000000"/>
                </a:solidFill>
              </a:rPr>
              <a:t>Tasks in progress</a:t>
            </a:r>
          </a:p>
        </p:txBody>
      </p:sp>
      <p:sp>
        <p:nvSpPr>
          <p:cNvPr id="93193" name="TextBox 9"/>
          <p:cNvSpPr txBox="1">
            <a:spLocks noChangeArrowheads="1"/>
          </p:cNvSpPr>
          <p:nvPr/>
        </p:nvSpPr>
        <p:spPr bwMode="auto">
          <a:xfrm>
            <a:off x="5029200" y="35052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0"/>
              </a:spcBef>
              <a:spcAft>
                <a:spcPct val="0"/>
              </a:spcAft>
            </a:pPr>
            <a:r>
              <a:rPr lang="en-US" sz="1600" dirty="0">
                <a:solidFill>
                  <a:srgbClr val="000000"/>
                </a:solidFill>
              </a:rPr>
              <a:t>Tasks complete</a:t>
            </a:r>
          </a:p>
        </p:txBody>
      </p:sp>
      <p:sp>
        <p:nvSpPr>
          <p:cNvPr id="93194" name="TextBox 10"/>
          <p:cNvSpPr txBox="1">
            <a:spLocks noChangeArrowheads="1"/>
          </p:cNvSpPr>
          <p:nvPr/>
        </p:nvSpPr>
        <p:spPr bwMode="auto">
          <a:xfrm>
            <a:off x="6477000" y="35052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algn="ctr" eaLnBrk="1" fontAlgn="base" hangingPunct="1">
              <a:spcBef>
                <a:spcPct val="0"/>
              </a:spcBef>
              <a:spcAft>
                <a:spcPct val="0"/>
              </a:spcAft>
            </a:pPr>
            <a:r>
              <a:rPr lang="en-US" sz="1600" dirty="0">
                <a:solidFill>
                  <a:srgbClr val="000000"/>
                </a:solidFill>
              </a:rPr>
              <a:t>Feature complete</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1054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8674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197" name="Straight Connector 15"/>
          <p:cNvCxnSpPr>
            <a:cxnSpLocks noChangeShapeType="1"/>
          </p:cNvCxnSpPr>
          <p:nvPr/>
        </p:nvCxnSpPr>
        <p:spPr bwMode="auto">
          <a:xfrm>
            <a:off x="228600" y="4213225"/>
            <a:ext cx="7848600" cy="1588"/>
          </a:xfrm>
          <a:prstGeom prst="line">
            <a:avLst/>
          </a:prstGeom>
          <a:noFill/>
          <a:ln w="50800">
            <a:solidFill>
              <a:srgbClr val="8C86FA"/>
            </a:solidFill>
            <a:round/>
            <a:headEnd/>
            <a:tailEnd/>
          </a:ln>
          <a:extLst>
            <a:ext uri="{909E8E84-426E-40DD-AFC4-6F175D3DCCD1}">
              <a14:hiddenFill xmlns:a14="http://schemas.microsoft.com/office/drawing/2010/main">
                <a:noFill/>
              </a14:hiddenFill>
            </a:ext>
          </a:extLst>
        </p:spPr>
      </p:cxnSp>
      <p:cxnSp>
        <p:nvCxnSpPr>
          <p:cNvPr id="93198" name="Straight Connector 16"/>
          <p:cNvCxnSpPr>
            <a:cxnSpLocks noChangeShapeType="1"/>
          </p:cNvCxnSpPr>
          <p:nvPr/>
        </p:nvCxnSpPr>
        <p:spPr bwMode="auto">
          <a:xfrm rot="5400000">
            <a:off x="608807" y="5104606"/>
            <a:ext cx="2743200" cy="1587"/>
          </a:xfrm>
          <a:prstGeom prst="line">
            <a:avLst/>
          </a:prstGeom>
          <a:noFill/>
          <a:ln w="50800">
            <a:solidFill>
              <a:srgbClr val="8C86FA"/>
            </a:solidFill>
            <a:round/>
            <a:headEnd/>
            <a:tailEnd/>
          </a:ln>
          <a:extLst>
            <a:ext uri="{909E8E84-426E-40DD-AFC4-6F175D3DCCD1}">
              <a14:hiddenFill xmlns:a14="http://schemas.microsoft.com/office/drawing/2010/main">
                <a:noFill/>
              </a14:hiddenFill>
            </a:ext>
          </a:extLst>
        </p:spPr>
      </p:cxnSp>
      <p:cxnSp>
        <p:nvCxnSpPr>
          <p:cNvPr id="93199" name="Straight Connector 18"/>
          <p:cNvCxnSpPr>
            <a:cxnSpLocks noChangeShapeType="1"/>
          </p:cNvCxnSpPr>
          <p:nvPr/>
        </p:nvCxnSpPr>
        <p:spPr bwMode="auto">
          <a:xfrm rot="5400000">
            <a:off x="2209007" y="5104606"/>
            <a:ext cx="2743200" cy="1587"/>
          </a:xfrm>
          <a:prstGeom prst="line">
            <a:avLst/>
          </a:prstGeom>
          <a:noFill/>
          <a:ln w="50800">
            <a:solidFill>
              <a:srgbClr val="8C86FA"/>
            </a:solidFill>
            <a:round/>
            <a:headEnd/>
            <a:tailEnd/>
          </a:ln>
          <a:extLst>
            <a:ext uri="{909E8E84-426E-40DD-AFC4-6F175D3DCCD1}">
              <a14:hiddenFill xmlns:a14="http://schemas.microsoft.com/office/drawing/2010/main">
                <a:noFill/>
              </a14:hiddenFill>
            </a:ext>
          </a:extLst>
        </p:spPr>
      </p:cxnSp>
      <p:cxnSp>
        <p:nvCxnSpPr>
          <p:cNvPr id="93200" name="Straight Connector 19"/>
          <p:cNvCxnSpPr>
            <a:cxnSpLocks noChangeShapeType="1"/>
          </p:cNvCxnSpPr>
          <p:nvPr/>
        </p:nvCxnSpPr>
        <p:spPr bwMode="auto">
          <a:xfrm rot="5400000">
            <a:off x="3656807" y="5028406"/>
            <a:ext cx="2743200" cy="1587"/>
          </a:xfrm>
          <a:prstGeom prst="line">
            <a:avLst/>
          </a:prstGeom>
          <a:noFill/>
          <a:ln w="50800">
            <a:solidFill>
              <a:srgbClr val="8C86FA"/>
            </a:solidFill>
            <a:round/>
            <a:headEnd/>
            <a:tailEnd/>
          </a:ln>
          <a:extLst>
            <a:ext uri="{909E8E84-426E-40DD-AFC4-6F175D3DCCD1}">
              <a14:hiddenFill xmlns:a14="http://schemas.microsoft.com/office/drawing/2010/main">
                <a:noFill/>
              </a14:hiddenFill>
            </a:ext>
          </a:extLst>
        </p:spPr>
      </p:cxnSp>
      <p:cxnSp>
        <p:nvCxnSpPr>
          <p:cNvPr id="93201" name="Straight Connector 20"/>
          <p:cNvCxnSpPr>
            <a:cxnSpLocks noChangeShapeType="1"/>
          </p:cNvCxnSpPr>
          <p:nvPr/>
        </p:nvCxnSpPr>
        <p:spPr bwMode="auto">
          <a:xfrm rot="5400000">
            <a:off x="5106194" y="5017294"/>
            <a:ext cx="2743200" cy="1588"/>
          </a:xfrm>
          <a:prstGeom prst="line">
            <a:avLst/>
          </a:prstGeom>
          <a:noFill/>
          <a:ln w="50800">
            <a:solidFill>
              <a:srgbClr val="8C86FA"/>
            </a:solidFill>
            <a:round/>
            <a:headEnd/>
            <a:tailEnd/>
          </a:ln>
          <a:extLst>
            <a:ext uri="{909E8E84-426E-40DD-AFC4-6F175D3DCCD1}">
              <a14:hiddenFill xmlns:a14="http://schemas.microsoft.com/office/drawing/2010/main">
                <a:noFill/>
              </a14:hiddenFill>
            </a:ext>
          </a:extLst>
        </p:spPr>
      </p:cxn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4196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1816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4196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4196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1816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9436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343400"/>
            <a:ext cx="10953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6553200"/>
            <a:ext cx="7848600" cy="246221"/>
          </a:xfrm>
          <a:prstGeom prst="rect">
            <a:avLst/>
          </a:prstGeom>
          <a:noFill/>
        </p:spPr>
        <p:txBody>
          <a:bodyPr wrap="square" rtlCol="0">
            <a:spAutoFit/>
          </a:bodyPr>
          <a:lstStyle/>
          <a:p>
            <a:r>
              <a:rPr lang="en-US" sz="1000" dirty="0"/>
              <a:t>www.agileproductdesign.com/downloads/patton_kanban.ppt</a:t>
            </a:r>
          </a:p>
        </p:txBody>
      </p:sp>
    </p:spTree>
    <p:extLst>
      <p:ext uri="{BB962C8B-B14F-4D97-AF65-F5344CB8AC3E}">
        <p14:creationId xmlns:p14="http://schemas.microsoft.com/office/powerpoint/2010/main" val="1243259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500"/>
                                        <p:tgtEl>
                                          <p:spTgt spid="201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Effect transition="in" filter="fade">
                                      <p:cBhvr>
                                        <p:cTn id="12" dur="500"/>
                                        <p:tgtEl>
                                          <p:spTgt spid="201731"/>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201731"/>
                                        </p:tgtEl>
                                      </p:cBhvr>
                                    </p:animEffect>
                                    <p:set>
                                      <p:cBhvr>
                                        <p:cTn id="25" dur="1" fill="hold">
                                          <p:stCondLst>
                                            <p:cond delay="499"/>
                                          </p:stCondLst>
                                        </p:cTn>
                                        <p:tgtEl>
                                          <p:spTgt spid="201731"/>
                                        </p:tgtEl>
                                        <p:attrNameLst>
                                          <p:attrName>style.visibility</p:attrName>
                                        </p:attrNameLst>
                                      </p:cBhvr>
                                      <p:to>
                                        <p:strVal val="hidden"/>
                                      </p:to>
                                    </p:se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par>
                          <p:cTn id="44" fill="hold" nodeType="afterGroup">
                            <p:stCondLst>
                              <p:cond delay="5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par>
                          <p:cTn id="53" fill="hold" nodeType="afterGroup">
                            <p:stCondLst>
                              <p:cond delay="500"/>
                            </p:stCondLst>
                            <p:childTnLst>
                              <p:par>
                                <p:cTn id="54" presetID="10"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par>
                          <p:cTn id="62" fill="hold" nodeType="afterGroup">
                            <p:stCondLst>
                              <p:cond delay="500"/>
                            </p:stCondLst>
                            <p:childTnLst>
                              <p:par>
                                <p:cTn id="63" presetID="1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nodeType="clickEffect">
                                  <p:stCondLst>
                                    <p:cond delay="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par>
                          <p:cTn id="71" fill="hold" nodeType="afterGroup">
                            <p:stCondLst>
                              <p:cond delay="500"/>
                            </p:stCondLst>
                            <p:childTnLst>
                              <p:par>
                                <p:cTn id="72" presetID="10" presetClass="entr" presetSubtype="0"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63" presetClass="path" presetSubtype="0" accel="50000" decel="50000" fill="hold" nodeType="clickEffect">
                                  <p:stCondLst>
                                    <p:cond delay="0"/>
                                  </p:stCondLst>
                                  <p:childTnLst>
                                    <p:animMotion origin="layout" path="M 8.33333E-7 -2.22222E-6 L 0.68177 -0.00694 " pathEditMode="relative" rAng="0" ptsTypes="AA">
                                      <p:cBhvr>
                                        <p:cTn id="78" dur="2000" fill="hold"/>
                                        <p:tgtEl>
                                          <p:spTgt spid="201730"/>
                                        </p:tgtEl>
                                        <p:attrNameLst>
                                          <p:attrName>ppt_x</p:attrName>
                                          <p:attrName>ppt_y</p:attrName>
                                        </p:attrNameLst>
                                      </p:cBhvr>
                                      <p:rCtr x="341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latin typeface="Georgia" charset="0"/>
                <a:ea typeface="ＭＳ Ｐゴシック" charset="-128"/>
              </a:rPr>
              <a:t>Kanban Board with Task Decomposition</a:t>
            </a: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3716EB31-FB44-468E-A7A1-36AC03344FF4}" type="slidenum">
              <a:rPr lang="en-US">
                <a:solidFill>
                  <a:srgbClr val="D9D9D9"/>
                </a:solidFill>
              </a:rPr>
              <a:pPr eaLnBrk="1" hangingPunct="1"/>
              <a:t>38</a:t>
            </a:fld>
            <a:endParaRPr lang="en-US" dirty="0">
              <a:solidFill>
                <a:srgbClr val="D9D9D9"/>
              </a:solidFill>
            </a:endParaRPr>
          </a:p>
        </p:txBody>
      </p:sp>
      <p:pic>
        <p:nvPicPr>
          <p:cNvPr id="95236" name="Picture 2" descr="C:\client\liquidnet\titan\pictures\task_w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50975"/>
            <a:ext cx="70993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6096000"/>
            <a:ext cx="7391400" cy="646331"/>
          </a:xfrm>
          <a:prstGeom prst="rect">
            <a:avLst/>
          </a:prstGeom>
          <a:noFill/>
        </p:spPr>
        <p:txBody>
          <a:bodyPr wrap="square" rtlCol="0">
            <a:spAutoFit/>
          </a:bodyPr>
          <a:lstStyle/>
          <a:p>
            <a:r>
              <a:rPr lang="en-US" sz="1000" dirty="0"/>
              <a:t>www.agileproductdesign.com/downloads/patton_kanban.pp</a:t>
            </a:r>
            <a:r>
              <a:rPr lang="en-US" dirty="0"/>
              <a:t>t</a:t>
            </a:r>
          </a:p>
          <a:p>
            <a:endParaRPr lang="en-US" dirty="0"/>
          </a:p>
        </p:txBody>
      </p:sp>
    </p:spTree>
    <p:extLst>
      <p:ext uri="{BB962C8B-B14F-4D97-AF65-F5344CB8AC3E}">
        <p14:creationId xmlns:p14="http://schemas.microsoft.com/office/powerpoint/2010/main" val="17832341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latin typeface="Georgia" charset="0"/>
                <a:ea typeface="ＭＳ Ｐゴシック" charset="-128"/>
              </a:rPr>
              <a:t>Use cumulative flow diagrams to visualize work in progress</a:t>
            </a:r>
          </a:p>
        </p:txBody>
      </p:sp>
      <p:sp>
        <p:nvSpPr>
          <p:cNvPr id="78851" name="Content Placeholder 2"/>
          <p:cNvSpPr>
            <a:spLocks noGrp="1"/>
          </p:cNvSpPr>
          <p:nvPr>
            <p:ph idx="1"/>
          </p:nvPr>
        </p:nvSpPr>
        <p:spPr>
          <a:xfrm>
            <a:off x="457200" y="6019800"/>
            <a:ext cx="8458200" cy="457200"/>
          </a:xfrm>
        </p:spPr>
        <p:txBody>
          <a:bodyPr vert="horz" wrap="square" lIns="91440" tIns="45720" rIns="91440" bIns="45720" numCol="1" anchor="t" anchorCtr="0" compatLnSpc="1">
            <a:prstTxWarp prst="textNoShape">
              <a:avLst/>
            </a:prstTxWarp>
          </a:bodyPr>
          <a:lstStyle/>
          <a:p>
            <a:pPr algn="l"/>
            <a:r>
              <a:rPr lang="en-US" sz="1000" dirty="0" smtClean="0">
                <a:latin typeface="Georgia" charset="0"/>
                <a:ea typeface="ＭＳ Ｐゴシック" charset="-128"/>
              </a:rPr>
              <a:t>www.agilemanagement.net/Articles/Papers/BorConManagingwithCumulat.html</a:t>
            </a:r>
          </a:p>
          <a:p>
            <a:pPr algn="l"/>
            <a:endParaRPr lang="en-US" sz="1600" dirty="0" smtClean="0">
              <a:solidFill>
                <a:srgbClr val="D9D9D9"/>
              </a:solidFill>
              <a:latin typeface="Georgia" charset="0"/>
              <a:ea typeface="ＭＳ Ｐゴシック" charset="-128"/>
            </a:endParaRP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7E1BE00D-C0C4-4C69-B2DF-30A29E446E0F}" type="slidenum">
              <a:rPr lang="en-US">
                <a:solidFill>
                  <a:srgbClr val="D9D9D9"/>
                </a:solidFill>
              </a:rPr>
              <a:pPr eaLnBrk="1" hangingPunct="1"/>
              <a:t>39</a:t>
            </a:fld>
            <a:endParaRPr lang="en-US" dirty="0">
              <a:solidFill>
                <a:srgbClr val="D9D9D9"/>
              </a:solidFill>
            </a:endParaRPr>
          </a:p>
        </p:txBody>
      </p:sp>
      <p:pic>
        <p:nvPicPr>
          <p:cNvPr id="972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2" b="2"/>
          <a:stretch>
            <a:fillRect/>
          </a:stretch>
        </p:blipFill>
        <p:spPr bwMode="auto">
          <a:xfrm>
            <a:off x="533400" y="1371600"/>
            <a:ext cx="6550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032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t>Inventory Control or Scheduling System? </a:t>
            </a:r>
            <a:endParaRPr lang="en-US" dirty="0"/>
          </a:p>
        </p:txBody>
      </p:sp>
      <p:sp>
        <p:nvSpPr>
          <p:cNvPr id="6" name="Content Placeholder 5"/>
          <p:cNvSpPr>
            <a:spLocks noGrp="1"/>
          </p:cNvSpPr>
          <p:nvPr>
            <p:ph idx="1"/>
          </p:nvPr>
        </p:nvSpPr>
        <p:spPr/>
        <p:txBody>
          <a:bodyPr/>
          <a:lstStyle/>
          <a:p>
            <a:pPr algn="ctr"/>
            <a:endParaRPr lang="en-US" sz="6600" i="1" dirty="0" smtClean="0"/>
          </a:p>
          <a:p>
            <a:pPr algn="ctr"/>
            <a:r>
              <a:rPr lang="en-US" sz="6600" i="1" dirty="0" smtClean="0"/>
              <a:t>Aligning Inventory to Demand</a:t>
            </a:r>
            <a:endParaRPr lang="en-US" sz="6600" i="1" dirty="0"/>
          </a:p>
        </p:txBody>
      </p:sp>
      <p:sp>
        <p:nvSpPr>
          <p:cNvPr id="4" name="Slide Number Placeholder 3"/>
          <p:cNvSpPr>
            <a:spLocks noGrp="1"/>
          </p:cNvSpPr>
          <p:nvPr>
            <p:ph type="sldNum" sz="quarter" idx="10"/>
          </p:nvPr>
        </p:nvSpPr>
        <p:spPr/>
        <p:txBody>
          <a:bodyPr/>
          <a:lstStyle/>
          <a:p>
            <a:fld id="{87C43E8F-19B7-489A-96E5-823234B44B06}" type="slidenum">
              <a:rPr lang="en-US" smtClean="0"/>
              <a:pPr/>
              <a:t>4</a:t>
            </a:fld>
            <a:endParaRPr lang="en-US" dirty="0"/>
          </a:p>
        </p:txBody>
      </p:sp>
    </p:spTree>
    <p:extLst>
      <p:ext uri="{BB962C8B-B14F-4D97-AF65-F5344CB8AC3E}">
        <p14:creationId xmlns:p14="http://schemas.microsoft.com/office/powerpoint/2010/main" val="2928204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smtClean="0">
                <a:latin typeface="Georgia" charset="0"/>
                <a:ea typeface="ＭＳ Ｐゴシック" charset="-128"/>
              </a:rPr>
              <a:t>Use cumulative flow diagrams to visualize work in progress</a:t>
            </a:r>
          </a:p>
        </p:txBody>
      </p:sp>
      <p:sp>
        <p:nvSpPr>
          <p:cNvPr id="7" name="Content Placeholder 2"/>
          <p:cNvSpPr>
            <a:spLocks noGrp="1"/>
          </p:cNvSpPr>
          <p:nvPr>
            <p:ph idx="1"/>
          </p:nvPr>
        </p:nvSpPr>
        <p:spPr>
          <a:xfrm>
            <a:off x="457200" y="6019800"/>
            <a:ext cx="8458200" cy="457200"/>
          </a:xfrm>
        </p:spPr>
        <p:txBody>
          <a:bodyPr vert="horz" wrap="square" lIns="91440" tIns="45720" rIns="91440" bIns="45720" numCol="1" anchor="t" anchorCtr="0" compatLnSpc="1">
            <a:prstTxWarp prst="textNoShape">
              <a:avLst/>
            </a:prstTxWarp>
          </a:bodyPr>
          <a:lstStyle/>
          <a:p>
            <a:pPr algn="l"/>
            <a:r>
              <a:rPr lang="en-US" sz="1000" dirty="0" smtClean="0">
                <a:latin typeface="Georgia" charset="0"/>
                <a:ea typeface="ＭＳ Ｐゴシック" charset="-128"/>
              </a:rPr>
              <a:t>www.agilemanagement.net/Articles/Papers/BorConManagingwithCumulat.html</a:t>
            </a:r>
          </a:p>
          <a:p>
            <a:pPr algn="l"/>
            <a:endParaRPr lang="en-US" sz="1600" dirty="0" smtClean="0">
              <a:solidFill>
                <a:srgbClr val="D9D9D9"/>
              </a:solidFill>
              <a:latin typeface="Georgia" charset="0"/>
              <a:ea typeface="ＭＳ Ｐゴシック" charset="-128"/>
            </a:endParaRP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D34FE4AD-A281-4BBB-968A-E9839AF2EBDA}" type="slidenum">
              <a:rPr lang="en-US">
                <a:solidFill>
                  <a:srgbClr val="D9D9D9"/>
                </a:solidFill>
              </a:rPr>
              <a:pPr eaLnBrk="1" hangingPunct="1"/>
              <a:t>40</a:t>
            </a:fld>
            <a:endParaRPr lang="en-US" dirty="0">
              <a:solidFill>
                <a:srgbClr val="D9D9D9"/>
              </a:solidFill>
            </a:endParaRPr>
          </a:p>
        </p:txBody>
      </p:sp>
      <p:pic>
        <p:nvPicPr>
          <p:cNvPr id="993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78486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95212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Kanban</a:t>
            </a:r>
            <a:endParaRPr lang="en-US" dirty="0"/>
          </a:p>
        </p:txBody>
      </p:sp>
      <p:sp>
        <p:nvSpPr>
          <p:cNvPr id="3" name="Content Placeholder 2"/>
          <p:cNvSpPr>
            <a:spLocks noGrp="1"/>
          </p:cNvSpPr>
          <p:nvPr>
            <p:ph idx="1"/>
          </p:nvPr>
        </p:nvSpPr>
        <p:spPr/>
        <p:txBody>
          <a:bodyPr/>
          <a:lstStyle/>
          <a:p>
            <a:r>
              <a:rPr lang="en-US" dirty="0">
                <a:hlinkClick r:id="rId2"/>
              </a:rPr>
              <a:t>http://www.kanban.com/ResourceCenter/ULSuite/ULSuite.htm?VPButton</a:t>
            </a:r>
            <a:endParaRPr lang="en-US" dirty="0"/>
          </a:p>
        </p:txBody>
      </p:sp>
      <p:sp>
        <p:nvSpPr>
          <p:cNvPr id="4" name="Slide Number Placeholder 3"/>
          <p:cNvSpPr>
            <a:spLocks noGrp="1"/>
          </p:cNvSpPr>
          <p:nvPr>
            <p:ph type="sldNum" sz="quarter" idx="10"/>
          </p:nvPr>
        </p:nvSpPr>
        <p:spPr/>
        <p:txBody>
          <a:bodyPr/>
          <a:lstStyle/>
          <a:p>
            <a:fld id="{87C43E8F-19B7-489A-96E5-823234B44B06}" type="slidenum">
              <a:rPr lang="en-US" smtClean="0"/>
              <a:pPr/>
              <a:t>41</a:t>
            </a:fld>
            <a:endParaRPr lang="en-US" dirty="0"/>
          </a:p>
        </p:txBody>
      </p:sp>
    </p:spTree>
    <p:extLst>
      <p:ext uri="{BB962C8B-B14F-4D97-AF65-F5344CB8AC3E}">
        <p14:creationId xmlns:p14="http://schemas.microsoft.com/office/powerpoint/2010/main" val="2838545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5"/>
          <p:cNvSpPr>
            <a:spLocks noGrp="1"/>
          </p:cNvSpPr>
          <p:nvPr>
            <p:ph type="title"/>
          </p:nvPr>
        </p:nvSpPr>
        <p:spPr/>
        <p:txBody>
          <a:bodyPr/>
          <a:lstStyle/>
          <a:p>
            <a:r>
              <a:rPr lang="en-US" dirty="0" smtClean="0">
                <a:latin typeface="Georgia" charset="0"/>
                <a:ea typeface="ＭＳ Ｐゴシック" charset="-128"/>
              </a:rPr>
              <a:t>Keep time-boxed product and process inspection</a:t>
            </a:r>
          </a:p>
        </p:txBody>
      </p:sp>
      <p:sp>
        <p:nvSpPr>
          <p:cNvPr id="7" name="Content Placeholder 6"/>
          <p:cNvSpPr>
            <a:spLocks noGrp="1"/>
          </p:cNvSpPr>
          <p:nvPr>
            <p:ph idx="1"/>
          </p:nvPr>
        </p:nvSpPr>
        <p:spPr>
          <a:xfrm>
            <a:off x="457200" y="1219200"/>
            <a:ext cx="8229600" cy="4754563"/>
          </a:xfrm>
        </p:spPr>
        <p:txBody>
          <a:bodyPr vert="horz" wrap="square" lIns="91440" tIns="45720" rIns="91440" bIns="45720" numCol="1" anchor="t" anchorCtr="0" compatLnSpc="1">
            <a:prstTxWarp prst="textNoShape">
              <a:avLst/>
            </a:prstTxWarp>
          </a:bodyPr>
          <a:lstStyle/>
          <a:p>
            <a:pPr algn="l">
              <a:spcBef>
                <a:spcPts val="600"/>
              </a:spcBef>
            </a:pPr>
            <a:r>
              <a:rPr lang="en-US" sz="1800" dirty="0" smtClean="0">
                <a:latin typeface="Georgia" charset="0"/>
                <a:ea typeface="ＭＳ Ｐゴシック" charset="-128"/>
              </a:rPr>
              <a:t>Keep regular time-boxes in your process as a cue for </a:t>
            </a:r>
            <a:r>
              <a:rPr lang="en-US" sz="1800" b="1" dirty="0" smtClean="0">
                <a:solidFill>
                  <a:srgbClr val="FF0000"/>
                </a:solidFill>
                <a:latin typeface="Arial" charset="0"/>
                <a:ea typeface="ＭＳ Ｐゴシック" charset="-128"/>
              </a:rPr>
              <a:t>product</a:t>
            </a:r>
            <a:r>
              <a:rPr lang="en-US" sz="1800" b="1" dirty="0" smtClean="0">
                <a:latin typeface="Arial" charset="0"/>
                <a:ea typeface="ＭＳ Ｐゴシック" charset="-128"/>
              </a:rPr>
              <a:t> </a:t>
            </a:r>
            <a:r>
              <a:rPr lang="en-US" sz="1800" dirty="0" smtClean="0">
                <a:latin typeface="Georgia" charset="0"/>
                <a:ea typeface="ＭＳ Ｐゴシック" charset="-128"/>
              </a:rPr>
              <a:t>inspection:</a:t>
            </a:r>
          </a:p>
          <a:p>
            <a:pPr algn="l">
              <a:spcBef>
                <a:spcPts val="600"/>
              </a:spcBef>
              <a:buFontTx/>
              <a:buChar char="•"/>
            </a:pPr>
            <a:r>
              <a:rPr lang="en-US" sz="1800" dirty="0" smtClean="0">
                <a:latin typeface="Georgia" charset="0"/>
                <a:ea typeface="ＭＳ Ｐゴシック" charset="-128"/>
              </a:rPr>
              <a:t>Evaluate the quality of the growing product from a functional, engineering, and costumer perspective</a:t>
            </a:r>
          </a:p>
          <a:p>
            <a:pPr algn="l">
              <a:spcBef>
                <a:spcPts val="1800"/>
              </a:spcBef>
            </a:pPr>
            <a:r>
              <a:rPr lang="en-US" sz="1800" dirty="0" smtClean="0">
                <a:latin typeface="Georgia" charset="0"/>
                <a:ea typeface="ＭＳ Ｐゴシック" charset="-128"/>
              </a:rPr>
              <a:t>Evaluate your</a:t>
            </a:r>
            <a:r>
              <a:rPr lang="en-US" sz="1800" dirty="0" smtClean="0">
                <a:solidFill>
                  <a:srgbClr val="FFC000"/>
                </a:solidFill>
                <a:latin typeface="Georgia" charset="0"/>
                <a:ea typeface="ＭＳ Ｐゴシック" charset="-128"/>
              </a:rPr>
              <a:t> </a:t>
            </a:r>
            <a:r>
              <a:rPr lang="en-US" sz="1800" b="1" dirty="0" smtClean="0">
                <a:solidFill>
                  <a:srgbClr val="FF0000"/>
                </a:solidFill>
                <a:latin typeface="Arial" charset="0"/>
                <a:ea typeface="ＭＳ Ｐゴシック" charset="-128"/>
              </a:rPr>
              <a:t>pace</a:t>
            </a:r>
            <a:r>
              <a:rPr lang="en-US" sz="1800" b="1" dirty="0" smtClean="0">
                <a:solidFill>
                  <a:srgbClr val="FFC000"/>
                </a:solidFill>
                <a:latin typeface="Arial" charset="0"/>
                <a:ea typeface="ＭＳ Ｐゴシック" charset="-128"/>
              </a:rPr>
              <a:t> </a:t>
            </a:r>
            <a:r>
              <a:rPr lang="en-US" sz="1800" dirty="0" smtClean="0">
                <a:latin typeface="Georgia" charset="0"/>
                <a:ea typeface="ＭＳ Ｐゴシック" charset="-128"/>
              </a:rPr>
              <a:t>of development:</a:t>
            </a:r>
          </a:p>
          <a:p>
            <a:pPr algn="l">
              <a:spcBef>
                <a:spcPts val="600"/>
              </a:spcBef>
              <a:buFontTx/>
              <a:buChar char="•"/>
            </a:pPr>
            <a:r>
              <a:rPr lang="en-US" sz="1800" dirty="0" smtClean="0">
                <a:latin typeface="Georgia" charset="0"/>
                <a:ea typeface="ＭＳ Ｐゴシック" charset="-128"/>
              </a:rPr>
              <a:t>Look at the number of development items completed relative to goals</a:t>
            </a:r>
          </a:p>
          <a:p>
            <a:pPr algn="l">
              <a:spcBef>
                <a:spcPts val="600"/>
              </a:spcBef>
              <a:buFontTx/>
              <a:buChar char="•"/>
            </a:pPr>
            <a:r>
              <a:rPr lang="en-US" sz="1800" dirty="0" smtClean="0">
                <a:latin typeface="Georgia" charset="0"/>
                <a:ea typeface="ＭＳ Ｐゴシック" charset="-128"/>
              </a:rPr>
              <a:t>Look at the average cycle time per development item</a:t>
            </a:r>
          </a:p>
          <a:p>
            <a:pPr algn="l">
              <a:spcBef>
                <a:spcPts val="600"/>
              </a:spcBef>
              <a:buFontTx/>
              <a:buChar char="•"/>
            </a:pPr>
            <a:r>
              <a:rPr lang="en-US" sz="1800" dirty="0" smtClean="0">
                <a:latin typeface="Georgia" charset="0"/>
                <a:ea typeface="ＭＳ Ｐゴシック" charset="-128"/>
              </a:rPr>
              <a:t>Calculate the ratio of developer days per completed item.  Use this ratio to estimate the completion time for undeveloped items</a:t>
            </a:r>
          </a:p>
          <a:p>
            <a:pPr algn="l">
              <a:spcBef>
                <a:spcPts val="600"/>
              </a:spcBef>
              <a:buFontTx/>
              <a:buChar char="•"/>
            </a:pPr>
            <a:r>
              <a:rPr lang="en-US" sz="1800" dirty="0" smtClean="0">
                <a:latin typeface="Georgia" charset="0"/>
                <a:ea typeface="ＭＳ Ｐゴシック" charset="-128"/>
              </a:rPr>
              <a:t>Adjust your development plan as necessary</a:t>
            </a:r>
          </a:p>
          <a:p>
            <a:pPr algn="l">
              <a:spcBef>
                <a:spcPts val="1800"/>
              </a:spcBef>
            </a:pPr>
            <a:r>
              <a:rPr lang="en-US" sz="1800" dirty="0" smtClean="0">
                <a:latin typeface="Georgia" charset="0"/>
                <a:ea typeface="ＭＳ Ｐゴシック" charset="-128"/>
              </a:rPr>
              <a:t>Evaluate and adjust the </a:t>
            </a:r>
            <a:r>
              <a:rPr lang="en-US" sz="1800" b="1" dirty="0" smtClean="0">
                <a:solidFill>
                  <a:srgbClr val="FF0000"/>
                </a:solidFill>
                <a:latin typeface="Arial" charset="0"/>
                <a:ea typeface="ＭＳ Ｐゴシック" charset="-128"/>
              </a:rPr>
              <a:t>process</a:t>
            </a:r>
            <a:r>
              <a:rPr lang="en-US" sz="1800" b="1" dirty="0" smtClean="0">
                <a:latin typeface="Arial" charset="0"/>
                <a:ea typeface="ＭＳ Ｐゴシック" charset="-128"/>
              </a:rPr>
              <a:t> </a:t>
            </a:r>
            <a:r>
              <a:rPr lang="en-US" sz="1800" dirty="0" smtClean="0">
                <a:latin typeface="Georgia" charset="0"/>
                <a:ea typeface="ＭＳ Ｐゴシック" charset="-128"/>
              </a:rPr>
              <a:t>you’re using</a:t>
            </a:r>
          </a:p>
          <a:p>
            <a:pPr algn="l">
              <a:spcBef>
                <a:spcPts val="600"/>
              </a:spcBef>
              <a:buFontTx/>
              <a:buChar char="•"/>
            </a:pPr>
            <a:r>
              <a:rPr lang="en-US" sz="1800" dirty="0" smtClean="0">
                <a:latin typeface="Georgia" charset="0"/>
                <a:ea typeface="ＭＳ Ｐゴシック" charset="-128"/>
              </a:rPr>
              <a:t>Use a process reflection session to identify changes you could make to improve your product or pace</a:t>
            </a:r>
          </a:p>
          <a:p>
            <a:pPr algn="l">
              <a:spcBef>
                <a:spcPts val="1200"/>
              </a:spcBef>
            </a:pPr>
            <a:endParaRPr lang="en-US" sz="2000" dirty="0" smtClean="0">
              <a:solidFill>
                <a:srgbClr val="D9D9D9"/>
              </a:solidFill>
              <a:latin typeface="Georgia" charset="0"/>
              <a:ea typeface="ＭＳ Ｐゴシック" charset="-128"/>
            </a:endParaRPr>
          </a:p>
        </p:txBody>
      </p:sp>
      <p:sp>
        <p:nvSpPr>
          <p:cNvPr id="5" name="Slide Number Placeholder 4"/>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D46783AC-CE15-4227-BDF6-686F290887F5}" type="slidenum">
              <a:rPr lang="en-US">
                <a:solidFill>
                  <a:srgbClr val="D9D9D9"/>
                </a:solidFill>
              </a:rPr>
              <a:pPr eaLnBrk="1" hangingPunct="1"/>
              <a:t>42</a:t>
            </a:fld>
            <a:endParaRPr lang="en-US" dirty="0">
              <a:solidFill>
                <a:srgbClr val="D9D9D9"/>
              </a:solidFill>
            </a:endParaRPr>
          </a:p>
        </p:txBody>
      </p:sp>
      <p:sp>
        <p:nvSpPr>
          <p:cNvPr id="101380" name="Content Placeholder 2"/>
          <p:cNvSpPr txBox="1">
            <a:spLocks/>
          </p:cNvSpPr>
          <p:nvPr/>
        </p:nvSpPr>
        <p:spPr bwMode="auto">
          <a:xfrm>
            <a:off x="457200" y="64008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fontAlgn="base">
              <a:spcBef>
                <a:spcPct val="20000"/>
              </a:spcBef>
              <a:spcAft>
                <a:spcPct val="0"/>
              </a:spcAft>
            </a:pPr>
            <a:r>
              <a:rPr lang="en-US" sz="1000" dirty="0">
                <a:latin typeface="Georgia" charset="0"/>
                <a:ea typeface="ＭＳ Ｐゴシック" charset="-128"/>
              </a:rPr>
              <a:t>Ending cycles right: http://www.stickyminds.com/s.asp?F=S14865_COL_2 </a:t>
            </a:r>
          </a:p>
        </p:txBody>
      </p:sp>
    </p:spTree>
    <p:extLst>
      <p:ext uri="{BB962C8B-B14F-4D97-AF65-F5344CB8AC3E}">
        <p14:creationId xmlns:p14="http://schemas.microsoft.com/office/powerpoint/2010/main" val="283932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7"/>
          <p:cNvSpPr>
            <a:spLocks noGrp="1"/>
          </p:cNvSpPr>
          <p:nvPr>
            <p:ph type="title"/>
          </p:nvPr>
        </p:nvSpPr>
        <p:spPr/>
        <p:txBody>
          <a:bodyPr/>
          <a:lstStyle/>
          <a:p>
            <a:r>
              <a:rPr lang="en-US" sz="4000" dirty="0" smtClean="0">
                <a:latin typeface="Georgia" charset="0"/>
                <a:ea typeface="ＭＳ Ｐゴシック" charset="-128"/>
              </a:rPr>
              <a:t>Setting up a simple Kanban system starts to </a:t>
            </a:r>
            <a:r>
              <a:rPr lang="en-US" sz="4000" dirty="0" smtClean="0">
                <a:solidFill>
                  <a:srgbClr val="00B050"/>
                </a:solidFill>
                <a:latin typeface="Georgia" charset="0"/>
                <a:ea typeface="ＭＳ Ｐゴシック" charset="-128"/>
              </a:rPr>
              <a:t>focus the team on the cycle-time </a:t>
            </a:r>
            <a:r>
              <a:rPr lang="en-US" sz="4000" dirty="0" smtClean="0">
                <a:latin typeface="Georgia" charset="0"/>
                <a:ea typeface="ＭＳ Ｐゴシック" charset="-128"/>
              </a:rPr>
              <a:t>of delivered work and gives a way to </a:t>
            </a:r>
            <a:r>
              <a:rPr lang="en-US" sz="4000" dirty="0" smtClean="0">
                <a:solidFill>
                  <a:srgbClr val="00B050"/>
                </a:solidFill>
                <a:latin typeface="Georgia" charset="0"/>
                <a:ea typeface="ＭＳ Ｐゴシック" charset="-128"/>
              </a:rPr>
              <a:t>detect and begin to resolve bottlenecks</a:t>
            </a:r>
          </a:p>
        </p:txBody>
      </p:sp>
      <p:sp>
        <p:nvSpPr>
          <p:cNvPr id="10547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D99870A6-765A-4919-8095-2B3929178B3B}" type="slidenum">
              <a:rPr lang="en-US">
                <a:solidFill>
                  <a:srgbClr val="000000"/>
                </a:solidFill>
              </a:rPr>
              <a:pPr eaLnBrk="1" hangingPunct="1"/>
              <a:t>43</a:t>
            </a:fld>
            <a:endParaRPr lang="en-US" dirty="0">
              <a:solidFill>
                <a:srgbClr val="000000"/>
              </a:solidFill>
            </a:endParaRPr>
          </a:p>
        </p:txBody>
      </p:sp>
      <p:sp>
        <p:nvSpPr>
          <p:cNvPr id="2" name="TextBox 1"/>
          <p:cNvSpPr txBox="1"/>
          <p:nvPr/>
        </p:nvSpPr>
        <p:spPr>
          <a:xfrm>
            <a:off x="304800" y="6172200"/>
            <a:ext cx="7620000" cy="523220"/>
          </a:xfrm>
          <a:prstGeom prst="rect">
            <a:avLst/>
          </a:prstGeom>
          <a:noFill/>
        </p:spPr>
        <p:txBody>
          <a:bodyPr wrap="square" rtlCol="0">
            <a:spAutoFit/>
          </a:bodyPr>
          <a:lstStyle/>
          <a:p>
            <a:r>
              <a:rPr lang="en-US" sz="1000" dirty="0"/>
              <a:t>www.agileproductdesign.com/downloads/patton_kanban.ppt</a:t>
            </a:r>
          </a:p>
          <a:p>
            <a:endParaRPr lang="en-US" dirty="0"/>
          </a:p>
        </p:txBody>
      </p:sp>
    </p:spTree>
    <p:extLst>
      <p:ext uri="{BB962C8B-B14F-4D97-AF65-F5344CB8AC3E}">
        <p14:creationId xmlns:p14="http://schemas.microsoft.com/office/powerpoint/2010/main" val="29154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solidFill>
                  <a:srgbClr val="FF0000"/>
                </a:solidFill>
                <a:latin typeface="Georgia" charset="0"/>
                <a:ea typeface="ＭＳ Ｐゴシック" charset="-128"/>
              </a:rPr>
              <a:t>Kanban simulation</a:t>
            </a:r>
          </a:p>
        </p:txBody>
      </p:sp>
      <p:sp>
        <p:nvSpPr>
          <p:cNvPr id="3" name="Content Placeholder 2"/>
          <p:cNvSpPr>
            <a:spLocks noGrp="1"/>
          </p:cNvSpPr>
          <p:nvPr>
            <p:ph idx="1"/>
          </p:nvPr>
        </p:nvSpPr>
        <p:spPr>
          <a:xfrm>
            <a:off x="457200" y="1219200"/>
            <a:ext cx="8229600" cy="1371600"/>
          </a:xfrm>
        </p:spPr>
        <p:txBody>
          <a:bodyPr vert="horz" wrap="square" lIns="91440" tIns="45720" rIns="91440" bIns="45720" numCol="1" anchor="t" anchorCtr="0" compatLnSpc="1">
            <a:prstTxWarp prst="textNoShape">
              <a:avLst/>
            </a:prstTxWarp>
          </a:bodyPr>
          <a:lstStyle/>
          <a:p>
            <a:r>
              <a:rPr lang="en-US" sz="2800" dirty="0" smtClean="0">
                <a:latin typeface="Georgia" charset="0"/>
                <a:ea typeface="ＭＳ Ｐゴシック" charset="-128"/>
              </a:rPr>
              <a:t>Let’s simulate a simple process, then see if we can improve it by adding a Kanban system.</a:t>
            </a:r>
          </a:p>
          <a:p>
            <a:endParaRPr lang="en-US" sz="2800" dirty="0" smtClean="0">
              <a:solidFill>
                <a:srgbClr val="D9D9D9"/>
              </a:solidFill>
              <a:latin typeface="Georgia" charset="0"/>
              <a:ea typeface="ＭＳ Ｐゴシック" charset="-128"/>
            </a:endParaRPr>
          </a:p>
        </p:txBody>
      </p:sp>
      <p:sp>
        <p:nvSpPr>
          <p:cNvPr id="6" name="Slide Number Placeholder 5"/>
          <p:cNvSpPr>
            <a:spLocks noGrp="1"/>
          </p:cNvSpPr>
          <p:nvPr>
            <p:ph type="sldNum" sz="quarter" idx="10"/>
          </p:nvPr>
        </p:nvSpPr>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0B1535CE-2DC5-4028-8EFA-4054CDCA9937}" type="slidenum">
              <a:rPr lang="en-US">
                <a:solidFill>
                  <a:srgbClr val="D9D9D9"/>
                </a:solidFill>
              </a:rPr>
              <a:pPr eaLnBrk="1" hangingPunct="1"/>
              <a:t>44</a:t>
            </a:fld>
            <a:endParaRPr lang="en-US" dirty="0">
              <a:solidFill>
                <a:srgbClr val="D9D9D9"/>
              </a:solidFill>
            </a:endParaRPr>
          </a:p>
        </p:txBody>
      </p:sp>
      <p:pic>
        <p:nvPicPr>
          <p:cNvPr id="61444" name="Picture 4" descr="paper_plan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3810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Content Placeholder 2"/>
          <p:cNvSpPr txBox="1">
            <a:spLocks/>
          </p:cNvSpPr>
          <p:nvPr/>
        </p:nvSpPr>
        <p:spPr bwMode="auto">
          <a:xfrm>
            <a:off x="457200" y="5334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algn="ctr" fontAlgn="base">
              <a:spcBef>
                <a:spcPct val="20000"/>
              </a:spcBef>
              <a:spcAft>
                <a:spcPct val="0"/>
              </a:spcAft>
            </a:pPr>
            <a:r>
              <a:rPr lang="en-US" sz="2800" dirty="0">
                <a:solidFill>
                  <a:srgbClr val="000000"/>
                </a:solidFill>
                <a:latin typeface="Georgia" charset="0"/>
                <a:ea typeface="ＭＳ Ｐゴシック" charset="-128"/>
              </a:rPr>
              <a:t>I’ll </a:t>
            </a:r>
            <a:r>
              <a:rPr lang="en-US" sz="2800" smtClean="0">
                <a:solidFill>
                  <a:srgbClr val="000000"/>
                </a:solidFill>
                <a:latin typeface="Georgia" charset="0"/>
                <a:ea typeface="ＭＳ Ｐゴシック" charset="-128"/>
              </a:rPr>
              <a:t>need some </a:t>
            </a:r>
            <a:r>
              <a:rPr lang="en-US" sz="2800" dirty="0">
                <a:solidFill>
                  <a:srgbClr val="000000"/>
                </a:solidFill>
                <a:latin typeface="Georgia" charset="0"/>
                <a:ea typeface="ＭＳ Ｐゴシック" charset="-128"/>
              </a:rPr>
              <a:t>volunteers to manufacture the latest in high-tech aircraft</a:t>
            </a:r>
          </a:p>
        </p:txBody>
      </p:sp>
    </p:spTree>
    <p:extLst>
      <p:ext uri="{BB962C8B-B14F-4D97-AF65-F5344CB8AC3E}">
        <p14:creationId xmlns:p14="http://schemas.microsoft.com/office/powerpoint/2010/main" val="3567881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0" y="2514600"/>
            <a:ext cx="8229600" cy="1143000"/>
          </a:xfrm>
        </p:spPr>
        <p:txBody>
          <a:bodyPr/>
          <a:lstStyle/>
          <a:p>
            <a:r>
              <a:rPr lang="en-US" i="1" u="sng" dirty="0">
                <a:solidFill>
                  <a:srgbClr val="008000"/>
                </a:solidFill>
              </a:rPr>
              <a:t>Three Case Studies</a:t>
            </a:r>
          </a:p>
        </p:txBody>
      </p:sp>
      <p:pic>
        <p:nvPicPr>
          <p:cNvPr id="199687" name="Picture 7" descr="j02901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990600"/>
            <a:ext cx="17526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99692" name="Picture 12" descr="j02119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886200"/>
            <a:ext cx="1819275" cy="1498600"/>
          </a:xfrm>
          <a:prstGeom prst="rect">
            <a:avLst/>
          </a:prstGeom>
          <a:noFill/>
          <a:extLst>
            <a:ext uri="{909E8E84-426E-40DD-AFC4-6F175D3DCCD1}">
              <a14:hiddenFill xmlns:a14="http://schemas.microsoft.com/office/drawing/2010/main">
                <a:solidFill>
                  <a:srgbClr val="FFFFFF"/>
                </a:solidFill>
              </a14:hiddenFill>
            </a:ext>
          </a:extLst>
        </p:spPr>
      </p:pic>
      <p:pic>
        <p:nvPicPr>
          <p:cNvPr id="199694" name="Picture 14" descr="j02403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914400"/>
            <a:ext cx="1676400" cy="137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Case #1: Automotive Supplier</a:t>
            </a:r>
          </a:p>
        </p:txBody>
      </p:sp>
      <p:sp>
        <p:nvSpPr>
          <p:cNvPr id="45059" name="Rectangle 3"/>
          <p:cNvSpPr>
            <a:spLocks noGrp="1" noChangeArrowheads="1"/>
          </p:cNvSpPr>
          <p:nvPr>
            <p:ph idx="1"/>
          </p:nvPr>
        </p:nvSpPr>
        <p:spPr/>
        <p:txBody>
          <a:bodyPr/>
          <a:lstStyle/>
          <a:p>
            <a:r>
              <a:rPr lang="en-US" dirty="0"/>
              <a:t>Massive inventories</a:t>
            </a:r>
          </a:p>
          <a:p>
            <a:r>
              <a:rPr lang="en-US" dirty="0"/>
              <a:t>Large batches</a:t>
            </a:r>
          </a:p>
          <a:p>
            <a:r>
              <a:rPr lang="en-US" dirty="0"/>
              <a:t>Long machine changeovers</a:t>
            </a:r>
          </a:p>
          <a:p>
            <a:r>
              <a:rPr lang="en-US" dirty="0"/>
              <a:t>Push production system</a:t>
            </a:r>
          </a:p>
          <a:p>
            <a:r>
              <a:rPr lang="en-US" dirty="0"/>
              <a:t>Slow response to customers (long lead times) </a:t>
            </a:r>
          </a:p>
        </p:txBody>
      </p:sp>
      <p:pic>
        <p:nvPicPr>
          <p:cNvPr id="45060" name="Picture 4" descr="j02002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447800"/>
            <a:ext cx="2286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0444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u="sng" dirty="0"/>
              <a:t>Manufacturing Sequence</a:t>
            </a:r>
          </a:p>
        </p:txBody>
      </p:sp>
      <p:sp>
        <p:nvSpPr>
          <p:cNvPr id="119811" name="Rectangle 3"/>
          <p:cNvSpPr>
            <a:spLocks noGrp="1" noChangeArrowheads="1"/>
          </p:cNvSpPr>
          <p:nvPr>
            <p:ph idx="1"/>
          </p:nvPr>
        </p:nvSpPr>
        <p:spPr/>
        <p:txBody>
          <a:bodyPr/>
          <a:lstStyle/>
          <a:p>
            <a:pPr>
              <a:buFontTx/>
              <a:buNone/>
            </a:pPr>
            <a:r>
              <a:rPr lang="en-US" sz="3600" dirty="0"/>
              <a:t>Blanking</a:t>
            </a:r>
          </a:p>
          <a:p>
            <a:pPr>
              <a:buFontTx/>
              <a:buNone/>
            </a:pPr>
            <a:endParaRPr lang="en-US" sz="3600" dirty="0"/>
          </a:p>
          <a:p>
            <a:pPr>
              <a:buFontTx/>
              <a:buNone/>
            </a:pPr>
            <a:r>
              <a:rPr lang="en-US" sz="3600" dirty="0"/>
              <a:t>			Stamping</a:t>
            </a:r>
            <a:endParaRPr lang="en-US" dirty="0"/>
          </a:p>
          <a:p>
            <a:pPr>
              <a:buFontTx/>
              <a:buNone/>
            </a:pPr>
            <a:endParaRPr lang="en-US" sz="3600" dirty="0"/>
          </a:p>
          <a:p>
            <a:pPr>
              <a:buFontTx/>
              <a:buNone/>
            </a:pPr>
            <a:r>
              <a:rPr lang="en-US" sz="3600" dirty="0"/>
              <a:t>					  Welding</a:t>
            </a:r>
            <a:endParaRPr lang="en-US" dirty="0"/>
          </a:p>
          <a:p>
            <a:pPr>
              <a:buFontTx/>
              <a:buNone/>
            </a:pPr>
            <a:endParaRPr lang="en-US" dirty="0"/>
          </a:p>
          <a:p>
            <a:pPr>
              <a:buFontTx/>
              <a:buNone/>
            </a:pPr>
            <a:endParaRPr lang="en-US" sz="3600" dirty="0"/>
          </a:p>
        </p:txBody>
      </p:sp>
      <p:sp>
        <p:nvSpPr>
          <p:cNvPr id="119812" name="AutoShape 4"/>
          <p:cNvSpPr>
            <a:spLocks noChangeArrowheads="1"/>
          </p:cNvSpPr>
          <p:nvPr/>
        </p:nvSpPr>
        <p:spPr bwMode="auto">
          <a:xfrm>
            <a:off x="2514600" y="1752600"/>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a:p>
            <a:pPr algn="ctr"/>
            <a:endParaRPr lang="en-US" dirty="0"/>
          </a:p>
        </p:txBody>
      </p:sp>
      <p:sp>
        <p:nvSpPr>
          <p:cNvPr id="119819" name="AutoShape 11"/>
          <p:cNvSpPr>
            <a:spLocks noChangeArrowheads="1"/>
          </p:cNvSpPr>
          <p:nvPr/>
        </p:nvSpPr>
        <p:spPr bwMode="auto">
          <a:xfrm>
            <a:off x="4495800" y="3048000"/>
            <a:ext cx="990600" cy="533400"/>
          </a:xfrm>
          <a:prstGeom prst="rightArrow">
            <a:avLst>
              <a:gd name="adj1" fmla="val 50000"/>
              <a:gd name="adj2" fmla="val 4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19821" name="Picture 13" descr="j028321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419600"/>
            <a:ext cx="14097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19822" name="Picture 14" descr="j02831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886200"/>
            <a:ext cx="1649413" cy="1816100"/>
          </a:xfrm>
          <a:prstGeom prst="rect">
            <a:avLst/>
          </a:prstGeom>
          <a:noFill/>
          <a:extLst>
            <a:ext uri="{909E8E84-426E-40DD-AFC4-6F175D3DCCD1}">
              <a14:hiddenFill xmlns:a14="http://schemas.microsoft.com/office/drawing/2010/main">
                <a:solidFill>
                  <a:srgbClr val="FFFFFF"/>
                </a:solidFill>
              </a14:hiddenFill>
            </a:ext>
          </a:extLst>
        </p:spPr>
      </p:pic>
      <p:pic>
        <p:nvPicPr>
          <p:cNvPr id="119824" name="Picture 16" descr="j0205373"/>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914400"/>
            <a:ext cx="1981200" cy="14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5129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Kanban</a:t>
            </a:r>
          </a:p>
        </p:txBody>
      </p:sp>
      <p:sp>
        <p:nvSpPr>
          <p:cNvPr id="49155" name="Rectangle 3"/>
          <p:cNvSpPr>
            <a:spLocks noGrp="1" noChangeArrowheads="1"/>
          </p:cNvSpPr>
          <p:nvPr>
            <p:ph idx="1"/>
          </p:nvPr>
        </p:nvSpPr>
        <p:spPr/>
        <p:txBody>
          <a:bodyPr/>
          <a:lstStyle/>
          <a:p>
            <a:r>
              <a:rPr lang="en-US" dirty="0"/>
              <a:t>Welding booth is given the daily schedule</a:t>
            </a:r>
          </a:p>
          <a:p>
            <a:r>
              <a:rPr lang="en-US" dirty="0"/>
              <a:t>Empty parts tub with Kanban (signal card) slides to stamping press from welding booth</a:t>
            </a:r>
          </a:p>
          <a:p>
            <a:r>
              <a:rPr lang="en-US" dirty="0"/>
              <a:t>When stamping press uses up blanks, empty parts tub is sent down the slide to the blanking press</a:t>
            </a:r>
          </a:p>
        </p:txBody>
      </p:sp>
    </p:spTree>
    <p:extLst>
      <p:ext uri="{BB962C8B-B14F-4D97-AF65-F5344CB8AC3E}">
        <p14:creationId xmlns:p14="http://schemas.microsoft.com/office/powerpoint/2010/main" val="6402098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Kanban Production System</a:t>
            </a:r>
            <a:endParaRPr lang="en-US" dirty="0"/>
          </a:p>
        </p:txBody>
      </p:sp>
      <p:sp>
        <p:nvSpPr>
          <p:cNvPr id="3" name="Content Placeholder 2"/>
          <p:cNvSpPr>
            <a:spLocks noGrp="1"/>
          </p:cNvSpPr>
          <p:nvPr>
            <p:ph idx="1"/>
          </p:nvPr>
        </p:nvSpPr>
        <p:spPr/>
        <p:txBody>
          <a:bodyPr/>
          <a:lstStyle/>
          <a:p>
            <a:endParaRPr lang="en-US" dirty="0"/>
          </a:p>
        </p:txBody>
      </p:sp>
      <p:sp>
        <p:nvSpPr>
          <p:cNvPr id="173059" name="Oval 3"/>
          <p:cNvSpPr>
            <a:spLocks noChangeArrowheads="1"/>
          </p:cNvSpPr>
          <p:nvPr/>
        </p:nvSpPr>
        <p:spPr bwMode="auto">
          <a:xfrm>
            <a:off x="990600" y="3429000"/>
            <a:ext cx="9144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Blanking</a:t>
            </a:r>
          </a:p>
        </p:txBody>
      </p:sp>
      <p:sp>
        <p:nvSpPr>
          <p:cNvPr id="173060" name="AutoShape 4"/>
          <p:cNvSpPr>
            <a:spLocks noChangeArrowheads="1"/>
          </p:cNvSpPr>
          <p:nvPr/>
        </p:nvSpPr>
        <p:spPr bwMode="auto">
          <a:xfrm rot="10800000">
            <a:off x="2286000" y="3505200"/>
            <a:ext cx="914400" cy="91440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61" name="Line 5"/>
          <p:cNvSpPr>
            <a:spLocks noChangeShapeType="1"/>
          </p:cNvSpPr>
          <p:nvPr/>
        </p:nvSpPr>
        <p:spPr bwMode="auto">
          <a:xfrm>
            <a:off x="1905000" y="3810000"/>
            <a:ext cx="533400"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2" name="Line 6"/>
          <p:cNvSpPr>
            <a:spLocks noChangeShapeType="1"/>
          </p:cNvSpPr>
          <p:nvPr/>
        </p:nvSpPr>
        <p:spPr bwMode="auto">
          <a:xfrm>
            <a:off x="609600" y="5943600"/>
            <a:ext cx="533400" cy="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3" name="Line 7"/>
          <p:cNvSpPr>
            <a:spLocks noChangeShapeType="1"/>
          </p:cNvSpPr>
          <p:nvPr/>
        </p:nvSpPr>
        <p:spPr bwMode="auto">
          <a:xfrm>
            <a:off x="304800" y="3886200"/>
            <a:ext cx="685800" cy="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4" name="Line 8"/>
          <p:cNvSpPr>
            <a:spLocks noChangeShapeType="1"/>
          </p:cNvSpPr>
          <p:nvPr/>
        </p:nvSpPr>
        <p:spPr bwMode="auto">
          <a:xfrm>
            <a:off x="609600" y="5410200"/>
            <a:ext cx="533400" cy="0"/>
          </a:xfrm>
          <a:prstGeom prst="line">
            <a:avLst/>
          </a:prstGeom>
          <a:noFill/>
          <a:ln w="1016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5" name="Freeform 9"/>
          <p:cNvSpPr>
            <a:spLocks/>
          </p:cNvSpPr>
          <p:nvPr/>
        </p:nvSpPr>
        <p:spPr bwMode="auto">
          <a:xfrm>
            <a:off x="1449388" y="2819400"/>
            <a:ext cx="1270000" cy="673100"/>
          </a:xfrm>
          <a:custGeom>
            <a:avLst/>
            <a:gdLst>
              <a:gd name="T0" fmla="*/ 789 w 800"/>
              <a:gd name="T1" fmla="*/ 424 h 424"/>
              <a:gd name="T2" fmla="*/ 762 w 800"/>
              <a:gd name="T3" fmla="*/ 78 h 424"/>
              <a:gd name="T4" fmla="*/ 559 w 800"/>
              <a:gd name="T5" fmla="*/ 13 h 424"/>
              <a:gd name="T6" fmla="*/ 154 w 800"/>
              <a:gd name="T7" fmla="*/ 13 h 424"/>
              <a:gd name="T8" fmla="*/ 24 w 800"/>
              <a:gd name="T9" fmla="*/ 93 h 424"/>
              <a:gd name="T10" fmla="*/ 12 w 800"/>
              <a:gd name="T11" fmla="*/ 397 h 424"/>
            </a:gdLst>
            <a:ahLst/>
            <a:cxnLst>
              <a:cxn ang="0">
                <a:pos x="T0" y="T1"/>
              </a:cxn>
              <a:cxn ang="0">
                <a:pos x="T2" y="T3"/>
              </a:cxn>
              <a:cxn ang="0">
                <a:pos x="T4" y="T5"/>
              </a:cxn>
              <a:cxn ang="0">
                <a:pos x="T6" y="T7"/>
              </a:cxn>
              <a:cxn ang="0">
                <a:pos x="T8" y="T9"/>
              </a:cxn>
              <a:cxn ang="0">
                <a:pos x="T10" y="T11"/>
              </a:cxn>
            </a:cxnLst>
            <a:rect l="0" t="0" r="r" b="b"/>
            <a:pathLst>
              <a:path w="800" h="424">
                <a:moveTo>
                  <a:pt x="789" y="424"/>
                </a:moveTo>
                <a:cubicBezTo>
                  <a:pt x="785" y="369"/>
                  <a:pt x="800" y="147"/>
                  <a:pt x="762" y="78"/>
                </a:cubicBezTo>
                <a:cubicBezTo>
                  <a:pt x="724" y="9"/>
                  <a:pt x="660" y="24"/>
                  <a:pt x="559" y="13"/>
                </a:cubicBezTo>
                <a:cubicBezTo>
                  <a:pt x="458" y="3"/>
                  <a:pt x="243" y="0"/>
                  <a:pt x="154" y="13"/>
                </a:cubicBezTo>
                <a:cubicBezTo>
                  <a:pt x="65" y="27"/>
                  <a:pt x="48" y="29"/>
                  <a:pt x="24" y="93"/>
                </a:cubicBezTo>
                <a:cubicBezTo>
                  <a:pt x="0" y="157"/>
                  <a:pt x="15" y="334"/>
                  <a:pt x="12" y="397"/>
                </a:cubicBezTo>
              </a:path>
            </a:pathLst>
          </a:custGeom>
          <a:noFill/>
          <a:ln w="101600">
            <a:solidFill>
              <a:srgbClr val="008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6" name="Line 10"/>
          <p:cNvSpPr>
            <a:spLocks noChangeShapeType="1"/>
          </p:cNvSpPr>
          <p:nvPr/>
        </p:nvSpPr>
        <p:spPr bwMode="auto">
          <a:xfrm>
            <a:off x="1828800" y="4114800"/>
            <a:ext cx="685800" cy="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7" name="Line 11"/>
          <p:cNvSpPr>
            <a:spLocks noChangeShapeType="1"/>
          </p:cNvSpPr>
          <p:nvPr/>
        </p:nvSpPr>
        <p:spPr bwMode="auto">
          <a:xfrm>
            <a:off x="1905000" y="3810000"/>
            <a:ext cx="533400" cy="0"/>
          </a:xfrm>
          <a:prstGeom prst="line">
            <a:avLst/>
          </a:prstGeom>
          <a:noFill/>
          <a:ln w="1016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68" name="Oval 12"/>
          <p:cNvSpPr>
            <a:spLocks noChangeArrowheads="1"/>
          </p:cNvSpPr>
          <p:nvPr/>
        </p:nvSpPr>
        <p:spPr bwMode="auto">
          <a:xfrm>
            <a:off x="3657600" y="3352800"/>
            <a:ext cx="990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Stamping</a:t>
            </a:r>
          </a:p>
        </p:txBody>
      </p:sp>
      <p:sp>
        <p:nvSpPr>
          <p:cNvPr id="173069" name="AutoShape 13"/>
          <p:cNvSpPr>
            <a:spLocks noChangeArrowheads="1"/>
          </p:cNvSpPr>
          <p:nvPr/>
        </p:nvSpPr>
        <p:spPr bwMode="auto">
          <a:xfrm rot="10800000">
            <a:off x="5029200" y="3505200"/>
            <a:ext cx="914400" cy="91440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70" name="Line 14"/>
          <p:cNvSpPr>
            <a:spLocks noChangeShapeType="1"/>
          </p:cNvSpPr>
          <p:nvPr/>
        </p:nvSpPr>
        <p:spPr bwMode="auto">
          <a:xfrm>
            <a:off x="4648200" y="3810000"/>
            <a:ext cx="533400"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1" name="Line 15"/>
          <p:cNvSpPr>
            <a:spLocks noChangeShapeType="1"/>
          </p:cNvSpPr>
          <p:nvPr/>
        </p:nvSpPr>
        <p:spPr bwMode="auto">
          <a:xfrm>
            <a:off x="3048000" y="3886200"/>
            <a:ext cx="685800" cy="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2" name="Freeform 16"/>
          <p:cNvSpPr>
            <a:spLocks/>
          </p:cNvSpPr>
          <p:nvPr/>
        </p:nvSpPr>
        <p:spPr bwMode="auto">
          <a:xfrm>
            <a:off x="4191000" y="2743200"/>
            <a:ext cx="1268413" cy="762000"/>
          </a:xfrm>
          <a:custGeom>
            <a:avLst/>
            <a:gdLst>
              <a:gd name="T0" fmla="*/ 780 w 799"/>
              <a:gd name="T1" fmla="*/ 480 h 480"/>
              <a:gd name="T2" fmla="*/ 762 w 799"/>
              <a:gd name="T3" fmla="*/ 78 h 480"/>
              <a:gd name="T4" fmla="*/ 559 w 799"/>
              <a:gd name="T5" fmla="*/ 13 h 480"/>
              <a:gd name="T6" fmla="*/ 154 w 799"/>
              <a:gd name="T7" fmla="*/ 13 h 480"/>
              <a:gd name="T8" fmla="*/ 24 w 799"/>
              <a:gd name="T9" fmla="*/ 93 h 480"/>
              <a:gd name="T10" fmla="*/ 12 w 799"/>
              <a:gd name="T11" fmla="*/ 397 h 480"/>
            </a:gdLst>
            <a:ahLst/>
            <a:cxnLst>
              <a:cxn ang="0">
                <a:pos x="T0" y="T1"/>
              </a:cxn>
              <a:cxn ang="0">
                <a:pos x="T2" y="T3"/>
              </a:cxn>
              <a:cxn ang="0">
                <a:pos x="T4" y="T5"/>
              </a:cxn>
              <a:cxn ang="0">
                <a:pos x="T6" y="T7"/>
              </a:cxn>
              <a:cxn ang="0">
                <a:pos x="T8" y="T9"/>
              </a:cxn>
              <a:cxn ang="0">
                <a:pos x="T10" y="T11"/>
              </a:cxn>
            </a:cxnLst>
            <a:rect l="0" t="0" r="r" b="b"/>
            <a:pathLst>
              <a:path w="799" h="480">
                <a:moveTo>
                  <a:pt x="780" y="480"/>
                </a:moveTo>
                <a:cubicBezTo>
                  <a:pt x="777" y="415"/>
                  <a:pt x="799" y="156"/>
                  <a:pt x="762" y="78"/>
                </a:cubicBezTo>
                <a:cubicBezTo>
                  <a:pt x="725" y="0"/>
                  <a:pt x="660" y="24"/>
                  <a:pt x="559" y="13"/>
                </a:cubicBezTo>
                <a:cubicBezTo>
                  <a:pt x="458" y="3"/>
                  <a:pt x="243" y="0"/>
                  <a:pt x="154" y="13"/>
                </a:cubicBezTo>
                <a:cubicBezTo>
                  <a:pt x="65" y="27"/>
                  <a:pt x="48" y="29"/>
                  <a:pt x="24" y="93"/>
                </a:cubicBezTo>
                <a:cubicBezTo>
                  <a:pt x="0" y="157"/>
                  <a:pt x="15" y="334"/>
                  <a:pt x="12" y="397"/>
                </a:cubicBezTo>
              </a:path>
            </a:pathLst>
          </a:custGeom>
          <a:noFill/>
          <a:ln w="101600">
            <a:solidFill>
              <a:srgbClr val="008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3" name="Line 17"/>
          <p:cNvSpPr>
            <a:spLocks noChangeShapeType="1"/>
          </p:cNvSpPr>
          <p:nvPr/>
        </p:nvSpPr>
        <p:spPr bwMode="auto">
          <a:xfrm>
            <a:off x="4572000" y="4114800"/>
            <a:ext cx="685800" cy="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4" name="Line 18"/>
          <p:cNvSpPr>
            <a:spLocks noChangeShapeType="1"/>
          </p:cNvSpPr>
          <p:nvPr/>
        </p:nvSpPr>
        <p:spPr bwMode="auto">
          <a:xfrm>
            <a:off x="4648200" y="3810000"/>
            <a:ext cx="533400" cy="0"/>
          </a:xfrm>
          <a:prstGeom prst="line">
            <a:avLst/>
          </a:prstGeom>
          <a:noFill/>
          <a:ln w="1016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5" name="Oval 19"/>
          <p:cNvSpPr>
            <a:spLocks noChangeArrowheads="1"/>
          </p:cNvSpPr>
          <p:nvPr/>
        </p:nvSpPr>
        <p:spPr bwMode="auto">
          <a:xfrm>
            <a:off x="6477000" y="3429000"/>
            <a:ext cx="9144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Welding</a:t>
            </a:r>
          </a:p>
        </p:txBody>
      </p:sp>
      <p:sp>
        <p:nvSpPr>
          <p:cNvPr id="173076" name="AutoShape 20"/>
          <p:cNvSpPr>
            <a:spLocks noChangeArrowheads="1"/>
          </p:cNvSpPr>
          <p:nvPr/>
        </p:nvSpPr>
        <p:spPr bwMode="auto">
          <a:xfrm rot="10800000">
            <a:off x="7772400" y="3505200"/>
            <a:ext cx="914400" cy="91440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77" name="Line 21"/>
          <p:cNvSpPr>
            <a:spLocks noChangeShapeType="1"/>
          </p:cNvSpPr>
          <p:nvPr/>
        </p:nvSpPr>
        <p:spPr bwMode="auto">
          <a:xfrm>
            <a:off x="7391400" y="3810000"/>
            <a:ext cx="533400"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8" name="Line 22"/>
          <p:cNvSpPr>
            <a:spLocks noChangeShapeType="1"/>
          </p:cNvSpPr>
          <p:nvPr/>
        </p:nvSpPr>
        <p:spPr bwMode="auto">
          <a:xfrm>
            <a:off x="5791200" y="3886200"/>
            <a:ext cx="685800" cy="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79" name="Freeform 23"/>
          <p:cNvSpPr>
            <a:spLocks/>
          </p:cNvSpPr>
          <p:nvPr/>
        </p:nvSpPr>
        <p:spPr bwMode="auto">
          <a:xfrm>
            <a:off x="6935788" y="2819400"/>
            <a:ext cx="1270000" cy="673100"/>
          </a:xfrm>
          <a:custGeom>
            <a:avLst/>
            <a:gdLst>
              <a:gd name="T0" fmla="*/ 789 w 800"/>
              <a:gd name="T1" fmla="*/ 424 h 424"/>
              <a:gd name="T2" fmla="*/ 762 w 800"/>
              <a:gd name="T3" fmla="*/ 78 h 424"/>
              <a:gd name="T4" fmla="*/ 559 w 800"/>
              <a:gd name="T5" fmla="*/ 13 h 424"/>
              <a:gd name="T6" fmla="*/ 154 w 800"/>
              <a:gd name="T7" fmla="*/ 13 h 424"/>
              <a:gd name="T8" fmla="*/ 24 w 800"/>
              <a:gd name="T9" fmla="*/ 93 h 424"/>
              <a:gd name="T10" fmla="*/ 12 w 800"/>
              <a:gd name="T11" fmla="*/ 397 h 424"/>
            </a:gdLst>
            <a:ahLst/>
            <a:cxnLst>
              <a:cxn ang="0">
                <a:pos x="T0" y="T1"/>
              </a:cxn>
              <a:cxn ang="0">
                <a:pos x="T2" y="T3"/>
              </a:cxn>
              <a:cxn ang="0">
                <a:pos x="T4" y="T5"/>
              </a:cxn>
              <a:cxn ang="0">
                <a:pos x="T6" y="T7"/>
              </a:cxn>
              <a:cxn ang="0">
                <a:pos x="T8" y="T9"/>
              </a:cxn>
              <a:cxn ang="0">
                <a:pos x="T10" y="T11"/>
              </a:cxn>
            </a:cxnLst>
            <a:rect l="0" t="0" r="r" b="b"/>
            <a:pathLst>
              <a:path w="800" h="424">
                <a:moveTo>
                  <a:pt x="789" y="424"/>
                </a:moveTo>
                <a:cubicBezTo>
                  <a:pt x="785" y="369"/>
                  <a:pt x="800" y="147"/>
                  <a:pt x="762" y="78"/>
                </a:cubicBezTo>
                <a:cubicBezTo>
                  <a:pt x="724" y="9"/>
                  <a:pt x="660" y="24"/>
                  <a:pt x="559" y="13"/>
                </a:cubicBezTo>
                <a:cubicBezTo>
                  <a:pt x="458" y="3"/>
                  <a:pt x="243" y="0"/>
                  <a:pt x="154" y="13"/>
                </a:cubicBezTo>
                <a:cubicBezTo>
                  <a:pt x="65" y="27"/>
                  <a:pt x="48" y="29"/>
                  <a:pt x="24" y="93"/>
                </a:cubicBezTo>
                <a:cubicBezTo>
                  <a:pt x="0" y="157"/>
                  <a:pt x="15" y="334"/>
                  <a:pt x="12" y="397"/>
                </a:cubicBezTo>
              </a:path>
            </a:pathLst>
          </a:custGeom>
          <a:noFill/>
          <a:ln w="101600">
            <a:solidFill>
              <a:srgbClr val="008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80" name="Line 24"/>
          <p:cNvSpPr>
            <a:spLocks noChangeShapeType="1"/>
          </p:cNvSpPr>
          <p:nvPr/>
        </p:nvSpPr>
        <p:spPr bwMode="auto">
          <a:xfrm>
            <a:off x="7315200" y="4114800"/>
            <a:ext cx="685800" cy="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81" name="Line 25"/>
          <p:cNvSpPr>
            <a:spLocks noChangeShapeType="1"/>
          </p:cNvSpPr>
          <p:nvPr/>
        </p:nvSpPr>
        <p:spPr bwMode="auto">
          <a:xfrm>
            <a:off x="7391400" y="3810000"/>
            <a:ext cx="533400" cy="0"/>
          </a:xfrm>
          <a:prstGeom prst="line">
            <a:avLst/>
          </a:prstGeom>
          <a:noFill/>
          <a:ln w="1016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3082" name="Oval 26"/>
          <p:cNvSpPr>
            <a:spLocks noChangeArrowheads="1"/>
          </p:cNvSpPr>
          <p:nvPr/>
        </p:nvSpPr>
        <p:spPr bwMode="auto">
          <a:xfrm>
            <a:off x="838200" y="1600200"/>
            <a:ext cx="9144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83" name="AutoShape 27"/>
          <p:cNvSpPr>
            <a:spLocks noChangeArrowheads="1"/>
          </p:cNvSpPr>
          <p:nvPr/>
        </p:nvSpPr>
        <p:spPr bwMode="auto">
          <a:xfrm rot="10800000">
            <a:off x="4724400" y="1524000"/>
            <a:ext cx="914400" cy="91440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084" name="Text Box 28"/>
          <p:cNvSpPr txBox="1">
            <a:spLocks noChangeArrowheads="1"/>
          </p:cNvSpPr>
          <p:nvPr/>
        </p:nvSpPr>
        <p:spPr bwMode="auto">
          <a:xfrm>
            <a:off x="7924800" y="34432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latin typeface="Times New Roman" pitchFamily="18" charset="0"/>
              </a:rPr>
              <a:t>FG</a:t>
            </a:r>
          </a:p>
        </p:txBody>
      </p:sp>
      <p:sp>
        <p:nvSpPr>
          <p:cNvPr id="173085" name="Text Box 29"/>
          <p:cNvSpPr txBox="1">
            <a:spLocks noChangeArrowheads="1"/>
          </p:cNvSpPr>
          <p:nvPr/>
        </p:nvSpPr>
        <p:spPr bwMode="auto">
          <a:xfrm>
            <a:off x="1066800" y="57150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t>Blue Arrows = Movement of parts</a:t>
            </a:r>
          </a:p>
        </p:txBody>
      </p:sp>
      <p:sp>
        <p:nvSpPr>
          <p:cNvPr id="173086" name="Text Box 30"/>
          <p:cNvSpPr txBox="1">
            <a:spLocks noChangeArrowheads="1"/>
          </p:cNvSpPr>
          <p:nvPr/>
        </p:nvSpPr>
        <p:spPr bwMode="auto">
          <a:xfrm>
            <a:off x="1066800" y="51816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t>Green Arrows = Circulation of Kanban</a:t>
            </a:r>
          </a:p>
        </p:txBody>
      </p:sp>
      <p:sp>
        <p:nvSpPr>
          <p:cNvPr id="173087" name="Text Box 31"/>
          <p:cNvSpPr txBox="1">
            <a:spLocks noChangeArrowheads="1"/>
          </p:cNvSpPr>
          <p:nvPr/>
        </p:nvSpPr>
        <p:spPr bwMode="auto">
          <a:xfrm>
            <a:off x="1676400" y="1828800"/>
            <a:ext cx="304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t>Circles = Machines/</a:t>
            </a:r>
          </a:p>
          <a:p>
            <a:r>
              <a:rPr lang="en-US" sz="2400" b="1" dirty="0"/>
              <a:t>	     Work Cell</a:t>
            </a:r>
          </a:p>
        </p:txBody>
      </p:sp>
      <p:sp>
        <p:nvSpPr>
          <p:cNvPr id="173088" name="Text Box 32"/>
          <p:cNvSpPr txBox="1">
            <a:spLocks noChangeArrowheads="1"/>
          </p:cNvSpPr>
          <p:nvPr/>
        </p:nvSpPr>
        <p:spPr bwMode="auto">
          <a:xfrm>
            <a:off x="5334000" y="1828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t>Triangles = Buffers</a:t>
            </a:r>
          </a:p>
        </p:txBody>
      </p:sp>
      <p:sp>
        <p:nvSpPr>
          <p:cNvPr id="173089" name="AutoShape 33"/>
          <p:cNvSpPr>
            <a:spLocks/>
          </p:cNvSpPr>
          <p:nvPr/>
        </p:nvSpPr>
        <p:spPr bwMode="auto">
          <a:xfrm>
            <a:off x="4876800" y="4495800"/>
            <a:ext cx="2895600" cy="381000"/>
          </a:xfrm>
          <a:prstGeom prst="borderCallout1">
            <a:avLst>
              <a:gd name="adj1" fmla="val 30000"/>
              <a:gd name="adj2" fmla="val 102630"/>
              <a:gd name="adj3" fmla="val -140417"/>
              <a:gd name="adj4" fmla="val 11496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ctr"/>
            <a:r>
              <a:rPr lang="en-US" dirty="0"/>
              <a:t>Finished Goods Inventory</a:t>
            </a:r>
          </a:p>
        </p:txBody>
      </p:sp>
    </p:spTree>
    <p:extLst>
      <p:ext uri="{BB962C8B-B14F-4D97-AF65-F5344CB8AC3E}">
        <p14:creationId xmlns:p14="http://schemas.microsoft.com/office/powerpoint/2010/main" val="22652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Kanban: An example</a:t>
            </a:r>
            <a:endParaRPr lang="en-US" dirty="0"/>
          </a:p>
        </p:txBody>
      </p:sp>
      <p:sp>
        <p:nvSpPr>
          <p:cNvPr id="3" name="Content Placeholder 2"/>
          <p:cNvSpPr>
            <a:spLocks noGrp="1"/>
          </p:cNvSpPr>
          <p:nvPr>
            <p:ph idx="1"/>
          </p:nvPr>
        </p:nvSpPr>
        <p:spPr/>
        <p:txBody>
          <a:bodyPr/>
          <a:lstStyle/>
          <a:p>
            <a:r>
              <a:rPr lang="en-US" dirty="0">
                <a:hlinkClick r:id="rId2"/>
              </a:rPr>
              <a:t>http://www.youtube.com/watch?v=ZIv2e61SH1A</a:t>
            </a:r>
            <a:endParaRPr lang="en-US" dirty="0"/>
          </a:p>
        </p:txBody>
      </p:sp>
      <p:sp>
        <p:nvSpPr>
          <p:cNvPr id="4" name="Slide Number Placeholder 3"/>
          <p:cNvSpPr>
            <a:spLocks noGrp="1"/>
          </p:cNvSpPr>
          <p:nvPr>
            <p:ph type="sldNum" sz="quarter" idx="10"/>
          </p:nvPr>
        </p:nvSpPr>
        <p:spPr/>
        <p:txBody>
          <a:bodyPr/>
          <a:lstStyle/>
          <a:p>
            <a:fld id="{87C43E8F-19B7-489A-96E5-823234B44B06}" type="slidenum">
              <a:rPr lang="en-US" smtClean="0"/>
              <a:pPr/>
              <a:t>5</a:t>
            </a:fld>
            <a:endParaRPr lang="en-US" dirty="0"/>
          </a:p>
        </p:txBody>
      </p:sp>
    </p:spTree>
    <p:extLst>
      <p:ext uri="{BB962C8B-B14F-4D97-AF65-F5344CB8AC3E}">
        <p14:creationId xmlns:p14="http://schemas.microsoft.com/office/powerpoint/2010/main" val="734690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After Conversion to </a:t>
            </a:r>
            <a:r>
              <a:rPr lang="en-US" dirty="0" smtClean="0"/>
              <a:t>Lean and Kanban</a:t>
            </a:r>
            <a:endParaRPr lang="en-US" dirty="0"/>
          </a:p>
        </p:txBody>
      </p:sp>
      <p:sp>
        <p:nvSpPr>
          <p:cNvPr id="47107" name="Rectangle 3"/>
          <p:cNvSpPr>
            <a:spLocks noGrp="1" noChangeArrowheads="1"/>
          </p:cNvSpPr>
          <p:nvPr>
            <p:ph idx="1"/>
          </p:nvPr>
        </p:nvSpPr>
        <p:spPr>
          <a:xfrm>
            <a:off x="609600" y="1828800"/>
            <a:ext cx="8229600" cy="4525963"/>
          </a:xfrm>
        </p:spPr>
        <p:txBody>
          <a:bodyPr/>
          <a:lstStyle/>
          <a:p>
            <a:r>
              <a:rPr lang="en-US" dirty="0"/>
              <a:t>Shipping schedule drives production</a:t>
            </a:r>
          </a:p>
          <a:p>
            <a:r>
              <a:rPr lang="en-US" dirty="0"/>
              <a:t>Takt time paces the lines</a:t>
            </a:r>
          </a:p>
          <a:p>
            <a:r>
              <a:rPr lang="en-US" dirty="0"/>
              <a:t>Right sizing of equipment</a:t>
            </a:r>
          </a:p>
        </p:txBody>
      </p:sp>
      <p:pic>
        <p:nvPicPr>
          <p:cNvPr id="47110" name="Picture 6" descr="j028305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5052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83026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dirty="0"/>
              <a:t>Case #2: Machine Manufacturer</a:t>
            </a:r>
          </a:p>
        </p:txBody>
      </p:sp>
      <p:sp>
        <p:nvSpPr>
          <p:cNvPr id="19459" name="Rectangle 3"/>
          <p:cNvSpPr>
            <a:spLocks noGrp="1" noChangeArrowheads="1"/>
          </p:cNvSpPr>
          <p:nvPr>
            <p:ph idx="1"/>
          </p:nvPr>
        </p:nvSpPr>
        <p:spPr/>
        <p:txBody>
          <a:bodyPr/>
          <a:lstStyle/>
          <a:p>
            <a:r>
              <a:rPr lang="en-US" dirty="0"/>
              <a:t>Long lead times</a:t>
            </a:r>
          </a:p>
          <a:p>
            <a:r>
              <a:rPr lang="en-US" dirty="0"/>
              <a:t>Complex production processes</a:t>
            </a:r>
          </a:p>
          <a:p>
            <a:r>
              <a:rPr lang="en-US" dirty="0"/>
              <a:t>Product variety</a:t>
            </a:r>
          </a:p>
          <a:p>
            <a:r>
              <a:rPr lang="en-US" dirty="0"/>
              <a:t>Batch production </a:t>
            </a:r>
          </a:p>
          <a:p>
            <a:r>
              <a:rPr lang="en-US" dirty="0"/>
              <a:t>Large WIP and finished inventories</a:t>
            </a:r>
          </a:p>
        </p:txBody>
      </p:sp>
      <p:pic>
        <p:nvPicPr>
          <p:cNvPr id="19461" name="Picture 5" descr="j02419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962400"/>
            <a:ext cx="2286000" cy="204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13568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Conflicting Planning Systems</a:t>
            </a:r>
          </a:p>
        </p:txBody>
      </p:sp>
      <p:sp>
        <p:nvSpPr>
          <p:cNvPr id="20483" name="Rectangle 3"/>
          <p:cNvSpPr>
            <a:spLocks noGrp="1" noChangeArrowheads="1"/>
          </p:cNvSpPr>
          <p:nvPr>
            <p:ph idx="1"/>
          </p:nvPr>
        </p:nvSpPr>
        <p:spPr/>
        <p:txBody>
          <a:bodyPr/>
          <a:lstStyle/>
          <a:p>
            <a:pPr>
              <a:buFontTx/>
              <a:buNone/>
            </a:pPr>
            <a:endParaRPr lang="en-US" dirty="0"/>
          </a:p>
          <a:p>
            <a:pPr marL="457200" indent="-457200">
              <a:buFont typeface="Arial" pitchFamily="34" charset="0"/>
              <a:buChar char="•"/>
            </a:pPr>
            <a:r>
              <a:rPr lang="en-US" dirty="0"/>
              <a:t>Master Schedule worked out by the Scheduling Dept. based on sales forecasts</a:t>
            </a:r>
          </a:p>
          <a:p>
            <a:pPr marL="457200" indent="-457200">
              <a:buFont typeface="Arial" pitchFamily="34" charset="0"/>
              <a:buChar char="•"/>
            </a:pPr>
            <a:r>
              <a:rPr lang="en-US" dirty="0"/>
              <a:t>Ever changing demands from the Sales Dept. intent on pleasing customers</a:t>
            </a:r>
          </a:p>
        </p:txBody>
      </p:sp>
    </p:spTree>
    <p:extLst>
      <p:ext uri="{BB962C8B-B14F-4D97-AF65-F5344CB8AC3E}">
        <p14:creationId xmlns:p14="http://schemas.microsoft.com/office/powerpoint/2010/main" val="339314119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457200"/>
            <a:ext cx="8229600" cy="1143000"/>
          </a:xfrm>
        </p:spPr>
        <p:txBody>
          <a:bodyPr/>
          <a:lstStyle/>
          <a:p>
            <a:r>
              <a:rPr lang="en-US" dirty="0"/>
              <a:t>Problems</a:t>
            </a:r>
            <a:r>
              <a:rPr lang="en-US" sz="4000" dirty="0"/>
              <a:t/>
            </a:r>
            <a:br>
              <a:rPr lang="en-US" sz="4000" dirty="0"/>
            </a:br>
            <a:endParaRPr lang="en-US" sz="4000" dirty="0"/>
          </a:p>
        </p:txBody>
      </p:sp>
      <p:sp>
        <p:nvSpPr>
          <p:cNvPr id="21507" name="Rectangle 3"/>
          <p:cNvSpPr>
            <a:spLocks noGrp="1" noChangeArrowheads="1"/>
          </p:cNvSpPr>
          <p:nvPr>
            <p:ph idx="1"/>
          </p:nvPr>
        </p:nvSpPr>
        <p:spPr/>
        <p:txBody>
          <a:bodyPr/>
          <a:lstStyle/>
          <a:p>
            <a:pPr marL="457200" indent="-457200">
              <a:buFont typeface="Arial" pitchFamily="34" charset="0"/>
              <a:buChar char="•"/>
            </a:pPr>
            <a:r>
              <a:rPr lang="en-US" dirty="0"/>
              <a:t>Sales tries to beat the system and enters orders based on speculation</a:t>
            </a:r>
          </a:p>
          <a:p>
            <a:pPr marL="457200" indent="-457200">
              <a:buFont typeface="Arial" pitchFamily="34" charset="0"/>
              <a:buChar char="•"/>
            </a:pPr>
            <a:r>
              <a:rPr lang="en-US" dirty="0"/>
              <a:t>Sales alters options requested when the real order is received</a:t>
            </a:r>
          </a:p>
          <a:p>
            <a:pPr marL="457200" indent="-457200">
              <a:buFont typeface="Arial" pitchFamily="34" charset="0"/>
              <a:buChar char="•"/>
            </a:pPr>
            <a:r>
              <a:rPr lang="en-US" dirty="0"/>
              <a:t>Expediters move through the plant with a “hot list” for overdue orders</a:t>
            </a:r>
          </a:p>
          <a:p>
            <a:endParaRPr lang="en-US" dirty="0"/>
          </a:p>
          <a:p>
            <a:endParaRPr lang="en-US" dirty="0"/>
          </a:p>
        </p:txBody>
      </p:sp>
    </p:spTree>
    <p:extLst>
      <p:ext uri="{BB962C8B-B14F-4D97-AF65-F5344CB8AC3E}">
        <p14:creationId xmlns:p14="http://schemas.microsoft.com/office/powerpoint/2010/main" val="364208150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External Threat </a:t>
            </a:r>
          </a:p>
        </p:txBody>
      </p:sp>
      <p:sp>
        <p:nvSpPr>
          <p:cNvPr id="23555" name="Rectangle 3"/>
          <p:cNvSpPr>
            <a:spLocks noGrp="1" noChangeArrowheads="1"/>
          </p:cNvSpPr>
          <p:nvPr>
            <p:ph idx="1"/>
          </p:nvPr>
        </p:nvSpPr>
        <p:spPr>
          <a:xfrm>
            <a:off x="457200" y="1600200"/>
            <a:ext cx="8229600" cy="2514600"/>
          </a:xfrm>
        </p:spPr>
        <p:txBody>
          <a:bodyPr/>
          <a:lstStyle/>
          <a:p>
            <a:r>
              <a:rPr lang="en-US" dirty="0"/>
              <a:t>Company made money despite its weaknesses</a:t>
            </a:r>
          </a:p>
        </p:txBody>
      </p:sp>
      <p:pic>
        <p:nvPicPr>
          <p:cNvPr id="23557" name="Picture 5" descr="j02513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09800"/>
            <a:ext cx="209073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j02520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953000"/>
            <a:ext cx="2438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3560" name="Text Box 8"/>
          <p:cNvSpPr txBox="1">
            <a:spLocks noChangeArrowheads="1"/>
          </p:cNvSpPr>
          <p:nvPr/>
        </p:nvSpPr>
        <p:spPr bwMode="auto">
          <a:xfrm>
            <a:off x="457200" y="4541838"/>
            <a:ext cx="67056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3200" dirty="0"/>
              <a:t>Suddenly, low priced competition entered the market</a:t>
            </a:r>
          </a:p>
          <a:p>
            <a:endParaRPr lang="en-US" sz="3200" dirty="0"/>
          </a:p>
        </p:txBody>
      </p:sp>
    </p:spTree>
    <p:extLst>
      <p:ext uri="{BB962C8B-B14F-4D97-AF65-F5344CB8AC3E}">
        <p14:creationId xmlns:p14="http://schemas.microsoft.com/office/powerpoint/2010/main" val="614724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1000" fill="hold"/>
                                        <p:tgtEl>
                                          <p:spTgt spid="23557"/>
                                        </p:tgtEl>
                                        <p:attrNameLst>
                                          <p:attrName>ppt_x</p:attrName>
                                        </p:attrNameLst>
                                      </p:cBhvr>
                                      <p:tavLst>
                                        <p:tav tm="0">
                                          <p:val>
                                            <p:strVal val="1+#ppt_w/2"/>
                                          </p:val>
                                        </p:tav>
                                        <p:tav tm="100000">
                                          <p:val>
                                            <p:strVal val="#ppt_x"/>
                                          </p:val>
                                        </p:tav>
                                      </p:tavLst>
                                    </p:anim>
                                    <p:anim calcmode="lin" valueType="num">
                                      <p:cBhvr additive="base">
                                        <p:cTn id="8" dur="10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23560"/>
                                        </p:tgtEl>
                                        <p:attrNameLst>
                                          <p:attrName>style.visibility</p:attrName>
                                        </p:attrNameLst>
                                      </p:cBhvr>
                                      <p:to>
                                        <p:strVal val="visible"/>
                                      </p:to>
                                    </p:set>
                                    <p:anim calcmode="lin" valueType="num">
                                      <p:cBhvr additive="base">
                                        <p:cTn id="13" dur="1000" fill="hold"/>
                                        <p:tgtEl>
                                          <p:spTgt spid="23560"/>
                                        </p:tgtEl>
                                        <p:attrNameLst>
                                          <p:attrName>ppt_x</p:attrName>
                                        </p:attrNameLst>
                                      </p:cBhvr>
                                      <p:tavLst>
                                        <p:tav tm="0">
                                          <p:val>
                                            <p:strVal val="0-#ppt_w/2"/>
                                          </p:val>
                                        </p:tav>
                                        <p:tav tm="100000">
                                          <p:val>
                                            <p:strVal val="#ppt_x"/>
                                          </p:val>
                                        </p:tav>
                                      </p:tavLst>
                                    </p:anim>
                                    <p:anim calcmode="lin" valueType="num">
                                      <p:cBhvr additive="base">
                                        <p:cTn id="14" dur="1000" fill="hold"/>
                                        <p:tgtEl>
                                          <p:spTgt spid="23560"/>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Efforts at Change</a:t>
            </a:r>
          </a:p>
        </p:txBody>
      </p:sp>
      <p:sp>
        <p:nvSpPr>
          <p:cNvPr id="25603" name="Rectangle 3"/>
          <p:cNvSpPr>
            <a:spLocks noGrp="1" noChangeArrowheads="1"/>
          </p:cNvSpPr>
          <p:nvPr>
            <p:ph idx="1"/>
          </p:nvPr>
        </p:nvSpPr>
        <p:spPr/>
        <p:txBody>
          <a:bodyPr/>
          <a:lstStyle/>
          <a:p>
            <a:pPr>
              <a:buFontTx/>
              <a:buNone/>
            </a:pPr>
            <a:endParaRPr lang="en-US" dirty="0"/>
          </a:p>
          <a:p>
            <a:pPr marL="514350" indent="-514350">
              <a:buFont typeface="+mj-lt"/>
              <a:buAutoNum type="arabicPeriod"/>
            </a:pPr>
            <a:r>
              <a:rPr lang="en-US" dirty="0"/>
              <a:t>Reorganization by standards or specials</a:t>
            </a:r>
          </a:p>
          <a:p>
            <a:pPr marL="514350" indent="-514350">
              <a:buFont typeface="+mj-lt"/>
              <a:buAutoNum type="arabicPeriod"/>
            </a:pPr>
            <a:r>
              <a:rPr lang="en-US" dirty="0"/>
              <a:t>Team orientation</a:t>
            </a:r>
          </a:p>
          <a:p>
            <a:pPr marL="514350" indent="-514350">
              <a:buFont typeface="+mj-lt"/>
              <a:buAutoNum type="arabicPeriod"/>
            </a:pPr>
            <a:r>
              <a:rPr lang="en-US" dirty="0"/>
              <a:t>Customer focus</a:t>
            </a:r>
          </a:p>
          <a:p>
            <a:pPr marL="514350" indent="-514350">
              <a:buFont typeface="+mj-lt"/>
              <a:buAutoNum type="arabicPeriod"/>
            </a:pPr>
            <a:r>
              <a:rPr lang="en-US" dirty="0"/>
              <a:t>MRP system with real time data input</a:t>
            </a:r>
          </a:p>
          <a:p>
            <a:pPr>
              <a:buFontTx/>
              <a:buNone/>
            </a:pPr>
            <a:endParaRPr lang="en-US" dirty="0"/>
          </a:p>
          <a:p>
            <a:endParaRPr lang="en-US" dirty="0"/>
          </a:p>
        </p:txBody>
      </p:sp>
    </p:spTree>
    <p:extLst>
      <p:ext uri="{BB962C8B-B14F-4D97-AF65-F5344CB8AC3E}">
        <p14:creationId xmlns:p14="http://schemas.microsoft.com/office/powerpoint/2010/main" val="352794496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r>
              <a:rPr lang="en-US" dirty="0"/>
              <a:t>A Lean Revolution</a:t>
            </a:r>
          </a:p>
        </p:txBody>
      </p:sp>
      <p:sp>
        <p:nvSpPr>
          <p:cNvPr id="27651" name="Rectangle 3"/>
          <p:cNvSpPr>
            <a:spLocks noGrp="1" noChangeArrowheads="1"/>
          </p:cNvSpPr>
          <p:nvPr>
            <p:ph idx="1"/>
          </p:nvPr>
        </p:nvSpPr>
        <p:spPr>
          <a:xfrm>
            <a:off x="304800" y="1219200"/>
            <a:ext cx="8229600" cy="4525963"/>
          </a:xfrm>
        </p:spPr>
        <p:txBody>
          <a:bodyPr/>
          <a:lstStyle/>
          <a:p>
            <a:pPr marL="457200" indent="-457200">
              <a:buFont typeface="Arial" pitchFamily="34" charset="0"/>
              <a:buChar char="•"/>
            </a:pPr>
            <a:r>
              <a:rPr lang="en-US" dirty="0"/>
              <a:t>Conversion from a batch and queue system to a flow organization</a:t>
            </a:r>
          </a:p>
          <a:p>
            <a:pPr marL="457200" indent="-457200">
              <a:buFont typeface="Arial" pitchFamily="34" charset="0"/>
              <a:buChar char="•"/>
            </a:pPr>
            <a:r>
              <a:rPr lang="en-US" dirty="0"/>
              <a:t>Single piece flow (no buffer stock)</a:t>
            </a:r>
          </a:p>
          <a:p>
            <a:pPr marL="457200" indent="-457200">
              <a:buFont typeface="Arial" pitchFamily="34" charset="0"/>
              <a:buChar char="•"/>
            </a:pPr>
            <a:r>
              <a:rPr lang="en-US" dirty="0"/>
              <a:t>Value stream </a:t>
            </a:r>
          </a:p>
          <a:p>
            <a:pPr marL="457200" indent="-457200">
              <a:buFont typeface="Arial" pitchFamily="34" charset="0"/>
              <a:buChar char="•"/>
            </a:pPr>
            <a:r>
              <a:rPr lang="en-US" dirty="0"/>
              <a:t>One machine, one design, one order at a time</a:t>
            </a:r>
          </a:p>
          <a:p>
            <a:pPr>
              <a:buFontTx/>
              <a:buNone/>
            </a:pPr>
            <a:endParaRPr lang="en-US" dirty="0"/>
          </a:p>
        </p:txBody>
      </p:sp>
      <p:pic>
        <p:nvPicPr>
          <p:cNvPr id="27653" name="Picture 5" descr="AG00174_"/>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0386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7656" name="Text Box 8"/>
          <p:cNvSpPr txBox="1">
            <a:spLocks noChangeArrowheads="1"/>
          </p:cNvSpPr>
          <p:nvPr/>
        </p:nvSpPr>
        <p:spPr bwMode="auto">
          <a:xfrm>
            <a:off x="1203325" y="4495800"/>
            <a:ext cx="4206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7657" name="Text Box 9"/>
          <p:cNvSpPr txBox="1">
            <a:spLocks noChangeArrowheads="1"/>
          </p:cNvSpPr>
          <p:nvPr/>
        </p:nvSpPr>
        <p:spPr bwMode="auto">
          <a:xfrm>
            <a:off x="1600200" y="4389438"/>
            <a:ext cx="58674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0000FF"/>
                </a:solidFill>
              </a:rPr>
              <a:t>The Result:                       Production lead time reduced from 16 weeks to 14 hours</a:t>
            </a:r>
          </a:p>
        </p:txBody>
      </p:sp>
    </p:spTree>
    <p:extLst>
      <p:ext uri="{BB962C8B-B14F-4D97-AF65-F5344CB8AC3E}">
        <p14:creationId xmlns:p14="http://schemas.microsoft.com/office/powerpoint/2010/main" val="231057970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Kanban: New </a:t>
            </a:r>
            <a:r>
              <a:rPr lang="en-US" dirty="0"/>
              <a:t>Scheduling System</a:t>
            </a:r>
          </a:p>
        </p:txBody>
      </p:sp>
      <p:sp>
        <p:nvSpPr>
          <p:cNvPr id="59395" name="Rectangle 3"/>
          <p:cNvSpPr>
            <a:spLocks noGrp="1" noChangeArrowheads="1"/>
          </p:cNvSpPr>
          <p:nvPr>
            <p:ph idx="1"/>
          </p:nvPr>
        </p:nvSpPr>
        <p:spPr/>
        <p:txBody>
          <a:bodyPr/>
          <a:lstStyle/>
          <a:p>
            <a:pPr marL="457200" indent="-457200">
              <a:buFont typeface="Wingdings" pitchFamily="2" charset="2"/>
              <a:buChar char="ü"/>
            </a:pPr>
            <a:r>
              <a:rPr lang="en-US" dirty="0"/>
              <a:t>MRP system retained for long-term ordering of materials</a:t>
            </a:r>
          </a:p>
          <a:p>
            <a:pPr marL="457200" indent="-457200">
              <a:buFont typeface="Wingdings" pitchFamily="2" charset="2"/>
              <a:buChar char="ü"/>
            </a:pPr>
            <a:r>
              <a:rPr lang="en-US" dirty="0"/>
              <a:t>Day-to-day scheduling now run off a large whiteboard </a:t>
            </a:r>
          </a:p>
          <a:p>
            <a:pPr marL="457200" indent="-457200">
              <a:buFont typeface="Wingdings" pitchFamily="2" charset="2"/>
              <a:buChar char="ü"/>
            </a:pPr>
            <a:r>
              <a:rPr lang="en-US" dirty="0"/>
              <a:t>Production day divided into slots by takt times</a:t>
            </a:r>
          </a:p>
          <a:p>
            <a:pPr marL="457200" indent="-457200">
              <a:buFont typeface="Wingdings" pitchFamily="2" charset="2"/>
              <a:buChar char="ü"/>
            </a:pPr>
            <a:r>
              <a:rPr lang="en-US" dirty="0"/>
              <a:t>Orders written on the whiteboard as they are confirmed</a:t>
            </a:r>
          </a:p>
        </p:txBody>
      </p:sp>
    </p:spTree>
    <p:extLst>
      <p:ext uri="{BB962C8B-B14F-4D97-AF65-F5344CB8AC3E}">
        <p14:creationId xmlns:p14="http://schemas.microsoft.com/office/powerpoint/2010/main" val="108901411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Kanban (New </a:t>
            </a:r>
            <a:r>
              <a:rPr lang="en-US" dirty="0"/>
              <a:t>Scheduling System)</a:t>
            </a:r>
          </a:p>
        </p:txBody>
      </p:sp>
      <p:sp>
        <p:nvSpPr>
          <p:cNvPr id="60419" name="Rectangle 3"/>
          <p:cNvSpPr>
            <a:spLocks noGrp="1" noChangeArrowheads="1"/>
          </p:cNvSpPr>
          <p:nvPr>
            <p:ph idx="1"/>
          </p:nvPr>
        </p:nvSpPr>
        <p:spPr/>
        <p:txBody>
          <a:bodyPr/>
          <a:lstStyle/>
          <a:p>
            <a:pPr marL="457200" indent="-457200">
              <a:buFont typeface="Wingdings" pitchFamily="2" charset="2"/>
              <a:buChar char="ü"/>
            </a:pPr>
            <a:r>
              <a:rPr lang="en-US" dirty="0"/>
              <a:t>Nothing produced without a confirmed order</a:t>
            </a:r>
          </a:p>
          <a:p>
            <a:pPr marL="457200" indent="-457200">
              <a:buFont typeface="Wingdings" pitchFamily="2" charset="2"/>
              <a:buChar char="ü"/>
            </a:pPr>
            <a:r>
              <a:rPr lang="en-US" dirty="0"/>
              <a:t>Management Information Systems department was eliminated</a:t>
            </a:r>
          </a:p>
          <a:p>
            <a:pPr marL="457200" indent="-457200">
              <a:buFont typeface="Wingdings" pitchFamily="2" charset="2"/>
              <a:buChar char="ü"/>
            </a:pPr>
            <a:r>
              <a:rPr lang="en-US" dirty="0"/>
              <a:t>Parts within the plant are pulled to the next station automatically</a:t>
            </a:r>
          </a:p>
          <a:p>
            <a:pPr marL="457200" indent="-457200">
              <a:buFont typeface="Wingdings" pitchFamily="2" charset="2"/>
              <a:buChar char="ü"/>
            </a:pPr>
            <a:r>
              <a:rPr lang="en-US" dirty="0"/>
              <a:t>Product and information are combined</a:t>
            </a:r>
          </a:p>
        </p:txBody>
      </p:sp>
    </p:spTree>
    <p:extLst>
      <p:ext uri="{BB962C8B-B14F-4D97-AF65-F5344CB8AC3E}">
        <p14:creationId xmlns:p14="http://schemas.microsoft.com/office/powerpoint/2010/main" val="174440620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Initial Problems</a:t>
            </a:r>
          </a:p>
        </p:txBody>
      </p:sp>
      <p:sp>
        <p:nvSpPr>
          <p:cNvPr id="38915" name="Rectangle 3"/>
          <p:cNvSpPr>
            <a:spLocks noGrp="1" noChangeArrowheads="1"/>
          </p:cNvSpPr>
          <p:nvPr>
            <p:ph idx="1"/>
          </p:nvPr>
        </p:nvSpPr>
        <p:spPr/>
        <p:txBody>
          <a:bodyPr/>
          <a:lstStyle/>
          <a:p>
            <a:pPr marL="457200" indent="-457200">
              <a:buFont typeface="Arial" pitchFamily="34" charset="0"/>
              <a:buChar char="•"/>
            </a:pPr>
            <a:r>
              <a:rPr lang="en-US" dirty="0"/>
              <a:t>People missed the excitement of fire fighting</a:t>
            </a:r>
          </a:p>
          <a:p>
            <a:pPr marL="457200" indent="-457200">
              <a:buFont typeface="Arial" pitchFamily="34" charset="0"/>
              <a:buChar char="•"/>
            </a:pPr>
            <a:r>
              <a:rPr lang="en-US" dirty="0"/>
              <a:t>Lean operations revealed problems that had been covered up by high inventory levels</a:t>
            </a:r>
          </a:p>
          <a:p>
            <a:pPr marL="457200" indent="-457200">
              <a:buFont typeface="Arial" pitchFamily="34" charset="0"/>
              <a:buChar char="•"/>
            </a:pPr>
            <a:r>
              <a:rPr lang="en-US" dirty="0"/>
              <a:t>Deliveries of purchased components to the cells were not dependable</a:t>
            </a:r>
          </a:p>
        </p:txBody>
      </p:sp>
    </p:spTree>
    <p:extLst>
      <p:ext uri="{BB962C8B-B14F-4D97-AF65-F5344CB8AC3E}">
        <p14:creationId xmlns:p14="http://schemas.microsoft.com/office/powerpoint/2010/main" val="27137637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Kanban: A Time Management Tool?</a:t>
            </a:r>
            <a:endParaRPr lang="en-US" dirty="0"/>
          </a:p>
        </p:txBody>
      </p:sp>
      <p:sp>
        <p:nvSpPr>
          <p:cNvPr id="3" name="Content Placeholder 2"/>
          <p:cNvSpPr>
            <a:spLocks noGrp="1"/>
          </p:cNvSpPr>
          <p:nvPr>
            <p:ph idx="1"/>
          </p:nvPr>
        </p:nvSpPr>
        <p:spPr/>
        <p:txBody>
          <a:bodyPr/>
          <a:lstStyle/>
          <a:p>
            <a:r>
              <a:rPr lang="en-US" dirty="0">
                <a:hlinkClick r:id="rId2"/>
              </a:rPr>
              <a:t>http://www.youtube.com/watch?v=v7_GFdrAxUg</a:t>
            </a:r>
            <a:endParaRPr lang="en-US" dirty="0"/>
          </a:p>
        </p:txBody>
      </p:sp>
      <p:sp>
        <p:nvSpPr>
          <p:cNvPr id="4" name="Slide Number Placeholder 3"/>
          <p:cNvSpPr>
            <a:spLocks noGrp="1"/>
          </p:cNvSpPr>
          <p:nvPr>
            <p:ph type="sldNum" sz="quarter" idx="10"/>
          </p:nvPr>
        </p:nvSpPr>
        <p:spPr/>
        <p:txBody>
          <a:bodyPr/>
          <a:lstStyle/>
          <a:p>
            <a:fld id="{87C43E8F-19B7-489A-96E5-823234B44B06}" type="slidenum">
              <a:rPr lang="en-US" smtClean="0"/>
              <a:pPr/>
              <a:t>6</a:t>
            </a:fld>
            <a:endParaRPr lang="en-US" dirty="0"/>
          </a:p>
        </p:txBody>
      </p:sp>
    </p:spTree>
    <p:extLst>
      <p:ext uri="{BB962C8B-B14F-4D97-AF65-F5344CB8AC3E}">
        <p14:creationId xmlns:p14="http://schemas.microsoft.com/office/powerpoint/2010/main" val="32807119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Employee Issues</a:t>
            </a:r>
          </a:p>
        </p:txBody>
      </p:sp>
      <p:sp>
        <p:nvSpPr>
          <p:cNvPr id="63491" name="Rectangle 3"/>
          <p:cNvSpPr>
            <a:spLocks noGrp="1" noChangeArrowheads="1"/>
          </p:cNvSpPr>
          <p:nvPr>
            <p:ph idx="1"/>
          </p:nvPr>
        </p:nvSpPr>
        <p:spPr/>
        <p:txBody>
          <a:bodyPr/>
          <a:lstStyle/>
          <a:p>
            <a:pPr marL="457200" indent="-457200">
              <a:buFont typeface="Arial" pitchFamily="34" charset="0"/>
              <a:buChar char="•"/>
            </a:pPr>
            <a:r>
              <a:rPr lang="en-US" dirty="0"/>
              <a:t>Will the company honor its commitment to retain excess workers?</a:t>
            </a:r>
          </a:p>
          <a:p>
            <a:pPr marL="457200" indent="-457200">
              <a:buFont typeface="Arial" pitchFamily="34" charset="0"/>
              <a:buChar char="•"/>
            </a:pPr>
            <a:r>
              <a:rPr lang="en-US" dirty="0"/>
              <a:t>Will contributions to improvement activities be recognized and rewarded?</a:t>
            </a:r>
          </a:p>
          <a:p>
            <a:pPr marL="457200" indent="-457200">
              <a:buFont typeface="Arial" pitchFamily="34" charset="0"/>
              <a:buChar char="•"/>
            </a:pPr>
            <a:r>
              <a:rPr lang="en-US" dirty="0"/>
              <a:t>People ask, “What will the changes mean for my career?”</a:t>
            </a:r>
          </a:p>
        </p:txBody>
      </p:sp>
    </p:spTree>
    <p:extLst>
      <p:ext uri="{BB962C8B-B14F-4D97-AF65-F5344CB8AC3E}">
        <p14:creationId xmlns:p14="http://schemas.microsoft.com/office/powerpoint/2010/main" val="424959733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Case #3: Electrical Components </a:t>
            </a:r>
          </a:p>
        </p:txBody>
      </p:sp>
      <p:sp>
        <p:nvSpPr>
          <p:cNvPr id="3075" name="Rectangle 3"/>
          <p:cNvSpPr>
            <a:spLocks noGrp="1" noChangeArrowheads="1"/>
          </p:cNvSpPr>
          <p:nvPr>
            <p:ph idx="1"/>
          </p:nvPr>
        </p:nvSpPr>
        <p:spPr/>
        <p:txBody>
          <a:bodyPr/>
          <a:lstStyle/>
          <a:p>
            <a:pPr marL="514350" indent="-514350">
              <a:buFont typeface="+mj-lt"/>
              <a:buAutoNum type="arabicPeriod"/>
            </a:pPr>
            <a:r>
              <a:rPr lang="en-US" dirty="0"/>
              <a:t>Large inventories</a:t>
            </a:r>
          </a:p>
          <a:p>
            <a:pPr marL="514350" indent="-514350">
              <a:buFont typeface="+mj-lt"/>
              <a:buAutoNum type="arabicPeriod"/>
            </a:pPr>
            <a:r>
              <a:rPr lang="en-US" dirty="0"/>
              <a:t>Enormous batches</a:t>
            </a:r>
          </a:p>
          <a:p>
            <a:pPr marL="514350" indent="-514350">
              <a:buFont typeface="+mj-lt"/>
              <a:buAutoNum type="arabicPeriod"/>
            </a:pPr>
            <a:r>
              <a:rPr lang="en-US" dirty="0"/>
              <a:t>MRP system with 50% extra margin added to safety stocks</a:t>
            </a:r>
          </a:p>
          <a:p>
            <a:pPr marL="514350" indent="-514350">
              <a:buFont typeface="+mj-lt"/>
              <a:buAutoNum type="arabicPeriod"/>
            </a:pPr>
            <a:r>
              <a:rPr lang="en-US" dirty="0"/>
              <a:t>Machine maintenance neglected</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3082" name="Picture 10" descr="j02419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19600"/>
            <a:ext cx="2286000" cy="214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6104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0"/>
            <a:ext cx="8229600" cy="1417638"/>
          </a:xfrm>
        </p:spPr>
        <p:txBody>
          <a:bodyPr/>
          <a:lstStyle/>
          <a:p>
            <a:r>
              <a:rPr lang="en-US" dirty="0"/>
              <a:t>Under the MRP System</a:t>
            </a:r>
          </a:p>
        </p:txBody>
      </p:sp>
      <p:sp>
        <p:nvSpPr>
          <p:cNvPr id="194563" name="Rectangle 3"/>
          <p:cNvSpPr>
            <a:spLocks noGrp="1" noChangeArrowheads="1"/>
          </p:cNvSpPr>
          <p:nvPr>
            <p:ph idx="1"/>
          </p:nvPr>
        </p:nvSpPr>
        <p:spPr>
          <a:xfrm>
            <a:off x="457200" y="1371600"/>
            <a:ext cx="8229600" cy="4754563"/>
          </a:xfrm>
        </p:spPr>
        <p:txBody>
          <a:bodyPr/>
          <a:lstStyle/>
          <a:p>
            <a:pPr marL="457200" indent="-457200">
              <a:buFont typeface="Arial" pitchFamily="34" charset="0"/>
              <a:buChar char="•"/>
            </a:pPr>
            <a:r>
              <a:rPr lang="en-US" dirty="0"/>
              <a:t>MPS used forecasts to ensure finished goods were on hand in a huge warehouse</a:t>
            </a:r>
          </a:p>
          <a:p>
            <a:pPr marL="457200" indent="-457200">
              <a:buFont typeface="Arial" pitchFamily="34" charset="0"/>
              <a:buChar char="•"/>
            </a:pPr>
            <a:r>
              <a:rPr lang="en-US" dirty="0"/>
              <a:t>Orders were processed in a batch mode</a:t>
            </a:r>
          </a:p>
          <a:p>
            <a:pPr marL="457200" indent="-457200">
              <a:buFont typeface="Arial" pitchFamily="34" charset="0"/>
              <a:buChar char="•"/>
            </a:pPr>
            <a:r>
              <a:rPr lang="en-US" dirty="0"/>
              <a:t>Few orders were shipped complete</a:t>
            </a:r>
          </a:p>
          <a:p>
            <a:pPr marL="457200" indent="-457200">
              <a:buFont typeface="Arial" pitchFamily="34" charset="0"/>
              <a:buChar char="•"/>
            </a:pPr>
            <a:r>
              <a:rPr lang="en-US" dirty="0"/>
              <a:t>Large customer service department was required to keep track and expedite orders</a:t>
            </a:r>
          </a:p>
          <a:p>
            <a:pPr>
              <a:buFontTx/>
              <a:buNone/>
            </a:pPr>
            <a:endParaRPr lang="en-US" dirty="0"/>
          </a:p>
          <a:p>
            <a:pPr>
              <a:buFontTx/>
              <a:buNone/>
            </a:pPr>
            <a:r>
              <a:rPr lang="en-US" dirty="0"/>
              <a:t>     </a:t>
            </a:r>
            <a:r>
              <a:rPr lang="en-US" dirty="0">
                <a:solidFill>
                  <a:srgbClr val="0000FF"/>
                </a:solidFill>
              </a:rPr>
              <a:t>Many potential sources for errors </a:t>
            </a:r>
          </a:p>
          <a:p>
            <a:endParaRPr lang="en-US" dirty="0">
              <a:solidFill>
                <a:srgbClr val="0000FF"/>
              </a:solidFill>
            </a:endParaRPr>
          </a:p>
        </p:txBody>
      </p:sp>
    </p:spTree>
    <p:extLst>
      <p:ext uri="{BB962C8B-B14F-4D97-AF65-F5344CB8AC3E}">
        <p14:creationId xmlns:p14="http://schemas.microsoft.com/office/powerpoint/2010/main" val="17624118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dirty="0"/>
              <a:t>Initial JIT Challenges</a:t>
            </a:r>
          </a:p>
        </p:txBody>
      </p:sp>
      <p:sp>
        <p:nvSpPr>
          <p:cNvPr id="189443" name="Rectangle 3"/>
          <p:cNvSpPr>
            <a:spLocks noGrp="1" noChangeArrowheads="1"/>
          </p:cNvSpPr>
          <p:nvPr>
            <p:ph idx="1"/>
          </p:nvPr>
        </p:nvSpPr>
        <p:spPr/>
        <p:txBody>
          <a:bodyPr/>
          <a:lstStyle/>
          <a:p>
            <a:pPr marL="457200" indent="-457200">
              <a:lnSpc>
                <a:spcPct val="90000"/>
              </a:lnSpc>
              <a:buFont typeface="Arial" pitchFamily="34" charset="0"/>
              <a:buChar char="•"/>
            </a:pPr>
            <a:r>
              <a:rPr lang="en-US" dirty="0"/>
              <a:t>Implementation not understood</a:t>
            </a:r>
          </a:p>
          <a:p>
            <a:pPr marL="457200" indent="-457200">
              <a:lnSpc>
                <a:spcPct val="90000"/>
              </a:lnSpc>
              <a:buFont typeface="Arial" pitchFamily="34" charset="0"/>
              <a:buChar char="•"/>
            </a:pPr>
            <a:r>
              <a:rPr lang="en-US" dirty="0"/>
              <a:t>Didn’t know how to reduce changeover times</a:t>
            </a:r>
          </a:p>
          <a:p>
            <a:pPr marL="457200" indent="-457200">
              <a:lnSpc>
                <a:spcPct val="90000"/>
              </a:lnSpc>
              <a:buFont typeface="Arial" pitchFamily="34" charset="0"/>
              <a:buChar char="•"/>
            </a:pPr>
            <a:r>
              <a:rPr lang="en-US" dirty="0"/>
              <a:t>Difficulty creating to a level schedule</a:t>
            </a:r>
          </a:p>
          <a:p>
            <a:pPr marL="457200" indent="-457200">
              <a:lnSpc>
                <a:spcPct val="90000"/>
              </a:lnSpc>
              <a:buFont typeface="Arial" pitchFamily="34" charset="0"/>
              <a:buChar char="•"/>
            </a:pPr>
            <a:r>
              <a:rPr lang="en-US" dirty="0"/>
              <a:t>Large inventories had glossed over problems</a:t>
            </a:r>
          </a:p>
          <a:p>
            <a:pPr marL="457200" indent="-457200">
              <a:lnSpc>
                <a:spcPct val="90000"/>
              </a:lnSpc>
              <a:buFont typeface="Arial" pitchFamily="34" charset="0"/>
              <a:buChar char="•"/>
            </a:pPr>
            <a:r>
              <a:rPr lang="en-US" dirty="0"/>
              <a:t>Express freight to make deliveries</a:t>
            </a:r>
          </a:p>
          <a:p>
            <a:pPr marL="457200" indent="-457200">
              <a:lnSpc>
                <a:spcPct val="90000"/>
              </a:lnSpc>
              <a:buFont typeface="Arial" pitchFamily="34" charset="0"/>
              <a:buChar char="•"/>
            </a:pPr>
            <a:r>
              <a:rPr lang="en-US" dirty="0"/>
              <a:t>Added customer service staff to explain later deliveries</a:t>
            </a:r>
          </a:p>
        </p:txBody>
      </p:sp>
    </p:spTree>
    <p:extLst>
      <p:ext uri="{BB962C8B-B14F-4D97-AF65-F5344CB8AC3E}">
        <p14:creationId xmlns:p14="http://schemas.microsoft.com/office/powerpoint/2010/main" val="19603690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Review Work Processes</a:t>
            </a:r>
          </a:p>
        </p:txBody>
      </p:sp>
      <p:sp>
        <p:nvSpPr>
          <p:cNvPr id="8195" name="Rectangle 3"/>
          <p:cNvSpPr>
            <a:spLocks noGrp="1" noChangeArrowheads="1"/>
          </p:cNvSpPr>
          <p:nvPr>
            <p:ph idx="1"/>
          </p:nvPr>
        </p:nvSpPr>
        <p:spPr/>
        <p:txBody>
          <a:bodyPr/>
          <a:lstStyle/>
          <a:p>
            <a:pPr marL="457200" indent="-457200">
              <a:buFont typeface="Wingdings" pitchFamily="2" charset="2"/>
              <a:buChar char="ü"/>
            </a:pPr>
            <a:r>
              <a:rPr lang="en-US" dirty="0"/>
              <a:t>Value creating jobs</a:t>
            </a:r>
          </a:p>
          <a:p>
            <a:pPr marL="457200" indent="-457200">
              <a:buFont typeface="Wingdings" pitchFamily="2" charset="2"/>
              <a:buChar char="ü"/>
            </a:pPr>
            <a:r>
              <a:rPr lang="en-US" dirty="0"/>
              <a:t>Non-value creating jobs – but currently necessary to run the business</a:t>
            </a:r>
          </a:p>
          <a:p>
            <a:pPr marL="457200" indent="-457200">
              <a:buFont typeface="Wingdings" pitchFamily="2" charset="2"/>
              <a:buChar char="ü"/>
            </a:pPr>
            <a:r>
              <a:rPr lang="en-US" dirty="0"/>
              <a:t>Non-value creating and unnecessary jobs</a:t>
            </a:r>
          </a:p>
        </p:txBody>
      </p:sp>
    </p:spTree>
    <p:extLst>
      <p:ext uri="{BB962C8B-B14F-4D97-AF65-F5344CB8AC3E}">
        <p14:creationId xmlns:p14="http://schemas.microsoft.com/office/powerpoint/2010/main" val="342571082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smtClean="0"/>
              <a:t>Deming Philosophy</a:t>
            </a:r>
            <a:endParaRPr lang="en-US" dirty="0"/>
          </a:p>
        </p:txBody>
      </p:sp>
      <p:sp>
        <p:nvSpPr>
          <p:cNvPr id="203781" name="Text Box 5"/>
          <p:cNvSpPr txBox="1">
            <a:spLocks noChangeArrowheads="1"/>
          </p:cNvSpPr>
          <p:nvPr/>
        </p:nvSpPr>
        <p:spPr bwMode="auto">
          <a:xfrm>
            <a:off x="533400" y="1981200"/>
            <a:ext cx="7772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3600" i="1" dirty="0"/>
              <a:t>Fear of job loss can derail the conversion to lean – taking away fear of job loss is at the core of a lean conversion.</a:t>
            </a:r>
          </a:p>
          <a:p>
            <a:pPr>
              <a:spcBef>
                <a:spcPct val="50000"/>
              </a:spcBef>
            </a:pPr>
            <a:endParaRPr lang="en-US" sz="3200" dirty="0"/>
          </a:p>
        </p:txBody>
      </p:sp>
    </p:spTree>
    <p:extLst>
      <p:ext uri="{BB962C8B-B14F-4D97-AF65-F5344CB8AC3E}">
        <p14:creationId xmlns:p14="http://schemas.microsoft.com/office/powerpoint/2010/main" val="307134472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dirty="0"/>
              <a:t>Get Management Involved</a:t>
            </a:r>
          </a:p>
        </p:txBody>
      </p:sp>
      <p:sp>
        <p:nvSpPr>
          <p:cNvPr id="205827" name="Rectangle 3"/>
          <p:cNvSpPr>
            <a:spLocks noGrp="1" noChangeArrowheads="1"/>
          </p:cNvSpPr>
          <p:nvPr>
            <p:ph idx="1"/>
          </p:nvPr>
        </p:nvSpPr>
        <p:spPr/>
        <p:txBody>
          <a:bodyPr/>
          <a:lstStyle/>
          <a:p>
            <a:r>
              <a:rPr lang="en-US" dirty="0"/>
              <a:t>Manager’s should personally lead the implementation activities</a:t>
            </a:r>
          </a:p>
          <a:p>
            <a:r>
              <a:rPr lang="en-US" dirty="0"/>
              <a:t>Manager’s need to go out to the shop floor to work hands-on making improvements</a:t>
            </a:r>
          </a:p>
          <a:p>
            <a:pPr>
              <a:buFontTx/>
              <a:buNone/>
            </a:pPr>
            <a:endParaRPr lang="en-US" dirty="0"/>
          </a:p>
          <a:p>
            <a:pPr>
              <a:buFontTx/>
              <a:buNone/>
            </a:pPr>
            <a:r>
              <a:rPr lang="en-US" dirty="0"/>
              <a:t>    </a:t>
            </a:r>
            <a:r>
              <a:rPr lang="en-US" dirty="0">
                <a:solidFill>
                  <a:srgbClr val="0000FF"/>
                </a:solidFill>
              </a:rPr>
              <a:t>The more senior the better - They need to see the waste and understand where change is needed</a:t>
            </a:r>
          </a:p>
          <a:p>
            <a:endParaRPr lang="en-US" dirty="0">
              <a:solidFill>
                <a:srgbClr val="0000FF"/>
              </a:solidFill>
            </a:endParaRPr>
          </a:p>
        </p:txBody>
      </p:sp>
    </p:spTree>
    <p:extLst>
      <p:ext uri="{BB962C8B-B14F-4D97-AF65-F5344CB8AC3E}">
        <p14:creationId xmlns:p14="http://schemas.microsoft.com/office/powerpoint/2010/main" val="12879931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dirty="0"/>
              <a:t>Results from the Lean System</a:t>
            </a:r>
          </a:p>
        </p:txBody>
      </p:sp>
      <p:sp>
        <p:nvSpPr>
          <p:cNvPr id="195587" name="Rectangle 3"/>
          <p:cNvSpPr>
            <a:spLocks noGrp="1" noChangeArrowheads="1"/>
          </p:cNvSpPr>
          <p:nvPr>
            <p:ph idx="1"/>
          </p:nvPr>
        </p:nvSpPr>
        <p:spPr>
          <a:xfrm>
            <a:off x="457200" y="1295400"/>
            <a:ext cx="8229600" cy="4830763"/>
          </a:xfrm>
        </p:spPr>
        <p:txBody>
          <a:bodyPr/>
          <a:lstStyle/>
          <a:p>
            <a:pPr marL="514350" indent="-514350">
              <a:lnSpc>
                <a:spcPct val="90000"/>
              </a:lnSpc>
              <a:buFont typeface="+mj-lt"/>
              <a:buAutoNum type="arabicPeriod"/>
            </a:pPr>
            <a:r>
              <a:rPr lang="en-US" dirty="0"/>
              <a:t>Order-receipt-to-ship time reduced from more that a week to less than a day</a:t>
            </a:r>
          </a:p>
          <a:p>
            <a:pPr marL="514350" indent="-514350">
              <a:lnSpc>
                <a:spcPct val="90000"/>
              </a:lnSpc>
              <a:buFont typeface="+mj-lt"/>
              <a:buAutoNum type="arabicPeriod"/>
            </a:pPr>
            <a:r>
              <a:rPr lang="en-US" dirty="0"/>
              <a:t>As shipper withdrew parts from finished stock racks, this became the signal to make more of a given part</a:t>
            </a:r>
          </a:p>
          <a:p>
            <a:pPr marL="514350" indent="-514350">
              <a:lnSpc>
                <a:spcPct val="90000"/>
              </a:lnSpc>
              <a:buFont typeface="+mj-lt"/>
              <a:buAutoNum type="arabicPeriod"/>
            </a:pPr>
            <a:r>
              <a:rPr lang="en-US" dirty="0"/>
              <a:t>Fewer people &amp; fewer </a:t>
            </a:r>
            <a:r>
              <a:rPr lang="en-US" dirty="0" smtClean="0"/>
              <a:t>errors</a:t>
            </a:r>
            <a:endParaRPr lang="en-US" dirty="0"/>
          </a:p>
          <a:p>
            <a:pPr marL="514350" indent="-514350">
              <a:lnSpc>
                <a:spcPct val="90000"/>
              </a:lnSpc>
              <a:buFont typeface="+mj-lt"/>
              <a:buAutoNum type="arabicPeriod"/>
            </a:pPr>
            <a:r>
              <a:rPr lang="en-US" dirty="0"/>
              <a:t>Instead of one month  </a:t>
            </a:r>
            <a:r>
              <a:rPr lang="en-US" dirty="0" smtClean="0"/>
              <a:t>batches</a:t>
            </a:r>
            <a:r>
              <a:rPr lang="en-US" dirty="0"/>
              <a:t>, parts were </a:t>
            </a:r>
            <a:r>
              <a:rPr lang="en-US" dirty="0" smtClean="0"/>
              <a:t>produced every </a:t>
            </a:r>
            <a:r>
              <a:rPr lang="en-US" dirty="0"/>
              <a:t>day </a:t>
            </a:r>
          </a:p>
        </p:txBody>
      </p:sp>
      <p:pic>
        <p:nvPicPr>
          <p:cNvPr id="195588" name="Picture 4" descr="BD0497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648200"/>
            <a:ext cx="2948006"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194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t>Conclusions</a:t>
            </a:r>
          </a:p>
        </p:txBody>
      </p:sp>
      <p:sp>
        <p:nvSpPr>
          <p:cNvPr id="97283" name="Rectangle 3"/>
          <p:cNvSpPr>
            <a:spLocks noGrp="1" noChangeArrowheads="1"/>
          </p:cNvSpPr>
          <p:nvPr>
            <p:ph idx="1"/>
          </p:nvPr>
        </p:nvSpPr>
        <p:spPr/>
        <p:txBody>
          <a:bodyPr/>
          <a:lstStyle/>
          <a:p>
            <a:pPr>
              <a:lnSpc>
                <a:spcPct val="90000"/>
              </a:lnSpc>
            </a:pPr>
            <a:r>
              <a:rPr lang="en-US" dirty="0" smtClean="0"/>
              <a:t>Kanban </a:t>
            </a:r>
            <a:r>
              <a:rPr lang="en-US" dirty="0"/>
              <a:t>can:</a:t>
            </a:r>
          </a:p>
          <a:p>
            <a:pPr lvl="1">
              <a:lnSpc>
                <a:spcPct val="90000"/>
              </a:lnSpc>
            </a:pPr>
            <a:r>
              <a:rPr lang="en-US" dirty="0"/>
              <a:t>simplify operations and improve control</a:t>
            </a:r>
          </a:p>
          <a:p>
            <a:pPr lvl="1">
              <a:lnSpc>
                <a:spcPct val="90000"/>
              </a:lnSpc>
            </a:pPr>
            <a:r>
              <a:rPr lang="en-US" dirty="0"/>
              <a:t>reduce inventories and improve cash flow</a:t>
            </a:r>
          </a:p>
          <a:p>
            <a:pPr lvl="1">
              <a:lnSpc>
                <a:spcPct val="90000"/>
              </a:lnSpc>
            </a:pPr>
            <a:r>
              <a:rPr lang="en-US" dirty="0"/>
              <a:t>reduce lead times</a:t>
            </a:r>
          </a:p>
          <a:p>
            <a:pPr marL="457200" indent="-457200">
              <a:lnSpc>
                <a:spcPct val="90000"/>
              </a:lnSpc>
              <a:buFont typeface="Arial" pitchFamily="34" charset="0"/>
              <a:buChar char="•"/>
            </a:pPr>
            <a:r>
              <a:rPr lang="en-US" dirty="0"/>
              <a:t>Set-up times must be reduced for lean to work to be able to reduce lot sizes</a:t>
            </a:r>
          </a:p>
          <a:p>
            <a:pPr marL="457200" indent="-457200">
              <a:lnSpc>
                <a:spcPct val="90000"/>
              </a:lnSpc>
              <a:buFont typeface="Arial" pitchFamily="34" charset="0"/>
              <a:buChar char="•"/>
            </a:pPr>
            <a:r>
              <a:rPr lang="en-US" dirty="0"/>
              <a:t>As internal issues are addresses – look to include vendors</a:t>
            </a:r>
          </a:p>
          <a:p>
            <a:pPr>
              <a:lnSpc>
                <a:spcPct val="90000"/>
              </a:lnSpc>
            </a:pPr>
            <a:endParaRPr lang="en-US" dirty="0"/>
          </a:p>
        </p:txBody>
      </p:sp>
    </p:spTree>
    <p:extLst>
      <p:ext uri="{BB962C8B-B14F-4D97-AF65-F5344CB8AC3E}">
        <p14:creationId xmlns:p14="http://schemas.microsoft.com/office/powerpoint/2010/main" val="96244828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smtClean="0"/>
              <a:t>In Conclusion</a:t>
            </a:r>
            <a:endParaRPr lang="en-US" dirty="0"/>
          </a:p>
        </p:txBody>
      </p:sp>
      <p:sp>
        <p:nvSpPr>
          <p:cNvPr id="98307" name="Rectangle 3"/>
          <p:cNvSpPr>
            <a:spLocks noGrp="1" noChangeArrowheads="1"/>
          </p:cNvSpPr>
          <p:nvPr>
            <p:ph idx="1"/>
          </p:nvPr>
        </p:nvSpPr>
        <p:spPr/>
        <p:txBody>
          <a:bodyPr/>
          <a:lstStyle/>
          <a:p>
            <a:pPr>
              <a:lnSpc>
                <a:spcPct val="90000"/>
              </a:lnSpc>
            </a:pPr>
            <a:r>
              <a:rPr lang="en-US" dirty="0" smtClean="0"/>
              <a:t>Kanban:</a:t>
            </a:r>
            <a:endParaRPr lang="en-US" dirty="0"/>
          </a:p>
          <a:p>
            <a:pPr lvl="1">
              <a:lnSpc>
                <a:spcPct val="90000"/>
              </a:lnSpc>
            </a:pPr>
            <a:r>
              <a:rPr lang="en-US" dirty="0"/>
              <a:t>offers greater responsiveness and therefore better customer satisfaction</a:t>
            </a:r>
          </a:p>
          <a:p>
            <a:pPr lvl="1">
              <a:lnSpc>
                <a:spcPct val="90000"/>
              </a:lnSpc>
            </a:pPr>
            <a:r>
              <a:rPr lang="en-US" dirty="0"/>
              <a:t>identifies mistakes quickly</a:t>
            </a:r>
          </a:p>
          <a:p>
            <a:pPr lvl="1">
              <a:lnSpc>
                <a:spcPct val="90000"/>
              </a:lnSpc>
            </a:pPr>
            <a:r>
              <a:rPr lang="en-US" dirty="0"/>
              <a:t>helps to identify muda (waste)</a:t>
            </a:r>
          </a:p>
          <a:p>
            <a:pPr lvl="1">
              <a:lnSpc>
                <a:spcPct val="90000"/>
              </a:lnSpc>
            </a:pPr>
            <a:r>
              <a:rPr lang="en-US" dirty="0"/>
              <a:t>is applicable to other areas of the firm in addition to production</a:t>
            </a:r>
          </a:p>
          <a:p>
            <a:pPr>
              <a:lnSpc>
                <a:spcPct val="90000"/>
              </a:lnSpc>
            </a:pPr>
            <a:r>
              <a:rPr lang="en-US" dirty="0"/>
              <a:t>MRP still may be used to maintain inventories, but in a reduced role</a:t>
            </a:r>
          </a:p>
          <a:p>
            <a:pPr lvl="1">
              <a:lnSpc>
                <a:spcPct val="90000"/>
              </a:lnSpc>
            </a:pPr>
            <a:endParaRPr lang="en-US" dirty="0"/>
          </a:p>
          <a:p>
            <a:pPr lvl="1">
              <a:lnSpc>
                <a:spcPct val="90000"/>
              </a:lnSpc>
            </a:pPr>
            <a:endParaRPr lang="en-US" dirty="0"/>
          </a:p>
        </p:txBody>
      </p:sp>
    </p:spTree>
    <p:extLst>
      <p:ext uri="{BB962C8B-B14F-4D97-AF65-F5344CB8AC3E}">
        <p14:creationId xmlns:p14="http://schemas.microsoft.com/office/powerpoint/2010/main" val="2548248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0" name="Rectangle 8"/>
          <p:cNvSpPr>
            <a:spLocks noGrp="1" noChangeArrowheads="1"/>
          </p:cNvSpPr>
          <p:nvPr>
            <p:ph type="ctrTitle" idx="4294967295"/>
          </p:nvPr>
        </p:nvSpPr>
        <p:spPr>
          <a:xfrm>
            <a:off x="0" y="2130425"/>
            <a:ext cx="7772400" cy="1470025"/>
          </a:xfrm>
        </p:spPr>
        <p:txBody>
          <a:bodyPr/>
          <a:lstStyle/>
          <a:p>
            <a:r>
              <a:rPr lang="en-US" sz="6000" i="1" u="sng" dirty="0">
                <a:solidFill>
                  <a:srgbClr val="008000"/>
                </a:solidFill>
              </a:rPr>
              <a:t>Some Definitions</a:t>
            </a:r>
          </a:p>
        </p:txBody>
      </p:sp>
    </p:spTree>
    <p:extLst>
      <p:ext uri="{BB962C8B-B14F-4D97-AF65-F5344CB8AC3E}">
        <p14:creationId xmlns:p14="http://schemas.microsoft.com/office/powerpoint/2010/main" val="21965577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Rectangle 5"/>
          <p:cNvSpPr>
            <a:spLocks noGrp="1" noChangeArrowheads="1"/>
          </p:cNvSpPr>
          <p:nvPr>
            <p:ph type="title" idx="4294967295"/>
          </p:nvPr>
        </p:nvSpPr>
        <p:spPr>
          <a:xfrm>
            <a:off x="0" y="2362200"/>
            <a:ext cx="8229600" cy="1143000"/>
          </a:xfrm>
        </p:spPr>
        <p:txBody>
          <a:bodyPr/>
          <a:lstStyle/>
          <a:p>
            <a:r>
              <a:rPr lang="en-US" sz="5400" dirty="0">
                <a:solidFill>
                  <a:srgbClr val="996633"/>
                </a:solidFill>
              </a:rPr>
              <a:t>Questions?</a:t>
            </a:r>
          </a:p>
        </p:txBody>
      </p:sp>
    </p:spTree>
    <p:extLst>
      <p:ext uri="{BB962C8B-B14F-4D97-AF65-F5344CB8AC3E}">
        <p14:creationId xmlns:p14="http://schemas.microsoft.com/office/powerpoint/2010/main" val="12036118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fld id="{C90098BD-94CC-404C-ADC9-1D98EB4B7EFF}" type="slidenum">
              <a:rPr lang="en-US">
                <a:solidFill>
                  <a:srgbClr val="000000"/>
                </a:solidFill>
              </a:rPr>
              <a:pPr eaLnBrk="1" hangingPunct="1"/>
              <a:t>71</a:t>
            </a:fld>
            <a:endParaRPr lang="en-US" dirty="0">
              <a:solidFill>
                <a:srgbClr val="000000"/>
              </a:solidFill>
            </a:endParaRPr>
          </a:p>
        </p:txBody>
      </p:sp>
      <p:sp>
        <p:nvSpPr>
          <p:cNvPr id="107523" name="Content Placeholder 6"/>
          <p:cNvSpPr>
            <a:spLocks noGrp="1"/>
          </p:cNvSpPr>
          <p:nvPr>
            <p:ph idx="4294967295"/>
          </p:nvPr>
        </p:nvSpPr>
        <p:spPr bwMode="auto">
          <a:xfrm>
            <a:off x="914400" y="1371600"/>
            <a:ext cx="8229600" cy="4754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pPr>
            <a:r>
              <a:rPr lang="en-US" sz="2000" dirty="0" smtClean="0">
                <a:ea typeface="ＭＳ Ｐゴシック" charset="-128"/>
              </a:rPr>
              <a:t>Anderson, </a:t>
            </a:r>
            <a:r>
              <a:rPr lang="en-US" sz="2000" b="1" dirty="0" smtClean="0">
                <a:ea typeface="ＭＳ Ｐゴシック" charset="-128"/>
              </a:rPr>
              <a:t>Kanban in Action</a:t>
            </a:r>
            <a:r>
              <a:rPr lang="en-US" sz="2000" dirty="0" smtClean="0">
                <a:ea typeface="ＭＳ Ｐゴシック" charset="-128"/>
              </a:rPr>
              <a:t>: 					http://www.agilemanagement.net/Articles/Weblog/KanbaninAction.html</a:t>
            </a:r>
          </a:p>
          <a:p>
            <a:pPr>
              <a:spcBef>
                <a:spcPts val="1200"/>
              </a:spcBef>
            </a:pPr>
            <a:r>
              <a:rPr lang="en-US" sz="2000" dirty="0" smtClean="0">
                <a:ea typeface="ＭＳ Ｐゴシック" charset="-128"/>
              </a:rPr>
              <a:t>Hiranabe, </a:t>
            </a:r>
            <a:r>
              <a:rPr lang="en-US" sz="2000" b="1" dirty="0" smtClean="0">
                <a:ea typeface="ＭＳ Ｐゴシック" charset="-128"/>
              </a:rPr>
              <a:t>Kanban Applied to Software Development: from Agile to Lean</a:t>
            </a:r>
            <a:r>
              <a:rPr lang="en-US" sz="2000" dirty="0" smtClean="0">
                <a:ea typeface="ＭＳ Ｐゴシック" charset="-128"/>
              </a:rPr>
              <a:t>: http://www.infoq.com/articles/hiranabe-lean-agile-kanban</a:t>
            </a:r>
          </a:p>
          <a:p>
            <a:pPr>
              <a:spcBef>
                <a:spcPts val="1200"/>
              </a:spcBef>
            </a:pPr>
            <a:r>
              <a:rPr lang="en-US" sz="2000" dirty="0" smtClean="0">
                <a:ea typeface="ＭＳ Ｐゴシック" charset="-128"/>
              </a:rPr>
              <a:t>Ladas, </a:t>
            </a:r>
            <a:r>
              <a:rPr lang="en-US" sz="2000" b="1" dirty="0" smtClean="0">
                <a:ea typeface="ＭＳ Ｐゴシック" charset="-128"/>
              </a:rPr>
              <a:t>Scrum-ban</a:t>
            </a:r>
            <a:r>
              <a:rPr lang="en-US" sz="2000" dirty="0" smtClean="0">
                <a:ea typeface="ＭＳ Ｐゴシック" charset="-128"/>
              </a:rPr>
              <a:t>: 							http://leansoftwareengineering.com/ksse/scrum-ban/</a:t>
            </a:r>
          </a:p>
          <a:p>
            <a:pPr>
              <a:spcBef>
                <a:spcPts val="1200"/>
              </a:spcBef>
            </a:pPr>
            <a:r>
              <a:rPr lang="en-US" sz="2000" dirty="0" smtClean="0">
                <a:ea typeface="ＭＳ Ｐゴシック" charset="-128"/>
              </a:rPr>
              <a:t>Belshee, </a:t>
            </a:r>
            <a:r>
              <a:rPr lang="en-US" sz="2000" b="1" dirty="0" smtClean="0">
                <a:ea typeface="ＭＳ Ｐゴシック" charset="-128"/>
              </a:rPr>
              <a:t>Naked Planning, Kanban Simplified</a:t>
            </a:r>
            <a:r>
              <a:rPr lang="en-US" sz="2000" dirty="0" smtClean="0">
                <a:ea typeface="ＭＳ Ｐゴシック" charset="-128"/>
              </a:rPr>
              <a:t>: 			</a:t>
            </a:r>
            <a:r>
              <a:rPr lang="en-US" sz="2000" dirty="0" smtClean="0">
                <a:ea typeface="ＭＳ Ｐゴシック" charset="-128"/>
                <a:hlinkClick r:id="rId2"/>
              </a:rPr>
              <a:t>http://joearnold.com/2008/03/naked-planning-kanban-simplified/</a:t>
            </a:r>
            <a:endParaRPr lang="en-US" sz="2000" dirty="0" smtClean="0">
              <a:ea typeface="ＭＳ Ｐゴシック" charset="-128"/>
            </a:endParaRPr>
          </a:p>
          <a:p>
            <a:pPr>
              <a:spcBef>
                <a:spcPts val="1200"/>
              </a:spcBef>
            </a:pPr>
            <a:r>
              <a:rPr lang="en-US" sz="2000" dirty="0" smtClean="0">
                <a:ea typeface="ＭＳ Ｐゴシック" charset="-128"/>
              </a:rPr>
              <a:t>http://en.wikipedia.org/wiki/Kanban</a:t>
            </a:r>
          </a:p>
          <a:p>
            <a:pPr>
              <a:spcBef>
                <a:spcPts val="1200"/>
              </a:spcBef>
            </a:pPr>
            <a:endParaRPr lang="en-US" sz="2000" dirty="0" smtClean="0">
              <a:ea typeface="ＭＳ Ｐゴシック" charset="-128"/>
            </a:endParaRPr>
          </a:p>
        </p:txBody>
      </p:sp>
      <p:sp>
        <p:nvSpPr>
          <p:cNvPr id="107524" name="Title 5"/>
          <p:cNvSpPr>
            <a:spLocks noGrp="1"/>
          </p:cNvSpPr>
          <p:nvPr>
            <p:ph type="title" idx="4294967295"/>
          </p:nvPr>
        </p:nvSpPr>
        <p:spPr>
          <a:xfrm>
            <a:off x="914400" y="350838"/>
            <a:ext cx="8229600" cy="715962"/>
          </a:xfrm>
        </p:spPr>
        <p:txBody>
          <a:bodyPr anchor="t"/>
          <a:lstStyle/>
          <a:p>
            <a:pPr algn="l"/>
            <a:r>
              <a:rPr lang="en-US" dirty="0" smtClean="0">
                <a:solidFill>
                  <a:srgbClr val="262626"/>
                </a:solidFill>
                <a:latin typeface="Georgia" charset="0"/>
                <a:ea typeface="ＭＳ Ｐゴシック" charset="-128"/>
              </a:rPr>
              <a:t>Kanban References:</a:t>
            </a:r>
          </a:p>
        </p:txBody>
      </p:sp>
    </p:spTree>
    <p:extLst>
      <p:ext uri="{BB962C8B-B14F-4D97-AF65-F5344CB8AC3E}">
        <p14:creationId xmlns:p14="http://schemas.microsoft.com/office/powerpoint/2010/main" val="3893811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609600" y="381000"/>
            <a:ext cx="8077200" cy="1546225"/>
          </a:xfrm>
        </p:spPr>
        <p:txBody>
          <a:bodyPr/>
          <a:lstStyle/>
          <a:p>
            <a:r>
              <a:rPr lang="en-US" dirty="0"/>
              <a:t>MRP</a:t>
            </a:r>
          </a:p>
        </p:txBody>
      </p:sp>
      <p:sp>
        <p:nvSpPr>
          <p:cNvPr id="187395" name="Rectangle 3"/>
          <p:cNvSpPr>
            <a:spLocks noGrp="1" noChangeArrowheads="1"/>
          </p:cNvSpPr>
          <p:nvPr>
            <p:ph type="subTitle" idx="1"/>
          </p:nvPr>
        </p:nvSpPr>
        <p:spPr>
          <a:xfrm>
            <a:off x="1143000" y="1676400"/>
            <a:ext cx="6934200" cy="3124200"/>
          </a:xfrm>
        </p:spPr>
        <p:txBody>
          <a:bodyPr/>
          <a:lstStyle/>
          <a:p>
            <a:r>
              <a:rPr lang="en-US" dirty="0">
                <a:solidFill>
                  <a:srgbClr val="FF6600"/>
                </a:solidFill>
              </a:rPr>
              <a:t>Material Requirements Planning</a:t>
            </a:r>
          </a:p>
          <a:p>
            <a:endParaRPr lang="en-US" dirty="0"/>
          </a:p>
          <a:p>
            <a:r>
              <a:rPr lang="en-US" dirty="0"/>
              <a:t>A system for determining the quantity and timing requirements for materials used in a production operation.</a:t>
            </a:r>
          </a:p>
        </p:txBody>
      </p:sp>
      <p:sp>
        <p:nvSpPr>
          <p:cNvPr id="2" name="Slide Number Placeholder 1"/>
          <p:cNvSpPr>
            <a:spLocks noGrp="1"/>
          </p:cNvSpPr>
          <p:nvPr>
            <p:ph type="sldNum" sz="quarter" idx="10"/>
          </p:nvPr>
        </p:nvSpPr>
        <p:spPr/>
        <p:txBody>
          <a:bodyPr/>
          <a:lstStyle/>
          <a:p>
            <a:fld id="{09736973-3F79-4159-8960-34EF2B2EC756}"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37358464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28600" y="457200"/>
            <a:ext cx="8458200" cy="1143000"/>
          </a:xfrm>
        </p:spPr>
        <p:txBody>
          <a:bodyPr/>
          <a:lstStyle/>
          <a:p>
            <a:r>
              <a:rPr lang="en-US" dirty="0"/>
              <a:t>JIT</a:t>
            </a:r>
          </a:p>
        </p:txBody>
      </p:sp>
      <p:sp>
        <p:nvSpPr>
          <p:cNvPr id="181251" name="Rectangle 3"/>
          <p:cNvSpPr>
            <a:spLocks noGrp="1" noChangeArrowheads="1"/>
          </p:cNvSpPr>
          <p:nvPr>
            <p:ph idx="1"/>
          </p:nvPr>
        </p:nvSpPr>
        <p:spPr>
          <a:xfrm>
            <a:off x="381000" y="1524000"/>
            <a:ext cx="8382000" cy="3916363"/>
          </a:xfrm>
        </p:spPr>
        <p:txBody>
          <a:bodyPr/>
          <a:lstStyle/>
          <a:p>
            <a:pPr algn="ctr">
              <a:buFontTx/>
              <a:buNone/>
            </a:pPr>
            <a:r>
              <a:rPr lang="en-US" dirty="0">
                <a:solidFill>
                  <a:srgbClr val="FF6600"/>
                </a:solidFill>
              </a:rPr>
              <a:t>Just-in-Time</a:t>
            </a:r>
          </a:p>
          <a:p>
            <a:endParaRPr lang="en-US" dirty="0"/>
          </a:p>
          <a:p>
            <a:r>
              <a:rPr lang="en-US" dirty="0"/>
              <a:t>A system for producing and delivering the right items at the right time in the right amounts</a:t>
            </a:r>
          </a:p>
          <a:p>
            <a:r>
              <a:rPr lang="en-US" dirty="0"/>
              <a:t>Key elements of Just-in-Time are flow, pull, standard work, and takt time</a:t>
            </a:r>
          </a:p>
        </p:txBody>
      </p:sp>
      <p:sp>
        <p:nvSpPr>
          <p:cNvPr id="2" name="Slide Number Placeholder 1"/>
          <p:cNvSpPr>
            <a:spLocks noGrp="1"/>
          </p:cNvSpPr>
          <p:nvPr>
            <p:ph type="sldNum" sz="quarter" idx="10"/>
          </p:nvPr>
        </p:nvSpPr>
        <p:spPr/>
        <p:txBody>
          <a:bodyPr/>
          <a:lstStyle/>
          <a:p>
            <a:fld id="{7DFBC5CC-044C-43DE-951C-8C02B419558E}"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31469105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2194</Words>
  <Application>Microsoft Office PowerPoint</Application>
  <PresentationFormat>On-screen Show (4:3)</PresentationFormat>
  <Paragraphs>378</Paragraphs>
  <Slides>71</Slides>
  <Notes>26</Notes>
  <HiddenSlides>0</HiddenSlides>
  <MMClips>0</MMClips>
  <ScaleCrop>false</ScaleCrop>
  <HeadingPairs>
    <vt:vector size="4" baseType="variant">
      <vt:variant>
        <vt:lpstr>Theme</vt:lpstr>
      </vt:variant>
      <vt:variant>
        <vt:i4>8</vt:i4>
      </vt:variant>
      <vt:variant>
        <vt:lpstr>Slide Titles</vt:lpstr>
      </vt:variant>
      <vt:variant>
        <vt:i4>71</vt:i4>
      </vt:variant>
    </vt:vector>
  </HeadingPairs>
  <TitlesOfParts>
    <vt:vector size="79" baseType="lpstr">
      <vt:lpstr>1_Custom Design</vt:lpstr>
      <vt:lpstr>2_Custom Design</vt:lpstr>
      <vt:lpstr>3_Custom Design</vt:lpstr>
      <vt:lpstr>4_Custom Design</vt:lpstr>
      <vt:lpstr>5_Custom Design</vt:lpstr>
      <vt:lpstr>6_Custom Design</vt:lpstr>
      <vt:lpstr>7_Custom Design</vt:lpstr>
      <vt:lpstr>Custom Design</vt:lpstr>
      <vt:lpstr> Kanban </vt:lpstr>
      <vt:lpstr>The World We Live In</vt:lpstr>
      <vt:lpstr>看板 – Kanban limits excess work in progress</vt:lpstr>
      <vt:lpstr>Inventory Control or Scheduling System? </vt:lpstr>
      <vt:lpstr>Kanban: An example</vt:lpstr>
      <vt:lpstr>Kanban: A Time Management Tool?</vt:lpstr>
      <vt:lpstr>Some Definitions</vt:lpstr>
      <vt:lpstr>MRP</vt:lpstr>
      <vt:lpstr>JIT</vt:lpstr>
      <vt:lpstr>Standard Work</vt:lpstr>
      <vt:lpstr>Takt Time</vt:lpstr>
      <vt:lpstr>Kanban</vt:lpstr>
      <vt:lpstr>Kanban Card</vt:lpstr>
      <vt:lpstr>Kanban Example</vt:lpstr>
      <vt:lpstr>Pull</vt:lpstr>
      <vt:lpstr>Kanban and Pull</vt:lpstr>
      <vt:lpstr>Lean Approach</vt:lpstr>
      <vt:lpstr>  Kanban</vt:lpstr>
      <vt:lpstr>Value</vt:lpstr>
      <vt:lpstr>Value Stream</vt:lpstr>
      <vt:lpstr>Value Stream – Not Just the Shop Floor</vt:lpstr>
      <vt:lpstr>Eliminate Waste (Muda)</vt:lpstr>
      <vt:lpstr>Examples of Waste (Muda)</vt:lpstr>
      <vt:lpstr>Lean Principles</vt:lpstr>
      <vt:lpstr>Lean Principles </vt:lpstr>
      <vt:lpstr>Lean Principles</vt:lpstr>
      <vt:lpstr>Negatives of Lean</vt:lpstr>
      <vt:lpstr> Replenishment </vt:lpstr>
      <vt:lpstr> Toyota's Six Rules </vt:lpstr>
      <vt:lpstr>Benefits of Kanban</vt:lpstr>
      <vt:lpstr>Display and manage cycle times</vt:lpstr>
      <vt:lpstr>Kanban Boards</vt:lpstr>
      <vt:lpstr>Kanban Boards</vt:lpstr>
      <vt:lpstr>Kanban Boards</vt:lpstr>
      <vt:lpstr>Kanban Boards</vt:lpstr>
      <vt:lpstr>Kanban Boards</vt:lpstr>
      <vt:lpstr>Explode large process steps into tasks to improve visibility</vt:lpstr>
      <vt:lpstr>Kanban Board with Task Decomposition</vt:lpstr>
      <vt:lpstr>Use cumulative flow diagrams to visualize work in progress</vt:lpstr>
      <vt:lpstr>Use cumulative flow diagrams to visualize work in progress</vt:lpstr>
      <vt:lpstr>Electronic Kanban</vt:lpstr>
      <vt:lpstr>Keep time-boxed product and process inspection</vt:lpstr>
      <vt:lpstr>Setting up a simple Kanban system starts to focus the team on the cycle-time of delivered work and gives a way to detect and begin to resolve bottlenecks</vt:lpstr>
      <vt:lpstr>Kanban simulation</vt:lpstr>
      <vt:lpstr>Three Case Studies</vt:lpstr>
      <vt:lpstr>Case #1: Automotive Supplier</vt:lpstr>
      <vt:lpstr>Manufacturing Sequence</vt:lpstr>
      <vt:lpstr>Kanban</vt:lpstr>
      <vt:lpstr>Kanban Production System</vt:lpstr>
      <vt:lpstr>After Conversion to Lean and Kanban</vt:lpstr>
      <vt:lpstr>Case #2: Machine Manufacturer</vt:lpstr>
      <vt:lpstr>Conflicting Planning Systems</vt:lpstr>
      <vt:lpstr>Problems </vt:lpstr>
      <vt:lpstr>External Threat </vt:lpstr>
      <vt:lpstr>Efforts at Change</vt:lpstr>
      <vt:lpstr>A Lean Revolution</vt:lpstr>
      <vt:lpstr>Kanban: New Scheduling System</vt:lpstr>
      <vt:lpstr>Kanban (New Scheduling System)</vt:lpstr>
      <vt:lpstr>Initial Problems</vt:lpstr>
      <vt:lpstr>Employee Issues</vt:lpstr>
      <vt:lpstr>Case #3: Electrical Components </vt:lpstr>
      <vt:lpstr>Under the MRP System</vt:lpstr>
      <vt:lpstr>Initial JIT Challenges</vt:lpstr>
      <vt:lpstr>Review Work Processes</vt:lpstr>
      <vt:lpstr>Deming Philosophy</vt:lpstr>
      <vt:lpstr>Get Management Involved</vt:lpstr>
      <vt:lpstr>Results from the Lean System</vt:lpstr>
      <vt:lpstr>Conclusions</vt:lpstr>
      <vt:lpstr>In Conclusion</vt:lpstr>
      <vt:lpstr>Questions?</vt:lpstr>
      <vt:lpstr>Kanban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Tammy Sagastizado</dc:creator>
  <cp:lastModifiedBy>Dr. Tammy Sagastizado</cp:lastModifiedBy>
  <cp:revision>27</cp:revision>
  <dcterms:created xsi:type="dcterms:W3CDTF">2011-12-22T19:08:18Z</dcterms:created>
  <dcterms:modified xsi:type="dcterms:W3CDTF">2013-04-13T23:47:37Z</dcterms:modified>
</cp:coreProperties>
</file>