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</p:sldMasterIdLst>
  <p:notesMasterIdLst>
    <p:notesMasterId r:id="rId52"/>
  </p:notesMasterIdLst>
  <p:sldIdLst>
    <p:sldId id="281" r:id="rId13"/>
    <p:sldId id="287" r:id="rId14"/>
    <p:sldId id="288" r:id="rId15"/>
    <p:sldId id="289" r:id="rId16"/>
    <p:sldId id="290" r:id="rId17"/>
    <p:sldId id="298" r:id="rId18"/>
    <p:sldId id="299" r:id="rId19"/>
    <p:sldId id="300" r:id="rId20"/>
    <p:sldId id="301" r:id="rId21"/>
    <p:sldId id="297" r:id="rId22"/>
    <p:sldId id="302" r:id="rId23"/>
    <p:sldId id="280" r:id="rId24"/>
    <p:sldId id="257" r:id="rId25"/>
    <p:sldId id="258" r:id="rId26"/>
    <p:sldId id="259" r:id="rId27"/>
    <p:sldId id="260" r:id="rId28"/>
    <p:sldId id="261" r:id="rId29"/>
    <p:sldId id="303" r:id="rId30"/>
    <p:sldId id="308" r:id="rId31"/>
    <p:sldId id="262" r:id="rId32"/>
    <p:sldId id="264" r:id="rId33"/>
    <p:sldId id="309" r:id="rId34"/>
    <p:sldId id="310" r:id="rId35"/>
    <p:sldId id="311" r:id="rId36"/>
    <p:sldId id="312" r:id="rId37"/>
    <p:sldId id="265" r:id="rId38"/>
    <p:sldId id="266" r:id="rId39"/>
    <p:sldId id="267" r:id="rId40"/>
    <p:sldId id="268" r:id="rId41"/>
    <p:sldId id="269" r:id="rId42"/>
    <p:sldId id="270" r:id="rId43"/>
    <p:sldId id="271" r:id="rId44"/>
    <p:sldId id="272" r:id="rId45"/>
    <p:sldId id="273" r:id="rId46"/>
    <p:sldId id="274" r:id="rId47"/>
    <p:sldId id="275" r:id="rId48"/>
    <p:sldId id="276" r:id="rId49"/>
    <p:sldId id="277" r:id="rId50"/>
    <p:sldId id="278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EDEB1-02A9-4FE7-8233-8433732800B5}" type="datetimeFigureOut">
              <a:rPr lang="en-US" smtClean="0"/>
              <a:t>2/19/2012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F5B62-9F6D-4937-91B8-1B64F8EE9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2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64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E471071-D7E7-4394-A0FB-73A5A2A29CB0}" type="slidenum">
              <a:rPr lang="en-US">
                <a:latin typeface="Times New Roman" pitchFamily="18" charset="0"/>
              </a:rPr>
              <a:pPr/>
              <a:t>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983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64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3EB76AD-6058-4389-A227-673DB46B7457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11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Pedestrian Access Route (PAR) can be a shoulder, sidewalk or trail (shared use)</a:t>
            </a:r>
          </a:p>
          <a:p>
            <a:endParaRPr lang="en-US" smtClean="0"/>
          </a:p>
          <a:p>
            <a:r>
              <a:rPr lang="en-US" smtClean="0"/>
              <a:t>NOTE:  Detectable waning surfaces are missing at the crosswalk on the shoulder and where trail meets the shoulder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64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76DACEA-168F-4A1B-81DB-340C414942D5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18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Perpendicular to the direction of travel.  </a:t>
            </a:r>
          </a:p>
          <a:p>
            <a:r>
              <a:rPr lang="en-US" smtClean="0"/>
              <a:t>A steep cross slope makes it difficult wheelchairs, walkers, canes, or other types of walking aids.  Refer to the Video.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F52717-CA3B-4CC5-B989-365C028DD1F0}" type="slidenum">
              <a:rPr lang="en-US"/>
              <a:pPr/>
              <a:t>20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Before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Example scenario as depicted in plan detail, light pole and curb inlet.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A406A3-4839-46FB-88FB-48D614FA23C0}" type="slidenum">
              <a:rPr lang="en-US"/>
              <a:pPr/>
              <a:t>21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After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Example ramps with common landing located at the top of ramp. In this scenario, additional ramps were constructed to transition into the sidewalk sections.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Note the water valve behind the light foundation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D0D9A-432B-4C97-8F4F-AE33693DF9B5}" type="slidenum">
              <a:rPr lang="en-US"/>
              <a:pPr/>
              <a:t>27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Here’s my “claim” Joe is 11 years old and measures 36” across the chest! Prove me wrong.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C04E93-B8C8-408A-90ED-89830D1C20F0}" type="slidenum">
              <a:rPr lang="en-US"/>
              <a:pPr/>
              <a:t>29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Example of other features that effect design and layout.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06A8BC-479B-4C31-8DD1-539902C9B589}" type="slidenum">
              <a:rPr lang="en-US"/>
              <a:pPr/>
              <a:t>31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Note other conflicting features: sign &amp; building corner.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C99ABA-8A81-4394-93A8-A9A50B56C45B}" type="slidenum">
              <a:rPr lang="en-US"/>
              <a:pPr/>
              <a:t>33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 other conflicting features: (3) signs, water valves &amp; power pole.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40612-7113-48CF-8A64-3888592E331B}" type="slidenum">
              <a:rPr lang="en-US"/>
              <a:pPr/>
              <a:t>35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Contractor contended multiple pours were required due to design changes. Claimed sequencing of pours was changed. 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Common landing area, ramps tying to existing sidewalk and effected boulevard areas poured at once.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96461-992B-4E3B-8A05-C1771EBC5789}" type="slidenum">
              <a:rPr lang="en-US"/>
              <a:pPr/>
              <a:t>37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 example where a ramp was constructed to transition from the landing to the sidewalk.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64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11FC6CC-10B2-4E23-A9F0-AD94833EE0DC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2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39ACE9-7F33-4049-B49A-1ABBB6CE813A}" type="slidenum">
              <a:rPr lang="en-US"/>
              <a:pPr/>
              <a:t>39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 example where a ramp was constructed to transition from the landing to the sidewalk.</a:t>
            </a:r>
          </a:p>
          <a:p>
            <a:pPr>
              <a:buFontTx/>
              <a:buChar char="•"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64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51D10C5-225B-434A-BA66-B3F5589E314E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3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r>
              <a:rPr lang="en-US" sz="1400">
                <a:latin typeface="Arial Unicode MS" pitchFamily="34" charset="-128"/>
              </a:rPr>
              <a:t>Prior to the mid-70’s – A person with a disability had many challenges</a:t>
            </a:r>
          </a:p>
          <a:p>
            <a:pPr>
              <a:buFontTx/>
              <a:buChar char="•"/>
            </a:pPr>
            <a:r>
              <a:rPr lang="en-US" sz="1400">
                <a:latin typeface="Arial Unicode MS" pitchFamily="34" charset="-128"/>
              </a:rPr>
              <a:t>Originally focused on access to buildings </a:t>
            </a:r>
          </a:p>
          <a:p>
            <a:pPr>
              <a:buFontTx/>
              <a:buChar char="•"/>
            </a:pPr>
            <a:r>
              <a:rPr lang="en-US" smtClean="0"/>
              <a:t>Universal access considers all people (elderly, children, persons with disabilities)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64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44B01AD-032B-4CE3-B6BC-1AB4B85815D4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4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Examples of what could be seen around the country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64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1345725-79E7-420C-8E10-3A5C98BBE01B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5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900" b="1" u="sng" dirty="0">
                <a:latin typeface="Arial" charset="0"/>
              </a:rPr>
              <a:t>American Barriers Act (ABA</a:t>
            </a:r>
            <a:r>
              <a:rPr lang="en-US" sz="900" dirty="0">
                <a:latin typeface="Arial" charset="0"/>
              </a:rPr>
              <a:t>)</a:t>
            </a:r>
            <a:r>
              <a:rPr lang="en-US" sz="2000" dirty="0">
                <a:latin typeface="Arial" charset="0"/>
              </a:rPr>
              <a:t>  </a:t>
            </a:r>
            <a:r>
              <a:rPr lang="en-US" sz="800" dirty="0">
                <a:latin typeface="Arial" charset="0"/>
              </a:rPr>
              <a:t>1968 becomes law</a:t>
            </a:r>
            <a:endParaRPr lang="en-US" sz="2000" dirty="0">
              <a:latin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sz="800" dirty="0">
                <a:latin typeface="Arial" charset="0"/>
              </a:rPr>
              <a:t>Required access to facilities designed, built, altered or leased with Federal funds</a:t>
            </a:r>
          </a:p>
          <a:p>
            <a:pPr>
              <a:lnSpc>
                <a:spcPct val="80000"/>
              </a:lnSpc>
            </a:pPr>
            <a:r>
              <a:rPr lang="en-US" sz="900" b="1" u="sng" dirty="0">
                <a:latin typeface="Arial" charset="0"/>
              </a:rPr>
              <a:t>The Rehabilitation Act of 1973</a:t>
            </a:r>
          </a:p>
          <a:p>
            <a:pPr lvl="1">
              <a:lnSpc>
                <a:spcPct val="80000"/>
              </a:lnSpc>
            </a:pPr>
            <a:r>
              <a:rPr lang="en-US" sz="800" dirty="0">
                <a:latin typeface="Arial" charset="0"/>
              </a:rPr>
              <a:t>Obligated State and Local Governments who Receive Federal funds </a:t>
            </a:r>
          </a:p>
          <a:p>
            <a:pPr lvl="1">
              <a:lnSpc>
                <a:spcPct val="80000"/>
              </a:lnSpc>
            </a:pPr>
            <a:r>
              <a:rPr lang="en-US" sz="800" dirty="0">
                <a:latin typeface="Arial" charset="0"/>
              </a:rPr>
              <a:t>Ensure persons with disabilities have equal access to programs, activities &amp; facilities</a:t>
            </a:r>
          </a:p>
          <a:p>
            <a:pPr lvl="1">
              <a:lnSpc>
                <a:spcPct val="80000"/>
              </a:lnSpc>
            </a:pPr>
            <a:r>
              <a:rPr lang="en-US" sz="900" dirty="0">
                <a:latin typeface="Arial" charset="0"/>
              </a:rPr>
              <a:t>Access Board created.  ROLE: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900" dirty="0">
                <a:latin typeface="Arial" charset="0"/>
              </a:rPr>
              <a:t>  (US Architectural and Transportation Barriers Compliance Board)</a:t>
            </a:r>
          </a:p>
          <a:p>
            <a:pPr lvl="2">
              <a:lnSpc>
                <a:spcPct val="80000"/>
              </a:lnSpc>
              <a:buFontTx/>
              <a:buChar char="•"/>
            </a:pPr>
            <a:r>
              <a:rPr lang="en-US" sz="800" dirty="0">
                <a:latin typeface="Arial" charset="0"/>
              </a:rPr>
              <a:t>Compliance of ABA</a:t>
            </a:r>
          </a:p>
          <a:p>
            <a:pPr lvl="2">
              <a:lnSpc>
                <a:spcPct val="80000"/>
              </a:lnSpc>
              <a:buFontTx/>
              <a:buChar char="•"/>
            </a:pPr>
            <a:r>
              <a:rPr lang="en-US" sz="800" dirty="0">
                <a:latin typeface="Arial" charset="0"/>
              </a:rPr>
              <a:t>Ensure development of design standards</a:t>
            </a:r>
          </a:p>
          <a:p>
            <a:pPr>
              <a:lnSpc>
                <a:spcPct val="80000"/>
              </a:lnSpc>
            </a:pPr>
            <a:r>
              <a:rPr lang="en-US" sz="900" b="1" u="sng" dirty="0">
                <a:latin typeface="Arial" charset="0"/>
              </a:rPr>
              <a:t>Americans with Disabilities Act (ADA)</a:t>
            </a:r>
            <a:r>
              <a:rPr lang="en-US" sz="900" dirty="0">
                <a:latin typeface="Arial" charset="0"/>
              </a:rPr>
              <a:t>    </a:t>
            </a:r>
            <a:r>
              <a:rPr lang="en-US" sz="800" dirty="0">
                <a:latin typeface="Arial" charset="0"/>
              </a:rPr>
              <a:t>July 26, 1990</a:t>
            </a:r>
            <a:endParaRPr lang="en-US" sz="900" b="1" u="sng" dirty="0">
              <a:latin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sz="800" dirty="0">
                <a:latin typeface="Arial" charset="0"/>
              </a:rPr>
              <a:t>Prohibits discrimination against people with disabilities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800" dirty="0">
                <a:latin typeface="Arial" charset="0"/>
              </a:rPr>
              <a:t>Applies to all </a:t>
            </a:r>
            <a:r>
              <a:rPr lang="en-US" sz="800" u="sng" dirty="0">
                <a:latin typeface="Arial" charset="0"/>
              </a:rPr>
              <a:t>State and Local governments</a:t>
            </a:r>
            <a:r>
              <a:rPr lang="en-US" sz="800" dirty="0">
                <a:latin typeface="Arial" charset="0"/>
              </a:rPr>
              <a:t> and </a:t>
            </a:r>
            <a:r>
              <a:rPr lang="en-US" sz="800" u="sng" dirty="0">
                <a:latin typeface="Arial" charset="0"/>
              </a:rPr>
              <a:t>New construction &amp; alterations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800" dirty="0">
                <a:latin typeface="Arial" charset="0"/>
              </a:rPr>
              <a:t>Applies to </a:t>
            </a:r>
            <a:r>
              <a:rPr lang="en-US" sz="800" u="sng" dirty="0">
                <a:latin typeface="Arial" charset="0"/>
              </a:rPr>
              <a:t>private business</a:t>
            </a:r>
            <a:r>
              <a:rPr lang="en-US" sz="800" dirty="0">
                <a:latin typeface="Arial" charset="0"/>
              </a:rPr>
              <a:t> that meet the definition of “public accommodation”</a:t>
            </a:r>
          </a:p>
          <a:p>
            <a:pPr lvl="1">
              <a:lnSpc>
                <a:spcPct val="80000"/>
              </a:lnSpc>
            </a:pPr>
            <a:r>
              <a:rPr lang="en-US" sz="800" dirty="0">
                <a:latin typeface="Arial" charset="0"/>
              </a:rPr>
              <a:t>Includes those that receive </a:t>
            </a:r>
            <a:r>
              <a:rPr lang="en-US" sz="800" u="sng" dirty="0">
                <a:latin typeface="Arial" charset="0"/>
              </a:rPr>
              <a:t>no</a:t>
            </a:r>
            <a:r>
              <a:rPr lang="en-US" sz="800" dirty="0">
                <a:latin typeface="Arial" charset="0"/>
              </a:rPr>
              <a:t> federal financial assistance</a:t>
            </a:r>
          </a:p>
          <a:p>
            <a:pPr>
              <a:lnSpc>
                <a:spcPct val="80000"/>
              </a:lnSpc>
            </a:pPr>
            <a:r>
              <a:rPr lang="en-US" sz="900" b="1" u="sng" dirty="0">
                <a:latin typeface="Arial" charset="0"/>
              </a:rPr>
              <a:t>Minimum Guidelines and Requirements for Accessible Design</a:t>
            </a:r>
            <a:r>
              <a:rPr lang="en-US" sz="900" dirty="0">
                <a:latin typeface="Arial" charset="0"/>
              </a:rPr>
              <a:t>   </a:t>
            </a:r>
            <a:r>
              <a:rPr lang="en-US" sz="800" dirty="0">
                <a:latin typeface="Arial" charset="0"/>
              </a:rPr>
              <a:t>1982 published</a:t>
            </a:r>
          </a:p>
          <a:p>
            <a:pPr lvl="1">
              <a:lnSpc>
                <a:spcPct val="80000"/>
              </a:lnSpc>
            </a:pPr>
            <a:r>
              <a:rPr lang="en-US" sz="800" dirty="0">
                <a:latin typeface="Arial" charset="0"/>
              </a:rPr>
              <a:t>Basis for development of standards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900" b="1" u="sng" dirty="0">
                <a:latin typeface="Arial" charset="0"/>
              </a:rPr>
              <a:t>Uniform Federal Accessibility Standards (UFAS)</a:t>
            </a:r>
            <a:r>
              <a:rPr lang="en-US" sz="1000" dirty="0">
                <a:latin typeface="Arial" charset="0"/>
              </a:rPr>
              <a:t>    </a:t>
            </a:r>
            <a:r>
              <a:rPr lang="en-US" sz="800" dirty="0">
                <a:latin typeface="Arial" charset="0"/>
              </a:rPr>
              <a:t>August 1984, </a:t>
            </a:r>
            <a:endParaRPr lang="en-US" sz="1000" dirty="0">
              <a:latin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sz="800" dirty="0">
                <a:latin typeface="Arial" charset="0"/>
              </a:rPr>
              <a:t>Architectural standards for buildings</a:t>
            </a:r>
          </a:p>
          <a:p>
            <a:pPr>
              <a:lnSpc>
                <a:spcPct val="80000"/>
              </a:lnSpc>
            </a:pPr>
            <a:r>
              <a:rPr lang="en-US" sz="900" b="1" u="sng" dirty="0">
                <a:latin typeface="Arial" charset="0"/>
              </a:rPr>
              <a:t>ADA Standards for Accessible Design</a:t>
            </a:r>
            <a:r>
              <a:rPr lang="en-US" sz="900" b="1" dirty="0">
                <a:latin typeface="Arial" charset="0"/>
              </a:rPr>
              <a:t>   </a:t>
            </a:r>
            <a:r>
              <a:rPr lang="en-US" sz="800" dirty="0">
                <a:latin typeface="Arial" charset="0"/>
              </a:rPr>
              <a:t>July 1990 published</a:t>
            </a:r>
            <a:endParaRPr lang="en-US" sz="900" b="1" u="sng" dirty="0">
              <a:latin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sz="800" dirty="0">
                <a:latin typeface="Arial" charset="0"/>
              </a:rPr>
              <a:t>Defined requirements to make buildings &amp; facilities accessible to peoples with disabilities</a:t>
            </a:r>
          </a:p>
          <a:p>
            <a:pPr>
              <a:lnSpc>
                <a:spcPct val="80000"/>
              </a:lnSpc>
            </a:pPr>
            <a:r>
              <a:rPr lang="en-US" sz="900" b="1" u="sng" dirty="0">
                <a:latin typeface="Arial" charset="0"/>
              </a:rPr>
              <a:t>ADA Accessibility Guidelines (ADAAG)</a:t>
            </a:r>
            <a:r>
              <a:rPr lang="en-US" sz="900" b="1" dirty="0">
                <a:latin typeface="Arial" charset="0"/>
              </a:rPr>
              <a:t>   </a:t>
            </a:r>
            <a:r>
              <a:rPr lang="en-US" sz="800" dirty="0">
                <a:latin typeface="Arial" charset="0"/>
              </a:rPr>
              <a:t>July 1991 published </a:t>
            </a:r>
            <a:endParaRPr lang="en-US" sz="900" b="1" u="sng" dirty="0">
              <a:latin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sz="800" dirty="0">
                <a:latin typeface="Arial" charset="0"/>
              </a:rPr>
              <a:t>Sept. 1991 ADAAG for Transportation Facilities</a:t>
            </a:r>
          </a:p>
          <a:p>
            <a:pPr lvl="1">
              <a:lnSpc>
                <a:spcPct val="80000"/>
              </a:lnSpc>
            </a:pPr>
            <a:r>
              <a:rPr lang="en-US" sz="800" dirty="0">
                <a:latin typeface="Arial" charset="0"/>
              </a:rPr>
              <a:t>July 2004 update</a:t>
            </a:r>
          </a:p>
          <a:p>
            <a:pPr lvl="1">
              <a:lnSpc>
                <a:spcPct val="80000"/>
              </a:lnSpc>
            </a:pPr>
            <a:r>
              <a:rPr lang="en-US" sz="800" dirty="0">
                <a:latin typeface="Arial" charset="0"/>
              </a:rPr>
              <a:t>Supplemented 2006 and 2007* US DOT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900" b="1" u="sng" dirty="0">
                <a:latin typeface="Arial" charset="0"/>
              </a:rPr>
              <a:t>Public Rights of Way Accessibility Committee (PROWAC)</a:t>
            </a:r>
            <a:r>
              <a:rPr lang="en-US" sz="900" dirty="0">
                <a:latin typeface="Arial" charset="0"/>
              </a:rPr>
              <a:t>   </a:t>
            </a:r>
            <a:r>
              <a:rPr lang="en-US" sz="800" dirty="0">
                <a:latin typeface="Arial" charset="0"/>
              </a:rPr>
              <a:t>1999 Access Board establishes </a:t>
            </a:r>
            <a:endParaRPr lang="en-US" sz="900" b="1" u="sng" dirty="0">
              <a:latin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sz="800" dirty="0">
                <a:latin typeface="Arial" charset="0"/>
              </a:rPr>
              <a:t>Develop recommendations on guidelines for </a:t>
            </a:r>
            <a:r>
              <a:rPr lang="en-US" sz="800" u="sng" dirty="0">
                <a:latin typeface="Arial" charset="0"/>
              </a:rPr>
              <a:t>accessible public rights-of-way</a:t>
            </a:r>
          </a:p>
          <a:p>
            <a:pPr>
              <a:lnSpc>
                <a:spcPct val="80000"/>
              </a:lnSpc>
            </a:pPr>
            <a:r>
              <a:rPr lang="en-US" sz="800" b="1" u="sng" dirty="0">
                <a:latin typeface="Arial" charset="0"/>
              </a:rPr>
              <a:t>Draft Guidelines</a:t>
            </a:r>
            <a:r>
              <a:rPr lang="en-US" sz="800" b="1" dirty="0">
                <a:latin typeface="Arial" charset="0"/>
              </a:rPr>
              <a:t>,</a:t>
            </a:r>
            <a:r>
              <a:rPr lang="en-US" sz="800" dirty="0">
                <a:latin typeface="Arial" charset="0"/>
              </a:rPr>
              <a:t>  June 2002</a:t>
            </a:r>
          </a:p>
          <a:p>
            <a:pPr>
              <a:lnSpc>
                <a:spcPct val="80000"/>
              </a:lnSpc>
            </a:pPr>
            <a:r>
              <a:rPr lang="en-US" sz="800" b="1" u="sng" dirty="0">
                <a:latin typeface="Arial" charset="0"/>
              </a:rPr>
              <a:t>Revised Draft Guidelines,</a:t>
            </a:r>
            <a:r>
              <a:rPr lang="en-US" sz="800" dirty="0">
                <a:latin typeface="Arial" charset="0"/>
              </a:rPr>
              <a:t>  Nov. 2005</a:t>
            </a:r>
          </a:p>
          <a:p>
            <a:pPr>
              <a:lnSpc>
                <a:spcPct val="80000"/>
              </a:lnSpc>
            </a:pPr>
            <a:r>
              <a:rPr lang="en-US" sz="800" b="1" u="sng" dirty="0">
                <a:latin typeface="Arial" charset="0"/>
              </a:rPr>
              <a:t>Special Report: Planning and Designing for Alterations</a:t>
            </a:r>
            <a:r>
              <a:rPr lang="en-US" sz="800" dirty="0">
                <a:latin typeface="Arial" charset="0"/>
              </a:rPr>
              <a:t>,  July 2007</a:t>
            </a:r>
          </a:p>
          <a:p>
            <a:pPr lvl="1">
              <a:lnSpc>
                <a:spcPct val="80000"/>
              </a:lnSpc>
            </a:pPr>
            <a:r>
              <a:rPr lang="en-US" sz="800" dirty="0"/>
              <a:t>Show examples of application for Alterations.</a:t>
            </a:r>
          </a:p>
          <a:p>
            <a:pPr lvl="1">
              <a:lnSpc>
                <a:spcPct val="80000"/>
              </a:lnSpc>
            </a:pPr>
            <a:endParaRPr lang="en-US" sz="1800" dirty="0">
              <a:latin typeface="Arial" charset="0"/>
            </a:endParaRPr>
          </a:p>
          <a:p>
            <a:pPr lvl="2">
              <a:lnSpc>
                <a:spcPct val="80000"/>
              </a:lnSpc>
            </a:pPr>
            <a:endParaRPr lang="en-US" sz="900" dirty="0">
              <a:latin typeface="Arial" charset="0"/>
            </a:endParaRPr>
          </a:p>
          <a:p>
            <a:pPr lvl="1">
              <a:lnSpc>
                <a:spcPct val="80000"/>
              </a:lnSpc>
            </a:pPr>
            <a:endParaRPr lang="en-US" sz="800" dirty="0">
              <a:latin typeface="Arial" charset="0"/>
            </a:endParaRPr>
          </a:p>
          <a:p>
            <a:pPr lvl="1">
              <a:lnSpc>
                <a:spcPct val="80000"/>
              </a:lnSpc>
            </a:pPr>
            <a:endParaRPr lang="en-US" sz="800" dirty="0">
              <a:latin typeface="Arial" charset="0"/>
            </a:endParaRPr>
          </a:p>
          <a:p>
            <a:pPr lvl="1">
              <a:lnSpc>
                <a:spcPct val="80000"/>
              </a:lnSpc>
            </a:pPr>
            <a:endParaRPr lang="en-US" sz="800" dirty="0">
              <a:latin typeface="Arial" charset="0"/>
            </a:endParaRPr>
          </a:p>
          <a:p>
            <a:pPr lvl="1">
              <a:lnSpc>
                <a:spcPct val="80000"/>
              </a:lnSpc>
            </a:pPr>
            <a:endParaRPr lang="en-US" sz="800" dirty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n-US" sz="8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64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201BF09-5D63-4C76-96D6-BFC2DB1919B1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6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Public accommodation: restaurants, hotels, movie theaters, and doctors’ offices are just a few examples), commercial facilities (such as office buildings, factories, and warehouses), and many private employers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64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6F9EFC5-7A93-440F-940F-21C13CD9A6A8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7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64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CF3BCAA-8B31-49BA-8ECE-9A8301196D78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8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000" b="1" dirty="0"/>
              <a:t>Although most guidance</a:t>
            </a:r>
            <a:r>
              <a:rPr lang="en-US" sz="1000" b="1" u="sng" dirty="0"/>
              <a:t> </a:t>
            </a:r>
            <a:r>
              <a:rPr lang="en-US" sz="1000" b="1" dirty="0"/>
              <a:t>for the law is currently for wheel chair and sensory disabilities, need to consider others in design of facilities</a:t>
            </a:r>
          </a:p>
          <a:p>
            <a:r>
              <a:rPr lang="en-US" sz="1000" b="1" u="sng" dirty="0"/>
              <a:t>OLDER ADULTS</a:t>
            </a:r>
          </a:p>
          <a:p>
            <a:pPr lvl="1"/>
            <a:r>
              <a:rPr lang="en-US" sz="1000" dirty="0"/>
              <a:t>Safety – More likely to get hurt </a:t>
            </a:r>
          </a:p>
          <a:p>
            <a:pPr lvl="1"/>
            <a:r>
              <a:rPr lang="en-US" sz="1000" dirty="0"/>
              <a:t>Ambulation – Slower walking speed</a:t>
            </a:r>
          </a:p>
          <a:p>
            <a:pPr lvl="1"/>
            <a:r>
              <a:rPr lang="en-US" sz="1000" dirty="0"/>
              <a:t>Object Manipulation – Reduced dexterity, coordination</a:t>
            </a:r>
          </a:p>
          <a:p>
            <a:pPr lvl="1"/>
            <a:r>
              <a:rPr lang="en-US" sz="1000" dirty="0"/>
              <a:t>Visual and Cognitive – Reduced sight and sensory processing or problem solving</a:t>
            </a:r>
          </a:p>
          <a:p>
            <a:pPr>
              <a:buFont typeface="Wingdings" pitchFamily="2" charset="2"/>
              <a:buNone/>
            </a:pPr>
            <a:r>
              <a:rPr lang="en-US" b="1" u="sng" dirty="0" smtClean="0"/>
              <a:t>CHILDREN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/>
              <a:t>Reaction time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/>
              <a:t>Less predictable behavior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/>
              <a:t>Vision- peripheral vision development</a:t>
            </a:r>
          </a:p>
          <a:p>
            <a:pPr>
              <a:buFont typeface="Wingdings" pitchFamily="2" charset="2"/>
              <a:buNone/>
            </a:pPr>
            <a:r>
              <a:rPr lang="en-US" b="1" u="sng" dirty="0" smtClean="0"/>
              <a:t>PEOPLE WITH MOBILITY IMPAIRMENTS</a:t>
            </a:r>
            <a:r>
              <a:rPr lang="en-US" sz="1000" dirty="0"/>
              <a:t> </a:t>
            </a:r>
            <a:endParaRPr lang="en-US" dirty="0" smtClean="0"/>
          </a:p>
          <a:p>
            <a:pPr lvl="1"/>
            <a:r>
              <a:rPr lang="en-US" sz="1000" dirty="0"/>
              <a:t>Wheelchair, scooters, wheeled mobility devices</a:t>
            </a:r>
          </a:p>
          <a:p>
            <a:pPr lvl="1"/>
            <a:r>
              <a:rPr lang="en-US" sz="1000" dirty="0"/>
              <a:t>Walking-Aids (canes, walkers)</a:t>
            </a:r>
          </a:p>
          <a:p>
            <a:pPr lvl="1"/>
            <a:r>
              <a:rPr lang="en-US" sz="1000" dirty="0"/>
              <a:t>Prosthesis</a:t>
            </a:r>
          </a:p>
          <a:p>
            <a:pPr>
              <a:buFont typeface="Wingdings" pitchFamily="2" charset="2"/>
              <a:buNone/>
            </a:pPr>
            <a:r>
              <a:rPr lang="en-US" b="1" u="sng" dirty="0" smtClean="0"/>
              <a:t>PEOPLE WITH SENSORY IMPAIRMENT</a:t>
            </a:r>
            <a:r>
              <a:rPr lang="en-US" sz="1000" dirty="0"/>
              <a:t> </a:t>
            </a:r>
          </a:p>
          <a:p>
            <a:pPr lvl="1"/>
            <a:r>
              <a:rPr lang="en-US" sz="1000" dirty="0"/>
              <a:t>Visual, deafness (total or partial) guide-dog users</a:t>
            </a:r>
          </a:p>
          <a:p>
            <a:pPr>
              <a:buFont typeface="Wingdings" pitchFamily="2" charset="2"/>
              <a:buNone/>
            </a:pPr>
            <a:r>
              <a:rPr lang="en-US" b="1" u="sng" dirty="0" smtClean="0"/>
              <a:t>PEOPLE WITH COGNITIVE IMPAIRMENT</a:t>
            </a:r>
          </a:p>
          <a:p>
            <a:pPr lvl="1"/>
            <a:r>
              <a:rPr lang="en-US" sz="1000" dirty="0"/>
              <a:t>Perceive, recognize, understand, interpret, and respond</a:t>
            </a:r>
          </a:p>
          <a:p>
            <a:r>
              <a:rPr lang="en-US" sz="1000" b="1" u="sng" dirty="0"/>
              <a:t>OTHER MEDICAL CONCERNS</a:t>
            </a:r>
          </a:p>
          <a:p>
            <a:pPr lvl="1"/>
            <a:r>
              <a:rPr lang="en-US" sz="1000" dirty="0"/>
              <a:t>Such as heart problems – may reduce ability to travel the longer distances (such as ramps that weave back and forth)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64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90664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ABC1616-AE23-4444-BBE9-2E1651D31777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9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May want to show a Access Board video at this time.</a:t>
            </a:r>
          </a:p>
          <a:p>
            <a:endParaRPr lang="en-US" dirty="0" smtClean="0"/>
          </a:p>
          <a:p>
            <a:r>
              <a:rPr lang="en-US" dirty="0" smtClean="0"/>
              <a:t>Handout of Definitions (In Spanish, too)</a:t>
            </a:r>
          </a:p>
          <a:p>
            <a:endParaRPr lang="en-US" dirty="0" smtClean="0"/>
          </a:p>
          <a:p>
            <a:r>
              <a:rPr lang="en-US" dirty="0" smtClean="0"/>
              <a:t>Goal:  Common Language.  Changes in </a:t>
            </a:r>
            <a:r>
              <a:rPr lang="en-US" baseline="0" dirty="0" smtClean="0"/>
              <a:t> Oklahoma </a:t>
            </a:r>
            <a:r>
              <a:rPr lang="en-US" dirty="0" smtClean="0"/>
              <a:t>DOT standards (Manuals/Standard Plans) to reflect terminology found in the ADA guidance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97BF-2F57-4910-A6F5-A3BC2914A21D}" type="datetimeFigureOut">
              <a:rPr lang="en-US" smtClean="0"/>
              <a:t>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1A73-A61A-4E69-94C3-960ADC60A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51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97BF-2F57-4910-A6F5-A3BC2914A21D}" type="datetimeFigureOut">
              <a:rPr lang="en-US" smtClean="0"/>
              <a:t>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1A73-A61A-4E69-94C3-960ADC60A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733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F2386-F743-4753-934F-538EBF7F6C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090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9B171-F474-437C-8515-73F0C3EC78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2244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178AC-0568-4735-86DD-4340461947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95980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68820-3DE5-4024-B546-269002EE7D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9152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2E22D-F406-4FEC-87B8-F6BC06EE74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0984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D4D60-E159-476E-8DE4-1F131B2E99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9378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85682-0A3B-419A-B4B1-6918455765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110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5E73F-0446-4B9D-911F-643B60F3EF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96913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CE1E1-164E-4C1D-A780-14C43E4818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13952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D62D6-6FBD-46A3-96D2-DA41EE5B98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92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97BF-2F57-4910-A6F5-A3BC2914A21D}" type="datetimeFigureOut">
              <a:rPr lang="en-US" smtClean="0"/>
              <a:t>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1A73-A61A-4E69-94C3-960ADC60A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4440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6E193-5729-4A9E-91A5-2087CA5C16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1992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F2386-F743-4753-934F-538EBF7F6C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0185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9B171-F474-437C-8515-73F0C3EC78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62572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178AC-0568-4735-86DD-4340461947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4993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68820-3DE5-4024-B546-269002EE7D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55941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2E22D-F406-4FEC-87B8-F6BC06EE74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9494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D4D60-E159-476E-8DE4-1F131B2E99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0123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85682-0A3B-419A-B4B1-6918455765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5037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5E73F-0446-4B9D-911F-643B60F3EF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6920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CE1E1-164E-4C1D-A780-14C43E4818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69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F2386-F743-4753-934F-538EBF7F6C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25753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D62D6-6FBD-46A3-96D2-DA41EE5B98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0765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6E193-5729-4A9E-91A5-2087CA5C16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554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F2386-F743-4753-934F-538EBF7F6C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09045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9B171-F474-437C-8515-73F0C3EC78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01646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178AC-0568-4735-86DD-4340461947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023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68820-3DE5-4024-B546-269002EE7D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12202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2E22D-F406-4FEC-87B8-F6BC06EE74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1234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D4D60-E159-476E-8DE4-1F131B2E99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27526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85682-0A3B-419A-B4B1-6918455765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758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5E73F-0446-4B9D-911F-643B60F3EF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56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9B171-F474-437C-8515-73F0C3EC78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9883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CE1E1-164E-4C1D-A780-14C43E4818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84871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D62D6-6FBD-46A3-96D2-DA41EE5B98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3277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6E193-5729-4A9E-91A5-2087CA5C16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701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178AC-0568-4735-86DD-4340461947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20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68820-3DE5-4024-B546-269002EE7D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497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2E22D-F406-4FEC-87B8-F6BC06EE74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745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D4D60-E159-476E-8DE4-1F131B2E99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030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85682-0A3B-419A-B4B1-6918455765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39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5E73F-0446-4B9D-911F-643B60F3EF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8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97BF-2F57-4910-A6F5-A3BC2914A21D}" type="datetimeFigureOut">
              <a:rPr lang="en-US" smtClean="0"/>
              <a:t>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1A73-A61A-4E69-94C3-960ADC60A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77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CE1E1-164E-4C1D-A780-14C43E4818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834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D62D6-6FBD-46A3-96D2-DA41EE5B98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591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6E193-5729-4A9E-91A5-2087CA5C16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002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F2386-F743-4753-934F-538EBF7F6C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618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9B171-F474-437C-8515-73F0C3EC78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09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178AC-0568-4735-86DD-4340461947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842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68820-3DE5-4024-B546-269002EE7D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0693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2E22D-F406-4FEC-87B8-F6BC06EE74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914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D4D60-E159-476E-8DE4-1F131B2E99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907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85682-0A3B-419A-B4B1-6918455765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67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97BF-2F57-4910-A6F5-A3BC2914A21D}" type="datetimeFigureOut">
              <a:rPr lang="en-US" smtClean="0"/>
              <a:t>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1A73-A61A-4E69-94C3-960ADC60A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33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5E73F-0446-4B9D-911F-643B60F3EF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17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CE1E1-164E-4C1D-A780-14C43E4818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624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D62D6-6FBD-46A3-96D2-DA41EE5B98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6395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6E193-5729-4A9E-91A5-2087CA5C16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924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F2386-F743-4753-934F-538EBF7F6C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882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9B171-F474-437C-8515-73F0C3EC78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11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178AC-0568-4735-86DD-4340461947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238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68820-3DE5-4024-B546-269002EE7D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1787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2E22D-F406-4FEC-87B8-F6BC06EE74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492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D4D60-E159-476E-8DE4-1F131B2E99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71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97BF-2F57-4910-A6F5-A3BC2914A21D}" type="datetimeFigureOut">
              <a:rPr lang="en-US" smtClean="0"/>
              <a:t>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1A73-A61A-4E69-94C3-960ADC60A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982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85682-0A3B-419A-B4B1-6918455765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560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5E73F-0446-4B9D-911F-643B60F3EF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091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CE1E1-164E-4C1D-A780-14C43E4818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278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D62D6-6FBD-46A3-96D2-DA41EE5B98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9857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6E193-5729-4A9E-91A5-2087CA5C16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1566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F2386-F743-4753-934F-538EBF7F6C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26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9B171-F474-437C-8515-73F0C3EC78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2526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178AC-0568-4735-86DD-4340461947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2559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68820-3DE5-4024-B546-269002EE7D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4552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2E22D-F406-4FEC-87B8-F6BC06EE74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716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97BF-2F57-4910-A6F5-A3BC2914A21D}" type="datetimeFigureOut">
              <a:rPr lang="en-US" smtClean="0"/>
              <a:t>2/19/2012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1A73-A61A-4E69-94C3-960ADC60A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851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D4D60-E159-476E-8DE4-1F131B2E99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178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85682-0A3B-419A-B4B1-6918455765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855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5E73F-0446-4B9D-911F-643B60F3EF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1643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CE1E1-164E-4C1D-A780-14C43E4818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789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D62D6-6FBD-46A3-96D2-DA41EE5B98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523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6E193-5729-4A9E-91A5-2087CA5C16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101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F2386-F743-4753-934F-538EBF7F6C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602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9B171-F474-437C-8515-73F0C3EC78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056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178AC-0568-4735-86DD-4340461947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4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68820-3DE5-4024-B546-269002EE7D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10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97BF-2F57-4910-A6F5-A3BC2914A21D}" type="datetimeFigureOut">
              <a:rPr lang="en-US" smtClean="0"/>
              <a:t>2/19/2012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1A73-A61A-4E69-94C3-960ADC60A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243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2E22D-F406-4FEC-87B8-F6BC06EE74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3399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D4D60-E159-476E-8DE4-1F131B2E99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2172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85682-0A3B-419A-B4B1-6918455765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2289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5E73F-0446-4B9D-911F-643B60F3EF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921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CE1E1-164E-4C1D-A780-14C43E4818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7737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D62D6-6FBD-46A3-96D2-DA41EE5B98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9253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6E193-5729-4A9E-91A5-2087CA5C16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223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F2386-F743-4753-934F-538EBF7F6C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239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9B171-F474-437C-8515-73F0C3EC78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4417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178AC-0568-4735-86DD-4340461947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02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97BF-2F57-4910-A6F5-A3BC2914A21D}" type="datetimeFigureOut">
              <a:rPr lang="en-US" smtClean="0"/>
              <a:t>2/19/2012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1A73-A61A-4E69-94C3-960ADC60A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958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68820-3DE5-4024-B546-269002EE7D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0088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2E22D-F406-4FEC-87B8-F6BC06EE74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805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D4D60-E159-476E-8DE4-1F131B2E99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1200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85682-0A3B-419A-B4B1-6918455765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87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5E73F-0446-4B9D-911F-643B60F3EF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6131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CE1E1-164E-4C1D-A780-14C43E4818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6136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D62D6-6FBD-46A3-96D2-DA41EE5B98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630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6E193-5729-4A9E-91A5-2087CA5C16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55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F2386-F743-4753-934F-538EBF7F6C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088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9B171-F474-437C-8515-73F0C3EC78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03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97BF-2F57-4910-A6F5-A3BC2914A21D}" type="datetimeFigureOut">
              <a:rPr lang="en-US" smtClean="0"/>
              <a:t>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1A73-A61A-4E69-94C3-960ADC60A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4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178AC-0568-4735-86DD-4340461947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889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68820-3DE5-4024-B546-269002EE7D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900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2E22D-F406-4FEC-87B8-F6BC06EE74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8714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D4D60-E159-476E-8DE4-1F131B2E99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9955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85682-0A3B-419A-B4B1-6918455765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988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5E73F-0446-4B9D-911F-643B60F3EF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884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CE1E1-164E-4C1D-A780-14C43E4818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354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D62D6-6FBD-46A3-96D2-DA41EE5B98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362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6E193-5729-4A9E-91A5-2087CA5C16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6190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F2386-F743-4753-934F-538EBF7F6C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3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97BF-2F57-4910-A6F5-A3BC2914A21D}" type="datetimeFigureOut">
              <a:rPr lang="en-US" smtClean="0"/>
              <a:t>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1A73-A61A-4E69-94C3-960ADC60A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553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9B171-F474-437C-8515-73F0C3EC78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5894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178AC-0568-4735-86DD-4340461947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9583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68820-3DE5-4024-B546-269002EE7D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1210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2E22D-F406-4FEC-87B8-F6BC06EE74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4776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D4D60-E159-476E-8DE4-1F131B2E99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7436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85682-0A3B-419A-B4B1-6918455765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740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5E73F-0446-4B9D-911F-643B60F3EF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700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CE1E1-164E-4C1D-A780-14C43E4818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2979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D62D6-6FBD-46A3-96D2-DA41EE5B98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19675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6E193-5729-4A9E-91A5-2087CA5C16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19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B97BF-2F57-4910-A6F5-A3BC2914A21D}" type="datetimeFigureOut">
              <a:rPr lang="en-US" smtClean="0"/>
              <a:t>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11A73-A61A-4E69-94C3-960ADC60A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0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3FE4F9-CBF3-4CD5-8A1A-47C4890BAB3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05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3FE4F9-CBF3-4CD5-8A1A-47C4890BAB3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3FE4F9-CBF3-4CD5-8A1A-47C4890BAB3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89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3FE4F9-CBF3-4CD5-8A1A-47C4890BAB3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9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3FE4F9-CBF3-4CD5-8A1A-47C4890BAB3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87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3FE4F9-CBF3-4CD5-8A1A-47C4890BAB3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3FE4F9-CBF3-4CD5-8A1A-47C4890BAB3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78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3FE4F9-CBF3-4CD5-8A1A-47C4890BAB3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97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3FE4F9-CBF3-4CD5-8A1A-47C4890BAB3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68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3FE4F9-CBF3-4CD5-8A1A-47C4890BAB3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1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3FE4F9-CBF3-4CD5-8A1A-47C4890BAB3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2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tvz.com/news/24858262/detail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ChangeArrowheads="1"/>
          </p:cNvSpPr>
          <p:nvPr/>
        </p:nvSpPr>
        <p:spPr bwMode="auto">
          <a:xfrm>
            <a:off x="4895850" y="3968750"/>
            <a:ext cx="2232025" cy="2376488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5175"/>
            <a:ext cx="9144000" cy="2008188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b="1" u="sng" dirty="0" smtClean="0"/>
              <a:t>Universal Access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sz="3600" dirty="0" smtClean="0"/>
              <a:t>Meeting Accessibility Requirements</a:t>
            </a:r>
            <a:br>
              <a:rPr lang="en-US" sz="3600" dirty="0" smtClean="0"/>
            </a:br>
            <a:r>
              <a:rPr lang="en-US" sz="3600" dirty="0" smtClean="0"/>
              <a:t>in Public Rights of Way </a:t>
            </a:r>
            <a:br>
              <a:rPr lang="en-US" sz="3600" dirty="0" smtClean="0"/>
            </a:br>
            <a:endParaRPr lang="en-US" sz="3600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2420938"/>
            <a:ext cx="6084888" cy="3227387"/>
          </a:xfrm>
          <a:noFill/>
        </p:spPr>
        <p:txBody>
          <a:bodyPr lIns="92075" tIns="46038" rIns="92075" bIns="46038"/>
          <a:lstStyle/>
          <a:p>
            <a:pPr marL="342900" indent="-342900" eaLnBrk="1" hangingPunct="1">
              <a:lnSpc>
                <a:spcPct val="80000"/>
              </a:lnSpc>
            </a:pPr>
            <a:endParaRPr lang="en-US" sz="2800" dirty="0" smtClean="0"/>
          </a:p>
          <a:p>
            <a:pPr marL="342900" indent="-342900" eaLnBrk="1" hangingPunct="1">
              <a:lnSpc>
                <a:spcPct val="80000"/>
              </a:lnSpc>
            </a:pPr>
            <a:endParaRPr lang="en-US" sz="3600" b="1" dirty="0" smtClean="0"/>
          </a:p>
        </p:txBody>
      </p:sp>
      <p:pic>
        <p:nvPicPr>
          <p:cNvPr id="2053" name="Picture 5" descr="Scan38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4005263"/>
            <a:ext cx="2124075" cy="2303462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4967288" y="4005263"/>
            <a:ext cx="1260475" cy="7143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6480175" y="6237288"/>
            <a:ext cx="612775" cy="107950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70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9B171-F474-437C-8515-73F0C3EC786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09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F92B3B-AF37-4728-AF0E-7B05749CF548}" type="slidenum">
              <a:rPr lang="en-US">
                <a:solidFill>
                  <a:srgbClr val="000000"/>
                </a:solidFill>
              </a:rPr>
              <a:pPr eaLnBrk="1" hangingPunct="1"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41325"/>
            <a:ext cx="8229600" cy="1908175"/>
          </a:xfrm>
        </p:spPr>
        <p:txBody>
          <a:bodyPr/>
          <a:lstStyle/>
          <a:p>
            <a:pPr eaLnBrk="1" hangingPunct="1"/>
            <a:r>
              <a:rPr lang="en-US" sz="4800" smtClean="0"/>
              <a:t>Pedestrian Access Route</a:t>
            </a:r>
          </a:p>
        </p:txBody>
      </p:sp>
      <p:pic>
        <p:nvPicPr>
          <p:cNvPr id="19460" name="Picture 7" descr="Curbs 3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343150"/>
            <a:ext cx="2543175" cy="36369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8" descr="DSC0170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3335338"/>
            <a:ext cx="2740025" cy="312261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9" descr="DSC021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4016375"/>
            <a:ext cx="3695700" cy="26384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2894013" y="1930400"/>
            <a:ext cx="62499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smtClean="0">
                <a:solidFill>
                  <a:srgbClr val="000000"/>
                </a:solidFill>
              </a:rPr>
              <a:t> Sidewalk or paved shoulder.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smtClean="0">
                <a:solidFill>
                  <a:srgbClr val="000000"/>
                </a:solidFill>
              </a:rPr>
              <a:t> Running slope may match roadway grade.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smtClean="0">
                <a:solidFill>
                  <a:srgbClr val="000000"/>
                </a:solidFill>
              </a:rPr>
              <a:t> 2% cross slope required.</a:t>
            </a:r>
          </a:p>
        </p:txBody>
      </p:sp>
    </p:spTree>
    <p:extLst>
      <p:ext uri="{BB962C8B-B14F-4D97-AF65-F5344CB8AC3E}">
        <p14:creationId xmlns:p14="http://schemas.microsoft.com/office/powerpoint/2010/main" val="20077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ed facility elemen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7"/>
          <a:stretch>
            <a:fillRect/>
          </a:stretch>
        </p:blipFill>
        <p:spPr bwMode="auto">
          <a:xfrm>
            <a:off x="685800" y="609600"/>
            <a:ext cx="7467599" cy="5562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827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Arial" charset="0"/>
              </a:rPr>
              <a:t>Pedestrian Facility Elements</a:t>
            </a:r>
            <a:br>
              <a:rPr lang="en-US" b="1" dirty="0" smtClean="0">
                <a:solidFill>
                  <a:schemeClr val="tx2"/>
                </a:solidFill>
                <a:latin typeface="Arial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2800" dirty="0" smtClean="0">
                <a:latin typeface="Arial" charset="0"/>
              </a:rPr>
              <a:t>The zone system divides the sidewalk corridor into four zones to ensure that pedestrians have a sufficient amount of clear space to travel.</a:t>
            </a:r>
          </a:p>
          <a:p>
            <a:pPr eaLnBrk="0" hangingPunct="0">
              <a:spcBef>
                <a:spcPct val="50000"/>
              </a:spcBef>
            </a:pPr>
            <a:r>
              <a:rPr lang="en-US" sz="3600" b="1" u="sng" dirty="0" smtClean="0">
                <a:solidFill>
                  <a:schemeClr val="bg1"/>
                </a:solidFill>
                <a:latin typeface="Tahoma" pitchFamily="34" charset="0"/>
              </a:rPr>
              <a:t>Zone</a:t>
            </a:r>
            <a:r>
              <a:rPr lang="en-US" sz="3600" b="1" dirty="0" smtClean="0">
                <a:solidFill>
                  <a:schemeClr val="bg1"/>
                </a:solidFill>
                <a:latin typeface="Tahoma" pitchFamily="34" charset="0"/>
              </a:rPr>
              <a:t>		</a:t>
            </a:r>
            <a:r>
              <a:rPr lang="en-US" sz="3600" b="1" u="sng" dirty="0" smtClean="0">
                <a:solidFill>
                  <a:schemeClr val="bg1"/>
                </a:solidFill>
                <a:latin typeface="Tahoma" pitchFamily="34" charset="0"/>
              </a:rPr>
              <a:t>Min. Width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Curb 		       6 in.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Planter/Furniture/Utility  24 in., 48 in.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                                     if planted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Pedestrian Access Route    60 in.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Frontage 		      30 in.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Total Sidewalk Corridor	  10 ft. – 12 ft.</a:t>
            </a:r>
          </a:p>
          <a:p>
            <a:endParaRPr lang="en-US" dirty="0" smtClean="0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3600" b="1" u="sng" dirty="0" smtClean="0">
                <a:solidFill>
                  <a:schemeClr val="bg1"/>
                </a:solidFill>
                <a:latin typeface="Tahoma" pitchFamily="34" charset="0"/>
              </a:rPr>
              <a:t>Zone</a:t>
            </a:r>
            <a:r>
              <a:rPr lang="en-US" sz="3600" b="1" dirty="0" smtClean="0">
                <a:solidFill>
                  <a:schemeClr val="bg1"/>
                </a:solidFill>
                <a:latin typeface="Tahoma" pitchFamily="34" charset="0"/>
              </a:rPr>
              <a:t>		</a:t>
            </a:r>
            <a:r>
              <a:rPr lang="en-US" sz="3600" b="1" u="sng" dirty="0" smtClean="0">
                <a:solidFill>
                  <a:schemeClr val="bg1"/>
                </a:solidFill>
                <a:latin typeface="Tahoma" pitchFamily="34" charset="0"/>
              </a:rPr>
              <a:t>Min. Width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Curb 		       6 in.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Planter/Furniture/Utility  24 in., 48 in.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                                     if planted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Pedestrian Access Route    60 in.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Frontage 		      30 in.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Total Sidewalk Corridor	  10 ft. – 12 ft.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489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Arial" charset="0"/>
              </a:rPr>
              <a:t>Pedestrian Facility Elements</a:t>
            </a:r>
            <a:br>
              <a:rPr lang="en-US" b="1" dirty="0" smtClean="0">
                <a:solidFill>
                  <a:schemeClr val="tx2"/>
                </a:solidFill>
                <a:latin typeface="Arial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u="sng" dirty="0" smtClean="0"/>
              <a:t>Zone				Min. Width</a:t>
            </a:r>
          </a:p>
          <a:p>
            <a:pPr marL="0" indent="0">
              <a:buNone/>
            </a:pPr>
            <a:r>
              <a:rPr lang="en-US" dirty="0" smtClean="0"/>
              <a:t>Curb 				    	    6 in.</a:t>
            </a:r>
          </a:p>
          <a:p>
            <a:pPr marL="0" indent="0">
              <a:buNone/>
            </a:pPr>
            <a:r>
              <a:rPr lang="en-US" dirty="0" smtClean="0"/>
              <a:t>Planter/Furniture/Utility	  24 in., </a:t>
            </a:r>
          </a:p>
          <a:p>
            <a:pPr marL="0" indent="0">
              <a:buNone/>
            </a:pPr>
            <a:r>
              <a:rPr lang="en-US" dirty="0" smtClean="0"/>
              <a:t>					  48 in. if planted</a:t>
            </a:r>
          </a:p>
          <a:p>
            <a:pPr marL="0" indent="0">
              <a:buNone/>
            </a:pPr>
            <a:r>
              <a:rPr lang="en-US" dirty="0" smtClean="0"/>
              <a:t>Pedestrian Access Route   	   60 in.</a:t>
            </a:r>
          </a:p>
          <a:p>
            <a:pPr marL="0" indent="0">
              <a:buNone/>
            </a:pPr>
            <a:r>
              <a:rPr lang="en-US" dirty="0" smtClean="0"/>
              <a:t>Frontage 		     		   30 in.</a:t>
            </a:r>
          </a:p>
          <a:p>
            <a:pPr marL="0" indent="0">
              <a:buNone/>
            </a:pPr>
            <a:r>
              <a:rPr lang="en-US" dirty="0" smtClean="0"/>
              <a:t>Total Sidewalk Corridor	   10 ft. – 12 ft.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489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latin typeface="Arial" charset="0"/>
              </a:rPr>
              <a:t/>
            </a:r>
            <a:br>
              <a:rPr lang="en-US" sz="3600" b="1" dirty="0" smtClean="0">
                <a:latin typeface="Arial" charset="0"/>
              </a:rPr>
            </a:br>
            <a:r>
              <a:rPr lang="en-US" sz="3600" b="1" dirty="0">
                <a:latin typeface="Arial" charset="0"/>
              </a:rPr>
              <a:t/>
            </a:r>
            <a:br>
              <a:rPr lang="en-US" sz="3600" b="1" dirty="0">
                <a:latin typeface="Arial" charset="0"/>
              </a:rPr>
            </a:br>
            <a:r>
              <a:rPr lang="en-US" sz="3600" b="1" dirty="0" smtClean="0">
                <a:latin typeface="Arial" charset="0"/>
              </a:rPr>
              <a:t/>
            </a:r>
            <a:br>
              <a:rPr lang="en-US" sz="3600" b="1" dirty="0" smtClean="0">
                <a:latin typeface="Arial" charset="0"/>
              </a:rPr>
            </a:br>
            <a:r>
              <a:rPr lang="en-US" sz="3600" b="1" dirty="0" smtClean="0">
                <a:latin typeface="Arial" charset="0"/>
              </a:rPr>
              <a:t>Walking is the most fundamental form of transportation</a:t>
            </a:r>
            <a:r>
              <a:rPr lang="en-US" b="1" dirty="0" smtClean="0">
                <a:latin typeface="Arial" charset="0"/>
              </a:rPr>
              <a:t/>
            </a:r>
            <a:br>
              <a:rPr lang="en-US" b="1" dirty="0" smtClean="0">
                <a:latin typeface="Arial" charset="0"/>
              </a:rPr>
            </a:br>
            <a:r>
              <a:rPr lang="en-US" b="1" dirty="0" smtClean="0">
                <a:latin typeface="Arial" charset="0"/>
              </a:rPr>
              <a:t/>
            </a:r>
            <a:br>
              <a:rPr lang="en-US" b="1" dirty="0" smtClean="0">
                <a:latin typeface="Arial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i="1" dirty="0" smtClean="0">
                <a:solidFill>
                  <a:schemeClr val="accent1"/>
                </a:solidFill>
              </a:rPr>
              <a:t>Walkability takes into account the quality of pedestrian facilities, roadway conditions, land use patterns, community support, security and comfort for walking.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SzPct val="75000"/>
              <a:buNone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Clr>
                <a:schemeClr val="tx1"/>
              </a:buClr>
              <a:buSzPct val="75000"/>
              <a:buNone/>
            </a:pPr>
            <a:r>
              <a:rPr lang="en-US" sz="2200" b="1" dirty="0" smtClean="0">
                <a:solidFill>
                  <a:schemeClr val="tx2"/>
                </a:solidFill>
              </a:rPr>
              <a:t>Land Use Setting</a:t>
            </a:r>
            <a:r>
              <a:rPr lang="en-US" sz="2200" dirty="0" smtClean="0">
                <a:solidFill>
                  <a:schemeClr val="tx2"/>
                </a:solidFill>
              </a:rPr>
              <a:t>			</a:t>
            </a:r>
          </a:p>
          <a:p>
            <a:r>
              <a:rPr lang="en-US" sz="2200" dirty="0" smtClean="0">
                <a:solidFill>
                  <a:schemeClr val="tx2"/>
                </a:solidFill>
              </a:rPr>
              <a:t>Community</a:t>
            </a:r>
          </a:p>
          <a:p>
            <a:r>
              <a:rPr lang="en-US" sz="2200" dirty="0" smtClean="0">
                <a:solidFill>
                  <a:schemeClr val="tx2"/>
                </a:solidFill>
              </a:rPr>
              <a:t>Accessibility</a:t>
            </a:r>
          </a:p>
          <a:p>
            <a:r>
              <a:rPr lang="en-US" sz="2200" dirty="0" smtClean="0">
                <a:solidFill>
                  <a:schemeClr val="tx2"/>
                </a:solidFill>
              </a:rPr>
              <a:t>Location of Destinations</a:t>
            </a:r>
          </a:p>
          <a:p>
            <a:r>
              <a:rPr lang="en-US" sz="2200" dirty="0" smtClean="0">
                <a:solidFill>
                  <a:schemeClr val="tx2"/>
                </a:solidFill>
              </a:rPr>
              <a:t>Quality of Connections</a:t>
            </a:r>
          </a:p>
          <a:p>
            <a:endParaRPr lang="en-US" sz="22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tx2"/>
                </a:solidFill>
              </a:rPr>
              <a:t>Site Design</a:t>
            </a:r>
          </a:p>
          <a:p>
            <a:r>
              <a:rPr lang="en-US" sz="2200" dirty="0" smtClean="0">
                <a:solidFill>
                  <a:schemeClr val="tx2"/>
                </a:solidFill>
              </a:rPr>
              <a:t>Pathways</a:t>
            </a:r>
          </a:p>
          <a:p>
            <a:r>
              <a:rPr lang="en-US" sz="2200" dirty="0" smtClean="0">
                <a:solidFill>
                  <a:schemeClr val="tx2"/>
                </a:solidFill>
              </a:rPr>
              <a:t>Building Access ways</a:t>
            </a:r>
          </a:p>
          <a:p>
            <a:r>
              <a:rPr lang="en-US" sz="2200" dirty="0" smtClean="0">
                <a:solidFill>
                  <a:schemeClr val="tx2"/>
                </a:solidFill>
              </a:rPr>
              <a:t>Related Facilities	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48955"/>
              </p:ext>
            </p:extLst>
          </p:nvPr>
        </p:nvGraphicFramePr>
        <p:xfrm>
          <a:off x="4038601" y="2590800"/>
          <a:ext cx="43434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</a:tblGrid>
              <a:tr h="320040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Tx/>
                        <a:buChar char="•"/>
                      </a:pPr>
                      <a:r>
                        <a:rPr lang="en-US" sz="2000" dirty="0" smtClean="0">
                          <a:latin typeface="Arial" charset="0"/>
                        </a:rPr>
                        <a:t>Street Design</a:t>
                      </a:r>
                    </a:p>
                    <a:p>
                      <a:pPr marL="742950" lvl="1" indent="-28575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Tx/>
                        <a:buChar char="•"/>
                      </a:pPr>
                      <a:r>
                        <a:rPr lang="en-US" sz="1800" dirty="0" smtClean="0">
                          <a:latin typeface="Arial" charset="0"/>
                        </a:rPr>
                        <a:t>Sidewalks</a:t>
                      </a:r>
                    </a:p>
                    <a:p>
                      <a:pPr marL="742950" lvl="1" indent="-28575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Tx/>
                        <a:buChar char="•"/>
                      </a:pPr>
                      <a:r>
                        <a:rPr lang="en-US" sz="1800" dirty="0" smtClean="0">
                          <a:latin typeface="Arial" charset="0"/>
                        </a:rPr>
                        <a:t>Crosswalks</a:t>
                      </a:r>
                    </a:p>
                    <a:p>
                      <a:pPr marL="742950" lvl="1" indent="-28575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Tx/>
                        <a:buChar char="•"/>
                      </a:pPr>
                      <a:r>
                        <a:rPr lang="en-US" sz="1800" dirty="0" smtClean="0">
                          <a:latin typeface="Arial" charset="0"/>
                        </a:rPr>
                        <a:t>Roadway Conditions</a:t>
                      </a:r>
                    </a:p>
                    <a:p>
                      <a:pPr marL="1143000" lvl="2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rgbClr val="660033"/>
                        </a:buClr>
                        <a:buSzPct val="75000"/>
                        <a:buFontTx/>
                        <a:buChar char="•"/>
                      </a:pPr>
                      <a:r>
                        <a:rPr lang="en-US" sz="1600" dirty="0" smtClean="0">
                          <a:latin typeface="Arial" charset="0"/>
                        </a:rPr>
                        <a:t>Widths</a:t>
                      </a:r>
                    </a:p>
                    <a:p>
                      <a:pPr marL="1143000" lvl="2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rgbClr val="660033"/>
                        </a:buClr>
                        <a:buSzPct val="75000"/>
                        <a:buFontTx/>
                        <a:buChar char="•"/>
                      </a:pPr>
                      <a:r>
                        <a:rPr lang="en-US" sz="1600" dirty="0" smtClean="0">
                          <a:latin typeface="Arial" charset="0"/>
                        </a:rPr>
                        <a:t>Traffic Volumes</a:t>
                      </a:r>
                    </a:p>
                    <a:p>
                      <a:pPr marL="1143000" lvl="2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rgbClr val="660033"/>
                        </a:buClr>
                        <a:buSzPct val="75000"/>
                        <a:buFontTx/>
                        <a:buChar char="•"/>
                      </a:pPr>
                      <a:r>
                        <a:rPr lang="en-US" sz="1600" dirty="0" smtClean="0">
                          <a:latin typeface="Arial" charset="0"/>
                        </a:rPr>
                        <a:t>Traffic Speeds</a:t>
                      </a:r>
                    </a:p>
                    <a:p>
                      <a:pPr marL="1143000" lvl="2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rgbClr val="660033"/>
                        </a:buClr>
                        <a:buSzPct val="75000"/>
                        <a:buFontTx/>
                        <a:buChar char="•"/>
                      </a:pPr>
                      <a:r>
                        <a:rPr lang="en-US" sz="1600" dirty="0" smtClean="0">
                          <a:latin typeface="Arial" charset="0"/>
                        </a:rPr>
                        <a:t>Accessible Pedestrian Signals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413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 Curb Ramp Mess Gives Bend Council </a:t>
            </a:r>
            <a:br>
              <a:rPr lang="en-US" sz="3600" b="1" dirty="0" smtClean="0"/>
            </a:br>
            <a:r>
              <a:rPr lang="en-US" sz="3600" b="1" dirty="0" smtClean="0"/>
              <a:t>Headaches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By Mackenzie Wilson and Barney </a:t>
            </a:r>
            <a:r>
              <a:rPr lang="en-US" sz="1600" dirty="0" err="1" smtClean="0"/>
              <a:t>Lerten</a:t>
            </a:r>
            <a:r>
              <a:rPr lang="en-US" sz="1600" dirty="0" smtClean="0"/>
              <a:t>, KTVZ.COM</a:t>
            </a:r>
          </a:p>
          <a:p>
            <a:pPr marL="0" indent="0">
              <a:buNone/>
            </a:pPr>
            <a:r>
              <a:rPr lang="en-US" sz="1600" dirty="0" smtClean="0"/>
              <a:t>POSTED: 12:09 pm PDT September 2010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>
                <a:hlinkClick r:id="rId2"/>
              </a:rPr>
              <a:t>http://www.ktvz.com/news/24858262/detail.html </a:t>
            </a:r>
            <a:endParaRPr lang="en-US" sz="1600" dirty="0" smtClean="0">
              <a:effectLst/>
            </a:endParaRPr>
          </a:p>
          <a:p>
            <a:pPr marL="0" indent="0">
              <a:buNone/>
            </a:pPr>
            <a:endParaRPr lang="en-US" sz="1600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234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124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D97A2B-5389-47BC-98AC-000D6E5C1834}" type="slidenum">
              <a:rPr lang="en-US">
                <a:solidFill>
                  <a:srgbClr val="000000"/>
                </a:solidFill>
              </a:rPr>
              <a:pPr eaLnBrk="1" hangingPunct="1"/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Cross Slope</a:t>
            </a:r>
          </a:p>
        </p:txBody>
      </p:sp>
      <p:pic>
        <p:nvPicPr>
          <p:cNvPr id="2048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lum bright="-3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7" t="7332"/>
          <a:stretch>
            <a:fillRect/>
          </a:stretch>
        </p:blipFill>
        <p:spPr>
          <a:xfrm>
            <a:off x="228600" y="2133600"/>
            <a:ext cx="4430713" cy="3917950"/>
          </a:xfrm>
          <a:noFill/>
          <a:ln w="25400" cap="flat">
            <a:solidFill>
              <a:schemeClr val="bg2"/>
            </a:solidFill>
            <a:miter lim="800000"/>
            <a:headEnd type="none" w="sm" len="sm"/>
            <a:tailEnd type="none" w="sm" len="sm"/>
          </a:ln>
        </p:spPr>
      </p:pic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4648200" y="2209800"/>
            <a:ext cx="4267200" cy="316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Char char="§"/>
            </a:pPr>
            <a:r>
              <a:rPr lang="en-US" sz="2800" smtClean="0">
                <a:solidFill>
                  <a:srgbClr val="000000"/>
                </a:solidFill>
              </a:rPr>
              <a:t>Steep cross slopes make the sidewalk difficult for a wheelchair to travel across. </a:t>
            </a:r>
            <a:endParaRPr lang="en-US" sz="2800" b="1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20486" name="Line 5"/>
          <p:cNvSpPr>
            <a:spLocks noChangeShapeType="1"/>
          </p:cNvSpPr>
          <p:nvPr/>
        </p:nvSpPr>
        <p:spPr bwMode="auto">
          <a:xfrm flipH="1">
            <a:off x="2209800" y="4572000"/>
            <a:ext cx="762000" cy="76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3886200" y="5029200"/>
            <a:ext cx="762000" cy="9906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228600" y="5791200"/>
            <a:ext cx="22685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" smtClean="0">
                <a:solidFill>
                  <a:srgbClr val="000000"/>
                </a:solidFill>
              </a:rPr>
              <a:t>FHWA Designing Sidewalks and Trails for Access Part II of II</a:t>
            </a:r>
            <a:r>
              <a:rPr lang="en-US" sz="800" smtClean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30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E67991-444F-4934-93BA-D2C7EB672A6E}" type="slidenum">
              <a:rPr lang="en-US">
                <a:solidFill>
                  <a:srgbClr val="000000"/>
                </a:solidFill>
              </a:rPr>
              <a:pPr eaLnBrk="1" hangingPunct="1"/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Cross Slope</a:t>
            </a:r>
          </a:p>
        </p:txBody>
      </p:sp>
      <p:pic>
        <p:nvPicPr>
          <p:cNvPr id="21508" name="Picture 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5" t="6148" r="9219"/>
          <a:stretch>
            <a:fillRect/>
          </a:stretch>
        </p:blipFill>
        <p:spPr>
          <a:xfrm>
            <a:off x="4038600" y="1981200"/>
            <a:ext cx="4799013" cy="3817938"/>
          </a:xfrm>
          <a:noFill/>
          <a:ln w="25400" cap="flat">
            <a:solidFill>
              <a:schemeClr val="bg2"/>
            </a:solidFill>
            <a:miter lim="800000"/>
            <a:headEnd type="none" w="sm" len="sm"/>
            <a:tailEnd type="none" w="sm" len="sm"/>
          </a:ln>
        </p:spPr>
      </p:pic>
      <p:sp>
        <p:nvSpPr>
          <p:cNvPr id="2150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1981200"/>
            <a:ext cx="3879850" cy="35004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mtClean="0"/>
              <a:t>When cross slopes change rapidly over a short distance, the use of wheelchairs or other types of walking aids becomes extremely unstable.</a:t>
            </a:r>
            <a:r>
              <a:rPr lang="en-US" b="1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mtClean="0"/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5715000" y="5562600"/>
            <a:ext cx="22685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" smtClean="0">
                <a:solidFill>
                  <a:srgbClr val="000000"/>
                </a:solidFill>
              </a:rPr>
              <a:t>FHWA Designing Sidewalks and Trails for Access Part II of II</a:t>
            </a:r>
            <a:r>
              <a:rPr lang="en-US" sz="800" smtClean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08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1665288"/>
            <a:ext cx="8027988" cy="3348037"/>
          </a:xfrm>
        </p:spPr>
        <p:txBody>
          <a:bodyPr/>
          <a:lstStyle/>
          <a:p>
            <a:pPr eaLnBrk="1" hangingPunct="1"/>
            <a:r>
              <a:rPr lang="en-US" sz="4800" b="1" smtClean="0"/>
              <a:t>BACKGROUND </a:t>
            </a:r>
            <a:br>
              <a:rPr lang="en-US" sz="4800" b="1" smtClean="0"/>
            </a:br>
            <a:r>
              <a:rPr lang="en-US" sz="4800" b="1" smtClean="0"/>
              <a:t>&amp; </a:t>
            </a:r>
            <a:br>
              <a:rPr lang="en-US" sz="4800" b="1" smtClean="0"/>
            </a:br>
            <a:r>
              <a:rPr lang="en-US" sz="4800" b="1" smtClean="0"/>
              <a:t>CURRENT ISSUES</a:t>
            </a:r>
            <a:br>
              <a:rPr lang="en-US" sz="4800" b="1" smtClean="0"/>
            </a:br>
            <a:r>
              <a:rPr lang="en-US" sz="4800" b="1" smtClean="0"/>
              <a:t>(WHY ADA EMPHASIS)</a:t>
            </a:r>
          </a:p>
        </p:txBody>
      </p:sp>
    </p:spTree>
    <p:extLst>
      <p:ext uri="{BB962C8B-B14F-4D97-AF65-F5344CB8AC3E}">
        <p14:creationId xmlns:p14="http://schemas.microsoft.com/office/powerpoint/2010/main" val="4806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Z:\ALL_STAFF\EDUC_TRAINING_40\2006\CONSTRUCTION&amp;DESIGN_TRAINING_CONF\ADA_PRESENTATION\ANACONDA_DCP_10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881868"/>
      </p:ext>
    </p:extLst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Z:\ALL_STAFF\EDUC_TRAINING_40\2006\CONSTRUCTION&amp;DESIGN_TRAINING_CONF\ADA_PRESENTATION\ANACONDA_RAMP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179113"/>
      </p:ext>
    </p:ext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914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42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850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844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HOW BIG?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(It’s just a little gap…)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00707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U:\PICTURES\Joe_Trout_2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2743200" y="9906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3276600" y="11430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</a:rPr>
              <a:t>&lt;      36”     &gt;</a:t>
            </a:r>
          </a:p>
        </p:txBody>
      </p:sp>
    </p:spTree>
    <p:extLst>
      <p:ext uri="{BB962C8B-B14F-4D97-AF65-F5344CB8AC3E}">
        <p14:creationId xmlns:p14="http://schemas.microsoft.com/office/powerpoint/2010/main" val="2319090062"/>
      </p:ext>
    </p:extLst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815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Z:\ALL_STAFF\EDUC_TRAINING_40\2006\CONSTRUCTION&amp;DESIGN_TRAINING_CONF\ADA_PRESENTATION\ANACONDA_DCP_10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934585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2396F1-52FC-4503-95B9-F3C4B7832379}" type="slidenum">
              <a:rPr lang="en-US">
                <a:solidFill>
                  <a:srgbClr val="000000"/>
                </a:solidFill>
              </a:rPr>
              <a:pPr eaLnBrk="1" hangingPunct="1"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u="sng" smtClean="0"/>
              <a:t>Universal Access for All - ADA</a:t>
            </a:r>
          </a:p>
        </p:txBody>
      </p:sp>
      <p:pic>
        <p:nvPicPr>
          <p:cNvPr id="4100" name="Picture 7" descr="Scan3969"/>
          <p:cNvPicPr>
            <a:picLocks noChangeArrowheads="1"/>
          </p:cNvPicPr>
          <p:nvPr/>
        </p:nvPicPr>
        <p:blipFill>
          <a:blip r:embed="rId3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68413"/>
            <a:ext cx="7667625" cy="51482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2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248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Z:\ALL_STAFF\EDUC_TRAINING_40\2006\CONSTRUCTION&amp;DESIGN_TRAINING_CONF\ADA_PRESENTATION\ANACONDA_DCP_10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62825"/>
      </p:ext>
    </p:extLst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4874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Z:\ALL_STAFF\EDUC_TRAINING_40\2006\CONSTRUCTION&amp;DESIGN_TRAINING_CONF\ADA_PRESENTATION\ANACONDA_DCP_10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261100"/>
      </p:ext>
    </p:extLst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7445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Z:\ALL_STAFF\EDUC_TRAINING_40\2006\CONSTRUCTION&amp;DESIGN_TRAINING_CONF\ADA_PRESENTATION\ANACONDA_DCP_10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117559"/>
      </p:ext>
    </p:extLst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0936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Z:\ALL_STAFF\EDUC_TRAINING_40\2006\CONSTRUCTION&amp;DESIGN_TRAINING_CONF\ADA_PRESENTATION\ANACONDA_RAMP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053572"/>
      </p:ext>
    </p:extLst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8376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Z:\ALL_STAFF\EDUC_TRAINING_40\2006\CONSTRUCTION&amp;DESIGN_TRAINING_CONF\ADA_PRESENTATION\ANACONDA_RAMP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435144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115BB9-41FC-4DDC-8410-92BAFFFE4EF2}" type="slidenum">
              <a:rPr lang="en-US">
                <a:solidFill>
                  <a:srgbClr val="000000"/>
                </a:solidFill>
              </a:rPr>
              <a:pPr eaLnBrk="1" hangingPunct="1"/>
              <a:t>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3" name="Picture 6" descr="pa090017_3a"/>
          <p:cNvPicPr>
            <a:picLocks noChangeArrowheads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2663825" cy="4279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5" descr="pa120018a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441325"/>
            <a:ext cx="5761037" cy="27003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7" descr="pa090047a"/>
          <p:cNvPicPr>
            <a:picLocks noChangeArrowheads="1"/>
          </p:cNvPicPr>
          <p:nvPr/>
        </p:nvPicPr>
        <p:blipFill>
          <a:blip r:embed="rId5">
            <a:lum bright="-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033713"/>
            <a:ext cx="5291137" cy="33226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76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4"/>
          <p:cNvSpPr>
            <a:spLocks noChangeShapeType="1"/>
          </p:cNvSpPr>
          <p:nvPr/>
        </p:nvSpPr>
        <p:spPr bwMode="auto">
          <a:xfrm>
            <a:off x="152400" y="3276600"/>
            <a:ext cx="8686800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3110" name="Rectangle 6"/>
          <p:cNvSpPr>
            <a:spLocks noChangeArrowheads="1"/>
          </p:cNvSpPr>
          <p:nvPr/>
        </p:nvSpPr>
        <p:spPr bwMode="auto">
          <a:xfrm>
            <a:off x="3886200" y="304800"/>
            <a:ext cx="1530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LAWS</a:t>
            </a:r>
          </a:p>
        </p:txBody>
      </p:sp>
      <p:sp>
        <p:nvSpPr>
          <p:cNvPr id="303111" name="Rectangle 7"/>
          <p:cNvSpPr>
            <a:spLocks noChangeArrowheads="1"/>
          </p:cNvSpPr>
          <p:nvPr/>
        </p:nvSpPr>
        <p:spPr bwMode="auto">
          <a:xfrm>
            <a:off x="3419475" y="6021388"/>
            <a:ext cx="2622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GUIDANCE</a:t>
            </a:r>
          </a:p>
        </p:txBody>
      </p:sp>
      <p:grpSp>
        <p:nvGrpSpPr>
          <p:cNvPr id="303170" name="Group 66"/>
          <p:cNvGrpSpPr>
            <a:grpSpLocks/>
          </p:cNvGrpSpPr>
          <p:nvPr/>
        </p:nvGrpSpPr>
        <p:grpSpPr bwMode="auto">
          <a:xfrm>
            <a:off x="0" y="1341438"/>
            <a:ext cx="1600200" cy="1963737"/>
            <a:chOff x="0" y="845"/>
            <a:chExt cx="1008" cy="1237"/>
          </a:xfrm>
        </p:grpSpPr>
        <p:sp>
          <p:nvSpPr>
            <p:cNvPr id="6200" name="Rectangle 8"/>
            <p:cNvSpPr>
              <a:spLocks noChangeArrowheads="1"/>
            </p:cNvSpPr>
            <p:nvPr/>
          </p:nvSpPr>
          <p:spPr bwMode="auto">
            <a:xfrm>
              <a:off x="0" y="845"/>
              <a:ext cx="1008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000000"/>
                  </a:solidFill>
                </a:rPr>
                <a:t>American Barriers Act (ABA)</a:t>
              </a:r>
            </a:p>
          </p:txBody>
        </p:sp>
        <p:sp>
          <p:nvSpPr>
            <p:cNvPr id="6201" name="Line 11"/>
            <p:cNvSpPr>
              <a:spLocks noChangeShapeType="1"/>
            </p:cNvSpPr>
            <p:nvPr/>
          </p:nvSpPr>
          <p:spPr bwMode="auto">
            <a:xfrm>
              <a:off x="605" y="1650"/>
              <a:ext cx="0" cy="432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202" name="Text Box 23"/>
            <p:cNvSpPr txBox="1">
              <a:spLocks noChangeArrowheads="1"/>
            </p:cNvSpPr>
            <p:nvPr/>
          </p:nvSpPr>
          <p:spPr bwMode="auto">
            <a:xfrm>
              <a:off x="340" y="1434"/>
              <a:ext cx="4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000000"/>
                  </a:solidFill>
                </a:rPr>
                <a:t>1968</a:t>
              </a:r>
            </a:p>
          </p:txBody>
        </p:sp>
      </p:grpSp>
      <p:grpSp>
        <p:nvGrpSpPr>
          <p:cNvPr id="303172" name="Group 68"/>
          <p:cNvGrpSpPr>
            <a:grpSpLocks/>
          </p:cNvGrpSpPr>
          <p:nvPr/>
        </p:nvGrpSpPr>
        <p:grpSpPr bwMode="auto">
          <a:xfrm>
            <a:off x="2663825" y="1592263"/>
            <a:ext cx="2667000" cy="1724025"/>
            <a:chOff x="1678" y="1003"/>
            <a:chExt cx="1680" cy="1086"/>
          </a:xfrm>
        </p:grpSpPr>
        <p:sp>
          <p:nvSpPr>
            <p:cNvPr id="6197" name="Rectangle 10"/>
            <p:cNvSpPr>
              <a:spLocks noChangeArrowheads="1"/>
            </p:cNvSpPr>
            <p:nvPr/>
          </p:nvSpPr>
          <p:spPr bwMode="auto">
            <a:xfrm>
              <a:off x="1678" y="1003"/>
              <a:ext cx="168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000000"/>
                  </a:solidFill>
                </a:rPr>
                <a:t>Americans with Disabilities Act</a:t>
              </a:r>
            </a:p>
          </p:txBody>
        </p:sp>
        <p:sp>
          <p:nvSpPr>
            <p:cNvPr id="6198" name="Line 13"/>
            <p:cNvSpPr>
              <a:spLocks noChangeShapeType="1"/>
            </p:cNvSpPr>
            <p:nvPr/>
          </p:nvSpPr>
          <p:spPr bwMode="auto">
            <a:xfrm>
              <a:off x="2490" y="1657"/>
              <a:ext cx="0" cy="432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99" name="Text Box 25"/>
            <p:cNvSpPr txBox="1">
              <a:spLocks noChangeArrowheads="1"/>
            </p:cNvSpPr>
            <p:nvPr/>
          </p:nvSpPr>
          <p:spPr bwMode="auto">
            <a:xfrm>
              <a:off x="2290" y="1389"/>
              <a:ext cx="4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000000"/>
                  </a:solidFill>
                </a:rPr>
                <a:t>1990</a:t>
              </a:r>
            </a:p>
          </p:txBody>
        </p:sp>
      </p:grpSp>
      <p:grpSp>
        <p:nvGrpSpPr>
          <p:cNvPr id="303192" name="Group 88"/>
          <p:cNvGrpSpPr>
            <a:grpSpLocks/>
          </p:cNvGrpSpPr>
          <p:nvPr/>
        </p:nvGrpSpPr>
        <p:grpSpPr bwMode="auto">
          <a:xfrm>
            <a:off x="7054850" y="3276600"/>
            <a:ext cx="2089150" cy="1771650"/>
            <a:chOff x="4444" y="2064"/>
            <a:chExt cx="1316" cy="1116"/>
          </a:xfrm>
        </p:grpSpPr>
        <p:sp>
          <p:nvSpPr>
            <p:cNvPr id="6194" name="Line 39"/>
            <p:cNvSpPr>
              <a:spLocks noChangeShapeType="1"/>
            </p:cNvSpPr>
            <p:nvPr/>
          </p:nvSpPr>
          <p:spPr bwMode="auto">
            <a:xfrm flipV="1">
              <a:off x="5136" y="2064"/>
              <a:ext cx="0" cy="336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95" name="Rectangle 42"/>
            <p:cNvSpPr>
              <a:spLocks noChangeArrowheads="1"/>
            </p:cNvSpPr>
            <p:nvPr/>
          </p:nvSpPr>
          <p:spPr bwMode="auto">
            <a:xfrm>
              <a:off x="4444" y="2546"/>
              <a:ext cx="1316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000000"/>
                  </a:solidFill>
                </a:rPr>
                <a:t>Special Report (PROWAC)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6196" name="Text Box 43"/>
            <p:cNvSpPr txBox="1">
              <a:spLocks noChangeArrowheads="1"/>
            </p:cNvSpPr>
            <p:nvPr/>
          </p:nvSpPr>
          <p:spPr bwMode="auto">
            <a:xfrm>
              <a:off x="4931" y="2338"/>
              <a:ext cx="4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000000"/>
                  </a:solidFill>
                </a:rPr>
                <a:t>2007</a:t>
              </a:r>
            </a:p>
          </p:txBody>
        </p:sp>
      </p:grpSp>
      <p:grpSp>
        <p:nvGrpSpPr>
          <p:cNvPr id="303197" name="Group 93"/>
          <p:cNvGrpSpPr>
            <a:grpSpLocks/>
          </p:cNvGrpSpPr>
          <p:nvPr/>
        </p:nvGrpSpPr>
        <p:grpSpPr bwMode="auto">
          <a:xfrm>
            <a:off x="6192838" y="3276600"/>
            <a:ext cx="3167062" cy="3581400"/>
            <a:chOff x="3901" y="2064"/>
            <a:chExt cx="1995" cy="2256"/>
          </a:xfrm>
        </p:grpSpPr>
        <p:sp>
          <p:nvSpPr>
            <p:cNvPr id="6190" name="Line 38"/>
            <p:cNvSpPr>
              <a:spLocks noChangeShapeType="1"/>
            </p:cNvSpPr>
            <p:nvPr/>
          </p:nvSpPr>
          <p:spPr bwMode="auto">
            <a:xfrm flipV="1">
              <a:off x="4608" y="2064"/>
              <a:ext cx="0" cy="336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91" name="Rectangle 41"/>
            <p:cNvSpPr>
              <a:spLocks noChangeArrowheads="1"/>
            </p:cNvSpPr>
            <p:nvPr/>
          </p:nvSpPr>
          <p:spPr bwMode="auto">
            <a:xfrm>
              <a:off x="3901" y="3686"/>
              <a:ext cx="1995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000000"/>
                  </a:solidFill>
                </a:rPr>
                <a:t>Revised Draft Guidelines (PROWAC)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6192" name="Text Box 45"/>
            <p:cNvSpPr txBox="1">
              <a:spLocks noChangeArrowheads="1"/>
            </p:cNvSpPr>
            <p:nvPr/>
          </p:nvSpPr>
          <p:spPr bwMode="auto">
            <a:xfrm>
              <a:off x="4377" y="2341"/>
              <a:ext cx="4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000000"/>
                  </a:solidFill>
                </a:rPr>
                <a:t>2005</a:t>
              </a: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93" name="Line 46"/>
            <p:cNvSpPr>
              <a:spLocks noChangeShapeType="1"/>
            </p:cNvSpPr>
            <p:nvPr/>
          </p:nvSpPr>
          <p:spPr bwMode="auto">
            <a:xfrm>
              <a:off x="4604" y="2772"/>
              <a:ext cx="0" cy="953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03181" name="Group 77"/>
          <p:cNvGrpSpPr>
            <a:grpSpLocks/>
          </p:cNvGrpSpPr>
          <p:nvPr/>
        </p:nvGrpSpPr>
        <p:grpSpPr bwMode="auto">
          <a:xfrm>
            <a:off x="2771775" y="3284538"/>
            <a:ext cx="2484438" cy="2070100"/>
            <a:chOff x="1746" y="2069"/>
            <a:chExt cx="1565" cy="1304"/>
          </a:xfrm>
        </p:grpSpPr>
        <p:sp>
          <p:nvSpPr>
            <p:cNvPr id="6186" name="Line 31"/>
            <p:cNvSpPr>
              <a:spLocks noChangeShapeType="1"/>
            </p:cNvSpPr>
            <p:nvPr/>
          </p:nvSpPr>
          <p:spPr bwMode="auto">
            <a:xfrm flipV="1">
              <a:off x="2494" y="2069"/>
              <a:ext cx="0" cy="545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87" name="Rectangle 36"/>
            <p:cNvSpPr>
              <a:spLocks noChangeArrowheads="1"/>
            </p:cNvSpPr>
            <p:nvPr/>
          </p:nvSpPr>
          <p:spPr bwMode="auto">
            <a:xfrm>
              <a:off x="1746" y="2931"/>
              <a:ext cx="156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000000"/>
                  </a:solidFill>
                </a:rPr>
                <a:t>ADA Standards for Accessible Design</a:t>
              </a:r>
            </a:p>
          </p:txBody>
        </p:sp>
        <p:sp>
          <p:nvSpPr>
            <p:cNvPr id="6188" name="Text Box 49"/>
            <p:cNvSpPr txBox="1">
              <a:spLocks noChangeArrowheads="1"/>
            </p:cNvSpPr>
            <p:nvPr/>
          </p:nvSpPr>
          <p:spPr bwMode="auto">
            <a:xfrm>
              <a:off x="2290" y="2575"/>
              <a:ext cx="4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000000"/>
                  </a:solidFill>
                </a:rPr>
                <a:t>1990</a:t>
              </a:r>
            </a:p>
          </p:txBody>
        </p:sp>
        <p:sp>
          <p:nvSpPr>
            <p:cNvPr id="6189" name="Line 56"/>
            <p:cNvSpPr>
              <a:spLocks noChangeShapeType="1"/>
            </p:cNvSpPr>
            <p:nvPr/>
          </p:nvSpPr>
          <p:spPr bwMode="auto">
            <a:xfrm flipH="1">
              <a:off x="2494" y="2795"/>
              <a:ext cx="0" cy="204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154" name="Line 57"/>
          <p:cNvSpPr>
            <a:spLocks noChangeShapeType="1"/>
          </p:cNvSpPr>
          <p:nvPr/>
        </p:nvSpPr>
        <p:spPr bwMode="auto">
          <a:xfrm>
            <a:off x="4643438" y="3933825"/>
            <a:ext cx="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55" name="Line 60"/>
          <p:cNvSpPr>
            <a:spLocks noChangeShapeType="1"/>
          </p:cNvSpPr>
          <p:nvPr/>
        </p:nvSpPr>
        <p:spPr bwMode="auto">
          <a:xfrm>
            <a:off x="5292725" y="4616450"/>
            <a:ext cx="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303171" name="Group 67"/>
          <p:cNvGrpSpPr>
            <a:grpSpLocks/>
          </p:cNvGrpSpPr>
          <p:nvPr/>
        </p:nvGrpSpPr>
        <p:grpSpPr bwMode="auto">
          <a:xfrm>
            <a:off x="611188" y="728663"/>
            <a:ext cx="2863850" cy="2547937"/>
            <a:chOff x="385" y="459"/>
            <a:chExt cx="1804" cy="1605"/>
          </a:xfrm>
        </p:grpSpPr>
        <p:sp>
          <p:nvSpPr>
            <p:cNvPr id="6182" name="Rectangle 9"/>
            <p:cNvSpPr>
              <a:spLocks noChangeArrowheads="1"/>
            </p:cNvSpPr>
            <p:nvPr/>
          </p:nvSpPr>
          <p:spPr bwMode="auto">
            <a:xfrm>
              <a:off x="385" y="459"/>
              <a:ext cx="18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000000"/>
                  </a:solidFill>
                </a:rPr>
                <a:t>The Rehabilitation Act</a:t>
              </a:r>
            </a:p>
          </p:txBody>
        </p:sp>
        <p:sp>
          <p:nvSpPr>
            <p:cNvPr id="6183" name="Line 12"/>
            <p:cNvSpPr>
              <a:spLocks noChangeShapeType="1"/>
            </p:cNvSpPr>
            <p:nvPr/>
          </p:nvSpPr>
          <p:spPr bwMode="auto">
            <a:xfrm>
              <a:off x="1056" y="1632"/>
              <a:ext cx="0" cy="432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84" name="Text Box 24"/>
            <p:cNvSpPr txBox="1">
              <a:spLocks noChangeArrowheads="1"/>
            </p:cNvSpPr>
            <p:nvPr/>
          </p:nvSpPr>
          <p:spPr bwMode="auto">
            <a:xfrm>
              <a:off x="839" y="1434"/>
              <a:ext cx="4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000000"/>
                  </a:solidFill>
                </a:rPr>
                <a:t>1973</a:t>
              </a:r>
            </a:p>
          </p:txBody>
        </p:sp>
        <p:sp>
          <p:nvSpPr>
            <p:cNvPr id="6185" name="Line 62"/>
            <p:cNvSpPr>
              <a:spLocks noChangeShapeType="1"/>
            </p:cNvSpPr>
            <p:nvPr/>
          </p:nvSpPr>
          <p:spPr bwMode="auto">
            <a:xfrm>
              <a:off x="1043" y="663"/>
              <a:ext cx="0" cy="794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03196" name="Group 92"/>
          <p:cNvGrpSpPr>
            <a:grpSpLocks/>
          </p:cNvGrpSpPr>
          <p:nvPr/>
        </p:nvGrpSpPr>
        <p:grpSpPr bwMode="auto">
          <a:xfrm>
            <a:off x="5111750" y="3281363"/>
            <a:ext cx="2209800" cy="1712912"/>
            <a:chOff x="3220" y="2067"/>
            <a:chExt cx="1392" cy="1079"/>
          </a:xfrm>
        </p:grpSpPr>
        <p:sp>
          <p:nvSpPr>
            <p:cNvPr id="6178" name="Line 33"/>
            <p:cNvSpPr>
              <a:spLocks noChangeShapeType="1"/>
            </p:cNvSpPr>
            <p:nvPr/>
          </p:nvSpPr>
          <p:spPr bwMode="auto">
            <a:xfrm flipV="1">
              <a:off x="3946" y="2067"/>
              <a:ext cx="0" cy="259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79" name="Rectangle 40"/>
            <p:cNvSpPr>
              <a:spLocks noChangeArrowheads="1"/>
            </p:cNvSpPr>
            <p:nvPr/>
          </p:nvSpPr>
          <p:spPr bwMode="auto">
            <a:xfrm>
              <a:off x="3220" y="2704"/>
              <a:ext cx="139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000000"/>
                  </a:solidFill>
                </a:rPr>
                <a:t>Draft Guidelines (PROWAC)</a:t>
              </a:r>
            </a:p>
          </p:txBody>
        </p:sp>
        <p:sp>
          <p:nvSpPr>
            <p:cNvPr id="6180" name="Text Box 50"/>
            <p:cNvSpPr txBox="1">
              <a:spLocks noChangeArrowheads="1"/>
            </p:cNvSpPr>
            <p:nvPr/>
          </p:nvSpPr>
          <p:spPr bwMode="auto">
            <a:xfrm>
              <a:off x="3787" y="2364"/>
              <a:ext cx="4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2002</a:t>
              </a:r>
            </a:p>
          </p:txBody>
        </p:sp>
        <p:sp>
          <p:nvSpPr>
            <p:cNvPr id="6181" name="Line 65"/>
            <p:cNvSpPr>
              <a:spLocks noChangeShapeType="1"/>
            </p:cNvSpPr>
            <p:nvPr/>
          </p:nvSpPr>
          <p:spPr bwMode="auto">
            <a:xfrm>
              <a:off x="3946" y="2546"/>
              <a:ext cx="0" cy="226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03199" name="Group 95"/>
          <p:cNvGrpSpPr>
            <a:grpSpLocks/>
          </p:cNvGrpSpPr>
          <p:nvPr/>
        </p:nvGrpSpPr>
        <p:grpSpPr bwMode="auto">
          <a:xfrm>
            <a:off x="-144463" y="3249613"/>
            <a:ext cx="3125788" cy="1771650"/>
            <a:chOff x="0" y="2064"/>
            <a:chExt cx="1969" cy="1116"/>
          </a:xfrm>
        </p:grpSpPr>
        <p:sp>
          <p:nvSpPr>
            <p:cNvPr id="6173" name="Line 53"/>
            <p:cNvSpPr>
              <a:spLocks noChangeShapeType="1"/>
            </p:cNvSpPr>
            <p:nvPr/>
          </p:nvSpPr>
          <p:spPr bwMode="auto">
            <a:xfrm flipH="1">
              <a:off x="884" y="2455"/>
              <a:ext cx="635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74" name="Line 54"/>
            <p:cNvSpPr>
              <a:spLocks noChangeShapeType="1"/>
            </p:cNvSpPr>
            <p:nvPr/>
          </p:nvSpPr>
          <p:spPr bwMode="auto">
            <a:xfrm>
              <a:off x="884" y="2455"/>
              <a:ext cx="0" cy="204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75" name="Rectangle 29"/>
            <p:cNvSpPr>
              <a:spLocks noChangeArrowheads="1"/>
            </p:cNvSpPr>
            <p:nvPr/>
          </p:nvSpPr>
          <p:spPr bwMode="auto">
            <a:xfrm>
              <a:off x="0" y="2546"/>
              <a:ext cx="1905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000000"/>
                  </a:solidFill>
                </a:rPr>
                <a:t>Minimum Guidelines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000000"/>
                  </a:solidFill>
                </a:rPr>
                <a:t>and Requirements for Accessible Design</a:t>
              </a:r>
            </a:p>
          </p:txBody>
        </p:sp>
        <p:sp>
          <p:nvSpPr>
            <p:cNvPr id="6176" name="Line 69"/>
            <p:cNvSpPr>
              <a:spLocks noChangeShapeType="1"/>
            </p:cNvSpPr>
            <p:nvPr/>
          </p:nvSpPr>
          <p:spPr bwMode="auto">
            <a:xfrm flipV="1">
              <a:off x="1769" y="2064"/>
              <a:ext cx="7" cy="30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77" name="Text Box 70"/>
            <p:cNvSpPr txBox="1">
              <a:spLocks noChangeArrowheads="1"/>
            </p:cNvSpPr>
            <p:nvPr/>
          </p:nvSpPr>
          <p:spPr bwMode="auto">
            <a:xfrm>
              <a:off x="1497" y="2341"/>
              <a:ext cx="4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000000"/>
                  </a:solidFill>
                </a:rPr>
                <a:t>1982</a:t>
              </a:r>
            </a:p>
          </p:txBody>
        </p:sp>
      </p:grpSp>
      <p:grpSp>
        <p:nvGrpSpPr>
          <p:cNvPr id="303194" name="Group 90"/>
          <p:cNvGrpSpPr>
            <a:grpSpLocks/>
          </p:cNvGrpSpPr>
          <p:nvPr/>
        </p:nvGrpSpPr>
        <p:grpSpPr bwMode="auto">
          <a:xfrm>
            <a:off x="179388" y="3284538"/>
            <a:ext cx="3449637" cy="3311525"/>
            <a:chOff x="181" y="2069"/>
            <a:chExt cx="2173" cy="2086"/>
          </a:xfrm>
        </p:grpSpPr>
        <p:sp>
          <p:nvSpPr>
            <p:cNvPr id="6167" name="Rectangle 35"/>
            <p:cNvSpPr>
              <a:spLocks noChangeArrowheads="1"/>
            </p:cNvSpPr>
            <p:nvPr/>
          </p:nvSpPr>
          <p:spPr bwMode="auto">
            <a:xfrm>
              <a:off x="181" y="3521"/>
              <a:ext cx="168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000000"/>
                  </a:solidFill>
                </a:rPr>
                <a:t>Uniform Federal Accessibility Standards</a:t>
              </a:r>
            </a:p>
          </p:txBody>
        </p:sp>
        <p:sp>
          <p:nvSpPr>
            <p:cNvPr id="6168" name="Line 64"/>
            <p:cNvSpPr>
              <a:spLocks noChangeShapeType="1"/>
            </p:cNvSpPr>
            <p:nvPr/>
          </p:nvSpPr>
          <p:spPr bwMode="auto">
            <a:xfrm flipH="1">
              <a:off x="1655" y="3657"/>
              <a:ext cx="409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69" name="Line 72"/>
            <p:cNvSpPr>
              <a:spLocks noChangeShapeType="1"/>
            </p:cNvSpPr>
            <p:nvPr/>
          </p:nvSpPr>
          <p:spPr bwMode="auto">
            <a:xfrm flipV="1">
              <a:off x="2064" y="2069"/>
              <a:ext cx="0" cy="414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70" name="Text Box 73"/>
            <p:cNvSpPr txBox="1">
              <a:spLocks noChangeArrowheads="1"/>
            </p:cNvSpPr>
            <p:nvPr/>
          </p:nvSpPr>
          <p:spPr bwMode="auto">
            <a:xfrm>
              <a:off x="1882" y="2432"/>
              <a:ext cx="4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000000"/>
                  </a:solidFill>
                </a:rPr>
                <a:t>1984</a:t>
              </a:r>
            </a:p>
          </p:txBody>
        </p:sp>
        <p:sp>
          <p:nvSpPr>
            <p:cNvPr id="6171" name="Line 74"/>
            <p:cNvSpPr>
              <a:spLocks noChangeShapeType="1"/>
            </p:cNvSpPr>
            <p:nvPr/>
          </p:nvSpPr>
          <p:spPr bwMode="auto">
            <a:xfrm flipV="1">
              <a:off x="2064" y="2659"/>
              <a:ext cx="0" cy="317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72" name="Line 75"/>
            <p:cNvSpPr>
              <a:spLocks noChangeShapeType="1"/>
            </p:cNvSpPr>
            <p:nvPr/>
          </p:nvSpPr>
          <p:spPr bwMode="auto">
            <a:xfrm flipH="1">
              <a:off x="2064" y="3362"/>
              <a:ext cx="0" cy="295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03195" name="Group 91"/>
          <p:cNvGrpSpPr>
            <a:grpSpLocks/>
          </p:cNvGrpSpPr>
          <p:nvPr/>
        </p:nvGrpSpPr>
        <p:grpSpPr bwMode="auto">
          <a:xfrm>
            <a:off x="4032250" y="3284538"/>
            <a:ext cx="2808288" cy="2762250"/>
            <a:chOff x="2517" y="2069"/>
            <a:chExt cx="1769" cy="1740"/>
          </a:xfrm>
        </p:grpSpPr>
        <p:sp>
          <p:nvSpPr>
            <p:cNvPr id="6161" name="Rectangle 37"/>
            <p:cNvSpPr>
              <a:spLocks noChangeArrowheads="1"/>
            </p:cNvSpPr>
            <p:nvPr/>
          </p:nvSpPr>
          <p:spPr bwMode="auto">
            <a:xfrm>
              <a:off x="2517" y="3367"/>
              <a:ext cx="176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000000"/>
                  </a:solidFill>
                </a:rPr>
                <a:t>ADA Accessibility Guidelines (ADAAG)</a:t>
              </a:r>
            </a:p>
          </p:txBody>
        </p:sp>
        <p:sp>
          <p:nvSpPr>
            <p:cNvPr id="6162" name="Line 80"/>
            <p:cNvSpPr>
              <a:spLocks noChangeShapeType="1"/>
            </p:cNvSpPr>
            <p:nvPr/>
          </p:nvSpPr>
          <p:spPr bwMode="auto">
            <a:xfrm>
              <a:off x="2925" y="2483"/>
              <a:ext cx="386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63" name="Line 81"/>
            <p:cNvSpPr>
              <a:spLocks noChangeShapeType="1"/>
            </p:cNvSpPr>
            <p:nvPr/>
          </p:nvSpPr>
          <p:spPr bwMode="auto">
            <a:xfrm>
              <a:off x="3311" y="2483"/>
              <a:ext cx="0" cy="249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64" name="Line 82"/>
            <p:cNvSpPr>
              <a:spLocks noChangeShapeType="1"/>
            </p:cNvSpPr>
            <p:nvPr/>
          </p:nvSpPr>
          <p:spPr bwMode="auto">
            <a:xfrm flipH="1">
              <a:off x="3311" y="2913"/>
              <a:ext cx="0" cy="522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65" name="Line 83"/>
            <p:cNvSpPr>
              <a:spLocks noChangeShapeType="1"/>
            </p:cNvSpPr>
            <p:nvPr/>
          </p:nvSpPr>
          <p:spPr bwMode="auto">
            <a:xfrm flipV="1">
              <a:off x="2640" y="2069"/>
              <a:ext cx="0" cy="336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66" name="Text Box 84"/>
            <p:cNvSpPr txBox="1">
              <a:spLocks noChangeArrowheads="1"/>
            </p:cNvSpPr>
            <p:nvPr/>
          </p:nvSpPr>
          <p:spPr bwMode="auto">
            <a:xfrm>
              <a:off x="2517" y="2369"/>
              <a:ext cx="4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000000"/>
                  </a:solidFill>
                </a:rPr>
                <a:t>1991</a:t>
              </a:r>
              <a:endParaRPr lang="en-US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902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3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3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3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3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3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3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3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3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3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3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3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3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3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3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10" grpId="0"/>
      <p:bldP spid="3031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05800" cy="5486400"/>
          </a:xfrm>
          <a:noFill/>
        </p:spPr>
        <p:txBody>
          <a:bodyPr lIns="92075" tIns="46038" rIns="92075" bIns="46038"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800" u="sng" smtClean="0">
                <a:solidFill>
                  <a:schemeClr val="tx2"/>
                </a:solidFill>
              </a:rPr>
              <a:t>Background </a:t>
            </a:r>
            <a:endParaRPr lang="en-US" sz="4800" i="1" u="sng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3600" smtClean="0"/>
              <a:t>Americans with Disabilities Act (ADA)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July 26, 1990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Applies to State and Local governments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Applies to </a:t>
            </a:r>
            <a:r>
              <a:rPr lang="en-US" u="sng" smtClean="0"/>
              <a:t>private business</a:t>
            </a:r>
            <a:r>
              <a:rPr lang="en-US" smtClean="0"/>
              <a:t> that meet the definition of “public accommodation”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Includes those that receive </a:t>
            </a:r>
            <a:r>
              <a:rPr lang="en-US" u="sng" smtClean="0"/>
              <a:t>no</a:t>
            </a:r>
            <a:r>
              <a:rPr lang="en-US" smtClean="0"/>
              <a:t> federal financial assistance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New construction and alterations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endParaRPr lang="en-US" sz="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6662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u="sng" smtClean="0"/>
              <a:t>Background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520825"/>
            <a:ext cx="8534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mtClean="0"/>
              <a:t>Public Rights of Way Accessibility Committee (PROWAC)</a:t>
            </a:r>
          </a:p>
          <a:p>
            <a:pPr lvl="1" eaLnBrk="1" hangingPunct="1"/>
            <a:r>
              <a:rPr lang="en-US" sz="2400" smtClean="0"/>
              <a:t>Established 1999</a:t>
            </a:r>
          </a:p>
          <a:p>
            <a:pPr lvl="1" eaLnBrk="1" hangingPunct="1"/>
            <a:r>
              <a:rPr lang="en-US" sz="2400" smtClean="0"/>
              <a:t>Develop recommendations on guidelines for </a:t>
            </a:r>
            <a:r>
              <a:rPr lang="en-US" sz="2400" u="sng" smtClean="0"/>
              <a:t>accessible public rights-of-way</a:t>
            </a:r>
          </a:p>
          <a:p>
            <a:pPr lvl="1" eaLnBrk="1" hangingPunct="1"/>
            <a:r>
              <a:rPr lang="en-US" sz="2400" smtClean="0"/>
              <a:t>Draft Guidelines, June 2002</a:t>
            </a:r>
          </a:p>
          <a:p>
            <a:pPr lvl="1" eaLnBrk="1" hangingPunct="1"/>
            <a:r>
              <a:rPr lang="en-US" sz="2400" smtClean="0"/>
              <a:t>Revised Draft Guidelines, Nov. 2005</a:t>
            </a:r>
          </a:p>
          <a:p>
            <a:pPr lvl="1" eaLnBrk="1" hangingPunct="1"/>
            <a:r>
              <a:rPr lang="en-US" sz="2400" smtClean="0"/>
              <a:t>Special Report: Planning and Designing for Alterations, July 2007</a:t>
            </a:r>
          </a:p>
          <a:p>
            <a:pPr lvl="1" eaLnBrk="1" hangingPunct="1"/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56301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EB1A94-2A63-4E92-B55C-0482E0CF4096}" type="slidenum">
              <a:rPr lang="en-US">
                <a:solidFill>
                  <a:srgbClr val="000000"/>
                </a:solidFill>
              </a:rPr>
              <a:pPr eaLnBrk="1" hangingPunct="1"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80010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u="sng" smtClean="0"/>
              <a:t>Types of Pedestrians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1989138"/>
            <a:ext cx="8229600" cy="5868987"/>
          </a:xfrm>
        </p:spPr>
        <p:txBody>
          <a:bodyPr/>
          <a:lstStyle/>
          <a:p>
            <a:pPr eaLnBrk="1" hangingPunct="1">
              <a:tabLst>
                <a:tab pos="682625" algn="l"/>
              </a:tabLst>
            </a:pPr>
            <a:r>
              <a:rPr lang="en-US" sz="3600" smtClean="0"/>
              <a:t>Older Adults</a:t>
            </a:r>
          </a:p>
          <a:p>
            <a:pPr eaLnBrk="1" hangingPunct="1">
              <a:tabLst>
                <a:tab pos="682625" algn="l"/>
              </a:tabLst>
            </a:pPr>
            <a:r>
              <a:rPr lang="en-US" sz="3600" smtClean="0"/>
              <a:t>Children</a:t>
            </a:r>
          </a:p>
          <a:p>
            <a:pPr eaLnBrk="1" hangingPunct="1">
              <a:tabLst>
                <a:tab pos="682625" algn="l"/>
              </a:tabLst>
            </a:pPr>
            <a:r>
              <a:rPr lang="en-US" sz="3600" smtClean="0"/>
              <a:t>Mobility Impairment</a:t>
            </a:r>
            <a:r>
              <a:rPr lang="en-US" smtClean="0"/>
              <a:t> </a:t>
            </a:r>
            <a:endParaRPr lang="en-US" sz="3600" smtClean="0"/>
          </a:p>
          <a:p>
            <a:pPr eaLnBrk="1" hangingPunct="1">
              <a:tabLst>
                <a:tab pos="682625" algn="l"/>
              </a:tabLst>
            </a:pPr>
            <a:r>
              <a:rPr lang="en-US" sz="3600" smtClean="0"/>
              <a:t>Sensory Impairment</a:t>
            </a:r>
            <a:r>
              <a:rPr lang="en-US" smtClean="0"/>
              <a:t> </a:t>
            </a:r>
          </a:p>
          <a:p>
            <a:pPr eaLnBrk="1" hangingPunct="1">
              <a:tabLst>
                <a:tab pos="682625" algn="l"/>
              </a:tabLst>
            </a:pPr>
            <a:r>
              <a:rPr lang="en-US" sz="3600" smtClean="0"/>
              <a:t>Cognitive Impairment</a:t>
            </a:r>
          </a:p>
          <a:p>
            <a:pPr eaLnBrk="1" hangingPunct="1">
              <a:tabLst>
                <a:tab pos="682625" algn="l"/>
              </a:tabLst>
            </a:pPr>
            <a:r>
              <a:rPr lang="en-US" sz="3600" smtClean="0"/>
              <a:t>Other Medical Concerns</a:t>
            </a:r>
          </a:p>
          <a:p>
            <a:pPr eaLnBrk="1" hangingPunct="1">
              <a:tabLst>
                <a:tab pos="682625" algn="l"/>
              </a:tabLst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377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2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2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4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800" b="1" smtClean="0"/>
              <a:t>TERMINOLOGY</a:t>
            </a:r>
          </a:p>
        </p:txBody>
      </p:sp>
    </p:spTree>
    <p:extLst>
      <p:ext uri="{BB962C8B-B14F-4D97-AF65-F5344CB8AC3E}">
        <p14:creationId xmlns:p14="http://schemas.microsoft.com/office/powerpoint/2010/main" val="175749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1151</Words>
  <Application>Microsoft Office PowerPoint</Application>
  <PresentationFormat>On-screen Show (4:3)</PresentationFormat>
  <Paragraphs>235</Paragraphs>
  <Slides>39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Office Theme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Universal Access Meeting Accessibility Requirements in Public Rights of Way  </vt:lpstr>
      <vt:lpstr>BACKGROUND  &amp;  CURRENT ISSUES (WHY ADA EMPHASIS)</vt:lpstr>
      <vt:lpstr>Universal Access for All - ADA</vt:lpstr>
      <vt:lpstr>PowerPoint Presentation</vt:lpstr>
      <vt:lpstr>PowerPoint Presentation</vt:lpstr>
      <vt:lpstr>PowerPoint Presentation</vt:lpstr>
      <vt:lpstr>Background</vt:lpstr>
      <vt:lpstr>Types of Pedestrians</vt:lpstr>
      <vt:lpstr>TERMINOLOGY</vt:lpstr>
      <vt:lpstr>PowerPoint Presentation</vt:lpstr>
      <vt:lpstr>Pedestrian Access Route</vt:lpstr>
      <vt:lpstr>PowerPoint Presentation</vt:lpstr>
      <vt:lpstr>Pedestrian Facility Elements </vt:lpstr>
      <vt:lpstr>Pedestrian Facility Elements </vt:lpstr>
      <vt:lpstr>   Walking is the most fundamental form of transportation  </vt:lpstr>
      <vt:lpstr>  Curb Ramp Mess Gives Bend Council  Headaches </vt:lpstr>
      <vt:lpstr>PowerPoint Presentation</vt:lpstr>
      <vt:lpstr>Cross Slope</vt:lpstr>
      <vt:lpstr>Cross Slope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BIG?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Tammy Sagastizado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Tammy Sagastizado</dc:creator>
  <cp:lastModifiedBy>Tammy Sagastizado</cp:lastModifiedBy>
  <cp:revision>15</cp:revision>
  <dcterms:created xsi:type="dcterms:W3CDTF">2011-02-01T20:31:24Z</dcterms:created>
  <dcterms:modified xsi:type="dcterms:W3CDTF">2012-02-19T22:02:03Z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