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256" r:id="rId2"/>
    <p:sldId id="275" r:id="rId3"/>
    <p:sldId id="274" r:id="rId4"/>
    <p:sldId id="273" r:id="rId5"/>
    <p:sldId id="280" r:id="rId6"/>
    <p:sldId id="279" r:id="rId7"/>
    <p:sldId id="282" r:id="rId8"/>
    <p:sldId id="281" r:id="rId9"/>
    <p:sldId id="272" r:id="rId10"/>
    <p:sldId id="262" r:id="rId11"/>
    <p:sldId id="261" r:id="rId12"/>
    <p:sldId id="257" r:id="rId13"/>
    <p:sldId id="264" r:id="rId14"/>
    <p:sldId id="27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8F61-3148-A743-A28C-4C648830664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7181-DABD-E641-82DA-EF3D9D0E8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5/24/19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6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Family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581" y="4947920"/>
            <a:ext cx="7891272" cy="10698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A New Approach to </a:t>
            </a:r>
            <a:r>
              <a:rPr lang="en-US" dirty="0" smtClean="0"/>
              <a:t>Homework</a:t>
            </a:r>
          </a:p>
          <a:p>
            <a:r>
              <a:rPr lang="en-US" dirty="0" smtClean="0"/>
              <a:t>ZPD School and Curriculum Design</a:t>
            </a:r>
            <a:endParaRPr lang="en-US" dirty="0" smtClean="0"/>
          </a:p>
          <a:p>
            <a:r>
              <a:rPr lang="en-US" dirty="0" smtClean="0"/>
              <a:t>Barbara J. Smith, PhD</a:t>
            </a:r>
          </a:p>
        </p:txBody>
      </p:sp>
    </p:spTree>
    <p:extLst>
      <p:ext uri="{BB962C8B-B14F-4D97-AF65-F5344CB8AC3E}">
        <p14:creationId xmlns:p14="http://schemas.microsoft.com/office/powerpoint/2010/main" val="2474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637" y="835910"/>
            <a:ext cx="6882687" cy="5161494"/>
          </a:xfrm>
        </p:spPr>
      </p:pic>
      <p:sp>
        <p:nvSpPr>
          <p:cNvPr id="2" name="TextBox 1"/>
          <p:cNvSpPr txBox="1"/>
          <p:nvPr/>
        </p:nvSpPr>
        <p:spPr>
          <a:xfrm>
            <a:off x="7338950" y="1413163"/>
            <a:ext cx="3906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Project:</a:t>
            </a:r>
          </a:p>
          <a:p>
            <a:r>
              <a:rPr lang="en-US" sz="2800" dirty="0" smtClean="0"/>
              <a:t>Create A New Planet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0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924" cy="6858000"/>
          </a:xfrm>
        </p:spPr>
      </p:pic>
      <p:sp>
        <p:nvSpPr>
          <p:cNvPr id="2" name="TextBox 1"/>
          <p:cNvSpPr txBox="1"/>
          <p:nvPr/>
        </p:nvSpPr>
        <p:spPr>
          <a:xfrm>
            <a:off x="9330266" y="745067"/>
            <a:ext cx="201369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Project:</a:t>
            </a:r>
          </a:p>
          <a:p>
            <a:r>
              <a:rPr lang="en-US" sz="2800" dirty="0"/>
              <a:t>Create A </a:t>
            </a:r>
            <a:endParaRPr lang="en-US" sz="2800" dirty="0" smtClean="0"/>
          </a:p>
          <a:p>
            <a:r>
              <a:rPr lang="en-US" sz="2800" dirty="0" smtClean="0"/>
              <a:t>New </a:t>
            </a:r>
            <a:r>
              <a:rPr lang="en-US" sz="2800" dirty="0"/>
              <a:t>Planet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333"/>
            <a:ext cx="5532115" cy="414866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5660" b="52860"/>
          <a:stretch/>
        </p:blipFill>
        <p:spPr>
          <a:xfrm>
            <a:off x="5012093" y="139701"/>
            <a:ext cx="6773507" cy="3653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270" y="534390"/>
            <a:ext cx="36258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Primary Project: </a:t>
            </a:r>
          </a:p>
          <a:p>
            <a:r>
              <a:rPr lang="en-US" sz="2800" dirty="0" smtClean="0"/>
              <a:t>Create your own </a:t>
            </a:r>
          </a:p>
          <a:p>
            <a:r>
              <a:rPr lang="en-US" sz="2800" dirty="0" smtClean="0"/>
              <a:t>Community Postcards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87067" y="4284134"/>
            <a:ext cx="519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love the Pool!</a:t>
            </a:r>
          </a:p>
          <a:p>
            <a:r>
              <a:rPr lang="en-US" sz="2400" dirty="0" smtClean="0"/>
              <a:t>The lifeguard showed me how to test the water. I saw my teacher there!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5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extBox 1"/>
          <p:cNvSpPr txBox="1"/>
          <p:nvPr/>
        </p:nvSpPr>
        <p:spPr>
          <a:xfrm>
            <a:off x="9482667" y="2015067"/>
            <a:ext cx="2065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Junior Project:</a:t>
            </a:r>
          </a:p>
          <a:p>
            <a:r>
              <a:rPr lang="en-US" sz="2800" dirty="0" smtClean="0"/>
              <a:t>Family Tree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5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81EE6"/>
                </a:solidFill>
              </a:rPr>
              <a:t>Research</a:t>
            </a:r>
            <a:endParaRPr lang="en-US" dirty="0">
              <a:solidFill>
                <a:srgbClr val="181E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Need for further study </a:t>
            </a:r>
          </a:p>
          <a:p>
            <a:r>
              <a:rPr lang="en-US" sz="3600" dirty="0" smtClean="0"/>
              <a:t>to determine the </a:t>
            </a:r>
            <a:r>
              <a:rPr lang="en-US" sz="3600" dirty="0"/>
              <a:t>impact of Family </a:t>
            </a:r>
            <a:r>
              <a:rPr lang="en-US" sz="3600" dirty="0" smtClean="0"/>
              <a:t>Projects on the development of overall or transferable learning habits</a:t>
            </a:r>
            <a:endParaRPr lang="en-US" sz="3600" dirty="0" smtClean="0"/>
          </a:p>
          <a:p>
            <a:r>
              <a:rPr lang="en-US" sz="3600" dirty="0" smtClean="0"/>
              <a:t>to </a:t>
            </a:r>
            <a:r>
              <a:rPr lang="en-US" sz="3600" dirty="0"/>
              <a:t>see if this approach to supporting and celebrating learning is a positive and meaningful experience for all </a:t>
            </a:r>
            <a:r>
              <a:rPr lang="en-US" sz="3600" dirty="0" smtClean="0"/>
              <a:t>involved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o see </a:t>
            </a:r>
            <a:r>
              <a:rPr lang="en-US" sz="3600" dirty="0"/>
              <a:t>what happens when </a:t>
            </a:r>
            <a:r>
              <a:rPr lang="en-US" sz="3600" dirty="0" smtClean="0"/>
              <a:t>parents </a:t>
            </a:r>
            <a:r>
              <a:rPr lang="en-US" sz="3600" dirty="0"/>
              <a:t>and young people </a:t>
            </a:r>
            <a:r>
              <a:rPr lang="en-US" sz="3600" dirty="0" smtClean="0"/>
              <a:t>explore </a:t>
            </a:r>
            <a:r>
              <a:rPr lang="en-US" sz="3600" dirty="0"/>
              <a:t>the world </a:t>
            </a:r>
            <a:r>
              <a:rPr lang="en-US" sz="3600" dirty="0" smtClean="0"/>
              <a:t>together </a:t>
            </a:r>
          </a:p>
          <a:p>
            <a:r>
              <a:rPr lang="en-US" sz="3600" dirty="0"/>
              <a:t>t</a:t>
            </a:r>
            <a:r>
              <a:rPr lang="en-US" sz="3600" dirty="0" smtClean="0"/>
              <a:t>o create our own snapshots </a:t>
            </a:r>
            <a:r>
              <a:rPr lang="en-US" sz="3600" dirty="0"/>
              <a:t>of what co-investigation at home can be all about….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67" y="295656"/>
            <a:ext cx="6945714" cy="16093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Family Project 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Coffee Table Book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3810000"/>
            <a:ext cx="10806514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Take pictures of all projects throughout the school year</a:t>
            </a:r>
          </a:p>
          <a:p>
            <a:r>
              <a:rPr lang="en-US" sz="4000" dirty="0" smtClean="0"/>
              <a:t>Publish them inside a Family Project Coffee Table book</a:t>
            </a:r>
          </a:p>
          <a:p>
            <a:r>
              <a:rPr lang="en-US" sz="4000" dirty="0" smtClean="0"/>
              <a:t> Great way to celebrate creativity and community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333"/>
          <a:stretch/>
        </p:blipFill>
        <p:spPr>
          <a:xfrm>
            <a:off x="-275166" y="508000"/>
            <a:ext cx="6667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81EE6"/>
                </a:solidFill>
              </a:rPr>
              <a:t>What is a Family Project?</a:t>
            </a:r>
            <a:endParaRPr lang="en-US" dirty="0">
              <a:solidFill>
                <a:srgbClr val="181E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7" y="1856509"/>
            <a:ext cx="10800419" cy="472171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Parent </a:t>
            </a:r>
            <a:r>
              <a:rPr lang="en-US" sz="3200" dirty="0"/>
              <a:t>and students collaboratively working on </a:t>
            </a:r>
            <a:r>
              <a:rPr lang="en-US" sz="3200" dirty="0" smtClean="0"/>
              <a:t>a project </a:t>
            </a:r>
            <a:r>
              <a:rPr lang="en-US" sz="3200" dirty="0"/>
              <a:t>for several </a:t>
            </a:r>
            <a:r>
              <a:rPr lang="en-US" sz="3200" dirty="0" smtClean="0"/>
              <a:t>months</a:t>
            </a:r>
            <a:endParaRPr lang="en-US" sz="3200" dirty="0"/>
          </a:p>
          <a:p>
            <a:r>
              <a:rPr lang="en-US" sz="3200" dirty="0" smtClean="0"/>
              <a:t>Students </a:t>
            </a:r>
            <a:r>
              <a:rPr lang="en-US" sz="3200" dirty="0"/>
              <a:t>and families excited about their own projects, and </a:t>
            </a:r>
            <a:r>
              <a:rPr lang="en-US" sz="3200" dirty="0" smtClean="0"/>
              <a:t>what others family teams have created</a:t>
            </a:r>
            <a:endParaRPr lang="en-US" sz="3200" dirty="0" smtClean="0"/>
          </a:p>
          <a:p>
            <a:r>
              <a:rPr lang="en-US" sz="3200" dirty="0" smtClean="0"/>
              <a:t>weighting </a:t>
            </a:r>
            <a:r>
              <a:rPr lang="en-US" sz="3200" dirty="0"/>
              <a:t>of student involvement </a:t>
            </a:r>
            <a:r>
              <a:rPr lang="en-US" sz="3200" dirty="0" smtClean="0"/>
              <a:t>varies </a:t>
            </a:r>
            <a:r>
              <a:rPr lang="en-US" sz="3200" dirty="0" smtClean="0"/>
              <a:t>from exhibition to exhibition</a:t>
            </a:r>
          </a:p>
          <a:p>
            <a:r>
              <a:rPr lang="en-US" sz="3200" dirty="0" smtClean="0"/>
              <a:t>no </a:t>
            </a:r>
            <a:r>
              <a:rPr lang="en-US" sz="3200" dirty="0"/>
              <a:t>assessment – or competition associated </a:t>
            </a:r>
            <a:r>
              <a:rPr lang="en-US" sz="3200" dirty="0" smtClean="0"/>
              <a:t>with </a:t>
            </a:r>
            <a:r>
              <a:rPr lang="en-US" sz="3200" dirty="0"/>
              <a:t>activity 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permission </a:t>
            </a:r>
            <a:r>
              <a:rPr lang="en-US" sz="3200" dirty="0"/>
              <a:t>for parents to be fully involved </a:t>
            </a:r>
            <a:r>
              <a:rPr lang="en-US" sz="3200" dirty="0" smtClean="0"/>
              <a:t>as co-learners in </a:t>
            </a:r>
            <a:r>
              <a:rPr lang="en-US" sz="3200" dirty="0"/>
              <a:t>a </a:t>
            </a:r>
            <a:r>
              <a:rPr lang="en-US" sz="3200" dirty="0" smtClean="0"/>
              <a:t>project </a:t>
            </a:r>
            <a:endParaRPr lang="en-US" sz="3200" dirty="0"/>
          </a:p>
          <a:p>
            <a:r>
              <a:rPr lang="en-US" sz="3200" dirty="0" smtClean="0"/>
              <a:t>will not </a:t>
            </a:r>
            <a:r>
              <a:rPr lang="en-US" sz="3200" dirty="0"/>
              <a:t>replace students reading aloud or being read to on a regular basis at home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6968"/>
          </a:xfrm>
        </p:spPr>
        <p:txBody>
          <a:bodyPr/>
          <a:lstStyle/>
          <a:p>
            <a:r>
              <a:rPr lang="en-US" dirty="0" smtClean="0">
                <a:solidFill>
                  <a:srgbClr val="181EE6"/>
                </a:solidFill>
              </a:rPr>
              <a:t>Value of Family Projects</a:t>
            </a:r>
            <a:endParaRPr lang="en-US" dirty="0">
              <a:solidFill>
                <a:srgbClr val="181E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1599"/>
            <a:ext cx="11429999" cy="5350934"/>
          </a:xfrm>
        </p:spPr>
        <p:txBody>
          <a:bodyPr>
            <a:normAutofit/>
          </a:bodyPr>
          <a:lstStyle/>
          <a:p>
            <a:r>
              <a:rPr lang="en-US" sz="2400" dirty="0"/>
              <a:t>give parents a chance to be co-learners with their </a:t>
            </a:r>
            <a:r>
              <a:rPr lang="en-US" sz="2400" dirty="0" smtClean="0"/>
              <a:t>children </a:t>
            </a:r>
          </a:p>
          <a:p>
            <a:r>
              <a:rPr lang="en-US" sz="2400" dirty="0" smtClean="0"/>
              <a:t>making </a:t>
            </a:r>
            <a:r>
              <a:rPr lang="en-US" sz="2400" dirty="0"/>
              <a:t>it real - In the past students would have to hide parent help on projects, even though </a:t>
            </a:r>
            <a:r>
              <a:rPr lang="en-US" sz="2400" dirty="0" smtClean="0"/>
              <a:t>much that went </a:t>
            </a:r>
            <a:r>
              <a:rPr lang="en-US" sz="2400" dirty="0"/>
              <a:t>home – was touched </a:t>
            </a:r>
            <a:r>
              <a:rPr lang="en-US" sz="2400" dirty="0" smtClean="0"/>
              <a:t>in some way by </a:t>
            </a:r>
            <a:r>
              <a:rPr lang="en-US" sz="2400" dirty="0"/>
              <a:t>many </a:t>
            </a:r>
            <a:r>
              <a:rPr lang="en-US" sz="2400" dirty="0" smtClean="0"/>
              <a:t>parents </a:t>
            </a:r>
            <a:endParaRPr lang="en-US" sz="24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elebrate creativity</a:t>
            </a:r>
          </a:p>
          <a:p>
            <a:r>
              <a:rPr lang="en-US" sz="2400" i="1" dirty="0"/>
              <a:t>D</a:t>
            </a:r>
            <a:r>
              <a:rPr lang="en-US" sz="2400" i="1" dirty="0" smtClean="0"/>
              <a:t>eep Learning </a:t>
            </a:r>
            <a:r>
              <a:rPr lang="en-US" sz="2400" dirty="0" smtClean="0"/>
              <a:t>(not scattered, random or superficial)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smtClean="0"/>
              <a:t>use whole semester or year </a:t>
            </a:r>
            <a:r>
              <a:rPr lang="en-US" sz="2400" dirty="0" smtClean="0"/>
              <a:t>to dig deep into a project</a:t>
            </a:r>
            <a:endParaRPr lang="en-US" sz="2400" dirty="0"/>
          </a:p>
          <a:p>
            <a:r>
              <a:rPr lang="en-US" sz="2400" dirty="0" smtClean="0"/>
              <a:t>read </a:t>
            </a:r>
            <a:r>
              <a:rPr lang="en-US" sz="2400" dirty="0"/>
              <a:t>and talk about their </a:t>
            </a:r>
            <a:r>
              <a:rPr lang="en-US" sz="2400" dirty="0" smtClean="0"/>
              <a:t>projects (extended </a:t>
            </a:r>
            <a:r>
              <a:rPr lang="en-US" sz="2400" dirty="0"/>
              <a:t>opportunities to speak about what they are learning on a regular </a:t>
            </a:r>
            <a:r>
              <a:rPr lang="en-US" sz="2400" dirty="0" smtClean="0"/>
              <a:t>basis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not </a:t>
            </a:r>
            <a:r>
              <a:rPr lang="en-US" sz="2400" dirty="0"/>
              <a:t>something for parents to supervise, but rather celebrate and model being a learner with their </a:t>
            </a:r>
            <a:r>
              <a:rPr lang="en-US" sz="2400" dirty="0" smtClean="0"/>
              <a:t>children</a:t>
            </a:r>
            <a:endParaRPr lang="en-US" sz="2400" dirty="0" smtClean="0"/>
          </a:p>
          <a:p>
            <a:r>
              <a:rPr lang="en-US" sz="2400" dirty="0" smtClean="0"/>
              <a:t>gives </a:t>
            </a:r>
            <a:r>
              <a:rPr lang="en-US" sz="2400" dirty="0"/>
              <a:t>a focused direction for reading </a:t>
            </a:r>
            <a:r>
              <a:rPr lang="en-US" sz="2400" dirty="0" smtClean="0"/>
              <a:t>non-fiction</a:t>
            </a:r>
            <a:r>
              <a:rPr lang="en-US" sz="2400" dirty="0"/>
              <a:t>, which tends to require a bit of help to get past technical </a:t>
            </a:r>
            <a:r>
              <a:rPr lang="en-US" sz="2400" dirty="0" smtClean="0"/>
              <a:t>language</a:t>
            </a:r>
            <a:r>
              <a:rPr lang="mr-IN" sz="2400" dirty="0" smtClean="0"/>
              <a:t>…</a:t>
            </a:r>
            <a:r>
              <a:rPr lang="en-US" sz="2400" dirty="0" smtClean="0"/>
              <a:t>having </a:t>
            </a:r>
            <a:r>
              <a:rPr lang="en-US" sz="2400" dirty="0"/>
              <a:t>a parent on </a:t>
            </a:r>
            <a:r>
              <a:rPr lang="en-US" sz="2400" dirty="0" smtClean="0"/>
              <a:t>board can help </a:t>
            </a:r>
            <a:r>
              <a:rPr lang="en-US" sz="2400" dirty="0"/>
              <a:t>students with vocabulary </a:t>
            </a:r>
            <a:r>
              <a:rPr lang="en-US" sz="2400" dirty="0" smtClean="0"/>
              <a:t>development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902" y="484632"/>
            <a:ext cx="9587346" cy="1609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81EE6"/>
                </a:solidFill>
              </a:rPr>
              <a:t>Sample Projects: </a:t>
            </a:r>
            <a:br>
              <a:rPr lang="en-US" dirty="0" smtClean="0">
                <a:solidFill>
                  <a:srgbClr val="181EE6"/>
                </a:solidFill>
              </a:rPr>
            </a:br>
            <a:r>
              <a:rPr lang="en-US" sz="2200" dirty="0" smtClean="0"/>
              <a:t>*Knowing </a:t>
            </a:r>
            <a:r>
              <a:rPr lang="en-US" sz="2200" dirty="0"/>
              <a:t>what the projects are at the beginning of the semester, helps families collect magazines, newspaper articles etc. </a:t>
            </a:r>
            <a:endParaRPr lang="en-US" sz="2200" dirty="0">
              <a:solidFill>
                <a:srgbClr val="181EE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36290"/>
              </p:ext>
            </p:extLst>
          </p:nvPr>
        </p:nvGraphicFramePr>
        <p:xfrm>
          <a:off x="1540902" y="2093976"/>
          <a:ext cx="9587346" cy="404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4729"/>
                <a:gridCol w="2217656"/>
                <a:gridCol w="3534961"/>
              </a:tblGrid>
              <a:tr h="808718"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</a:rPr>
                        <a:t>Semester/Year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</a:rPr>
                        <a:t>Group Groupings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</a:rPr>
                        <a:t>Project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08718">
                <a:tc rowSpan="2"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Project 1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</a:rPr>
                        <a:t>Kinder Primary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</a:rPr>
                        <a:t>Family Flag Project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08718">
                <a:tc vMerge="1"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</a:rPr>
                        <a:t>Junior Senior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</a:rPr>
                        <a:t>The Book of Billions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08718">
                <a:tc rowSpan="2"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Project 2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</a:rPr>
                        <a:t>Kinder Primary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</a:rPr>
                        <a:t>The Book of Parts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08718">
                <a:tc vMerge="1"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>
                          <a:effectLst/>
                        </a:rPr>
                        <a:t>Junior Senior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571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2400" dirty="0">
                          <a:effectLst/>
                        </a:rPr>
                        <a:t>Wave Rave Project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48" y="298366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Task: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Create your own Family flag that will feature some very cool things about your family. </a:t>
            </a:r>
          </a:p>
        </p:txBody>
      </p:sp>
      <p:pic>
        <p:nvPicPr>
          <p:cNvPr id="4" name="Content Placeholder 3" descr="ttp://kreativeinlife.com/wp-content/uploads/2013/09/Slide2-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241550"/>
            <a:ext cx="508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990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i.e. Kinder-Primary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Family Flag Project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03867"/>
            <a:ext cx="10512552" cy="531706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Throughout semester</a:t>
            </a:r>
            <a:r>
              <a:rPr lang="en-US" dirty="0"/>
              <a:t>, make time to list things about </a:t>
            </a:r>
            <a:r>
              <a:rPr lang="en-US" dirty="0" smtClean="0"/>
              <a:t>family </a:t>
            </a:r>
            <a:r>
              <a:rPr lang="en-US" dirty="0"/>
              <a:t>that might be fun to share on a </a:t>
            </a:r>
            <a:r>
              <a:rPr lang="en-US" dirty="0" smtClean="0"/>
              <a:t>flag</a:t>
            </a:r>
            <a:endParaRPr lang="en-US" dirty="0"/>
          </a:p>
          <a:p>
            <a:pPr lvl="0"/>
            <a:r>
              <a:rPr lang="en-US" dirty="0" smtClean="0"/>
              <a:t>Might find out </a:t>
            </a:r>
            <a:r>
              <a:rPr lang="en-US" dirty="0"/>
              <a:t>about family history </a:t>
            </a:r>
            <a:r>
              <a:rPr lang="en-US" dirty="0" smtClean="0"/>
              <a:t>in </a:t>
            </a:r>
            <a:r>
              <a:rPr lang="en-US" dirty="0"/>
              <a:t>family </a:t>
            </a:r>
            <a:r>
              <a:rPr lang="en-US" dirty="0" smtClean="0"/>
              <a:t>photos, furniture </a:t>
            </a:r>
            <a:r>
              <a:rPr lang="en-US" dirty="0"/>
              <a:t>or </a:t>
            </a:r>
            <a:r>
              <a:rPr lang="en-US" dirty="0" smtClean="0"/>
              <a:t>items passed down</a:t>
            </a:r>
            <a:endParaRPr lang="en-US" dirty="0"/>
          </a:p>
          <a:p>
            <a:pPr lvl="0"/>
            <a:r>
              <a:rPr lang="en-US" dirty="0"/>
              <a:t>Choose </a:t>
            </a:r>
            <a:r>
              <a:rPr lang="en-US" dirty="0" smtClean="0"/>
              <a:t>any materials you like to </a:t>
            </a:r>
            <a:r>
              <a:rPr lang="en-US" dirty="0"/>
              <a:t>make your </a:t>
            </a:r>
            <a:r>
              <a:rPr lang="en-US" dirty="0" smtClean="0"/>
              <a:t>flag</a:t>
            </a:r>
            <a:endParaRPr lang="en-US" dirty="0"/>
          </a:p>
          <a:p>
            <a:pPr lvl="0"/>
            <a:r>
              <a:rPr lang="en-US" dirty="0"/>
              <a:t>Bring flags in to display on day of </a:t>
            </a:r>
            <a:r>
              <a:rPr lang="en-US" dirty="0" smtClean="0"/>
              <a:t>Exhibition (end of semester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Record both student and parent(s) name of the </a:t>
            </a:r>
            <a:r>
              <a:rPr lang="en-US" dirty="0" smtClean="0"/>
              <a:t>co-investigators</a:t>
            </a:r>
            <a:endParaRPr lang="en-US" dirty="0"/>
          </a:p>
          <a:p>
            <a:pPr lvl="0"/>
            <a:r>
              <a:rPr lang="en-US" dirty="0"/>
              <a:t>Be prepared to talk about what you did (what worked, what </a:t>
            </a:r>
            <a:r>
              <a:rPr lang="en-US" dirty="0" smtClean="0"/>
              <a:t>didn’t; how </a:t>
            </a:r>
            <a:r>
              <a:rPr lang="en-US" dirty="0"/>
              <a:t>what you made </a:t>
            </a:r>
            <a:r>
              <a:rPr lang="en-US" dirty="0" smtClean="0"/>
              <a:t>helps </a:t>
            </a:r>
            <a:r>
              <a:rPr lang="en-US" dirty="0"/>
              <a:t>to share your family </a:t>
            </a:r>
            <a:r>
              <a:rPr lang="en-US" dirty="0" smtClean="0"/>
              <a:t>story</a:t>
            </a:r>
            <a:r>
              <a:rPr lang="en-US" dirty="0"/>
              <a:t>)</a:t>
            </a:r>
          </a:p>
          <a:p>
            <a:pPr lvl="0"/>
            <a:r>
              <a:rPr lang="en-US" dirty="0" smtClean="0"/>
              <a:t>On Exhibition Night/Day, </a:t>
            </a:r>
            <a:r>
              <a:rPr lang="en-US" dirty="0"/>
              <a:t>students and parents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take turns ‘manning’ the table – so everyone gets a chance to see what everyone has </a:t>
            </a:r>
            <a:r>
              <a:rPr lang="en-US" dirty="0" smtClean="0"/>
              <a:t>designed</a:t>
            </a:r>
            <a:endParaRPr lang="en-US" dirty="0"/>
          </a:p>
          <a:p>
            <a:pPr lvl="0"/>
            <a:r>
              <a:rPr lang="en-US" dirty="0"/>
              <a:t>Pictures of each project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be taken </a:t>
            </a:r>
            <a:r>
              <a:rPr lang="en-US" dirty="0" smtClean="0"/>
              <a:t>and may be featured in a Family Projects Coffee Table Book</a:t>
            </a:r>
            <a:r>
              <a:rPr lang="mr-IN" dirty="0" smtClean="0"/>
              <a:t>…</a:t>
            </a:r>
            <a:endParaRPr lang="en-US" dirty="0" smtClean="0"/>
          </a:p>
          <a:p>
            <a:pPr lvl="0"/>
            <a:r>
              <a:rPr lang="en-US" dirty="0"/>
              <a:t>Option: You can take photos along the way – or use images from websites if you think they can help share what you did at home to make your flag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i.e. Book </a:t>
            </a:r>
            <a:r>
              <a:rPr lang="en-US" dirty="0" smtClean="0"/>
              <a:t>of Billions </a:t>
            </a:r>
            <a:br>
              <a:rPr lang="en-US" dirty="0" smtClean="0"/>
            </a:br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25052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600" dirty="0" smtClean="0"/>
              <a:t>Create </a:t>
            </a:r>
            <a:r>
              <a:rPr lang="en-US" sz="3600" dirty="0"/>
              <a:t>something that shows you have a solid understanding of billions and how knowing about billions can help you do things or solve problems in the world.  Your project will </a:t>
            </a:r>
            <a:r>
              <a:rPr lang="en-US" sz="3600" dirty="0" smtClean="0"/>
              <a:t>feature </a:t>
            </a:r>
            <a:r>
              <a:rPr lang="en-US" sz="3600" dirty="0"/>
              <a:t>a collection </a:t>
            </a:r>
            <a:r>
              <a:rPr lang="en-US" sz="3600" dirty="0" smtClean="0"/>
              <a:t>of examples </a:t>
            </a:r>
            <a:r>
              <a:rPr lang="en-US" sz="3600" dirty="0"/>
              <a:t>of things that are in the billions – and how problems about things in the billions can be solved</a:t>
            </a:r>
            <a:r>
              <a:rPr lang="en-US" sz="36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tp://billionsinchange.com/wp-content/uploads/2016/07/bic_sha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90" y="218364"/>
            <a:ext cx="4508310" cy="237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5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914" y="298365"/>
            <a:ext cx="10058400" cy="85310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i.e. Junior 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Book of Billions Project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948267"/>
            <a:ext cx="11379199" cy="57065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Throughout </a:t>
            </a:r>
            <a:r>
              <a:rPr lang="en-US" dirty="0" smtClean="0"/>
              <a:t>the semester</a:t>
            </a:r>
            <a:r>
              <a:rPr lang="en-US" dirty="0"/>
              <a:t>, </a:t>
            </a:r>
            <a:r>
              <a:rPr lang="en-US" dirty="0" smtClean="0"/>
              <a:t>students can review </a:t>
            </a:r>
            <a:r>
              <a:rPr lang="en-US" dirty="0"/>
              <a:t>newspapers, magazines, websites and keep an eye </a:t>
            </a:r>
            <a:r>
              <a:rPr lang="en-US" dirty="0" smtClean="0"/>
              <a:t>out </a:t>
            </a:r>
            <a:r>
              <a:rPr lang="en-US" dirty="0"/>
              <a:t>for the word ‘billions’. (how many people use things, how much things costs…)</a:t>
            </a:r>
          </a:p>
          <a:p>
            <a:pPr lvl="0"/>
            <a:r>
              <a:rPr lang="en-US" dirty="0" smtClean="0"/>
              <a:t>Families </a:t>
            </a:r>
            <a:r>
              <a:rPr lang="en-US" dirty="0" smtClean="0"/>
              <a:t>may </a:t>
            </a:r>
            <a:r>
              <a:rPr lang="en-US" dirty="0"/>
              <a:t>want to take a </a:t>
            </a:r>
            <a:r>
              <a:rPr lang="en-US" dirty="0" smtClean="0"/>
              <a:t>trip </a:t>
            </a:r>
            <a:r>
              <a:rPr lang="en-US" dirty="0"/>
              <a:t>to the library to find out more about something you discovered.</a:t>
            </a:r>
          </a:p>
          <a:p>
            <a:pPr lvl="0"/>
            <a:r>
              <a:rPr lang="en-US" dirty="0" smtClean="0"/>
              <a:t>Participants can </a:t>
            </a:r>
            <a:r>
              <a:rPr lang="en-US" dirty="0"/>
              <a:t>c</a:t>
            </a:r>
            <a:r>
              <a:rPr lang="en-US" dirty="0" smtClean="0"/>
              <a:t>hoose their </a:t>
            </a:r>
            <a:r>
              <a:rPr lang="en-US" dirty="0"/>
              <a:t>own </a:t>
            </a:r>
            <a:r>
              <a:rPr lang="en-US" dirty="0" smtClean="0"/>
              <a:t>creative </a:t>
            </a:r>
            <a:r>
              <a:rPr lang="en-US" dirty="0"/>
              <a:t>way </a:t>
            </a:r>
            <a:r>
              <a:rPr lang="en-US" dirty="0" smtClean="0"/>
              <a:t>using </a:t>
            </a:r>
            <a:r>
              <a:rPr lang="en-US" dirty="0" smtClean="0"/>
              <a:t>materials </a:t>
            </a:r>
            <a:r>
              <a:rPr lang="en-US" dirty="0"/>
              <a:t>to build </a:t>
            </a:r>
            <a:r>
              <a:rPr lang="en-US" dirty="0" smtClean="0"/>
              <a:t>an original</a:t>
            </a:r>
            <a:r>
              <a:rPr lang="en-US" dirty="0" smtClean="0"/>
              <a:t> book.</a:t>
            </a:r>
            <a:endParaRPr lang="en-US" dirty="0"/>
          </a:p>
          <a:p>
            <a:pPr lvl="0"/>
            <a:r>
              <a:rPr lang="en-US" dirty="0" smtClean="0"/>
              <a:t>Families can bring </a:t>
            </a:r>
            <a:r>
              <a:rPr lang="en-US" dirty="0"/>
              <a:t>in </a:t>
            </a:r>
            <a:r>
              <a:rPr lang="en-US" dirty="0" smtClean="0"/>
              <a:t>their</a:t>
            </a:r>
            <a:r>
              <a:rPr lang="en-US" dirty="0" smtClean="0"/>
              <a:t> </a:t>
            </a:r>
            <a:r>
              <a:rPr lang="en-US" i="1" dirty="0" smtClean="0"/>
              <a:t>Book of Billions </a:t>
            </a:r>
            <a:r>
              <a:rPr lang="en-US" dirty="0"/>
              <a:t>to display the morning of Exhibition Day.</a:t>
            </a:r>
          </a:p>
          <a:p>
            <a:pPr lvl="0"/>
            <a:r>
              <a:rPr lang="en-US" dirty="0" smtClean="0"/>
              <a:t>On the book cover, both </a:t>
            </a:r>
            <a:r>
              <a:rPr lang="en-US" dirty="0"/>
              <a:t>student and parent(s) name </a:t>
            </a:r>
            <a:r>
              <a:rPr lang="en-US" dirty="0" smtClean="0"/>
              <a:t>as </a:t>
            </a:r>
            <a:r>
              <a:rPr lang="en-US" dirty="0" smtClean="0"/>
              <a:t>co-investigators</a:t>
            </a:r>
            <a:r>
              <a:rPr lang="en-US" dirty="0"/>
              <a:t> </a:t>
            </a:r>
            <a:r>
              <a:rPr lang="en-US" dirty="0" smtClean="0"/>
              <a:t>should be listed.</a:t>
            </a:r>
            <a:endParaRPr lang="en-US" dirty="0"/>
          </a:p>
          <a:p>
            <a:pPr lvl="0"/>
            <a:r>
              <a:rPr lang="en-US" dirty="0" smtClean="0"/>
              <a:t>Co-learners should be </a:t>
            </a:r>
            <a:r>
              <a:rPr lang="en-US" dirty="0"/>
              <a:t>prepared to talk about what </a:t>
            </a:r>
            <a:r>
              <a:rPr lang="en-US" dirty="0" smtClean="0"/>
              <a:t>was done throughout the project (why </a:t>
            </a:r>
            <a:r>
              <a:rPr lang="en-US" dirty="0"/>
              <a:t>certain </a:t>
            </a:r>
            <a:r>
              <a:rPr lang="en-US" dirty="0" smtClean="0"/>
              <a:t>items were chosen, </a:t>
            </a:r>
            <a:r>
              <a:rPr lang="en-US" dirty="0"/>
              <a:t>and </a:t>
            </a:r>
            <a:r>
              <a:rPr lang="en-US" dirty="0" smtClean="0"/>
              <a:t>not </a:t>
            </a:r>
            <a:r>
              <a:rPr lang="en-US" dirty="0"/>
              <a:t>others) and how understanding of billions can help </a:t>
            </a:r>
            <a:r>
              <a:rPr lang="en-US" dirty="0" smtClean="0"/>
              <a:t>us </a:t>
            </a:r>
            <a:r>
              <a:rPr lang="en-US" dirty="0" smtClean="0"/>
              <a:t>deal </a:t>
            </a:r>
            <a:r>
              <a:rPr lang="en-US" dirty="0"/>
              <a:t>with real problems in the world.</a:t>
            </a:r>
          </a:p>
          <a:p>
            <a:pPr lvl="0"/>
            <a:r>
              <a:rPr lang="en-US" dirty="0"/>
              <a:t>At the </a:t>
            </a:r>
            <a:r>
              <a:rPr lang="en-US" dirty="0" smtClean="0"/>
              <a:t>Exhibition, students </a:t>
            </a:r>
            <a:r>
              <a:rPr lang="en-US" dirty="0"/>
              <a:t>and parents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take turns ‘manning’ the table – so everyone gets a </a:t>
            </a:r>
            <a:r>
              <a:rPr lang="en-US" dirty="0" smtClean="0"/>
              <a:t>chance </a:t>
            </a:r>
            <a:r>
              <a:rPr lang="en-US" dirty="0"/>
              <a:t>to see what everyone </a:t>
            </a:r>
            <a:r>
              <a:rPr lang="en-US" dirty="0" smtClean="0"/>
              <a:t>else has </a:t>
            </a:r>
            <a:r>
              <a:rPr lang="en-US" dirty="0"/>
              <a:t>designed.</a:t>
            </a:r>
          </a:p>
          <a:p>
            <a:pPr lvl="0"/>
            <a:r>
              <a:rPr lang="en-US" dirty="0"/>
              <a:t>Pictures of each project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/>
              <a:t>be taken and </a:t>
            </a:r>
            <a:r>
              <a:rPr lang="en-US" dirty="0" smtClean="0"/>
              <a:t>featured </a:t>
            </a:r>
            <a:r>
              <a:rPr lang="en-US" dirty="0"/>
              <a:t>in </a:t>
            </a:r>
            <a:r>
              <a:rPr lang="en-US" dirty="0" smtClean="0"/>
              <a:t>an annual </a:t>
            </a:r>
            <a:r>
              <a:rPr lang="en-US" i="1" dirty="0"/>
              <a:t>Family Projects Coffee Table Book</a:t>
            </a:r>
            <a:r>
              <a:rPr lang="mr-IN" dirty="0" smtClean="0"/>
              <a:t>…</a:t>
            </a:r>
            <a:r>
              <a:rPr lang="en-US" dirty="0" smtClean="0"/>
              <a:t>(great fund-raising idea!)</a:t>
            </a:r>
            <a:endParaRPr lang="en-US" dirty="0"/>
          </a:p>
          <a:p>
            <a:pPr lvl="0"/>
            <a:r>
              <a:rPr lang="en-US" dirty="0" smtClean="0"/>
              <a:t>Option</a:t>
            </a:r>
            <a:r>
              <a:rPr lang="en-US" dirty="0"/>
              <a:t>: You </a:t>
            </a:r>
            <a:r>
              <a:rPr lang="en-US" dirty="0" smtClean="0"/>
              <a:t>may</a:t>
            </a:r>
            <a:r>
              <a:rPr lang="en-US" dirty="0" smtClean="0"/>
              <a:t> </a:t>
            </a:r>
            <a:r>
              <a:rPr lang="en-US" dirty="0"/>
              <a:t>take photos along the way – or use images from websites if you think they can help share what you did at home </a:t>
            </a:r>
            <a:r>
              <a:rPr lang="en-US" dirty="0" smtClean="0"/>
              <a:t>while making your book.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81EE6"/>
                </a:solidFill>
              </a:rPr>
              <a:t>Background</a:t>
            </a:r>
            <a:endParaRPr lang="en-US" dirty="0">
              <a:solidFill>
                <a:srgbClr val="181E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35173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Inspiration for Family Projects </a:t>
            </a:r>
            <a:r>
              <a:rPr lang="en-US" sz="2800" dirty="0" smtClean="0"/>
              <a:t>(first introduced as </a:t>
            </a:r>
            <a:r>
              <a:rPr lang="en-US" sz="2800" i="1" dirty="0" smtClean="0"/>
              <a:t>Leo </a:t>
            </a:r>
            <a:r>
              <a:rPr lang="en-US" sz="2800" i="1" dirty="0"/>
              <a:t>Projects</a:t>
            </a:r>
            <a:r>
              <a:rPr lang="en-US" sz="2800" dirty="0"/>
              <a:t> </a:t>
            </a:r>
            <a:r>
              <a:rPr lang="en-US" sz="2800" dirty="0" smtClean="0"/>
              <a:t>at Middleburg Community Charter School in </a:t>
            </a:r>
            <a:r>
              <a:rPr lang="en-US" sz="2800" dirty="0" smtClean="0"/>
              <a:t>Virginia)</a:t>
            </a:r>
            <a:endParaRPr lang="en-US" sz="2800" dirty="0" smtClean="0"/>
          </a:p>
          <a:p>
            <a:r>
              <a:rPr lang="en-US" sz="3600" dirty="0" smtClean="0"/>
              <a:t>tremendous </a:t>
            </a:r>
            <a:r>
              <a:rPr lang="en-US" sz="3600" dirty="0"/>
              <a:t>response from </a:t>
            </a:r>
            <a:r>
              <a:rPr lang="en-US" sz="3600" dirty="0" smtClean="0"/>
              <a:t>families</a:t>
            </a:r>
          </a:p>
          <a:p>
            <a:r>
              <a:rPr lang="en-US" sz="3600" dirty="0" smtClean="0"/>
              <a:t>See more samples</a:t>
            </a:r>
            <a:r>
              <a:rPr lang="mr-IN" sz="3600" dirty="0" smtClean="0"/>
              <a:t>…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76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749</TotalTime>
  <Words>930</Words>
  <Application>Microsoft Macintosh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Georgia</vt:lpstr>
      <vt:lpstr>Mangal</vt:lpstr>
      <vt:lpstr>Rockwell Extra Bold</vt:lpstr>
      <vt:lpstr>Times New Roman</vt:lpstr>
      <vt:lpstr>Trebuchet MS</vt:lpstr>
      <vt:lpstr>Wingdings</vt:lpstr>
      <vt:lpstr>Wood Type</vt:lpstr>
      <vt:lpstr>Family Projects</vt:lpstr>
      <vt:lpstr>What is a Family Project?</vt:lpstr>
      <vt:lpstr>Value of Family Projects</vt:lpstr>
      <vt:lpstr>Sample Projects:  *Knowing what the projects are at the beginning of the semester, helps families collect magazines, newspaper articles etc. </vt:lpstr>
      <vt:lpstr>Task: Create your own Family flag that will feature some very cool things about your family. </vt:lpstr>
      <vt:lpstr>i.e. Kinder-Primary Family Flag Project</vt:lpstr>
      <vt:lpstr>i.e. Book of Billions  Task</vt:lpstr>
      <vt:lpstr>i.e. Junior Book of Billions Project</vt:lpstr>
      <vt:lpstr>Background</vt:lpstr>
      <vt:lpstr>PowerPoint Presentation</vt:lpstr>
      <vt:lpstr>PowerPoint Presentation</vt:lpstr>
      <vt:lpstr>PowerPoint Presentation</vt:lpstr>
      <vt:lpstr>PowerPoint Presentation</vt:lpstr>
      <vt:lpstr>Research</vt:lpstr>
      <vt:lpstr>Family Project  Coffee Table Book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Projects</dc:title>
  <dc:creator>Barb Smith</dc:creator>
  <cp:lastModifiedBy>Barb Smith</cp:lastModifiedBy>
  <cp:revision>23</cp:revision>
  <dcterms:created xsi:type="dcterms:W3CDTF">2017-08-30T03:27:56Z</dcterms:created>
  <dcterms:modified xsi:type="dcterms:W3CDTF">2019-05-24T11:43:00Z</dcterms:modified>
</cp:coreProperties>
</file>