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256" r:id="rId2"/>
    <p:sldId id="259" r:id="rId3"/>
    <p:sldId id="271" r:id="rId4"/>
    <p:sldId id="299" r:id="rId5"/>
    <p:sldId id="300" r:id="rId6"/>
    <p:sldId id="301" r:id="rId7"/>
    <p:sldId id="272" r:id="rId8"/>
    <p:sldId id="273" r:id="rId9"/>
    <p:sldId id="258" r:id="rId10"/>
    <p:sldId id="260" r:id="rId11"/>
    <p:sldId id="268" r:id="rId12"/>
    <p:sldId id="291" r:id="rId13"/>
    <p:sldId id="287" r:id="rId14"/>
    <p:sldId id="293" r:id="rId15"/>
    <p:sldId id="292" r:id="rId16"/>
    <p:sldId id="274" r:id="rId17"/>
    <p:sldId id="288" r:id="rId18"/>
    <p:sldId id="295" r:id="rId19"/>
    <p:sldId id="296" r:id="rId20"/>
    <p:sldId id="265" r:id="rId21"/>
    <p:sldId id="275" r:id="rId22"/>
    <p:sldId id="297" r:id="rId23"/>
    <p:sldId id="298" r:id="rId24"/>
    <p:sldId id="278" r:id="rId25"/>
    <p:sldId id="279" r:id="rId26"/>
    <p:sldId id="280" r:id="rId27"/>
    <p:sldId id="264" r:id="rId28"/>
    <p:sldId id="283" r:id="rId29"/>
    <p:sldId id="281" r:id="rId30"/>
    <p:sldId id="286" r:id="rId31"/>
    <p:sldId id="284" r:id="rId32"/>
    <p:sldId id="285" r:id="rId33"/>
    <p:sldId id="282" r:id="rId34"/>
    <p:sldId id="269" r:id="rId35"/>
    <p:sldId id="277" r:id="rId36"/>
    <p:sldId id="276" r:id="rId3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CECDC09B-27BE-4C77-9253-594C61EC6019}" type="datetimeFigureOut">
              <a:rPr lang="en-US" smtClean="0"/>
              <a:t>8/27/2015</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415A811F-12D4-469E-A491-399BA2FB3728}" type="slidenum">
              <a:rPr lang="en-US" smtClean="0"/>
              <a:t>‹#›</a:t>
            </a:fld>
            <a:endParaRPr lang="en-US"/>
          </a:p>
        </p:txBody>
      </p:sp>
    </p:spTree>
    <p:extLst>
      <p:ext uri="{BB962C8B-B14F-4D97-AF65-F5344CB8AC3E}">
        <p14:creationId xmlns:p14="http://schemas.microsoft.com/office/powerpoint/2010/main" val="4144500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2197FE13-352E-47FA-BD27-97C04C174C2E}" type="datetimeFigureOut">
              <a:rPr lang="en-US" smtClean="0"/>
              <a:t>8/27/2015</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A6F4BF10-C6D5-4186-AC37-0219CE621BE1}" type="slidenum">
              <a:rPr lang="en-US" smtClean="0"/>
              <a:t>‹#›</a:t>
            </a:fld>
            <a:endParaRPr lang="en-US"/>
          </a:p>
        </p:txBody>
      </p:sp>
    </p:spTree>
    <p:extLst>
      <p:ext uri="{BB962C8B-B14F-4D97-AF65-F5344CB8AC3E}">
        <p14:creationId xmlns:p14="http://schemas.microsoft.com/office/powerpoint/2010/main" val="276946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4BF10-C6D5-4186-AC37-0219CE621BE1}" type="slidenum">
              <a:rPr lang="en-US" smtClean="0"/>
              <a:t>1</a:t>
            </a:fld>
            <a:endParaRPr lang="en-US"/>
          </a:p>
        </p:txBody>
      </p:sp>
    </p:spTree>
    <p:extLst>
      <p:ext uri="{BB962C8B-B14F-4D97-AF65-F5344CB8AC3E}">
        <p14:creationId xmlns:p14="http://schemas.microsoft.com/office/powerpoint/2010/main" val="236733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CC286A8F-82AD-4AC1-B737-F62FF89E87B8}" type="datetimeFigureOut">
              <a:rPr lang="en-US" smtClean="0"/>
              <a:t>8/27/2015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F5A5588D-D9FE-49D9-9177-C401711F0F1A}"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286A8F-82AD-4AC1-B737-F62FF89E87B8}"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5588D-D9FE-49D9-9177-C401711F0F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86A8F-82AD-4AC1-B737-F62FF89E87B8}"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5A5588D-D9FE-49D9-9177-C401711F0F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286A8F-82AD-4AC1-B737-F62FF89E87B8}"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5588D-D9FE-49D9-9177-C401711F0F1A}"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CC286A8F-82AD-4AC1-B737-F62FF89E87B8}" type="datetimeFigureOut">
              <a:rPr lang="en-US" smtClean="0"/>
              <a:t>8/27/2015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F5A5588D-D9FE-49D9-9177-C401711F0F1A}"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286A8F-82AD-4AC1-B737-F62FF89E87B8}"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5588D-D9FE-49D9-9177-C401711F0F1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286A8F-82AD-4AC1-B737-F62FF89E87B8}"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5588D-D9FE-49D9-9177-C401711F0F1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286A8F-82AD-4AC1-B737-F62FF89E87B8}"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5588D-D9FE-49D9-9177-C401711F0F1A}"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C286A8F-82AD-4AC1-B737-F62FF89E87B8}"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5588D-D9FE-49D9-9177-C401711F0F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86A8F-82AD-4AC1-B737-F62FF89E87B8}"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5A5588D-D9FE-49D9-9177-C401711F0F1A}"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86A8F-82AD-4AC1-B737-F62FF89E87B8}"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5588D-D9FE-49D9-9177-C401711F0F1A}"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CC286A8F-82AD-4AC1-B737-F62FF89E87B8}" type="datetimeFigureOut">
              <a:rPr lang="en-US" smtClean="0"/>
              <a:t>8/27/2015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F5A5588D-D9FE-49D9-9177-C401711F0F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news.com.au/technology/innovation/apple-founder-steve-jobs-used-zen-mindfulness-as-path-to-success/story-fnjwubd2-1227278750216" TargetMode="External"/><Relationship Id="rId2" Type="http://schemas.openxmlformats.org/officeDocument/2006/relationships/hyperlink" Target="http://www.inc.com/geoffrey-james/how-steve-jobs-trained-his-own-brain.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eYG0ZuTv5r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1WMt_1jw47Q"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8v45WSuAeYI" TargetMode="External"/><Relationship Id="rId2" Type="http://schemas.openxmlformats.org/officeDocument/2006/relationships/hyperlink" Target="https://www.youtube.com/watch?v=Fpiw2hH-dlc" TargetMode="External"/><Relationship Id="rId1" Type="http://schemas.openxmlformats.org/officeDocument/2006/relationships/slideLayout" Target="../slideLayouts/slideLayout2.xml"/><Relationship Id="rId5" Type="http://schemas.openxmlformats.org/officeDocument/2006/relationships/hyperlink" Target="http://marc.ucla.edu/body.cfm?id=22" TargetMode="External"/><Relationship Id="rId4" Type="http://schemas.openxmlformats.org/officeDocument/2006/relationships/hyperlink" Target="http://www.healthyvisions.ne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ncbi.nlm.nih.gov/pmc/articles/PMC3045038/" TargetMode="External"/><Relationship Id="rId2" Type="http://schemas.openxmlformats.org/officeDocument/2006/relationships/hyperlink" Target="http://kcarrieadair.web.unc.edu/files/2014/10/Block-Lerner.Empathy_20071.pdf" TargetMode="External"/><Relationship Id="rId1" Type="http://schemas.openxmlformats.org/officeDocument/2006/relationships/slideLayout" Target="../slideLayouts/slideLayout2.xml"/><Relationship Id="rId4" Type="http://schemas.openxmlformats.org/officeDocument/2006/relationships/hyperlink" Target="http://s3.amazonaws.com/academia.edu.documents/30863901/MBSRMAJPR2004.pdf?AWSAccessKeyId=AKIAJ56TQJRTWSMTNPEA&amp;Expires=1440094987&amp;Signature=EIlj15hp6P0e8cvxQJf8zqF21HQ%3D&amp;response-content-disposition=inlin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rainimaging.waisman.wisc.edu/~perlman/0903-EmoPaper/kabatzinn-mbsr-1982.pdf" TargetMode="External"/><Relationship Id="rId2" Type="http://schemas.openxmlformats.org/officeDocument/2006/relationships/hyperlink" Target="http://www.umassmed.edu/uploadedfiles/cfm2/psychiatry_resarch_mindfulness.pdf" TargetMode="External"/><Relationship Id="rId1" Type="http://schemas.openxmlformats.org/officeDocument/2006/relationships/slideLayout" Target="../slideLayouts/slideLayout2.xml"/><Relationship Id="rId5" Type="http://schemas.openxmlformats.org/officeDocument/2006/relationships/hyperlink" Target="http://www.researchgate.net/profile/Jeffrey_Greeson/publication/40682157_Mindfulness-based_stress_reduction_for_chronic_pain_conditions_variation_in_treatment_outcomes_and_role_of_home_meditation_practice/links/00b49523d0df25001f000000.pdf" TargetMode="External"/><Relationship Id="rId4" Type="http://schemas.openxmlformats.org/officeDocument/2006/relationships/hyperlink" Target="http://www.psicoterapiabilbao.es/mediapool/104/1048833/data/Curso_COP/three-year_follow-up_and_clinical_implications_of_a_mindfulness_meditation-based_.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citeseerx.ist.psu.edu/viewdoc/download?doi=10.1.1.378.7804&amp;rep=rep1&amp;type=pdf" TargetMode="External"/><Relationship Id="rId2" Type="http://schemas.openxmlformats.org/officeDocument/2006/relationships/hyperlink" Target="http://www.pnas.org/content/107/35/15649.full" TargetMode="External"/><Relationship Id="rId1" Type="http://schemas.openxmlformats.org/officeDocument/2006/relationships/slideLayout" Target="../slideLayouts/slideLayout2.xml"/><Relationship Id="rId5" Type="http://schemas.openxmlformats.org/officeDocument/2006/relationships/hyperlink" Target="http://www.ncbi.nlm.nih.gov/pmc/articles/PMC3280693/" TargetMode="External"/><Relationship Id="rId4" Type="http://schemas.openxmlformats.org/officeDocument/2006/relationships/hyperlink" Target="http://scan.oxfordjournals.org/content/8/1/73.ful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Mindfuln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RON MOTTERN,</a:t>
            </a:r>
          </a:p>
          <a:p>
            <a:r>
              <a:rPr lang="en-US" dirty="0" smtClean="0"/>
              <a:t>TCSA, 8/28/15</a:t>
            </a:r>
            <a:endParaRPr lang="en-US" dirty="0"/>
          </a:p>
        </p:txBody>
      </p:sp>
      <p:sp>
        <p:nvSpPr>
          <p:cNvPr id="2" name="Title 1"/>
          <p:cNvSpPr>
            <a:spLocks noGrp="1"/>
          </p:cNvSpPr>
          <p:nvPr>
            <p:ph type="title"/>
          </p:nvPr>
        </p:nvSpPr>
        <p:spPr/>
        <p:txBody>
          <a:bodyPr/>
          <a:lstStyle/>
          <a:p>
            <a:pPr algn="l"/>
            <a:r>
              <a:rPr lang="en-US" sz="2400" dirty="0" smtClean="0"/>
              <a:t>Guided Mindfulness Meditation in SUD Treatment with Substance Abusing Offenders</a:t>
            </a:r>
            <a:endParaRPr lang="en-US" sz="2400" dirty="0"/>
          </a:p>
        </p:txBody>
      </p:sp>
    </p:spTree>
    <p:extLst>
      <p:ext uri="{BB962C8B-B14F-4D97-AF65-F5344CB8AC3E}">
        <p14:creationId xmlns:p14="http://schemas.microsoft.com/office/powerpoint/2010/main" val="2185468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It will make my job easier</a:t>
            </a:r>
            <a:r>
              <a:rPr lang="en-US" dirty="0" smtClean="0"/>
              <a:t>.</a:t>
            </a:r>
            <a:endParaRPr lang="en-US" dirty="0" smtClean="0"/>
          </a:p>
          <a:p>
            <a:r>
              <a:rPr lang="en-US" dirty="0" smtClean="0"/>
              <a:t>2. It will benefit the clients.</a:t>
            </a:r>
          </a:p>
          <a:p>
            <a:r>
              <a:rPr lang="en-US" dirty="0" smtClean="0"/>
              <a:t>3. It will make the community safer.</a:t>
            </a:r>
            <a:endParaRPr lang="en-US" dirty="0"/>
          </a:p>
        </p:txBody>
      </p:sp>
      <p:sp>
        <p:nvSpPr>
          <p:cNvPr id="3" name="Title 2"/>
          <p:cNvSpPr>
            <a:spLocks noGrp="1"/>
          </p:cNvSpPr>
          <p:nvPr>
            <p:ph type="title"/>
          </p:nvPr>
        </p:nvSpPr>
        <p:spPr/>
        <p:txBody>
          <a:bodyPr/>
          <a:lstStyle/>
          <a:p>
            <a:r>
              <a:rPr lang="en-US" dirty="0" smtClean="0"/>
              <a:t>Why should I care?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048000"/>
            <a:ext cx="3124200" cy="3124200"/>
          </a:xfrm>
          <a:prstGeom prst="rect">
            <a:avLst/>
          </a:prstGeom>
        </p:spPr>
      </p:pic>
    </p:spTree>
    <p:extLst>
      <p:ext uri="{BB962C8B-B14F-4D97-AF65-F5344CB8AC3E}">
        <p14:creationId xmlns:p14="http://schemas.microsoft.com/office/powerpoint/2010/main" val="29686927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600" dirty="0" smtClean="0"/>
              <a:t>Working in SUD treatment with SAO is stressful and can lead to burnout (Garner, Knight &amp; Simpson, 2007).</a:t>
            </a:r>
          </a:p>
          <a:p>
            <a:r>
              <a:rPr lang="en-US" sz="1600" dirty="0" smtClean="0"/>
              <a:t>Increased stress can lead to a variety of problem:</a:t>
            </a:r>
          </a:p>
          <a:p>
            <a:pPr lvl="1"/>
            <a:r>
              <a:rPr lang="en-US" sz="1600" dirty="0"/>
              <a:t>Depression, </a:t>
            </a:r>
          </a:p>
          <a:p>
            <a:pPr lvl="1"/>
            <a:r>
              <a:rPr lang="en-US" sz="1600" dirty="0"/>
              <a:t>Decreased job satisfaction, </a:t>
            </a:r>
          </a:p>
          <a:p>
            <a:pPr lvl="1"/>
            <a:r>
              <a:rPr lang="en-US" sz="1600" dirty="0"/>
              <a:t>Disruption in personal relationships, </a:t>
            </a:r>
          </a:p>
          <a:p>
            <a:pPr lvl="1"/>
            <a:r>
              <a:rPr lang="en-US" sz="1600" dirty="0"/>
              <a:t>Psychological distress, </a:t>
            </a:r>
          </a:p>
          <a:p>
            <a:pPr lvl="1"/>
            <a:r>
              <a:rPr lang="en-US" sz="1600" dirty="0"/>
              <a:t>Suicide</a:t>
            </a:r>
          </a:p>
          <a:p>
            <a:pPr lvl="1"/>
            <a:r>
              <a:rPr lang="en-US" sz="1600" dirty="0"/>
              <a:t>Decreased professional effectiveness</a:t>
            </a:r>
          </a:p>
          <a:p>
            <a:pPr lvl="2"/>
            <a:r>
              <a:rPr lang="en-US" dirty="0"/>
              <a:t>Decreases attention</a:t>
            </a:r>
          </a:p>
          <a:p>
            <a:pPr lvl="2"/>
            <a:r>
              <a:rPr lang="en-US" dirty="0"/>
              <a:t>Reduces concentration</a:t>
            </a:r>
          </a:p>
          <a:p>
            <a:pPr lvl="2"/>
            <a:r>
              <a:rPr lang="en-US" dirty="0"/>
              <a:t>Affects decision-making skills</a:t>
            </a:r>
          </a:p>
          <a:p>
            <a:pPr lvl="2"/>
            <a:r>
              <a:rPr lang="en-US" dirty="0"/>
              <a:t>Reduces ability to form therapeutic alliance (Shapiro, </a:t>
            </a:r>
            <a:r>
              <a:rPr lang="en-US" dirty="0" err="1"/>
              <a:t>Astin</a:t>
            </a:r>
            <a:r>
              <a:rPr lang="en-US" dirty="0"/>
              <a:t>, Bishop &amp; Cordova, 2005).</a:t>
            </a:r>
          </a:p>
          <a:p>
            <a:r>
              <a:rPr lang="en-US" sz="1600" dirty="0" smtClean="0"/>
              <a:t>Mindfulness can reduce stress, anxiety, and depression </a:t>
            </a:r>
            <a:r>
              <a:rPr lang="en-US" sz="1600" dirty="0"/>
              <a:t>(Miller, Fletcher &amp; </a:t>
            </a:r>
            <a:r>
              <a:rPr lang="en-US" sz="1600" dirty="0" err="1"/>
              <a:t>Kabat</a:t>
            </a:r>
            <a:r>
              <a:rPr lang="en-US" sz="1600" dirty="0"/>
              <a:t>-Zinn, 1995</a:t>
            </a:r>
            <a:r>
              <a:rPr lang="en-US" sz="1600" dirty="0" smtClean="0"/>
              <a:t>).</a:t>
            </a:r>
          </a:p>
          <a:p>
            <a:pPr marL="45720" indent="0">
              <a:buNone/>
            </a:pPr>
            <a:endParaRPr lang="en-US" sz="1600" dirty="0"/>
          </a:p>
          <a:p>
            <a:endParaRPr lang="en-US" sz="1600" dirty="0" smtClean="0"/>
          </a:p>
          <a:p>
            <a:pPr lvl="1"/>
            <a:endParaRPr lang="en-US" dirty="0"/>
          </a:p>
        </p:txBody>
      </p:sp>
      <p:sp>
        <p:nvSpPr>
          <p:cNvPr id="3" name="Title 2"/>
          <p:cNvSpPr>
            <a:spLocks noGrp="1"/>
          </p:cNvSpPr>
          <p:nvPr>
            <p:ph type="title"/>
          </p:nvPr>
        </p:nvSpPr>
        <p:spPr/>
        <p:txBody>
          <a:bodyPr/>
          <a:lstStyle/>
          <a:p>
            <a:r>
              <a:rPr lang="en-US" dirty="0" smtClean="0"/>
              <a:t>Self-care</a:t>
            </a:r>
            <a:endParaRPr lang="en-US" dirty="0"/>
          </a:p>
        </p:txBody>
      </p:sp>
    </p:spTree>
    <p:extLst>
      <p:ext uri="{BB962C8B-B14F-4D97-AF65-F5344CB8AC3E}">
        <p14:creationId xmlns:p14="http://schemas.microsoft.com/office/powerpoint/2010/main" val="737995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MM promotes relaxation.  </a:t>
            </a:r>
          </a:p>
          <a:p>
            <a:r>
              <a:rPr lang="en-US" dirty="0" smtClean="0"/>
              <a:t>Benefits of relaxation:</a:t>
            </a:r>
          </a:p>
          <a:p>
            <a:pPr lvl="1"/>
            <a:r>
              <a:rPr lang="en-US" dirty="0" smtClean="0"/>
              <a:t>Blood pressure lowers</a:t>
            </a:r>
          </a:p>
          <a:p>
            <a:pPr lvl="1"/>
            <a:r>
              <a:rPr lang="en-US" dirty="0" smtClean="0"/>
              <a:t>Immune system functions at a higher level</a:t>
            </a:r>
          </a:p>
          <a:p>
            <a:pPr lvl="1"/>
            <a:r>
              <a:rPr lang="en-US" dirty="0" smtClean="0"/>
              <a:t>Heart rate lowers</a:t>
            </a:r>
          </a:p>
          <a:p>
            <a:pPr lvl="1"/>
            <a:r>
              <a:rPr lang="en-US" dirty="0" smtClean="0"/>
              <a:t>Breathe at a slower rate</a:t>
            </a:r>
          </a:p>
          <a:p>
            <a:pPr lvl="1"/>
            <a:r>
              <a:rPr lang="en-US" dirty="0" smtClean="0"/>
              <a:t>Sleep patterns improve</a:t>
            </a:r>
          </a:p>
          <a:p>
            <a:pPr lvl="1"/>
            <a:r>
              <a:rPr lang="en-US" dirty="0" smtClean="0"/>
              <a:t>Digestion function increases</a:t>
            </a:r>
          </a:p>
          <a:p>
            <a:pPr lvl="1"/>
            <a:r>
              <a:rPr lang="en-US" dirty="0" smtClean="0"/>
              <a:t>Inflammation is reduced</a:t>
            </a:r>
          </a:p>
          <a:p>
            <a:pPr lvl="2"/>
            <a:r>
              <a:rPr lang="en-US" dirty="0" smtClean="0"/>
              <a:t>AMA states that 60% of all illness is related to STRESS</a:t>
            </a:r>
            <a:endParaRPr lang="en-US" dirty="0"/>
          </a:p>
        </p:txBody>
      </p:sp>
      <p:sp>
        <p:nvSpPr>
          <p:cNvPr id="3" name="Title 2"/>
          <p:cNvSpPr>
            <a:spLocks noGrp="1"/>
          </p:cNvSpPr>
          <p:nvPr>
            <p:ph type="title"/>
          </p:nvPr>
        </p:nvSpPr>
        <p:spPr/>
        <p:txBody>
          <a:bodyPr/>
          <a:lstStyle/>
          <a:p>
            <a:r>
              <a:rPr lang="en-US" dirty="0" smtClean="0"/>
              <a:t>Self-care</a:t>
            </a:r>
            <a:endParaRPr lang="en-US" dirty="0"/>
          </a:p>
        </p:txBody>
      </p:sp>
    </p:spTree>
    <p:extLst>
      <p:ext uri="{BB962C8B-B14F-4D97-AF65-F5344CB8AC3E}">
        <p14:creationId xmlns:p14="http://schemas.microsoft.com/office/powerpoint/2010/main" val="1187326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Google</a:t>
            </a:r>
          </a:p>
          <a:p>
            <a:r>
              <a:rPr lang="en-US" dirty="0" smtClean="0"/>
              <a:t>Twitter</a:t>
            </a:r>
          </a:p>
          <a:p>
            <a:r>
              <a:rPr lang="en-US" dirty="0" smtClean="0"/>
              <a:t>Facebook</a:t>
            </a:r>
          </a:p>
          <a:p>
            <a:r>
              <a:rPr lang="en-US" dirty="0" smtClean="0"/>
              <a:t>LinkedIn</a:t>
            </a:r>
          </a:p>
          <a:p>
            <a:r>
              <a:rPr lang="en-US" dirty="0" smtClean="0"/>
              <a:t>Cisco</a:t>
            </a:r>
          </a:p>
          <a:p>
            <a:r>
              <a:rPr lang="en-US" dirty="0" smtClean="0"/>
              <a:t>Ford</a:t>
            </a:r>
          </a:p>
          <a:p>
            <a:r>
              <a:rPr lang="en-US" dirty="0" smtClean="0"/>
              <a:t>PayPal</a:t>
            </a:r>
          </a:p>
          <a:p>
            <a:r>
              <a:rPr lang="en-US" dirty="0" smtClean="0"/>
              <a:t>Aetna</a:t>
            </a:r>
          </a:p>
          <a:p>
            <a:r>
              <a:rPr lang="en-US" dirty="0" smtClean="0"/>
              <a:t>Intel</a:t>
            </a:r>
          </a:p>
          <a:p>
            <a:r>
              <a:rPr lang="en-US" dirty="0" smtClean="0"/>
              <a:t>Keurig Green Mountain</a:t>
            </a:r>
          </a:p>
          <a:p>
            <a:r>
              <a:rPr lang="en-US" dirty="0" smtClean="0"/>
              <a:t>General Mills</a:t>
            </a:r>
          </a:p>
          <a:p>
            <a:r>
              <a:rPr lang="en-US" dirty="0" smtClean="0"/>
              <a:t>Goldman Sachs</a:t>
            </a:r>
          </a:p>
          <a:p>
            <a:r>
              <a:rPr lang="en-US" dirty="0" smtClean="0"/>
              <a:t>Etc. …</a:t>
            </a:r>
          </a:p>
          <a:p>
            <a:endParaRPr lang="en-US" dirty="0" smtClean="0"/>
          </a:p>
          <a:p>
            <a:r>
              <a:rPr lang="en-US" dirty="0" smtClean="0"/>
              <a:t>“‘All the woo-woo mystical stuff, that’s really retrograde…. This is about training the brain and stirring up the chemical soup inside’” (Folk in </a:t>
            </a:r>
            <a:r>
              <a:rPr lang="en-US" dirty="0" err="1" smtClean="0"/>
              <a:t>Shachtman</a:t>
            </a:r>
            <a:r>
              <a:rPr lang="en-US" dirty="0" smtClean="0"/>
              <a:t>, Wired, 2013).</a:t>
            </a:r>
          </a:p>
          <a:p>
            <a:pPr marL="45720" indent="0">
              <a:buNone/>
            </a:pPr>
            <a:endParaRPr lang="en-US" dirty="0" smtClean="0"/>
          </a:p>
          <a:p>
            <a:r>
              <a:rPr lang="en-US" dirty="0" smtClean="0"/>
              <a:t>“‘Meditation here isn’t an opportunity to reflect upon the impermanence of existence but a tool to better oneself and improve productivity’” (Duane in </a:t>
            </a:r>
            <a:r>
              <a:rPr lang="en-US" dirty="0" err="1" smtClean="0"/>
              <a:t>Shachtman</a:t>
            </a:r>
            <a:r>
              <a:rPr lang="en-US" dirty="0" smtClean="0"/>
              <a:t>).</a:t>
            </a:r>
          </a:p>
          <a:p>
            <a:pPr marL="45720" indent="0">
              <a:buNone/>
            </a:pPr>
            <a:r>
              <a:rPr lang="en-US" dirty="0" smtClean="0"/>
              <a:t> </a:t>
            </a:r>
          </a:p>
          <a:p>
            <a:r>
              <a:rPr lang="en-US" dirty="0"/>
              <a:t>“Mindfulness should no longer be considered a “nice-to-have” for executives. It’s a ‘must-have’:  a way to keep our brains healthy, to support self-regulation and effective decision-making capabilities, and to protect ourselves from toxic stress” (</a:t>
            </a:r>
            <a:r>
              <a:rPr lang="en-US" dirty="0" err="1"/>
              <a:t>Congleton</a:t>
            </a:r>
            <a:r>
              <a:rPr lang="en-US" dirty="0"/>
              <a:t>, </a:t>
            </a:r>
            <a:r>
              <a:rPr lang="en-US" dirty="0" err="1"/>
              <a:t>Holzel</a:t>
            </a:r>
            <a:r>
              <a:rPr lang="en-US" dirty="0"/>
              <a:t> and Lazar, Harvard Business Review, 2015).</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Companies using Mindfulness</a:t>
            </a:r>
            <a:endParaRPr lang="en-US" dirty="0"/>
          </a:p>
        </p:txBody>
      </p:sp>
    </p:spTree>
    <p:extLst>
      <p:ext uri="{BB962C8B-B14F-4D97-AF65-F5344CB8AC3E}">
        <p14:creationId xmlns:p14="http://schemas.microsoft.com/office/powerpoint/2010/main" val="3280150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Steve Jobs</a:t>
            </a:r>
          </a:p>
          <a:p>
            <a:pPr lvl="1"/>
            <a:r>
              <a:rPr lang="en-US" dirty="0" smtClean="0"/>
              <a:t>Jobs studied Zen Buddhism and mindfulness meditation to increase his focus, clarity, productivity, and creativity.</a:t>
            </a:r>
          </a:p>
          <a:p>
            <a:pPr lvl="1"/>
            <a:r>
              <a:rPr lang="en-US" dirty="0">
                <a:hlinkClick r:id="rId2"/>
              </a:rPr>
              <a:t>http://</a:t>
            </a:r>
            <a:r>
              <a:rPr lang="en-US" dirty="0" smtClean="0">
                <a:hlinkClick r:id="rId2"/>
              </a:rPr>
              <a:t>www.inc.com/geoffrey-james/how-steve-jobs-trained-his-own-brain.html</a:t>
            </a:r>
            <a:r>
              <a:rPr lang="en-US" dirty="0" smtClean="0"/>
              <a:t> </a:t>
            </a:r>
          </a:p>
          <a:p>
            <a:pPr lvl="1"/>
            <a:r>
              <a:rPr lang="en-US" dirty="0">
                <a:hlinkClick r:id="rId3"/>
              </a:rPr>
              <a:t>http://</a:t>
            </a:r>
            <a:r>
              <a:rPr lang="en-US" dirty="0" smtClean="0">
                <a:hlinkClick r:id="rId3"/>
              </a:rPr>
              <a:t>www.news.com.au/technology/innovation/apple-founder-steve-jobs-used-zen-mindfulness-as-path-to-success/story-fnjwubd2-1227278750216</a:t>
            </a:r>
            <a:r>
              <a:rPr lang="en-US" dirty="0" smtClean="0"/>
              <a:t> </a:t>
            </a:r>
          </a:p>
          <a:p>
            <a:pPr marL="365760" lvl="1" indent="0">
              <a:buNone/>
            </a:pPr>
            <a:endParaRPr lang="en-US" dirty="0"/>
          </a:p>
        </p:txBody>
      </p:sp>
      <p:sp>
        <p:nvSpPr>
          <p:cNvPr id="3" name="Title 2"/>
          <p:cNvSpPr>
            <a:spLocks noGrp="1"/>
          </p:cNvSpPr>
          <p:nvPr>
            <p:ph type="title"/>
          </p:nvPr>
        </p:nvSpPr>
        <p:spPr/>
        <p:txBody>
          <a:bodyPr/>
          <a:lstStyle/>
          <a:p>
            <a:r>
              <a:rPr lang="en-US" dirty="0" smtClean="0"/>
              <a:t>Steve jobs and mindfulness</a:t>
            </a:r>
            <a:endParaRPr lang="en-US" dirty="0"/>
          </a:p>
        </p:txBody>
      </p:sp>
    </p:spTree>
    <p:extLst>
      <p:ext uri="{BB962C8B-B14F-4D97-AF65-F5344CB8AC3E}">
        <p14:creationId xmlns:p14="http://schemas.microsoft.com/office/powerpoint/2010/main" val="86397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Stress: Portrait of a Killer</a:t>
            </a:r>
          </a:p>
          <a:p>
            <a:r>
              <a:rPr lang="en-US" dirty="0">
                <a:hlinkClick r:id="rId2"/>
              </a:rPr>
              <a:t>https://www.youtube.com/watch?v=eYG0ZuTv5rs</a:t>
            </a:r>
            <a:r>
              <a:rPr lang="en-US" dirty="0"/>
              <a:t> </a:t>
            </a:r>
          </a:p>
          <a:p>
            <a:endParaRPr lang="en-US" dirty="0"/>
          </a:p>
          <a:p>
            <a:endParaRPr lang="en-US" dirty="0"/>
          </a:p>
        </p:txBody>
      </p:sp>
      <p:sp>
        <p:nvSpPr>
          <p:cNvPr id="3" name="Title 2"/>
          <p:cNvSpPr>
            <a:spLocks noGrp="1"/>
          </p:cNvSpPr>
          <p:nvPr>
            <p:ph type="title"/>
          </p:nvPr>
        </p:nvSpPr>
        <p:spPr/>
        <p:txBody>
          <a:bodyPr/>
          <a:lstStyle/>
          <a:p>
            <a:r>
              <a:rPr lang="en-US" dirty="0" smtClean="0"/>
              <a:t>Stress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812" y="3048000"/>
            <a:ext cx="2425700"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712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GMM facilitates the use of cognitive restructuring</a:t>
            </a:r>
          </a:p>
          <a:p>
            <a:r>
              <a:rPr lang="en-US" dirty="0" smtClean="0"/>
              <a:t>GMM can be used to address relapse triggers with clients</a:t>
            </a:r>
          </a:p>
          <a:p>
            <a:pPr marL="4572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Client care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3124200"/>
            <a:ext cx="2628900" cy="2628900"/>
          </a:xfrm>
          <a:prstGeom prst="rect">
            <a:avLst/>
          </a:prstGeom>
        </p:spPr>
      </p:pic>
    </p:spTree>
    <p:extLst>
      <p:ext uri="{BB962C8B-B14F-4D97-AF65-F5344CB8AC3E}">
        <p14:creationId xmlns:p14="http://schemas.microsoft.com/office/powerpoint/2010/main" val="3878957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OLD</a:t>
            </a:r>
            <a:endParaRPr lang="en-US" dirty="0"/>
          </a:p>
        </p:txBody>
      </p:sp>
      <p:sp>
        <p:nvSpPr>
          <p:cNvPr id="9" name="Content Placeholder 8"/>
          <p:cNvSpPr>
            <a:spLocks noGrp="1"/>
          </p:cNvSpPr>
          <p:nvPr>
            <p:ph sz="half" idx="2"/>
          </p:nvPr>
        </p:nvSpPr>
        <p:spPr/>
        <p:txBody>
          <a:bodyPr/>
          <a:lstStyle/>
          <a:p>
            <a:r>
              <a:rPr lang="en-US" dirty="0" smtClean="0"/>
              <a:t>The brain is concrete and can’t be changed</a:t>
            </a:r>
          </a:p>
          <a:p>
            <a:r>
              <a:rPr lang="en-US" dirty="0" smtClean="0"/>
              <a:t>If brain cells die then they’re gone forever</a:t>
            </a:r>
          </a:p>
          <a:p>
            <a:r>
              <a:rPr lang="en-US" dirty="0" smtClean="0"/>
              <a:t>The mind and the body are two separate things</a:t>
            </a:r>
          </a:p>
          <a:p>
            <a:endParaRPr lang="en-US" dirty="0"/>
          </a:p>
        </p:txBody>
      </p:sp>
      <p:sp>
        <p:nvSpPr>
          <p:cNvPr id="10" name="Text Placeholder 9"/>
          <p:cNvSpPr>
            <a:spLocks noGrp="1"/>
          </p:cNvSpPr>
          <p:nvPr>
            <p:ph type="body" sz="quarter" idx="3"/>
          </p:nvPr>
        </p:nvSpPr>
        <p:spPr/>
        <p:txBody>
          <a:bodyPr/>
          <a:lstStyle/>
          <a:p>
            <a:r>
              <a:rPr lang="en-US" dirty="0" smtClean="0"/>
              <a:t>NEW</a:t>
            </a:r>
            <a:endParaRPr lang="en-US" dirty="0"/>
          </a:p>
        </p:txBody>
      </p:sp>
      <p:sp>
        <p:nvSpPr>
          <p:cNvPr id="11" name="Content Placeholder 10"/>
          <p:cNvSpPr>
            <a:spLocks noGrp="1"/>
          </p:cNvSpPr>
          <p:nvPr>
            <p:ph sz="quarter" idx="4"/>
          </p:nvPr>
        </p:nvSpPr>
        <p:spPr/>
        <p:txBody>
          <a:bodyPr/>
          <a:lstStyle/>
          <a:p>
            <a:r>
              <a:rPr lang="en-US" dirty="0" smtClean="0"/>
              <a:t>The brain is plastic and can be molded </a:t>
            </a:r>
          </a:p>
          <a:p>
            <a:r>
              <a:rPr lang="en-US" dirty="0" smtClean="0"/>
              <a:t>Brain cells can be regenerated</a:t>
            </a:r>
          </a:p>
          <a:p>
            <a:r>
              <a:rPr lang="en-US" dirty="0" smtClean="0"/>
              <a:t>If part of the brain doesn’t function, other parts can compensate </a:t>
            </a:r>
          </a:p>
          <a:p>
            <a:r>
              <a:rPr lang="en-US" dirty="0" smtClean="0"/>
              <a:t>The mind and body are intimately connected</a:t>
            </a:r>
            <a:endParaRPr lang="en-US" dirty="0"/>
          </a:p>
        </p:txBody>
      </p:sp>
      <p:sp>
        <p:nvSpPr>
          <p:cNvPr id="7" name="Title 6"/>
          <p:cNvSpPr>
            <a:spLocks noGrp="1"/>
          </p:cNvSpPr>
          <p:nvPr>
            <p:ph type="title"/>
          </p:nvPr>
        </p:nvSpPr>
        <p:spPr/>
        <p:txBody>
          <a:bodyPr/>
          <a:lstStyle/>
          <a:p>
            <a:r>
              <a:rPr lang="en-US" dirty="0" smtClean="0"/>
              <a:t>neuroplasticity</a:t>
            </a:r>
            <a:endParaRPr lang="en-US" dirty="0"/>
          </a:p>
        </p:txBody>
      </p:sp>
    </p:spTree>
    <p:extLst>
      <p:ext uri="{BB962C8B-B14F-4D97-AF65-F5344CB8AC3E}">
        <p14:creationId xmlns:p14="http://schemas.microsoft.com/office/powerpoint/2010/main" val="1983677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MM and brain plasticity</a:t>
            </a:r>
          </a:p>
        </p:txBody>
      </p:sp>
      <p:sp>
        <p:nvSpPr>
          <p:cNvPr id="9" name="Content Placeholder 8"/>
          <p:cNvSpPr>
            <a:spLocks noGrp="1"/>
          </p:cNvSpPr>
          <p:nvPr>
            <p:ph idx="1"/>
          </p:nvPr>
        </p:nvSpPr>
        <p:spPr>
          <a:xfrm>
            <a:off x="380999" y="1719071"/>
            <a:ext cx="8407893" cy="400110"/>
          </a:xfrm>
          <a:prstGeom prst="rect">
            <a:avLst/>
          </a:prstGeom>
        </p:spPr>
        <p:txBody>
          <a:bodyPr wrap="square">
            <a:spAutoFit/>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01905"/>
            <a:ext cx="8662987"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4" y="1828800"/>
            <a:ext cx="7996238" cy="1985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508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Eleven </a:t>
            </a:r>
            <a:r>
              <a:rPr lang="en-US" dirty="0"/>
              <a:t>hours of IBMT increases fiber integrity in the left anterior corona </a:t>
            </a:r>
            <a:r>
              <a:rPr lang="en-US" dirty="0" err="1"/>
              <a:t>radiata</a:t>
            </a:r>
            <a:r>
              <a:rPr lang="en-US" dirty="0"/>
              <a:t> (after versus before training, two sagittal sections, </a:t>
            </a:r>
            <a:r>
              <a:rPr lang="en-US" i="1" dirty="0"/>
              <a:t>x</a:t>
            </a:r>
            <a:r>
              <a:rPr lang="en-US" dirty="0"/>
              <a:t> = −17 and −18). </a:t>
            </a:r>
            <a:r>
              <a:rPr lang="en-US" dirty="0" smtClean="0"/>
              <a:t>(from Tang, et al., 2010)</a:t>
            </a:r>
            <a:endParaRPr lang="en-US" dirty="0"/>
          </a:p>
        </p:txBody>
      </p:sp>
      <p:sp>
        <p:nvSpPr>
          <p:cNvPr id="3" name="Title 2"/>
          <p:cNvSpPr>
            <a:spLocks noGrp="1"/>
          </p:cNvSpPr>
          <p:nvPr>
            <p:ph type="title"/>
          </p:nvPr>
        </p:nvSpPr>
        <p:spPr/>
        <p:txBody>
          <a:bodyPr/>
          <a:lstStyle/>
          <a:p>
            <a:r>
              <a:rPr lang="en-US" dirty="0" smtClean="0"/>
              <a:t>MM and Brain plasticity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905000"/>
            <a:ext cx="5219700" cy="2692891"/>
          </a:xfrm>
          <a:prstGeom prst="rect">
            <a:avLst/>
          </a:prstGeom>
        </p:spPr>
      </p:pic>
    </p:spTree>
    <p:extLst>
      <p:ext uri="{BB962C8B-B14F-4D97-AF65-F5344CB8AC3E}">
        <p14:creationId xmlns:p14="http://schemas.microsoft.com/office/powerpoint/2010/main" val="2881166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Guided Mindfulness Meditation (GMM)?</a:t>
            </a:r>
          </a:p>
          <a:p>
            <a:r>
              <a:rPr lang="en-US" dirty="0" smtClean="0"/>
              <a:t>Why should I care about it?</a:t>
            </a:r>
          </a:p>
          <a:p>
            <a:r>
              <a:rPr lang="en-US" dirty="0" smtClean="0"/>
              <a:t>How we are using GMM</a:t>
            </a:r>
          </a:p>
          <a:p>
            <a:r>
              <a:rPr lang="en-US" dirty="0" smtClean="0"/>
              <a:t>Results of using GMM</a:t>
            </a:r>
          </a:p>
          <a:p>
            <a:r>
              <a:rPr lang="en-US" dirty="0" smtClean="0"/>
              <a:t>Theory</a:t>
            </a:r>
          </a:p>
          <a:p>
            <a:r>
              <a:rPr lang="en-US" dirty="0" smtClean="0"/>
              <a:t>Practice</a:t>
            </a:r>
          </a:p>
          <a:p>
            <a:r>
              <a:rPr lang="en-US" dirty="0" smtClean="0"/>
              <a:t>Resources</a:t>
            </a:r>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37661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MINDFULNESS</a:t>
            </a:r>
            <a:endParaRPr lang="en-US" dirty="0"/>
          </a:p>
        </p:txBody>
      </p:sp>
      <p:sp>
        <p:nvSpPr>
          <p:cNvPr id="2" name="Content Placeholder 1"/>
          <p:cNvSpPr>
            <a:spLocks noGrp="1"/>
          </p:cNvSpPr>
          <p:nvPr>
            <p:ph sz="half" idx="2"/>
          </p:nvPr>
        </p:nvSpPr>
        <p:spPr/>
        <p:txBody>
          <a:bodyPr>
            <a:normAutofit fontScale="70000" lnSpcReduction="20000"/>
          </a:bodyPr>
          <a:lstStyle/>
          <a:p>
            <a:r>
              <a:rPr lang="en-US" dirty="0"/>
              <a:t>Mindfulness </a:t>
            </a:r>
            <a:r>
              <a:rPr lang="en-US" dirty="0">
                <a:latin typeface="Times-Roman"/>
              </a:rPr>
              <a:t>is a form of mental training intended to enhance awareness and the ability to disengage from maladaptive patterns of mind that make one vulnerable to stress responses and psychopathology. </a:t>
            </a:r>
          </a:p>
          <a:p>
            <a:r>
              <a:rPr lang="en-US" dirty="0">
                <a:latin typeface="Times-Roman"/>
              </a:rPr>
              <a:t>Training in mindfulness attempts to increase awareness of thoughts, emotions, and maladaptive ways of responding to stress, thereby helping participants learn to cope with stress in healthier, more effective </a:t>
            </a:r>
            <a:r>
              <a:rPr lang="da-DK" dirty="0">
                <a:latin typeface="Times-Roman"/>
              </a:rPr>
              <a:t>ways ... (Shapiro, Astin, Bishop, &amp; Cordova, 2005, p. 168).</a:t>
            </a:r>
            <a:endParaRPr lang="en-US" dirty="0"/>
          </a:p>
          <a:p>
            <a:endParaRPr lang="en-US" dirty="0"/>
          </a:p>
        </p:txBody>
      </p:sp>
      <p:sp>
        <p:nvSpPr>
          <p:cNvPr id="6" name="Text Placeholder 5"/>
          <p:cNvSpPr>
            <a:spLocks noGrp="1"/>
          </p:cNvSpPr>
          <p:nvPr>
            <p:ph type="body" sz="quarter" idx="3"/>
          </p:nvPr>
        </p:nvSpPr>
        <p:spPr/>
        <p:txBody>
          <a:bodyPr/>
          <a:lstStyle/>
          <a:p>
            <a:r>
              <a:rPr lang="en-US" dirty="0" smtClean="0"/>
              <a:t>COGNITIVE SELF-CHANGE</a:t>
            </a:r>
            <a:endParaRPr lang="en-US" dirty="0"/>
          </a:p>
        </p:txBody>
      </p:sp>
      <p:sp>
        <p:nvSpPr>
          <p:cNvPr id="7" name="Content Placeholder 6"/>
          <p:cNvSpPr>
            <a:spLocks noGrp="1"/>
          </p:cNvSpPr>
          <p:nvPr>
            <p:ph sz="quarter" idx="4"/>
          </p:nvPr>
        </p:nvSpPr>
        <p:spPr/>
        <p:txBody>
          <a:bodyPr>
            <a:normAutofit fontScale="92500" lnSpcReduction="10000"/>
          </a:bodyPr>
          <a:lstStyle/>
          <a:p>
            <a:r>
              <a:rPr lang="en-US" dirty="0"/>
              <a:t>Cognitive Restructuring</a:t>
            </a:r>
          </a:p>
          <a:p>
            <a:pPr lvl="1"/>
            <a:r>
              <a:rPr lang="en-US" dirty="0"/>
              <a:t>1. Pay attention to my thoughts/feelings.</a:t>
            </a:r>
          </a:p>
          <a:p>
            <a:pPr lvl="1"/>
            <a:r>
              <a:rPr lang="en-US" dirty="0"/>
              <a:t>2. Identify risk in my thoughts/feelings leading to unwanted consequences.</a:t>
            </a:r>
          </a:p>
          <a:p>
            <a:pPr lvl="1"/>
            <a:r>
              <a:rPr lang="en-US" dirty="0"/>
              <a:t>3. Replace my risk thoughts with new thoughts that reduce my risk and move me closer to what I want in a way that doesn’t hurt me or others. </a:t>
            </a:r>
          </a:p>
          <a:p>
            <a:endParaRPr lang="en-US" dirty="0"/>
          </a:p>
        </p:txBody>
      </p:sp>
      <p:sp>
        <p:nvSpPr>
          <p:cNvPr id="3" name="Title 2"/>
          <p:cNvSpPr>
            <a:spLocks noGrp="1"/>
          </p:cNvSpPr>
          <p:nvPr>
            <p:ph type="title"/>
          </p:nvPr>
        </p:nvSpPr>
        <p:spPr/>
        <p:txBody>
          <a:bodyPr/>
          <a:lstStyle/>
          <a:p>
            <a:r>
              <a:rPr lang="en-US" sz="2800" dirty="0" smtClean="0"/>
              <a:t>mindfulness &amp; Cognitive restructuring</a:t>
            </a:r>
            <a:endParaRPr lang="en-US" sz="2800" dirty="0"/>
          </a:p>
        </p:txBody>
      </p:sp>
    </p:spTree>
    <p:extLst>
      <p:ext uri="{BB962C8B-B14F-4D97-AF65-F5344CB8AC3E}">
        <p14:creationId xmlns:p14="http://schemas.microsoft.com/office/powerpoint/2010/main" val="891059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Mindfulness can be used to address relapse triggers:</a:t>
            </a:r>
          </a:p>
          <a:p>
            <a:pPr lvl="1"/>
            <a:r>
              <a:rPr lang="en-US" dirty="0" smtClean="0"/>
              <a:t>Stress (Brewer, et al., 2011; Grossman, </a:t>
            </a:r>
            <a:r>
              <a:rPr lang="en-US" dirty="0" err="1" smtClean="0"/>
              <a:t>Niemann</a:t>
            </a:r>
            <a:r>
              <a:rPr lang="en-US" dirty="0" smtClean="0"/>
              <a:t>, Schmidt &amp; Wallach, 2004)</a:t>
            </a:r>
          </a:p>
          <a:p>
            <a:pPr lvl="1"/>
            <a:r>
              <a:rPr lang="en-US" dirty="0" smtClean="0"/>
              <a:t>Anxiety (Miller, Fletcher &amp; </a:t>
            </a:r>
            <a:r>
              <a:rPr lang="en-US" dirty="0" err="1" smtClean="0"/>
              <a:t>Kabat</a:t>
            </a:r>
            <a:r>
              <a:rPr lang="en-US" dirty="0" smtClean="0"/>
              <a:t>-Zinn, 1995)</a:t>
            </a:r>
          </a:p>
          <a:p>
            <a:pPr lvl="1"/>
            <a:r>
              <a:rPr lang="en-US" dirty="0" smtClean="0"/>
              <a:t>Pain (</a:t>
            </a:r>
            <a:r>
              <a:rPr lang="en-US" dirty="0" err="1" smtClean="0"/>
              <a:t>Kabat</a:t>
            </a:r>
            <a:r>
              <a:rPr lang="en-US" dirty="0" smtClean="0"/>
              <a:t>-Zinn, 1982; </a:t>
            </a:r>
            <a:r>
              <a:rPr lang="en-US" dirty="0" err="1" smtClean="0"/>
              <a:t>Rosenzweig</a:t>
            </a:r>
            <a:r>
              <a:rPr lang="en-US" dirty="0" smtClean="0"/>
              <a:t>, et al., 2010) </a:t>
            </a:r>
          </a:p>
          <a:p>
            <a:pPr lvl="1"/>
            <a:r>
              <a:rPr lang="en-US" dirty="0" smtClean="0"/>
              <a:t>PAWS symptoms, including cravings/urges (</a:t>
            </a:r>
            <a:r>
              <a:rPr lang="en-US" dirty="0" err="1" smtClean="0"/>
              <a:t>Alberts</a:t>
            </a:r>
            <a:r>
              <a:rPr lang="en-US" dirty="0" smtClean="0"/>
              <a:t>, </a:t>
            </a:r>
            <a:r>
              <a:rPr lang="en-US" dirty="0" err="1" smtClean="0"/>
              <a:t>Thewissen</a:t>
            </a:r>
            <a:r>
              <a:rPr lang="en-US" dirty="0" smtClean="0"/>
              <a:t> &amp; </a:t>
            </a:r>
            <a:r>
              <a:rPr lang="en-US" dirty="0" err="1" smtClean="0"/>
              <a:t>Raes</a:t>
            </a:r>
            <a:r>
              <a:rPr lang="en-US" dirty="0" smtClean="0"/>
              <a:t>, 2012; Westbrook, et al., 2011	; </a:t>
            </a:r>
            <a:r>
              <a:rPr lang="en-US" dirty="0" err="1" smtClean="0"/>
              <a:t>Witkiewitz</a:t>
            </a:r>
            <a:r>
              <a:rPr lang="en-US" dirty="0" smtClean="0"/>
              <a:t> &amp; Bowen, 2010)</a:t>
            </a:r>
          </a:p>
          <a:p>
            <a:pPr lvl="1"/>
            <a:endParaRPr lang="en-US" dirty="0"/>
          </a:p>
          <a:p>
            <a:pPr lvl="1"/>
            <a:r>
              <a:rPr lang="en-US" dirty="0" smtClean="0"/>
              <a:t>“Neuroscientists </a:t>
            </a:r>
            <a:r>
              <a:rPr lang="en-US" dirty="0"/>
              <a:t>have also shown that practicing mindfulness affects brain areas related to perception, body awareness, pain tolerance, emotion regulation, introspection, complex thinking, and sense of </a:t>
            </a:r>
            <a:r>
              <a:rPr lang="en-US" dirty="0" smtClean="0"/>
              <a:t>self” </a:t>
            </a:r>
            <a:r>
              <a:rPr lang="en-US" dirty="0"/>
              <a:t>(</a:t>
            </a:r>
            <a:r>
              <a:rPr lang="en-US" dirty="0" err="1"/>
              <a:t>Congleton</a:t>
            </a:r>
            <a:r>
              <a:rPr lang="en-US" dirty="0"/>
              <a:t>, </a:t>
            </a:r>
            <a:r>
              <a:rPr lang="en-US" dirty="0" err="1"/>
              <a:t>Holzel</a:t>
            </a:r>
            <a:r>
              <a:rPr lang="en-US" dirty="0"/>
              <a:t> and Lazar, Harvard Business Review, 2015</a:t>
            </a:r>
            <a:r>
              <a:rPr lang="en-US" dirty="0" smtClean="0"/>
              <a:t>).</a:t>
            </a:r>
            <a:endParaRPr lang="en-US" dirty="0"/>
          </a:p>
          <a:p>
            <a:pPr lvl="1"/>
            <a:endParaRPr lang="en-US" dirty="0" smtClean="0"/>
          </a:p>
          <a:p>
            <a:pPr lvl="1"/>
            <a:endParaRPr lang="en-US" dirty="0"/>
          </a:p>
        </p:txBody>
      </p:sp>
      <p:sp>
        <p:nvSpPr>
          <p:cNvPr id="7" name="Title 6"/>
          <p:cNvSpPr>
            <a:spLocks noGrp="1"/>
          </p:cNvSpPr>
          <p:nvPr>
            <p:ph type="title"/>
          </p:nvPr>
        </p:nvSpPr>
        <p:spPr/>
        <p:txBody>
          <a:bodyPr/>
          <a:lstStyle/>
          <a:p>
            <a:r>
              <a:rPr lang="en-US" dirty="0" smtClean="0"/>
              <a:t>Mindfulness and Relapse triggers</a:t>
            </a:r>
            <a:endParaRPr lang="en-US" dirty="0"/>
          </a:p>
        </p:txBody>
      </p:sp>
    </p:spTree>
    <p:extLst>
      <p:ext uri="{BB962C8B-B14F-4D97-AF65-F5344CB8AC3E}">
        <p14:creationId xmlns:p14="http://schemas.microsoft.com/office/powerpoint/2010/main" val="2750320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The </a:t>
            </a:r>
            <a:r>
              <a:rPr lang="en-US" dirty="0"/>
              <a:t>purpose of this study was to investigate </a:t>
            </a:r>
            <a:r>
              <a:rPr lang="en-US" dirty="0" smtClean="0"/>
              <a:t>the effects </a:t>
            </a:r>
            <a:r>
              <a:rPr lang="en-US" dirty="0"/>
              <a:t>of a Buddhist meditation intervention on empathy</a:t>
            </a:r>
            <a:r>
              <a:rPr lang="en-US" dirty="0" smtClean="0"/>
              <a:t>, perceived </a:t>
            </a:r>
            <a:r>
              <a:rPr lang="en-US" dirty="0"/>
              <a:t>stress, mindfulness, self-compassion, and of </a:t>
            </a:r>
            <a:r>
              <a:rPr lang="en-US" dirty="0" smtClean="0"/>
              <a:t>particular interest</a:t>
            </a:r>
            <a:r>
              <a:rPr lang="en-US" dirty="0"/>
              <a:t>, the dispositional tendency to feel </a:t>
            </a:r>
            <a:r>
              <a:rPr lang="en-US" dirty="0" smtClean="0"/>
              <a:t>empathic concern </a:t>
            </a:r>
            <a:r>
              <a:rPr lang="en-US" dirty="0"/>
              <a:t>rather than personal distress when perceiving </a:t>
            </a:r>
            <a:r>
              <a:rPr lang="en-US" dirty="0" smtClean="0"/>
              <a:t>another as </a:t>
            </a:r>
            <a:r>
              <a:rPr lang="en-US" dirty="0"/>
              <a:t>in need, termed altruistic orientation. </a:t>
            </a:r>
            <a:r>
              <a:rPr lang="en-US" dirty="0" smtClean="0"/>
              <a:t>Participants were </a:t>
            </a:r>
            <a:r>
              <a:rPr lang="en-US" dirty="0"/>
              <a:t>randomly assigned to an intervention group (n020) </a:t>
            </a:r>
            <a:r>
              <a:rPr lang="en-US" dirty="0" smtClean="0"/>
              <a:t>or a </a:t>
            </a:r>
            <a:r>
              <a:rPr lang="en-US" dirty="0"/>
              <a:t>waiting list control group (n022). Results indicated a </a:t>
            </a:r>
            <a:r>
              <a:rPr lang="en-US" dirty="0" smtClean="0"/>
              <a:t>trend towards </a:t>
            </a:r>
            <a:r>
              <a:rPr lang="en-US" dirty="0"/>
              <a:t>increases in altruistic orientation in the </a:t>
            </a:r>
            <a:r>
              <a:rPr lang="en-US" dirty="0" smtClean="0"/>
              <a:t>intervention group—an </a:t>
            </a:r>
            <a:r>
              <a:rPr lang="en-US" dirty="0"/>
              <a:t>increase that significantly correlated with </a:t>
            </a:r>
            <a:r>
              <a:rPr lang="en-US" dirty="0" smtClean="0"/>
              <a:t>meditation time</a:t>
            </a:r>
            <a:r>
              <a:rPr lang="en-US" dirty="0"/>
              <a:t>, decreases in perceived stress, and increases </a:t>
            </a:r>
            <a:r>
              <a:rPr lang="en-US" dirty="0" smtClean="0"/>
              <a:t>in self-compassion </a:t>
            </a:r>
            <a:r>
              <a:rPr lang="en-US" dirty="0"/>
              <a:t>and mindfulness. Additionally, </a:t>
            </a:r>
            <a:r>
              <a:rPr lang="en-US" dirty="0" smtClean="0"/>
              <a:t>compared to </a:t>
            </a:r>
            <a:r>
              <a:rPr lang="en-US" dirty="0"/>
              <a:t>the controls, significant increases in mindfulness and </a:t>
            </a:r>
            <a:r>
              <a:rPr lang="en-US" dirty="0" err="1" smtClean="0"/>
              <a:t>selfcompassion</a:t>
            </a:r>
            <a:r>
              <a:rPr lang="en-US" dirty="0" smtClean="0"/>
              <a:t> and </a:t>
            </a:r>
            <a:r>
              <a:rPr lang="en-US" dirty="0"/>
              <a:t>a significant decrease in perceived </a:t>
            </a:r>
            <a:r>
              <a:rPr lang="en-US" dirty="0" smtClean="0"/>
              <a:t>stress were </a:t>
            </a:r>
            <a:r>
              <a:rPr lang="en-US" dirty="0"/>
              <a:t>obtained for the intervention group</a:t>
            </a:r>
            <a:r>
              <a:rPr lang="en-US" dirty="0" smtClean="0"/>
              <a:t>. (from </a:t>
            </a:r>
            <a:r>
              <a:rPr lang="en-US" dirty="0" err="1" smtClean="0"/>
              <a:t>Wallmark</a:t>
            </a:r>
            <a:r>
              <a:rPr lang="en-US" dirty="0" smtClean="0"/>
              <a:t>, et al., 2012)</a:t>
            </a:r>
            <a:endParaRPr lang="en-US" dirty="0"/>
          </a:p>
          <a:p>
            <a:endParaRPr lang="en-US" dirty="0"/>
          </a:p>
        </p:txBody>
      </p:sp>
      <p:sp>
        <p:nvSpPr>
          <p:cNvPr id="3" name="Title 2"/>
          <p:cNvSpPr>
            <a:spLocks noGrp="1"/>
          </p:cNvSpPr>
          <p:nvPr>
            <p:ph type="title"/>
          </p:nvPr>
        </p:nvSpPr>
        <p:spPr/>
        <p:txBody>
          <a:bodyPr/>
          <a:lstStyle/>
          <a:p>
            <a:r>
              <a:rPr lang="en-US" dirty="0" smtClean="0"/>
              <a:t>Mindfulness and empathy</a:t>
            </a:r>
            <a:endParaRPr lang="en-US" dirty="0"/>
          </a:p>
        </p:txBody>
      </p:sp>
    </p:spTree>
    <p:extLst>
      <p:ext uri="{BB962C8B-B14F-4D97-AF65-F5344CB8AC3E}">
        <p14:creationId xmlns:p14="http://schemas.microsoft.com/office/powerpoint/2010/main" val="3785642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Empathic responding, most notably perspective-taking and empathic concern, </a:t>
            </a:r>
            <a:r>
              <a:rPr lang="en-US" dirty="0" smtClean="0"/>
              <a:t>has important </a:t>
            </a:r>
            <a:r>
              <a:rPr lang="en-US" dirty="0"/>
              <a:t>implications for interpersonal functioning. While empathy training </a:t>
            </a:r>
            <a:r>
              <a:rPr lang="en-US" dirty="0" smtClean="0"/>
              <a:t>approaches have </a:t>
            </a:r>
            <a:r>
              <a:rPr lang="en-US" dirty="0"/>
              <a:t>received some support for a variety of populations, few extant interventions have </a:t>
            </a:r>
            <a:r>
              <a:rPr lang="en-US" dirty="0" smtClean="0"/>
              <a:t>targeted empathic </a:t>
            </a:r>
            <a:r>
              <a:rPr lang="en-US" dirty="0"/>
              <a:t>responding in couples. Mindfulness- and acceptance-based </a:t>
            </a:r>
            <a:r>
              <a:rPr lang="en-US" dirty="0" smtClean="0"/>
              <a:t>behavioral approaches</a:t>
            </a:r>
            <a:r>
              <a:rPr lang="en-US" dirty="0"/>
              <a:t>, for couples as a unit and ⁄ or for individual family members ⁄ partners, are </a:t>
            </a:r>
            <a:r>
              <a:rPr lang="en-US" dirty="0" smtClean="0"/>
              <a:t>proposed as </a:t>
            </a:r>
            <a:r>
              <a:rPr lang="en-US" dirty="0"/>
              <a:t>an adjunct to empathy training interventions. Preliminary findings suggest </a:t>
            </a:r>
            <a:r>
              <a:rPr lang="en-US" dirty="0" smtClean="0"/>
              <a:t>that the </a:t>
            </a:r>
            <a:r>
              <a:rPr lang="en-US" dirty="0"/>
              <a:t>viability of these interventions for increasing empathic responding should be </a:t>
            </a:r>
            <a:r>
              <a:rPr lang="en-US" dirty="0" smtClean="0"/>
              <a:t>further investigated</a:t>
            </a:r>
            <a:r>
              <a:rPr lang="en-US" dirty="0"/>
              <a:t>, and specific suggestions for this line of research are offered</a:t>
            </a:r>
            <a:r>
              <a:rPr lang="en-US" dirty="0" smtClean="0"/>
              <a:t>. (from Block-Lerner, et al., 2007)</a:t>
            </a:r>
            <a:endParaRPr lang="en-US" dirty="0"/>
          </a:p>
        </p:txBody>
      </p:sp>
      <p:sp>
        <p:nvSpPr>
          <p:cNvPr id="3" name="Title 2"/>
          <p:cNvSpPr>
            <a:spLocks noGrp="1"/>
          </p:cNvSpPr>
          <p:nvPr>
            <p:ph type="title"/>
          </p:nvPr>
        </p:nvSpPr>
        <p:spPr/>
        <p:txBody>
          <a:bodyPr/>
          <a:lstStyle/>
          <a:p>
            <a:r>
              <a:rPr lang="en-US" dirty="0" smtClean="0"/>
              <a:t>Mindfulness and empathy</a:t>
            </a:r>
            <a:endParaRPr lang="en-US" dirty="0"/>
          </a:p>
        </p:txBody>
      </p:sp>
    </p:spTree>
    <p:extLst>
      <p:ext uri="{BB962C8B-B14F-4D97-AF65-F5344CB8AC3E}">
        <p14:creationId xmlns:p14="http://schemas.microsoft.com/office/powerpoint/2010/main" val="1541408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GMM is used at the beginning of each IOP session.</a:t>
            </a:r>
          </a:p>
          <a:p>
            <a:pPr lvl="1"/>
            <a:r>
              <a:rPr lang="en-US" dirty="0" smtClean="0"/>
              <a:t>Diaphragmatic breathing</a:t>
            </a:r>
          </a:p>
          <a:p>
            <a:pPr lvl="1"/>
            <a:r>
              <a:rPr lang="en-US" dirty="0" smtClean="0"/>
              <a:t>Guided exercise focusing on being mindful of sensory experiences occurring in the meditation</a:t>
            </a:r>
          </a:p>
          <a:p>
            <a:pPr lvl="1"/>
            <a:r>
              <a:rPr lang="en-US" dirty="0" err="1" smtClean="0"/>
              <a:t>Cts</a:t>
            </a:r>
            <a:r>
              <a:rPr lang="en-US" dirty="0" smtClean="0"/>
              <a:t> are encouraged to use MM to find the space between risk thinking and behavior allows them to use new thinking</a:t>
            </a:r>
          </a:p>
          <a:p>
            <a:pPr lvl="1"/>
            <a:r>
              <a:rPr lang="en-US" dirty="0" err="1" smtClean="0"/>
              <a:t>Cts</a:t>
            </a:r>
            <a:r>
              <a:rPr lang="en-US" dirty="0" smtClean="0"/>
              <a:t> are encouraged to use skills instead of pills to deal with things such as anxiety, stress, pain, and other relapse triggers.</a:t>
            </a:r>
            <a:endParaRPr lang="en-US" dirty="0"/>
          </a:p>
        </p:txBody>
      </p:sp>
      <p:sp>
        <p:nvSpPr>
          <p:cNvPr id="3" name="Title 2"/>
          <p:cNvSpPr>
            <a:spLocks noGrp="1"/>
          </p:cNvSpPr>
          <p:nvPr>
            <p:ph type="title"/>
          </p:nvPr>
        </p:nvSpPr>
        <p:spPr/>
        <p:txBody>
          <a:bodyPr/>
          <a:lstStyle/>
          <a:p>
            <a:r>
              <a:rPr lang="en-US" dirty="0" smtClean="0"/>
              <a:t>How we are using </a:t>
            </a:r>
            <a:r>
              <a:rPr lang="en-US" dirty="0" err="1" smtClean="0"/>
              <a:t>gmm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495800"/>
            <a:ext cx="1981200" cy="1785072"/>
          </a:xfrm>
          <a:prstGeom prst="rect">
            <a:avLst/>
          </a:prstGeom>
        </p:spPr>
      </p:pic>
    </p:spTree>
    <p:extLst>
      <p:ext uri="{BB962C8B-B14F-4D97-AF65-F5344CB8AC3E}">
        <p14:creationId xmlns:p14="http://schemas.microsoft.com/office/powerpoint/2010/main" val="3651539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review of program evaluations submitted by clients who have successfully graduated from one </a:t>
            </a:r>
            <a:r>
              <a:rPr lang="en-US" smtClean="0"/>
              <a:t>class in the </a:t>
            </a:r>
            <a:r>
              <a:rPr lang="en-US" dirty="0" smtClean="0"/>
              <a:t>IOP program indicate that the GMM is generally seen as useful by the clients.</a:t>
            </a:r>
            <a:endParaRPr lang="en-US" dirty="0"/>
          </a:p>
        </p:txBody>
      </p:sp>
      <p:sp>
        <p:nvSpPr>
          <p:cNvPr id="3" name="Title 2"/>
          <p:cNvSpPr>
            <a:spLocks noGrp="1"/>
          </p:cNvSpPr>
          <p:nvPr>
            <p:ph type="title"/>
          </p:nvPr>
        </p:nvSpPr>
        <p:spPr/>
        <p:txBody>
          <a:bodyPr/>
          <a:lstStyle/>
          <a:p>
            <a:r>
              <a:rPr lang="en-US" dirty="0" smtClean="0"/>
              <a:t>Results of using </a:t>
            </a:r>
            <a:r>
              <a:rPr lang="en-US" dirty="0" err="1" smtClean="0"/>
              <a:t>gmm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733800"/>
            <a:ext cx="4445000" cy="1905000"/>
          </a:xfrm>
          <a:prstGeom prst="rect">
            <a:avLst/>
          </a:prstGeom>
        </p:spPr>
      </p:pic>
    </p:spTree>
    <p:extLst>
      <p:ext uri="{BB962C8B-B14F-4D97-AF65-F5344CB8AC3E}">
        <p14:creationId xmlns:p14="http://schemas.microsoft.com/office/powerpoint/2010/main" val="763482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Diaphragmatic breathing: </a:t>
            </a:r>
            <a:r>
              <a:rPr lang="en-US" dirty="0">
                <a:hlinkClick r:id="rId2"/>
              </a:rPr>
              <a:t>https://</a:t>
            </a:r>
            <a:r>
              <a:rPr lang="en-US" dirty="0" smtClean="0">
                <a:hlinkClick r:id="rId2"/>
              </a:rPr>
              <a:t>www.youtube.com/watch?v=1WMt_1jw47Q</a:t>
            </a:r>
            <a:r>
              <a:rPr lang="en-US" dirty="0" smtClean="0"/>
              <a:t> </a:t>
            </a:r>
            <a:endParaRPr lang="en-US" dirty="0"/>
          </a:p>
        </p:txBody>
      </p:sp>
      <p:sp>
        <p:nvSpPr>
          <p:cNvPr id="3" name="Title 2"/>
          <p:cNvSpPr>
            <a:spLocks noGrp="1"/>
          </p:cNvSpPr>
          <p:nvPr>
            <p:ph type="title"/>
          </p:nvPr>
        </p:nvSpPr>
        <p:spPr/>
        <p:txBody>
          <a:bodyPr/>
          <a:lstStyle/>
          <a:p>
            <a:r>
              <a:rPr lang="en-US" dirty="0" smtClean="0"/>
              <a:t>theory</a:t>
            </a:r>
            <a:endParaRPr lang="en-US" dirty="0"/>
          </a:p>
        </p:txBody>
      </p:sp>
    </p:spTree>
    <p:extLst>
      <p:ext uri="{BB962C8B-B14F-4D97-AF65-F5344CB8AC3E}">
        <p14:creationId xmlns:p14="http://schemas.microsoft.com/office/powerpoint/2010/main" val="4249819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err="1" smtClean="0"/>
              <a:t>Vagus</a:t>
            </a:r>
            <a:r>
              <a:rPr lang="en-US" dirty="0" smtClean="0"/>
              <a:t> nerve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4408487"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015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Immerse your face (especially the forehead, eyes, and two-thirds of your cheeks) in cold water for three minutes.</a:t>
            </a:r>
          </a:p>
          <a:p>
            <a:pPr lvl="0"/>
            <a:r>
              <a:rPr lang="en-US" dirty="0"/>
              <a:t>Practice </a:t>
            </a:r>
            <a:r>
              <a:rPr lang="en-US" dirty="0" smtClean="0"/>
              <a:t>restorative yoga and include gentle </a:t>
            </a:r>
            <a:r>
              <a:rPr lang="en-US" dirty="0"/>
              <a:t>backbends, forward bends, and twists.</a:t>
            </a:r>
          </a:p>
          <a:p>
            <a:pPr lvl="0"/>
            <a:r>
              <a:rPr lang="en-US" dirty="0" smtClean="0"/>
              <a:t>Inversion such as downward dog or legs up the wall.</a:t>
            </a:r>
            <a:endParaRPr lang="en-US" dirty="0"/>
          </a:p>
          <a:p>
            <a:pPr lvl="0"/>
            <a:r>
              <a:rPr lang="en-US" dirty="0"/>
              <a:t>Chant and sing in low resonant tones.</a:t>
            </a:r>
          </a:p>
          <a:p>
            <a:pPr lvl="0"/>
            <a:r>
              <a:rPr lang="en-US" dirty="0"/>
              <a:t>Immerse your tongue in saliva while doing long deep breathing.</a:t>
            </a:r>
          </a:p>
          <a:p>
            <a:pPr lvl="0"/>
            <a:r>
              <a:rPr lang="en-US" dirty="0"/>
              <a:t>Practice </a:t>
            </a:r>
            <a:r>
              <a:rPr lang="en-US" dirty="0" smtClean="0"/>
              <a:t>qigong</a:t>
            </a:r>
            <a:r>
              <a:rPr lang="en-US" dirty="0"/>
              <a:t>.</a:t>
            </a:r>
          </a:p>
          <a:p>
            <a:r>
              <a:rPr lang="en-US" dirty="0"/>
              <a:t>Laugh with deep </a:t>
            </a:r>
            <a:r>
              <a:rPr lang="en-US" dirty="0" smtClean="0"/>
              <a:t>diaphragmatic laughs (Fredrickson, 2015).</a:t>
            </a:r>
            <a:endParaRPr lang="en-US" dirty="0"/>
          </a:p>
        </p:txBody>
      </p:sp>
      <p:sp>
        <p:nvSpPr>
          <p:cNvPr id="3" name="Title 2"/>
          <p:cNvSpPr>
            <a:spLocks noGrp="1"/>
          </p:cNvSpPr>
          <p:nvPr>
            <p:ph type="title"/>
          </p:nvPr>
        </p:nvSpPr>
        <p:spPr/>
        <p:txBody>
          <a:bodyPr/>
          <a:lstStyle/>
          <a:p>
            <a:r>
              <a:rPr lang="en-US" dirty="0" smtClean="0"/>
              <a:t>Stimulation of the </a:t>
            </a:r>
            <a:r>
              <a:rPr lang="en-US" dirty="0" err="1" smtClean="0"/>
              <a:t>vagus</a:t>
            </a:r>
            <a:r>
              <a:rPr lang="en-US" dirty="0" smtClean="0"/>
              <a:t> nerve</a:t>
            </a:r>
            <a:endParaRPr lang="en-US" dirty="0"/>
          </a:p>
        </p:txBody>
      </p:sp>
    </p:spTree>
    <p:extLst>
      <p:ext uri="{BB962C8B-B14F-4D97-AF65-F5344CB8AC3E}">
        <p14:creationId xmlns:p14="http://schemas.microsoft.com/office/powerpoint/2010/main" val="1885320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Breathe IN through the nose for a count of 4</a:t>
            </a:r>
          </a:p>
          <a:p>
            <a:r>
              <a:rPr lang="en-US" dirty="0" smtClean="0"/>
              <a:t>HOLD the breath for a count of 4</a:t>
            </a:r>
          </a:p>
          <a:p>
            <a:r>
              <a:rPr lang="en-US" dirty="0" smtClean="0"/>
              <a:t>Breathe OUT through the mouth for a count of 8</a:t>
            </a:r>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Practice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3048000"/>
            <a:ext cx="2209800" cy="3338851"/>
          </a:xfrm>
          <a:prstGeom prst="rect">
            <a:avLst/>
          </a:prstGeom>
        </p:spPr>
      </p:pic>
    </p:spTree>
    <p:extLst>
      <p:ext uri="{BB962C8B-B14F-4D97-AF65-F5344CB8AC3E}">
        <p14:creationId xmlns:p14="http://schemas.microsoft.com/office/powerpoint/2010/main" val="198373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Mindfulness is paying attention on purpose.</a:t>
            </a:r>
          </a:p>
          <a:p>
            <a:endParaRPr lang="en-US" dirty="0"/>
          </a:p>
        </p:txBody>
      </p:sp>
      <p:sp>
        <p:nvSpPr>
          <p:cNvPr id="3" name="Title 2"/>
          <p:cNvSpPr>
            <a:spLocks noGrp="1"/>
          </p:cNvSpPr>
          <p:nvPr>
            <p:ph type="title"/>
          </p:nvPr>
        </p:nvSpPr>
        <p:spPr/>
        <p:txBody>
          <a:bodyPr/>
          <a:lstStyle/>
          <a:p>
            <a:r>
              <a:rPr lang="en-US" dirty="0"/>
              <a:t>What is mindfulness?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2590800"/>
            <a:ext cx="487045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143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Lemon Exercise (used to teach Total Behaviors)</a:t>
            </a:r>
          </a:p>
          <a:p>
            <a:endParaRPr lang="en-US" dirty="0"/>
          </a:p>
        </p:txBody>
      </p:sp>
      <p:sp>
        <p:nvSpPr>
          <p:cNvPr id="3" name="Title 2"/>
          <p:cNvSpPr>
            <a:spLocks noGrp="1"/>
          </p:cNvSpPr>
          <p:nvPr>
            <p:ph type="title"/>
          </p:nvPr>
        </p:nvSpPr>
        <p:spPr/>
        <p:txBody>
          <a:bodyPr/>
          <a:lstStyle/>
          <a:p>
            <a:r>
              <a:rPr lang="en-US" dirty="0" smtClean="0"/>
              <a:t>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450" y="2514600"/>
            <a:ext cx="6096000" cy="3429000"/>
          </a:xfrm>
          <a:prstGeom prst="rect">
            <a:avLst/>
          </a:prstGeom>
        </p:spPr>
      </p:pic>
    </p:spTree>
    <p:extLst>
      <p:ext uri="{BB962C8B-B14F-4D97-AF65-F5344CB8AC3E}">
        <p14:creationId xmlns:p14="http://schemas.microsoft.com/office/powerpoint/2010/main" val="1640615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Ron’s Rocks</a:t>
            </a:r>
          </a:p>
          <a:p>
            <a:endParaRPr lang="en-US" dirty="0"/>
          </a:p>
        </p:txBody>
      </p:sp>
      <p:sp>
        <p:nvSpPr>
          <p:cNvPr id="3" name="Title 2"/>
          <p:cNvSpPr>
            <a:spLocks noGrp="1"/>
          </p:cNvSpPr>
          <p:nvPr>
            <p:ph type="title"/>
          </p:nvPr>
        </p:nvSpPr>
        <p:spPr/>
        <p:txBody>
          <a:bodyPr/>
          <a:lstStyle/>
          <a:p>
            <a:r>
              <a:rPr lang="en-US" dirty="0" smtClean="0"/>
              <a:t>Practice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2341418"/>
            <a:ext cx="4876800" cy="3657600"/>
          </a:xfrm>
          <a:prstGeom prst="rect">
            <a:avLst/>
          </a:prstGeom>
        </p:spPr>
      </p:pic>
    </p:spTree>
    <p:extLst>
      <p:ext uri="{BB962C8B-B14F-4D97-AF65-F5344CB8AC3E}">
        <p14:creationId xmlns:p14="http://schemas.microsoft.com/office/powerpoint/2010/main" val="2575260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err="1" smtClean="0"/>
              <a:t>Amazin</a:t>
            </a:r>
            <a:r>
              <a:rPr lang="en-US" dirty="0" smtClean="0"/>
              <a:t>’ Raisin</a:t>
            </a:r>
          </a:p>
          <a:p>
            <a:endParaRPr lang="en-US" dirty="0"/>
          </a:p>
        </p:txBody>
      </p:sp>
      <p:sp>
        <p:nvSpPr>
          <p:cNvPr id="3" name="Title 2"/>
          <p:cNvSpPr>
            <a:spLocks noGrp="1"/>
          </p:cNvSpPr>
          <p:nvPr>
            <p:ph type="title"/>
          </p:nvPr>
        </p:nvSpPr>
        <p:spPr/>
        <p:txBody>
          <a:bodyPr/>
          <a:lstStyle/>
          <a:p>
            <a:r>
              <a:rPr lang="en-US" dirty="0" smtClean="0"/>
              <a:t>Practice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743200"/>
            <a:ext cx="4647264" cy="3081338"/>
          </a:xfrm>
          <a:prstGeom prst="rect">
            <a:avLst/>
          </a:prstGeom>
        </p:spPr>
      </p:pic>
    </p:spTree>
    <p:extLst>
      <p:ext uri="{BB962C8B-B14F-4D97-AF65-F5344CB8AC3E}">
        <p14:creationId xmlns:p14="http://schemas.microsoft.com/office/powerpoint/2010/main" val="1339954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YouTube for GMM</a:t>
            </a:r>
          </a:p>
          <a:p>
            <a:pPr lvl="1"/>
            <a:r>
              <a:rPr lang="en-US" dirty="0">
                <a:hlinkClick r:id="rId2"/>
              </a:rPr>
              <a:t>https://</a:t>
            </a:r>
            <a:r>
              <a:rPr lang="en-US" dirty="0" smtClean="0">
                <a:hlinkClick r:id="rId2"/>
              </a:rPr>
              <a:t>www.youtube.com/watch?v=Fpiw2hH-dlc</a:t>
            </a:r>
            <a:r>
              <a:rPr lang="en-US" dirty="0" smtClean="0"/>
              <a:t> </a:t>
            </a:r>
          </a:p>
          <a:p>
            <a:pPr lvl="1"/>
            <a:r>
              <a:rPr lang="en-US" dirty="0">
                <a:hlinkClick r:id="rId3"/>
              </a:rPr>
              <a:t>https://</a:t>
            </a:r>
            <a:r>
              <a:rPr lang="en-US" dirty="0" smtClean="0">
                <a:hlinkClick r:id="rId3"/>
              </a:rPr>
              <a:t>www.youtube.com/watch?v=8v45WSuAeYI</a:t>
            </a:r>
            <a:r>
              <a:rPr lang="en-US" dirty="0" smtClean="0"/>
              <a:t> </a:t>
            </a:r>
          </a:p>
          <a:p>
            <a:r>
              <a:rPr lang="en-US" dirty="0"/>
              <a:t>M</a:t>
            </a:r>
            <a:r>
              <a:rPr lang="en-US" dirty="0" smtClean="0"/>
              <a:t>indfulness CD resources</a:t>
            </a:r>
          </a:p>
          <a:p>
            <a:pPr lvl="1"/>
            <a:r>
              <a:rPr lang="en-US" dirty="0">
                <a:hlinkClick r:id="rId4"/>
              </a:rPr>
              <a:t>http://www.healthyvisions.net</a:t>
            </a:r>
            <a:r>
              <a:rPr lang="en-US" dirty="0" smtClean="0">
                <a:hlinkClick r:id="rId4"/>
              </a:rPr>
              <a:t>/</a:t>
            </a:r>
            <a:r>
              <a:rPr lang="en-US" dirty="0" smtClean="0"/>
              <a:t> </a:t>
            </a:r>
          </a:p>
          <a:p>
            <a:r>
              <a:rPr lang="en-US" dirty="0" smtClean="0"/>
              <a:t>App for mindfulness (and sleep)</a:t>
            </a:r>
          </a:p>
          <a:p>
            <a:pPr lvl="1"/>
            <a:r>
              <a:rPr lang="en-US" dirty="0" smtClean="0"/>
              <a:t>CBT-</a:t>
            </a:r>
            <a:r>
              <a:rPr lang="en-US" dirty="0" err="1" smtClean="0"/>
              <a:t>i</a:t>
            </a:r>
            <a:r>
              <a:rPr lang="en-US" dirty="0" smtClean="0"/>
              <a:t> Coach</a:t>
            </a:r>
          </a:p>
          <a:p>
            <a:r>
              <a:rPr lang="en-US" dirty="0" smtClean="0"/>
              <a:t>UCLA Mindful Awareness Research Center</a:t>
            </a:r>
          </a:p>
          <a:p>
            <a:pPr lvl="1"/>
            <a:r>
              <a:rPr lang="en-US" dirty="0">
                <a:hlinkClick r:id="rId5"/>
              </a:rPr>
              <a:t>http://</a:t>
            </a:r>
            <a:r>
              <a:rPr lang="en-US" dirty="0" smtClean="0">
                <a:hlinkClick r:id="rId5"/>
              </a:rPr>
              <a:t>marc.ucla.edu/body.cfm?id=22</a:t>
            </a:r>
            <a:r>
              <a:rPr lang="en-US" dirty="0" smtClean="0"/>
              <a:t> </a:t>
            </a:r>
          </a:p>
          <a:p>
            <a:pPr lvl="1"/>
            <a:endParaRPr lang="en-US" dirty="0"/>
          </a:p>
        </p:txBody>
      </p:sp>
      <p:sp>
        <p:nvSpPr>
          <p:cNvPr id="3" name="Title 2"/>
          <p:cNvSpPr>
            <a:spLocks noGrp="1"/>
          </p:cNvSpPr>
          <p:nvPr>
            <p:ph type="title"/>
          </p:nvPr>
        </p:nvSpPr>
        <p:spPr/>
        <p:txBody>
          <a:bodyPr/>
          <a:lstStyle/>
          <a:p>
            <a:r>
              <a:rPr lang="en-US" dirty="0" smtClean="0"/>
              <a:t>resources</a:t>
            </a:r>
            <a:endParaRPr lang="en-US" dirty="0"/>
          </a:p>
        </p:txBody>
      </p:sp>
    </p:spTree>
    <p:extLst>
      <p:ext uri="{BB962C8B-B14F-4D97-AF65-F5344CB8AC3E}">
        <p14:creationId xmlns:p14="http://schemas.microsoft.com/office/powerpoint/2010/main" val="2954921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err="1" smtClean="0"/>
              <a:t>Alberts</a:t>
            </a:r>
            <a:r>
              <a:rPr lang="en-US" dirty="0" smtClean="0"/>
              <a:t>, H. J. E. M., </a:t>
            </a:r>
            <a:r>
              <a:rPr lang="en-US" dirty="0" err="1" smtClean="0"/>
              <a:t>Thewissen</a:t>
            </a:r>
            <a:r>
              <a:rPr lang="en-US" dirty="0" smtClean="0"/>
              <a:t>, R., &amp; </a:t>
            </a:r>
            <a:r>
              <a:rPr lang="en-US" dirty="0" err="1" smtClean="0"/>
              <a:t>Raes</a:t>
            </a:r>
            <a:r>
              <a:rPr lang="en-US" dirty="0" smtClean="0"/>
              <a:t>, L. (2012). Dealing with problematic eating behavior: The effects of a mindfulness-based intervention on eating behavior, food cravings, dichotomous thinking and body image concern. Appetite, 58(1), 847-851. Retrieved </a:t>
            </a:r>
            <a:r>
              <a:rPr lang="en-US" dirty="0"/>
              <a:t>from http://www.researchgate.net/profile/Roy_Thewissen/publication/221767056_Dealing_with_problematic_eating_behaviour._</a:t>
            </a:r>
            <a:r>
              <a:rPr lang="en-US" dirty="0" smtClean="0"/>
              <a:t>The_effects_of_a_mindfulness-based_intervention_on_eating_behaviour_food_cravings_dichotomous_thinking_and_body_image_concern/links/54cd30c40cf24601c08cedf4.pdf   </a:t>
            </a:r>
          </a:p>
          <a:p>
            <a:r>
              <a:rPr lang="en-US" dirty="0" smtClean="0"/>
              <a:t>Block-Lerner, J., Adair, C., Plumb, J. C., </a:t>
            </a:r>
            <a:r>
              <a:rPr lang="en-US" dirty="0" err="1" smtClean="0"/>
              <a:t>Rhatigan</a:t>
            </a:r>
            <a:r>
              <a:rPr lang="en-US" dirty="0" smtClean="0"/>
              <a:t>, D. L., &amp; </a:t>
            </a:r>
            <a:r>
              <a:rPr lang="en-US" dirty="0" err="1" smtClean="0"/>
              <a:t>Orsillo</a:t>
            </a:r>
            <a:r>
              <a:rPr lang="en-US" dirty="0" smtClean="0"/>
              <a:t>, S. M. (2007). The case for mindfulness-based approaches in the cultivation of empathy: Does nonjudgmental, present-moment awareness increase capacity for perspective-taking and empathic concern. Journal of Marital and Family Therapy, 33(4), 501-516.  </a:t>
            </a:r>
            <a:r>
              <a:rPr lang="en-US" dirty="0"/>
              <a:t>Retrieved from </a:t>
            </a:r>
            <a:r>
              <a:rPr lang="en-US" dirty="0">
                <a:hlinkClick r:id="rId2"/>
              </a:rPr>
              <a:t>http://</a:t>
            </a:r>
            <a:r>
              <a:rPr lang="en-US" dirty="0" smtClean="0">
                <a:hlinkClick r:id="rId2"/>
              </a:rPr>
              <a:t>kcarrieadair.web.unc.edu/files/2014/10/Block-Lerner.Empathy_20071.pdf</a:t>
            </a:r>
            <a:r>
              <a:rPr lang="en-US" dirty="0" smtClean="0"/>
              <a:t>  </a:t>
            </a:r>
          </a:p>
          <a:p>
            <a:r>
              <a:rPr lang="en-US" dirty="0" smtClean="0"/>
              <a:t>Brewer, J. A., Sinha, R., Chen, J. A., </a:t>
            </a:r>
            <a:r>
              <a:rPr lang="en-US" dirty="0" err="1" smtClean="0"/>
              <a:t>Michalsen</a:t>
            </a:r>
            <a:r>
              <a:rPr lang="en-US" dirty="0" smtClean="0"/>
              <a:t>, R. A., </a:t>
            </a:r>
            <a:r>
              <a:rPr lang="en-US" dirty="0" err="1" smtClean="0"/>
              <a:t>Babuscio</a:t>
            </a:r>
            <a:r>
              <a:rPr lang="en-US" dirty="0" smtClean="0"/>
              <a:t>, T. A., </a:t>
            </a:r>
            <a:r>
              <a:rPr lang="en-US" dirty="0" err="1" smtClean="0"/>
              <a:t>Nich</a:t>
            </a:r>
            <a:r>
              <a:rPr lang="en-US" dirty="0" smtClean="0"/>
              <a:t>, C., Grier, A., </a:t>
            </a:r>
            <a:r>
              <a:rPr lang="en-US" dirty="0" err="1" smtClean="0"/>
              <a:t>Bergquist</a:t>
            </a:r>
            <a:r>
              <a:rPr lang="en-US" dirty="0" smtClean="0"/>
              <a:t>, K. L., Reis, D. L., Potenza, M. N., Carroll, K. M., &amp; </a:t>
            </a:r>
            <a:r>
              <a:rPr lang="en-US" dirty="0" err="1" smtClean="0"/>
              <a:t>Rounsaville</a:t>
            </a:r>
            <a:r>
              <a:rPr lang="en-US" dirty="0" smtClean="0"/>
              <a:t>, B. J. (2009). Mindfulness training and stress reactivity in substance abuse: Results from a randomized, controlled stage I pilot study. Substance Abuse, 30(4), 306-317. </a:t>
            </a:r>
            <a:r>
              <a:rPr lang="en-US" dirty="0"/>
              <a:t>Retrieved from </a:t>
            </a:r>
            <a:r>
              <a:rPr lang="en-US" dirty="0">
                <a:hlinkClick r:id="rId3"/>
              </a:rPr>
              <a:t>http://www.ncbi.nlm.nih.gov/pmc/articles/PMC3045038</a:t>
            </a:r>
            <a:r>
              <a:rPr lang="en-US" dirty="0" smtClean="0">
                <a:hlinkClick r:id="rId3"/>
              </a:rPr>
              <a:t>/</a:t>
            </a:r>
            <a:r>
              <a:rPr lang="en-US" dirty="0" smtClean="0"/>
              <a:t>  </a:t>
            </a:r>
          </a:p>
          <a:p>
            <a:r>
              <a:rPr lang="en-US" dirty="0" smtClean="0"/>
              <a:t>Frederickson, D. (1986, May 13). The </a:t>
            </a:r>
            <a:r>
              <a:rPr lang="en-US" dirty="0" err="1" smtClean="0"/>
              <a:t>vagus</a:t>
            </a:r>
            <a:r>
              <a:rPr lang="en-US" dirty="0" smtClean="0"/>
              <a:t> nerve: An unexpected key to better performance. Breaking Muscle. Retrieved from </a:t>
            </a:r>
            <a:r>
              <a:rPr lang="en-US" dirty="0" err="1" smtClean="0"/>
              <a:t>facebook</a:t>
            </a:r>
            <a:r>
              <a:rPr lang="en-US" dirty="0" smtClean="0"/>
              <a:t>  </a:t>
            </a:r>
          </a:p>
          <a:p>
            <a:r>
              <a:rPr lang="en-US" dirty="0" smtClean="0"/>
              <a:t>Garner, B. R., Knight, K., &amp; Simpson, D. D. (2007). Burnout among corrections-based drug treatment staff: Impact of individual and organizational factors. International Journal of Offender Therapy and Comparative Criminology, 51(5), 510-522.</a:t>
            </a:r>
          </a:p>
          <a:p>
            <a:r>
              <a:rPr lang="en-US" dirty="0" smtClean="0"/>
              <a:t>Grossman, P., </a:t>
            </a:r>
            <a:r>
              <a:rPr lang="en-US" dirty="0" err="1" smtClean="0"/>
              <a:t>Niemann</a:t>
            </a:r>
            <a:r>
              <a:rPr lang="en-US" dirty="0" smtClean="0"/>
              <a:t>, L., Schmidt, S. , &amp; </a:t>
            </a:r>
            <a:r>
              <a:rPr lang="en-US" dirty="0" err="1" smtClean="0"/>
              <a:t>Walach</a:t>
            </a:r>
            <a:r>
              <a:rPr lang="en-US" dirty="0" smtClean="0"/>
              <a:t>, H. (2004). Mindfulness-based stress reduction and health benefits: A meta-analysis. Journal of Psychosomatic Research, 57(1), 35-43.  </a:t>
            </a:r>
            <a:r>
              <a:rPr lang="en-US" dirty="0"/>
              <a:t>Retrieved from  </a:t>
            </a:r>
            <a:r>
              <a:rPr lang="en-US" dirty="0">
                <a:hlinkClick r:id="rId4"/>
              </a:rPr>
              <a:t>http://</a:t>
            </a:r>
            <a:r>
              <a:rPr lang="en-US" dirty="0" smtClean="0">
                <a:hlinkClick r:id="rId4"/>
              </a:rPr>
              <a:t>s3.amazonaws.com/academia.edu.documents/30863901/MBSRMAJPR2004.pdf?AWSAccessKeyId=AKIAJ56TQJRTWSMTNPEA&amp;Expires=1440094987&amp;Signature=EIlj15hp6P0e8cvxQJf8zqF21HQ%3D&amp;response-content-disposition=inline</a:t>
            </a:r>
            <a:r>
              <a:rPr lang="en-US" dirty="0" smtClean="0"/>
              <a:t> </a:t>
            </a:r>
          </a:p>
          <a:p>
            <a:pPr marL="4572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3022474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err="1" smtClean="0"/>
              <a:t>Holzel</a:t>
            </a:r>
            <a:r>
              <a:rPr lang="en-US" dirty="0" smtClean="0"/>
              <a:t>, B. K., </a:t>
            </a:r>
            <a:r>
              <a:rPr lang="en-US" dirty="0" err="1" smtClean="0"/>
              <a:t>Carmody</a:t>
            </a:r>
            <a:r>
              <a:rPr lang="en-US" dirty="0" smtClean="0"/>
              <a:t>, J., </a:t>
            </a:r>
            <a:r>
              <a:rPr lang="en-US" dirty="0" err="1" smtClean="0"/>
              <a:t>Vangel</a:t>
            </a:r>
            <a:r>
              <a:rPr lang="en-US" dirty="0" smtClean="0"/>
              <a:t>, M., </a:t>
            </a:r>
            <a:r>
              <a:rPr lang="en-US" dirty="0" err="1" smtClean="0"/>
              <a:t>Congleton</a:t>
            </a:r>
            <a:r>
              <a:rPr lang="en-US" dirty="0" smtClean="0"/>
              <a:t>, C., </a:t>
            </a:r>
            <a:r>
              <a:rPr lang="en-US" dirty="0" err="1" smtClean="0"/>
              <a:t>Yerramsetti</a:t>
            </a:r>
            <a:r>
              <a:rPr lang="en-US" dirty="0" smtClean="0"/>
              <a:t>, S. M., Gard, T., &amp; Lazar, S. W. (2011). Mindfulness practice leads to increases in regional brain gray matter density. Psychiatry Research: Neuroimaging, 191(1), 36-43. </a:t>
            </a:r>
            <a:r>
              <a:rPr lang="en-US" dirty="0"/>
              <a:t>Retrieved from </a:t>
            </a:r>
            <a:r>
              <a:rPr lang="en-US" dirty="0">
                <a:hlinkClick r:id="rId2"/>
              </a:rPr>
              <a:t>http://</a:t>
            </a:r>
            <a:r>
              <a:rPr lang="en-US" dirty="0" smtClean="0">
                <a:hlinkClick r:id="rId2"/>
              </a:rPr>
              <a:t>www.umassmed.edu/uploadedfiles/cfm2/psychiatry_resarch_mindfulness.pdf</a:t>
            </a:r>
            <a:r>
              <a:rPr lang="en-US" dirty="0" smtClean="0"/>
              <a:t> </a:t>
            </a:r>
          </a:p>
          <a:p>
            <a:r>
              <a:rPr lang="en-US" dirty="0" err="1" smtClean="0"/>
              <a:t>Kabat</a:t>
            </a:r>
            <a:r>
              <a:rPr lang="en-US" dirty="0" smtClean="0"/>
              <a:t>-Zinn, J. (1982). An outpatient program in behavioral medicine for chronic pain patients based on the practice of mindfulness meditation: Theoretical considerations and preliminary results. General Hospital Psychiatry, 4(1), 33-47. </a:t>
            </a:r>
            <a:r>
              <a:rPr lang="en-US" dirty="0"/>
              <a:t>Retrieved from </a:t>
            </a:r>
            <a:r>
              <a:rPr lang="en-US" dirty="0">
                <a:hlinkClick r:id="rId3"/>
              </a:rPr>
              <a:t>http://brainimaging.waisman.wisc.edu/~</a:t>
            </a:r>
            <a:r>
              <a:rPr lang="en-US" dirty="0" smtClean="0">
                <a:hlinkClick r:id="rId3"/>
              </a:rPr>
              <a:t>perlman/0903-EmoPaper/kabatzinn-mbsr-1982.pdf</a:t>
            </a:r>
            <a:r>
              <a:rPr lang="en-US" dirty="0" smtClean="0"/>
              <a:t> </a:t>
            </a:r>
          </a:p>
          <a:p>
            <a:r>
              <a:rPr lang="en-US" dirty="0"/>
              <a:t>Miller, J. J., Fletcher, K., &amp; </a:t>
            </a:r>
            <a:r>
              <a:rPr lang="en-US" dirty="0" err="1"/>
              <a:t>Kabat</a:t>
            </a:r>
            <a:r>
              <a:rPr lang="en-US" dirty="0"/>
              <a:t>-Zinn, J. (1995). Three-year follow-up and clinical implications of a mindfulness meditation-based stress reduction intervention in the treatment of anxiety disorders. General Hospital Psychiatry, 17(1), 192-200. Retrieved from </a:t>
            </a:r>
            <a:r>
              <a:rPr lang="en-US" dirty="0">
                <a:hlinkClick r:id="rId4"/>
              </a:rPr>
              <a:t>http://www.psicoterapiabilbao.es/mediapool/104/1048833/data/Curso_COP/three-year_follow-up_and_clinical_implications_of_a_mindfulness_meditation-based_.pdf</a:t>
            </a:r>
            <a:r>
              <a:rPr lang="en-US" dirty="0"/>
              <a:t>  </a:t>
            </a:r>
            <a:endParaRPr lang="en-US" dirty="0" smtClean="0"/>
          </a:p>
          <a:p>
            <a:r>
              <a:rPr lang="en-US" dirty="0" err="1" smtClean="0"/>
              <a:t>Rosenzweig</a:t>
            </a:r>
            <a:r>
              <a:rPr lang="en-US" dirty="0" smtClean="0"/>
              <a:t>, S., </a:t>
            </a:r>
            <a:r>
              <a:rPr lang="en-US" dirty="0" err="1" smtClean="0"/>
              <a:t>Greeson</a:t>
            </a:r>
            <a:r>
              <a:rPr lang="en-US" dirty="0" smtClean="0"/>
              <a:t>, J. M., </a:t>
            </a:r>
            <a:r>
              <a:rPr lang="en-US" dirty="0" err="1" smtClean="0"/>
              <a:t>Reibel</a:t>
            </a:r>
            <a:r>
              <a:rPr lang="en-US" dirty="0" smtClean="0"/>
              <a:t>, D. K., Green, J. S., </a:t>
            </a:r>
            <a:r>
              <a:rPr lang="en-US" dirty="0" err="1" smtClean="0"/>
              <a:t>Jasser</a:t>
            </a:r>
            <a:r>
              <a:rPr lang="en-US" dirty="0" smtClean="0"/>
              <a:t>, S. A., &amp; Beasley, D. (2010). Mindfulness-based stress reduction for chronic pain conditions: Variation in treatment outcomes and role of home meditation practice. Journal of Psychosomatic Research, 68(1), 29-36. </a:t>
            </a:r>
            <a:r>
              <a:rPr lang="en-US" dirty="0"/>
              <a:t>Retrieved from </a:t>
            </a:r>
            <a:r>
              <a:rPr lang="en-US" dirty="0">
                <a:hlinkClick r:id="rId5"/>
              </a:rPr>
              <a:t>http://</a:t>
            </a:r>
            <a:r>
              <a:rPr lang="en-US" dirty="0" smtClean="0">
                <a:hlinkClick r:id="rId5"/>
              </a:rPr>
              <a:t>www.researchgate.net/profile/Jeffrey_Greeson/publication/40682157_Mindfulness-based_stress_reduction_for_chronic_pain_conditions_variation_in_treatment_outcomes_and_role_of_home_meditation_practice/links/00b49523d0df25001f000000.pdf</a:t>
            </a:r>
            <a:endParaRPr lang="en-US" dirty="0" smtClean="0"/>
          </a:p>
          <a:p>
            <a:endParaRPr lang="en-US" dirty="0"/>
          </a:p>
          <a:p>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61803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err="1" smtClean="0"/>
              <a:t>Shachtman</a:t>
            </a:r>
            <a:r>
              <a:rPr lang="en-US" dirty="0" smtClean="0"/>
              <a:t>, N. (2013, June 18). In Silicon Valley, meditation is no fad.  It could make your career. Wired.  Retrieved from Facebook</a:t>
            </a:r>
          </a:p>
          <a:p>
            <a:r>
              <a:rPr lang="en-US" dirty="0" smtClean="0"/>
              <a:t>Shapiro</a:t>
            </a:r>
            <a:r>
              <a:rPr lang="en-US" dirty="0"/>
              <a:t>, S. L., </a:t>
            </a:r>
            <a:r>
              <a:rPr lang="en-US" dirty="0" err="1"/>
              <a:t>Astin</a:t>
            </a:r>
            <a:r>
              <a:rPr lang="en-US" dirty="0"/>
              <a:t>, J. A., Bishop, S. R., &amp; Cordova, M. (2005). Mindfulness-based stress reduction for health care professionals: Results from a randomized trial. International Journal of Stress Management, 12(2), </a:t>
            </a:r>
            <a:r>
              <a:rPr lang="en-US" dirty="0" smtClean="0"/>
              <a:t>164-176. </a:t>
            </a:r>
          </a:p>
          <a:p>
            <a:r>
              <a:rPr lang="en-US" dirty="0" smtClean="0"/>
              <a:t>Tang, Y. Y., Lu, Q., </a:t>
            </a:r>
            <a:r>
              <a:rPr lang="en-US" dirty="0" err="1" smtClean="0"/>
              <a:t>Geng</a:t>
            </a:r>
            <a:r>
              <a:rPr lang="en-US" dirty="0" smtClean="0"/>
              <a:t>, X., Stein, E. A., Yang, Y., &amp; Posner, M. I. (2010). Short-term meditation induces white matter changes in the anterior cingulate. Proceedings of the National Academy of Sciences of the United States of America, 107(35), 15649-15652. </a:t>
            </a:r>
            <a:r>
              <a:rPr lang="en-US" dirty="0"/>
              <a:t>Retrieved from </a:t>
            </a:r>
            <a:r>
              <a:rPr lang="en-US" dirty="0">
                <a:hlinkClick r:id="rId2"/>
              </a:rPr>
              <a:t>http://</a:t>
            </a:r>
            <a:r>
              <a:rPr lang="en-US" dirty="0" smtClean="0">
                <a:hlinkClick r:id="rId2"/>
              </a:rPr>
              <a:t>www.pnas.org/content/107/35/15649.full</a:t>
            </a:r>
            <a:r>
              <a:rPr lang="en-US" dirty="0" smtClean="0"/>
              <a:t> </a:t>
            </a:r>
          </a:p>
          <a:p>
            <a:r>
              <a:rPr lang="en-US" dirty="0" err="1" smtClean="0"/>
              <a:t>Wallmark</a:t>
            </a:r>
            <a:r>
              <a:rPr lang="en-US" dirty="0" smtClean="0"/>
              <a:t>, E., </a:t>
            </a:r>
            <a:r>
              <a:rPr lang="en-US" dirty="0" err="1" smtClean="0"/>
              <a:t>Safarzadeh</a:t>
            </a:r>
            <a:r>
              <a:rPr lang="en-US" dirty="0" smtClean="0"/>
              <a:t>, K., </a:t>
            </a:r>
            <a:r>
              <a:rPr lang="en-US" dirty="0" err="1" smtClean="0"/>
              <a:t>DaukantaiteD</a:t>
            </a:r>
            <a:r>
              <a:rPr lang="en-US" dirty="0" smtClean="0"/>
              <a:t>., &amp; Maddux, R. E. (2012). Promoting altruism through meditation: An 8-week randomized controlled pilot study. Mindfulness, 4(1), 223-234.  </a:t>
            </a:r>
            <a:r>
              <a:rPr lang="en-US" dirty="0"/>
              <a:t>Retrieved from </a:t>
            </a:r>
            <a:r>
              <a:rPr lang="en-US" dirty="0">
                <a:hlinkClick r:id="rId3"/>
              </a:rPr>
              <a:t>http://</a:t>
            </a:r>
            <a:r>
              <a:rPr lang="en-US" dirty="0" smtClean="0">
                <a:hlinkClick r:id="rId3"/>
              </a:rPr>
              <a:t>citeseerx.ist.psu.edu/viewdoc/download?doi=10.1.1.378.7804&amp;rep=rep1&amp;type=pdf</a:t>
            </a:r>
            <a:r>
              <a:rPr lang="en-US" dirty="0" smtClean="0"/>
              <a:t> </a:t>
            </a:r>
          </a:p>
          <a:p>
            <a:r>
              <a:rPr lang="en-US" dirty="0" smtClean="0"/>
              <a:t>Westbrook, C., Creswell, J. D., </a:t>
            </a:r>
            <a:r>
              <a:rPr lang="en-US" dirty="0" err="1" smtClean="0"/>
              <a:t>Tabibnia</a:t>
            </a:r>
            <a:r>
              <a:rPr lang="en-US" dirty="0" smtClean="0"/>
              <a:t>, G., </a:t>
            </a:r>
            <a:r>
              <a:rPr lang="en-US" dirty="0" err="1" smtClean="0"/>
              <a:t>Julson</a:t>
            </a:r>
            <a:r>
              <a:rPr lang="en-US" dirty="0" smtClean="0"/>
              <a:t>, E., </a:t>
            </a:r>
            <a:r>
              <a:rPr lang="en-US" dirty="0" err="1" smtClean="0"/>
              <a:t>Kober</a:t>
            </a:r>
            <a:r>
              <a:rPr lang="en-US" dirty="0" smtClean="0"/>
              <a:t>, H., &amp; </a:t>
            </a:r>
            <a:r>
              <a:rPr lang="en-US" dirty="0" err="1" smtClean="0"/>
              <a:t>Tindle</a:t>
            </a:r>
            <a:r>
              <a:rPr lang="en-US" dirty="0" smtClean="0"/>
              <a:t>, H. A. (2011). Mindful attention reduces neural and self-reported cue-induced craving in smokers. Social Cognitive and Affective Neuroscience, 8(1), 73-84. Retrieved </a:t>
            </a:r>
            <a:r>
              <a:rPr lang="en-US" dirty="0"/>
              <a:t>from </a:t>
            </a:r>
            <a:r>
              <a:rPr lang="en-US" dirty="0">
                <a:hlinkClick r:id="rId4"/>
              </a:rPr>
              <a:t>http://</a:t>
            </a:r>
            <a:r>
              <a:rPr lang="en-US" dirty="0" smtClean="0">
                <a:hlinkClick r:id="rId4"/>
              </a:rPr>
              <a:t>scan.oxfordjournals.org/content/8/1/73.full</a:t>
            </a:r>
            <a:r>
              <a:rPr lang="en-US" dirty="0" smtClean="0"/>
              <a:t> </a:t>
            </a:r>
          </a:p>
          <a:p>
            <a:r>
              <a:rPr lang="en-US" dirty="0" err="1" smtClean="0"/>
              <a:t>Witkeiwitz</a:t>
            </a:r>
            <a:r>
              <a:rPr lang="en-US" dirty="0" smtClean="0"/>
              <a:t>, K., &amp; Bowen, S. (2010). Depression, craving and substance use following a randomized trial of mindfulness-based relapse prevention. Journal of Consulting Clinical Psychology, 78(3), 362-374. </a:t>
            </a:r>
            <a:r>
              <a:rPr lang="en-US" dirty="0"/>
              <a:t>Retrieved from </a:t>
            </a:r>
            <a:r>
              <a:rPr lang="en-US" dirty="0">
                <a:hlinkClick r:id="rId5"/>
              </a:rPr>
              <a:t>http://www.ncbi.nlm.nih.gov/pmc/articles/PMC3280693</a:t>
            </a:r>
            <a:r>
              <a:rPr lang="en-US" dirty="0" smtClean="0">
                <a:hlinkClick r:id="rId5"/>
              </a:rPr>
              <a:t>/</a:t>
            </a:r>
            <a:r>
              <a:rPr lang="en-US" dirty="0" smtClean="0"/>
              <a:t> </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303695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Origins of mindfulness</a:t>
            </a:r>
            <a:endParaRPr lang="en-US" dirty="0"/>
          </a:p>
        </p:txBody>
      </p:sp>
      <p:sp>
        <p:nvSpPr>
          <p:cNvPr id="5" name="Content Placeholder 4"/>
          <p:cNvSpPr>
            <a:spLocks noGrp="1"/>
          </p:cNvSpPr>
          <p:nvPr>
            <p:ph idx="1"/>
          </p:nvPr>
        </p:nvSpPr>
        <p:spPr/>
        <p:txBody>
          <a:bodyPr>
            <a:normAutofit lnSpcReduction="10000"/>
          </a:bodyPr>
          <a:lstStyle/>
          <a:p>
            <a:r>
              <a:rPr lang="en-US" dirty="0" smtClean="0"/>
              <a:t>Sati is a </a:t>
            </a:r>
            <a:r>
              <a:rPr lang="en-US" dirty="0" err="1" smtClean="0"/>
              <a:t>Pali</a:t>
            </a:r>
            <a:r>
              <a:rPr lang="en-US" dirty="0" smtClean="0"/>
              <a:t> term meaning “to remember,” or, “memory,” but implies presence of mind, rather than the faculty of memory.</a:t>
            </a:r>
          </a:p>
          <a:p>
            <a:pPr lvl="1"/>
            <a:r>
              <a:rPr lang="en-US" dirty="0" smtClean="0"/>
              <a:t>First translated into English as “right mindfulness; the active, watchful mind” in 1881 by </a:t>
            </a:r>
            <a:r>
              <a:rPr lang="en-US" dirty="0" err="1" smtClean="0"/>
              <a:t>Pali</a:t>
            </a:r>
            <a:r>
              <a:rPr lang="en-US" dirty="0" smtClean="0"/>
              <a:t>-language scholar T. W. R. </a:t>
            </a:r>
            <a:r>
              <a:rPr lang="en-US" dirty="0" err="1" smtClean="0"/>
              <a:t>Davids</a:t>
            </a:r>
            <a:r>
              <a:rPr lang="en-US" dirty="0" smtClean="0"/>
              <a:t>.</a:t>
            </a:r>
          </a:p>
          <a:p>
            <a:pPr lvl="1"/>
            <a:r>
              <a:rPr lang="en-US" dirty="0" smtClean="0"/>
              <a:t>The corresponding Sanskrit term is </a:t>
            </a:r>
            <a:r>
              <a:rPr lang="en-US" dirty="0" err="1" smtClean="0"/>
              <a:t>smrti</a:t>
            </a:r>
            <a:r>
              <a:rPr lang="en-US" dirty="0" smtClean="0"/>
              <a:t>, and means “recollection.”</a:t>
            </a:r>
          </a:p>
          <a:p>
            <a:r>
              <a:rPr lang="en-US" dirty="0" smtClean="0"/>
              <a:t>“The </a:t>
            </a:r>
            <a:r>
              <a:rPr lang="en-US" dirty="0"/>
              <a:t>word sati derives from a root meaning 'to remember,' but as a mental factor it signifies presence of mind, attentiveness to the present, rather than the faculty of memory regarding the past. It has the characteristic of not wobbling, i.e. not floating away from the object. Its function is absence of confusion or non-forgetfulness. It is manifested as guardianship, or as the state of confronting an objective field. Its proximate cause is strong perception (</a:t>
            </a:r>
            <a:r>
              <a:rPr lang="en-US" i="1" dirty="0" err="1"/>
              <a:t>thirasaññā</a:t>
            </a:r>
            <a:r>
              <a:rPr lang="en-US" dirty="0"/>
              <a:t>) or the four foundations of </a:t>
            </a:r>
            <a:r>
              <a:rPr lang="en-US" dirty="0" smtClean="0"/>
              <a:t>mindfulness” </a:t>
            </a:r>
            <a:r>
              <a:rPr lang="en-US" dirty="0"/>
              <a:t>(Retrieved from </a:t>
            </a:r>
            <a:r>
              <a:rPr lang="en-US" dirty="0">
                <a:hlinkClick r:id="rId2"/>
              </a:rPr>
              <a:t>https://</a:t>
            </a:r>
            <a:r>
              <a:rPr lang="en-US" dirty="0" smtClean="0">
                <a:hlinkClick r:id="rId2"/>
              </a:rPr>
              <a:t>en.wikipedia.org/wiki/Mindfulness</a:t>
            </a:r>
            <a:r>
              <a:rPr lang="en-US" dirty="0" smtClean="0"/>
              <a:t>).  </a:t>
            </a:r>
            <a:endParaRPr lang="en-US" dirty="0"/>
          </a:p>
        </p:txBody>
      </p:sp>
    </p:spTree>
    <p:extLst>
      <p:ext uri="{BB962C8B-B14F-4D97-AF65-F5344CB8AC3E}">
        <p14:creationId xmlns:p14="http://schemas.microsoft.com/office/powerpoint/2010/main" val="335654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From religion to philosophy</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7672" y="2398581"/>
            <a:ext cx="3414056" cy="304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954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313337"/>
            <a:ext cx="3141662" cy="3141662"/>
          </a:xfrm>
        </p:spPr>
      </p:pic>
      <p:sp>
        <p:nvSpPr>
          <p:cNvPr id="3" name="Title 2"/>
          <p:cNvSpPr>
            <a:spLocks noGrp="1"/>
          </p:cNvSpPr>
          <p:nvPr>
            <p:ph type="title"/>
          </p:nvPr>
        </p:nvSpPr>
        <p:spPr/>
        <p:txBody>
          <a:bodyPr/>
          <a:lstStyle/>
          <a:p>
            <a:r>
              <a:rPr lang="en-US" sz="2400" dirty="0" smtClean="0"/>
              <a:t>Philosophy </a:t>
            </a:r>
            <a:br>
              <a:rPr lang="en-US" sz="2400" dirty="0" smtClean="0"/>
            </a:br>
            <a:r>
              <a:rPr lang="en-US" sz="2400" dirty="0" smtClean="0"/>
              <a:t>(and a brief </a:t>
            </a:r>
            <a:r>
              <a:rPr lang="en-US" sz="2400" dirty="0" err="1" smtClean="0"/>
              <a:t>hx</a:t>
            </a:r>
            <a:r>
              <a:rPr lang="en-US" sz="2400" dirty="0" smtClean="0"/>
              <a:t> of cognitive restructuring)</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362200"/>
            <a:ext cx="4267200" cy="3043936"/>
          </a:xfrm>
          <a:prstGeom prst="rect">
            <a:avLst/>
          </a:prstGeom>
        </p:spPr>
      </p:pic>
    </p:spTree>
    <p:extLst>
      <p:ext uri="{BB962C8B-B14F-4D97-AF65-F5344CB8AC3E}">
        <p14:creationId xmlns:p14="http://schemas.microsoft.com/office/powerpoint/2010/main" val="955155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Mindfulness </a:t>
            </a:r>
            <a:r>
              <a:rPr lang="en-US" dirty="0">
                <a:latin typeface="Times-Roman"/>
              </a:rPr>
              <a:t>is a form of mental training intended to enhance awareness and the ability to disengage from maladaptive patterns of mind that make one vulnerable to stress responses and psychopathology. </a:t>
            </a:r>
          </a:p>
          <a:p>
            <a:r>
              <a:rPr lang="en-US" dirty="0">
                <a:latin typeface="Times-Roman"/>
              </a:rPr>
              <a:t>Training in mindfulness attempts to increase awareness of thoughts, emotions, and maladaptive ways of responding to stress, thereby helping participants learn to cope with stress in healthier, more effective </a:t>
            </a:r>
            <a:r>
              <a:rPr lang="da-DK" dirty="0">
                <a:latin typeface="Times-Roman"/>
              </a:rPr>
              <a:t>ways ... (Shapiro, Astin, Bishop, &amp; Cordova, 2005, p. 168).</a:t>
            </a:r>
            <a:endParaRPr lang="en-US" dirty="0"/>
          </a:p>
          <a:p>
            <a:endParaRPr lang="en-US" dirty="0"/>
          </a:p>
        </p:txBody>
      </p:sp>
      <p:sp>
        <p:nvSpPr>
          <p:cNvPr id="3" name="Title 2"/>
          <p:cNvSpPr>
            <a:spLocks noGrp="1"/>
          </p:cNvSpPr>
          <p:nvPr>
            <p:ph type="title"/>
          </p:nvPr>
        </p:nvSpPr>
        <p:spPr/>
        <p:txBody>
          <a:bodyPr/>
          <a:lstStyle/>
          <a:p>
            <a:r>
              <a:rPr lang="en-US" dirty="0"/>
              <a:t>What is mindfulness?</a:t>
            </a:r>
          </a:p>
        </p:txBody>
      </p:sp>
    </p:spTree>
    <p:extLst>
      <p:ext uri="{BB962C8B-B14F-4D97-AF65-F5344CB8AC3E}">
        <p14:creationId xmlns:p14="http://schemas.microsoft.com/office/powerpoint/2010/main" val="569871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Guided Mindfulness Meditation is the facilitated experience of mindfulness.</a:t>
            </a:r>
          </a:p>
          <a:p>
            <a:r>
              <a:rPr lang="en-US" dirty="0"/>
              <a:t>GMM is paying attention on purpose to what is being presented to </a:t>
            </a:r>
            <a:r>
              <a:rPr lang="en-US" dirty="0" smtClean="0"/>
              <a:t>you or through you.</a:t>
            </a:r>
          </a:p>
          <a:p>
            <a:r>
              <a:rPr lang="en-US" dirty="0" smtClean="0"/>
              <a:t>GMM is the facilitation of change.</a:t>
            </a:r>
            <a:endParaRPr lang="en-US" dirty="0"/>
          </a:p>
          <a:p>
            <a:endParaRPr lang="en-US" dirty="0"/>
          </a:p>
        </p:txBody>
      </p:sp>
      <p:sp>
        <p:nvSpPr>
          <p:cNvPr id="3" name="Title 2"/>
          <p:cNvSpPr>
            <a:spLocks noGrp="1"/>
          </p:cNvSpPr>
          <p:nvPr>
            <p:ph type="title"/>
          </p:nvPr>
        </p:nvSpPr>
        <p:spPr/>
        <p:txBody>
          <a:bodyPr/>
          <a:lstStyle/>
          <a:p>
            <a:r>
              <a:rPr lang="en-US" dirty="0"/>
              <a:t>What is GMM?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733800"/>
            <a:ext cx="2533650" cy="2455863"/>
          </a:xfrm>
          <a:prstGeom prst="rect">
            <a:avLst/>
          </a:prstGeom>
        </p:spPr>
      </p:pic>
    </p:spTree>
    <p:extLst>
      <p:ext uri="{BB962C8B-B14F-4D97-AF65-F5344CB8AC3E}">
        <p14:creationId xmlns:p14="http://schemas.microsoft.com/office/powerpoint/2010/main" val="1027965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000" dirty="0" smtClean="0"/>
              <a:t>1.  It will make my job easier.</a:t>
            </a:r>
          </a:p>
          <a:p>
            <a:r>
              <a:rPr lang="en-US" sz="4000" dirty="0" smtClean="0"/>
              <a:t>2.  See Number 1.</a:t>
            </a:r>
          </a:p>
        </p:txBody>
      </p:sp>
      <p:sp>
        <p:nvSpPr>
          <p:cNvPr id="3" name="Title 2"/>
          <p:cNvSpPr>
            <a:spLocks noGrp="1"/>
          </p:cNvSpPr>
          <p:nvPr>
            <p:ph type="title"/>
          </p:nvPr>
        </p:nvSpPr>
        <p:spPr/>
        <p:txBody>
          <a:bodyPr/>
          <a:lstStyle/>
          <a:p>
            <a:r>
              <a:rPr lang="en-US" dirty="0" smtClean="0"/>
              <a:t>Why should I care?</a:t>
            </a:r>
            <a:endParaRPr lang="en-US" dirty="0"/>
          </a:p>
        </p:txBody>
      </p:sp>
    </p:spTree>
    <p:extLst>
      <p:ext uri="{BB962C8B-B14F-4D97-AF65-F5344CB8AC3E}">
        <p14:creationId xmlns:p14="http://schemas.microsoft.com/office/powerpoint/2010/main" val="1210048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2179</TotalTime>
  <Words>2467</Words>
  <Application>Microsoft Office PowerPoint</Application>
  <PresentationFormat>On-screen Show (4:3)</PresentationFormat>
  <Paragraphs>194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Grid</vt:lpstr>
      <vt:lpstr>Guided Mindfulness Meditation in SUD Treatment with Substance Abusing Offenders</vt:lpstr>
      <vt:lpstr>Agenda</vt:lpstr>
      <vt:lpstr>What is mindfulness?</vt:lpstr>
      <vt:lpstr>Origins of mindfulness</vt:lpstr>
      <vt:lpstr>From religion to philosophy</vt:lpstr>
      <vt:lpstr>Philosophy  (and a brief hx of cognitive restructuring)</vt:lpstr>
      <vt:lpstr>What is mindfulness?</vt:lpstr>
      <vt:lpstr>What is GMM?</vt:lpstr>
      <vt:lpstr>Why should I care?</vt:lpstr>
      <vt:lpstr>Why should I care?</vt:lpstr>
      <vt:lpstr>Self-care</vt:lpstr>
      <vt:lpstr>Self-care</vt:lpstr>
      <vt:lpstr>Companies using Mindfulness</vt:lpstr>
      <vt:lpstr>Steve jobs and mindfulness</vt:lpstr>
      <vt:lpstr>Stress</vt:lpstr>
      <vt:lpstr>Client care</vt:lpstr>
      <vt:lpstr>neuroplasticity</vt:lpstr>
      <vt:lpstr>MM and brain plasticity</vt:lpstr>
      <vt:lpstr>MM and Brain plasticity</vt:lpstr>
      <vt:lpstr>mindfulness &amp; Cognitive restructuring</vt:lpstr>
      <vt:lpstr>Mindfulness and Relapse triggers</vt:lpstr>
      <vt:lpstr>Mindfulness and empathy</vt:lpstr>
      <vt:lpstr>Mindfulness and empathy</vt:lpstr>
      <vt:lpstr>How we are using gmm</vt:lpstr>
      <vt:lpstr>Results of using gmm</vt:lpstr>
      <vt:lpstr>theory</vt:lpstr>
      <vt:lpstr>Vagus nerve</vt:lpstr>
      <vt:lpstr>Stimulation of the vagus nerve</vt:lpstr>
      <vt:lpstr>Practice</vt:lpstr>
      <vt:lpstr>practice</vt:lpstr>
      <vt:lpstr>Practice</vt:lpstr>
      <vt:lpstr>Practice</vt:lpstr>
      <vt:lpstr>resources</vt:lpstr>
      <vt:lpstr>References</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dc:creator>
  <cp:lastModifiedBy>Ron</cp:lastModifiedBy>
  <cp:revision>54</cp:revision>
  <cp:lastPrinted>2015-08-27T18:58:48Z</cp:lastPrinted>
  <dcterms:created xsi:type="dcterms:W3CDTF">2015-08-18T17:06:07Z</dcterms:created>
  <dcterms:modified xsi:type="dcterms:W3CDTF">2015-08-27T18:59:46Z</dcterms:modified>
</cp:coreProperties>
</file>