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2" r:id="rId2"/>
  </p:sldMasterIdLst>
  <p:notesMasterIdLst>
    <p:notesMasterId r:id="rId15"/>
  </p:notesMasterIdLst>
  <p:handoutMasterIdLst>
    <p:handoutMasterId r:id="rId16"/>
  </p:handoutMasterIdLst>
  <p:sldIdLst>
    <p:sldId id="256" r:id="rId3"/>
    <p:sldId id="278" r:id="rId4"/>
    <p:sldId id="257" r:id="rId5"/>
    <p:sldId id="258" r:id="rId6"/>
    <p:sldId id="259" r:id="rId7"/>
    <p:sldId id="274" r:id="rId8"/>
    <p:sldId id="276" r:id="rId9"/>
    <p:sldId id="268" r:id="rId10"/>
    <p:sldId id="267" r:id="rId11"/>
    <p:sldId id="270" r:id="rId12"/>
    <p:sldId id="269" r:id="rId13"/>
    <p:sldId id="273" r:id="rId14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945" userDrawn="1">
          <p15:clr>
            <a:srgbClr val="A4A3A4"/>
          </p15:clr>
        </p15:guide>
        <p15:guide id="3" orient="horz" pos="3888" userDrawn="1">
          <p15:clr>
            <a:srgbClr val="A4A3A4"/>
          </p15:clr>
        </p15:guide>
        <p15:guide id="4" orient="horz" pos="192" userDrawn="1">
          <p15:clr>
            <a:srgbClr val="A4A3A4"/>
          </p15:clr>
        </p15:guide>
        <p15:guide id="5" orient="horz" pos="1072" userDrawn="1">
          <p15:clr>
            <a:srgbClr val="A4A3A4"/>
          </p15:clr>
        </p15:guide>
        <p15:guide id="6" pos="3839" userDrawn="1">
          <p15:clr>
            <a:srgbClr val="A4A3A4"/>
          </p15:clr>
        </p15:guide>
        <p15:guide id="7" pos="704" userDrawn="1">
          <p15:clr>
            <a:srgbClr val="A4A3A4"/>
          </p15:clr>
        </p15:guide>
        <p15:guide id="8" pos="71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9E0A5D-C62D-4AE4-9027-BDBBEC301DFA}" v="431" dt="2018-12-06T13:37:29.234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3" autoAdjust="0"/>
    <p:restoredTop sz="86410" autoAdjust="0"/>
  </p:normalViewPr>
  <p:slideViewPr>
    <p:cSldViewPr snapToGrid="0">
      <p:cViewPr varScale="1">
        <p:scale>
          <a:sx n="66" d="100"/>
          <a:sy n="66" d="100"/>
        </p:scale>
        <p:origin x="102" y="234"/>
      </p:cViewPr>
      <p:guideLst>
        <p:guide orient="horz" pos="2160"/>
        <p:guide orient="horz" pos="945"/>
        <p:guide orient="horz" pos="3888"/>
        <p:guide orient="horz" pos="192"/>
        <p:guide orient="horz" pos="1072"/>
        <p:guide pos="3839"/>
        <p:guide pos="704"/>
        <p:guide pos="7102"/>
      </p:guideLst>
    </p:cSldViewPr>
  </p:slideViewPr>
  <p:outlineViewPr>
    <p:cViewPr>
      <p:scale>
        <a:sx n="33" d="100"/>
        <a:sy n="33" d="100"/>
      </p:scale>
      <p:origin x="0" y="-21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127" d="100"/>
          <a:sy n="127" d="100"/>
        </p:scale>
        <p:origin x="4908" y="13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053465" y="333176"/>
            <a:ext cx="192405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spcBef>
                <a:spcPts val="0"/>
              </a:spcBef>
            </a:pPr>
            <a:r>
              <a:rPr lang="nb-NO" b="1" dirty="0">
                <a:solidFill>
                  <a:srgbClr val="215E6B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Osloskolen</a:t>
            </a:r>
            <a:endParaRPr lang="nb-NO" sz="2000" b="1" dirty="0">
              <a:solidFill>
                <a:srgbClr val="215E6B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nb-NO" sz="1000" dirty="0">
                <a:solidFill>
                  <a:srgbClr val="215E6B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Oslo VO Rosenhof</a:t>
            </a:r>
          </a:p>
          <a:p>
            <a:endParaRPr dirty="0">
              <a:solidFill>
                <a:schemeClr val="tx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34001" y="561579"/>
            <a:ext cx="1213802" cy="2287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1C4EC-887E-4565-8A99-91A95B3D9EAA}" type="datetime1">
              <a:rPr lang="nb-NO" sz="1000" smtClean="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28.05.2019</a:t>
            </a:fld>
            <a:endParaRPr sz="1000" dirty="0">
              <a:solidFill>
                <a:schemeClr val="accent2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51511" y="8618306"/>
            <a:ext cx="5353836" cy="31010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/>
            </a:lvl1pPr>
          </a:lstStyle>
          <a:p>
            <a:r>
              <a:rPr lang="nb-NO" sz="1000" dirty="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Utviklet av Oslo VO Rosenhof, publisert med støtte fra IMDI                           www.språkstøtte.no</a:t>
            </a:r>
            <a:endParaRPr lang="en-US" sz="1000" dirty="0">
              <a:solidFill>
                <a:schemeClr val="accent2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983827" y="8618306"/>
            <a:ext cx="500218" cy="4572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/>
            </a:lvl1pPr>
          </a:lstStyle>
          <a:p>
            <a:fld id="{CFD77566-CD65-4859-9FA1-43956DC85B8C}" type="slidenum">
              <a:rPr sz="100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‹#›</a:t>
            </a:fld>
            <a:endParaRPr sz="1000">
              <a:solidFill>
                <a:schemeClr val="accent2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0" y="123827"/>
            <a:ext cx="771951" cy="851103"/>
          </a:xfrm>
          <a:prstGeom prst="rect">
            <a:avLst/>
          </a:prstGeom>
        </p:spPr>
      </p:pic>
      <p:cxnSp>
        <p:nvCxnSpPr>
          <p:cNvPr id="7" name="Rett linje 6"/>
          <p:cNvCxnSpPr/>
          <p:nvPr/>
        </p:nvCxnSpPr>
        <p:spPr>
          <a:xfrm>
            <a:off x="1023461" y="151830"/>
            <a:ext cx="0" cy="819897"/>
          </a:xfrm>
          <a:prstGeom prst="line">
            <a:avLst/>
          </a:prstGeom>
          <a:ln>
            <a:solidFill>
              <a:srgbClr val="215E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074420" y="207750"/>
            <a:ext cx="19812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nb-NO" b="1"/>
              <a:t>Osloskolen</a:t>
            </a:r>
          </a:p>
          <a:p>
            <a:r>
              <a:rPr lang="nb-NO" sz="1050"/>
              <a:t>Oslo VO Rosenhof</a:t>
            </a:r>
          </a:p>
          <a:p>
            <a:endParaRPr lang="nb-NO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14999" y="332475"/>
            <a:ext cx="1034733" cy="2077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053123ED-3C24-42C0-B1D0-0C8A6A9A82E4}" type="datetime1">
              <a:rPr lang="nb-NO" smtClean="0"/>
              <a:t>28.05.2019</a:t>
            </a:fld>
            <a:endParaRPr lang="nb-NO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1231262"/>
            <a:ext cx="6096000" cy="349839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5034458"/>
            <a:ext cx="5486400" cy="34237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0999" y="8666357"/>
            <a:ext cx="5333999" cy="31083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nb-NO" dirty="0"/>
              <a:t>Utviklet av Oslo VO Rosenhof, publisert med støtte fra IMDI                           www.språkstøtte.no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06790" y="8614319"/>
            <a:ext cx="531541" cy="3108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B8796F01-7154-41E0-B48B-A6921757531A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11" y="31648"/>
            <a:ext cx="802431" cy="851103"/>
          </a:xfrm>
          <a:prstGeom prst="rect">
            <a:avLst/>
          </a:prstGeom>
        </p:spPr>
      </p:pic>
      <p:cxnSp>
        <p:nvCxnSpPr>
          <p:cNvPr id="9" name="Rett linje 8"/>
          <p:cNvCxnSpPr/>
          <p:nvPr/>
        </p:nvCxnSpPr>
        <p:spPr>
          <a:xfrm>
            <a:off x="1027642" y="59651"/>
            <a:ext cx="0" cy="819897"/>
          </a:xfrm>
          <a:prstGeom prst="line">
            <a:avLst/>
          </a:prstGeom>
          <a:ln>
            <a:solidFill>
              <a:srgbClr val="215E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322263" y="1231900"/>
            <a:ext cx="6213475" cy="3497263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6F971-1194-49AB-B008-CABF5826F1CD}" type="slidenum">
              <a:rPr lang="en-US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5053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929554"/>
            <a:ext cx="12188825" cy="192844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341" y="5177214"/>
            <a:ext cx="9225798" cy="675582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063" indent="0" algn="ctr">
              <a:buNone/>
              <a:defRPr sz="2800"/>
            </a:lvl2pPr>
            <a:lvl3pPr marL="914126" indent="0" algn="ctr">
              <a:buNone/>
              <a:defRPr sz="2400"/>
            </a:lvl3pPr>
            <a:lvl4pPr marL="1371189" indent="0" algn="ctr">
              <a:buNone/>
              <a:defRPr sz="2000"/>
            </a:lvl4pPr>
            <a:lvl5pPr marL="1828249" indent="0" algn="ctr">
              <a:buNone/>
              <a:defRPr sz="2000"/>
            </a:lvl5pPr>
            <a:lvl6pPr marL="2285314" indent="0" algn="ctr">
              <a:buNone/>
              <a:defRPr sz="2000"/>
            </a:lvl6pPr>
            <a:lvl7pPr marL="2742377" indent="0" algn="ctr">
              <a:buNone/>
              <a:defRPr sz="2000"/>
            </a:lvl7pPr>
            <a:lvl8pPr marL="3199440" indent="0" algn="ctr">
              <a:buNone/>
              <a:defRPr sz="2000"/>
            </a:lvl8pPr>
            <a:lvl9pPr marL="3656503" indent="0" algn="ctr">
              <a:buNone/>
              <a:defRPr sz="20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03504" y="1670702"/>
            <a:ext cx="10782300" cy="2919636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9503" spc="-120" baseline="0">
                <a:solidFill>
                  <a:srgbClr val="37757F"/>
                </a:solidFill>
                <a:latin typeface="+mj-lt"/>
              </a:defRPr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 userDrawn="1"/>
        </p:nvSpPr>
        <p:spPr>
          <a:xfrm>
            <a:off x="1109599" y="374255"/>
            <a:ext cx="1869780" cy="470695"/>
          </a:xfrm>
          <a:prstGeom prst="rect">
            <a:avLst/>
          </a:prstGeom>
        </p:spPr>
        <p:txBody>
          <a:bodyPr vert="horz" lIns="91464" tIns="45732" rIns="91464" bIns="45732" rtlCol="0">
            <a:normAutofit lnSpcReduction="10000"/>
          </a:bodyPr>
          <a:lstStyle>
            <a:lvl1pPr marL="0" indent="0" algn="l" defTabSz="914126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063" indent="0" algn="ctr" defTabSz="914126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126" indent="0" algn="ctr" defTabSz="914126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189" indent="0" algn="ctr" defTabSz="914126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251" indent="0" algn="ctr" defTabSz="914126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314" indent="0" algn="ctr" defTabSz="914126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377" indent="0" algn="ctr" defTabSz="914126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9440" indent="0" algn="ctr" defTabSz="914126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6503" indent="0" algn="ctr" defTabSz="914126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nb-NO" sz="1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Osloskolen</a:t>
            </a:r>
          </a:p>
          <a:p>
            <a:pPr>
              <a:spcBef>
                <a:spcPts val="0"/>
              </a:spcBef>
            </a:pPr>
            <a:r>
              <a:rPr lang="nb-NO" sz="1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Oslo VO Rosenhof</a:t>
            </a:r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62" y="151256"/>
            <a:ext cx="788557" cy="916688"/>
          </a:xfrm>
          <a:prstGeom prst="rect">
            <a:avLst/>
          </a:prstGeom>
        </p:spPr>
      </p:pic>
      <p:cxnSp>
        <p:nvCxnSpPr>
          <p:cNvPr id="13" name="Rett linje 12"/>
          <p:cNvCxnSpPr/>
          <p:nvPr userDrawn="1"/>
        </p:nvCxnSpPr>
        <p:spPr>
          <a:xfrm>
            <a:off x="1062959" y="203886"/>
            <a:ext cx="0" cy="864058"/>
          </a:xfrm>
          <a:prstGeom prst="line">
            <a:avLst/>
          </a:prstGeom>
          <a:ln w="6350">
            <a:solidFill>
              <a:srgbClr val="215E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9738976" y="6489185"/>
            <a:ext cx="702424" cy="228600"/>
          </a:xfrm>
        </p:spPr>
        <p:txBody>
          <a:bodyPr/>
          <a:lstStyle>
            <a:lvl1pPr>
              <a:defRPr sz="1000">
                <a:solidFill>
                  <a:schemeClr val="bg1">
                    <a:alpha val="80000"/>
                  </a:schemeClr>
                </a:solidFill>
              </a:defRPr>
            </a:lvl1pPr>
          </a:lstStyle>
          <a:p>
            <a:r>
              <a:rPr lang="nb-NO"/>
              <a:t>2019</a:t>
            </a:r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622039" y="6489185"/>
            <a:ext cx="7222881" cy="228600"/>
          </a:xfrm>
        </p:spPr>
        <p:txBody>
          <a:bodyPr/>
          <a:lstStyle>
            <a:lvl1pPr>
              <a:defRPr sz="1000" cap="none" baseline="0">
                <a:solidFill>
                  <a:schemeClr val="bg1">
                    <a:alpha val="80000"/>
                  </a:schemeClr>
                </a:solidFill>
              </a:defRPr>
            </a:lvl1pPr>
          </a:lstStyle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  <a:endParaRPr lang="en-US" dirty="0"/>
          </a:p>
        </p:txBody>
      </p:sp>
      <p:sp>
        <p:nvSpPr>
          <p:cNvPr id="16" name="Plassholder for lysbildenummer 15"/>
          <p:cNvSpPr>
            <a:spLocks noGrp="1"/>
          </p:cNvSpPr>
          <p:nvPr>
            <p:ph type="sldNum" sz="quarter" idx="12"/>
          </p:nvPr>
        </p:nvSpPr>
        <p:spPr>
          <a:xfrm>
            <a:off x="11252463" y="6489185"/>
            <a:ext cx="505556" cy="228600"/>
          </a:xfrm>
        </p:spPr>
        <p:txBody>
          <a:bodyPr/>
          <a:lstStyle>
            <a:lvl1pPr>
              <a:defRPr sz="900">
                <a:solidFill>
                  <a:schemeClr val="bg1">
                    <a:alpha val="25000"/>
                  </a:schemeClr>
                </a:solidFill>
              </a:defRPr>
            </a:lvl1pPr>
          </a:lstStyle>
          <a:p>
            <a:fld id="{EB37DED6-D4C7-42EE-AB49-D2E39E64FDE4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7" name="TekstSylinder 16"/>
          <p:cNvSpPr txBox="1"/>
          <p:nvPr userDrawn="1"/>
        </p:nvSpPr>
        <p:spPr>
          <a:xfrm rot="5400000">
            <a:off x="10769232" y="1125752"/>
            <a:ext cx="2120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800" dirty="0">
                <a:solidFill>
                  <a:schemeClr val="accent1">
                    <a:lumMod val="50000"/>
                  </a:schemeClr>
                </a:solidFill>
              </a:rPr>
              <a:t>www.språkstøtte.no</a:t>
            </a:r>
          </a:p>
        </p:txBody>
      </p:sp>
    </p:spTree>
    <p:extLst>
      <p:ext uri="{BB962C8B-B14F-4D97-AF65-F5344CB8AC3E}">
        <p14:creationId xmlns:p14="http://schemas.microsoft.com/office/powerpoint/2010/main" val="20488887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nnBlåVenstreTittelNedeH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61800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03" y="794583"/>
            <a:ext cx="6496762" cy="39476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  <a:alpha val="20000"/>
                  </a:schemeClr>
                </a:solidFill>
              </a:defRPr>
            </a:lvl1pPr>
          </a:lstStyle>
          <a:p>
            <a:fld id="{2DFBB78A-01B4-41F2-96B0-677A4A282832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DB410625-9F44-490E-8D6D-E70C87551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9591" y="4849472"/>
            <a:ext cx="8759497" cy="1550993"/>
          </a:xfrm>
        </p:spPr>
        <p:txBody>
          <a:bodyPr/>
          <a:lstStyle>
            <a:lvl1pPr algn="r">
              <a:defRPr/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557349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480" y="1998134"/>
            <a:ext cx="4662226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09764" y="1998134"/>
            <a:ext cx="4662226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727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480" y="2040467"/>
            <a:ext cx="4662226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063" indent="0">
              <a:buNone/>
              <a:defRPr sz="2000" b="1"/>
            </a:lvl2pPr>
            <a:lvl3pPr marL="914126" indent="0">
              <a:buNone/>
              <a:defRPr sz="1800" b="1"/>
            </a:lvl3pPr>
            <a:lvl4pPr marL="1371189" indent="0">
              <a:buNone/>
              <a:defRPr sz="1600" b="1"/>
            </a:lvl4pPr>
            <a:lvl5pPr marL="1828249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480" y="2753084"/>
            <a:ext cx="4662226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6043" y="2038435"/>
            <a:ext cx="4662226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063" indent="0">
              <a:buNone/>
              <a:defRPr sz="2000" b="1"/>
            </a:lvl2pPr>
            <a:lvl3pPr marL="914126" indent="0">
              <a:buNone/>
              <a:defRPr sz="1800" b="1"/>
            </a:lvl3pPr>
            <a:lvl4pPr marL="1371189" indent="0">
              <a:buNone/>
              <a:defRPr sz="1600" b="1"/>
            </a:lvl4pPr>
            <a:lvl5pPr marL="1828249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6043" y="2750990"/>
            <a:ext cx="4662226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1501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183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5042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057" y="5418672"/>
            <a:ext cx="10777969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" y="0"/>
            <a:ext cx="12188825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2800"/>
            </a:lvl2pPr>
            <a:lvl3pPr marL="914126" indent="0">
              <a:buNone/>
              <a:defRPr sz="2400"/>
            </a:lvl3pPr>
            <a:lvl4pPr marL="1371189" indent="0">
              <a:buNone/>
              <a:defRPr sz="2000"/>
            </a:lvl4pPr>
            <a:lvl5pPr marL="1828249" indent="0">
              <a:buNone/>
              <a:defRPr sz="2000"/>
            </a:lvl5pPr>
            <a:lvl6pPr marL="2285314" indent="0">
              <a:buNone/>
              <a:defRPr sz="2000"/>
            </a:lvl6pPr>
            <a:lvl7pPr marL="2742377" indent="0">
              <a:buNone/>
              <a:defRPr sz="2000"/>
            </a:lvl7pPr>
            <a:lvl8pPr marL="3199440" indent="0">
              <a:buNone/>
              <a:defRPr sz="2000"/>
            </a:lvl8pPr>
            <a:lvl9pPr marL="3656503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482" y="5909735"/>
            <a:ext cx="9226941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49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nb-NO"/>
              <a:t>2019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2DFBB78A-01B4-41F2-96B0-677A4A282832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35570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4509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1673" y="695325"/>
            <a:ext cx="2628215" cy="48006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324" y="714380"/>
            <a:ext cx="7732286" cy="5400675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6417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665571" y="6510049"/>
            <a:ext cx="472179" cy="228600"/>
          </a:xfrm>
        </p:spPr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482" y="6505874"/>
            <a:ext cx="7546812" cy="2286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07891" y="6505874"/>
            <a:ext cx="733897" cy="228599"/>
          </a:xfrm>
        </p:spPr>
        <p:txBody>
          <a:bodyPr/>
          <a:lstStyle>
            <a:lvl1pPr>
              <a:defRPr sz="900">
                <a:solidFill>
                  <a:schemeClr val="tx2">
                    <a:lumMod val="75000"/>
                    <a:lumOff val="25000"/>
                    <a:alpha val="25000"/>
                  </a:schemeClr>
                </a:solidFill>
              </a:defRPr>
            </a:lvl1pPr>
          </a:lstStyle>
          <a:p>
            <a:fld id="{DA60BA0E-20D0-4E7C-B286-26C960A6788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1502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øyre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09610" y="2628958"/>
            <a:ext cx="3623563" cy="1658198"/>
          </a:xfrm>
        </p:spPr>
        <p:txBody>
          <a:bodyPr>
            <a:noAutofit/>
          </a:bodyPr>
          <a:lstStyle>
            <a:lvl1pPr algn="r">
              <a:defRPr sz="40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3"/>
          </p:nvPr>
        </p:nvSpPr>
        <p:spPr>
          <a:xfrm>
            <a:off x="4872038" y="2282846"/>
            <a:ext cx="5480050" cy="2665391"/>
          </a:xfrm>
        </p:spPr>
        <p:txBody>
          <a:bodyPr anchor="ctr"/>
          <a:lstStyle>
            <a:lvl1pPr>
              <a:defRPr sz="2000"/>
            </a:lvl1pPr>
            <a:lvl2pPr>
              <a:defRPr sz="2000"/>
            </a:lvl2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718930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øyreInnhold loddrett str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09610" y="2628958"/>
            <a:ext cx="3623563" cy="1658198"/>
          </a:xfrm>
        </p:spPr>
        <p:txBody>
          <a:bodyPr>
            <a:noAutofit/>
          </a:bodyPr>
          <a:lstStyle>
            <a:lvl1pPr algn="r">
              <a:defRPr sz="40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3"/>
          </p:nvPr>
        </p:nvSpPr>
        <p:spPr>
          <a:xfrm>
            <a:off x="4872038" y="2289152"/>
            <a:ext cx="5480050" cy="2659085"/>
          </a:xfrm>
        </p:spPr>
        <p:txBody>
          <a:bodyPr anchor="ctr"/>
          <a:lstStyle>
            <a:lvl1pPr>
              <a:defRPr sz="2000"/>
            </a:lvl1pPr>
            <a:lvl2pPr>
              <a:defRPr sz="2000"/>
            </a:lvl2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cxnSp>
        <p:nvCxnSpPr>
          <p:cNvPr id="8" name="Rett linje 7">
            <a:extLst>
              <a:ext uri="{FF2B5EF4-FFF2-40B4-BE49-F238E27FC236}">
                <a16:creationId xmlns:a16="http://schemas.microsoft.com/office/drawing/2014/main" id="{EBFD11EB-5211-46B0-8B96-45C3A0EF878E}"/>
              </a:ext>
            </a:extLst>
          </p:cNvPr>
          <p:cNvCxnSpPr/>
          <p:nvPr userDrawn="1"/>
        </p:nvCxnSpPr>
        <p:spPr>
          <a:xfrm>
            <a:off x="4319752" y="2017986"/>
            <a:ext cx="0" cy="2730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486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BildeOg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9763" y="499533"/>
            <a:ext cx="5417259" cy="1658198"/>
          </a:xfrm>
        </p:spPr>
        <p:txBody>
          <a:bodyPr/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480" y="1072282"/>
            <a:ext cx="4662226" cy="46931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09764" y="2434014"/>
            <a:ext cx="4662226" cy="33314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6049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kstOg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665" y="480615"/>
            <a:ext cx="6047704" cy="1658198"/>
          </a:xfrm>
        </p:spPr>
        <p:txBody>
          <a:bodyPr/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94400" y="1015526"/>
            <a:ext cx="4662226" cy="46931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2416" y="2377258"/>
            <a:ext cx="5587297" cy="33314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223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57361" y="0"/>
            <a:ext cx="42314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190015" y="2326939"/>
            <a:ext cx="3382399" cy="1920240"/>
          </a:xfrm>
        </p:spPr>
        <p:txBody>
          <a:bodyPr anchor="ctr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44" y="882870"/>
            <a:ext cx="6496762" cy="52026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  <a:alpha val="20000"/>
                  </a:schemeClr>
                </a:solidFill>
              </a:defRPr>
            </a:lvl1pPr>
          </a:lstStyle>
          <a:p>
            <a:fld id="{2DFBB78A-01B4-41F2-96B0-677A4A282832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5666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HøyreMed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57361" y="0"/>
            <a:ext cx="42314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190015" y="296349"/>
            <a:ext cx="3382399" cy="1920240"/>
          </a:xfrm>
        </p:spPr>
        <p:txBody>
          <a:bodyPr anchor="ctr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44" y="882870"/>
            <a:ext cx="6496762" cy="52026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  <a:alpha val="20000"/>
                  </a:schemeClr>
                </a:solidFill>
              </a:defRPr>
            </a:lvl1pPr>
          </a:lstStyle>
          <a:p>
            <a:fld id="{2DFBB78A-01B4-41F2-96B0-677A4A282832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9281149-4D21-4EF4-A916-C35D2850182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17740" y="2396358"/>
            <a:ext cx="3619010" cy="38972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42314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8606" y="2099915"/>
            <a:ext cx="3382399" cy="1920240"/>
          </a:xfrm>
        </p:spPr>
        <p:txBody>
          <a:bodyPr anchor="ctr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03" y="794583"/>
            <a:ext cx="6496762" cy="52026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  <a:alpha val="20000"/>
                  </a:schemeClr>
                </a:solidFill>
              </a:defRPr>
            </a:lvl1pPr>
          </a:lstStyle>
          <a:p>
            <a:fld id="{2DFBB78A-01B4-41F2-96B0-677A4A282832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3400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053" y="499533"/>
            <a:ext cx="10769970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482" y="2011680"/>
            <a:ext cx="107509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00342" y="6521807"/>
            <a:ext cx="853728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>
                    <a:lumMod val="75000"/>
                    <a:lumOff val="25000"/>
                    <a:alpha val="80000"/>
                  </a:schemeClr>
                </a:solidFill>
              </a:defRPr>
            </a:lvl1pPr>
          </a:lstStyle>
          <a:p>
            <a:r>
              <a:rPr lang="nb-NO"/>
              <a:t>2019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621" y="6521807"/>
            <a:ext cx="653498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baseline="0">
                <a:solidFill>
                  <a:schemeClr val="tx2">
                    <a:lumMod val="75000"/>
                    <a:lumOff val="25000"/>
                    <a:alpha val="80000"/>
                  </a:schemeClr>
                </a:solidFill>
              </a:defRPr>
            </a:lvl1pPr>
          </a:lstStyle>
          <a:p>
            <a:r>
              <a:rPr lang="nb-NO" dirty="0"/>
              <a:t>Utviklet av Oslo VO Rosenhof, publisert med støtte fra IMDI                                                                            www.språkstøtte.no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88842" y="6521807"/>
            <a:ext cx="438181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0">
                <a:ln>
                  <a:noFill/>
                </a:ln>
                <a:solidFill>
                  <a:schemeClr val="tx2">
                    <a:lumMod val="75000"/>
                    <a:lumOff val="25000"/>
                    <a:alpha val="25000"/>
                  </a:schemeClr>
                </a:solidFill>
                <a:latin typeface="+mn-lt"/>
              </a:defRPr>
            </a:lvl1pPr>
          </a:lstStyle>
          <a:p>
            <a:fld id="{EB37DED6-D4C7-42EE-AB49-D2E39E64FDE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5206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707" r:id="rId3"/>
    <p:sldLayoutId id="2147483711" r:id="rId4"/>
    <p:sldLayoutId id="2147483704" r:id="rId5"/>
    <p:sldLayoutId id="2147483706" r:id="rId6"/>
    <p:sldLayoutId id="2147483705" r:id="rId7"/>
    <p:sldLayoutId id="2147483710" r:id="rId8"/>
    <p:sldLayoutId id="2147483708" r:id="rId9"/>
    <p:sldLayoutId id="2147483709" r:id="rId10"/>
    <p:sldLayoutId id="2147483696" r:id="rId11"/>
    <p:sldLayoutId id="2147483697" r:id="rId12"/>
    <p:sldLayoutId id="2147483698" r:id="rId13"/>
    <p:sldLayoutId id="2147483699" r:id="rId14"/>
    <p:sldLayoutId id="2147483701" r:id="rId15"/>
    <p:sldLayoutId id="2147483702" r:id="rId16"/>
    <p:sldLayoutId id="2147483703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126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13" indent="-91413" algn="l" defTabSz="914126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368" indent="-342797" algn="l" defTabSz="914126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475" indent="-548475" algn="l" defTabSz="914126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713" indent="-822713" algn="l" defTabSz="914126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6951" indent="-1096951" algn="l" defTabSz="914126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199640" indent="-228531" algn="l" defTabSz="914126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399580" indent="-228531" algn="l" defTabSz="914126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599520" indent="-228531" algn="l" defTabSz="914126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799460" indent="-228531" algn="l" defTabSz="914126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49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03346" y="771159"/>
            <a:ext cx="9289789" cy="4122193"/>
          </a:xfrm>
        </p:spPr>
        <p:txBody>
          <a:bodyPr>
            <a:normAutofit/>
          </a:bodyPr>
          <a:lstStyle/>
          <a:p>
            <a:r>
              <a:rPr lang="nb-NO" sz="9597" dirty="0">
                <a:solidFill>
                  <a:schemeClr val="accent1">
                    <a:lumMod val="75000"/>
                  </a:schemeClr>
                </a:solidFill>
                <a:cs typeface="Calibri Light"/>
              </a:rPr>
              <a:t>Lærerens rolle</a:t>
            </a:r>
            <a:endParaRPr lang="nb-NO" sz="9597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67338" y="5536650"/>
            <a:ext cx="9225798" cy="800337"/>
          </a:xfrm>
        </p:spPr>
        <p:txBody>
          <a:bodyPr vert="horz" lIns="91416" tIns="45708" rIns="91416" bIns="45708" rtlCol="0" anchor="t">
            <a:normAutofit/>
          </a:bodyPr>
          <a:lstStyle/>
          <a:p>
            <a:r>
              <a:rPr lang="en-US" sz="3599" err="1">
                <a:solidFill>
                  <a:srgbClr val="FFFFFF"/>
                </a:solidFill>
                <a:cs typeface="Calibri Light"/>
              </a:rPr>
              <a:t>Kurs</a:t>
            </a:r>
            <a:r>
              <a:rPr lang="en-US" sz="3599">
                <a:solidFill>
                  <a:srgbClr val="FFFFFF"/>
                </a:solidFill>
                <a:cs typeface="Calibri Light"/>
              </a:rPr>
              <a:t> 3</a:t>
            </a:r>
            <a:endParaRPr lang="en-US" sz="3599">
              <a:solidFill>
                <a:srgbClr val="FFFFFF"/>
              </a:solidFill>
            </a:endParaRP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49ECC2A-C3CA-4EDA-8D37-9A65B259E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BEE7C7D-C26B-407B-A216-60CED15E0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  <a:endParaRPr lang="en-US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0562965-5D92-4C1D-80FB-4F7C23816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nb-NO" smtClean="0"/>
              <a:pPr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53124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7A1D6F-3A84-41E6-AE19-5494594F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06" y="1559085"/>
            <a:ext cx="3382399" cy="2835298"/>
          </a:xfrm>
        </p:spPr>
        <p:txBody>
          <a:bodyPr/>
          <a:lstStyle/>
          <a:p>
            <a:r>
              <a:rPr lang="nb-NO"/>
              <a:t>Du er modigere enn du vet, sterkere enn du tror og klokere enn du forstår.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DADF68E-FD66-488D-99D1-C144B0DEA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D398E96-2A56-4AFD-B819-9DF77FB0D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D09AE81-332A-4B03-BC29-CBD2BAAFF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BA0E-20D0-4E7C-B286-26C960A6788F}" type="slidenum">
              <a:rPr lang="nb-NO" smtClean="0"/>
              <a:pPr/>
              <a:t>10</a:t>
            </a:fld>
            <a:endParaRPr lang="nb-NO"/>
          </a:p>
        </p:txBody>
      </p:sp>
      <p:pic>
        <p:nvPicPr>
          <p:cNvPr id="17" name="Bilde 26" descr="Et bilde som inneholder utklipp&#10;&#10;Beskrivelse som er generert med høy visshet">
            <a:extLst>
              <a:ext uri="{FF2B5EF4-FFF2-40B4-BE49-F238E27FC236}">
                <a16:creationId xmlns:a16="http://schemas.microsoft.com/office/drawing/2014/main" id="{7E5C1407-B130-4898-AA43-C786F0CAAF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8046" r="9963" b="-1"/>
          <a:stretch/>
        </p:blipFill>
        <p:spPr>
          <a:xfrm>
            <a:off x="5895223" y="795338"/>
            <a:ext cx="5073567" cy="5202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573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0508F3D-DBF0-48EF-932C-B8AB540D4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Oppgave 4</a:t>
            </a:r>
          </a:p>
        </p:txBody>
      </p:sp>
      <p:sp>
        <p:nvSpPr>
          <p:cNvPr id="6" name="Plassholder for dato 5">
            <a:extLst>
              <a:ext uri="{FF2B5EF4-FFF2-40B4-BE49-F238E27FC236}">
                <a16:creationId xmlns:a16="http://schemas.microsoft.com/office/drawing/2014/main" id="{EE710C0B-734F-44AC-8C02-86B3C4E1F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AD813400-0D3C-4C67-A411-9AB730BF0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  <a:endParaRPr lang="nb-NO" dirty="0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053C161C-12B6-4BF4-9443-6CE793D2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BA0E-20D0-4E7C-B286-26C960A6788F}" type="slidenum">
              <a:rPr lang="nb-NO" smtClean="0"/>
              <a:pPr/>
              <a:t>11</a:t>
            </a:fld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D6645A4-B75A-411E-A299-C36416ECC2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872038" y="2289152"/>
            <a:ext cx="5480050" cy="2361789"/>
          </a:xfrm>
        </p:spPr>
        <p:txBody>
          <a:bodyPr/>
          <a:lstStyle/>
          <a:p>
            <a:r>
              <a:rPr lang="nb-NO" dirty="0"/>
              <a:t>Hvordan kan vi motivere andre?</a:t>
            </a:r>
          </a:p>
        </p:txBody>
      </p:sp>
    </p:spTree>
    <p:extLst>
      <p:ext uri="{BB962C8B-B14F-4D97-AF65-F5344CB8AC3E}">
        <p14:creationId xmlns:p14="http://schemas.microsoft.com/office/powerpoint/2010/main" val="426984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3B5420D-6CBF-4938-B92F-1606DCA08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162" y="874929"/>
            <a:ext cx="6496762" cy="3794977"/>
          </a:xfrm>
        </p:spPr>
        <p:txBody>
          <a:bodyPr/>
          <a:lstStyle/>
          <a:p>
            <a:r>
              <a:rPr lang="nb-NO" dirty="0"/>
              <a:t>Hva har vi snakket om i dag? </a:t>
            </a:r>
          </a:p>
          <a:p>
            <a:r>
              <a:rPr lang="nb-NO" dirty="0"/>
              <a:t>Husk dagens ord og oppsummering.</a:t>
            </a:r>
          </a:p>
        </p:txBody>
      </p:sp>
      <p:sp>
        <p:nvSpPr>
          <p:cNvPr id="6" name="Plassholder for dato 5">
            <a:extLst>
              <a:ext uri="{FF2B5EF4-FFF2-40B4-BE49-F238E27FC236}">
                <a16:creationId xmlns:a16="http://schemas.microsoft.com/office/drawing/2014/main" id="{ECCF7201-6C62-4508-9351-F87F456A8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3BE5639-CD10-485E-848D-EA6A5FFCC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  <a:endParaRPr lang="nb-NO" dirty="0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7BEA8BFE-CC3C-418C-BA22-A7F4E81F2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BA0E-20D0-4E7C-B286-26C960A6788F}" type="slidenum">
              <a:rPr lang="nb-NO" smtClean="0"/>
              <a:pPr/>
              <a:t>12</a:t>
            </a:fld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4A418691-1A39-4F44-AA48-10C31F384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har vi snakket om i dag?</a:t>
            </a:r>
          </a:p>
        </p:txBody>
      </p:sp>
    </p:spTree>
    <p:extLst>
      <p:ext uri="{BB962C8B-B14F-4D97-AF65-F5344CB8AC3E}">
        <p14:creationId xmlns:p14="http://schemas.microsoft.com/office/powerpoint/2010/main" val="1769591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558995" y="901787"/>
            <a:ext cx="6496762" cy="3947685"/>
          </a:xfrm>
        </p:spPr>
        <p:txBody>
          <a:bodyPr>
            <a:normAutofit lnSpcReduction="10000"/>
          </a:bodyPr>
          <a:lstStyle/>
          <a:p>
            <a:endParaRPr lang="nb-NO" dirty="0"/>
          </a:p>
          <a:p>
            <a:r>
              <a:rPr lang="nb-NO" dirty="0"/>
              <a:t>- Oppsummering og dagens ord</a:t>
            </a:r>
          </a:p>
          <a:p>
            <a:r>
              <a:rPr lang="nb-NO" dirty="0"/>
              <a:t>- Oppfølging av observasjon </a:t>
            </a:r>
          </a:p>
          <a:p>
            <a:r>
              <a:rPr lang="nb-NO" dirty="0"/>
              <a:t>- Lærerens roller i klasserommet</a:t>
            </a:r>
          </a:p>
          <a:p>
            <a:r>
              <a:rPr lang="nb-NO" dirty="0"/>
              <a:t>- Hvordan hjelpe andre å lære?</a:t>
            </a:r>
          </a:p>
          <a:p>
            <a:r>
              <a:rPr lang="nb-NO" dirty="0"/>
              <a:t>- Motivasjon</a:t>
            </a:r>
          </a:p>
          <a:p>
            <a:r>
              <a:rPr lang="nb-NO" dirty="0"/>
              <a:t>- Hva har vi snakket om i dag?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8" name="Plassholder for dato 7">
            <a:extLst>
              <a:ext uri="{FF2B5EF4-FFF2-40B4-BE49-F238E27FC236}">
                <a16:creationId xmlns:a16="http://schemas.microsoft.com/office/drawing/2014/main" id="{1D39CF75-6AFD-4B04-B9FE-E5F93C676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9" name="Plassholder for bunntekst 8">
            <a:extLst>
              <a:ext uri="{FF2B5EF4-FFF2-40B4-BE49-F238E27FC236}">
                <a16:creationId xmlns:a16="http://schemas.microsoft.com/office/drawing/2014/main" id="{9EF20E4B-EC27-4152-A5EC-A96CA035F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</a:p>
        </p:txBody>
      </p:sp>
      <p:sp>
        <p:nvSpPr>
          <p:cNvPr id="10" name="Plassholder for lysbildenummer 9">
            <a:extLst>
              <a:ext uri="{FF2B5EF4-FFF2-40B4-BE49-F238E27FC236}">
                <a16:creationId xmlns:a16="http://schemas.microsoft.com/office/drawing/2014/main" id="{E1E2D8D5-4625-4298-B142-9B339C4A8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B78A-01B4-41F2-96B0-677A4A282832}" type="slidenum">
              <a:rPr lang="nb-NO" smtClean="0"/>
              <a:pPr/>
              <a:t>2</a:t>
            </a:fld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Plan for dagen </a:t>
            </a:r>
          </a:p>
        </p:txBody>
      </p:sp>
    </p:spTree>
    <p:extLst>
      <p:ext uri="{BB962C8B-B14F-4D97-AF65-F5344CB8AC3E}">
        <p14:creationId xmlns:p14="http://schemas.microsoft.com/office/powerpoint/2010/main" val="52598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Sylinder 7">
            <a:extLst>
              <a:ext uri="{FF2B5EF4-FFF2-40B4-BE49-F238E27FC236}">
                <a16:creationId xmlns:a16="http://schemas.microsoft.com/office/drawing/2014/main" id="{DF2CBFEF-69A2-4421-9F85-58535D4A87EC}"/>
              </a:ext>
            </a:extLst>
          </p:cNvPr>
          <p:cNvSpPr txBox="1"/>
          <p:nvPr/>
        </p:nvSpPr>
        <p:spPr>
          <a:xfrm>
            <a:off x="8699387" y="3584989"/>
            <a:ext cx="1388095" cy="461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2399" dirty="0"/>
              <a:t>Pararbeid</a:t>
            </a:r>
          </a:p>
        </p:txBody>
      </p:sp>
      <p:sp>
        <p:nvSpPr>
          <p:cNvPr id="16" name="TekstSylinder 8">
            <a:extLst>
              <a:ext uri="{FF2B5EF4-FFF2-40B4-BE49-F238E27FC236}">
                <a16:creationId xmlns:a16="http://schemas.microsoft.com/office/drawing/2014/main" id="{224A5179-DC75-48E7-9C3B-DAD760114476}"/>
              </a:ext>
            </a:extLst>
          </p:cNvPr>
          <p:cNvSpPr txBox="1"/>
          <p:nvPr/>
        </p:nvSpPr>
        <p:spPr>
          <a:xfrm>
            <a:off x="5035342" y="5739381"/>
            <a:ext cx="1961886" cy="461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2399" dirty="0"/>
              <a:t>Gruppearbeid</a:t>
            </a:r>
          </a:p>
        </p:txBody>
      </p:sp>
      <p:sp>
        <p:nvSpPr>
          <p:cNvPr id="17" name="TekstSylinder 9">
            <a:extLst>
              <a:ext uri="{FF2B5EF4-FFF2-40B4-BE49-F238E27FC236}">
                <a16:creationId xmlns:a16="http://schemas.microsoft.com/office/drawing/2014/main" id="{3C8E5950-892F-4211-8071-9E9C164B6D1F}"/>
              </a:ext>
            </a:extLst>
          </p:cNvPr>
          <p:cNvSpPr txBox="1"/>
          <p:nvPr/>
        </p:nvSpPr>
        <p:spPr>
          <a:xfrm>
            <a:off x="8270332" y="5739953"/>
            <a:ext cx="2562540" cy="461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2399" dirty="0"/>
              <a:t>Individuelt arbeid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F9CD9FCF-EDE1-4DC5-A241-809B877DF14C}"/>
              </a:ext>
            </a:extLst>
          </p:cNvPr>
          <p:cNvSpPr/>
          <p:nvPr/>
        </p:nvSpPr>
        <p:spPr>
          <a:xfrm>
            <a:off x="4427698" y="3363768"/>
            <a:ext cx="3166773" cy="46154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2399" dirty="0"/>
              <a:t>Lærerstyrt undervisning</a:t>
            </a:r>
          </a:p>
        </p:txBody>
      </p:sp>
      <p:pic>
        <p:nvPicPr>
          <p:cNvPr id="4" name="Bilde 4" descr="Et bilde som inneholder person, bord, mann, innendørs&#10;&#10;Beskrivelse som er generert med svært høy visshet">
            <a:extLst>
              <a:ext uri="{FF2B5EF4-FFF2-40B4-BE49-F238E27FC236}">
                <a16:creationId xmlns:a16="http://schemas.microsoft.com/office/drawing/2014/main" id="{954D31F9-8740-46FF-9F37-B861301FB0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7228" y="4135351"/>
            <a:ext cx="2496003" cy="1645239"/>
          </a:xfrm>
          <a:prstGeom prst="rect">
            <a:avLst/>
          </a:prstGeom>
        </p:spPr>
      </p:pic>
      <p:pic>
        <p:nvPicPr>
          <p:cNvPr id="6" name="Bilde 6" descr="Et bilde som inneholder bord, person, innendørs, personer&#10;&#10;Beskrivelse som er generert med svært høy visshet">
            <a:extLst>
              <a:ext uri="{FF2B5EF4-FFF2-40B4-BE49-F238E27FC236}">
                <a16:creationId xmlns:a16="http://schemas.microsoft.com/office/drawing/2014/main" id="{01616EEA-8C84-41B2-90A4-1C610013B4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1848" y="4133227"/>
            <a:ext cx="2742486" cy="1647363"/>
          </a:xfrm>
          <a:prstGeom prst="rect">
            <a:avLst/>
          </a:prstGeom>
        </p:spPr>
      </p:pic>
      <p:sp>
        <p:nvSpPr>
          <p:cNvPr id="35" name="Tittel 34">
            <a:extLst>
              <a:ext uri="{FF2B5EF4-FFF2-40B4-BE49-F238E27FC236}">
                <a16:creationId xmlns:a16="http://schemas.microsoft.com/office/drawing/2014/main" id="{8A33A792-50F0-4D22-BB4E-A5C8F2EF2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203" y="252661"/>
            <a:ext cx="10584903" cy="1006925"/>
          </a:xfrm>
        </p:spPr>
        <p:txBody>
          <a:bodyPr/>
          <a:lstStyle/>
          <a:p>
            <a:r>
              <a:rPr lang="nb-NO" dirty="0"/>
              <a:t>Lærerens roller i klasserommet</a:t>
            </a:r>
          </a:p>
        </p:txBody>
      </p:sp>
      <p:sp>
        <p:nvSpPr>
          <p:cNvPr id="22" name="Plassholder for dato 21">
            <a:extLst>
              <a:ext uri="{FF2B5EF4-FFF2-40B4-BE49-F238E27FC236}">
                <a16:creationId xmlns:a16="http://schemas.microsoft.com/office/drawing/2014/main" id="{916D6BD4-7F37-4EA8-A171-9C61D5954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23" name="Plassholder for bunntekst 22">
            <a:extLst>
              <a:ext uri="{FF2B5EF4-FFF2-40B4-BE49-F238E27FC236}">
                <a16:creationId xmlns:a16="http://schemas.microsoft.com/office/drawing/2014/main" id="{6D387544-9350-495B-BBE5-4E4BDF21B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  <a:endParaRPr lang="nb-NO" dirty="0"/>
          </a:p>
        </p:txBody>
      </p:sp>
      <p:sp>
        <p:nvSpPr>
          <p:cNvPr id="24" name="Plassholder for lysbildenummer 23">
            <a:extLst>
              <a:ext uri="{FF2B5EF4-FFF2-40B4-BE49-F238E27FC236}">
                <a16:creationId xmlns:a16="http://schemas.microsoft.com/office/drawing/2014/main" id="{5FAF1E1F-F9AB-4783-A33F-E5A5E6ED1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BA0E-20D0-4E7C-B286-26C960A6788F}" type="slidenum">
              <a:rPr lang="nb-NO" smtClean="0"/>
              <a:pPr/>
              <a:t>3</a:t>
            </a:fld>
            <a:endParaRPr lang="nb-NO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D8790968-420A-4237-82C3-85FFD7E200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203" y="1555930"/>
            <a:ext cx="3352800" cy="4371975"/>
          </a:xfrm>
          <a:prstGeom prst="rect">
            <a:avLst/>
          </a:prstGeom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id="{856E3E5D-7DA0-4A45-BE07-EEE88A7EB23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698" y="1578281"/>
            <a:ext cx="3514725" cy="2238375"/>
          </a:xfrm>
          <a:prstGeom prst="rect">
            <a:avLst/>
          </a:prstGeom>
        </p:spPr>
      </p:pic>
      <p:pic>
        <p:nvPicPr>
          <p:cNvPr id="12" name="Bilde 11">
            <a:extLst>
              <a:ext uri="{FF2B5EF4-FFF2-40B4-BE49-F238E27FC236}">
                <a16:creationId xmlns:a16="http://schemas.microsoft.com/office/drawing/2014/main" id="{7BD37216-DD79-48AF-8C22-7BF7C48A387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0739" y="1578281"/>
            <a:ext cx="1537011" cy="2084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985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6468E21-919D-4CC1-B50B-745F4559A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Oppgave 1</a:t>
            </a:r>
          </a:p>
        </p:txBody>
      </p:sp>
      <p:sp>
        <p:nvSpPr>
          <p:cNvPr id="6" name="Plassholder for dato 5">
            <a:extLst>
              <a:ext uri="{FF2B5EF4-FFF2-40B4-BE49-F238E27FC236}">
                <a16:creationId xmlns:a16="http://schemas.microsoft.com/office/drawing/2014/main" id="{D6EBC991-5ED8-4CD6-9A49-9DBF06182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C5352E1E-D066-4ECA-9792-56A21B12E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  <a:endParaRPr lang="nb-NO" dirty="0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86005E38-7A91-4964-81BE-5CCBDC9E4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BA0E-20D0-4E7C-B286-26C960A6788F}" type="slidenum">
              <a:rPr lang="nb-NO" smtClean="0"/>
              <a:pPr/>
              <a:t>4</a:t>
            </a:fld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BB7B2F1-81F1-475F-8DA1-ACC0E6B51A5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74020" y="2533789"/>
            <a:ext cx="5480050" cy="1848535"/>
          </a:xfrm>
        </p:spPr>
        <p:txBody>
          <a:bodyPr>
            <a:normAutofit/>
          </a:bodyPr>
          <a:lstStyle/>
          <a:p>
            <a:r>
              <a:rPr lang="nb-NO" sz="2400" dirty="0"/>
              <a:t>Hvordan lærte du da du var barn og gikk på skolen?</a:t>
            </a:r>
          </a:p>
          <a:p>
            <a:r>
              <a:rPr lang="nb-NO" sz="2400" dirty="0"/>
              <a:t>Hvordan lærer du best nå?</a:t>
            </a:r>
          </a:p>
        </p:txBody>
      </p:sp>
    </p:spTree>
    <p:extLst>
      <p:ext uri="{BB962C8B-B14F-4D97-AF65-F5344CB8AC3E}">
        <p14:creationId xmlns:p14="http://schemas.microsoft.com/office/powerpoint/2010/main" val="4235266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B88740C-98CB-44BA-B2AD-AF79B09D1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053" y="499533"/>
            <a:ext cx="10769970" cy="1401630"/>
          </a:xfrm>
        </p:spPr>
        <p:txBody>
          <a:bodyPr>
            <a:normAutofit/>
          </a:bodyPr>
          <a:lstStyle/>
          <a:p>
            <a:r>
              <a:rPr lang="nb-NO" sz="6000" dirty="0"/>
              <a:t>Hvordan kan vi hjelpe noen å lære?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8E886B3-2C26-408E-91C2-1CBE3820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54C1DB9-A3B6-4965-9A65-11DB3429B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893EDD6-1A22-4CB1-BBBB-7BB099955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BA0E-20D0-4E7C-B286-26C960A6788F}" type="slidenum">
              <a:rPr lang="nb-NO" smtClean="0"/>
              <a:pPr/>
              <a:t>5</a:t>
            </a:fld>
            <a:endParaRPr lang="nb-NO"/>
          </a:p>
        </p:txBody>
      </p:sp>
      <p:sp>
        <p:nvSpPr>
          <p:cNvPr id="18" name="Tittel 1">
            <a:extLst>
              <a:ext uri="{FF2B5EF4-FFF2-40B4-BE49-F238E27FC236}">
                <a16:creationId xmlns:a16="http://schemas.microsoft.com/office/drawing/2014/main" id="{462D8D71-D0C5-4053-9C7D-A31EDFFC8631}"/>
              </a:ext>
            </a:extLst>
          </p:cNvPr>
          <p:cNvSpPr txBox="1">
            <a:spLocks/>
          </p:cNvSpPr>
          <p:nvPr/>
        </p:nvSpPr>
        <p:spPr>
          <a:xfrm>
            <a:off x="1394242" y="4853397"/>
            <a:ext cx="9052224" cy="1097895"/>
          </a:xfrm>
          <a:prstGeom prst="rect">
            <a:avLst/>
          </a:prstGeom>
        </p:spPr>
        <p:txBody>
          <a:bodyPr vert="horz" lIns="91416" tIns="45708" rIns="91416" bIns="45708" rtlCol="0" anchor="b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nb-NO" sz="6000" dirty="0">
                <a:solidFill>
                  <a:srgbClr val="990000"/>
                </a:solidFill>
                <a:cs typeface="Calibri Light"/>
              </a:rPr>
              <a:t>Ikke rullestol, men krykke.</a:t>
            </a:r>
          </a:p>
        </p:txBody>
      </p:sp>
      <p:pic>
        <p:nvPicPr>
          <p:cNvPr id="19" name="Bilde 8">
            <a:extLst>
              <a:ext uri="{FF2B5EF4-FFF2-40B4-BE49-F238E27FC236}">
                <a16:creationId xmlns:a16="http://schemas.microsoft.com/office/drawing/2014/main" id="{73D7A8DB-7429-454F-841C-356CD8A5DEB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725845" y="2471678"/>
            <a:ext cx="1634814" cy="2075662"/>
          </a:xfrm>
          <a:prstGeom prst="rect">
            <a:avLst/>
          </a:prstGeom>
        </p:spPr>
      </p:pic>
      <p:pic>
        <p:nvPicPr>
          <p:cNvPr id="21" name="Bilde 4">
            <a:extLst>
              <a:ext uri="{FF2B5EF4-FFF2-40B4-BE49-F238E27FC236}">
                <a16:creationId xmlns:a16="http://schemas.microsoft.com/office/drawing/2014/main" id="{6E21CCEC-C44B-49DD-AC80-2016A345895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982504" y="1493987"/>
            <a:ext cx="3187860" cy="3462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75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99A7136-18BC-47EC-8850-29203576D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1698" y="2326939"/>
            <a:ext cx="3250716" cy="1920240"/>
          </a:xfrm>
        </p:spPr>
        <p:txBody>
          <a:bodyPr>
            <a:normAutofit/>
          </a:bodyPr>
          <a:lstStyle/>
          <a:p>
            <a:r>
              <a:rPr lang="nb-NO" dirty="0"/>
              <a:t>Gi en fisk </a:t>
            </a:r>
            <a:br>
              <a:rPr lang="nb-NO" dirty="0"/>
            </a:br>
            <a:r>
              <a:rPr lang="nb-NO" dirty="0"/>
              <a:t>eller</a:t>
            </a:r>
            <a:br>
              <a:rPr lang="nb-NO" dirty="0"/>
            </a:br>
            <a:r>
              <a:rPr lang="nb-NO" dirty="0"/>
              <a:t>lære å fiske?</a:t>
            </a:r>
          </a:p>
        </p:txBody>
      </p:sp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95EF1BE9-3C24-493A-8917-41211F143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056A2E3-B498-4458-8F91-AE247041F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63FF760-6BAE-41F8-B477-5AC72162B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  <a:endParaRPr lang="nb-NO" dirty="0"/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9682FF7A-25B0-49F5-8BD5-AFA691D48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BA0E-20D0-4E7C-B286-26C960A6788F}" type="slidenum">
              <a:rPr lang="nb-NO" smtClean="0"/>
              <a:pPr/>
              <a:t>6</a:t>
            </a:fld>
            <a:endParaRPr lang="nb-NO"/>
          </a:p>
        </p:txBody>
      </p:sp>
      <p:pic>
        <p:nvPicPr>
          <p:cNvPr id="7" name="Bilde 4" descr="Et bilde som inneholder vann, person, himmel, utendørs&#10;&#10;Beskrivelse som er generert med svært høy visshet">
            <a:extLst>
              <a:ext uri="{FF2B5EF4-FFF2-40B4-BE49-F238E27FC236}">
                <a16:creationId xmlns:a16="http://schemas.microsoft.com/office/drawing/2014/main" id="{27087EEF-47B1-4E75-A4A8-55C7762DD4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548" r="17455" b="-1"/>
          <a:stretch/>
        </p:blipFill>
        <p:spPr>
          <a:xfrm>
            <a:off x="446977" y="727048"/>
            <a:ext cx="6276894" cy="5586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801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6AA7393-8A54-49DF-A6F6-4FEF610CF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Hvordan kan du hjelpe andre å lære?</a:t>
            </a:r>
            <a:br>
              <a:rPr lang="nb-NO"/>
            </a:br>
            <a:r>
              <a:rPr lang="nb-NO"/>
              <a:t>Snakk sammen.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DB2CB00-1CCC-4A7B-AFA3-3ECA7470D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12FCCA5-3E9E-4D83-B333-6A0DB5D7D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D1F378B-4CFC-43DF-99D1-458639236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BA0E-20D0-4E7C-B286-26C960A6788F}" type="slidenum">
              <a:rPr lang="nb-NO" smtClean="0"/>
              <a:pPr/>
              <a:t>7</a:t>
            </a:fld>
            <a:endParaRPr lang="nb-NO"/>
          </a:p>
        </p:txBody>
      </p:sp>
      <p:pic>
        <p:nvPicPr>
          <p:cNvPr id="16" name="Bilde 4" descr="Et bilde som inneholder skjermbilde, tekst&#10;&#10;Beskrivelse som er generert med høy visshet">
            <a:extLst>
              <a:ext uri="{FF2B5EF4-FFF2-40B4-BE49-F238E27FC236}">
                <a16:creationId xmlns:a16="http://schemas.microsoft.com/office/drawing/2014/main" id="{880D9C6A-C4AE-48B1-A730-580799E744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6327" r="7015"/>
          <a:stretch/>
        </p:blipFill>
        <p:spPr>
          <a:xfrm>
            <a:off x="1382556" y="2289300"/>
            <a:ext cx="9318963" cy="366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9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1F7B959-CB69-4472-84DD-70638FE08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053" y="499533"/>
            <a:ext cx="10473630" cy="1006925"/>
          </a:xfrm>
        </p:spPr>
        <p:txBody>
          <a:bodyPr>
            <a:normAutofit/>
          </a:bodyPr>
          <a:lstStyle/>
          <a:p>
            <a:pPr algn="ctr"/>
            <a:r>
              <a:rPr lang="nb-NO" dirty="0"/>
              <a:t>Motivasjon</a:t>
            </a:r>
          </a:p>
        </p:txBody>
      </p:sp>
      <p:pic>
        <p:nvPicPr>
          <p:cNvPr id="5" name="Bilde 5">
            <a:extLst>
              <a:ext uri="{FF2B5EF4-FFF2-40B4-BE49-F238E27FC236}">
                <a16:creationId xmlns:a16="http://schemas.microsoft.com/office/drawing/2014/main" id="{1B4C6826-06BD-429A-B4AF-E3C23CE6F4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153"/>
          <a:stretch/>
        </p:blipFill>
        <p:spPr>
          <a:xfrm>
            <a:off x="888089" y="3039422"/>
            <a:ext cx="2802406" cy="2540113"/>
          </a:xfrm>
        </p:spPr>
      </p:pic>
      <p:sp>
        <p:nvSpPr>
          <p:cNvPr id="8" name="Plassholder for dato 7">
            <a:extLst>
              <a:ext uri="{FF2B5EF4-FFF2-40B4-BE49-F238E27FC236}">
                <a16:creationId xmlns:a16="http://schemas.microsoft.com/office/drawing/2014/main" id="{CE9CE953-C410-4D5C-B17C-B0D1D72DD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9" name="Plassholder for bunntekst 8">
            <a:extLst>
              <a:ext uri="{FF2B5EF4-FFF2-40B4-BE49-F238E27FC236}">
                <a16:creationId xmlns:a16="http://schemas.microsoft.com/office/drawing/2014/main" id="{C2C10065-0330-4D43-BE55-A03BD92E9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</a:p>
        </p:txBody>
      </p:sp>
      <p:sp>
        <p:nvSpPr>
          <p:cNvPr id="10" name="Plassholder for lysbildenummer 9">
            <a:extLst>
              <a:ext uri="{FF2B5EF4-FFF2-40B4-BE49-F238E27FC236}">
                <a16:creationId xmlns:a16="http://schemas.microsoft.com/office/drawing/2014/main" id="{FBE0EB33-0572-44B1-9E46-097CA2CB2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nb-NO" smtClean="0"/>
              <a:pPr/>
              <a:t>8</a:t>
            </a:fld>
            <a:endParaRPr lang="nb-NO"/>
          </a:p>
        </p:txBody>
      </p:sp>
      <p:pic>
        <p:nvPicPr>
          <p:cNvPr id="7" name="Bilde 7" descr="Et bilde som inneholder person, himmel, gruppe, personer&#10;&#10;Beskrivelse som er generert med svært høy visshet">
            <a:extLst>
              <a:ext uri="{FF2B5EF4-FFF2-40B4-BE49-F238E27FC236}">
                <a16:creationId xmlns:a16="http://schemas.microsoft.com/office/drawing/2014/main" id="{98AA7821-5496-4EFC-91C6-1C442DDE9757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4322714" y="3014388"/>
            <a:ext cx="3170099" cy="2565148"/>
          </a:xfrm>
        </p:spPr>
      </p:pic>
      <p:pic>
        <p:nvPicPr>
          <p:cNvPr id="11" name="Bilde 11" descr="Et bilde som inneholder himmel, utendørs, solnedgang, sol&#10;&#10;Beskrivelse som er generert med svært høy visshet">
            <a:extLst>
              <a:ext uri="{FF2B5EF4-FFF2-40B4-BE49-F238E27FC236}">
                <a16:creationId xmlns:a16="http://schemas.microsoft.com/office/drawing/2014/main" id="{91E1AAD3-6579-4C96-A7BF-E67A6C05BD5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320" t="28525" r="19625"/>
          <a:stretch/>
        </p:blipFill>
        <p:spPr>
          <a:xfrm>
            <a:off x="8130637" y="3019453"/>
            <a:ext cx="3170099" cy="2580049"/>
          </a:xfrm>
          <a:prstGeom prst="rect">
            <a:avLst/>
          </a:prstGeom>
        </p:spPr>
      </p:pic>
      <p:sp>
        <p:nvSpPr>
          <p:cNvPr id="29" name="Tittel 1">
            <a:extLst>
              <a:ext uri="{FF2B5EF4-FFF2-40B4-BE49-F238E27FC236}">
                <a16:creationId xmlns:a16="http://schemas.microsoft.com/office/drawing/2014/main" id="{A2FA2216-556C-4CC7-B4AF-50A98808C1F5}"/>
              </a:ext>
            </a:extLst>
          </p:cNvPr>
          <p:cNvSpPr txBox="1">
            <a:spLocks/>
          </p:cNvSpPr>
          <p:nvPr/>
        </p:nvSpPr>
        <p:spPr>
          <a:xfrm>
            <a:off x="1335418" y="1757251"/>
            <a:ext cx="10266799" cy="1006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126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4400" dirty="0"/>
              <a:t>støtte                 oppmuntring		mestring</a:t>
            </a:r>
          </a:p>
        </p:txBody>
      </p:sp>
    </p:spTree>
    <p:extLst>
      <p:ext uri="{BB962C8B-B14F-4D97-AF65-F5344CB8AC3E}">
        <p14:creationId xmlns:p14="http://schemas.microsoft.com/office/powerpoint/2010/main" val="1378585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2DCDF9A-1C56-41E8-B392-8E51A142F7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98555" y="3131328"/>
            <a:ext cx="4358522" cy="2953708"/>
          </a:xfrm>
        </p:spPr>
        <p:txBody>
          <a:bodyPr>
            <a:normAutofit fontScale="92500" lnSpcReduction="10000"/>
          </a:bodyPr>
          <a:lstStyle/>
          <a:p>
            <a:r>
              <a:rPr lang="nb-NO" sz="3000" dirty="0">
                <a:solidFill>
                  <a:schemeClr val="accent1">
                    <a:lumMod val="75000"/>
                  </a:schemeClr>
                </a:solidFill>
              </a:rPr>
              <a:t>Å miste motivasjon</a:t>
            </a:r>
          </a:p>
          <a:p>
            <a:r>
              <a:rPr lang="nb-NO" dirty="0"/>
              <a:t>Jeg forstår ikke.</a:t>
            </a:r>
          </a:p>
          <a:p>
            <a:r>
              <a:rPr lang="nb-NO" dirty="0"/>
              <a:t>Det er vanskelig.</a:t>
            </a:r>
          </a:p>
          <a:p>
            <a:r>
              <a:rPr lang="nb-NO" dirty="0"/>
              <a:t>Det er unyttig.</a:t>
            </a:r>
          </a:p>
          <a:p>
            <a:r>
              <a:rPr lang="nb-NO" dirty="0"/>
              <a:t>Det er kjedelig.</a:t>
            </a:r>
          </a:p>
          <a:p>
            <a:r>
              <a:rPr lang="nb-NO" dirty="0"/>
              <a:t>Det tar for lang tid.</a:t>
            </a:r>
          </a:p>
          <a:p>
            <a:r>
              <a:rPr lang="nb-NO" dirty="0"/>
              <a:t>Jeg er dum.</a:t>
            </a:r>
          </a:p>
          <a:p>
            <a:endParaRPr lang="nb-NO" dirty="0"/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E9228E1E-BF74-4148-BD45-BB36EC2376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36298" y="3131328"/>
            <a:ext cx="4001475" cy="2953709"/>
          </a:xfrm>
        </p:spPr>
        <p:txBody>
          <a:bodyPr>
            <a:normAutofit fontScale="92500" lnSpcReduction="10000"/>
          </a:bodyPr>
          <a:lstStyle/>
          <a:p>
            <a:r>
              <a:rPr lang="nb-NO" sz="3000" dirty="0">
                <a:solidFill>
                  <a:schemeClr val="accent1">
                    <a:lumMod val="75000"/>
                  </a:schemeClr>
                </a:solidFill>
              </a:rPr>
              <a:t>Å bli motivert</a:t>
            </a:r>
          </a:p>
          <a:p>
            <a:r>
              <a:rPr lang="nb-NO" dirty="0"/>
              <a:t>Jeg forstår forklaringen.</a:t>
            </a:r>
          </a:p>
          <a:p>
            <a:r>
              <a:rPr lang="nb-NO" dirty="0"/>
              <a:t>Det går bedre nå.</a:t>
            </a:r>
          </a:p>
          <a:p>
            <a:r>
              <a:rPr lang="nb-NO" dirty="0"/>
              <a:t>Det er viktig å lære dette.</a:t>
            </a:r>
          </a:p>
          <a:p>
            <a:r>
              <a:rPr lang="nb-NO" dirty="0"/>
              <a:t>Det er interessant og morsomt.</a:t>
            </a:r>
          </a:p>
          <a:p>
            <a:r>
              <a:rPr lang="nb-NO" dirty="0"/>
              <a:t>Tiden går fort.</a:t>
            </a:r>
          </a:p>
          <a:p>
            <a:r>
              <a:rPr lang="nb-NO" dirty="0"/>
              <a:t>Jeg er flinkere enn jeg trodde.</a:t>
            </a:r>
          </a:p>
          <a:p>
            <a:endParaRPr lang="nb-NO" dirty="0"/>
          </a:p>
        </p:txBody>
      </p:sp>
      <p:sp>
        <p:nvSpPr>
          <p:cNvPr id="10" name="Plassholder for dato 9">
            <a:extLst>
              <a:ext uri="{FF2B5EF4-FFF2-40B4-BE49-F238E27FC236}">
                <a16:creationId xmlns:a16="http://schemas.microsoft.com/office/drawing/2014/main" id="{E9A71030-19BD-43F4-9F36-908265F24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12" name="Plassholder for bunntekst 11">
            <a:extLst>
              <a:ext uri="{FF2B5EF4-FFF2-40B4-BE49-F238E27FC236}">
                <a16:creationId xmlns:a16="http://schemas.microsoft.com/office/drawing/2014/main" id="{7F9FD8BE-3615-4131-9C13-73526192A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</a:p>
        </p:txBody>
      </p:sp>
      <p:sp>
        <p:nvSpPr>
          <p:cNvPr id="13" name="Plassholder for lysbildenummer 12">
            <a:extLst>
              <a:ext uri="{FF2B5EF4-FFF2-40B4-BE49-F238E27FC236}">
                <a16:creationId xmlns:a16="http://schemas.microsoft.com/office/drawing/2014/main" id="{3DC98475-9EA6-45B2-8D4C-E2A422594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nb-NO" smtClean="0"/>
              <a:pPr/>
              <a:t>9</a:t>
            </a:fld>
            <a:endParaRPr lang="nb-NO"/>
          </a:p>
        </p:txBody>
      </p:sp>
      <p:pic>
        <p:nvPicPr>
          <p:cNvPr id="9" name="Bilde 9" descr="Et bilde som inneholder person, mann, bygning, innendørs&#10;&#10;Beskrivelse som er generert med svært høy visshet">
            <a:extLst>
              <a:ext uri="{FF2B5EF4-FFF2-40B4-BE49-F238E27FC236}">
                <a16:creationId xmlns:a16="http://schemas.microsoft.com/office/drawing/2014/main" id="{18765925-B595-4CEB-B4F8-CD97BCF140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8416" y="441293"/>
            <a:ext cx="3504287" cy="2341002"/>
          </a:xfrm>
          <a:prstGeom prst="rect">
            <a:avLst/>
          </a:prstGeom>
        </p:spPr>
      </p:pic>
      <p:pic>
        <p:nvPicPr>
          <p:cNvPr id="11" name="Bilde 11" descr="Et bilde som inneholder person, mann, har på seg, vegg&#10;&#10;Beskrivelse som er generert med svært høy visshet">
            <a:extLst>
              <a:ext uri="{FF2B5EF4-FFF2-40B4-BE49-F238E27FC236}">
                <a16:creationId xmlns:a16="http://schemas.microsoft.com/office/drawing/2014/main" id="{D0D2962D-36B8-4937-899D-363197DCED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1800" y="447303"/>
            <a:ext cx="3504287" cy="2334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042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etropolitt">
  <a:themeElements>
    <a:clrScheme name="Metropolitt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Books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Books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7F97639-FC6E-4259-AE35-3C2DBBE636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Metropolitt</Template>
  <TotalTime>0</TotalTime>
  <Words>370</Words>
  <Application>Microsoft Office PowerPoint</Application>
  <PresentationFormat>Egendefinert</PresentationFormat>
  <Paragraphs>82</Paragraphs>
  <Slides>12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6" baseType="lpstr">
      <vt:lpstr>Arial</vt:lpstr>
      <vt:lpstr>Calibri Light</vt:lpstr>
      <vt:lpstr>Century Gothic</vt:lpstr>
      <vt:lpstr>Metropolitt</vt:lpstr>
      <vt:lpstr>Lærerens rolle</vt:lpstr>
      <vt:lpstr>Plan for dagen </vt:lpstr>
      <vt:lpstr>Lærerens roller i klasserommet</vt:lpstr>
      <vt:lpstr>Oppgave 1</vt:lpstr>
      <vt:lpstr>Hvordan kan vi hjelpe noen å lære?</vt:lpstr>
      <vt:lpstr>Gi en fisk  eller lære å fiske?</vt:lpstr>
      <vt:lpstr>Hvordan kan du hjelpe andre å lære? Snakk sammen.</vt:lpstr>
      <vt:lpstr>Motivasjon</vt:lpstr>
      <vt:lpstr>PowerPoint-presentasjon</vt:lpstr>
      <vt:lpstr>Du er modigere enn du vet, sterkere enn du tror og klokere enn du forstår.</vt:lpstr>
      <vt:lpstr>Oppgave 4</vt:lpstr>
      <vt:lpstr>Hva har vi snakket om i dag?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Vil du bli språkhjelper?</dc:title>
  <dc:creator/>
  <cp:lastModifiedBy/>
  <cp:revision>10</cp:revision>
  <dcterms:modified xsi:type="dcterms:W3CDTF">2019-05-28T12:49:58Z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TC027879409991</vt:lpwstr>
  </property>
</Properties>
</file>