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3D6DBE-E08D-472B-8997-D610B87196DF}" type="datetimeFigureOut">
              <a:rPr lang="en-US" smtClean="0"/>
              <a:t>12/15/2015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93B6D-C9D7-4969-AB04-B001656302BA}" type="slidenum">
              <a:rPr lang="en-US" smtClean="0"/>
              <a:t>‹#›</a:t>
            </a:fld>
            <a:endParaRPr lang="en-US"/>
          </a:p>
        </p:txBody>
      </p:sp>
    </p:spTree>
    <p:extLst>
      <p:ext uri="{BB962C8B-B14F-4D97-AF65-F5344CB8AC3E}">
        <p14:creationId xmlns:p14="http://schemas.microsoft.com/office/powerpoint/2010/main" val="38931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8786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 Beloved here we see a  great reward promised to the conquering Christian !</a:t>
            </a:r>
            <a:r>
              <a:rPr lang="en-US" b="1" baseline="0" dirty="0" smtClean="0">
                <a:effectLst/>
              </a:rPr>
              <a:t> ! A</a:t>
            </a:r>
            <a:r>
              <a:rPr lang="en-US" b="1" dirty="0" smtClean="0">
                <a:effectLst/>
              </a:rPr>
              <a:t>nd no question it is very much the same with what has been already mentioned: </a:t>
            </a:r>
            <a:r>
              <a:rPr lang="en-US" b="1" i="1" dirty="0" smtClean="0">
                <a:effectLst/>
              </a:rPr>
              <a:t>He that </a:t>
            </a:r>
            <a:r>
              <a:rPr lang="en-US" b="1" i="1" dirty="0" err="1" smtClean="0">
                <a:effectLst/>
              </a:rPr>
              <a:t>overcometh</a:t>
            </a:r>
            <a:r>
              <a:rPr lang="en-US" b="1" i="1" dirty="0" smtClean="0">
                <a:effectLst/>
              </a:rPr>
              <a:t> shall be clothed in white raiment</a:t>
            </a:r>
            <a:r>
              <a:rPr lang="en-US" b="1" dirty="0" smtClean="0">
                <a:effectLst/>
              </a:rPr>
              <a:t>. </a:t>
            </a:r>
          </a:p>
          <a:p>
            <a:r>
              <a:rPr lang="en-US" b="1" dirty="0" smtClean="0">
                <a:effectLst/>
              </a:rPr>
              <a:t> </a:t>
            </a:r>
          </a:p>
          <a:p>
            <a:r>
              <a:rPr lang="en-US" b="1" dirty="0" smtClean="0">
                <a:effectLst/>
              </a:rPr>
              <a:t>What</a:t>
            </a:r>
            <a:r>
              <a:rPr lang="en-US" b="1" baseline="0" dirty="0" smtClean="0">
                <a:effectLst/>
              </a:rPr>
              <a:t> does whit raiment actually mean???</a:t>
            </a:r>
            <a:endParaRPr lang="en-US" b="1" dirty="0" smtClean="0">
              <a:effectLst/>
            </a:endParaRPr>
          </a:p>
          <a:p>
            <a:endParaRPr lang="en-US" b="1" dirty="0" smtClean="0">
              <a:effectLst/>
            </a:endParaRPr>
          </a:p>
          <a:p>
            <a:r>
              <a:rPr lang="en-US" b="1" dirty="0" smtClean="0">
                <a:effectLst/>
              </a:rPr>
              <a:t>IT MEANS</a:t>
            </a:r>
            <a:r>
              <a:rPr lang="en-US" b="1" baseline="0" dirty="0" smtClean="0">
                <a:effectLst/>
              </a:rPr>
              <a:t> THIS…THAT </a:t>
            </a:r>
            <a:r>
              <a:rPr lang="en-US" b="1" dirty="0" smtClean="0">
                <a:effectLst/>
              </a:rPr>
              <a:t>The purity of grace shall be rewarded with the perfect purity of glory. </a:t>
            </a:r>
          </a:p>
          <a:p>
            <a:endParaRPr lang="en-US" b="1" dirty="0" smtClean="0">
              <a:effectLst/>
            </a:endParaRPr>
          </a:p>
          <a:p>
            <a:r>
              <a:rPr lang="en-US" b="1" dirty="0" smtClean="0">
                <a:effectLst/>
              </a:rPr>
              <a:t>Beloved,</a:t>
            </a:r>
            <a:r>
              <a:rPr lang="en-US" b="1" baseline="0" dirty="0" smtClean="0">
                <a:effectLst/>
              </a:rPr>
              <a:t> </a:t>
            </a:r>
            <a:r>
              <a:rPr lang="en-US" b="1" dirty="0" smtClean="0">
                <a:effectLst/>
              </a:rPr>
              <a:t>Holiness, when perfected, shall be its own reward; glory is the perfection of grace.</a:t>
            </a:r>
          </a:p>
          <a:p>
            <a:endParaRPr lang="en-US" b="1" dirty="0" smtClean="0">
              <a:effectLst/>
            </a:endParaRPr>
          </a:p>
          <a:p>
            <a:r>
              <a:rPr lang="en-US" b="1" dirty="0" smtClean="0">
                <a:effectLst/>
              </a:rPr>
              <a:t>Now to this is added another promise…..</a:t>
            </a:r>
          </a:p>
          <a:p>
            <a:endParaRPr lang="en-US" b="1" i="1" dirty="0" smtClean="0">
              <a:effectLst/>
            </a:endParaRPr>
          </a:p>
          <a:p>
            <a:r>
              <a:rPr lang="en-US" b="1" i="1" dirty="0" smtClean="0">
                <a:effectLst/>
              </a:rPr>
              <a:t>I will not blot his name out of the book of life, but will confess his name before my Father, and before his angels</a:t>
            </a:r>
            <a:r>
              <a:rPr lang="en-US" b="1" dirty="0" smtClean="0">
                <a:effectLst/>
              </a:rPr>
              <a:t>.</a:t>
            </a:r>
          </a:p>
          <a:p>
            <a:endParaRPr lang="en-US" b="1" dirty="0" smtClean="0">
              <a:effectLst/>
            </a:endParaRPr>
          </a:p>
          <a:p>
            <a:r>
              <a:rPr lang="en-US" b="1" dirty="0" smtClean="0">
                <a:effectLst/>
              </a:rPr>
              <a:t>Pay</a:t>
            </a:r>
            <a:r>
              <a:rPr lang="en-US" b="1" baseline="0" dirty="0" smtClean="0">
                <a:effectLst/>
              </a:rPr>
              <a:t> attention……</a:t>
            </a:r>
            <a:endParaRPr lang="en-US" b="1" dirty="0" smtClean="0">
              <a:effectLst/>
            </a:endParaRPr>
          </a:p>
          <a:p>
            <a:endParaRPr lang="en-US" b="1" dirty="0" smtClean="0">
              <a:effectLst/>
            </a:endParaRPr>
          </a:p>
          <a:p>
            <a:r>
              <a:rPr lang="en-US" b="1" dirty="0" smtClean="0">
                <a:effectLst/>
              </a:rPr>
              <a:t> (1.) Christ has his book of life, a register and roll of all who shall inherit eternal life.</a:t>
            </a:r>
          </a:p>
          <a:p>
            <a:endParaRPr lang="en-US" b="1" dirty="0" smtClean="0">
              <a:effectLst/>
            </a:endParaRPr>
          </a:p>
          <a:p>
            <a:r>
              <a:rPr lang="en-US" b="1" dirty="0" smtClean="0">
                <a:effectLst/>
              </a:rPr>
              <a:t> [1.] It is The book of eternal election.</a:t>
            </a:r>
          </a:p>
          <a:p>
            <a:endParaRPr lang="en-US" b="1" dirty="0" smtClean="0">
              <a:effectLst/>
            </a:endParaRPr>
          </a:p>
          <a:p>
            <a:r>
              <a:rPr lang="en-US" b="1" dirty="0" smtClean="0">
                <a:effectLst/>
              </a:rPr>
              <a:t> [2.] The book of remembrance of all those who have lived for</a:t>
            </a:r>
            <a:r>
              <a:rPr lang="en-US" b="1" baseline="0" dirty="0" smtClean="0">
                <a:effectLst/>
              </a:rPr>
              <a:t> </a:t>
            </a:r>
            <a:r>
              <a:rPr lang="en-US" b="1" dirty="0" smtClean="0">
                <a:effectLst/>
              </a:rPr>
              <a:t>God, and have kept up the life and power of godliness in evil times and against spiritual</a:t>
            </a:r>
            <a:r>
              <a:rPr lang="en-US" b="1" baseline="0" dirty="0" smtClean="0">
                <a:effectLst/>
              </a:rPr>
              <a:t> forces</a:t>
            </a:r>
            <a:r>
              <a:rPr lang="en-US" b="1" dirty="0" smtClean="0">
                <a:effectLst/>
              </a:rPr>
              <a:t>. </a:t>
            </a:r>
          </a:p>
          <a:p>
            <a:endParaRPr lang="en-US" b="1" dirty="0" smtClean="0">
              <a:effectLst/>
            </a:endParaRPr>
          </a:p>
          <a:p>
            <a:r>
              <a:rPr lang="en-US" b="1" dirty="0" smtClean="0">
                <a:effectLst/>
              </a:rPr>
              <a:t>(2.) Christ will not blot the names of his chosen and faithful ones out of this book of life; </a:t>
            </a:r>
          </a:p>
          <a:p>
            <a:endParaRPr lang="en-US" b="1" dirty="0" smtClean="0">
              <a:effectLst/>
            </a:endParaRPr>
          </a:p>
          <a:p>
            <a:r>
              <a:rPr lang="en-US" b="1" dirty="0" smtClean="0">
                <a:effectLst/>
              </a:rPr>
              <a:t>Beloved,</a:t>
            </a:r>
            <a:r>
              <a:rPr lang="en-US" b="1" baseline="0" dirty="0" smtClean="0">
                <a:effectLst/>
              </a:rPr>
              <a:t> the names of </a:t>
            </a:r>
            <a:r>
              <a:rPr lang="en-US" b="1" dirty="0" smtClean="0">
                <a:effectLst/>
              </a:rPr>
              <a:t>men and women may be enrolled in the registers of the church, as baptized, as making a profession, as having a name to live by, a title</a:t>
            </a:r>
            <a:r>
              <a:rPr lang="en-US" b="1" baseline="0" dirty="0" smtClean="0">
                <a:effectLst/>
              </a:rPr>
              <a:t> of so and so, however,</a:t>
            </a:r>
            <a:r>
              <a:rPr lang="en-US" b="1" dirty="0" smtClean="0">
                <a:effectLst/>
              </a:rPr>
              <a:t> that name may come to be blotted out of the roll, when it appears that it was but a name, a name to live, without spiritual life; according</a:t>
            </a:r>
            <a:r>
              <a:rPr lang="en-US" b="1" baseline="0" dirty="0" smtClean="0">
                <a:effectLst/>
              </a:rPr>
              <a:t> to those connected with that church!</a:t>
            </a:r>
            <a:endParaRPr lang="en-US" b="1" dirty="0" smtClean="0">
              <a:effectLst/>
            </a:endParaRPr>
          </a:p>
          <a:p>
            <a:endParaRPr lang="en-US" b="1" dirty="0" smtClean="0">
              <a:effectLst/>
            </a:endParaRPr>
          </a:p>
          <a:p>
            <a:r>
              <a:rPr lang="en-US" b="1" dirty="0" smtClean="0">
                <a:effectLst/>
              </a:rPr>
              <a:t> Many often lose the very name before they die, they are left up</a:t>
            </a:r>
            <a:r>
              <a:rPr lang="en-US" b="1" baseline="0" dirty="0" smtClean="0">
                <a:effectLst/>
              </a:rPr>
              <a:t> to</a:t>
            </a:r>
            <a:r>
              <a:rPr lang="en-US" b="1" dirty="0" smtClean="0">
                <a:effectLst/>
              </a:rPr>
              <a:t> God to blot out their own names by their gross and open wickedness. </a:t>
            </a:r>
          </a:p>
          <a:p>
            <a:endParaRPr lang="en-US" b="1" dirty="0" smtClean="0">
              <a:effectLst/>
            </a:endParaRPr>
          </a:p>
          <a:p>
            <a:r>
              <a:rPr lang="en-US" b="1" dirty="0" smtClean="0">
                <a:effectLst/>
              </a:rPr>
              <a:t>But here’s a secret….. the names of those that overcome shall never be blotted out. </a:t>
            </a:r>
          </a:p>
          <a:p>
            <a:endParaRPr lang="en-US" b="1" dirty="0" smtClean="0">
              <a:effectLst/>
            </a:endParaRPr>
          </a:p>
          <a:p>
            <a:r>
              <a:rPr lang="en-US" b="1" dirty="0" smtClean="0">
                <a:effectLst/>
              </a:rPr>
              <a:t>(3.) Beloved, Christ will produce His book of life, and confess the names of the faithful who stand there, before God, and all the angels; he will be as their Judge, when the books shall be opened; he will do this as their captain and head, leading them with him triumphantly to heaven, presenting them to the Father:   saying…. </a:t>
            </a:r>
            <a:r>
              <a:rPr lang="en-US" b="1" i="1" dirty="0" smtClean="0">
                <a:effectLst/>
              </a:rPr>
              <a:t>Behold Father it is me, and the children that thou hast given me</a:t>
            </a:r>
            <a:r>
              <a:rPr lang="en-US" b="1" dirty="0" smtClean="0">
                <a:effectLst/>
              </a:rPr>
              <a:t>. </a:t>
            </a:r>
          </a:p>
          <a:p>
            <a:endParaRPr lang="en-US" b="1" dirty="0" smtClean="0">
              <a:effectLst/>
            </a:endParaRPr>
          </a:p>
          <a:p>
            <a:r>
              <a:rPr lang="en-US" b="1" dirty="0" smtClean="0">
                <a:solidFill>
                  <a:srgbClr val="FF0000"/>
                </a:solidFill>
                <a:effectLst/>
              </a:rPr>
              <a:t>How great will this </a:t>
            </a:r>
            <a:r>
              <a:rPr lang="en-US" b="1" dirty="0" err="1" smtClean="0">
                <a:solidFill>
                  <a:srgbClr val="FF0000"/>
                </a:solidFill>
                <a:effectLst/>
              </a:rPr>
              <a:t>honour</a:t>
            </a:r>
            <a:r>
              <a:rPr lang="en-US" b="1" dirty="0" smtClean="0">
                <a:solidFill>
                  <a:srgbClr val="FF0000"/>
                </a:solidFill>
                <a:effectLst/>
              </a:rPr>
              <a:t> and reward WILL  be!</a:t>
            </a:r>
            <a:endParaRPr lang="en-US" b="1"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9405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b="1" dirty="0" smtClean="0">
                <a:effectLst/>
              </a:rPr>
              <a:t>After his usual manner, our </a:t>
            </a:r>
            <a:r>
              <a:rPr lang="en-US" sz="2800" b="1" dirty="0" err="1" smtClean="0">
                <a:effectLst/>
              </a:rPr>
              <a:t>Saviour</a:t>
            </a:r>
            <a:r>
              <a:rPr lang="en-US" sz="2800" b="1" dirty="0" smtClean="0">
                <a:effectLst/>
              </a:rPr>
              <a:t> promises a glorious reward to the victorious believer, in two ways:—</a:t>
            </a:r>
          </a:p>
          <a:p>
            <a:endParaRPr lang="en-US" sz="2800" b="1" dirty="0" smtClean="0">
              <a:effectLst/>
            </a:endParaRPr>
          </a:p>
          <a:p>
            <a:r>
              <a:rPr lang="en-US" sz="2800" b="1" dirty="0" smtClean="0">
                <a:effectLst/>
              </a:rPr>
              <a:t>(1.) He shall be a monumental </a:t>
            </a:r>
            <a:r>
              <a:rPr lang="en-US" sz="2800" b="1" i="1" dirty="0" smtClean="0">
                <a:effectLst/>
              </a:rPr>
              <a:t>pillar in the temple of God</a:t>
            </a:r>
            <a:r>
              <a:rPr lang="en-US" sz="2800" b="1" dirty="0" smtClean="0">
                <a:effectLst/>
              </a:rPr>
              <a:t>; not a pillar to support the temple (heaven doesn’t need any</a:t>
            </a:r>
            <a:r>
              <a:rPr lang="en-US" sz="2800" b="1" baseline="0" dirty="0" smtClean="0">
                <a:effectLst/>
              </a:rPr>
              <a:t> pillars) </a:t>
            </a:r>
            <a:r>
              <a:rPr lang="en-US" sz="2800" b="1" dirty="0" smtClean="0">
                <a:effectLst/>
              </a:rPr>
              <a:t>but a monument of the free and powerful grace of God, a monument that shall never be defaced nor removed,</a:t>
            </a:r>
          </a:p>
          <a:p>
            <a:endParaRPr lang="en-US" sz="2800" b="1" dirty="0" smtClean="0">
              <a:effectLst/>
            </a:endParaRPr>
          </a:p>
          <a:p>
            <a:r>
              <a:rPr lang="en-US" sz="2800" b="1" dirty="0" smtClean="0">
                <a:effectLst/>
              </a:rPr>
              <a:t>(2.) On this monumental pillar there shall be an honourable inscription!</a:t>
            </a:r>
          </a:p>
          <a:p>
            <a:endParaRPr lang="en-US" sz="2800" b="1" dirty="0" smtClean="0">
              <a:effectLst/>
            </a:endParaRPr>
          </a:p>
          <a:p>
            <a:r>
              <a:rPr lang="en-US" sz="2800" b="1" dirty="0" smtClean="0">
                <a:effectLst/>
              </a:rPr>
              <a:t>[1.] </a:t>
            </a:r>
            <a:r>
              <a:rPr lang="en-US" sz="2800" b="1" i="1" dirty="0" smtClean="0">
                <a:effectLst/>
              </a:rPr>
              <a:t>The name of God</a:t>
            </a:r>
            <a:r>
              <a:rPr lang="en-US" sz="2800" b="1" dirty="0" smtClean="0">
                <a:effectLst/>
              </a:rPr>
              <a:t>, in whose cause he engaged, whom he served, and for whom he suffered in this Spiritual</a:t>
            </a:r>
            <a:r>
              <a:rPr lang="en-US" sz="2800" b="1" baseline="0" dirty="0" smtClean="0">
                <a:effectLst/>
              </a:rPr>
              <a:t> W</a:t>
            </a:r>
            <a:r>
              <a:rPr lang="en-US" sz="2800" b="1" dirty="0" smtClean="0">
                <a:effectLst/>
              </a:rPr>
              <a:t>arfare; </a:t>
            </a:r>
            <a:r>
              <a:rPr lang="en-US" sz="2800" b="1" i="1" dirty="0" smtClean="0">
                <a:effectLst/>
              </a:rPr>
              <a:t>and the name of the city of God</a:t>
            </a:r>
            <a:r>
              <a:rPr lang="en-US" sz="2800" b="1" dirty="0" smtClean="0">
                <a:effectLst/>
              </a:rPr>
              <a:t>, the church of God, </a:t>
            </a:r>
            <a:r>
              <a:rPr lang="en-US" sz="2800" b="1" i="1" dirty="0" smtClean="0">
                <a:effectLst/>
              </a:rPr>
              <a:t>the new Jerusalem, which came down from heaven</a:t>
            </a:r>
            <a:r>
              <a:rPr lang="en-US" sz="2800" b="1" dirty="0" smtClean="0">
                <a:effectLst/>
              </a:rPr>
              <a:t>. </a:t>
            </a:r>
          </a:p>
          <a:p>
            <a:endParaRPr lang="en-US" sz="2800" b="1" dirty="0" smtClean="0">
              <a:effectLst/>
            </a:endParaRPr>
          </a:p>
          <a:p>
            <a:r>
              <a:rPr lang="en-US" sz="2800" b="1" dirty="0" smtClean="0">
                <a:effectLst/>
              </a:rPr>
              <a:t>Pay</a:t>
            </a:r>
            <a:r>
              <a:rPr lang="en-US" sz="2800" b="1" baseline="0" dirty="0" smtClean="0">
                <a:effectLst/>
              </a:rPr>
              <a:t> attention…very important…..</a:t>
            </a:r>
            <a:r>
              <a:rPr lang="en-US" sz="2800" b="1" dirty="0" smtClean="0">
                <a:effectLst/>
              </a:rPr>
              <a:t>On this pillar shall be recorded all the services the believer did to the church of God, how he asserted his/her rights, enlarged his/her borders, maintained his/her purity and </a:t>
            </a:r>
            <a:r>
              <a:rPr lang="en-US" sz="2800" b="1" dirty="0" err="1" smtClean="0">
                <a:effectLst/>
              </a:rPr>
              <a:t>honour</a:t>
            </a:r>
            <a:r>
              <a:rPr lang="en-US" sz="2800" b="1" dirty="0" smtClean="0">
                <a:effectLst/>
              </a:rPr>
              <a:t>,</a:t>
            </a:r>
          </a:p>
          <a:p>
            <a:endParaRPr lang="en-US" sz="2800" b="1" dirty="0" smtClean="0">
              <a:effectLst/>
            </a:endParaRPr>
          </a:p>
          <a:p>
            <a:r>
              <a:rPr lang="en-US" sz="2800" b="1" dirty="0" smtClean="0">
                <a:effectLst/>
              </a:rPr>
              <a:t>[2.] The </a:t>
            </a:r>
            <a:r>
              <a:rPr lang="en-US" sz="2800" b="1" i="1" dirty="0" smtClean="0">
                <a:effectLst/>
              </a:rPr>
              <a:t>new name</a:t>
            </a:r>
            <a:r>
              <a:rPr lang="en-US" sz="2800" b="1" dirty="0" smtClean="0">
                <a:effectLst/>
              </a:rPr>
              <a:t> of Christ, the Mediator, the Redeemer, the captain of our salvation; by this it will appear under whose banner this conquering believer had enlisted, under whose conduct he/she acted, by whose example he/she was encouraged, and under whose influence he/she fought the good fight, and came off victorious over</a:t>
            </a:r>
            <a:r>
              <a:rPr lang="en-US" sz="2800" b="1" baseline="0" dirty="0" smtClean="0">
                <a:effectLst/>
              </a:rPr>
              <a:t> the forces of darkness!!!</a:t>
            </a:r>
            <a:r>
              <a:rPr lang="en-US" sz="2800" b="1" dirty="0" smtClean="0">
                <a:effectLst/>
              </a:rPr>
              <a:t>.</a:t>
            </a:r>
            <a:endParaRPr lang="en-US" sz="2800"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8230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600" b="1" dirty="0" smtClean="0">
                <a:effectLst/>
              </a:rPr>
              <a:t>The presence of Jesus</a:t>
            </a:r>
            <a:r>
              <a:rPr lang="en-US" sz="1600" b="1" baseline="0" dirty="0" smtClean="0">
                <a:effectLst/>
              </a:rPr>
              <a:t> </a:t>
            </a:r>
            <a:r>
              <a:rPr lang="en-US" sz="1600" b="1" dirty="0" smtClean="0">
                <a:effectLst/>
              </a:rPr>
              <a:t>with his church is the glory of the church. </a:t>
            </a:r>
          </a:p>
          <a:p>
            <a:pPr marL="0" indent="0">
              <a:buNone/>
            </a:pPr>
            <a:endParaRPr lang="en-US" sz="1600" b="1" dirty="0" smtClean="0">
              <a:effectLst/>
            </a:endParaRPr>
          </a:p>
          <a:p>
            <a:pPr marL="342900" indent="-342900">
              <a:buAutoNum type="arabicPeriod" startAt="2"/>
            </a:pPr>
            <a:r>
              <a:rPr lang="en-US" sz="1600" b="1" dirty="0" smtClean="0">
                <a:effectLst/>
              </a:rPr>
              <a:t>It is matter of wonder that a holy God should ever dwell with any of the children of men. </a:t>
            </a:r>
          </a:p>
          <a:p>
            <a:pPr marL="342900" indent="-342900">
              <a:buAutoNum type="arabicPeriod" startAt="2"/>
            </a:pPr>
            <a:endParaRPr lang="en-US" sz="1600" b="1" dirty="0" smtClean="0">
              <a:effectLst/>
            </a:endParaRPr>
          </a:p>
          <a:p>
            <a:pPr marL="342900" indent="-342900">
              <a:buAutoNum type="arabicPeriod" startAt="2"/>
            </a:pPr>
            <a:r>
              <a:rPr lang="en-US" sz="1600" b="1" dirty="0" smtClean="0">
                <a:effectLst/>
              </a:rPr>
              <a:t>The presence of God with his people in heaven will not be interrupted as it is on earth, but he will dwell with them continually. </a:t>
            </a:r>
          </a:p>
          <a:p>
            <a:pPr marL="342900" indent="-342900">
              <a:buAutoNum type="arabicPeriod" startAt="2"/>
            </a:pPr>
            <a:endParaRPr lang="en-US" sz="1600" b="1" dirty="0" smtClean="0">
              <a:effectLst/>
            </a:endParaRPr>
          </a:p>
          <a:p>
            <a:pPr marL="342900" indent="-342900">
              <a:buAutoNum type="arabicPeriod" startAt="2"/>
            </a:pPr>
            <a:r>
              <a:rPr lang="en-US" sz="1600" b="1" dirty="0" smtClean="0">
                <a:effectLst/>
              </a:rPr>
              <a:t>The covenant, interest, and relation, that there is now between God and his people, will be filled up and perfected in heaven. </a:t>
            </a:r>
          </a:p>
          <a:p>
            <a:pPr marL="342900" indent="-342900">
              <a:buAutoNum type="arabicPeriod" startAt="2"/>
            </a:pPr>
            <a:endParaRPr lang="en-US" sz="1600" b="1" i="1" dirty="0" smtClean="0">
              <a:effectLst/>
            </a:endParaRPr>
          </a:p>
          <a:p>
            <a:pPr marL="342900" indent="-342900">
              <a:buAutoNum type="arabicPeriod" startAt="2"/>
            </a:pPr>
            <a:r>
              <a:rPr lang="en-US" sz="1600" b="1" i="1" dirty="0" smtClean="0">
                <a:effectLst/>
              </a:rPr>
              <a:t>They shall be his people</a:t>
            </a:r>
            <a:r>
              <a:rPr lang="en-US" sz="1600" b="1" dirty="0" smtClean="0">
                <a:effectLst/>
              </a:rPr>
              <a:t>; our  souls shall be assimilated to him, filled with all the love, </a:t>
            </a:r>
            <a:r>
              <a:rPr lang="en-US" sz="1600" b="1" dirty="0" err="1" smtClean="0">
                <a:effectLst/>
              </a:rPr>
              <a:t>honour</a:t>
            </a:r>
            <a:r>
              <a:rPr lang="en-US" sz="1600" b="1" dirty="0" smtClean="0">
                <a:effectLst/>
              </a:rPr>
              <a:t>, and delight in God which our relation to him requires, and this will constitute our perfect holiness; and he will be our God:</a:t>
            </a:r>
          </a:p>
          <a:p>
            <a:pPr marL="342900" indent="-342900">
              <a:buAutoNum type="arabicPeriod" startAt="2"/>
            </a:pPr>
            <a:endParaRPr lang="en-US" sz="1600" b="1" dirty="0" smtClean="0">
              <a:effectLst/>
            </a:endParaRPr>
          </a:p>
          <a:p>
            <a:pPr marL="342900" indent="-342900">
              <a:buAutoNum type="arabicPeriod" startAt="2"/>
            </a:pPr>
            <a:r>
              <a:rPr lang="en-US" sz="1600" b="1" dirty="0" smtClean="0">
                <a:effectLst/>
              </a:rPr>
              <a:t> </a:t>
            </a:r>
            <a:r>
              <a:rPr lang="en-US" sz="1600" b="1" i="1" dirty="0" smtClean="0">
                <a:effectLst/>
              </a:rPr>
              <a:t>God himself will be our God</a:t>
            </a:r>
            <a:r>
              <a:rPr lang="en-US" sz="1600" b="1" dirty="0" smtClean="0">
                <a:effectLst/>
              </a:rPr>
              <a:t>; his immediate presence with us, his love fully manifested to us, and his glory put upon us, will be our perfect happiness; then he will fully answer the character of the relation on his part, as we shall do on our part.</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2781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The promise made to the overcoming believer. Is this….</a:t>
            </a:r>
          </a:p>
          <a:p>
            <a:endParaRPr lang="en-US" b="1" dirty="0" smtClean="0">
              <a:effectLst/>
            </a:endParaRPr>
          </a:p>
          <a:p>
            <a:r>
              <a:rPr lang="en-US" b="1" dirty="0" smtClean="0">
                <a:effectLst/>
              </a:rPr>
              <a:t>(1.) That though a believer seemed to be wholly overrun and overcome with Luke warmness (as</a:t>
            </a:r>
            <a:r>
              <a:rPr lang="en-US" b="1" baseline="0" dirty="0" smtClean="0">
                <a:effectLst/>
              </a:rPr>
              <a:t> the manner of some is),</a:t>
            </a:r>
            <a:r>
              <a:rPr lang="en-US" b="1" dirty="0" smtClean="0">
                <a:effectLst/>
              </a:rPr>
              <a:t> and self-confidence, yet it was possible that by the reproofs and counsels of Christ they might be inspired with fresh zeal and vigor, and might come off conquerors in their spiritual warfare.</a:t>
            </a:r>
          </a:p>
          <a:p>
            <a:endParaRPr lang="en-US" b="1" dirty="0" smtClean="0">
              <a:effectLst/>
            </a:endParaRPr>
          </a:p>
          <a:p>
            <a:r>
              <a:rPr lang="en-US" b="1" dirty="0" smtClean="0">
                <a:effectLst/>
              </a:rPr>
              <a:t> (2.) That, if they did so, all former faults should be forgiven, and they should have a great reward. </a:t>
            </a:r>
          </a:p>
          <a:p>
            <a:endParaRPr lang="en-US" b="1" dirty="0" smtClean="0">
              <a:effectLst/>
            </a:endParaRPr>
          </a:p>
          <a:p>
            <a:r>
              <a:rPr lang="en-US" b="1" dirty="0" smtClean="0">
                <a:effectLst/>
              </a:rPr>
              <a:t>And what is that reward? </a:t>
            </a:r>
          </a:p>
          <a:p>
            <a:endParaRPr lang="en-US" b="1" i="1" dirty="0" smtClean="0">
              <a:effectLst/>
            </a:endParaRPr>
          </a:p>
          <a:p>
            <a:r>
              <a:rPr lang="en-US" b="1" i="1" dirty="0" smtClean="0">
                <a:effectLst/>
              </a:rPr>
              <a:t>Listen, They shall sit down with me on my throne, as I also overcame, and have sat down with my Father on his throne</a:t>
            </a:r>
            <a:r>
              <a:rPr lang="en-US" b="1" dirty="0" smtClean="0">
                <a:effectLst/>
              </a:rPr>
              <a:t>.</a:t>
            </a:r>
          </a:p>
          <a:p>
            <a:endParaRPr lang="en-US" b="1" dirty="0" smtClean="0">
              <a:effectLst/>
            </a:endParaRPr>
          </a:p>
          <a:p>
            <a:r>
              <a:rPr lang="en-US" b="1" dirty="0" smtClean="0">
                <a:effectLst/>
              </a:rPr>
              <a:t>[1.] Beloved,</a:t>
            </a:r>
            <a:r>
              <a:rPr lang="en-US" b="1" baseline="0" dirty="0" smtClean="0">
                <a:effectLst/>
              </a:rPr>
              <a:t> this is saying that</a:t>
            </a:r>
            <a:r>
              <a:rPr lang="en-US" b="1" dirty="0" smtClean="0">
                <a:effectLst/>
              </a:rPr>
              <a:t> Christ himself had met  and passed the test with his temptations and conflicts.</a:t>
            </a:r>
          </a:p>
          <a:p>
            <a:endParaRPr lang="en-US" b="1" dirty="0" smtClean="0">
              <a:effectLst/>
            </a:endParaRPr>
          </a:p>
          <a:p>
            <a:r>
              <a:rPr lang="en-US" b="1" dirty="0" smtClean="0">
                <a:effectLst/>
              </a:rPr>
              <a:t>[2.] That he overcame them all, and was more than a conqueror. </a:t>
            </a:r>
          </a:p>
          <a:p>
            <a:endParaRPr lang="en-US" b="1" dirty="0" smtClean="0">
              <a:effectLst/>
            </a:endParaRPr>
          </a:p>
          <a:p>
            <a:r>
              <a:rPr lang="en-US" b="1" dirty="0" smtClean="0">
                <a:effectLst/>
              </a:rPr>
              <a:t>[3.] That, as the reward of his conflict and victory, he has sat down with God the Father on his throne, possessed of that glory which he had with the Father from eternity, but which he was pleased very much to conceal on earth, leaving it as it were in the hands of the Father, as a pledge that he would fulfil the work of a </a:t>
            </a:r>
            <a:r>
              <a:rPr lang="en-US" b="1" dirty="0" err="1" smtClean="0">
                <a:effectLst/>
              </a:rPr>
              <a:t>Saviour</a:t>
            </a:r>
            <a:r>
              <a:rPr lang="en-US" b="1" dirty="0" smtClean="0">
                <a:effectLst/>
              </a:rPr>
              <a:t> before he reassumed that divine glory; and, having done so, </a:t>
            </a:r>
            <a:r>
              <a:rPr lang="en-US" b="1" i="1" dirty="0" smtClean="0">
                <a:effectLst/>
              </a:rPr>
              <a:t>he demands the pledge</a:t>
            </a:r>
            <a:r>
              <a:rPr lang="en-US" b="1" dirty="0" smtClean="0">
                <a:effectLst/>
              </a:rPr>
              <a:t>, to appear in his divine glory equal to the Father. </a:t>
            </a:r>
          </a:p>
          <a:p>
            <a:endParaRPr lang="en-US" b="1" dirty="0" smtClean="0">
              <a:effectLst/>
            </a:endParaRPr>
          </a:p>
          <a:p>
            <a:r>
              <a:rPr lang="en-US" b="1" dirty="0" smtClean="0">
                <a:effectLst/>
              </a:rPr>
              <a:t>[4.] That those who are conformed to Christ in his trials and victories shall be conformed to him in his glory; they shall sit down with him on his throne, on his throne of judgment at the end of the world, on his throne of glory to all eternity, shining in his beams by virtue of their union with him and relation to him, as the mystical body of which he is the head.</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4866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4485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633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MAN COVERED WITH LEPROSY</a:t>
            </a:r>
          </a:p>
          <a:p>
            <a:r>
              <a:rPr lang="en-US" b="1" u="sng" dirty="0" smtClean="0"/>
              <a:t>Luke 5:12-15King James Version (KJV)…</a:t>
            </a:r>
          </a:p>
          <a:p>
            <a:r>
              <a:rPr lang="en-US" b="1" baseline="30000" dirty="0" smtClean="0">
                <a:solidFill>
                  <a:srgbClr val="0000FF"/>
                </a:solidFill>
              </a:rPr>
              <a:t>12 </a:t>
            </a:r>
            <a:r>
              <a:rPr lang="en-US" b="1" dirty="0" smtClean="0">
                <a:solidFill>
                  <a:srgbClr val="0000FF"/>
                </a:solidFill>
              </a:rPr>
              <a:t>And it came to pass, when he was in a certain city, behold a man full of leprosy: who seeing Jesus fell on his face, and besought him, saying, Lord, if thou wilt, thou canst make me clean.</a:t>
            </a:r>
          </a:p>
          <a:p>
            <a:r>
              <a:rPr lang="en-US" b="1" baseline="30000" dirty="0" smtClean="0">
                <a:solidFill>
                  <a:srgbClr val="0000FF"/>
                </a:solidFill>
              </a:rPr>
              <a:t>13 </a:t>
            </a:r>
            <a:r>
              <a:rPr lang="en-US" b="1" dirty="0" smtClean="0">
                <a:solidFill>
                  <a:srgbClr val="0000FF"/>
                </a:solidFill>
              </a:rPr>
              <a:t>And he put forth his hand, and touched him, saying, I will: be thou clean. And immediately the leprosy departed from him.</a:t>
            </a:r>
          </a:p>
          <a:p>
            <a:r>
              <a:rPr lang="en-US" b="1" baseline="30000" dirty="0" smtClean="0">
                <a:solidFill>
                  <a:srgbClr val="0000FF"/>
                </a:solidFill>
              </a:rPr>
              <a:t>14 </a:t>
            </a:r>
            <a:r>
              <a:rPr lang="en-US" b="1" dirty="0" smtClean="0">
                <a:solidFill>
                  <a:srgbClr val="0000FF"/>
                </a:solidFill>
              </a:rPr>
              <a:t>And he charged him to tell no man: but go, and shew thyself to the priest, and offer for thy cleansing, according as Moses commanded, for a testimony unto them.</a:t>
            </a:r>
          </a:p>
          <a:p>
            <a:r>
              <a:rPr lang="en-US" b="1" baseline="30000" dirty="0" smtClean="0">
                <a:solidFill>
                  <a:srgbClr val="0000FF"/>
                </a:solidFill>
              </a:rPr>
              <a:t>15 </a:t>
            </a:r>
            <a:r>
              <a:rPr lang="en-US" b="1" dirty="0" smtClean="0">
                <a:solidFill>
                  <a:srgbClr val="0000FF"/>
                </a:solidFill>
              </a:rPr>
              <a:t>But so much the more went there a fame abroad of him: and great multitudes came together to hear, and to be healed by him of their infirmities.</a:t>
            </a:r>
          </a:p>
          <a:p>
            <a:endParaRPr lang="en-US" b="1" dirty="0" smtClean="0">
              <a:solidFill>
                <a:srgbClr val="0000FF"/>
              </a:solidFill>
            </a:endParaRPr>
          </a:p>
          <a:p>
            <a:r>
              <a:rPr lang="en-US" b="1" u="sng" dirty="0" smtClean="0">
                <a:solidFill>
                  <a:srgbClr val="0000FF"/>
                </a:solidFill>
              </a:rPr>
              <a:t>CRIPPLED MAN IN COT 38 YEARS</a:t>
            </a:r>
          </a:p>
          <a:p>
            <a:r>
              <a:rPr lang="en-US" b="1" u="sng" dirty="0" smtClean="0"/>
              <a:t>John 5:5-17King James Version (KJV)</a:t>
            </a:r>
          </a:p>
          <a:p>
            <a:r>
              <a:rPr lang="en-US" baseline="30000" dirty="0" smtClean="0"/>
              <a:t>5</a:t>
            </a:r>
            <a:r>
              <a:rPr lang="en-US" b="1" baseline="30000" dirty="0" smtClean="0"/>
              <a:t> </a:t>
            </a:r>
            <a:r>
              <a:rPr lang="en-US" b="1" dirty="0" smtClean="0"/>
              <a:t>And a certain man was there, which had an infirmity thirty and eight years.</a:t>
            </a:r>
          </a:p>
          <a:p>
            <a:r>
              <a:rPr lang="en-US" b="1" baseline="30000" dirty="0" smtClean="0"/>
              <a:t>6 </a:t>
            </a:r>
            <a:r>
              <a:rPr lang="en-US" b="1" dirty="0" smtClean="0"/>
              <a:t>When Jesus saw him lie, and knew that he had been now a long time in that case, he </a:t>
            </a:r>
            <a:r>
              <a:rPr lang="en-US" b="1" dirty="0" err="1" smtClean="0"/>
              <a:t>saith</a:t>
            </a:r>
            <a:r>
              <a:rPr lang="en-US" b="1" dirty="0" smtClean="0"/>
              <a:t> unto him, Wilt thou be made whole?</a:t>
            </a:r>
          </a:p>
          <a:p>
            <a:r>
              <a:rPr lang="en-US" b="1" baseline="30000" dirty="0" smtClean="0"/>
              <a:t>7 </a:t>
            </a:r>
            <a:r>
              <a:rPr lang="en-US" b="1" dirty="0" smtClean="0"/>
              <a:t>The impotent man answered him, Sir, I have no man, when the water is troubled, to put me into the pool: but while I am coming, another </a:t>
            </a:r>
            <a:r>
              <a:rPr lang="en-US" b="1" dirty="0" err="1" smtClean="0"/>
              <a:t>steppeth</a:t>
            </a:r>
            <a:r>
              <a:rPr lang="en-US" b="1" dirty="0" smtClean="0"/>
              <a:t> down before me.</a:t>
            </a:r>
          </a:p>
          <a:p>
            <a:r>
              <a:rPr lang="en-US" b="1" baseline="30000" dirty="0" smtClean="0"/>
              <a:t>8 </a:t>
            </a:r>
            <a:r>
              <a:rPr lang="en-US" b="1" dirty="0" smtClean="0"/>
              <a:t>Jesus </a:t>
            </a:r>
            <a:r>
              <a:rPr lang="en-US" b="1" dirty="0" err="1" smtClean="0"/>
              <a:t>saith</a:t>
            </a:r>
            <a:r>
              <a:rPr lang="en-US" b="1" dirty="0" smtClean="0"/>
              <a:t> unto him, Rise, take up thy bed, and walk.</a:t>
            </a:r>
          </a:p>
          <a:p>
            <a:r>
              <a:rPr lang="en-US" b="1" baseline="30000" dirty="0" smtClean="0"/>
              <a:t>9 </a:t>
            </a:r>
            <a:r>
              <a:rPr lang="en-US" b="1" dirty="0" smtClean="0"/>
              <a:t>And immediately the man was made whole, and took up his bed, and walked: and on the same day was the </a:t>
            </a:r>
            <a:r>
              <a:rPr lang="en-US" b="1" dirty="0" err="1" smtClean="0"/>
              <a:t>sabbath</a:t>
            </a:r>
            <a:r>
              <a:rPr lang="en-US" b="1" dirty="0" smtClean="0"/>
              <a:t>.</a:t>
            </a:r>
          </a:p>
          <a:p>
            <a:r>
              <a:rPr lang="en-US" b="1" baseline="30000" dirty="0" smtClean="0"/>
              <a:t>10 </a:t>
            </a:r>
            <a:r>
              <a:rPr lang="en-US" b="1" dirty="0" smtClean="0"/>
              <a:t>The Jews therefore said unto him that was cured, It is the </a:t>
            </a:r>
            <a:r>
              <a:rPr lang="en-US" b="1" dirty="0" err="1" smtClean="0"/>
              <a:t>sabbath</a:t>
            </a:r>
            <a:r>
              <a:rPr lang="en-US" b="1" dirty="0" smtClean="0"/>
              <a:t> day: it is not lawful for thee to carry thy bed.</a:t>
            </a:r>
          </a:p>
          <a:p>
            <a:r>
              <a:rPr lang="en-US" b="1" baseline="30000" dirty="0" smtClean="0"/>
              <a:t>11 </a:t>
            </a:r>
            <a:r>
              <a:rPr lang="en-US" b="1" dirty="0" smtClean="0"/>
              <a:t>He answered them, He that made me whole, the same said unto me, Take up thy bed, and walk.</a:t>
            </a:r>
          </a:p>
          <a:p>
            <a:r>
              <a:rPr lang="en-US" b="1" baseline="30000" dirty="0" smtClean="0"/>
              <a:t>12 </a:t>
            </a:r>
            <a:r>
              <a:rPr lang="en-US" b="1" dirty="0" smtClean="0"/>
              <a:t>Then asked they him, What man is that which said unto thee, Take up thy bed, and walk?</a:t>
            </a:r>
          </a:p>
          <a:p>
            <a:r>
              <a:rPr lang="en-US" b="1" baseline="30000" dirty="0" smtClean="0"/>
              <a:t>13 </a:t>
            </a:r>
            <a:r>
              <a:rPr lang="en-US" b="1" dirty="0" smtClean="0"/>
              <a:t>And he that was healed </a:t>
            </a:r>
            <a:r>
              <a:rPr lang="en-US" b="1" dirty="0" err="1" smtClean="0"/>
              <a:t>wist</a:t>
            </a:r>
            <a:r>
              <a:rPr lang="en-US" b="1" dirty="0" smtClean="0"/>
              <a:t> not who it was: for Jesus had conveyed himself away, a multitude being in that place.</a:t>
            </a:r>
          </a:p>
          <a:p>
            <a:r>
              <a:rPr lang="en-US" b="1" baseline="30000" dirty="0" smtClean="0"/>
              <a:t>14 </a:t>
            </a:r>
            <a:r>
              <a:rPr lang="en-US" b="1" dirty="0" smtClean="0"/>
              <a:t>Afterward Jesus </a:t>
            </a:r>
            <a:r>
              <a:rPr lang="en-US" b="1" dirty="0" err="1" smtClean="0"/>
              <a:t>findeth</a:t>
            </a:r>
            <a:r>
              <a:rPr lang="en-US" b="1" dirty="0" smtClean="0"/>
              <a:t> him in the temple, and said unto him, Behold, thou art made whole: sin no more, lest a worse thing come unto thee.</a:t>
            </a:r>
          </a:p>
          <a:p>
            <a:r>
              <a:rPr lang="en-US" b="1" baseline="30000" dirty="0" smtClean="0"/>
              <a:t>15 </a:t>
            </a:r>
            <a:r>
              <a:rPr lang="en-US" b="1" dirty="0" smtClean="0"/>
              <a:t>The man departed, and told the Jews that it was Jesus, which had made him whole.</a:t>
            </a:r>
          </a:p>
          <a:p>
            <a:r>
              <a:rPr lang="en-US" b="1" baseline="30000" dirty="0" smtClean="0"/>
              <a:t>16 </a:t>
            </a:r>
            <a:r>
              <a:rPr lang="en-US" b="1" dirty="0" smtClean="0"/>
              <a:t>And therefore did the Jews persecute Jesus, and sought to slay him, because he had done these things on the </a:t>
            </a:r>
            <a:r>
              <a:rPr lang="en-US" b="1" dirty="0" err="1" smtClean="0"/>
              <a:t>sabbath</a:t>
            </a:r>
            <a:r>
              <a:rPr lang="en-US" b="1" dirty="0" smtClean="0"/>
              <a:t> day.</a:t>
            </a:r>
          </a:p>
          <a:p>
            <a:r>
              <a:rPr lang="en-US" b="1" baseline="30000" dirty="0" smtClean="0"/>
              <a:t>17 </a:t>
            </a:r>
            <a:r>
              <a:rPr lang="en-US" b="1" dirty="0" smtClean="0"/>
              <a:t>But Jesus answered them, My Father </a:t>
            </a:r>
            <a:r>
              <a:rPr lang="en-US" b="1" dirty="0" err="1" smtClean="0"/>
              <a:t>worketh</a:t>
            </a:r>
            <a:r>
              <a:rPr lang="en-US" b="1" dirty="0" smtClean="0"/>
              <a:t> hitherto, and I work.</a:t>
            </a:r>
          </a:p>
          <a:p>
            <a:endParaRPr lang="en-US" b="1" dirty="0" smtClean="0"/>
          </a:p>
          <a:p>
            <a:r>
              <a:rPr lang="en-US" b="1" u="sng" dirty="0" smtClean="0"/>
              <a:t>JAIRUS DAUGHTER</a:t>
            </a:r>
          </a:p>
          <a:p>
            <a:r>
              <a:rPr lang="en-US" b="1" u="sng" dirty="0" smtClean="0"/>
              <a:t>Mark 5:35-43King James Version (KJV)</a:t>
            </a:r>
          </a:p>
          <a:p>
            <a:r>
              <a:rPr lang="en-US" b="1" baseline="30000" dirty="0" smtClean="0"/>
              <a:t>35 </a:t>
            </a:r>
            <a:r>
              <a:rPr lang="en-US" b="1" dirty="0" smtClean="0"/>
              <a:t>While he yet </a:t>
            </a:r>
            <a:r>
              <a:rPr lang="en-US" b="1" dirty="0" err="1" smtClean="0"/>
              <a:t>spake</a:t>
            </a:r>
            <a:r>
              <a:rPr lang="en-US" b="1" dirty="0" smtClean="0"/>
              <a:t>, there came from the ruler of the synagogue's house certain which said, Thy daughter is dead: why </a:t>
            </a:r>
            <a:r>
              <a:rPr lang="en-US" b="1" dirty="0" err="1" smtClean="0"/>
              <a:t>troublest</a:t>
            </a:r>
            <a:r>
              <a:rPr lang="en-US" b="1" dirty="0" smtClean="0"/>
              <a:t> thou the Master any further?</a:t>
            </a:r>
          </a:p>
          <a:p>
            <a:r>
              <a:rPr lang="en-US" b="1" baseline="30000" dirty="0" smtClean="0"/>
              <a:t>36 </a:t>
            </a:r>
            <a:r>
              <a:rPr lang="en-US" b="1" dirty="0" smtClean="0"/>
              <a:t>As soon as Jesus heard the word that was spoken, he </a:t>
            </a:r>
            <a:r>
              <a:rPr lang="en-US" b="1" dirty="0" err="1" smtClean="0"/>
              <a:t>saith</a:t>
            </a:r>
            <a:r>
              <a:rPr lang="en-US" b="1" dirty="0" smtClean="0"/>
              <a:t> unto the ruler of the synagogue, Be not afraid, only believe.</a:t>
            </a:r>
          </a:p>
          <a:p>
            <a:r>
              <a:rPr lang="en-US" b="1" baseline="30000" dirty="0" smtClean="0"/>
              <a:t>37 </a:t>
            </a:r>
            <a:r>
              <a:rPr lang="en-US" b="1" dirty="0" smtClean="0"/>
              <a:t>And he suffered no man to follow him, save Peter, and James, and John the brother of James.</a:t>
            </a:r>
          </a:p>
          <a:p>
            <a:r>
              <a:rPr lang="en-US" b="1" baseline="30000" dirty="0" smtClean="0"/>
              <a:t>38 </a:t>
            </a:r>
            <a:r>
              <a:rPr lang="en-US" b="1" dirty="0" smtClean="0"/>
              <a:t>And he cometh to the house of the ruler of the synagogue, and </a:t>
            </a:r>
            <a:r>
              <a:rPr lang="en-US" b="1" dirty="0" err="1" smtClean="0"/>
              <a:t>seeth</a:t>
            </a:r>
            <a:r>
              <a:rPr lang="en-US" b="1" dirty="0" smtClean="0"/>
              <a:t> the tumult, and them that wept and wailed greatly.</a:t>
            </a:r>
          </a:p>
          <a:p>
            <a:r>
              <a:rPr lang="en-US" b="1" baseline="30000" dirty="0" smtClean="0"/>
              <a:t>39 </a:t>
            </a:r>
            <a:r>
              <a:rPr lang="en-US" b="1" dirty="0" smtClean="0"/>
              <a:t>And when he was come in, he </a:t>
            </a:r>
            <a:r>
              <a:rPr lang="en-US" b="1" dirty="0" err="1" smtClean="0"/>
              <a:t>saith</a:t>
            </a:r>
            <a:r>
              <a:rPr lang="en-US" b="1" dirty="0" smtClean="0"/>
              <a:t> unto them, Why make ye this ado, and weep? the damsel is not dead, but </a:t>
            </a:r>
            <a:r>
              <a:rPr lang="en-US" b="1" dirty="0" err="1" smtClean="0"/>
              <a:t>sleepeth</a:t>
            </a:r>
            <a:r>
              <a:rPr lang="en-US" b="1" dirty="0" smtClean="0"/>
              <a:t>.</a:t>
            </a:r>
          </a:p>
          <a:p>
            <a:r>
              <a:rPr lang="en-US" b="1" baseline="30000" dirty="0" smtClean="0"/>
              <a:t>40 </a:t>
            </a:r>
            <a:r>
              <a:rPr lang="en-US" b="1" dirty="0" smtClean="0"/>
              <a:t>And they laughed him to scorn. But when he had put them all out, he taketh the father and the mother of the damsel, and them that were with him, and </a:t>
            </a:r>
            <a:r>
              <a:rPr lang="en-US" b="1" dirty="0" err="1" smtClean="0"/>
              <a:t>entereth</a:t>
            </a:r>
            <a:r>
              <a:rPr lang="en-US" b="1" dirty="0" smtClean="0"/>
              <a:t> in where the damsel was lying.</a:t>
            </a:r>
          </a:p>
          <a:p>
            <a:r>
              <a:rPr lang="en-US" b="1" baseline="30000" dirty="0" smtClean="0"/>
              <a:t>41 </a:t>
            </a:r>
            <a:r>
              <a:rPr lang="en-US" b="1" dirty="0" smtClean="0"/>
              <a:t>And he took the damsel by the hand, and said unto her, </a:t>
            </a:r>
            <a:r>
              <a:rPr lang="en-US" b="1" dirty="0" err="1" smtClean="0"/>
              <a:t>Talitha</a:t>
            </a:r>
            <a:r>
              <a:rPr lang="en-US" b="1" dirty="0" smtClean="0"/>
              <a:t> </a:t>
            </a:r>
            <a:r>
              <a:rPr lang="en-US" b="1" dirty="0" err="1" smtClean="0"/>
              <a:t>cumi</a:t>
            </a:r>
            <a:r>
              <a:rPr lang="en-US" b="1" dirty="0" smtClean="0"/>
              <a:t>; which is, being interpreted, Damsel, I say unto thee, arise.</a:t>
            </a:r>
          </a:p>
          <a:p>
            <a:r>
              <a:rPr lang="en-US" b="1" baseline="30000" dirty="0" smtClean="0"/>
              <a:t>42 </a:t>
            </a:r>
            <a:r>
              <a:rPr lang="en-US" b="1" dirty="0" smtClean="0"/>
              <a:t>And straightway the damsel arose, and walked; for she was of the age of twelve years. And they were astonished with a great astonishment.</a:t>
            </a:r>
          </a:p>
          <a:p>
            <a:r>
              <a:rPr lang="en-US" b="1" baseline="30000" dirty="0" smtClean="0"/>
              <a:t>43 </a:t>
            </a:r>
            <a:r>
              <a:rPr lang="en-US" b="1" dirty="0" smtClean="0"/>
              <a:t>And he charged them </a:t>
            </a:r>
            <a:r>
              <a:rPr lang="en-US" b="1" dirty="0" err="1" smtClean="0"/>
              <a:t>straitly</a:t>
            </a:r>
            <a:r>
              <a:rPr lang="en-US" b="1" dirty="0" smtClean="0"/>
              <a:t> that no man should know it; and commanded that something should be given her to eat.</a:t>
            </a:r>
          </a:p>
          <a:p>
            <a:endParaRPr lang="en-US" b="1" dirty="0" smtClean="0"/>
          </a:p>
          <a:p>
            <a:r>
              <a:rPr lang="en-US" b="1" u="sng" dirty="0" smtClean="0"/>
              <a:t>WOMAN WITH ISSUE OF BLOOD</a:t>
            </a:r>
          </a:p>
          <a:p>
            <a:r>
              <a:rPr lang="en-US" b="1" u="sng" dirty="0" smtClean="0"/>
              <a:t>Mark 5:25-34King James Version (KJV)</a:t>
            </a:r>
          </a:p>
          <a:p>
            <a:r>
              <a:rPr lang="en-US" b="1" baseline="30000" dirty="0" smtClean="0"/>
              <a:t>25 </a:t>
            </a:r>
            <a:r>
              <a:rPr lang="en-US" b="1" dirty="0" smtClean="0"/>
              <a:t>And a certain woman, which had an issue of blood twelve years,</a:t>
            </a:r>
          </a:p>
          <a:p>
            <a:r>
              <a:rPr lang="en-US" b="1" baseline="30000" dirty="0" smtClean="0"/>
              <a:t>26 </a:t>
            </a:r>
            <a:r>
              <a:rPr lang="en-US" b="1" dirty="0" smtClean="0"/>
              <a:t>And had suffered many things of many physicians, and had spent all that she had, and was nothing bettered, but rather grew worse,</a:t>
            </a:r>
          </a:p>
          <a:p>
            <a:r>
              <a:rPr lang="en-US" b="1" baseline="30000" dirty="0" smtClean="0"/>
              <a:t>27 </a:t>
            </a:r>
            <a:r>
              <a:rPr lang="en-US" b="1" dirty="0" smtClean="0"/>
              <a:t>When she had heard of Jesus, came in the press behind, and touched his garment.</a:t>
            </a:r>
          </a:p>
          <a:p>
            <a:r>
              <a:rPr lang="en-US" b="1" baseline="30000" dirty="0" smtClean="0"/>
              <a:t>28 </a:t>
            </a:r>
            <a:r>
              <a:rPr lang="en-US" b="1" dirty="0" smtClean="0"/>
              <a:t>For she said, If I may touch but his clothes, I shall be whole.</a:t>
            </a:r>
          </a:p>
          <a:p>
            <a:r>
              <a:rPr lang="en-US" b="1" baseline="30000" dirty="0" smtClean="0"/>
              <a:t>29 </a:t>
            </a:r>
            <a:r>
              <a:rPr lang="en-US" b="1" dirty="0" smtClean="0"/>
              <a:t>And straightway the fountain of her blood was dried up; and she felt in her body that she was healed of that plague.</a:t>
            </a:r>
          </a:p>
          <a:p>
            <a:r>
              <a:rPr lang="en-US" b="1" baseline="30000" dirty="0" smtClean="0"/>
              <a:t>30 </a:t>
            </a:r>
            <a:r>
              <a:rPr lang="en-US" b="1" dirty="0" smtClean="0"/>
              <a:t>And Jesus, immediately knowing in himself that virtue had gone out of him, turned him about in the press, and said, Who touched my clothes?</a:t>
            </a:r>
          </a:p>
          <a:p>
            <a:r>
              <a:rPr lang="en-US" b="1" baseline="30000" dirty="0" smtClean="0"/>
              <a:t>31 </a:t>
            </a:r>
            <a:r>
              <a:rPr lang="en-US" b="1" dirty="0" smtClean="0"/>
              <a:t>And his disciples said unto him, Thou </a:t>
            </a:r>
            <a:r>
              <a:rPr lang="en-US" b="1" dirty="0" err="1" smtClean="0"/>
              <a:t>seest</a:t>
            </a:r>
            <a:r>
              <a:rPr lang="en-US" b="1" dirty="0" smtClean="0"/>
              <a:t> the multitude thronging thee, and </a:t>
            </a:r>
            <a:r>
              <a:rPr lang="en-US" b="1" dirty="0" err="1" smtClean="0"/>
              <a:t>sayest</a:t>
            </a:r>
            <a:r>
              <a:rPr lang="en-US" b="1" dirty="0" smtClean="0"/>
              <a:t> thou, Who touched me?</a:t>
            </a:r>
          </a:p>
          <a:p>
            <a:r>
              <a:rPr lang="en-US" b="1" baseline="30000" dirty="0" smtClean="0"/>
              <a:t>32 </a:t>
            </a:r>
            <a:r>
              <a:rPr lang="en-US" b="1" dirty="0" smtClean="0"/>
              <a:t>And he looked round about to see her that had done this thing.</a:t>
            </a:r>
          </a:p>
          <a:p>
            <a:r>
              <a:rPr lang="en-US" b="1" baseline="30000" dirty="0" smtClean="0"/>
              <a:t>33 </a:t>
            </a:r>
            <a:r>
              <a:rPr lang="en-US" b="1" dirty="0" smtClean="0"/>
              <a:t>But the woman fearing and trembling, knowing what was done in her, came and fell down before him, and told him all the truth.</a:t>
            </a:r>
          </a:p>
          <a:p>
            <a:r>
              <a:rPr lang="en-US" b="1" baseline="30000" dirty="0" smtClean="0"/>
              <a:t>34 </a:t>
            </a:r>
            <a:r>
              <a:rPr lang="en-US" b="1" dirty="0" smtClean="0"/>
              <a:t>And he said unto her, Daughter, thy faith hath made thee whole; go in peace, and be whole of thy plague.</a:t>
            </a:r>
          </a:p>
          <a:p>
            <a:endParaRPr lang="en-US" b="1" dirty="0" smtClean="0"/>
          </a:p>
          <a:p>
            <a:r>
              <a:rPr lang="en-US" b="1" u="sng" dirty="0" smtClean="0"/>
              <a:t>MAN WITH A SHRIVELED HAND</a:t>
            </a:r>
          </a:p>
          <a:p>
            <a:r>
              <a:rPr lang="en-US" b="1" u="sng" dirty="0" smtClean="0"/>
              <a:t>Mark 3:1-6King James Version (KJV)</a:t>
            </a:r>
          </a:p>
          <a:p>
            <a:r>
              <a:rPr lang="en-US" b="1" dirty="0" smtClean="0"/>
              <a:t>3 And he entered again into the synagogue; and there was a man there which had a withered hand.</a:t>
            </a:r>
          </a:p>
          <a:p>
            <a:r>
              <a:rPr lang="en-US" b="1" baseline="30000" dirty="0" smtClean="0"/>
              <a:t>2 </a:t>
            </a:r>
            <a:r>
              <a:rPr lang="en-US" b="1" dirty="0" smtClean="0"/>
              <a:t>And they watched him, whether he would heal him on the </a:t>
            </a:r>
            <a:r>
              <a:rPr lang="en-US" b="1" dirty="0" err="1" smtClean="0"/>
              <a:t>sabbath</a:t>
            </a:r>
            <a:r>
              <a:rPr lang="en-US" b="1" dirty="0" smtClean="0"/>
              <a:t> day; that they might accuse him.</a:t>
            </a:r>
          </a:p>
          <a:p>
            <a:r>
              <a:rPr lang="en-US" b="1" baseline="30000" dirty="0" smtClean="0"/>
              <a:t>3 </a:t>
            </a:r>
            <a:r>
              <a:rPr lang="en-US" b="1" dirty="0" smtClean="0"/>
              <a:t>And he </a:t>
            </a:r>
            <a:r>
              <a:rPr lang="en-US" b="1" dirty="0" err="1" smtClean="0"/>
              <a:t>saith</a:t>
            </a:r>
            <a:r>
              <a:rPr lang="en-US" b="1" dirty="0" smtClean="0"/>
              <a:t> unto the man which had the withered hand, Stand forth.</a:t>
            </a:r>
          </a:p>
          <a:p>
            <a:r>
              <a:rPr lang="en-US" b="1" baseline="30000" dirty="0" smtClean="0"/>
              <a:t>4 </a:t>
            </a:r>
            <a:r>
              <a:rPr lang="en-US" b="1" dirty="0" smtClean="0"/>
              <a:t>And he </a:t>
            </a:r>
            <a:r>
              <a:rPr lang="en-US" b="1" dirty="0" err="1" smtClean="0"/>
              <a:t>saith</a:t>
            </a:r>
            <a:r>
              <a:rPr lang="en-US" b="1" dirty="0" smtClean="0"/>
              <a:t> unto them, Is it lawful to do good on the </a:t>
            </a:r>
            <a:r>
              <a:rPr lang="en-US" b="1" dirty="0" err="1" smtClean="0"/>
              <a:t>sabbath</a:t>
            </a:r>
            <a:r>
              <a:rPr lang="en-US" b="1" dirty="0" smtClean="0"/>
              <a:t> days, or to do evil? to save life, or to kill? But they held their peace.</a:t>
            </a:r>
          </a:p>
          <a:p>
            <a:r>
              <a:rPr lang="en-US" b="1" baseline="30000" dirty="0" smtClean="0"/>
              <a:t>5 </a:t>
            </a:r>
            <a:r>
              <a:rPr lang="en-US" b="1" dirty="0" smtClean="0"/>
              <a:t>And when he had looked round about on them with anger, being grieved for the hardness of their hearts, he </a:t>
            </a:r>
            <a:r>
              <a:rPr lang="en-US" b="1" dirty="0" err="1" smtClean="0"/>
              <a:t>saith</a:t>
            </a:r>
            <a:r>
              <a:rPr lang="en-US" b="1" dirty="0" smtClean="0"/>
              <a:t> unto the man, Stretch forth thine hand. And he stretched it out: and his hand was restored whole as the other.</a:t>
            </a:r>
          </a:p>
          <a:p>
            <a:r>
              <a:rPr lang="en-US" b="1" baseline="30000" dirty="0" smtClean="0"/>
              <a:t>6 </a:t>
            </a:r>
            <a:r>
              <a:rPr lang="en-US" b="1" dirty="0" smtClean="0"/>
              <a:t>And the Pharisees went forth, and straightway took counsel with the </a:t>
            </a:r>
            <a:r>
              <a:rPr lang="en-US" b="1" dirty="0" err="1" smtClean="0"/>
              <a:t>Herodians</a:t>
            </a:r>
            <a:r>
              <a:rPr lang="en-US" b="1" dirty="0" smtClean="0"/>
              <a:t> against him, how they might destroy him.</a:t>
            </a:r>
          </a:p>
          <a:p>
            <a:endParaRPr lang="en-US" b="1" dirty="0" smtClean="0"/>
          </a:p>
          <a:p>
            <a:r>
              <a:rPr lang="en-US" b="1" u="sng" dirty="0" smtClean="0"/>
              <a:t>MANY</a:t>
            </a:r>
            <a:r>
              <a:rPr lang="en-US" b="1" u="sng" baseline="0" dirty="0" smtClean="0"/>
              <a:t> THAT WERE HEALED AND DEVILS CAST OUT!</a:t>
            </a:r>
            <a:endParaRPr lang="en-US" b="1" u="sng" dirty="0" smtClean="0"/>
          </a:p>
          <a:p>
            <a:r>
              <a:rPr lang="en-US" b="1" u="sng" dirty="0" smtClean="0"/>
              <a:t>Luke 4:40-41King James Version (KJV)</a:t>
            </a:r>
          </a:p>
          <a:p>
            <a:r>
              <a:rPr lang="en-US" b="1" baseline="30000" dirty="0" smtClean="0"/>
              <a:t>40 </a:t>
            </a:r>
            <a:r>
              <a:rPr lang="en-US" b="1" dirty="0" smtClean="0"/>
              <a:t>Now when the sun was setting, all they that had any sick with divers diseases brought them unto him; and he laid his hands on every one of them, and healed them.</a:t>
            </a:r>
          </a:p>
          <a:p>
            <a:r>
              <a:rPr lang="en-US" b="1" baseline="30000" dirty="0" smtClean="0"/>
              <a:t>41 </a:t>
            </a:r>
            <a:r>
              <a:rPr lang="en-US" b="1" dirty="0" smtClean="0"/>
              <a:t>And devils also came out of many, crying out, and saying, Thou art Christ the Son of God. And he rebuking them suffered them not to speak: for they knew that he was Christ.</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4728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Beloved,</a:t>
            </a:r>
            <a:r>
              <a:rPr lang="en-US" b="1" baseline="0" dirty="0" smtClean="0">
                <a:effectLst/>
              </a:rPr>
              <a:t> W</a:t>
            </a:r>
            <a:r>
              <a:rPr lang="en-US" b="1" dirty="0" smtClean="0">
                <a:effectLst/>
              </a:rPr>
              <a:t>hat is promised to us is that we shall </a:t>
            </a:r>
            <a:r>
              <a:rPr lang="en-US" b="1" i="1" dirty="0" smtClean="0">
                <a:effectLst/>
              </a:rPr>
              <a:t>eat of the tree of life which is in the midst of the paradise of God</a:t>
            </a:r>
            <a:r>
              <a:rPr lang="en-US" b="1" dirty="0" smtClean="0">
                <a:effectLst/>
              </a:rPr>
              <a:t>.  Amen?  </a:t>
            </a:r>
          </a:p>
          <a:p>
            <a:endParaRPr lang="en-US" b="1" dirty="0" smtClean="0">
              <a:effectLst/>
            </a:endParaRPr>
          </a:p>
          <a:p>
            <a:r>
              <a:rPr lang="en-US" b="1" dirty="0" smtClean="0">
                <a:effectLst/>
              </a:rPr>
              <a:t>In other</a:t>
            </a:r>
            <a:r>
              <a:rPr lang="en-US" b="1" baseline="0" dirty="0" smtClean="0">
                <a:effectLst/>
              </a:rPr>
              <a:t> words….</a:t>
            </a:r>
            <a:r>
              <a:rPr lang="en-US" b="1" dirty="0" smtClean="0">
                <a:effectLst/>
              </a:rPr>
              <a:t>We shall have that perfection of holiness, and the confirmation needed, which Adam would have had if he had gone</a:t>
            </a:r>
            <a:r>
              <a:rPr lang="en-US" b="1" baseline="0" dirty="0" smtClean="0">
                <a:effectLst/>
              </a:rPr>
              <a:t> entirely </a:t>
            </a:r>
            <a:r>
              <a:rPr lang="en-US" b="1" dirty="0" smtClean="0">
                <a:effectLst/>
              </a:rPr>
              <a:t>through the course of his trial: he would have eaten of the tree of life which was in the midst of paradise, and this would have been the sacrament of confirmation to him in his holy and happy state.</a:t>
            </a:r>
            <a:r>
              <a:rPr lang="en-US" b="1" baseline="0" dirty="0" smtClean="0">
                <a:effectLst/>
              </a:rPr>
              <a:t> </a:t>
            </a:r>
            <a:r>
              <a:rPr lang="en-US" b="1" dirty="0" smtClean="0">
                <a:effectLst/>
              </a:rPr>
              <a:t> </a:t>
            </a:r>
          </a:p>
          <a:p>
            <a:endParaRPr lang="en-US" b="1" dirty="0" smtClean="0">
              <a:effectLst/>
            </a:endParaRPr>
          </a:p>
          <a:p>
            <a:r>
              <a:rPr lang="en-US" b="1" dirty="0" smtClean="0">
                <a:effectLst/>
              </a:rPr>
              <a:t>So today to all who persevere in their Christian trial and SPIRITUAL</a:t>
            </a:r>
            <a:r>
              <a:rPr lang="en-US" b="1" baseline="0" dirty="0" smtClean="0">
                <a:effectLst/>
              </a:rPr>
              <a:t> WARFARE </a:t>
            </a:r>
            <a:r>
              <a:rPr lang="en-US" b="1" dirty="0" smtClean="0">
                <a:effectLst/>
              </a:rPr>
              <a:t>shall consume</a:t>
            </a:r>
            <a:r>
              <a:rPr lang="en-US" b="1" baseline="0" dirty="0" smtClean="0">
                <a:effectLst/>
              </a:rPr>
              <a:t> </a:t>
            </a:r>
            <a:r>
              <a:rPr lang="en-US" b="1" dirty="0" smtClean="0">
                <a:effectLst/>
              </a:rPr>
              <a:t> from Christ, as the tree of life, perfection and confirmation in holiness and happiness in the paradise of God; however, not in the earthly paradise, but the heavenly paradise</a:t>
            </a:r>
            <a:r>
              <a:rPr lang="en-US" b="1" baseline="0" dirty="0" smtClean="0">
                <a:effectLst/>
              </a:rPr>
              <a:t> !</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878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effectLst/>
              </a:rPr>
              <a:t>He that </a:t>
            </a:r>
            <a:r>
              <a:rPr lang="en-US" b="1" i="1" dirty="0" err="1" smtClean="0">
                <a:effectLst/>
              </a:rPr>
              <a:t>overcometh</a:t>
            </a:r>
            <a:r>
              <a:rPr lang="en-US" b="1" i="1" dirty="0" smtClean="0">
                <a:effectLst/>
              </a:rPr>
              <a:t> shall not be hurt of the second death</a:t>
            </a:r>
            <a:r>
              <a:rPr lang="en-US" b="1" i="0" dirty="0" smtClean="0">
                <a:effectLst/>
              </a:rPr>
              <a:t>.</a:t>
            </a:r>
            <a:r>
              <a:rPr lang="en-US" b="1" i="0" baseline="0" dirty="0" smtClean="0">
                <a:effectLst/>
              </a:rPr>
              <a:t> </a:t>
            </a:r>
          </a:p>
          <a:p>
            <a:endParaRPr lang="en-US" b="1" i="0" baseline="0" dirty="0" smtClean="0">
              <a:effectLst/>
            </a:endParaRPr>
          </a:p>
          <a:p>
            <a:r>
              <a:rPr lang="en-US" b="1" dirty="0" smtClean="0">
                <a:effectLst/>
              </a:rPr>
              <a:t>Beloved  listen up ,</a:t>
            </a:r>
          </a:p>
          <a:p>
            <a:endParaRPr lang="en-US" b="1" dirty="0" smtClean="0">
              <a:effectLst/>
            </a:endParaRPr>
          </a:p>
          <a:p>
            <a:r>
              <a:rPr lang="en-US" b="1" dirty="0" smtClean="0">
                <a:effectLst/>
              </a:rPr>
              <a:t>(1.) There is not only a first, but a second death, a death after the body is dead.</a:t>
            </a:r>
          </a:p>
          <a:p>
            <a:endParaRPr lang="en-US" b="1" dirty="0" smtClean="0">
              <a:effectLst/>
            </a:endParaRPr>
          </a:p>
          <a:p>
            <a:r>
              <a:rPr lang="en-US" b="1" dirty="0" smtClean="0">
                <a:effectLst/>
              </a:rPr>
              <a:t>(2.) This second death is unspeakably worse than the first death, both in the dying pains and agonies of it,</a:t>
            </a:r>
            <a:r>
              <a:rPr lang="en-US" b="1" baseline="0" dirty="0" smtClean="0">
                <a:effectLst/>
              </a:rPr>
              <a:t> </a:t>
            </a:r>
            <a:r>
              <a:rPr lang="en-US" b="1" dirty="0" smtClean="0">
                <a:effectLst/>
              </a:rPr>
              <a:t>and in the duration; it is </a:t>
            </a:r>
            <a:r>
              <a:rPr lang="en-US" b="1" i="1" dirty="0" smtClean="0">
                <a:effectLst/>
              </a:rPr>
              <a:t>eternal death</a:t>
            </a:r>
            <a:r>
              <a:rPr lang="en-US" b="1" dirty="0" smtClean="0">
                <a:effectLst/>
              </a:rPr>
              <a:t>, dying the death, to die and to be always dying. This is hurtful indeed, fatally hurtful, to all who fall under it. Here’s what the scripture</a:t>
            </a:r>
            <a:r>
              <a:rPr lang="en-US" b="1" baseline="0" dirty="0" smtClean="0">
                <a:effectLst/>
              </a:rPr>
              <a:t> is saying, </a:t>
            </a:r>
          </a:p>
          <a:p>
            <a:endParaRPr lang="en-US" b="1" baseline="0" dirty="0" smtClean="0">
              <a:effectLst/>
            </a:endParaRPr>
          </a:p>
          <a:p>
            <a:r>
              <a:rPr lang="en-US" b="1" dirty="0" smtClean="0">
                <a:effectLst/>
              </a:rPr>
              <a:t>(3.) From this hurtful, this destructive death, Christ will save all his faithful servants; beloved, the second death shall have no power over those who are </a:t>
            </a:r>
            <a:r>
              <a:rPr lang="en-US" b="1" i="1" dirty="0" smtClean="0">
                <a:effectLst/>
              </a:rPr>
              <a:t>partakers of the first resurrection</a:t>
            </a:r>
            <a:r>
              <a:rPr lang="en-US" b="1" dirty="0" smtClean="0">
                <a:effectLst/>
              </a:rPr>
              <a:t>: the first death shall not hurt them, and the second death shall have no power over them. This is a</a:t>
            </a:r>
            <a:r>
              <a:rPr lang="en-US" b="1" baseline="0" dirty="0" smtClean="0">
                <a:effectLst/>
              </a:rPr>
              <a:t> great mystery that only Jesus has hidden!!</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939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What is this hidden manna?</a:t>
            </a:r>
            <a:r>
              <a:rPr lang="en-US" b="1" baseline="0" dirty="0" smtClean="0">
                <a:effectLst/>
              </a:rPr>
              <a:t> </a:t>
            </a:r>
          </a:p>
          <a:p>
            <a:endParaRPr lang="en-US" b="1" baseline="0" dirty="0" smtClean="0">
              <a:effectLst/>
            </a:endParaRPr>
          </a:p>
          <a:p>
            <a:r>
              <a:rPr lang="en-US" b="1" baseline="0" dirty="0" smtClean="0">
                <a:effectLst/>
              </a:rPr>
              <a:t> It is </a:t>
            </a:r>
            <a:r>
              <a:rPr lang="en-US" b="1" dirty="0" smtClean="0">
                <a:effectLst/>
              </a:rPr>
              <a:t>the influences and comforts of the HOLY</a:t>
            </a:r>
            <a:r>
              <a:rPr lang="en-US" b="1" baseline="0" dirty="0" smtClean="0">
                <a:effectLst/>
              </a:rPr>
              <a:t> SPIRIT</a:t>
            </a:r>
            <a:r>
              <a:rPr lang="en-US" b="1" dirty="0" smtClean="0">
                <a:effectLst/>
              </a:rPr>
              <a:t> of Christ in communion with him, coming down from heaven into the soul OF THE BELIEVER, from time to time, FOR</a:t>
            </a:r>
            <a:r>
              <a:rPr lang="en-US" b="1" baseline="0" dirty="0" smtClean="0">
                <a:effectLst/>
              </a:rPr>
              <a:t> </a:t>
            </a:r>
            <a:r>
              <a:rPr lang="en-US" b="1" dirty="0" smtClean="0">
                <a:effectLst/>
              </a:rPr>
              <a:t> support, to let US</a:t>
            </a:r>
            <a:r>
              <a:rPr lang="en-US" b="1" baseline="0" dirty="0" smtClean="0">
                <a:effectLst/>
              </a:rPr>
              <a:t> </a:t>
            </a:r>
            <a:r>
              <a:rPr lang="en-US" b="1" dirty="0" smtClean="0">
                <a:effectLst/>
              </a:rPr>
              <a:t> taste something of how saints and angels live in heaven. This is hidden from the rest of the world—and it is laid up in Christ, the ark of the covenant, in the holy of holies. </a:t>
            </a:r>
          </a:p>
          <a:p>
            <a:endParaRPr lang="en-US" b="1" dirty="0" smtClean="0">
              <a:effectLst/>
            </a:endParaRPr>
          </a:p>
          <a:p>
            <a:r>
              <a:rPr lang="en-US" b="1" dirty="0" smtClean="0">
                <a:effectLst/>
              </a:rPr>
              <a:t>2. The white stone, with a new name written</a:t>
            </a:r>
            <a:r>
              <a:rPr lang="en-US" b="1" baseline="0" dirty="0" smtClean="0">
                <a:effectLst/>
              </a:rPr>
              <a:t> </a:t>
            </a:r>
            <a:r>
              <a:rPr lang="en-US" b="1" dirty="0" smtClean="0">
                <a:effectLst/>
              </a:rPr>
              <a:t>upon it. </a:t>
            </a:r>
          </a:p>
          <a:p>
            <a:endParaRPr lang="en-US" b="1" dirty="0" smtClean="0">
              <a:effectLst/>
            </a:endParaRPr>
          </a:p>
          <a:p>
            <a:r>
              <a:rPr lang="en-US" b="1" dirty="0" smtClean="0">
                <a:effectLst/>
              </a:rPr>
              <a:t>This white stone represents </a:t>
            </a:r>
            <a:r>
              <a:rPr lang="en-US" b="1" baseline="0" dirty="0" smtClean="0">
                <a:effectLst/>
              </a:rPr>
              <a:t> complete </a:t>
            </a:r>
            <a:r>
              <a:rPr lang="en-US" b="1" baseline="0" dirty="0" err="1" smtClean="0">
                <a:effectLst/>
              </a:rPr>
              <a:t>cleaness</a:t>
            </a:r>
            <a:r>
              <a:rPr lang="en-US" b="1" dirty="0" smtClean="0">
                <a:effectLst/>
              </a:rPr>
              <a:t> from the guilt of sin, in  ancient times is was customary of giving a white stone to those acquitted on trial and a black stone to those condemned. </a:t>
            </a:r>
          </a:p>
          <a:p>
            <a:endParaRPr lang="en-US" b="1" dirty="0" smtClean="0">
              <a:effectLst/>
            </a:endParaRPr>
          </a:p>
          <a:p>
            <a:r>
              <a:rPr lang="en-US" b="1" dirty="0" smtClean="0">
                <a:effectLst/>
              </a:rPr>
              <a:t>The new name is the name of adoption: adopted persons took the name of the family into which they were adopted. A</a:t>
            </a:r>
            <a:r>
              <a:rPr lang="en-US" b="1" baseline="0" dirty="0" smtClean="0">
                <a:effectLst/>
              </a:rPr>
              <a:t> persons </a:t>
            </a:r>
            <a:r>
              <a:rPr lang="en-US" b="1" dirty="0" smtClean="0">
                <a:effectLst/>
              </a:rPr>
              <a:t>adoption is</a:t>
            </a:r>
            <a:r>
              <a:rPr lang="en-US" b="1" baseline="0" dirty="0" smtClean="0">
                <a:effectLst/>
              </a:rPr>
              <a:t> known</a:t>
            </a:r>
            <a:r>
              <a:rPr lang="en-US" b="1" dirty="0" smtClean="0">
                <a:effectLst/>
              </a:rPr>
              <a:t> by</a:t>
            </a:r>
            <a:r>
              <a:rPr lang="en-US" b="1" baseline="0" dirty="0" smtClean="0">
                <a:effectLst/>
              </a:rPr>
              <a:t> </a:t>
            </a:r>
            <a:r>
              <a:rPr lang="en-US" b="1" dirty="0" smtClean="0">
                <a:effectLst/>
              </a:rPr>
              <a:t>himself; however in the case of a Christian if he persevere till</a:t>
            </a:r>
            <a:r>
              <a:rPr lang="en-US" b="1" baseline="0" dirty="0" smtClean="0">
                <a:effectLst/>
              </a:rPr>
              <a:t> the end, </a:t>
            </a:r>
            <a:r>
              <a:rPr lang="en-US" b="1" dirty="0" smtClean="0">
                <a:effectLst/>
              </a:rPr>
              <a:t>he shall have both the evidence of </a:t>
            </a:r>
            <a:r>
              <a:rPr lang="en-US" b="1" dirty="0" err="1" smtClean="0">
                <a:effectLst/>
              </a:rPr>
              <a:t>sonship</a:t>
            </a:r>
            <a:r>
              <a:rPr lang="en-US" b="1" dirty="0" smtClean="0">
                <a:effectLst/>
              </a:rPr>
              <a:t> and the inheritance.</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485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smtClean="0">
                <a:effectLst/>
              </a:rPr>
              <a:t>The promise of an ample reward to the persevering victorious believer, in two parts:—</a:t>
            </a:r>
          </a:p>
          <a:p>
            <a:endParaRPr lang="en-US" sz="1800" b="1" dirty="0" smtClean="0">
              <a:effectLst/>
            </a:endParaRPr>
          </a:p>
          <a:p>
            <a:r>
              <a:rPr lang="en-US" sz="1800" b="1" dirty="0" smtClean="0">
                <a:effectLst/>
              </a:rPr>
              <a:t>(1.) Very great power and dominion over the rest of the world:</a:t>
            </a:r>
          </a:p>
          <a:p>
            <a:endParaRPr lang="en-US" sz="1800" b="1" dirty="0" smtClean="0">
              <a:effectLst/>
            </a:endParaRPr>
          </a:p>
          <a:p>
            <a:r>
              <a:rPr lang="en-US" sz="1800" b="1" dirty="0" smtClean="0">
                <a:effectLst/>
              </a:rPr>
              <a:t>(2.)  </a:t>
            </a:r>
            <a:r>
              <a:rPr lang="en-US" sz="1800" b="1" i="1" dirty="0" smtClean="0">
                <a:effectLst/>
              </a:rPr>
              <a:t>Power over the nations</a:t>
            </a:r>
            <a:r>
              <a:rPr lang="en-US" sz="1800" b="1" dirty="0" smtClean="0">
                <a:effectLst/>
              </a:rPr>
              <a:t>,</a:t>
            </a:r>
          </a:p>
          <a:p>
            <a:r>
              <a:rPr lang="en-US" sz="1800" b="1" dirty="0" smtClean="0">
                <a:effectLst/>
              </a:rPr>
              <a:t>when believers shall sit down with Christ on his throne of judgment, and join with him in trying, and condemning, and executing over to punishment the enemies of Christ and the church</a:t>
            </a:r>
          </a:p>
          <a:p>
            <a:endParaRPr lang="en-US" sz="1800" b="1" dirty="0" smtClean="0">
              <a:effectLst/>
            </a:endParaRPr>
          </a:p>
          <a:p>
            <a:r>
              <a:rPr lang="en-US" sz="1800" b="1" dirty="0" smtClean="0">
                <a:effectLst/>
              </a:rPr>
              <a:t>In this great judgment </a:t>
            </a:r>
            <a:r>
              <a:rPr lang="en-US" sz="1800" b="1" baseline="0" dirty="0" smtClean="0">
                <a:effectLst/>
              </a:rPr>
              <a:t> all of God’s enemies and the Church shall be blasted to smithereens,  disintegrated , pulverized</a:t>
            </a:r>
          </a:p>
          <a:p>
            <a:r>
              <a:rPr lang="en-US" sz="1800" b="1" baseline="0" dirty="0" smtClean="0">
                <a:effectLst/>
              </a:rPr>
              <a:t>Never to rise up again or rear it’s ugly head in our midst .</a:t>
            </a:r>
          </a:p>
          <a:p>
            <a:endParaRPr lang="en-US" sz="1800" b="1" baseline="0" dirty="0" smtClean="0">
              <a:effectLst/>
            </a:endParaRPr>
          </a:p>
          <a:p>
            <a:r>
              <a:rPr lang="en-US" sz="1800" b="1" baseline="0" dirty="0" smtClean="0">
                <a:effectLst/>
              </a:rPr>
              <a:t>Wow what a promise!!!!……BELOVED WE MUST ALL FIGHT BACK AGAINST THESE WICKED SPIRITS TO REMAIN AS OVERCOMERS. !!!! </a:t>
            </a:r>
            <a:endParaRPr lang="en-US" sz="1800"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155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effectLst/>
              </a:rPr>
              <a:t>(1) The upright shall have dominion in the morning</a:t>
            </a:r>
            <a:r>
              <a:rPr lang="en-US" b="1" dirty="0" smtClean="0">
                <a:effectLst/>
              </a:rPr>
              <a:t>. </a:t>
            </a:r>
          </a:p>
          <a:p>
            <a:endParaRPr lang="en-US" b="1" dirty="0" smtClean="0">
              <a:effectLst/>
            </a:endParaRPr>
          </a:p>
          <a:p>
            <a:r>
              <a:rPr lang="en-US" b="1" dirty="0" smtClean="0">
                <a:effectLst/>
              </a:rPr>
              <a:t>(2.) Knowledge and wisdom, suitable to such power and dominion: </a:t>
            </a:r>
            <a:r>
              <a:rPr lang="en-US" b="1" i="1" dirty="0" smtClean="0">
                <a:effectLst/>
              </a:rPr>
              <a:t>I will give him the morning-star</a:t>
            </a:r>
            <a:r>
              <a:rPr lang="en-US" b="1" dirty="0" smtClean="0">
                <a:effectLst/>
              </a:rPr>
              <a:t>. </a:t>
            </a:r>
          </a:p>
          <a:p>
            <a:endParaRPr lang="en-US" b="1" dirty="0" smtClean="0">
              <a:effectLst/>
            </a:endParaRPr>
          </a:p>
          <a:p>
            <a:r>
              <a:rPr lang="en-US" b="1" dirty="0" smtClean="0">
                <a:effectLst/>
              </a:rPr>
              <a:t>Beloved,</a:t>
            </a:r>
            <a:r>
              <a:rPr lang="en-US" b="1" baseline="0" dirty="0" smtClean="0">
                <a:effectLst/>
              </a:rPr>
              <a:t> </a:t>
            </a:r>
            <a:r>
              <a:rPr lang="en-US" b="1" dirty="0" smtClean="0">
                <a:effectLst/>
              </a:rPr>
              <a:t>Christ is the morning-star. He brings day with him into the soul, the light of grace and of glory; and he will give his people that perfection of light and wisdom which is needed to the state of dignity and dominion that they shall have in the morning of the resurrection. </a:t>
            </a:r>
          </a:p>
          <a:p>
            <a:endParaRPr lang="en-US" b="1" dirty="0" smtClean="0">
              <a:effectLst/>
            </a:endParaRPr>
          </a:p>
          <a:p>
            <a:r>
              <a:rPr lang="en-US" b="1" dirty="0" smtClean="0">
                <a:effectLst/>
              </a:rPr>
              <a:t>(3). This scripture ends with the usual demand of attention: </a:t>
            </a:r>
          </a:p>
          <a:p>
            <a:endParaRPr lang="en-US" b="1" i="1" dirty="0" smtClean="0">
              <a:effectLst/>
            </a:endParaRPr>
          </a:p>
          <a:p>
            <a:r>
              <a:rPr lang="en-US" b="1" i="1" dirty="0" smtClean="0">
                <a:effectLst/>
              </a:rPr>
              <a:t>He that hath an ear let him hear what the Spirit </a:t>
            </a:r>
            <a:r>
              <a:rPr lang="en-US" b="1" i="1" dirty="0" err="1" smtClean="0">
                <a:effectLst/>
              </a:rPr>
              <a:t>saith</a:t>
            </a:r>
            <a:r>
              <a:rPr lang="en-US" b="1" i="1" dirty="0" smtClean="0">
                <a:effectLst/>
              </a:rPr>
              <a:t> unto the churches</a:t>
            </a:r>
            <a:r>
              <a:rPr lang="en-US" b="1" dirty="0" smtClean="0">
                <a:effectLst/>
              </a:rPr>
              <a:t>. </a:t>
            </a:r>
          </a:p>
          <a:p>
            <a:endParaRPr lang="en-US" b="1" dirty="0" smtClean="0">
              <a:effectLst/>
            </a:endParaRPr>
          </a:p>
          <a:p>
            <a:r>
              <a:rPr lang="en-US" b="1" dirty="0" smtClean="0">
                <a:effectLst/>
              </a:rPr>
              <a:t>In the foregoing scriptures this demand of attention comes before the concluding promise; but in this, and all that follow, it comes after, and tells us that we should all attend to the promises as well as to the precepts that Christ delivers to the churches.</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484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260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62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572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612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0385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117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146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299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2277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133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87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4686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1+PETER+5:8,9&amp;version=KJV#27921708" TargetMode="External"/><Relationship Id="rId2" Type="http://schemas.openxmlformats.org/officeDocument/2006/relationships/hyperlink" Target="https://www.biblegateway.com/passage/?search=1+PETER+5:8,9&amp;version=KJV#18591693"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49BAA3-A5DD-437C-8935-D1D8AFF08E6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p:cNvSpPr txBox="1"/>
          <p:nvPr/>
        </p:nvSpPr>
        <p:spPr>
          <a:xfrm>
            <a:off x="1817172" y="1205448"/>
            <a:ext cx="8557656" cy="4401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WELCOME TO OUR BIBLE STUDIES NIGHT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WHERE LEARNING GOD’S WORD IS OUR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SOURCE FOR FIGHTING THE GOOD FIGHT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FAITH!</a:t>
            </a:r>
            <a:endParaRPr kumimoji="0" lang="en-US" sz="4000" b="1" i="0" u="none" strike="noStrike" kern="1200" cap="none" spc="0" normalizeH="0" baseline="0" noProof="0" dirty="0">
              <a:ln>
                <a:noFill/>
              </a:ln>
              <a:solidFill>
                <a:srgbClr val="0000FF"/>
              </a:solidFill>
              <a:effectLst/>
              <a:uLnTx/>
              <a:uFillTx/>
              <a:latin typeface="Cooper Black" panose="0208090404030B020404" pitchFamily="18" charset="0"/>
              <a:ea typeface="+mn-ea"/>
              <a:cs typeface="+mn-cs"/>
            </a:endParaRPr>
          </a:p>
        </p:txBody>
      </p:sp>
    </p:spTree>
    <p:extLst>
      <p:ext uri="{BB962C8B-B14F-4D97-AF65-F5344CB8AC3E}">
        <p14:creationId xmlns:p14="http://schemas.microsoft.com/office/powerpoint/2010/main" val="31705085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38125" y="390525"/>
            <a:ext cx="1170622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MANY INFIRMITIES IN THE BIBLE WERE CAUSED DIRECTLY BY THIS WICKED SPIRIT, MANY SICKNESS AND ILLNESESS  IN THE WORLD TODAY ARE STILL CAUSED BY THIS DEMON…THE SPIRIT OF INFIRMITY ALONG WITH THE DUMB AND DEAF SPIRIT.</a:t>
            </a:r>
          </a:p>
        </p:txBody>
      </p:sp>
      <p:sp>
        <p:nvSpPr>
          <p:cNvPr id="5" name="TextBox 4"/>
          <p:cNvSpPr txBox="1"/>
          <p:nvPr/>
        </p:nvSpPr>
        <p:spPr>
          <a:xfrm>
            <a:off x="469232" y="3416968"/>
            <a:ext cx="1161047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SOME OF THE SICKNESSES CURED BY JESUS WERE THE FOLLOWING……………</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p:cNvSpPr txBox="1"/>
          <p:nvPr/>
        </p:nvSpPr>
        <p:spPr>
          <a:xfrm>
            <a:off x="469232" y="4104309"/>
            <a:ext cx="11228782"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LUKE 5:12 ..MAN COVERED WITH LEPROSY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JOHN 5:5-17 CRIPPLED MAN IN A COT 38 YEARS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MARK 5:35-43 JAIRUS DAUGHTER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MARK 5:25-34 WOMAN WITH THE ISSUE OF BLOOD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MARK 3:1-6 MAN WITH A SHRIVELED HAND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LUKE 4:40-41 MANY HEALED OF VARIOUS KINDS OF SICKNESES AND CAST OUT DEVILS!!</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880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iterate type="lt">
                                    <p:tmPct val="10000"/>
                                  </p:iterate>
                                  <p:childTnLst>
                                    <p:set>
                                      <p:cBhvr>
                                        <p:cTn id="22" dur="1" fill="hold">
                                          <p:stCondLst>
                                            <p:cond delay="0"/>
                                          </p:stCondLst>
                                        </p:cTn>
                                        <p:tgtEl>
                                          <p:spTgt spid="6">
                                            <p:txEl>
                                              <p:pRg st="1" end="1"/>
                                            </p:txEl>
                                          </p:spTgt>
                                        </p:tgtEl>
                                        <p:attrNameLst>
                                          <p:attrName>style.visibility</p:attrName>
                                        </p:attrNameLst>
                                      </p:cBhvr>
                                      <p:to>
                                        <p:strVal val="visible"/>
                                      </p:to>
                                    </p:set>
                                    <p:anim calcmode="lin" valueType="num">
                                      <p:cBhvr additive="base">
                                        <p:cTn id="2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
                                            <p:txEl>
                                              <p:pRg st="1" end="1"/>
                                            </p:txEl>
                                          </p:spTgt>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iterate type="lt">
                                    <p:tmPct val="10000"/>
                                  </p:iterate>
                                  <p:childTnLst>
                                    <p:set>
                                      <p:cBhvr>
                                        <p:cTn id="26" dur="1" fill="hold">
                                          <p:stCondLst>
                                            <p:cond delay="0"/>
                                          </p:stCondLst>
                                        </p:cTn>
                                        <p:tgtEl>
                                          <p:spTgt spid="6">
                                            <p:txEl>
                                              <p:pRg st="2" end="2"/>
                                            </p:txEl>
                                          </p:spTgt>
                                        </p:tgtEl>
                                        <p:attrNameLst>
                                          <p:attrName>style.visibility</p:attrName>
                                        </p:attrNameLst>
                                      </p:cBhvr>
                                      <p:to>
                                        <p:strVal val="visible"/>
                                      </p:to>
                                    </p:set>
                                    <p:anim calcmode="lin" valueType="num">
                                      <p:cBhvr additive="base">
                                        <p:cTn id="27"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
                                            <p:txEl>
                                              <p:pRg st="2" end="2"/>
                                            </p:txEl>
                                          </p:spTgt>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iterate type="lt">
                                    <p:tmPct val="10000"/>
                                  </p:iterate>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0-#ppt_h/2"/>
                                          </p:val>
                                        </p:tav>
                                        <p:tav tm="100000">
                                          <p:val>
                                            <p:strVal val="#ppt_y"/>
                                          </p:val>
                                        </p:tav>
                                      </p:tavLst>
                                    </p:anim>
                                  </p:childTnLst>
                                </p:cTn>
                              </p:par>
                              <p:par>
                                <p:cTn id="33" presetID="2" presetClass="entr" presetSubtype="9" fill="hold" nodeType="withEffect">
                                  <p:stCondLst>
                                    <p:cond delay="0"/>
                                  </p:stCondLst>
                                  <p:iterate type="lt">
                                    <p:tmPct val="10000"/>
                                  </p:iterate>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additive="base">
                                        <p:cTn id="35"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6">
                                            <p:txEl>
                                              <p:pRg st="4" end="4"/>
                                            </p:txEl>
                                          </p:spTgt>
                                        </p:tgtEl>
                                        <p:attrNameLst>
                                          <p:attrName>ppt_y</p:attrName>
                                        </p:attrNameLst>
                                      </p:cBhvr>
                                      <p:tavLst>
                                        <p:tav tm="0">
                                          <p:val>
                                            <p:strVal val="0-#ppt_h/2"/>
                                          </p:val>
                                        </p:tav>
                                        <p:tav tm="100000">
                                          <p:val>
                                            <p:strVal val="#ppt_y"/>
                                          </p:val>
                                        </p:tav>
                                      </p:tavLst>
                                    </p:anim>
                                  </p:childTnLst>
                                </p:cTn>
                              </p:par>
                              <p:par>
                                <p:cTn id="37" presetID="2" presetClass="entr" presetSubtype="9" fill="hold" nodeType="withEffect">
                                  <p:stCondLst>
                                    <p:cond delay="0"/>
                                  </p:stCondLst>
                                  <p:iterate type="lt">
                                    <p:tmPct val="10000"/>
                                  </p:iterate>
                                  <p:childTnLst>
                                    <p:set>
                                      <p:cBhvr>
                                        <p:cTn id="38" dur="1" fill="hold">
                                          <p:stCondLst>
                                            <p:cond delay="0"/>
                                          </p:stCondLst>
                                        </p:cTn>
                                        <p:tgtEl>
                                          <p:spTgt spid="6">
                                            <p:txEl>
                                              <p:pRg st="5" end="5"/>
                                            </p:txEl>
                                          </p:spTgt>
                                        </p:tgtEl>
                                        <p:attrNameLst>
                                          <p:attrName>style.visibility</p:attrName>
                                        </p:attrNameLst>
                                      </p:cBhvr>
                                      <p:to>
                                        <p:strVal val="visible"/>
                                      </p:to>
                                    </p:set>
                                    <p:anim calcmode="lin" valueType="num">
                                      <p:cBhvr additive="base">
                                        <p:cTn id="39"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85421" y="540626"/>
            <a:ext cx="11506200"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prstClr val="black"/>
                </a:solidFill>
                <a:effectLst/>
                <a:uLnTx/>
                <a:uFillTx/>
                <a:latin typeface="Calibri" panose="020F0502020204030204"/>
                <a:ea typeface="+mn-ea"/>
                <a:cs typeface="+mn-cs"/>
              </a:rPr>
              <a:t>WHY IS IT SO IMPORTANT THAT WE FIGHT THE GOOD FIGHT OF FAITH AND OVERCOME THE ENEMY AND EVERYTHING HE THROWS AT US….????   BECAUSE OF THE FOLLOWING SCRIPTURES FROM THE HOLY SPIRIT……</a:t>
            </a:r>
            <a:endPar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06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533400" y="581025"/>
            <a:ext cx="11525250"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prstClr val="black"/>
                </a:solidFill>
                <a:effectLst/>
                <a:uLnTx/>
                <a:uFillTx/>
                <a:latin typeface="Calibri" panose="020F0502020204030204"/>
                <a:ea typeface="+mn-ea"/>
                <a:cs typeface="+mn-cs"/>
              </a:rPr>
              <a:t>1.  REVELATIONS </a:t>
            </a:r>
            <a:r>
              <a:rPr kumimoji="0" lang="en-US" sz="5400" b="1" i="0" u="sng" strike="noStrike" kern="1200" cap="none" spc="0" normalizeH="0" baseline="0" noProof="0" dirty="0" smtClean="0">
                <a:ln>
                  <a:noFill/>
                </a:ln>
                <a:solidFill>
                  <a:srgbClr val="FF0000"/>
                </a:solidFill>
                <a:effectLst/>
                <a:uLnTx/>
                <a:uFillTx/>
                <a:latin typeface="Calibri" panose="020F0502020204030204"/>
                <a:ea typeface="+mn-ea"/>
                <a:cs typeface="+mn-cs"/>
              </a:rPr>
              <a:t>2:7…HE THAT HATH AN EAR, LET HIM HEAR WHAT THE SPIRIT SAITH UNTO THE CHURCHES; TO HIM THAT </a:t>
            </a:r>
            <a:r>
              <a:rPr kumimoji="0" lang="en-US" sz="5400" b="1" i="0" u="sng" strike="noStrike" kern="1200" cap="none" spc="0" normalizeH="0" baseline="0" noProof="0" dirty="0" smtClean="0">
                <a:ln>
                  <a:noFill/>
                </a:ln>
                <a:solidFill>
                  <a:srgbClr val="00B050"/>
                </a:solidFill>
                <a:effectLst/>
                <a:uLnTx/>
                <a:uFillTx/>
                <a:latin typeface="Calibri" panose="020F0502020204030204"/>
                <a:ea typeface="+mn-ea"/>
                <a:cs typeface="+mn-cs"/>
              </a:rPr>
              <a:t>OVERCOMETH</a:t>
            </a:r>
            <a:r>
              <a:rPr kumimoji="0" lang="en-US" sz="5400" b="1" i="0" u="sng" strike="noStrike" kern="1200" cap="none" spc="0" normalizeH="0" baseline="0" noProof="0" dirty="0" smtClean="0">
                <a:ln>
                  <a:noFill/>
                </a:ln>
                <a:solidFill>
                  <a:srgbClr val="FF0000"/>
                </a:solidFill>
                <a:effectLst/>
                <a:uLnTx/>
                <a:uFillTx/>
                <a:latin typeface="Calibri" panose="020F0502020204030204"/>
                <a:ea typeface="+mn-ea"/>
                <a:cs typeface="+mn-cs"/>
              </a:rPr>
              <a:t> WILL I GIVE TO EAT OF THE TREE OF LIFE WHICH IS IN THE MIDST OF THE PARADISE OF GOD!!!</a:t>
            </a:r>
            <a:endParaRPr kumimoji="0" lang="en-US" sz="54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488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85750" y="447675"/>
            <a:ext cx="11696700"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smtClean="0">
                <a:ln>
                  <a:noFill/>
                </a:ln>
                <a:solidFill>
                  <a:srgbClr val="FF0000"/>
                </a:solidFill>
                <a:effectLst/>
                <a:uLnTx/>
                <a:uFillTx/>
                <a:latin typeface="Calibri" panose="020F0502020204030204"/>
                <a:ea typeface="+mn-ea"/>
                <a:cs typeface="+mn-cs"/>
              </a:rPr>
              <a:t>REVELATIONS 2:11…HE THAT HATH AN EAR , LET HIM HEAR WHAT THE SPIRIT SAITH UNTO THE CHURCHES: HE THAT </a:t>
            </a:r>
            <a:r>
              <a:rPr kumimoji="0" lang="en-US" sz="6600" b="1" i="0" u="sng" strike="noStrike" kern="1200" cap="none" spc="0" normalizeH="0" baseline="0" noProof="0" dirty="0" smtClean="0">
                <a:ln>
                  <a:noFill/>
                </a:ln>
                <a:solidFill>
                  <a:srgbClr val="00B050"/>
                </a:solidFill>
                <a:effectLst/>
                <a:uLnTx/>
                <a:uFillTx/>
                <a:latin typeface="Calibri" panose="020F0502020204030204"/>
                <a:ea typeface="+mn-ea"/>
                <a:cs typeface="+mn-cs"/>
              </a:rPr>
              <a:t>OVERCOMETH </a:t>
            </a:r>
            <a:r>
              <a:rPr kumimoji="0" lang="en-US" sz="6600" b="1" i="0" u="none" strike="noStrike" kern="1200" cap="none" spc="0" normalizeH="0" baseline="0" noProof="0" dirty="0" smtClean="0">
                <a:ln>
                  <a:noFill/>
                </a:ln>
                <a:solidFill>
                  <a:srgbClr val="FF0000"/>
                </a:solidFill>
                <a:effectLst/>
                <a:uLnTx/>
                <a:uFillTx/>
                <a:latin typeface="Calibri" panose="020F0502020204030204"/>
                <a:ea typeface="+mn-ea"/>
                <a:cs typeface="+mn-cs"/>
              </a:rPr>
              <a:t>SHALL NOT BE HURT OF THE SECOND DEATH.</a:t>
            </a:r>
            <a:endParaRPr kumimoji="0" lang="en-US" sz="66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166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174930" y="330228"/>
            <a:ext cx="11809374" cy="627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30000" noProof="0" dirty="0" smtClean="0">
                <a:ln>
                  <a:noFill/>
                </a:ln>
                <a:solidFill>
                  <a:srgbClr val="FF0000"/>
                </a:solidFill>
                <a:effectLst/>
                <a:uLnTx/>
                <a:uFillTx/>
                <a:latin typeface="Calibri" panose="020F0502020204030204"/>
                <a:ea typeface="+mn-ea"/>
                <a:cs typeface="+mn-cs"/>
              </a:rPr>
              <a:t>REVELATIONS 2: 17</a:t>
            </a:r>
            <a:r>
              <a:rPr kumimoji="0" lang="en-US" sz="5400" b="1" i="0" u="none" strike="noStrike" kern="1200" cap="none" spc="0" normalizeH="0" baseline="30000" noProof="0" dirty="0">
                <a:ln>
                  <a:noFill/>
                </a:ln>
                <a:solidFill>
                  <a:srgbClr val="FF0000"/>
                </a:solidFill>
                <a:effectLst/>
                <a:uLnTx/>
                <a:uFillTx/>
                <a:latin typeface="Calibri" panose="020F0502020204030204"/>
                <a:ea typeface="+mn-ea"/>
                <a:cs typeface="+mn-cs"/>
              </a:rPr>
              <a:t> </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He that hath an </a:t>
            </a:r>
            <a:r>
              <a:rPr kumimoji="0" lang="en-US" sz="5400" b="1" i="0" u="none" strike="noStrike" kern="1200" cap="none" spc="0" normalizeH="0" baseline="0" noProof="0" dirty="0" smtClean="0">
                <a:ln>
                  <a:noFill/>
                </a:ln>
                <a:solidFill>
                  <a:srgbClr val="FF0000"/>
                </a:solidFill>
                <a:effectLst/>
                <a:uLnTx/>
                <a:uFillTx/>
                <a:latin typeface="Calibri" panose="020F0502020204030204"/>
                <a:ea typeface="+mn-ea"/>
                <a:cs typeface="+mn-cs"/>
              </a:rPr>
              <a:t>ear</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let him hear what the Spirit </a:t>
            </a:r>
            <a:r>
              <a:rPr kumimoji="0" lang="en-US" sz="5400" b="1" i="0" u="none" strike="noStrike" kern="1200" cap="none" spc="0" normalizeH="0" baseline="0" noProof="0" dirty="0" err="1">
                <a:ln>
                  <a:noFill/>
                </a:ln>
                <a:solidFill>
                  <a:srgbClr val="FF0000"/>
                </a:solidFill>
                <a:effectLst/>
                <a:uLnTx/>
                <a:uFillTx/>
                <a:latin typeface="Calibri" panose="020F0502020204030204"/>
                <a:ea typeface="+mn-ea"/>
                <a:cs typeface="+mn-cs"/>
              </a:rPr>
              <a:t>saith</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unto the churches; To him that </a:t>
            </a:r>
            <a:r>
              <a:rPr kumimoji="0" lang="en-US" sz="5400" b="1" i="0" u="sng" strike="noStrike" kern="1200" cap="none" spc="0" normalizeH="0" baseline="0" noProof="0" dirty="0" err="1">
                <a:ln>
                  <a:noFill/>
                </a:ln>
                <a:solidFill>
                  <a:srgbClr val="00B050"/>
                </a:solidFill>
                <a:effectLst/>
                <a:uLnTx/>
                <a:uFillTx/>
                <a:latin typeface="Calibri" panose="020F0502020204030204"/>
                <a:ea typeface="+mn-ea"/>
                <a:cs typeface="+mn-cs"/>
              </a:rPr>
              <a:t>overcometh</a:t>
            </a:r>
            <a:r>
              <a:rPr kumimoji="0" lang="en-US" sz="5400" b="1" i="0" u="sng" strike="noStrike" kern="1200" cap="none" spc="0" normalizeH="0" baseline="0" noProof="0" dirty="0">
                <a:ln>
                  <a:noFill/>
                </a:ln>
                <a:solidFill>
                  <a:srgbClr val="00B050"/>
                </a:solidFill>
                <a:effectLst/>
                <a:uLnTx/>
                <a:uFillTx/>
                <a:latin typeface="Calibri" panose="020F0502020204030204"/>
                <a:ea typeface="+mn-ea"/>
                <a:cs typeface="+mn-cs"/>
              </a:rPr>
              <a:t> </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will I give to eat of </a:t>
            </a:r>
            <a:r>
              <a:rPr kumimoji="0" lang="en-US" sz="5400" b="1" i="0" u="sng" strike="noStrike" kern="1200" cap="none" spc="0" normalizeH="0" baseline="0" noProof="0" dirty="0">
                <a:ln>
                  <a:noFill/>
                </a:ln>
                <a:solidFill>
                  <a:srgbClr val="FF0000"/>
                </a:solidFill>
                <a:effectLst/>
                <a:uLnTx/>
                <a:uFillTx/>
                <a:latin typeface="Calibri" panose="020F0502020204030204"/>
                <a:ea typeface="+mn-ea"/>
                <a:cs typeface="+mn-cs"/>
              </a:rPr>
              <a:t>the hidden manna</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and will give him a white stone, and in the stone a new name written, which no man </a:t>
            </a:r>
            <a:r>
              <a:rPr kumimoji="0" lang="en-US" sz="5400" b="1" i="0" u="none" strike="noStrike" kern="1200" cap="none" spc="0" normalizeH="0" baseline="0" noProof="0" dirty="0" err="1">
                <a:ln>
                  <a:noFill/>
                </a:ln>
                <a:solidFill>
                  <a:srgbClr val="FF0000"/>
                </a:solidFill>
                <a:effectLst/>
                <a:uLnTx/>
                <a:uFillTx/>
                <a:latin typeface="Calibri" panose="020F0502020204030204"/>
                <a:ea typeface="+mn-ea"/>
                <a:cs typeface="+mn-cs"/>
              </a:rPr>
              <a:t>knoweth</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saving he that </a:t>
            </a:r>
            <a:r>
              <a:rPr kumimoji="0" lang="en-US" sz="5400" b="1" i="0" u="none" strike="noStrike" kern="1200" cap="none" spc="0" normalizeH="0" baseline="0" noProof="0" dirty="0" err="1">
                <a:ln>
                  <a:noFill/>
                </a:ln>
                <a:solidFill>
                  <a:srgbClr val="FF0000"/>
                </a:solidFill>
                <a:effectLst/>
                <a:uLnTx/>
                <a:uFillTx/>
                <a:latin typeface="Calibri" panose="020F0502020204030204"/>
                <a:ea typeface="+mn-ea"/>
                <a:cs typeface="+mn-cs"/>
              </a:rPr>
              <a:t>receiveth</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it.</a:t>
            </a:r>
            <a:endPar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50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142875" y="276225"/>
            <a:ext cx="11677650"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600" b="1" i="0" u="sng" strike="noStrike" kern="1200" cap="none" spc="0" normalizeH="0" baseline="30000" noProof="0" dirty="0" smtClean="0">
                <a:ln>
                  <a:noFill/>
                </a:ln>
                <a:solidFill>
                  <a:prstClr val="black"/>
                </a:solidFill>
                <a:effectLst/>
                <a:uLnTx/>
                <a:uFillTx/>
                <a:latin typeface="Calibri" panose="020F0502020204030204"/>
                <a:ea typeface="+mn-ea"/>
                <a:cs typeface="+mn-cs"/>
              </a:rPr>
              <a:t>REVELATIONS 2:26,27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30000" noProof="0" dirty="0" smtClean="0">
                <a:ln>
                  <a:noFill/>
                </a:ln>
                <a:solidFill>
                  <a:srgbClr val="FF0000"/>
                </a:solidFill>
                <a:effectLst/>
                <a:uLnTx/>
                <a:uFillTx/>
                <a:latin typeface="Calibri" panose="020F0502020204030204"/>
                <a:ea typeface="+mn-ea"/>
                <a:cs typeface="+mn-cs"/>
              </a:rPr>
              <a:t>26 </a:t>
            </a:r>
            <a:r>
              <a:rPr kumimoji="0" lang="en-US" sz="4800" b="1" i="0" u="none" strike="noStrike" kern="1200" cap="none" spc="0" normalizeH="0" baseline="0" noProof="0" dirty="0" smtClean="0">
                <a:ln>
                  <a:noFill/>
                </a:ln>
                <a:solidFill>
                  <a:srgbClr val="FF0000"/>
                </a:solidFill>
                <a:effectLst/>
                <a:uLnTx/>
                <a:uFillTx/>
                <a:latin typeface="Calibri" panose="020F0502020204030204"/>
                <a:ea typeface="+mn-ea"/>
                <a:cs typeface="+mn-cs"/>
              </a:rPr>
              <a:t>And he that </a:t>
            </a:r>
            <a:r>
              <a:rPr kumimoji="0" lang="en-US" sz="4800" b="1" i="0" u="sng" strike="noStrike" kern="1200" cap="none" spc="0" normalizeH="0" baseline="0" noProof="0" dirty="0" err="1" smtClean="0">
                <a:ln>
                  <a:noFill/>
                </a:ln>
                <a:solidFill>
                  <a:srgbClr val="00B050"/>
                </a:solidFill>
                <a:effectLst/>
                <a:uLnTx/>
                <a:uFillTx/>
                <a:latin typeface="Calibri" panose="020F0502020204030204"/>
                <a:ea typeface="+mn-ea"/>
                <a:cs typeface="+mn-cs"/>
              </a:rPr>
              <a:t>overcometh</a:t>
            </a:r>
            <a:r>
              <a:rPr kumimoji="0" lang="en-US" sz="4800" b="1" i="0" u="none" strike="noStrike" kern="1200" cap="none" spc="0" normalizeH="0" baseline="0" noProof="0" dirty="0" smtClean="0">
                <a:ln>
                  <a:noFill/>
                </a:ln>
                <a:solidFill>
                  <a:srgbClr val="FF0000"/>
                </a:solidFill>
                <a:effectLst/>
                <a:uLnTx/>
                <a:uFillTx/>
                <a:latin typeface="Calibri" panose="020F0502020204030204"/>
                <a:ea typeface="+mn-ea"/>
                <a:cs typeface="+mn-cs"/>
              </a:rPr>
              <a:t>, and </a:t>
            </a:r>
            <a:r>
              <a:rPr kumimoji="0" lang="en-US" sz="4800" b="1" i="0" u="none" strike="noStrike" kern="1200" cap="none" spc="0" normalizeH="0" baseline="0" noProof="0" dirty="0" err="1" smtClean="0">
                <a:ln>
                  <a:noFill/>
                </a:ln>
                <a:solidFill>
                  <a:srgbClr val="FF0000"/>
                </a:solidFill>
                <a:effectLst/>
                <a:uLnTx/>
                <a:uFillTx/>
                <a:latin typeface="Calibri" panose="020F0502020204030204"/>
                <a:ea typeface="+mn-ea"/>
                <a:cs typeface="+mn-cs"/>
              </a:rPr>
              <a:t>keepeth</a:t>
            </a:r>
            <a:r>
              <a:rPr kumimoji="0" lang="en-US" sz="4800" b="1" i="0" u="none" strike="noStrike" kern="1200" cap="none" spc="0" normalizeH="0" baseline="0" noProof="0" dirty="0" smtClean="0">
                <a:ln>
                  <a:noFill/>
                </a:ln>
                <a:solidFill>
                  <a:srgbClr val="FF0000"/>
                </a:solidFill>
                <a:effectLst/>
                <a:uLnTx/>
                <a:uFillTx/>
                <a:latin typeface="Calibri" panose="020F0502020204030204"/>
                <a:ea typeface="+mn-ea"/>
                <a:cs typeface="+mn-cs"/>
              </a:rPr>
              <a:t> my works unto the end, to him will I give power over the nations: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30000" noProof="0" dirty="0">
                <a:ln>
                  <a:noFill/>
                </a:ln>
                <a:solidFill>
                  <a:srgbClr val="FF0000"/>
                </a:solidFill>
                <a:effectLst/>
                <a:uLnTx/>
                <a:uFillTx/>
                <a:latin typeface="Calibri" panose="020F0502020204030204"/>
                <a:ea typeface="+mn-ea"/>
                <a:cs typeface="+mn-cs"/>
              </a:rPr>
              <a:t>27 </a:t>
            </a:r>
            <a:r>
              <a:rPr kumimoji="0" lang="en-US" sz="4800" b="1" i="0" u="none" strike="noStrike" kern="1200" cap="none" spc="0" normalizeH="0" baseline="0" noProof="0" dirty="0">
                <a:ln>
                  <a:noFill/>
                </a:ln>
                <a:solidFill>
                  <a:srgbClr val="FF0000"/>
                </a:solidFill>
                <a:effectLst/>
                <a:uLnTx/>
                <a:uFillTx/>
                <a:latin typeface="Calibri" panose="020F0502020204030204"/>
                <a:ea typeface="+mn-ea"/>
                <a:cs typeface="+mn-cs"/>
              </a:rPr>
              <a:t>And he shall rule them with a rod of iron; as the vessels of a potter shall they be broken to shivers: even as I received of my Father.</a:t>
            </a:r>
          </a:p>
        </p:txBody>
      </p:sp>
    </p:spTree>
    <p:extLst>
      <p:ext uri="{BB962C8B-B14F-4D97-AF65-F5344CB8AC3E}">
        <p14:creationId xmlns:p14="http://schemas.microsoft.com/office/powerpoint/2010/main" val="298867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iterate type="lt">
                                    <p:tmPct val="10000"/>
                                  </p:iterate>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iterate type="lt">
                                    <p:tmPct val="10000"/>
                                  </p:iterate>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523875" y="2366282"/>
            <a:ext cx="11763375" cy="1754326"/>
          </a:xfrm>
          <a:prstGeom prst="rect">
            <a:avLst/>
          </a:prstGeom>
          <a:solidFill>
            <a:srgbClr val="FFE697"/>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sng" strike="noStrike" kern="1200" cap="none" spc="0" normalizeH="0" baseline="0" noProof="0" dirty="0" smtClean="0">
                <a:ln>
                  <a:noFill/>
                </a:ln>
                <a:solidFill>
                  <a:prstClr val="black"/>
                </a:solidFill>
                <a:effectLst/>
                <a:uLnTx/>
                <a:uFillTx/>
                <a:latin typeface="Calibri" panose="020F0502020204030204"/>
                <a:ea typeface="+mn-ea"/>
                <a:cs typeface="+mn-cs"/>
              </a:rPr>
              <a:t>REVELATIONS 2:28  </a:t>
            </a:r>
            <a:r>
              <a:rPr kumimoji="0" lang="en-US" sz="54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5400" b="1" i="0" u="none" strike="noStrike" kern="1200" cap="none" spc="0" normalizeH="0" baseline="0" noProof="0" dirty="0" smtClean="0">
                <a:ln>
                  <a:noFill/>
                </a:ln>
                <a:solidFill>
                  <a:srgbClr val="FF0000"/>
                </a:solidFill>
                <a:effectLst/>
                <a:uLnTx/>
                <a:uFillTx/>
                <a:latin typeface="Calibri" panose="020F0502020204030204"/>
                <a:ea typeface="+mn-ea"/>
                <a:cs typeface="+mn-cs"/>
              </a:rPr>
              <a:t>AND I WILL GIVE HIM THE MORNING STAR”</a:t>
            </a:r>
            <a:endPar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128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88446" y="429986"/>
            <a:ext cx="11487150" cy="535531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smtClean="0">
                <a:ln>
                  <a:noFill/>
                </a:ln>
                <a:solidFill>
                  <a:prstClr val="black"/>
                </a:solidFill>
                <a:effectLst/>
                <a:uLnTx/>
                <a:uFillTx/>
                <a:latin typeface="Calibri" panose="020F0502020204030204"/>
                <a:ea typeface="+mn-ea"/>
                <a:cs typeface="+mn-cs"/>
              </a:rPr>
              <a:t>REVELATIONS </a:t>
            </a:r>
            <a:r>
              <a:rPr kumimoji="0" lang="en-US" sz="5400" b="1" i="0" u="none" strike="noStrike" kern="1200" cap="none" spc="0" normalizeH="0" baseline="0" noProof="0" dirty="0" smtClean="0">
                <a:ln>
                  <a:noFill/>
                </a:ln>
                <a:solidFill>
                  <a:srgbClr val="FF0000"/>
                </a:solidFill>
                <a:effectLst/>
                <a:uLnTx/>
                <a:uFillTx/>
                <a:latin typeface="Calibri" panose="020F0502020204030204"/>
                <a:ea typeface="+mn-ea"/>
                <a:cs typeface="+mn-cs"/>
              </a:rPr>
              <a:t>3:5…</a:t>
            </a:r>
            <a:r>
              <a:rPr kumimoji="0" lang="en-US" sz="5400" b="1" i="0" u="none" strike="noStrike" kern="1200" cap="none" spc="0" normalizeH="0" baseline="30000" noProof="0" dirty="0">
                <a:ln>
                  <a:noFill/>
                </a:ln>
                <a:solidFill>
                  <a:srgbClr val="FF0000"/>
                </a:solidFill>
                <a:effectLst/>
                <a:uLnTx/>
                <a:uFillTx/>
                <a:latin typeface="Calibri" panose="020F0502020204030204"/>
                <a:ea typeface="+mn-ea"/>
                <a:cs typeface="+mn-cs"/>
              </a:rPr>
              <a:t>5 </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He that </a:t>
            </a:r>
            <a:r>
              <a:rPr kumimoji="0" lang="en-US" sz="6600" b="1" i="0" u="sng" strike="noStrike" kern="1200" cap="none" spc="0" normalizeH="0" baseline="0" noProof="0" dirty="0" err="1">
                <a:ln>
                  <a:noFill/>
                </a:ln>
                <a:solidFill>
                  <a:srgbClr val="00B050"/>
                </a:solidFill>
                <a:effectLst/>
                <a:uLnTx/>
                <a:uFillTx/>
                <a:latin typeface="Calibri" panose="020F0502020204030204"/>
                <a:ea typeface="+mn-ea"/>
                <a:cs typeface="+mn-cs"/>
              </a:rPr>
              <a:t>overcometh</a:t>
            </a:r>
            <a:r>
              <a:rPr kumimoji="0" lang="en-US" sz="7200" b="1" i="0" u="none" strike="noStrike" kern="1200" cap="none" spc="0" normalizeH="0" baseline="0" noProof="0" dirty="0">
                <a:ln>
                  <a:noFill/>
                </a:ln>
                <a:solidFill>
                  <a:srgbClr val="FF0000"/>
                </a:solidFill>
                <a:effectLst/>
                <a:uLnTx/>
                <a:uFillTx/>
                <a:latin typeface="Calibri" panose="020F0502020204030204"/>
                <a:ea typeface="+mn-ea"/>
                <a:cs typeface="+mn-cs"/>
              </a:rPr>
              <a:t>,</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the same shall be clothed in white raiment; and I will not blot out his name out of the book of life, but I will confess his name before my Father, and before his angels..</a:t>
            </a:r>
          </a:p>
        </p:txBody>
      </p:sp>
    </p:spTree>
    <p:extLst>
      <p:ext uri="{BB962C8B-B14F-4D97-AF65-F5344CB8AC3E}">
        <p14:creationId xmlns:p14="http://schemas.microsoft.com/office/powerpoint/2010/main" val="46040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190500" y="133350"/>
            <a:ext cx="11620500" cy="60939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dirty="0" smtClean="0">
                <a:ln>
                  <a:noFill/>
                </a:ln>
                <a:solidFill>
                  <a:prstClr val="black"/>
                </a:solidFill>
                <a:effectLst/>
                <a:uLnTx/>
                <a:uFillTx/>
                <a:latin typeface="Calibri" panose="020F0502020204030204"/>
                <a:ea typeface="+mn-ea"/>
                <a:cs typeface="+mn-cs"/>
              </a:rPr>
              <a:t>REVELATIONS 3:12 </a:t>
            </a:r>
            <a:r>
              <a:rPr kumimoji="0" lang="en-US" sz="4800" b="1" i="0" u="none" strike="noStrike" kern="1200" cap="none" spc="0" normalizeH="0" baseline="30000" noProof="0" dirty="0">
                <a:ln>
                  <a:noFill/>
                </a:ln>
                <a:solidFill>
                  <a:srgbClr val="FF0000"/>
                </a:solidFill>
                <a:effectLst/>
                <a:uLnTx/>
                <a:uFillTx/>
                <a:latin typeface="Calibri" panose="020F0502020204030204"/>
                <a:ea typeface="+mn-ea"/>
                <a:cs typeface="+mn-cs"/>
              </a:rPr>
              <a:t>12 </a:t>
            </a:r>
            <a:r>
              <a:rPr kumimoji="0" lang="en-US" sz="4800" b="1" i="0" u="none" strike="noStrike" kern="1200" cap="none" spc="0" normalizeH="0" baseline="0" noProof="0" dirty="0">
                <a:ln>
                  <a:noFill/>
                </a:ln>
                <a:solidFill>
                  <a:srgbClr val="FF0000"/>
                </a:solidFill>
                <a:effectLst/>
                <a:uLnTx/>
                <a:uFillTx/>
                <a:latin typeface="Calibri" panose="020F0502020204030204"/>
                <a:ea typeface="+mn-ea"/>
                <a:cs typeface="+mn-cs"/>
              </a:rPr>
              <a:t>Him that </a:t>
            </a:r>
            <a:r>
              <a:rPr kumimoji="0" lang="en-US" sz="5400" b="1" i="0" u="sng" strike="noStrike" kern="1200" cap="none" spc="0" normalizeH="0" baseline="0" noProof="0" dirty="0" err="1">
                <a:ln>
                  <a:noFill/>
                </a:ln>
                <a:solidFill>
                  <a:srgbClr val="00B050"/>
                </a:solidFill>
                <a:effectLst/>
                <a:uLnTx/>
                <a:uFillTx/>
                <a:latin typeface="Calibri" panose="020F0502020204030204"/>
                <a:ea typeface="+mn-ea"/>
                <a:cs typeface="+mn-cs"/>
              </a:rPr>
              <a:t>overcometh</a:t>
            </a:r>
            <a:r>
              <a:rPr kumimoji="0" lang="en-US" sz="5400" b="1" i="0" u="sng" strike="noStrike" kern="1200" cap="none" spc="0" normalizeH="0" baseline="0" noProof="0" dirty="0">
                <a:ln>
                  <a:noFill/>
                </a:ln>
                <a:solidFill>
                  <a:srgbClr val="00B050"/>
                </a:solidFill>
                <a:effectLst/>
                <a:uLnTx/>
                <a:uFillTx/>
                <a:latin typeface="Calibri" panose="020F0502020204030204"/>
                <a:ea typeface="+mn-ea"/>
                <a:cs typeface="+mn-cs"/>
              </a:rPr>
              <a:t> </a:t>
            </a:r>
            <a:r>
              <a:rPr kumimoji="0" lang="en-US" sz="4800" b="1" i="0" u="none" strike="noStrike" kern="1200" cap="none" spc="0" normalizeH="0" baseline="0" noProof="0" dirty="0">
                <a:ln>
                  <a:noFill/>
                </a:ln>
                <a:solidFill>
                  <a:srgbClr val="FF0000"/>
                </a:solidFill>
                <a:effectLst/>
                <a:uLnTx/>
                <a:uFillTx/>
                <a:latin typeface="Calibri" panose="020F0502020204030204"/>
                <a:ea typeface="+mn-ea"/>
                <a:cs typeface="+mn-cs"/>
              </a:rPr>
              <a:t>will I make a pillar in the temple of my God, and he shall go no more out: and I will write upon him the name of my God, and the name of the city of my God, which is new Jerusalem, which cometh down out of heaven from my God: and I will write upon him my new name.</a:t>
            </a:r>
          </a:p>
        </p:txBody>
      </p:sp>
    </p:spTree>
    <p:extLst>
      <p:ext uri="{BB962C8B-B14F-4D97-AF65-F5344CB8AC3E}">
        <p14:creationId xmlns:p14="http://schemas.microsoft.com/office/powerpoint/2010/main" val="411871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485775" y="356507"/>
            <a:ext cx="11706225"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sng" strike="noStrike" kern="1200" cap="none" spc="0" normalizeH="0" baseline="0" noProof="0" dirty="0" smtClean="0">
                <a:ln>
                  <a:noFill/>
                </a:ln>
                <a:solidFill>
                  <a:prstClr val="black"/>
                </a:solidFill>
                <a:effectLst/>
                <a:uLnTx/>
                <a:uFillTx/>
                <a:latin typeface="Calibri" panose="020F0502020204030204"/>
                <a:ea typeface="+mn-ea"/>
                <a:cs typeface="+mn-cs"/>
              </a:rPr>
              <a:t>REVELATIONS 21:7 </a:t>
            </a:r>
            <a:r>
              <a:rPr kumimoji="0" lang="en-US" sz="7200" b="1" i="0" u="none" strike="noStrike" kern="1200" cap="none" spc="0" normalizeH="0" baseline="30000" noProof="0" dirty="0">
                <a:ln>
                  <a:noFill/>
                </a:ln>
                <a:solidFill>
                  <a:prstClr val="black"/>
                </a:solidFill>
                <a:effectLst/>
                <a:uLnTx/>
                <a:uFillTx/>
                <a:latin typeface="Calibri" panose="020F0502020204030204"/>
                <a:ea typeface="+mn-ea"/>
                <a:cs typeface="+mn-cs"/>
              </a:rPr>
              <a:t>7</a:t>
            </a:r>
            <a:r>
              <a:rPr kumimoji="0" lang="en-US" sz="7200" b="1" i="0" u="none" strike="noStrike" kern="1200" cap="none" spc="0" normalizeH="0" baseline="30000" noProof="0" dirty="0">
                <a:ln>
                  <a:noFill/>
                </a:ln>
                <a:solidFill>
                  <a:srgbClr val="FF0000"/>
                </a:solidFill>
                <a:effectLst/>
                <a:uLnTx/>
                <a:uFillTx/>
                <a:latin typeface="Calibri" panose="020F0502020204030204"/>
                <a:ea typeface="+mn-ea"/>
                <a:cs typeface="+mn-cs"/>
              </a:rPr>
              <a:t> </a:t>
            </a:r>
            <a:r>
              <a:rPr kumimoji="0" lang="en-US" sz="7200" b="1" i="0" u="none" strike="noStrike" kern="1200" cap="none" spc="0" normalizeH="0" baseline="0" noProof="0" dirty="0">
                <a:ln>
                  <a:noFill/>
                </a:ln>
                <a:solidFill>
                  <a:srgbClr val="FF0000"/>
                </a:solidFill>
                <a:effectLst/>
                <a:uLnTx/>
                <a:uFillTx/>
                <a:latin typeface="Calibri" panose="020F0502020204030204"/>
                <a:ea typeface="+mn-ea"/>
                <a:cs typeface="+mn-cs"/>
              </a:rPr>
              <a:t>He that </a:t>
            </a:r>
            <a:r>
              <a:rPr kumimoji="0" lang="en-US" sz="7200" b="1" i="0" u="sng" strike="noStrike" kern="1200" cap="none" spc="0" normalizeH="0" baseline="0" noProof="0" dirty="0" err="1">
                <a:ln>
                  <a:noFill/>
                </a:ln>
                <a:solidFill>
                  <a:srgbClr val="00B050"/>
                </a:solidFill>
                <a:effectLst/>
                <a:uLnTx/>
                <a:uFillTx/>
                <a:latin typeface="Calibri" panose="020F0502020204030204"/>
                <a:ea typeface="+mn-ea"/>
                <a:cs typeface="+mn-cs"/>
              </a:rPr>
              <a:t>overcometh</a:t>
            </a:r>
            <a:r>
              <a:rPr kumimoji="0" lang="en-US" sz="7200" b="1" i="0" u="none" strike="noStrike" kern="1200" cap="none" spc="0" normalizeH="0" baseline="0" noProof="0" dirty="0">
                <a:ln>
                  <a:noFill/>
                </a:ln>
                <a:solidFill>
                  <a:srgbClr val="FF0000"/>
                </a:solidFill>
                <a:effectLst/>
                <a:uLnTx/>
                <a:uFillTx/>
                <a:latin typeface="Calibri" panose="020F0502020204030204"/>
                <a:ea typeface="+mn-ea"/>
                <a:cs typeface="+mn-cs"/>
              </a:rPr>
              <a:t> shall inherit all things; and I will be his God, and he shall be my son</a:t>
            </a:r>
            <a:r>
              <a:rPr kumimoji="0" lang="en-US" sz="7200" b="1" i="0" u="none" strike="noStrike" kern="1200" cap="none" spc="0" normalizeH="0" baseline="0" noProof="0" dirty="0" smtClean="0">
                <a:ln>
                  <a:noFill/>
                </a:ln>
                <a:solidFill>
                  <a:srgbClr val="FF0000"/>
                </a:solidFill>
                <a:effectLst/>
                <a:uLnTx/>
                <a:uFillTx/>
                <a:latin typeface="Calibri" panose="020F0502020204030204"/>
                <a:ea typeface="+mn-ea"/>
                <a:cs typeface="+mn-cs"/>
              </a:rPr>
              <a:t>. (daughter).</a:t>
            </a:r>
            <a:endParaRPr kumimoji="0" lang="en-US" sz="72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441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latin typeface="Times New Roman" panose="02020603050405020304" pitchFamily="18" charset="0"/>
                <a:ea typeface="SimSun" panose="02010600030101010101" pitchFamily="2" charset="-122"/>
              </a:rPr>
              <a:t>PART </a:t>
            </a:r>
            <a:r>
              <a:rPr lang="en-US" sz="4800" b="1" u="sng" dirty="0" smtClean="0">
                <a:solidFill>
                  <a:srgbClr val="FF0000"/>
                </a:solidFill>
                <a:effectLst/>
                <a:latin typeface="Times New Roman" panose="02020603050405020304" pitchFamily="18" charset="0"/>
                <a:ea typeface="SimSun" panose="02010600030101010101" pitchFamily="2" charset="-122"/>
              </a:rPr>
              <a:t> </a:t>
            </a:r>
            <a:r>
              <a:rPr lang="en-US" sz="4800" b="1" u="sng" dirty="0">
                <a:solidFill>
                  <a:srgbClr val="FF0000"/>
                </a:solidFill>
                <a:latin typeface="Times New Roman" panose="02020603050405020304" pitchFamily="18" charset="0"/>
                <a:ea typeface="SimSun" panose="02010600030101010101" pitchFamily="2" charset="-122"/>
              </a:rPr>
              <a:t>4</a:t>
            </a:r>
            <a:endParaRPr lang="en-US" b="1"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306609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32014" y="789215"/>
            <a:ext cx="11544300" cy="43396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sng" strike="noStrike" kern="1200" cap="none" spc="0" normalizeH="0" baseline="0" noProof="0" dirty="0" smtClean="0">
                <a:ln>
                  <a:noFill/>
                </a:ln>
                <a:solidFill>
                  <a:prstClr val="black"/>
                </a:solidFill>
                <a:effectLst/>
                <a:uLnTx/>
                <a:uFillTx/>
                <a:latin typeface="Calibri" panose="020F0502020204030204"/>
                <a:ea typeface="+mn-ea"/>
                <a:cs typeface="+mn-cs"/>
              </a:rPr>
              <a:t>REVELATIONS 3:21 </a:t>
            </a:r>
            <a:r>
              <a:rPr kumimoji="0" lang="en-US" sz="5400" b="1" i="0" u="none" strike="noStrike" kern="1200" cap="none" spc="0" normalizeH="0" baseline="30000" noProof="0" dirty="0">
                <a:ln>
                  <a:noFill/>
                </a:ln>
                <a:solidFill>
                  <a:prstClr val="black"/>
                </a:solidFill>
                <a:effectLst/>
                <a:uLnTx/>
                <a:uFillTx/>
                <a:latin typeface="Calibri" panose="020F0502020204030204"/>
                <a:ea typeface="+mn-ea"/>
                <a:cs typeface="+mn-cs"/>
              </a:rPr>
              <a:t>21</a:t>
            </a:r>
            <a:r>
              <a:rPr kumimoji="0" lang="en-US" sz="5400" b="1" i="0" u="none" strike="noStrike" kern="1200" cap="none" spc="0" normalizeH="0" baseline="30000" noProof="0" dirty="0">
                <a:ln>
                  <a:noFill/>
                </a:ln>
                <a:solidFill>
                  <a:srgbClr val="FF0000"/>
                </a:solidFill>
                <a:effectLst/>
                <a:uLnTx/>
                <a:uFillTx/>
                <a:latin typeface="Calibri" panose="020F0502020204030204"/>
                <a:ea typeface="+mn-ea"/>
                <a:cs typeface="+mn-cs"/>
              </a:rPr>
              <a:t> </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To him that </a:t>
            </a:r>
            <a:r>
              <a:rPr kumimoji="0" lang="en-US" sz="6000" b="1" i="0" u="sng" strike="noStrike" kern="1200" cap="none" spc="0" normalizeH="0" baseline="0" noProof="0" dirty="0" err="1">
                <a:ln>
                  <a:noFill/>
                </a:ln>
                <a:solidFill>
                  <a:srgbClr val="00B050"/>
                </a:solidFill>
                <a:effectLst/>
                <a:uLnTx/>
                <a:uFillTx/>
                <a:latin typeface="Calibri" panose="020F0502020204030204"/>
                <a:ea typeface="+mn-ea"/>
                <a:cs typeface="+mn-cs"/>
              </a:rPr>
              <a:t>overcometh</a:t>
            </a:r>
            <a:r>
              <a:rPr kumimoji="0" lang="en-US" sz="5400" b="1" i="0" u="none" strike="noStrike" kern="1200" cap="none" spc="0" normalizeH="0" baseline="0" noProof="0" dirty="0">
                <a:ln>
                  <a:noFill/>
                </a:ln>
                <a:solidFill>
                  <a:srgbClr val="FF0000"/>
                </a:solidFill>
                <a:effectLst/>
                <a:uLnTx/>
                <a:uFillTx/>
                <a:latin typeface="Calibri" panose="020F0502020204030204"/>
                <a:ea typeface="+mn-ea"/>
                <a:cs typeface="+mn-cs"/>
              </a:rPr>
              <a:t> will I grant to sit with me in my throne, even as I also overcame, and am set down with my Father in his throne.</a:t>
            </a:r>
            <a:endParaRPr kumimoji="0" lang="en-US" sz="32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324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29258" y="0"/>
            <a:ext cx="11962742"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Beloved as you can well see by these promises ….we must remember that Jesus is asking us to be true disciples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By fighting the forces that are now at great length trying to defeat you at any cost!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Jesus is speaking to us and letting us know that we are the victors!!!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Illnesses sicknesses, diseases, infirmities, are a direct result of The Spirit World!!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Especially The Spirit of Infirmity!</a:t>
            </a:r>
          </a:p>
        </p:txBody>
      </p:sp>
      <p:sp>
        <p:nvSpPr>
          <p:cNvPr id="3" name="TextBox 2"/>
          <p:cNvSpPr txBox="1"/>
          <p:nvPr/>
        </p:nvSpPr>
        <p:spPr>
          <a:xfrm>
            <a:off x="694219" y="4365654"/>
            <a:ext cx="10469698"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0000"/>
                </a:solidFill>
                <a:effectLst/>
                <a:uLnTx/>
                <a:uFillTx/>
                <a:latin typeface="Calibri" panose="020F0502020204030204"/>
                <a:ea typeface="+mn-ea"/>
                <a:cs typeface="+mn-cs"/>
              </a:rPr>
              <a:t>Let’s keep this monster at bay by destroying him by the Word of God, The Blood of Jesus,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0000"/>
                </a:solidFill>
                <a:effectLst/>
                <a:uLnTx/>
                <a:uFillTx/>
                <a:latin typeface="Calibri" panose="020F0502020204030204"/>
                <a:ea typeface="+mn-ea"/>
                <a:cs typeface="+mn-cs"/>
              </a:rPr>
              <a:t>The Power of the Holy Spirit!!!</a:t>
            </a:r>
            <a:endPar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969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iterate type="lt">
                                    <p:tmPct val="10000"/>
                                  </p:iterate>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iterate type="lt">
                                    <p:tmPct val="10000"/>
                                  </p:iterate>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iterate type="lt">
                                    <p:tmPct val="10000"/>
                                  </p:iterate>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iterate type="lt">
                                    <p:tmPct val="10000"/>
                                  </p:iterate>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3" name="TextBox 2"/>
          <p:cNvSpPr txBox="1"/>
          <p:nvPr/>
        </p:nvSpPr>
        <p:spPr>
          <a:xfrm>
            <a:off x="361950" y="571500"/>
            <a:ext cx="11553825"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THE BIBLE SHOWS US MANY INSTANCES OF PEOPLE WITH ILLNESSES CAUSED BY THIS WICKED SPIRIT, HOWEVER NOT ALL SCRIPTURES MENTION THE SPIRIT BY NAME.</a:t>
            </a: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p:cNvSpPr txBox="1"/>
          <p:nvPr/>
        </p:nvSpPr>
        <p:spPr>
          <a:xfrm>
            <a:off x="361950" y="2457450"/>
            <a:ext cx="11553825"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THIS IS NOT AN EXHAUSTIVE LIST OF THE MANIFESTATIONS  OF THE SPIRIT OF INFIRMITY</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361950" y="4158734"/>
            <a:ext cx="1132522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HUNCHBACK, FRAILTY, MALADY, COLDS, FEVER, VIRUS, BODY FLUX, FUNGUS, ASTHMA, SINUS AILMENTS, HAY FEVER, ARTHRITIS…ETC. ETC. ETC.</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574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1000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95242" y="661639"/>
            <a:ext cx="11451771" cy="54014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0" i="0" u="none" strike="noStrike" kern="1200" cap="none" spc="0" normalizeH="0" baseline="0" noProof="0" dirty="0" smtClean="0">
                <a:ln>
                  <a:noFill/>
                </a:ln>
                <a:solidFill>
                  <a:srgbClr val="FF0000"/>
                </a:solidFill>
                <a:effectLst/>
                <a:uLnTx/>
                <a:uFillTx/>
                <a:latin typeface="Castellar" panose="020A0402060406010301" pitchFamily="18" charset="0"/>
                <a:ea typeface="+mn-ea"/>
                <a:cs typeface="+mn-cs"/>
              </a:rPr>
              <a:t>THE SPIRIT OF INFIRMITY</a:t>
            </a:r>
            <a:endParaRPr kumimoji="0" lang="en-US" sz="11500" b="0" i="0" u="none" strike="noStrike" kern="1200" cap="none" spc="0" normalizeH="0" baseline="0" noProof="0" dirty="0">
              <a:ln>
                <a:noFill/>
              </a:ln>
              <a:solidFill>
                <a:srgbClr val="FF0000"/>
              </a:solidFill>
              <a:effectLst/>
              <a:uLnTx/>
              <a:uFillTx/>
              <a:latin typeface="Castellar" panose="020A0402060406010301" pitchFamily="18" charset="0"/>
              <a:ea typeface="+mn-ea"/>
              <a:cs typeface="+mn-cs"/>
            </a:endParaRPr>
          </a:p>
        </p:txBody>
      </p:sp>
    </p:spTree>
    <p:extLst>
      <p:ext uri="{BB962C8B-B14F-4D97-AF65-F5344CB8AC3E}">
        <p14:creationId xmlns:p14="http://schemas.microsoft.com/office/powerpoint/2010/main" val="172297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26571" y="653143"/>
            <a:ext cx="115824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Luke 13:11  “AND BEHOLD, THERE WAS A WOMAN WHICH HAD A </a:t>
            </a:r>
            <a:r>
              <a:rPr kumimoji="0" lang="en-US" sz="3600" b="1" i="0" u="sng" strike="noStrike" kern="1200" cap="none" spc="0" normalizeH="0" baseline="0" noProof="0" dirty="0" smtClean="0">
                <a:ln>
                  <a:noFill/>
                </a:ln>
                <a:solidFill>
                  <a:srgbClr val="0000FF"/>
                </a:solidFill>
                <a:effectLst/>
                <a:uLnTx/>
                <a:uFillTx/>
                <a:latin typeface="Calibri" panose="020F0502020204030204"/>
                <a:ea typeface="+mn-ea"/>
                <a:cs typeface="+mn-cs"/>
              </a:rPr>
              <a:t>“SPIRIT OF INFIRMITY”</a:t>
            </a: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 EIGHTEEN YEARS, AND WAS BOWED TOGETHER, AND COULD IN NO WISE LIFT UP HERSELF.</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434367" y="3144379"/>
            <a:ext cx="11092543"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TODAY IN THE MEDICINE WORLD THE BEST WAY OR THE ONLY SOLUTION TO INFIRMITIES IS TO BUILD UP A PERSONS IMMUNE SYSTEM IN THE BODY IN ORDER TO FIGHT BACK INFECTIONS, VIRUSES, FEVERS, FUNGUS, ASTHMA, HAY FEVER, ARTHRITIS, ETC, ETC,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BUT LITTLE IS KNOW ABOUT THE SPIRIT OF INFIRMITY WHICH IS THE DIRECT CAUSE OF ALL INFIRMITIES!</a:t>
            </a: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550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15686" y="337457"/>
            <a:ext cx="1147354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MEDICATIONS, MEDICINES, ANTIBIOTICS, ARE PUMPED INTO THE BODY AT A DR’S ORDERS YET NO QUESTIONS ARE ASKED BY MANY PEOPLE AS TO WHY DOES THIS CONDITION EXIST!!</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15686" y="1722452"/>
            <a:ext cx="1131025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BELOVED IMMUNITY IN THE BODY IS THE ABILITY FOR THE BODY TO RESIST AND OVERCOME INFECTIONS !!</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p:cNvSpPr txBox="1"/>
          <p:nvPr/>
        </p:nvSpPr>
        <p:spPr>
          <a:xfrm>
            <a:off x="315686" y="5203372"/>
            <a:ext cx="11310257"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THE SPIRIT OF INFIRMITY WORKS VERY CLOSELY WITH THE DUMB AND DEAF SPIRIT!  THEIR MANIFESTATIONS ARE TO BRING ANYONE DOWN TO THEIR KNEES, CURSE GOD AND DIE!!</a:t>
            </a: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381001" y="2785803"/>
            <a:ext cx="11244942"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SOME HAVE STRONG IMMUNE SYSTEMS SOME HAVE WEAK IMMUNE, IT IS IMPORTANT THAT WE BALANCE OUR DIETS PROPERLY IN ORDER TO LIVE HEALTHY AND WISE LIVES.  FRUITS , VEGS, AND LEAF ITEMS BUILD UP THE IMMUNE SYSTEM IN THE BODY.  IMMUNE SYSTEM IN THE BODY IS MADE UP OF THE WHITE BLOOD CELLS. WHEN THEY FALL BELOW A CERTAIN LEVEL IN THE BODY THE DEFENSE OF THE BODY IS LOW AND OPEN TO ANY FORM OF INFECTION!</a:t>
            </a: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409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circle(in)">
                                      <p:cBhvr>
                                        <p:cTn id="19" dur="20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3" fill="hold" nodeType="clickEffect">
                                  <p:stCondLst>
                                    <p:cond delay="0"/>
                                  </p:stCondLst>
                                  <p:iterate type="lt">
                                    <p:tmPct val="10000"/>
                                  </p:iterate>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additive="base">
                                        <p:cTn id="24" dur="1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5" dur="10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261257" y="468086"/>
            <a:ext cx="11691257" cy="36625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IN THE STORY WE JUST READ … THE WOMAN WAS IN A CONDITION CALLED ….</a:t>
            </a:r>
            <a:r>
              <a:rPr kumimoji="0" lang="en-US" sz="3200" b="1" i="0" u="sng" strike="noStrike" kern="1200" cap="none" spc="0" normalizeH="0" baseline="0" noProof="0" dirty="0" smtClean="0">
                <a:ln>
                  <a:noFill/>
                </a:ln>
                <a:solidFill>
                  <a:srgbClr val="0000FF"/>
                </a:solidFill>
                <a:effectLst/>
                <a:uLnTx/>
                <a:uFillTx/>
                <a:latin typeface="Calibri" panose="020F0502020204030204"/>
                <a:ea typeface="+mn-ea"/>
                <a:cs typeface="+mn-cs"/>
              </a:rPr>
              <a:t>”HUNCHBACK</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FOR EIGHTEEN YEARS,</a:t>
            </a:r>
            <a:r>
              <a:rPr kumimoji="0" lang="en-US" sz="3200" b="0" i="0" u="none" strike="noStrike" kern="1200" cap="none" spc="0" normalizeH="0" baseline="30000" noProof="0" dirty="0">
                <a:ln>
                  <a:noFill/>
                </a:ln>
                <a:solidFill>
                  <a:prstClr val="black"/>
                </a:solidFill>
                <a:effectLst/>
                <a:uLnTx/>
                <a:uFillTx/>
                <a:latin typeface="Calibri" panose="020F0502020204030204"/>
                <a:ea typeface="+mn-ea"/>
                <a:cs typeface="+mn-cs"/>
              </a:rPr>
              <a:t> </a:t>
            </a: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12 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And when Jesus saw her, he called her to him, and said unto her, </a:t>
            </a:r>
            <a:r>
              <a:rPr kumimoji="0" lang="en-US" sz="40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4000" b="1" i="0" u="none" strike="noStrike" kern="1200" cap="none" spc="0" normalizeH="0" baseline="0" noProof="0" dirty="0" smtClean="0">
                <a:ln>
                  <a:noFill/>
                </a:ln>
                <a:solidFill>
                  <a:srgbClr val="FF0000"/>
                </a:solidFill>
                <a:effectLst/>
                <a:uLnTx/>
                <a:uFillTx/>
                <a:latin typeface="Calibri" panose="020F0502020204030204"/>
                <a:ea typeface="+mn-ea"/>
                <a:cs typeface="+mn-cs"/>
              </a:rPr>
              <a:t>Woman</a:t>
            </a:r>
            <a:r>
              <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rPr>
              <a:t>, thou art loosed from thine infirmity</a:t>
            </a:r>
            <a:r>
              <a:rPr kumimoji="0" lang="en-US" sz="4000" b="1" i="0" u="none" strike="noStrike" kern="1200" cap="none" spc="0" normalizeH="0" baseline="0" noProof="0" dirty="0" smtClean="0">
                <a:ln>
                  <a:noFill/>
                </a:ln>
                <a:solidFill>
                  <a:srgbClr val="FF0000"/>
                </a:solidFill>
                <a:effectLst/>
                <a:uLnTx/>
                <a:uFillTx/>
                <a:latin typeface="Calibri" panose="020F0502020204030204"/>
                <a:ea typeface="+mn-ea"/>
                <a:cs typeface="+mn-cs"/>
              </a:rPr>
              <a:t>.”</a:t>
            </a:r>
            <a:endPar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13 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And he laid his hands on her: and immediately she was made straight, and glorified God</a:t>
            </a:r>
            <a:r>
              <a:rPr kumimoji="0" lang="en-US" sz="40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59229" y="2144486"/>
            <a:ext cx="1147354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p:cNvSpPr txBox="1"/>
          <p:nvPr/>
        </p:nvSpPr>
        <p:spPr>
          <a:xfrm>
            <a:off x="359229" y="4615543"/>
            <a:ext cx="11473542"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IT WAS THE DEMONIC SPIRIT CALLED THE </a:t>
            </a:r>
            <a:r>
              <a:rPr kumimoji="0" lang="en-US" sz="3600" b="1" i="0" u="sng" strike="noStrike" kern="1200" cap="none" spc="0" normalizeH="0" baseline="0" noProof="0" dirty="0" smtClean="0">
                <a:ln>
                  <a:noFill/>
                </a:ln>
                <a:solidFill>
                  <a:srgbClr val="0000FF"/>
                </a:solidFill>
                <a:effectLst/>
                <a:uLnTx/>
                <a:uFillTx/>
                <a:latin typeface="Calibri" panose="020F0502020204030204"/>
                <a:ea typeface="+mn-ea"/>
                <a:cs typeface="+mn-cs"/>
              </a:rPr>
              <a:t>“SPIRIT OF INFIRMITY” </a:t>
            </a: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THAT HAD HER IN THAT POSITION ALL THOSE YEARS!</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816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15686" y="435429"/>
            <a:ext cx="11625943" cy="18158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THIS SPIRIT CAN BRING ON MANY FORMS OF DISEASES AND OR INFIRMITIES!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FROM HUNCHBACK TO A MILD COLD AND EVERY THING ELSE IN BETWEEN IS A DIRECT RESULT OF THIS WICKED SPIRIT EITHER BY POSSESION OR OPRESSION.</a:t>
            </a: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15686" y="2462863"/>
            <a:ext cx="11625943"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IT IS MOST INTERESTING TO NOTE THAT GOD HAS GIVEN US CERTAIN POWERS TO FIGHT BACK WITH…AND ALSO SAID…IN JAMES 4:7  </a:t>
            </a:r>
            <a:r>
              <a:rPr kumimoji="0" lang="en-US" sz="3200" b="1" i="0" u="none" strike="noStrike" kern="1200" cap="none" spc="0" normalizeH="0" baseline="0" noProof="0" dirty="0" smtClean="0">
                <a:ln>
                  <a:noFill/>
                </a:ln>
                <a:solidFill>
                  <a:srgbClr val="0000FF"/>
                </a:solidFill>
                <a:effectLst/>
                <a:uLnTx/>
                <a:uFillTx/>
                <a:latin typeface="Calibri" panose="020F0502020204030204"/>
                <a:ea typeface="+mn-ea"/>
                <a:cs typeface="+mn-cs"/>
              </a:rPr>
              <a:t>RESIST THE DEVIL, AND WILL FLEE FROM YOU!!!</a:t>
            </a:r>
            <a:endParaRPr kumimoji="0" lang="en-US" sz="32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4" name="TextBox 3"/>
          <p:cNvSpPr txBox="1"/>
          <p:nvPr/>
        </p:nvSpPr>
        <p:spPr>
          <a:xfrm>
            <a:off x="315686" y="4140713"/>
            <a:ext cx="11473543"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THEN OVER IN 1 PETER 5:8,9….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Be sober, be vigilant; because</a:t>
            </a:r>
            <a:r>
              <a:rPr kumimoji="0" lang="en-US" altLang="en-US" sz="28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hlinkClick r:id="rId2" tooltip="Click to Continue &gt; by DNSUnlocker"/>
              </a:rPr>
              <a:t>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hlinkClick r:id="rId2" tooltip="Click to Continue &gt; by DNSUnlocker"/>
              </a:rPr>
              <a:t>your  </a:t>
            </a:r>
            <a:r>
              <a:rPr kumimoji="0" lang="en-US" alt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adversary the devil, as a roaring lion, </a:t>
            </a:r>
            <a:r>
              <a:rPr kumimoji="0" lang="en-US" altLang="en-US"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walketh</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about, seeking whom he may devour:</a:t>
            </a:r>
            <a:endParaRPr kumimoji="0" lang="en-US" altLang="en-US" sz="28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30000" noProof="0" dirty="0" smtClean="0">
                <a:ln>
                  <a:noFill/>
                </a:ln>
                <a:solidFill>
                  <a:prstClr val="black"/>
                </a:solidFill>
                <a:effectLst/>
                <a:uLnTx/>
                <a:uFillTx/>
                <a:latin typeface="Arial" panose="020B0604020202020204" pitchFamily="34" charset="0"/>
                <a:ea typeface="+mn-ea"/>
                <a:cs typeface="+mn-cs"/>
              </a:rPr>
              <a:t> </a:t>
            </a:r>
            <a:r>
              <a:rPr kumimoji="0" lang="en-US" altLang="en-US" sz="2800" b="1"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9 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Whom resist </a:t>
            </a:r>
            <a:r>
              <a:rPr kumimoji="0" lang="en-US" altLang="en-US"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stedfast</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in the faith, knowing that the same afflictions are accomplished in</a:t>
            </a:r>
            <a:r>
              <a:rPr kumimoji="0" lang="en-US" altLang="en-US" sz="28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hlinkClick r:id="rId3" tooltip="Click to Continue &gt; by DNSUnlocker"/>
              </a:rPr>
              <a:t> your  </a:t>
            </a:r>
            <a:r>
              <a:rPr kumimoji="0" lang="en-US" altLang="en-US" sz="9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brethren that are in the world.</a:t>
            </a:r>
            <a:endParaRPr kumimoji="0" lang="en-US" altLang="en-US" sz="28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descr="https://cdncache-a.akamaihd.net/items/it/img/arrow-10x10.png">
            <a:hlinkClick r:id="rId3" tooltip="Click to Continue &gt; by DNSUnlocker"/>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66275" y="-136525"/>
            <a:ext cx="95250" cy="9525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6082670" y="3002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30000" noProof="0" dirty="0" smtClean="0">
                <a:ln>
                  <a:noFill/>
                </a:ln>
                <a:solidFill>
                  <a:prstClr val="black"/>
                </a:solidFill>
                <a:effectLst/>
                <a:uLnTx/>
                <a:uFillTx/>
                <a:latin typeface="Arial" panose="020B0604020202020204" pitchFamily="34" charset="0"/>
                <a:ea typeface="+mn-ea"/>
                <a:cs typeface="+mn-cs"/>
              </a:rPr>
              <a:t>8 </a:t>
            </a:r>
            <a:endParaRPr kumimoji="0" lang="en-US" altLang="en-US" sz="18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endParaRPr>
          </a:p>
        </p:txBody>
      </p:sp>
      <p:pic>
        <p:nvPicPr>
          <p:cNvPr id="1032" name="Picture 8" descr="https://cdncache-a.akamaihd.net/items/it/img/arrow-10x10.png">
            <a:hlinkClick r:id="rId2" tooltip="Click to Continue &gt; by DNSUnlocker"/>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4398" y="78161"/>
            <a:ext cx="9525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8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iterate type="lt">
                                    <p:tmPct val="10000"/>
                                  </p:iterate>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81000" y="180975"/>
            <a:ext cx="11544300" cy="70788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THE WORD RESIST MEANS TO  WITHSTAND AN ATTACK….THE SPIRITY OF INFIRMITY LOVES TO ATTACK THE BODY AT ANYTIME HOWEVER WE ARE TO MAKE A PLANNED RESISTANCE AGAINST THE GERMS OR EVIL ATTACK.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THE QUESTION HERE IS DO CHRISTIANS  SURRENDER WITHOUT A STRUGGLE?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WE NEED NOT SURRENDER AT ALL !!  WE HAVE POWER OVER ALL THE POWER OF THE ENEMY!!!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Behold, I give unto you power to tread on serpents and scorpions, and over all the power of the enemy: and nothing shall by any means hurt you</a:t>
            </a: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 LUKE 10:19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ONE OF THE REASONS WHY MANY PEOPLE ARE SICKLY ALL THE TIME IS BECAUSE THEY HAVE NOT BEEN TAUGHT HOW TO RESIST OR </a:t>
            </a:r>
            <a:r>
              <a:rPr kumimoji="0" lang="en-US" sz="2400" b="1" i="0" u="sng" strike="noStrike" kern="1200" cap="none" spc="0" normalizeH="0" baseline="0" noProof="0" dirty="0" smtClean="0">
                <a:ln>
                  <a:noFill/>
                </a:ln>
                <a:solidFill>
                  <a:srgbClr val="FF0000"/>
                </a:solidFill>
                <a:effectLst/>
                <a:uLnTx/>
                <a:uFillTx/>
                <a:latin typeface="Calibri" panose="020F0502020204030204"/>
                <a:ea typeface="+mn-ea"/>
                <a:cs typeface="+mn-cs"/>
              </a:rPr>
              <a:t>HOW TO OVERCOME!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THIS LESSON HOPES TO TEACH US  SOME IMPORTANT PROMISES AND REWARDS BY JESUS TO THOSE WHO OVERCOME!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041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iterate type="lt">
                                    <p:tmPct val="10000"/>
                                  </p:iterate>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iterate type="lt">
                                    <p:tmPct val="10000"/>
                                  </p:iterate>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697"/>
        </a:solidFill>
        <a:effectLst/>
      </p:bgPr>
    </p:bg>
    <p:spTree>
      <p:nvGrpSpPr>
        <p:cNvPr id="1" name=""/>
        <p:cNvGrpSpPr/>
        <p:nvPr/>
      </p:nvGrpSpPr>
      <p:grpSpPr>
        <a:xfrm>
          <a:off x="0" y="0"/>
          <a:ext cx="0" cy="0"/>
          <a:chOff x="0" y="0"/>
          <a:chExt cx="0" cy="0"/>
        </a:xfrm>
      </p:grpSpPr>
      <p:sp>
        <p:nvSpPr>
          <p:cNvPr id="2" name="TextBox 1"/>
          <p:cNvSpPr txBox="1"/>
          <p:nvPr/>
        </p:nvSpPr>
        <p:spPr>
          <a:xfrm>
            <a:off x="361950" y="117693"/>
            <a:ext cx="11487150" cy="67403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FIRST OF ALL…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WEBSTERS DEFINITION OF THE WORD OVERCOME THROWS A BETTER LIGHT ON “HOW TO OVERCOME”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OVERCOME</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….TO GET THE BETTER OF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SURMOUNT</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…TO RISE ABOVE:  GET ON TOP OF , TO REMOVE OBSTACLES..(MOUNTAINS?)  TO PUT UNDER OUR FEET: TO TRAMPLE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CONQUER</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 TO GAIN OR ACQUIRE BY FORCE, TO SUBDUE ALL OPPOSITION: TO RENDER THEM HELPLESS.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VANQUISH</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…TO DEFEAT BY OVERPOWERING THEIR POWERS.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TRIUMPH</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…AN OVERWHELMING VICTORY OVER AN OPPONENT OR ANTAGONIST.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TO WIN</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 FIGHT THE BATTLE AND WIN…</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005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iterate type="lt">
                                    <p:tmPct val="10000"/>
                                  </p:iterate>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iterate type="lt">
                                    <p:tmPct val="10000"/>
                                  </p:iterate>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0-#ppt_h/2"/>
                                          </p:val>
                                        </p:tav>
                                        <p:tav tm="100000">
                                          <p:val>
                                            <p:strVal val="#ppt_y"/>
                                          </p:val>
                                        </p:tav>
                                      </p:tavLst>
                                    </p:anim>
                                  </p:childTnLst>
                                </p:cTn>
                              </p:par>
                              <p:par>
                                <p:cTn id="17" presetID="2" presetClass="entr" presetSubtype="1" fill="hold" nodeType="withEffect">
                                  <p:stCondLst>
                                    <p:cond delay="0"/>
                                  </p:stCondLst>
                                  <p:iterate type="lt">
                                    <p:tmPct val="10000"/>
                                  </p:iterate>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0-#ppt_h/2"/>
                                          </p:val>
                                        </p:tav>
                                        <p:tav tm="100000">
                                          <p:val>
                                            <p:strVal val="#ppt_y"/>
                                          </p:val>
                                        </p:tav>
                                      </p:tavLst>
                                    </p:anim>
                                  </p:childTnLst>
                                </p:cTn>
                              </p:par>
                              <p:par>
                                <p:cTn id="21" presetID="2" presetClass="entr" presetSubtype="1" fill="hold" nodeType="withEffect">
                                  <p:stCondLst>
                                    <p:cond delay="0"/>
                                  </p:stCondLst>
                                  <p:iterate type="lt">
                                    <p:tmPct val="10000"/>
                                  </p:iterate>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0-#ppt_h/2"/>
                                          </p:val>
                                        </p:tav>
                                        <p:tav tm="100000">
                                          <p:val>
                                            <p:strVal val="#ppt_y"/>
                                          </p:val>
                                        </p:tav>
                                      </p:tavLst>
                                    </p:anim>
                                  </p:childTnLst>
                                </p:cTn>
                              </p:par>
                              <p:par>
                                <p:cTn id="25" presetID="2" presetClass="entr" presetSubtype="1" fill="hold" nodeType="withEffect">
                                  <p:stCondLst>
                                    <p:cond delay="0"/>
                                  </p:stCondLst>
                                  <p:iterate type="lt">
                                    <p:tmPct val="10000"/>
                                  </p:iterate>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0-#ppt_h/2"/>
                                          </p:val>
                                        </p:tav>
                                        <p:tav tm="100000">
                                          <p:val>
                                            <p:strVal val="#ppt_y"/>
                                          </p:val>
                                        </p:tav>
                                      </p:tavLst>
                                    </p:anim>
                                  </p:childTnLst>
                                </p:cTn>
                              </p:par>
                              <p:par>
                                <p:cTn id="29" presetID="2" presetClass="entr" presetSubtype="1" fill="hold" nodeType="withEffect">
                                  <p:stCondLst>
                                    <p:cond delay="0"/>
                                  </p:stCondLst>
                                  <p:iterate type="lt">
                                    <p:tmPct val="10000"/>
                                  </p:iterate>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0-#ppt_h/2"/>
                                          </p:val>
                                        </p:tav>
                                        <p:tav tm="100000">
                                          <p:val>
                                            <p:strVal val="#ppt_y"/>
                                          </p:val>
                                        </p:tav>
                                      </p:tavLst>
                                    </p:anim>
                                  </p:childTnLst>
                                </p:cTn>
                              </p:par>
                              <p:par>
                                <p:cTn id="33" presetID="2" presetClass="entr" presetSubtype="1" fill="hold" nodeType="withEffect">
                                  <p:stCondLst>
                                    <p:cond delay="0"/>
                                  </p:stCondLst>
                                  <p:iterate type="lt">
                                    <p:tmPct val="10000"/>
                                  </p:iterate>
                                  <p:childTnLst>
                                    <p:set>
                                      <p:cBhvr>
                                        <p:cTn id="34" dur="1" fill="hold">
                                          <p:stCondLst>
                                            <p:cond delay="0"/>
                                          </p:stCondLst>
                                        </p:cTn>
                                        <p:tgtEl>
                                          <p:spTgt spid="2">
                                            <p:txEl>
                                              <p:pRg st="14" end="14"/>
                                            </p:txEl>
                                          </p:spTgt>
                                        </p:tgtEl>
                                        <p:attrNameLst>
                                          <p:attrName>style.visibility</p:attrName>
                                        </p:attrNameLst>
                                      </p:cBhvr>
                                      <p:to>
                                        <p:strVal val="visible"/>
                                      </p:to>
                                    </p:set>
                                    <p:anim calcmode="lin" valueType="num">
                                      <p:cBhvr additive="base">
                                        <p:cTn id="35"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3176</Words>
  <Application>Microsoft Office PowerPoint</Application>
  <PresentationFormat>Widescreen</PresentationFormat>
  <Paragraphs>273</Paragraphs>
  <Slides>22</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SimSun</vt:lpstr>
      <vt:lpstr>Arial</vt:lpstr>
      <vt:lpstr>Calibri</vt:lpstr>
      <vt:lpstr>Calibri Light</vt:lpstr>
      <vt:lpstr>Castellar</vt:lpstr>
      <vt:lpstr>Cooper Black</vt:lpstr>
      <vt:lpstr>Times New Roman</vt:lpstr>
      <vt:lpstr>1_Office Theme</vt:lpstr>
      <vt:lpstr>PowerPoint Presentation</vt:lpstr>
      <vt:lpstr>HOW TO DEAL WITH THE STRONGMAN PART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2015-12-15T05:53:04Z</dcterms:created>
  <dcterms:modified xsi:type="dcterms:W3CDTF">2015-12-15T05:53:34Z</dcterms:modified>
</cp:coreProperties>
</file>