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260" r:id="rId3"/>
    <p:sldId id="266" r:id="rId4"/>
    <p:sldId id="270" r:id="rId5"/>
    <p:sldId id="279" r:id="rId6"/>
    <p:sldId id="276" r:id="rId7"/>
    <p:sldId id="269" r:id="rId8"/>
    <p:sldId id="263" r:id="rId9"/>
    <p:sldId id="280" r:id="rId10"/>
    <p:sldId id="275" r:id="rId11"/>
    <p:sldId id="273" r:id="rId12"/>
    <p:sldId id="271" r:id="rId13"/>
    <p:sldId id="272" r:id="rId14"/>
    <p:sldId id="274" r:id="rId15"/>
    <p:sldId id="281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3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64"/>
  </p:normalViewPr>
  <p:slideViewPr>
    <p:cSldViewPr>
      <p:cViewPr>
        <p:scale>
          <a:sx n="112" d="100"/>
          <a:sy n="112" d="100"/>
        </p:scale>
        <p:origin x="1104" y="-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36B2674-7053-4F7C-84B2-C1F665AADCFA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14DDCF5-4A45-4BCC-BCFB-E8CC71681E2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34654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83679-8C36-4B5D-8370-ABED520517F9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34571-5AE3-44E9-940D-816B0B699D3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22056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2933F-F5CD-439D-82BE-121649BE4A7B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2E53E-D3AA-4364-9C34-92066D124E0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699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8FBEE-1FE7-465C-9511-8FEF66D41DA2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1F748-80B4-4D3E-80FB-2F283475AD0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85955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6C662-D12D-45BD-8DA8-1E8D49C731E0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C32EF-12C1-429E-9E25-B924304559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7451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3EEA0-FC51-4467-A13A-10A7FB93C6A8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A4B8A-ADD4-4A0E-8E8C-51290C1CB7C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09659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24255-B190-4F54-869F-C84E129F2913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65F4B-19B1-4B10-846B-786E4B72B67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70531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B5DF4-359E-4A09-A41C-1ED54EB8AE9F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1D49C-61C2-486C-838C-B894EB1CB38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12558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A0A3E-F16E-42AE-BF45-C7E0C91134A4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94347-3A0C-4407-A252-761845ECCCB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65935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B5FA-B713-419F-AB81-97B2AE23E7EC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862D6-FF88-42BA-A6ED-C3D8D9D5DD0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94735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307A4-0670-4B8C-A85A-413E74C31AC6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B820C-3E92-4B1E-B328-E9CE48E117B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31309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EDF36-73F4-4504-9D8A-F2842EC45FB3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D0371-6467-4D1E-B209-355D8B5DF59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5039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CE1920-F486-4884-84D0-E9F04F328D87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9221732-3210-4491-B4A9-41DB5D0957B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611560" y="5103674"/>
            <a:ext cx="867568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400" b="1" dirty="0" smtClean="0"/>
              <a:t>Assessment and Learning: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GB" altLang="en-US" sz="5400" b="1" dirty="0"/>
              <a:t>Into the Woods</a:t>
            </a:r>
            <a:r>
              <a:rPr lang="mr-IN" altLang="en-US" sz="5400" b="1" dirty="0" smtClean="0"/>
              <a:t>…</a:t>
            </a:r>
            <a:r>
              <a:rPr lang="en-GB" altLang="en-US" sz="5400" b="1" dirty="0" smtClean="0"/>
              <a:t>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3528" y="966649"/>
            <a:ext cx="86756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smtClean="0"/>
              <a:t> </a:t>
            </a:r>
            <a:endParaRPr lang="en-GB" altLang="en-US" sz="54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79" y="404943"/>
            <a:ext cx="8647721" cy="4822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930BA"/>
                </a:solidFill>
              </a:rPr>
              <a:t>Typical Teacher Assessment</a:t>
            </a:r>
            <a:endParaRPr lang="en-US" b="1" dirty="0">
              <a:solidFill>
                <a:srgbClr val="3930B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Anecdotal commentary about general areas such as: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teacher </a:t>
            </a:r>
            <a:r>
              <a:rPr lang="en-US" dirty="0" smtClean="0"/>
              <a:t>preparations/planning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observations </a:t>
            </a:r>
            <a:r>
              <a:rPr lang="en-US" dirty="0" smtClean="0"/>
              <a:t>from classroom visits (descriptions of lessons)</a:t>
            </a:r>
          </a:p>
          <a:p>
            <a:pPr>
              <a:spcBef>
                <a:spcPts val="0"/>
              </a:spcBef>
            </a:pPr>
            <a:r>
              <a:rPr lang="de-DE" dirty="0" smtClean="0"/>
              <a:t>Interactions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endParaRPr lang="de-DE" dirty="0" smtClean="0"/>
          </a:p>
          <a:p>
            <a:pPr>
              <a:spcBef>
                <a:spcPts val="0"/>
              </a:spcBef>
            </a:pPr>
            <a:r>
              <a:rPr lang="de-DE" dirty="0" smtClean="0"/>
              <a:t>Interactions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colleagues</a:t>
            </a:r>
            <a:r>
              <a:rPr lang="de-DE" dirty="0" smtClean="0"/>
              <a:t>, </a:t>
            </a:r>
            <a:r>
              <a:rPr lang="de-DE" dirty="0" err="1" smtClean="0"/>
              <a:t>parents</a:t>
            </a:r>
            <a:r>
              <a:rPr lang="de-DE" dirty="0" smtClean="0"/>
              <a:t>...)</a:t>
            </a:r>
          </a:p>
          <a:p>
            <a:pPr>
              <a:spcBef>
                <a:spcPts val="0"/>
              </a:spcBef>
            </a:pPr>
            <a:r>
              <a:rPr lang="de-DE" dirty="0" smtClean="0"/>
              <a:t>Other </a:t>
            </a:r>
            <a:r>
              <a:rPr lang="mr-IN" dirty="0" smtClean="0"/>
              <a:t>–</a:t>
            </a:r>
            <a:r>
              <a:rPr lang="de-DE" dirty="0" smtClean="0"/>
              <a:t> professional </a:t>
            </a:r>
            <a:r>
              <a:rPr lang="de-DE" dirty="0" err="1" smtClean="0"/>
              <a:t>development</a:t>
            </a:r>
            <a:r>
              <a:rPr lang="de-DE" dirty="0" smtClean="0"/>
              <a:t>, extra-curricular </a:t>
            </a:r>
            <a:r>
              <a:rPr lang="de-DE" dirty="0" err="1" smtClean="0"/>
              <a:t>involvement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934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8864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539750" y="1268413"/>
            <a:ext cx="8208963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FD7FC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4" name="Rectangle 3"/>
          <p:cNvSpPr txBox="1">
            <a:spLocks noChangeArrowheads="1"/>
          </p:cNvSpPr>
          <p:nvPr/>
        </p:nvSpPr>
        <p:spPr bwMode="auto">
          <a:xfrm>
            <a:off x="716757" y="71675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400" b="1" dirty="0" smtClean="0">
                <a:solidFill>
                  <a:srgbClr val="3930BA"/>
                </a:solidFill>
              </a:rPr>
              <a:t>Performance Reviews</a:t>
            </a:r>
            <a:endParaRPr lang="en-US" altLang="en-US" sz="4400" b="1" dirty="0">
              <a:solidFill>
                <a:srgbClr val="3930BA"/>
              </a:solidFill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547664" y="2060848"/>
            <a:ext cx="6926263" cy="373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dirty="0" smtClean="0"/>
              <a:t>Many schools use Charlotte Danielson’s Effective Teaching Framework which features 4 levels of descriptors for many different practices organized within 4 domains.</a:t>
            </a:r>
          </a:p>
          <a:p>
            <a:pPr>
              <a:buNone/>
            </a:pPr>
            <a:r>
              <a:rPr lang="en-US" sz="2400" dirty="0">
                <a:solidFill>
                  <a:srgbClr val="3930BA"/>
                </a:solidFill>
              </a:rPr>
              <a:t>Charlotte Danielson (2011). Enhancing </a:t>
            </a:r>
            <a:r>
              <a:rPr lang="en-US" sz="2400" i="1" dirty="0">
                <a:solidFill>
                  <a:srgbClr val="3930BA"/>
                </a:solidFill>
              </a:rPr>
              <a:t>Professional Practice: A Framework for Teaching</a:t>
            </a:r>
            <a:r>
              <a:rPr lang="en-US" sz="2400" dirty="0">
                <a:solidFill>
                  <a:srgbClr val="3930BA"/>
                </a:solidFill>
              </a:rPr>
              <a:t>;  (2006). </a:t>
            </a:r>
            <a:r>
              <a:rPr lang="en-US" sz="2400" i="1" dirty="0">
                <a:solidFill>
                  <a:srgbClr val="3930BA"/>
                </a:solidFill>
              </a:rPr>
              <a:t>Teacher Leadership that Strengthens Professional Practice</a:t>
            </a:r>
            <a:r>
              <a:rPr lang="en-US" sz="2400" dirty="0">
                <a:solidFill>
                  <a:srgbClr val="3930BA"/>
                </a:solidFill>
              </a:rPr>
              <a:t>. </a:t>
            </a:r>
            <a:endParaRPr lang="en-US" sz="2400" dirty="0" smtClean="0">
              <a:solidFill>
                <a:srgbClr val="3930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54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03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539750" y="1268413"/>
            <a:ext cx="8208963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FD7FC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4" name="Rectangle 3"/>
          <p:cNvSpPr txBox="1">
            <a:spLocks noChangeArrowheads="1"/>
          </p:cNvSpPr>
          <p:nvPr/>
        </p:nvSpPr>
        <p:spPr bwMode="auto">
          <a:xfrm>
            <a:off x="716757" y="1415627"/>
            <a:ext cx="8229600" cy="101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400" b="1" dirty="0" smtClean="0">
                <a:solidFill>
                  <a:srgbClr val="3930BA"/>
                </a:solidFill>
              </a:rPr>
              <a:t>Teacher </a:t>
            </a:r>
            <a:r>
              <a:rPr lang="en-US" sz="4400" b="1" dirty="0" smtClean="0">
                <a:solidFill>
                  <a:srgbClr val="3930BA"/>
                </a:solidFill>
              </a:rPr>
              <a:t>Rubric</a:t>
            </a:r>
            <a:endParaRPr lang="en-US" altLang="en-US" sz="4400" b="1" dirty="0">
              <a:solidFill>
                <a:srgbClr val="3930BA"/>
              </a:solidFill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259632" y="2583973"/>
            <a:ext cx="6926263" cy="326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In pairs, design a rubric with 4 or more levels that describes the how well teachers provide feedback in a timely manner.</a:t>
            </a:r>
            <a:r>
              <a:rPr lang="en-US" sz="2400" dirty="0" smtClean="0"/>
              <a:t>  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Mix-up up the the rubrics and then revise the rubric using only three levels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Post your collapsed rubric and view the others.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Place a sticker beside the rubrics you would rather be assessed with. </a:t>
            </a:r>
            <a:r>
              <a:rPr lang="en-US" sz="2400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75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930BA"/>
                </a:solidFill>
              </a:rPr>
              <a:t>Alternate Routes for </a:t>
            </a:r>
            <a:r>
              <a:rPr lang="en-US" b="1" dirty="0" smtClean="0">
                <a:solidFill>
                  <a:srgbClr val="3930BA"/>
                </a:solidFill>
              </a:rPr>
              <a:t/>
            </a:r>
            <a:br>
              <a:rPr lang="en-US" b="1" dirty="0" smtClean="0">
                <a:solidFill>
                  <a:srgbClr val="3930BA"/>
                </a:solidFill>
              </a:rPr>
            </a:br>
            <a:r>
              <a:rPr lang="en-US" b="1" dirty="0" smtClean="0">
                <a:solidFill>
                  <a:srgbClr val="3930BA"/>
                </a:solidFill>
              </a:rPr>
              <a:t>Staff </a:t>
            </a:r>
            <a:r>
              <a:rPr lang="en-US" b="1" dirty="0" smtClean="0">
                <a:solidFill>
                  <a:srgbClr val="3930BA"/>
                </a:solidFill>
              </a:rPr>
              <a:t>Assessment</a:t>
            </a:r>
            <a:endParaRPr lang="en-US" b="1" dirty="0">
              <a:solidFill>
                <a:srgbClr val="3930B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Consider the following parallel structure (to student assessment)for staff assessment:</a:t>
            </a:r>
            <a:endParaRPr lang="en-US" dirty="0" smtClean="0"/>
          </a:p>
          <a:p>
            <a:r>
              <a:rPr lang="en-US" dirty="0" smtClean="0"/>
              <a:t>Developing (‘not yet’) 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Excellent (demonstrating close to 80% of BP)</a:t>
            </a:r>
          </a:p>
          <a:p>
            <a:r>
              <a:rPr lang="en-US" dirty="0" smtClean="0"/>
              <a:t>Exceptional (demonstrating over 90% of BP)</a:t>
            </a:r>
          </a:p>
          <a:p>
            <a:r>
              <a:rPr lang="en-US" sz="2000" dirty="0" smtClean="0"/>
              <a:t>Note: </a:t>
            </a:r>
            <a:r>
              <a:rPr lang="en-US" sz="2000" dirty="0" smtClean="0"/>
              <a:t>*Ineffective </a:t>
            </a:r>
            <a:r>
              <a:rPr lang="mr-IN" sz="2000" dirty="0" smtClean="0"/>
              <a:t>–</a:t>
            </a:r>
            <a:r>
              <a:rPr lang="en-US" sz="2000" dirty="0" smtClean="0"/>
              <a:t> evidence that staff member needs to go on immediate monitoring and support plan to gather evidence of change in a short period of time</a:t>
            </a:r>
          </a:p>
        </p:txBody>
      </p:sp>
    </p:spTree>
    <p:extLst>
      <p:ext uri="{BB962C8B-B14F-4D97-AF65-F5344CB8AC3E}">
        <p14:creationId xmlns:p14="http://schemas.microsoft.com/office/powerpoint/2010/main" val="16678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930BA"/>
                </a:solidFill>
              </a:rPr>
              <a:t>Research</a:t>
            </a:r>
            <a:endParaRPr lang="en-US" b="1" dirty="0">
              <a:solidFill>
                <a:srgbClr val="3930B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According to expert, Linda Darling-Hammond: 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teachers </a:t>
            </a:r>
            <a:r>
              <a:rPr lang="en-US" dirty="0" smtClean="0"/>
              <a:t>should </a:t>
            </a:r>
            <a:r>
              <a:rPr lang="en-US" b="1" dirty="0" smtClean="0">
                <a:solidFill>
                  <a:srgbClr val="FF0000"/>
                </a:solidFill>
              </a:rPr>
              <a:t>not</a:t>
            </a:r>
            <a:r>
              <a:rPr lang="en-US" dirty="0" smtClean="0"/>
              <a:t> be assessed by student scores;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rather they should be held </a:t>
            </a:r>
            <a:r>
              <a:rPr lang="en-US" dirty="0" smtClean="0"/>
              <a:t>to higher standards of </a:t>
            </a:r>
            <a:r>
              <a:rPr lang="en-US" dirty="0" smtClean="0"/>
              <a:t>practice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108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10744" cy="5170586"/>
          </a:xfrm>
        </p:spPr>
        <p:txBody>
          <a:bodyPr/>
          <a:lstStyle/>
          <a:p>
            <a:r>
              <a:rPr lang="en-US" b="1" dirty="0" smtClean="0">
                <a:solidFill>
                  <a:srgbClr val="3930BA"/>
                </a:solidFill>
              </a:rPr>
              <a:t>How should teacher and student assessment be the same and different?</a:t>
            </a:r>
            <a:endParaRPr lang="en-US" b="1" dirty="0">
              <a:solidFill>
                <a:srgbClr val="3930BA"/>
              </a:solidFill>
            </a:endParaRPr>
          </a:p>
        </p:txBody>
      </p:sp>
      <p:pic>
        <p:nvPicPr>
          <p:cNvPr id="4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0" y="1268760"/>
            <a:ext cx="53176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232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0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539750" y="1268413"/>
            <a:ext cx="8208963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FD7FC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4" name="Rectangle 3"/>
          <p:cNvSpPr txBox="1">
            <a:spLocks noChangeArrowheads="1"/>
          </p:cNvSpPr>
          <p:nvPr/>
        </p:nvSpPr>
        <p:spPr bwMode="auto">
          <a:xfrm>
            <a:off x="723900" y="32702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 b="1" dirty="0" smtClean="0">
                <a:solidFill>
                  <a:srgbClr val="3930BA"/>
                </a:solidFill>
              </a:rPr>
              <a:t>Why does Assessment Matter?</a:t>
            </a:r>
            <a:endParaRPr lang="en-US" altLang="en-US" sz="4400" b="1" dirty="0">
              <a:solidFill>
                <a:srgbClr val="3930BA"/>
              </a:solidFill>
            </a:endParaRP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1115616" y="1554163"/>
            <a:ext cx="7837884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 u="sng" dirty="0" smtClean="0">
                <a:latin typeface="Arial" panose="020B0604020202020204" pitchFamily="34" charset="0"/>
              </a:rPr>
              <a:t>Assessment has strong ties to student ENGAGEMENT.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 dirty="0" smtClean="0">
                <a:latin typeface="Arial" panose="020B0604020202020204" pitchFamily="34" charset="0"/>
              </a:rPr>
              <a:t>Students take courses because they are confident they will be successful in those courses.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 dirty="0" smtClean="0">
                <a:latin typeface="Arial" panose="020B0604020202020204" pitchFamily="34" charset="0"/>
              </a:rPr>
              <a:t>If we want to change and enhance student engagement, we need to change assessment practices.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 dirty="0" smtClean="0">
                <a:latin typeface="Arial" panose="020B0604020202020204" pitchFamily="34" charset="0"/>
              </a:rPr>
              <a:t>If we want to increase the critical mass of any area of expertise, we need to re-think rigor (fixed </a:t>
            </a:r>
            <a:r>
              <a:rPr lang="en-GB" altLang="en-US" sz="2000" b="1" dirty="0" err="1" smtClean="0">
                <a:latin typeface="Arial" panose="020B0604020202020204" pitchFamily="34" charset="0"/>
              </a:rPr>
              <a:t>mindsets</a:t>
            </a:r>
            <a:r>
              <a:rPr lang="en-GB" altLang="en-US" sz="2000" b="1" dirty="0" smtClean="0">
                <a:latin typeface="Arial" panose="020B0604020202020204" pitchFamily="34" charset="0"/>
              </a:rPr>
              <a:t>) and address more inclusive and mastery assessment (growth </a:t>
            </a:r>
            <a:r>
              <a:rPr lang="en-GB" altLang="en-US" sz="2000" b="1" dirty="0" err="1" smtClean="0">
                <a:latin typeface="Arial" panose="020B0604020202020204" pitchFamily="34" charset="0"/>
              </a:rPr>
              <a:t>mindset</a:t>
            </a:r>
            <a:r>
              <a:rPr lang="en-GB" altLang="en-US" sz="2000" b="1" dirty="0" smtClean="0">
                <a:latin typeface="Arial" panose="020B0604020202020204" pitchFamily="34" charset="0"/>
              </a:rPr>
              <a:t>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 dirty="0" smtClean="0">
                <a:latin typeface="Arial" panose="020B0604020202020204" pitchFamily="34" charset="0"/>
              </a:rPr>
              <a:t>Knowing something faster </a:t>
            </a:r>
            <a:r>
              <a:rPr lang="en-GB" altLang="en-US" sz="2000" b="1" dirty="0" smtClean="0">
                <a:latin typeface="Arial" panose="020B0604020202020204" pitchFamily="34" charset="0"/>
              </a:rPr>
              <a:t>will </a:t>
            </a:r>
            <a:r>
              <a:rPr lang="en-GB" altLang="en-US" sz="2000" b="1" dirty="0" smtClean="0">
                <a:latin typeface="Arial" panose="020B0604020202020204" pitchFamily="34" charset="0"/>
              </a:rPr>
              <a:t>not solve tomorrow’s </a:t>
            </a:r>
            <a:r>
              <a:rPr lang="en-GB" altLang="en-US" sz="2000" b="1" dirty="0" smtClean="0">
                <a:latin typeface="Arial" panose="020B0604020202020204" pitchFamily="34" charset="0"/>
              </a:rPr>
              <a:t>problems</a:t>
            </a:r>
            <a:r>
              <a:rPr lang="en-GB" altLang="en-US" sz="2000" b="1" dirty="0" smtClean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428750" y="2487162"/>
            <a:ext cx="69262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400" dirty="0" smtClean="0">
                <a:latin typeface="Arial" panose="020B0604020202020204" pitchFamily="34" charset="0"/>
              </a:rPr>
              <a:t> 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941" y="55441"/>
            <a:ext cx="5021036" cy="68580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539750" y="1268413"/>
            <a:ext cx="8208963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FD7FC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4" name="Rectangle 3"/>
          <p:cNvSpPr txBox="1">
            <a:spLocks noChangeArrowheads="1"/>
          </p:cNvSpPr>
          <p:nvPr/>
        </p:nvSpPr>
        <p:spPr bwMode="auto">
          <a:xfrm>
            <a:off x="1331640" y="19695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 smtClean="0"/>
              <a:t> </a:t>
            </a:r>
            <a:endParaRPr lang="en-US" altLang="en-US" sz="4400" dirty="0"/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107505" y="184893"/>
            <a:ext cx="40264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b="1" dirty="0" smtClean="0">
                <a:solidFill>
                  <a:srgbClr val="3930BA"/>
                </a:solidFill>
                <a:latin typeface="Arial" panose="020B0604020202020204" pitchFamily="34" charset="0"/>
              </a:rPr>
              <a:t>Assessment Terms  </a:t>
            </a:r>
            <a:endParaRPr lang="en-GB" altLang="en-US" b="1" dirty="0">
              <a:solidFill>
                <a:srgbClr val="3930BA"/>
              </a:solidFill>
              <a:latin typeface="Arial" panose="020B0604020202020204" pitchFamily="34" charset="0"/>
            </a:endParaRPr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133486" y="2780928"/>
            <a:ext cx="5878674" cy="28007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65113" indent="-2651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 smtClean="0">
                <a:latin typeface="Arial" panose="020B0604020202020204" pitchFamily="34" charset="0"/>
              </a:rPr>
              <a:t>ASSESSMENT: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 smtClean="0">
                <a:latin typeface="Arial" panose="020B0604020202020204" pitchFamily="34" charset="0"/>
              </a:rPr>
              <a:t>is “of” learning (ranking) AND 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i</a:t>
            </a:r>
            <a:r>
              <a:rPr lang="en-US" altLang="en-US" sz="2000" dirty="0" smtClean="0">
                <a:latin typeface="Arial" panose="020B0604020202020204" pitchFamily="34" charset="0"/>
              </a:rPr>
              <a:t>s “for” </a:t>
            </a:r>
            <a:r>
              <a:rPr lang="en-US" altLang="en-US" sz="2000" dirty="0">
                <a:latin typeface="Arial" panose="020B0604020202020204" pitchFamily="34" charset="0"/>
              </a:rPr>
              <a:t>learning </a:t>
            </a:r>
            <a:r>
              <a:rPr lang="en-US" altLang="en-US" sz="2000" dirty="0" smtClean="0">
                <a:latin typeface="Arial" panose="020B0604020202020204" pitchFamily="34" charset="0"/>
              </a:rPr>
              <a:t>(mastery) AND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c</a:t>
            </a:r>
            <a:r>
              <a:rPr lang="en-US" altLang="en-US" sz="2000" dirty="0" smtClean="0">
                <a:latin typeface="Arial" panose="020B0604020202020204" pitchFamily="34" charset="0"/>
              </a:rPr>
              <a:t>an be both “for learning” and “of learning” 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i</a:t>
            </a:r>
            <a:r>
              <a:rPr lang="en-US" altLang="en-US" sz="2000" dirty="0" smtClean="0">
                <a:latin typeface="Arial" panose="020B0604020202020204" pitchFamily="34" charset="0"/>
              </a:rPr>
              <a:t>s part of quality curriculum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i</a:t>
            </a:r>
            <a:r>
              <a:rPr lang="en-US" altLang="en-US" sz="2000" dirty="0" smtClean="0">
                <a:latin typeface="Arial" panose="020B0604020202020204" pitchFamily="34" charset="0"/>
              </a:rPr>
              <a:t>s part of quality professional development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 smtClean="0">
                <a:latin typeface="Arial" panose="020B0604020202020204" pitchFamily="34" charset="0"/>
              </a:rPr>
              <a:t>can focus on process, product or both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c</a:t>
            </a:r>
            <a:r>
              <a:rPr lang="en-US" altLang="en-US" sz="2000" dirty="0" smtClean="0">
                <a:latin typeface="Arial" panose="020B0604020202020204" pitchFamily="34" charset="0"/>
              </a:rPr>
              <a:t>an be individual, shared, or group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c</a:t>
            </a:r>
            <a:r>
              <a:rPr lang="en-US" altLang="en-US" sz="2000" dirty="0" smtClean="0">
                <a:latin typeface="Arial" panose="020B0604020202020204" pitchFamily="34" charset="0"/>
              </a:rPr>
              <a:t>an </a:t>
            </a:r>
            <a:r>
              <a:rPr lang="en-US" altLang="en-US" sz="2000" dirty="0" smtClean="0">
                <a:latin typeface="Arial" panose="020B0604020202020204" pitchFamily="34" charset="0"/>
              </a:rPr>
              <a:t>be completed by teacher, student </a:t>
            </a:r>
            <a:r>
              <a:rPr lang="en-US" altLang="en-US" sz="2000" dirty="0" smtClean="0">
                <a:latin typeface="Arial" panose="020B0604020202020204" pitchFamily="34" charset="0"/>
              </a:rPr>
              <a:t>or other</a:t>
            </a:r>
            <a:r>
              <a:rPr lang="mr-IN" altLang="en-US" sz="2000" dirty="0" smtClean="0">
                <a:latin typeface="Arial" panose="020B0604020202020204" pitchFamily="34" charset="0"/>
              </a:rPr>
              <a:t>…</a:t>
            </a:r>
            <a:endParaRPr lang="en-US" altLang="en-US" sz="2000" dirty="0" smtClean="0">
              <a:latin typeface="Arial" panose="020B0604020202020204" pitchFamily="34" charset="0"/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81475" y="768455"/>
            <a:ext cx="4744356" cy="163121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en-GB" altLang="en-US" sz="2000" b="1" u="sng" dirty="0" smtClean="0">
                <a:latin typeface="Arial" panose="020B0604020202020204" pitchFamily="34" charset="0"/>
              </a:rPr>
              <a:t>Assessment Word Guide: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GB" altLang="en-US" sz="2000" dirty="0" smtClean="0">
                <a:latin typeface="Arial" panose="020B0604020202020204" pitchFamily="34" charset="0"/>
              </a:rPr>
              <a:t>Formative  (informal and formal)	       </a:t>
            </a:r>
            <a:r>
              <a:rPr lang="en-GB" altLang="en-US" sz="2000" dirty="0" smtClean="0">
                <a:latin typeface="Arial" panose="020B0604020202020204" pitchFamily="34" charset="0"/>
              </a:rPr>
              <a:t>Summative Evaluation</a:t>
            </a:r>
            <a:r>
              <a:rPr lang="en-GB" altLang="en-US" sz="2000" dirty="0" smtClean="0">
                <a:latin typeface="Arial" panose="020B0604020202020204" pitchFamily="34" charset="0"/>
              </a:rPr>
              <a:t>	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GB" altLang="en-US" sz="2000" dirty="0" smtClean="0">
                <a:latin typeface="Arial" panose="020B0604020202020204" pitchFamily="34" charset="0"/>
              </a:rPr>
              <a:t>Reporting (cards and PT/S conferencing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GB" altLang="en-US" sz="2000" dirty="0" smtClean="0">
                <a:latin typeface="Arial" panose="020B0604020202020204" pitchFamily="34" charset="0"/>
              </a:rPr>
              <a:t>Standardized tests</a:t>
            </a:r>
            <a:r>
              <a:rPr lang="en-GB" altLang="en-US" sz="2000" dirty="0">
                <a:latin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</a:rPr>
              <a:t>curriculum tests        </a:t>
            </a:r>
          </a:p>
        </p:txBody>
      </p:sp>
    </p:spTree>
    <p:extLst>
      <p:ext uri="{BB962C8B-B14F-4D97-AF65-F5344CB8AC3E}">
        <p14:creationId xmlns:p14="http://schemas.microsoft.com/office/powerpoint/2010/main" val="184148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340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539750" y="1268413"/>
            <a:ext cx="8208963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FD7FC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4" name="Rectangle 3"/>
          <p:cNvSpPr txBox="1">
            <a:spLocks noChangeArrowheads="1"/>
          </p:cNvSpPr>
          <p:nvPr/>
        </p:nvSpPr>
        <p:spPr bwMode="auto">
          <a:xfrm>
            <a:off x="796387" y="497112"/>
            <a:ext cx="8229600" cy="215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4400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4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44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400" b="1" dirty="0" smtClean="0">
                <a:solidFill>
                  <a:srgbClr val="3930BA"/>
                </a:solidFill>
              </a:rPr>
              <a:t>Assessment </a:t>
            </a:r>
            <a:r>
              <a:rPr lang="en-US" sz="4400" b="1" dirty="0" smtClean="0">
                <a:solidFill>
                  <a:srgbClr val="3930BA"/>
                </a:solidFill>
              </a:rPr>
              <a:t>Compass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4400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 dirty="0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786110" y="1488032"/>
            <a:ext cx="6926263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dirty="0" smtClean="0"/>
              <a:t> </a:t>
            </a:r>
            <a:r>
              <a:rPr lang="en-US" b="1" dirty="0" smtClean="0"/>
              <a:t>Fairness</a:t>
            </a:r>
            <a:r>
              <a:rPr lang="en-US" dirty="0" smtClean="0"/>
              <a:t> </a:t>
            </a:r>
            <a:r>
              <a:rPr lang="en-US" dirty="0"/>
              <a:t>(students trust results;  </a:t>
            </a:r>
            <a:r>
              <a:rPr lang="en-US" dirty="0" smtClean="0"/>
              <a:t>   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degree </a:t>
            </a:r>
            <a:r>
              <a:rPr lang="en-US" dirty="0"/>
              <a:t>of subjectivity is reduced)</a:t>
            </a:r>
          </a:p>
          <a:p>
            <a:r>
              <a:rPr lang="en-US" dirty="0" smtClean="0"/>
              <a:t> </a:t>
            </a:r>
            <a:r>
              <a:rPr lang="en-US" b="1" dirty="0" smtClean="0"/>
              <a:t>Reliable</a:t>
            </a:r>
            <a:r>
              <a:rPr lang="en-US" dirty="0" smtClean="0"/>
              <a:t> </a:t>
            </a:r>
            <a:r>
              <a:rPr lang="en-US" dirty="0"/>
              <a:t>(results can </a:t>
            </a:r>
            <a:r>
              <a:rPr lang="en-US" dirty="0" smtClean="0"/>
              <a:t>be replicated)</a:t>
            </a:r>
          </a:p>
          <a:p>
            <a:pPr>
              <a:buNone/>
            </a:pPr>
            <a:r>
              <a:rPr lang="en-US" i="1" dirty="0" smtClean="0"/>
              <a:t>Activity</a:t>
            </a:r>
            <a:r>
              <a:rPr lang="en-US" i="1" dirty="0"/>
              <a:t>: </a:t>
            </a:r>
            <a:r>
              <a:rPr lang="en-US" dirty="0"/>
              <a:t>How would you </a:t>
            </a:r>
            <a:r>
              <a:rPr lang="en-US" dirty="0" smtClean="0"/>
              <a:t>score:</a:t>
            </a:r>
            <a:endParaRPr lang="en-US" dirty="0"/>
          </a:p>
          <a:p>
            <a:pPr marL="400050" lvl="1" indent="0">
              <a:buNone/>
            </a:pPr>
            <a:r>
              <a:rPr lang="en-US" dirty="0"/>
              <a:t>(a) </a:t>
            </a:r>
            <a:r>
              <a:rPr lang="en-US" dirty="0"/>
              <a:t>a</a:t>
            </a:r>
            <a:r>
              <a:rPr lang="en-US" dirty="0" smtClean="0"/>
              <a:t> math </a:t>
            </a:r>
            <a:r>
              <a:rPr lang="en-US" dirty="0"/>
              <a:t>test </a:t>
            </a:r>
          </a:p>
          <a:p>
            <a:pPr marL="400050" lvl="1" indent="0">
              <a:buNone/>
            </a:pPr>
            <a:r>
              <a:rPr lang="en-US" dirty="0"/>
              <a:t>(b) </a:t>
            </a:r>
            <a:r>
              <a:rPr lang="en-US" dirty="0"/>
              <a:t>a</a:t>
            </a:r>
            <a:r>
              <a:rPr lang="en-US" dirty="0" smtClean="0"/>
              <a:t> cool </a:t>
            </a:r>
            <a:r>
              <a:rPr lang="en-US" dirty="0"/>
              <a:t>piece of </a:t>
            </a:r>
            <a:r>
              <a:rPr lang="en-US" dirty="0" smtClean="0"/>
              <a:t>artwork </a:t>
            </a:r>
          </a:p>
          <a:p>
            <a:pPr marL="400050" lvl="1" indent="0">
              <a:buNone/>
            </a:pPr>
            <a:r>
              <a:rPr lang="en-US" dirty="0" smtClean="0"/>
              <a:t>using typical </a:t>
            </a:r>
            <a:r>
              <a:rPr lang="en-US" dirty="0"/>
              <a:t>1-2-3-4 </a:t>
            </a:r>
            <a:r>
              <a:rPr lang="en-US" dirty="0" smtClean="0"/>
              <a:t>rubrics?  </a:t>
            </a:r>
            <a:endParaRPr lang="en-US" dirty="0"/>
          </a:p>
        </p:txBody>
      </p:sp>
      <p:sp>
        <p:nvSpPr>
          <p:cNvPr id="2" name="AutoShape 2" descr="ompass-design-with-brown-background_23-2147621341.jpg"/>
          <p:cNvSpPr>
            <a:spLocks noChangeAspect="1" noChangeArrowheads="1"/>
          </p:cNvSpPr>
          <p:nvPr/>
        </p:nvSpPr>
        <p:spPr bwMode="auto">
          <a:xfrm>
            <a:off x="107504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ompass-design-with-brown-background_23-2147621341.jpg"/>
          <p:cNvSpPr>
            <a:spLocks noChangeAspect="1" noChangeArrowheads="1"/>
          </p:cNvSpPr>
          <p:nvPr/>
        </p:nvSpPr>
        <p:spPr bwMode="auto">
          <a:xfrm>
            <a:off x="0" y="0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ompass-design-with-brown-background_23-2147621341.jpg"/>
          <p:cNvSpPr>
            <a:spLocks noChangeAspect="1" noChangeArrowheads="1"/>
          </p:cNvSpPr>
          <p:nvPr/>
        </p:nvSpPr>
        <p:spPr bwMode="auto">
          <a:xfrm>
            <a:off x="152400" y="152400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Content Placeholder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76256" y="304801"/>
            <a:ext cx="2346052" cy="234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13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539750" y="1268413"/>
            <a:ext cx="8208963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FD7FC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4" name="Rectangle 3"/>
          <p:cNvSpPr txBox="1">
            <a:spLocks noChangeArrowheads="1"/>
          </p:cNvSpPr>
          <p:nvPr/>
        </p:nvSpPr>
        <p:spPr bwMode="auto">
          <a:xfrm>
            <a:off x="1168409" y="3068960"/>
            <a:ext cx="7777947" cy="3240360"/>
          </a:xfrm>
          <a:prstGeom prst="rect">
            <a:avLst/>
          </a:prstGeom>
          <a:solidFill>
            <a:srgbClr val="3930BA"/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dirty="0" smtClean="0">
                <a:solidFill>
                  <a:schemeClr val="bg1"/>
                </a:solidFill>
              </a:rPr>
              <a:t>Should process </a:t>
            </a:r>
            <a:r>
              <a:rPr lang="en-US" dirty="0" smtClean="0">
                <a:solidFill>
                  <a:schemeClr val="bg1"/>
                </a:solidFill>
              </a:rPr>
              <a:t>assessment:</a:t>
            </a:r>
            <a:endParaRPr lang="en-US" dirty="0" smtClean="0">
              <a:solidFill>
                <a:schemeClr val="bg1"/>
              </a:solidFill>
            </a:endParaRPr>
          </a:p>
          <a:p>
            <a:pPr marL="742950" indent="-742950" eaLnBrk="1" hangingPunct="1">
              <a:spcBef>
                <a:spcPct val="0"/>
              </a:spcBef>
              <a:buFontTx/>
              <a:buAutoNum type="alphaLcParenBoth"/>
            </a:pPr>
            <a:r>
              <a:rPr lang="en-US" altLang="en-US" dirty="0" smtClean="0">
                <a:solidFill>
                  <a:schemeClr val="bg1"/>
                </a:solidFill>
              </a:rPr>
              <a:t>Include self-assessment</a:t>
            </a:r>
            <a:r>
              <a:rPr lang="en-US" altLang="en-US" dirty="0" smtClean="0">
                <a:solidFill>
                  <a:schemeClr val="bg1"/>
                </a:solidFill>
              </a:rPr>
              <a:t>?</a:t>
            </a:r>
          </a:p>
          <a:p>
            <a:pPr marL="742950" indent="-742950" eaLnBrk="1" hangingPunct="1">
              <a:spcBef>
                <a:spcPct val="0"/>
              </a:spcBef>
              <a:buFontTx/>
              <a:buAutoNum type="alphaLcParenBoth"/>
            </a:pPr>
            <a:r>
              <a:rPr lang="en-US" altLang="en-US" dirty="0" smtClean="0">
                <a:solidFill>
                  <a:schemeClr val="bg1"/>
                </a:solidFill>
              </a:rPr>
              <a:t>be </a:t>
            </a:r>
            <a:r>
              <a:rPr lang="en-US" altLang="en-US" dirty="0" smtClean="0">
                <a:solidFill>
                  <a:schemeClr val="bg1"/>
                </a:solidFill>
              </a:rPr>
              <a:t>combined </a:t>
            </a:r>
            <a:r>
              <a:rPr lang="en-US" altLang="en-US" dirty="0" smtClean="0">
                <a:solidFill>
                  <a:schemeClr val="bg1"/>
                </a:solidFill>
              </a:rPr>
              <a:t>with product assessment?</a:t>
            </a:r>
          </a:p>
          <a:p>
            <a:pPr marL="742950" indent="-742950" eaLnBrk="1" hangingPunct="1">
              <a:spcBef>
                <a:spcPct val="0"/>
              </a:spcBef>
              <a:buFontTx/>
              <a:buAutoNum type="alphaLcParenBoth"/>
            </a:pPr>
            <a:r>
              <a:rPr lang="en-US" altLang="en-US" dirty="0" smtClean="0">
                <a:solidFill>
                  <a:schemeClr val="bg1"/>
                </a:solidFill>
              </a:rPr>
              <a:t>use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</a:rPr>
              <a:t>separate criterion? </a:t>
            </a:r>
            <a:r>
              <a:rPr lang="en-US" altLang="en-US" sz="1800" dirty="0" smtClean="0">
                <a:solidFill>
                  <a:schemeClr val="bg1"/>
                </a:solidFill>
              </a:rPr>
              <a:t>(</a:t>
            </a:r>
            <a:r>
              <a:rPr lang="en-US" sz="1800" dirty="0">
                <a:solidFill>
                  <a:schemeClr val="bg1"/>
                </a:solidFill>
              </a:rPr>
              <a:t>E – </a:t>
            </a:r>
            <a:r>
              <a:rPr lang="en-US" sz="1800" dirty="0" smtClean="0">
                <a:solidFill>
                  <a:schemeClr val="bg1"/>
                </a:solidFill>
              </a:rPr>
              <a:t>Excellent; G </a:t>
            </a:r>
            <a:r>
              <a:rPr lang="en-US" sz="1800" dirty="0">
                <a:solidFill>
                  <a:schemeClr val="bg1"/>
                </a:solidFill>
              </a:rPr>
              <a:t>– </a:t>
            </a:r>
            <a:r>
              <a:rPr lang="en-US" sz="1800" dirty="0" smtClean="0">
                <a:solidFill>
                  <a:schemeClr val="bg1"/>
                </a:solidFill>
              </a:rPr>
              <a:t>Good; 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  S </a:t>
            </a:r>
            <a:r>
              <a:rPr lang="en-US" sz="1800" dirty="0">
                <a:solidFill>
                  <a:schemeClr val="bg1"/>
                </a:solidFill>
              </a:rPr>
              <a:t>– </a:t>
            </a:r>
            <a:r>
              <a:rPr lang="en-US" sz="1800" dirty="0" smtClean="0">
                <a:solidFill>
                  <a:schemeClr val="bg1"/>
                </a:solidFill>
              </a:rPr>
              <a:t>Satisfactory; N </a:t>
            </a:r>
            <a:r>
              <a:rPr lang="en-US" sz="1800" dirty="0">
                <a:solidFill>
                  <a:schemeClr val="bg1"/>
                </a:solidFill>
              </a:rPr>
              <a:t>– Needs </a:t>
            </a:r>
            <a:r>
              <a:rPr lang="en-US" sz="1800" dirty="0" smtClean="0">
                <a:solidFill>
                  <a:schemeClr val="bg1"/>
                </a:solidFill>
              </a:rPr>
              <a:t>Improvement *Living Skills </a:t>
            </a:r>
            <a:r>
              <a:rPr lang="mr-IN" sz="1800" dirty="0" smtClean="0">
                <a:solidFill>
                  <a:schemeClr val="bg1"/>
                </a:solidFill>
              </a:rPr>
              <a:t>–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i="1" dirty="0" smtClean="0">
                <a:solidFill>
                  <a:schemeClr val="bg1"/>
                </a:solidFill>
              </a:rPr>
              <a:t>Growing Success</a:t>
            </a:r>
            <a:r>
              <a:rPr lang="en-US" sz="1800" dirty="0" smtClean="0">
                <a:solidFill>
                  <a:schemeClr val="bg1"/>
                </a:solidFill>
              </a:rPr>
              <a:t>, 2010) </a:t>
            </a:r>
            <a:r>
              <a:rPr lang="en-US" sz="3600" dirty="0" smtClean="0">
                <a:solidFill>
                  <a:schemeClr val="bg1"/>
                </a:solidFill>
              </a:rPr>
              <a:t>(d)  </a:t>
            </a:r>
            <a:r>
              <a:rPr lang="en-US" dirty="0" smtClean="0">
                <a:solidFill>
                  <a:schemeClr val="bg1"/>
                </a:solidFill>
              </a:rPr>
              <a:t>be a</a:t>
            </a:r>
            <a:r>
              <a:rPr lang="en-US" altLang="en-US" dirty="0" smtClean="0">
                <a:solidFill>
                  <a:schemeClr val="bg1"/>
                </a:solidFill>
              </a:rPr>
              <a:t>ssessed </a:t>
            </a:r>
            <a:r>
              <a:rPr lang="en-US" altLang="en-US" dirty="0" smtClean="0">
                <a:solidFill>
                  <a:schemeClr val="bg1"/>
                </a:solidFill>
              </a:rPr>
              <a:t>as a separate </a:t>
            </a:r>
            <a:r>
              <a:rPr lang="en-US" altLang="en-US" dirty="0" smtClean="0">
                <a:solidFill>
                  <a:schemeClr val="bg1"/>
                </a:solidFill>
              </a:rPr>
              <a:t>subject (i.e.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</a:rPr>
              <a:t>       </a:t>
            </a:r>
            <a:r>
              <a:rPr lang="en-US" altLang="en-US" dirty="0" err="1" smtClean="0">
                <a:solidFill>
                  <a:schemeClr val="bg1"/>
                </a:solidFill>
              </a:rPr>
              <a:t>lifeskills</a:t>
            </a:r>
            <a:r>
              <a:rPr lang="en-US" altLang="en-US" dirty="0" smtClean="0">
                <a:solidFill>
                  <a:schemeClr val="bg1"/>
                </a:solidFill>
              </a:rPr>
              <a:t>?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186541" y="620688"/>
            <a:ext cx="7475539" cy="213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ctr" hangingPunct="1">
              <a:buNone/>
            </a:pPr>
            <a:r>
              <a:rPr lang="en-US" sz="3600" b="1" dirty="0" smtClean="0">
                <a:solidFill>
                  <a:srgbClr val="3930BA"/>
                </a:solidFill>
              </a:rPr>
              <a:t>Assessing Habits of Expertise</a:t>
            </a:r>
          </a:p>
          <a:p>
            <a:pPr eaLnBrk="1" fontAlgn="ctr" hangingPunct="1"/>
            <a:r>
              <a:rPr lang="en-US" sz="2000" dirty="0" smtClean="0"/>
              <a:t> </a:t>
            </a:r>
            <a:r>
              <a:rPr lang="en-US" sz="2000" b="1" i="1" dirty="0" smtClean="0"/>
              <a:t>Process Assessment </a:t>
            </a:r>
            <a:r>
              <a:rPr lang="en-US" sz="2000" dirty="0" smtClean="0"/>
              <a:t>(cleans science equipment; makes changes to drafts; shows rough work in math; adds detailed labels to diagrams; stays on task; works independently, cooperates with others; collaborates with others). </a:t>
            </a:r>
          </a:p>
          <a:p>
            <a:pPr eaLnBrk="1" fontAlgn="ctr" hangingPunct="1"/>
            <a:r>
              <a:rPr lang="en-US" sz="2000" dirty="0" smtClean="0"/>
              <a:t>*AVOID Absolutes (i</a:t>
            </a:r>
            <a:r>
              <a:rPr lang="en-US" sz="2000" dirty="0" smtClean="0"/>
              <a:t>.e.</a:t>
            </a:r>
            <a:r>
              <a:rPr lang="en-US" sz="2000" dirty="0" smtClean="0"/>
              <a:t> </a:t>
            </a:r>
            <a:r>
              <a:rPr lang="en-US" sz="2000" dirty="0"/>
              <a:t>a</a:t>
            </a:r>
            <a:r>
              <a:rPr lang="en-US" sz="2000" dirty="0" smtClean="0"/>
              <a:t>lways; never)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1692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539750" y="1268413"/>
            <a:ext cx="8208963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FD7FC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181099" y="3400051"/>
            <a:ext cx="6926263" cy="248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000" dirty="0" smtClean="0"/>
              <a:t>How can teachers, students and parents fairly and reliably distinguish between:</a:t>
            </a:r>
          </a:p>
          <a:p>
            <a:pPr lvl="1"/>
            <a:r>
              <a:rPr lang="en-US" sz="1600" dirty="0" smtClean="0"/>
              <a:t>a bit? </a:t>
            </a:r>
            <a:endParaRPr lang="en-US" sz="1600" dirty="0" smtClean="0"/>
          </a:p>
          <a:p>
            <a:pPr lvl="1"/>
            <a:r>
              <a:rPr lang="en-US" sz="1600" dirty="0" smtClean="0"/>
              <a:t>a bit </a:t>
            </a:r>
            <a:r>
              <a:rPr lang="en-US" sz="1600" dirty="0" smtClean="0"/>
              <a:t>more?</a:t>
            </a:r>
            <a:endParaRPr lang="en-US" sz="1600" dirty="0" smtClean="0"/>
          </a:p>
          <a:p>
            <a:pPr lvl="1"/>
            <a:r>
              <a:rPr lang="en-US" sz="1600" dirty="0" smtClean="0"/>
              <a:t>A bit more than a bit </a:t>
            </a:r>
            <a:r>
              <a:rPr lang="en-US" sz="1600" dirty="0" smtClean="0"/>
              <a:t>more?</a:t>
            </a:r>
            <a:endParaRPr lang="en-US" sz="1600" dirty="0" smtClean="0"/>
          </a:p>
          <a:p>
            <a:pPr lvl="1"/>
            <a:r>
              <a:rPr lang="en-US" sz="1600" dirty="0" smtClean="0"/>
              <a:t>A good </a:t>
            </a:r>
            <a:r>
              <a:rPr lang="en-US" sz="1600" dirty="0" smtClean="0"/>
              <a:t>amount?</a:t>
            </a:r>
            <a:endParaRPr lang="en-US" sz="1600" dirty="0" smtClean="0"/>
          </a:p>
          <a:p>
            <a:pPr lvl="1"/>
            <a:r>
              <a:rPr lang="en-US" sz="1600" dirty="0" smtClean="0"/>
              <a:t>An excellent </a:t>
            </a:r>
            <a:r>
              <a:rPr lang="en-US" sz="1600" dirty="0" smtClean="0"/>
              <a:t>amount?</a:t>
            </a:r>
            <a:endParaRPr lang="en-US" sz="1600" dirty="0" smtClean="0"/>
          </a:p>
          <a:p>
            <a:pPr lvl="1"/>
            <a:r>
              <a:rPr lang="en-US" sz="1600" dirty="0" smtClean="0"/>
              <a:t>An exceptional </a:t>
            </a:r>
            <a:r>
              <a:rPr lang="en-US" sz="1600" dirty="0" smtClean="0"/>
              <a:t>amount?</a:t>
            </a:r>
            <a:endParaRPr lang="en-US" sz="1600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181099" y="548681"/>
            <a:ext cx="7475539" cy="213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ctr" hangingPunct="1">
              <a:buNone/>
            </a:pPr>
            <a:endParaRPr lang="en-US" sz="3600" dirty="0" smtClean="0"/>
          </a:p>
          <a:p>
            <a:pPr eaLnBrk="1" fontAlgn="ctr" hangingPunct="1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Interpretation and Unfair Assessment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eaLnBrk="1" fontAlgn="ctr" hangingPunct="1"/>
            <a:r>
              <a:rPr lang="en-US" sz="2000" dirty="0" smtClean="0"/>
              <a:t>demonstrates </a:t>
            </a:r>
            <a:r>
              <a:rPr lang="en-US" sz="2000" dirty="0"/>
              <a:t>limited </a:t>
            </a:r>
            <a:r>
              <a:rPr lang="en-US" sz="2000" dirty="0" smtClean="0"/>
              <a:t>understanding </a:t>
            </a:r>
            <a:r>
              <a:rPr lang="en-US" sz="2000" dirty="0"/>
              <a:t>of </a:t>
            </a:r>
            <a:r>
              <a:rPr lang="en-US" sz="2000" dirty="0" smtClean="0"/>
              <a:t>varied use of sentences in writing (Level </a:t>
            </a:r>
            <a:r>
              <a:rPr lang="en-US" sz="2000" dirty="0" smtClean="0"/>
              <a:t>1 Ontario ELA Example)</a:t>
            </a:r>
            <a:endParaRPr lang="en-US" sz="2000" dirty="0"/>
          </a:p>
          <a:p>
            <a:pPr eaLnBrk="1" fontAlgn="ctr" hangingPunct="1"/>
            <a:r>
              <a:rPr lang="en-US" sz="2000" dirty="0"/>
              <a:t>demonstrates some </a:t>
            </a:r>
            <a:r>
              <a:rPr lang="en-US" sz="2000" dirty="0" smtClean="0"/>
              <a:t>understanding </a:t>
            </a:r>
            <a:r>
              <a:rPr lang="en-US" sz="2000" dirty="0"/>
              <a:t>of </a:t>
            </a:r>
            <a:r>
              <a:rPr lang="en-US" sz="2000" dirty="0" smtClean="0"/>
              <a:t>varied sentences in paragraph writing (Level </a:t>
            </a:r>
            <a:r>
              <a:rPr lang="en-US" sz="2000" dirty="0" smtClean="0"/>
              <a:t>2 Ontario ELA Example)</a:t>
            </a:r>
          </a:p>
          <a:p>
            <a:pPr eaLnBrk="1" fontAlgn="ctr" hangingPunct="1"/>
            <a:r>
              <a:rPr lang="en-US" sz="2000" dirty="0" smtClean="0"/>
              <a:t>7 levels of </a:t>
            </a:r>
            <a:r>
              <a:rPr lang="en-US" sz="2000" dirty="0"/>
              <a:t>International </a:t>
            </a:r>
            <a:r>
              <a:rPr lang="en-US" sz="2000" dirty="0" smtClean="0"/>
              <a:t>Baccalaureate? </a:t>
            </a:r>
            <a:r>
              <a:rPr lang="en-US" sz="2000" dirty="0"/>
              <a:t>(IB</a:t>
            </a:r>
            <a:r>
              <a:rPr lang="en-US" sz="2000" dirty="0" smtClean="0"/>
              <a:t>)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0938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0648"/>
            <a:ext cx="8640960" cy="612068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3930BA"/>
                </a:solidFill>
              </a:rPr>
              <a:t>H</a:t>
            </a:r>
            <a:r>
              <a:rPr lang="en-US" sz="2400" b="1" dirty="0" smtClean="0">
                <a:solidFill>
                  <a:srgbClr val="3930BA"/>
                </a:solidFill>
              </a:rPr>
              <a:t>ow can you make the Ontario 4 </a:t>
            </a:r>
            <a:r>
              <a:rPr lang="en-US" sz="2400" b="1" dirty="0" smtClean="0">
                <a:solidFill>
                  <a:srgbClr val="3930BA"/>
                </a:solidFill>
              </a:rPr>
              <a:t>Level Achievement </a:t>
            </a:r>
            <a:r>
              <a:rPr lang="en-US" sz="2400" b="1" dirty="0">
                <a:solidFill>
                  <a:srgbClr val="3930BA"/>
                </a:solidFill>
              </a:rPr>
              <a:t>C</a:t>
            </a:r>
            <a:r>
              <a:rPr lang="en-US" sz="2400" b="1" dirty="0" smtClean="0">
                <a:solidFill>
                  <a:srgbClr val="3930BA"/>
                </a:solidFill>
              </a:rPr>
              <a:t>hart </a:t>
            </a:r>
            <a:r>
              <a:rPr lang="en-US" sz="2400" b="1" dirty="0" smtClean="0">
                <a:solidFill>
                  <a:srgbClr val="3930BA"/>
                </a:solidFill>
              </a:rPr>
              <a:t>more reliable?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b="1" dirty="0"/>
          </a:p>
          <a:p>
            <a:pPr marL="0" indent="0">
              <a:spcBef>
                <a:spcPts val="0"/>
              </a:spcBef>
            </a:pPr>
            <a:r>
              <a:rPr lang="en-US" sz="2200" b="1" dirty="0"/>
              <a:t>Level 1 </a:t>
            </a:r>
            <a:r>
              <a:rPr lang="en-US" sz="2200" b="1" dirty="0" smtClean="0"/>
              <a:t>- falls </a:t>
            </a:r>
            <a:r>
              <a:rPr lang="en-US" sz="2200" b="1" dirty="0"/>
              <a:t>much below </a:t>
            </a:r>
            <a:r>
              <a:rPr lang="en-US" sz="2200" dirty="0"/>
              <a:t>the provincial standard. The student demonstrates the specified knowledge and skills with </a:t>
            </a:r>
            <a:r>
              <a:rPr lang="en-US" sz="2200" b="1" dirty="0"/>
              <a:t>limited</a:t>
            </a:r>
            <a:r>
              <a:rPr lang="en-US" sz="2200" dirty="0"/>
              <a:t> effectiveness. </a:t>
            </a:r>
            <a:r>
              <a:rPr lang="en-US" sz="1800" u="sng" dirty="0" smtClean="0"/>
              <a:t>Students </a:t>
            </a:r>
            <a:r>
              <a:rPr lang="en-US" sz="1800" u="sng" dirty="0"/>
              <a:t>must </a:t>
            </a:r>
            <a:r>
              <a:rPr lang="en-US" sz="1800" dirty="0"/>
              <a:t>work at significantly improving learning in specific areas, as necessary, if they are to be successful in the next grade/course </a:t>
            </a:r>
          </a:p>
          <a:p>
            <a:pPr marL="0" indent="0">
              <a:spcBef>
                <a:spcPts val="0"/>
              </a:spcBef>
            </a:pPr>
            <a:r>
              <a:rPr lang="en-US" sz="2200" b="1" dirty="0"/>
              <a:t>Level 2 </a:t>
            </a:r>
            <a:r>
              <a:rPr lang="en-US" sz="2200" b="1" dirty="0" smtClean="0"/>
              <a:t>approaches </a:t>
            </a:r>
            <a:r>
              <a:rPr lang="en-US" sz="2200" dirty="0"/>
              <a:t>the provincial standard. The student demonstrates the specified knowledge and skills with </a:t>
            </a:r>
            <a:r>
              <a:rPr lang="en-US" sz="2200" b="1" dirty="0"/>
              <a:t>some effectiveness</a:t>
            </a:r>
            <a:r>
              <a:rPr lang="en-US" sz="2200" dirty="0"/>
              <a:t>. </a:t>
            </a:r>
            <a:r>
              <a:rPr lang="en-US" sz="1800" u="sng" dirty="0" smtClean="0"/>
              <a:t>Students</a:t>
            </a:r>
            <a:r>
              <a:rPr lang="en-US" sz="1800" dirty="0" smtClean="0"/>
              <a:t> </a:t>
            </a:r>
            <a:r>
              <a:rPr lang="en-US" sz="1800" dirty="0"/>
              <a:t>performing at this level need to work on identified learning gaps to ensure future success. </a:t>
            </a:r>
          </a:p>
          <a:p>
            <a:pPr marL="0" indent="0">
              <a:spcBef>
                <a:spcPts val="0"/>
              </a:spcBef>
            </a:pPr>
            <a:r>
              <a:rPr lang="en-US" sz="2200" b="1" dirty="0"/>
              <a:t>Level 3 </a:t>
            </a:r>
            <a:r>
              <a:rPr lang="en-US" sz="2200" b="1" dirty="0" smtClean="0"/>
              <a:t>provincial </a:t>
            </a:r>
            <a:r>
              <a:rPr lang="en-US" sz="2200" b="1" dirty="0"/>
              <a:t>standard </a:t>
            </a:r>
            <a:r>
              <a:rPr lang="en-US" sz="2200" dirty="0"/>
              <a:t>for achievement. The student demonstrates the </a:t>
            </a:r>
            <a:r>
              <a:rPr lang="en-US" sz="2200" b="1" dirty="0"/>
              <a:t>specified knowledge and skills</a:t>
            </a:r>
            <a:r>
              <a:rPr lang="en-US" sz="2200" dirty="0"/>
              <a:t> with </a:t>
            </a:r>
            <a:r>
              <a:rPr lang="en-US" sz="2200" b="1" dirty="0"/>
              <a:t>considerable effectiveness</a:t>
            </a:r>
            <a:r>
              <a:rPr lang="en-US" sz="2200" dirty="0"/>
              <a:t>. </a:t>
            </a:r>
            <a:endParaRPr lang="en-US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800" u="sng" dirty="0" smtClean="0"/>
              <a:t>Parents </a:t>
            </a:r>
            <a:r>
              <a:rPr lang="en-US" sz="1800" u="sng" dirty="0"/>
              <a:t>of students </a:t>
            </a:r>
            <a:r>
              <a:rPr lang="en-US" sz="1800" dirty="0"/>
              <a:t>achieving at level 3 can be confident that their children will be prepared for work in subsequent grades/courses</a:t>
            </a:r>
            <a:r>
              <a:rPr lang="en-US" sz="2000" dirty="0"/>
              <a:t>. </a:t>
            </a:r>
          </a:p>
          <a:p>
            <a:pPr marL="0" indent="0">
              <a:spcBef>
                <a:spcPts val="0"/>
              </a:spcBef>
            </a:pPr>
            <a:r>
              <a:rPr lang="en-US" sz="2200" b="1" dirty="0"/>
              <a:t>Level 4 </a:t>
            </a:r>
            <a:r>
              <a:rPr lang="en-US" sz="2200" b="1" dirty="0" smtClean="0"/>
              <a:t>surpasses</a:t>
            </a:r>
            <a:r>
              <a:rPr lang="en-US" sz="2200" dirty="0" smtClean="0"/>
              <a:t> </a:t>
            </a:r>
            <a:r>
              <a:rPr lang="en-US" sz="2200" dirty="0"/>
              <a:t>the provincial standard. </a:t>
            </a:r>
            <a:r>
              <a:rPr lang="en-US" sz="1800" u="sng" dirty="0" smtClean="0"/>
              <a:t>The </a:t>
            </a:r>
            <a:r>
              <a:rPr lang="en-US" sz="1800" u="sng" dirty="0"/>
              <a:t>student </a:t>
            </a:r>
            <a:r>
              <a:rPr lang="en-US" sz="1800" dirty="0"/>
              <a:t>demonstrates the specified knowledge and skills with a </a:t>
            </a:r>
            <a:r>
              <a:rPr lang="en-US" sz="1800" b="1" dirty="0"/>
              <a:t>high degree of effectiveness</a:t>
            </a:r>
            <a:r>
              <a:rPr lang="en-US" sz="1800" dirty="0"/>
              <a:t>. </a:t>
            </a:r>
            <a:r>
              <a:rPr lang="en-US" sz="1800" i="1" dirty="0"/>
              <a:t>However, achievement at level 4 does not mean that the student </a:t>
            </a:r>
            <a:r>
              <a:rPr lang="en-US" sz="2000" i="1" dirty="0"/>
              <a:t>has </a:t>
            </a:r>
            <a:r>
              <a:rPr lang="en-US" sz="1800" i="1" dirty="0"/>
              <a:t>achieved expectations beyond those specified </a:t>
            </a:r>
            <a:r>
              <a:rPr lang="en-US" sz="1800" i="1" dirty="0" smtClean="0"/>
              <a:t>for the </a:t>
            </a:r>
            <a:r>
              <a:rPr lang="en-US" sz="1800" i="1" dirty="0"/>
              <a:t>grade/course</a:t>
            </a:r>
            <a:r>
              <a:rPr lang="en-US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0736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8" y="0"/>
            <a:ext cx="9140612" cy="62975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157192"/>
            <a:ext cx="8229600" cy="634082"/>
          </a:xfrm>
          <a:solidFill>
            <a:schemeClr val="bg2"/>
          </a:solidFill>
        </p:spPr>
        <p:txBody>
          <a:bodyPr/>
          <a:lstStyle/>
          <a:p>
            <a:r>
              <a:rPr lang="en-US" dirty="0" smtClean="0"/>
              <a:t>Clarity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3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930BA"/>
                </a:solidFill>
              </a:rPr>
              <a:t>Grading With “Not Yet”</a:t>
            </a:r>
            <a:endParaRPr lang="en-US" b="1" dirty="0">
              <a:solidFill>
                <a:srgbClr val="3930BA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628800"/>
            <a:ext cx="2997200" cy="393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2204864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Sample Levels of Understanding:</a:t>
            </a:r>
          </a:p>
          <a:p>
            <a:r>
              <a:rPr lang="en-US" sz="2400" dirty="0" smtClean="0"/>
              <a:t>A = Exceptional (90% +)</a:t>
            </a:r>
          </a:p>
          <a:p>
            <a:r>
              <a:rPr lang="en-US" sz="2400" dirty="0" smtClean="0"/>
              <a:t>B = Excellent (80-89%)</a:t>
            </a:r>
          </a:p>
          <a:p>
            <a:r>
              <a:rPr lang="en-US" sz="2400" dirty="0" smtClean="0"/>
              <a:t>NY = Not Yet (&lt;80%)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3993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3758</TotalTime>
  <Words>897</Words>
  <Application>Microsoft Macintosh PowerPoint</Application>
  <PresentationFormat>On-screen Show (4:3)</PresentationFormat>
  <Paragraphs>100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Mangal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Clarity</vt:lpstr>
      <vt:lpstr>Grading With “Not Yet”</vt:lpstr>
      <vt:lpstr>Typical Teacher Assessment</vt:lpstr>
      <vt:lpstr>PowerPoint Presentation</vt:lpstr>
      <vt:lpstr>PowerPoint Presentation</vt:lpstr>
      <vt:lpstr>Alternate Routes for  Staff Assessment</vt:lpstr>
      <vt:lpstr>Research</vt:lpstr>
      <vt:lpstr>How should teacher and student assessment be the same and different?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Sketchpad PowerPoint Presentation</dc:title>
  <dc:creator>Windows User</dc:creator>
  <cp:lastModifiedBy>Barb Smith</cp:lastModifiedBy>
  <cp:revision>46</cp:revision>
  <dcterms:created xsi:type="dcterms:W3CDTF">2011-05-27T00:49:11Z</dcterms:created>
  <dcterms:modified xsi:type="dcterms:W3CDTF">2018-12-11T06:52:50Z</dcterms:modified>
</cp:coreProperties>
</file>