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3A8DD-B33F-4AC4-8D8F-AE9CB550B7CF}" type="datetimeFigureOut">
              <a:rPr lang="en-US" smtClean="0"/>
              <a:t>12/15/2015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D7BCFF-6D5E-4FC7-80BB-F266F31EB3C6}" type="slidenum">
              <a:rPr lang="en-US" smtClean="0"/>
              <a:t>‹#›</a:t>
            </a:fld>
            <a:endParaRPr lang="en-US"/>
          </a:p>
        </p:txBody>
      </p:sp>
    </p:spTree>
    <p:extLst>
      <p:ext uri="{BB962C8B-B14F-4D97-AF65-F5344CB8AC3E}">
        <p14:creationId xmlns:p14="http://schemas.microsoft.com/office/powerpoint/2010/main" val="719575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65667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SAUL</a:t>
            </a:r>
            <a:r>
              <a:rPr lang="en-US" baseline="0" dirty="0" smtClean="0"/>
              <a:t> SAID WITHIN HIMSELF THAT THE ONLY THING LEFT FOR DAVID TO DO WAS TO TAKE OVER THE KINGDOM!!</a:t>
            </a:r>
          </a:p>
          <a:p>
            <a:endParaRPr lang="en-US" baseline="0" dirty="0" smtClean="0"/>
          </a:p>
          <a:p>
            <a:r>
              <a:rPr lang="en-US" baseline="0" dirty="0" smtClean="0"/>
              <a:t>SAUL KEPT A CLOSE EYE ON DAVID….OUR ENEMY SATAN HAS A CLOSE EYE ON ALL OUR DOINGS!!</a:t>
            </a:r>
          </a:p>
          <a:p>
            <a:endParaRPr lang="en-US" baseline="0" dirty="0" smtClean="0"/>
          </a:p>
          <a:p>
            <a:r>
              <a:rPr lang="en-US" dirty="0" smtClean="0"/>
              <a:t>THE REASON DAVID HAD GREAT SUCCESS WAS BECAUSE HE TRUSTED HIS GOD IN</a:t>
            </a:r>
            <a:r>
              <a:rPr lang="en-US" baseline="0" dirty="0" smtClean="0"/>
              <a:t> EVERYTHING!!!</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9009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4788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 13…</a:t>
            </a:r>
            <a:r>
              <a:rPr lang="en-US" b="1" dirty="0" smtClean="0"/>
              <a:t>NEITHER SHE BE TAKEN WITH THE MANNER….IN OTHER WORDS NO ONE COULD POINT A FINGER AT HER!!!</a:t>
            </a:r>
          </a:p>
          <a:p>
            <a:endParaRPr lang="en-US" b="1" dirty="0" smtClean="0"/>
          </a:p>
          <a:p>
            <a:r>
              <a:rPr lang="en-US" b="1" dirty="0" smtClean="0"/>
              <a:t>V</a:t>
            </a:r>
            <a:r>
              <a:rPr lang="en-US" b="1" baseline="0" dirty="0" smtClean="0"/>
              <a:t> 14 …SPEAKS OF BOTH SIDES OF THE FENCE …EITHER SHE DID OR SHE DIDN’T….</a:t>
            </a:r>
          </a:p>
          <a:p>
            <a:endParaRPr lang="en-US" b="1" baseline="0" dirty="0" smtClean="0"/>
          </a:p>
          <a:p>
            <a:r>
              <a:rPr lang="en-US" b="1" baseline="0" dirty="0" smtClean="0"/>
              <a:t>QUESTION WHAT HAPPENS IF THE WOMAN WERE TO BE JEALOUS OF HER HUSBAND…WHAT THEN”???</a:t>
            </a:r>
          </a:p>
          <a:p>
            <a:endParaRPr lang="en-US" b="1" baseline="0" dirty="0" smtClean="0"/>
          </a:p>
          <a:p>
            <a:r>
              <a:rPr lang="en-US" b="1" baseline="0" dirty="0" smtClean="0"/>
              <a:t>ANSWER ….WOMEN HAD NO RIGHTS!!! IT WAS KIND OF …IT IS A MANS WORLD!!!!</a:t>
            </a:r>
          </a:p>
          <a:p>
            <a:endParaRPr lang="en-US" b="1" baseline="0" dirty="0" smtClean="0"/>
          </a:p>
          <a:p>
            <a:endParaRPr lang="en-US" b="1" baseline="0" dirty="0" smtClean="0"/>
          </a:p>
          <a:p>
            <a:endParaRPr lang="en-US" b="1" baseline="0" dirty="0" smtClean="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4773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2963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068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754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9322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74530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4038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3622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79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8190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521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5617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3641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sermoncentral.com/sermons/how-to-overcome-a-jealous-spirit-fred-smith-sermon-on-emotions-109334.asp#51794665"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49BAA3-A5DD-437C-8935-D1D8AFF08E60}"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extBox 5"/>
          <p:cNvSpPr txBox="1"/>
          <p:nvPr/>
        </p:nvSpPr>
        <p:spPr>
          <a:xfrm>
            <a:off x="1817172" y="1205448"/>
            <a:ext cx="8557656" cy="440120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WELCOME TO OUR BIBLE STUDIES NIGHT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WHERE LEARNING GOD’S WORD IS OUR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SOURCE FOR FIGHTING THE GOOD FIGHT OF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ooper Black" panose="0208090404030B020404" pitchFamily="18" charset="0"/>
                <a:ea typeface="+mn-ea"/>
                <a:cs typeface="+mn-cs"/>
              </a:rPr>
              <a:t>FAITH!</a:t>
            </a:r>
            <a:endParaRPr kumimoji="0" lang="en-US" sz="4000" b="1" i="0" u="none" strike="noStrike" kern="1200" cap="none" spc="0" normalizeH="0" baseline="0" noProof="0" dirty="0">
              <a:ln>
                <a:noFill/>
              </a:ln>
              <a:solidFill>
                <a:srgbClr val="0000FF"/>
              </a:solidFill>
              <a:effectLst/>
              <a:uLnTx/>
              <a:uFillTx/>
              <a:latin typeface="Cooper Black" panose="0208090404030B020404" pitchFamily="18" charset="0"/>
              <a:ea typeface="+mn-ea"/>
              <a:cs typeface="+mn-cs"/>
            </a:endParaRPr>
          </a:p>
        </p:txBody>
      </p:sp>
    </p:spTree>
    <p:extLst>
      <p:ext uri="{BB962C8B-B14F-4D97-AF65-F5344CB8AC3E}">
        <p14:creationId xmlns:p14="http://schemas.microsoft.com/office/powerpoint/2010/main" val="3307042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4294967295"/>
          </p:nvPr>
        </p:nvSpPr>
        <p:spPr bwMode="auto">
          <a:xfrm>
            <a:off x="619125" y="504825"/>
            <a:ext cx="11125200" cy="5900738"/>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3200" b="1" i="0" u="none" strike="noStrike" cap="none" normalizeH="0" baseline="0" dirty="0" smtClean="0">
                <a:ln>
                  <a:noFill/>
                </a:ln>
                <a:solidFill>
                  <a:schemeClr val="tx1"/>
                </a:solidFill>
                <a:effectLst/>
                <a:latin typeface="Arial" panose="020B0604020202020204" pitchFamily="34" charset="0"/>
              </a:rPr>
              <a:t>In Saul's case he allowed this spirit to trick his mind causing him to feel insecure. Saul may have felt that the people may have loved David a whole lot more than him, that set off a state of insecurity. Saul may have also felt inferior, and unworthy. He may have felt less favored and less blessed by God . He felt distrustful.</a:t>
            </a:r>
          </a:p>
          <a:p>
            <a:pPr marL="342900" marR="0" lvl="0" indent="-342900" algn="l" defTabSz="914400" rtl="0" eaLnBrk="0" fontAlgn="base" latinLnBrk="0" hangingPunct="0">
              <a:lnSpc>
                <a:spcPct val="100000"/>
              </a:lnSpc>
              <a:spcBef>
                <a:spcPct val="20000"/>
              </a:spcBef>
              <a:spcAft>
                <a:spcPct val="0"/>
              </a:spcAft>
              <a:buClrTx/>
              <a:buSzTx/>
              <a:buFontTx/>
              <a:buChar char="•"/>
              <a:tabLst/>
            </a:pPr>
            <a:endParaRPr kumimoji="0" lang="en-US" altLang="en-US" sz="3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3200" b="1" i="0" u="none" strike="noStrike" cap="none" normalizeH="0" baseline="0" dirty="0" smtClean="0">
                <a:ln>
                  <a:noFill/>
                </a:ln>
                <a:solidFill>
                  <a:srgbClr val="FF0000"/>
                </a:solidFill>
                <a:effectLst/>
                <a:latin typeface="Arial" panose="020B0604020202020204" pitchFamily="34" charset="0"/>
              </a:rPr>
              <a:t> What is the best anecdote to the evil works of this kind of assault on a persons mind.??</a:t>
            </a:r>
          </a:p>
        </p:txBody>
      </p:sp>
    </p:spTree>
    <p:extLst>
      <p:ext uri="{BB962C8B-B14F-4D97-AF65-F5344CB8AC3E}">
        <p14:creationId xmlns:p14="http://schemas.microsoft.com/office/powerpoint/2010/main" val="266144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extBox 1"/>
          <p:cNvSpPr txBox="1"/>
          <p:nvPr/>
        </p:nvSpPr>
        <p:spPr>
          <a:xfrm>
            <a:off x="576943" y="185057"/>
            <a:ext cx="10450286"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A MAJOR QUESTION TO BE ASKED IS THE FOLLOWING……</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576943" y="763956"/>
            <a:ext cx="1091837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0000"/>
                </a:solidFill>
                <a:effectLst/>
                <a:uLnTx/>
                <a:uFillTx/>
                <a:latin typeface="Calibri" panose="020F0502020204030204"/>
                <a:ea typeface="+mn-ea"/>
                <a:cs typeface="+mn-cs"/>
              </a:rPr>
              <a:t>DID THIS EVIL </a:t>
            </a:r>
            <a:r>
              <a:rPr kumimoji="0" lang="en-US" sz="2400" b="1" i="0" u="sng" strike="noStrike" kern="1200" cap="none" spc="0" normalizeH="0" baseline="0" noProof="0" dirty="0" smtClean="0">
                <a:ln>
                  <a:noFill/>
                </a:ln>
                <a:solidFill>
                  <a:srgbClr val="0000FF"/>
                </a:solidFill>
                <a:effectLst/>
                <a:uLnTx/>
                <a:uFillTx/>
                <a:latin typeface="Calibri" panose="020F0502020204030204"/>
                <a:ea typeface="+mn-ea"/>
                <a:cs typeface="+mn-cs"/>
              </a:rPr>
              <a:t>SPIRIT OF JEALOUSY </a:t>
            </a:r>
            <a:r>
              <a:rPr kumimoji="0" lang="en-US" sz="2400" b="1" i="0" u="none" strike="noStrike" kern="1200" cap="none" spc="0" normalizeH="0" baseline="0" noProof="0" dirty="0" smtClean="0">
                <a:ln>
                  <a:noFill/>
                </a:ln>
                <a:solidFill>
                  <a:srgbClr val="FF0000"/>
                </a:solidFill>
                <a:effectLst/>
                <a:uLnTx/>
                <a:uFillTx/>
                <a:latin typeface="Calibri" panose="020F0502020204030204"/>
                <a:ea typeface="+mn-ea"/>
                <a:cs typeface="+mn-cs"/>
              </a:rPr>
              <a:t>REALLY COME FROM THE LORD ????</a:t>
            </a:r>
            <a:endPar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4" name="TextBox 3"/>
          <p:cNvSpPr txBox="1"/>
          <p:nvPr/>
        </p:nvSpPr>
        <p:spPr>
          <a:xfrm>
            <a:off x="576943" y="1342855"/>
            <a:ext cx="10607085"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IN 1 SAMUEL 15:26  STATES THAT SAUL WAS NO LONGER LISTENING TO THE LORD, SO GOD DIRECTED THE PROPHET SAMUEL TO ANOINT DAVID AS KING IN PLACE OF SAUL.  VERSE 14 SAYS THAT THE SPIRIT OF THE LORD LEFT SAUL!!! AND AN EVIL SPIRIT FROM THE LORD TROUBLED HIM!!</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p:cNvSpPr txBox="1"/>
          <p:nvPr/>
        </p:nvSpPr>
        <p:spPr>
          <a:xfrm flipH="1">
            <a:off x="576943" y="3029749"/>
            <a:ext cx="10755085"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panose="020F0502020204030204"/>
                <a:ea typeface="+mn-ea"/>
                <a:cs typeface="+mn-cs"/>
              </a:rPr>
              <a:t>BELOVED WHEN THE SPIRIT OF THE LORD LEFT SAUL IT LEFT AND OPENING FOR THE DEVIL’S SPIRTS TO ENTER IN AND CAUSE HAVOC. WHEN THE BIBLE SAYS THAT A SPIRIT FROM THE LORD TROUBLED HIM IT DOESN’T MEAN THAT  GOD IS SAYING …”I HAVE A DEVIL I’M GOING TO GIVE YOU”.  WHAT THE BIBLE IS ACTUALLY TRYING TO COMMUNICATE TO US IS THAT…BECAUSE SAUL REJECTED GOD HE ALSO REJECTED GOD’S PROTECTION.  THIS OPENING GAVE SAUL A STATE OF DEPRESSION CAUSED BY THIS DEMONIC ,SATANIC, MENACING, EVIL , WICKED SPIRIT FROM SATAN.   </a:t>
            </a:r>
            <a:endPar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285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10000"/>
                                  </p:iterate>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Rectangle 1"/>
          <p:cNvSpPr/>
          <p:nvPr/>
        </p:nvSpPr>
        <p:spPr>
          <a:xfrm>
            <a:off x="163286" y="208393"/>
            <a:ext cx="11887199" cy="317009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LET US ALSO UNDERSTAND THAT  GOD IS NOT THE ONE DOING THE TEMPTING….James 1:13 says…. LET NO ONE SAY WHEN HE IS TEMPTED, I AM TEMPTED OF GOD FOR GOD  CANNOT BE TEMPTED BY EVIL, NOR DOES HE HIMSELF TEMPT ANYONE</a:t>
            </a:r>
            <a:r>
              <a:rPr kumimoji="0" lang="en-US" sz="4000" b="1" i="0" u="none" strike="noStrike" kern="1200" cap="none" spc="0" normalizeH="0" baseline="0" noProof="0" dirty="0" smtClean="0">
                <a:ln>
                  <a:noFill/>
                </a:ln>
                <a:solidFill>
                  <a:prstClr val="black"/>
                </a:solidFill>
                <a:effectLst/>
                <a:uLnTx/>
                <a:uFillTx/>
                <a:latin typeface="Calibri" panose="020F0502020204030204"/>
                <a:ea typeface="+mn-ea"/>
                <a:cs typeface="+mn-cs"/>
              </a:rPr>
              <a:t>. (WITH EVIL)</a:t>
            </a: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348342" y="4190999"/>
            <a:ext cx="11070772"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0000FF"/>
                </a:solidFill>
                <a:effectLst/>
                <a:uLnTx/>
                <a:uFillTx/>
                <a:latin typeface="Calibri" panose="020F0502020204030204"/>
                <a:ea typeface="+mn-ea"/>
                <a:cs typeface="+mn-cs"/>
              </a:rPr>
              <a:t>BELOVED GOD ALLOWS TEMPTATION TO COME IN ORDER TO STRENGTHEN OUR CHARACTER , BUT HE DOESN’T SEND IT!!</a:t>
            </a:r>
            <a:endParaRPr kumimoji="0" lang="en-US" sz="40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480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4294967295"/>
          </p:nvPr>
        </p:nvSpPr>
        <p:spPr bwMode="auto">
          <a:xfrm>
            <a:off x="695325" y="485775"/>
            <a:ext cx="10915650" cy="578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3200" b="1" i="0" u="sng" strike="noStrike" cap="none" normalizeH="0" baseline="0" dirty="0" smtClean="0">
                <a:ln>
                  <a:noFill/>
                </a:ln>
                <a:solidFill>
                  <a:srgbClr val="9933FF"/>
                </a:solidFill>
                <a:effectLst/>
                <a:latin typeface="Arial" panose="020B0604020202020204" pitchFamily="34" charset="0"/>
              </a:rPr>
              <a:t>Jesus taught in scriptures</a:t>
            </a:r>
            <a:r>
              <a:rPr kumimoji="0" lang="en-US" altLang="en-US" sz="3200" b="0" i="0" u="none" strike="noStrike" cap="none" normalizeH="0" baseline="0" dirty="0" smtClean="0">
                <a:ln>
                  <a:noFill/>
                </a:ln>
                <a:solidFill>
                  <a:srgbClr val="9933FF"/>
                </a:solidFill>
                <a:effectLst/>
                <a:latin typeface="Arial" panose="020B0604020202020204" pitchFamily="34" charset="0"/>
              </a:rPr>
              <a:t>, </a:t>
            </a:r>
            <a:r>
              <a:rPr kumimoji="0" lang="en-US" altLang="en-US" sz="3200" b="1" i="0" u="none" strike="noStrike" cap="none" normalizeH="0" baseline="0" dirty="0" smtClean="0">
                <a:ln>
                  <a:noFill/>
                </a:ln>
                <a:solidFill>
                  <a:srgbClr val="FF3300"/>
                </a:solidFill>
                <a:effectLst/>
                <a:latin typeface="Arial" panose="020B0604020202020204" pitchFamily="34" charset="0"/>
              </a:rPr>
              <a:t>do good to those who despitefully use you, overcome evil with good; bless those who curse you; love those who hate you…</a:t>
            </a: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3200" b="1" i="0" u="none" strike="noStrike" cap="none" normalizeH="0" baseline="0" dirty="0" smtClean="0">
                <a:ln>
                  <a:noFill/>
                </a:ln>
                <a:solidFill>
                  <a:srgbClr val="9933FF"/>
                </a:solidFill>
                <a:effectLst/>
                <a:latin typeface="Arial" panose="020B0604020202020204" pitchFamily="34" charset="0"/>
              </a:rPr>
              <a:t>beloved</a:t>
            </a:r>
            <a:r>
              <a:rPr kumimoji="0" lang="en-US" altLang="en-US" sz="3200" b="0" i="0" u="none" strike="noStrike" cap="none" normalizeH="0" baseline="0" dirty="0" smtClean="0">
                <a:ln>
                  <a:noFill/>
                </a:ln>
                <a:solidFill>
                  <a:schemeClr val="tx1"/>
                </a:solidFill>
                <a:effectLst/>
                <a:latin typeface="Arial" panose="020B0604020202020204" pitchFamily="34" charset="0"/>
              </a:rPr>
              <a:t> </a:t>
            </a:r>
            <a:r>
              <a:rPr kumimoji="0" lang="en-US" altLang="en-US" sz="3200" b="1" i="0" u="none" strike="noStrike" cap="none" normalizeH="0" baseline="0" dirty="0" smtClean="0">
                <a:ln>
                  <a:noFill/>
                </a:ln>
                <a:solidFill>
                  <a:srgbClr val="9933FF"/>
                </a:solidFill>
                <a:effectLst/>
                <a:latin typeface="Arial" panose="020B0604020202020204" pitchFamily="34" charset="0"/>
              </a:rPr>
              <a:t>this is certainly not an easy thing to do!!!</a:t>
            </a: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3200" b="1" i="0" u="none" strike="noStrike" cap="none" normalizeH="0" baseline="0" dirty="0" smtClean="0">
                <a:ln>
                  <a:noFill/>
                </a:ln>
                <a:solidFill>
                  <a:schemeClr val="tx1"/>
                </a:solidFill>
                <a:effectLst/>
                <a:latin typeface="Arial" panose="020B0604020202020204" pitchFamily="34" charset="0"/>
              </a:rPr>
              <a:t>Listen, when dealing with this spirit we must recognize that this is not some little ordinary spirit, you are wrestling a </a:t>
            </a:r>
            <a:r>
              <a:rPr kumimoji="0" lang="en-US" altLang="en-US" sz="3200" b="1" i="0" u="sng" strike="noStrike" cap="none" normalizeH="0" baseline="0" dirty="0" smtClean="0">
                <a:ln>
                  <a:noFill/>
                </a:ln>
                <a:solidFill>
                  <a:schemeClr val="tx1"/>
                </a:solidFill>
                <a:effectLst/>
                <a:latin typeface="Arial" panose="020B0604020202020204" pitchFamily="34" charset="0"/>
              </a:rPr>
              <a:t>prince of the power of the air!! </a:t>
            </a:r>
            <a:r>
              <a:rPr kumimoji="0" lang="en-US" altLang="en-US" sz="3200" b="1" i="0" u="none" strike="noStrike" cap="none" normalizeH="0" baseline="0" dirty="0" smtClean="0">
                <a:ln>
                  <a:noFill/>
                </a:ln>
                <a:solidFill>
                  <a:schemeClr val="tx1"/>
                </a:solidFill>
                <a:effectLst/>
                <a:latin typeface="Arial" panose="020B0604020202020204" pitchFamily="34" charset="0"/>
              </a:rPr>
              <a:t>To this spirit we show the edge of the word of God which will cut him asunder, and send him out of our midst!!</a:t>
            </a: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3200" b="1" i="0" u="none" strike="noStrike" cap="none" normalizeH="0" baseline="0" dirty="0" smtClean="0">
                <a:ln>
                  <a:noFill/>
                </a:ln>
                <a:solidFill>
                  <a:schemeClr val="tx1"/>
                </a:solidFill>
                <a:effectLst/>
                <a:latin typeface="Arial" panose="020B0604020202020204" pitchFamily="34" charset="0"/>
              </a:rPr>
              <a:t>We are not fighting</a:t>
            </a:r>
            <a:r>
              <a:rPr kumimoji="0" lang="en-US" altLang="en-US" sz="3200" b="1" i="0" u="none" strike="noStrike" cap="none" normalizeH="0" dirty="0" smtClean="0">
                <a:ln>
                  <a:noFill/>
                </a:ln>
                <a:solidFill>
                  <a:schemeClr val="tx1"/>
                </a:solidFill>
                <a:effectLst/>
                <a:latin typeface="Arial" panose="020B0604020202020204" pitchFamily="34" charset="0"/>
              </a:rPr>
              <a:t> against</a:t>
            </a:r>
            <a:r>
              <a:rPr kumimoji="0" lang="en-US" altLang="en-US" sz="3200" b="1" i="0" u="none" strike="noStrike" cap="none" normalizeH="0" baseline="0" dirty="0" smtClean="0">
                <a:ln>
                  <a:noFill/>
                </a:ln>
                <a:solidFill>
                  <a:schemeClr val="tx1"/>
                </a:solidFill>
                <a:effectLst/>
                <a:latin typeface="Arial" panose="020B0604020202020204" pitchFamily="34" charset="0"/>
              </a:rPr>
              <a:t> flesh and blood!!</a:t>
            </a:r>
          </a:p>
        </p:txBody>
      </p:sp>
    </p:spTree>
    <p:extLst>
      <p:ext uri="{BB962C8B-B14F-4D97-AF65-F5344CB8AC3E}">
        <p14:creationId xmlns:p14="http://schemas.microsoft.com/office/powerpoint/2010/main" val="124123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4294967295"/>
          </p:nvPr>
        </p:nvSpPr>
        <p:spPr bwMode="auto">
          <a:xfrm>
            <a:off x="4762" y="4763"/>
            <a:ext cx="12187237" cy="64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tx1"/>
              </a:buClr>
              <a:buSzPts val="2400"/>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In the book of Numbers..5:12,14 we read a story of the </a:t>
            </a:r>
            <a:r>
              <a:rPr kumimoji="0" lang="en-US" altLang="en-US" sz="2400" b="1" i="0" u="sng" strike="noStrike" cap="none" normalizeH="0" baseline="0" dirty="0" smtClean="0">
                <a:ln>
                  <a:noFill/>
                </a:ln>
                <a:solidFill>
                  <a:srgbClr val="FF0000"/>
                </a:solidFill>
                <a:effectLst/>
                <a:latin typeface="Arial" panose="020B0604020202020204" pitchFamily="34" charset="0"/>
              </a:rPr>
              <a:t>“spirit of jealousy” </a:t>
            </a:r>
            <a:r>
              <a:rPr kumimoji="0" lang="en-US" altLang="en-US" sz="2400" b="1" i="0" u="none" strike="noStrike" cap="none" normalizeH="0" baseline="0" dirty="0" smtClean="0">
                <a:ln>
                  <a:noFill/>
                </a:ln>
                <a:solidFill>
                  <a:schemeClr val="tx1"/>
                </a:solidFill>
                <a:effectLst/>
                <a:latin typeface="Arial" panose="020B0604020202020204" pitchFamily="34" charset="0"/>
              </a:rPr>
              <a:t>falling on a husband!</a:t>
            </a:r>
          </a:p>
          <a:p>
            <a:pPr marL="342900" marR="0" lvl="0" indent="-342900" algn="l" defTabSz="914400" rtl="0" eaLnBrk="0" fontAlgn="base" latinLnBrk="0" hangingPunct="0">
              <a:lnSpc>
                <a:spcPct val="100000"/>
              </a:lnSpc>
              <a:spcBef>
                <a:spcPct val="20000"/>
              </a:spcBef>
              <a:spcAft>
                <a:spcPct val="0"/>
              </a:spcAft>
              <a:buClrTx/>
              <a:buSzTx/>
              <a:buFontTx/>
              <a:buChar char="•"/>
              <a:tabLst/>
            </a:pPr>
            <a:endParaRPr kumimoji="0" lang="en-US" altLang="en-US" sz="2400" b="1"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20000"/>
              </a:spcBef>
              <a:spcAft>
                <a:spcPct val="0"/>
              </a:spcAft>
              <a:buClr>
                <a:schemeClr val="tx1"/>
              </a:buClr>
              <a:buSzPts val="2400"/>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12 Speak unto the children of Israel, and say unto them, If any man's wife go aside, and commit a trespass against him,</a:t>
            </a:r>
          </a:p>
          <a:p>
            <a:pPr marL="342900" marR="0" lvl="0" indent="-342900" algn="l" defTabSz="914400" rtl="0" eaLnBrk="0" fontAlgn="base" latinLnBrk="0" hangingPunct="0">
              <a:lnSpc>
                <a:spcPct val="100000"/>
              </a:lnSpc>
              <a:spcBef>
                <a:spcPct val="20000"/>
              </a:spcBef>
              <a:spcAft>
                <a:spcPct val="0"/>
              </a:spcAft>
              <a:buClr>
                <a:schemeClr val="tx1"/>
              </a:buClr>
              <a:buSzPts val="2400"/>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13 And a man lie with her carnally, and it be hid from the eyes of her husband, and be kept close, and she be defiled, and there be no witness against her, neither she be taken with the manner;</a:t>
            </a:r>
          </a:p>
          <a:p>
            <a:pPr marL="342900" marR="0" lvl="0" indent="-342900" algn="l" defTabSz="914400" rtl="0" eaLnBrk="0" fontAlgn="base" latinLnBrk="0" hangingPunct="0">
              <a:lnSpc>
                <a:spcPct val="100000"/>
              </a:lnSpc>
              <a:spcBef>
                <a:spcPct val="20000"/>
              </a:spcBef>
              <a:spcAft>
                <a:spcPct val="0"/>
              </a:spcAft>
              <a:buClr>
                <a:schemeClr val="tx1"/>
              </a:buClr>
              <a:buSzPts val="2400"/>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14 And “</a:t>
            </a:r>
            <a:r>
              <a:rPr kumimoji="0" lang="en-US" altLang="en-US" sz="2400" b="1" i="0" u="sng" strike="noStrike" cap="none" normalizeH="0" baseline="0" dirty="0" smtClean="0">
                <a:ln>
                  <a:noFill/>
                </a:ln>
                <a:solidFill>
                  <a:srgbClr val="FF0000"/>
                </a:solidFill>
                <a:effectLst/>
                <a:latin typeface="Arial" panose="020B0604020202020204" pitchFamily="34" charset="0"/>
              </a:rPr>
              <a:t>the spirit of jealousy” </a:t>
            </a:r>
            <a:r>
              <a:rPr kumimoji="0" lang="en-US" altLang="en-US" sz="2400" b="1" i="0" u="none" strike="noStrike" cap="none" normalizeH="0" baseline="0" dirty="0" smtClean="0">
                <a:ln>
                  <a:noFill/>
                </a:ln>
                <a:solidFill>
                  <a:schemeClr val="tx1"/>
                </a:solidFill>
                <a:effectLst/>
                <a:latin typeface="Arial" panose="020B0604020202020204" pitchFamily="34" charset="0"/>
              </a:rPr>
              <a:t>come upon him, and he be jealous of his wife, and she be defiled: or if “</a:t>
            </a:r>
            <a:r>
              <a:rPr kumimoji="0" lang="en-US" altLang="en-US" sz="2400" b="1" i="0" u="sng" strike="noStrike" cap="none" normalizeH="0" baseline="0" dirty="0" smtClean="0">
                <a:ln>
                  <a:noFill/>
                </a:ln>
                <a:solidFill>
                  <a:srgbClr val="FF0000"/>
                </a:solidFill>
                <a:effectLst/>
                <a:latin typeface="Arial" panose="020B0604020202020204" pitchFamily="34" charset="0"/>
              </a:rPr>
              <a:t>the spirit of jealousy”</a:t>
            </a:r>
            <a:r>
              <a:rPr kumimoji="0" lang="en-US" altLang="en-US" sz="2400" b="1" i="0" u="none" strike="noStrike" cap="none" normalizeH="0" baseline="0" dirty="0" smtClean="0">
                <a:ln>
                  <a:noFill/>
                </a:ln>
                <a:solidFill>
                  <a:schemeClr val="tx1"/>
                </a:solidFill>
                <a:effectLst/>
                <a:latin typeface="Arial" panose="020B0604020202020204" pitchFamily="34" charset="0"/>
              </a:rPr>
              <a:t> come upon him, and he be jealous of his wife, and she be not defiled:</a:t>
            </a:r>
          </a:p>
          <a:p>
            <a:pPr marL="342900" marR="0" lvl="0" indent="-342900" algn="l" defTabSz="914400" rtl="0" eaLnBrk="0" fontAlgn="base" latinLnBrk="0" hangingPunct="0">
              <a:lnSpc>
                <a:spcPct val="100000"/>
              </a:lnSpc>
              <a:spcBef>
                <a:spcPct val="20000"/>
              </a:spcBef>
              <a:spcAft>
                <a:spcPct val="0"/>
              </a:spcAft>
              <a:buClr>
                <a:schemeClr val="tx1"/>
              </a:buClr>
              <a:buSzPts val="2400"/>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15 Then shall the man bring his wife unto the priest, and he shall bring her offering for her, the tenth part of an </a:t>
            </a:r>
            <a:r>
              <a:rPr kumimoji="0" lang="en-US" altLang="en-US" sz="2400" b="1" i="0" u="none" strike="noStrike" cap="none" normalizeH="0" baseline="0" dirty="0" err="1" smtClean="0">
                <a:ln>
                  <a:noFill/>
                </a:ln>
                <a:solidFill>
                  <a:schemeClr val="tx1"/>
                </a:solidFill>
                <a:effectLst/>
                <a:latin typeface="Arial" panose="020B0604020202020204" pitchFamily="34" charset="0"/>
              </a:rPr>
              <a:t>ephah</a:t>
            </a:r>
            <a:r>
              <a:rPr kumimoji="0" lang="en-US" altLang="en-US" sz="2400" b="1" i="0" u="none" strike="noStrike" cap="none" normalizeH="0" baseline="0" dirty="0" smtClean="0">
                <a:ln>
                  <a:noFill/>
                </a:ln>
                <a:solidFill>
                  <a:schemeClr val="tx1"/>
                </a:solidFill>
                <a:effectLst/>
                <a:latin typeface="Arial" panose="020B0604020202020204" pitchFamily="34" charset="0"/>
              </a:rPr>
              <a:t> of barley meal; he shall pour no oil upon it, nor put frankincense thereon; for it is an offering of jealousy, an offering of memorial, bringing iniquity to remembrance.</a:t>
            </a:r>
          </a:p>
          <a:p>
            <a:pPr marL="342900" marR="0" lvl="0" indent="-342900" algn="l" defTabSz="914400" rtl="0" eaLnBrk="0" fontAlgn="base" latinLnBrk="0" hangingPunct="0">
              <a:lnSpc>
                <a:spcPct val="100000"/>
              </a:lnSpc>
              <a:spcBef>
                <a:spcPct val="20000"/>
              </a:spcBef>
              <a:spcAft>
                <a:spcPct val="0"/>
              </a:spcAft>
              <a:buClr>
                <a:schemeClr val="tx1"/>
              </a:buClr>
              <a:buSzPts val="2400"/>
              <a:buFontTx/>
              <a:buChar char="•"/>
              <a:tabLst/>
            </a:pPr>
            <a:r>
              <a:rPr kumimoji="0" lang="en-US" altLang="en-US" sz="2400" b="1" i="0" u="none" strike="noStrike" cap="none" normalizeH="0" baseline="0" dirty="0" smtClean="0">
                <a:ln>
                  <a:noFill/>
                </a:ln>
                <a:solidFill>
                  <a:schemeClr val="tx1"/>
                </a:solidFill>
                <a:effectLst/>
                <a:latin typeface="Arial" panose="020B0604020202020204" pitchFamily="34" charset="0"/>
              </a:rPr>
              <a:t>16 And the priest shall bring her near, and set her before the Lord:</a:t>
            </a:r>
            <a:endParaRPr kumimoji="0" lang="en-US" altLang="en-US" sz="3200" b="1"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846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20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iterate type="lt">
                                    <p:tmPct val="10000"/>
                                  </p:iterate>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iterate type="lt">
                                    <p:tmPct val="10000"/>
                                  </p:iterate>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nodeType="clickEffect">
                                  <p:stCondLst>
                                    <p:cond delay="0"/>
                                  </p:stCondLst>
                                  <p:iterate type="lt">
                                    <p:tmPct val="10000"/>
                                  </p:iterate>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nodeType="clickEffect">
                                  <p:stCondLst>
                                    <p:cond delay="0"/>
                                  </p:stCondLst>
                                  <p:iterate type="lt">
                                    <p:tmPct val="10000"/>
                                  </p:iterate>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Rectangle 1"/>
          <p:cNvSpPr/>
          <p:nvPr/>
        </p:nvSpPr>
        <p:spPr>
          <a:xfrm>
            <a:off x="307817" y="669955"/>
            <a:ext cx="11552222" cy="550920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black"/>
                </a:solidFill>
                <a:effectLst/>
                <a:uLnTx/>
                <a:uFillTx/>
                <a:latin typeface="Calibri" panose="020F0502020204030204"/>
                <a:ea typeface="+mn-ea"/>
                <a:cs typeface="+mn-cs"/>
              </a:rPr>
              <a:t>17 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And the priest shall take holy water in an earthen vessel; and of the dust that is in the floor of the tabernacle the priest shall take, and put it into the water: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black"/>
                </a:solidFill>
                <a:effectLst/>
                <a:uLnTx/>
                <a:uFillTx/>
                <a:latin typeface="Calibri" panose="020F0502020204030204"/>
                <a:ea typeface="+mn-ea"/>
                <a:cs typeface="+mn-cs"/>
              </a:rPr>
              <a:t>18 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And the priest shall set the woman before the </a:t>
            </a:r>
            <a:r>
              <a:rPr kumimoji="0" lang="en-US" sz="3200" b="1" i="0" u="none" strike="noStrike" kern="1200" cap="small" spc="0" normalizeH="0" baseline="0" noProof="0" dirty="0">
                <a:ln>
                  <a:noFill/>
                </a:ln>
                <a:solidFill>
                  <a:prstClr val="black"/>
                </a:solidFill>
                <a:effectLst/>
                <a:uLnTx/>
                <a:uFillTx/>
                <a:latin typeface="Calibri" panose="020F0502020204030204"/>
                <a:ea typeface="+mn-ea"/>
                <a:cs typeface="+mn-cs"/>
              </a:rPr>
              <a:t>Lord</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and uncover the woman's head, and put the offering of memorial in her hands, which is the jealousy offering: and the priest shall have in his hand the bitter water that </a:t>
            </a:r>
            <a:r>
              <a:rPr kumimoji="0" lang="en-US" sz="3200" b="1" i="0" u="none" strike="noStrike" kern="1200" cap="none" spc="0" normalizeH="0" baseline="0" noProof="0" dirty="0" err="1">
                <a:ln>
                  <a:noFill/>
                </a:ln>
                <a:solidFill>
                  <a:prstClr val="black"/>
                </a:solidFill>
                <a:effectLst/>
                <a:uLnTx/>
                <a:uFillTx/>
                <a:latin typeface="Calibri" panose="020F0502020204030204"/>
                <a:ea typeface="+mn-ea"/>
                <a:cs typeface="+mn-cs"/>
              </a:rPr>
              <a:t>causeth</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the curse: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black"/>
                </a:solidFill>
                <a:effectLst/>
                <a:uLnTx/>
                <a:uFillTx/>
                <a:latin typeface="Calibri" panose="020F0502020204030204"/>
                <a:ea typeface="+mn-ea"/>
                <a:cs typeface="+mn-cs"/>
              </a:rPr>
              <a:t>19 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And the priest shall charge her by an oath, and say unto the woman, If no man have lain with thee, and if thou hast not gone aside to uncleanness with another instead of thy husband, be thou free from this bitter water that </a:t>
            </a:r>
            <a:r>
              <a:rPr kumimoji="0" lang="en-US" sz="3200" b="1" i="0" u="none" strike="noStrike" kern="1200" cap="none" spc="0" normalizeH="0" baseline="0" noProof="0" dirty="0" err="1">
                <a:ln>
                  <a:noFill/>
                </a:ln>
                <a:solidFill>
                  <a:prstClr val="black"/>
                </a:solidFill>
                <a:effectLst/>
                <a:uLnTx/>
                <a:uFillTx/>
                <a:latin typeface="Calibri" panose="020F0502020204030204"/>
                <a:ea typeface="+mn-ea"/>
                <a:cs typeface="+mn-cs"/>
              </a:rPr>
              <a:t>causeth</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the curse:</a:t>
            </a:r>
          </a:p>
        </p:txBody>
      </p:sp>
    </p:spTree>
    <p:extLst>
      <p:ext uri="{BB962C8B-B14F-4D97-AF65-F5344CB8AC3E}">
        <p14:creationId xmlns:p14="http://schemas.microsoft.com/office/powerpoint/2010/main" val="2976974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Rectangle 1"/>
          <p:cNvSpPr/>
          <p:nvPr/>
        </p:nvSpPr>
        <p:spPr>
          <a:xfrm>
            <a:off x="283028" y="262154"/>
            <a:ext cx="11658600" cy="600164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black"/>
                </a:solidFill>
                <a:effectLst/>
                <a:uLnTx/>
                <a:uFillTx/>
                <a:latin typeface="Calibri" panose="020F0502020204030204"/>
                <a:ea typeface="+mn-ea"/>
                <a:cs typeface="+mn-cs"/>
              </a:rPr>
              <a:t>20 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But if thou hast gone aside to another instead of thy husband, and if thou be defiled, and some man have lain with thee beside thine husband: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black"/>
                </a:solidFill>
                <a:effectLst/>
                <a:uLnTx/>
                <a:uFillTx/>
                <a:latin typeface="Calibri" panose="020F0502020204030204"/>
                <a:ea typeface="+mn-ea"/>
                <a:cs typeface="+mn-cs"/>
              </a:rPr>
              <a:t>21 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Then the priest shall charge the woman with an oath of cursing, and the priest shall say unto the woman, The </a:t>
            </a:r>
            <a:r>
              <a:rPr kumimoji="0" lang="en-US" sz="3200" b="1" i="0" u="none" strike="noStrike" kern="1200" cap="small" spc="0" normalizeH="0" baseline="0" noProof="0" dirty="0">
                <a:ln>
                  <a:noFill/>
                </a:ln>
                <a:solidFill>
                  <a:prstClr val="black"/>
                </a:solidFill>
                <a:effectLst/>
                <a:uLnTx/>
                <a:uFillTx/>
                <a:latin typeface="Calibri" panose="020F0502020204030204"/>
                <a:ea typeface="+mn-ea"/>
                <a:cs typeface="+mn-cs"/>
              </a:rPr>
              <a:t>Lord</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make thee a curse and an oath among thy people, when the </a:t>
            </a:r>
            <a:r>
              <a:rPr kumimoji="0" lang="en-US" sz="3200" b="1" i="0" u="none" strike="noStrike" kern="1200" cap="small" spc="0" normalizeH="0" baseline="0" noProof="0" dirty="0">
                <a:ln>
                  <a:noFill/>
                </a:ln>
                <a:solidFill>
                  <a:prstClr val="black"/>
                </a:solidFill>
                <a:effectLst/>
                <a:uLnTx/>
                <a:uFillTx/>
                <a:latin typeface="Calibri" panose="020F0502020204030204"/>
                <a:ea typeface="+mn-ea"/>
                <a:cs typeface="+mn-cs"/>
              </a:rPr>
              <a:t>Lord</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doth make thy thigh to rot, and thy belly to swell;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black"/>
                </a:solidFill>
                <a:effectLst/>
                <a:uLnTx/>
                <a:uFillTx/>
                <a:latin typeface="Calibri" panose="020F0502020204030204"/>
                <a:ea typeface="+mn-ea"/>
                <a:cs typeface="+mn-cs"/>
              </a:rPr>
              <a:t>22 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And this water that </a:t>
            </a:r>
            <a:r>
              <a:rPr kumimoji="0" lang="en-US" sz="3200" b="1" i="0" u="none" strike="noStrike" kern="1200" cap="none" spc="0" normalizeH="0" baseline="0" noProof="0" dirty="0" err="1">
                <a:ln>
                  <a:noFill/>
                </a:ln>
                <a:solidFill>
                  <a:prstClr val="black"/>
                </a:solidFill>
                <a:effectLst/>
                <a:uLnTx/>
                <a:uFillTx/>
                <a:latin typeface="Calibri" panose="020F0502020204030204"/>
                <a:ea typeface="+mn-ea"/>
                <a:cs typeface="+mn-cs"/>
              </a:rPr>
              <a:t>causeth</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 the curse shall go into thy bowels, to make thy belly to swell, and thy thigh to rot: And the woman shall say, Amen, amen.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prstClr val="black"/>
                </a:solidFill>
                <a:effectLst/>
                <a:uLnTx/>
                <a:uFillTx/>
                <a:latin typeface="Calibri" panose="020F0502020204030204"/>
                <a:ea typeface="+mn-ea"/>
                <a:cs typeface="+mn-cs"/>
              </a:rPr>
              <a:t>23 </a:t>
            </a:r>
            <a:r>
              <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rPr>
              <a:t>And the priest shall write these curses in a book, and he shall blot them out with the bitter water:</a:t>
            </a:r>
          </a:p>
        </p:txBody>
      </p:sp>
    </p:spTree>
    <p:extLst>
      <p:ext uri="{BB962C8B-B14F-4D97-AF65-F5344CB8AC3E}">
        <p14:creationId xmlns:p14="http://schemas.microsoft.com/office/powerpoint/2010/main" val="267523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143" y="0"/>
            <a:ext cx="11919857" cy="6986528"/>
          </a:xfrm>
          <a:prstGeom prst="rect">
            <a:avLst/>
          </a:prstGeom>
          <a:solidFill>
            <a:srgbClr val="FF99FF"/>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smtClean="0">
                <a:ln>
                  <a:noFill/>
                </a:ln>
                <a:solidFill>
                  <a:prstClr val="black"/>
                </a:solidFill>
                <a:effectLst/>
                <a:uLnTx/>
                <a:uFillTx/>
                <a:latin typeface="Calibri" panose="020F0502020204030204"/>
                <a:ea typeface="+mn-ea"/>
                <a:cs typeface="+mn-cs"/>
              </a:rPr>
              <a:t>24 </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And he shall cause the woman to drink the bitter water that </a:t>
            </a:r>
            <a:r>
              <a:rPr kumimoji="0" lang="en-US" sz="3200" b="1" i="0" u="none" strike="noStrike" kern="1200" cap="none" spc="0" normalizeH="0" baseline="0" noProof="0" dirty="0" err="1" smtClean="0">
                <a:ln>
                  <a:noFill/>
                </a:ln>
                <a:solidFill>
                  <a:prstClr val="black"/>
                </a:solidFill>
                <a:effectLst/>
                <a:uLnTx/>
                <a:uFillTx/>
                <a:latin typeface="Calibri" panose="020F0502020204030204"/>
                <a:ea typeface="+mn-ea"/>
                <a:cs typeface="+mn-cs"/>
              </a:rPr>
              <a:t>causeth</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 the curse: and the water that </a:t>
            </a:r>
            <a:r>
              <a:rPr kumimoji="0" lang="en-US" sz="3200" b="1" i="0" u="none" strike="noStrike" kern="1200" cap="none" spc="0" normalizeH="0" baseline="0" noProof="0" dirty="0" err="1" smtClean="0">
                <a:ln>
                  <a:noFill/>
                </a:ln>
                <a:solidFill>
                  <a:prstClr val="black"/>
                </a:solidFill>
                <a:effectLst/>
                <a:uLnTx/>
                <a:uFillTx/>
                <a:latin typeface="Calibri" panose="020F0502020204030204"/>
                <a:ea typeface="+mn-ea"/>
                <a:cs typeface="+mn-cs"/>
              </a:rPr>
              <a:t>causeth</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 the curse shall enter into her, and become bitter.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smtClean="0">
                <a:ln>
                  <a:noFill/>
                </a:ln>
                <a:solidFill>
                  <a:prstClr val="black"/>
                </a:solidFill>
                <a:effectLst/>
                <a:uLnTx/>
                <a:uFillTx/>
                <a:latin typeface="Calibri" panose="020F0502020204030204"/>
                <a:ea typeface="+mn-ea"/>
                <a:cs typeface="+mn-cs"/>
              </a:rPr>
              <a:t>25 </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Then the priest shall take the jealousy offering out of the woman's hand, and shall wave the offering before the </a:t>
            </a:r>
            <a:r>
              <a:rPr kumimoji="0" lang="en-US" sz="3200" b="1" i="0" u="none" strike="noStrike" kern="1200" cap="small" spc="0" normalizeH="0" baseline="0" noProof="0" dirty="0" smtClean="0">
                <a:ln>
                  <a:noFill/>
                </a:ln>
                <a:solidFill>
                  <a:prstClr val="black"/>
                </a:solidFill>
                <a:effectLst/>
                <a:uLnTx/>
                <a:uFillTx/>
                <a:latin typeface="Calibri" panose="020F0502020204030204"/>
                <a:ea typeface="+mn-ea"/>
                <a:cs typeface="+mn-cs"/>
              </a:rPr>
              <a:t>Lord</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 and offer it upon the altar: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smtClean="0">
                <a:ln>
                  <a:noFill/>
                </a:ln>
                <a:solidFill>
                  <a:prstClr val="black"/>
                </a:solidFill>
                <a:effectLst/>
                <a:uLnTx/>
                <a:uFillTx/>
                <a:latin typeface="Calibri" panose="020F0502020204030204"/>
                <a:ea typeface="+mn-ea"/>
                <a:cs typeface="+mn-cs"/>
              </a:rPr>
              <a:t>26 </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And the priest shall take an handful of the offering, even the memorial thereof, and burn it upon the altar, and afterward shall cause the woman to drink the water.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smtClean="0">
                <a:ln>
                  <a:noFill/>
                </a:ln>
                <a:solidFill>
                  <a:prstClr val="black"/>
                </a:solidFill>
                <a:effectLst/>
                <a:uLnTx/>
                <a:uFillTx/>
                <a:latin typeface="Calibri" panose="020F0502020204030204"/>
                <a:ea typeface="+mn-ea"/>
                <a:cs typeface="+mn-cs"/>
              </a:rPr>
              <a:t>27 </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And when he hath made her to drink the water, then it shall come to pass, that, if she be defiled, and have done trespass against her husband, that the water that </a:t>
            </a:r>
            <a:r>
              <a:rPr kumimoji="0" lang="en-US" sz="3200" b="1" i="0" u="none" strike="noStrike" kern="1200" cap="none" spc="0" normalizeH="0" baseline="0" noProof="0" dirty="0" err="1" smtClean="0">
                <a:ln>
                  <a:noFill/>
                </a:ln>
                <a:solidFill>
                  <a:prstClr val="black"/>
                </a:solidFill>
                <a:effectLst/>
                <a:uLnTx/>
                <a:uFillTx/>
                <a:latin typeface="Calibri" panose="020F0502020204030204"/>
                <a:ea typeface="+mn-ea"/>
                <a:cs typeface="+mn-cs"/>
              </a:rPr>
              <a:t>causeth</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 the curse shall enter into her, and become bitter, and her belly shall swell, and her thigh shall rot: and the woman shall be a curse among her people.</a:t>
            </a:r>
            <a:endParaRPr kumimoji="0" lang="en-US" sz="3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582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Rectangle 1"/>
          <p:cNvSpPr/>
          <p:nvPr/>
        </p:nvSpPr>
        <p:spPr>
          <a:xfrm>
            <a:off x="228600" y="155139"/>
            <a:ext cx="11963400" cy="62478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30000" noProof="0" dirty="0">
                <a:ln>
                  <a:noFill/>
                </a:ln>
                <a:solidFill>
                  <a:prstClr val="black"/>
                </a:solidFill>
                <a:effectLst/>
                <a:uLnTx/>
                <a:uFillTx/>
                <a:latin typeface="Calibri" panose="020F0502020204030204"/>
                <a:ea typeface="+mn-ea"/>
                <a:cs typeface="+mn-cs"/>
              </a:rPr>
              <a:t>28 </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And if the woman be not defiled, but be clean; then she shall be free, and shall conceive seed.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30000" noProof="0" dirty="0">
                <a:ln>
                  <a:noFill/>
                </a:ln>
                <a:solidFill>
                  <a:prstClr val="black"/>
                </a:solidFill>
                <a:effectLst/>
                <a:uLnTx/>
                <a:uFillTx/>
                <a:latin typeface="Calibri" panose="020F0502020204030204"/>
                <a:ea typeface="+mn-ea"/>
                <a:cs typeface="+mn-cs"/>
              </a:rPr>
              <a:t>29 </a:t>
            </a:r>
            <a:r>
              <a:rPr kumimoji="0" lang="en-US" sz="4000" b="1" i="0" u="sng" strike="noStrike" kern="1200" cap="none" spc="0" normalizeH="0" baseline="0" noProof="0" dirty="0">
                <a:ln>
                  <a:noFill/>
                </a:ln>
                <a:solidFill>
                  <a:srgbClr val="0000FF"/>
                </a:solidFill>
                <a:effectLst/>
                <a:uLnTx/>
                <a:uFillTx/>
                <a:latin typeface="Calibri" panose="020F0502020204030204"/>
                <a:ea typeface="+mn-ea"/>
                <a:cs typeface="+mn-cs"/>
              </a:rPr>
              <a:t>This is the law of jealousies</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 when a wife </a:t>
            </a:r>
            <a:r>
              <a:rPr kumimoji="0" lang="en-US" sz="4000" b="1" i="0" u="none" strike="noStrike" kern="1200" cap="none" spc="0" normalizeH="0" baseline="0" noProof="0" dirty="0" err="1">
                <a:ln>
                  <a:noFill/>
                </a:ln>
                <a:solidFill>
                  <a:prstClr val="black"/>
                </a:solidFill>
                <a:effectLst/>
                <a:uLnTx/>
                <a:uFillTx/>
                <a:latin typeface="Calibri" panose="020F0502020204030204"/>
                <a:ea typeface="+mn-ea"/>
                <a:cs typeface="+mn-cs"/>
              </a:rPr>
              <a:t>goeth</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 aside to another instead of her husband, and is defiled;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30000" noProof="0" dirty="0">
                <a:ln>
                  <a:noFill/>
                </a:ln>
                <a:solidFill>
                  <a:prstClr val="black"/>
                </a:solidFill>
                <a:effectLst/>
                <a:uLnTx/>
                <a:uFillTx/>
                <a:latin typeface="Calibri" panose="020F0502020204030204"/>
                <a:ea typeface="+mn-ea"/>
                <a:cs typeface="+mn-cs"/>
              </a:rPr>
              <a:t>30 </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Or when </a:t>
            </a:r>
            <a:r>
              <a:rPr kumimoji="0" lang="en-US" sz="4000" b="1" i="0" u="none" strike="noStrike" kern="1200" cap="none" spc="0" normalizeH="0" baseline="0" noProof="0" dirty="0" smtClean="0">
                <a:ln>
                  <a:noFill/>
                </a:ln>
                <a:solidFill>
                  <a:prstClr val="black"/>
                </a:solidFill>
                <a:effectLst/>
                <a:uLnTx/>
                <a:uFillTx/>
                <a:latin typeface="Calibri" panose="020F0502020204030204"/>
                <a:ea typeface="+mn-ea"/>
                <a:cs typeface="+mn-cs"/>
              </a:rPr>
              <a:t>“</a:t>
            </a:r>
            <a:r>
              <a:rPr kumimoji="0" lang="en-US" sz="4000" b="1" i="0" u="sng" strike="noStrike" kern="1200" cap="none" spc="0" normalizeH="0" baseline="0" noProof="0" dirty="0" smtClean="0">
                <a:ln>
                  <a:noFill/>
                </a:ln>
                <a:solidFill>
                  <a:srgbClr val="FF0000"/>
                </a:solidFill>
                <a:effectLst/>
                <a:uLnTx/>
                <a:uFillTx/>
                <a:latin typeface="Calibri" panose="020F0502020204030204"/>
                <a:ea typeface="+mn-ea"/>
                <a:cs typeface="+mn-cs"/>
              </a:rPr>
              <a:t>the </a:t>
            </a:r>
            <a:r>
              <a:rPr kumimoji="0" lang="en-US" sz="4000" b="1" i="0" u="sng" strike="noStrike" kern="1200" cap="none" spc="0" normalizeH="0" baseline="0" noProof="0" dirty="0">
                <a:ln>
                  <a:noFill/>
                </a:ln>
                <a:solidFill>
                  <a:srgbClr val="FF0000"/>
                </a:solidFill>
                <a:effectLst/>
                <a:uLnTx/>
                <a:uFillTx/>
                <a:latin typeface="Calibri" panose="020F0502020204030204"/>
                <a:ea typeface="+mn-ea"/>
                <a:cs typeface="+mn-cs"/>
              </a:rPr>
              <a:t>spirit of </a:t>
            </a:r>
            <a:r>
              <a:rPr kumimoji="0" lang="en-US" sz="4000" b="1" i="0" u="sng" strike="noStrike" kern="1200" cap="none" spc="0" normalizeH="0" baseline="0" noProof="0" dirty="0" smtClean="0">
                <a:ln>
                  <a:noFill/>
                </a:ln>
                <a:solidFill>
                  <a:srgbClr val="FF0000"/>
                </a:solidFill>
                <a:effectLst/>
                <a:uLnTx/>
                <a:uFillTx/>
                <a:latin typeface="Calibri" panose="020F0502020204030204"/>
                <a:ea typeface="+mn-ea"/>
                <a:cs typeface="+mn-cs"/>
              </a:rPr>
              <a:t>jealousy” </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cometh upon him, and he be jealous over his wife, and shall set the woman before the </a:t>
            </a:r>
            <a:r>
              <a:rPr kumimoji="0" lang="en-US" sz="4000" b="1" i="0" u="none" strike="noStrike" kern="1200" cap="small" spc="0" normalizeH="0" baseline="0" noProof="0" dirty="0">
                <a:ln>
                  <a:noFill/>
                </a:ln>
                <a:solidFill>
                  <a:prstClr val="black"/>
                </a:solidFill>
                <a:effectLst/>
                <a:uLnTx/>
                <a:uFillTx/>
                <a:latin typeface="Calibri" panose="020F0502020204030204"/>
                <a:ea typeface="+mn-ea"/>
                <a:cs typeface="+mn-cs"/>
              </a:rPr>
              <a:t>Lord</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 and the priest shall execute upon her all this law.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30000" noProof="0" dirty="0">
                <a:ln>
                  <a:noFill/>
                </a:ln>
                <a:solidFill>
                  <a:prstClr val="black"/>
                </a:solidFill>
                <a:effectLst/>
                <a:uLnTx/>
                <a:uFillTx/>
                <a:latin typeface="Calibri" panose="020F0502020204030204"/>
                <a:ea typeface="+mn-ea"/>
                <a:cs typeface="+mn-cs"/>
              </a:rPr>
              <a:t>31 </a:t>
            </a: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Then shall the man be guiltless from iniquity, and this woman shall bear her iniquity.</a:t>
            </a:r>
          </a:p>
        </p:txBody>
      </p:sp>
    </p:spTree>
    <p:extLst>
      <p:ext uri="{BB962C8B-B14F-4D97-AF65-F5344CB8AC3E}">
        <p14:creationId xmlns:p14="http://schemas.microsoft.com/office/powerpoint/2010/main" val="134134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TextBox 2"/>
          <p:cNvSpPr txBox="1"/>
          <p:nvPr/>
        </p:nvSpPr>
        <p:spPr>
          <a:xfrm>
            <a:off x="468086" y="696686"/>
            <a:ext cx="11081657" cy="59400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HERE WE READ OF A WOMAN WHO IN A QUESTIONABLE STATE HAS BEEN THOUGHT TO BE DEFILED BY LYING WITH ANOTHER MAN.  HOWEVER THE ACT ITSELF WAS NOT KNOWN TO HER HUSBAND; IN FACT, IT WAS “HID FROM THE EYES OF HER HUSBAND:  THERE WERE NO WITNESSES AGAINST HER.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HOWEVER VERSE # 14 SAYS..AND THE </a:t>
            </a:r>
            <a:r>
              <a:rPr kumimoji="0" lang="en-US" sz="2000" b="1" i="0" u="sng" strike="noStrike" kern="1200" cap="none" spc="0" normalizeH="0" baseline="0" noProof="0" dirty="0" smtClean="0">
                <a:ln>
                  <a:noFill/>
                </a:ln>
                <a:solidFill>
                  <a:srgbClr val="FF0000"/>
                </a:solidFill>
                <a:effectLst/>
                <a:uLnTx/>
                <a:uFillTx/>
                <a:latin typeface="Calibri" panose="020F0502020204030204"/>
                <a:ea typeface="+mn-ea"/>
                <a:cs typeface="+mn-cs"/>
              </a:rPr>
              <a:t>“SPIRIT OF JEALOUSY “ </a:t>
            </a: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COME UPON HIM AND HE BE JEALOUS….”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THIS MAN HAD NO PERSONAL KNOWLEDGE OF HIS WIFE’S SIN.  IT WAS KEPT A SECRET FROM HIM, AND SHE WAS NOT PREGNANT.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WHAT HAPPENED HERE WAS THAT THE </a:t>
            </a:r>
            <a:r>
              <a:rPr kumimoji="0" lang="en-US" sz="2000" b="1" i="0" u="sng" strike="noStrike" kern="1200" cap="none" spc="0" normalizeH="0" baseline="0" noProof="0" dirty="0" smtClean="0">
                <a:ln>
                  <a:noFill/>
                </a:ln>
                <a:solidFill>
                  <a:srgbClr val="FF0000"/>
                </a:solidFill>
                <a:effectLst/>
                <a:uLnTx/>
                <a:uFillTx/>
                <a:latin typeface="Calibri" panose="020F0502020204030204"/>
                <a:ea typeface="+mn-ea"/>
                <a:cs typeface="+mn-cs"/>
              </a:rPr>
              <a:t>“SPIRIT OF JEALOUSY “</a:t>
            </a: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THAT FELL ON HIM CAUSED HIM TO SUSPECT HIS WIFE!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QUESTION IS ….DID THE SPIRIT TELL HIM OR REVEAL IT TO HIM????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BELOVED,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THE MARIAGE BONDS ORDAINED BY GOD HIMSELF, OFFER PERFECT SECURITY IF WE ARE CAREFUL TO STAY WITHIN THEM.!!!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THE </a:t>
            </a:r>
            <a:r>
              <a:rPr kumimoji="0" lang="en-US" sz="2000" b="1" i="0" u="sng" strike="noStrike" kern="1200" cap="none" spc="0" normalizeH="0" baseline="0" noProof="0" dirty="0" smtClean="0">
                <a:ln>
                  <a:noFill/>
                </a:ln>
                <a:solidFill>
                  <a:srgbClr val="FF0000"/>
                </a:solidFill>
                <a:effectLst/>
                <a:uLnTx/>
                <a:uFillTx/>
                <a:latin typeface="Calibri" panose="020F0502020204030204"/>
                <a:ea typeface="+mn-ea"/>
                <a:cs typeface="+mn-cs"/>
              </a:rPr>
              <a:t>“ SPIRIT OF JEALOUSY </a:t>
            </a: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SEEKS TO DESTROY THESE UNIONS WITH DESCREET MIND CONTROL!!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WE ARE TOLD TO PROTECT OUR MIND!!!</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318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iterate type="lt">
                                    <p:tmPct val="10000"/>
                                  </p:iterate>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iterate type="lt">
                                    <p:tmPct val="10000"/>
                                  </p:iterate>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 fill="hold" nodeType="clickEffect">
                                  <p:stCondLst>
                                    <p:cond delay="0"/>
                                  </p:stCondLst>
                                  <p:iterate type="lt">
                                    <p:tmPct val="10000"/>
                                  </p:iterate>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9" fill="hold" nodeType="clickEffect">
                                  <p:stCondLst>
                                    <p:cond delay="0"/>
                                  </p:stCondLst>
                                  <p:iterate type="lt">
                                    <p:tmPct val="10000"/>
                                  </p:iterate>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iterate type="lt">
                                    <p:tmPct val="10000"/>
                                  </p:iterate>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 calcmode="lin" valueType="num">
                                      <p:cBhvr additive="base">
                                        <p:cTn id="49"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b="1" u="sng" dirty="0" smtClean="0">
                <a:solidFill>
                  <a:srgbClr val="FF0000"/>
                </a:solidFill>
                <a:effectLst/>
                <a:latin typeface="Times New Roman" panose="02020603050405020304" pitchFamily="18" charset="0"/>
                <a:ea typeface="SimSun" panose="02010600030101010101" pitchFamily="2" charset="-122"/>
              </a:rPr>
              <a:t>Part 5</a:t>
            </a:r>
            <a:endParaRPr lang="en-US" b="1" u="sng" dirty="0">
              <a:solidFill>
                <a:srgbClr val="FF0000"/>
              </a:solidFill>
            </a:endParaRPr>
          </a:p>
        </p:txBody>
      </p:sp>
      <p:sp>
        <p:nvSpPr>
          <p:cNvPr id="3" name="Subtitle 2"/>
          <p:cNvSpPr>
            <a:spLocks noGrp="1"/>
          </p:cNvSpPr>
          <p:nvPr>
            <p:ph type="subTitle" idx="1"/>
          </p:nvPr>
        </p:nvSpPr>
        <p:spPr>
          <a:xfrm>
            <a:off x="1524000" y="4031085"/>
            <a:ext cx="9144000" cy="1666102"/>
          </a:xfrm>
        </p:spPr>
        <p:txBody>
          <a:bodyPr>
            <a:noAutofit/>
          </a:bodyPr>
          <a:lstStyle/>
          <a:p>
            <a:r>
              <a:rPr lang="en-US" sz="4800" b="1" dirty="0" smtClean="0">
                <a:solidFill>
                  <a:schemeClr val="accent6">
                    <a:lumMod val="50000"/>
                  </a:schemeClr>
                </a:solidFill>
              </a:rPr>
              <a:t>CHALLENGING</a:t>
            </a:r>
          </a:p>
          <a:p>
            <a:r>
              <a:rPr lang="en-US" sz="4800" b="1" dirty="0" smtClean="0">
                <a:solidFill>
                  <a:schemeClr val="accent6">
                    <a:lumMod val="50000"/>
                  </a:schemeClr>
                </a:solidFill>
              </a:rPr>
              <a:t>SPIRITUAL</a:t>
            </a:r>
          </a:p>
          <a:p>
            <a:r>
              <a:rPr lang="en-US" sz="4800" b="1" dirty="0" smtClean="0">
                <a:solidFill>
                  <a:schemeClr val="accent6">
                    <a:lumMod val="50000"/>
                  </a:schemeClr>
                </a:solidFill>
              </a:rPr>
              <a:t>FORCES</a:t>
            </a:r>
            <a:endParaRPr lang="en-US" sz="4800" b="1" dirty="0">
              <a:solidFill>
                <a:schemeClr val="accent6">
                  <a:lumMod val="50000"/>
                </a:schemeClr>
              </a:solidFill>
            </a:endParaRPr>
          </a:p>
        </p:txBody>
      </p:sp>
    </p:spTree>
    <p:extLst>
      <p:ext uri="{BB962C8B-B14F-4D97-AF65-F5344CB8AC3E}">
        <p14:creationId xmlns:p14="http://schemas.microsoft.com/office/powerpoint/2010/main" val="295876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extBox 1"/>
          <p:cNvSpPr txBox="1"/>
          <p:nvPr/>
        </p:nvSpPr>
        <p:spPr>
          <a:xfrm>
            <a:off x="370114" y="424543"/>
            <a:ext cx="11451772" cy="56323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SOMETHING TO REMEMBER IS THAT THE </a:t>
            </a:r>
            <a:r>
              <a:rPr kumimoji="0" lang="en-US" sz="2400" b="1" i="0" u="sng" strike="noStrike" kern="1200" cap="none" spc="0" normalizeH="0" baseline="0" noProof="0" dirty="0" smtClean="0">
                <a:ln>
                  <a:noFill/>
                </a:ln>
                <a:solidFill>
                  <a:srgbClr val="FF0000"/>
                </a:solidFill>
                <a:effectLst/>
                <a:uLnTx/>
                <a:uFillTx/>
                <a:latin typeface="Calibri" panose="020F0502020204030204"/>
                <a:ea typeface="+mn-ea"/>
                <a:cs typeface="+mn-cs"/>
              </a:rPr>
              <a:t>“SPIRIT OF JEALOUSY” </a:t>
            </a: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MANIFESTS ITSELF IN RESENTMENT, HATRED AND BAD FEELINGS TOWARD YOUR FAMILY, YOUR NEIGHBORS, OR YOUR BROTHERS OR SISTERS IN CHRIST.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THE WORD OF GOD SAYS….BY THIS SHALL ALL MEN KNOW THAT YOU ARE MY DISCIPLES IF YE HAVE LOVE ONE TO ANOTHER. </a:t>
            </a:r>
            <a:r>
              <a:rPr kumimoji="0" lang="en-US" sz="2400" b="1" i="0" u="none" strike="noStrike" kern="1200" cap="none" spc="0" normalizeH="0" baseline="0" noProof="0" dirty="0">
                <a:ln>
                  <a:noFill/>
                </a:ln>
                <a:solidFill>
                  <a:srgbClr val="0000FF"/>
                </a:solidFill>
                <a:effectLst/>
                <a:uLnTx/>
                <a:uFillTx/>
                <a:latin typeface="Calibri" panose="020F0502020204030204"/>
                <a:ea typeface="+mn-ea"/>
                <a:cs typeface="+mn-cs"/>
              </a:rPr>
              <a:t> </a:t>
            </a: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 JOHN 13:35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PROVERBS 10:12…HATRED STIRRETH UP STRIFES: BUT LOVE COVERTH ALL SINS: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EPHESIANS 5:2 …..AND WALK IN LOVE AS CHRIST ALSO LOVED 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THE BEST WAY TO AVOID THE TRAP OF THIS ENEMY IS TO ACT ON THE WORD OF GOD…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0" noProof="0" dirty="0">
              <a:ln>
                <a:noFill/>
              </a:ln>
              <a:solidFill>
                <a:srgbClr val="0000FF"/>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FF"/>
                </a:solidFill>
                <a:effectLst/>
                <a:uLnTx/>
                <a:uFillTx/>
                <a:latin typeface="Calibri" panose="020F0502020204030204"/>
                <a:ea typeface="+mn-ea"/>
                <a:cs typeface="+mn-cs"/>
              </a:rPr>
              <a:t>STUDY… 1 CORINTHIANS 13 THE LOVE CHAPTER IT WILL KEEP US IN GOOD ORDER AND KEEP THIS MONSTER AT BAY!!!</a:t>
            </a:r>
            <a:endParaRPr kumimoji="0" lang="en-US" sz="2400" b="1" i="0" u="none" strike="noStrike" kern="1200" cap="none" spc="0" normalizeH="0" baseline="0" noProof="0" dirty="0">
              <a:ln>
                <a:noFill/>
              </a:ln>
              <a:solidFill>
                <a:srgbClr val="0000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604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iterate type="lt">
                                    <p:tmPct val="1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iterate type="lt">
                                    <p:tmPct val="10000"/>
                                  </p:iterate>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iterate type="lt">
                                    <p:tmPct val="10000"/>
                                  </p:iterate>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iterate type="lt">
                                    <p:tmPct val="10000"/>
                                  </p:iterate>
                                  <p:childTnLst>
                                    <p:set>
                                      <p:cBhvr>
                                        <p:cTn id="36" dur="1" fill="hold">
                                          <p:stCondLst>
                                            <p:cond delay="0"/>
                                          </p:stCondLst>
                                        </p:cTn>
                                        <p:tgtEl>
                                          <p:spTgt spid="2">
                                            <p:txEl>
                                              <p:pRg st="10" end="10"/>
                                            </p:txEl>
                                          </p:spTgt>
                                        </p:tgtEl>
                                        <p:attrNameLst>
                                          <p:attrName>style.visibility</p:attrName>
                                        </p:attrNameLst>
                                      </p:cBhvr>
                                      <p:to>
                                        <p:strVal val="visible"/>
                                      </p:to>
                                    </p:set>
                                    <p:anim calcmode="lin" valueType="num">
                                      <p:cBhvr additive="base">
                                        <p:cTn id="3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extBox 1"/>
          <p:cNvSpPr txBox="1"/>
          <p:nvPr/>
        </p:nvSpPr>
        <p:spPr>
          <a:xfrm>
            <a:off x="413657" y="555171"/>
            <a:ext cx="111252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0000"/>
                </a:solidFill>
                <a:effectLst/>
                <a:uLnTx/>
                <a:uFillTx/>
                <a:latin typeface="Calibri" panose="020F0502020204030204"/>
                <a:ea typeface="+mn-ea"/>
                <a:cs typeface="+mn-cs"/>
              </a:rPr>
              <a:t>MANIFESTATIONS OF THE “SPIRIT OF JEALOUSY</a:t>
            </a:r>
            <a:endParaRPr kumimoji="0" lang="en-US" sz="36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3" name="TextBox 2"/>
          <p:cNvSpPr txBox="1"/>
          <p:nvPr/>
        </p:nvSpPr>
        <p:spPr>
          <a:xfrm>
            <a:off x="696686" y="1807029"/>
            <a:ext cx="9840685" cy="46782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JEALOUSY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MURDER….GENESIS 4:8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ANGER…….GENESIS 4:5,6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RAGE……….PROVERBS 6:34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WRATH…….GENESIS 4:5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REVENGE…PROVERBS 6:34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SPITE……….PROVERBS 6:34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HATE……….GENESIS 37:3,4,8</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CRUILTY, CRUSHING,MALICIOUSNESS…… SONG OF SOLOMON 8:6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SUSPICION…..NUMBERS 5:14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COVETING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COMPETITIVE SPIRIT……GENSIS 4: 4,5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EMULATION…..COMPETITION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SELFISHNESS….ENVY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prstClr val="black"/>
                </a:solidFill>
                <a:effectLst/>
                <a:uLnTx/>
                <a:uFillTx/>
                <a:latin typeface="Calibri" panose="020F0502020204030204"/>
                <a:ea typeface="+mn-ea"/>
                <a:cs typeface="+mn-cs"/>
              </a:rPr>
              <a:t>VARIANCE…DIVIDES, SEPARATES …ESPECIALLY HOMES AND CHURCHES.</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5982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6"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6" fill="hold"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9" fill="hold"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3">
                                            <p:txEl>
                                              <p:pRg st="14" end="14"/>
                                            </p:txEl>
                                          </p:spTgt>
                                        </p:tgtEl>
                                        <p:attrNameLst>
                                          <p:attrName>style.visibility</p:attrName>
                                        </p:attrNameLst>
                                      </p:cBhvr>
                                      <p:to>
                                        <p:strVal val="visible"/>
                                      </p:to>
                                    </p:set>
                                    <p:anim calcmode="lin" valueType="num">
                                      <p:cBhvr additive="base">
                                        <p:cTn id="95"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6"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extBox 1"/>
          <p:cNvSpPr txBox="1"/>
          <p:nvPr/>
        </p:nvSpPr>
        <p:spPr>
          <a:xfrm>
            <a:off x="545910" y="832513"/>
            <a:ext cx="27432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white"/>
                </a:solidFill>
                <a:effectLst/>
                <a:uLnTx/>
                <a:uFillTx/>
                <a:latin typeface="Calibri" panose="020F0502020204030204"/>
                <a:ea typeface="+mn-ea"/>
                <a:cs typeface="+mn-cs"/>
              </a:rPr>
              <a:t>END PART 5</a:t>
            </a:r>
            <a:endPar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7641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07374" y="320685"/>
            <a:ext cx="12021015"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marL="342900" indent="-3429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altLang="en-US" sz="4400" b="1" i="0" u="none" strike="noStrike" kern="1200" cap="none" spc="0" normalizeH="0" baseline="0" noProof="0" dirty="0" smtClean="0">
                <a:ln>
                  <a:noFill/>
                </a:ln>
                <a:solidFill>
                  <a:srgbClr val="FFFF00"/>
                </a:solidFill>
                <a:effectLst/>
                <a:uLnTx/>
                <a:uFillTx/>
                <a:latin typeface="Arial" panose="020B0604020202020204" pitchFamily="34" charset="0"/>
                <a:ea typeface="+mn-ea"/>
                <a:cs typeface="Arial" panose="020B0604020202020204" pitchFamily="34" charset="0"/>
              </a:rPr>
              <a:t>TONIGHT WE WILL BE LOOKING AT ANOTHER ONE OF SATAN’S EMMISARY</a:t>
            </a:r>
            <a:r>
              <a:rPr kumimoji="0" lang="en-US" altLang="en-US" sz="440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342900" marR="0" lvl="0" indent="-34290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5" name="WordArt 3"/>
          <p:cNvSpPr>
            <a:spLocks noChangeArrowheads="1" noChangeShapeType="1" noTextEdit="1"/>
          </p:cNvSpPr>
          <p:nvPr/>
        </p:nvSpPr>
        <p:spPr bwMode="auto">
          <a:xfrm>
            <a:off x="2463248" y="1948543"/>
            <a:ext cx="6354181" cy="4537153"/>
          </a:xfrm>
          <a:prstGeom prst="rect">
            <a:avLst/>
          </a:prstGeom>
        </p:spPr>
        <p:txBody>
          <a:bodyPr wrap="none" fromWordArt="1">
            <a:prstTxWarp prst="textPlain">
              <a:avLst>
                <a:gd name="adj" fmla="val 50000"/>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0" cap="none" spc="0" normalizeH="0" baseline="0" noProof="0" dirty="0" smtClean="0">
                <a:ln w="19050">
                  <a:solidFill>
                    <a:srgbClr val="99CCFF"/>
                  </a:solidFill>
                  <a:round/>
                  <a:headEnd/>
                  <a:tailEnd/>
                </a:ln>
                <a:solidFill>
                  <a:srgbClr val="0066CC"/>
                </a:solidFill>
                <a:effectLst>
                  <a:outerShdw dist="35921" dir="2700000" algn="ctr" rotWithShape="0">
                    <a:srgbClr val="990000"/>
                  </a:outerShdw>
                </a:effectLst>
                <a:uLnTx/>
                <a:uFillTx/>
                <a:latin typeface="Impact" panose="020B0806030902050204" pitchFamily="34" charset="0"/>
                <a:ea typeface="+mn-ea"/>
                <a:cs typeface="+mn-cs"/>
              </a:rPr>
              <a:t>THE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0" cap="none" spc="0" normalizeH="0" baseline="0" noProof="0" dirty="0" smtClean="0">
                <a:ln w="19050">
                  <a:solidFill>
                    <a:srgbClr val="99CCFF"/>
                  </a:solidFill>
                  <a:round/>
                  <a:headEnd/>
                  <a:tailEnd/>
                </a:ln>
                <a:solidFill>
                  <a:srgbClr val="0066CC"/>
                </a:solidFill>
                <a:effectLst>
                  <a:outerShdw dist="35921" dir="2700000" algn="ctr" rotWithShape="0">
                    <a:srgbClr val="990000"/>
                  </a:outerShdw>
                </a:effectLst>
                <a:uLnTx/>
                <a:uFillTx/>
                <a:latin typeface="Impact" panose="020B0806030902050204" pitchFamily="34" charset="0"/>
                <a:ea typeface="+mn-ea"/>
                <a:cs typeface="+mn-cs"/>
              </a:rPr>
              <a:t>SPIRIT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0" cap="none" spc="0" normalizeH="0" baseline="0" noProof="0" dirty="0" smtClean="0">
                <a:ln w="19050">
                  <a:solidFill>
                    <a:srgbClr val="99CCFF"/>
                  </a:solidFill>
                  <a:round/>
                  <a:headEnd/>
                  <a:tailEnd/>
                </a:ln>
                <a:solidFill>
                  <a:srgbClr val="0066CC"/>
                </a:solidFill>
                <a:effectLst>
                  <a:outerShdw dist="35921" dir="2700000" algn="ctr" rotWithShape="0">
                    <a:srgbClr val="990000"/>
                  </a:outerShdw>
                </a:effectLst>
                <a:uLnTx/>
                <a:uFillTx/>
                <a:latin typeface="Impact" panose="020B0806030902050204" pitchFamily="34" charset="0"/>
                <a:ea typeface="+mn-ea"/>
                <a:cs typeface="+mn-cs"/>
              </a:rPr>
              <a:t>OF</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0" cap="none" spc="0" normalizeH="0" baseline="0" noProof="0" dirty="0" smtClean="0">
                <a:ln w="19050">
                  <a:solidFill>
                    <a:srgbClr val="99CCFF"/>
                  </a:solidFill>
                  <a:round/>
                  <a:headEnd/>
                  <a:tailEnd/>
                </a:ln>
                <a:solidFill>
                  <a:srgbClr val="0066CC"/>
                </a:solidFill>
                <a:effectLst>
                  <a:outerShdw dist="35921" dir="2700000" algn="ctr" rotWithShape="0">
                    <a:srgbClr val="990000"/>
                  </a:outerShdw>
                </a:effectLst>
                <a:uLnTx/>
                <a:uFillTx/>
                <a:latin typeface="Impact" panose="020B0806030902050204" pitchFamily="34" charset="0"/>
                <a:ea typeface="+mn-ea"/>
                <a:cs typeface="+mn-cs"/>
              </a:rPr>
              <a:t>JEALOUSY</a:t>
            </a:r>
            <a:endParaRPr kumimoji="0" lang="en-US" sz="3600" b="0" i="0" u="none" strike="noStrike" kern="10" cap="none" spc="0" normalizeH="0" baseline="0" noProof="0" dirty="0">
              <a:ln w="19050">
                <a:solidFill>
                  <a:srgbClr val="99CCFF"/>
                </a:solidFill>
                <a:round/>
                <a:headEnd/>
                <a:tailEnd/>
              </a:ln>
              <a:solidFill>
                <a:srgbClr val="0066CC"/>
              </a:solidFill>
              <a:effectLst>
                <a:outerShdw dist="35921" dir="2700000" algn="ctr" rotWithShape="0">
                  <a:srgbClr val="990000"/>
                </a:outerShdw>
              </a:effectLst>
              <a:uLnTx/>
              <a:uFillTx/>
              <a:latin typeface="Impact" panose="020B0806030902050204" pitchFamily="34" charset="0"/>
              <a:ea typeface="+mn-ea"/>
              <a:cs typeface="+mn-cs"/>
            </a:endParaRPr>
          </a:p>
        </p:txBody>
      </p:sp>
    </p:spTree>
    <p:extLst>
      <p:ext uri="{BB962C8B-B14F-4D97-AF65-F5344CB8AC3E}">
        <p14:creationId xmlns:p14="http://schemas.microsoft.com/office/powerpoint/2010/main" val="3929845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6000"/>
                            </p:stCondLst>
                            <p:childTnLst>
                              <p:par>
                                <p:cTn id="10" presetID="2" presetClass="entr" presetSubtype="12" fill="hold" nodeType="after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1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5">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12" fill="hold" nodeType="with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 calcmode="lin" valueType="num">
                                      <p:cBhvr additive="base">
                                        <p:cTn id="16" dur="10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7" dur="1000" fill="hold"/>
                                        <p:tgtEl>
                                          <p:spTgt spid="5">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12" fill="hold" nodeType="withEffect">
                                  <p:stCondLst>
                                    <p:cond delay="0"/>
                                  </p:stCondLst>
                                  <p:iterate type="lt">
                                    <p:tmPct val="10000"/>
                                  </p:iterate>
                                  <p:childTnLst>
                                    <p:set>
                                      <p:cBhvr>
                                        <p:cTn id="19" dur="1" fill="hold">
                                          <p:stCondLst>
                                            <p:cond delay="0"/>
                                          </p:stCondLst>
                                        </p:cTn>
                                        <p:tgtEl>
                                          <p:spTgt spid="5">
                                            <p:txEl>
                                              <p:pRg st="2" end="2"/>
                                            </p:txEl>
                                          </p:spTgt>
                                        </p:tgtEl>
                                        <p:attrNameLst>
                                          <p:attrName>style.visibility</p:attrName>
                                        </p:attrNameLst>
                                      </p:cBhvr>
                                      <p:to>
                                        <p:strVal val="visible"/>
                                      </p:to>
                                    </p:set>
                                    <p:anim calcmode="lin" valueType="num">
                                      <p:cBhvr additive="base">
                                        <p:cTn id="20" dur="1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1" dur="1000" fill="hold"/>
                                        <p:tgtEl>
                                          <p:spTgt spid="5">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12" fill="hold" nodeType="withEffect">
                                  <p:stCondLst>
                                    <p:cond delay="0"/>
                                  </p:stCondLst>
                                  <p:iterate type="lt">
                                    <p:tmPct val="10000"/>
                                  </p:iterate>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1000" fill="hold"/>
                                        <p:tgtEl>
                                          <p:spTgt spid="5">
                                            <p:txEl>
                                              <p:pRg st="3" end="3"/>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17775" y="805544"/>
            <a:ext cx="11124211" cy="5689146"/>
          </a:xfrm>
          <a:prstGeom prst="rect">
            <a:avLst/>
          </a:prstGeom>
        </p:spPr>
      </p:pic>
      <p:sp>
        <p:nvSpPr>
          <p:cNvPr id="3" name="TextBox 2"/>
          <p:cNvSpPr txBox="1"/>
          <p:nvPr/>
        </p:nvSpPr>
        <p:spPr>
          <a:xfrm flipH="1">
            <a:off x="3436619" y="190500"/>
            <a:ext cx="5097781"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black"/>
                </a:solidFill>
                <a:effectLst/>
                <a:uLnTx/>
                <a:uFillTx/>
                <a:latin typeface="Calibri" panose="020F0502020204030204"/>
                <a:ea typeface="+mn-ea"/>
                <a:cs typeface="+mn-cs"/>
              </a:rPr>
              <a:t>1 SAMUEL 18:8-14</a:t>
            </a:r>
            <a:endPar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5967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1+#ppt_w/2"/>
                                          </p:val>
                                        </p:tav>
                                        <p:tav tm="100000">
                                          <p:val>
                                            <p:strVal val="#ppt_x"/>
                                          </p:val>
                                        </p:tav>
                                      </p:tavLst>
                                    </p:anim>
                                    <p:anim calcmode="lin" valueType="num">
                                      <p:cBhvr additive="base">
                                        <p:cTn id="14"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75558" y="638175"/>
            <a:ext cx="11391899" cy="6219825"/>
          </a:xfrm>
          <a:prstGeom prst="rect">
            <a:avLst/>
          </a:prstGeom>
        </p:spPr>
      </p:pic>
      <p:sp>
        <p:nvSpPr>
          <p:cNvPr id="4" name="TextBox 3"/>
          <p:cNvSpPr txBox="1"/>
          <p:nvPr/>
        </p:nvSpPr>
        <p:spPr>
          <a:xfrm>
            <a:off x="1621844" y="104774"/>
            <a:ext cx="8217481"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prstClr val="black"/>
                </a:solidFill>
                <a:effectLst/>
                <a:uLnTx/>
                <a:uFillTx/>
                <a:latin typeface="Calibri" panose="020F0502020204030204"/>
                <a:ea typeface="+mn-ea"/>
                <a:cs typeface="+mn-cs"/>
              </a:rPr>
              <a:t>NUMBERS 15:11-15</a:t>
            </a:r>
            <a:endPar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793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0-#ppt_w/2"/>
                                          </p:val>
                                        </p:tav>
                                        <p:tav tm="100000">
                                          <p:val>
                                            <p:strVal val="#ppt_x"/>
                                          </p:val>
                                        </p:tav>
                                      </p:tavLst>
                                    </p:anim>
                                    <p:anim calcmode="lin" valueType="num">
                                      <p:cBhvr additive="base">
                                        <p:cTn id="14"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4" name="Rectangle 3"/>
          <p:cNvSpPr/>
          <p:nvPr/>
        </p:nvSpPr>
        <p:spPr>
          <a:xfrm>
            <a:off x="266700" y="111579"/>
            <a:ext cx="11620499" cy="5119863"/>
          </a:xfrm>
          <a:prstGeom prst="rect">
            <a:avLst/>
          </a:prstGeom>
        </p:spPr>
        <p:txBody>
          <a:bodyPr wrap="square">
            <a:spAutoFit/>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n-US" altLang="en-US" sz="3200" b="1" i="0" u="none" strike="noStrike" kern="1200" cap="none" spc="0" normalizeH="0" baseline="0" noProof="0" dirty="0">
                <a:ln>
                  <a:noFill/>
                </a:ln>
                <a:solidFill>
                  <a:srgbClr val="CC0000"/>
                </a:solidFill>
                <a:effectLst/>
                <a:uLnTx/>
                <a:uFillTx/>
                <a:latin typeface="Arial" panose="020B0604020202020204" pitchFamily="34" charset="0"/>
                <a:ea typeface="+mn-ea"/>
                <a:cs typeface="Arial" panose="020B0604020202020204" pitchFamily="34" charset="0"/>
              </a:rPr>
              <a:t>To be jealous of someone is to be intolerant and hostile toward a person who is perceived to be a threat or a rival to one’s position or authority. A jealous spirit</a:t>
            </a:r>
            <a:r>
              <a:rPr kumimoji="0" lang="en-US" altLang="en-US" sz="3200" b="1" i="0" u="none" strike="noStrike" kern="1200" cap="none" spc="0" normalizeH="0" baseline="0" noProof="0" dirty="0">
                <a:ln>
                  <a:noFill/>
                </a:ln>
                <a:solidFill>
                  <a:srgbClr val="CC0000"/>
                </a:solidFill>
                <a:effectLst/>
                <a:uLnTx/>
                <a:uFillTx/>
                <a:latin typeface="Arial" panose="020B0604020202020204" pitchFamily="34" charset="0"/>
                <a:ea typeface="+mn-ea"/>
                <a:cs typeface="Arial" panose="020B0604020202020204" pitchFamily="34" charset="0"/>
                <a:hlinkClick r:id="rId2" tooltip="Click to Continue &gt; by DNSUnlocker"/>
              </a:rPr>
              <a:t> stems </a:t>
            </a:r>
            <a:r>
              <a:rPr kumimoji="0" lang="en-US" altLang="en-US" sz="3200" b="1" i="0" u="none" strike="noStrike" kern="1200" cap="none" spc="0" normalizeH="0" baseline="0" noProof="0" dirty="0">
                <a:ln>
                  <a:noFill/>
                </a:ln>
                <a:solidFill>
                  <a:srgbClr val="CC0000"/>
                </a:solidFill>
                <a:effectLst/>
                <a:uLnTx/>
                <a:uFillTx/>
                <a:latin typeface="Arial" panose="020B0604020202020204" pitchFamily="34" charset="0"/>
                <a:ea typeface="+mn-ea"/>
                <a:cs typeface="Arial" panose="020B0604020202020204" pitchFamily="34" charset="0"/>
              </a:rPr>
              <a:t> from feelings of over-possessiveness and holding too high an opinion of oneself. The jealous person feels like no one else can—or should be able to—do what they do; the jealous person feels that no one else has the right to do what they can do. Instead of admiring the capabilities, competence, excellence or talents of another, the jealous person views these qualities as a challenge to who they are.</a:t>
            </a:r>
            <a:r>
              <a:rPr kumimoji="0" lang="en-US" altLang="en-US" sz="1800" b="1" i="0" u="none" strike="noStrike" kern="1200" cap="none" spc="0" normalizeH="0" baseline="0" noProof="0" dirty="0">
                <a:ln>
                  <a:noFill/>
                </a:ln>
                <a:solidFill>
                  <a:srgbClr val="CC0000"/>
                </a:solidFill>
                <a:effectLst/>
                <a:uLnTx/>
                <a:uFillTx/>
                <a:latin typeface="Arial" panose="020B0604020202020204" pitchFamily="34" charset="0"/>
                <a:ea typeface="+mn-ea"/>
                <a:cs typeface="Arial" panose="020B0604020202020204" pitchFamily="34" charset="0"/>
              </a:rPr>
              <a:t/>
            </a:r>
            <a:br>
              <a:rPr kumimoji="0" lang="en-US" altLang="en-US" sz="1800" b="1" i="0" u="none" strike="noStrike" kern="1200" cap="none" spc="0" normalizeH="0" baseline="0" noProof="0" dirty="0">
                <a:ln>
                  <a:noFill/>
                </a:ln>
                <a:solidFill>
                  <a:srgbClr val="CC0000"/>
                </a:solidFill>
                <a:effectLst/>
                <a:uLnTx/>
                <a:uFillTx/>
                <a:latin typeface="Arial" panose="020B0604020202020204" pitchFamily="34" charset="0"/>
                <a:ea typeface="+mn-ea"/>
                <a:cs typeface="Arial" panose="020B0604020202020204" pitchFamily="34" charset="0"/>
              </a:rPr>
            </a:br>
            <a:endParaRPr kumimoji="0" lang="en-US" alt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3"/>
          <p:cNvSpPr>
            <a:spLocks noChangeArrowheads="1"/>
          </p:cNvSpPr>
          <p:nvPr/>
        </p:nvSpPr>
        <p:spPr bwMode="auto">
          <a:xfrm>
            <a:off x="552450" y="4912258"/>
            <a:ext cx="10073912" cy="2043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marL="342900" indent="-3429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3200" b="1" i="0" u="none" strike="noStrike" kern="1200" cap="none" spc="0" normalizeH="0" baseline="0" noProof="0" dirty="0" smtClean="0">
                <a:ln>
                  <a:noFill/>
                </a:ln>
                <a:solidFill>
                  <a:srgbClr val="0033CC"/>
                </a:solidFill>
                <a:effectLst/>
                <a:uLnTx/>
                <a:uFillTx/>
                <a:latin typeface="Arial" panose="020B0604020202020204" pitchFamily="34" charset="0"/>
                <a:ea typeface="+mn-ea"/>
                <a:cs typeface="Arial" panose="020B0604020202020204" pitchFamily="34" charset="0"/>
              </a:rPr>
              <a:t>A MAJOR CHALLENGE IN CHURCHES TODAY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3200" b="1" i="0" u="none" strike="noStrike" kern="1200" cap="none" spc="0" normalizeH="0" baseline="0" noProof="0" dirty="0" smtClean="0">
                <a:ln>
                  <a:noFill/>
                </a:ln>
                <a:solidFill>
                  <a:srgbClr val="0033CC"/>
                </a:solidFill>
                <a:effectLst/>
                <a:uLnTx/>
                <a:uFillTx/>
                <a:latin typeface="Arial" panose="020B0604020202020204" pitchFamily="34" charset="0"/>
                <a:ea typeface="+mn-ea"/>
                <a:cs typeface="Arial" panose="020B0604020202020204" pitchFamily="34" charset="0"/>
              </a:rPr>
              <a:t>THAT NEEDS TO BE DEALT WITH IMMEDIATELY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en-US" sz="3200" b="1" i="0" u="none" strike="noStrike" kern="1200" cap="none" spc="0" normalizeH="0" baseline="0" noProof="0" dirty="0" smtClean="0">
                <a:ln>
                  <a:noFill/>
                </a:ln>
                <a:solidFill>
                  <a:srgbClr val="0033CC"/>
                </a:solidFill>
                <a:effectLst/>
                <a:uLnTx/>
                <a:uFillTx/>
                <a:latin typeface="Arial" panose="020B0604020202020204" pitchFamily="34" charset="0"/>
                <a:ea typeface="+mn-ea"/>
                <a:cs typeface="Arial" panose="020B0604020202020204" pitchFamily="34" charset="0"/>
              </a:rPr>
              <a:t> WHEN NOTICED!!</a:t>
            </a:r>
          </a:p>
          <a:p>
            <a:pPr marL="342900" marR="0" lvl="0" indent="-34290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1989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iterate type="lt">
                                    <p:tmPct val="10000"/>
                                  </p:iterate>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10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1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5">
                                            <p:txEl>
                                              <p:pRg st="0" end="0"/>
                                            </p:txEl>
                                          </p:spTgt>
                                        </p:tgtEl>
                                        <p:attrNameLst>
                                          <p:attrName>ppt_y</p:attrName>
                                        </p:attrNameLst>
                                      </p:cBhvr>
                                      <p:tavLst>
                                        <p:tav tm="0">
                                          <p:val>
                                            <p:strVal val="0-#ppt_h/2"/>
                                          </p:val>
                                        </p:tav>
                                        <p:tav tm="100000">
                                          <p:val>
                                            <p:strVal val="#ppt_y"/>
                                          </p:val>
                                        </p:tav>
                                      </p:tavLst>
                                    </p:anim>
                                  </p:childTnLst>
                                </p:cTn>
                              </p:par>
                              <p:par>
                                <p:cTn id="15" presetID="2" presetClass="entr" presetSubtype="9" fill="hold" nodeType="withEffect">
                                  <p:stCondLst>
                                    <p:cond delay="0"/>
                                  </p:stCondLst>
                                  <p:iterate type="lt">
                                    <p:tmPct val="10000"/>
                                  </p:iterate>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10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5">
                                            <p:txEl>
                                              <p:pRg st="1" end="1"/>
                                            </p:txEl>
                                          </p:spTgt>
                                        </p:tgtEl>
                                        <p:attrNameLst>
                                          <p:attrName>ppt_y</p:attrName>
                                        </p:attrNameLst>
                                      </p:cBhvr>
                                      <p:tavLst>
                                        <p:tav tm="0">
                                          <p:val>
                                            <p:strVal val="0-#ppt_h/2"/>
                                          </p:val>
                                        </p:tav>
                                        <p:tav tm="100000">
                                          <p:val>
                                            <p:strVal val="#ppt_y"/>
                                          </p:val>
                                        </p:tav>
                                      </p:tavLst>
                                    </p:anim>
                                  </p:childTnLst>
                                </p:cTn>
                              </p:par>
                              <p:par>
                                <p:cTn id="19" presetID="2" presetClass="entr" presetSubtype="9" fill="hold" nodeType="withEffect">
                                  <p:stCondLst>
                                    <p:cond delay="0"/>
                                  </p:stCondLst>
                                  <p:iterate type="lt">
                                    <p:tmPct val="10000"/>
                                  </p:iterate>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additive="base">
                                        <p:cTn id="21" dur="1000" fill="hold"/>
                                        <p:tgtEl>
                                          <p:spTgt spid="5">
                                            <p:txEl>
                                              <p:pRg st="2" end="2"/>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5">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6" name="Rectangle 4"/>
          <p:cNvSpPr>
            <a:spLocks noGrp="1" noChangeArrowheads="1"/>
          </p:cNvSpPr>
          <p:nvPr>
            <p:ph type="body" idx="4294967295"/>
          </p:nvPr>
        </p:nvSpPr>
        <p:spPr bwMode="auto">
          <a:xfrm>
            <a:off x="819149" y="609599"/>
            <a:ext cx="10817679" cy="5812972"/>
          </a:xfrm>
          <a:prstGeom prst="rect">
            <a:avLst/>
          </a:prstGeom>
          <a:solidFill>
            <a:srgbClr val="CC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008000"/>
              </a:buClr>
              <a:buSzPts val="3200"/>
              <a:buFontTx/>
              <a:buChar char="•"/>
              <a:tabLst/>
            </a:pPr>
            <a:r>
              <a:rPr kumimoji="0" lang="en-US" altLang="en-US" sz="3200" b="1" i="0" u="none" strike="noStrike" cap="none" normalizeH="0" baseline="0" dirty="0" smtClean="0">
                <a:ln>
                  <a:noFill/>
                </a:ln>
                <a:solidFill>
                  <a:srgbClr val="008000"/>
                </a:solidFill>
                <a:effectLst/>
                <a:latin typeface="Arial" panose="020B0604020202020204" pitchFamily="34" charset="0"/>
              </a:rPr>
              <a:t>BELOVED, THIS STRONG SPIRIT PROVOKES TO JEALOUSY BY DECIEVING A PERSON WITH INSINUATING, CIRCUMSTANCES. IT SETS THE SNARE WITH CIRCUMSTANTIAL EVIDENCE.  THIS SPIRIT IS A STRONGMAN SENT FROM SATAN; HE IS A PRINCIPAL POWER, WITH PERHAPS MANY COMMON DEMONS WORKING WITH HIM. WE MUST RECOGNIZE HIM AND HIS MANIFESTATIONS, ELSE WE MAY FALL RIGHT INTO HIS SNARE AND COOPERATE WITH HIM !!!! </a:t>
            </a:r>
          </a:p>
          <a:p>
            <a:pPr marL="342900" marR="0" lvl="0" indent="-342900" algn="l" defTabSz="914400" rtl="0" eaLnBrk="0" fontAlgn="base" latinLnBrk="0" hangingPunct="0">
              <a:lnSpc>
                <a:spcPct val="100000"/>
              </a:lnSpc>
              <a:spcBef>
                <a:spcPct val="20000"/>
              </a:spcBef>
              <a:spcAft>
                <a:spcPct val="0"/>
              </a:spcAft>
              <a:buClr>
                <a:srgbClr val="008000"/>
              </a:buClr>
              <a:buSzPts val="3200"/>
              <a:buFontTx/>
              <a:buChar char="•"/>
              <a:tabLst/>
            </a:pPr>
            <a:r>
              <a:rPr lang="en-US" altLang="en-US" sz="4000" b="1" dirty="0" smtClean="0">
                <a:solidFill>
                  <a:srgbClr val="FF0000"/>
                </a:solidFill>
                <a:latin typeface="Arial" panose="020B0604020202020204" pitchFamily="34" charset="0"/>
              </a:rPr>
              <a:t>A WORD TO THE WISE IS SUFFICIENT !!!</a:t>
            </a:r>
            <a:endParaRPr kumimoji="0" lang="en-US" altLang="en-US" sz="4000" b="1" i="0" u="none" strike="noStrike" cap="none" normalizeH="0" baseline="0" dirty="0" smtClean="0">
              <a:ln>
                <a:noFill/>
              </a:ln>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1601815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1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iterate type="lt">
                                    <p:tmPct val="10000"/>
                                  </p:iterate>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10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59229" y="117942"/>
            <a:ext cx="842962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
                <a:srgbClr val="008000"/>
              </a:buClr>
              <a:buSzPts val="3200"/>
              <a:buFont typeface="Arial" panose="020B0604020202020204" pitchFamily="34" charset="0"/>
              <a:buChar char="•"/>
              <a:tabLst/>
              <a:defRPr/>
            </a:pPr>
            <a:r>
              <a:rPr kumimoji="0" lang="en-US" altLang="en-US" sz="3200" b="1" i="0" u="none" strike="noStrike" kern="1200" cap="none" spc="0" normalizeH="0" baseline="0" noProof="0" dirty="0" smtClean="0">
                <a:ln>
                  <a:noFill/>
                </a:ln>
                <a:solidFill>
                  <a:srgbClr val="008000"/>
                </a:solidFill>
                <a:effectLst/>
                <a:uLnTx/>
                <a:uFillTx/>
                <a:latin typeface="Arial" panose="020B0604020202020204" pitchFamily="34" charset="0"/>
                <a:ea typeface="+mn-ea"/>
                <a:cs typeface="+mn-cs"/>
              </a:rPr>
              <a:t>BRETHEREN….</a:t>
            </a:r>
          </a:p>
          <a:p>
            <a:pPr marL="0" marR="0" lvl="0" indent="0" algn="l" defTabSz="914400" rtl="0" eaLnBrk="0" fontAlgn="base" latinLnBrk="0" hangingPunct="0">
              <a:lnSpc>
                <a:spcPct val="100000"/>
              </a:lnSpc>
              <a:spcBef>
                <a:spcPct val="0"/>
              </a:spcBef>
              <a:spcAft>
                <a:spcPct val="0"/>
              </a:spcAft>
              <a:buClr>
                <a:srgbClr val="008000"/>
              </a:buClr>
              <a:buSzPts val="3200"/>
              <a:buFont typeface="Arial" panose="020B0604020202020204" pitchFamily="34" charset="0"/>
              <a:buChar char="•"/>
              <a:tabLst/>
              <a:defRPr/>
            </a:pPr>
            <a:r>
              <a:rPr kumimoji="0" lang="en-US" altLang="en-US" sz="3200" b="1" i="0" u="none" strike="noStrike" kern="1200" cap="none" spc="0" normalizeH="0" baseline="0" noProof="0" dirty="0" smtClean="0">
                <a:ln>
                  <a:noFill/>
                </a:ln>
                <a:solidFill>
                  <a:srgbClr val="008000"/>
                </a:solidFill>
                <a:effectLst/>
                <a:uLnTx/>
                <a:uFillTx/>
                <a:latin typeface="Arial" panose="020B0604020202020204" pitchFamily="34" charset="0"/>
                <a:ea typeface="+mn-ea"/>
                <a:cs typeface="+mn-cs"/>
              </a:rPr>
              <a:t>WHAT IS CIRCUMSTANTIAL EVIDENCE?</a:t>
            </a:r>
            <a:endParaRPr kumimoji="0" lang="en-US" altLang="en-US" sz="18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3" name="Rectangle 3"/>
          <p:cNvSpPr>
            <a:spLocks noGrp="1" noChangeArrowheads="1"/>
          </p:cNvSpPr>
          <p:nvPr>
            <p:ph type="body" idx="4294967295"/>
          </p:nvPr>
        </p:nvSpPr>
        <p:spPr bwMode="auto">
          <a:xfrm>
            <a:off x="0" y="1010103"/>
            <a:ext cx="12061371"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92500" lnSpcReduction="10000"/>
          </a:bodyPr>
          <a:lstStyle/>
          <a:p>
            <a:pPr marL="342900" marR="0" lvl="0" indent="-342900" algn="l" defTabSz="914400" rtl="0" eaLnBrk="0" fontAlgn="base" latinLnBrk="0" hangingPunct="0">
              <a:lnSpc>
                <a:spcPct val="100000"/>
              </a:lnSpc>
              <a:spcBef>
                <a:spcPct val="20000"/>
              </a:spcBef>
              <a:spcAft>
                <a:spcPct val="0"/>
              </a:spcAft>
              <a:buClr>
                <a:schemeClr val="tx1"/>
              </a:buClr>
              <a:buSzPts val="2800"/>
              <a:buFontTx/>
              <a:buChar char="•"/>
              <a:tabLst/>
            </a:pPr>
            <a:r>
              <a:rPr kumimoji="0" lang="en-US" altLang="en-US" sz="3600" b="1" i="1" u="none" strike="noStrike" cap="none" normalizeH="0" baseline="0" dirty="0" smtClean="0">
                <a:ln>
                  <a:noFill/>
                </a:ln>
                <a:solidFill>
                  <a:schemeClr val="tx1"/>
                </a:solidFill>
                <a:effectLst/>
                <a:latin typeface="Arial" panose="020B0604020202020204" pitchFamily="34" charset="0"/>
              </a:rPr>
              <a:t>Circumstantial Evidence</a:t>
            </a:r>
            <a:r>
              <a:rPr kumimoji="0" lang="en-US" altLang="en-US" sz="3600" b="0" i="0" u="none" strike="noStrike" cap="none" normalizeH="0" baseline="0" dirty="0" smtClean="0">
                <a:ln>
                  <a:noFill/>
                </a:ln>
                <a:solidFill>
                  <a:schemeClr val="tx1"/>
                </a:solidFill>
                <a:effectLst/>
                <a:latin typeface="Arial" panose="020B0604020202020204" pitchFamily="34" charset="0"/>
              </a:rPr>
              <a:t> is known as indirect </a:t>
            </a:r>
            <a:r>
              <a:rPr kumimoji="0" lang="en-US" altLang="en-US" sz="3600" b="1" i="1" u="none" strike="noStrike" cap="none" normalizeH="0" baseline="0" dirty="0" smtClean="0">
                <a:ln>
                  <a:noFill/>
                </a:ln>
                <a:solidFill>
                  <a:schemeClr val="tx1"/>
                </a:solidFill>
                <a:effectLst/>
                <a:latin typeface="Arial" panose="020B0604020202020204" pitchFamily="34" charset="0"/>
              </a:rPr>
              <a:t>evidence</a:t>
            </a:r>
            <a:r>
              <a:rPr kumimoji="0" lang="en-US" altLang="en-US" sz="3600" b="0" i="0" u="none" strike="noStrike" cap="none" normalizeH="0" baseline="0" dirty="0" smtClean="0">
                <a:ln>
                  <a:noFill/>
                </a:ln>
                <a:solidFill>
                  <a:schemeClr val="tx1"/>
                </a:solidFill>
                <a:effectLst/>
                <a:latin typeface="Arial" panose="020B0604020202020204" pitchFamily="34" charset="0"/>
              </a:rPr>
              <a:t>.</a:t>
            </a:r>
          </a:p>
          <a:p>
            <a:pPr marL="342900" marR="0" lvl="0" indent="-342900" algn="l" defTabSz="914400" rtl="0" eaLnBrk="0" fontAlgn="base" latinLnBrk="0" hangingPunct="0">
              <a:lnSpc>
                <a:spcPct val="100000"/>
              </a:lnSpc>
              <a:spcBef>
                <a:spcPct val="20000"/>
              </a:spcBef>
              <a:spcAft>
                <a:spcPct val="0"/>
              </a:spcAft>
              <a:buClr>
                <a:schemeClr val="tx1"/>
              </a:buClr>
              <a:buSzPts val="2800"/>
              <a:buFontTx/>
              <a:buChar char="•"/>
              <a:tabLst/>
            </a:pPr>
            <a:r>
              <a:rPr kumimoji="0" lang="en-US" altLang="en-US" sz="3600" b="1" i="1" u="none" strike="noStrike" cap="none" normalizeH="0" baseline="0" dirty="0" smtClean="0">
                <a:ln>
                  <a:noFill/>
                </a:ln>
                <a:solidFill>
                  <a:schemeClr val="tx1"/>
                </a:solidFill>
                <a:effectLst/>
                <a:latin typeface="Arial" panose="020B0604020202020204" pitchFamily="34" charset="0"/>
              </a:rPr>
              <a:t>Circumstantial evidence</a:t>
            </a:r>
            <a:r>
              <a:rPr kumimoji="0" lang="en-US" altLang="en-US" sz="3600" b="0" i="0" u="none" strike="noStrike" cap="none" normalizeH="0" baseline="0" dirty="0" smtClean="0">
                <a:ln>
                  <a:noFill/>
                </a:ln>
                <a:solidFill>
                  <a:schemeClr val="tx1"/>
                </a:solidFill>
                <a:effectLst/>
                <a:latin typeface="Arial" panose="020B0604020202020204" pitchFamily="34" charset="0"/>
              </a:rPr>
              <a:t> is best explained by saying what it is not - it is not direct evidence from a witness who saw or heard something.</a:t>
            </a:r>
          </a:p>
          <a:p>
            <a:pPr marL="342900" marR="0" lvl="0" indent="-342900" algn="l" defTabSz="914400" rtl="0" eaLnBrk="0" fontAlgn="base" latinLnBrk="0" hangingPunct="0">
              <a:lnSpc>
                <a:spcPct val="100000"/>
              </a:lnSpc>
              <a:spcBef>
                <a:spcPct val="20000"/>
              </a:spcBef>
              <a:spcAft>
                <a:spcPct val="0"/>
              </a:spcAft>
              <a:buClr>
                <a:schemeClr val="tx1"/>
              </a:buClr>
              <a:buSzPts val="2800"/>
              <a:buFontTx/>
              <a:buChar char="•"/>
              <a:tabLst/>
            </a:pPr>
            <a:r>
              <a:rPr kumimoji="0" lang="en-US" altLang="en-US" sz="3600" b="1" i="0" u="none" strike="noStrike" cap="none" normalizeH="0" baseline="0" dirty="0" smtClean="0">
                <a:ln>
                  <a:noFill/>
                </a:ln>
                <a:solidFill>
                  <a:schemeClr val="tx1"/>
                </a:solidFill>
                <a:effectLst/>
                <a:latin typeface="Arial" panose="020B0604020202020204" pitchFamily="34" charset="0"/>
              </a:rPr>
              <a:t>Indirect evidence</a:t>
            </a:r>
            <a:r>
              <a:rPr kumimoji="0" lang="en-US" altLang="en-US" sz="3600" b="0" i="0" u="none" strike="noStrike" cap="none" normalizeH="0" baseline="0" dirty="0" smtClean="0">
                <a:ln>
                  <a:noFill/>
                </a:ln>
                <a:solidFill>
                  <a:schemeClr val="tx1"/>
                </a:solidFill>
                <a:effectLst/>
                <a:latin typeface="Arial" panose="020B0604020202020204" pitchFamily="34" charset="0"/>
              </a:rPr>
              <a:t> that implies something occurred but doesn't directly prove it; proof of one or more facts from which one can find another fact; proof of a chain of facts and circumstances indicating that the person is either guilty or not guilty. </a:t>
            </a:r>
          </a:p>
          <a:p>
            <a:pPr marL="342900" marR="0" lvl="0" indent="-342900" algn="l" defTabSz="914400" rtl="0" eaLnBrk="0" fontAlgn="base" latinLnBrk="0" hangingPunct="0">
              <a:lnSpc>
                <a:spcPct val="100000"/>
              </a:lnSpc>
              <a:spcBef>
                <a:spcPct val="20000"/>
              </a:spcBef>
              <a:spcAft>
                <a:spcPct val="0"/>
              </a:spcAft>
              <a:buClrTx/>
              <a:buSzTx/>
              <a:buFontTx/>
              <a:buChar char="•"/>
              <a:tabLst/>
            </a:pPr>
            <a:endParaRPr kumimoji="0" lang="en-US" altLang="en-US" sz="4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117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2">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iterate type="lt">
                                    <p:tmPct val="10000"/>
                                  </p:iterate>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iterate type="lt">
                                    <p:tmPct val="10000"/>
                                  </p:iterate>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iterate type="lt">
                                    <p:tmPct val="10000"/>
                                  </p:iterate>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iterate type="lt">
                                    <p:tmPct val="10000"/>
                                  </p:iterate>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4294967295"/>
          </p:nvPr>
        </p:nvSpPr>
        <p:spPr bwMode="auto">
          <a:xfrm>
            <a:off x="4763" y="4763"/>
            <a:ext cx="11915094"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3200" b="1" i="0" u="sng" strike="noStrike" cap="none" normalizeH="0" baseline="0" dirty="0" smtClean="0">
                <a:ln>
                  <a:noFill/>
                </a:ln>
                <a:solidFill>
                  <a:srgbClr val="0033CC"/>
                </a:solidFill>
                <a:effectLst/>
                <a:latin typeface="Arial" panose="020B0604020202020204" pitchFamily="34" charset="0"/>
              </a:rPr>
              <a:t>Here is how jealousy works…</a:t>
            </a:r>
          </a:p>
          <a:p>
            <a:pPr marL="342900" marR="0" lvl="0" indent="-342900" algn="l" defTabSz="914400" rtl="0" eaLnBrk="0" fontAlgn="base" latinLnBrk="0" hangingPunct="0">
              <a:lnSpc>
                <a:spcPct val="100000"/>
              </a:lnSpc>
              <a:spcBef>
                <a:spcPct val="20000"/>
              </a:spcBef>
              <a:spcAft>
                <a:spcPct val="0"/>
              </a:spcAft>
              <a:buClrTx/>
              <a:buSzTx/>
              <a:buFontTx/>
              <a:buChar char="•"/>
              <a:tabLst/>
            </a:pPr>
            <a:r>
              <a:rPr kumimoji="0" lang="en-US" altLang="en-US" sz="3600" b="1" i="0" u="none" strike="noStrike" cap="none" normalizeH="0" baseline="0" dirty="0" smtClean="0">
                <a:ln>
                  <a:noFill/>
                </a:ln>
                <a:solidFill>
                  <a:srgbClr val="9933FF"/>
                </a:solidFill>
                <a:effectLst/>
                <a:latin typeface="Arial" panose="020B0604020202020204" pitchFamily="34" charset="0"/>
              </a:rPr>
              <a:t>The spirit of jealousy destroys Christian Friends by planting suspicious thoughts about another person in the mind, thus causing one to take offense where none is really intended. Then he will use an available mouth, </a:t>
            </a:r>
            <a:r>
              <a:rPr kumimoji="0" lang="en-US" altLang="en-US" sz="3600" b="1" i="0" u="sng" strike="noStrike" cap="none" normalizeH="0" baseline="0" dirty="0" smtClean="0">
                <a:ln>
                  <a:noFill/>
                </a:ln>
                <a:solidFill>
                  <a:srgbClr val="FF0000"/>
                </a:solidFill>
                <a:effectLst/>
                <a:latin typeface="Arial" panose="020B0604020202020204" pitchFamily="34" charset="0"/>
              </a:rPr>
              <a:t>it could be yours</a:t>
            </a:r>
            <a:r>
              <a:rPr kumimoji="0" lang="en-US" altLang="en-US" sz="3600" b="1" i="0" u="none" strike="noStrike" cap="none" normalizeH="0" baseline="0" dirty="0" smtClean="0">
                <a:ln>
                  <a:noFill/>
                </a:ln>
                <a:solidFill>
                  <a:srgbClr val="9933FF"/>
                </a:solidFill>
                <a:effectLst/>
                <a:latin typeface="Arial" panose="020B0604020202020204" pitchFamily="34" charset="0"/>
              </a:rPr>
              <a:t>, to relay an innocent remark made by one of the parties. The other party is offended, and in turn reciprocates with a few remarks of its own. They have fallen into the </a:t>
            </a:r>
            <a:r>
              <a:rPr kumimoji="0" lang="en-US" altLang="en-US" sz="3600" b="1" i="0" u="sng" strike="noStrike" cap="none" normalizeH="0" baseline="0" dirty="0" smtClean="0">
                <a:ln>
                  <a:noFill/>
                </a:ln>
                <a:solidFill>
                  <a:srgbClr val="FF0000"/>
                </a:solidFill>
                <a:effectLst/>
                <a:latin typeface="Arial" panose="020B0604020202020204" pitchFamily="34" charset="0"/>
              </a:rPr>
              <a:t>“snare of the fowler”</a:t>
            </a:r>
            <a:r>
              <a:rPr kumimoji="0" lang="en-US" altLang="en-US" sz="3600" b="1" i="0" u="none" strike="noStrike" cap="none" normalizeH="0" baseline="0" dirty="0" smtClean="0">
                <a:ln>
                  <a:noFill/>
                </a:ln>
                <a:solidFill>
                  <a:srgbClr val="9933FF"/>
                </a:solidFill>
                <a:effectLst/>
                <a:latin typeface="Arial" panose="020B0604020202020204" pitchFamily="34" charset="0"/>
              </a:rPr>
              <a:t> and before they know it , they have lost each other as friends. </a:t>
            </a:r>
            <a:endParaRPr kumimoji="0" lang="en-US" altLang="en-US"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3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1431</Words>
  <Application>Microsoft Office PowerPoint</Application>
  <PresentationFormat>Widescreen</PresentationFormat>
  <Paragraphs>125</Paragraphs>
  <Slides>22</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SimSun</vt:lpstr>
      <vt:lpstr>Arial</vt:lpstr>
      <vt:lpstr>Calibri</vt:lpstr>
      <vt:lpstr>Calibri Light</vt:lpstr>
      <vt:lpstr>Cooper Black</vt:lpstr>
      <vt:lpstr>Impact</vt:lpstr>
      <vt:lpstr>Times New Roman</vt:lpstr>
      <vt:lpstr>1_Office Theme</vt:lpstr>
      <vt:lpstr>PowerPoint Presentation</vt:lpstr>
      <vt:lpstr>HOW TO DEAL WITH THE STRONGMAN Part 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sepulveda</dc:creator>
  <cp:lastModifiedBy>Carlos sepulveda</cp:lastModifiedBy>
  <cp:revision>1</cp:revision>
  <dcterms:created xsi:type="dcterms:W3CDTF">2015-12-15T05:38:07Z</dcterms:created>
  <dcterms:modified xsi:type="dcterms:W3CDTF">2015-12-15T05:38:37Z</dcterms:modified>
</cp:coreProperties>
</file>