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notesMasterIdLst>
    <p:notesMasterId r:id="rId25"/>
  </p:notesMasterIdLst>
  <p:sldIdLst>
    <p:sldId id="273" r:id="rId2"/>
    <p:sldId id="361" r:id="rId3"/>
    <p:sldId id="389" r:id="rId4"/>
    <p:sldId id="362" r:id="rId5"/>
    <p:sldId id="390" r:id="rId6"/>
    <p:sldId id="367" r:id="rId7"/>
    <p:sldId id="374" r:id="rId8"/>
    <p:sldId id="388" r:id="rId9"/>
    <p:sldId id="375" r:id="rId10"/>
    <p:sldId id="365" r:id="rId11"/>
    <p:sldId id="366" r:id="rId12"/>
    <p:sldId id="369" r:id="rId13"/>
    <p:sldId id="370" r:id="rId14"/>
    <p:sldId id="371" r:id="rId15"/>
    <p:sldId id="373" r:id="rId16"/>
    <p:sldId id="378" r:id="rId17"/>
    <p:sldId id="379" r:id="rId18"/>
    <p:sldId id="380" r:id="rId19"/>
    <p:sldId id="382" r:id="rId20"/>
    <p:sldId id="384" r:id="rId21"/>
    <p:sldId id="385" r:id="rId22"/>
    <p:sldId id="386" r:id="rId23"/>
    <p:sldId id="387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707173"/>
    <a:srgbClr val="959496"/>
    <a:srgbClr val="5D6161"/>
    <a:srgbClr val="525353"/>
    <a:srgbClr val="C1D82F"/>
    <a:srgbClr val="F8971D"/>
    <a:srgbClr val="75C7B9"/>
    <a:srgbClr val="ADCB2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03" autoAdjust="0"/>
    <p:restoredTop sz="94660"/>
  </p:normalViewPr>
  <p:slideViewPr>
    <p:cSldViewPr>
      <p:cViewPr>
        <p:scale>
          <a:sx n="125" d="100"/>
          <a:sy n="125" d="100"/>
        </p:scale>
        <p:origin x="-25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6" d="100"/>
        <a:sy n="46" d="100"/>
      </p:scale>
      <p:origin x="0" y="0"/>
    </p:cViewPr>
  </p:sorterViewPr>
  <p:notesViewPr>
    <p:cSldViewPr>
      <p:cViewPr>
        <p:scale>
          <a:sx n="142" d="100"/>
          <a:sy n="142" d="100"/>
        </p:scale>
        <p:origin x="-990" y="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Game%20Changing%20Transmission%20Financials%20v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Game%20Changing%20Transmission%20Financials%20v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800">
                <a:latin typeface="Arial" pitchFamily="34" charset="0"/>
                <a:cs typeface="Arial" pitchFamily="34" charset="0"/>
              </a:defRPr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Financial</a:t>
            </a:r>
            <a:r>
              <a:rPr lang="en-US" sz="2800" baseline="0" dirty="0" smtClean="0">
                <a:latin typeface="Arial" pitchFamily="34" charset="0"/>
                <a:cs typeface="Arial" pitchFamily="34" charset="0"/>
              </a:rPr>
              <a:t> Forecast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'Scenario A'!$A$25</c:f>
              <c:strCache>
                <c:ptCount val="1"/>
                <c:pt idx="0">
                  <c:v>Cash Flow</c:v>
                </c:pt>
              </c:strCache>
            </c:strRef>
          </c:tx>
          <c:cat>
            <c:numRef>
              <c:f>'Scenario A'!$B$24:$L$24</c:f>
              <c:numCache>
                <c:formatCode>General</c:formatCode>
                <c:ptCount val="11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  <c:pt idx="10">
                  <c:v>23</c:v>
                </c:pt>
              </c:numCache>
            </c:numRef>
          </c:cat>
          <c:val>
            <c:numRef>
              <c:f>'Scenario A'!$B$25:$L$25</c:f>
              <c:numCache>
                <c:formatCode>"$"#,##0_);[Red]\("$"#,##0\)</c:formatCode>
                <c:ptCount val="11"/>
                <c:pt idx="0">
                  <c:v>-184300</c:v>
                </c:pt>
                <c:pt idx="1">
                  <c:v>-235000</c:v>
                </c:pt>
                <c:pt idx="2">
                  <c:v>-315000</c:v>
                </c:pt>
                <c:pt idx="3">
                  <c:v>-345000</c:v>
                </c:pt>
                <c:pt idx="4">
                  <c:v>-310000</c:v>
                </c:pt>
                <c:pt idx="5">
                  <c:v>-216984.42786638209</c:v>
                </c:pt>
                <c:pt idx="6">
                  <c:v>2524247.9443387524</c:v>
                </c:pt>
                <c:pt idx="7">
                  <c:v>4131843.3130097762</c:v>
                </c:pt>
                <c:pt idx="8">
                  <c:v>4699640.8464375725</c:v>
                </c:pt>
                <c:pt idx="9">
                  <c:v>7818487.0659119617</c:v>
                </c:pt>
                <c:pt idx="10">
                  <c:v>14921157.158145553</c:v>
                </c:pt>
              </c:numCache>
            </c:numRef>
          </c:val>
        </c:ser>
        <c:axId val="85337984"/>
        <c:axId val="86580224"/>
      </c:barChart>
      <c:catAx>
        <c:axId val="85337984"/>
        <c:scaling>
          <c:orientation val="minMax"/>
        </c:scaling>
        <c:axPos val="b"/>
        <c:numFmt formatCode="General" sourceLinked="1"/>
        <c:tickLblPos val="nextTo"/>
        <c:crossAx val="86580224"/>
        <c:crosses val="autoZero"/>
        <c:auto val="1"/>
        <c:lblAlgn val="ctr"/>
        <c:lblOffset val="100"/>
      </c:catAx>
      <c:valAx>
        <c:axId val="86580224"/>
        <c:scaling>
          <c:orientation val="minMax"/>
        </c:scaling>
        <c:axPos val="l"/>
        <c:majorGridlines/>
        <c:numFmt formatCode="&quot;$&quot;#,##0_);[Red]\(&quot;$&quot;#,##0\)" sourceLinked="1"/>
        <c:tickLblPos val="nextTo"/>
        <c:crossAx val="85337984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800">
                <a:latin typeface="Arial" pitchFamily="34" charset="0"/>
                <a:cs typeface="Arial" pitchFamily="34" charset="0"/>
              </a:defRPr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Financial</a:t>
            </a:r>
            <a:r>
              <a:rPr lang="en-US" sz="2800" baseline="0" dirty="0" smtClean="0">
                <a:latin typeface="Arial" pitchFamily="34" charset="0"/>
                <a:cs typeface="Arial" pitchFamily="34" charset="0"/>
              </a:rPr>
              <a:t> Forecast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'Scenario A'!$A$25</c:f>
              <c:strCache>
                <c:ptCount val="1"/>
                <c:pt idx="0">
                  <c:v>Cash Flow</c:v>
                </c:pt>
              </c:strCache>
            </c:strRef>
          </c:tx>
          <c:cat>
            <c:numRef>
              <c:f>'Scenario A'!$B$24:$L$24</c:f>
              <c:numCache>
                <c:formatCode>General</c:formatCode>
                <c:ptCount val="11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  <c:pt idx="10">
                  <c:v>23</c:v>
                </c:pt>
              </c:numCache>
            </c:numRef>
          </c:cat>
          <c:val>
            <c:numRef>
              <c:f>'Scenario A'!$B$25:$L$25</c:f>
              <c:numCache>
                <c:formatCode>"$"#,##0_);[Red]\("$"#,##0\)</c:formatCode>
                <c:ptCount val="11"/>
                <c:pt idx="0">
                  <c:v>-184300</c:v>
                </c:pt>
                <c:pt idx="1">
                  <c:v>-235000</c:v>
                </c:pt>
                <c:pt idx="2">
                  <c:v>-315000</c:v>
                </c:pt>
                <c:pt idx="3">
                  <c:v>-345000</c:v>
                </c:pt>
                <c:pt idx="4">
                  <c:v>-310000</c:v>
                </c:pt>
                <c:pt idx="5">
                  <c:v>-216984.42786638209</c:v>
                </c:pt>
                <c:pt idx="6">
                  <c:v>2524247.9443387524</c:v>
                </c:pt>
                <c:pt idx="7">
                  <c:v>4131843.313009778</c:v>
                </c:pt>
                <c:pt idx="8">
                  <c:v>4699640.8464375725</c:v>
                </c:pt>
                <c:pt idx="9">
                  <c:v>7818487.0659119636</c:v>
                </c:pt>
                <c:pt idx="10">
                  <c:v>14921157.158145553</c:v>
                </c:pt>
              </c:numCache>
            </c:numRef>
          </c:val>
        </c:ser>
        <c:axId val="58857728"/>
        <c:axId val="58871808"/>
      </c:barChart>
      <c:catAx>
        <c:axId val="58857728"/>
        <c:scaling>
          <c:orientation val="minMax"/>
        </c:scaling>
        <c:axPos val="b"/>
        <c:numFmt formatCode="General" sourceLinked="1"/>
        <c:tickLblPos val="nextTo"/>
        <c:crossAx val="58871808"/>
        <c:crosses val="autoZero"/>
        <c:auto val="1"/>
        <c:lblAlgn val="ctr"/>
        <c:lblOffset val="100"/>
      </c:catAx>
      <c:valAx>
        <c:axId val="58871808"/>
        <c:scaling>
          <c:orientation val="minMax"/>
        </c:scaling>
        <c:axPos val="l"/>
        <c:majorGridlines/>
        <c:numFmt formatCode="&quot;$&quot;#,##0_);[Red]\(&quot;$&quot;#,##0\)" sourceLinked="1"/>
        <c:tickLblPos val="nextTo"/>
        <c:crossAx val="58857728"/>
        <c:crosses val="autoZero"/>
        <c:crossBetween val="between"/>
      </c:valAx>
    </c:plotArea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A4D8D-DE03-4B87-B270-BE67BE49DB9B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53E986-74E6-48E0-9D68-887CC97C78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423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3E986-74E6-48E0-9D68-887CC97C78A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3E986-74E6-48E0-9D68-887CC97C78A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3E986-74E6-48E0-9D68-887CC97C78A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3E986-74E6-48E0-9D68-887CC97C78A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3E986-74E6-48E0-9D68-887CC97C78A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3E986-74E6-48E0-9D68-887CC97C78A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3E986-74E6-48E0-9D68-887CC97C78A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3E986-74E6-48E0-9D68-887CC97C78A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3E986-74E6-48E0-9D68-887CC97C78A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3E986-74E6-48E0-9D68-887CC97C78A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CFA433-FE31-48E1-AD36-726363EF9D8C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81756F0-DE17-404B-B740-124744B55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041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0417" name="Object 1"/>
          <p:cNvGraphicFramePr>
            <a:graphicFrameLocks noChangeAspect="1"/>
          </p:cNvGraphicFramePr>
          <p:nvPr/>
        </p:nvGraphicFramePr>
        <p:xfrm>
          <a:off x="914400" y="2971800"/>
          <a:ext cx="1774081" cy="1076325"/>
        </p:xfrm>
        <a:graphic>
          <a:graphicData uri="http://schemas.openxmlformats.org/presentationml/2006/ole">
            <p:oleObj spid="_x0000_s60468" name="Visio" r:id="rId4" imgW="3564029" imgH="2154070" progId="Visio.Drawing.11">
              <p:embed/>
            </p:oleObj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FA433-FE31-48E1-AD36-726363EF9D8C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E50160C-64F1-4D7C-BEBD-14948266B8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FA433-FE31-48E1-AD36-726363EF9D8C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E50160C-64F1-4D7C-BEBD-14948266B8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1009" y="1447801"/>
            <a:ext cx="6763791" cy="57219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 b="1">
                <a:solidFill>
                  <a:srgbClr val="ADCB2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7938" y="2017218"/>
            <a:ext cx="6756861" cy="1752600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rgbClr val="5253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756F0-DE17-404B-B740-124744B55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401" y="1456267"/>
            <a:ext cx="6756399" cy="56726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4BA6D-3032-423C-B550-F4CB8B4C79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3782" y="1407622"/>
            <a:ext cx="7523017" cy="57357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3782" y="1981200"/>
            <a:ext cx="3332018" cy="4144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572000" y="1981200"/>
            <a:ext cx="3332018" cy="4144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18E02-A67B-4532-AD23-175940F17B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1009" y="1415934"/>
            <a:ext cx="6839991" cy="5652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3782" y="1981200"/>
            <a:ext cx="3333606" cy="838199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3782" y="2819400"/>
            <a:ext cx="3333606" cy="26971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981200"/>
            <a:ext cx="3333606" cy="838199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4"/>
          </p:nvPr>
        </p:nvSpPr>
        <p:spPr>
          <a:xfrm>
            <a:off x="4572000" y="2819400"/>
            <a:ext cx="3333606" cy="26971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AF270-A894-4E80-BD0F-491BDE3CEC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FA433-FE31-48E1-AD36-726363EF9D8C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B4BA6D-3032-423C-B550-F4CB8B4C795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FA433-FE31-48E1-AD36-726363EF9D8C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E50160C-64F1-4D7C-BEBD-14948266B8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FA433-FE31-48E1-AD36-726363EF9D8C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4918E02-A67B-4532-AD23-175940F17B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FA433-FE31-48E1-AD36-726363EF9D8C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7AF270-A894-4E80-BD0F-491BDE3CEC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FA433-FE31-48E1-AD36-726363EF9D8C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654CA10-435D-45DE-BD2E-C7AF635102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FA433-FE31-48E1-AD36-726363EF9D8C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E50160C-64F1-4D7C-BEBD-14948266B8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ACFA433-FE31-48E1-AD36-726363EF9D8C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E50160C-64F1-4D7C-BEBD-14948266B8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CFA433-FE31-48E1-AD36-726363EF9D8C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E10266A-70D7-4EB0-81CB-35319806E94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 userDrawn="1"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7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ACFA433-FE31-48E1-AD36-726363EF9D8C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E50160C-64F1-4D7C-BEBD-14948266B8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 descr="C:\SAM\Oakland University\Oakland_University_Logo.gif"/>
          <p:cNvPicPr/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001000" y="457200"/>
            <a:ext cx="631825" cy="791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690" r:id="rId12"/>
    <p:sldLayoutId id="2147483691" r:id="rId13"/>
    <p:sldLayoutId id="2147483692" r:id="rId14"/>
    <p:sldLayoutId id="2147483693" r:id="rId15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228600" y="381000"/>
            <a:ext cx="7851648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100" dirty="0" smtClean="0"/>
              <a:t>Golden Presentation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pic>
        <p:nvPicPr>
          <p:cNvPr id="69633" name="Picture 1" descr="C:\Users\walid\AppData\Local\Temp\Viimana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506388"/>
            <a:ext cx="3276600" cy="2110693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133600" y="762001"/>
            <a:ext cx="64008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/>
          </a:p>
          <a:p>
            <a:pPr algn="ctr"/>
            <a:r>
              <a:rPr lang="en-US" sz="2800" b="1" i="1" dirty="0" smtClean="0"/>
              <a:t>Game Changing Transmission</a:t>
            </a:r>
          </a:p>
          <a:p>
            <a:pPr algn="ctr"/>
            <a:endParaRPr lang="en-US" sz="2000" b="1" i="1" u="sng" dirty="0" smtClean="0"/>
          </a:p>
          <a:p>
            <a:endParaRPr lang="en-US" sz="2000" dirty="0" smtClean="0"/>
          </a:p>
          <a:p>
            <a:r>
              <a:rPr lang="en-US" sz="2400" dirty="0" smtClean="0"/>
              <a:t>Giving cars a greater fuel efficiency, performance and durability at a lower cost.</a:t>
            </a:r>
            <a:endParaRPr lang="en-US" sz="2400" dirty="0"/>
          </a:p>
        </p:txBody>
      </p:sp>
    </p:spTree>
  </p:cSld>
  <p:clrMapOvr>
    <a:masterClrMapping/>
  </p:clrMapOvr>
  <p:transition advTm="762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charset="0"/>
                <a:cs typeface="Arial" charset="0"/>
              </a:rPr>
              <a:t>Golden Venture Idea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828800"/>
            <a:ext cx="5867400" cy="3809999"/>
          </a:xfrm>
        </p:spPr>
        <p:txBody>
          <a:bodyPr>
            <a:normAutofit fontScale="77500" lnSpcReduction="20000"/>
          </a:bodyPr>
          <a:lstStyle/>
          <a:p>
            <a:pPr marL="285750" indent="-285750"/>
            <a:r>
              <a:rPr lang="en-US" sz="2600" dirty="0" smtClean="0"/>
              <a:t>Develop and license patented </a:t>
            </a:r>
            <a:r>
              <a:rPr lang="en-US" sz="2600" dirty="0"/>
              <a:t>design features </a:t>
            </a:r>
            <a:r>
              <a:rPr lang="en-US" sz="2600" dirty="0" smtClean="0"/>
              <a:t>to automotive OEM’s</a:t>
            </a:r>
          </a:p>
          <a:p>
            <a:pPr marL="285750" indent="-285750">
              <a:buNone/>
            </a:pPr>
            <a:endParaRPr lang="en-US" sz="2400" dirty="0" smtClean="0"/>
          </a:p>
          <a:p>
            <a:pPr marL="541782" lvl="1" indent="-285750"/>
            <a:r>
              <a:rPr lang="en-US" dirty="0" smtClean="0"/>
              <a:t>Exclusive license to Klovstad Transmission</a:t>
            </a:r>
          </a:p>
          <a:p>
            <a:pPr marL="541782" lvl="1" indent="-285750"/>
            <a:r>
              <a:rPr lang="en-US" dirty="0" smtClean="0"/>
              <a:t>Unique design does both push and pull</a:t>
            </a:r>
          </a:p>
          <a:p>
            <a:pPr marL="541782" lvl="1" indent="-285750"/>
            <a:endParaRPr lang="en-US" sz="2400" dirty="0" smtClean="0"/>
          </a:p>
          <a:p>
            <a:pPr marL="285750" indent="-285750"/>
            <a:r>
              <a:rPr lang="en-US" sz="2600" dirty="0" smtClean="0"/>
              <a:t>Disruptive design </a:t>
            </a:r>
          </a:p>
          <a:p>
            <a:pPr marL="285750" indent="-285750">
              <a:buNone/>
            </a:pPr>
            <a:endParaRPr lang="en-US" sz="2400" dirty="0" smtClean="0"/>
          </a:p>
          <a:p>
            <a:pPr marL="541782" lvl="1" indent="-285750"/>
            <a:r>
              <a:rPr lang="en-US" dirty="0"/>
              <a:t>S</a:t>
            </a:r>
            <a:r>
              <a:rPr lang="en-US" dirty="0" smtClean="0"/>
              <a:t>mooth energy management</a:t>
            </a:r>
          </a:p>
          <a:p>
            <a:pPr marL="256032" lvl="1" indent="0"/>
            <a:r>
              <a:rPr lang="en-US" dirty="0" smtClean="0"/>
              <a:t>   Increases fuel efficiency without sacrificing          performance</a:t>
            </a:r>
          </a:p>
          <a:p>
            <a:pPr marL="256032" lvl="1" indent="0"/>
            <a:r>
              <a:rPr lang="en-US" dirty="0" smtClean="0"/>
              <a:t> Potential to make most transmissions obsolete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					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5410200"/>
            <a:ext cx="34956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 descr="C:\Users\walid\Contacts\Desktop\cvtpict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587866"/>
            <a:ext cx="2895599" cy="36937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24430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19200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52400" y="3048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Our Solution: 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Full Fwd to Full Reverse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4929" name="Picture 1" descr="C:\Users\walid\Contacts\Desktop\cvtpict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828800"/>
            <a:ext cx="3363808" cy="4291012"/>
          </a:xfrm>
          <a:prstGeom prst="rect">
            <a:avLst/>
          </a:prstGeom>
          <a:noFill/>
        </p:spPr>
      </p:pic>
      <p:sp>
        <p:nvSpPr>
          <p:cNvPr id="22" name="Line Callout 1 (No Border) 21"/>
          <p:cNvSpPr/>
          <p:nvPr/>
        </p:nvSpPr>
        <p:spPr>
          <a:xfrm>
            <a:off x="838200" y="3429000"/>
            <a:ext cx="1066800" cy="457200"/>
          </a:xfrm>
          <a:prstGeom prst="callout1">
            <a:avLst>
              <a:gd name="adj1" fmla="val 65324"/>
              <a:gd name="adj2" fmla="val 108550"/>
              <a:gd name="adj3" fmla="val 148326"/>
              <a:gd name="adj4" fmla="val 23191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Chain</a:t>
            </a:r>
            <a:endParaRPr lang="en-US" b="1" dirty="0"/>
          </a:p>
        </p:txBody>
      </p:sp>
      <p:sp>
        <p:nvSpPr>
          <p:cNvPr id="24" name="Line Callout 1 (No Border) 23"/>
          <p:cNvSpPr/>
          <p:nvPr/>
        </p:nvSpPr>
        <p:spPr>
          <a:xfrm>
            <a:off x="7543800" y="3733800"/>
            <a:ext cx="1295400" cy="457200"/>
          </a:xfrm>
          <a:prstGeom prst="callout1">
            <a:avLst>
              <a:gd name="adj1" fmla="val 60129"/>
              <a:gd name="adj2" fmla="val -8333"/>
              <a:gd name="adj3" fmla="val 236638"/>
              <a:gd name="adj4" fmla="val -23695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Cam Follower</a:t>
            </a:r>
            <a:endParaRPr lang="en-US" b="1" dirty="0"/>
          </a:p>
        </p:txBody>
      </p:sp>
      <p:sp>
        <p:nvSpPr>
          <p:cNvPr id="25" name="Line Callout 1 (No Border) 24"/>
          <p:cNvSpPr/>
          <p:nvPr/>
        </p:nvSpPr>
        <p:spPr>
          <a:xfrm>
            <a:off x="7086600" y="5334000"/>
            <a:ext cx="1295400" cy="457200"/>
          </a:xfrm>
          <a:prstGeom prst="callout1">
            <a:avLst>
              <a:gd name="adj1" fmla="val 60129"/>
              <a:gd name="adj2" fmla="val -8333"/>
              <a:gd name="adj3" fmla="val -49569"/>
              <a:gd name="adj4" fmla="val -16758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Ratio Plate</a:t>
            </a:r>
            <a:endParaRPr lang="en-US" b="1" dirty="0"/>
          </a:p>
        </p:txBody>
      </p:sp>
      <p:sp>
        <p:nvSpPr>
          <p:cNvPr id="26" name="Line Callout 1 (No Border) 25"/>
          <p:cNvSpPr/>
          <p:nvPr/>
        </p:nvSpPr>
        <p:spPr>
          <a:xfrm>
            <a:off x="990600" y="4724400"/>
            <a:ext cx="1295400" cy="457200"/>
          </a:xfrm>
          <a:prstGeom prst="callout1">
            <a:avLst>
              <a:gd name="adj1" fmla="val 65324"/>
              <a:gd name="adj2" fmla="val 108550"/>
              <a:gd name="adj3" fmla="val 143131"/>
              <a:gd name="adj4" fmla="val 20051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Sprocket</a:t>
            </a:r>
            <a:endParaRPr lang="en-US" b="1" dirty="0"/>
          </a:p>
        </p:txBody>
      </p:sp>
      <p:sp>
        <p:nvSpPr>
          <p:cNvPr id="27" name="Line Callout 1 (No Border) 26"/>
          <p:cNvSpPr/>
          <p:nvPr/>
        </p:nvSpPr>
        <p:spPr>
          <a:xfrm>
            <a:off x="6705600" y="2819400"/>
            <a:ext cx="762000" cy="457200"/>
          </a:xfrm>
          <a:prstGeom prst="callout1">
            <a:avLst>
              <a:gd name="adj1" fmla="val 60129"/>
              <a:gd name="adj2" fmla="val -8333"/>
              <a:gd name="adj3" fmla="val 236638"/>
              <a:gd name="adj4" fmla="val -23695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Cam</a:t>
            </a:r>
            <a:endParaRPr lang="en-US" b="1" dirty="0"/>
          </a:p>
        </p:txBody>
      </p:sp>
      <p:sp>
        <p:nvSpPr>
          <p:cNvPr id="28" name="Line Callout 1 (No Border) 27"/>
          <p:cNvSpPr/>
          <p:nvPr/>
        </p:nvSpPr>
        <p:spPr>
          <a:xfrm>
            <a:off x="1143000" y="1752600"/>
            <a:ext cx="1143000" cy="457200"/>
          </a:xfrm>
          <a:prstGeom prst="callout1">
            <a:avLst>
              <a:gd name="adj1" fmla="val 67921"/>
              <a:gd name="adj2" fmla="val 106992"/>
              <a:gd name="adj3" fmla="val 150924"/>
              <a:gd name="adj4" fmla="val 19577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Motor</a:t>
            </a:r>
            <a:endParaRPr lang="en-US" b="1" dirty="0"/>
          </a:p>
        </p:txBody>
      </p:sp>
      <p:sp>
        <p:nvSpPr>
          <p:cNvPr id="11" name="Title 2"/>
          <p:cNvSpPr txBox="1">
            <a:spLocks/>
          </p:cNvSpPr>
          <p:nvPr/>
        </p:nvSpPr>
        <p:spPr>
          <a:xfrm>
            <a:off x="0" y="990600"/>
            <a:ext cx="8229600" cy="6858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Maximizes potential</a:t>
            </a:r>
            <a:r>
              <a:rPr kumimoji="0" lang="en-US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of Energy Management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4920473"/>
      </p:ext>
    </p:extLst>
  </p:cSld>
  <p:clrMapOvr>
    <a:masterClrMapping/>
  </p:clrMapOvr>
  <p:transition advTm="4618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Competitors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5788176"/>
              </p:ext>
            </p:extLst>
          </p:nvPr>
        </p:nvGraphicFramePr>
        <p:xfrm>
          <a:off x="762000" y="1397000"/>
          <a:ext cx="8229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676400"/>
                <a:gridCol w="2286000"/>
                <a:gridCol w="289560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Competitors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Strengths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Vimana</a:t>
                      </a:r>
                      <a:r>
                        <a:rPr lang="en-US" dirty="0" smtClean="0"/>
                        <a:t> Advantage</a:t>
                      </a:r>
                      <a:endParaRPr lang="en-US" dirty="0"/>
                    </a:p>
                  </a:txBody>
                  <a:tcPr/>
                </a:tc>
              </a:tr>
              <a:tr h="81882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OEMs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Ford, GM,</a:t>
                      </a:r>
                      <a:r>
                        <a:rPr lang="en-US" baseline="0" dirty="0" smtClean="0">
                          <a:latin typeface="+mn-lt"/>
                        </a:rPr>
                        <a:t> Honda, Toyota, Nissan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Decision</a:t>
                      </a:r>
                      <a:r>
                        <a:rPr lang="en-US" baseline="0" dirty="0" smtClean="0">
                          <a:latin typeface="+mn-lt"/>
                        </a:rPr>
                        <a:t> Power, design capability, tech flexibility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Willingness to work</a:t>
                      </a:r>
                      <a:r>
                        <a:rPr lang="en-US" baseline="0" dirty="0" smtClean="0">
                          <a:latin typeface="+mn-lt"/>
                        </a:rPr>
                        <a:t> with OEMs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</a:tr>
              <a:tr h="81882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Incumbent</a:t>
                      </a:r>
                      <a:r>
                        <a:rPr lang="en-US" baseline="0" dirty="0" smtClean="0">
                          <a:latin typeface="+mn-lt"/>
                        </a:rPr>
                        <a:t> Tier 1 Suppliers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Dana, Allison,</a:t>
                      </a:r>
                      <a:r>
                        <a:rPr lang="en-US" baseline="0" dirty="0" smtClean="0">
                          <a:latin typeface="+mn-lt"/>
                        </a:rPr>
                        <a:t> AAM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Experience,</a:t>
                      </a:r>
                      <a:r>
                        <a:rPr lang="en-US" baseline="0" dirty="0" smtClean="0">
                          <a:latin typeface="+mn-lt"/>
                        </a:rPr>
                        <a:t> size, customer relationships, manufacturing, incumbency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Energy Management,</a:t>
                      </a:r>
                      <a:r>
                        <a:rPr lang="en-US" baseline="0" dirty="0" smtClean="0">
                          <a:latin typeface="+mn-lt"/>
                        </a:rPr>
                        <a:t> Fuel Efficiency, Performance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</a:tr>
              <a:tr h="61190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CVT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JATCO, ZF, GETRAG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Sales</a:t>
                      </a:r>
                      <a:r>
                        <a:rPr lang="en-US" baseline="0" dirty="0" smtClean="0">
                          <a:latin typeface="+mn-lt"/>
                        </a:rPr>
                        <a:t> to major OEMs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  <a:cs typeface="Arial" pitchFamily="34" charset="0"/>
                        </a:rPr>
                        <a:t>Energy Management, lower cost</a:t>
                      </a:r>
                      <a:r>
                        <a:rPr lang="en-US" sz="1800" baseline="0" dirty="0" smtClean="0">
                          <a:latin typeface="+mn-lt"/>
                          <a:cs typeface="Arial" pitchFamily="34" charset="0"/>
                        </a:rPr>
                        <a:t> and </a:t>
                      </a:r>
                      <a:r>
                        <a:rPr lang="en-US" sz="1800" dirty="0" smtClean="0">
                          <a:latin typeface="+mn-lt"/>
                          <a:cs typeface="Arial" pitchFamily="34" charset="0"/>
                        </a:rPr>
                        <a:t>weight, reliability, towing power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</a:tr>
              <a:tr h="61190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IVT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Ker-Train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Technology</a:t>
                      </a:r>
                      <a:r>
                        <a:rPr lang="en-US" baseline="0" dirty="0" smtClean="0">
                          <a:latin typeface="+mn-lt"/>
                        </a:rPr>
                        <a:t> used by military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Regenerative braking, lower weight, no torque recirculation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12502667"/>
      </p:ext>
    </p:extLst>
  </p:cSld>
  <p:clrMapOvr>
    <a:masterClrMapping/>
  </p:clrMapOvr>
  <p:transition advTm="1544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229600" cy="4876800"/>
          </a:xfrm>
        </p:spPr>
        <p:txBody>
          <a:bodyPr>
            <a:normAutofit/>
          </a:bodyPr>
          <a:lstStyle/>
          <a:p>
            <a:pPr marL="0" lvl="1" indent="0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000" dirty="0" smtClean="0"/>
              <a:t> Early Engagement with OEM’s</a:t>
            </a:r>
          </a:p>
          <a:p>
            <a:pPr marL="0" lvl="1" indent="0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000" dirty="0" smtClean="0">
                <a:cs typeface="Arial" charset="0"/>
              </a:rPr>
              <a:t> Priorities (based on customer feedback)</a:t>
            </a:r>
          </a:p>
          <a:p>
            <a:pPr marL="237744" lvl="2" indent="0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dirty="0" smtClean="0">
                <a:cs typeface="Arial" charset="0"/>
              </a:rPr>
              <a:t> Efficiency, packaging size, durability, manufacturability, power </a:t>
            </a:r>
          </a:p>
          <a:p>
            <a:pPr marL="237744" lvl="2" indent="0">
              <a:spcBef>
                <a:spcPts val="400"/>
              </a:spcBef>
              <a:buSzPct val="68000"/>
              <a:buNone/>
            </a:pPr>
            <a:r>
              <a:rPr lang="en-US" sz="1800" dirty="0" smtClean="0">
                <a:cs typeface="Arial" charset="0"/>
              </a:rPr>
              <a:t>  capacity, manufacturing cost</a:t>
            </a:r>
          </a:p>
          <a:p>
            <a:pPr marL="0" lvl="1" indent="0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000" dirty="0" smtClean="0"/>
              <a:t> Networking </a:t>
            </a:r>
          </a:p>
          <a:p>
            <a:pPr marL="0" lvl="1" indent="0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000" dirty="0" smtClean="0"/>
              <a:t> Team members with high industry visibility</a:t>
            </a:r>
          </a:p>
          <a:p>
            <a:pPr marL="0" lvl="1" indent="0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000" dirty="0" smtClean="0"/>
              <a:t> Build Prototypes</a:t>
            </a:r>
          </a:p>
          <a:p>
            <a:pPr marL="0" lvl="1" indent="0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000" dirty="0" smtClean="0"/>
              <a:t> Apply for grants</a:t>
            </a:r>
          </a:p>
          <a:p>
            <a:pPr lvl="1"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 lvl="1"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 lvl="1">
              <a:buNone/>
            </a:pPr>
            <a:r>
              <a:rPr lang="en-US" sz="2000" dirty="0" smtClean="0">
                <a:latin typeface="Arial" charset="0"/>
                <a:cs typeface="Arial" charset="0"/>
              </a:rPr>
              <a:t>The prototypes we are building are designed to answer direct questions from our customers.</a:t>
            </a:r>
          </a:p>
          <a:p>
            <a:pPr lvl="1"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 lvl="1"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-381000" y="685800"/>
            <a:ext cx="8839200" cy="457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latin typeface="Arial" charset="0"/>
                <a:cs typeface="Arial" charset="0"/>
              </a:rPr>
              <a:t>Customer Engagement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05800" y="6400800"/>
            <a:ext cx="4079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1000" b="1" dirty="0">
                <a:solidFill>
                  <a:schemeClr val="bg1"/>
                </a:solidFill>
              </a:rPr>
              <a:t>5_E</a:t>
            </a:r>
          </a:p>
        </p:txBody>
      </p:sp>
      <p:sp>
        <p:nvSpPr>
          <p:cNvPr id="19461" name="AutoShape 9" descr="00013784"/>
          <p:cNvSpPr>
            <a:spLocks noChangeAspect="1" noChangeArrowheads="1"/>
          </p:cNvSpPr>
          <p:nvPr/>
        </p:nvSpPr>
        <p:spPr bwMode="auto">
          <a:xfrm>
            <a:off x="47244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62" name="AutoShape 11" descr="00013784"/>
          <p:cNvSpPr>
            <a:spLocks noChangeAspect="1" noChangeArrowheads="1"/>
          </p:cNvSpPr>
          <p:nvPr/>
        </p:nvSpPr>
        <p:spPr bwMode="auto">
          <a:xfrm>
            <a:off x="47244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63" name="AutoShape 13" descr="00013784"/>
          <p:cNvSpPr>
            <a:spLocks noChangeAspect="1" noChangeArrowheads="1"/>
          </p:cNvSpPr>
          <p:nvPr/>
        </p:nvSpPr>
        <p:spPr bwMode="auto">
          <a:xfrm>
            <a:off x="47244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64" name="AutoShape 15" descr="00013784"/>
          <p:cNvSpPr>
            <a:spLocks noChangeAspect="1" noChangeArrowheads="1"/>
          </p:cNvSpPr>
          <p:nvPr/>
        </p:nvSpPr>
        <p:spPr bwMode="auto">
          <a:xfrm>
            <a:off x="47244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2492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7050" y="5525297"/>
            <a:ext cx="2266950" cy="57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1534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200" dirty="0" smtClean="0"/>
              <a:t>Resources</a:t>
            </a:r>
          </a:p>
          <a:p>
            <a:r>
              <a:rPr lang="en-US" sz="2200" dirty="0" smtClean="0"/>
              <a:t>Bring in new team members over the next two years with experience in Business, Sales, and Marketing </a:t>
            </a:r>
            <a:endParaRPr lang="en-US" sz="2200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200" dirty="0"/>
              <a:t>Formalize licensing </a:t>
            </a:r>
            <a:r>
              <a:rPr lang="en-US" sz="2200" dirty="0" smtClean="0"/>
              <a:t>agreement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sz="2200" dirty="0"/>
          </a:p>
          <a:p>
            <a:pPr marL="109728" indent="0">
              <a:buNone/>
            </a:pPr>
            <a:r>
              <a:rPr lang="en-US" sz="2200" dirty="0" smtClean="0"/>
              <a:t>Business Model Validation</a:t>
            </a:r>
          </a:p>
          <a:p>
            <a:r>
              <a:rPr lang="en-US" sz="2200" dirty="0" smtClean="0"/>
              <a:t>Continue engagement with potential customers</a:t>
            </a:r>
            <a:endParaRPr lang="en-US" sz="2200" dirty="0"/>
          </a:p>
          <a:p>
            <a:r>
              <a:rPr lang="en-US" sz="2200" dirty="0" smtClean="0"/>
              <a:t>Perform Market Research to validate business model</a:t>
            </a:r>
          </a:p>
          <a:p>
            <a:pPr>
              <a:buNone/>
            </a:pPr>
            <a:endParaRPr lang="en-US" sz="2200" dirty="0"/>
          </a:p>
          <a:p>
            <a:pPr marL="109728" indent="0">
              <a:buNone/>
            </a:pPr>
            <a:r>
              <a:rPr lang="en-US" sz="2200" dirty="0" smtClean="0"/>
              <a:t>Engineering</a:t>
            </a:r>
          </a:p>
          <a:p>
            <a:r>
              <a:rPr lang="en-US" sz="2200" dirty="0" smtClean="0"/>
              <a:t>Build, test, and measure transmission prototypes</a:t>
            </a:r>
            <a:endParaRPr lang="en-US" sz="2200" dirty="0"/>
          </a:p>
          <a:p>
            <a:pPr>
              <a:buNone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Next Steps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08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457200"/>
            <a:ext cx="23241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5943600"/>
            <a:ext cx="344887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0933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Risk Management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5788176"/>
              </p:ext>
            </p:extLst>
          </p:nvPr>
        </p:nvGraphicFramePr>
        <p:xfrm>
          <a:off x="685800" y="1295400"/>
          <a:ext cx="5943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289560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Risks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Mitigation</a:t>
                      </a:r>
                      <a:endParaRPr lang="en-US" dirty="0"/>
                    </a:p>
                  </a:txBody>
                  <a:tcPr/>
                </a:tc>
              </a:tr>
              <a:tr h="81882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Slow</a:t>
                      </a:r>
                      <a:r>
                        <a:rPr lang="en-US" baseline="0" dirty="0" smtClean="0">
                          <a:latin typeface="+mn-lt"/>
                        </a:rPr>
                        <a:t> Market Uptake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Time to Market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Partner w/customer early &amp; capital</a:t>
                      </a:r>
                      <a:r>
                        <a:rPr lang="en-US" baseline="0" dirty="0" smtClean="0">
                          <a:latin typeface="+mn-lt"/>
                        </a:rPr>
                        <a:t> efficiency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</a:tr>
              <a:tr h="81882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EGR</a:t>
                      </a:r>
                      <a:r>
                        <a:rPr lang="en-US" baseline="0" dirty="0" smtClean="0">
                          <a:latin typeface="+mn-lt"/>
                        </a:rPr>
                        <a:t>. Costs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Budget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Fixed cost contracts &amp; regular project status reports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</a:tr>
              <a:tr h="61190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EGR.</a:t>
                      </a:r>
                      <a:r>
                        <a:rPr lang="en-US" baseline="0" dirty="0" smtClean="0">
                          <a:latin typeface="+mn-lt"/>
                        </a:rPr>
                        <a:t> Timeline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Time to Market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Time based</a:t>
                      </a:r>
                      <a:r>
                        <a:rPr lang="en-US" baseline="0" dirty="0" smtClean="0">
                          <a:latin typeface="+mn-lt"/>
                        </a:rPr>
                        <a:t> penalties in outsource contracts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</a:tr>
              <a:tr h="61190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CAFE</a:t>
                      </a:r>
                      <a:r>
                        <a:rPr lang="en-US" baseline="0" dirty="0" smtClean="0">
                          <a:latin typeface="+mn-lt"/>
                        </a:rPr>
                        <a:t> Scaled Back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OEM Demand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cs typeface="Arial" pitchFamily="34" charset="0"/>
                        </a:rPr>
                        <a:t>Accelerated Development</a:t>
                      </a:r>
                      <a:endParaRPr lang="en-US" dirty="0" smtClean="0">
                        <a:latin typeface="+mn-lt"/>
                      </a:endParaRP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</a:tr>
              <a:tr h="61190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Technology Risk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Project Suspended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</a:rPr>
                        <a:t>Capital efficiency and early prototype testing</a:t>
                      </a: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1088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Market Potential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9200"/>
            <a:ext cx="5334000" cy="298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2287187"/>
              </p:ext>
            </p:extLst>
          </p:nvPr>
        </p:nvGraphicFramePr>
        <p:xfrm>
          <a:off x="1219201" y="4419600"/>
          <a:ext cx="7391399" cy="1314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9007"/>
                <a:gridCol w="2378841"/>
                <a:gridCol w="2973551"/>
              </a:tblGrid>
              <a:tr h="270933">
                <a:tc>
                  <a:txBody>
                    <a:bodyPr/>
                    <a:lstStyle/>
                    <a:p>
                      <a:r>
                        <a:rPr lang="en-US" dirty="0" smtClean="0"/>
                        <a:t>Total Industry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$36.4B</a:t>
                      </a:r>
                      <a:endParaRPr lang="en-US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dirty="0" smtClean="0"/>
                        <a:t>Transmissions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42.4% of industry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$36.4B * 42.4%=$15.4 B</a:t>
                      </a:r>
                      <a:endParaRPr lang="en-US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r>
                        <a:rPr lang="en-US" dirty="0" smtClean="0"/>
                        <a:t>License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1.5% of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1.5% * $15.4B=</a:t>
                      </a:r>
                      <a:r>
                        <a:rPr lang="en-US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$</a:t>
                      </a:r>
                      <a:r>
                        <a:rPr lang="en-US" b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231</a:t>
                      </a:r>
                      <a:r>
                        <a:rPr lang="en-US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M</a:t>
                      </a:r>
                      <a:endParaRPr lang="en-US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520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18013337"/>
              </p:ext>
            </p:extLst>
          </p:nvPr>
        </p:nvGraphicFramePr>
        <p:xfrm>
          <a:off x="457200" y="1481138"/>
          <a:ext cx="8229599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914400"/>
                <a:gridCol w="914400"/>
                <a:gridCol w="990600"/>
                <a:gridCol w="1371600"/>
                <a:gridCol w="1219200"/>
                <a:gridCol w="137159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2012 Sales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2016 Sales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2025 Sales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 </a:t>
                      </a:r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Fuel Econ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Penalty</a:t>
                      </a:r>
                    </a:p>
                    <a:p>
                      <a:r>
                        <a:rPr lang="en-US" dirty="0" smtClean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Penalty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2025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2.8M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3.4</a:t>
                      </a:r>
                      <a:r>
                        <a:rPr lang="en-US" baseline="0" dirty="0" smtClean="0"/>
                        <a:t>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3.4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21.3 mpg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$3.2 B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$7.1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3.1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22.8 mpg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$2.3 B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$5.4</a:t>
                      </a:r>
                      <a:r>
                        <a:rPr lang="en-US" baseline="0" dirty="0" smtClean="0"/>
                        <a:t>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Chrysler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20.7 mpg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$1.9</a:t>
                      </a:r>
                      <a:r>
                        <a:rPr lang="en-US" baseline="0" dirty="0" smtClean="0"/>
                        <a:t> B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$4.3 B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Big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8.1M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8.8M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21.7 mpg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$7.4B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$16.8B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 Penalty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4791670"/>
            <a:ext cx="52421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Growth Projections: </a:t>
            </a:r>
            <a:r>
              <a:rPr lang="en-US" sz="1200" dirty="0" err="1" smtClean="0"/>
              <a:t>IBISWorld</a:t>
            </a:r>
            <a:r>
              <a:rPr lang="en-US" sz="1200" dirty="0" smtClean="0"/>
              <a:t> revenue projections to 2018, then 1.5%</a:t>
            </a:r>
          </a:p>
        </p:txBody>
      </p:sp>
    </p:spTree>
    <p:extLst>
      <p:ext uri="{BB962C8B-B14F-4D97-AF65-F5344CB8AC3E}">
        <p14:creationId xmlns="" xmlns:p14="http://schemas.microsoft.com/office/powerpoint/2010/main" val="301088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Business Model Canvas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89916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7596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1800" dirty="0"/>
              <a:t>Technically, the team has identified nearly all the </a:t>
            </a:r>
            <a:r>
              <a:rPr lang="en-US" sz="1800" dirty="0" smtClean="0"/>
              <a:t>corporate partners </a:t>
            </a:r>
            <a:r>
              <a:rPr lang="en-US" sz="1800" dirty="0"/>
              <a:t>that will be required to take the transmission from the prototype phase all the way through to vehicle integration</a:t>
            </a:r>
            <a:r>
              <a:rPr lang="en-US" sz="1800" dirty="0" smtClean="0"/>
              <a:t>.  The team has currently only one member with a formal business degree</a:t>
            </a:r>
            <a:r>
              <a:rPr lang="en-US" sz="1800" dirty="0"/>
              <a:t>. </a:t>
            </a:r>
            <a:r>
              <a:rPr lang="en-US" sz="1800" dirty="0" smtClean="0"/>
              <a:t>It would </a:t>
            </a:r>
            <a:r>
              <a:rPr lang="en-US" sz="1800" dirty="0"/>
              <a:t>be beneficial </a:t>
            </a:r>
            <a:r>
              <a:rPr lang="en-US" sz="1800" dirty="0" smtClean="0"/>
              <a:t>to </a:t>
            </a:r>
            <a:r>
              <a:rPr lang="en-US" sz="1800" i="1" dirty="0" smtClean="0">
                <a:solidFill>
                  <a:schemeClr val="accent1">
                    <a:lumMod val="75000"/>
                  </a:schemeClr>
                </a:solidFill>
              </a:rPr>
              <a:t>add someone else </a:t>
            </a:r>
            <a:r>
              <a:rPr lang="en-US" sz="1800" dirty="0" smtClean="0"/>
              <a:t>to the team who has a </a:t>
            </a:r>
            <a:r>
              <a:rPr lang="en-US" sz="1800" i="1" dirty="0" smtClean="0">
                <a:solidFill>
                  <a:schemeClr val="accent1">
                    <a:lumMod val="75000"/>
                  </a:schemeClr>
                </a:solidFill>
              </a:rPr>
              <a:t>business degree</a:t>
            </a:r>
            <a:r>
              <a:rPr lang="en-US" sz="1800" dirty="0" smtClean="0"/>
              <a:t>.  Current business advisors:</a:t>
            </a:r>
          </a:p>
          <a:p>
            <a:pPr algn="ctr">
              <a:buNone/>
            </a:pPr>
            <a:endParaRPr lang="en-US" sz="1800" dirty="0" smtClean="0"/>
          </a:p>
          <a:p>
            <a:r>
              <a:rPr lang="en-US" sz="1800" dirty="0" err="1" smtClean="0"/>
              <a:t>TechTown</a:t>
            </a:r>
            <a:r>
              <a:rPr lang="en-US" sz="1800" dirty="0" smtClean="0"/>
              <a:t> </a:t>
            </a:r>
            <a:r>
              <a:rPr lang="en-US" sz="1800" dirty="0"/>
              <a:t>- Pat </a:t>
            </a:r>
            <a:r>
              <a:rPr lang="en-US" sz="1800" dirty="0" err="1"/>
              <a:t>Salo</a:t>
            </a:r>
            <a:r>
              <a:rPr lang="en-US" sz="1800" dirty="0"/>
              <a:t>: Business Strategy</a:t>
            </a:r>
          </a:p>
          <a:p>
            <a:r>
              <a:rPr lang="en-US" sz="1800" dirty="0" err="1"/>
              <a:t>TechTown</a:t>
            </a:r>
            <a:r>
              <a:rPr lang="en-US" sz="1800" dirty="0"/>
              <a:t> - Curt </a:t>
            </a:r>
            <a:r>
              <a:rPr lang="en-US" sz="1800" dirty="0" err="1"/>
              <a:t>Petterson</a:t>
            </a:r>
            <a:r>
              <a:rPr lang="en-US" sz="1800" dirty="0"/>
              <a:t>: Business Planning</a:t>
            </a:r>
          </a:p>
          <a:p>
            <a:r>
              <a:rPr lang="en-US" sz="1800" dirty="0"/>
              <a:t>OU </a:t>
            </a:r>
            <a:r>
              <a:rPr lang="en-US" sz="1800" dirty="0" err="1"/>
              <a:t>INCubator</a:t>
            </a:r>
            <a:r>
              <a:rPr lang="en-US" sz="1800" dirty="0"/>
              <a:t> (Macomb) Larry </a:t>
            </a:r>
            <a:r>
              <a:rPr lang="en-US" sz="1800" dirty="0" err="1"/>
              <a:t>Herriman</a:t>
            </a:r>
            <a:r>
              <a:rPr lang="en-US" sz="1800" dirty="0"/>
              <a:t>: Legal Advice</a:t>
            </a:r>
          </a:p>
          <a:p>
            <a:r>
              <a:rPr lang="en-US" sz="1800" dirty="0"/>
              <a:t>OU </a:t>
            </a:r>
            <a:r>
              <a:rPr lang="en-US" sz="1800" dirty="0" err="1"/>
              <a:t>INCubator</a:t>
            </a:r>
            <a:r>
              <a:rPr lang="en-US" sz="1800" dirty="0"/>
              <a:t> (Macomb) Wayne </a:t>
            </a:r>
            <a:r>
              <a:rPr lang="en-US" sz="1800" dirty="0" err="1"/>
              <a:t>Blizman</a:t>
            </a:r>
            <a:r>
              <a:rPr lang="en-US" sz="1800" dirty="0"/>
              <a:t>: Commercialization Advice</a:t>
            </a:r>
          </a:p>
          <a:p>
            <a:r>
              <a:rPr lang="en-US" sz="1800" dirty="0"/>
              <a:t>OU </a:t>
            </a:r>
            <a:r>
              <a:rPr lang="en-US" sz="1800" dirty="0" err="1"/>
              <a:t>INCubator</a:t>
            </a:r>
            <a:r>
              <a:rPr lang="en-US" sz="1800" dirty="0"/>
              <a:t> (Macomb) Mike Brennan: Commercialization and Investment</a:t>
            </a:r>
          </a:p>
          <a:p>
            <a:r>
              <a:rPr lang="en-US" sz="1800" dirty="0"/>
              <a:t>OU </a:t>
            </a:r>
            <a:r>
              <a:rPr lang="en-US" sz="1800" dirty="0" err="1"/>
              <a:t>INCubator</a:t>
            </a:r>
            <a:r>
              <a:rPr lang="en-US" sz="1800" dirty="0"/>
              <a:t> (Macomb) John Carter: Legal Documentation</a:t>
            </a:r>
          </a:p>
          <a:p>
            <a:r>
              <a:rPr lang="en-US" sz="1800" dirty="0"/>
              <a:t>Ann Arbor - Amy </a:t>
            </a:r>
            <a:r>
              <a:rPr lang="en-US" sz="1800" dirty="0" err="1"/>
              <a:t>Klinke</a:t>
            </a:r>
            <a:r>
              <a:rPr lang="en-US" sz="1800" dirty="0"/>
              <a:t>, Norm </a:t>
            </a:r>
            <a:r>
              <a:rPr lang="en-US" sz="1800" dirty="0" err="1"/>
              <a:t>Rapino</a:t>
            </a:r>
            <a:r>
              <a:rPr lang="en-US" sz="1800" dirty="0"/>
              <a:t>: Investor Presentations, Business Development</a:t>
            </a:r>
          </a:p>
          <a:p>
            <a:r>
              <a:rPr lang="en-US" sz="1800" dirty="0" err="1" smtClean="0"/>
              <a:t>MiCEVC</a:t>
            </a:r>
            <a:r>
              <a:rPr lang="en-US" sz="1800" dirty="0" smtClean="0"/>
              <a:t> Mentor </a:t>
            </a:r>
            <a:r>
              <a:rPr lang="en-US" sz="1800" dirty="0"/>
              <a:t>- Peter Goldberg: </a:t>
            </a:r>
            <a:r>
              <a:rPr lang="en-US" sz="1800" dirty="0" smtClean="0"/>
              <a:t>Business Advisor</a:t>
            </a:r>
            <a:endParaRPr lang="en-US" sz="1800" dirty="0"/>
          </a:p>
          <a:p>
            <a:r>
              <a:rPr lang="en-US" sz="1800" dirty="0"/>
              <a:t>OU </a:t>
            </a:r>
            <a:r>
              <a:rPr lang="en-US" sz="1800" dirty="0" err="1"/>
              <a:t>INCubator</a:t>
            </a:r>
            <a:r>
              <a:rPr lang="en-US" sz="1800" dirty="0"/>
              <a:t> (Oakland) Amy Butler: Energy Technology Networking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445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charset="0"/>
                <a:cs typeface="Arial" charset="0"/>
              </a:rPr>
              <a:t>Golden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Partnerships – Detail Slide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419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1534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200" dirty="0" smtClean="0"/>
              <a:t>Feasibility</a:t>
            </a:r>
          </a:p>
          <a:p>
            <a:r>
              <a:rPr lang="en-US" sz="2200" dirty="0" smtClean="0"/>
              <a:t>Proof of Concept Completed- DOD TRL 3</a:t>
            </a:r>
          </a:p>
          <a:p>
            <a:r>
              <a:rPr lang="en-US" sz="2200" dirty="0" smtClean="0"/>
              <a:t>Plans for 3D printing, Software Simulation and Prototype Model.</a:t>
            </a:r>
            <a:endParaRPr lang="en-US" sz="2200" dirty="0"/>
          </a:p>
          <a:p>
            <a:pPr marL="365760" lvl="1" indent="-256032">
              <a:spcBef>
                <a:spcPts val="400"/>
              </a:spcBef>
              <a:buSzPct val="68000"/>
              <a:buNone/>
            </a:pPr>
            <a:endParaRPr lang="en-US" sz="2200" dirty="0"/>
          </a:p>
          <a:p>
            <a:pPr marL="109728" indent="0">
              <a:buNone/>
            </a:pPr>
            <a:r>
              <a:rPr lang="en-US" sz="2200" dirty="0" smtClean="0"/>
              <a:t>Validation</a:t>
            </a:r>
          </a:p>
          <a:p>
            <a:r>
              <a:rPr lang="en-US" sz="2200" dirty="0" smtClean="0"/>
              <a:t>Continued market research and engagement with potential customers including GM, Ford, and Tesla.</a:t>
            </a:r>
            <a:endParaRPr lang="en-US" sz="2200" dirty="0"/>
          </a:p>
          <a:p>
            <a:pPr>
              <a:buNone/>
            </a:pPr>
            <a:endParaRPr lang="en-US" sz="2200" dirty="0"/>
          </a:p>
          <a:p>
            <a:pPr marL="109728" indent="0">
              <a:buNone/>
            </a:pPr>
            <a:r>
              <a:rPr lang="en-US" sz="2200" dirty="0" smtClean="0"/>
              <a:t>Technological Protection</a:t>
            </a:r>
          </a:p>
          <a:p>
            <a:r>
              <a:rPr lang="en-US" sz="2200" dirty="0" smtClean="0"/>
              <a:t>Patent Pending (with patent strength 3.25)</a:t>
            </a:r>
            <a:endParaRPr lang="en-US" sz="2200" dirty="0"/>
          </a:p>
          <a:p>
            <a:pPr>
              <a:buNone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Where we are today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933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Smooth energy management throughout the entire range of possible gear ratios.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Energy management enables reduced engine weight and capacity without sacrificing performance.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Competitive Advantage- Detail Slide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8753830"/>
      </p:ext>
    </p:extLst>
  </p:cSld>
  <p:clrMapOvr>
    <a:masterClrMapping/>
  </p:clrMapOvr>
  <p:transition advTm="3728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063017" y="1219201"/>
            <a:ext cx="701418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Competitor Technologies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05800" y="6400800"/>
            <a:ext cx="4079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1000" b="1">
                <a:solidFill>
                  <a:schemeClr val="bg1"/>
                </a:solidFill>
              </a:rPr>
              <a:t>5_E</a:t>
            </a:r>
          </a:p>
        </p:txBody>
      </p:sp>
      <p:sp>
        <p:nvSpPr>
          <p:cNvPr id="19461" name="AutoShape 9" descr="00013784"/>
          <p:cNvSpPr>
            <a:spLocks noChangeAspect="1" noChangeArrowheads="1"/>
          </p:cNvSpPr>
          <p:nvPr/>
        </p:nvSpPr>
        <p:spPr bwMode="auto">
          <a:xfrm>
            <a:off x="47244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AutoShape 11" descr="00013784"/>
          <p:cNvSpPr>
            <a:spLocks noChangeAspect="1" noChangeArrowheads="1"/>
          </p:cNvSpPr>
          <p:nvPr/>
        </p:nvSpPr>
        <p:spPr bwMode="auto">
          <a:xfrm>
            <a:off x="47244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AutoShape 13" descr="00013784"/>
          <p:cNvSpPr>
            <a:spLocks noChangeAspect="1" noChangeArrowheads="1"/>
          </p:cNvSpPr>
          <p:nvPr/>
        </p:nvSpPr>
        <p:spPr bwMode="auto">
          <a:xfrm>
            <a:off x="47244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AutoShape 15" descr="00013784"/>
          <p:cNvSpPr>
            <a:spLocks noChangeAspect="1" noChangeArrowheads="1"/>
          </p:cNvSpPr>
          <p:nvPr/>
        </p:nvSpPr>
        <p:spPr bwMode="auto">
          <a:xfrm>
            <a:off x="47244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8229600" y="6416675"/>
            <a:ext cx="4191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1000" b="1">
                <a:solidFill>
                  <a:schemeClr val="bg1"/>
                </a:solidFill>
              </a:rPr>
              <a:t>5_A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2000" y="304800"/>
            <a:ext cx="6756400" cy="566738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500" b="1" dirty="0" smtClean="0">
                <a:latin typeface="Arial" pitchFamily="34" charset="0"/>
                <a:ea typeface="+mj-ea"/>
                <a:cs typeface="Arial" pitchFamily="34" charset="0"/>
              </a:rPr>
              <a:t>Golden-S.W.O.T Analysis- long version</a:t>
            </a:r>
            <a:endParaRPr lang="en-US" sz="25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914400"/>
            <a:ext cx="6781800" cy="2128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900" dirty="0" smtClean="0">
                <a:cs typeface="Arial" charset="0"/>
              </a:rPr>
              <a:t>Strength:</a:t>
            </a:r>
          </a:p>
          <a:p>
            <a:r>
              <a:rPr lang="en-US" sz="900" dirty="0" smtClean="0"/>
              <a:t>There are several advantages to this CVT: (KERS) Kinetic Energy Recovery System</a:t>
            </a:r>
          </a:p>
          <a:p>
            <a:r>
              <a:rPr lang="en-US" sz="900" dirty="0" smtClean="0"/>
              <a:t> (1.) Ability to control the rate of energy recovery</a:t>
            </a:r>
          </a:p>
          <a:p>
            <a:r>
              <a:rPr lang="en-US" sz="900" dirty="0" smtClean="0"/>
              <a:t> (2.) Relatively inexpensive compare to current  CVT Transmissions, Automatic Transmissions.</a:t>
            </a:r>
          </a:p>
          <a:p>
            <a:r>
              <a:rPr lang="en-US" sz="900" dirty="0" smtClean="0"/>
              <a:t>(3.)  Reduction in engine and transmission sizes.</a:t>
            </a:r>
          </a:p>
          <a:p>
            <a:r>
              <a:rPr lang="en-US" sz="900" dirty="0" smtClean="0"/>
              <a:t>(4.) Better fuel economy.</a:t>
            </a:r>
          </a:p>
          <a:p>
            <a:r>
              <a:rPr lang="en-US" sz="900" dirty="0" smtClean="0"/>
              <a:t>(5.) Lower fuel consumption resulting in reduced emissions for pollution control.</a:t>
            </a:r>
          </a:p>
          <a:p>
            <a:r>
              <a:rPr lang="en-US" sz="900" dirty="0" smtClean="0"/>
              <a:t>(6.) Higher efficiency in horse power per engine volume.</a:t>
            </a:r>
          </a:p>
          <a:p>
            <a:r>
              <a:rPr lang="en-US" sz="900" dirty="0" smtClean="0"/>
              <a:t>(7.) Less vehicle weight.</a:t>
            </a:r>
          </a:p>
          <a:p>
            <a:r>
              <a:rPr lang="en-US" sz="900" dirty="0" smtClean="0"/>
              <a:t>(8.) Direct regenerative braking.</a:t>
            </a:r>
          </a:p>
          <a:p>
            <a:r>
              <a:rPr lang="en-US" sz="900" dirty="0" smtClean="0"/>
              <a:t>(9.)Multiple configurations for design. (i.e. four electric motors, one/tire eliminates differentials resulting in better handling characteristics)</a:t>
            </a:r>
          </a:p>
          <a:p>
            <a:r>
              <a:rPr lang="en-US" sz="900" dirty="0" smtClean="0"/>
              <a:t>(10.) Flexibility in design for all types of engines and vehicle weight classes. </a:t>
            </a:r>
          </a:p>
          <a:p>
            <a:pPr eaLnBrk="1" hangingPunct="1">
              <a:lnSpc>
                <a:spcPct val="90000"/>
              </a:lnSpc>
            </a:pPr>
            <a:r>
              <a:rPr lang="en-US" sz="900" dirty="0" smtClean="0">
                <a:cs typeface="Arial" charset="0"/>
              </a:rPr>
              <a:t>               </a:t>
            </a:r>
          </a:p>
          <a:p>
            <a:pPr eaLnBrk="1" hangingPunct="1">
              <a:lnSpc>
                <a:spcPct val="90000"/>
              </a:lnSpc>
            </a:pPr>
            <a:endParaRPr lang="en-US" sz="900" dirty="0" smtClean="0"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0600" y="2895600"/>
            <a:ext cx="6781800" cy="1712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900" dirty="0" smtClean="0">
                <a:cs typeface="Arial" charset="0"/>
              </a:rPr>
              <a:t>Opportunity for Improvements:</a:t>
            </a:r>
          </a:p>
          <a:p>
            <a:r>
              <a:rPr lang="en-US" sz="900" dirty="0" smtClean="0"/>
              <a:t>The Challenges for this CVT System include: </a:t>
            </a:r>
          </a:p>
          <a:p>
            <a:r>
              <a:rPr lang="en-US" sz="900" dirty="0" smtClean="0"/>
              <a:t>(1.) Vehicle Integration current and future.</a:t>
            </a:r>
          </a:p>
          <a:p>
            <a:r>
              <a:rPr lang="en-US" sz="900" dirty="0" smtClean="0"/>
              <a:t>(2.) Combination of Controllers to work with this CVT.</a:t>
            </a:r>
          </a:p>
          <a:p>
            <a:r>
              <a:rPr lang="en-US" sz="900" dirty="0" smtClean="0"/>
              <a:t>(3.) Manufacturing Tolerances, Cost  for manufacturing in Retooling.</a:t>
            </a:r>
          </a:p>
          <a:p>
            <a:r>
              <a:rPr lang="en-US" sz="900" dirty="0" smtClean="0"/>
              <a:t>(4.) Few situations like Continuous 20 miles Distance all up hill ( There may be a slowing down of the vehicle) </a:t>
            </a:r>
          </a:p>
          <a:p>
            <a:r>
              <a:rPr lang="en-US" sz="900" dirty="0" smtClean="0"/>
              <a:t>(5.) Discovery of full potential uses and configurations changes for building various models for this CVT Optimization (</a:t>
            </a:r>
            <a:r>
              <a:rPr lang="en-US" sz="900" dirty="0" err="1" smtClean="0"/>
              <a:t>i.e</a:t>
            </a:r>
            <a:r>
              <a:rPr lang="en-US" sz="900" dirty="0" smtClean="0"/>
              <a:t>, one example: Utilizing usage of </a:t>
            </a:r>
            <a:r>
              <a:rPr lang="en-US" sz="900" dirty="0" err="1" smtClean="0"/>
              <a:t>Electrorheological</a:t>
            </a:r>
            <a:r>
              <a:rPr lang="en-US" sz="900" dirty="0" smtClean="0"/>
              <a:t> or </a:t>
            </a:r>
            <a:r>
              <a:rPr lang="en-US" sz="900" dirty="0" err="1" smtClean="0"/>
              <a:t>Magnetorheological</a:t>
            </a:r>
            <a:r>
              <a:rPr lang="en-US" sz="900" dirty="0" smtClean="0"/>
              <a:t> Technology and another example: Using this CVT as an Energy Management System with Flywheel) (KERS)</a:t>
            </a:r>
          </a:p>
          <a:p>
            <a:r>
              <a:rPr lang="en-US" sz="900" dirty="0" smtClean="0"/>
              <a:t> </a:t>
            </a:r>
          </a:p>
          <a:p>
            <a:pPr eaLnBrk="1" hangingPunct="1">
              <a:lnSpc>
                <a:spcPct val="90000"/>
              </a:lnSpc>
            </a:pPr>
            <a:r>
              <a:rPr lang="en-US" sz="900" dirty="0" smtClean="0">
                <a:cs typeface="Arial" charset="0"/>
              </a:rPr>
              <a:t>               </a:t>
            </a:r>
          </a:p>
          <a:p>
            <a:pPr eaLnBrk="1" hangingPunct="1">
              <a:lnSpc>
                <a:spcPct val="90000"/>
              </a:lnSpc>
            </a:pPr>
            <a:endParaRPr lang="en-US" sz="900" dirty="0" smtClean="0"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4267200"/>
            <a:ext cx="678180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900" dirty="0" smtClean="0">
                <a:cs typeface="Arial" charset="0"/>
              </a:rPr>
              <a:t>Opportunity:</a:t>
            </a:r>
          </a:p>
          <a:p>
            <a:r>
              <a:rPr lang="en-US" sz="900" dirty="0" smtClean="0"/>
              <a:t>  (1.) Grants- comparison with the Ker-Train Transmission.</a:t>
            </a:r>
          </a:p>
          <a:p>
            <a:r>
              <a:rPr lang="en-US" sz="900" dirty="0" smtClean="0"/>
              <a:t>  (2.) OEM opportunities to work directly with them- Infinite Speed Bicycle Motorcycles, Military vehicles, Wind Mills,</a:t>
            </a:r>
            <a:r>
              <a:rPr lang="en-US" sz="900" dirty="0" smtClean="0">
                <a:cs typeface="Arial" charset="0"/>
              </a:rPr>
              <a:t> </a:t>
            </a:r>
            <a:r>
              <a:rPr lang="en-US" sz="900" dirty="0" err="1" smtClean="0">
                <a:cs typeface="Arial" charset="0"/>
              </a:rPr>
              <a:t>Segway.</a:t>
            </a:r>
            <a:r>
              <a:rPr lang="en-US" sz="900" dirty="0" err="1" smtClean="0"/>
              <a:t>The</a:t>
            </a:r>
            <a:r>
              <a:rPr lang="en-US" sz="900" dirty="0" smtClean="0"/>
              <a:t> </a:t>
            </a:r>
          </a:p>
          <a:p>
            <a:r>
              <a:rPr lang="en-US" sz="900" dirty="0" smtClean="0"/>
              <a:t>         Best applications of this Type of a CVT is for :All types of I.C.E’s (High Mass Vehicles including: Tractors/ Military </a:t>
            </a:r>
          </a:p>
          <a:p>
            <a:r>
              <a:rPr lang="en-US" sz="900" dirty="0" smtClean="0"/>
              <a:t>         Trucks/Civilian </a:t>
            </a:r>
            <a:r>
              <a:rPr lang="en-US" sz="900" dirty="0" err="1" smtClean="0"/>
              <a:t>Trucks,Heavy</a:t>
            </a:r>
            <a:r>
              <a:rPr lang="en-US" sz="900" dirty="0" smtClean="0"/>
              <a:t>/Medium Vehicles, Three-Wheeler Taxi’s (Rickshaw, </a:t>
            </a:r>
            <a:r>
              <a:rPr lang="en-US" sz="900" dirty="0" err="1" smtClean="0"/>
              <a:t>Alibaba</a:t>
            </a:r>
            <a:r>
              <a:rPr lang="en-US" sz="900" dirty="0" smtClean="0"/>
              <a:t>) Hybrid Vehicles. Electric </a:t>
            </a:r>
          </a:p>
          <a:p>
            <a:r>
              <a:rPr lang="en-US" sz="900" dirty="0" smtClean="0"/>
              <a:t>         Vehicles.</a:t>
            </a:r>
          </a:p>
          <a:p>
            <a:pPr lvl="0"/>
            <a:r>
              <a:rPr lang="en-US" sz="900" dirty="0" smtClean="0">
                <a:cs typeface="Arial" charset="0"/>
              </a:rPr>
              <a:t>   (3.) Investors.</a:t>
            </a:r>
          </a:p>
        </p:txBody>
      </p:sp>
      <p:sp>
        <p:nvSpPr>
          <p:cNvPr id="8" name="Rectangle 7"/>
          <p:cNvSpPr/>
          <p:nvPr/>
        </p:nvSpPr>
        <p:spPr>
          <a:xfrm>
            <a:off x="1066800" y="5334000"/>
            <a:ext cx="6781800" cy="1158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900" dirty="0" smtClean="0">
                <a:cs typeface="Arial" charset="0"/>
              </a:rPr>
              <a:t>Threats:</a:t>
            </a:r>
          </a:p>
          <a:p>
            <a:r>
              <a:rPr lang="en-US" sz="900" dirty="0" smtClean="0"/>
              <a:t>The Challenges for this CVT System include: </a:t>
            </a:r>
          </a:p>
          <a:p>
            <a:r>
              <a:rPr lang="en-US" sz="900" dirty="0" smtClean="0"/>
              <a:t>(1.) Similar Technology (i.e. Ker-Train Transmission more developed )</a:t>
            </a:r>
          </a:p>
          <a:p>
            <a:r>
              <a:rPr lang="en-US" sz="900" dirty="0" smtClean="0"/>
              <a:t>(2.) Manufacturing Tolerances.</a:t>
            </a:r>
          </a:p>
          <a:p>
            <a:r>
              <a:rPr lang="en-US" sz="900" dirty="0" smtClean="0"/>
              <a:t>(3) Funding</a:t>
            </a:r>
          </a:p>
          <a:p>
            <a:r>
              <a:rPr lang="en-US" sz="900" dirty="0" smtClean="0"/>
              <a:t> </a:t>
            </a:r>
          </a:p>
          <a:p>
            <a:pPr eaLnBrk="1" hangingPunct="1">
              <a:lnSpc>
                <a:spcPct val="90000"/>
              </a:lnSpc>
            </a:pPr>
            <a:r>
              <a:rPr lang="en-US" sz="900" dirty="0" smtClean="0">
                <a:cs typeface="Arial" charset="0"/>
              </a:rPr>
              <a:t>               </a:t>
            </a:r>
          </a:p>
          <a:p>
            <a:pPr eaLnBrk="1" hangingPunct="1">
              <a:lnSpc>
                <a:spcPct val="90000"/>
              </a:lnSpc>
            </a:pPr>
            <a:endParaRPr lang="en-US" sz="9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229600" cy="4876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24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r>
              <a:rPr lang="en-US" sz="2400" dirty="0" err="1" smtClean="0">
                <a:latin typeface="Arial" charset="0"/>
                <a:cs typeface="Arial" charset="0"/>
              </a:rPr>
              <a:t>Reelab</a:t>
            </a:r>
            <a:r>
              <a:rPr lang="en-US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: </a:t>
            </a:r>
            <a:r>
              <a:rPr lang="en-US" sz="2400" i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Small vehicle validation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r>
              <a:rPr lang="en-US" sz="2400" dirty="0" smtClean="0">
                <a:latin typeface="Arial" charset="0"/>
                <a:cs typeface="Arial" charset="0"/>
              </a:rPr>
              <a:t>Evolver (ATV): (Gene Bachman, Pres.) </a:t>
            </a:r>
            <a:r>
              <a:rPr lang="en-US" sz="2400" i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Performance</a:t>
            </a:r>
          </a:p>
          <a:p>
            <a:r>
              <a:rPr lang="en-US" sz="2400" dirty="0" smtClean="0">
                <a:latin typeface="Arial" charset="0"/>
                <a:cs typeface="Arial" charset="0"/>
              </a:rPr>
              <a:t>DOE Webinar: </a:t>
            </a:r>
            <a:r>
              <a:rPr lang="en-US" sz="2400" i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Energy Management</a:t>
            </a:r>
          </a:p>
          <a:p>
            <a:r>
              <a:rPr lang="en-US" sz="2400" dirty="0" smtClean="0">
                <a:latin typeface="Arial" charset="0"/>
                <a:cs typeface="Arial" charset="0"/>
              </a:rPr>
              <a:t>Ford: Ed Debler (ret.) Front Wheel Drive Transmission </a:t>
            </a:r>
            <a:r>
              <a:rPr lang="en-US" sz="2400" i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space restrictions</a:t>
            </a:r>
          </a:p>
          <a:p>
            <a:r>
              <a:rPr lang="en-US" sz="2400" dirty="0" smtClean="0">
                <a:latin typeface="Arial" charset="0"/>
                <a:cs typeface="Arial" charset="0"/>
              </a:rPr>
              <a:t>GM: Manager Transmission Systems Lab (Robert Gonzales) </a:t>
            </a:r>
            <a:r>
              <a:rPr lang="en-US" sz="2400" i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Durability, Power Specs, Torque Flow</a:t>
            </a:r>
          </a:p>
          <a:p>
            <a:r>
              <a:rPr lang="en-US" sz="2400" dirty="0" smtClean="0">
                <a:latin typeface="Arial" charset="0"/>
                <a:cs typeface="Arial" charset="0"/>
              </a:rPr>
              <a:t>Technology Consultant on DoD Programs: (John </a:t>
            </a:r>
            <a:r>
              <a:rPr lang="en-US" sz="2400" dirty="0" err="1" smtClean="0">
                <a:latin typeface="Arial" charset="0"/>
                <a:cs typeface="Arial" charset="0"/>
              </a:rPr>
              <a:t>Bedz</a:t>
            </a:r>
            <a:r>
              <a:rPr lang="en-US" sz="2400" dirty="0" smtClean="0">
                <a:latin typeface="Arial" charset="0"/>
                <a:cs typeface="Arial" charset="0"/>
              </a:rPr>
              <a:t>)</a:t>
            </a:r>
          </a:p>
          <a:p>
            <a:pPr>
              <a:buNone/>
            </a:pPr>
            <a:r>
              <a:rPr lang="en-US" sz="2400" dirty="0" smtClean="0">
                <a:latin typeface="Arial" charset="0"/>
                <a:cs typeface="Arial" charset="0"/>
              </a:rPr>
              <a:t>   Heavily armored amphibious vehicles have </a:t>
            </a:r>
            <a:r>
              <a:rPr lang="en-US" sz="2400" i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weight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i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restrictions</a:t>
            </a:r>
            <a:r>
              <a:rPr lang="en-US" sz="2400" dirty="0" smtClean="0">
                <a:latin typeface="Arial" charset="0"/>
                <a:cs typeface="Arial" charset="0"/>
              </a:rPr>
              <a:t> – must float!</a:t>
            </a:r>
          </a:p>
          <a:p>
            <a:endParaRPr lang="en-US" sz="2400" dirty="0" smtClean="0">
              <a:latin typeface="Arial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latin typeface="Arial" pitchFamily="34" charset="0"/>
                <a:cs typeface="Arial" pitchFamily="34" charset="0"/>
              </a:rPr>
              <a:t>Active Engagement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05800" y="6400800"/>
            <a:ext cx="4079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1000" b="1" dirty="0">
                <a:solidFill>
                  <a:schemeClr val="bg1"/>
                </a:solidFill>
              </a:rPr>
              <a:t>5_E</a:t>
            </a:r>
          </a:p>
        </p:txBody>
      </p:sp>
      <p:sp>
        <p:nvSpPr>
          <p:cNvPr id="19461" name="AutoShape 9" descr="00013784"/>
          <p:cNvSpPr>
            <a:spLocks noChangeAspect="1" noChangeArrowheads="1"/>
          </p:cNvSpPr>
          <p:nvPr/>
        </p:nvSpPr>
        <p:spPr bwMode="auto">
          <a:xfrm>
            <a:off x="47244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62" name="AutoShape 11" descr="00013784"/>
          <p:cNvSpPr>
            <a:spLocks noChangeAspect="1" noChangeArrowheads="1"/>
          </p:cNvSpPr>
          <p:nvPr/>
        </p:nvSpPr>
        <p:spPr bwMode="auto">
          <a:xfrm>
            <a:off x="47244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63" name="AutoShape 13" descr="00013784"/>
          <p:cNvSpPr>
            <a:spLocks noChangeAspect="1" noChangeArrowheads="1"/>
          </p:cNvSpPr>
          <p:nvPr/>
        </p:nvSpPr>
        <p:spPr bwMode="auto">
          <a:xfrm>
            <a:off x="47244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64" name="AutoShape 15" descr="00013784"/>
          <p:cNvSpPr>
            <a:spLocks noChangeAspect="1" noChangeArrowheads="1"/>
          </p:cNvSpPr>
          <p:nvPr/>
        </p:nvSpPr>
        <p:spPr bwMode="auto">
          <a:xfrm>
            <a:off x="47244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2492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457200"/>
            <a:ext cx="27241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49756615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153400" cy="4525963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en-US" sz="2200" dirty="0" smtClean="0"/>
              <a:t>Product Offering:</a:t>
            </a:r>
          </a:p>
          <a:p>
            <a:r>
              <a:rPr lang="en-US" sz="2200" dirty="0" smtClean="0"/>
              <a:t>Energy Management Transmission capable of increasing fuel efficiency by 25% and double the acceleration for performance.</a:t>
            </a:r>
          </a:p>
          <a:p>
            <a:r>
              <a:rPr lang="en-US" sz="2200" dirty="0" smtClean="0"/>
              <a:t>A unique CVT/IVT for ATV Application to enhance performance for off road conditions.</a:t>
            </a:r>
          </a:p>
          <a:p>
            <a:r>
              <a:rPr lang="en-US" sz="2200" dirty="0" smtClean="0"/>
              <a:t>A new transmission that will increase acceleration for After Market Vehicles. </a:t>
            </a:r>
          </a:p>
          <a:p>
            <a:r>
              <a:rPr lang="en-US" sz="2200" dirty="0" smtClean="0"/>
              <a:t>A disruptive transmission that allows for greater fuel efficiency and performance in the automotive market.</a:t>
            </a:r>
          </a:p>
          <a:p>
            <a:pPr>
              <a:buNone/>
            </a:pPr>
            <a:endParaRPr lang="en-US" sz="2200" dirty="0"/>
          </a:p>
          <a:p>
            <a:pPr marL="365760" lvl="1" indent="-256032">
              <a:spcBef>
                <a:spcPts val="400"/>
              </a:spcBef>
              <a:buSzPct val="68000"/>
              <a:buNone/>
            </a:pPr>
            <a:endParaRPr lang="en-US" sz="2200" dirty="0"/>
          </a:p>
          <a:p>
            <a:pPr marL="109728" indent="0">
              <a:buNone/>
            </a:pPr>
            <a:r>
              <a:rPr lang="en-US" sz="2200" dirty="0" smtClean="0"/>
              <a:t>Strategic Partners/Investor offering:</a:t>
            </a:r>
          </a:p>
          <a:p>
            <a:r>
              <a:rPr lang="en-US" sz="2200" dirty="0" smtClean="0"/>
              <a:t>Sale of I.P. for $20 Million.</a:t>
            </a:r>
          </a:p>
          <a:p>
            <a:r>
              <a:rPr lang="en-US" sz="2200" dirty="0" smtClean="0"/>
              <a:t>Sale of 30 percent ownership of Golden company for $6 Million.</a:t>
            </a:r>
          </a:p>
          <a:p>
            <a:r>
              <a:rPr lang="en-US" sz="2200" dirty="0" smtClean="0"/>
              <a:t>53%IRR in return for 1.6 Million investment for Automotive OEM market 11 Years for potential profits $37 Million.</a:t>
            </a:r>
          </a:p>
          <a:p>
            <a:r>
              <a:rPr lang="en-US" sz="2200" dirty="0" smtClean="0"/>
              <a:t>Strategic partner willing to spend adequate financial resources for establishing international patent rights and marketing, sales, testing and manufacturing for international markets. Strategic Partner will have ownership of non-</a:t>
            </a:r>
            <a:r>
              <a:rPr lang="en-US" sz="2200" dirty="0" err="1" smtClean="0"/>
              <a:t>U.S.Patents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Joint-Venture with an ATV Prototype to allow for licensing agreement with a ATV OEMs.</a:t>
            </a:r>
          </a:p>
          <a:p>
            <a:r>
              <a:rPr lang="en-US" sz="2200" dirty="0" smtClean="0"/>
              <a:t>Investment of 1 million dollars with IRR of 45% for aftermarket supplier applications within 4 years for a potential profit of $2.4 Million.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  <a:p>
            <a:pPr>
              <a:buNone/>
            </a:pPr>
            <a:endParaRPr lang="en-US" sz="2200" dirty="0"/>
          </a:p>
          <a:p>
            <a:pPr>
              <a:buNone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are we offering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933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1534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2200" dirty="0" smtClean="0"/>
          </a:p>
          <a:p>
            <a:r>
              <a:rPr lang="en-US" sz="2200" dirty="0" smtClean="0"/>
              <a:t>Volvo is the only company that advertized using similar energy management technology to increase fuel efficiency.</a:t>
            </a:r>
          </a:p>
          <a:p>
            <a:r>
              <a:rPr lang="en-US" sz="2200" dirty="0" smtClean="0"/>
              <a:t>No company has claimed using similar energy management technology to increase performance.</a:t>
            </a:r>
          </a:p>
          <a:p>
            <a:r>
              <a:rPr lang="en-US" sz="2200" dirty="0" smtClean="0"/>
              <a:t>Golden is undertaking the challenge to work with energy management technology to increase both fuel efficiency and performance.</a:t>
            </a:r>
          </a:p>
          <a:p>
            <a:r>
              <a:rPr lang="en-US" sz="2200" dirty="0" smtClean="0"/>
              <a:t>Our major need is to build prototypes to demonstrate technological capabilities with improved designs.</a:t>
            </a:r>
          </a:p>
          <a:p>
            <a:endParaRPr lang="en-US" sz="2200" dirty="0"/>
          </a:p>
          <a:p>
            <a:pPr>
              <a:buNone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 Marketplace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933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0200" y="4876800"/>
            <a:ext cx="6400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Pricing – 1%-1.5% of value of transmission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Investment Need - $1.6 M</a:t>
            </a:r>
          </a:p>
          <a:p>
            <a:r>
              <a:rPr lang="en-US" dirty="0" smtClean="0"/>
              <a:t>	1</a:t>
            </a:r>
            <a:r>
              <a:rPr lang="en-US" baseline="30000" dirty="0" smtClean="0"/>
              <a:t>st</a:t>
            </a:r>
            <a:r>
              <a:rPr lang="en-US" dirty="0" smtClean="0"/>
              <a:t> investment- $430,000 over 2 years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Expected IRR- 53%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53%IRR in return for 1.6 Million investment for Automotive OEM market 11 Years for potential profits $37 Million.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="" xmlns:p14="http://schemas.microsoft.com/office/powerpoint/2010/main" val="3463552085"/>
              </p:ext>
            </p:extLst>
          </p:nvPr>
        </p:nvGraphicFramePr>
        <p:xfrm>
          <a:off x="1295400" y="228600"/>
          <a:ext cx="6857999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851648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100" dirty="0" smtClean="0"/>
              <a:t>Golden Business Presentation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Business Feasibility Analysis</a:t>
            </a:r>
            <a:endParaRPr lang="en-US" sz="1800" dirty="0"/>
          </a:p>
        </p:txBody>
      </p:sp>
      <p:pic>
        <p:nvPicPr>
          <p:cNvPr id="5" name="Picture 4" descr="C:\SAM\Oakland University\Oakland_University_Logo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31825" cy="791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3" name="Picture 1" descr="C:\Users\walid\AppData\Local\Temp\Viimana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1981200"/>
            <a:ext cx="3881437" cy="25003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19400" y="2133600"/>
            <a:ext cx="27799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Questions?</a:t>
            </a:r>
            <a:endParaRPr lang="en-US" sz="4000" dirty="0"/>
          </a:p>
        </p:txBody>
      </p:sp>
    </p:spTree>
  </p:cSld>
  <p:clrMapOvr>
    <a:masterClrMapping/>
  </p:clrMapOvr>
  <p:transition advTm="7628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Investment Need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39723487"/>
              </p:ext>
            </p:extLst>
          </p:nvPr>
        </p:nvGraphicFramePr>
        <p:xfrm>
          <a:off x="457202" y="1219200"/>
          <a:ext cx="7619998" cy="41737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3368"/>
                <a:gridCol w="838319"/>
                <a:gridCol w="842273"/>
                <a:gridCol w="842273"/>
                <a:gridCol w="842273"/>
                <a:gridCol w="854135"/>
                <a:gridCol w="854135"/>
                <a:gridCol w="933222"/>
              </a:tblGrid>
              <a:tr h="21099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7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</a:rPr>
                        <a:t>Total Revenue</a:t>
                      </a:r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$0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$50,000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$100,000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$100,000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$</a:t>
                      </a:r>
                      <a:r>
                        <a:rPr lang="en-US" sz="1100" u="none" strike="noStrike" dirty="0" smtClean="0">
                          <a:effectLst/>
                        </a:rPr>
                        <a:t>189,300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$2,934,248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9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CAD Software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$5,000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$5,000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$5,000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$5,000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$10,000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$10,000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$10,000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009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CAD 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$25,000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$25,000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$55,000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$95,000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$70,000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$70,000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$70,000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009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CAE Analysis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$80,000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$80,000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$80,000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$80,000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$80,000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$80,000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$80,000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009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Optimization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$10,000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$15,000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$15,000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$15,000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$20,000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$20,000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$20,000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7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Controls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$20,000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$40,000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$80,000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$120,000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$80,000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$80,000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$80,000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7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SG&amp;A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$16,300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$40,000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$80,000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$120,000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$120,000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$120,000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$200,000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7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Prototype  assembly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$20,000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$30,000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$50,000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$50,000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$20,000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$20,000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$20,000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1099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3D-Printing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$8,000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$0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$0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$10,000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$10,000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$10,000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7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</a:rPr>
                        <a:t>Total Costs</a:t>
                      </a:r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$184,300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$235,000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$365,000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$485,000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$410,000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$410,000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$490,000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0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7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EBIT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($184,300)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($235,000)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($315,000)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($385,000)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($310,000)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</a:t>
                      </a:r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220,700)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$2,444,248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7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 Income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($184,300)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($235,000)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($315,000)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($385,000)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($310,000)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</a:t>
                      </a:r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220,700)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$1,710,974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5477470"/>
            <a:ext cx="716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Total investment need to profitability- $1,650,000</a:t>
            </a:r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Current investment need- $420,000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1088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Projections to 2023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623142"/>
          <a:ext cx="8305802" cy="3634658"/>
        </p:xfrm>
        <a:graphic>
          <a:graphicData uri="http://schemas.openxmlformats.org/drawingml/2006/table">
            <a:tbl>
              <a:tblPr/>
              <a:tblGrid>
                <a:gridCol w="1132610"/>
                <a:gridCol w="588513"/>
                <a:gridCol w="591288"/>
                <a:gridCol w="591288"/>
                <a:gridCol w="591288"/>
                <a:gridCol w="599617"/>
                <a:gridCol w="788385"/>
                <a:gridCol w="655137"/>
                <a:gridCol w="644032"/>
                <a:gridCol w="699553"/>
                <a:gridCol w="691226"/>
                <a:gridCol w="732865"/>
              </a:tblGrid>
              <a:tr h="20854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22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Pre-Production Licensing Fees</a:t>
                      </a:r>
                    </a:p>
                  </a:txBody>
                  <a:tcPr marL="6120" marR="6120" marT="612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$50,000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$100,000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$100,000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54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Royalty Revenue</a:t>
                      </a:r>
                    </a:p>
                  </a:txBody>
                  <a:tcPr marL="6120" marR="6120" marT="61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$113,016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$2,934,248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$4,541,843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$5,109,641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$8,228,487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$15,331,157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54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Revenue</a:t>
                      </a:r>
                    </a:p>
                  </a:txBody>
                  <a:tcPr marL="6120" marR="6120" marT="61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$50,000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$100,000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$100,000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$189,300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$2,934,248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$4,541,843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$5,109,641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$8,228,487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$15,331,157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1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CAD Software</a:t>
                      </a:r>
                    </a:p>
                  </a:txBody>
                  <a:tcPr marL="6120" marR="6120" marT="61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CAD Modeling</a:t>
                      </a:r>
                    </a:p>
                  </a:txBody>
                  <a:tcPr marL="6120" marR="6120" marT="61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$25,000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$25,000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$55,000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$95,000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CAE Analysis </a:t>
                      </a:r>
                    </a:p>
                  </a:txBody>
                  <a:tcPr marL="6120" marR="6120" marT="61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Optimization</a:t>
                      </a:r>
                    </a:p>
                  </a:txBody>
                  <a:tcPr marL="6120" marR="6120" marT="61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$15,000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$15,000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$15,000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Controls</a:t>
                      </a:r>
                    </a:p>
                  </a:txBody>
                  <a:tcPr marL="6120" marR="6120" marT="61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SG&amp;A </a:t>
                      </a:r>
                    </a:p>
                  </a:txBody>
                  <a:tcPr marL="6120" marR="6120" marT="61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$16,300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Prototype  assembly </a:t>
                      </a:r>
                    </a:p>
                  </a:txBody>
                  <a:tcPr marL="6120" marR="6120" marT="61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5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3D-Printing</a:t>
                      </a:r>
                    </a:p>
                  </a:txBody>
                  <a:tcPr marL="6120" marR="6120" marT="612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$10,000 </a:t>
                      </a:r>
                    </a:p>
                  </a:txBody>
                  <a:tcPr marL="6120" marR="6120" marT="6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54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Costs</a:t>
                      </a:r>
                    </a:p>
                  </a:txBody>
                  <a:tcPr marL="6120" marR="6120" marT="61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$184,300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$235,000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$365,000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$485,000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$410,000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$410,000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$490,000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$490,000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$490,000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$490,000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$490,000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1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1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EBIT</a:t>
                      </a:r>
                    </a:p>
                  </a:txBody>
                  <a:tcPr marL="6120" marR="6120" marT="61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($184,300)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($235,000)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($315,000)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($385,000)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($310,000)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($220,700)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$2,444,248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$4,051,843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$4,619,641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$7,738,487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$14,841,157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54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Net Income</a:t>
                      </a:r>
                    </a:p>
                  </a:txBody>
                  <a:tcPr marL="6120" marR="6120" marT="61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($184,300)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($235,000)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($315,000)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($385,000)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($310,000)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($220,700)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$1,710,974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$2,836,290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$3,233,749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$5,416,941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$10,388,810 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0200" y="51054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Pricing – 1%-1.5% of value of transmission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Investment Need - $1.6 M</a:t>
            </a:r>
          </a:p>
          <a:p>
            <a:r>
              <a:rPr lang="en-US" dirty="0" smtClean="0"/>
              <a:t>	1</a:t>
            </a:r>
            <a:r>
              <a:rPr lang="en-US" baseline="30000" dirty="0" smtClean="0"/>
              <a:t>st</a:t>
            </a:r>
            <a:r>
              <a:rPr lang="en-US" dirty="0" smtClean="0"/>
              <a:t> investment- $430,000 over 2 years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Expected IRR- 53%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="" xmlns:p14="http://schemas.microsoft.com/office/powerpoint/2010/main" val="3463552085"/>
              </p:ext>
            </p:extLst>
          </p:nvPr>
        </p:nvGraphicFramePr>
        <p:xfrm>
          <a:off x="1295400" y="228600"/>
          <a:ext cx="6857999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7605</TotalTime>
  <Words>2040</Words>
  <Application>Microsoft Office PowerPoint</Application>
  <PresentationFormat>On-screen Show (4:3)</PresentationFormat>
  <Paragraphs>593</Paragraphs>
  <Slides>23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Concourse</vt:lpstr>
      <vt:lpstr>Visio</vt:lpstr>
      <vt:lpstr>Golden Presentation  </vt:lpstr>
      <vt:lpstr>Where we are today</vt:lpstr>
      <vt:lpstr>What are we offering</vt:lpstr>
      <vt:lpstr>The Marketplace</vt:lpstr>
      <vt:lpstr>Slide 5</vt:lpstr>
      <vt:lpstr>Golden Business Presentation  Business Feasibility Analysis</vt:lpstr>
      <vt:lpstr>Investment Need</vt:lpstr>
      <vt:lpstr>Financial Projections to 2023</vt:lpstr>
      <vt:lpstr>Slide 9</vt:lpstr>
      <vt:lpstr>Golden Venture Idea</vt:lpstr>
      <vt:lpstr>Our Solution:  Full Fwd to Full Reverse </vt:lpstr>
      <vt:lpstr>Competitors</vt:lpstr>
      <vt:lpstr>Customer Engagement</vt:lpstr>
      <vt:lpstr>Next Steps</vt:lpstr>
      <vt:lpstr>Risk Management</vt:lpstr>
      <vt:lpstr>Market Potential</vt:lpstr>
      <vt:lpstr>The Penalty</vt:lpstr>
      <vt:lpstr>Business Model Canvas</vt:lpstr>
      <vt:lpstr>Golden Partnerships – Detail Slide</vt:lpstr>
      <vt:lpstr>Competitive Advantage- Detail Slide</vt:lpstr>
      <vt:lpstr>Competitor Technologies</vt:lpstr>
      <vt:lpstr>Slide 22</vt:lpstr>
      <vt:lpstr>Active Engagement </vt:lpstr>
    </vt:vector>
  </TitlesOfParts>
  <Company>Ewing Marion Kauffman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Entrepreneurship</dc:title>
  <dc:creator>jmorrow</dc:creator>
  <cp:lastModifiedBy>walid</cp:lastModifiedBy>
  <cp:revision>192</cp:revision>
  <dcterms:created xsi:type="dcterms:W3CDTF">2010-06-25T15:32:52Z</dcterms:created>
  <dcterms:modified xsi:type="dcterms:W3CDTF">2014-02-24T21:41:44Z</dcterms:modified>
</cp:coreProperties>
</file>