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311" r:id="rId4"/>
    <p:sldId id="277" r:id="rId5"/>
    <p:sldId id="313" r:id="rId6"/>
    <p:sldId id="314" r:id="rId7"/>
    <p:sldId id="312" r:id="rId8"/>
    <p:sldId id="278" r:id="rId9"/>
    <p:sldId id="279" r:id="rId10"/>
    <p:sldId id="315" r:id="rId11"/>
    <p:sldId id="316" r:id="rId12"/>
    <p:sldId id="271" r:id="rId13"/>
    <p:sldId id="272" r:id="rId14"/>
    <p:sldId id="273" r:id="rId15"/>
    <p:sldId id="274" r:id="rId16"/>
    <p:sldId id="275" r:id="rId17"/>
    <p:sldId id="281" r:id="rId18"/>
    <p:sldId id="276" r:id="rId19"/>
    <p:sldId id="308" r:id="rId20"/>
    <p:sldId id="282" r:id="rId21"/>
    <p:sldId id="289" r:id="rId22"/>
    <p:sldId id="290" r:id="rId23"/>
    <p:sldId id="291" r:id="rId24"/>
    <p:sldId id="292" r:id="rId25"/>
    <p:sldId id="293" r:id="rId26"/>
    <p:sldId id="294" r:id="rId27"/>
    <p:sldId id="295" r:id="rId28"/>
    <p:sldId id="296" r:id="rId29"/>
    <p:sldId id="297"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49" userDrawn="1">
          <p15:clr>
            <a:srgbClr val="A4A3A4"/>
          </p15:clr>
        </p15:guide>
        <p15:guide id="2" pos="5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0"/>
    <p:restoredTop sz="63946"/>
  </p:normalViewPr>
  <p:slideViewPr>
    <p:cSldViewPr snapToGrid="0" snapToObjects="1">
      <p:cViewPr varScale="1">
        <p:scale>
          <a:sx n="75" d="100"/>
          <a:sy n="75" d="100"/>
        </p:scale>
        <p:origin x="2584" y="168"/>
      </p:cViewPr>
      <p:guideLst>
        <p:guide orient="horz" pos="1049"/>
        <p:guide pos="5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F0663-3C99-1A41-B35B-6DED28B685C6}" type="datetimeFigureOut">
              <a:rPr lang="en-US" smtClean="0"/>
              <a:t>4/1/20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6B65D-1718-B345-A70D-F227A4FBFE7F}" type="slidenum">
              <a:rPr lang="en-US" smtClean="0"/>
              <a:t>‹#›</a:t>
            </a:fld>
            <a:endParaRPr lang="en-US"/>
          </a:p>
        </p:txBody>
      </p:sp>
    </p:spTree>
    <p:extLst>
      <p:ext uri="{BB962C8B-B14F-4D97-AF65-F5344CB8AC3E}">
        <p14:creationId xmlns:p14="http://schemas.microsoft.com/office/powerpoint/2010/main" val="42172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esv.org/Ps11.1" TargetMode="External"/><Relationship Id="rId13" Type="http://schemas.openxmlformats.org/officeDocument/2006/relationships/hyperlink" Target="https://www.esv.org/Ps36.5" TargetMode="External"/><Relationship Id="rId3" Type="http://schemas.openxmlformats.org/officeDocument/2006/relationships/hyperlink" Target="https://www.esv.org/Ps32.7" TargetMode="External"/><Relationship Id="rId7" Type="http://schemas.openxmlformats.org/officeDocument/2006/relationships/hyperlink" Target="https://www.esv.org/Ps18.2" TargetMode="External"/><Relationship Id="rId12" Type="http://schemas.openxmlformats.org/officeDocument/2006/relationships/hyperlink" Target="https://www.esv.org/Ps57.1" TargetMode="External"/><Relationship Id="rId17" Type="http://schemas.openxmlformats.org/officeDocument/2006/relationships/hyperlink" Target="https://www.esv.org/Ps37.34" TargetMode="External"/><Relationship Id="rId2" Type="http://schemas.openxmlformats.org/officeDocument/2006/relationships/slide" Target="../slides/slide28.xml"/><Relationship Id="rId16" Type="http://schemas.openxmlformats.org/officeDocument/2006/relationships/hyperlink" Target="https://www.esv.org/Sg3.8" TargetMode="External"/><Relationship Id="rId1" Type="http://schemas.openxmlformats.org/officeDocument/2006/relationships/notesMaster" Target="../notesMasters/notesMaster1.xml"/><Relationship Id="rId6" Type="http://schemas.openxmlformats.org/officeDocument/2006/relationships/hyperlink" Target="https://www.esv.org/Ps91.9%3BPs14.6" TargetMode="External"/><Relationship Id="rId11" Type="http://schemas.openxmlformats.org/officeDocument/2006/relationships/hyperlink" Target="https://www.esv.org/Ps17.8" TargetMode="External"/><Relationship Id="rId5" Type="http://schemas.openxmlformats.org/officeDocument/2006/relationships/hyperlink" Target="https://www.esv.org/Psalm+90/#f1-" TargetMode="External"/><Relationship Id="rId15" Type="http://schemas.openxmlformats.org/officeDocument/2006/relationships/hyperlink" Target="https://www.esv.org/Pr3.23%3BIs43.1%3BJb5.19-23" TargetMode="External"/><Relationship Id="rId10" Type="http://schemas.openxmlformats.org/officeDocument/2006/relationships/hyperlink" Target="https://www.esv.org/1K8.7" TargetMode="External"/><Relationship Id="rId4" Type="http://schemas.openxmlformats.org/officeDocument/2006/relationships/hyperlink" Target="https://www.esv.org/Ps121.5%3BIs25.4%3BIs32.2" TargetMode="External"/><Relationship Id="rId9" Type="http://schemas.openxmlformats.org/officeDocument/2006/relationships/hyperlink" Target="https://www.esv.org/Ps124.7%3BPs140.5%3BPs141.9%3BPr6.5" TargetMode="External"/><Relationship Id="rId14" Type="http://schemas.openxmlformats.org/officeDocument/2006/relationships/hyperlink" Target="https://www.esv.org/Ps35.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kidsreach.org.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outbreak of COVID-19 is understandably stressful for many people. </a:t>
            </a:r>
          </a:p>
          <a:p>
            <a:endParaRPr lang="en-NZ" dirty="0"/>
          </a:p>
          <a:p>
            <a:r>
              <a:rPr lang="en-NZ" dirty="0"/>
              <a:t>Some say it is unlike anything we have experienced since the end of WW2 and many families do not know how they are going to cope.</a:t>
            </a:r>
          </a:p>
          <a:p>
            <a:endParaRPr lang="en-NZ" dirty="0"/>
          </a:p>
          <a:p>
            <a:r>
              <a:rPr lang="en-NZ" dirty="0"/>
              <a:t>Fear and anxiety about a disease can be overwhelming but with COVID-19 it is undoubtably made worse by the constant bombardment of information from different forms of the media including the ever-present social media.  Some of the information is helpful but a lot is being said that has either not yet been proven or is an outright fabrication.</a:t>
            </a:r>
          </a:p>
          <a:p>
            <a:endParaRPr lang="en-NZ" dirty="0"/>
          </a:p>
          <a:p>
            <a:r>
              <a:rPr lang="en-NZ" dirty="0"/>
              <a:t>There are also the new restrictions on activities like going to work, travelling, shopping, going to a café and even talking with your friends.</a:t>
            </a:r>
          </a:p>
          <a:p>
            <a:endParaRPr lang="en-NZ" dirty="0"/>
          </a:p>
          <a:p>
            <a:endParaRPr lang="en-NZ" dirty="0"/>
          </a:p>
          <a:p>
            <a:r>
              <a:rPr lang="en-NZ" dirty="0"/>
              <a:t>The good news is, that if we cope well with this situation,  </a:t>
            </a:r>
          </a:p>
          <a:p>
            <a:endParaRPr lang="en-NZ" dirty="0"/>
          </a:p>
          <a:p>
            <a:r>
              <a:rPr lang="en-NZ" dirty="0"/>
              <a:t>it will make us all stronger and more resilient. And that goes for your children too.</a:t>
            </a:r>
          </a:p>
          <a:p>
            <a:endParaRPr lang="en-NZ" dirty="0"/>
          </a:p>
          <a:p>
            <a:endParaRPr lang="en-NZ" dirty="0"/>
          </a:p>
          <a:p>
            <a:r>
              <a:rPr lang="en-NZ" b="1" dirty="0"/>
              <a:t>But please be aware:  Everyone reacts differently to stressful situations. And so  </a:t>
            </a:r>
            <a:r>
              <a:rPr lang="en-NZ" dirty="0"/>
              <a:t> </a:t>
            </a:r>
          </a:p>
          <a:p>
            <a:endParaRPr lang="en-NZ" dirty="0"/>
          </a:p>
          <a:p>
            <a:r>
              <a:rPr lang="en-NZ" dirty="0"/>
              <a:t>we need to be especially mindful of vulnerable members in our community such as the elderly, the sick, the disabled and the very young.</a:t>
            </a:r>
          </a:p>
          <a:p>
            <a:endParaRPr lang="en-NZ" dirty="0"/>
          </a:p>
          <a:p>
            <a:endParaRPr lang="en-NZ" dirty="0"/>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a:t>
            </a:fld>
            <a:endParaRPr lang="en-US"/>
          </a:p>
        </p:txBody>
      </p:sp>
    </p:spTree>
    <p:extLst>
      <p:ext uri="{BB962C8B-B14F-4D97-AF65-F5344CB8AC3E}">
        <p14:creationId xmlns:p14="http://schemas.microsoft.com/office/powerpoint/2010/main" val="1532184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4400" dirty="0"/>
              <a:t>Example answer:</a:t>
            </a:r>
          </a:p>
          <a:p>
            <a:endParaRPr lang="en-AU" sz="4400" dirty="0"/>
          </a:p>
          <a:p>
            <a:r>
              <a:rPr lang="en-AU" sz="3200" dirty="0"/>
              <a:t>Children generally are less affected than adults in that their symptoms tend to be mild, and they recover quicker.  </a:t>
            </a:r>
          </a:p>
          <a:p>
            <a:endParaRPr lang="en-AU" sz="3200" dirty="0"/>
          </a:p>
          <a:p>
            <a:r>
              <a:rPr lang="en-AU" sz="3200" dirty="0"/>
              <a:t>Even when children are not showing any signs, they can still pass the virus onto other, more vulnerable people such as the elderly or sick</a:t>
            </a:r>
            <a:r>
              <a:rPr lang="en-AU" dirty="0"/>
              <a:t>.</a:t>
            </a:r>
          </a:p>
          <a:p>
            <a:endParaRPr lang="en-AU" dirty="0"/>
          </a:p>
          <a:p>
            <a:endParaRPr lang="en-NZ" dirty="0"/>
          </a:p>
        </p:txBody>
      </p:sp>
      <p:sp>
        <p:nvSpPr>
          <p:cNvPr id="4" name="Slide Number Placeholder 3"/>
          <p:cNvSpPr>
            <a:spLocks noGrp="1"/>
          </p:cNvSpPr>
          <p:nvPr>
            <p:ph type="sldNum" sz="quarter" idx="5"/>
          </p:nvPr>
        </p:nvSpPr>
        <p:spPr/>
        <p:txBody>
          <a:bodyPr/>
          <a:lstStyle/>
          <a:p>
            <a:fld id="{FD36B65D-1718-B345-A70D-F227A4FBFE7F}" type="slidenum">
              <a:rPr lang="en-US" smtClean="0"/>
              <a:t>10</a:t>
            </a:fld>
            <a:endParaRPr lang="en-US"/>
          </a:p>
        </p:txBody>
      </p:sp>
    </p:spTree>
    <p:extLst>
      <p:ext uri="{BB962C8B-B14F-4D97-AF65-F5344CB8AC3E}">
        <p14:creationId xmlns:p14="http://schemas.microsoft.com/office/powerpoint/2010/main" val="136590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4400" dirty="0" err="1"/>
              <a:t>Ehow</a:t>
            </a:r>
            <a:r>
              <a:rPr lang="en-AU" sz="4400" dirty="0"/>
              <a:t> you can help the children are on the do the social distancing, attend to proper hygiene, etc are on these worksheets.</a:t>
            </a:r>
            <a:endParaRPr lang="en-AU" dirty="0"/>
          </a:p>
          <a:p>
            <a:endParaRPr lang="en-AU" dirty="0"/>
          </a:p>
          <a:p>
            <a:endParaRPr lang="en-NZ" dirty="0"/>
          </a:p>
        </p:txBody>
      </p:sp>
      <p:sp>
        <p:nvSpPr>
          <p:cNvPr id="4" name="Slide Number Placeholder 3"/>
          <p:cNvSpPr>
            <a:spLocks noGrp="1"/>
          </p:cNvSpPr>
          <p:nvPr>
            <p:ph type="sldNum" sz="quarter" idx="5"/>
          </p:nvPr>
        </p:nvSpPr>
        <p:spPr/>
        <p:txBody>
          <a:bodyPr/>
          <a:lstStyle/>
          <a:p>
            <a:fld id="{FD36B65D-1718-B345-A70D-F227A4FBFE7F}" type="slidenum">
              <a:rPr lang="en-US" smtClean="0"/>
              <a:t>11</a:t>
            </a:fld>
            <a:endParaRPr lang="en-US"/>
          </a:p>
        </p:txBody>
      </p:sp>
    </p:spTree>
    <p:extLst>
      <p:ext uri="{BB962C8B-B14F-4D97-AF65-F5344CB8AC3E}">
        <p14:creationId xmlns:p14="http://schemas.microsoft.com/office/powerpoint/2010/main" val="4264410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Play, Fun and Laughter are important to children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Have fun when you can.</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Puzzles</a:t>
            </a:r>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Relaxation times together</a:t>
            </a:r>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Board Games</a:t>
            </a:r>
            <a:r>
              <a:rPr lang="en-NZ" dirty="0">
                <a:effectLst/>
              </a:rPr>
              <a:t> </a:t>
            </a:r>
          </a:p>
          <a:p>
            <a:pPr marL="171450" indent="-171450">
              <a:buFont typeface="Arial" panose="020B0604020202020204" pitchFamily="34" charset="0"/>
              <a:buChar char="•"/>
            </a:pPr>
            <a:r>
              <a:rPr lang="en-NZ" dirty="0">
                <a:effectLst/>
              </a:rPr>
              <a:t>Family night</a:t>
            </a:r>
          </a:p>
          <a:p>
            <a:pPr marL="171450" indent="-171450">
              <a:buFont typeface="Arial" panose="020B0604020202020204" pitchFamily="34" charset="0"/>
              <a:buChar char="•"/>
            </a:pPr>
            <a:endParaRPr lang="en-NZ" dirty="0">
              <a:effectLst/>
            </a:endParaRPr>
          </a:p>
          <a:p>
            <a:pPr marL="0" indent="0">
              <a:buFont typeface="Arial" panose="020B0604020202020204" pitchFamily="34" charset="0"/>
              <a:buNone/>
            </a:pPr>
            <a:r>
              <a:rPr lang="en-NZ" dirty="0">
                <a:effectLst/>
              </a:rPr>
              <a:t>Set aside time for play</a:t>
            </a:r>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12</a:t>
            </a:fld>
            <a:endParaRPr lang="en-US"/>
          </a:p>
        </p:txBody>
      </p:sp>
    </p:spTree>
    <p:extLst>
      <p:ext uri="{BB962C8B-B14F-4D97-AF65-F5344CB8AC3E}">
        <p14:creationId xmlns:p14="http://schemas.microsoft.com/office/powerpoint/2010/main" val="27884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Calibri" panose="020F0502020204030204" pitchFamily="34" charset="0"/>
                <a:ea typeface="Calibri" panose="020F0502020204030204" pitchFamily="34" charset="0"/>
                <a:cs typeface="Times New Roman" panose="02020603050405020304" pitchFamily="18" charset="0"/>
              </a:rPr>
              <a:t>It is easy to get out of routine now the kids don't have to get up and go to school.</a:t>
            </a:r>
          </a:p>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effectLst/>
                <a:latin typeface="Calibri" panose="020F0502020204030204" pitchFamily="34" charset="0"/>
                <a:ea typeface="Calibri" panose="020F0502020204030204" pitchFamily="34" charset="0"/>
                <a:cs typeface="Times New Roman" panose="02020603050405020304" pitchFamily="18" charset="0"/>
              </a:rPr>
              <a:t>Maybe parents are not able to go to work.</a:t>
            </a:r>
          </a:p>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effectLst/>
                <a:latin typeface="Calibri" panose="020F0502020204030204" pitchFamily="34" charset="0"/>
                <a:ea typeface="Calibri" panose="020F0502020204030204" pitchFamily="34" charset="0"/>
                <a:cs typeface="Times New Roman" panose="02020603050405020304" pitchFamily="18" charset="0"/>
              </a:rPr>
              <a:t>Routine is important for children.</a:t>
            </a:r>
          </a:p>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effectLst/>
                <a:latin typeface="Calibri" panose="020F0502020204030204" pitchFamily="34" charset="0"/>
                <a:ea typeface="Calibri" panose="020F0502020204030204" pitchFamily="34" charset="0"/>
                <a:cs typeface="Times New Roman" panose="02020603050405020304" pitchFamily="18" charset="0"/>
              </a:rPr>
              <a:t>Some parents overcome this by insisting their children wear their school uniform during school hours.  </a:t>
            </a:r>
          </a:p>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effectLst/>
                <a:latin typeface="Calibri" panose="020F0502020204030204" pitchFamily="34" charset="0"/>
                <a:ea typeface="Calibri" panose="020F0502020204030204" pitchFamily="34" charset="0"/>
                <a:cs typeface="Times New Roman" panose="02020603050405020304" pitchFamily="18" charset="0"/>
              </a:rPr>
              <a:t>Normal routine is an important way for kids to get out of stress.</a:t>
            </a:r>
            <a:r>
              <a:rPr lang="en-NZ" dirty="0">
                <a:effectLst/>
              </a:rPr>
              <a:t> </a:t>
            </a:r>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13</a:t>
            </a:fld>
            <a:endParaRPr lang="en-US"/>
          </a:p>
        </p:txBody>
      </p:sp>
    </p:spTree>
    <p:extLst>
      <p:ext uri="{BB962C8B-B14F-4D97-AF65-F5344CB8AC3E}">
        <p14:creationId xmlns:p14="http://schemas.microsoft.com/office/powerpoint/2010/main" val="38475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Involve your children in keeping your family safe.</a:t>
            </a:r>
          </a:p>
          <a:p>
            <a:pPr>
              <a:spcAft>
                <a:spcPts val="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This will empower them, knowing there are things that they can do.</a:t>
            </a:r>
          </a:p>
          <a:p>
            <a:pPr>
              <a:spcAft>
                <a:spcPts val="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What are some of the ways we can help ourselves keep safe?</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effectLst/>
                <a:latin typeface="Calibri" panose="020F0502020204030204" pitchFamily="34" charset="0"/>
                <a:ea typeface="Calibri" panose="020F0502020204030204" pitchFamily="34" charset="0"/>
                <a:cs typeface="Times New Roman" panose="02020603050405020304" pitchFamily="18" charset="0"/>
              </a:rPr>
              <a:t>What are some of the ways we can help others feel safe?</a:t>
            </a:r>
            <a:r>
              <a:rPr lang="en-NZ" dirty="0">
                <a:effectLst/>
              </a:rPr>
              <a:t> </a:t>
            </a:r>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14</a:t>
            </a:fld>
            <a:endParaRPr lang="en-US"/>
          </a:p>
        </p:txBody>
      </p:sp>
    </p:spTree>
    <p:extLst>
      <p:ext uri="{BB962C8B-B14F-4D97-AF65-F5344CB8AC3E}">
        <p14:creationId xmlns:p14="http://schemas.microsoft.com/office/powerpoint/2010/main" val="266935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Exercise is good for you and for your children.</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At least for now, families are allowed to go for a walk together</a:t>
            </a:r>
            <a:r>
              <a:rPr lang="en-NZ"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15</a:t>
            </a:fld>
            <a:endParaRPr lang="en-US"/>
          </a:p>
        </p:txBody>
      </p:sp>
    </p:spTree>
    <p:extLst>
      <p:ext uri="{BB962C8B-B14F-4D97-AF65-F5344CB8AC3E}">
        <p14:creationId xmlns:p14="http://schemas.microsoft.com/office/powerpoint/2010/main" val="3184661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Children do pick up what we feel.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Make an effort to not pass on our worries and concerns onto the children.  Avoid talking about these things in their company.</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will end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Avoid conspiracy theories</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16</a:t>
            </a:fld>
            <a:endParaRPr lang="en-US"/>
          </a:p>
        </p:txBody>
      </p:sp>
    </p:spTree>
    <p:extLst>
      <p:ext uri="{BB962C8B-B14F-4D97-AF65-F5344CB8AC3E}">
        <p14:creationId xmlns:p14="http://schemas.microsoft.com/office/powerpoint/2010/main" val="366034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can get impatient with our children and not listen to them properly.</a:t>
            </a:r>
            <a:r>
              <a:rPr lang="en-NZ" dirty="0">
                <a:effectLst/>
              </a:rPr>
              <a:t> </a:t>
            </a:r>
          </a:p>
          <a:p>
            <a:endParaRPr lang="en-NZ" dirty="0">
              <a:effectLst/>
            </a:endParaRPr>
          </a:p>
          <a:p>
            <a:r>
              <a:rPr lang="en-NZ" dirty="0">
                <a:effectLst/>
              </a:rPr>
              <a:t>It takes time for children to change – 3 weeks usually.</a:t>
            </a:r>
          </a:p>
          <a:p>
            <a:endParaRPr lang="en-NZ" dirty="0">
              <a:effectLst/>
            </a:endParaRPr>
          </a:p>
          <a:p>
            <a:r>
              <a:rPr lang="en-NZ" dirty="0">
                <a:effectLst/>
              </a:rPr>
              <a:t>Washing hands </a:t>
            </a:r>
          </a:p>
          <a:p>
            <a:r>
              <a:rPr lang="en-NZ" dirty="0">
                <a:effectLst/>
              </a:rPr>
              <a:t>Not touching their face until their hands are clean.</a:t>
            </a:r>
          </a:p>
          <a:p>
            <a:r>
              <a:rPr lang="en-NZ" dirty="0">
                <a:effectLst/>
              </a:rPr>
              <a:t>Social Distancing.</a:t>
            </a:r>
          </a:p>
          <a:p>
            <a:endParaRPr lang="en-NZ" dirty="0">
              <a:effectLst/>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17</a:t>
            </a:fld>
            <a:endParaRPr lang="en-US"/>
          </a:p>
        </p:txBody>
      </p:sp>
    </p:spTree>
    <p:extLst>
      <p:ext uri="{BB962C8B-B14F-4D97-AF65-F5344CB8AC3E}">
        <p14:creationId xmlns:p14="http://schemas.microsoft.com/office/powerpoint/2010/main" val="126115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Think creatively.  What can we creatively do as a family.  Here are some ideas</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18</a:t>
            </a:fld>
            <a:endParaRPr lang="en-US"/>
          </a:p>
        </p:txBody>
      </p:sp>
    </p:spTree>
    <p:extLst>
      <p:ext uri="{BB962C8B-B14F-4D97-AF65-F5344CB8AC3E}">
        <p14:creationId xmlns:p14="http://schemas.microsoft.com/office/powerpoint/2010/main" val="563537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Behind the News is an ABC production</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Designed to be a fun accessible way for primary and secondary students to learn about what is happening in the world.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Cover everything from terrorism to the COVID-19</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err="1">
                <a:solidFill>
                  <a:schemeClr val="tx1"/>
                </a:solidFill>
                <a:effectLst/>
                <a:latin typeface="+mn-lt"/>
                <a:ea typeface="+mn-ea"/>
                <a:cs typeface="+mn-cs"/>
              </a:rPr>
              <a:t>www.abc.net.au</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btn</a:t>
            </a:r>
            <a:r>
              <a:rPr lang="en-NZ" dirty="0">
                <a:effectLst/>
              </a:rPr>
              <a:t> </a:t>
            </a:r>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19</a:t>
            </a:fld>
            <a:endParaRPr lang="en-US"/>
          </a:p>
        </p:txBody>
      </p:sp>
    </p:spTree>
    <p:extLst>
      <p:ext uri="{BB962C8B-B14F-4D97-AF65-F5344CB8AC3E}">
        <p14:creationId xmlns:p14="http://schemas.microsoft.com/office/powerpoint/2010/main" val="552496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short talk I want to particularly focus in on children and families and give some commonsense things we can all be doing.</a:t>
            </a:r>
          </a:p>
          <a:p>
            <a:endParaRPr lang="en-US" dirty="0"/>
          </a:p>
          <a:p>
            <a:r>
              <a:rPr lang="en-US" dirty="0"/>
              <a:t>A big note of caution.</a:t>
            </a:r>
          </a:p>
          <a:p>
            <a:endParaRPr lang="en-US" dirty="0"/>
          </a:p>
          <a:p>
            <a:endParaRPr lang="en-US" dirty="0"/>
          </a:p>
          <a:p>
            <a:endParaRPr lang="en-US" dirty="0"/>
          </a:p>
          <a:p>
            <a:pPr>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Our children may not have yet properly processed the effects of the bushfires that covered much of Australia.</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There is twice the likelihood that your child will suffer future anxiety disorders if they suffer a second trauma before the first one is properly processed.</a:t>
            </a:r>
          </a:p>
          <a:p>
            <a:pPr>
              <a:spcAft>
                <a:spcPts val="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Children who are caught up in a crisis situation before they have been able to process a previous one are particularly susceptible to long term anxiety and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 percent to 50 percent.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E.g. the Christchurch earthquake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Children who lived in violent or dysfunctional homes and then suffered the earthquake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Asian tsunami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Sri Lanka kids who lived in a war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Children who were already in crisis are much more vulnerable – they cannot handle trauma on top of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one of my biggest concerns for our kids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Australia we have had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drought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bush fires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virus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some kids are also living with problems at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helping children process what is happening becomes an important priority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know that normal routines and doing regular activities is one of the best ways to help children settle.  We don’t have that today and we don’t know when we will have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what we should be doing to help our kids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spcAft>
                <a:spcPts val="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a:t>
            </a:fld>
            <a:endParaRPr lang="en-US"/>
          </a:p>
        </p:txBody>
      </p:sp>
    </p:spTree>
    <p:extLst>
      <p:ext uri="{BB962C8B-B14F-4D97-AF65-F5344CB8AC3E}">
        <p14:creationId xmlns:p14="http://schemas.microsoft.com/office/powerpoint/2010/main" val="1020590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20</a:t>
            </a:fld>
            <a:endParaRPr lang="en-US"/>
          </a:p>
        </p:txBody>
      </p:sp>
    </p:spTree>
    <p:extLst>
      <p:ext uri="{BB962C8B-B14F-4D97-AF65-F5344CB8AC3E}">
        <p14:creationId xmlns:p14="http://schemas.microsoft.com/office/powerpoint/2010/main" val="2239074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There are endless possibilities here.  Choose a values based topic such as:</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is best (or ‘we like’) about our family.</a:t>
            </a:r>
          </a:p>
          <a:p>
            <a:r>
              <a:rPr lang="en-AU" sz="1200" kern="1200" dirty="0">
                <a:solidFill>
                  <a:schemeClr val="tx1"/>
                </a:solidFill>
                <a:effectLst/>
                <a:latin typeface="+mn-lt"/>
                <a:ea typeface="+mn-ea"/>
                <a:cs typeface="+mn-cs"/>
              </a:rPr>
              <a:t>Include photos interviews etc.</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21</a:t>
            </a:fld>
            <a:endParaRPr lang="en-US"/>
          </a:p>
        </p:txBody>
      </p:sp>
    </p:spTree>
    <p:extLst>
      <p:ext uri="{BB962C8B-B14F-4D97-AF65-F5344CB8AC3E}">
        <p14:creationId xmlns:p14="http://schemas.microsoft.com/office/powerpoint/2010/main" val="185655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Audio Books</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Hundreds of free editions form Audible (Kindle).  You don't need to subscribe to the monthly fee to get the free books.</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Libraries also have audible books.  </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best way to </a:t>
            </a:r>
            <a:r>
              <a:rPr lang="en-NZ" sz="1200" b="1" kern="1200" dirty="0">
                <a:solidFill>
                  <a:schemeClr val="tx1"/>
                </a:solidFill>
                <a:effectLst/>
                <a:latin typeface="+mn-lt"/>
                <a:ea typeface="+mn-ea"/>
                <a:cs typeface="+mn-cs"/>
              </a:rPr>
              <a:t>download audiobooks from the library</a:t>
            </a:r>
            <a:r>
              <a:rPr lang="en-NZ" sz="1200" kern="1200" dirty="0">
                <a:solidFill>
                  <a:schemeClr val="tx1"/>
                </a:solidFill>
                <a:effectLst/>
                <a:latin typeface="+mn-lt"/>
                <a:ea typeface="+mn-ea"/>
                <a:cs typeface="+mn-cs"/>
              </a:rPr>
              <a:t> is through Overdrive. </a:t>
            </a:r>
            <a:r>
              <a:rPr lang="en-NZ" sz="1200" b="1" kern="1200" dirty="0">
                <a:solidFill>
                  <a:schemeClr val="tx1"/>
                </a:solidFill>
                <a:effectLst/>
                <a:latin typeface="+mn-lt"/>
                <a:ea typeface="+mn-ea"/>
                <a:cs typeface="+mn-cs"/>
              </a:rPr>
              <a:t>You can download</a:t>
            </a:r>
            <a:r>
              <a:rPr lang="en-NZ" sz="1200" kern="1200" dirty="0">
                <a:solidFill>
                  <a:schemeClr val="tx1"/>
                </a:solidFill>
                <a:effectLst/>
                <a:latin typeface="+mn-lt"/>
                <a:ea typeface="+mn-ea"/>
                <a:cs typeface="+mn-cs"/>
              </a:rPr>
              <a:t> the app onto your phone, or access it on your web. All </a:t>
            </a:r>
            <a:r>
              <a:rPr lang="en-NZ" sz="1200" b="1" kern="1200" dirty="0">
                <a:solidFill>
                  <a:schemeClr val="tx1"/>
                </a:solidFill>
                <a:effectLst/>
                <a:latin typeface="+mn-lt"/>
                <a:ea typeface="+mn-ea"/>
                <a:cs typeface="+mn-cs"/>
              </a:rPr>
              <a:t>you</a:t>
            </a:r>
            <a:r>
              <a:rPr lang="en-NZ" sz="1200" kern="1200" dirty="0">
                <a:solidFill>
                  <a:schemeClr val="tx1"/>
                </a:solidFill>
                <a:effectLst/>
                <a:latin typeface="+mn-lt"/>
                <a:ea typeface="+mn-ea"/>
                <a:cs typeface="+mn-cs"/>
              </a:rPr>
              <a:t> have to </a:t>
            </a:r>
            <a:r>
              <a:rPr lang="en-NZ" sz="1200" b="1" kern="1200" dirty="0">
                <a:solidFill>
                  <a:schemeClr val="tx1"/>
                </a:solidFill>
                <a:effectLst/>
                <a:latin typeface="+mn-lt"/>
                <a:ea typeface="+mn-ea"/>
                <a:cs typeface="+mn-cs"/>
              </a:rPr>
              <a:t>do</a:t>
            </a:r>
            <a:r>
              <a:rPr lang="en-NZ" sz="1200" kern="1200" dirty="0">
                <a:solidFill>
                  <a:schemeClr val="tx1"/>
                </a:solidFill>
                <a:effectLst/>
                <a:latin typeface="+mn-lt"/>
                <a:ea typeface="+mn-ea"/>
                <a:cs typeface="+mn-cs"/>
              </a:rPr>
              <a:t> is </a:t>
            </a:r>
            <a:r>
              <a:rPr lang="en-NZ" sz="1200" b="1" kern="1200" dirty="0">
                <a:solidFill>
                  <a:schemeClr val="tx1"/>
                </a:solidFill>
                <a:effectLst/>
                <a:latin typeface="+mn-lt"/>
                <a:ea typeface="+mn-ea"/>
                <a:cs typeface="+mn-cs"/>
              </a:rPr>
              <a:t>find</a:t>
            </a:r>
            <a:r>
              <a:rPr lang="en-NZ" sz="1200" kern="1200" dirty="0">
                <a:solidFill>
                  <a:schemeClr val="tx1"/>
                </a:solidFill>
                <a:effectLst/>
                <a:latin typeface="+mn-lt"/>
                <a:ea typeface="+mn-ea"/>
                <a:cs typeface="+mn-cs"/>
              </a:rPr>
              <a:t> your local </a:t>
            </a:r>
            <a:r>
              <a:rPr lang="en-NZ" sz="1200" b="1" kern="1200" dirty="0">
                <a:solidFill>
                  <a:schemeClr val="tx1"/>
                </a:solidFill>
                <a:effectLst/>
                <a:latin typeface="+mn-lt"/>
                <a:ea typeface="+mn-ea"/>
                <a:cs typeface="+mn-cs"/>
              </a:rPr>
              <a:t>library</a:t>
            </a:r>
            <a:r>
              <a:rPr lang="en-NZ" sz="1200" kern="1200" dirty="0">
                <a:solidFill>
                  <a:schemeClr val="tx1"/>
                </a:solidFill>
                <a:effectLst/>
                <a:latin typeface="+mn-lt"/>
                <a:ea typeface="+mn-ea"/>
                <a:cs typeface="+mn-cs"/>
              </a:rPr>
              <a:t> and type in your </a:t>
            </a:r>
            <a:r>
              <a:rPr lang="en-NZ" sz="1200" b="1" kern="1200" dirty="0">
                <a:solidFill>
                  <a:schemeClr val="tx1"/>
                </a:solidFill>
                <a:effectLst/>
                <a:latin typeface="+mn-lt"/>
                <a:ea typeface="+mn-ea"/>
                <a:cs typeface="+mn-cs"/>
              </a:rPr>
              <a:t>library</a:t>
            </a:r>
            <a:r>
              <a:rPr lang="en-NZ" sz="1200" kern="1200" dirty="0">
                <a:solidFill>
                  <a:schemeClr val="tx1"/>
                </a:solidFill>
                <a:effectLst/>
                <a:latin typeface="+mn-lt"/>
                <a:ea typeface="+mn-ea"/>
                <a:cs typeface="+mn-cs"/>
              </a:rPr>
              <a:t> card number and pin in order to </a:t>
            </a:r>
            <a:r>
              <a:rPr lang="en-NZ" sz="1200" b="1" kern="1200" dirty="0">
                <a:solidFill>
                  <a:schemeClr val="tx1"/>
                </a:solidFill>
                <a:effectLst/>
                <a:latin typeface="+mn-lt"/>
                <a:ea typeface="+mn-ea"/>
                <a:cs typeface="+mn-cs"/>
              </a:rPr>
              <a:t>get</a:t>
            </a:r>
            <a:r>
              <a:rPr lang="en-NZ" sz="1200" kern="1200" dirty="0">
                <a:solidFill>
                  <a:schemeClr val="tx1"/>
                </a:solidFill>
                <a:effectLst/>
                <a:latin typeface="+mn-lt"/>
                <a:ea typeface="+mn-ea"/>
                <a:cs typeface="+mn-cs"/>
              </a:rPr>
              <a:t> access to a vast range of </a:t>
            </a:r>
            <a:r>
              <a:rPr lang="en-NZ" sz="1200" b="1" kern="1200" dirty="0">
                <a:solidFill>
                  <a:schemeClr val="tx1"/>
                </a:solidFill>
                <a:effectLst/>
                <a:latin typeface="+mn-lt"/>
                <a:ea typeface="+mn-ea"/>
                <a:cs typeface="+mn-cs"/>
              </a:rPr>
              <a:t>audiobooks</a:t>
            </a:r>
            <a:r>
              <a:rPr lang="en-NZ"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Audio books are more stimulating and better for the brain than watching on a screen.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22</a:t>
            </a:fld>
            <a:endParaRPr lang="en-US"/>
          </a:p>
        </p:txBody>
      </p:sp>
    </p:spTree>
    <p:extLst>
      <p:ext uri="{BB962C8B-B14F-4D97-AF65-F5344CB8AC3E}">
        <p14:creationId xmlns:p14="http://schemas.microsoft.com/office/powerpoint/2010/main" val="2154596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Calibri" panose="020F0502020204030204" pitchFamily="34" charset="0"/>
                <a:ea typeface="Calibri" panose="020F0502020204030204" pitchFamily="34" charset="0"/>
                <a:cs typeface="Times New Roman" panose="02020603050405020304" pitchFamily="18" charset="0"/>
              </a:rPr>
              <a:t>Make a list of books they can read and set a target.</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23</a:t>
            </a:fld>
            <a:endParaRPr lang="en-US"/>
          </a:p>
        </p:txBody>
      </p:sp>
    </p:spTree>
    <p:extLst>
      <p:ext uri="{BB962C8B-B14F-4D97-AF65-F5344CB8AC3E}">
        <p14:creationId xmlns:p14="http://schemas.microsoft.com/office/powerpoint/2010/main" val="1716846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Learn to Bake or Cook</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is an opportunity for you to teach child to bake or cook particular meals.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Search Jamie Oliver for ideas.</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24</a:t>
            </a:fld>
            <a:endParaRPr lang="en-US"/>
          </a:p>
        </p:txBody>
      </p:sp>
    </p:spTree>
    <p:extLst>
      <p:ext uri="{BB962C8B-B14F-4D97-AF65-F5344CB8AC3E}">
        <p14:creationId xmlns:p14="http://schemas.microsoft.com/office/powerpoint/2010/main" val="1466793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Relax together</a:t>
            </a:r>
          </a:p>
          <a:p>
            <a:r>
              <a:rPr lang="en-AU" sz="1200" dirty="0">
                <a:latin typeface="Calibri" panose="020F0502020204030204" pitchFamily="34" charset="0"/>
                <a:ea typeface="Calibri" panose="020F0502020204030204" pitchFamily="34" charset="0"/>
                <a:cs typeface="Times New Roman" panose="02020603050405020304" pitchFamily="18" charset="0"/>
              </a:rPr>
              <a:t>E.G. Board Games, Craft, special project.</a:t>
            </a:r>
            <a:r>
              <a:rPr lang="en-AU" sz="1200" dirty="0"/>
              <a:t> </a:t>
            </a:r>
            <a:endParaRPr lang="en-US" sz="1200" dirty="0"/>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25</a:t>
            </a:fld>
            <a:endParaRPr lang="en-US"/>
          </a:p>
        </p:txBody>
      </p:sp>
    </p:spTree>
    <p:extLst>
      <p:ext uri="{BB962C8B-B14F-4D97-AF65-F5344CB8AC3E}">
        <p14:creationId xmlns:p14="http://schemas.microsoft.com/office/powerpoint/2010/main" val="114694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Watch Pilgrim's Progress.  </a:t>
            </a:r>
          </a:p>
          <a:p>
            <a:endParaRPr lang="en-AU" sz="1200" dirty="0"/>
          </a:p>
          <a:p>
            <a:r>
              <a:rPr lang="en-AU" sz="1200" dirty="0"/>
              <a:t>Available online free at this time.</a:t>
            </a:r>
          </a:p>
          <a:p>
            <a:r>
              <a:rPr lang="en-AU" sz="1200" dirty="0"/>
              <a:t>Discuss different points</a:t>
            </a:r>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26</a:t>
            </a:fld>
            <a:endParaRPr lang="en-US"/>
          </a:p>
        </p:txBody>
      </p:sp>
    </p:spTree>
    <p:extLst>
      <p:ext uri="{BB962C8B-B14F-4D97-AF65-F5344CB8AC3E}">
        <p14:creationId xmlns:p14="http://schemas.microsoft.com/office/powerpoint/2010/main" val="86151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It is typical at stressful times for children’s emotional to be forgotten.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Create some good memories.</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36B65D-1718-B345-A70D-F227A4FBFE7F}" type="slidenum">
              <a:rPr lang="en-US" smtClean="0"/>
              <a:t>27</a:t>
            </a:fld>
            <a:endParaRPr lang="en-US"/>
          </a:p>
        </p:txBody>
      </p:sp>
    </p:spTree>
    <p:extLst>
      <p:ext uri="{BB962C8B-B14F-4D97-AF65-F5344CB8AC3E}">
        <p14:creationId xmlns:p14="http://schemas.microsoft.com/office/powerpoint/2010/main" val="1344096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Calibri" panose="020F0502020204030204" pitchFamily="34" charset="0"/>
                <a:ea typeface="Calibri" panose="020F0502020204030204" pitchFamily="34" charset="0"/>
                <a:cs typeface="Times New Roman" panose="02020603050405020304" pitchFamily="18" charset="0"/>
              </a:rPr>
              <a:t>Despair can be our worst enemy</a:t>
            </a:r>
          </a:p>
          <a:p>
            <a:endParaRPr lang="en-AU" sz="1200" dirty="0">
              <a:latin typeface="Calibri" panose="020F0502020204030204" pitchFamily="34" charset="0"/>
              <a:cs typeface="Times New Roman" panose="02020603050405020304" pitchFamily="18" charset="0"/>
            </a:endParaRPr>
          </a:p>
          <a:p>
            <a:r>
              <a:rPr lang="en-AU" sz="1200" dirty="0">
                <a:latin typeface="Calibri" panose="020F0502020204030204" pitchFamily="34" charset="0"/>
                <a:cs typeface="Times New Roman" panose="02020603050405020304" pitchFamily="18" charset="0"/>
              </a:rPr>
              <a:t>Psalm 91</a:t>
            </a:r>
          </a:p>
          <a:p>
            <a:endParaRPr lang="en-AU" sz="1400" u="none" dirty="0">
              <a:latin typeface="Calibri" panose="020F0502020204030204" pitchFamily="34" charset="0"/>
              <a:cs typeface="Times New Roman" panose="02020603050405020304" pitchFamily="18" charset="0"/>
            </a:endParaRPr>
          </a:p>
          <a:p>
            <a:r>
              <a:rPr lang="en-NZ" sz="1400" u="none" dirty="0"/>
              <a:t>He who dwells in </a:t>
            </a:r>
            <a:r>
              <a:rPr lang="en-NZ" sz="1400" u="none" baseline="30000" dirty="0" err="1">
                <a:hlinkClick r:id="rId3" tooltip="See Ps. 32:7"/>
              </a:rPr>
              <a:t>a</a:t>
            </a:r>
            <a:r>
              <a:rPr lang="en-NZ" sz="1400" u="none" dirty="0" err="1"/>
              <a:t>the</a:t>
            </a:r>
            <a:r>
              <a:rPr lang="en-NZ" sz="1400" u="none" dirty="0"/>
              <a:t> shelter of the Most High </a:t>
            </a:r>
          </a:p>
          <a:p>
            <a:r>
              <a:rPr lang="en-NZ" sz="1400" u="none" dirty="0"/>
              <a:t>will abide in </a:t>
            </a:r>
            <a:r>
              <a:rPr lang="en-NZ" sz="1400" u="none" baseline="30000" dirty="0" err="1">
                <a:hlinkClick r:id="rId4" tooltip="Ps. 121:5; [Isa. 25:4; 32:2]"/>
              </a:rPr>
              <a:t>b</a:t>
            </a:r>
            <a:r>
              <a:rPr lang="en-NZ" sz="1400" u="none" dirty="0" err="1"/>
              <a:t>the</a:t>
            </a:r>
            <a:r>
              <a:rPr lang="en-NZ" sz="1400" u="none" dirty="0"/>
              <a:t> shadow of the Almighty. </a:t>
            </a:r>
          </a:p>
          <a:p>
            <a:r>
              <a:rPr lang="en-NZ" sz="1400" b="1" u="none" dirty="0"/>
              <a:t>2 </a:t>
            </a:r>
            <a:r>
              <a:rPr lang="en-NZ" sz="1400" u="none" dirty="0"/>
              <a:t> I will say</a:t>
            </a:r>
            <a:r>
              <a:rPr lang="en-NZ" sz="1400" u="none" baseline="30000" dirty="0">
                <a:hlinkClick r:id="rId5" tooltip="&lt;span class=&quot;footnote-embedded&quot;&gt;Septuagint &lt;i&gt;He will say&lt;/i&gt;&lt;/span&gt;"/>
              </a:rPr>
              <a:t>1</a:t>
            </a:r>
            <a:r>
              <a:rPr lang="en-NZ" sz="1400" u="none" dirty="0"/>
              <a:t> to the Lord, “My </a:t>
            </a:r>
            <a:r>
              <a:rPr lang="en-NZ" sz="1400" u="none" baseline="30000" dirty="0" err="1">
                <a:hlinkClick r:id="rId6" tooltip="ver. 9; See Ps. 14:6"/>
              </a:rPr>
              <a:t>c</a:t>
            </a:r>
            <a:r>
              <a:rPr lang="en-NZ" sz="1400" u="none" dirty="0" err="1"/>
              <a:t>refuge</a:t>
            </a:r>
            <a:r>
              <a:rPr lang="en-NZ" sz="1400" u="none" dirty="0"/>
              <a:t> and my </a:t>
            </a:r>
            <a:r>
              <a:rPr lang="en-NZ" sz="1400" u="none" baseline="30000" dirty="0" err="1">
                <a:hlinkClick r:id="rId7" tooltip="See Ps. 18:2"/>
              </a:rPr>
              <a:t>d</a:t>
            </a:r>
            <a:r>
              <a:rPr lang="en-NZ" sz="1400" u="none" dirty="0" err="1"/>
              <a:t>fortress</a:t>
            </a:r>
            <a:r>
              <a:rPr lang="en-NZ" sz="1400" u="none" dirty="0"/>
              <a:t>, </a:t>
            </a:r>
          </a:p>
          <a:p>
            <a:r>
              <a:rPr lang="en-NZ" sz="1400" u="none" dirty="0"/>
              <a:t>my God, in whom I </a:t>
            </a:r>
            <a:r>
              <a:rPr lang="en-NZ" sz="1400" u="none" baseline="30000" dirty="0" err="1">
                <a:hlinkClick r:id="rId8" tooltip="See Ps. 11:1"/>
              </a:rPr>
              <a:t>e</a:t>
            </a:r>
            <a:r>
              <a:rPr lang="en-NZ" sz="1400" u="none" dirty="0" err="1"/>
              <a:t>trust</a:t>
            </a:r>
            <a:r>
              <a:rPr lang="en-NZ" sz="1400" u="none" dirty="0"/>
              <a:t>.” </a:t>
            </a:r>
          </a:p>
          <a:p>
            <a:r>
              <a:rPr lang="en-NZ" sz="1400" b="1" u="none" dirty="0"/>
              <a:t>3 </a:t>
            </a:r>
            <a:r>
              <a:rPr lang="en-NZ" sz="1400" u="none" dirty="0"/>
              <a:t> For he will deliver you from </a:t>
            </a:r>
            <a:r>
              <a:rPr lang="en-NZ" sz="1400" u="none" baseline="30000" dirty="0" err="1">
                <a:hlinkClick r:id="rId9" tooltip="Ps. 124:7; 140:5; 141:9; Prov. 6:5"/>
              </a:rPr>
              <a:t>f</a:t>
            </a:r>
            <a:r>
              <a:rPr lang="en-NZ" sz="1400" u="none" dirty="0" err="1"/>
              <a:t>the</a:t>
            </a:r>
            <a:r>
              <a:rPr lang="en-NZ" sz="1400" u="none" dirty="0"/>
              <a:t> snare of the fowler </a:t>
            </a:r>
          </a:p>
          <a:p>
            <a:r>
              <a:rPr lang="en-NZ" sz="1400" u="none" dirty="0"/>
              <a:t>and from the deadly pestilence. </a:t>
            </a:r>
          </a:p>
          <a:p>
            <a:r>
              <a:rPr lang="en-NZ" sz="1400" b="1" u="none" dirty="0"/>
              <a:t>4 </a:t>
            </a:r>
            <a:r>
              <a:rPr lang="en-NZ" sz="1400" u="none" dirty="0"/>
              <a:t> He will </a:t>
            </a:r>
            <a:r>
              <a:rPr lang="en-NZ" sz="1400" u="none" baseline="30000" dirty="0" err="1">
                <a:hlinkClick r:id="rId10" tooltip="[1 Kgs. 8:7]"/>
              </a:rPr>
              <a:t>g</a:t>
            </a:r>
            <a:r>
              <a:rPr lang="en-NZ" sz="1400" u="none" dirty="0" err="1"/>
              <a:t>cover</a:t>
            </a:r>
            <a:r>
              <a:rPr lang="en-NZ" sz="1400" u="none" dirty="0"/>
              <a:t> you with his pinions, </a:t>
            </a:r>
          </a:p>
          <a:p>
            <a:r>
              <a:rPr lang="en-NZ" sz="1400" u="none" dirty="0"/>
              <a:t>and under his </a:t>
            </a:r>
            <a:r>
              <a:rPr lang="en-NZ" sz="1400" u="none" baseline="30000" dirty="0" err="1">
                <a:hlinkClick r:id="rId11" tooltip="See Ps. 17:8"/>
              </a:rPr>
              <a:t>h</a:t>
            </a:r>
            <a:r>
              <a:rPr lang="en-NZ" sz="1400" u="none" dirty="0" err="1"/>
              <a:t>wings</a:t>
            </a:r>
            <a:r>
              <a:rPr lang="en-NZ" sz="1400" u="none" dirty="0"/>
              <a:t> you will </a:t>
            </a:r>
            <a:r>
              <a:rPr lang="en-NZ" sz="1400" u="none" baseline="30000" dirty="0" err="1">
                <a:hlinkClick r:id="rId12" tooltip="Ps. 57:1"/>
              </a:rPr>
              <a:t>i</a:t>
            </a:r>
            <a:r>
              <a:rPr lang="en-NZ" sz="1400" u="none" dirty="0" err="1"/>
              <a:t>find</a:t>
            </a:r>
            <a:r>
              <a:rPr lang="en-NZ" sz="1400" u="none" dirty="0"/>
              <a:t> refuge; </a:t>
            </a:r>
          </a:p>
          <a:p>
            <a:r>
              <a:rPr lang="en-NZ" sz="1400" u="none" dirty="0"/>
              <a:t>his </a:t>
            </a:r>
            <a:r>
              <a:rPr lang="en-NZ" sz="1400" u="none" baseline="30000" dirty="0" err="1">
                <a:hlinkClick r:id="rId13" tooltip="See Ps. 36:5"/>
              </a:rPr>
              <a:t>j</a:t>
            </a:r>
            <a:r>
              <a:rPr lang="en-NZ" sz="1400" u="none" dirty="0" err="1"/>
              <a:t>faithfulness</a:t>
            </a:r>
            <a:r>
              <a:rPr lang="en-NZ" sz="1400" u="none" dirty="0"/>
              <a:t> is </a:t>
            </a:r>
            <a:r>
              <a:rPr lang="en-NZ" sz="1400" u="none" baseline="30000" dirty="0">
                <a:hlinkClick r:id="rId14" tooltip="See Ps. 35:2"/>
              </a:rPr>
              <a:t>k</a:t>
            </a:r>
            <a:r>
              <a:rPr lang="en-NZ" sz="1400" u="none" dirty="0"/>
              <a:t>a shield and buckler. </a:t>
            </a:r>
          </a:p>
          <a:p>
            <a:r>
              <a:rPr lang="en-NZ" sz="1400" b="1" u="none" dirty="0"/>
              <a:t>5 </a:t>
            </a:r>
            <a:r>
              <a:rPr lang="en-NZ" sz="1400" u="none" dirty="0"/>
              <a:t> </a:t>
            </a:r>
            <a:r>
              <a:rPr lang="en-NZ" sz="1400" u="none" baseline="30000" dirty="0" err="1">
                <a:hlinkClick r:id="rId15" tooltip="Prov. 3:23; Isa. 43:1; See Job 5:19-23"/>
              </a:rPr>
              <a:t>l</a:t>
            </a:r>
            <a:r>
              <a:rPr lang="en-NZ" sz="1400" u="none" dirty="0" err="1"/>
              <a:t>You</a:t>
            </a:r>
            <a:r>
              <a:rPr lang="en-NZ" sz="1400" u="none" dirty="0"/>
              <a:t> will not fear </a:t>
            </a:r>
            <a:r>
              <a:rPr lang="en-NZ" sz="1400" u="none" baseline="30000" dirty="0" err="1">
                <a:hlinkClick r:id="rId16" tooltip="Song 3:8"/>
              </a:rPr>
              <a:t>m</a:t>
            </a:r>
            <a:r>
              <a:rPr lang="en-NZ" sz="1400" u="none" dirty="0" err="1"/>
              <a:t>the</a:t>
            </a:r>
            <a:r>
              <a:rPr lang="en-NZ" sz="1400" u="none" dirty="0"/>
              <a:t> terror of the night, </a:t>
            </a:r>
          </a:p>
          <a:p>
            <a:r>
              <a:rPr lang="en-NZ" sz="1400" u="none" dirty="0"/>
              <a:t>nor the arrow that flies by day, </a:t>
            </a:r>
          </a:p>
          <a:p>
            <a:r>
              <a:rPr lang="en-NZ" sz="1400" b="1" u="none" dirty="0"/>
              <a:t>6 </a:t>
            </a:r>
            <a:r>
              <a:rPr lang="en-NZ" sz="1400" u="none" dirty="0"/>
              <a:t> nor the pestilence that stalks in darkness, </a:t>
            </a:r>
          </a:p>
          <a:p>
            <a:r>
              <a:rPr lang="en-NZ" sz="1400" u="none" dirty="0"/>
              <a:t>nor the destruction that wastes at noonday. </a:t>
            </a:r>
          </a:p>
          <a:p>
            <a:r>
              <a:rPr lang="en-NZ" sz="1400" b="1" u="none" dirty="0"/>
              <a:t>7 </a:t>
            </a:r>
            <a:r>
              <a:rPr lang="en-NZ" sz="1400" u="none" dirty="0"/>
              <a:t> A thousand may fall at your side, </a:t>
            </a:r>
          </a:p>
          <a:p>
            <a:r>
              <a:rPr lang="en-NZ" sz="1400" u="none" dirty="0"/>
              <a:t>ten thousand at your right hand, </a:t>
            </a:r>
          </a:p>
          <a:p>
            <a:r>
              <a:rPr lang="en-NZ" sz="1400" u="none" dirty="0"/>
              <a:t>but it will not come near you. </a:t>
            </a:r>
          </a:p>
          <a:p>
            <a:r>
              <a:rPr lang="en-NZ" sz="1400" b="1" u="none" dirty="0"/>
              <a:t>8 </a:t>
            </a:r>
            <a:r>
              <a:rPr lang="en-NZ" sz="1400" u="none" dirty="0"/>
              <a:t> You will only look with your eyes </a:t>
            </a:r>
          </a:p>
          <a:p>
            <a:r>
              <a:rPr lang="en-NZ" sz="1400" u="none" dirty="0"/>
              <a:t>and </a:t>
            </a:r>
            <a:r>
              <a:rPr lang="en-NZ" sz="1400" u="none" baseline="30000" dirty="0" err="1">
                <a:hlinkClick r:id="rId17" tooltip="See Ps. 37:34"/>
              </a:rPr>
              <a:t>n</a:t>
            </a:r>
            <a:r>
              <a:rPr lang="en-NZ" sz="1400" u="none" dirty="0" err="1"/>
              <a:t>see</a:t>
            </a:r>
            <a:r>
              <a:rPr lang="en-NZ" sz="1400" u="none" dirty="0"/>
              <a:t> the recompense of the wicked. </a:t>
            </a: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28</a:t>
            </a:fld>
            <a:endParaRPr lang="en-US"/>
          </a:p>
        </p:txBody>
      </p:sp>
    </p:spTree>
    <p:extLst>
      <p:ext uri="{BB962C8B-B14F-4D97-AF65-F5344CB8AC3E}">
        <p14:creationId xmlns:p14="http://schemas.microsoft.com/office/powerpoint/2010/main" val="1199848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Use the resource from:</a:t>
            </a:r>
          </a:p>
          <a:p>
            <a:r>
              <a:rPr lang="en-AU" sz="1200" dirty="0">
                <a:hlinkClick r:id="rId3"/>
              </a:rPr>
              <a:t>www.Kidsreach.org.au</a:t>
            </a:r>
            <a:r>
              <a:rPr lang="en-AU" sz="1200" dirty="0"/>
              <a:t> </a:t>
            </a:r>
            <a:endParaRPr lang="en-US" sz="1200" dirty="0"/>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29</a:t>
            </a:fld>
            <a:endParaRPr lang="en-US"/>
          </a:p>
        </p:txBody>
      </p:sp>
    </p:spTree>
    <p:extLst>
      <p:ext uri="{BB962C8B-B14F-4D97-AF65-F5344CB8AC3E}">
        <p14:creationId xmlns:p14="http://schemas.microsoft.com/office/powerpoint/2010/main" val="299985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dirty="0">
                <a:ln>
                  <a:noFill/>
                </a:ln>
                <a:solidFill>
                  <a:prstClr val="black"/>
                </a:solidFill>
                <a:effectLst/>
                <a:uLnTx/>
                <a:uFillTx/>
                <a:latin typeface="+mn-lt"/>
                <a:ea typeface="+mn-ea"/>
                <a:cs typeface="+mn-cs"/>
              </a:rPr>
              <a:t>Forget the conspiracy theories or what you hear over social media.  There are good websites around that give good sound advice.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700" b="1" i="0" u="none" strike="noStrike" kern="1200" cap="none" spc="0" normalizeH="0" baseline="0" noProof="0" dirty="0">
                <a:ln>
                  <a:noFill/>
                </a:ln>
                <a:solidFill>
                  <a:prstClr val="black"/>
                </a:solidFill>
                <a:effectLst/>
                <a:uLnTx/>
                <a:uFillTx/>
                <a:latin typeface="+mn-lt"/>
                <a:ea typeface="+mn-ea"/>
                <a:cs typeface="+mn-cs"/>
              </a:rPr>
              <a:t>UNICEF</a:t>
            </a:r>
            <a:endParaRPr kumimoji="0" lang="en-NZ" sz="17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700" b="1" i="0" u="none" strike="noStrike" kern="1200" cap="none" spc="0" normalizeH="0" baseline="0" noProof="0" dirty="0">
                <a:ln>
                  <a:noFill/>
                </a:ln>
                <a:solidFill>
                  <a:prstClr val="black"/>
                </a:solidFill>
                <a:effectLst/>
                <a:uLnTx/>
                <a:uFillTx/>
                <a:latin typeface="+mn-lt"/>
                <a:ea typeface="+mn-ea"/>
                <a:cs typeface="+mn-cs"/>
              </a:rPr>
              <a:t>2. AUSTRALIAN GOVERNMENT FACT SHEET</a:t>
            </a:r>
            <a:endParaRPr kumimoji="0" lang="en-NZ" sz="17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700" b="1" i="0" u="none" strike="noStrike" kern="1200" cap="none" spc="0" normalizeH="0" baseline="0" noProof="0" dirty="0">
                <a:ln>
                  <a:noFill/>
                </a:ln>
                <a:solidFill>
                  <a:prstClr val="black"/>
                </a:solidFill>
                <a:effectLst/>
                <a:uLnTx/>
                <a:uFillTx/>
                <a:latin typeface="+mn-lt"/>
                <a:ea typeface="+mn-ea"/>
                <a:cs typeface="+mn-cs"/>
              </a:rPr>
              <a:t>3. KIDS HEALTH FROM NEMOURS</a:t>
            </a:r>
            <a:endParaRPr kumimoji="0" lang="en-NZ" sz="1700" b="0" i="0" u="none" strike="noStrike" kern="12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700" b="1" i="0" u="none" strike="noStrike" kern="1200" cap="none" spc="0" normalizeH="0" baseline="0" noProof="0" dirty="0">
                <a:ln>
                  <a:noFill/>
                </a:ln>
                <a:solidFill>
                  <a:prstClr val="black"/>
                </a:solidFill>
                <a:effectLst/>
                <a:uLnTx/>
                <a:uFillTx/>
                <a:latin typeface="+mn-lt"/>
                <a:ea typeface="+mn-ea"/>
                <a:cs typeface="+mn-cs"/>
              </a:rPr>
              <a:t>4. HELPING CHILDREN WITH STRESS RELATED TO COVID-19</a:t>
            </a:r>
            <a:endParaRPr kumimoji="0" lang="en-NZ" sz="1700" b="0" i="0" u="none" strike="noStrike" kern="1200" cap="none" spc="0" normalizeH="0" baseline="0" noProof="0" dirty="0">
              <a:ln>
                <a:noFill/>
              </a:ln>
              <a:solidFill>
                <a:prstClr val="black"/>
              </a:solidFill>
              <a:effectLst/>
              <a:uLnTx/>
              <a:uFillTx/>
              <a:latin typeface="+mn-lt"/>
              <a:ea typeface="+mn-ea"/>
              <a:cs typeface="+mn-cs"/>
            </a:endParaRPr>
          </a:p>
          <a:p>
            <a:pPr>
              <a:spcAft>
                <a:spcPts val="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3</a:t>
            </a:fld>
            <a:endParaRPr lang="en-US"/>
          </a:p>
        </p:txBody>
      </p:sp>
    </p:spTree>
    <p:extLst>
      <p:ext uri="{BB962C8B-B14F-4D97-AF65-F5344CB8AC3E}">
        <p14:creationId xmlns:p14="http://schemas.microsoft.com/office/powerpoint/2010/main" val="1174710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cases where you might be really concerned, don’t leave it.  There is a lot of help available.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30</a:t>
            </a:fld>
            <a:endParaRPr lang="en-US"/>
          </a:p>
        </p:txBody>
      </p:sp>
    </p:spTree>
    <p:extLst>
      <p:ext uri="{BB962C8B-B14F-4D97-AF65-F5344CB8AC3E}">
        <p14:creationId xmlns:p14="http://schemas.microsoft.com/office/powerpoint/2010/main" val="25836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Set aside a particular time for talking together with your children as a family – sooner rather than later.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Remove all distractions such as TV and mobile devices.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With the changing situation, you will need to do this regularly.</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Ask your children open-ended questions and listen to their responses.  For example, you might ask:</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do you know about COVID-19 or Coronavirus?</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do you think is the worst thing COVID-19 could do to our family?</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do you think is the worst thing that could happen to our country that would be caused by COVID-19?</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are some of the things that you think we could do to help?</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children answer these questions, it might be necessary to ask more probing questions.  For example, </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Could you tell me a bit more about that?</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Could you tell me what you mean when you say you are worried about your friend?</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4</a:t>
            </a:fld>
            <a:endParaRPr lang="en-US"/>
          </a:p>
        </p:txBody>
      </p:sp>
    </p:spTree>
    <p:extLst>
      <p:ext uri="{BB962C8B-B14F-4D97-AF65-F5344CB8AC3E}">
        <p14:creationId xmlns:p14="http://schemas.microsoft.com/office/powerpoint/2010/main" val="350728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Ask your children open-ended questions and listen to their responses.  For example, you might ask:</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do you know about COVID-19 or Coronavirus?</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do you think is the worst thing COVID-19 could do to our family?</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do you think is the worst thing that could happen to our country that would be caused by COVID-19?</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What are some of the things that you think we could do to help?</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children answer these questions, it might be necessary to ask more probing questions.  For example, </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Could you tell me a bit more about that?</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Could you tell me what you mean when you say you are worried about your friend?</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5</a:t>
            </a:fld>
            <a:endParaRPr lang="en-US"/>
          </a:p>
        </p:txBody>
      </p:sp>
    </p:spTree>
    <p:extLst>
      <p:ext uri="{BB962C8B-B14F-4D97-AF65-F5344CB8AC3E}">
        <p14:creationId xmlns:p14="http://schemas.microsoft.com/office/powerpoint/2010/main" val="129499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 children answer these questions, it might be necessary to ask more probing questions.  For example, </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Could you tell me a bit more about that?</a:t>
            </a:r>
            <a:endParaRPr lang="en-NZ"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Could you tell me what you mean when you say you are worried about your friend?</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6</a:t>
            </a:fld>
            <a:endParaRPr lang="en-US"/>
          </a:p>
        </p:txBody>
      </p:sp>
    </p:spTree>
    <p:extLst>
      <p:ext uri="{BB962C8B-B14F-4D97-AF65-F5344CB8AC3E}">
        <p14:creationId xmlns:p14="http://schemas.microsoft.com/office/powerpoint/2010/main" val="96264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Pick up any sign that they are distressed or worried.  Reassure your children that the risk at this time of getting the disease is minimal, but there are things that you can and need to do as a family.</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Reassure your children that although diseases can be scary, and at this time, we have to be more careful than usual, this does not mean everything will change.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Identify the things that will always be the same for the family (e.g. the child's interests which may be curtailed temporarily but they will get back to them, family activities that can be done, Mum and Dad love you, etc.).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Doing this will help reduce a child's anxiety.</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7</a:t>
            </a:fld>
            <a:endParaRPr lang="en-US"/>
          </a:p>
        </p:txBody>
      </p:sp>
    </p:spTree>
    <p:extLst>
      <p:ext uri="{BB962C8B-B14F-4D97-AF65-F5344CB8AC3E}">
        <p14:creationId xmlns:p14="http://schemas.microsoft.com/office/powerpoint/2010/main" val="345679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They hear it on the media</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They have experienced it with school closures.</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They see it in the supermarkets</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They have probably seen the often replayed videos of people fighting for toilet paper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is important that they can talk and for you to answer their questions as openly and factually as you can.</a:t>
            </a:r>
            <a:r>
              <a:rPr lang="en-NZ" dirty="0">
                <a:effectLst/>
              </a:rPr>
              <a:t> </a:t>
            </a:r>
          </a:p>
          <a:p>
            <a:endParaRPr lang="en-NZ" dirty="0">
              <a:effectLst/>
            </a:endParaRPr>
          </a:p>
          <a:p>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8</a:t>
            </a:fld>
            <a:endParaRPr lang="en-US"/>
          </a:p>
        </p:txBody>
      </p:sp>
    </p:spTree>
    <p:extLst>
      <p:ext uri="{BB962C8B-B14F-4D97-AF65-F5344CB8AC3E}">
        <p14:creationId xmlns:p14="http://schemas.microsoft.com/office/powerpoint/2010/main" val="421387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These questions should be answered directly and honestly (in an age-appropriate way)– even if it is hard.</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Look for misunderstandings so you can correct them. </a:t>
            </a:r>
            <a:endParaRPr lang="en-US" dirty="0"/>
          </a:p>
        </p:txBody>
      </p:sp>
      <p:sp>
        <p:nvSpPr>
          <p:cNvPr id="4" name="Slide Number Placeholder 3"/>
          <p:cNvSpPr>
            <a:spLocks noGrp="1"/>
          </p:cNvSpPr>
          <p:nvPr>
            <p:ph type="sldNum" sz="quarter" idx="5"/>
          </p:nvPr>
        </p:nvSpPr>
        <p:spPr/>
        <p:txBody>
          <a:bodyPr/>
          <a:lstStyle/>
          <a:p>
            <a:fld id="{FD36B65D-1718-B345-A70D-F227A4FBFE7F}" type="slidenum">
              <a:rPr lang="en-US" smtClean="0"/>
              <a:t>9</a:t>
            </a:fld>
            <a:endParaRPr lang="en-US"/>
          </a:p>
        </p:txBody>
      </p:sp>
    </p:spTree>
    <p:extLst>
      <p:ext uri="{BB962C8B-B14F-4D97-AF65-F5344CB8AC3E}">
        <p14:creationId xmlns:p14="http://schemas.microsoft.com/office/powerpoint/2010/main" val="35319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83F6-F2D0-8C46-8196-4534F5FAE1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E827D4D-4542-034B-BA61-56D65A342F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5B7EA70-EBC9-D343-B082-32BE92DD78F3}"/>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5" name="Footer Placeholder 4">
            <a:extLst>
              <a:ext uri="{FF2B5EF4-FFF2-40B4-BE49-F238E27FC236}">
                <a16:creationId xmlns:a16="http://schemas.microsoft.com/office/drawing/2014/main" id="{1F5811D7-37F4-4C4F-9C17-AED09915A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4951C-6CAE-BB42-8AFF-A88ECD96F3DA}"/>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325696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71AA-4F93-5140-B975-2E9C6E55FE0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8465C5-8B03-FB4E-A56F-DD30166F86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CEB4A93-CBB4-8348-ACF6-804391B34A76}"/>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5" name="Footer Placeholder 4">
            <a:extLst>
              <a:ext uri="{FF2B5EF4-FFF2-40B4-BE49-F238E27FC236}">
                <a16:creationId xmlns:a16="http://schemas.microsoft.com/office/drawing/2014/main" id="{9BB00288-B951-A14E-90AC-3920749EF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F70D1-E508-E34B-8B3D-A5849C9DB108}"/>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94569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E22B34-5018-794C-88D7-13D434A287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33137B9-5FB9-3A49-907F-67BFD939241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5E61B7-96AE-614C-8B35-A2E32342B79C}"/>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5" name="Footer Placeholder 4">
            <a:extLst>
              <a:ext uri="{FF2B5EF4-FFF2-40B4-BE49-F238E27FC236}">
                <a16:creationId xmlns:a16="http://schemas.microsoft.com/office/drawing/2014/main" id="{D5174C42-BD24-6B4F-8CD5-A3EEAC86D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3230D-FF8D-4C4A-A3F3-213769B5CBEE}"/>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225156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2685-E05A-604A-A053-BC32212C75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38FDE3-7687-464C-9FC6-9DA2983747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49C85A-3E2E-964D-8973-1EC4460F4C9C}"/>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5" name="Footer Placeholder 4">
            <a:extLst>
              <a:ext uri="{FF2B5EF4-FFF2-40B4-BE49-F238E27FC236}">
                <a16:creationId xmlns:a16="http://schemas.microsoft.com/office/drawing/2014/main" id="{9F64013C-1D73-674D-A331-F6504396D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454D-CF4D-9347-8D45-5D0945F8C033}"/>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1925074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3681-6297-134B-B19A-AAB00D3F6C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2F1385-CE26-0A46-84BE-7B45F870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58EDFD-CBD5-1344-9F68-BB0C5985329F}"/>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5" name="Footer Placeholder 4">
            <a:extLst>
              <a:ext uri="{FF2B5EF4-FFF2-40B4-BE49-F238E27FC236}">
                <a16:creationId xmlns:a16="http://schemas.microsoft.com/office/drawing/2014/main" id="{069EC3C8-755F-C04B-8645-B4E8FD83B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9EAAC-15F1-314F-A623-72C5D627EB55}"/>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3083667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2872-C092-F64A-A62C-E7D6054BC53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429F4B-1988-DC49-9ADB-77C24BA352C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D815618-A548-5049-B587-D32B81CE76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8F41730-0133-664E-B16C-BF81D1F0B79A}"/>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6" name="Footer Placeholder 5">
            <a:extLst>
              <a:ext uri="{FF2B5EF4-FFF2-40B4-BE49-F238E27FC236}">
                <a16:creationId xmlns:a16="http://schemas.microsoft.com/office/drawing/2014/main" id="{E017FB59-48F7-4841-9318-774F2A6C9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6AFBC4-4B19-1646-B2EC-F08CD227A8CD}"/>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335575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7C1E-0ABF-5A4D-BB8F-66108835AC8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EB52DE-9EF0-8544-8BFD-FD00319E7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07C6297-E2D7-D843-A74B-AA42E12EE8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CDA00F7-8FED-7541-9BD8-F7E6A1A68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4E28672-FB4A-A945-AA4F-DD1A0E5F9D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EADB2BC-42D3-CB46-907F-95437FE2D6E6}"/>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8" name="Footer Placeholder 7">
            <a:extLst>
              <a:ext uri="{FF2B5EF4-FFF2-40B4-BE49-F238E27FC236}">
                <a16:creationId xmlns:a16="http://schemas.microsoft.com/office/drawing/2014/main" id="{FE5BBB20-813C-174B-8513-CBF616E510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EC3C59-436D-2A48-9A5E-FEE7AC37DE1E}"/>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7041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5508-B75D-104D-9EA5-D35BEB64843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23EF32D-84E5-E343-9B71-ED12C80F00A3}"/>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4" name="Footer Placeholder 3">
            <a:extLst>
              <a:ext uri="{FF2B5EF4-FFF2-40B4-BE49-F238E27FC236}">
                <a16:creationId xmlns:a16="http://schemas.microsoft.com/office/drawing/2014/main" id="{C244C821-04ED-6F4E-B501-34CECE533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15B5A6-8843-B947-9C45-402386733D4E}"/>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1588927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B46E38-66B8-FC40-8FCA-7A83BB3BEBFE}"/>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3" name="Footer Placeholder 2">
            <a:extLst>
              <a:ext uri="{FF2B5EF4-FFF2-40B4-BE49-F238E27FC236}">
                <a16:creationId xmlns:a16="http://schemas.microsoft.com/office/drawing/2014/main" id="{751226DD-8BB1-9045-A46C-2E538EA1D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31C6E7-5818-2B40-8D24-90093307176B}"/>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303141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C0BE-441B-874A-8B23-16A37D1459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DCB6DDB-3F87-BF4B-BA37-C409357909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8FC198E-EEAF-044D-AC99-E851C7F3F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084DBB-492F-A74A-A50E-67CF0750A787}"/>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6" name="Footer Placeholder 5">
            <a:extLst>
              <a:ext uri="{FF2B5EF4-FFF2-40B4-BE49-F238E27FC236}">
                <a16:creationId xmlns:a16="http://schemas.microsoft.com/office/drawing/2014/main" id="{B977B7AF-9309-C044-9E83-1231D4326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ABC31-0514-F54E-A57F-FD56414EB805}"/>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264521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B73E-74F1-674B-B83D-E7E987C5DCB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56B2CAB-2989-1E43-99C6-B99698EEA9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AD6111-A6F5-D14B-B71E-0CEFBCF4E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A95E23-4221-D54C-9E3C-2F384554E768}"/>
              </a:ext>
            </a:extLst>
          </p:cNvPr>
          <p:cNvSpPr>
            <a:spLocks noGrp="1"/>
          </p:cNvSpPr>
          <p:nvPr>
            <p:ph type="dt" sz="half" idx="10"/>
          </p:nvPr>
        </p:nvSpPr>
        <p:spPr/>
        <p:txBody>
          <a:bodyPr/>
          <a:lstStyle/>
          <a:p>
            <a:fld id="{5D6CCA46-4BDB-6D46-82C5-2FD81A3C976A}" type="datetimeFigureOut">
              <a:rPr lang="en-US" smtClean="0"/>
              <a:t>4/1/20</a:t>
            </a:fld>
            <a:endParaRPr lang="en-US"/>
          </a:p>
        </p:txBody>
      </p:sp>
      <p:sp>
        <p:nvSpPr>
          <p:cNvPr id="6" name="Footer Placeholder 5">
            <a:extLst>
              <a:ext uri="{FF2B5EF4-FFF2-40B4-BE49-F238E27FC236}">
                <a16:creationId xmlns:a16="http://schemas.microsoft.com/office/drawing/2014/main" id="{6B4DA379-7754-FC43-B49C-C2878FEAA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DB79E-1452-A148-B1ED-7A6C5E154EF0}"/>
              </a:ext>
            </a:extLst>
          </p:cNvPr>
          <p:cNvSpPr>
            <a:spLocks noGrp="1"/>
          </p:cNvSpPr>
          <p:nvPr>
            <p:ph type="sldNum" sz="quarter" idx="12"/>
          </p:nvPr>
        </p:nvSpPr>
        <p:spPr/>
        <p:txBody>
          <a:bodyPr/>
          <a:lstStyle/>
          <a:p>
            <a:fld id="{237E670A-49B3-7E47-BFE8-542790E1119C}" type="slidenum">
              <a:rPr lang="en-US" smtClean="0"/>
              <a:t>‹#›</a:t>
            </a:fld>
            <a:endParaRPr lang="en-US"/>
          </a:p>
        </p:txBody>
      </p:sp>
    </p:spTree>
    <p:extLst>
      <p:ext uri="{BB962C8B-B14F-4D97-AF65-F5344CB8AC3E}">
        <p14:creationId xmlns:p14="http://schemas.microsoft.com/office/powerpoint/2010/main" val="4199158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2D8E7-9DF4-7840-B030-B4C57EA0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ED4924-D339-8648-B776-47885C0ED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FC1D84-78A1-EC45-B187-599276487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CCA46-4BDB-6D46-82C5-2FD81A3C976A}" type="datetimeFigureOut">
              <a:rPr lang="en-US" smtClean="0"/>
              <a:t>4/1/20</a:t>
            </a:fld>
            <a:endParaRPr lang="en-US"/>
          </a:p>
        </p:txBody>
      </p:sp>
      <p:sp>
        <p:nvSpPr>
          <p:cNvPr id="5" name="Footer Placeholder 4">
            <a:extLst>
              <a:ext uri="{FF2B5EF4-FFF2-40B4-BE49-F238E27FC236}">
                <a16:creationId xmlns:a16="http://schemas.microsoft.com/office/drawing/2014/main" id="{6C17712F-DC07-BA45-9637-2662A62896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202B49-0112-2D40-9E07-497525CF8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E670A-49B3-7E47-BFE8-542790E1119C}" type="slidenum">
              <a:rPr lang="en-US" smtClean="0"/>
              <a:t>‹#›</a:t>
            </a:fld>
            <a:endParaRPr lang="en-US"/>
          </a:p>
        </p:txBody>
      </p:sp>
    </p:spTree>
    <p:extLst>
      <p:ext uri="{BB962C8B-B14F-4D97-AF65-F5344CB8AC3E}">
        <p14:creationId xmlns:p14="http://schemas.microsoft.com/office/powerpoint/2010/main" val="3487609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hyperlink" Target="http://www.kidsreach.org.au/" TargetMode="Externa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abc.net.au/btn"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kidsreach.org.au/"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BDC8-3B2C-D64F-9C74-73CADBCD2DD6}"/>
              </a:ext>
            </a:extLst>
          </p:cNvPr>
          <p:cNvSpPr>
            <a:spLocks noGrp="1"/>
          </p:cNvSpPr>
          <p:nvPr>
            <p:ph type="ctrTitle"/>
          </p:nvPr>
        </p:nvSpPr>
        <p:spPr>
          <a:xfrm>
            <a:off x="1524000" y="1782763"/>
            <a:ext cx="10668000" cy="2387600"/>
          </a:xfrm>
        </p:spPr>
        <p:txBody>
          <a:bodyPr>
            <a:normAutofit fontScale="90000"/>
          </a:bodyPr>
          <a:lstStyle/>
          <a:p>
            <a:r>
              <a:rPr lang="en-AU" dirty="0">
                <a:latin typeface="Calibri" panose="020F0502020204030204" pitchFamily="34" charset="0"/>
                <a:ea typeface="Calibri" panose="020F0502020204030204" pitchFamily="34" charset="0"/>
                <a:cs typeface="Times New Roman" panose="02020603050405020304" pitchFamily="18" charset="0"/>
              </a:rPr>
              <a:t>Helping Children and Families through COVID-19</a:t>
            </a:r>
            <a:br>
              <a:rPr lang="en-NZ"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0000"/>
              </a:solidFill>
            </a:endParaRPr>
          </a:p>
        </p:txBody>
      </p:sp>
      <p:sp>
        <p:nvSpPr>
          <p:cNvPr id="3" name="Subtitle 2">
            <a:extLst>
              <a:ext uri="{FF2B5EF4-FFF2-40B4-BE49-F238E27FC236}">
                <a16:creationId xmlns:a16="http://schemas.microsoft.com/office/drawing/2014/main" id="{CC4F5223-4350-2046-8737-0D71F60ED6F2}"/>
              </a:ext>
            </a:extLst>
          </p:cNvPr>
          <p:cNvSpPr>
            <a:spLocks noGrp="1"/>
          </p:cNvSpPr>
          <p:nvPr>
            <p:ph type="subTitle" idx="1"/>
          </p:nvPr>
        </p:nvSpPr>
        <p:spPr>
          <a:xfrm>
            <a:off x="1524000" y="4389438"/>
            <a:ext cx="10668000" cy="1655762"/>
          </a:xfrm>
        </p:spPr>
        <p:txBody>
          <a:bodyPr>
            <a:noAutofit/>
          </a:bodyPr>
          <a:lstStyle/>
          <a:p>
            <a:r>
              <a:rPr lang="en-US" sz="3200" dirty="0"/>
              <a:t>David Goodwin </a:t>
            </a:r>
            <a:r>
              <a:rPr lang="en-US" sz="1800" dirty="0" err="1"/>
              <a:t>M.Min</a:t>
            </a:r>
            <a:r>
              <a:rPr lang="en-US" sz="1800" dirty="0"/>
              <a:t>,  </a:t>
            </a:r>
            <a:r>
              <a:rPr lang="en-US" sz="1800" dirty="0" err="1"/>
              <a:t>Dip.Couns</a:t>
            </a:r>
            <a:r>
              <a:rPr lang="en-US" sz="1800" dirty="0"/>
              <a:t>,  </a:t>
            </a:r>
            <a:r>
              <a:rPr lang="en-NZ" sz="1800" dirty="0"/>
              <a:t>Cert IV AWT.</a:t>
            </a:r>
            <a:endParaRPr lang="en-US" sz="1800" dirty="0"/>
          </a:p>
          <a:p>
            <a:r>
              <a:rPr lang="en-US" sz="3200" dirty="0" err="1"/>
              <a:t>Kidsreach.org.au</a:t>
            </a:r>
            <a:endParaRPr lang="en-US" sz="3200" dirty="0"/>
          </a:p>
          <a:p>
            <a:r>
              <a:rPr lang="en-US" sz="3200" dirty="0" err="1"/>
              <a:t>Kidsreach.co.nz</a:t>
            </a:r>
            <a:endParaRPr lang="en-US" sz="3200" dirty="0"/>
          </a:p>
        </p:txBody>
      </p:sp>
      <p:pic>
        <p:nvPicPr>
          <p:cNvPr id="5" name="Picture 4" descr="A picture containing drawing&#10;&#10;Description automatically generated">
            <a:extLst>
              <a:ext uri="{FF2B5EF4-FFF2-40B4-BE49-F238E27FC236}">
                <a16:creationId xmlns:a16="http://schemas.microsoft.com/office/drawing/2014/main" id="{945EDA67-D8B8-AF4E-AB81-77F43D1C0986}"/>
              </a:ext>
            </a:extLst>
          </p:cNvPr>
          <p:cNvPicPr>
            <a:picLocks noChangeAspect="1"/>
          </p:cNvPicPr>
          <p:nvPr/>
        </p:nvPicPr>
        <p:blipFill>
          <a:blip r:embed="rId3"/>
          <a:stretch>
            <a:fillRect/>
          </a:stretch>
        </p:blipFill>
        <p:spPr>
          <a:xfrm>
            <a:off x="377687" y="1665288"/>
            <a:ext cx="1836254" cy="4818330"/>
          </a:xfrm>
          <a:prstGeom prst="rect">
            <a:avLst/>
          </a:prstGeom>
        </p:spPr>
      </p:pic>
    </p:spTree>
    <p:extLst>
      <p:ext uri="{BB962C8B-B14F-4D97-AF65-F5344CB8AC3E}">
        <p14:creationId xmlns:p14="http://schemas.microsoft.com/office/powerpoint/2010/main" val="262250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70936" y="1635671"/>
            <a:ext cx="10900766" cy="4955203"/>
          </a:xfrm>
          <a:prstGeom prst="rect">
            <a:avLst/>
          </a:prstGeom>
          <a:noFill/>
        </p:spPr>
        <p:txBody>
          <a:bodyPr wrap="square" rtlCol="0">
            <a:spAutoFit/>
          </a:bodyPr>
          <a:lstStyle/>
          <a:p>
            <a:r>
              <a:rPr lang="en-AU" sz="4400" dirty="0"/>
              <a:t>Example answer:</a:t>
            </a:r>
          </a:p>
          <a:p>
            <a:pPr lvl="5"/>
            <a:r>
              <a:rPr lang="en-AU" sz="3200" dirty="0"/>
              <a:t>Children generally are less affected than adults in that their symptoms tend to be mild, and they recover quicker.  Even when children are not showing any signs, they can still pass the virus onto other, more vulnerable people such as the elderly or sick</a:t>
            </a:r>
            <a:r>
              <a:rPr lang="en-AU" dirty="0"/>
              <a:t>.</a:t>
            </a:r>
            <a:endParaRPr lang="en-NZ" dirty="0"/>
          </a:p>
          <a:p>
            <a:endParaRPr lang="en-NZ" sz="3600" dirty="0">
              <a:latin typeface="Calibri" panose="020F0502020204030204" pitchFamily="34" charset="0"/>
              <a:ea typeface="Calibri" panose="020F0502020204030204" pitchFamily="34" charset="0"/>
              <a:cs typeface="Times New Roman" panose="02020603050405020304" pitchFamily="18" charset="0"/>
            </a:endParaRPr>
          </a:p>
          <a:p>
            <a:endParaRPr lang="en-US" sz="4400" dirty="0"/>
          </a:p>
        </p:txBody>
      </p:sp>
      <p:grpSp>
        <p:nvGrpSpPr>
          <p:cNvPr id="9" name="Group 8">
            <a:extLst>
              <a:ext uri="{FF2B5EF4-FFF2-40B4-BE49-F238E27FC236}">
                <a16:creationId xmlns:a16="http://schemas.microsoft.com/office/drawing/2014/main" id="{720DDCA3-2DA9-B740-87BF-B69D0E363FB0}"/>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5267438A-F3B0-7D49-A9B9-13D8EDCD70F8}"/>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654DF69F-ED60-DE41-8DAF-2D3E8DE196F2}"/>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FB73C939-AFFC-9047-A585-862B608DE2F1}"/>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6DE87672-38F0-1043-9D42-BA5BCBBDE9E6}"/>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239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47054" y="1635913"/>
            <a:ext cx="10900766" cy="2431435"/>
          </a:xfrm>
          <a:prstGeom prst="rect">
            <a:avLst/>
          </a:prstGeom>
          <a:noFill/>
        </p:spPr>
        <p:txBody>
          <a:bodyPr wrap="square" rtlCol="0">
            <a:spAutoFit/>
          </a:bodyPr>
          <a:lstStyle/>
          <a:p>
            <a:r>
              <a:rPr lang="en-NZ" sz="3600" dirty="0">
                <a:latin typeface="Calibri" panose="020F0502020204030204" pitchFamily="34" charset="0"/>
                <a:ea typeface="Calibri" panose="020F0502020204030204" pitchFamily="34" charset="0"/>
                <a:cs typeface="Times New Roman" panose="02020603050405020304" pitchFamily="18" charset="0"/>
              </a:rPr>
              <a:t>Worksheets – download from </a:t>
            </a:r>
            <a:r>
              <a:rPr lang="en-NZ" sz="3600" dirty="0">
                <a:latin typeface="Calibri" panose="020F0502020204030204" pitchFamily="34" charset="0"/>
                <a:ea typeface="Calibri" panose="020F0502020204030204" pitchFamily="34" charset="0"/>
                <a:cs typeface="Times New Roman" panose="02020603050405020304" pitchFamily="18" charset="0"/>
                <a:hlinkClick r:id="rId3"/>
              </a:rPr>
              <a:t>www.Kidsreach.org.au</a:t>
            </a:r>
            <a:endParaRPr lang="en-NZ" sz="3600" dirty="0">
              <a:latin typeface="Calibri" panose="020F0502020204030204" pitchFamily="34" charset="0"/>
              <a:ea typeface="Calibri" panose="020F0502020204030204" pitchFamily="34" charset="0"/>
              <a:cs typeface="Times New Roman" panose="02020603050405020304" pitchFamily="18" charset="0"/>
            </a:endParaRPr>
          </a:p>
          <a:p>
            <a:endParaRPr lang="en-NZ" sz="3600" dirty="0">
              <a:latin typeface="Calibri" panose="020F0502020204030204" pitchFamily="34" charset="0"/>
              <a:ea typeface="Calibri" panose="020F0502020204030204" pitchFamily="34" charset="0"/>
              <a:cs typeface="Times New Roman" panose="02020603050405020304" pitchFamily="18" charset="0"/>
            </a:endParaRPr>
          </a:p>
          <a:p>
            <a:endParaRPr lang="en-NZ" sz="3600" dirty="0">
              <a:latin typeface="Calibri" panose="020F0502020204030204" pitchFamily="34" charset="0"/>
              <a:ea typeface="Calibri" panose="020F0502020204030204" pitchFamily="34" charset="0"/>
              <a:cs typeface="Times New Roman" panose="02020603050405020304" pitchFamily="18" charset="0"/>
            </a:endParaRPr>
          </a:p>
          <a:p>
            <a:endParaRPr lang="en-US" sz="4400" dirty="0"/>
          </a:p>
        </p:txBody>
      </p:sp>
      <p:grpSp>
        <p:nvGrpSpPr>
          <p:cNvPr id="9" name="Group 8">
            <a:extLst>
              <a:ext uri="{FF2B5EF4-FFF2-40B4-BE49-F238E27FC236}">
                <a16:creationId xmlns:a16="http://schemas.microsoft.com/office/drawing/2014/main" id="{720DDCA3-2DA9-B740-87BF-B69D0E363FB0}"/>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5267438A-F3B0-7D49-A9B9-13D8EDCD70F8}"/>
                </a:ext>
              </a:extLst>
            </p:cNvPr>
            <p:cNvPicPr>
              <a:picLocks noChangeAspect="1"/>
            </p:cNvPicPr>
            <p:nvPr/>
          </p:nvPicPr>
          <p:blipFill>
            <a:blip r:embed="rId4"/>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654DF69F-ED60-DE41-8DAF-2D3E8DE196F2}"/>
                </a:ext>
              </a:extLst>
            </p:cNvPr>
            <p:cNvPicPr>
              <a:picLocks noChangeAspect="1"/>
            </p:cNvPicPr>
            <p:nvPr/>
          </p:nvPicPr>
          <p:blipFill>
            <a:blip r:embed="rId5"/>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FB73C939-AFFC-9047-A585-862B608DE2F1}"/>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6DE87672-38F0-1043-9D42-BA5BCBBDE9E6}"/>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7" name="Picture 6" descr="A screenshot of a cell phone&#10;&#10;Description automatically generated">
            <a:extLst>
              <a:ext uri="{FF2B5EF4-FFF2-40B4-BE49-F238E27FC236}">
                <a16:creationId xmlns:a16="http://schemas.microsoft.com/office/drawing/2014/main" id="{5E3CF10A-8DE3-6341-B71F-AB97FB822238}"/>
              </a:ext>
            </a:extLst>
          </p:cNvPr>
          <p:cNvPicPr>
            <a:picLocks noChangeAspect="1"/>
          </p:cNvPicPr>
          <p:nvPr/>
        </p:nvPicPr>
        <p:blipFill>
          <a:blip r:embed="rId6"/>
          <a:stretch>
            <a:fillRect/>
          </a:stretch>
        </p:blipFill>
        <p:spPr>
          <a:xfrm>
            <a:off x="-4432514" y="1262188"/>
            <a:ext cx="1317356" cy="1928985"/>
          </a:xfrm>
          <a:prstGeom prst="rect">
            <a:avLst/>
          </a:prstGeom>
        </p:spPr>
      </p:pic>
      <p:pic>
        <p:nvPicPr>
          <p:cNvPr id="10" name="Picture 9" descr="A close up of a logo&#10;&#10;Description automatically generated">
            <a:extLst>
              <a:ext uri="{FF2B5EF4-FFF2-40B4-BE49-F238E27FC236}">
                <a16:creationId xmlns:a16="http://schemas.microsoft.com/office/drawing/2014/main" id="{AFF53B9E-74B1-D545-85CE-C136F798A67E}"/>
              </a:ext>
            </a:extLst>
          </p:cNvPr>
          <p:cNvPicPr>
            <a:picLocks noChangeAspect="1"/>
          </p:cNvPicPr>
          <p:nvPr/>
        </p:nvPicPr>
        <p:blipFill>
          <a:blip r:embed="rId7"/>
          <a:stretch>
            <a:fillRect/>
          </a:stretch>
        </p:blipFill>
        <p:spPr>
          <a:xfrm>
            <a:off x="-4172265" y="1412188"/>
            <a:ext cx="1255335" cy="1928985"/>
          </a:xfrm>
          <a:prstGeom prst="rect">
            <a:avLst/>
          </a:prstGeom>
        </p:spPr>
      </p:pic>
      <p:pic>
        <p:nvPicPr>
          <p:cNvPr id="17" name="Picture 16" descr="A picture containing text, book&#10;&#10;Description automatically generated">
            <a:extLst>
              <a:ext uri="{FF2B5EF4-FFF2-40B4-BE49-F238E27FC236}">
                <a16:creationId xmlns:a16="http://schemas.microsoft.com/office/drawing/2014/main" id="{A2E6DAB9-FEE9-2747-B3FE-ACCD1264E773}"/>
              </a:ext>
            </a:extLst>
          </p:cNvPr>
          <p:cNvPicPr>
            <a:picLocks noChangeAspect="1"/>
          </p:cNvPicPr>
          <p:nvPr/>
        </p:nvPicPr>
        <p:blipFill>
          <a:blip r:embed="rId8"/>
          <a:stretch>
            <a:fillRect/>
          </a:stretch>
        </p:blipFill>
        <p:spPr>
          <a:xfrm>
            <a:off x="-4116324" y="1562188"/>
            <a:ext cx="1308248" cy="1928986"/>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2678C488-6BBB-3A4B-A846-63D9ECD8F15B}"/>
              </a:ext>
            </a:extLst>
          </p:cNvPr>
          <p:cNvPicPr>
            <a:picLocks noChangeAspect="1"/>
          </p:cNvPicPr>
          <p:nvPr/>
        </p:nvPicPr>
        <p:blipFill>
          <a:blip r:embed="rId9"/>
          <a:stretch>
            <a:fillRect/>
          </a:stretch>
        </p:blipFill>
        <p:spPr>
          <a:xfrm>
            <a:off x="-2327857" y="-516797"/>
            <a:ext cx="1288492" cy="1928985"/>
          </a:xfrm>
          <a:prstGeom prst="rect">
            <a:avLst/>
          </a:prstGeom>
        </p:spPr>
      </p:pic>
      <p:pic>
        <p:nvPicPr>
          <p:cNvPr id="21" name="Picture 20" descr="A close up of text on a black background&#10;&#10;Description automatically generated">
            <a:extLst>
              <a:ext uri="{FF2B5EF4-FFF2-40B4-BE49-F238E27FC236}">
                <a16:creationId xmlns:a16="http://schemas.microsoft.com/office/drawing/2014/main" id="{CA587732-26AE-0841-B6A6-6452CEB6783A}"/>
              </a:ext>
            </a:extLst>
          </p:cNvPr>
          <p:cNvPicPr>
            <a:picLocks noChangeAspect="1"/>
          </p:cNvPicPr>
          <p:nvPr/>
        </p:nvPicPr>
        <p:blipFill>
          <a:blip r:embed="rId10"/>
          <a:stretch>
            <a:fillRect/>
          </a:stretch>
        </p:blipFill>
        <p:spPr>
          <a:xfrm>
            <a:off x="3323978" y="2319334"/>
            <a:ext cx="2204254" cy="3265240"/>
          </a:xfrm>
          <a:prstGeom prst="rect">
            <a:avLst/>
          </a:prstGeom>
          <a:ln>
            <a:solidFill>
              <a:schemeClr val="tx1"/>
            </a:solidFill>
          </a:ln>
        </p:spPr>
      </p:pic>
      <p:pic>
        <p:nvPicPr>
          <p:cNvPr id="23" name="Picture 22" descr="A screenshot of a cell phone&#10;&#10;Description automatically generated">
            <a:extLst>
              <a:ext uri="{FF2B5EF4-FFF2-40B4-BE49-F238E27FC236}">
                <a16:creationId xmlns:a16="http://schemas.microsoft.com/office/drawing/2014/main" id="{FE9639A6-70F0-BB46-87A1-A547B46A111A}"/>
              </a:ext>
            </a:extLst>
          </p:cNvPr>
          <p:cNvPicPr>
            <a:picLocks noChangeAspect="1"/>
          </p:cNvPicPr>
          <p:nvPr/>
        </p:nvPicPr>
        <p:blipFill>
          <a:blip r:embed="rId11"/>
          <a:stretch>
            <a:fillRect/>
          </a:stretch>
        </p:blipFill>
        <p:spPr>
          <a:xfrm>
            <a:off x="4529150" y="2392774"/>
            <a:ext cx="2409953" cy="3441567"/>
          </a:xfrm>
          <a:prstGeom prst="rect">
            <a:avLst/>
          </a:prstGeom>
        </p:spPr>
      </p:pic>
      <p:pic>
        <p:nvPicPr>
          <p:cNvPr id="25" name="Picture 24" descr="A close up of text on a white background&#10;&#10;Description automatically generated">
            <a:extLst>
              <a:ext uri="{FF2B5EF4-FFF2-40B4-BE49-F238E27FC236}">
                <a16:creationId xmlns:a16="http://schemas.microsoft.com/office/drawing/2014/main" id="{18F85DC6-5736-5246-AD72-5FF8EE1D5793}"/>
              </a:ext>
            </a:extLst>
          </p:cNvPr>
          <p:cNvPicPr>
            <a:picLocks noChangeAspect="1"/>
          </p:cNvPicPr>
          <p:nvPr/>
        </p:nvPicPr>
        <p:blipFill>
          <a:blip r:embed="rId12"/>
          <a:stretch>
            <a:fillRect/>
          </a:stretch>
        </p:blipFill>
        <p:spPr>
          <a:xfrm>
            <a:off x="6190569" y="2479687"/>
            <a:ext cx="2409953" cy="3441567"/>
          </a:xfrm>
          <a:prstGeom prst="rect">
            <a:avLst/>
          </a:prstGeom>
        </p:spPr>
      </p:pic>
      <p:pic>
        <p:nvPicPr>
          <p:cNvPr id="27" name="Picture 26" descr="A screenshot of a cell phone&#10;&#10;Description automatically generated">
            <a:extLst>
              <a:ext uri="{FF2B5EF4-FFF2-40B4-BE49-F238E27FC236}">
                <a16:creationId xmlns:a16="http://schemas.microsoft.com/office/drawing/2014/main" id="{DAF93E1C-91DE-D348-A019-C72EC0788E2C}"/>
              </a:ext>
            </a:extLst>
          </p:cNvPr>
          <p:cNvPicPr>
            <a:picLocks noChangeAspect="1"/>
          </p:cNvPicPr>
          <p:nvPr/>
        </p:nvPicPr>
        <p:blipFill>
          <a:blip r:embed="rId13"/>
          <a:stretch>
            <a:fillRect/>
          </a:stretch>
        </p:blipFill>
        <p:spPr>
          <a:xfrm>
            <a:off x="7925453" y="2648256"/>
            <a:ext cx="2409953" cy="3441567"/>
          </a:xfrm>
          <a:prstGeom prst="rect">
            <a:avLst/>
          </a:prstGeom>
        </p:spPr>
      </p:pic>
    </p:spTree>
    <p:extLst>
      <p:ext uri="{BB962C8B-B14F-4D97-AF65-F5344CB8AC3E}">
        <p14:creationId xmlns:p14="http://schemas.microsoft.com/office/powerpoint/2010/main" val="357667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70936" y="1678400"/>
            <a:ext cx="11221064" cy="3662541"/>
          </a:xfrm>
          <a:prstGeom prst="rect">
            <a:avLst/>
          </a:prstGeom>
          <a:noFill/>
        </p:spPr>
        <p:txBody>
          <a:bodyPr wrap="square" rtlCol="0">
            <a:spAutoFit/>
          </a:bodyPr>
          <a:lstStyle/>
          <a:p>
            <a:r>
              <a:rPr lang="en-AU" sz="4400" dirty="0"/>
              <a:t>Play, Fun and Laughter are important to children</a:t>
            </a:r>
          </a:p>
          <a:p>
            <a:pPr marL="2457450" lvl="5" indent="-171450">
              <a:buFont typeface="Arial" panose="020B0604020202020204" pitchFamily="34" charset="0"/>
              <a:buChar char="•"/>
            </a:pPr>
            <a:r>
              <a:rPr lang="en-AU" sz="3600" dirty="0"/>
              <a:t>Puzzles</a:t>
            </a:r>
            <a:endParaRPr lang="en-NZ" sz="3600" dirty="0"/>
          </a:p>
          <a:p>
            <a:pPr marL="2457450" lvl="5" indent="-171450">
              <a:buFont typeface="Arial" panose="020B0604020202020204" pitchFamily="34" charset="0"/>
              <a:buChar char="•"/>
            </a:pPr>
            <a:r>
              <a:rPr lang="en-AU" sz="3600" dirty="0"/>
              <a:t>Relaxation times together</a:t>
            </a:r>
            <a:endParaRPr lang="en-NZ" sz="3600" dirty="0"/>
          </a:p>
          <a:p>
            <a:pPr marL="2457450" lvl="5" indent="-171450">
              <a:buFont typeface="Arial" panose="020B0604020202020204" pitchFamily="34" charset="0"/>
              <a:buChar char="•"/>
            </a:pPr>
            <a:r>
              <a:rPr lang="en-AU" sz="3600" dirty="0"/>
              <a:t>Board Games</a:t>
            </a:r>
            <a:r>
              <a:rPr lang="en-NZ" sz="3600" dirty="0"/>
              <a:t> </a:t>
            </a:r>
          </a:p>
          <a:p>
            <a:pPr marL="2457450" lvl="5" indent="-171450">
              <a:buFont typeface="Arial" panose="020B0604020202020204" pitchFamily="34" charset="0"/>
              <a:buChar char="•"/>
            </a:pPr>
            <a:r>
              <a:rPr lang="en-NZ" sz="3600" dirty="0"/>
              <a:t>Family night</a:t>
            </a:r>
          </a:p>
          <a:p>
            <a:r>
              <a:rPr lang="en-AU" sz="4400" dirty="0"/>
              <a:t> </a:t>
            </a:r>
            <a:endParaRPr lang="en-US" sz="4400" dirty="0"/>
          </a:p>
        </p:txBody>
      </p:sp>
      <p:grpSp>
        <p:nvGrpSpPr>
          <p:cNvPr id="14" name="Group 13">
            <a:extLst>
              <a:ext uri="{FF2B5EF4-FFF2-40B4-BE49-F238E27FC236}">
                <a16:creationId xmlns:a16="http://schemas.microsoft.com/office/drawing/2014/main" id="{80472D87-0F4F-184B-9C34-CD8763F3D0F3}"/>
              </a:ext>
            </a:extLst>
          </p:cNvPr>
          <p:cNvGrpSpPr/>
          <p:nvPr/>
        </p:nvGrpSpPr>
        <p:grpSpPr>
          <a:xfrm>
            <a:off x="0" y="4130352"/>
            <a:ext cx="12474629" cy="2593355"/>
            <a:chOff x="0" y="4130352"/>
            <a:chExt cx="12474629" cy="2593355"/>
          </a:xfrm>
        </p:grpSpPr>
        <p:pic>
          <p:nvPicPr>
            <p:cNvPr id="15" name="Content Placeholder 7" descr="A picture containing drawing, mug&#10;&#10;Description automatically generated">
              <a:extLst>
                <a:ext uri="{FF2B5EF4-FFF2-40B4-BE49-F238E27FC236}">
                  <a16:creationId xmlns:a16="http://schemas.microsoft.com/office/drawing/2014/main" id="{78644037-9A4C-0A4B-926F-E7DCB85AD641}"/>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6" name="Picture 15" descr="A picture containing mug&#10;&#10;Description automatically generated">
              <a:extLst>
                <a:ext uri="{FF2B5EF4-FFF2-40B4-BE49-F238E27FC236}">
                  <a16:creationId xmlns:a16="http://schemas.microsoft.com/office/drawing/2014/main" id="{CB967C1A-4884-2646-8CD8-D793EF626407}"/>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7" name="TextBox 16">
              <a:extLst>
                <a:ext uri="{FF2B5EF4-FFF2-40B4-BE49-F238E27FC236}">
                  <a16:creationId xmlns:a16="http://schemas.microsoft.com/office/drawing/2014/main" id="{568E5D4B-F028-B443-991E-6073A0DD619A}"/>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8" name="Straight Connector 17">
              <a:extLst>
                <a:ext uri="{FF2B5EF4-FFF2-40B4-BE49-F238E27FC236}">
                  <a16:creationId xmlns:a16="http://schemas.microsoft.com/office/drawing/2014/main" id="{4F5901B7-E983-134B-B8D9-B4FB3381C8B5}"/>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933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6" name="TextBox 5">
            <a:extLst>
              <a:ext uri="{FF2B5EF4-FFF2-40B4-BE49-F238E27FC236}">
                <a16:creationId xmlns:a16="http://schemas.microsoft.com/office/drawing/2014/main" id="{7D94E6A5-70C8-544E-9BA2-291C7B3893BF}"/>
              </a:ext>
            </a:extLst>
          </p:cNvPr>
          <p:cNvSpPr txBox="1"/>
          <p:nvPr/>
        </p:nvSpPr>
        <p:spPr>
          <a:xfrm>
            <a:off x="947738" y="1671877"/>
            <a:ext cx="7035800" cy="769441"/>
          </a:xfrm>
          <a:prstGeom prst="rect">
            <a:avLst/>
          </a:prstGeom>
          <a:noFill/>
        </p:spPr>
        <p:txBody>
          <a:bodyPr wrap="square" rtlCol="0">
            <a:spAutoFit/>
          </a:bodyPr>
          <a:lstStyle/>
          <a:p>
            <a:r>
              <a:rPr lang="en-AU" sz="4400" dirty="0"/>
              <a:t>Routines are important</a:t>
            </a:r>
            <a:r>
              <a:rPr lang="en-NZ" sz="4400" dirty="0"/>
              <a:t> </a:t>
            </a:r>
            <a:endParaRPr lang="en-US" sz="4400" dirty="0"/>
          </a:p>
        </p:txBody>
      </p:sp>
      <p:grpSp>
        <p:nvGrpSpPr>
          <p:cNvPr id="9" name="Group 8">
            <a:extLst>
              <a:ext uri="{FF2B5EF4-FFF2-40B4-BE49-F238E27FC236}">
                <a16:creationId xmlns:a16="http://schemas.microsoft.com/office/drawing/2014/main" id="{2CC70CFD-B677-D94B-9A78-D5FE859FA2DB}"/>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EF77246F-A4E2-104D-89C1-C225A9E927E9}"/>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51E1BC50-6309-5849-BA86-8CA3F104A2A3}"/>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3" name="TextBox 12">
              <a:extLst>
                <a:ext uri="{FF2B5EF4-FFF2-40B4-BE49-F238E27FC236}">
                  <a16:creationId xmlns:a16="http://schemas.microsoft.com/office/drawing/2014/main" id="{6F4E8C4B-4F9D-A749-8CC9-4B43C2540198}"/>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4" name="Straight Connector 13">
              <a:extLst>
                <a:ext uri="{FF2B5EF4-FFF2-40B4-BE49-F238E27FC236}">
                  <a16:creationId xmlns:a16="http://schemas.microsoft.com/office/drawing/2014/main" id="{FE9DA2D6-CE44-8C43-9DEC-EE9BD16D47EE}"/>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7713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70935" y="1577837"/>
            <a:ext cx="10652793" cy="2554545"/>
          </a:xfrm>
          <a:prstGeom prst="rect">
            <a:avLst/>
          </a:prstGeom>
          <a:noFill/>
        </p:spPr>
        <p:txBody>
          <a:bodyPr wrap="square" rtlCol="0">
            <a:spAutoFit/>
          </a:bodyPr>
          <a:lstStyle/>
          <a:p>
            <a:r>
              <a:rPr lang="en-AU" sz="4400" dirty="0"/>
              <a:t>Empower children to help them give some control.</a:t>
            </a:r>
            <a:r>
              <a:rPr lang="en-NZ" sz="4400" dirty="0">
                <a:effectLst/>
              </a:rPr>
              <a:t> </a:t>
            </a:r>
          </a:p>
          <a:p>
            <a:pPr marL="2400300" lvl="4" indent="-571500">
              <a:buFont typeface="Arial" panose="020B0604020202020204" pitchFamily="34" charset="0"/>
              <a:buChar char="•"/>
            </a:pPr>
            <a:r>
              <a:rPr lang="en-NZ" sz="3600" dirty="0"/>
              <a:t>Involve your children in keeping your family (and others)  safe </a:t>
            </a:r>
            <a:endParaRPr lang="en-US" sz="3600" dirty="0"/>
          </a:p>
        </p:txBody>
      </p:sp>
      <p:grpSp>
        <p:nvGrpSpPr>
          <p:cNvPr id="9" name="Group 8">
            <a:extLst>
              <a:ext uri="{FF2B5EF4-FFF2-40B4-BE49-F238E27FC236}">
                <a16:creationId xmlns:a16="http://schemas.microsoft.com/office/drawing/2014/main" id="{A4F5CDB4-259A-3D40-A4B9-0EA7A6EDB36C}"/>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98915B2A-524D-DA47-88ED-3B83763CC751}"/>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4BDF99DF-F924-E440-85D5-21E978DBA8BD}"/>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09461E17-F911-CC49-927A-888929A66A36}"/>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C58D15C2-CC4A-B243-9262-5C4ADF0987FD}"/>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385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47738" y="1690688"/>
            <a:ext cx="7035800" cy="769441"/>
          </a:xfrm>
          <a:prstGeom prst="rect">
            <a:avLst/>
          </a:prstGeom>
          <a:noFill/>
        </p:spPr>
        <p:txBody>
          <a:bodyPr wrap="square" rtlCol="0">
            <a:spAutoFit/>
          </a:bodyPr>
          <a:lstStyle>
            <a:defPPr>
              <a:defRPr lang="en-US"/>
            </a:defPPr>
            <a:lvl1pPr>
              <a:defRPr sz="4400"/>
            </a:lvl1pPr>
          </a:lstStyle>
          <a:p>
            <a:r>
              <a:rPr lang="en-AU" dirty="0"/>
              <a:t>Exercise will help</a:t>
            </a:r>
            <a:r>
              <a:rPr lang="en-NZ" dirty="0"/>
              <a:t> </a:t>
            </a:r>
            <a:endParaRPr lang="en-US" dirty="0"/>
          </a:p>
        </p:txBody>
      </p:sp>
      <p:grpSp>
        <p:nvGrpSpPr>
          <p:cNvPr id="9" name="Group 8">
            <a:extLst>
              <a:ext uri="{FF2B5EF4-FFF2-40B4-BE49-F238E27FC236}">
                <a16:creationId xmlns:a16="http://schemas.microsoft.com/office/drawing/2014/main" id="{AF4B94F2-8D09-8547-9321-D4075D692725}"/>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A5233A32-129A-0344-92DE-29512107A42B}"/>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CF7D7E33-762C-A246-B42A-317BACB8B1F3}"/>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C641CBDB-ECC8-1348-9128-DA7AF87B0D4E}"/>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D358199D-12BD-EB42-BE69-9602A615C189}"/>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160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70936" y="1690688"/>
            <a:ext cx="10931762" cy="1446550"/>
          </a:xfrm>
          <a:prstGeom prst="rect">
            <a:avLst/>
          </a:prstGeom>
          <a:noFill/>
        </p:spPr>
        <p:txBody>
          <a:bodyPr wrap="square" rtlCol="0">
            <a:spAutoFit/>
          </a:bodyPr>
          <a:lstStyle/>
          <a:p>
            <a:r>
              <a:rPr lang="en-AU" sz="4400" dirty="0"/>
              <a:t>Try not to transfer your anxieties on to your children</a:t>
            </a:r>
            <a:r>
              <a:rPr lang="en-NZ" sz="4400" dirty="0"/>
              <a:t> </a:t>
            </a:r>
            <a:endParaRPr lang="en-US" sz="4400" dirty="0"/>
          </a:p>
        </p:txBody>
      </p:sp>
      <p:grpSp>
        <p:nvGrpSpPr>
          <p:cNvPr id="9" name="Group 8">
            <a:extLst>
              <a:ext uri="{FF2B5EF4-FFF2-40B4-BE49-F238E27FC236}">
                <a16:creationId xmlns:a16="http://schemas.microsoft.com/office/drawing/2014/main" id="{ED0E1586-625E-ED45-A7FB-C5FF9855004F}"/>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3675ED84-FC9E-0E49-AAFB-AA51EE58D8DE}"/>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565B8EA7-F3E0-B243-A1E2-F7F427A6C53B}"/>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813AF030-B2F5-8C41-8913-FEC3FE47646A}"/>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DE6FC8FF-18BB-1141-BAE4-D84823C1169A}"/>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5939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7" y="1690688"/>
            <a:ext cx="11078947" cy="769441"/>
          </a:xfrm>
          <a:prstGeom prst="rect">
            <a:avLst/>
          </a:prstGeom>
          <a:noFill/>
        </p:spPr>
        <p:txBody>
          <a:bodyPr wrap="square" rtlCol="0">
            <a:spAutoFit/>
          </a:bodyPr>
          <a:lstStyle/>
          <a:p>
            <a:r>
              <a:rPr lang="en-AU" sz="4400" dirty="0"/>
              <a:t>Be patient as children learn new habits.</a:t>
            </a:r>
            <a:endParaRPr lang="en-US" sz="4400" dirty="0"/>
          </a:p>
        </p:txBody>
      </p:sp>
    </p:spTree>
    <p:extLst>
      <p:ext uri="{BB962C8B-B14F-4D97-AF65-F5344CB8AC3E}">
        <p14:creationId xmlns:p14="http://schemas.microsoft.com/office/powerpoint/2010/main" val="2137891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  Be Creative</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54514" y="1671446"/>
            <a:ext cx="7035800" cy="769441"/>
          </a:xfrm>
          <a:prstGeom prst="rect">
            <a:avLst/>
          </a:prstGeom>
          <a:noFill/>
        </p:spPr>
        <p:txBody>
          <a:bodyPr wrap="square" rtlCol="0">
            <a:spAutoFit/>
          </a:bodyPr>
          <a:lstStyle/>
          <a:p>
            <a:r>
              <a:rPr lang="en-AU" sz="4400" dirty="0"/>
              <a:t>Think outside the box</a:t>
            </a:r>
            <a:endParaRPr lang="en-US" sz="4400" dirty="0"/>
          </a:p>
        </p:txBody>
      </p:sp>
      <p:grpSp>
        <p:nvGrpSpPr>
          <p:cNvPr id="9" name="Group 8">
            <a:extLst>
              <a:ext uri="{FF2B5EF4-FFF2-40B4-BE49-F238E27FC236}">
                <a16:creationId xmlns:a16="http://schemas.microsoft.com/office/drawing/2014/main" id="{78134195-233B-CE4D-8B79-C51557AE4C27}"/>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DC252777-5DF0-F247-82F5-DB743887D738}"/>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5CD46049-4A6C-3947-A5B1-58524C48923E}"/>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9AF5EA8B-B533-CE45-8FB8-F7111746829D}"/>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D9573AA4-DE8C-0341-A9F7-1F88F1F80A2D}"/>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891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8" y="1665288"/>
            <a:ext cx="10861970" cy="2123658"/>
          </a:xfrm>
          <a:prstGeom prst="rect">
            <a:avLst/>
          </a:prstGeom>
          <a:noFill/>
        </p:spPr>
        <p:txBody>
          <a:bodyPr wrap="square" rtlCol="0">
            <a:spAutoFit/>
          </a:bodyPr>
          <a:lstStyle/>
          <a:p>
            <a:pPr>
              <a:spcAft>
                <a:spcPts val="0"/>
              </a:spcAft>
            </a:pPr>
            <a:r>
              <a:rPr lang="en-AU" sz="4400" dirty="0">
                <a:latin typeface="Calibri" panose="020F0502020204030204" pitchFamily="34" charset="0"/>
                <a:ea typeface="Calibri" panose="020F0502020204030204" pitchFamily="34" charset="0"/>
                <a:cs typeface="Times New Roman" panose="02020603050405020304" pitchFamily="18" charset="0"/>
              </a:rPr>
              <a:t>Behind the News (BTN)  is an ABC production – available online.</a:t>
            </a:r>
          </a:p>
          <a:p>
            <a:r>
              <a:rPr lang="en-AU" sz="4400" dirty="0">
                <a:latin typeface="Calibri" panose="020F0502020204030204" pitchFamily="34" charset="0"/>
                <a:ea typeface="Calibri" panose="020F0502020204030204" pitchFamily="34" charset="0"/>
                <a:cs typeface="Times New Roman" panose="02020603050405020304" pitchFamily="18" charset="0"/>
              </a:rPr>
              <a:t>Go to </a:t>
            </a:r>
            <a:r>
              <a:rPr lang="en-AU" sz="4400" dirty="0">
                <a:latin typeface="Calibri" panose="020F0502020204030204" pitchFamily="34" charset="0"/>
                <a:ea typeface="Calibri" panose="020F0502020204030204" pitchFamily="34" charset="0"/>
                <a:cs typeface="Times New Roman" panose="02020603050405020304" pitchFamily="18" charset="0"/>
                <a:hlinkClick r:id="rId5"/>
              </a:rPr>
              <a:t>www.abc.net.au/btn</a:t>
            </a:r>
            <a:r>
              <a:rPr lang="en-AU" sz="4400" dirty="0">
                <a:latin typeface="Calibri" panose="020F0502020204030204" pitchFamily="34" charset="0"/>
                <a:ea typeface="Calibri" panose="020F0502020204030204" pitchFamily="34" charset="0"/>
                <a:cs typeface="Times New Roman" panose="02020603050405020304" pitchFamily="18" charset="0"/>
              </a:rPr>
              <a:t> </a:t>
            </a:r>
            <a:r>
              <a:rPr lang="en-NZ" sz="4400" dirty="0"/>
              <a:t> </a:t>
            </a:r>
            <a:endParaRPr lang="en-NZ"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5024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E3CB-B908-B54E-AB2A-25ED465E0CE9}"/>
              </a:ext>
            </a:extLst>
          </p:cNvPr>
          <p:cNvSpPr>
            <a:spLocks noGrp="1"/>
          </p:cNvSpPr>
          <p:nvPr>
            <p:ph type="title"/>
          </p:nvPr>
        </p:nvSpPr>
        <p:spPr/>
        <p:txBody>
          <a:bodyPr/>
          <a:lstStyle/>
          <a:p>
            <a:r>
              <a:rPr lang="en-US" dirty="0"/>
              <a:t>Double Crisis facing Australian Children</a:t>
            </a:r>
          </a:p>
        </p:txBody>
      </p:sp>
      <p:sp>
        <p:nvSpPr>
          <p:cNvPr id="3" name="Content Placeholder 2">
            <a:extLst>
              <a:ext uri="{FF2B5EF4-FFF2-40B4-BE49-F238E27FC236}">
                <a16:creationId xmlns:a16="http://schemas.microsoft.com/office/drawing/2014/main" id="{D067E35E-904D-264E-855D-FDA7227D26BF}"/>
              </a:ext>
            </a:extLst>
          </p:cNvPr>
          <p:cNvSpPr>
            <a:spLocks noGrp="1"/>
          </p:cNvSpPr>
          <p:nvPr>
            <p:ph idx="1"/>
          </p:nvPr>
        </p:nvSpPr>
        <p:spPr>
          <a:xfrm>
            <a:off x="970936" y="1692275"/>
            <a:ext cx="10515600" cy="4351338"/>
          </a:xfrm>
        </p:spPr>
        <p:txBody>
          <a:bodyPr>
            <a:normAutofit fontScale="77500" lnSpcReduction="20000"/>
          </a:bodyPr>
          <a:lstStyle/>
          <a:p>
            <a:pPr marL="0" indent="0">
              <a:lnSpc>
                <a:spcPct val="120000"/>
              </a:lnSpc>
              <a:buNone/>
            </a:pPr>
            <a:r>
              <a:rPr lang="en-US" sz="4300" dirty="0"/>
              <a:t>Children who are caught up in one crisis situation before they have been able to process a previous one are particularly susceptible to long term anxiety and trauma.</a:t>
            </a:r>
          </a:p>
          <a:p>
            <a:pPr marL="0" indent="0">
              <a:lnSpc>
                <a:spcPct val="120000"/>
              </a:lnSpc>
              <a:buNone/>
            </a:pPr>
            <a:endParaRPr lang="en-US" sz="3200" dirty="0"/>
          </a:p>
          <a:p>
            <a:pPr lvl="5">
              <a:lnSpc>
                <a:spcPct val="120000"/>
              </a:lnSpc>
              <a:spcBef>
                <a:spcPts val="0"/>
              </a:spcBef>
              <a:defRPr/>
            </a:pPr>
            <a:r>
              <a:rPr lang="en-US" sz="3900" dirty="0"/>
              <a:t>The drought</a:t>
            </a:r>
          </a:p>
          <a:p>
            <a:pPr lvl="5">
              <a:lnSpc>
                <a:spcPct val="120000"/>
              </a:lnSpc>
              <a:spcBef>
                <a:spcPts val="0"/>
              </a:spcBef>
              <a:defRPr/>
            </a:pPr>
            <a:r>
              <a:rPr lang="en-US" sz="3900" dirty="0"/>
              <a:t>The bush fires</a:t>
            </a:r>
          </a:p>
          <a:p>
            <a:pPr lvl="5">
              <a:lnSpc>
                <a:spcPct val="120000"/>
              </a:lnSpc>
              <a:spcBef>
                <a:spcPts val="0"/>
              </a:spcBef>
              <a:defRPr/>
            </a:pPr>
            <a:r>
              <a:rPr lang="en-US" sz="3900" dirty="0"/>
              <a:t>The virus</a:t>
            </a:r>
          </a:p>
          <a:p>
            <a:pPr lvl="5">
              <a:lnSpc>
                <a:spcPct val="120000"/>
              </a:lnSpc>
              <a:spcBef>
                <a:spcPts val="0"/>
              </a:spcBef>
              <a:defRPr/>
            </a:pPr>
            <a:r>
              <a:rPr lang="en-US" sz="3900" dirty="0"/>
              <a:t>Families under stress</a:t>
            </a:r>
          </a:p>
          <a:p>
            <a:pPr marL="0" indent="0">
              <a:buNone/>
            </a:pPr>
            <a:endParaRPr lang="en-US" dirty="0"/>
          </a:p>
          <a:p>
            <a:pPr marL="0" indent="0">
              <a:buNone/>
            </a:pPr>
            <a:endParaRPr lang="en-US" dirty="0"/>
          </a:p>
        </p:txBody>
      </p:sp>
      <p:grpSp>
        <p:nvGrpSpPr>
          <p:cNvPr id="9" name="Group 8">
            <a:extLst>
              <a:ext uri="{FF2B5EF4-FFF2-40B4-BE49-F238E27FC236}">
                <a16:creationId xmlns:a16="http://schemas.microsoft.com/office/drawing/2014/main" id="{B8DFF203-F197-7547-B1DB-61171A66F32A}"/>
              </a:ext>
            </a:extLst>
          </p:cNvPr>
          <p:cNvGrpSpPr/>
          <p:nvPr/>
        </p:nvGrpSpPr>
        <p:grpSpPr>
          <a:xfrm>
            <a:off x="0" y="4130352"/>
            <a:ext cx="12474629" cy="2593355"/>
            <a:chOff x="0" y="4130352"/>
            <a:chExt cx="12474629" cy="2593355"/>
          </a:xfrm>
        </p:grpSpPr>
        <p:pic>
          <p:nvPicPr>
            <p:cNvPr id="5" name="Content Placeholder 7" descr="A picture containing drawing, mug&#10;&#10;Description automatically generated">
              <a:extLst>
                <a:ext uri="{FF2B5EF4-FFF2-40B4-BE49-F238E27FC236}">
                  <a16:creationId xmlns:a16="http://schemas.microsoft.com/office/drawing/2014/main" id="{6B0042DF-7BD1-1248-B54E-5F0E737CF5E9}"/>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6" name="Picture 5" descr="A picture containing mug&#10;&#10;Description automatically generated">
              <a:extLst>
                <a:ext uri="{FF2B5EF4-FFF2-40B4-BE49-F238E27FC236}">
                  <a16:creationId xmlns:a16="http://schemas.microsoft.com/office/drawing/2014/main" id="{7845DFCF-80F4-5D47-9D34-5F7894053C60}"/>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4" name="TextBox 3">
              <a:extLst>
                <a:ext uri="{FF2B5EF4-FFF2-40B4-BE49-F238E27FC236}">
                  <a16:creationId xmlns:a16="http://schemas.microsoft.com/office/drawing/2014/main" id="{10FC26EE-866B-2A4F-8C87-2582F5C46F68}"/>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8" name="Straight Connector 7">
              <a:extLst>
                <a:ext uri="{FF2B5EF4-FFF2-40B4-BE49-F238E27FC236}">
                  <a16:creationId xmlns:a16="http://schemas.microsoft.com/office/drawing/2014/main" id="{1807F27A-8C65-C34E-849B-D7BCF14AE089}"/>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038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8" y="1690688"/>
            <a:ext cx="10698162" cy="2923877"/>
          </a:xfrm>
          <a:prstGeom prst="rect">
            <a:avLst/>
          </a:prstGeom>
          <a:noFill/>
        </p:spPr>
        <p:txBody>
          <a:bodyPr wrap="square" rtlCol="0">
            <a:spAutoFit/>
          </a:bodyPr>
          <a:lstStyle/>
          <a:p>
            <a:pPr>
              <a:spcAft>
                <a:spcPts val="0"/>
              </a:spcAft>
            </a:pPr>
            <a:r>
              <a:rPr lang="en-AU" sz="4400" dirty="0">
                <a:latin typeface="Calibri" panose="020F0502020204030204" pitchFamily="34" charset="0"/>
                <a:ea typeface="Calibri" panose="020F0502020204030204" pitchFamily="34" charset="0"/>
                <a:cs typeface="Times New Roman" panose="02020603050405020304" pitchFamily="18" charset="0"/>
              </a:rPr>
              <a:t>Write a list of people the children can contact via the internet for a daily chat:</a:t>
            </a:r>
            <a:endParaRPr lang="en-NZ" sz="4400" dirty="0">
              <a:latin typeface="Calibri" panose="020F0502020204030204" pitchFamily="34" charset="0"/>
              <a:ea typeface="Calibri" panose="020F0502020204030204" pitchFamily="34" charset="0"/>
              <a:cs typeface="Times New Roman" panose="02020603050405020304" pitchFamily="18" charset="0"/>
            </a:endParaRPr>
          </a:p>
          <a:p>
            <a:pPr marL="2400300" lvl="4" indent="-571500">
              <a:buFont typeface="Arial" panose="020B0604020202020204" pitchFamily="34" charset="0"/>
              <a:buChar char="•"/>
            </a:pPr>
            <a:r>
              <a:rPr lang="en-AU" sz="3200" dirty="0">
                <a:latin typeface="Calibri" panose="020F0502020204030204" pitchFamily="34" charset="0"/>
                <a:ea typeface="Calibri" panose="020F0502020204030204" pitchFamily="34" charset="0"/>
                <a:cs typeface="Times New Roman" panose="02020603050405020304" pitchFamily="18" charset="0"/>
              </a:rPr>
              <a:t>Grandparents.</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marL="2400300" lvl="4" indent="-571500">
              <a:buFont typeface="Arial" panose="020B0604020202020204" pitchFamily="34" charset="0"/>
              <a:buChar char="•"/>
            </a:pPr>
            <a:r>
              <a:rPr lang="en-AU" sz="3200" dirty="0">
                <a:latin typeface="Calibri" panose="020F0502020204030204" pitchFamily="34" charset="0"/>
                <a:ea typeface="Calibri" panose="020F0502020204030204" pitchFamily="34" charset="0"/>
                <a:cs typeface="Times New Roman" panose="02020603050405020304" pitchFamily="18" charset="0"/>
              </a:rPr>
              <a:t>Elderly friends of the family.</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marL="2400300" lvl="4" indent="-571500">
              <a:buFont typeface="Arial" panose="020B0604020202020204" pitchFamily="34" charset="0"/>
              <a:buChar char="•"/>
            </a:pPr>
            <a:r>
              <a:rPr lang="en-AU" sz="3200" dirty="0">
                <a:latin typeface="Calibri" panose="020F0502020204030204" pitchFamily="34" charset="0"/>
                <a:ea typeface="Calibri" panose="020F0502020204030204" pitchFamily="34" charset="0"/>
                <a:cs typeface="Times New Roman" panose="02020603050405020304" pitchFamily="18" charset="0"/>
              </a:rPr>
              <a:t>Shut in and lonely people.</a:t>
            </a:r>
            <a:endParaRPr lang="en-NZ"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3603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8" y="1690688"/>
            <a:ext cx="10698162" cy="3477875"/>
          </a:xfrm>
          <a:prstGeom prst="rect">
            <a:avLst/>
          </a:prstGeom>
          <a:noFill/>
        </p:spPr>
        <p:txBody>
          <a:bodyPr wrap="square" rtlCol="0">
            <a:spAutoFit/>
          </a:bodyPr>
          <a:lstStyle/>
          <a:p>
            <a:r>
              <a:rPr lang="en-AU" sz="4400" dirty="0"/>
              <a:t>Make a fun family movie</a:t>
            </a:r>
          </a:p>
          <a:p>
            <a:pPr>
              <a:spcAft>
                <a:spcPts val="0"/>
              </a:spcAft>
            </a:pPr>
            <a:r>
              <a:rPr lang="en-AU" sz="4400" dirty="0">
                <a:latin typeface="Calibri" panose="020F0502020204030204" pitchFamily="34" charset="0"/>
                <a:ea typeface="Calibri" panose="020F0502020204030204" pitchFamily="34" charset="0"/>
                <a:cs typeface="Times New Roman" panose="02020603050405020304" pitchFamily="18" charset="0"/>
              </a:rPr>
              <a:t>Choose a values-based topic such as:</a:t>
            </a:r>
            <a:endParaRPr lang="en-NZ" sz="4400" dirty="0">
              <a:latin typeface="Calibri" panose="020F0502020204030204" pitchFamily="34" charset="0"/>
              <a:ea typeface="Calibri" panose="020F0502020204030204" pitchFamily="34" charset="0"/>
              <a:cs typeface="Times New Roman" panose="02020603050405020304" pitchFamily="18" charset="0"/>
            </a:endParaRPr>
          </a:p>
          <a:p>
            <a:pPr marL="2400300" lvl="4" indent="-571500">
              <a:buFont typeface="Arial" panose="020B0604020202020204" pitchFamily="34" charset="0"/>
              <a:buChar char="•"/>
            </a:pPr>
            <a:r>
              <a:rPr lang="en-AU" sz="4400" dirty="0">
                <a:latin typeface="Calibri" panose="020F0502020204030204" pitchFamily="34" charset="0"/>
                <a:ea typeface="Calibri" panose="020F0502020204030204" pitchFamily="34" charset="0"/>
                <a:cs typeface="Times New Roman" panose="02020603050405020304" pitchFamily="18" charset="0"/>
              </a:rPr>
              <a:t>What is best about our family.</a:t>
            </a:r>
          </a:p>
          <a:p>
            <a:pPr marL="2400300" lvl="4" indent="-571500">
              <a:buFont typeface="Arial" panose="020B0604020202020204" pitchFamily="34" charset="0"/>
              <a:buChar char="•"/>
            </a:pPr>
            <a:r>
              <a:rPr lang="en-AU" sz="4400" dirty="0">
                <a:latin typeface="Calibri" panose="020F0502020204030204" pitchFamily="34" charset="0"/>
                <a:ea typeface="Calibri" panose="020F0502020204030204" pitchFamily="34" charset="0"/>
                <a:cs typeface="Times New Roman" panose="02020603050405020304" pitchFamily="18" charset="0"/>
              </a:rPr>
              <a:t>(or ‘what we like’ about our family)</a:t>
            </a:r>
            <a:endParaRPr lang="en-NZ" sz="4400" dirty="0">
              <a:latin typeface="Calibri" panose="020F0502020204030204" pitchFamily="34" charset="0"/>
              <a:ea typeface="Calibri" panose="020F0502020204030204" pitchFamily="34" charset="0"/>
              <a:cs typeface="Times New Roman" panose="02020603050405020304" pitchFamily="18" charset="0"/>
            </a:endParaRPr>
          </a:p>
          <a:p>
            <a:endParaRPr lang="en-US" sz="4400" dirty="0"/>
          </a:p>
        </p:txBody>
      </p:sp>
    </p:spTree>
    <p:extLst>
      <p:ext uri="{BB962C8B-B14F-4D97-AF65-F5344CB8AC3E}">
        <p14:creationId xmlns:p14="http://schemas.microsoft.com/office/powerpoint/2010/main" val="838357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8" y="1766888"/>
            <a:ext cx="9457795" cy="2800767"/>
          </a:xfrm>
          <a:prstGeom prst="rect">
            <a:avLst/>
          </a:prstGeom>
          <a:noFill/>
        </p:spPr>
        <p:txBody>
          <a:bodyPr wrap="square" rtlCol="0">
            <a:spAutoFit/>
          </a:bodyPr>
          <a:lstStyle/>
          <a:p>
            <a:r>
              <a:rPr lang="en-AU" sz="4400" dirty="0"/>
              <a:t>Download audio books from Audible at Kindle or from your local library.   There are hundreds of freebies.  Use the app ‘Overdrive’ or ’Libby’</a:t>
            </a:r>
            <a:endParaRPr lang="en-US" sz="4400" dirty="0"/>
          </a:p>
        </p:txBody>
      </p:sp>
    </p:spTree>
    <p:extLst>
      <p:ext uri="{BB962C8B-B14F-4D97-AF65-F5344CB8AC3E}">
        <p14:creationId xmlns:p14="http://schemas.microsoft.com/office/powerpoint/2010/main" val="3176054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7" name="TextBox 6">
            <a:extLst>
              <a:ext uri="{FF2B5EF4-FFF2-40B4-BE49-F238E27FC236}">
                <a16:creationId xmlns:a16="http://schemas.microsoft.com/office/drawing/2014/main" id="{3F7227E2-DD84-D44E-AFE7-EFFC5C59803A}"/>
              </a:ext>
            </a:extLst>
          </p:cNvPr>
          <p:cNvSpPr txBox="1"/>
          <p:nvPr/>
        </p:nvSpPr>
        <p:spPr>
          <a:xfrm>
            <a:off x="947737" y="1690688"/>
            <a:ext cx="9906529" cy="1446550"/>
          </a:xfrm>
          <a:prstGeom prst="rect">
            <a:avLst/>
          </a:prstGeom>
          <a:noFill/>
        </p:spPr>
        <p:txBody>
          <a:bodyPr wrap="square" rtlCol="0">
            <a:spAutoFit/>
          </a:bodyPr>
          <a:lstStyle/>
          <a:p>
            <a:pPr>
              <a:spcAft>
                <a:spcPts val="0"/>
              </a:spcAft>
            </a:pPr>
            <a:r>
              <a:rPr lang="en-AU" sz="4400" dirty="0">
                <a:latin typeface="Calibri" panose="020F0502020204030204" pitchFamily="34" charset="0"/>
                <a:ea typeface="Calibri" panose="020F0502020204030204" pitchFamily="34" charset="0"/>
                <a:cs typeface="Times New Roman" panose="02020603050405020304" pitchFamily="18" charset="0"/>
              </a:rPr>
              <a:t>Make a list of books they can read and set a target.</a:t>
            </a:r>
            <a:endParaRPr lang="en-NZ" sz="4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835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7" y="1690688"/>
            <a:ext cx="10262129" cy="1446550"/>
          </a:xfrm>
          <a:prstGeom prst="rect">
            <a:avLst/>
          </a:prstGeom>
          <a:noFill/>
        </p:spPr>
        <p:txBody>
          <a:bodyPr wrap="square" rtlCol="0">
            <a:spAutoFit/>
          </a:bodyPr>
          <a:lstStyle/>
          <a:p>
            <a:r>
              <a:rPr lang="en-AU" sz="4400" dirty="0"/>
              <a:t>Bake or cook something with your kids.  Let them learn something new.</a:t>
            </a:r>
            <a:endParaRPr lang="en-US" sz="4400" dirty="0"/>
          </a:p>
        </p:txBody>
      </p:sp>
    </p:spTree>
    <p:extLst>
      <p:ext uri="{BB962C8B-B14F-4D97-AF65-F5344CB8AC3E}">
        <p14:creationId xmlns:p14="http://schemas.microsoft.com/office/powerpoint/2010/main" val="4237059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7" y="1690688"/>
            <a:ext cx="11057995" cy="1446550"/>
          </a:xfrm>
          <a:prstGeom prst="rect">
            <a:avLst/>
          </a:prstGeom>
          <a:noFill/>
        </p:spPr>
        <p:txBody>
          <a:bodyPr wrap="square" rtlCol="0">
            <a:spAutoFit/>
          </a:bodyPr>
          <a:lstStyle/>
          <a:p>
            <a:r>
              <a:rPr lang="en-AU" sz="4400" dirty="0"/>
              <a:t>Relax together as a family</a:t>
            </a:r>
          </a:p>
          <a:p>
            <a:r>
              <a:rPr lang="en-AU" sz="4400" dirty="0">
                <a:latin typeface="Calibri" panose="020F0502020204030204" pitchFamily="34" charset="0"/>
                <a:ea typeface="Calibri" panose="020F0502020204030204" pitchFamily="34" charset="0"/>
                <a:cs typeface="Times New Roman" panose="02020603050405020304" pitchFamily="18" charset="0"/>
              </a:rPr>
              <a:t>E.G. Board Games, Craft, Movie, etc.</a:t>
            </a:r>
            <a:r>
              <a:rPr lang="en-AU" sz="4400" dirty="0"/>
              <a:t> </a:t>
            </a:r>
            <a:endParaRPr lang="en-US" sz="4400" dirty="0"/>
          </a:p>
        </p:txBody>
      </p:sp>
    </p:spTree>
    <p:extLst>
      <p:ext uri="{BB962C8B-B14F-4D97-AF65-F5344CB8AC3E}">
        <p14:creationId xmlns:p14="http://schemas.microsoft.com/office/powerpoint/2010/main" val="2166272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a:xfrm>
            <a:off x="838200" y="365125"/>
            <a:ext cx="11353800" cy="1325563"/>
          </a:xfrm>
        </p:spPr>
        <p:txBody>
          <a:bodyPr>
            <a:normAutofit/>
          </a:bodyPr>
          <a:lstStyle/>
          <a:p>
            <a:r>
              <a:rPr lang="en-US" sz="5400" dirty="0"/>
              <a:t>Ideas to do at Home :  Be Creative</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8" y="1690688"/>
            <a:ext cx="9491662" cy="1446550"/>
          </a:xfrm>
          <a:prstGeom prst="rect">
            <a:avLst/>
          </a:prstGeom>
          <a:noFill/>
        </p:spPr>
        <p:txBody>
          <a:bodyPr wrap="square" rtlCol="0">
            <a:spAutoFit/>
          </a:bodyPr>
          <a:lstStyle/>
          <a:p>
            <a:r>
              <a:rPr lang="en-AU" sz="4400" dirty="0"/>
              <a:t>Watch Pilgrim's Progress.  Available online free until 31 May</a:t>
            </a:r>
            <a:endParaRPr lang="en-US" sz="4400" dirty="0"/>
          </a:p>
        </p:txBody>
      </p:sp>
    </p:spTree>
    <p:extLst>
      <p:ext uri="{BB962C8B-B14F-4D97-AF65-F5344CB8AC3E}">
        <p14:creationId xmlns:p14="http://schemas.microsoft.com/office/powerpoint/2010/main" val="894899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Conclusion</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8" y="1690688"/>
            <a:ext cx="7035800" cy="1446550"/>
          </a:xfrm>
          <a:prstGeom prst="rect">
            <a:avLst/>
          </a:prstGeom>
          <a:noFill/>
        </p:spPr>
        <p:txBody>
          <a:bodyPr wrap="square" rtlCol="0">
            <a:spAutoFit/>
          </a:bodyPr>
          <a:lstStyle/>
          <a:p>
            <a:r>
              <a:rPr lang="en-AU" sz="4400" dirty="0">
                <a:latin typeface="Calibri" panose="020F0502020204030204" pitchFamily="34" charset="0"/>
                <a:ea typeface="Calibri" panose="020F0502020204030204" pitchFamily="34" charset="0"/>
                <a:cs typeface="Times New Roman" panose="02020603050405020304" pitchFamily="18" charset="0"/>
              </a:rPr>
              <a:t>Create good memories</a:t>
            </a:r>
          </a:p>
          <a:p>
            <a:endParaRPr lang="en-US" sz="4400" dirty="0"/>
          </a:p>
        </p:txBody>
      </p:sp>
    </p:spTree>
    <p:extLst>
      <p:ext uri="{BB962C8B-B14F-4D97-AF65-F5344CB8AC3E}">
        <p14:creationId xmlns:p14="http://schemas.microsoft.com/office/powerpoint/2010/main" val="162297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Conclusions</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947737" y="1690688"/>
            <a:ext cx="10245195" cy="2123658"/>
          </a:xfrm>
          <a:prstGeom prst="rect">
            <a:avLst/>
          </a:prstGeom>
          <a:noFill/>
        </p:spPr>
        <p:txBody>
          <a:bodyPr wrap="square" rtlCol="0">
            <a:spAutoFit/>
          </a:bodyPr>
          <a:lstStyle/>
          <a:p>
            <a:r>
              <a:rPr lang="en-AU" sz="4400" dirty="0">
                <a:latin typeface="Calibri" panose="020F0502020204030204" pitchFamily="34" charset="0"/>
                <a:ea typeface="Calibri" panose="020F0502020204030204" pitchFamily="34" charset="0"/>
                <a:cs typeface="Times New Roman" panose="02020603050405020304" pitchFamily="18" charset="0"/>
              </a:rPr>
              <a:t>Despair can be our worst enemy.</a:t>
            </a:r>
          </a:p>
          <a:p>
            <a:pPr marL="1028700" lvl="1" indent="-571500">
              <a:buFont typeface="Arial" panose="020B0604020202020204" pitchFamily="34" charset="0"/>
              <a:buChar char="•"/>
            </a:pPr>
            <a:r>
              <a:rPr lang="en-AU" sz="4400" dirty="0">
                <a:latin typeface="Calibri" panose="020F0502020204030204" pitchFamily="34" charset="0"/>
                <a:cs typeface="Times New Roman" panose="02020603050405020304" pitchFamily="18" charset="0"/>
              </a:rPr>
              <a:t>Read passages such as Psalm 91 together as a family</a:t>
            </a:r>
            <a:endParaRPr lang="en-US" sz="4400" dirty="0"/>
          </a:p>
        </p:txBody>
      </p:sp>
    </p:spTree>
    <p:extLst>
      <p:ext uri="{BB962C8B-B14F-4D97-AF65-F5344CB8AC3E}">
        <p14:creationId xmlns:p14="http://schemas.microsoft.com/office/powerpoint/2010/main" val="3153202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Conclusions:  Get Help</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3403599" y="2306870"/>
            <a:ext cx="8662505" cy="3477875"/>
          </a:xfrm>
          <a:prstGeom prst="rect">
            <a:avLst/>
          </a:prstGeom>
          <a:noFill/>
        </p:spPr>
        <p:txBody>
          <a:bodyPr wrap="square" rtlCol="0">
            <a:spAutoFit/>
          </a:bodyPr>
          <a:lstStyle/>
          <a:p>
            <a:r>
              <a:rPr lang="en-AU" sz="4400" dirty="0"/>
              <a:t>Use the free resource from:</a:t>
            </a:r>
          </a:p>
          <a:p>
            <a:r>
              <a:rPr lang="en-AU" sz="4400" dirty="0">
                <a:hlinkClick r:id="rId5">
                  <a:extLst>
                    <a:ext uri="{A12FA001-AC4F-418D-AE19-62706E023703}">
                      <ahyp:hlinkClr xmlns:ahyp="http://schemas.microsoft.com/office/drawing/2018/hyperlinkcolor" val="tx"/>
                    </a:ext>
                  </a:extLst>
                </a:hlinkClick>
              </a:rPr>
              <a:t>www.Kidsreach.org.au</a:t>
            </a:r>
            <a:endParaRPr lang="en-AU" sz="4400" dirty="0"/>
          </a:p>
          <a:p>
            <a:endParaRPr lang="en-AU" sz="4400" dirty="0"/>
          </a:p>
          <a:p>
            <a:r>
              <a:rPr lang="en-AU" sz="4400" dirty="0"/>
              <a:t>And also download this PowerPoint</a:t>
            </a:r>
          </a:p>
          <a:p>
            <a:r>
              <a:rPr lang="en-AU" sz="4400" dirty="0"/>
              <a:t> </a:t>
            </a:r>
            <a:endParaRPr lang="en-US" sz="4400" dirty="0"/>
          </a:p>
        </p:txBody>
      </p:sp>
    </p:spTree>
    <p:extLst>
      <p:ext uri="{BB962C8B-B14F-4D97-AF65-F5344CB8AC3E}">
        <p14:creationId xmlns:p14="http://schemas.microsoft.com/office/powerpoint/2010/main" val="4266518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E3CB-B908-B54E-AB2A-25ED465E0CE9}"/>
              </a:ext>
            </a:extLst>
          </p:cNvPr>
          <p:cNvSpPr>
            <a:spLocks noGrp="1"/>
          </p:cNvSpPr>
          <p:nvPr>
            <p:ph type="title"/>
          </p:nvPr>
        </p:nvSpPr>
        <p:spPr/>
        <p:txBody>
          <a:bodyPr/>
          <a:lstStyle/>
          <a:p>
            <a:r>
              <a:rPr lang="en-US" dirty="0"/>
              <a:t>Listen to Good Advice</a:t>
            </a:r>
          </a:p>
        </p:txBody>
      </p:sp>
      <p:sp>
        <p:nvSpPr>
          <p:cNvPr id="3" name="Content Placeholder 2">
            <a:extLst>
              <a:ext uri="{FF2B5EF4-FFF2-40B4-BE49-F238E27FC236}">
                <a16:creationId xmlns:a16="http://schemas.microsoft.com/office/drawing/2014/main" id="{D067E35E-904D-264E-855D-FDA7227D26BF}"/>
              </a:ext>
            </a:extLst>
          </p:cNvPr>
          <p:cNvSpPr>
            <a:spLocks noGrp="1"/>
          </p:cNvSpPr>
          <p:nvPr>
            <p:ph idx="1"/>
          </p:nvPr>
        </p:nvSpPr>
        <p:spPr>
          <a:xfrm>
            <a:off x="970936" y="1692275"/>
            <a:ext cx="10515600" cy="4351338"/>
          </a:xfrm>
        </p:spPr>
        <p:txBody>
          <a:bodyPr>
            <a:normAutofit/>
          </a:bodyPr>
          <a:lstStyle/>
          <a:p>
            <a:pPr marL="0" indent="0">
              <a:lnSpc>
                <a:spcPct val="100000"/>
              </a:lnSpc>
              <a:buNone/>
            </a:pPr>
            <a:r>
              <a:rPr lang="en-US" sz="3300" dirty="0"/>
              <a:t>Forget the conspiracy theories or what you hear over social media.  Look for good websites: </a:t>
            </a:r>
          </a:p>
          <a:p>
            <a:pPr lvl="4">
              <a:lnSpc>
                <a:spcPct val="100000"/>
              </a:lnSpc>
            </a:pPr>
            <a:r>
              <a:rPr lang="en-AU" sz="3300" dirty="0"/>
              <a:t>Government and Health Department</a:t>
            </a:r>
          </a:p>
          <a:p>
            <a:pPr lvl="4">
              <a:lnSpc>
                <a:spcPct val="100000"/>
              </a:lnSpc>
            </a:pPr>
            <a:r>
              <a:rPr lang="en-AU" sz="3300" dirty="0"/>
              <a:t>Headspace</a:t>
            </a:r>
          </a:p>
          <a:p>
            <a:pPr lvl="4">
              <a:lnSpc>
                <a:spcPct val="100000"/>
              </a:lnSpc>
            </a:pPr>
            <a:r>
              <a:rPr lang="en-AU" sz="3300" dirty="0"/>
              <a:t>UNICEF</a:t>
            </a:r>
          </a:p>
          <a:p>
            <a:pPr marL="1828800" lvl="4" indent="0">
              <a:buNone/>
            </a:pPr>
            <a:endParaRPr lang="en-US" sz="3600" dirty="0"/>
          </a:p>
          <a:p>
            <a:pPr marL="0" indent="0">
              <a:buNone/>
            </a:pPr>
            <a:endParaRPr lang="en-US" sz="3600" dirty="0"/>
          </a:p>
          <a:p>
            <a:pPr marL="0" indent="0">
              <a:buNone/>
            </a:pPr>
            <a:endParaRPr lang="en-US" dirty="0"/>
          </a:p>
        </p:txBody>
      </p:sp>
      <p:grpSp>
        <p:nvGrpSpPr>
          <p:cNvPr id="9" name="Group 8">
            <a:extLst>
              <a:ext uri="{FF2B5EF4-FFF2-40B4-BE49-F238E27FC236}">
                <a16:creationId xmlns:a16="http://schemas.microsoft.com/office/drawing/2014/main" id="{B8DFF203-F197-7547-B1DB-61171A66F32A}"/>
              </a:ext>
            </a:extLst>
          </p:cNvPr>
          <p:cNvGrpSpPr/>
          <p:nvPr/>
        </p:nvGrpSpPr>
        <p:grpSpPr>
          <a:xfrm>
            <a:off x="0" y="4130352"/>
            <a:ext cx="12474629" cy="2593355"/>
            <a:chOff x="0" y="4130352"/>
            <a:chExt cx="12474629" cy="2593355"/>
          </a:xfrm>
        </p:grpSpPr>
        <p:pic>
          <p:nvPicPr>
            <p:cNvPr id="5" name="Content Placeholder 7" descr="A picture containing drawing, mug&#10;&#10;Description automatically generated">
              <a:extLst>
                <a:ext uri="{FF2B5EF4-FFF2-40B4-BE49-F238E27FC236}">
                  <a16:creationId xmlns:a16="http://schemas.microsoft.com/office/drawing/2014/main" id="{6B0042DF-7BD1-1248-B54E-5F0E737CF5E9}"/>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6" name="Picture 5" descr="A picture containing mug&#10;&#10;Description automatically generated">
              <a:extLst>
                <a:ext uri="{FF2B5EF4-FFF2-40B4-BE49-F238E27FC236}">
                  <a16:creationId xmlns:a16="http://schemas.microsoft.com/office/drawing/2014/main" id="{7845DFCF-80F4-5D47-9D34-5F7894053C60}"/>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4" name="TextBox 3">
              <a:extLst>
                <a:ext uri="{FF2B5EF4-FFF2-40B4-BE49-F238E27FC236}">
                  <a16:creationId xmlns:a16="http://schemas.microsoft.com/office/drawing/2014/main" id="{10FC26EE-866B-2A4F-8C87-2582F5C46F68}"/>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8" name="Straight Connector 7">
              <a:extLst>
                <a:ext uri="{FF2B5EF4-FFF2-40B4-BE49-F238E27FC236}">
                  <a16:creationId xmlns:a16="http://schemas.microsoft.com/office/drawing/2014/main" id="{1807F27A-8C65-C34E-849B-D7BCF14AE089}"/>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197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Conclusions:  Get Help</a:t>
            </a:r>
          </a:p>
        </p:txBody>
      </p:sp>
      <p:pic>
        <p:nvPicPr>
          <p:cNvPr id="8" name="Content Placeholder 7" descr="A picture containing drawing, mug&#10;&#10;Description automatically generated">
            <a:extLst>
              <a:ext uri="{FF2B5EF4-FFF2-40B4-BE49-F238E27FC236}">
                <a16:creationId xmlns:a16="http://schemas.microsoft.com/office/drawing/2014/main" id="{699A7C9B-F96A-F24D-92C2-8D364E3EE575}"/>
              </a:ext>
            </a:extLst>
          </p:cNvPr>
          <p:cNvPicPr>
            <a:picLocks noGrp="1" noChangeAspect="1"/>
          </p:cNvPicPr>
          <p:nvPr>
            <p:ph idx="1"/>
          </p:nvPr>
        </p:nvPicPr>
        <p:blipFill>
          <a:blip r:embed="rId3"/>
          <a:stretch>
            <a:fillRect/>
          </a:stretch>
        </p:blipFill>
        <p:spPr>
          <a:xfrm>
            <a:off x="546100" y="4555822"/>
            <a:ext cx="1066648" cy="1911654"/>
          </a:xfrm>
        </p:spPr>
      </p:pic>
      <p:pic>
        <p:nvPicPr>
          <p:cNvPr id="10" name="Picture 9" descr="A picture containing mug&#10;&#10;Description automatically generated">
            <a:extLst>
              <a:ext uri="{FF2B5EF4-FFF2-40B4-BE49-F238E27FC236}">
                <a16:creationId xmlns:a16="http://schemas.microsoft.com/office/drawing/2014/main" id="{8A469A29-5320-AC45-8897-37FF03AF79AA}"/>
              </a:ext>
            </a:extLst>
          </p:cNvPr>
          <p:cNvPicPr>
            <a:picLocks noChangeAspect="1"/>
          </p:cNvPicPr>
          <p:nvPr/>
        </p:nvPicPr>
        <p:blipFill>
          <a:blip r:embed="rId4"/>
          <a:stretch>
            <a:fillRect/>
          </a:stretch>
        </p:blipFill>
        <p:spPr>
          <a:xfrm>
            <a:off x="1612748" y="4555822"/>
            <a:ext cx="1205173" cy="2022475"/>
          </a:xfrm>
          <a:prstGeom prst="rect">
            <a:avLst/>
          </a:prstGeom>
        </p:spPr>
      </p:pic>
      <p:sp>
        <p:nvSpPr>
          <p:cNvPr id="13" name="TextBox 12">
            <a:extLst>
              <a:ext uri="{FF2B5EF4-FFF2-40B4-BE49-F238E27FC236}">
                <a16:creationId xmlns:a16="http://schemas.microsoft.com/office/drawing/2014/main" id="{BB8963CE-5BEE-C344-99FB-CFBDBE71BDB9}"/>
              </a:ext>
            </a:extLst>
          </p:cNvPr>
          <p:cNvSpPr txBox="1"/>
          <p:nvPr/>
        </p:nvSpPr>
        <p:spPr>
          <a:xfrm>
            <a:off x="3403600" y="1593184"/>
            <a:ext cx="8788400" cy="5925276"/>
          </a:xfrm>
          <a:prstGeom prst="rect">
            <a:avLst/>
          </a:prstGeom>
          <a:noFill/>
        </p:spPr>
        <p:txBody>
          <a:bodyPr wrap="square" rtlCol="0">
            <a:spAutoFit/>
          </a:bodyPr>
          <a:lstStyle/>
          <a:p>
            <a:pPr>
              <a:lnSpc>
                <a:spcPct val="150000"/>
              </a:lnSpc>
              <a:spcAft>
                <a:spcPts val="0"/>
              </a:spcAft>
            </a:pPr>
            <a:r>
              <a:rPr lang="en-AU" sz="3200" dirty="0">
                <a:latin typeface="Calibri" panose="020F0502020204030204" pitchFamily="34" charset="0"/>
                <a:ea typeface="Calibri" panose="020F0502020204030204" pitchFamily="34" charset="0"/>
                <a:cs typeface="Times New Roman" panose="02020603050405020304" pitchFamily="18" charset="0"/>
              </a:rPr>
              <a:t>Kids Helpline:  1800 55 1800</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50000"/>
              </a:lnSpc>
              <a:buFont typeface="Arial" panose="020B0604020202020204" pitchFamily="34" charset="0"/>
              <a:buChar char="•"/>
            </a:pPr>
            <a:r>
              <a:rPr lang="en-AU" sz="3200" dirty="0" err="1">
                <a:latin typeface="Calibri" panose="020F0502020204030204" pitchFamily="34" charset="0"/>
                <a:ea typeface="Calibri" panose="020F0502020204030204" pitchFamily="34" charset="0"/>
                <a:cs typeface="Times New Roman" panose="02020603050405020304" pitchFamily="18" charset="0"/>
              </a:rPr>
              <a:t>Kidshelpline.com.au</a:t>
            </a:r>
            <a:r>
              <a:rPr lang="en-AU" sz="3200" dirty="0">
                <a:latin typeface="Calibri" panose="020F0502020204030204" pitchFamily="34" charset="0"/>
                <a:ea typeface="Calibri" panose="020F0502020204030204" pitchFamily="34" charset="0"/>
                <a:cs typeface="Times New Roman" panose="02020603050405020304" pitchFamily="18" charset="0"/>
              </a:rPr>
              <a:t> </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AU" sz="3200" dirty="0">
                <a:latin typeface="Calibri" panose="020F0502020204030204" pitchFamily="34" charset="0"/>
                <a:ea typeface="Calibri" panose="020F0502020204030204" pitchFamily="34" charset="0"/>
                <a:cs typeface="Times New Roman" panose="02020603050405020304" pitchFamily="18" charset="0"/>
              </a:rPr>
              <a:t>Headspace  1800 650 890</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lnSpc>
                <a:spcPct val="150000"/>
              </a:lnSpc>
              <a:buFont typeface="Arial" panose="020B0604020202020204" pitchFamily="34" charset="0"/>
              <a:buChar char="•"/>
            </a:pPr>
            <a:r>
              <a:rPr lang="en-AU" sz="3200" dirty="0" err="1">
                <a:latin typeface="Calibri" panose="020F0502020204030204" pitchFamily="34" charset="0"/>
                <a:ea typeface="Calibri" panose="020F0502020204030204" pitchFamily="34" charset="0"/>
                <a:cs typeface="Times New Roman" panose="02020603050405020304" pitchFamily="18" charset="0"/>
              </a:rPr>
              <a:t>Eheadspace.org.au</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AU" sz="3200" dirty="0">
                <a:latin typeface="Calibri" panose="020F0502020204030204" pitchFamily="34" charset="0"/>
                <a:ea typeface="Calibri" panose="020F0502020204030204" pitchFamily="34" charset="0"/>
                <a:cs typeface="Times New Roman" panose="02020603050405020304" pitchFamily="18" charset="0"/>
              </a:rPr>
              <a:t>Parent helpline 1300 1300 52</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AU" sz="3200" dirty="0">
                <a:latin typeface="Calibri" panose="020F0502020204030204" pitchFamily="34" charset="0"/>
                <a:ea typeface="Calibri" panose="020F0502020204030204" pitchFamily="34" charset="0"/>
                <a:cs typeface="Times New Roman" panose="02020603050405020304" pitchFamily="18" charset="0"/>
              </a:rPr>
              <a:t>Beyond Blue 1300 22 4636</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AU" sz="3200" dirty="0">
                <a:latin typeface="Calibri" panose="020F0502020204030204" pitchFamily="34" charset="0"/>
                <a:ea typeface="Calibri" panose="020F0502020204030204" pitchFamily="34" charset="0"/>
                <a:cs typeface="Times New Roman" panose="02020603050405020304" pitchFamily="18" charset="0"/>
              </a:rPr>
              <a:t>Lifeline 13 11 14</a:t>
            </a:r>
            <a:endParaRPr lang="en-NZ" sz="3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en-AU" sz="3200" dirty="0">
                <a:latin typeface="Calibri" panose="020F0502020204030204" pitchFamily="34" charset="0"/>
                <a:ea typeface="Calibri" panose="020F0502020204030204" pitchFamily="34" charset="0"/>
                <a:cs typeface="Times New Roman" panose="02020603050405020304" pitchFamily="18" charset="0"/>
              </a:rPr>
              <a:t> </a:t>
            </a:r>
            <a:endParaRPr lang="en-NZ"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0376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  Family Talks</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62312" y="1700948"/>
            <a:ext cx="10515600" cy="2631490"/>
          </a:xfrm>
          <a:prstGeom prst="rect">
            <a:avLst/>
          </a:prstGeom>
          <a:noFill/>
        </p:spPr>
        <p:txBody>
          <a:bodyPr wrap="square" rtlCol="0">
            <a:spAutoFit/>
          </a:bodyPr>
          <a:lstStyle/>
          <a:p>
            <a:r>
              <a:rPr lang="en-AU" sz="3300" dirty="0"/>
              <a:t>Set aside a particular time for talking together with your children as a family – sooner rather than later.  </a:t>
            </a:r>
          </a:p>
          <a:p>
            <a:pPr marL="2286000" lvl="4" indent="-457200">
              <a:buFont typeface="Arial" panose="020B0604020202020204" pitchFamily="34" charset="0"/>
              <a:buChar char="•"/>
            </a:pPr>
            <a:r>
              <a:rPr lang="en-AU" sz="3300" dirty="0"/>
              <a:t>Remove all distractions such as TV and mobile devices.  </a:t>
            </a:r>
          </a:p>
          <a:p>
            <a:pPr marL="2286000" lvl="4" indent="-457200">
              <a:buFont typeface="Arial" panose="020B0604020202020204" pitchFamily="34" charset="0"/>
              <a:buChar char="•"/>
            </a:pPr>
            <a:r>
              <a:rPr lang="en-AU" sz="3300" dirty="0"/>
              <a:t>Talk regularly.</a:t>
            </a:r>
            <a:endParaRPr lang="en-US" sz="3300" dirty="0"/>
          </a:p>
        </p:txBody>
      </p:sp>
      <p:grpSp>
        <p:nvGrpSpPr>
          <p:cNvPr id="9" name="Group 8">
            <a:extLst>
              <a:ext uri="{FF2B5EF4-FFF2-40B4-BE49-F238E27FC236}">
                <a16:creationId xmlns:a16="http://schemas.microsoft.com/office/drawing/2014/main" id="{40EFC0AF-2B2A-4443-94DB-D65CBAC173C7}"/>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A663381D-218A-C149-A213-7776C5689545}"/>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8464DC81-CEAE-ED4E-96C8-CFB304CD03D7}"/>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25A70209-CF0E-6749-8953-EE4F3FB72872}"/>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BB2A16BD-9C95-0B4B-A390-67A513433EC0}"/>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898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  Family Talks</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62312" y="1700948"/>
            <a:ext cx="10515600" cy="5155257"/>
          </a:xfrm>
          <a:prstGeom prst="rect">
            <a:avLst/>
          </a:prstGeom>
          <a:noFill/>
        </p:spPr>
        <p:txBody>
          <a:bodyPr wrap="square" rtlCol="0">
            <a:spAutoFit/>
          </a:bodyPr>
          <a:lstStyle/>
          <a:p>
            <a:r>
              <a:rPr lang="en-AU" sz="3600" dirty="0"/>
              <a:t>Use open-ended questions and listen to their responses.  Examples:</a:t>
            </a:r>
          </a:p>
          <a:p>
            <a:pPr marL="2286000" lvl="4" indent="-457200">
              <a:buFont typeface="Arial" panose="020B0604020202020204" pitchFamily="34" charset="0"/>
              <a:buChar char="•"/>
            </a:pPr>
            <a:r>
              <a:rPr lang="en-AU" sz="3200" dirty="0"/>
              <a:t>What do you know about COVID-19 or Coronavirus?</a:t>
            </a:r>
            <a:endParaRPr lang="en-NZ" sz="3200" dirty="0"/>
          </a:p>
          <a:p>
            <a:pPr marL="2286000" lvl="4" indent="-457200">
              <a:buFont typeface="Arial" panose="020B0604020202020204" pitchFamily="34" charset="0"/>
              <a:buChar char="•"/>
            </a:pPr>
            <a:r>
              <a:rPr lang="en-AU" sz="3200" dirty="0"/>
              <a:t>What do you think is the worst thing COVID-19 could do to our family/country/school?</a:t>
            </a:r>
            <a:endParaRPr lang="en-NZ" sz="3200" dirty="0"/>
          </a:p>
          <a:p>
            <a:pPr marL="2286000" lvl="4" indent="-457200">
              <a:buFont typeface="Arial" panose="020B0604020202020204" pitchFamily="34" charset="0"/>
              <a:buChar char="•"/>
            </a:pPr>
            <a:r>
              <a:rPr lang="en-AU" sz="3200" dirty="0"/>
              <a:t>What are some of the things that you think we could do to help?</a:t>
            </a:r>
            <a:endParaRPr lang="en-NZ" sz="3200" dirty="0"/>
          </a:p>
          <a:p>
            <a:pPr lvl="4"/>
            <a:r>
              <a:rPr lang="en-AU" sz="3200" dirty="0"/>
              <a:t> </a:t>
            </a:r>
            <a:endParaRPr lang="en-NZ" sz="3200" dirty="0"/>
          </a:p>
          <a:p>
            <a:pPr marL="2286000" lvl="4" indent="-457200">
              <a:buFont typeface="Arial" panose="020B0604020202020204" pitchFamily="34" charset="0"/>
              <a:buChar char="•"/>
            </a:pPr>
            <a:endParaRPr lang="en-US" sz="3300" dirty="0"/>
          </a:p>
        </p:txBody>
      </p:sp>
      <p:grpSp>
        <p:nvGrpSpPr>
          <p:cNvPr id="9" name="Group 8">
            <a:extLst>
              <a:ext uri="{FF2B5EF4-FFF2-40B4-BE49-F238E27FC236}">
                <a16:creationId xmlns:a16="http://schemas.microsoft.com/office/drawing/2014/main" id="{40EFC0AF-2B2A-4443-94DB-D65CBAC173C7}"/>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A663381D-218A-C149-A213-7776C5689545}"/>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8464DC81-CEAE-ED4E-96C8-CFB304CD03D7}"/>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25A70209-CF0E-6749-8953-EE4F3FB72872}"/>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BB2A16BD-9C95-0B4B-A390-67A513433EC0}"/>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151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  Family Talks</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62312" y="1700948"/>
            <a:ext cx="10515600" cy="2616101"/>
          </a:xfrm>
          <a:prstGeom prst="rect">
            <a:avLst/>
          </a:prstGeom>
          <a:noFill/>
        </p:spPr>
        <p:txBody>
          <a:bodyPr wrap="square" rtlCol="0">
            <a:spAutoFit/>
          </a:bodyPr>
          <a:lstStyle/>
          <a:p>
            <a:r>
              <a:rPr lang="en-AU" sz="3600" dirty="0"/>
              <a:t>Continue with probing questions.  Examples:</a:t>
            </a:r>
          </a:p>
          <a:p>
            <a:pPr marL="2286000" lvl="4" indent="-457200">
              <a:buFont typeface="Arial" panose="020B0604020202020204" pitchFamily="34" charset="0"/>
              <a:buChar char="•"/>
            </a:pPr>
            <a:r>
              <a:rPr lang="en-AU" sz="3200" dirty="0"/>
              <a:t>Could you tell me a bit more about that?</a:t>
            </a:r>
            <a:endParaRPr lang="en-NZ" sz="3200" dirty="0"/>
          </a:p>
          <a:p>
            <a:pPr marL="2286000" lvl="4" indent="-457200">
              <a:buFont typeface="Arial" panose="020B0604020202020204" pitchFamily="34" charset="0"/>
              <a:buChar char="•"/>
            </a:pPr>
            <a:r>
              <a:rPr lang="en-AU" sz="3200" dirty="0"/>
              <a:t>Tell me what you mean when you say you are worried about your friend?</a:t>
            </a:r>
            <a:endParaRPr lang="en-NZ" sz="3200" dirty="0"/>
          </a:p>
          <a:p>
            <a:pPr lvl="4"/>
            <a:r>
              <a:rPr lang="en-AU" sz="3200" dirty="0"/>
              <a:t> </a:t>
            </a:r>
            <a:endParaRPr lang="en-NZ" sz="3200" dirty="0"/>
          </a:p>
        </p:txBody>
      </p:sp>
      <p:grpSp>
        <p:nvGrpSpPr>
          <p:cNvPr id="9" name="Group 8">
            <a:extLst>
              <a:ext uri="{FF2B5EF4-FFF2-40B4-BE49-F238E27FC236}">
                <a16:creationId xmlns:a16="http://schemas.microsoft.com/office/drawing/2014/main" id="{40EFC0AF-2B2A-4443-94DB-D65CBAC173C7}"/>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A663381D-218A-C149-A213-7776C5689545}"/>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8464DC81-CEAE-ED4E-96C8-CFB304CD03D7}"/>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25A70209-CF0E-6749-8953-EE4F3FB72872}"/>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BB2A16BD-9C95-0B4B-A390-67A513433EC0}"/>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6739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  Family Talks</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62312" y="1700948"/>
            <a:ext cx="10924888" cy="600164"/>
          </a:xfrm>
          <a:prstGeom prst="rect">
            <a:avLst/>
          </a:prstGeom>
          <a:noFill/>
        </p:spPr>
        <p:txBody>
          <a:bodyPr wrap="square" rtlCol="0">
            <a:spAutoFit/>
          </a:bodyPr>
          <a:lstStyle/>
          <a:p>
            <a:r>
              <a:rPr lang="en-AU" sz="3300" dirty="0"/>
              <a:t>Look for signs of anxiety and give reassurance</a:t>
            </a:r>
            <a:endParaRPr lang="en-US" sz="3300" dirty="0"/>
          </a:p>
        </p:txBody>
      </p:sp>
      <p:grpSp>
        <p:nvGrpSpPr>
          <p:cNvPr id="9" name="Group 8">
            <a:extLst>
              <a:ext uri="{FF2B5EF4-FFF2-40B4-BE49-F238E27FC236}">
                <a16:creationId xmlns:a16="http://schemas.microsoft.com/office/drawing/2014/main" id="{40EFC0AF-2B2A-4443-94DB-D65CBAC173C7}"/>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A663381D-218A-C149-A213-7776C5689545}"/>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8464DC81-CEAE-ED4E-96C8-CFB304CD03D7}"/>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25A70209-CF0E-6749-8953-EE4F3FB72872}"/>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BB2A16BD-9C95-0B4B-A390-67A513433EC0}"/>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9966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47737" y="1690688"/>
            <a:ext cx="10675991" cy="2123658"/>
          </a:xfrm>
          <a:prstGeom prst="rect">
            <a:avLst/>
          </a:prstGeom>
          <a:noFill/>
        </p:spPr>
        <p:txBody>
          <a:bodyPr wrap="square" rtlCol="0">
            <a:spAutoFit/>
          </a:bodyPr>
          <a:lstStyle/>
          <a:p>
            <a:r>
              <a:rPr lang="en-AU" sz="4400" dirty="0">
                <a:latin typeface="Calibri" panose="020F0502020204030204" pitchFamily="34" charset="0"/>
                <a:ea typeface="Calibri" panose="020F0502020204030204" pitchFamily="34" charset="0"/>
                <a:cs typeface="Times New Roman" panose="02020603050405020304" pitchFamily="18" charset="0"/>
              </a:rPr>
              <a:t>Children have questions to ask</a:t>
            </a:r>
            <a:r>
              <a:rPr lang="en-NZ" sz="4400" dirty="0">
                <a:latin typeface="Calibri" panose="020F0502020204030204" pitchFamily="34" charset="0"/>
                <a:ea typeface="Calibri" panose="020F0502020204030204" pitchFamily="34" charset="0"/>
                <a:cs typeface="Times New Roman" panose="02020603050405020304" pitchFamily="18" charset="0"/>
              </a:rPr>
              <a:t> so listen and answer truthfully – in an age appropriate manner.</a:t>
            </a:r>
            <a:endParaRPr lang="en-US" sz="4400" dirty="0"/>
          </a:p>
        </p:txBody>
      </p:sp>
      <p:grpSp>
        <p:nvGrpSpPr>
          <p:cNvPr id="9" name="Group 8">
            <a:extLst>
              <a:ext uri="{FF2B5EF4-FFF2-40B4-BE49-F238E27FC236}">
                <a16:creationId xmlns:a16="http://schemas.microsoft.com/office/drawing/2014/main" id="{47649DD0-A6EC-D340-B76A-97F5C4873762}"/>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70629E47-81A1-6341-A6F1-2C2B63180B97}"/>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E005436A-631A-314C-9DD4-C8A04F191794}"/>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F34FFB4A-12DB-9646-8B2C-0EA8351C8D45}"/>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1E3AB1B6-FB1E-DC47-9E1D-532FB41C39C7}"/>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6259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B9E1-0752-5049-AF6F-143D51EAB35A}"/>
              </a:ext>
            </a:extLst>
          </p:cNvPr>
          <p:cNvSpPr>
            <a:spLocks noGrp="1"/>
          </p:cNvSpPr>
          <p:nvPr>
            <p:ph type="title"/>
          </p:nvPr>
        </p:nvSpPr>
        <p:spPr/>
        <p:txBody>
          <a:bodyPr>
            <a:normAutofit/>
          </a:bodyPr>
          <a:lstStyle/>
          <a:p>
            <a:r>
              <a:rPr lang="en-US" sz="5400" dirty="0"/>
              <a:t>Helping Our Children</a:t>
            </a:r>
          </a:p>
        </p:txBody>
      </p:sp>
      <p:sp>
        <p:nvSpPr>
          <p:cNvPr id="13" name="TextBox 12">
            <a:extLst>
              <a:ext uri="{FF2B5EF4-FFF2-40B4-BE49-F238E27FC236}">
                <a16:creationId xmlns:a16="http://schemas.microsoft.com/office/drawing/2014/main" id="{BB8963CE-5BEE-C344-99FB-CFBDBE71BDB9}"/>
              </a:ext>
            </a:extLst>
          </p:cNvPr>
          <p:cNvSpPr txBox="1"/>
          <p:nvPr/>
        </p:nvSpPr>
        <p:spPr>
          <a:xfrm>
            <a:off x="970936" y="1635671"/>
            <a:ext cx="10900766" cy="3108543"/>
          </a:xfrm>
          <a:prstGeom prst="rect">
            <a:avLst/>
          </a:prstGeom>
          <a:noFill/>
        </p:spPr>
        <p:txBody>
          <a:bodyPr wrap="square" rtlCol="0">
            <a:spAutoFit/>
          </a:bodyPr>
          <a:lstStyle/>
          <a:p>
            <a:r>
              <a:rPr lang="en-NZ" sz="4400" dirty="0"/>
              <a:t>Examples of questions children might ask:</a:t>
            </a:r>
          </a:p>
          <a:p>
            <a:pPr marL="2857500" lvl="5" indent="-571500">
              <a:buFont typeface="Arial" panose="020B0604020202020204" pitchFamily="34" charset="0"/>
              <a:buChar char="•"/>
            </a:pPr>
            <a:r>
              <a:rPr lang="en-AU" sz="3600" dirty="0">
                <a:latin typeface="Calibri" panose="020F0502020204030204" pitchFamily="34" charset="0"/>
                <a:ea typeface="Calibri" panose="020F0502020204030204" pitchFamily="34" charset="0"/>
                <a:cs typeface="Times New Roman" panose="02020603050405020304" pitchFamily="18" charset="0"/>
              </a:rPr>
              <a:t>Will I die?</a:t>
            </a:r>
            <a:endParaRPr lang="en-NZ" sz="3600" dirty="0">
              <a:latin typeface="Calibri" panose="020F0502020204030204" pitchFamily="34" charset="0"/>
              <a:ea typeface="Calibri" panose="020F0502020204030204" pitchFamily="34" charset="0"/>
              <a:cs typeface="Times New Roman" panose="02020603050405020304" pitchFamily="18" charset="0"/>
            </a:endParaRPr>
          </a:p>
          <a:p>
            <a:pPr marL="2857500" lvl="5" indent="-571500">
              <a:buFont typeface="Arial" panose="020B0604020202020204" pitchFamily="34" charset="0"/>
              <a:buChar char="•"/>
            </a:pPr>
            <a:r>
              <a:rPr lang="en-AU" sz="3600" dirty="0">
                <a:latin typeface="Calibri" panose="020F0502020204030204" pitchFamily="34" charset="0"/>
                <a:ea typeface="Calibri" panose="020F0502020204030204" pitchFamily="34" charset="0"/>
                <a:cs typeface="Times New Roman" panose="02020603050405020304" pitchFamily="18" charset="0"/>
              </a:rPr>
              <a:t>Will Grandma die?</a:t>
            </a:r>
            <a:endParaRPr lang="en-NZ" sz="3600" dirty="0">
              <a:latin typeface="Calibri" panose="020F0502020204030204" pitchFamily="34" charset="0"/>
              <a:ea typeface="Calibri" panose="020F0502020204030204" pitchFamily="34" charset="0"/>
              <a:cs typeface="Times New Roman" panose="02020603050405020304" pitchFamily="18" charset="0"/>
            </a:endParaRPr>
          </a:p>
          <a:p>
            <a:pPr marL="2857500" lvl="5" indent="-571500">
              <a:buFont typeface="Arial" panose="020B0604020202020204" pitchFamily="34" charset="0"/>
              <a:buChar char="•"/>
            </a:pPr>
            <a:r>
              <a:rPr lang="en-AU" sz="3600" dirty="0">
                <a:latin typeface="Calibri" panose="020F0502020204030204" pitchFamily="34" charset="0"/>
                <a:ea typeface="Calibri" panose="020F0502020204030204" pitchFamily="34" charset="0"/>
                <a:cs typeface="Times New Roman" panose="02020603050405020304" pitchFamily="18" charset="0"/>
              </a:rPr>
              <a:t>How many people have died?</a:t>
            </a:r>
            <a:endParaRPr lang="en-NZ" sz="3600" dirty="0">
              <a:latin typeface="Calibri" panose="020F0502020204030204" pitchFamily="34" charset="0"/>
              <a:ea typeface="Calibri" panose="020F0502020204030204" pitchFamily="34" charset="0"/>
              <a:cs typeface="Times New Roman" panose="02020603050405020304" pitchFamily="18" charset="0"/>
            </a:endParaRPr>
          </a:p>
          <a:p>
            <a:endParaRPr lang="en-US" sz="4400" dirty="0"/>
          </a:p>
        </p:txBody>
      </p:sp>
      <p:grpSp>
        <p:nvGrpSpPr>
          <p:cNvPr id="9" name="Group 8">
            <a:extLst>
              <a:ext uri="{FF2B5EF4-FFF2-40B4-BE49-F238E27FC236}">
                <a16:creationId xmlns:a16="http://schemas.microsoft.com/office/drawing/2014/main" id="{720DDCA3-2DA9-B740-87BF-B69D0E363FB0}"/>
              </a:ext>
            </a:extLst>
          </p:cNvPr>
          <p:cNvGrpSpPr/>
          <p:nvPr/>
        </p:nvGrpSpPr>
        <p:grpSpPr>
          <a:xfrm>
            <a:off x="0" y="4130352"/>
            <a:ext cx="12474629" cy="2593355"/>
            <a:chOff x="0" y="4130352"/>
            <a:chExt cx="12474629" cy="2593355"/>
          </a:xfrm>
        </p:grpSpPr>
        <p:pic>
          <p:nvPicPr>
            <p:cNvPr id="11" name="Content Placeholder 7" descr="A picture containing drawing, mug&#10;&#10;Description automatically generated">
              <a:extLst>
                <a:ext uri="{FF2B5EF4-FFF2-40B4-BE49-F238E27FC236}">
                  <a16:creationId xmlns:a16="http://schemas.microsoft.com/office/drawing/2014/main" id="{5267438A-F3B0-7D49-A9B9-13D8EDCD70F8}"/>
                </a:ext>
              </a:extLst>
            </p:cNvPr>
            <p:cNvPicPr>
              <a:picLocks noChangeAspect="1"/>
            </p:cNvPicPr>
            <p:nvPr/>
          </p:nvPicPr>
          <p:blipFill>
            <a:blip r:embed="rId3"/>
            <a:stretch>
              <a:fillRect/>
            </a:stretch>
          </p:blipFill>
          <p:spPr>
            <a:xfrm>
              <a:off x="437612" y="4241173"/>
              <a:ext cx="1066648" cy="1911654"/>
            </a:xfrm>
            <a:prstGeom prst="rect">
              <a:avLst/>
            </a:prstGeom>
          </p:spPr>
        </p:pic>
        <p:pic>
          <p:nvPicPr>
            <p:cNvPr id="12" name="Picture 11" descr="A picture containing mug&#10;&#10;Description automatically generated">
              <a:extLst>
                <a:ext uri="{FF2B5EF4-FFF2-40B4-BE49-F238E27FC236}">
                  <a16:creationId xmlns:a16="http://schemas.microsoft.com/office/drawing/2014/main" id="{654DF69F-ED60-DE41-8DAF-2D3E8DE196F2}"/>
                </a:ext>
              </a:extLst>
            </p:cNvPr>
            <p:cNvPicPr>
              <a:picLocks noChangeAspect="1"/>
            </p:cNvPicPr>
            <p:nvPr/>
          </p:nvPicPr>
          <p:blipFill>
            <a:blip r:embed="rId4"/>
            <a:stretch>
              <a:fillRect/>
            </a:stretch>
          </p:blipFill>
          <p:spPr>
            <a:xfrm>
              <a:off x="1504260" y="4130352"/>
              <a:ext cx="1205173" cy="2022475"/>
            </a:xfrm>
            <a:prstGeom prst="rect">
              <a:avLst/>
            </a:prstGeom>
          </p:spPr>
        </p:pic>
        <p:sp>
          <p:nvSpPr>
            <p:cNvPr id="14" name="TextBox 13">
              <a:extLst>
                <a:ext uri="{FF2B5EF4-FFF2-40B4-BE49-F238E27FC236}">
                  <a16:creationId xmlns:a16="http://schemas.microsoft.com/office/drawing/2014/main" id="{FB73C939-AFFC-9047-A585-862B608DE2F1}"/>
                </a:ext>
              </a:extLst>
            </p:cNvPr>
            <p:cNvSpPr txBox="1"/>
            <p:nvPr/>
          </p:nvSpPr>
          <p:spPr>
            <a:xfrm>
              <a:off x="437612" y="6262042"/>
              <a:ext cx="12037017" cy="461665"/>
            </a:xfrm>
            <a:prstGeom prst="rect">
              <a:avLst/>
            </a:prstGeom>
            <a:noFill/>
          </p:spPr>
          <p:txBody>
            <a:bodyPr wrap="square" rtlCol="0">
              <a:spAutoFit/>
            </a:bodyPr>
            <a:lstStyle/>
            <a:p>
              <a:r>
                <a:rPr lang="en-US" sz="2400" dirty="0">
                  <a:solidFill>
                    <a:srgbClr val="0070C0"/>
                  </a:solidFill>
                </a:rPr>
                <a:t>For a copy of the COVID-19 Worksheets and this power point go to </a:t>
              </a:r>
              <a:r>
                <a:rPr lang="en-US" sz="2400" dirty="0" err="1">
                  <a:solidFill>
                    <a:srgbClr val="0070C0"/>
                  </a:solidFill>
                </a:rPr>
                <a:t>www.Kidsreach.org.au</a:t>
              </a:r>
              <a:endParaRPr lang="en-US" sz="2400" dirty="0">
                <a:solidFill>
                  <a:srgbClr val="0070C0"/>
                </a:solidFill>
              </a:endParaRPr>
            </a:p>
          </p:txBody>
        </p:sp>
        <p:cxnSp>
          <p:nvCxnSpPr>
            <p:cNvPr id="15" name="Straight Connector 14">
              <a:extLst>
                <a:ext uri="{FF2B5EF4-FFF2-40B4-BE49-F238E27FC236}">
                  <a16:creationId xmlns:a16="http://schemas.microsoft.com/office/drawing/2014/main" id="{6DE87672-38F0-1043-9D42-BA5BCBBDE9E6}"/>
                </a:ext>
              </a:extLst>
            </p:cNvPr>
            <p:cNvCxnSpPr/>
            <p:nvPr/>
          </p:nvCxnSpPr>
          <p:spPr>
            <a:xfrm>
              <a:off x="0" y="6152827"/>
              <a:ext cx="1219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4391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TotalTime>
  <Words>3015</Words>
  <Application>Microsoft Macintosh PowerPoint</Application>
  <PresentationFormat>Widescreen</PresentationFormat>
  <Paragraphs>375</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Helping Children and Families through COVID-19 </vt:lpstr>
      <vt:lpstr>Double Crisis facing Australian Children</vt:lpstr>
      <vt:lpstr>Listen to Good Advice</vt:lpstr>
      <vt:lpstr>Helping Our Children:  Family Talks</vt:lpstr>
      <vt:lpstr>Helping Our Children:  Family Talks</vt:lpstr>
      <vt:lpstr>Helping Our Children:  Family Talks</vt:lpstr>
      <vt:lpstr>Helping Our Children:  Family Talks</vt:lpstr>
      <vt:lpstr>Helping Our Children</vt:lpstr>
      <vt:lpstr>Helping Our Children</vt:lpstr>
      <vt:lpstr>Helping Our Children</vt:lpstr>
      <vt:lpstr>Helping Our Children</vt:lpstr>
      <vt:lpstr>Helping Our Children</vt:lpstr>
      <vt:lpstr>Helping Our Children</vt:lpstr>
      <vt:lpstr>Helping Our Children</vt:lpstr>
      <vt:lpstr>Helping Our Children</vt:lpstr>
      <vt:lpstr>Helping Our Children</vt:lpstr>
      <vt:lpstr>Helping Our Children</vt:lpstr>
      <vt:lpstr>Helping Our Children:  Be Creative</vt:lpstr>
      <vt:lpstr>Ideas to do at Home :  Be Creative</vt:lpstr>
      <vt:lpstr>Ideas to do at Home :  Be Creative</vt:lpstr>
      <vt:lpstr>Ideas to do at Home :  Be Creative</vt:lpstr>
      <vt:lpstr>Ideas to do at Home :  Be Creative</vt:lpstr>
      <vt:lpstr>Ideas to do at Home :  Be Creative</vt:lpstr>
      <vt:lpstr>Ideas to do at Home :  Be Creative</vt:lpstr>
      <vt:lpstr>Ideas to do at Home :  Be Creative</vt:lpstr>
      <vt:lpstr>Ideas to do at Home :  Be Creative</vt:lpstr>
      <vt:lpstr>Conclusion</vt:lpstr>
      <vt:lpstr>Conclusions</vt:lpstr>
      <vt:lpstr>Conclusions:  Get Help</vt:lpstr>
      <vt:lpstr>Conclusions:  Get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Goodwin</dc:creator>
  <cp:lastModifiedBy>David Goodwin</cp:lastModifiedBy>
  <cp:revision>31</cp:revision>
  <dcterms:created xsi:type="dcterms:W3CDTF">2020-03-30T22:57:40Z</dcterms:created>
  <dcterms:modified xsi:type="dcterms:W3CDTF">2020-03-31T23:15:18Z</dcterms:modified>
</cp:coreProperties>
</file>