
<file path=[Content_Types].xml><?xml version="1.0" encoding="utf-8"?>
<Types xmlns="http://schemas.openxmlformats.org/package/2006/content-types">
  <Default Extension="xml" ContentType="application/xml"/>
  <Default Extension="mov" ContentType="audio/unknown"/>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lvl1pPr>
    <a:lvl2pPr marL="40639" marR="40639" indent="3429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lvl2pPr>
    <a:lvl3pPr marL="40639" marR="40639" indent="685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94635"/>
  </p:normalViewPr>
  <p:slideViewPr>
    <p:cSldViewPr snapToGrid="0" snapToObjects="1">
      <p:cViewPr varScale="1">
        <p:scale>
          <a:sx n="191" d="100"/>
          <a:sy n="191" d="100"/>
        </p:scale>
        <p:origin x="31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5" name="Shape 3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51155547"/>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raining">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lstStyle/>
          <a:p>
            <a:r>
              <a:t>Title Text</a:t>
            </a:r>
          </a:p>
        </p:txBody>
      </p:sp>
      <p:sp>
        <p:nvSpPr>
          <p:cNvPr id="1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grpSp>
        <p:nvGrpSpPr>
          <p:cNvPr id="25" name="Group"/>
          <p:cNvGrpSpPr/>
          <p:nvPr/>
        </p:nvGrpSpPr>
        <p:grpSpPr>
          <a:xfrm>
            <a:off x="-7758113" y="1463675"/>
            <a:ext cx="16900526" cy="10795000"/>
            <a:chOff x="0" y="0"/>
            <a:chExt cx="16900525" cy="10795000"/>
          </a:xfrm>
        </p:grpSpPr>
        <p:sp>
          <p:nvSpPr>
            <p:cNvPr id="23" name="Shape"/>
            <p:cNvSpPr/>
            <p:nvPr/>
          </p:nvSpPr>
          <p:spPr>
            <a:xfrm>
              <a:off x="11029950" y="1246187"/>
              <a:ext cx="5870575" cy="4146551"/>
            </a:xfrm>
            <a:custGeom>
              <a:avLst/>
              <a:gdLst/>
              <a:ahLst/>
              <a:cxnLst>
                <a:cxn ang="0">
                  <a:pos x="wd2" y="hd2"/>
                </a:cxn>
                <a:cxn ang="5400000">
                  <a:pos x="wd2" y="hd2"/>
                </a:cxn>
                <a:cxn ang="10800000">
                  <a:pos x="wd2" y="hd2"/>
                </a:cxn>
                <a:cxn ang="16200000">
                  <a:pos x="wd2" y="hd2"/>
                </a:cxn>
              </a:cxnLst>
              <a:rect l="0" t="0" r="r" b="b"/>
              <a:pathLst>
                <a:path w="21600" h="21600" extrusionOk="0">
                  <a:moveTo>
                    <a:pt x="8896" y="21592"/>
                  </a:moveTo>
                  <a:lnTo>
                    <a:pt x="21600" y="21600"/>
                  </a:lnTo>
                  <a:lnTo>
                    <a:pt x="21600" y="18425"/>
                  </a:lnTo>
                  <a:lnTo>
                    <a:pt x="0" y="0"/>
                  </a:lnTo>
                  <a:lnTo>
                    <a:pt x="935" y="976"/>
                  </a:lnTo>
                  <a:lnTo>
                    <a:pt x="1706" y="1811"/>
                  </a:lnTo>
                  <a:lnTo>
                    <a:pt x="2576" y="2870"/>
                  </a:lnTo>
                  <a:lnTo>
                    <a:pt x="3417" y="3986"/>
                  </a:lnTo>
                  <a:lnTo>
                    <a:pt x="4649" y="5880"/>
                  </a:lnTo>
                  <a:lnTo>
                    <a:pt x="5742" y="7897"/>
                  </a:lnTo>
                  <a:lnTo>
                    <a:pt x="6536" y="9659"/>
                  </a:lnTo>
                  <a:lnTo>
                    <a:pt x="7231" y="11478"/>
                  </a:lnTo>
                  <a:lnTo>
                    <a:pt x="7774" y="13297"/>
                  </a:lnTo>
                  <a:lnTo>
                    <a:pt x="8177" y="14960"/>
                  </a:lnTo>
                  <a:lnTo>
                    <a:pt x="8452" y="16365"/>
                  </a:lnTo>
                  <a:lnTo>
                    <a:pt x="8703" y="18110"/>
                  </a:lnTo>
                  <a:lnTo>
                    <a:pt x="8826" y="19632"/>
                  </a:lnTo>
                  <a:lnTo>
                    <a:pt x="8896" y="21592"/>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24" name="Line"/>
            <p:cNvSpPr/>
            <p:nvPr/>
          </p:nvSpPr>
          <p:spPr>
            <a:xfrm>
              <a:off x="0" y="0"/>
              <a:ext cx="13452475" cy="107950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26" name="Title Text"/>
          <p:cNvSpPr txBox="1">
            <a:spLocks noGrp="1"/>
          </p:cNvSpPr>
          <p:nvPr>
            <p:ph type="title"/>
          </p:nvPr>
        </p:nvSpPr>
        <p:spPr>
          <a:xfrm>
            <a:off x="1293812" y="0"/>
            <a:ext cx="7772401" cy="1905000"/>
          </a:xfrm>
          <a:prstGeom prst="rect">
            <a:avLst/>
          </a:prstGeom>
        </p:spPr>
        <p:txBody>
          <a:bodyPr anchor="b"/>
          <a:lstStyle/>
          <a:p>
            <a:r>
              <a:t>Title Text</a:t>
            </a:r>
          </a:p>
        </p:txBody>
      </p:sp>
      <p:sp>
        <p:nvSpPr>
          <p:cNvPr id="27" name="Body Level One…"/>
          <p:cNvSpPr txBox="1">
            <a:spLocks noGrp="1"/>
          </p:cNvSpPr>
          <p:nvPr>
            <p:ph type="body" sz="half" idx="1"/>
          </p:nvPr>
        </p:nvSpPr>
        <p:spPr>
          <a:xfrm>
            <a:off x="3429000" y="2085975"/>
            <a:ext cx="5638800" cy="2752725"/>
          </a:xfrm>
          <a:prstGeom prst="rect">
            <a:avLst/>
          </a:prstGeom>
        </p:spPr>
        <p:txBody>
          <a:bodyPr/>
          <a:lstStyle>
            <a:lvl1pPr marL="41275" marR="41275" indent="0">
              <a:lnSpc>
                <a:spcPct val="70000"/>
              </a:lnSpc>
              <a:buSzTx/>
              <a:buFont typeface="Wingdings"/>
              <a:buNone/>
            </a:lvl1pPr>
            <a:lvl2pPr marL="498475" marR="41275" indent="0" algn="ctr">
              <a:buSzTx/>
              <a:buNone/>
            </a:lvl2pPr>
            <a:lvl3pPr marL="955675" marR="41275" indent="0" algn="ctr">
              <a:buSzTx/>
              <a:buFont typeface="Wingdings"/>
              <a:buNone/>
            </a:lvl3pPr>
            <a:lvl4pPr marL="1412875" marR="41275" indent="0" algn="ctr">
              <a:buSzTx/>
              <a:buNone/>
            </a:lvl4pPr>
            <a:lvl5pPr marL="1870075" marR="41275" indent="0" algn="ctr">
              <a:buSzTx/>
              <a:buNone/>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8056562" y="6333740"/>
            <a:ext cx="190501" cy="195648"/>
          </a:xfrm>
          <a:prstGeom prst="rect">
            <a:avLst/>
          </a:prstGeom>
        </p:spPr>
        <p:txBody>
          <a:bodyPr/>
          <a:lstStyle>
            <a:lvl1pPr>
              <a:defRPr>
                <a:latin typeface="+mn-lt"/>
                <a:ea typeface="+mn-ea"/>
                <a:cs typeface="+mn-cs"/>
                <a:sym typeface="Times New Roman"/>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433FF"/>
            </a:gs>
            <a:gs pos="100000">
              <a:srgbClr val="000000"/>
            </a:gs>
          </a:gsLst>
          <a:lin ang="0" scaled="0"/>
        </a:gradFill>
        <a:effectLst/>
      </p:bgPr>
    </p:bg>
    <p:spTree>
      <p:nvGrpSpPr>
        <p:cNvPr id="1" name=""/>
        <p:cNvGrpSpPr/>
        <p:nvPr/>
      </p:nvGrpSpPr>
      <p:grpSpPr>
        <a:xfrm>
          <a:off x="0" y="0"/>
          <a:ext cx="0" cy="0"/>
          <a:chOff x="0" y="0"/>
          <a:chExt cx="0" cy="0"/>
        </a:xfrm>
      </p:grpSpPr>
      <p:grpSp>
        <p:nvGrpSpPr>
          <p:cNvPr id="4" name="Group"/>
          <p:cNvGrpSpPr/>
          <p:nvPr/>
        </p:nvGrpSpPr>
        <p:grpSpPr>
          <a:xfrm>
            <a:off x="-8405813" y="4762"/>
            <a:ext cx="17537113" cy="13690601"/>
            <a:chOff x="0" y="0"/>
            <a:chExt cx="17537112" cy="13690600"/>
          </a:xfrm>
        </p:grpSpPr>
        <p:sp>
          <p:nvSpPr>
            <p:cNvPr id="2"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3"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5" name="Title Text"/>
          <p:cNvSpPr txBox="1">
            <a:spLocks noGrp="1"/>
          </p:cNvSpPr>
          <p:nvPr>
            <p:ph type="title"/>
          </p:nvPr>
        </p:nvSpPr>
        <p:spPr>
          <a:xfrm>
            <a:off x="682625" y="381000"/>
            <a:ext cx="8080375" cy="160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Title Text</a:t>
            </a:r>
          </a:p>
        </p:txBody>
      </p:sp>
      <p:sp>
        <p:nvSpPr>
          <p:cNvPr id="6" name="Body Level One…"/>
          <p:cNvSpPr txBox="1">
            <a:spLocks noGrp="1"/>
          </p:cNvSpPr>
          <p:nvPr>
            <p:ph type="body" idx="1"/>
          </p:nvPr>
        </p:nvSpPr>
        <p:spPr>
          <a:xfrm>
            <a:off x="682625" y="1981200"/>
            <a:ext cx="7772400" cy="487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874712" indent="-285750">
              <a:lnSpc>
                <a:spcPct val="100000"/>
              </a:lnSpc>
              <a:spcBef>
                <a:spcPts val="600"/>
              </a:spcBef>
              <a:buClr>
                <a:srgbClr val="FFFFFF"/>
              </a:buClr>
              <a:buSzPct val="100000"/>
              <a:buFont typeface="Times New Roman"/>
              <a:buChar char="–"/>
              <a:defRPr sz="2800"/>
            </a:lvl2pPr>
            <a:lvl3pPr marL="1274762" indent="-228600">
              <a:lnSpc>
                <a:spcPct val="100000"/>
              </a:lnSpc>
              <a:spcBef>
                <a:spcPts val="500"/>
              </a:spcBef>
              <a:buClr>
                <a:srgbClr val="00D5FF"/>
              </a:buClr>
              <a:buSzPct val="65000"/>
              <a:defRPr sz="2400"/>
            </a:lvl3pPr>
            <a:lvl4pPr marL="1731962" indent="-228599">
              <a:lnSpc>
                <a:spcPct val="100000"/>
              </a:lnSpc>
              <a:spcBef>
                <a:spcPts val="400"/>
              </a:spcBef>
              <a:buClr>
                <a:srgbClr val="FFFFFF"/>
              </a:buClr>
              <a:buSzPct val="100000"/>
              <a:buFont typeface="Times New Roman"/>
              <a:buChar char="–"/>
              <a:defRPr sz="2000"/>
            </a:lvl4pPr>
            <a:lvl5pPr marL="2189162" indent="-228600">
              <a:lnSpc>
                <a:spcPct val="100000"/>
              </a:lnSpc>
              <a:spcBef>
                <a:spcPts val="400"/>
              </a:spcBef>
              <a:buClr>
                <a:srgbClr val="00D5FF"/>
              </a:buClr>
              <a:buSzPct val="100000"/>
              <a:buFont typeface="Times New Roman"/>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8046578" y="6332004"/>
            <a:ext cx="210469" cy="197384"/>
          </a:xfrm>
          <a:prstGeom prst="rect">
            <a:avLst/>
          </a:prstGeom>
          <a:ln w="12700">
            <a:miter lim="400000"/>
          </a:ln>
        </p:spPr>
        <p:txBody>
          <a:bodyPr wrap="none" lIns="0" tIns="0" rIns="0" bIns="0" anchor="b">
            <a:spAutoFit/>
          </a:bodyPr>
          <a:lstStyle>
            <a:lvl1pPr marL="0" marR="0" algn="ctr" defTabSz="584200">
              <a:defRPr sz="1400">
                <a:latin typeface="+mj-lt"/>
                <a:ea typeface="+mj-ea"/>
                <a:cs typeface="+mj-cs"/>
                <a:sym typeface="Aria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med"/>
  <p:txStyles>
    <p:titleStyle>
      <a:lvl1pPr marL="41275" marR="41275"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479"/>
          </a:solidFill>
          <a:effectLst>
            <a:outerShdw blurRad="12700" dist="25400" dir="2700000" rotWithShape="0">
              <a:srgbClr val="000000"/>
            </a:outerShdw>
          </a:effectLst>
          <a:uFill>
            <a:solidFill>
              <a:srgbClr val="FFD479"/>
            </a:solidFill>
          </a:uFill>
          <a:latin typeface="+mj-lt"/>
          <a:ea typeface="+mj-ea"/>
          <a:cs typeface="+mj-cs"/>
          <a:sym typeface="Arial"/>
        </a:defRPr>
      </a:lvl1pPr>
      <a:lvl2pPr marL="41275" marR="41275"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479"/>
          </a:solidFill>
          <a:effectLst>
            <a:outerShdw blurRad="12700" dist="25400" dir="2700000" rotWithShape="0">
              <a:srgbClr val="000000"/>
            </a:outerShdw>
          </a:effectLst>
          <a:uFill>
            <a:solidFill>
              <a:srgbClr val="FFD479"/>
            </a:solidFill>
          </a:uFill>
          <a:latin typeface="+mj-lt"/>
          <a:ea typeface="+mj-ea"/>
          <a:cs typeface="+mj-cs"/>
          <a:sym typeface="Arial"/>
        </a:defRPr>
      </a:lvl2pPr>
      <a:lvl3pPr marL="41275" marR="41275"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479"/>
          </a:solidFill>
          <a:effectLst>
            <a:outerShdw blurRad="12700" dist="25400" dir="2700000" rotWithShape="0">
              <a:srgbClr val="000000"/>
            </a:outerShdw>
          </a:effectLst>
          <a:uFill>
            <a:solidFill>
              <a:srgbClr val="FFD479"/>
            </a:solidFill>
          </a:uFill>
          <a:latin typeface="+mj-lt"/>
          <a:ea typeface="+mj-ea"/>
          <a:cs typeface="+mj-cs"/>
          <a:sym typeface="Arial"/>
        </a:defRPr>
      </a:lvl3pPr>
      <a:lvl4pPr marL="41275" marR="41275"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479"/>
          </a:solidFill>
          <a:effectLst>
            <a:outerShdw blurRad="12700" dist="25400" dir="2700000" rotWithShape="0">
              <a:srgbClr val="000000"/>
            </a:outerShdw>
          </a:effectLst>
          <a:uFill>
            <a:solidFill>
              <a:srgbClr val="FFD479"/>
            </a:solidFill>
          </a:uFill>
          <a:latin typeface="+mj-lt"/>
          <a:ea typeface="+mj-ea"/>
          <a:cs typeface="+mj-cs"/>
          <a:sym typeface="Arial"/>
        </a:defRPr>
      </a:lvl4pPr>
      <a:lvl5pPr marL="41275" marR="41275"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479"/>
          </a:solidFill>
          <a:effectLst>
            <a:outerShdw blurRad="12700" dist="25400" dir="2700000" rotWithShape="0">
              <a:srgbClr val="000000"/>
            </a:outerShdw>
          </a:effectLst>
          <a:uFill>
            <a:solidFill>
              <a:srgbClr val="FFD479"/>
            </a:solidFill>
          </a:uFill>
          <a:latin typeface="+mj-lt"/>
          <a:ea typeface="+mj-ea"/>
          <a:cs typeface="+mj-cs"/>
          <a:sym typeface="Arial"/>
        </a:defRPr>
      </a:lvl5pPr>
      <a:lvl6pPr marL="41275" marR="41275"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479"/>
          </a:solidFill>
          <a:effectLst>
            <a:outerShdw blurRad="12700" dist="25400" dir="2700000" rotWithShape="0">
              <a:srgbClr val="000000"/>
            </a:outerShdw>
          </a:effectLst>
          <a:uFill>
            <a:solidFill>
              <a:srgbClr val="FFD479"/>
            </a:solidFill>
          </a:uFill>
          <a:latin typeface="+mj-lt"/>
          <a:ea typeface="+mj-ea"/>
          <a:cs typeface="+mj-cs"/>
          <a:sym typeface="Arial"/>
        </a:defRPr>
      </a:lvl6pPr>
      <a:lvl7pPr marL="41275" marR="41275"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479"/>
          </a:solidFill>
          <a:effectLst>
            <a:outerShdw blurRad="12700" dist="25400" dir="2700000" rotWithShape="0">
              <a:srgbClr val="000000"/>
            </a:outerShdw>
          </a:effectLst>
          <a:uFill>
            <a:solidFill>
              <a:srgbClr val="FFD479"/>
            </a:solidFill>
          </a:uFill>
          <a:latin typeface="+mj-lt"/>
          <a:ea typeface="+mj-ea"/>
          <a:cs typeface="+mj-cs"/>
          <a:sym typeface="Arial"/>
        </a:defRPr>
      </a:lvl7pPr>
      <a:lvl8pPr marL="41275" marR="41275"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479"/>
          </a:solidFill>
          <a:effectLst>
            <a:outerShdw blurRad="12700" dist="25400" dir="2700000" rotWithShape="0">
              <a:srgbClr val="000000"/>
            </a:outerShdw>
          </a:effectLst>
          <a:uFill>
            <a:solidFill>
              <a:srgbClr val="FFD479"/>
            </a:solidFill>
          </a:uFill>
          <a:latin typeface="+mj-lt"/>
          <a:ea typeface="+mj-ea"/>
          <a:cs typeface="+mj-cs"/>
          <a:sym typeface="Arial"/>
        </a:defRPr>
      </a:lvl8pPr>
      <a:lvl9pPr marL="41275" marR="41275"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479"/>
          </a:solidFill>
          <a:effectLst>
            <a:outerShdw blurRad="12700" dist="25400" dir="2700000" rotWithShape="0">
              <a:srgbClr val="000000"/>
            </a:outerShdw>
          </a:effectLst>
          <a:uFill>
            <a:solidFill>
              <a:srgbClr val="FFD479"/>
            </a:solidFill>
          </a:uFill>
          <a:latin typeface="+mj-lt"/>
          <a:ea typeface="+mj-ea"/>
          <a:cs typeface="+mj-cs"/>
          <a:sym typeface="Arial"/>
        </a:defRPr>
      </a:lvl9pPr>
    </p:titleStyle>
    <p:bodyStyle>
      <a:lvl1pPr marL="474662" marR="131762" indent="-342900" algn="l" defTabSz="914400" rtl="0" latinLnBrk="0">
        <a:lnSpc>
          <a:spcPct val="90000"/>
        </a:lnSpc>
        <a:spcBef>
          <a:spcPts val="700"/>
        </a:spcBef>
        <a:spcAft>
          <a:spcPts val="0"/>
        </a:spcAft>
        <a:buClr>
          <a:srgbClr val="FFD479"/>
        </a:buClr>
        <a:buSzPct val="75000"/>
        <a:buFontTx/>
        <a:buChar char=""/>
        <a:tabLst/>
        <a:defRPr sz="3200" b="0" i="0" u="none" strike="noStrike" cap="none" spc="0" baseline="0">
          <a:ln>
            <a:noFill/>
          </a:ln>
          <a:solidFill>
            <a:srgbClr val="FFFFFF"/>
          </a:solidFill>
          <a:uFill>
            <a:solidFill>
              <a:srgbClr val="FFFFFF"/>
            </a:solidFill>
          </a:uFill>
          <a:latin typeface="+mn-lt"/>
          <a:ea typeface="+mn-ea"/>
          <a:cs typeface="+mn-cs"/>
          <a:sym typeface="Times New Roman"/>
        </a:defRPr>
      </a:lvl1pPr>
      <a:lvl2pPr marL="915533" marR="131762" indent="-326571" algn="l" defTabSz="914400" rtl="0" latinLnBrk="0">
        <a:lnSpc>
          <a:spcPct val="90000"/>
        </a:lnSpc>
        <a:spcBef>
          <a:spcPts val="700"/>
        </a:spcBef>
        <a:spcAft>
          <a:spcPts val="0"/>
        </a:spcAft>
        <a:buClr>
          <a:srgbClr val="FFD479"/>
        </a:buClr>
        <a:buSzPct val="75000"/>
        <a:buFontTx/>
        <a:buChar char=""/>
        <a:tabLst/>
        <a:defRPr sz="3200" b="0" i="0" u="none" strike="noStrike" cap="none" spc="0" baseline="0">
          <a:ln>
            <a:noFill/>
          </a:ln>
          <a:solidFill>
            <a:srgbClr val="FFFFFF"/>
          </a:solidFill>
          <a:uFill>
            <a:solidFill>
              <a:srgbClr val="FFFFFF"/>
            </a:solidFill>
          </a:uFill>
          <a:latin typeface="+mn-lt"/>
          <a:ea typeface="+mn-ea"/>
          <a:cs typeface="+mn-cs"/>
          <a:sym typeface="Times New Roman"/>
        </a:defRPr>
      </a:lvl2pPr>
      <a:lvl3pPr marL="1350962" marR="131762" indent="-304800" algn="l" defTabSz="914400" rtl="0" latinLnBrk="0">
        <a:lnSpc>
          <a:spcPct val="90000"/>
        </a:lnSpc>
        <a:spcBef>
          <a:spcPts val="700"/>
        </a:spcBef>
        <a:spcAft>
          <a:spcPts val="0"/>
        </a:spcAft>
        <a:buClr>
          <a:srgbClr val="FFD479"/>
        </a:buClr>
        <a:buSzPct val="75000"/>
        <a:buFontTx/>
        <a:buChar char=""/>
        <a:tabLst/>
        <a:defRPr sz="3200" b="0" i="0" u="none" strike="noStrike" cap="none" spc="0" baseline="0">
          <a:ln>
            <a:noFill/>
          </a:ln>
          <a:solidFill>
            <a:srgbClr val="FFFFFF"/>
          </a:solidFill>
          <a:uFill>
            <a:solidFill>
              <a:srgbClr val="FFFFFF"/>
            </a:solidFill>
          </a:uFill>
          <a:latin typeface="+mn-lt"/>
          <a:ea typeface="+mn-ea"/>
          <a:cs typeface="+mn-cs"/>
          <a:sym typeface="Times New Roman"/>
        </a:defRPr>
      </a:lvl3pPr>
      <a:lvl4pPr marL="1869122" marR="131762" indent="-365759" algn="l" defTabSz="914400" rtl="0" latinLnBrk="0">
        <a:lnSpc>
          <a:spcPct val="90000"/>
        </a:lnSpc>
        <a:spcBef>
          <a:spcPts val="700"/>
        </a:spcBef>
        <a:spcAft>
          <a:spcPts val="0"/>
        </a:spcAft>
        <a:buClr>
          <a:srgbClr val="FFD479"/>
        </a:buClr>
        <a:buSzPct val="75000"/>
        <a:buFontTx/>
        <a:buChar char=""/>
        <a:tabLst/>
        <a:defRPr sz="3200" b="0" i="0" u="none" strike="noStrike" cap="none" spc="0" baseline="0">
          <a:ln>
            <a:noFill/>
          </a:ln>
          <a:solidFill>
            <a:srgbClr val="FFFFFF"/>
          </a:solidFill>
          <a:uFill>
            <a:solidFill>
              <a:srgbClr val="FFFFFF"/>
            </a:solidFill>
          </a:uFill>
          <a:latin typeface="+mn-lt"/>
          <a:ea typeface="+mn-ea"/>
          <a:cs typeface="+mn-cs"/>
          <a:sym typeface="Times New Roman"/>
        </a:defRPr>
      </a:lvl4pPr>
      <a:lvl5pPr marL="2326322" marR="131762" indent="-365760" algn="l" defTabSz="914400" rtl="0" latinLnBrk="0">
        <a:lnSpc>
          <a:spcPct val="90000"/>
        </a:lnSpc>
        <a:spcBef>
          <a:spcPts val="700"/>
        </a:spcBef>
        <a:spcAft>
          <a:spcPts val="0"/>
        </a:spcAft>
        <a:buClr>
          <a:srgbClr val="FFD479"/>
        </a:buClr>
        <a:buSzPct val="75000"/>
        <a:buFontTx/>
        <a:buChar char=""/>
        <a:tabLst/>
        <a:defRPr sz="3200" b="0" i="0" u="none" strike="noStrike" cap="none" spc="0" baseline="0">
          <a:ln>
            <a:noFill/>
          </a:ln>
          <a:solidFill>
            <a:srgbClr val="FFFFFF"/>
          </a:solidFill>
          <a:uFill>
            <a:solidFill>
              <a:srgbClr val="FFFFFF"/>
            </a:solidFill>
          </a:uFill>
          <a:latin typeface="+mn-lt"/>
          <a:ea typeface="+mn-ea"/>
          <a:cs typeface="+mn-cs"/>
          <a:sym typeface="Times New Roman"/>
        </a:defRPr>
      </a:lvl5pPr>
      <a:lvl6pPr marL="2326322" marR="131762" indent="-365760" algn="l" defTabSz="914400" rtl="0" latinLnBrk="0">
        <a:lnSpc>
          <a:spcPct val="90000"/>
        </a:lnSpc>
        <a:spcBef>
          <a:spcPts val="700"/>
        </a:spcBef>
        <a:spcAft>
          <a:spcPts val="0"/>
        </a:spcAft>
        <a:buClr>
          <a:srgbClr val="FFD479"/>
        </a:buClr>
        <a:buSzPct val="75000"/>
        <a:buFontTx/>
        <a:buChar char=""/>
        <a:tabLst/>
        <a:defRPr sz="3200" b="0" i="0" u="none" strike="noStrike" cap="none" spc="0" baseline="0">
          <a:ln>
            <a:noFill/>
          </a:ln>
          <a:solidFill>
            <a:srgbClr val="FFFFFF"/>
          </a:solidFill>
          <a:uFill>
            <a:solidFill>
              <a:srgbClr val="FFFFFF"/>
            </a:solidFill>
          </a:uFill>
          <a:latin typeface="+mn-lt"/>
          <a:ea typeface="+mn-ea"/>
          <a:cs typeface="+mn-cs"/>
          <a:sym typeface="Times New Roman"/>
        </a:defRPr>
      </a:lvl6pPr>
      <a:lvl7pPr marL="2326322" marR="131762" indent="-365760" algn="l" defTabSz="914400" rtl="0" latinLnBrk="0">
        <a:lnSpc>
          <a:spcPct val="90000"/>
        </a:lnSpc>
        <a:spcBef>
          <a:spcPts val="700"/>
        </a:spcBef>
        <a:spcAft>
          <a:spcPts val="0"/>
        </a:spcAft>
        <a:buClr>
          <a:srgbClr val="FFD479"/>
        </a:buClr>
        <a:buSzPct val="75000"/>
        <a:buFontTx/>
        <a:buChar char=""/>
        <a:tabLst/>
        <a:defRPr sz="3200" b="0" i="0" u="none" strike="noStrike" cap="none" spc="0" baseline="0">
          <a:ln>
            <a:noFill/>
          </a:ln>
          <a:solidFill>
            <a:srgbClr val="FFFFFF"/>
          </a:solidFill>
          <a:uFill>
            <a:solidFill>
              <a:srgbClr val="FFFFFF"/>
            </a:solidFill>
          </a:uFill>
          <a:latin typeface="+mn-lt"/>
          <a:ea typeface="+mn-ea"/>
          <a:cs typeface="+mn-cs"/>
          <a:sym typeface="Times New Roman"/>
        </a:defRPr>
      </a:lvl7pPr>
      <a:lvl8pPr marL="2326322" marR="131762" indent="-365760" algn="l" defTabSz="914400" rtl="0" latinLnBrk="0">
        <a:lnSpc>
          <a:spcPct val="90000"/>
        </a:lnSpc>
        <a:spcBef>
          <a:spcPts val="700"/>
        </a:spcBef>
        <a:spcAft>
          <a:spcPts val="0"/>
        </a:spcAft>
        <a:buClr>
          <a:srgbClr val="FFD479"/>
        </a:buClr>
        <a:buSzPct val="75000"/>
        <a:buFontTx/>
        <a:buChar char=""/>
        <a:tabLst/>
        <a:defRPr sz="3200" b="0" i="0" u="none" strike="noStrike" cap="none" spc="0" baseline="0">
          <a:ln>
            <a:noFill/>
          </a:ln>
          <a:solidFill>
            <a:srgbClr val="FFFFFF"/>
          </a:solidFill>
          <a:uFill>
            <a:solidFill>
              <a:srgbClr val="FFFFFF"/>
            </a:solidFill>
          </a:uFill>
          <a:latin typeface="+mn-lt"/>
          <a:ea typeface="+mn-ea"/>
          <a:cs typeface="+mn-cs"/>
          <a:sym typeface="Times New Roman"/>
        </a:defRPr>
      </a:lvl8pPr>
      <a:lvl9pPr marL="2326322" marR="131762" indent="-365760" algn="l" defTabSz="914400" rtl="0" latinLnBrk="0">
        <a:lnSpc>
          <a:spcPct val="90000"/>
        </a:lnSpc>
        <a:spcBef>
          <a:spcPts val="700"/>
        </a:spcBef>
        <a:spcAft>
          <a:spcPts val="0"/>
        </a:spcAft>
        <a:buClr>
          <a:srgbClr val="FFD479"/>
        </a:buClr>
        <a:buSzPct val="75000"/>
        <a:buFontTx/>
        <a:buChar char=""/>
        <a:tabLst/>
        <a:defRPr sz="3200" b="0" i="0" u="none" strike="noStrike" cap="none" spc="0" baseline="0">
          <a:ln>
            <a:noFill/>
          </a:ln>
          <a:solidFill>
            <a:srgbClr val="FFFFFF"/>
          </a:solidFill>
          <a:uFill>
            <a:solidFill>
              <a:srgbClr val="FFFFFF"/>
            </a:solidFill>
          </a:uFill>
          <a:latin typeface="+mn-lt"/>
          <a:ea typeface="+mn-ea"/>
          <a:cs typeface="+mn-cs"/>
          <a:sym typeface="Times New Roman"/>
        </a:defRPr>
      </a:lvl9pPr>
    </p:bodyStyle>
    <p:otherStyle>
      <a:lvl1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Arial"/>
        </a:defRPr>
      </a:lvl1pPr>
      <a:lvl2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Arial"/>
        </a:defRPr>
      </a:lvl2pPr>
      <a:lvl3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Arial"/>
        </a:defRPr>
      </a:lvl3pPr>
      <a:lvl4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Arial"/>
        </a:defRPr>
      </a:lvl4pPr>
      <a:lvl5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Arial"/>
        </a:defRPr>
      </a:lvl5pPr>
      <a:lvl6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Arial"/>
        </a:defRPr>
      </a:lvl6pPr>
      <a:lvl7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Arial"/>
        </a:defRPr>
      </a:lvl7pPr>
      <a:lvl8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Arial"/>
        </a:defRPr>
      </a:lvl8pPr>
      <a:lvl9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9.mov"/><Relationship Id="rId2" Type="http://schemas.openxmlformats.org/officeDocument/2006/relationships/audio" Target="../media/media9.mo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10.mov"/><Relationship Id="rId2" Type="http://schemas.openxmlformats.org/officeDocument/2006/relationships/audio" Target="../media/media10.mo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11.mov"/><Relationship Id="rId2" Type="http://schemas.openxmlformats.org/officeDocument/2006/relationships/audio" Target="../media/media11.mo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12.mov"/><Relationship Id="rId2" Type="http://schemas.openxmlformats.org/officeDocument/2006/relationships/audio" Target="../media/media12.mo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13.mov"/><Relationship Id="rId2" Type="http://schemas.openxmlformats.org/officeDocument/2006/relationships/audio" Target="../media/media13.mo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14.mov"/><Relationship Id="rId2" Type="http://schemas.openxmlformats.org/officeDocument/2006/relationships/audio" Target="../media/media14.mo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5" Type="http://schemas.openxmlformats.org/officeDocument/2006/relationships/image" Target="../media/image2.tif"/><Relationship Id="rId1" Type="http://schemas.microsoft.com/office/2007/relationships/media" Target="../media/media15.mov"/><Relationship Id="rId2" Type="http://schemas.openxmlformats.org/officeDocument/2006/relationships/audio" Target="../media/media15.mo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5.png"/><Relationship Id="rId5" Type="http://schemas.openxmlformats.org/officeDocument/2006/relationships/image" Target="../media/image2.tif"/><Relationship Id="rId1" Type="http://schemas.microsoft.com/office/2007/relationships/media" Target="../media/media16.mov"/><Relationship Id="rId2" Type="http://schemas.openxmlformats.org/officeDocument/2006/relationships/audio" Target="../media/media16.mo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17.mov"/><Relationship Id="rId2" Type="http://schemas.openxmlformats.org/officeDocument/2006/relationships/audio" Target="../media/media17.mo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18.mov"/><Relationship Id="rId2" Type="http://schemas.openxmlformats.org/officeDocument/2006/relationships/audio" Target="../media/media18.mo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2.tif"/><Relationship Id="rId1" Type="http://schemas.microsoft.com/office/2007/relationships/media" Target="../media/media1.mov"/><Relationship Id="rId2" Type="http://schemas.openxmlformats.org/officeDocument/2006/relationships/audio" Target="../media/media1.mo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19.mov"/><Relationship Id="rId2" Type="http://schemas.openxmlformats.org/officeDocument/2006/relationships/audio" Target="../media/media19.mo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20.mov"/><Relationship Id="rId2" Type="http://schemas.openxmlformats.org/officeDocument/2006/relationships/audio" Target="../media/media20.mo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21.mov"/><Relationship Id="rId2" Type="http://schemas.openxmlformats.org/officeDocument/2006/relationships/audio" Target="../media/media21.mo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22.mov"/><Relationship Id="rId2" Type="http://schemas.openxmlformats.org/officeDocument/2006/relationships/audio" Target="../media/media22.mo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23.mov"/><Relationship Id="rId2" Type="http://schemas.openxmlformats.org/officeDocument/2006/relationships/audio" Target="../media/media23.mo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24.mov"/><Relationship Id="rId2" Type="http://schemas.openxmlformats.org/officeDocument/2006/relationships/audio" Target="../media/media24.mo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25.mov"/><Relationship Id="rId2" Type="http://schemas.openxmlformats.org/officeDocument/2006/relationships/audio" Target="../media/media25.mo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26.mov"/><Relationship Id="rId2" Type="http://schemas.openxmlformats.org/officeDocument/2006/relationships/audio" Target="../media/media26.mo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27.mov"/><Relationship Id="rId2" Type="http://schemas.openxmlformats.org/officeDocument/2006/relationships/audio" Target="../media/media27.mo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5" Type="http://schemas.openxmlformats.org/officeDocument/2006/relationships/image" Target="../media/image2.tif"/><Relationship Id="rId1" Type="http://schemas.microsoft.com/office/2007/relationships/media" Target="../media/media2.mov"/><Relationship Id="rId2" Type="http://schemas.openxmlformats.org/officeDocument/2006/relationships/audio" Target="../media/media2.mo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3.mov"/><Relationship Id="rId2" Type="http://schemas.openxmlformats.org/officeDocument/2006/relationships/audio" Target="../media/media3.mo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4.mov"/><Relationship Id="rId2" Type="http://schemas.openxmlformats.org/officeDocument/2006/relationships/audio" Target="../media/media4.mo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5.mov"/><Relationship Id="rId2" Type="http://schemas.openxmlformats.org/officeDocument/2006/relationships/audio" Target="../media/media5.mo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6.mov"/><Relationship Id="rId2" Type="http://schemas.openxmlformats.org/officeDocument/2006/relationships/audio" Target="../media/media6.mo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7.mov"/><Relationship Id="rId2" Type="http://schemas.openxmlformats.org/officeDocument/2006/relationships/audio" Target="../media/media7.mo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tif"/><Relationship Id="rId1" Type="http://schemas.microsoft.com/office/2007/relationships/media" Target="../media/media8.mov"/><Relationship Id="rId2" Type="http://schemas.openxmlformats.org/officeDocument/2006/relationships/audio" Target="../media/media8.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p:cNvGrpSpPr/>
          <p:nvPr/>
        </p:nvGrpSpPr>
        <p:grpSpPr>
          <a:xfrm>
            <a:off x="-7758113" y="1463675"/>
            <a:ext cx="16900526" cy="10795000"/>
            <a:chOff x="0" y="0"/>
            <a:chExt cx="16900525" cy="10795000"/>
          </a:xfrm>
        </p:grpSpPr>
        <p:sp>
          <p:nvSpPr>
            <p:cNvPr id="37" name="Shape"/>
            <p:cNvSpPr/>
            <p:nvPr/>
          </p:nvSpPr>
          <p:spPr>
            <a:xfrm>
              <a:off x="11029950" y="1246187"/>
              <a:ext cx="5870575" cy="4146551"/>
            </a:xfrm>
            <a:custGeom>
              <a:avLst/>
              <a:gdLst/>
              <a:ahLst/>
              <a:cxnLst>
                <a:cxn ang="0">
                  <a:pos x="wd2" y="hd2"/>
                </a:cxn>
                <a:cxn ang="5400000">
                  <a:pos x="wd2" y="hd2"/>
                </a:cxn>
                <a:cxn ang="10800000">
                  <a:pos x="wd2" y="hd2"/>
                </a:cxn>
                <a:cxn ang="16200000">
                  <a:pos x="wd2" y="hd2"/>
                </a:cxn>
              </a:cxnLst>
              <a:rect l="0" t="0" r="r" b="b"/>
              <a:pathLst>
                <a:path w="21600" h="21600" extrusionOk="0">
                  <a:moveTo>
                    <a:pt x="8896" y="21592"/>
                  </a:moveTo>
                  <a:lnTo>
                    <a:pt x="21600" y="21600"/>
                  </a:lnTo>
                  <a:lnTo>
                    <a:pt x="21600" y="18425"/>
                  </a:lnTo>
                  <a:lnTo>
                    <a:pt x="0" y="0"/>
                  </a:lnTo>
                  <a:lnTo>
                    <a:pt x="935" y="976"/>
                  </a:lnTo>
                  <a:lnTo>
                    <a:pt x="1706" y="1811"/>
                  </a:lnTo>
                  <a:lnTo>
                    <a:pt x="2576" y="2870"/>
                  </a:lnTo>
                  <a:lnTo>
                    <a:pt x="3417" y="3986"/>
                  </a:lnTo>
                  <a:lnTo>
                    <a:pt x="4649" y="5880"/>
                  </a:lnTo>
                  <a:lnTo>
                    <a:pt x="5742" y="7897"/>
                  </a:lnTo>
                  <a:lnTo>
                    <a:pt x="6536" y="9659"/>
                  </a:lnTo>
                  <a:lnTo>
                    <a:pt x="7231" y="11478"/>
                  </a:lnTo>
                  <a:lnTo>
                    <a:pt x="7774" y="13297"/>
                  </a:lnTo>
                  <a:lnTo>
                    <a:pt x="8177" y="14960"/>
                  </a:lnTo>
                  <a:lnTo>
                    <a:pt x="8452" y="16365"/>
                  </a:lnTo>
                  <a:lnTo>
                    <a:pt x="8703" y="18110"/>
                  </a:lnTo>
                  <a:lnTo>
                    <a:pt x="8826" y="19632"/>
                  </a:lnTo>
                  <a:lnTo>
                    <a:pt x="8896" y="21592"/>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38" name="Line"/>
            <p:cNvSpPr/>
            <p:nvPr/>
          </p:nvSpPr>
          <p:spPr>
            <a:xfrm>
              <a:off x="0" y="0"/>
              <a:ext cx="13452475" cy="107950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40" name="Writing the one-paragraph essay"/>
          <p:cNvSpPr txBox="1">
            <a:spLocks noGrp="1"/>
          </p:cNvSpPr>
          <p:nvPr>
            <p:ph type="title"/>
          </p:nvPr>
        </p:nvSpPr>
        <p:spPr>
          <a:prstGeom prst="rect">
            <a:avLst/>
          </a:prstGeom>
        </p:spPr>
        <p:txBody>
          <a:bodyPr/>
          <a:lstStyle>
            <a:lvl1pPr>
              <a:defRPr sz="4000"/>
            </a:lvl1pPr>
          </a:lstStyle>
          <a:p>
            <a:r>
              <a:t>Writing the one-paragraph essay</a:t>
            </a:r>
          </a:p>
        </p:txBody>
      </p:sp>
      <p:sp>
        <p:nvSpPr>
          <p:cNvPr id="41" name="Dr. Mary Custureri…"/>
          <p:cNvSpPr txBox="1">
            <a:spLocks noGrp="1"/>
          </p:cNvSpPr>
          <p:nvPr>
            <p:ph type="body" idx="1"/>
          </p:nvPr>
        </p:nvSpPr>
        <p:spPr>
          <a:xfrm>
            <a:off x="127000" y="2084387"/>
            <a:ext cx="8940800" cy="3517901"/>
          </a:xfrm>
          <a:prstGeom prst="rect">
            <a:avLst/>
          </a:prstGeom>
        </p:spPr>
        <p:txBody>
          <a:bodyPr/>
          <a:lstStyle/>
          <a:p>
            <a:r>
              <a:rPr dirty="0"/>
              <a:t>Dr. Mary </a:t>
            </a:r>
            <a:r>
              <a:rPr dirty="0" smtClean="0"/>
              <a:t>Custureri</a:t>
            </a:r>
            <a:endParaRPr lang="en-US" dirty="0" smtClean="0"/>
          </a:p>
          <a:p>
            <a:endParaRPr lang="en-US" dirty="0"/>
          </a:p>
          <a:p>
            <a:endParaRPr dirty="0"/>
          </a:p>
        </p:txBody>
      </p:sp>
      <p:sp>
        <p:nvSpPr>
          <p:cNvPr id="2" name="TextBox 1"/>
          <p:cNvSpPr txBox="1"/>
          <p:nvPr/>
        </p:nvSpPr>
        <p:spPr>
          <a:xfrm>
            <a:off x="3464041" y="2537273"/>
            <a:ext cx="18466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
                <a:solidFill>
                  <a:srgbClr val="FFFFFF"/>
                </a:solidFill>
              </a:uFill>
              <a:latin typeface="+mn-lt"/>
              <a:ea typeface="+mn-ea"/>
              <a:cs typeface="+mn-cs"/>
              <a:sym typeface="Times New Roman"/>
            </a:endParaRPr>
          </a:p>
        </p:txBody>
      </p:sp>
      <p:pic>
        <p:nvPicPr>
          <p:cNvPr id="8" name="j0196200.pdf" descr="j0196200.pdf"/>
          <p:cNvPicPr>
            <a:picLocks/>
          </p:cNvPicPr>
          <p:nvPr/>
        </p:nvPicPr>
        <p:blipFill>
          <a:blip r:embed="rId2">
            <a:extLst/>
          </a:blip>
          <a:stretch>
            <a:fillRect/>
          </a:stretch>
        </p:blipFill>
        <p:spPr>
          <a:xfrm>
            <a:off x="3903329" y="2353119"/>
            <a:ext cx="3082419" cy="271946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p:cNvGrpSpPr/>
          <p:nvPr/>
        </p:nvGrpSpPr>
        <p:grpSpPr>
          <a:xfrm>
            <a:off x="-8405813" y="4762"/>
            <a:ext cx="17537113" cy="13690601"/>
            <a:chOff x="0" y="0"/>
            <a:chExt cx="17537112" cy="13690600"/>
          </a:xfrm>
        </p:grpSpPr>
        <p:sp>
          <p:nvSpPr>
            <p:cNvPr id="101"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02"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04" name="TRANSITION AND CLAIM TWO"/>
          <p:cNvSpPr txBox="1">
            <a:spLocks noGrp="1"/>
          </p:cNvSpPr>
          <p:nvPr>
            <p:ph type="title"/>
          </p:nvPr>
        </p:nvSpPr>
        <p:spPr>
          <a:prstGeom prst="rect">
            <a:avLst/>
          </a:prstGeom>
        </p:spPr>
        <p:txBody>
          <a:bodyPr/>
          <a:lstStyle>
            <a:lvl1pPr>
              <a:defRPr sz="4000"/>
            </a:lvl1pPr>
          </a:lstStyle>
          <a:p>
            <a:r>
              <a:t>TRANSITION AND CLAIM TWO</a:t>
            </a:r>
          </a:p>
        </p:txBody>
      </p:sp>
      <p:sp>
        <p:nvSpPr>
          <p:cNvPr id="105" name="TRANSITION:  However, in spite of some misguided beliefs,…"/>
          <p:cNvSpPr txBox="1">
            <a:spLocks noGrp="1"/>
          </p:cNvSpPr>
          <p:nvPr>
            <p:ph type="body" idx="1"/>
          </p:nvPr>
        </p:nvSpPr>
        <p:spPr>
          <a:prstGeom prst="rect">
            <a:avLst/>
          </a:prstGeom>
        </p:spPr>
        <p:txBody>
          <a:bodyPr/>
          <a:lstStyle/>
          <a:p>
            <a:r>
              <a:rPr b="1">
                <a:solidFill>
                  <a:srgbClr val="FFFC79"/>
                </a:solidFill>
                <a:uFill>
                  <a:solidFill>
                    <a:srgbClr val="FFFC79"/>
                  </a:solidFill>
                </a:uFill>
              </a:rPr>
              <a:t>TRANSITION</a:t>
            </a:r>
            <a:r>
              <a:t>:  However, in spite of some misguided beliefs, </a:t>
            </a:r>
          </a:p>
          <a:p>
            <a:endParaRPr/>
          </a:p>
          <a:p>
            <a:r>
              <a:rPr b="1">
                <a:solidFill>
                  <a:srgbClr val="FFFC79"/>
                </a:solidFill>
                <a:uFill>
                  <a:solidFill>
                    <a:srgbClr val="FFFC79"/>
                  </a:solidFill>
                </a:uFill>
              </a:rPr>
              <a:t>CLAIM TWO</a:t>
            </a:r>
            <a:r>
              <a:t>:  Tom is always thinking up creative solutions to tough problems. </a:t>
            </a:r>
          </a:p>
        </p:txBody>
      </p:sp>
      <p:pic>
        <p:nvPicPr>
          <p:cNvPr id="106" name="Recorded Sound7-1.mov" descr="Recorded Sound7-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610600" y="59436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26666" fill="hold"/>
                                        <p:tgtEl>
                                          <p:spTgt spid="1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0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p:cNvGrpSpPr/>
          <p:nvPr/>
        </p:nvGrpSpPr>
        <p:grpSpPr>
          <a:xfrm>
            <a:off x="-8405813" y="4762"/>
            <a:ext cx="17537113" cy="13690601"/>
            <a:chOff x="0" y="0"/>
            <a:chExt cx="17537112" cy="13690600"/>
          </a:xfrm>
        </p:grpSpPr>
        <p:sp>
          <p:nvSpPr>
            <p:cNvPr id="108"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09"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11" name="SUPPORT SENTENCE TWO"/>
          <p:cNvSpPr txBox="1">
            <a:spLocks noGrp="1"/>
          </p:cNvSpPr>
          <p:nvPr>
            <p:ph type="title"/>
          </p:nvPr>
        </p:nvSpPr>
        <p:spPr>
          <a:prstGeom prst="rect">
            <a:avLst/>
          </a:prstGeom>
        </p:spPr>
        <p:txBody>
          <a:bodyPr/>
          <a:lstStyle/>
          <a:p>
            <a:r>
              <a:t>SUPPORT SENTENCE TWO</a:t>
            </a:r>
          </a:p>
        </p:txBody>
      </p:sp>
      <p:sp>
        <p:nvSpPr>
          <p:cNvPr id="112" name="He uses reverse psychology to convince his friends to whitewash the fence for him, he leads the boys from the island to witness their own funeral, thus avoiding punishment, and he successfully rescues Becky and himself from the cave."/>
          <p:cNvSpPr txBox="1">
            <a:spLocks noGrp="1"/>
          </p:cNvSpPr>
          <p:nvPr>
            <p:ph type="body" idx="1"/>
          </p:nvPr>
        </p:nvSpPr>
        <p:spPr>
          <a:prstGeom prst="rect">
            <a:avLst/>
          </a:prstGeom>
        </p:spPr>
        <p:txBody>
          <a:bodyPr/>
          <a:lstStyle/>
          <a:p>
            <a:r>
              <a:t>He uses reverse psychology to convince his friends to whitewash the fence for him, he leads the boys from the island to witness their own funeral, thus avoiding punishment, and he successfully rescues Becky and himself from the cave.</a:t>
            </a:r>
          </a:p>
        </p:txBody>
      </p:sp>
      <p:pic>
        <p:nvPicPr>
          <p:cNvPr id="113" name="Recorded Sound8-1.mov" descr="Recorded Sound8-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534400" y="57150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1666" fill="hold"/>
                                        <p:tgtEl>
                                          <p:spTgt spid="1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p:cNvGrpSpPr/>
          <p:nvPr/>
        </p:nvGrpSpPr>
        <p:grpSpPr>
          <a:xfrm>
            <a:off x="-8405813" y="4762"/>
            <a:ext cx="17537113" cy="13690601"/>
            <a:chOff x="0" y="0"/>
            <a:chExt cx="17537112" cy="13690600"/>
          </a:xfrm>
        </p:grpSpPr>
        <p:sp>
          <p:nvSpPr>
            <p:cNvPr id="115"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16"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18" name="Transition and Claim Three"/>
          <p:cNvSpPr txBox="1">
            <a:spLocks noGrp="1"/>
          </p:cNvSpPr>
          <p:nvPr>
            <p:ph type="title"/>
          </p:nvPr>
        </p:nvSpPr>
        <p:spPr>
          <a:prstGeom prst="rect">
            <a:avLst/>
          </a:prstGeom>
        </p:spPr>
        <p:txBody>
          <a:bodyPr/>
          <a:lstStyle/>
          <a:p>
            <a:r>
              <a:t>Transition and Claim Three</a:t>
            </a:r>
          </a:p>
        </p:txBody>
      </p:sp>
      <p:sp>
        <p:nvSpPr>
          <p:cNvPr id="119" name="TRANSITION:  Most importantly, when it really counts…"/>
          <p:cNvSpPr txBox="1">
            <a:spLocks noGrp="1"/>
          </p:cNvSpPr>
          <p:nvPr>
            <p:ph type="body" idx="1"/>
          </p:nvPr>
        </p:nvSpPr>
        <p:spPr>
          <a:prstGeom prst="rect">
            <a:avLst/>
          </a:prstGeom>
        </p:spPr>
        <p:txBody>
          <a:bodyPr/>
          <a:lstStyle/>
          <a:p>
            <a:r>
              <a:rPr b="1">
                <a:solidFill>
                  <a:srgbClr val="FFFC79"/>
                </a:solidFill>
                <a:uFill>
                  <a:solidFill>
                    <a:srgbClr val="FFFC79"/>
                  </a:solidFill>
                </a:uFill>
              </a:rPr>
              <a:t>TRANSITION</a:t>
            </a:r>
            <a:r>
              <a:t>:  Most importantly, when it really counts</a:t>
            </a:r>
          </a:p>
          <a:p>
            <a:pPr indent="-342900">
              <a:buSzTx/>
              <a:buFont typeface="Wingdings"/>
              <a:buNone/>
            </a:pPr>
            <a:endParaRPr/>
          </a:p>
          <a:p>
            <a:r>
              <a:rPr b="1">
                <a:solidFill>
                  <a:srgbClr val="FFFC79"/>
                </a:solidFill>
                <a:uFill>
                  <a:solidFill>
                    <a:srgbClr val="FFFC79"/>
                  </a:solidFill>
                </a:uFill>
              </a:rPr>
              <a:t>CLAIM</a:t>
            </a:r>
            <a:r>
              <a:t>: Tim is unfailingly courageous.</a:t>
            </a:r>
          </a:p>
        </p:txBody>
      </p:sp>
      <p:pic>
        <p:nvPicPr>
          <p:cNvPr id="120" name="Recorded Sound9-1.mov" descr="Recorded Sound9-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839200" y="62484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1666" fill="hold"/>
                                        <p:tgtEl>
                                          <p:spTgt spid="1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p:cNvGrpSpPr/>
          <p:nvPr/>
        </p:nvGrpSpPr>
        <p:grpSpPr>
          <a:xfrm>
            <a:off x="-8405813" y="4762"/>
            <a:ext cx="17537113" cy="13690601"/>
            <a:chOff x="0" y="0"/>
            <a:chExt cx="17537112" cy="13690600"/>
          </a:xfrm>
        </p:grpSpPr>
        <p:sp>
          <p:nvSpPr>
            <p:cNvPr id="122"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23"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25" name="SUPPORT SENTENCE THREE"/>
          <p:cNvSpPr txBox="1">
            <a:spLocks noGrp="1"/>
          </p:cNvSpPr>
          <p:nvPr>
            <p:ph type="title"/>
          </p:nvPr>
        </p:nvSpPr>
        <p:spPr>
          <a:prstGeom prst="rect">
            <a:avLst/>
          </a:prstGeom>
        </p:spPr>
        <p:txBody>
          <a:bodyPr/>
          <a:lstStyle>
            <a:lvl1pPr>
              <a:defRPr sz="4000"/>
            </a:lvl1pPr>
          </a:lstStyle>
          <a:p>
            <a:r>
              <a:t>SUPPORT SENTENCE THREE</a:t>
            </a:r>
          </a:p>
        </p:txBody>
      </p:sp>
      <p:sp>
        <p:nvSpPr>
          <p:cNvPr id="126" name="He testifies in court against Injun Joe in order to save Muff Potter, he remains calm during the storm on the island, and, finally, when lost in the cave, he comforts Becky, saves the candles, and doesn’t give up hope."/>
          <p:cNvSpPr txBox="1">
            <a:spLocks noGrp="1"/>
          </p:cNvSpPr>
          <p:nvPr>
            <p:ph type="body" idx="1"/>
          </p:nvPr>
        </p:nvSpPr>
        <p:spPr>
          <a:prstGeom prst="rect">
            <a:avLst/>
          </a:prstGeom>
        </p:spPr>
        <p:txBody>
          <a:bodyPr/>
          <a:lstStyle/>
          <a:p>
            <a:r>
              <a:t>He testifies in court against Injun Joe in order to save Muff Potter, he remains calm during the storm on the island, and, finally, when lost in the cave, he comforts Becky, saves the candles, and doesn’t give up hope.  </a:t>
            </a:r>
          </a:p>
        </p:txBody>
      </p:sp>
      <p:pic>
        <p:nvPicPr>
          <p:cNvPr id="127" name="Recorded Sound10-1.mov" descr="Recorded Sound10-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458200" y="54864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5000" fill="hold"/>
                                        <p:tgtEl>
                                          <p:spTgt spid="1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p:cNvGrpSpPr/>
          <p:nvPr/>
        </p:nvGrpSpPr>
        <p:grpSpPr>
          <a:xfrm>
            <a:off x="-8405813" y="4762"/>
            <a:ext cx="17537113" cy="13690601"/>
            <a:chOff x="0" y="0"/>
            <a:chExt cx="17537112" cy="13690600"/>
          </a:xfrm>
        </p:grpSpPr>
        <p:sp>
          <p:nvSpPr>
            <p:cNvPr id="129"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30"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32" name="CLINCHER SENTENCE:  CONCLUSION"/>
          <p:cNvSpPr txBox="1">
            <a:spLocks noGrp="1"/>
          </p:cNvSpPr>
          <p:nvPr>
            <p:ph type="title"/>
          </p:nvPr>
        </p:nvSpPr>
        <p:spPr>
          <a:prstGeom prst="rect">
            <a:avLst/>
          </a:prstGeom>
        </p:spPr>
        <p:txBody>
          <a:bodyPr/>
          <a:lstStyle/>
          <a:p>
            <a:pPr>
              <a:defRPr sz="4000"/>
            </a:pPr>
            <a:r>
              <a:t>CLINCHER SENTENCE: </a:t>
            </a:r>
            <a:br/>
            <a:r>
              <a:t>CONCLUSION</a:t>
            </a:r>
          </a:p>
        </p:txBody>
      </p:sp>
      <p:sp>
        <p:nvSpPr>
          <p:cNvPr id="133" name="Tom Sawyer seems like a real boy because he has all the admired attributes that young readers see in themselves and in their best friends."/>
          <p:cNvSpPr txBox="1">
            <a:spLocks noGrp="1"/>
          </p:cNvSpPr>
          <p:nvPr>
            <p:ph type="body" idx="1"/>
          </p:nvPr>
        </p:nvSpPr>
        <p:spPr>
          <a:prstGeom prst="rect">
            <a:avLst/>
          </a:prstGeom>
        </p:spPr>
        <p:txBody>
          <a:bodyPr/>
          <a:lstStyle/>
          <a:p>
            <a:r>
              <a:t>Tom Sawyer seems like a </a:t>
            </a:r>
            <a:r>
              <a:rPr i="1"/>
              <a:t>real </a:t>
            </a:r>
            <a:r>
              <a:t>boy because he has all the admired attributes that young readers see in themselves and in their best friends.</a:t>
            </a:r>
          </a:p>
        </p:txBody>
      </p:sp>
      <p:pic>
        <p:nvPicPr>
          <p:cNvPr id="134" name="Recorded Sound11-1.mov" descr="Recorded Sound11-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534400" y="57150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1666" fill="hold"/>
                                        <p:tgtEl>
                                          <p:spTgt spid="1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p:cNvGrpSpPr/>
          <p:nvPr/>
        </p:nvGrpSpPr>
        <p:grpSpPr>
          <a:xfrm>
            <a:off x="-8405813" y="4762"/>
            <a:ext cx="17537113" cy="13690601"/>
            <a:chOff x="0" y="0"/>
            <a:chExt cx="17537112" cy="13690600"/>
          </a:xfrm>
        </p:grpSpPr>
        <p:sp>
          <p:nvSpPr>
            <p:cNvPr id="136"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37"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39" name="Objectives:"/>
          <p:cNvSpPr txBox="1">
            <a:spLocks noGrp="1"/>
          </p:cNvSpPr>
          <p:nvPr>
            <p:ph type="title"/>
          </p:nvPr>
        </p:nvSpPr>
        <p:spPr>
          <a:prstGeom prst="rect">
            <a:avLst/>
          </a:prstGeom>
        </p:spPr>
        <p:txBody>
          <a:bodyPr/>
          <a:lstStyle/>
          <a:p>
            <a:r>
              <a:t>Objectives:</a:t>
            </a:r>
          </a:p>
        </p:txBody>
      </p:sp>
      <p:sp>
        <p:nvSpPr>
          <p:cNvPr id="140" name="Understand how a divided thesis helps…"/>
          <p:cNvSpPr txBox="1">
            <a:spLocks noGrp="1"/>
          </p:cNvSpPr>
          <p:nvPr>
            <p:ph type="body" idx="1"/>
          </p:nvPr>
        </p:nvSpPr>
        <p:spPr>
          <a:prstGeom prst="rect">
            <a:avLst/>
          </a:prstGeom>
        </p:spPr>
        <p:txBody>
          <a:bodyPr/>
          <a:lstStyle/>
          <a:p>
            <a:pPr marL="388936" indent="-257175">
              <a:lnSpc>
                <a:spcPct val="80000"/>
              </a:lnSpc>
              <a:defRPr sz="2400"/>
            </a:pPr>
            <a:r>
              <a:t>Understand how a divided thesis helps </a:t>
            </a:r>
          </a:p>
          <a:p>
            <a:pPr indent="-342900">
              <a:lnSpc>
                <a:spcPct val="80000"/>
              </a:lnSpc>
              <a:buSzTx/>
              <a:buFont typeface="Wingdings"/>
              <a:buNone/>
              <a:defRPr sz="2400"/>
            </a:pPr>
            <a:endParaRPr/>
          </a:p>
          <a:p>
            <a:pPr marL="388936" indent="-257175">
              <a:lnSpc>
                <a:spcPct val="80000"/>
              </a:lnSpc>
              <a:defRPr sz="2400"/>
            </a:pPr>
            <a:r>
              <a:t>Understand importance of  transitions</a:t>
            </a:r>
          </a:p>
          <a:p>
            <a:pPr marL="388936" indent="-257175">
              <a:lnSpc>
                <a:spcPct val="80000"/>
              </a:lnSpc>
              <a:defRPr sz="2400"/>
            </a:pPr>
            <a:endParaRPr/>
          </a:p>
          <a:p>
            <a:pPr marL="388936" indent="-257175">
              <a:lnSpc>
                <a:spcPct val="80000"/>
              </a:lnSpc>
              <a:defRPr sz="2400"/>
            </a:pPr>
            <a:r>
              <a:t>Understand  need for strong claims that refer to divisions in  divided thesis.  Claims are not repetitious but are restatements.</a:t>
            </a:r>
          </a:p>
          <a:p>
            <a:pPr marL="388936" indent="-257175">
              <a:lnSpc>
                <a:spcPct val="80000"/>
              </a:lnSpc>
              <a:defRPr sz="2400"/>
            </a:pPr>
            <a:endParaRPr/>
          </a:p>
          <a:p>
            <a:pPr marL="388936" indent="-257175">
              <a:lnSpc>
                <a:spcPct val="80000"/>
              </a:lnSpc>
              <a:defRPr sz="2400"/>
            </a:pPr>
            <a:r>
              <a:t>Understand importance of good support sentences to prove your point</a:t>
            </a:r>
          </a:p>
          <a:p>
            <a:pPr marL="388936" indent="-257175">
              <a:lnSpc>
                <a:spcPct val="80000"/>
              </a:lnSpc>
              <a:defRPr sz="2400"/>
            </a:pPr>
            <a:endParaRPr/>
          </a:p>
          <a:p>
            <a:pPr marL="388936" indent="-257175">
              <a:lnSpc>
                <a:spcPct val="80000"/>
              </a:lnSpc>
              <a:defRPr sz="2400"/>
            </a:pPr>
            <a:r>
              <a:t>Understand  how good closing sentence enhance meaning</a:t>
            </a:r>
          </a:p>
        </p:txBody>
      </p:sp>
      <p:pic>
        <p:nvPicPr>
          <p:cNvPr id="141" name="Recorded Sound12-1.mov" descr="Recorded Sound12-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610600" y="61722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90000" fill="hold"/>
                                        <p:tgtEl>
                                          <p:spTgt spid="1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p:cNvGrpSpPr/>
          <p:nvPr/>
        </p:nvGrpSpPr>
        <p:grpSpPr>
          <a:xfrm>
            <a:off x="-8405813" y="4762"/>
            <a:ext cx="17537113" cy="13690601"/>
            <a:chOff x="0" y="0"/>
            <a:chExt cx="17537112" cy="13690600"/>
          </a:xfrm>
        </p:grpSpPr>
        <p:sp>
          <p:nvSpPr>
            <p:cNvPr id="143"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44"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46" name="BEFORE WRITING: Plan"/>
          <p:cNvSpPr txBox="1">
            <a:spLocks noGrp="1"/>
          </p:cNvSpPr>
          <p:nvPr>
            <p:ph type="title"/>
          </p:nvPr>
        </p:nvSpPr>
        <p:spPr>
          <a:prstGeom prst="rect">
            <a:avLst/>
          </a:prstGeom>
        </p:spPr>
        <p:txBody>
          <a:bodyPr/>
          <a:lstStyle/>
          <a:p>
            <a:r>
              <a:t>BEFORE WRITING: Plan</a:t>
            </a:r>
          </a:p>
        </p:txBody>
      </p:sp>
      <p:sp>
        <p:nvSpPr>
          <p:cNvPr id="147" name="--Brainstorm: jot down a number of ideas…"/>
          <p:cNvSpPr txBox="1">
            <a:spLocks noGrp="1"/>
          </p:cNvSpPr>
          <p:nvPr>
            <p:ph type="body" idx="1"/>
          </p:nvPr>
        </p:nvSpPr>
        <p:spPr>
          <a:prstGeom prst="rect">
            <a:avLst/>
          </a:prstGeom>
        </p:spPr>
        <p:txBody>
          <a:bodyPr/>
          <a:lstStyle/>
          <a:p>
            <a:pPr indent="-342900">
              <a:lnSpc>
                <a:spcPct val="70000"/>
              </a:lnSpc>
              <a:buSzTx/>
              <a:buFont typeface="Wingdings"/>
              <a:buNone/>
              <a:defRPr sz="2400"/>
            </a:pPr>
            <a:r>
              <a:t>     --Brainstorm: jot down a number of ideas</a:t>
            </a:r>
          </a:p>
          <a:p>
            <a:pPr indent="-342900">
              <a:lnSpc>
                <a:spcPct val="70000"/>
              </a:lnSpc>
              <a:buSzTx/>
              <a:buFont typeface="Wingdings"/>
              <a:buNone/>
              <a:defRPr sz="2400"/>
            </a:pPr>
            <a:endParaRPr/>
          </a:p>
          <a:p>
            <a:pPr marL="833890" lvl="1" indent="-244928">
              <a:lnSpc>
                <a:spcPct val="80000"/>
              </a:lnSpc>
              <a:defRPr sz="2400"/>
            </a:pPr>
            <a:r>
              <a:t>Evaluate your material:  Sift through the ideas you wrote; categorize them.  Discard unimportant material.</a:t>
            </a:r>
          </a:p>
          <a:p>
            <a:pPr lvl="1">
              <a:lnSpc>
                <a:spcPct val="80000"/>
              </a:lnSpc>
              <a:buSzTx/>
              <a:buNone/>
              <a:defRPr sz="2400"/>
            </a:pPr>
            <a:r>
              <a:t> </a:t>
            </a:r>
          </a:p>
          <a:p>
            <a:pPr marL="833890" lvl="1" indent="-244928">
              <a:lnSpc>
                <a:spcPct val="80000"/>
              </a:lnSpc>
              <a:defRPr sz="2400"/>
            </a:pPr>
            <a:r>
              <a:t>Outline.  Leave a  “bare-bones” structure</a:t>
            </a:r>
          </a:p>
          <a:p>
            <a:pPr marL="833890" lvl="1" indent="-244928">
              <a:lnSpc>
                <a:spcPct val="80000"/>
              </a:lnSpc>
              <a:defRPr sz="2400"/>
            </a:pPr>
            <a:endParaRPr/>
          </a:p>
          <a:p>
            <a:pPr marL="833890" lvl="1" indent="-244928">
              <a:lnSpc>
                <a:spcPct val="80000"/>
              </a:lnSpc>
              <a:defRPr sz="2400"/>
            </a:pPr>
            <a:r>
              <a:t>Find transitions; “string” your ideas together with good transition/claims sent.</a:t>
            </a:r>
          </a:p>
          <a:p>
            <a:pPr marL="833890" lvl="1" indent="-244928">
              <a:lnSpc>
                <a:spcPct val="80000"/>
              </a:lnSpc>
              <a:defRPr sz="2400"/>
            </a:pPr>
            <a:endParaRPr/>
          </a:p>
          <a:p>
            <a:pPr marL="833890" lvl="1" indent="-244928">
              <a:lnSpc>
                <a:spcPct val="80000"/>
              </a:lnSpc>
              <a:defRPr sz="2400"/>
            </a:pPr>
            <a:r>
              <a:t>Find good support material to add to support sentences</a:t>
            </a:r>
          </a:p>
        </p:txBody>
      </p:sp>
      <p:pic>
        <p:nvPicPr>
          <p:cNvPr id="148" name="j0198610.pdf" descr="j0198610.pdf"/>
          <p:cNvPicPr>
            <a:picLocks/>
          </p:cNvPicPr>
          <p:nvPr/>
        </p:nvPicPr>
        <p:blipFill>
          <a:blip r:embed="rId4">
            <a:extLst/>
          </a:blip>
          <a:stretch>
            <a:fillRect/>
          </a:stretch>
        </p:blipFill>
        <p:spPr>
          <a:xfrm>
            <a:off x="7239000" y="381000"/>
            <a:ext cx="1600201" cy="1789113"/>
          </a:xfrm>
          <a:prstGeom prst="rect">
            <a:avLst/>
          </a:prstGeom>
          <a:ln w="12700">
            <a:miter lim="400000"/>
          </a:ln>
        </p:spPr>
      </p:pic>
      <p:pic>
        <p:nvPicPr>
          <p:cNvPr id="149" name="Recorded Sound13-1.mov" descr="Recorded Sound13-1.mov"/>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8534400" y="57912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30000" fill="hold"/>
                                        <p:tgtEl>
                                          <p:spTgt spid="1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p:cNvGrpSpPr/>
          <p:nvPr/>
        </p:nvGrpSpPr>
        <p:grpSpPr>
          <a:xfrm>
            <a:off x="-8405813" y="4762"/>
            <a:ext cx="17537113" cy="13690601"/>
            <a:chOff x="0" y="0"/>
            <a:chExt cx="17537112" cy="13690600"/>
          </a:xfrm>
        </p:grpSpPr>
        <p:sp>
          <p:nvSpPr>
            <p:cNvPr id="151"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52"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54" name="After writing: PROOFREAD, PROOFREAD!"/>
          <p:cNvSpPr txBox="1">
            <a:spLocks noGrp="1"/>
          </p:cNvSpPr>
          <p:nvPr>
            <p:ph type="title"/>
          </p:nvPr>
        </p:nvSpPr>
        <p:spPr>
          <a:prstGeom prst="rect">
            <a:avLst/>
          </a:prstGeom>
        </p:spPr>
        <p:txBody>
          <a:bodyPr/>
          <a:lstStyle/>
          <a:p>
            <a:r>
              <a:rPr sz="4000"/>
              <a:t>After writing: </a:t>
            </a:r>
            <a:r>
              <a:rPr sz="2400"/>
              <a:t>PROOFREAD, PROOFREAD!</a:t>
            </a:r>
          </a:p>
        </p:txBody>
      </p:sp>
      <p:sp>
        <p:nvSpPr>
          <p:cNvPr id="155" name="Use any of the materials given to you to proofread structure, mechanics and style…"/>
          <p:cNvSpPr txBox="1">
            <a:spLocks noGrp="1"/>
          </p:cNvSpPr>
          <p:nvPr>
            <p:ph type="body" idx="1"/>
          </p:nvPr>
        </p:nvSpPr>
        <p:spPr>
          <a:prstGeom prst="rect">
            <a:avLst/>
          </a:prstGeom>
        </p:spPr>
        <p:txBody>
          <a:bodyPr/>
          <a:lstStyle/>
          <a:p>
            <a:pPr marL="431799" indent="-300037">
              <a:lnSpc>
                <a:spcPct val="70000"/>
              </a:lnSpc>
              <a:defRPr sz="2800"/>
            </a:pPr>
            <a:endParaRPr/>
          </a:p>
          <a:p>
            <a:pPr marL="833890" lvl="1" indent="-244928">
              <a:lnSpc>
                <a:spcPct val="80000"/>
              </a:lnSpc>
              <a:defRPr sz="2400"/>
            </a:pPr>
            <a:r>
              <a:t>Use any of the materials given to you to proofread structure, mechanics and style</a:t>
            </a:r>
          </a:p>
          <a:p>
            <a:pPr marL="833890" lvl="1" indent="-244928">
              <a:lnSpc>
                <a:spcPct val="80000"/>
              </a:lnSpc>
              <a:defRPr sz="2400"/>
            </a:pPr>
            <a:endParaRPr/>
          </a:p>
          <a:p>
            <a:pPr marL="833890" lvl="1" indent="-244928">
              <a:lnSpc>
                <a:spcPct val="80000"/>
              </a:lnSpc>
              <a:defRPr sz="2400"/>
            </a:pPr>
            <a:r>
              <a:t>If you have any specific defects in your writing, ask someone to help you proofread and look for those errors</a:t>
            </a:r>
          </a:p>
          <a:p>
            <a:pPr marL="833890" lvl="1" indent="-244928">
              <a:lnSpc>
                <a:spcPct val="80000"/>
              </a:lnSpc>
              <a:defRPr sz="2400"/>
            </a:pPr>
            <a:endParaRPr/>
          </a:p>
          <a:p>
            <a:pPr marL="833890" lvl="1" indent="-244928">
              <a:lnSpc>
                <a:spcPct val="80000"/>
              </a:lnSpc>
              <a:defRPr sz="2400"/>
            </a:pPr>
            <a:r>
              <a:t>Use your grammar book and take notes</a:t>
            </a:r>
          </a:p>
          <a:p>
            <a:pPr marL="833890" lvl="1" indent="-244928">
              <a:lnSpc>
                <a:spcPct val="80000"/>
              </a:lnSpc>
              <a:defRPr sz="2400"/>
            </a:pPr>
            <a:endParaRPr/>
          </a:p>
          <a:p>
            <a:pPr marL="833890" lvl="1" indent="-244928">
              <a:lnSpc>
                <a:spcPct val="80000"/>
              </a:lnSpc>
              <a:defRPr sz="2400"/>
            </a:pPr>
            <a:r>
              <a:t>Rewrite if you’re not satisfied.  Practice to become effective and efficient</a:t>
            </a:r>
          </a:p>
        </p:txBody>
      </p:sp>
      <p:pic>
        <p:nvPicPr>
          <p:cNvPr id="156" name="j0345506.pdf" descr="j0345506.pdf"/>
          <p:cNvPicPr>
            <a:picLocks/>
          </p:cNvPicPr>
          <p:nvPr/>
        </p:nvPicPr>
        <p:blipFill>
          <a:blip r:embed="rId4">
            <a:extLst/>
          </a:blip>
          <a:stretch>
            <a:fillRect/>
          </a:stretch>
        </p:blipFill>
        <p:spPr>
          <a:xfrm>
            <a:off x="7772400" y="533400"/>
            <a:ext cx="1371600" cy="1524000"/>
          </a:xfrm>
          <a:prstGeom prst="rect">
            <a:avLst/>
          </a:prstGeom>
          <a:ln w="12700">
            <a:miter lim="400000"/>
          </a:ln>
        </p:spPr>
      </p:pic>
      <p:pic>
        <p:nvPicPr>
          <p:cNvPr id="157" name="Recorded Sound14-1.mov" descr="Recorded Sound14-1.mov"/>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8382000" y="58674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81666" fill="hold"/>
                                        <p:tgtEl>
                                          <p:spTgt spid="1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roup"/>
          <p:cNvGrpSpPr/>
          <p:nvPr/>
        </p:nvGrpSpPr>
        <p:grpSpPr>
          <a:xfrm>
            <a:off x="-8405813" y="4762"/>
            <a:ext cx="17537113" cy="13690601"/>
            <a:chOff x="0" y="0"/>
            <a:chExt cx="17537112" cy="13690600"/>
          </a:xfrm>
        </p:grpSpPr>
        <p:sp>
          <p:nvSpPr>
            <p:cNvPr id="159"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60"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62" name="Comparison/ one paragraph"/>
          <p:cNvSpPr txBox="1">
            <a:spLocks noGrp="1"/>
          </p:cNvSpPr>
          <p:nvPr>
            <p:ph type="title"/>
          </p:nvPr>
        </p:nvSpPr>
        <p:spPr>
          <a:prstGeom prst="rect">
            <a:avLst/>
          </a:prstGeom>
        </p:spPr>
        <p:txBody>
          <a:bodyPr/>
          <a:lstStyle/>
          <a:p>
            <a:r>
              <a:t>Comparison/ one paragraph</a:t>
            </a:r>
          </a:p>
        </p:txBody>
      </p:sp>
      <p:sp>
        <p:nvSpPr>
          <p:cNvPr id="163" name="Title:  Three Basic Human Needs: A Comparison of McCullers’ and Maslow’s Views"/>
          <p:cNvSpPr txBox="1">
            <a:spLocks noGrp="1"/>
          </p:cNvSpPr>
          <p:nvPr>
            <p:ph type="body" idx="1"/>
          </p:nvPr>
        </p:nvSpPr>
        <p:spPr>
          <a:prstGeom prst="rect">
            <a:avLst/>
          </a:prstGeom>
        </p:spPr>
        <p:txBody>
          <a:bodyPr/>
          <a:lstStyle/>
          <a:p>
            <a:pPr indent="-342900">
              <a:buSzTx/>
              <a:buFont typeface="Wingdings"/>
              <a:buNone/>
            </a:pPr>
            <a:r>
              <a:rPr sz="4000">
                <a:solidFill>
                  <a:srgbClr val="FFFB00"/>
                </a:solidFill>
                <a:uFill>
                  <a:solidFill>
                    <a:srgbClr val="FFFB00"/>
                  </a:solidFill>
                </a:uFill>
              </a:rPr>
              <a:t>Title:</a:t>
            </a:r>
            <a:r>
              <a:t>  Three Basic Human Needs: A Comparison of McCullers’ and Maslow’s Views</a:t>
            </a:r>
          </a:p>
        </p:txBody>
      </p:sp>
      <p:pic>
        <p:nvPicPr>
          <p:cNvPr id="164" name="Recorded Sound15-1.mov" descr="Recorded Sound15-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534400" y="57150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96666" fill="hold"/>
                                        <p:tgtEl>
                                          <p:spTgt spid="1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
          <p:cNvGrpSpPr/>
          <p:nvPr/>
        </p:nvGrpSpPr>
        <p:grpSpPr>
          <a:xfrm>
            <a:off x="-8405813" y="4762"/>
            <a:ext cx="17537113" cy="13690601"/>
            <a:chOff x="0" y="0"/>
            <a:chExt cx="17537112" cy="13690600"/>
          </a:xfrm>
        </p:grpSpPr>
        <p:sp>
          <p:nvSpPr>
            <p:cNvPr id="166"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67"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69" name="Divided topic sentence"/>
          <p:cNvSpPr txBox="1">
            <a:spLocks noGrp="1"/>
          </p:cNvSpPr>
          <p:nvPr>
            <p:ph type="title"/>
          </p:nvPr>
        </p:nvSpPr>
        <p:spPr>
          <a:prstGeom prst="rect">
            <a:avLst/>
          </a:prstGeom>
        </p:spPr>
        <p:txBody>
          <a:bodyPr/>
          <a:lstStyle/>
          <a:p>
            <a:r>
              <a:t>  Divided topic sentence</a:t>
            </a:r>
          </a:p>
        </p:txBody>
      </p:sp>
      <p:sp>
        <p:nvSpPr>
          <p:cNvPr id="170" name="Although Virginia Quinn draws heavily upon the philosophy of Abraham Maslow while Carson McCullers expresses her own personal observations and beliefs, they both agree upon three basic, essential needs of mankind:  the need for survival, the need to be part of a group, and the need for self-esteem."/>
          <p:cNvSpPr txBox="1">
            <a:spLocks noGrp="1"/>
          </p:cNvSpPr>
          <p:nvPr>
            <p:ph type="body" idx="1"/>
          </p:nvPr>
        </p:nvSpPr>
        <p:spPr>
          <a:prstGeom prst="rect">
            <a:avLst/>
          </a:prstGeom>
        </p:spPr>
        <p:txBody>
          <a:bodyPr/>
          <a:lstStyle/>
          <a:p>
            <a:r>
              <a:t>Although Virginia Quinn draws heavily upon the philosophy of Abraham Maslow while Carson McCullers expresses her own personal observations and beliefs, they both agree upon three basic, essential needs of mankind:  the need for survival, the need to be part of a group, and the need for self-esteem. </a:t>
            </a:r>
          </a:p>
        </p:txBody>
      </p:sp>
      <p:pic>
        <p:nvPicPr>
          <p:cNvPr id="171" name="Recorded Sound16-1.mov" descr="Recorded Sound16-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458200" y="61722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26666" fill="hold"/>
                                        <p:tgtEl>
                                          <p:spTgt spid="1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p:cNvGrpSpPr/>
          <p:nvPr/>
        </p:nvGrpSpPr>
        <p:grpSpPr>
          <a:xfrm>
            <a:off x="-7758113" y="1463675"/>
            <a:ext cx="16900526" cy="10795000"/>
            <a:chOff x="0" y="0"/>
            <a:chExt cx="16900525" cy="10795000"/>
          </a:xfrm>
        </p:grpSpPr>
        <p:sp>
          <p:nvSpPr>
            <p:cNvPr id="43" name="Shape"/>
            <p:cNvSpPr/>
            <p:nvPr/>
          </p:nvSpPr>
          <p:spPr>
            <a:xfrm>
              <a:off x="11029950" y="1246187"/>
              <a:ext cx="5870575" cy="4146551"/>
            </a:xfrm>
            <a:custGeom>
              <a:avLst/>
              <a:gdLst/>
              <a:ahLst/>
              <a:cxnLst>
                <a:cxn ang="0">
                  <a:pos x="wd2" y="hd2"/>
                </a:cxn>
                <a:cxn ang="5400000">
                  <a:pos x="wd2" y="hd2"/>
                </a:cxn>
                <a:cxn ang="10800000">
                  <a:pos x="wd2" y="hd2"/>
                </a:cxn>
                <a:cxn ang="16200000">
                  <a:pos x="wd2" y="hd2"/>
                </a:cxn>
              </a:cxnLst>
              <a:rect l="0" t="0" r="r" b="b"/>
              <a:pathLst>
                <a:path w="21600" h="21600" extrusionOk="0">
                  <a:moveTo>
                    <a:pt x="8896" y="21592"/>
                  </a:moveTo>
                  <a:lnTo>
                    <a:pt x="21600" y="21600"/>
                  </a:lnTo>
                  <a:lnTo>
                    <a:pt x="21600" y="18425"/>
                  </a:lnTo>
                  <a:lnTo>
                    <a:pt x="0" y="0"/>
                  </a:lnTo>
                  <a:lnTo>
                    <a:pt x="935" y="976"/>
                  </a:lnTo>
                  <a:lnTo>
                    <a:pt x="1706" y="1811"/>
                  </a:lnTo>
                  <a:lnTo>
                    <a:pt x="2576" y="2870"/>
                  </a:lnTo>
                  <a:lnTo>
                    <a:pt x="3417" y="3986"/>
                  </a:lnTo>
                  <a:lnTo>
                    <a:pt x="4649" y="5880"/>
                  </a:lnTo>
                  <a:lnTo>
                    <a:pt x="5742" y="7897"/>
                  </a:lnTo>
                  <a:lnTo>
                    <a:pt x="6536" y="9659"/>
                  </a:lnTo>
                  <a:lnTo>
                    <a:pt x="7231" y="11478"/>
                  </a:lnTo>
                  <a:lnTo>
                    <a:pt x="7774" y="13297"/>
                  </a:lnTo>
                  <a:lnTo>
                    <a:pt x="8177" y="14960"/>
                  </a:lnTo>
                  <a:lnTo>
                    <a:pt x="8452" y="16365"/>
                  </a:lnTo>
                  <a:lnTo>
                    <a:pt x="8703" y="18110"/>
                  </a:lnTo>
                  <a:lnTo>
                    <a:pt x="8826" y="19632"/>
                  </a:lnTo>
                  <a:lnTo>
                    <a:pt x="8896" y="21592"/>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44" name="Line"/>
            <p:cNvSpPr/>
            <p:nvPr/>
          </p:nvSpPr>
          <p:spPr>
            <a:xfrm>
              <a:off x="0" y="0"/>
              <a:ext cx="13452475" cy="107950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46" name="COMPOSITION: ONE PARAGRAPH"/>
          <p:cNvSpPr txBox="1">
            <a:spLocks noGrp="1"/>
          </p:cNvSpPr>
          <p:nvPr>
            <p:ph type="title"/>
          </p:nvPr>
        </p:nvSpPr>
        <p:spPr>
          <a:prstGeom prst="rect">
            <a:avLst/>
          </a:prstGeom>
        </p:spPr>
        <p:txBody>
          <a:bodyPr/>
          <a:lstStyle>
            <a:lvl1pPr>
              <a:defRPr sz="4000"/>
            </a:lvl1pPr>
          </a:lstStyle>
          <a:p>
            <a:r>
              <a:t>COMPOSITION: ONE PARAGRAPH </a:t>
            </a:r>
          </a:p>
        </p:txBody>
      </p:sp>
      <p:sp>
        <p:nvSpPr>
          <p:cNvPr id="47" name="Learning to Structure a…"/>
          <p:cNvSpPr txBox="1">
            <a:spLocks noGrp="1"/>
          </p:cNvSpPr>
          <p:nvPr>
            <p:ph type="body" sz="half" idx="1"/>
          </p:nvPr>
        </p:nvSpPr>
        <p:spPr>
          <a:xfrm>
            <a:off x="3429000" y="2085975"/>
            <a:ext cx="5638800" cy="3819525"/>
          </a:xfrm>
          <a:prstGeom prst="rect">
            <a:avLst/>
          </a:prstGeom>
        </p:spPr>
        <p:txBody>
          <a:bodyPr/>
          <a:lstStyle/>
          <a:p>
            <a:pPr>
              <a:lnSpc>
                <a:spcPct val="60000"/>
              </a:lnSpc>
            </a:pPr>
            <a:r>
              <a:t>Learning to Structure a </a:t>
            </a:r>
          </a:p>
          <a:p>
            <a:pPr>
              <a:lnSpc>
                <a:spcPct val="60000"/>
              </a:lnSpc>
            </a:pPr>
            <a:endParaRPr/>
          </a:p>
          <a:p>
            <a:pPr>
              <a:lnSpc>
                <a:spcPct val="60000"/>
              </a:lnSpc>
            </a:pPr>
            <a:r>
              <a:t>One-paragraph Essay  </a:t>
            </a:r>
          </a:p>
          <a:p>
            <a:pPr>
              <a:lnSpc>
                <a:spcPct val="60000"/>
              </a:lnSpc>
            </a:pPr>
            <a:endParaRPr/>
          </a:p>
          <a:p>
            <a:pPr>
              <a:lnSpc>
                <a:spcPct val="60000"/>
              </a:lnSpc>
            </a:pPr>
            <a:r>
              <a:t>Efficiently and Accurately</a:t>
            </a:r>
          </a:p>
        </p:txBody>
      </p:sp>
      <p:pic>
        <p:nvPicPr>
          <p:cNvPr id="48" name="j0196200.pdf" descr="j0196200.pdf"/>
          <p:cNvPicPr>
            <a:picLocks/>
          </p:cNvPicPr>
          <p:nvPr/>
        </p:nvPicPr>
        <p:blipFill>
          <a:blip r:embed="rId4">
            <a:extLst/>
          </a:blip>
          <a:stretch>
            <a:fillRect/>
          </a:stretch>
        </p:blipFill>
        <p:spPr>
          <a:xfrm>
            <a:off x="609600" y="3810000"/>
            <a:ext cx="1776413" cy="1631950"/>
          </a:xfrm>
          <a:prstGeom prst="rect">
            <a:avLst/>
          </a:prstGeom>
          <a:ln w="12700">
            <a:miter lim="400000"/>
          </a:ln>
        </p:spPr>
      </p:pic>
      <p:pic>
        <p:nvPicPr>
          <p:cNvPr id="49" name="Recorded Sound-1.mov" descr="Recorded Sound-1.mov"/>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8458200" y="63246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11666"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
          <p:cNvGrpSpPr/>
          <p:nvPr/>
        </p:nvGrpSpPr>
        <p:grpSpPr>
          <a:xfrm>
            <a:off x="-8405813" y="4762"/>
            <a:ext cx="17537113" cy="13690601"/>
            <a:chOff x="0" y="0"/>
            <a:chExt cx="17537112" cy="13690600"/>
          </a:xfrm>
        </p:grpSpPr>
        <p:sp>
          <p:nvSpPr>
            <p:cNvPr id="173"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74"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76" name="Transition, claim, support    1"/>
          <p:cNvSpPr txBox="1">
            <a:spLocks noGrp="1"/>
          </p:cNvSpPr>
          <p:nvPr>
            <p:ph type="title"/>
          </p:nvPr>
        </p:nvSpPr>
        <p:spPr>
          <a:prstGeom prst="rect">
            <a:avLst/>
          </a:prstGeom>
        </p:spPr>
        <p:txBody>
          <a:bodyPr/>
          <a:lstStyle/>
          <a:p>
            <a:r>
              <a:t>Transition, </a:t>
            </a:r>
            <a:r>
              <a:rPr>
                <a:solidFill>
                  <a:srgbClr val="FF2841"/>
                </a:solidFill>
                <a:uFill>
                  <a:solidFill>
                    <a:srgbClr val="FF2841"/>
                  </a:solidFill>
                </a:uFill>
              </a:rPr>
              <a:t>claim, </a:t>
            </a:r>
            <a:r>
              <a:rPr>
                <a:solidFill>
                  <a:srgbClr val="FFFFFF"/>
                </a:solidFill>
                <a:uFill>
                  <a:solidFill>
                    <a:srgbClr val="FFFFFF"/>
                  </a:solidFill>
                </a:uFill>
              </a:rPr>
              <a:t>support    1</a:t>
            </a:r>
          </a:p>
        </p:txBody>
      </p:sp>
      <p:sp>
        <p:nvSpPr>
          <p:cNvPr id="177" name="First, Quinn presents Maslow’s claim that we must first satisfy our survival needs  before any other needs are manifest.  McCullers also reflects this need when she describes a baby lying in its crib, its thoughts urgently directed towards its first need – the sustenance of milk to satisfy its humger for survival ."/>
          <p:cNvSpPr txBox="1">
            <a:spLocks noGrp="1"/>
          </p:cNvSpPr>
          <p:nvPr>
            <p:ph type="body" idx="1"/>
          </p:nvPr>
        </p:nvSpPr>
        <p:spPr>
          <a:prstGeom prst="rect">
            <a:avLst/>
          </a:prstGeom>
        </p:spPr>
        <p:txBody>
          <a:bodyPr/>
          <a:lstStyle/>
          <a:p>
            <a:pPr indent="-342900">
              <a:buSzTx/>
              <a:buFont typeface="Wingdings"/>
              <a:buNone/>
            </a:pPr>
            <a:r>
              <a:rPr>
                <a:solidFill>
                  <a:srgbClr val="FFD479"/>
                </a:solidFill>
                <a:uFill>
                  <a:solidFill>
                    <a:srgbClr val="FFD479"/>
                  </a:solidFill>
                </a:uFill>
              </a:rPr>
              <a:t>First, </a:t>
            </a:r>
            <a:r>
              <a:rPr>
                <a:solidFill>
                  <a:srgbClr val="FF2841"/>
                </a:solidFill>
                <a:uFill>
                  <a:solidFill>
                    <a:srgbClr val="FF2841"/>
                  </a:solidFill>
                </a:uFill>
              </a:rPr>
              <a:t>Quinn presents Maslow’s claim that we must first satisfy our survival needs  before any other needs are manifest.  </a:t>
            </a:r>
            <a:r>
              <a:t>McCullers also reflects this need when she describes a baby lying in its crib, its thoughts urgently directed towards its first need – the sustenance of milk to satisfy its humger for survival </a:t>
            </a:r>
            <a:r>
              <a:rPr>
                <a:solidFill>
                  <a:srgbClr val="FF2841"/>
                </a:solidFill>
                <a:uFill>
                  <a:solidFill>
                    <a:srgbClr val="FF2841"/>
                  </a:solidFill>
                </a:uFill>
              </a:rPr>
              <a:t>.   </a:t>
            </a:r>
          </a:p>
        </p:txBody>
      </p:sp>
      <p:pic>
        <p:nvPicPr>
          <p:cNvPr id="178" name="Recorded Sound17-1.mov" descr="Recorded Sound17-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686800" y="60960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5000" fill="hold"/>
                                        <p:tgtEl>
                                          <p:spTgt spid="1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p:cNvGrpSpPr/>
          <p:nvPr/>
        </p:nvGrpSpPr>
        <p:grpSpPr>
          <a:xfrm>
            <a:off x="-8405813" y="4762"/>
            <a:ext cx="17537113" cy="13690601"/>
            <a:chOff x="0" y="0"/>
            <a:chExt cx="17537112" cy="13690600"/>
          </a:xfrm>
        </p:grpSpPr>
        <p:sp>
          <p:nvSpPr>
            <p:cNvPr id="180"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81"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83" name="Transition, claim, support  2"/>
          <p:cNvSpPr txBox="1">
            <a:spLocks noGrp="1"/>
          </p:cNvSpPr>
          <p:nvPr>
            <p:ph type="title"/>
          </p:nvPr>
        </p:nvSpPr>
        <p:spPr>
          <a:prstGeom prst="rect">
            <a:avLst/>
          </a:prstGeom>
        </p:spPr>
        <p:txBody>
          <a:bodyPr/>
          <a:lstStyle/>
          <a:p>
            <a:r>
              <a:t>Transition, </a:t>
            </a:r>
            <a:r>
              <a:rPr>
                <a:solidFill>
                  <a:srgbClr val="FF2841"/>
                </a:solidFill>
                <a:uFill>
                  <a:solidFill>
                    <a:srgbClr val="FF2841"/>
                  </a:solidFill>
                </a:uFill>
              </a:rPr>
              <a:t>claim, </a:t>
            </a:r>
            <a:r>
              <a:rPr>
                <a:solidFill>
                  <a:srgbClr val="FFFFFF"/>
                </a:solidFill>
                <a:uFill>
                  <a:solidFill>
                    <a:srgbClr val="FFFFFF"/>
                  </a:solidFill>
                </a:uFill>
              </a:rPr>
              <a:t>support  2</a:t>
            </a:r>
          </a:p>
        </p:txBody>
      </p:sp>
      <p:sp>
        <p:nvSpPr>
          <p:cNvPr id="184" name="Continuing up the hierarchy of needs,  Quinn presents Maslow’s next step, the need for love and belonging, and McCullers continues in the same vein.  She recalls  the young girl in Member of the Wedding who declares her wish to “belong to something more powerful than the weak, lonely self.”  McCullers describes love as the bridge that fulfills the need to belong because it “opens a new relation between the personality and the world.”"/>
          <p:cNvSpPr txBox="1">
            <a:spLocks noGrp="1"/>
          </p:cNvSpPr>
          <p:nvPr>
            <p:ph type="body" idx="1"/>
          </p:nvPr>
        </p:nvSpPr>
        <p:spPr>
          <a:prstGeom prst="rect">
            <a:avLst/>
          </a:prstGeom>
        </p:spPr>
        <p:txBody>
          <a:bodyPr/>
          <a:lstStyle/>
          <a:p>
            <a:pPr indent="-342900">
              <a:buSzTx/>
              <a:buFont typeface="Wingdings"/>
              <a:buNone/>
            </a:pPr>
            <a:r>
              <a:rPr sz="2800">
                <a:solidFill>
                  <a:srgbClr val="FFD479"/>
                </a:solidFill>
                <a:uFill>
                  <a:solidFill>
                    <a:srgbClr val="FFD479"/>
                  </a:solidFill>
                </a:uFill>
              </a:rPr>
              <a:t>Continuing up the hierarchy of needs,</a:t>
            </a:r>
            <a:r>
              <a:rPr sz="2800"/>
              <a:t>  </a:t>
            </a:r>
            <a:r>
              <a:rPr sz="2800">
                <a:solidFill>
                  <a:srgbClr val="FF2841"/>
                </a:solidFill>
                <a:uFill>
                  <a:solidFill>
                    <a:srgbClr val="FF2841"/>
                  </a:solidFill>
                </a:uFill>
              </a:rPr>
              <a:t>Quinn presents Maslow’s next step, the need for love and belonging, and McCullers continues in the same vein.</a:t>
            </a:r>
            <a:r>
              <a:rPr sz="2800"/>
              <a:t>  She recalls  the young girl in </a:t>
            </a:r>
            <a:r>
              <a:rPr sz="2800" i="1"/>
              <a:t>Member of the Wedding </a:t>
            </a:r>
            <a:r>
              <a:rPr sz="2800"/>
              <a:t>who declares her wish to “belong to something more powerful than the weak, lonely self.”  McCullers describes love as the bridge that fulfills the need to belong because it “opens a new relation between the personality and the world.”</a:t>
            </a:r>
          </a:p>
        </p:txBody>
      </p:sp>
      <p:pic>
        <p:nvPicPr>
          <p:cNvPr id="185" name="Recorded Sound18-1.mov" descr="Recorded Sound18-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4419600" y="32766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18333" fill="hold"/>
                                        <p:tgtEl>
                                          <p:spTgt spid="1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p:cNvGrpSpPr/>
          <p:nvPr/>
        </p:nvGrpSpPr>
        <p:grpSpPr>
          <a:xfrm>
            <a:off x="-8405813" y="4762"/>
            <a:ext cx="17537113" cy="13690601"/>
            <a:chOff x="0" y="0"/>
            <a:chExt cx="17537112" cy="13690600"/>
          </a:xfrm>
        </p:grpSpPr>
        <p:sp>
          <p:nvSpPr>
            <p:cNvPr id="187"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88"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90" name="Transition, Claim, Support  3"/>
          <p:cNvSpPr txBox="1">
            <a:spLocks noGrp="1"/>
          </p:cNvSpPr>
          <p:nvPr>
            <p:ph type="title"/>
          </p:nvPr>
        </p:nvSpPr>
        <p:spPr>
          <a:prstGeom prst="rect">
            <a:avLst/>
          </a:prstGeom>
        </p:spPr>
        <p:txBody>
          <a:bodyPr/>
          <a:lstStyle/>
          <a:p>
            <a:r>
              <a:t>Transition, </a:t>
            </a:r>
            <a:r>
              <a:rPr>
                <a:solidFill>
                  <a:srgbClr val="FF2841"/>
                </a:solidFill>
                <a:uFill>
                  <a:solidFill>
                    <a:srgbClr val="FF2841"/>
                  </a:solidFill>
                </a:uFill>
              </a:rPr>
              <a:t>Claim, </a:t>
            </a:r>
            <a:r>
              <a:rPr>
                <a:solidFill>
                  <a:srgbClr val="FFFFFF"/>
                </a:solidFill>
                <a:uFill>
                  <a:solidFill>
                    <a:srgbClr val="FFFFFF"/>
                  </a:solidFill>
                </a:uFill>
              </a:rPr>
              <a:t>Support  3</a:t>
            </a:r>
          </a:p>
        </p:txBody>
      </p:sp>
      <p:sp>
        <p:nvSpPr>
          <p:cNvPr id="191" name="Quinn finally mentions Maslow’s theory of the need for esteem of others and for self-actualization, noting that at this level the respect of others is part of our  feeling of achievement.  Mcullers implies the same ideas but also believes many  Americans, in trying so hard to achieve a self-identity, often experience loneliness because of their  individualistic nature."/>
          <p:cNvSpPr txBox="1">
            <a:spLocks noGrp="1"/>
          </p:cNvSpPr>
          <p:nvPr>
            <p:ph type="body" idx="1"/>
          </p:nvPr>
        </p:nvSpPr>
        <p:spPr>
          <a:prstGeom prst="rect">
            <a:avLst/>
          </a:prstGeom>
        </p:spPr>
        <p:txBody>
          <a:bodyPr/>
          <a:lstStyle/>
          <a:p>
            <a:pPr indent="-342900">
              <a:buSzTx/>
              <a:buFont typeface="Wingdings"/>
              <a:buNone/>
            </a:pPr>
            <a:r>
              <a:rPr>
                <a:solidFill>
                  <a:srgbClr val="FFD479"/>
                </a:solidFill>
                <a:uFill>
                  <a:solidFill>
                    <a:srgbClr val="FFD479"/>
                  </a:solidFill>
                </a:uFill>
              </a:rPr>
              <a:t>Quinn finally </a:t>
            </a:r>
            <a:r>
              <a:rPr>
                <a:solidFill>
                  <a:srgbClr val="FF2841"/>
                </a:solidFill>
                <a:uFill>
                  <a:solidFill>
                    <a:srgbClr val="FF2841"/>
                  </a:solidFill>
                </a:uFill>
              </a:rPr>
              <a:t>mentions Maslow’s theory of the need for esteem of others and for self-actualization, noting that at this level the respect of others is part of our  feeling of achievement.  </a:t>
            </a:r>
            <a:r>
              <a:t>Mcullers implies the same ideas but also believes many  Americans, in trying so hard to achieve a self-identity, often experience loneliness because of their  individualistic nature.    </a:t>
            </a:r>
          </a:p>
        </p:txBody>
      </p:sp>
      <p:pic>
        <p:nvPicPr>
          <p:cNvPr id="192" name="Recorded Sound19-1.mov" descr="Recorded Sound19-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610600" y="57150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33333" fill="hold"/>
                                        <p:tgtEl>
                                          <p:spTgt spid="1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p:cNvGrpSpPr/>
          <p:nvPr/>
        </p:nvGrpSpPr>
        <p:grpSpPr>
          <a:xfrm>
            <a:off x="-8405813" y="4762"/>
            <a:ext cx="17537113" cy="13690601"/>
            <a:chOff x="0" y="0"/>
            <a:chExt cx="17537112" cy="13690600"/>
          </a:xfrm>
        </p:grpSpPr>
        <p:sp>
          <p:nvSpPr>
            <p:cNvPr id="194"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195"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197" name="Conclusion"/>
          <p:cNvSpPr txBox="1">
            <a:spLocks noGrp="1"/>
          </p:cNvSpPr>
          <p:nvPr>
            <p:ph type="title"/>
          </p:nvPr>
        </p:nvSpPr>
        <p:spPr>
          <a:prstGeom prst="rect">
            <a:avLst/>
          </a:prstGeom>
        </p:spPr>
        <p:txBody>
          <a:bodyPr/>
          <a:lstStyle/>
          <a:p>
            <a:r>
              <a:t>Conclusion</a:t>
            </a:r>
          </a:p>
        </p:txBody>
      </p:sp>
      <p:sp>
        <p:nvSpPr>
          <p:cNvPr id="198" name="Although Maslow’s theories are expressed differently from those of McCullers, and he does not mention loneliness, the reader can still understand the hierarchy of needs is, indeed, a search for survival and self-identity."/>
          <p:cNvSpPr txBox="1">
            <a:spLocks noGrp="1"/>
          </p:cNvSpPr>
          <p:nvPr>
            <p:ph type="body" idx="1"/>
          </p:nvPr>
        </p:nvSpPr>
        <p:spPr>
          <a:prstGeom prst="rect">
            <a:avLst/>
          </a:prstGeom>
        </p:spPr>
        <p:txBody>
          <a:bodyPr/>
          <a:lstStyle>
            <a:lvl1pPr indent="-342900">
              <a:buSzTx/>
              <a:buFont typeface="Wingdings"/>
              <a:buNone/>
            </a:lvl1pPr>
          </a:lstStyle>
          <a:p>
            <a:r>
              <a:t>Although Maslow’s theories are expressed differently from those of McCullers, and he does not mention loneliness, the reader can still understand the hierarchy of needs is, indeed, a search for survival and self-identity.  </a:t>
            </a:r>
          </a:p>
        </p:txBody>
      </p:sp>
      <p:pic>
        <p:nvPicPr>
          <p:cNvPr id="199" name="Recorded Sound20-1.mov" descr="Recorded Sound20-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458200" y="54102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41666" fill="hold"/>
                                        <p:tgtEl>
                                          <p:spTgt spid="1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Group"/>
          <p:cNvGrpSpPr/>
          <p:nvPr/>
        </p:nvGrpSpPr>
        <p:grpSpPr>
          <a:xfrm>
            <a:off x="-8405813" y="4762"/>
            <a:ext cx="17537113" cy="13690601"/>
            <a:chOff x="0" y="0"/>
            <a:chExt cx="17537112" cy="13690600"/>
          </a:xfrm>
        </p:grpSpPr>
        <p:sp>
          <p:nvSpPr>
            <p:cNvPr id="201"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202"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204" name="2. TITLE: Two Views on Man’s                  Search for Identity"/>
          <p:cNvSpPr txBox="1">
            <a:spLocks noGrp="1"/>
          </p:cNvSpPr>
          <p:nvPr>
            <p:ph type="title"/>
          </p:nvPr>
        </p:nvSpPr>
        <p:spPr>
          <a:prstGeom prst="rect">
            <a:avLst/>
          </a:prstGeom>
        </p:spPr>
        <p:txBody>
          <a:bodyPr/>
          <a:lstStyle/>
          <a:p>
            <a:pPr>
              <a:defRPr sz="4000"/>
            </a:pPr>
            <a:r>
              <a:t>2. TITLE: Two Views on Man’s      </a:t>
            </a:r>
            <a:br/>
            <a:r>
              <a:t>           Search for Identity</a:t>
            </a:r>
          </a:p>
        </p:txBody>
      </p:sp>
      <p:sp>
        <p:nvSpPr>
          <p:cNvPr id="205" name="General Topic Sentence:…"/>
          <p:cNvSpPr txBox="1">
            <a:spLocks noGrp="1"/>
          </p:cNvSpPr>
          <p:nvPr>
            <p:ph type="body" idx="1"/>
          </p:nvPr>
        </p:nvSpPr>
        <p:spPr>
          <a:prstGeom prst="rect">
            <a:avLst/>
          </a:prstGeom>
        </p:spPr>
        <p:txBody>
          <a:bodyPr/>
          <a:lstStyle/>
          <a:p>
            <a:pPr indent="-342900">
              <a:buSzTx/>
              <a:buFont typeface="Wingdings"/>
              <a:buNone/>
              <a:defRPr>
                <a:solidFill>
                  <a:srgbClr val="FFD300"/>
                </a:solidFill>
                <a:uFill>
                  <a:solidFill>
                    <a:srgbClr val="FFD300"/>
                  </a:solidFill>
                </a:uFill>
              </a:defRPr>
            </a:pPr>
            <a:r>
              <a:t>General Topic Sentence:  </a:t>
            </a:r>
          </a:p>
          <a:p>
            <a:pPr indent="-342900">
              <a:buSzTx/>
              <a:buFont typeface="Wingdings"/>
              <a:buNone/>
              <a:defRPr>
                <a:solidFill>
                  <a:srgbClr val="FFD300"/>
                </a:solidFill>
                <a:uFill>
                  <a:solidFill>
                    <a:srgbClr val="FFD300"/>
                  </a:solidFill>
                </a:uFill>
              </a:defRPr>
            </a:pPr>
            <a:endParaRPr/>
          </a:p>
          <a:p>
            <a:pPr indent="-342900">
              <a:buSzTx/>
              <a:buFont typeface="Wingdings"/>
              <a:buNone/>
            </a:pPr>
            <a:r>
              <a:t>In the essays “Loneliness, an American Malady,” by Carson McCullers, and “Motivation and Needs” by Virginia Quinn, the authors portray similar ideas on how man progresses in his  search for identity.</a:t>
            </a:r>
          </a:p>
        </p:txBody>
      </p:sp>
      <p:pic>
        <p:nvPicPr>
          <p:cNvPr id="206" name="Recorded Sound21-1.mov" descr="Recorded Sound21-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305800" y="58674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71666" fill="hold"/>
                                        <p:tgtEl>
                                          <p:spTgt spid="2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p:cNvGrpSpPr/>
          <p:nvPr/>
        </p:nvGrpSpPr>
        <p:grpSpPr>
          <a:xfrm>
            <a:off x="-8405813" y="4762"/>
            <a:ext cx="17537113" cy="13690601"/>
            <a:chOff x="0" y="0"/>
            <a:chExt cx="17537112" cy="13690600"/>
          </a:xfrm>
        </p:grpSpPr>
        <p:sp>
          <p:nvSpPr>
            <p:cNvPr id="208"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209"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211" name="(1. Maslow’s ideas of the                       hierarchies)"/>
          <p:cNvSpPr txBox="1">
            <a:spLocks noGrp="1"/>
          </p:cNvSpPr>
          <p:nvPr>
            <p:ph type="title"/>
          </p:nvPr>
        </p:nvSpPr>
        <p:spPr>
          <a:prstGeom prst="rect">
            <a:avLst/>
          </a:prstGeom>
        </p:spPr>
        <p:txBody>
          <a:bodyPr/>
          <a:lstStyle/>
          <a:p>
            <a:pPr>
              <a:defRPr sz="4000"/>
            </a:pPr>
            <a:r>
              <a:t>          (1. Maslow’s ideas of the  </a:t>
            </a:r>
            <a:br/>
            <a:r>
              <a:t>                    hierarchies)</a:t>
            </a:r>
          </a:p>
        </p:txBody>
      </p:sp>
      <p:sp>
        <p:nvSpPr>
          <p:cNvPr id="212" name="First, Quinn explains Abraham Maslow’s theories of a pyramid of hierarchies beginning with man’s need for survival and ascending to the highest peak of the pyramid, self- actualization.  She explains that each person experiences these steps through his or her own life, beginning at birth until the time of death."/>
          <p:cNvSpPr txBox="1">
            <a:spLocks noGrp="1"/>
          </p:cNvSpPr>
          <p:nvPr>
            <p:ph type="body" idx="1"/>
          </p:nvPr>
        </p:nvSpPr>
        <p:spPr>
          <a:prstGeom prst="rect">
            <a:avLst/>
          </a:prstGeom>
        </p:spPr>
        <p:txBody>
          <a:bodyPr/>
          <a:lstStyle/>
          <a:p>
            <a:r>
              <a:t>First, Quinn explains Abraham Maslow’s theories of a pyramid of hierarchies beginning with man’s need for survival and ascending to the highest peak of the pyramid, self- actualization.  She explains that each person experiences these steps through his or her own life, beginning at birth until the time of death. </a:t>
            </a:r>
          </a:p>
        </p:txBody>
      </p:sp>
      <p:pic>
        <p:nvPicPr>
          <p:cNvPr id="213" name="Recorded Sound22-1.mov" descr="Recorded Sound22-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305800" y="58674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8333" fill="hold"/>
                                        <p:tgtEl>
                                          <p:spTgt spid="2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 name="Group"/>
          <p:cNvGrpSpPr/>
          <p:nvPr/>
        </p:nvGrpSpPr>
        <p:grpSpPr>
          <a:xfrm>
            <a:off x="-8405813" y="4762"/>
            <a:ext cx="17537113" cy="13690601"/>
            <a:chOff x="0" y="0"/>
            <a:chExt cx="17537112" cy="13690600"/>
          </a:xfrm>
        </p:grpSpPr>
        <p:sp>
          <p:nvSpPr>
            <p:cNvPr id="215"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216"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218" name="2. McCullers’ belief"/>
          <p:cNvSpPr txBox="1">
            <a:spLocks noGrp="1"/>
          </p:cNvSpPr>
          <p:nvPr>
            <p:ph type="title"/>
          </p:nvPr>
        </p:nvSpPr>
        <p:spPr>
          <a:prstGeom prst="rect">
            <a:avLst/>
          </a:prstGeom>
        </p:spPr>
        <p:txBody>
          <a:bodyPr/>
          <a:lstStyle/>
          <a:p>
            <a:r>
              <a:t>2. McCullers’ belief</a:t>
            </a:r>
          </a:p>
        </p:txBody>
      </p:sp>
      <p:sp>
        <p:nvSpPr>
          <p:cNvPr id="219" name="McCuller’s beliefs correlate with  those of Maslow.  First she talks about the needs of children and then the needs as they grow older.  She then reaches the last of the hierarchies, explaining that…"/>
          <p:cNvSpPr txBox="1">
            <a:spLocks noGrp="1"/>
          </p:cNvSpPr>
          <p:nvPr>
            <p:ph type="body" idx="1"/>
          </p:nvPr>
        </p:nvSpPr>
        <p:spPr>
          <a:prstGeom prst="rect">
            <a:avLst/>
          </a:prstGeom>
        </p:spPr>
        <p:txBody>
          <a:bodyPr/>
          <a:lstStyle/>
          <a:p>
            <a:pPr indent="-342900">
              <a:buSzTx/>
              <a:buFont typeface="Wingdings"/>
              <a:buNone/>
              <a:defRPr sz="2800"/>
            </a:pPr>
            <a:r>
              <a:t>McCuller’s beliefs correlate with  those of Maslow.  First she talks about the needs of children and then the needs as they grow older.  She then reaches the last of the hierarchies, explaining that   </a:t>
            </a:r>
          </a:p>
          <a:p>
            <a:pPr indent="-342900">
              <a:buSzTx/>
              <a:buFont typeface="Wingdings"/>
              <a:buNone/>
              <a:defRPr sz="2800"/>
            </a:pPr>
            <a:r>
              <a:t>		No motive among the complex 	ricochets of 	our desires and rejection 	seem stronger or 	more enduring than the will of the 	individual to claim his identity and belong.  	From infancy to death, the human being is 	obsessed by 	these dual motives.</a:t>
            </a:r>
          </a:p>
        </p:txBody>
      </p:sp>
      <p:pic>
        <p:nvPicPr>
          <p:cNvPr id="220" name="Recorded Sound23-1.mov" descr="Recorded Sound23-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382000" y="59436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3333" fill="hold"/>
                                        <p:tgtEl>
                                          <p:spTgt spid="2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p:cNvGrpSpPr/>
          <p:nvPr/>
        </p:nvGrpSpPr>
        <p:grpSpPr>
          <a:xfrm>
            <a:off x="-8405813" y="4762"/>
            <a:ext cx="17537113" cy="13690601"/>
            <a:chOff x="0" y="0"/>
            <a:chExt cx="17537112" cy="13690600"/>
          </a:xfrm>
        </p:grpSpPr>
        <p:sp>
          <p:nvSpPr>
            <p:cNvPr id="222"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223"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225" name="Acknowledgment of need"/>
          <p:cNvSpPr txBox="1">
            <a:spLocks noGrp="1"/>
          </p:cNvSpPr>
          <p:nvPr>
            <p:ph type="title"/>
          </p:nvPr>
        </p:nvSpPr>
        <p:spPr>
          <a:prstGeom prst="rect">
            <a:avLst/>
          </a:prstGeom>
        </p:spPr>
        <p:txBody>
          <a:bodyPr/>
          <a:lstStyle/>
          <a:p>
            <a:r>
              <a:t>Acknowledgment of need</a:t>
            </a:r>
          </a:p>
        </p:txBody>
      </p:sp>
      <p:sp>
        <p:nvSpPr>
          <p:cNvPr id="226" name="Both authors believe that human beings need to feel acknowledged and accepted by others to reach self-actualization.  Love and esteem of others is the answer to their  need for belonging.  However, both Quinn, citing Maslow’s  beliefs, and McCullers stress that each person is different and needs distinct levels of affirmation to feel as though he or she is truly accepted."/>
          <p:cNvSpPr txBox="1">
            <a:spLocks noGrp="1"/>
          </p:cNvSpPr>
          <p:nvPr>
            <p:ph type="body" idx="1"/>
          </p:nvPr>
        </p:nvSpPr>
        <p:spPr>
          <a:prstGeom prst="rect">
            <a:avLst/>
          </a:prstGeom>
        </p:spPr>
        <p:txBody>
          <a:bodyPr/>
          <a:lstStyle>
            <a:lvl1pPr indent="-342900">
              <a:buSzTx/>
              <a:buFont typeface="Wingdings"/>
              <a:buNone/>
            </a:lvl1pPr>
          </a:lstStyle>
          <a:p>
            <a:r>
              <a:t>Both authors believe that human beings need to feel acknowledged and accepted by others to reach self-actualization.  Love and esteem of others is the answer to their  need for belonging.  However, both Quinn, citing Maslow’s  beliefs, and McCullers stress that each person is different and needs distinct levels of affirmation to feel as though he or she is truly accepted.    </a:t>
            </a:r>
          </a:p>
        </p:txBody>
      </p:sp>
      <p:pic>
        <p:nvPicPr>
          <p:cNvPr id="227" name="Recorded Sound24-1.mov" descr="Recorded Sound24-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458200" y="57912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70000" fill="hold"/>
                                        <p:tgtEl>
                                          <p:spTgt spid="2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Group"/>
          <p:cNvGrpSpPr/>
          <p:nvPr/>
        </p:nvGrpSpPr>
        <p:grpSpPr>
          <a:xfrm>
            <a:off x="-8405813" y="4762"/>
            <a:ext cx="17537113" cy="13690601"/>
            <a:chOff x="0" y="0"/>
            <a:chExt cx="17537112" cy="13690600"/>
          </a:xfrm>
        </p:grpSpPr>
        <p:sp>
          <p:nvSpPr>
            <p:cNvPr id="229"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230"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232" name="Conclusion"/>
          <p:cNvSpPr txBox="1">
            <a:spLocks noGrp="1"/>
          </p:cNvSpPr>
          <p:nvPr>
            <p:ph type="title"/>
          </p:nvPr>
        </p:nvSpPr>
        <p:spPr>
          <a:prstGeom prst="rect">
            <a:avLst/>
          </a:prstGeom>
        </p:spPr>
        <p:txBody>
          <a:bodyPr/>
          <a:lstStyle/>
          <a:p>
            <a:r>
              <a:t>Conclusion</a:t>
            </a:r>
          </a:p>
        </p:txBody>
      </p:sp>
      <p:sp>
        <p:nvSpPr>
          <p:cNvPr id="233" name="Both seem to agree that only after one has reached the level of feeling as if he belongs and has the approval of others, can he begin to feel self-esteem and the capacity to aim for the highest level of self-actualization."/>
          <p:cNvSpPr txBox="1">
            <a:spLocks noGrp="1"/>
          </p:cNvSpPr>
          <p:nvPr>
            <p:ph type="body" idx="1"/>
          </p:nvPr>
        </p:nvSpPr>
        <p:spPr>
          <a:prstGeom prst="rect">
            <a:avLst/>
          </a:prstGeom>
        </p:spPr>
        <p:txBody>
          <a:bodyPr/>
          <a:lstStyle>
            <a:lvl1pPr indent="-342900">
              <a:buSzTx/>
              <a:buFont typeface="Wingdings"/>
              <a:buNone/>
            </a:lvl1pPr>
          </a:lstStyle>
          <a:p>
            <a:r>
              <a:t>Both seem to agree that only after one has reached the level of feeling as if he belongs and has the approval of others, can he begin to feel self-esteem and the capacity to aim for the highest level of self-actualization.  </a:t>
            </a:r>
          </a:p>
        </p:txBody>
      </p:sp>
      <p:pic>
        <p:nvPicPr>
          <p:cNvPr id="234" name="Recorded Sound25-1.mov" descr="Recorded Sound25-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458200" y="58674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11666" fill="hold"/>
                                        <p:tgtEl>
                                          <p:spTgt spid="2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Group"/>
          <p:cNvGrpSpPr/>
          <p:nvPr/>
        </p:nvGrpSpPr>
        <p:grpSpPr>
          <a:xfrm>
            <a:off x="-8405813" y="4762"/>
            <a:ext cx="17537113" cy="13690601"/>
            <a:chOff x="0" y="0"/>
            <a:chExt cx="17537112" cy="13690600"/>
          </a:xfrm>
        </p:grpSpPr>
        <p:sp>
          <p:nvSpPr>
            <p:cNvPr id="236"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237"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239" name="Title"/>
          <p:cNvSpPr txBox="1">
            <a:spLocks noGrp="1"/>
          </p:cNvSpPr>
          <p:nvPr>
            <p:ph type="title"/>
          </p:nvPr>
        </p:nvSpPr>
        <p:spPr>
          <a:prstGeom prst="rect">
            <a:avLst/>
          </a:prstGeom>
        </p:spPr>
        <p:txBody>
          <a:bodyPr/>
          <a:lstStyle/>
          <a:p>
            <a:endParaRPr/>
          </a:p>
        </p:txBody>
      </p:sp>
      <p:sp>
        <p:nvSpPr>
          <p:cNvPr id="240" name="Body"/>
          <p:cNvSpPr txBox="1">
            <a:spLocks noGrp="1"/>
          </p:cNvSpPr>
          <p:nvPr>
            <p:ph type="body" idx="1"/>
          </p:nvPr>
        </p:nvSpPr>
        <p:spPr>
          <a:prstGeom prst="rect">
            <a:avLst/>
          </a:prstGeom>
        </p:spPr>
        <p:txBody>
          <a:bodyPr/>
          <a:lstStyle/>
          <a:p>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p:cNvGrpSpPr/>
          <p:nvPr/>
        </p:nvGrpSpPr>
        <p:grpSpPr>
          <a:xfrm>
            <a:off x="-8405813" y="4762"/>
            <a:ext cx="17537113" cy="13690601"/>
            <a:chOff x="0" y="0"/>
            <a:chExt cx="17537112" cy="13690600"/>
          </a:xfrm>
        </p:grpSpPr>
        <p:sp>
          <p:nvSpPr>
            <p:cNvPr id="51"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52"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54" name="Introduction"/>
          <p:cNvSpPr txBox="1">
            <a:spLocks noGrp="1"/>
          </p:cNvSpPr>
          <p:nvPr>
            <p:ph type="title"/>
          </p:nvPr>
        </p:nvSpPr>
        <p:spPr>
          <a:prstGeom prst="rect">
            <a:avLst/>
          </a:prstGeom>
        </p:spPr>
        <p:txBody>
          <a:bodyPr/>
          <a:lstStyle/>
          <a:p>
            <a:r>
              <a:t>Introduction </a:t>
            </a:r>
          </a:p>
        </p:txBody>
      </p:sp>
      <p:sp>
        <p:nvSpPr>
          <p:cNvPr id="55" name="A one paragraph essay can stand alone or be part of an extended essay as a body paragraph…"/>
          <p:cNvSpPr txBox="1">
            <a:spLocks noGrp="1"/>
          </p:cNvSpPr>
          <p:nvPr>
            <p:ph type="body" idx="1"/>
          </p:nvPr>
        </p:nvSpPr>
        <p:spPr>
          <a:prstGeom prst="rect">
            <a:avLst/>
          </a:prstGeom>
        </p:spPr>
        <p:txBody>
          <a:bodyPr/>
          <a:lstStyle/>
          <a:p>
            <a:pPr marL="388936" indent="-257175">
              <a:lnSpc>
                <a:spcPct val="80000"/>
              </a:lnSpc>
              <a:defRPr sz="2400"/>
            </a:pPr>
            <a:r>
              <a:t>A one paragraph essay can stand alone or be part of an extended essay as a body paragraph</a:t>
            </a:r>
          </a:p>
          <a:p>
            <a:pPr marL="388936" indent="-257175">
              <a:lnSpc>
                <a:spcPct val="80000"/>
              </a:lnSpc>
              <a:defRPr sz="2400"/>
            </a:pPr>
            <a:endParaRPr/>
          </a:p>
          <a:p>
            <a:pPr marL="388936" indent="-257175">
              <a:lnSpc>
                <a:spcPct val="80000"/>
              </a:lnSpc>
              <a:defRPr sz="2400"/>
            </a:pPr>
            <a:r>
              <a:t>You will review the </a:t>
            </a:r>
          </a:p>
          <a:p>
            <a:pPr marL="793069" lvl="1" indent="-204107">
              <a:lnSpc>
                <a:spcPct val="90000"/>
              </a:lnSpc>
              <a:defRPr sz="2000"/>
            </a:pPr>
            <a:r>
              <a:t> basic structure of a paragraph</a:t>
            </a:r>
          </a:p>
          <a:p>
            <a:pPr marL="793069" lvl="1" indent="-204107">
              <a:lnSpc>
                <a:spcPct val="90000"/>
              </a:lnSpc>
              <a:defRPr sz="2000"/>
            </a:pPr>
            <a:r>
              <a:t> difference between a general topic sentence or thesis and that of  a divided thesis and what will work best with your essay</a:t>
            </a:r>
          </a:p>
          <a:p>
            <a:pPr marL="793069" lvl="1" indent="-204107">
              <a:lnSpc>
                <a:spcPct val="90000"/>
              </a:lnSpc>
              <a:defRPr sz="2000"/>
            </a:pPr>
            <a:r>
              <a:t>use of transitions </a:t>
            </a:r>
          </a:p>
          <a:p>
            <a:pPr marL="793069" lvl="1" indent="-204107">
              <a:lnSpc>
                <a:spcPct val="90000"/>
              </a:lnSpc>
              <a:defRPr sz="2000"/>
            </a:pPr>
            <a:r>
              <a:t>necessity of making specific claims </a:t>
            </a:r>
          </a:p>
          <a:p>
            <a:pPr marL="793069" lvl="1" indent="-204107">
              <a:lnSpc>
                <a:spcPct val="90000"/>
              </a:lnSpc>
              <a:defRPr sz="2000"/>
            </a:pPr>
            <a:r>
              <a:t>importance of support sentences </a:t>
            </a:r>
          </a:p>
          <a:p>
            <a:pPr marL="793069" lvl="1" indent="-204107">
              <a:lnSpc>
                <a:spcPct val="90000"/>
              </a:lnSpc>
              <a:defRPr sz="2000"/>
            </a:pPr>
            <a:r>
              <a:t>need for a clincher sentence</a:t>
            </a:r>
          </a:p>
        </p:txBody>
      </p:sp>
      <p:pic>
        <p:nvPicPr>
          <p:cNvPr id="56" name="j0312512.pdf" descr="j0312512.pdf"/>
          <p:cNvPicPr>
            <a:picLocks/>
          </p:cNvPicPr>
          <p:nvPr/>
        </p:nvPicPr>
        <p:blipFill>
          <a:blip r:embed="rId4">
            <a:extLst/>
          </a:blip>
          <a:stretch>
            <a:fillRect/>
          </a:stretch>
        </p:blipFill>
        <p:spPr>
          <a:xfrm>
            <a:off x="7239000" y="152400"/>
            <a:ext cx="1546225" cy="1704975"/>
          </a:xfrm>
          <a:prstGeom prst="rect">
            <a:avLst/>
          </a:prstGeom>
          <a:ln w="12700">
            <a:miter lim="400000"/>
          </a:ln>
        </p:spPr>
      </p:pic>
      <p:pic>
        <p:nvPicPr>
          <p:cNvPr id="57" name="Recorded Sound0-1.mov" descr="Recorded Sound0-1.mov"/>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8610600" y="60198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5000"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 name="Group"/>
          <p:cNvGrpSpPr/>
          <p:nvPr/>
        </p:nvGrpSpPr>
        <p:grpSpPr>
          <a:xfrm>
            <a:off x="-8405813" y="4762"/>
            <a:ext cx="17537113" cy="13690601"/>
            <a:chOff x="0" y="0"/>
            <a:chExt cx="17537112" cy="13690600"/>
          </a:xfrm>
        </p:grpSpPr>
        <p:sp>
          <p:nvSpPr>
            <p:cNvPr id="242"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243"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245" name="Title"/>
          <p:cNvSpPr txBox="1">
            <a:spLocks noGrp="1"/>
          </p:cNvSpPr>
          <p:nvPr>
            <p:ph type="title"/>
          </p:nvPr>
        </p:nvSpPr>
        <p:spPr>
          <a:prstGeom prst="rect">
            <a:avLst/>
          </a:prstGeom>
        </p:spPr>
        <p:txBody>
          <a:bodyPr/>
          <a:lstStyle/>
          <a:p>
            <a:endParaRPr/>
          </a:p>
        </p:txBody>
      </p:sp>
      <p:sp>
        <p:nvSpPr>
          <p:cNvPr id="246" name="Body"/>
          <p:cNvSpPr txBox="1">
            <a:spLocks noGrp="1"/>
          </p:cNvSpPr>
          <p:nvPr>
            <p:ph type="body" idx="1"/>
          </p:nvPr>
        </p:nvSpPr>
        <p:spPr>
          <a:prstGeom prst="rect">
            <a:avLst/>
          </a:prstGeom>
        </p:spPr>
        <p:txBody>
          <a:bodyPr/>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p:cNvGrpSpPr/>
          <p:nvPr/>
        </p:nvGrpSpPr>
        <p:grpSpPr>
          <a:xfrm>
            <a:off x="-8405813" y="4762"/>
            <a:ext cx="17537113" cy="13690601"/>
            <a:chOff x="0" y="0"/>
            <a:chExt cx="17537112" cy="13690600"/>
          </a:xfrm>
        </p:grpSpPr>
        <p:sp>
          <p:nvSpPr>
            <p:cNvPr id="59"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60"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62" name="Agenda"/>
          <p:cNvSpPr txBox="1">
            <a:spLocks noGrp="1"/>
          </p:cNvSpPr>
          <p:nvPr>
            <p:ph type="title"/>
          </p:nvPr>
        </p:nvSpPr>
        <p:spPr>
          <a:prstGeom prst="rect">
            <a:avLst/>
          </a:prstGeom>
        </p:spPr>
        <p:txBody>
          <a:bodyPr/>
          <a:lstStyle/>
          <a:p>
            <a:r>
              <a:t>Agenda</a:t>
            </a:r>
          </a:p>
        </p:txBody>
      </p:sp>
      <p:sp>
        <p:nvSpPr>
          <p:cNvPr id="63" name="The first one paragraph essay is descriptive and demonstrates how to use a divided thesis.…"/>
          <p:cNvSpPr txBox="1">
            <a:spLocks noGrp="1"/>
          </p:cNvSpPr>
          <p:nvPr>
            <p:ph type="body" idx="1"/>
          </p:nvPr>
        </p:nvSpPr>
        <p:spPr>
          <a:prstGeom prst="rect">
            <a:avLst/>
          </a:prstGeom>
        </p:spPr>
        <p:txBody>
          <a:bodyPr/>
          <a:lstStyle/>
          <a:p>
            <a:r>
              <a:t>The first one paragraph essay is descriptive and demonstrates how to use a divided thesis. </a:t>
            </a:r>
          </a:p>
          <a:p>
            <a:pPr indent="-342900">
              <a:buSzTx/>
              <a:buFont typeface="Wingdings"/>
              <a:buNone/>
            </a:pPr>
            <a:endParaRPr/>
          </a:p>
          <a:p>
            <a:r>
              <a:t>The second essay will be a one paragraph comparison essay.  </a:t>
            </a:r>
          </a:p>
        </p:txBody>
      </p:sp>
      <p:pic>
        <p:nvPicPr>
          <p:cNvPr id="64" name="Recorded Sound1-1.mov" descr="Recorded Sound1-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458200" y="59436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5000"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p:cNvGrpSpPr/>
          <p:nvPr/>
        </p:nvGrpSpPr>
        <p:grpSpPr>
          <a:xfrm>
            <a:off x="-8405813" y="4762"/>
            <a:ext cx="17537113" cy="13690601"/>
            <a:chOff x="0" y="0"/>
            <a:chExt cx="17537112" cy="13690600"/>
          </a:xfrm>
        </p:grpSpPr>
        <p:sp>
          <p:nvSpPr>
            <p:cNvPr id="66"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67"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69" name="Structure of one paragraph"/>
          <p:cNvSpPr txBox="1">
            <a:spLocks noGrp="1"/>
          </p:cNvSpPr>
          <p:nvPr>
            <p:ph type="title"/>
          </p:nvPr>
        </p:nvSpPr>
        <p:spPr>
          <a:prstGeom prst="rect">
            <a:avLst/>
          </a:prstGeom>
        </p:spPr>
        <p:txBody>
          <a:bodyPr/>
          <a:lstStyle/>
          <a:p>
            <a:r>
              <a:t>Structure of one paragraph </a:t>
            </a:r>
          </a:p>
        </p:txBody>
      </p:sp>
      <p:sp>
        <p:nvSpPr>
          <p:cNvPr id="70" name="Either a general thesis (broad) or a divided thesis (specific: the main idea in 3 parts)…"/>
          <p:cNvSpPr txBox="1">
            <a:spLocks noGrp="1"/>
          </p:cNvSpPr>
          <p:nvPr>
            <p:ph type="body" idx="1"/>
          </p:nvPr>
        </p:nvSpPr>
        <p:spPr>
          <a:prstGeom prst="rect">
            <a:avLst/>
          </a:prstGeom>
        </p:spPr>
        <p:txBody>
          <a:bodyPr/>
          <a:lstStyle/>
          <a:p>
            <a:pPr marL="431799" indent="-300037">
              <a:lnSpc>
                <a:spcPct val="70000"/>
              </a:lnSpc>
            </a:pPr>
            <a:r>
              <a:rPr sz="2800">
                <a:solidFill>
                  <a:srgbClr val="FFFC79"/>
                </a:solidFill>
                <a:uFill>
                  <a:solidFill>
                    <a:srgbClr val="FFFC79"/>
                  </a:solidFill>
                </a:uFill>
              </a:rPr>
              <a:t>Either a general thesis</a:t>
            </a:r>
            <a:r>
              <a:rPr sz="2800"/>
              <a:t> (broad) or a </a:t>
            </a:r>
            <a:r>
              <a:rPr sz="2800">
                <a:solidFill>
                  <a:srgbClr val="FFFC79"/>
                </a:solidFill>
                <a:uFill>
                  <a:solidFill>
                    <a:srgbClr val="FFFC79"/>
                  </a:solidFill>
                </a:uFill>
              </a:rPr>
              <a:t>divided thesis</a:t>
            </a:r>
            <a:r>
              <a:rPr sz="2800"/>
              <a:t> (specific: the main idea in 3 parts)</a:t>
            </a:r>
          </a:p>
          <a:p>
            <a:pPr marL="431799" indent="-300037">
              <a:lnSpc>
                <a:spcPct val="70000"/>
              </a:lnSpc>
              <a:defRPr sz="2800"/>
            </a:pPr>
            <a:endParaRPr sz="2800"/>
          </a:p>
          <a:p>
            <a:pPr marL="431799" indent="-300037">
              <a:lnSpc>
                <a:spcPct val="70000"/>
              </a:lnSpc>
            </a:pPr>
            <a:r>
              <a:rPr sz="2800">
                <a:solidFill>
                  <a:srgbClr val="FFFC79"/>
                </a:solidFill>
                <a:uFill>
                  <a:solidFill>
                    <a:srgbClr val="FFFC79"/>
                  </a:solidFill>
                </a:uFill>
              </a:rPr>
              <a:t>Transitions and Claims</a:t>
            </a:r>
            <a:r>
              <a:rPr sz="2800"/>
              <a:t> (3, to refer to main idea/thesis)</a:t>
            </a:r>
          </a:p>
          <a:p>
            <a:pPr>
              <a:lnSpc>
                <a:spcPct val="70000"/>
              </a:lnSpc>
            </a:pPr>
            <a:endParaRPr sz="2800"/>
          </a:p>
          <a:p>
            <a:pPr marL="431799" indent="-300037">
              <a:lnSpc>
                <a:spcPct val="70000"/>
              </a:lnSpc>
            </a:pPr>
            <a:r>
              <a:rPr sz="2800"/>
              <a:t> At least </a:t>
            </a:r>
            <a:r>
              <a:rPr sz="2800">
                <a:solidFill>
                  <a:srgbClr val="FFFC79"/>
                </a:solidFill>
                <a:uFill>
                  <a:solidFill>
                    <a:srgbClr val="FFFC79"/>
                  </a:solidFill>
                </a:uFill>
              </a:rPr>
              <a:t>one  support sentence for each claim</a:t>
            </a:r>
          </a:p>
          <a:p>
            <a:pPr marL="833890" lvl="1" indent="-244928">
              <a:lnSpc>
                <a:spcPct val="80000"/>
              </a:lnSpc>
              <a:defRPr sz="2400"/>
            </a:pPr>
            <a:r>
              <a:t>T3 + 3C + 3SS +C  = 1 paragraph</a:t>
            </a:r>
          </a:p>
          <a:p>
            <a:pPr marL="1236662" lvl="2" indent="-190500">
              <a:lnSpc>
                <a:spcPct val="80000"/>
              </a:lnSpc>
              <a:defRPr sz="2000"/>
            </a:pPr>
            <a:r>
              <a:t>Topic sentence in three parts</a:t>
            </a:r>
          </a:p>
          <a:p>
            <a:pPr marL="1236662" lvl="2" indent="-190500">
              <a:lnSpc>
                <a:spcPct val="80000"/>
              </a:lnSpc>
              <a:defRPr sz="2000"/>
            </a:pPr>
            <a:r>
              <a:t>3 transitions and claims, each followed by a  support sentence</a:t>
            </a:r>
          </a:p>
          <a:p>
            <a:pPr marL="1236662" lvl="2" indent="-190500">
              <a:lnSpc>
                <a:spcPct val="80000"/>
              </a:lnSpc>
              <a:defRPr sz="2000"/>
            </a:pPr>
            <a:r>
              <a:t>A clincher sentence</a:t>
            </a:r>
          </a:p>
        </p:txBody>
      </p:sp>
      <p:pic>
        <p:nvPicPr>
          <p:cNvPr id="71" name="Recorded Sound2-1.mov" descr="Recorded Sound2-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458200" y="61722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10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p:cNvGrpSpPr/>
          <p:nvPr/>
        </p:nvGrpSpPr>
        <p:grpSpPr>
          <a:xfrm>
            <a:off x="-8405813" y="4762"/>
            <a:ext cx="17537113" cy="13690601"/>
            <a:chOff x="0" y="0"/>
            <a:chExt cx="17537112" cy="13690600"/>
          </a:xfrm>
        </p:grpSpPr>
        <p:sp>
          <p:nvSpPr>
            <p:cNvPr id="73"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74"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76" name="Vocabulary"/>
          <p:cNvSpPr txBox="1">
            <a:spLocks noGrp="1"/>
          </p:cNvSpPr>
          <p:nvPr>
            <p:ph type="title"/>
          </p:nvPr>
        </p:nvSpPr>
        <p:spPr>
          <a:xfrm>
            <a:off x="682625" y="609600"/>
            <a:ext cx="8080375" cy="1143000"/>
          </a:xfrm>
          <a:prstGeom prst="rect">
            <a:avLst/>
          </a:prstGeom>
        </p:spPr>
        <p:txBody>
          <a:bodyPr/>
          <a:lstStyle/>
          <a:p>
            <a:r>
              <a:t>Vocabulary</a:t>
            </a:r>
          </a:p>
        </p:txBody>
      </p:sp>
      <p:sp>
        <p:nvSpPr>
          <p:cNvPr id="77" name="Transitions:  They allow the ideas to flow in a coherent manner.  You can have transitions to show sequence, cause/effect, comparison/contrast, space, time……"/>
          <p:cNvSpPr txBox="1">
            <a:spLocks noGrp="1"/>
          </p:cNvSpPr>
          <p:nvPr>
            <p:ph type="body" idx="1"/>
          </p:nvPr>
        </p:nvSpPr>
        <p:spPr>
          <a:xfrm>
            <a:off x="682625" y="1600200"/>
            <a:ext cx="7772400" cy="4495800"/>
          </a:xfrm>
          <a:prstGeom prst="rect">
            <a:avLst/>
          </a:prstGeom>
        </p:spPr>
        <p:txBody>
          <a:bodyPr/>
          <a:lstStyle/>
          <a:p>
            <a:pPr>
              <a:lnSpc>
                <a:spcPct val="70000"/>
              </a:lnSpc>
              <a:buFont typeface="Times New Roman"/>
              <a:buChar char="•"/>
              <a:defRPr sz="2800"/>
            </a:pPr>
            <a:r>
              <a:t>Transitions:  They allow the ideas to flow in a coherent manner.  You can have transitions to show sequence, cause/effect, comparison/contrast, space, time…</a:t>
            </a:r>
          </a:p>
          <a:p>
            <a:pPr indent="-342900">
              <a:lnSpc>
                <a:spcPct val="70000"/>
              </a:lnSpc>
              <a:buSzTx/>
              <a:buFont typeface="Times New Roman"/>
              <a:buNone/>
              <a:defRPr sz="2800"/>
            </a:pPr>
            <a:endParaRPr/>
          </a:p>
          <a:p>
            <a:pPr>
              <a:lnSpc>
                <a:spcPct val="70000"/>
              </a:lnSpc>
              <a:buFont typeface="Times New Roman"/>
              <a:buChar char="•"/>
              <a:defRPr sz="2800"/>
            </a:pPr>
            <a:r>
              <a:t>Claims: These refer to the topics you are going to talk about and which you mentioned in your topic sentence or thesis.</a:t>
            </a:r>
          </a:p>
          <a:p>
            <a:pPr>
              <a:lnSpc>
                <a:spcPct val="70000"/>
              </a:lnSpc>
              <a:buFont typeface="Times New Roman"/>
              <a:buChar char="•"/>
              <a:defRPr sz="2800"/>
            </a:pPr>
            <a:endParaRPr/>
          </a:p>
          <a:p>
            <a:pPr>
              <a:lnSpc>
                <a:spcPct val="70000"/>
              </a:lnSpc>
              <a:buFont typeface="Times New Roman"/>
              <a:buChar char="•"/>
              <a:defRPr sz="2800"/>
            </a:pPr>
            <a:r>
              <a:t>Support sentences: These support the claims that you made and prove your point</a:t>
            </a:r>
          </a:p>
          <a:p>
            <a:pPr indent="-342900">
              <a:lnSpc>
                <a:spcPct val="70000"/>
              </a:lnSpc>
              <a:buSzTx/>
              <a:buFont typeface="Times New Roman"/>
              <a:buNone/>
              <a:defRPr sz="2800"/>
            </a:pPr>
            <a:endParaRPr/>
          </a:p>
          <a:p>
            <a:pPr>
              <a:lnSpc>
                <a:spcPct val="70000"/>
              </a:lnSpc>
              <a:buFont typeface="Times New Roman"/>
              <a:buChar char="•"/>
              <a:defRPr sz="2800"/>
            </a:pPr>
            <a:r>
              <a:t>Clincher sentence: Provides an ending and clarity</a:t>
            </a:r>
          </a:p>
        </p:txBody>
      </p:sp>
      <p:pic>
        <p:nvPicPr>
          <p:cNvPr id="78" name="Recorded Sound3-1.mov" descr="Recorded Sound3-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534400" y="60960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76666"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p:cNvGrpSpPr/>
          <p:nvPr/>
        </p:nvGrpSpPr>
        <p:grpSpPr>
          <a:xfrm>
            <a:off x="-8405813" y="4762"/>
            <a:ext cx="17537113" cy="13690601"/>
            <a:chOff x="0" y="0"/>
            <a:chExt cx="17537112" cy="13690600"/>
          </a:xfrm>
        </p:grpSpPr>
        <p:sp>
          <p:nvSpPr>
            <p:cNvPr id="80"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81"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83" name="Topic Sentence example:"/>
          <p:cNvSpPr txBox="1">
            <a:spLocks noGrp="1"/>
          </p:cNvSpPr>
          <p:nvPr>
            <p:ph type="title"/>
          </p:nvPr>
        </p:nvSpPr>
        <p:spPr>
          <a:xfrm>
            <a:off x="682625" y="533400"/>
            <a:ext cx="8080375" cy="1295400"/>
          </a:xfrm>
          <a:prstGeom prst="rect">
            <a:avLst/>
          </a:prstGeom>
        </p:spPr>
        <p:txBody>
          <a:bodyPr/>
          <a:lstStyle/>
          <a:p>
            <a:pPr>
              <a:defRPr sz="4000"/>
            </a:pPr>
            <a:r>
              <a:t>Topic Sentence example:</a:t>
            </a:r>
            <a:br/>
            <a:endParaRPr/>
          </a:p>
        </p:txBody>
      </p:sp>
      <p:sp>
        <p:nvSpPr>
          <p:cNvPr id="84" name="General (or broad thesis): In his popular novel Tom Sawyer, Mark Twain has created a portrait of an extraordinary boy.…"/>
          <p:cNvSpPr txBox="1">
            <a:spLocks noGrp="1"/>
          </p:cNvSpPr>
          <p:nvPr>
            <p:ph type="body" idx="1"/>
          </p:nvPr>
        </p:nvSpPr>
        <p:spPr>
          <a:xfrm>
            <a:off x="685800" y="1828800"/>
            <a:ext cx="7696200" cy="5029200"/>
          </a:xfrm>
          <a:prstGeom prst="rect">
            <a:avLst/>
          </a:prstGeom>
        </p:spPr>
        <p:txBody>
          <a:bodyPr/>
          <a:lstStyle/>
          <a:p>
            <a:pPr marL="431799" indent="-300037">
              <a:lnSpc>
                <a:spcPct val="80000"/>
              </a:lnSpc>
            </a:pPr>
            <a:r>
              <a:rPr sz="2800">
                <a:solidFill>
                  <a:srgbClr val="FFFC79"/>
                </a:solidFill>
                <a:uFill>
                  <a:solidFill>
                    <a:srgbClr val="FFFC79"/>
                  </a:solidFill>
                </a:uFill>
              </a:rPr>
              <a:t>General</a:t>
            </a:r>
            <a:r>
              <a:rPr sz="2800"/>
              <a:t> (or broad thesis): In his popular novel </a:t>
            </a:r>
            <a:r>
              <a:rPr sz="2800" i="1"/>
              <a:t>Tom Sawyer, </a:t>
            </a:r>
            <a:r>
              <a:rPr sz="2800"/>
              <a:t>Mark Twain has created a portrait of an extraordinary boy.</a:t>
            </a:r>
          </a:p>
          <a:p>
            <a:pPr marL="431799" indent="-300037">
              <a:lnSpc>
                <a:spcPct val="80000"/>
              </a:lnSpc>
              <a:defRPr sz="2800"/>
            </a:pPr>
            <a:endParaRPr sz="2800"/>
          </a:p>
          <a:p>
            <a:pPr indent="-342900">
              <a:lnSpc>
                <a:spcPct val="80000"/>
              </a:lnSpc>
              <a:buSzTx/>
              <a:buFont typeface="Wingdings"/>
              <a:buNone/>
              <a:defRPr sz="2800"/>
            </a:pPr>
            <a:endParaRPr sz="2800"/>
          </a:p>
          <a:p>
            <a:pPr marL="431799" indent="-300037">
              <a:lnSpc>
                <a:spcPct val="80000"/>
              </a:lnSpc>
            </a:pPr>
            <a:r>
              <a:rPr sz="2800">
                <a:solidFill>
                  <a:srgbClr val="FFFC79"/>
                </a:solidFill>
                <a:uFill>
                  <a:solidFill>
                    <a:srgbClr val="FFFC79"/>
                  </a:solidFill>
                </a:uFill>
              </a:rPr>
              <a:t>Specific (or split thesis):</a:t>
            </a:r>
            <a:r>
              <a:rPr sz="2800"/>
              <a:t>  In his popular novel </a:t>
            </a:r>
            <a:r>
              <a:rPr sz="2800" i="1"/>
              <a:t>Tom Sawyer, </a:t>
            </a:r>
            <a:r>
              <a:rPr sz="2800"/>
              <a:t> Mark Twain has created a portrait of an idealized, but definitely real boy WHO IS SOMETIMES NAÏVE </a:t>
            </a:r>
            <a:r>
              <a:rPr sz="2800" b="1"/>
              <a:t> </a:t>
            </a:r>
            <a:r>
              <a:rPr sz="2800"/>
              <a:t>but always RESOURCEFUL  and BRAVE     (3)</a:t>
            </a:r>
          </a:p>
        </p:txBody>
      </p:sp>
      <p:pic>
        <p:nvPicPr>
          <p:cNvPr id="85" name="Recorded Sound4-1.mov" descr="Recorded Sound4-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242300" y="51054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45000" fill="hold"/>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8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p:cNvGrpSpPr/>
          <p:nvPr/>
        </p:nvGrpSpPr>
        <p:grpSpPr>
          <a:xfrm>
            <a:off x="-8405813" y="4762"/>
            <a:ext cx="17537113" cy="13690601"/>
            <a:chOff x="0" y="0"/>
            <a:chExt cx="17537112" cy="13690600"/>
          </a:xfrm>
        </p:grpSpPr>
        <p:sp>
          <p:nvSpPr>
            <p:cNvPr id="87"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88"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90" name="TRANSITION AND CLAIM"/>
          <p:cNvSpPr txBox="1">
            <a:spLocks noGrp="1"/>
          </p:cNvSpPr>
          <p:nvPr>
            <p:ph type="title"/>
          </p:nvPr>
        </p:nvSpPr>
        <p:spPr>
          <a:xfrm>
            <a:off x="682625" y="457200"/>
            <a:ext cx="8080375" cy="1447800"/>
          </a:xfrm>
          <a:prstGeom prst="rect">
            <a:avLst/>
          </a:prstGeom>
        </p:spPr>
        <p:txBody>
          <a:bodyPr/>
          <a:lstStyle/>
          <a:p>
            <a:r>
              <a:t>TRANSITION AND CLAIM</a:t>
            </a:r>
          </a:p>
        </p:txBody>
      </p:sp>
      <p:sp>
        <p:nvSpPr>
          <p:cNvPr id="91" name="TRANSITION:  First, because of his youth and frontier upbringing,…"/>
          <p:cNvSpPr txBox="1">
            <a:spLocks noGrp="1"/>
          </p:cNvSpPr>
          <p:nvPr>
            <p:ph type="body" idx="1"/>
          </p:nvPr>
        </p:nvSpPr>
        <p:spPr>
          <a:xfrm>
            <a:off x="609600" y="1905000"/>
            <a:ext cx="7772400" cy="4953000"/>
          </a:xfrm>
          <a:prstGeom prst="rect">
            <a:avLst/>
          </a:prstGeom>
        </p:spPr>
        <p:txBody>
          <a:bodyPr/>
          <a:lstStyle/>
          <a:p>
            <a:r>
              <a:rPr>
                <a:solidFill>
                  <a:srgbClr val="FFFC79"/>
                </a:solidFill>
                <a:uFill>
                  <a:solidFill>
                    <a:srgbClr val="FFFC79"/>
                  </a:solidFill>
                </a:uFill>
              </a:rPr>
              <a:t>TRANSITION</a:t>
            </a:r>
            <a:r>
              <a:t>:  First, because of his youth and frontier upbringing, </a:t>
            </a:r>
          </a:p>
          <a:p>
            <a:r>
              <a:rPr>
                <a:solidFill>
                  <a:srgbClr val="FFFC79"/>
                </a:solidFill>
                <a:uFill>
                  <a:solidFill>
                    <a:srgbClr val="FFFC79"/>
                  </a:solidFill>
                </a:uFill>
              </a:rPr>
              <a:t>CLAIM</a:t>
            </a:r>
            <a:r>
              <a:t>:  Tom doesn’t always seem to understand how the real world operates.  </a:t>
            </a:r>
          </a:p>
          <a:p>
            <a:pPr indent="-342900">
              <a:buSzTx/>
              <a:buFont typeface="Wingdings"/>
              <a:buNone/>
            </a:pPr>
            <a:r>
              <a:rPr>
                <a:solidFill>
                  <a:srgbClr val="FF2841"/>
                </a:solidFill>
                <a:uFill>
                  <a:solidFill>
                    <a:srgbClr val="FF2841"/>
                  </a:solidFill>
                </a:uFill>
              </a:rPr>
              <a:t>Example of completed sentence</a:t>
            </a:r>
            <a:r>
              <a:t>:</a:t>
            </a:r>
          </a:p>
          <a:p>
            <a:pPr indent="-342900">
              <a:buSzTx/>
              <a:buFont typeface="Wingdings"/>
              <a:buNone/>
            </a:pPr>
            <a:r>
              <a:t>First, because of his youth and frontier upbringing, Tom doesn’t always seem to understand how the real world operates.</a:t>
            </a:r>
          </a:p>
        </p:txBody>
      </p:sp>
      <p:pic>
        <p:nvPicPr>
          <p:cNvPr id="92" name="Recorded Sound5-1.mov" descr="Recorded Sound5-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534400" y="58674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95000" fill="hold"/>
                                        <p:tgtEl>
                                          <p:spTgt spid="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9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p:cNvGrpSpPr/>
          <p:nvPr/>
        </p:nvGrpSpPr>
        <p:grpSpPr>
          <a:xfrm>
            <a:off x="-8405813" y="4762"/>
            <a:ext cx="17537113" cy="13690601"/>
            <a:chOff x="0" y="0"/>
            <a:chExt cx="17537112" cy="13690600"/>
          </a:xfrm>
        </p:grpSpPr>
        <p:sp>
          <p:nvSpPr>
            <p:cNvPr id="94" name="Shape"/>
            <p:cNvSpPr/>
            <p:nvPr/>
          </p:nvSpPr>
          <p:spPr>
            <a:xfrm>
              <a:off x="13793787" y="1581150"/>
              <a:ext cx="3743326" cy="5259388"/>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D4189"/>
                </a:gs>
                <a:gs pos="100000">
                  <a:srgbClr val="4180FF"/>
                </a:gs>
              </a:gsLst>
              <a:lin ang="0" scaled="0"/>
            </a:gradFill>
            <a:ln w="9525" cap="flat">
              <a:noFill/>
              <a:round/>
            </a:ln>
            <a:effectLst/>
          </p:spPr>
          <p:txBody>
            <a:bodyPr wrap="square" lIns="50800" tIns="50800" rIns="50800" bIns="50800" numCol="1" anchor="ctr">
              <a:noAutofit/>
            </a:bodyPr>
            <a:lstStyle/>
            <a:p>
              <a:endParaRPr/>
            </a:p>
          </p:txBody>
        </p:sp>
        <p:sp>
          <p:nvSpPr>
            <p:cNvPr id="95" name="Line"/>
            <p:cNvSpPr/>
            <p:nvPr/>
          </p:nvSpPr>
          <p:spPr>
            <a:xfrm>
              <a:off x="0" y="0"/>
              <a:ext cx="16821150" cy="13690600"/>
            </a:xfrm>
            <a:prstGeom prst="ellipse">
              <a:avLst/>
            </a:prstGeom>
            <a:noFill/>
            <a:ln w="12700" cap="sq">
              <a:solidFill>
                <a:srgbClr val="4180FF"/>
              </a:solidFill>
              <a:prstDash val="solid"/>
              <a:round/>
            </a:ln>
            <a:effectLst/>
          </p:spPr>
          <p:txBody>
            <a:bodyPr wrap="square" lIns="50800" tIns="50800" rIns="50800" bIns="50800" numCol="1" anchor="ctr">
              <a:noAutofit/>
            </a:bodyPr>
            <a:lstStyle/>
            <a:p>
              <a:endParaRPr/>
            </a:p>
          </p:txBody>
        </p:sp>
      </p:grpSp>
      <p:sp>
        <p:nvSpPr>
          <p:cNvPr id="97" name="Support sentence for first claim:"/>
          <p:cNvSpPr txBox="1">
            <a:spLocks noGrp="1"/>
          </p:cNvSpPr>
          <p:nvPr>
            <p:ph type="title"/>
          </p:nvPr>
        </p:nvSpPr>
        <p:spPr>
          <a:prstGeom prst="rect">
            <a:avLst/>
          </a:prstGeom>
        </p:spPr>
        <p:txBody>
          <a:bodyPr/>
          <a:lstStyle/>
          <a:p>
            <a:r>
              <a:t>Support sentence for first claim:</a:t>
            </a:r>
          </a:p>
        </p:txBody>
      </p:sp>
      <p:sp>
        <p:nvSpPr>
          <p:cNvPr id="98" name="He believes that warts can be removed with incantations, that if he likes a girl they should be engaged, and that dead cats and doorknobs are valuable possessions.…"/>
          <p:cNvSpPr txBox="1">
            <a:spLocks noGrp="1"/>
          </p:cNvSpPr>
          <p:nvPr>
            <p:ph type="body" idx="1"/>
          </p:nvPr>
        </p:nvSpPr>
        <p:spPr>
          <a:prstGeom prst="rect">
            <a:avLst/>
          </a:prstGeom>
        </p:spPr>
        <p:txBody>
          <a:bodyPr/>
          <a:lstStyle/>
          <a:p>
            <a:r>
              <a:t>He believes that warts can be removed with incantations, that if he likes a girl they should be engaged, and that dead cats and doorknobs are valuable possessions. </a:t>
            </a:r>
          </a:p>
          <a:p>
            <a:endParaRPr/>
          </a:p>
          <a:p>
            <a:pPr indent="-342900">
              <a:buSzTx/>
              <a:buFont typeface="Wingdings"/>
              <a:buNone/>
            </a:pPr>
            <a:endParaRPr/>
          </a:p>
          <a:p>
            <a:pPr indent="-342900">
              <a:buSzTx/>
              <a:buFont typeface="Wingdings"/>
              <a:buNone/>
            </a:pPr>
            <a:r>
              <a:t>Now work on the second transition and claim.</a:t>
            </a:r>
          </a:p>
        </p:txBody>
      </p:sp>
      <p:pic>
        <p:nvPicPr>
          <p:cNvPr id="99" name="Recorded Sound6-1.mov" descr="Recorded Sound6-1.mo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8382000" y="5867400"/>
            <a:ext cx="304801" cy="304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06666"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99"/>
                </p:tgtEl>
              </p:cMediaNode>
            </p:audio>
          </p:childTnLst>
        </p:cTn>
      </p:par>
    </p:tnLst>
  </p:timing>
</p:sld>
</file>

<file path=ppt/theme/theme1.xml><?xml version="1.0" encoding="utf-8"?>
<a:theme xmlns:a="http://schemas.openxmlformats.org/drawingml/2006/main" name="White">
  <a:themeElements>
    <a:clrScheme name="White">
      <a:dk1>
        <a:srgbClr val="FF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5FF"/>
        </a:solidFill>
        <a:ln w="12700" cap="flat">
          <a:solidFill>
            <a:srgbClr val="FFFFFF"/>
          </a:solidFill>
          <a:prstDash val="solid"/>
          <a:round/>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5FF"/>
        </a:solidFill>
        <a:ln w="12700" cap="flat">
          <a:solidFill>
            <a:srgbClr val="FFFFFF"/>
          </a:solidFill>
          <a:prstDash val="solid"/>
          <a:round/>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1391</Words>
  <Application>Microsoft Macintosh PowerPoint</Application>
  <PresentationFormat>On-screen Show (4:3)</PresentationFormat>
  <Paragraphs>123</Paragraphs>
  <Slides>30</Slides>
  <Notes>0</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Lucida Grande</vt:lpstr>
      <vt:lpstr>Times New Roman</vt:lpstr>
      <vt:lpstr>Wingdings</vt:lpstr>
      <vt:lpstr>White</vt:lpstr>
      <vt:lpstr>Writing the one-paragraph essay</vt:lpstr>
      <vt:lpstr>COMPOSITION: ONE PARAGRAPH </vt:lpstr>
      <vt:lpstr>Introduction </vt:lpstr>
      <vt:lpstr>Agenda</vt:lpstr>
      <vt:lpstr>Structure of one paragraph </vt:lpstr>
      <vt:lpstr>Vocabulary</vt:lpstr>
      <vt:lpstr>Topic Sentence example: </vt:lpstr>
      <vt:lpstr>TRANSITION AND CLAIM</vt:lpstr>
      <vt:lpstr>Support sentence for first claim:</vt:lpstr>
      <vt:lpstr>TRANSITION AND CLAIM TWO</vt:lpstr>
      <vt:lpstr>SUPPORT SENTENCE TWO</vt:lpstr>
      <vt:lpstr>Transition and Claim Three</vt:lpstr>
      <vt:lpstr>SUPPORT SENTENCE THREE</vt:lpstr>
      <vt:lpstr>CLINCHER SENTENCE:  CONCLUSION</vt:lpstr>
      <vt:lpstr>Objectives:</vt:lpstr>
      <vt:lpstr>BEFORE WRITING: Plan</vt:lpstr>
      <vt:lpstr>After writing: PROOFREAD, PROOFREAD!</vt:lpstr>
      <vt:lpstr>Comparison/ one paragraph</vt:lpstr>
      <vt:lpstr>  Divided topic sentence</vt:lpstr>
      <vt:lpstr>Transition, claim, support    1</vt:lpstr>
      <vt:lpstr>Transition, claim, support  2</vt:lpstr>
      <vt:lpstr>Transition, Claim, Support  3</vt:lpstr>
      <vt:lpstr>Conclusion</vt:lpstr>
      <vt:lpstr>2. TITLE: Two Views on Man’s                  Search for Identity</vt:lpstr>
      <vt:lpstr>          (1. Maslow’s ideas of the                       hierarchies)</vt:lpstr>
      <vt:lpstr>2. McCullers’ belief</vt:lpstr>
      <vt:lpstr>Acknowledgment of need</vt:lpstr>
      <vt:lpstr>Conclusion</vt:lpstr>
      <vt:lpstr>PowerPoint Presentation</vt:lpstr>
      <vt:lpstr>PowerPoint Presentation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the one-paragraph essay</dc:title>
  <cp:lastModifiedBy>Microsoft Office User</cp:lastModifiedBy>
  <cp:revision>1</cp:revision>
  <dcterms:modified xsi:type="dcterms:W3CDTF">2019-07-03T01:36:20Z</dcterms:modified>
</cp:coreProperties>
</file>