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7" r:id="rId5"/>
    <p:sldId id="260" r:id="rId6"/>
    <p:sldId id="261" r:id="rId7"/>
    <p:sldId id="262" r:id="rId8"/>
    <p:sldId id="263" r:id="rId9"/>
    <p:sldId id="264" r:id="rId10"/>
    <p:sldId id="288" r:id="rId11"/>
    <p:sldId id="266" r:id="rId12"/>
    <p:sldId id="265" r:id="rId13"/>
    <p:sldId id="267" r:id="rId14"/>
    <p:sldId id="269" r:id="rId15"/>
    <p:sldId id="270" r:id="rId16"/>
    <p:sldId id="295" r:id="rId17"/>
    <p:sldId id="268" r:id="rId18"/>
    <p:sldId id="272" r:id="rId19"/>
    <p:sldId id="273" r:id="rId20"/>
    <p:sldId id="294" r:id="rId21"/>
    <p:sldId id="274" r:id="rId22"/>
    <p:sldId id="257" r:id="rId23"/>
    <p:sldId id="271" r:id="rId24"/>
    <p:sldId id="275" r:id="rId25"/>
    <p:sldId id="276" r:id="rId26"/>
    <p:sldId id="278" r:id="rId27"/>
    <p:sldId id="279" r:id="rId28"/>
    <p:sldId id="280" r:id="rId29"/>
    <p:sldId id="281" r:id="rId30"/>
    <p:sldId id="277" r:id="rId31"/>
    <p:sldId id="300" r:id="rId32"/>
    <p:sldId id="292" r:id="rId33"/>
    <p:sldId id="282" r:id="rId34"/>
    <p:sldId id="296" r:id="rId35"/>
    <p:sldId id="283" r:id="rId36"/>
    <p:sldId id="284" r:id="rId37"/>
    <p:sldId id="285" r:id="rId38"/>
    <p:sldId id="286" r:id="rId39"/>
    <p:sldId id="287" r:id="rId40"/>
    <p:sldId id="298" r:id="rId41"/>
    <p:sldId id="289" r:id="rId42"/>
    <p:sldId id="291" r:id="rId43"/>
    <p:sldId id="290" r:id="rId44"/>
    <p:sldId id="293" r:id="rId45"/>
    <p:sldId id="299"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4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94633" autoAdjust="0"/>
  </p:normalViewPr>
  <p:slideViewPr>
    <p:cSldViewPr snapToGrid="0" snapToObjects="1">
      <p:cViewPr varScale="1">
        <p:scale>
          <a:sx n="102" d="100"/>
          <a:sy n="102" d="100"/>
        </p:scale>
        <p:origin x="-1832"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2018-03-17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2018-03-17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err="1"/>
              <a:t>Miley</a:t>
            </a:r>
            <a:r>
              <a:rPr lang="en-CA" sz="4000" dirty="0"/>
              <a:t> Cyrus is the daughter </a:t>
            </a:r>
            <a:r>
              <a:rPr lang="en-CA" sz="4000" dirty="0" smtClean="0"/>
              <a:t>of which country singer </a:t>
            </a:r>
            <a:r>
              <a:rPr lang="en-GB" sz="4000" dirty="0" smtClean="0"/>
              <a:t>?</a:t>
            </a:r>
            <a:endParaRPr lang="en-US" sz="4000" dirty="0"/>
          </a:p>
        </p:txBody>
      </p:sp>
      <p:sp>
        <p:nvSpPr>
          <p:cNvPr id="3" name="Subtitle 2"/>
          <p:cNvSpPr>
            <a:spLocks noGrp="1"/>
          </p:cNvSpPr>
          <p:nvPr>
            <p:ph type="subTitle" idx="1"/>
          </p:nvPr>
        </p:nvSpPr>
        <p:spPr>
          <a:xfrm>
            <a:off x="1371600" y="3074977"/>
            <a:ext cx="6400800" cy="1752600"/>
          </a:xfrm>
        </p:spPr>
        <p:txBody>
          <a:bodyPr anchor="ctr"/>
          <a:lstStyle/>
          <a:p>
            <a:r>
              <a:rPr lang="en-CA" dirty="0">
                <a:solidFill>
                  <a:srgbClr val="99F42C"/>
                </a:solidFill>
              </a:rPr>
              <a:t>Billy Ray </a:t>
            </a:r>
            <a:r>
              <a:rPr lang="en-CA" dirty="0" smtClean="0">
                <a:solidFill>
                  <a:srgbClr val="99F42C"/>
                </a:solidFill>
              </a:rPr>
              <a:t>Cyrus</a:t>
            </a:r>
            <a:endParaRPr lang="en-US"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854936175"/>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1"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Who won the very first season of</a:t>
            </a:r>
            <a:br>
              <a:rPr lang="en-CA" sz="4000" dirty="0" smtClean="0"/>
            </a:br>
            <a:r>
              <a:rPr lang="en-CA" sz="4000" dirty="0" smtClean="0"/>
              <a:t>American Idol?</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Kelly Clarkson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16416614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Beethoven gave up what while writing his ninth symphony</a:t>
            </a:r>
            <a:r>
              <a:rPr lang="en-CA" sz="4000" dirty="0" smtClean="0"/>
              <a:t>?</a:t>
            </a:r>
            <a:r>
              <a:rPr lang="en-CA" sz="4000" b="1" dirty="0"/>
              <a:t>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Bathing</a:t>
            </a:r>
            <a:r>
              <a:rPr lang="mr-IN" sz="3600" dirty="0" smtClean="0">
                <a:solidFill>
                  <a:srgbClr val="99F42C"/>
                </a:solidFill>
              </a:rPr>
              <a:t>…</a:t>
            </a:r>
            <a:r>
              <a:rPr lang="en-CA" sz="3600" dirty="0" smtClean="0">
                <a:solidFill>
                  <a:srgbClr val="99F42C"/>
                </a:solidFill>
              </a:rPr>
              <a:t>yuck!</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593475994"/>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What is the Russian triangular guitar called</a:t>
            </a:r>
            <a:r>
              <a:rPr lang="en-CA" sz="4000" dirty="0" smtClean="0"/>
              <a:t>?</a:t>
            </a:r>
            <a:r>
              <a:rPr lang="en-GB" sz="4000" dirty="0" smtClean="0"/>
              <a:t>  </a:t>
            </a:r>
            <a:r>
              <a:rPr lang="en-CA" sz="4000" b="1" dirty="0"/>
              <a:t>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Balalaika</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20278549"/>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How many strings do the following instruments have</a:t>
            </a:r>
            <a:r>
              <a:rPr lang="en-CA" sz="4000" dirty="0" smtClean="0"/>
              <a:t>:</a:t>
            </a:r>
            <a:br>
              <a:rPr lang="en-CA" sz="4000" dirty="0" smtClean="0"/>
            </a:br>
            <a:r>
              <a:rPr lang="en-CA" sz="4000" dirty="0" smtClean="0"/>
              <a:t>violin</a:t>
            </a:r>
            <a:r>
              <a:rPr lang="en-CA" sz="4000" dirty="0"/>
              <a:t>, viola, cello, bass?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Four</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913158799"/>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Musical based on the songs of ABBA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Mamma Mia!</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434891776"/>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What was the first song to be performed in outer space?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Happy Birthday</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51719103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3200" dirty="0" smtClean="0"/>
              <a:t>This instrument is defined as one whose tone is produced by vibration of the lips as the player blows into a tubular resonator.</a:t>
            </a:r>
            <a:endParaRPr lang="en-GB" sz="32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Brass Instrument</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08680463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How many strings does a </a:t>
            </a:r>
            <a:r>
              <a:rPr lang="en-CA" sz="4000" dirty="0" smtClean="0"/>
              <a:t/>
            </a:r>
            <a:br>
              <a:rPr lang="en-CA" sz="4000" dirty="0" smtClean="0"/>
            </a:br>
            <a:r>
              <a:rPr lang="en-CA" sz="4000" dirty="0" smtClean="0"/>
              <a:t>guitar </a:t>
            </a:r>
            <a:r>
              <a:rPr lang="en-CA" sz="4000" dirty="0"/>
              <a:t>have?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Six</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636980939"/>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fontScale="90000"/>
          </a:bodyPr>
          <a:lstStyle/>
          <a:p>
            <a:r>
              <a:rPr lang="en-CA" sz="4000" dirty="0"/>
              <a:t>What 15 year old Rock-Icon-to-be was grounded for the whole summer after sneaking out to her first concert to see David Bowie?</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Madonna</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323047365"/>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What classical composer wrote the majority of his music when he was deaf?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Ludwig Van Beethoven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866475224"/>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How old was Mozart when he began composing?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spcBef>
                <a:spcPts val="0"/>
              </a:spcBef>
            </a:pPr>
            <a:r>
              <a:rPr lang="en-CA" sz="3600" dirty="0" smtClean="0">
                <a:solidFill>
                  <a:srgbClr val="99F42C"/>
                </a:solidFill>
              </a:rPr>
              <a:t>5 years old</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080458348"/>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2800" dirty="0" smtClean="0"/>
              <a:t>Bowed string players (as well as ballet dancers and baseball pitchers) rub this ‘flowery’ powder that increases friction on their bow hair so it can grip the strings and make them ‘speak’.</a:t>
            </a:r>
            <a:endParaRPr lang="en-GB" sz="28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Rosin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236999004"/>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What classical composer had a piano designed with special smaller keys, as his hands were so small?</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Fredrick Chopin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59018285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US" sz="4000" dirty="0"/>
              <a:t>What musical term means playing with each note detached? </a:t>
            </a:r>
          </a:p>
        </p:txBody>
      </p:sp>
      <p:sp>
        <p:nvSpPr>
          <p:cNvPr id="3" name="Subtitle 2"/>
          <p:cNvSpPr>
            <a:spLocks noGrp="1"/>
          </p:cNvSpPr>
          <p:nvPr>
            <p:ph type="subTitle" idx="1"/>
          </p:nvPr>
        </p:nvSpPr>
        <p:spPr>
          <a:xfrm>
            <a:off x="1371600" y="3074977"/>
            <a:ext cx="6400800" cy="1752600"/>
          </a:xfrm>
        </p:spPr>
        <p:txBody>
          <a:bodyPr anchor="ctr">
            <a:normAutofit/>
          </a:bodyPr>
          <a:lstStyle/>
          <a:p>
            <a:r>
              <a:rPr lang="en-CA" sz="3600" dirty="0" smtClean="0">
                <a:solidFill>
                  <a:srgbClr val="99F42C"/>
                </a:solidFill>
              </a:rPr>
              <a:t>Staccato</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410529423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fontScale="90000"/>
          </a:bodyPr>
          <a:lstStyle/>
          <a:p>
            <a:r>
              <a:rPr lang="en-CA" sz="4000" dirty="0"/>
              <a:t>In </a:t>
            </a:r>
            <a:r>
              <a:rPr lang="en-CA" sz="4000" dirty="0" smtClean="0"/>
              <a:t>1957, </a:t>
            </a:r>
            <a:r>
              <a:rPr lang="en-CA" sz="4000" dirty="0"/>
              <a:t>which Rock and Roll Star was only filmed from the waist up because it was considered that his hip swinging was too suggestive?</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Elvis Presley</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60845141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Which composer learnt to play piano before he could read? </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Mozart</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471301166"/>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What City opera house does the “Phantom of the Opera” prowl? </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Paris</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529846941"/>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What instrument was once known as a SACKBUT? </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The Trombone</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988284921"/>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fontScale="90000"/>
          </a:bodyPr>
          <a:lstStyle/>
          <a:p>
            <a:r>
              <a:rPr lang="en-CA" sz="4000" dirty="0"/>
              <a:t>What is the minimum number of musicians a band must have in order to be considered a “Big Band</a:t>
            </a:r>
            <a:r>
              <a:rPr lang="en-CA" sz="4000" dirty="0" smtClean="0"/>
              <a:t>”?</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Ten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020711068"/>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How many keys are on most baby grand pianos?</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88</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48138618"/>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Which musician won the Nobel Prize for Literature in 2016?</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Bob Dylan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887161212"/>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The</a:t>
            </a:r>
            <a:r>
              <a:rPr lang="en-US" sz="4000" dirty="0"/>
              <a:t> classical music </a:t>
            </a:r>
            <a:r>
              <a:rPr lang="en-US" sz="4000" dirty="0" smtClean="0"/>
              <a:t>term “fugue</a:t>
            </a:r>
            <a:r>
              <a:rPr lang="en-US" sz="4000" dirty="0"/>
              <a:t>" comes from Latin meaning what? </a:t>
            </a:r>
          </a:p>
        </p:txBody>
      </p:sp>
      <p:sp>
        <p:nvSpPr>
          <p:cNvPr id="3" name="Subtitle 2"/>
          <p:cNvSpPr>
            <a:spLocks noGrp="1"/>
          </p:cNvSpPr>
          <p:nvPr>
            <p:ph type="subTitle" idx="1"/>
          </p:nvPr>
        </p:nvSpPr>
        <p:spPr>
          <a:xfrm>
            <a:off x="1371600" y="2819335"/>
            <a:ext cx="6400800" cy="2008242"/>
          </a:xfrm>
        </p:spPr>
        <p:txBody>
          <a:bodyPr anchor="ctr">
            <a:normAutofit/>
          </a:bodyPr>
          <a:lstStyle/>
          <a:p>
            <a:pPr>
              <a:spcBef>
                <a:spcPts val="0"/>
              </a:spcBef>
            </a:pPr>
            <a:r>
              <a:rPr lang="en-CA" sz="3600" dirty="0" smtClean="0">
                <a:solidFill>
                  <a:srgbClr val="99F42C"/>
                </a:solidFill>
              </a:rPr>
              <a:t>Flight</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530190000"/>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What country’s national orchestra is bigger than its army</a:t>
            </a:r>
            <a:r>
              <a:rPr lang="en-CA" sz="4000" dirty="0" smtClean="0"/>
              <a:t>?</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Monaco</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576754404"/>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fontScale="90000"/>
          </a:bodyPr>
          <a:lstStyle/>
          <a:p>
            <a:r>
              <a:rPr lang="en-CA" sz="4000" dirty="0" smtClean="0"/>
              <a:t>Which recording artist was entered in the Guinness World Records in 2003 for singing the highest note ever sung. </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dirty="0" smtClean="0">
                <a:solidFill>
                  <a:srgbClr val="99F42C"/>
                </a:solidFill>
              </a:rPr>
              <a:t>Mariah Carey</a:t>
            </a:r>
          </a:p>
          <a:p>
            <a:pPr>
              <a:lnSpc>
                <a:spcPct val="100000"/>
              </a:lnSpc>
              <a:spcBef>
                <a:spcPts val="0"/>
              </a:spcBef>
            </a:pPr>
            <a:r>
              <a:rPr lang="en-CA" sz="2000" dirty="0" smtClean="0">
                <a:solidFill>
                  <a:srgbClr val="99F42C"/>
                </a:solidFill>
              </a:rPr>
              <a:t>She can sing 5 octaves (F2 to G7)</a:t>
            </a:r>
            <a:endParaRPr lang="en-US" sz="20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4218545500"/>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60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0"/>
                                        <p:tgtEl>
                                          <p:spTgt spid="3">
                                            <p:txEl>
                                              <p:pRg st="1" end="1"/>
                                            </p:txEl>
                                          </p:spTgt>
                                        </p:tgtEl>
                                      </p:cBhvr>
                                    </p:animEffect>
                                    <p:anim calcmode="lin" valueType="num">
                                      <p:cBhvr>
                                        <p:cTn id="15"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It is the largest and lowest pitched of brass instruments.</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Tuba</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109267053"/>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“Hallelujah” is a song written by which Canadian recording artist?</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Leonard Cohen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953962175"/>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3600" dirty="0" smtClean="0"/>
              <a:t>The name of this instrument is Italian for a large trumpet.</a:t>
            </a:r>
            <a:endParaRPr lang="en-GB" sz="36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Trombone</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697389789"/>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What was the highest selling album of the 1980’s?</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i="1" dirty="0" smtClean="0">
                <a:solidFill>
                  <a:srgbClr val="99F42C"/>
                </a:solidFill>
              </a:rPr>
              <a:t>Thriller</a:t>
            </a:r>
            <a:r>
              <a:rPr lang="en-CA" sz="3600" dirty="0" smtClean="0">
                <a:solidFill>
                  <a:srgbClr val="99F42C"/>
                </a:solidFill>
              </a:rPr>
              <a:t> </a:t>
            </a:r>
            <a:r>
              <a:rPr lang="mr-IN" sz="3600" dirty="0" smtClean="0">
                <a:solidFill>
                  <a:srgbClr val="99F42C"/>
                </a:solidFill>
              </a:rPr>
              <a:t>–</a:t>
            </a:r>
            <a:r>
              <a:rPr lang="en-CA" sz="3600" dirty="0" smtClean="0">
                <a:solidFill>
                  <a:srgbClr val="99F42C"/>
                </a:solidFill>
              </a:rPr>
              <a:t> Michael Jackson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555752733"/>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What was Elvis Presley’s </a:t>
            </a:r>
            <a:br>
              <a:rPr lang="en-CA" sz="4000" dirty="0" smtClean="0"/>
            </a:br>
            <a:r>
              <a:rPr lang="en-CA" sz="4000" dirty="0" smtClean="0"/>
              <a:t>middle name?</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Aaron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628512138"/>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At what unusual locations did Johnny Cash record a number of live albums?</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Prisons</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76137848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How many valves does a </a:t>
            </a:r>
            <a:br>
              <a:rPr lang="en-CA" sz="4000" dirty="0" smtClean="0"/>
            </a:br>
            <a:r>
              <a:rPr lang="en-CA" sz="4000" dirty="0" smtClean="0"/>
              <a:t>trumpet have?</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Three</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485167835"/>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What was Kelly Clarkson’s</a:t>
            </a:r>
            <a:br>
              <a:rPr lang="en-CA" sz="4000" dirty="0" smtClean="0"/>
            </a:br>
            <a:r>
              <a:rPr lang="en-CA" sz="4000" dirty="0" smtClean="0"/>
              <a:t>debut song?</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Miss Independent</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438628050"/>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3600" dirty="0" smtClean="0"/>
              <a:t>On a guitar, the raised metal stripes across the fingerboard are called this.</a:t>
            </a:r>
            <a:endParaRPr lang="en-GB" sz="36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Frets</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187632538"/>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3600" dirty="0" smtClean="0"/>
              <a:t>The music of these instruments is written in a different key than the rest of the orchestra.</a:t>
            </a:r>
            <a:endParaRPr lang="en-GB" sz="36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Transposing instruments:</a:t>
            </a:r>
          </a:p>
          <a:p>
            <a:pPr>
              <a:lnSpc>
                <a:spcPct val="100000"/>
              </a:lnSpc>
              <a:spcBef>
                <a:spcPts val="0"/>
              </a:spcBef>
            </a:pPr>
            <a:r>
              <a:rPr lang="en-CA" dirty="0" smtClean="0">
                <a:solidFill>
                  <a:srgbClr val="99F42C"/>
                </a:solidFill>
              </a:rPr>
              <a:t>Clarinet, Trumpet, Sax, French Horn</a:t>
            </a:r>
            <a:endParaRPr lang="en-US"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748495453"/>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60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0"/>
                                        <p:tgtEl>
                                          <p:spTgt spid="3">
                                            <p:txEl>
                                              <p:pRg st="1" end="1"/>
                                            </p:txEl>
                                          </p:spTgt>
                                        </p:tgtEl>
                                      </p:cBhvr>
                                    </p:animEffect>
                                    <p:anim calcmode="lin" valueType="num">
                                      <p:cBhvr>
                                        <p:cTn id="15"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What was the first music video played on MTV?</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Video Killed the Radio Star</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501397044"/>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These are the two basic pedals of most pianos.</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Damper and Soft</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117319963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This US president is well-known for playing the saxophone.</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Bill Clinton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4286980656"/>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The largest and lowest pitched bowed string instrument used in orchestras.</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Double Bass</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47368297"/>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smtClean="0"/>
              <a:t>Which Canadian artist’s debut single was titled ‘Lost Boy’?</a:t>
            </a:r>
            <a:endParaRPr lang="en-GB"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Ruth B</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912751355"/>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True or false: </a:t>
            </a:r>
            <a:r>
              <a:rPr lang="en-CA" sz="4000" dirty="0" smtClean="0"/>
              <a:t/>
            </a:r>
            <a:br>
              <a:rPr lang="en-CA" sz="4000" dirty="0" smtClean="0"/>
            </a:br>
            <a:r>
              <a:rPr lang="en-CA" sz="4000" dirty="0" smtClean="0"/>
              <a:t>A </a:t>
            </a:r>
            <a:r>
              <a:rPr lang="en-CA" sz="4000" dirty="0"/>
              <a:t>grand </a:t>
            </a:r>
            <a:r>
              <a:rPr lang="en-CA" sz="4000" u="sng" dirty="0"/>
              <a:t>piano</a:t>
            </a:r>
            <a:r>
              <a:rPr lang="en-CA" sz="4000" dirty="0"/>
              <a:t> can be played faster than an upright piano?</a:t>
            </a:r>
            <a:r>
              <a:rPr lang="en-CA" sz="4000" b="1" dirty="0"/>
              <a:t>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spcBef>
                <a:spcPts val="0"/>
              </a:spcBef>
            </a:pPr>
            <a:r>
              <a:rPr lang="en-CA" sz="3600" dirty="0" smtClean="0">
                <a:solidFill>
                  <a:srgbClr val="99F42C"/>
                </a:solidFill>
              </a:rPr>
              <a:t>True</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4055208021"/>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How much money did Warner Communications pay for the legal use of </a:t>
            </a:r>
            <a:r>
              <a:rPr lang="en-CA" sz="4000" i="1" dirty="0"/>
              <a:t>Happy Birthday</a:t>
            </a:r>
            <a:r>
              <a:rPr lang="en-CA" sz="4000" dirty="0"/>
              <a:t>? </a:t>
            </a:r>
            <a:r>
              <a:rPr lang="en-GB" sz="4000" dirty="0"/>
              <a:t> </a:t>
            </a:r>
            <a:r>
              <a:rPr lang="en-CA" sz="4000" b="1" dirty="0"/>
              <a:t>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spcBef>
                <a:spcPts val="0"/>
              </a:spcBef>
            </a:pPr>
            <a:r>
              <a:rPr lang="en-CA" sz="3600" dirty="0" smtClean="0">
                <a:solidFill>
                  <a:srgbClr val="99F42C"/>
                </a:solidFill>
              </a:rPr>
              <a:t>28 million</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66157995"/>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How many children did Johann Sebastian Bach have? </a:t>
            </a:r>
            <a:r>
              <a:rPr lang="en-GB" sz="4000" dirty="0"/>
              <a:t> </a:t>
            </a:r>
            <a:r>
              <a:rPr lang="en-GB" sz="4000" dirty="0" smtClean="0"/>
              <a:t> </a:t>
            </a:r>
            <a:r>
              <a:rPr lang="en-CA" sz="4000" b="1" dirty="0"/>
              <a:t>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20</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236767643"/>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a:t>Which country boasts the most classical music composers? </a:t>
            </a:r>
            <a:r>
              <a:rPr lang="en-GB" sz="4000" dirty="0"/>
              <a:t> </a:t>
            </a:r>
            <a:r>
              <a:rPr lang="en-CA" sz="4000" b="1" dirty="0"/>
              <a:t>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Germany</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375500264"/>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6012" y="474730"/>
            <a:ext cx="7772400" cy="2258163"/>
          </a:xfrm>
        </p:spPr>
        <p:txBody>
          <a:bodyPr anchor="ctr">
            <a:normAutofit/>
          </a:bodyPr>
          <a:lstStyle/>
          <a:p>
            <a:r>
              <a:rPr lang="en-CA" sz="4000" dirty="0" err="1"/>
              <a:t>Frédéric</a:t>
            </a:r>
            <a:r>
              <a:rPr lang="en-CA" sz="4000" dirty="0"/>
              <a:t> Chopin composed for only one musical instrument. What was it? </a:t>
            </a:r>
            <a:r>
              <a:rPr lang="en-GB" sz="4000" dirty="0"/>
              <a:t> </a:t>
            </a:r>
            <a:r>
              <a:rPr lang="en-GB" sz="4000" dirty="0" smtClean="0"/>
              <a:t> </a:t>
            </a:r>
            <a:r>
              <a:rPr lang="en-CA" sz="4000" b="1" dirty="0"/>
              <a:t> </a:t>
            </a:r>
            <a:r>
              <a:rPr lang="en-GB" sz="4000" dirty="0"/>
              <a:t> </a:t>
            </a:r>
            <a:endParaRPr lang="en-US" sz="4000" dirty="0"/>
          </a:p>
        </p:txBody>
      </p:sp>
      <p:sp>
        <p:nvSpPr>
          <p:cNvPr id="3" name="Subtitle 2"/>
          <p:cNvSpPr>
            <a:spLocks noGrp="1"/>
          </p:cNvSpPr>
          <p:nvPr>
            <p:ph type="subTitle" idx="1"/>
          </p:nvPr>
        </p:nvSpPr>
        <p:spPr>
          <a:xfrm>
            <a:off x="1371600" y="2819335"/>
            <a:ext cx="6400800" cy="2008242"/>
          </a:xfrm>
        </p:spPr>
        <p:txBody>
          <a:bodyPr anchor="ctr">
            <a:normAutofit/>
          </a:bodyPr>
          <a:lstStyle/>
          <a:p>
            <a:pPr>
              <a:lnSpc>
                <a:spcPct val="100000"/>
              </a:lnSpc>
              <a:spcBef>
                <a:spcPts val="0"/>
              </a:spcBef>
            </a:pPr>
            <a:r>
              <a:rPr lang="en-CA" sz="3600" dirty="0" smtClean="0">
                <a:solidFill>
                  <a:srgbClr val="99F42C"/>
                </a:solidFill>
              </a:rPr>
              <a:t>Piano</a:t>
            </a:r>
            <a:endParaRPr lang="en-US" sz="3600" dirty="0">
              <a:solidFill>
                <a:srgbClr val="99F42C"/>
              </a:solidFill>
            </a:endParaRPr>
          </a:p>
        </p:txBody>
      </p:sp>
      <p:pic>
        <p:nvPicPr>
          <p:cNvPr id="5" name="Picture 4" descr="music-notes-clip-art-32.gi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216133"/>
            <a:ext cx="7641332" cy="2845333"/>
          </a:xfrm>
          <a:prstGeom prst="rect">
            <a:avLst/>
          </a:prstGeom>
        </p:spPr>
      </p:pic>
    </p:spTree>
    <p:extLst>
      <p:ext uri="{BB962C8B-B14F-4D97-AF65-F5344CB8AC3E}">
        <p14:creationId xmlns:p14="http://schemas.microsoft.com/office/powerpoint/2010/main" val="229549512"/>
      </p:ext>
    </p:extLst>
  </p:cSld>
  <p:clrMapOvr>
    <a:masterClrMapping/>
  </p:clrMapOvr>
  <mc:AlternateContent xmlns:mc="http://schemas.openxmlformats.org/markup-compatibility/2006" xmlns:p14="http://schemas.microsoft.com/office/powerpoint/2010/main">
    <mc:Choice Requires="p14">
      <p:transition spd="slow" p14:dur="5000" advClick="0" advTm="5000">
        <p14:reveal/>
      </p:transition>
    </mc:Choice>
    <mc:Fallback xmlns="">
      <p:transition xmlns:p14="http://schemas.microsoft.com/office/powerpoint/2010/main" spd="slow" advClick="0" advTm="5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6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0"/>
                                        <p:tgtEl>
                                          <p:spTgt spid="3">
                                            <p:txEl>
                                              <p:pRg st="0" end="0"/>
                                            </p:txEl>
                                          </p:spTgt>
                                        </p:tgtEl>
                                      </p:cBhvr>
                                    </p:animEffect>
                                    <p:anim calcmode="lin" valueType="num">
                                      <p:cBhvr>
                                        <p:cTn id="8"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wil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76</TotalTime>
  <Words>669</Words>
  <Application>Microsoft Macintosh PowerPoint</Application>
  <PresentationFormat>On-screen Show (4:3)</PresentationFormat>
  <Paragraphs>92</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Twilight</vt:lpstr>
      <vt:lpstr>Miley Cyrus is the daughter of which country singer ?</vt:lpstr>
      <vt:lpstr>How old was Mozart when he began composing?  </vt:lpstr>
      <vt:lpstr>The classical music term “fugue" comes from Latin meaning what? </vt:lpstr>
      <vt:lpstr>On a guitar, the raised metal stripes across the fingerboard are called this.</vt:lpstr>
      <vt:lpstr>True or false:  A grand piano can be played faster than an upright piano?  </vt:lpstr>
      <vt:lpstr>How much money did Warner Communications pay for the legal use of Happy Birthday?    </vt:lpstr>
      <vt:lpstr>How many children did Johann Sebastian Bach have?     </vt:lpstr>
      <vt:lpstr>Which country boasts the most classical music composers?    </vt:lpstr>
      <vt:lpstr>Frédéric Chopin composed for only one musical instrument. What was it?     </vt:lpstr>
      <vt:lpstr>Who won the very first season of American Idol?</vt:lpstr>
      <vt:lpstr>Beethoven gave up what while writing his ninth symphony?  </vt:lpstr>
      <vt:lpstr>What is the Russian triangular guitar called?    </vt:lpstr>
      <vt:lpstr>How many strings do the following instruments have: violin, viola, cello, bass? </vt:lpstr>
      <vt:lpstr>Musical based on the songs of ABBA </vt:lpstr>
      <vt:lpstr>What was the first song to be performed in outer space? </vt:lpstr>
      <vt:lpstr>This instrument is defined as one whose tone is produced by vibration of the lips as the player blows into a tubular resonator.</vt:lpstr>
      <vt:lpstr>How many strings does a  guitar have? </vt:lpstr>
      <vt:lpstr>What 15 year old Rock-Icon-to-be was grounded for the whole summer after sneaking out to her first concert to see David Bowie? </vt:lpstr>
      <vt:lpstr>What classical composer wrote the majority of his music when he was deaf? </vt:lpstr>
      <vt:lpstr>Bowed string players (as well as ballet dancers and baseball pitchers) rub this ‘flowery’ powder that increases friction on their bow hair so it can grip the strings and make them ‘speak’.</vt:lpstr>
      <vt:lpstr>What classical composer had a piano designed with special smaller keys, as his hands were so small?</vt:lpstr>
      <vt:lpstr>What musical term means playing with each note detached? </vt:lpstr>
      <vt:lpstr>In 1957, which Rock and Roll Star was only filmed from the waist up because it was considered that his hip swinging was too suggestive? </vt:lpstr>
      <vt:lpstr>Which composer learnt to play piano before he could read? </vt:lpstr>
      <vt:lpstr>What City opera house does the “Phantom of the Opera” prowl? </vt:lpstr>
      <vt:lpstr>What instrument was once known as a SACKBUT? </vt:lpstr>
      <vt:lpstr>What is the minimum number of musicians a band must have in order to be considered a “Big Band”?</vt:lpstr>
      <vt:lpstr>How many keys are on most baby grand pianos?</vt:lpstr>
      <vt:lpstr>Which musician won the Nobel Prize for Literature in 2016?</vt:lpstr>
      <vt:lpstr>What country’s national orchestra is bigger than its army?</vt:lpstr>
      <vt:lpstr>Which recording artist was entered in the Guinness World Records in 2003 for singing the highest note ever sung. </vt:lpstr>
      <vt:lpstr>It is the largest and lowest pitched of brass instruments.</vt:lpstr>
      <vt:lpstr>“Hallelujah” is a song written by which Canadian recording artist?</vt:lpstr>
      <vt:lpstr>The name of this instrument is Italian for a large trumpet.</vt:lpstr>
      <vt:lpstr>What was the highest selling album of the 1980’s?</vt:lpstr>
      <vt:lpstr>What was Elvis Presley’s  middle name?</vt:lpstr>
      <vt:lpstr>At what unusual locations did Johnny Cash record a number of live albums?</vt:lpstr>
      <vt:lpstr>How many valves does a  trumpet have?</vt:lpstr>
      <vt:lpstr>What was Kelly Clarkson’s debut song?</vt:lpstr>
      <vt:lpstr>The music of these instruments is written in a different key than the rest of the orchestra.</vt:lpstr>
      <vt:lpstr>What was the first music video played on MTV?</vt:lpstr>
      <vt:lpstr>These are the two basic pedals of most pianos.</vt:lpstr>
      <vt:lpstr>This US president is well-known for playing the saxophone.</vt:lpstr>
      <vt:lpstr>The largest and lowest pitched bowed string instrument used in orchestras.</vt:lpstr>
      <vt:lpstr>Which Canadian artist’s debut single was titled ‘Lost Boy’?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Tomchyshyn</dc:creator>
  <cp:lastModifiedBy>Shawn Tomchyshyn</cp:lastModifiedBy>
  <cp:revision>29</cp:revision>
  <dcterms:created xsi:type="dcterms:W3CDTF">2018-03-15T14:54:58Z</dcterms:created>
  <dcterms:modified xsi:type="dcterms:W3CDTF">2018-03-17T15:36:49Z</dcterms:modified>
</cp:coreProperties>
</file>