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media/image34.jpg" ContentType="image/png"/>
  <Override PartName="/ppt/notesSlides/notesSlide3.xml" ContentType="application/vnd.openxmlformats-officedocument.presentationml.notesSlide+xml"/>
  <Override PartName="/ppt/media/image3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303" r:id="rId2"/>
    <p:sldId id="256" r:id="rId3"/>
    <p:sldId id="257" r:id="rId4"/>
    <p:sldId id="299" r:id="rId5"/>
    <p:sldId id="298" r:id="rId6"/>
    <p:sldId id="258" r:id="rId7"/>
    <p:sldId id="259" r:id="rId8"/>
    <p:sldId id="269" r:id="rId9"/>
    <p:sldId id="301" r:id="rId10"/>
    <p:sldId id="268" r:id="rId11"/>
    <p:sldId id="261" r:id="rId12"/>
    <p:sldId id="263" r:id="rId13"/>
    <p:sldId id="262" r:id="rId14"/>
    <p:sldId id="264" r:id="rId15"/>
    <p:sldId id="265" r:id="rId16"/>
    <p:sldId id="302" r:id="rId17"/>
    <p:sldId id="272" r:id="rId18"/>
    <p:sldId id="273" r:id="rId19"/>
    <p:sldId id="276" r:id="rId20"/>
    <p:sldId id="275" r:id="rId21"/>
    <p:sldId id="278" r:id="rId22"/>
    <p:sldId id="282" r:id="rId23"/>
    <p:sldId id="281" r:id="rId24"/>
    <p:sldId id="285" r:id="rId25"/>
    <p:sldId id="286" r:id="rId26"/>
    <p:sldId id="287" r:id="rId27"/>
    <p:sldId id="292" r:id="rId28"/>
    <p:sldId id="288" r:id="rId29"/>
    <p:sldId id="291" r:id="rId30"/>
    <p:sldId id="305" r:id="rId31"/>
    <p:sldId id="306" r:id="rId32"/>
    <p:sldId id="300" r:id="rId33"/>
    <p:sldId id="294" r:id="rId34"/>
    <p:sldId id="304" r:id="rId35"/>
    <p:sldId id="29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ED93590-0D71-479D-BAC7-EC2C7492A4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DA487-6D0E-437A-9F9C-06B51A05047D}" type="datetimeFigureOut">
              <a:rPr lang="en-CA" smtClean="0"/>
              <a:t>26/11/2013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C0019-F0CC-4551-9BAA-EE78B2DBE5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154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By Ray Dubash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C0019-F0CC-4551-9BAA-EE78B2DBE547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96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Livers can regenerate missing pieces if necessary. Is one of the largest organs in the body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C0019-F0CC-4551-9BAA-EE78B2DBE54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76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42D1A4-75B5-4C7E-B649-9411E8612EA9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15B8EF-2166-4CDF-BC18-2C540EA311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BE7D5-BD9D-425B-B99E-1B9340C93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DE0FA-E125-4278-B321-0F937259F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9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8BC213-7642-4777-8D01-B3A37B11F3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50FC77-FB95-40CE-AABD-229E9C074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C04231-F8F0-4F25-8FF6-318D6FAF1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30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5C3CAC-18DD-49C3-B53D-E888FC6E6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6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AFF842-4AE7-4BC5-A6EA-9A467346A2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2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CA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7288C-35E9-469C-A1D0-973C91F1505B}" type="datetime1">
              <a:rPr lang="en-US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D614E-69BA-4880-806F-02C268DA8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000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05C80-C3C7-447C-9C9F-8413FB778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7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4B0A9-45C8-49B3-981D-BF2E886957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B56A7-4937-4BFF-92CD-348E14FD9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2A48A-5921-460D-9B6A-6DCBED4F9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AD832-C366-422C-A9AB-104B7B16B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8011C-E4BF-4F0A-B491-09A6FD63C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911B1-6FFE-4C88-AD77-B6E02ACF1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125A4-0D29-4106-B298-44CC398C3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48B5F0A6-9FF3-4A6C-96F1-D31EC11122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wm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500" dirty="0" smtClean="0"/>
              <a:t>An Introduction to the Digestive System</a:t>
            </a:r>
            <a:endParaRPr lang="en-CA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24744"/>
            <a:ext cx="8229600" cy="4899248"/>
          </a:xfrm>
        </p:spPr>
        <p:txBody>
          <a:bodyPr/>
          <a:lstStyle/>
          <a:p>
            <a:pPr marL="0" indent="0" algn="ctr">
              <a:buNone/>
            </a:pPr>
            <a:r>
              <a:rPr lang="en-CA" sz="2000" dirty="0" smtClean="0"/>
              <a:t>Rayomand Dubash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52" y="1628800"/>
            <a:ext cx="43204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7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0"/>
    </mc:Choice>
    <mc:Fallback xmlns="">
      <p:transition spd="slow" advTm="87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Swallowing</a:t>
            </a: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8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Saliva</a:t>
            </a:r>
            <a:r>
              <a:rPr lang="en-CA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watery substance located in the mouths of organisms, secreted by the </a:t>
            </a:r>
            <a:r>
              <a:rPr lang="en-CA" sz="2800" dirty="0" smtClean="0">
                <a:solidFill>
                  <a:schemeClr val="tx1"/>
                </a:solidFill>
                <a:effectLst/>
              </a:rPr>
              <a:t>salivary glands</a:t>
            </a:r>
            <a:endParaRPr lang="en-CA" sz="2800" dirty="0" smtClean="0"/>
          </a:p>
          <a:p>
            <a:r>
              <a:rPr lang="en-CA" sz="2800" b="1" dirty="0" smtClean="0"/>
              <a:t>Saliva</a:t>
            </a:r>
            <a:r>
              <a:rPr lang="en-CA" sz="2800" dirty="0" smtClean="0"/>
              <a:t> also lubricates the food and helps to form a </a:t>
            </a:r>
            <a:r>
              <a:rPr lang="en-CA" sz="2800" b="1" u="sng" dirty="0" smtClean="0"/>
              <a:t>bolus</a:t>
            </a:r>
            <a:r>
              <a:rPr lang="en-CA" sz="2800" dirty="0" smtClean="0"/>
              <a:t>, the ball of food that is swallowed.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30726" name="Picture 6" descr="mouth swallow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1600200"/>
            <a:ext cx="3779837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6"/>
    </mc:Choice>
    <mc:Fallback xmlns="">
      <p:transition spd="slow" advTm="122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Esophagus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800" dirty="0"/>
              <a:t>The bolus of food moves down the </a:t>
            </a:r>
            <a:r>
              <a:rPr lang="en-CA" sz="2800" dirty="0" err="1"/>
              <a:t>esophagus</a:t>
            </a:r>
            <a:r>
              <a:rPr lang="en-CA" sz="2800" dirty="0"/>
              <a:t> propelled by wave-like muscular contractions known as </a:t>
            </a:r>
            <a:r>
              <a:rPr lang="en-CA" sz="2800" b="1" dirty="0"/>
              <a:t>peristalsis</a:t>
            </a:r>
            <a:r>
              <a:rPr lang="en-CA" sz="2800" dirty="0"/>
              <a:t>. </a:t>
            </a:r>
          </a:p>
          <a:p>
            <a:r>
              <a:rPr lang="en-CA" sz="2800" dirty="0"/>
              <a:t>Peristalsis moves food all the way through the gastrointestinal </a:t>
            </a:r>
            <a:r>
              <a:rPr lang="en-CA" sz="2800" dirty="0" smtClean="0"/>
              <a:t>or GI tract</a:t>
            </a:r>
            <a:r>
              <a:rPr lang="en-CA" sz="2800" dirty="0"/>
              <a:t>.</a:t>
            </a:r>
            <a:endParaRPr lang="en-US" sz="2800" b="1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4343" name="Picture 7" descr="peristal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628775"/>
            <a:ext cx="4008437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0"/>
    </mc:Choice>
    <mc:Fallback xmlns="">
      <p:transition spd="slow" advTm="161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Stomach</a:t>
            </a: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400" dirty="0"/>
              <a:t>The stomach acts as a temporary storage site for food.  Food usually spends about </a:t>
            </a:r>
            <a:r>
              <a:rPr lang="en-CA" sz="2400" dirty="0" smtClean="0"/>
              <a:t>2 to 4 </a:t>
            </a:r>
            <a:r>
              <a:rPr lang="en-CA" sz="2400" dirty="0"/>
              <a:t>hours in the stomach. </a:t>
            </a:r>
            <a:r>
              <a:rPr lang="en-CA" sz="2400" dirty="0" smtClean="0"/>
              <a:t>It </a:t>
            </a:r>
            <a:r>
              <a:rPr lang="en-CA" sz="2400" dirty="0"/>
              <a:t>has ridges which allow it to expand to store about 1.5 litres of food.</a:t>
            </a:r>
          </a:p>
          <a:p>
            <a:r>
              <a:rPr lang="en-CA" sz="2400" dirty="0"/>
              <a:t>The stomach is also the site of initial protein digestion.</a:t>
            </a:r>
            <a:endParaRPr lang="en-US" sz="2400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8442" name="Picture 10" descr="image_stomach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484313"/>
            <a:ext cx="40449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25"/>
    </mc:Choice>
    <mc:Fallback xmlns="">
      <p:transition spd="slow" advTm="2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Stomach</a:t>
            </a: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000" dirty="0"/>
              <a:t>Movement of food into and out of the stomach is controlled by circular muscles known as </a:t>
            </a:r>
            <a:r>
              <a:rPr lang="en-CA" sz="2000" b="1" dirty="0"/>
              <a:t>sphincters.</a:t>
            </a:r>
          </a:p>
          <a:p>
            <a:pPr>
              <a:lnSpc>
                <a:spcPct val="90000"/>
              </a:lnSpc>
            </a:pPr>
            <a:r>
              <a:rPr lang="en-CA" sz="2000" dirty="0" smtClean="0"/>
              <a:t>The sphincter </a:t>
            </a:r>
            <a:r>
              <a:rPr lang="en-CA" sz="2000" dirty="0"/>
              <a:t>at the top of the stomach allows food from the </a:t>
            </a:r>
            <a:r>
              <a:rPr lang="en-CA" sz="2000" dirty="0" err="1"/>
              <a:t>esophagus</a:t>
            </a:r>
            <a:r>
              <a:rPr lang="en-CA" sz="2000" dirty="0"/>
              <a:t> to enter and prevents food from going back up into the </a:t>
            </a:r>
            <a:r>
              <a:rPr lang="en-CA" sz="2000" dirty="0" smtClean="0"/>
              <a:t>oesophagus.</a:t>
            </a:r>
            <a:endParaRPr lang="en-CA" sz="2000" dirty="0"/>
          </a:p>
          <a:p>
            <a:pPr>
              <a:lnSpc>
                <a:spcPct val="90000"/>
              </a:lnSpc>
            </a:pPr>
            <a:r>
              <a:rPr lang="en-CA" sz="2000" dirty="0" smtClean="0"/>
              <a:t>Another sphincter </a:t>
            </a:r>
            <a:r>
              <a:rPr lang="en-CA" sz="2000" dirty="0"/>
              <a:t>located at the bottom slowly releases partially digested food into the small intestine.  The partially digested food is called </a:t>
            </a:r>
            <a:r>
              <a:rPr lang="en-CA" sz="2000" b="1" dirty="0" err="1"/>
              <a:t>chyme</a:t>
            </a:r>
            <a:r>
              <a:rPr lang="en-CA" sz="2000" dirty="0"/>
              <a:t>.</a:t>
            </a:r>
            <a:endParaRPr lang="en-US" sz="2000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16391" name="Picture 7" descr="GERD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32117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96"/>
    </mc:Choice>
    <mc:Fallback xmlns="">
      <p:transition spd="slow" advTm="40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Stomach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Millions of cells lining the stomach secrete various fluids known collectively as gastric fluids.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Gastric fluid consists of mucus, hydrochloric acid, pepsinogens and other substances.</a:t>
            </a:r>
          </a:p>
          <a:p>
            <a:pPr>
              <a:lnSpc>
                <a:spcPct val="90000"/>
              </a:lnSpc>
            </a:pPr>
            <a:r>
              <a:rPr lang="en-CA" sz="2800" b="1" dirty="0"/>
              <a:t>Mucus</a:t>
            </a:r>
            <a:r>
              <a:rPr lang="en-CA" sz="2800" dirty="0"/>
              <a:t> coats and protects the lining of the stomach.  </a:t>
            </a:r>
            <a:r>
              <a:rPr lang="en-CA" sz="2800" b="1" dirty="0"/>
              <a:t>Hydrochloric acid</a:t>
            </a:r>
            <a:r>
              <a:rPr lang="en-CA" sz="2800" dirty="0"/>
              <a:t> kills any harmful substances that have been ingested and it also converts pepsinogen into </a:t>
            </a:r>
            <a:r>
              <a:rPr lang="en-CA" sz="2800" b="1" dirty="0"/>
              <a:t>pepsin</a:t>
            </a:r>
            <a:r>
              <a:rPr lang="en-CA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Pepsin is a protein digesting enzyme that breaks large protein chains into smaller chains.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9"/>
    </mc:Choice>
    <mc:Fallback xmlns="">
      <p:transition spd="slow" advTm="32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Stomach pH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800" dirty="0"/>
              <a:t>The pH environment of the stomach normally ranges between 2.0 and 3.0 on the pH scale.</a:t>
            </a:r>
          </a:p>
          <a:p>
            <a:r>
              <a:rPr lang="en-CA" sz="2800" dirty="0"/>
              <a:t>The high acidity allows pepsin to work and makes the HCL effective at killing pathogens</a:t>
            </a:r>
          </a:p>
          <a:p>
            <a:endParaRPr lang="en-US" sz="2800" dirty="0"/>
          </a:p>
        </p:txBody>
      </p:sp>
      <p:pic>
        <p:nvPicPr>
          <p:cNvPr id="21512" name="Picture 8" descr="ph sc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0" y="1052513"/>
            <a:ext cx="4543425" cy="561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6"/>
    </mc:Choice>
    <mc:Fallback xmlns="">
      <p:transition spd="slow" advTm="39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Duodenum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000" dirty="0" smtClean="0">
                <a:solidFill>
                  <a:schemeClr val="tx1"/>
                </a:solidFill>
                <a:effectLst/>
              </a:rPr>
              <a:t>The</a:t>
            </a:r>
            <a:r>
              <a:rPr lang="en-CA" sz="2000" dirty="0">
                <a:solidFill>
                  <a:schemeClr val="tx1"/>
                </a:solidFill>
                <a:effectLst/>
              </a:rPr>
              <a:t> </a:t>
            </a:r>
            <a:r>
              <a:rPr lang="en-CA" sz="2000" dirty="0" smtClean="0">
                <a:effectLst/>
              </a:rPr>
              <a:t>D</a:t>
            </a:r>
            <a:r>
              <a:rPr lang="en-CA" sz="2000" dirty="0" smtClean="0">
                <a:solidFill>
                  <a:schemeClr val="tx1"/>
                </a:solidFill>
                <a:effectLst/>
              </a:rPr>
              <a:t>uodenum</a:t>
            </a:r>
            <a:r>
              <a:rPr lang="en-CA" sz="2000" dirty="0">
                <a:solidFill>
                  <a:schemeClr val="tx1"/>
                </a:solidFill>
                <a:effectLst/>
              </a:rPr>
              <a:t> is a hollow jointed tube about 25-38cm (10-15 inches) long connecting the </a:t>
            </a:r>
            <a:r>
              <a:rPr lang="en-CA" sz="2000" dirty="0" smtClean="0">
                <a:solidFill>
                  <a:schemeClr val="tx1"/>
                </a:solidFill>
                <a:effectLst/>
              </a:rPr>
              <a:t>stomach</a:t>
            </a:r>
            <a:r>
              <a:rPr lang="en-CA" sz="2000" dirty="0">
                <a:solidFill>
                  <a:schemeClr val="tx1"/>
                </a:solidFill>
                <a:effectLst/>
              </a:rPr>
              <a:t> to the </a:t>
            </a:r>
            <a:r>
              <a:rPr lang="en-CA" sz="2000" dirty="0" smtClean="0">
                <a:solidFill>
                  <a:schemeClr val="tx1"/>
                </a:solidFill>
                <a:effectLst/>
              </a:rPr>
              <a:t>jejunum. </a:t>
            </a:r>
            <a:r>
              <a:rPr lang="en-CA" sz="2000" dirty="0">
                <a:solidFill>
                  <a:schemeClr val="tx1"/>
                </a:solidFill>
                <a:effectLst/>
              </a:rPr>
              <a:t>It begins with </a:t>
            </a:r>
            <a:r>
              <a:rPr lang="en-CA" sz="2000" dirty="0" smtClean="0">
                <a:solidFill>
                  <a:schemeClr val="tx1"/>
                </a:solidFill>
                <a:effectLst/>
              </a:rPr>
              <a:t>the duodenal bulb </a:t>
            </a:r>
            <a:r>
              <a:rPr lang="en-CA" sz="2000" dirty="0">
                <a:solidFill>
                  <a:schemeClr val="tx1"/>
                </a:solidFill>
                <a:effectLst/>
              </a:rPr>
              <a:t> and ends at </a:t>
            </a:r>
            <a:r>
              <a:rPr lang="en-CA" sz="2000" dirty="0" smtClean="0">
                <a:solidFill>
                  <a:schemeClr val="tx1"/>
                </a:solidFill>
                <a:effectLst/>
              </a:rPr>
              <a:t>the ligament of </a:t>
            </a:r>
            <a:r>
              <a:rPr lang="en-CA" sz="2000" dirty="0" err="1" smtClean="0">
                <a:solidFill>
                  <a:schemeClr val="tx1"/>
                </a:solidFill>
                <a:effectLst/>
              </a:rPr>
              <a:t>Treitz</a:t>
            </a:r>
            <a:r>
              <a:rPr lang="en-CA" sz="2000" dirty="0" smtClean="0">
                <a:effectLst/>
              </a:rPr>
              <a:t>.</a:t>
            </a:r>
          </a:p>
          <a:p>
            <a:r>
              <a:rPr lang="en-CA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</a:t>
            </a:r>
            <a:r>
              <a:rPr lang="en-CA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largely responsible for the breakdown of food in the small intestine, </a:t>
            </a:r>
            <a:r>
              <a:rPr lang="en-CA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enzymes.</a:t>
            </a:r>
          </a:p>
          <a:p>
            <a:r>
              <a:rPr lang="en-CA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duodenum also regulates the rate of emptying of the stomach via hormonal pathways</a:t>
            </a:r>
            <a:endParaRPr lang="en-CA" sz="2000" dirty="0" smtClean="0">
              <a:effectLst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46085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71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3"/>
    </mc:Choice>
    <mc:Fallback xmlns="">
      <p:transition spd="slow" advTm="29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and Large Intestine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intestines are named for their diameter, not length.</a:t>
            </a:r>
          </a:p>
          <a:p>
            <a:pPr>
              <a:lnSpc>
                <a:spcPct val="90000"/>
              </a:lnSpc>
            </a:pPr>
            <a:r>
              <a:rPr lang="en-US" sz="2800"/>
              <a:t>The small intestine is up to 7 m in length but only 2.5 cm in diameter.</a:t>
            </a:r>
          </a:p>
          <a:p>
            <a:pPr>
              <a:lnSpc>
                <a:spcPct val="90000"/>
              </a:lnSpc>
            </a:pPr>
            <a:r>
              <a:rPr lang="en-US" sz="2800"/>
              <a:t>The large intestine is only 1.5 m in length but 7.6 cm in diameter.</a:t>
            </a:r>
          </a:p>
        </p:txBody>
      </p:sp>
      <p:pic>
        <p:nvPicPr>
          <p:cNvPr id="39942" name="Picture 6" descr="small intest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600200"/>
            <a:ext cx="3167063" cy="235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5" name="Picture 9" descr="large intest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086225"/>
            <a:ext cx="3168650" cy="237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5"/>
    </mc:Choice>
    <mc:Fallback xmlns="">
      <p:transition spd="slow" advTm="1773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mammals the length of the small intestine is directly related to their diet. 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Due to the fact that meats are easier to digest than plant materials, carnivores (lion) will have a shorter intestine than herbivores (rabbit).  The length of the digestive tract of omnivores falls somewhere in the middle.</a:t>
            </a:r>
          </a:p>
        </p:txBody>
      </p:sp>
      <p:pic>
        <p:nvPicPr>
          <p:cNvPr id="43017" name="Picture 9" descr="l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600200"/>
            <a:ext cx="33813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8" name="Picture 10" descr="rabb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488" y="3924300"/>
            <a:ext cx="1614487" cy="2384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3"/>
    </mc:Choice>
    <mc:Fallback xmlns="">
      <p:transition spd="slow" advTm="21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Small Intestine</a:t>
            </a: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sz="2400" dirty="0"/>
              <a:t>Food enters the small intestine as a semi-solid mixture known as </a:t>
            </a:r>
            <a:r>
              <a:rPr lang="en-CA" sz="2400" b="1" dirty="0" err="1"/>
              <a:t>chyme</a:t>
            </a:r>
            <a:r>
              <a:rPr lang="en-CA" sz="2400" dirty="0"/>
              <a:t>.  The </a:t>
            </a:r>
            <a:r>
              <a:rPr lang="en-CA" sz="2400" dirty="0" err="1"/>
              <a:t>chyme</a:t>
            </a:r>
            <a:r>
              <a:rPr lang="en-CA" sz="2400" dirty="0"/>
              <a:t> is acidic due to the </a:t>
            </a:r>
            <a:r>
              <a:rPr lang="en-CA" sz="2400" dirty="0" err="1"/>
              <a:t>HCl</a:t>
            </a:r>
            <a:r>
              <a:rPr lang="en-CA" sz="2400" dirty="0"/>
              <a:t> in the stomach so it needs to be neutralized.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The presence of </a:t>
            </a:r>
            <a:r>
              <a:rPr lang="en-CA" sz="2400" dirty="0" err="1"/>
              <a:t>chyme</a:t>
            </a:r>
            <a:r>
              <a:rPr lang="en-CA" sz="2400" dirty="0"/>
              <a:t> in the small intestine triggers the conversion of </a:t>
            </a:r>
            <a:r>
              <a:rPr lang="en-CA" sz="2400" dirty="0" err="1"/>
              <a:t>prosecretin</a:t>
            </a:r>
            <a:r>
              <a:rPr lang="en-CA" sz="2400" dirty="0"/>
              <a:t> into secretin which is absorbed into the blood stream and carried to the pancreas</a:t>
            </a:r>
            <a:endParaRPr lang="en-US" sz="2400" dirty="0"/>
          </a:p>
        </p:txBody>
      </p:sp>
      <p:pic>
        <p:nvPicPr>
          <p:cNvPr id="60422" name="Picture 6" descr="digestion flow ch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643438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01"/>
    </mc:Choice>
    <mc:Fallback xmlns="">
      <p:transition spd="slow" advTm="3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DIGESTION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6" name="Picture 8" descr="digestive-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4313"/>
            <a:ext cx="4824412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5"/>
    </mc:Choice>
    <mc:Fallback xmlns="">
      <p:transition spd="slow" advTm="1328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Pancreas</a:t>
            </a:r>
            <a:endParaRPr lang="en-US"/>
          </a:p>
        </p:txBody>
      </p:sp>
      <p:pic>
        <p:nvPicPr>
          <p:cNvPr id="58377" name="Picture 9" descr="pancre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500"/>
            <a:ext cx="4572000" cy="409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sz="2400" dirty="0"/>
              <a:t>The pancreas is an accessory organ of the digestive system.  It releases chemicals to aid in digestion.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Secretin will stimulate the pancreas to release a solution containing bicarbonate ion into the small intestine where it will neutralize the acidic </a:t>
            </a:r>
            <a:r>
              <a:rPr lang="en-CA" sz="2400" dirty="0" err="1"/>
              <a:t>chyme</a:t>
            </a:r>
            <a:r>
              <a:rPr lang="en-CA" sz="2400" dirty="0"/>
              <a:t> and raise the pH from 2.5 to 9.0.  This inactivates the pepsin.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9"/>
    </mc:Choice>
    <mc:Fallback xmlns="">
      <p:transition spd="slow" advTm="23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Pancreas and Digestion</a:t>
            </a:r>
            <a:endParaRPr lang="en-US"/>
          </a:p>
        </p:txBody>
      </p:sp>
      <p:pic>
        <p:nvPicPr>
          <p:cNvPr id="66565" name="Picture 5" descr="carb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484313"/>
            <a:ext cx="27146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sz="2700" dirty="0"/>
              <a:t>The pancreas </a:t>
            </a:r>
            <a:r>
              <a:rPr lang="en-CA" sz="2700" dirty="0" smtClean="0"/>
              <a:t>is an integral part of the digestive system. </a:t>
            </a:r>
          </a:p>
          <a:p>
            <a:r>
              <a:rPr lang="en-CA" sz="2700" dirty="0" smtClean="0"/>
              <a:t>It releases </a:t>
            </a:r>
            <a:r>
              <a:rPr lang="en-CA" sz="2700" dirty="0"/>
              <a:t>digestive enzymes that break down the three macromolecules: carbohydrates, lipids and proteins.</a:t>
            </a:r>
          </a:p>
          <a:p>
            <a:endParaRPr lang="en-US" sz="2800" dirty="0"/>
          </a:p>
        </p:txBody>
      </p:sp>
      <p:pic>
        <p:nvPicPr>
          <p:cNvPr id="66567" name="Picture 7" descr="meat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57338"/>
            <a:ext cx="2386012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0"/>
    </mc:Choice>
    <mc:Fallback xmlns="">
      <p:transition spd="slow" advTm="14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Liver</a:t>
            </a: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 bIns="252000"/>
          <a:lstStyle/>
          <a:p>
            <a:r>
              <a:rPr lang="en-CA" sz="2200" dirty="0"/>
              <a:t>The liver is a large accessory organ of the digestive system that is constantly producing a fluid known as </a:t>
            </a:r>
            <a:r>
              <a:rPr lang="en-CA" sz="2200" b="1" dirty="0"/>
              <a:t>bile</a:t>
            </a:r>
            <a:r>
              <a:rPr lang="en-CA" sz="2200" b="1" dirty="0" smtClean="0"/>
              <a:t>.</a:t>
            </a:r>
          </a:p>
          <a:p>
            <a:r>
              <a:rPr lang="en-CA" sz="2200" b="1" dirty="0" smtClean="0"/>
              <a:t>Bile </a:t>
            </a:r>
            <a:r>
              <a:rPr lang="en-CA" sz="2200" dirty="0"/>
              <a:t>is stored in the gall bladder until it is needed in the small intestine</a:t>
            </a:r>
            <a:r>
              <a:rPr lang="en-CA" sz="2200" dirty="0" smtClean="0"/>
              <a:t>.</a:t>
            </a:r>
          </a:p>
          <a:p>
            <a:r>
              <a:rPr lang="en-US" altLang="en-US" sz="2200" dirty="0" smtClean="0"/>
              <a:t>Liver can regenerate missing pieces if necessary. </a:t>
            </a:r>
          </a:p>
          <a:p>
            <a:r>
              <a:rPr lang="en-US" altLang="en-US" sz="2200" dirty="0" smtClean="0"/>
              <a:t>It is one of the largest organs in the body.</a:t>
            </a:r>
          </a:p>
          <a:p>
            <a:endParaRPr lang="en-US" sz="2800" b="1" dirty="0"/>
          </a:p>
        </p:txBody>
      </p:sp>
      <p:pic>
        <p:nvPicPr>
          <p:cNvPr id="78854" name="Picture 6" descr="li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16113"/>
            <a:ext cx="4038600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5"/>
    </mc:Choice>
    <mc:Fallback xmlns="">
      <p:transition spd="slow" advTm="28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Liver and Gall Bladder</a:t>
            </a: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400" dirty="0"/>
              <a:t>The presence of lipids in the small intestine trigger the release of the hormone cholecystokinin (CCK) which triggers the release of bile from the gall bladder.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Bile contains bile salts that emulsifies fats which means it breaks them into smaller droplets so they can be digested.</a:t>
            </a:r>
            <a:endParaRPr lang="en-US" sz="2400" dirty="0"/>
          </a:p>
        </p:txBody>
      </p:sp>
      <p:pic>
        <p:nvPicPr>
          <p:cNvPr id="75782" name="Picture 6" descr="pancreas and li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57350"/>
            <a:ext cx="4643437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84"/>
    </mc:Choice>
    <mc:Fallback xmlns="">
      <p:transition spd="slow" advTm="28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Detoxification and the Liver</a:t>
            </a:r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sz="2400" dirty="0"/>
              <a:t>The liver is also able to detoxify many substances in the body by making them soluble and they can then be dissolved in the bloodstream and eliminated in urine.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One example would be alcohol.  Alcohol can damage liver cells which are replaced by connective tissues and fat.  The result is cirrhosis of the liver (shown left).</a:t>
            </a:r>
            <a:endParaRPr lang="en-US" sz="2400" dirty="0"/>
          </a:p>
        </p:txBody>
      </p:sp>
      <p:pic>
        <p:nvPicPr>
          <p:cNvPr id="86023" name="Picture 7" descr="damaged li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52538"/>
            <a:ext cx="3959225" cy="2649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8" descr="cirrhos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924300"/>
            <a:ext cx="37433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11"/>
    </mc:Choice>
    <mc:Fallback xmlns="">
      <p:transition spd="slow" advTm="24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Absorption of Materials</a:t>
            </a: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800" dirty="0"/>
              <a:t>Chemical digestion of nutrients is completed by the time it reaches the large intestine.</a:t>
            </a:r>
          </a:p>
          <a:p>
            <a:r>
              <a:rPr lang="en-CA" sz="2800" dirty="0"/>
              <a:t>Now that nutrients are small enough they need to be absorbed into the blood stream so they can diffuse inside cells.</a:t>
            </a:r>
            <a:endParaRPr lang="en-US" sz="2800" dirty="0"/>
          </a:p>
        </p:txBody>
      </p:sp>
      <p:pic>
        <p:nvPicPr>
          <p:cNvPr id="88070" name="Picture 6" descr="absorp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5038"/>
            <a:ext cx="4495800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3"/>
    </mc:Choice>
    <mc:Fallback xmlns="">
      <p:transition spd="slow" advTm="13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Large Intestine</a:t>
            </a: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2500" dirty="0"/>
              <a:t>The large intestine </a:t>
            </a:r>
            <a:r>
              <a:rPr lang="en-CA" sz="2500" dirty="0" smtClean="0"/>
              <a:t>comprises of the  Colon, Cecum and the Rectum. It stores </a:t>
            </a:r>
            <a:r>
              <a:rPr lang="en-CA" sz="2500" dirty="0"/>
              <a:t>waste products long enough </a:t>
            </a:r>
            <a:r>
              <a:rPr lang="en-CA" sz="2500" dirty="0" smtClean="0"/>
              <a:t>for </a:t>
            </a:r>
            <a:r>
              <a:rPr lang="en-CA" sz="2500" dirty="0"/>
              <a:t>water </a:t>
            </a:r>
            <a:r>
              <a:rPr lang="en-CA" sz="2500" dirty="0" smtClean="0"/>
              <a:t>to </a:t>
            </a:r>
            <a:r>
              <a:rPr lang="en-CA" sz="2500" dirty="0"/>
              <a:t>be reabsorbed from the wastes.</a:t>
            </a:r>
          </a:p>
          <a:p>
            <a:r>
              <a:rPr lang="en-CA" sz="2500" dirty="0"/>
              <a:t>Along with the water, some inorganic salts, minerals and vitamins are </a:t>
            </a:r>
            <a:r>
              <a:rPr lang="en-CA" sz="2500" dirty="0" smtClean="0"/>
              <a:t>also absorbed</a:t>
            </a:r>
            <a:r>
              <a:rPr lang="en-CA" sz="2500" dirty="0"/>
              <a:t>.</a:t>
            </a:r>
            <a:endParaRPr lang="en-US" sz="2500" dirty="0"/>
          </a:p>
        </p:txBody>
      </p:sp>
      <p:pic>
        <p:nvPicPr>
          <p:cNvPr id="90118" name="Picture 6" descr="col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643438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10"/>
    </mc:Choice>
    <mc:Fallback xmlns="">
      <p:transition spd="slow" advTm="40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229600" cy="1143000"/>
          </a:xfrm>
        </p:spPr>
        <p:txBody>
          <a:bodyPr/>
          <a:lstStyle/>
          <a:p>
            <a:r>
              <a:rPr lang="en-CA" dirty="0" smtClean="0"/>
              <a:t>Large Intestine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3" descr="E:\Media\Images\ch24\screen\ha5lf2429a_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8"/>
            <a:ext cx="9144000" cy="66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4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25"/>
    </mc:Choice>
    <mc:Fallback xmlns="">
      <p:transition spd="slow" advTm="72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Large Intestine</a:t>
            </a: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800" dirty="0"/>
              <a:t>The large intestine is home to several different types of bacteria.</a:t>
            </a:r>
          </a:p>
          <a:p>
            <a:r>
              <a:rPr lang="en-CA" sz="2800" dirty="0"/>
              <a:t>These bacteria use waste materials to synthesize vitamins B and K.  This is an example of a symbiotic relationship.</a:t>
            </a:r>
            <a:endParaRPr lang="en-US" sz="2800" dirty="0"/>
          </a:p>
        </p:txBody>
      </p:sp>
      <p:pic>
        <p:nvPicPr>
          <p:cNvPr id="93190" name="Picture 6" descr="Bifido_on_co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28775"/>
            <a:ext cx="4186237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0"/>
    </mc:Choice>
    <mc:Fallback xmlns="">
      <p:transition spd="slow" advTm="12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Absorption of Nutrients</a:t>
            </a: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400" dirty="0"/>
              <a:t>Most nutrients are absorbed in the small intestine.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The small intestine is lined with millions of small finger-like projections known as villi</a:t>
            </a:r>
            <a:r>
              <a:rPr lang="en-CA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CA" sz="2400" dirty="0" smtClean="0">
                <a:effectLst/>
              </a:rPr>
              <a:t>Fructose </a:t>
            </a:r>
            <a:r>
              <a:rPr lang="en-CA" sz="2400" dirty="0">
                <a:effectLst/>
              </a:rPr>
              <a:t>is absorbed through passive transport and moves down a gradient from the intestinal lumen to the epithelial cells.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9335" name="Picture 7" descr="viil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4103687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69"/>
    </mc:Choice>
    <mc:Fallback xmlns="">
      <p:transition spd="slow" advTm="19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Digestion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800" dirty="0"/>
              <a:t>Digestion is the breakdown of large, complex organic molecules into smaller components that can be used by the body.</a:t>
            </a:r>
          </a:p>
          <a:p>
            <a:r>
              <a:rPr lang="en-CA" sz="2800" dirty="0"/>
              <a:t>Molecules need to be small enough to diffuse across plasma membranes.</a:t>
            </a:r>
            <a:endParaRPr lang="en-US" sz="2800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7178" name="Picture 10" descr="3045_a_dig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455988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0"/>
    </mc:Choice>
    <mc:Fallback xmlns="">
      <p:transition spd="slow" advTm="15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Rectum &amp; Anal Canal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1764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1600" dirty="0">
                <a:effectLst/>
              </a:rPr>
              <a:t>The rectum is the end of the large intestine and is where feces are stored until eliminated through the anus. Two sphincters </a:t>
            </a:r>
            <a:r>
              <a:rPr lang="en-CA" sz="1600" dirty="0" smtClean="0">
                <a:effectLst/>
              </a:rPr>
              <a:t>control </a:t>
            </a:r>
            <a:r>
              <a:rPr lang="en-CA" sz="1600" dirty="0">
                <a:effectLst/>
              </a:rPr>
              <a:t>the movement feces during defecation.</a:t>
            </a:r>
          </a:p>
          <a:p>
            <a:r>
              <a:rPr lang="en-CA" sz="1600" dirty="0" smtClean="0">
                <a:effectLst/>
              </a:rPr>
              <a:t>The</a:t>
            </a:r>
            <a:r>
              <a:rPr lang="en-CA" sz="1600" dirty="0">
                <a:effectLst/>
              </a:rPr>
              <a:t> internal anal sphincter </a:t>
            </a:r>
            <a:r>
              <a:rPr lang="en-CA" sz="1600" dirty="0" smtClean="0">
                <a:effectLst/>
              </a:rPr>
              <a:t>, </a:t>
            </a:r>
            <a:r>
              <a:rPr lang="en-CA" sz="1600" dirty="0">
                <a:effectLst/>
              </a:rPr>
              <a:t>the external anal </a:t>
            </a:r>
            <a:r>
              <a:rPr lang="en-CA" sz="1600" dirty="0" smtClean="0">
                <a:effectLst/>
              </a:rPr>
              <a:t>sphincter</a:t>
            </a:r>
            <a:r>
              <a:rPr lang="en-CA" sz="1600" dirty="0">
                <a:effectLst/>
              </a:rPr>
              <a:t> </a:t>
            </a:r>
            <a:r>
              <a:rPr lang="en-CA" sz="1600" dirty="0" smtClean="0">
                <a:effectLst/>
              </a:rPr>
              <a:t> </a:t>
            </a:r>
            <a:r>
              <a:rPr lang="en-CA" sz="1600" dirty="0">
                <a:effectLst/>
              </a:rPr>
              <a:t>and the puborectalis muscles act together to keep the rectum </a:t>
            </a:r>
            <a:r>
              <a:rPr lang="en-CA" sz="1600" dirty="0" smtClean="0">
                <a:effectLst/>
              </a:rPr>
              <a:t>closed</a:t>
            </a:r>
          </a:p>
          <a:p>
            <a:r>
              <a:rPr lang="en-CA" sz="1600" dirty="0">
                <a:effectLst/>
              </a:rPr>
              <a:t>Together, they make up the anal sphincter </a:t>
            </a:r>
            <a:r>
              <a:rPr lang="en-CA" sz="1600" dirty="0" smtClean="0">
                <a:effectLst/>
              </a:rPr>
              <a:t>mechanism</a:t>
            </a:r>
          </a:p>
          <a:p>
            <a:r>
              <a:rPr lang="en-CA" sz="1600" dirty="0">
                <a:effectLst/>
              </a:rPr>
              <a:t>Voluntary defecation begins with the sensation of rectal dilatation from stool </a:t>
            </a:r>
            <a:r>
              <a:rPr lang="en-CA" sz="1600" dirty="0" smtClean="0">
                <a:effectLst/>
              </a:rPr>
              <a:t>advancement. </a:t>
            </a:r>
            <a:r>
              <a:rPr lang="en-CA" sz="1600" dirty="0">
                <a:effectLst/>
              </a:rPr>
              <a:t>This stretches the puborectalis </a:t>
            </a:r>
            <a:r>
              <a:rPr lang="en-CA" sz="1600" dirty="0" smtClean="0">
                <a:effectLst/>
              </a:rPr>
              <a:t>muscle </a:t>
            </a:r>
            <a:r>
              <a:rPr lang="en-CA" sz="1600" dirty="0">
                <a:effectLst/>
              </a:rPr>
              <a:t>and the rectal wall, which signals the urge to </a:t>
            </a:r>
            <a:r>
              <a:rPr lang="en-CA" sz="1600" dirty="0" smtClean="0">
                <a:effectLst/>
              </a:rPr>
              <a:t>defecate </a:t>
            </a:r>
          </a:p>
        </p:txBody>
      </p:sp>
    </p:spTree>
    <p:extLst>
      <p:ext uri="{BB962C8B-B14F-4D97-AF65-F5344CB8AC3E}">
        <p14:creationId xmlns:p14="http://schemas.microsoft.com/office/powerpoint/2010/main" val="425313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Rectum &amp; Anal Canal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9032"/>
            <a:ext cx="3744416" cy="42082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1700" dirty="0">
                <a:effectLst/>
                <a:latin typeface="Arial" pitchFamily="34" charset="0"/>
                <a:cs typeface="Arial" pitchFamily="34" charset="0"/>
              </a:rPr>
              <a:t>Stool approaches the internal sphincter, which automatically relaxes (recto-anal inhibitory reflex) and the external anal sphincter is voluntarily contracted to maintain continence.</a:t>
            </a:r>
          </a:p>
          <a:p>
            <a:r>
              <a:rPr lang="en-CA" sz="1700" dirty="0">
                <a:effectLst/>
                <a:latin typeface="Arial" pitchFamily="34" charset="0"/>
                <a:cs typeface="Arial" pitchFamily="34" charset="0"/>
              </a:rPr>
              <a:t>To initiate defecation, the external anal sphincter and the puborectalis muscle are relaxed. Then the glottis is closed, the diaphragm descends, and abdominal muscles contract to raise </a:t>
            </a:r>
            <a:r>
              <a:rPr lang="en-CA" sz="1700" dirty="0" smtClean="0">
                <a:effectLst/>
                <a:latin typeface="Arial" pitchFamily="34" charset="0"/>
                <a:cs typeface="Arial" pitchFamily="34" charset="0"/>
              </a:rPr>
              <a:t>intra-abdominal </a:t>
            </a:r>
            <a:r>
              <a:rPr lang="en-CA" sz="1700" dirty="0">
                <a:effectLst/>
                <a:latin typeface="Arial" pitchFamily="34" charset="0"/>
                <a:cs typeface="Arial" pitchFamily="34" charset="0"/>
              </a:rPr>
              <a:t>pressure via the Valsalva </a:t>
            </a:r>
            <a:r>
              <a:rPr lang="en-CA" sz="1800" dirty="0">
                <a:effectLst/>
              </a:rPr>
              <a:t>manoeuvre</a:t>
            </a:r>
            <a:r>
              <a:rPr lang="en-CA" sz="1700" dirty="0" smtClean="0"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CA" sz="1700" dirty="0" smtClean="0">
                <a:effectLst/>
                <a:latin typeface="Arial" pitchFamily="34" charset="0"/>
                <a:cs typeface="Arial" pitchFamily="34" charset="0"/>
              </a:rPr>
              <a:t>Sigmoid </a:t>
            </a:r>
            <a:r>
              <a:rPr lang="en-CA" sz="1700" dirty="0">
                <a:effectLst/>
                <a:latin typeface="Arial" pitchFamily="34" charset="0"/>
                <a:cs typeface="Arial" pitchFamily="34" charset="0"/>
              </a:rPr>
              <a:t>peristalsis </a:t>
            </a:r>
            <a:r>
              <a:rPr lang="en-CA" sz="1700" dirty="0" smtClean="0">
                <a:effectLst/>
                <a:latin typeface="Arial" pitchFamily="34" charset="0"/>
                <a:cs typeface="Arial" pitchFamily="34" charset="0"/>
              </a:rPr>
              <a:t>commence via </a:t>
            </a:r>
            <a:r>
              <a:rPr lang="en-CA" sz="1700" dirty="0">
                <a:effectLst/>
                <a:latin typeface="Arial" pitchFamily="34" charset="0"/>
                <a:cs typeface="Arial" pitchFamily="34" charset="0"/>
              </a:rPr>
              <a:t>longitudinal muscle layer </a:t>
            </a:r>
            <a:r>
              <a:rPr lang="en-CA" sz="1700" dirty="0" smtClean="0">
                <a:effectLst/>
                <a:latin typeface="Arial" pitchFamily="34" charset="0"/>
                <a:cs typeface="Arial" pitchFamily="34" charset="0"/>
              </a:rPr>
              <a:t>contractions </a:t>
            </a:r>
            <a:r>
              <a:rPr lang="en-CA" sz="1700" dirty="0">
                <a:effectLst/>
                <a:latin typeface="Arial" pitchFamily="34" charset="0"/>
                <a:cs typeface="Arial" pitchFamily="34" charset="0"/>
              </a:rPr>
              <a:t>and gravity then </a:t>
            </a:r>
            <a:r>
              <a:rPr lang="en-CA" sz="1700" dirty="0" smtClean="0">
                <a:effectLst/>
                <a:latin typeface="Arial" pitchFamily="34" charset="0"/>
                <a:cs typeface="Arial" pitchFamily="34" charset="0"/>
              </a:rPr>
              <a:t>propels </a:t>
            </a:r>
            <a:r>
              <a:rPr lang="en-CA" sz="1700" dirty="0">
                <a:effectLst/>
                <a:latin typeface="Arial" pitchFamily="34" charset="0"/>
                <a:cs typeface="Arial" pitchFamily="34" charset="0"/>
              </a:rPr>
              <a:t>the stool </a:t>
            </a:r>
            <a:r>
              <a:rPr lang="en-CA" sz="1700" dirty="0" smtClean="0">
                <a:effectLst/>
                <a:latin typeface="Arial" pitchFamily="34" charset="0"/>
                <a:cs typeface="Arial" pitchFamily="34" charset="0"/>
              </a:rPr>
              <a:t>out.</a:t>
            </a:r>
            <a:endParaRPr lang="en-CA" sz="1700" dirty="0"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8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4" y="1618938"/>
            <a:ext cx="3810532" cy="44583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2100" dirty="0" smtClean="0"/>
              <a:t>A Colon hydrotherpist should be knowledgeable about Human </a:t>
            </a:r>
            <a:r>
              <a:rPr lang="en-CA" sz="2100" dirty="0"/>
              <a:t>A</a:t>
            </a:r>
            <a:r>
              <a:rPr lang="en-CA" sz="2100" dirty="0" smtClean="0"/>
              <a:t>natomy and Physiology</a:t>
            </a:r>
          </a:p>
          <a:p>
            <a:r>
              <a:rPr lang="en-CA" sz="2100" dirty="0" smtClean="0"/>
              <a:t>Must maintain a high level of professionalism at all times</a:t>
            </a:r>
          </a:p>
          <a:p>
            <a:r>
              <a:rPr lang="en-CA" sz="2100" dirty="0" smtClean="0"/>
              <a:t>The Health, Welfare and Comfort of our client should be our main concern</a:t>
            </a:r>
          </a:p>
          <a:p>
            <a:r>
              <a:rPr lang="en-CA" sz="2100" dirty="0"/>
              <a:t>Recognize your limitations </a:t>
            </a:r>
            <a:r>
              <a:rPr lang="en-CA" sz="2100" dirty="0" smtClean="0"/>
              <a:t>and </a:t>
            </a:r>
            <a:r>
              <a:rPr lang="en-CA" sz="2100" dirty="0"/>
              <a:t>when </a:t>
            </a:r>
            <a:r>
              <a:rPr lang="en-CA" sz="2100" dirty="0" smtClean="0"/>
              <a:t>indicated</a:t>
            </a:r>
            <a:r>
              <a:rPr lang="en-CA" sz="2100" dirty="0"/>
              <a:t>, </a:t>
            </a:r>
            <a:r>
              <a:rPr lang="en-CA" sz="2100" dirty="0" smtClean="0"/>
              <a:t>recommend </a:t>
            </a:r>
            <a:r>
              <a:rPr lang="en-CA" sz="2100" dirty="0"/>
              <a:t>or seek </a:t>
            </a:r>
            <a:r>
              <a:rPr lang="en-CA" sz="2100" dirty="0" smtClean="0"/>
              <a:t>additional </a:t>
            </a:r>
            <a:r>
              <a:rPr lang="en-CA" sz="2100" dirty="0"/>
              <a:t>opinions </a:t>
            </a:r>
            <a:r>
              <a:rPr lang="en-CA" sz="2100" dirty="0" smtClean="0"/>
              <a:t>&amp; </a:t>
            </a:r>
            <a:r>
              <a:rPr lang="en-CA" sz="2100" dirty="0"/>
              <a:t>services</a:t>
            </a:r>
            <a:endParaRPr lang="en-CA" sz="2100" dirty="0" smtClean="0"/>
          </a:p>
        </p:txBody>
      </p:sp>
    </p:spTree>
    <p:extLst>
      <p:ext uri="{BB962C8B-B14F-4D97-AF65-F5344CB8AC3E}">
        <p14:creationId xmlns:p14="http://schemas.microsoft.com/office/powerpoint/2010/main" val="20067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Fun Facts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7924800" cy="61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Approximately 75% of human waste is made of water.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  During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your lifetime, you will produce enough saliva to fill two swimming pools.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  Every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day the human stomach produces about 2 liters of hydrochloric acid.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  Every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three days a human stomach gets a new lining.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  Bile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produced by the liver is responsible for making your feces a brownish, green colour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Food 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drying up and hanging out in the large intestine can last 18 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hours 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2 days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Most food products are absorbed by the small intestines, The large intestine is responsible for absorption of water and excretion of solid waste material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In 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 lifetime, your digestive system may handle about 50 tons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  Without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its lining of mucus your stomach would digest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itself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  The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acid in your stomach is strong enough to dissolve razorblades.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en-US" sz="1300" dirty="0">
              <a:solidFill>
                <a:srgbClr val="000000"/>
              </a:solidFill>
              <a:latin typeface="Lucida Gran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1300" dirty="0">
              <a:solidFill>
                <a:srgbClr val="000000"/>
              </a:solidFill>
              <a:latin typeface="Lucida Grande" charset="0"/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8339"/>
            <a:ext cx="11001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68557"/>
      </p:ext>
    </p:extLst>
  </p:cSld>
  <p:clrMapOvr>
    <a:masterClrMapping/>
  </p:clrMapOvr>
  <p:transition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" name="Table Placeholder 4"/>
          <p:cNvPicPr>
            <a:picLocks noGrp="1" noChangeAspect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75" y="332656"/>
            <a:ext cx="7346949" cy="5904656"/>
          </a:xfrm>
        </p:spPr>
      </p:pic>
    </p:spTree>
    <p:extLst>
      <p:ext uri="{BB962C8B-B14F-4D97-AF65-F5344CB8AC3E}">
        <p14:creationId xmlns:p14="http://schemas.microsoft.com/office/powerpoint/2010/main" val="2138027172"/>
      </p:ext>
    </p:extLst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AutoShape 2" descr="data:image/jpeg;base64,/9j/4AAQSkZJRgABAQAAAQABAAD/2wCEAAkGBxQTERUUExQWFRUWFxcXFxgYGRocHhgcHhgXGR8YHx4YHCggHB4lHhoaIjEtJSkrLi8uHB81ODUsNygtLisBCgoKBQUFDgUFDisZExkrKysrKysrKysrKysrKysrKysrKysrKysrKysrKysrKysrKysrKysrKysrKysrKysrK//AABEIAMQBAQMBIgACEQEDEQH/xAAcAAEAAgMBAQEAAAAAAAAAAAAABgcEBQgDAQL/xABJEAACAQMBBAcFBgMFBQcFAAABAgMABBEFBhIhMQcTIkFRYXEIFDKBkSNCUnKCoWKSsTNDU6LBFSQ0Y7IXRHPR4eLwFoOTs8L/xAAUAQEAAAAAAAAAAAAAAAAAAAAA/8QAFBEBAAAAAAAAAAAAAAAAAAAAAP/aAAwDAQACEQMRAD8AvGlKUClKUClKUClKUClKUClKUClKUClKUClKUClKUClKUClKxtSv44InlmcRxoN5mbkB/wDPrQZNRTUNvbdZTb2yyXtwOcduAwXu7chIRBnnk8Kgg1a92inaK2Z7XTEO7LIODy/wZ8SPujgActngptLZ7Z+3soRDbRrGg545seW8x5sfM0GBEdTlGT7paj8JElw2PMholB9N4V9fTdQ+7fQ587Th+0wP71IqUEPutS1W3G89rBeIOZt3aKTHj1cu8GPkHr12Z6QbO8fqldoZwcGCcbkgPgAeDHyBJqV1DOkLo9g1JN4YiulH2cw4HhyV8fEv7ju7wQmdKpLo/wCkme1uf9m6tkMrdWszHijdyyH7yHhh/MZyDlbtoFKUoFKUoFKUoFKUoFKUoFK1+ta5b2idZczJEvcWOM+QHNj6VWeudPFpGSLaCSc/iYiNT6ZBb6qKC3KVzre9PV8x+ygt4x5h3P13wP2rB/7b9T/5H/4//dQdMUrnG16eNQUjfitnHf2XU/USYH0qQ6d7QC8p7Jh5xyA/5WUf1oLtqK3e2sbSNBZRPezLwbqiBFGf+ZM3YX0G8fKqwvukiLVbr3eadrHTguXHHrLg8Ps2ZMhFOTwzyB4nI3bc2YvbARLFYyW/VrySJ0OPMgHOfEniTzoMZNO1GbjNdJbA/ctYwzDyMs4IJ9IxWSmy8f357uQ+JuZV/aJlX9q3tKDT/wD03D3NcD0urj/WWv17jPECYZjJjlHPgg+QkVd9fVt/0rbV5XVwkaM8jKiKCWZiAFA5kk8AKDG0fU1uIywBVlYpJG2N6N15o2OHeCCOBBUjIINZ1RXYSVpjd3e6yxXVwHhDAgtGkMUKy4PEB+rLDPdg99Sqg+E44nlVBbTavNtDqa2FqxWziYszjkwU4aY+I47qDzB4Z4S3p52tNrZi1ibEtyCGI5rEODfzfD6b3hWw6FdkxZaesjrie5AkfPNVx2E8sA5PmxHdQTPRdJitYEggQJHGMKB+5PiSeJPeTWdSlApSlApSlBTXtD7LB4Ev0HbiKxzeaMcKx8wxC/r8q3PQXtc15ZmCVszW26uTzaM53CfEjBU+i+NTvaPTBc2k9u3KWJ09CVIB9QcH5VzZ0I6obfWIlPBZg8Lj1G8vDx31UfM0HUlKUoFKUoFKUoFKUoFV5tXt5M0zWOkxe83Q4Syc4rfuO8T2Sw48zgHhxOVrdbU3ks0gsLVikjrvzzD/ALvCTjI/5r4IXwwx7q22zugQWUIht4wiDn4se9mPNmPif6UFcad0N9e/X6rdyXMzcSqHCj+HeI3iPyhMVNdN2A02ADq7KDhyLr1h+smTUlpQYkemQr8MMY9EUf0FYeuPZ28LzXKwpEgyzMin5AYySeQA4ms7Ur+OCJ5pWCRxqWZj3AVQ1jdzbS6qA4ZLC3O+Y88l5AHHAyOeHku9jlxCc6Dotvqp95ewghtM/YgwoJrjH947AdiPwUcW5k7vA1htfs9bXetLYaZCsW6xSaQF2XeHF2wWIVYwCMDGWyPCrx6QNoF07TZZVwrBRHCoAxvkbqgDwX4seCmoV7PuzXV28l/KMy3BKoTxPVg8Tk8cs4OfEKp76DF1HoAgI+wvJUP/ADEV8/ylMfvUV1HoL1CMkxSQSgfDhmRj8mXdB/VXSFKDmWDZ3aO1+AXagdyTBx/KrsP2rPt9odqF4dXdH81qp/cxVeWvbVWdnj3m4jiJGQpOWI8Qq5Yj5VHrrpd0pE3hcmTJwFSOTe+jKMfM0EIsZdq5yBnqVP3nS3THqN0t9BUx0To+ldll1a7e9cYIhyRAreJTgHI8wB4itrtttqmn2YuWhkYvuhExu4ZgSFduIXkc4yeFRHYbpSnuIZZLiJXlkmEVnbwjDSNu7zDtMcIoKlnOAMnyFBbAFCa5i2z261ZtQaJpzE8Uu6sVuxCbwPBcjBk8DvfQcquvpZ1w2mkTvnEkiiFMHHak4Eg+IXfYelBTIkOubRD70HWcB3CCLj8t/H1eugdS2osrdxHPdQROcdl5FUgdxIJ4D1qieg3T5pGuPd/s5GCxtcEZEERO825n4pXIUKOQ3ST3Aw/pH0dLTU7iCOR5FVlO/Id5iWRXbeIAyd5jQdeq2RkcQa+1F+jCGRNJs1kzvdSDx5hSSVH8pWpRQKUpQKUpQK5Ij+x14Y/u9R4fpuf/AErreuSYx12vjH95qPD9Vz/60HW1KUoFKUoFKUoFeF9drFE8rnCRozsfBVBYn6CvetDt7Cz6ZeqgJY202AOJPYbgAOZPKgxujtS9mt0+OtvCbiQ/m+BM+CRhEHp51J6p3od6Srb3SO0u5VgkhG6jyEKjpnh2jwVl5YOOABGeOLX0/U4ZwTDLHKFO6xjdXAOM4JUkA4xw8xQZdKVrtotXS0tZriT4YkLY8T3KPMnAHmaClPaE2uLyrp8TdiPdknx95yMqh8QoIb1Yd61Y3RFsv7jp0YYYmmxLL4gkdlP0rgeu941RnR3pT6rrAebtDfa5nPcQGzu+hYquPA+VdKbUa0llaTXL8okLAfibkq/NiB86Cl+mbUn1DVLfTIDwRlVvDrZMZJ8QiY9MtUv2t6S7TSESytk6+WFFj3A2FjCgAB24ktjuAz4kVU/RqJ7nUJJIjm8l392QjIh6wnrbk8eaqSFHe0i+FSrpugtbGytdPgQdYX693OC5ADJvu3Ms7E8f4COGAKCe9E2376qlx1sSxvCyfBndKvv4+Ik5G4c+orX9LvSZ7gPdrYg3TLktjIhU8jg8C57geXM9wOPsHGujbPvdyr9pIDMVPMlsLDH4gHsk+G83hUA6Jtn31XU3urrMiRN10pPJ5CSUT0yCccsLjkaCTbG7Gx21rJrGrgzS7plWOU7xH4S+98UjHAAPLI7+UZ6JdCOp6s91KiiKJzcOqgBd9mJjjAHdnJ9EIPOpR7Rm0mFhsUPP7aX04hF+u8fktTrou2dXTdLQSYWRwZ5yfukjOD4biAA92QT30Fee0hrmXt7NT8IM8g8zlE/bf+ora9EOgx6dpsmqXIw7xmRc80hAyAPOQ4PmNyq/0u2bXteZmz1TyGR/4YEwAvPIJG6mR3tmpz7RO0AjhhsIyBv4kkUdyKcIuPAsCf0CgiPRHpD6lrDXUoysTtcyHuMjMSi/zZb0Q1v/AGkdZzJbWin4Q0zjzbsp9AH+tTjol0VNO0hZZsI0im5mZuG6pXKg55bqAEjuJaqG1a+m1TU5riOIzElpRGf8KIZCnB/AoHDiSeHEigujSr+HQNCiaQDr5V6zq+TSSuAcHHcg3VJ7gviRmK9HfRpNe3Bv9TUhHcyiJhhpmJ3ssPux57u/05zfo/sLK/xqLSteXPAEzAD3c/4aRAlYwOYOWPM7xyasSg+AYr7SlApSlApSlBr9oNSFtazztyiid/XdUkD5nhXNvQhpZuNYic8RCHmcnjxxujj47zA/I1Y3tDbSCK0SzQ9u4Idx4Rocj03nAx+RqyegDZk29k1y4xJdEFc90S53f5iWPmN2gtOlKUClKUConq/SRptvJ1T3KtJnd3IlaQ55bv2YIznhjOagfTzt28JFhbuUZlDTupwQp5RAjiMjifIgciaknRJ0fx2Nuk8qA3cqhmLDjECMiNfA4+I95z3AUEn03auCZlXdnhLcF6+CWIMTyCtIoUk9wBya3tfCM86+0EPv+jHS5pjM9ou+Tk7rOqk+JVWC/tUosLKOGNY4UWONRhVQAAfIVkUoFUh7Re02BFYIeeJpseHEIv1y3yWrn1G9SCKSaQ7qRqzsfAKMmuVNNtpdb1jtZ+3lLyH/AA4h3Zx91AFGe/HjQXL0B7Ne7WBuHGJLohh4iNchB88s3oy+FRr2jNpeMNgh5fbTY+YRT/mYj8hq57qeK1t2dsJFDGTw5KiLyHyGK5m2TsX1vWy8oyjOZ5h4RqRiP0+CP0NBbfQzswthpxuZsLLOvWyM3DciALKp8OHaPr5VWOiwNr+vNI4PUb3WMD92FCAieALdkHHezGrH6ftozbWC20Zw90Spx3Rrgt9SVX0JrF6E7COx0s3kvx3T9kAZZgpKJGo+8zNvEAfiHhQar2kNawLazU4HGdwPAZRPl/afQVMOivTo9O0VJpiE30a6mY9wIyPogXh45qn+nad21Zt9SuIYQAeOAV3iMjgcMzDh4VaGpRPrUJt7bKafFER1hBX3mYJiNEBweqjfdJbkSuByzQVvsZC2ta+Z5R9mHM7g8giYEcf/AEL5jNWV09bT+7WHu6HEt0SvpEMb5+eQvmGbwqJ9Cejajby3C+6tCJNxWnmBXq9wtkIjD7RjvcOO6MAnPIyy86Lze6i1zfyb8EYWOCFWYsyLyMjnBGSWYgd7cwBig8ugDZrqLFrpxiS5OVz3RrkL9TvN5jdqpNr9QW61+RrhsQ+9rCxJ4LEkgjJ8uypJ8ya6qtoFjRURQqIAqqowFAGAAByAFRCTo60xLl7ySFS7OZD1jnqw5OS26Tu8SSeORk8McKCN9J+0QfTJZQCtqwEVupBU3Ltyk3SMiFFBZQR22UHgoXf8egPYuS2jkvJ0KSTKEiUjDLHneLEd28QuPJfOrLvtEt55IpZY1laLPVb2WVSSDvBSd3e4DDYyMcDWh1npJsoLpLTeead5Ei3IgG3GZgoDEkDOTxAJI8KCpVvv9hbRSKvZtZXXeXkoikwwIHL7NiQPJSO+uigaob2k9KxLa3IHxK0LH8p31/6n+lWX0Ua0bvSraRjl0Xqn45OYzu5PmVCt86CXUqPvtZCNSXTsN1piMpbgFHgo7ycZPDw+kgoFKUoFYGu6vFaW8lxO27HGMk+Pgo8STgAeJr9azq0NrC01xII40GSx/oBzJPcBxNUdqLXu010FiVoNPhbgzDhnkXPc8hGcAHCg8+JJDSbP6XPtDqzzzAiAMGlOThIxwSFT+IgY/mauloYgihVAVVAVQOQAGAB5YrV7LbOQWFutvbruoOJJ4s7Hm7HvY4+QAAwABW3oFKUoFKUoOWtaHvG0xWQZD6hHGQfwiVUx6borqWubulSwOn69HeFSYnliuVx3lGQuvrlc/qFdHQTK6q6kMrAMpHIgjII+VB+6Vh3eqwRHEs0UZ/jdV/qa97a5SRd6N1dfFSCPqKD1pStdtDrUVnbSXExwka5Pix5BR5k4A9aCq/aH2q3IUsIz2pcSTY7kB7K/qYZ/QPGtj0DbH+7Wpu5VxNcgbgPNYuY/nPa9N2oXsFsrNreoPqN4v+7dYWIPKQjgsK/wKAAT4DHMkjoVk7JCnd4YBAHDhwOOXCgpf2gtsgqDToW7TYe4wfhXgUjPmeDHyC/iqQ9BmyZs7EzSoVmuSGIIwVjGdxSO4nJb9QB5V+ZLDRNPuDJM4uL1m3iXJnmZyc56tAQrZ/hFb9Nor6f/AIbT2jU8pLyQRfPq0DyfUCgivTPsDd6jNbyW24wRWRgzbu7ls73HmPTjwrfdHXR6unxo00hnnUEKSSUhDcWWJW+HJJycAnyyRWj6TNT1ays/effbdDvqnVxQc97PJpWfJAGeQ4A17dB+2V1qEdwt0Q5hMe7JuhS2/v5UhQBw3RyHfQTXWNk7K6lWa4to5ZEG6GcZ4ZJwRyYZJ5g86xdc220+xYRT3EcTAD7NQzFRjhlY1JUY8QOFbTX9XjtLaW4lOEiQsfPwUeZOAPMiuZtibM6pqzT3RHVKXu7lj8IRDvbpz93O6uPw58KDonavbC2sLUXMzHDAdWgHakJGQADjHDnnl31WFj0u6lKk12ljEbKAqJO0wYZIG6HJwzdoE4TgME4yMwXW9Rn1/V1RCQrvuQqeUUQ4liB34BZvPh3Crb6V7eGw2ea2hARCYoUHeTviRifFmCOT6mgl+jbVR3Vit3bo8gbgIwO3v727uHuHa5kndA45xxqgOmq/uX1DqJp+t3FQ9VGCI4ncZ3FHNyFK9o8TnkowosHoAvRFpFzJIcRxTyuSe5VhiZv9ar7o8tX1XXhPKMgSNdSDuAU5VfTe3F9BQXpLdf7L0VWkILWtqi8eTOqKir83wPnVK9BWjNd6q1zJlhbhpWJ+9I+VXPnxdvValntG7Q7sUNkh4yHrpfyrkID5Ft4/oFSXoM0H3bS0kYdu5PXH8vJB6bo3v1Gg/fTlpXX6RKwGWgZJh8jut/lZj8qiHs16vwurUnkVnQevYc/tH9auTVrFZ4JYW+GWN4z6MpX/AFrl/op1BrLWoVk7O87W0g827OPk4X6UF97a7GG5liu7WQQX1v8A2chGVccfs5AOO6ckZHczcDmsy02mdFAvbWeBxwJjRp42/iVoAxVTz7YUipJSg0FxtjaJzdyfBYZnP0SMkVqLva68mythpszHOOtuh1EY/iCsescegBqbUoK4t+jeS6lE+sXJumHFbePKQJ5Y4FvoCe/NWFa2yRoscaKiKMKqgAKPAAcAK9aUClKUClKUClKgvSbt6NPRYYB1t7PgRRjju5O6HIHPjwA7z6Gg8el02c9uLOUNLdSHNtFCA0ofjh+PBU57xYgYB7xkQ7Z43FmY7HWpLiG1VQsDxvuwtnJ6uWaLDjGcAbwAxx4YNT/o82ONmjT3LddfXHanlbiRnH2anuUcOXMjwAAl80SupVlDKeBBAIPqDzoIn/2caTJGALSFlYcGUtkjx31bePrmsHY7o3XTdQknt5m92kiKmFjkh95SDnkygA4zxGTxPHO9XY21Q5gElt5W8skS/wAiNuf5a9W2bU8HuLth4de6fvFun96DK1jXILYAzSAE8EQZZ3P4URcs59BUH1DZa51mZJL8NbWMZ3orQEdZIfxyleCEjhgEkAkcDkmc6botvASYokRm+J8ZdvzOcs3zJqpuknpSkeX3DSstIzdW0ycSWJxuRefcW+njQTDarb+x0pFt0AeVQFjtocdnwDEcEHLxPka0llo+r6t272dtPtW4i3g7MrLx+JjxXgRnezy+AVm9GnRhHY4uLnE143aLHtCIniQueb+LfTvzY9BpNm9k7OxXdtYEjPe/N29XbLH0zgd2K3dK1e0+tpZWk1zJ8MSk4/E3JVHmWIHzoKQ9onaMSXMVmhysA35Mf4jjgPVU/wCs1ZfQ5s57lpkYYYln+3kB5jeA3V48RhAuR3HeqkOjrRH1fVusn7aBzcXBPI9rITj3M2Fx+Hexyro3bDaBLG0knYbxHZjTvkkbgiDHHifDuye6gqH2h9rN500+NuCYlnwfvEdiM4PcDvEHxTwqOJEbDZ1n+GbU5Qo7iII8n9zn1DiorFYT32pdTId6eefdkbnglu2fRRk+gqwPaGRYpLG2jG7HDA24PAZVAPogoNr7OGgDE96w456iPy5M5+eUHyNYHtG6/v3EFmp4RKZZB/G/BQfMKCfSSrJ2CEen6FBJId1Et/eJD39vMuPXtBQPQVRWzGmS63rBaQHdkkM057kjB+DPpuxj1B7jQTDWXOnbKQw8pb1gT3Hdc9Yf8iop/NW56ANNS20+4vpSFEhPaPdFEDk/zb38oqN+0de/73bW44JFBvgd2Xcr/SMVYeydp1lvbWkeDb2caGdl+Ga5AD9SPFUkJd/4t1fxigozVrqXV9Y4hlM86xqp5xoCFAweRVRk+e8a6ytoFRFRRhUUKo8ABgD6Vyx0ValFBqqz3O9vKJSiqpZnlYFRGAPvHeIHniuntISXqgZv7RzvsoOQmeUYPeFGBnvIJ76DNrlvpn0g2msSOnZWbduEI7mJ7R9esVj8xXUlVV7Qmz3XWKXKDL2zdr/w3wD64YIfIb1BP9lNYF3ZwXA/vY1Y+TYww+TAj5Vtqpr2ctoN+CayY9qI9bGP4GwGA8g+D+urloFKUoFKUoFKUoFKUoNXtNrcdlay3MvwxrnHex5Ko8ySB86qToZ0qTUL2fV7vtMHKxZ5b5HEgHuRCFHr4ivL2j9oDvQWSngB18g8Scqg+WHOPNatbYXRRZ6fb24GCkYL/nbtOf5iaDfUpSgUpWFrOpJbW8s8nwRIzt5hQTgeZ5UFX9Om3pt4/cbdsTSrmZhzSM/dB7mb9l9Qa+9BOwoghW/mX7aZfsQf7uM/e/M44/lx4mqs2QsJNY1lTP2uskaac9wReJUeA+FB4ZFdXKoAAAwBwAHdQfaUpQKoL2iNqd+aOwjPZixJNjvcjsqfRTn9Y8KvTU75YIZJpDhI0Z2PkoJP9K5Z2NsG1fWVM3ESStPN3jcB3yvoeCD1FBeHQzswLLTldxiW4xNJngQuOwp8MLx8izVEtsdpfeOu1E/8JZlobAHlPdNw94weBWPiR+XIwcipdttqEl5ONJs2wXAN7KvKCEj4PzuOAHgfA5FT9NepxieHTbUbsFkgXdXjmRgP5iBjjz3meg23s67P9ZczXrjIhHVxk/4jjtEHxCcP/uVsPaQ0SRvd7tVJRA0UhH3MkMhPgCSwz44HfVl9HOzvuGnQQEdvd35f/EbtMPlwUeSipFLjdO9jdwc55Y7857qDn/aPaO51tINP02F+oRYuudhujeCjgx5Kinj4sRwHAZtro92Li0y26tO3K+GmkxxdhyA8FXJwPMnmTUZ2m6YLCyBitVFw4zwiwsQPm+MH9IPqKitpqu0Os8Yf90t2++oMS48Q5zK3DvTh6UFg9I2yGnXhjlvpeoMYxv8AWIm8uc7h3wQRnPLjxNY69JGjWUaQQzAqg3UjgR3HoCBgknvzxOa1ejdCVsG6y+nlvJD8WWKKfUglz67w9KsHSNnrW1GLe3ii80QAn1bGT8zQV5p2r2/vLXNloN00zEnrWjWIEnOWUuSATxyQAePGpAmt6y47OmQxcf726Vv2jX/WptSghMs2vH4YtNX8zzt/RRWJdwa7LE8U0WlyJIrIyhpxkMCCOIPcasGlByVp09zoWqAyJmSE4dAxCyIy9zY4gg5BxwIHDhXQUG3MoRXm027VGAYPD1dwpUjIb7Jt7BHH4a0PTnsSbu2F1CuZ7cHeAHGSLmR5leLDyLcyRWD0A7Y9dAbCVvtIQTDn70fevmUJ/lI8KCe6RtxYXLbkdygkzjq5Mxvnw3ZADn0qRVqtc2ctbxd25gjlGMZZe0PysO0vyIqLNsXd2fa0u9YKP+63WZYj4KrfHGPTn40E+pUK0XpAQzC1v4msbo8FWQ5jl44zHJ8LZ4cPE4BNTWgUpSgUpSg5f2ynF3tKVJypvIYPQKyREfUH6muoK5RnO5tIS3DGqEknw96zn6V1dQKUpQKrrp7vur0d1/xpYo/83Wf0jqxaq/2iYC2lIRyS5jZvTclT+rCgj3s16X/xdyRx7EKn6u3/APFXjVYezzCF0pm73uJCfksa/wClWfQKUpQQHpyu2j0abd4b7RoT5FwT9cY+dUd0VXV6l26afGrzzQtEHbO7ApdGMzd2AF7+8jgT2T1Hq+lw3MLQzxrJG4wyt9QfEEHiCOIrG2e2ctrKMx2sKxKeJxklvNmYlm+ZoNAltDoemTSk9ZIAZJZH+K4mbgMnnxYgd+AfU1SvQ/oT6jqvXzZdYmNxMx+9IWJUHzL5b0U1IfaG2o6yaOwjORHiSXHe5HZX5Kc/qHhUs2dWHZ3RRJcD7eXtsn3nlYdmIeSrwJ5DDHvoJrtdtXbadB1tw+M5CIOLyHwUf1J4DPE1z5r+2Go67cC2gVhGx7MEZ4Y/FI3DIHDJbCjhwFauCK+17UeJ3pH4knO5BGD4fdUZ5cyT3k10lsXsfb6bAIoFyxx1kpHakPiT3DwHIfUkIlsD0PW9oFlut25uOBwRmOM/wg/EfNvkBVmgV9pQKUpQKUpQKh23e3J0wo0lpLJA2B1yMuFbj2Cp5HwyQD8jUxrB1zSo7q3lt5RlJVKny8CPMHBHmBQa7ZDa+11GIyWz5K4342GHjJ5Bh9eIJBwePA1UXSbsJNp1yNT07IRX6x1X+5bmWA74jxyOQyRy5RDo2v5NP1uKMk8ZjaSgciGfq+PkH3W/TXVTDIweIoIv0fbaw6nbCRMLKuBNFnijeI8VPHB+XMGpTVYa70YtDce+6PILacc4T/ZSDvX+EHw+Hljdxmt1ofSAhYQajG1hdct2XhHIeHGOX4TzHDPlxoJFtDoFvewmG5jEiHlnmp/Ep5qfSq5sdbudDuktL6Rp9PlOLe5bi0X8DnwH9OI4AqLYU54jiKjHSZpkU+l3Sy4wsTyKx+66KWVvqMeYJHfQSdWBGRxB5V9qGdD1xI+jWplzvBWVSeZRXZU+W6AB5AVM6BSlKDl/pqsGtdaeVeHW9XOh88AH/OhPzFdLaVfLPBFMnwyxpIPRlDD+tVz0+bLm5sRcxjMlrljjviON/wDlwG9A1OgHaMXGnm2Y/aWrbvrGxLIfkd5fIKvjQWhSlKBWj230EX1hPbcMyJ2Ce51IZCfLeAz5ZreUoK06AyV06WBwVkguZUdTzU4Q4PzyPlVl1p5tCAne4gcwyyBVlIAZZd34S6nmygkBgQccDkACs+xterXBdpGJyztjLHlyUAAYwMACgyaUpQK0m2e0SWFnLcvg7gwi/jc8FT5nn4DJ7q3RNULtTcy7Raotpak+5Wxy8o+HwaXwJON1B38TyJwGL0N7LPf3r6ld5ZI5C4LcpZid7P5Uzn13R3EVGekraWTVdS3YcvGrdTbIPvZYDe9Xbj6bo7qvDb549M0KaO3G4qxiCMDnlyELZ/FhmbPPPGqy9njZwTXcl24ytuAqZ/xHzx/SoP8AMKC3ejnY2PTLQRgAzPhp5PxNj4QfwrkgfM8yaldKUClKUClKUClKUClK0O3WvrY2E9wTxVCEHi7dlB/MR8gaDnPTIDc7SAR4IbUGk/QsxkY/yqTXVVUR7O+zJaSXUJAcKDFCT3scF34+A7Of4m8KvegV4XtnHMhSWNJEPNXUMD6hhivelBFG2Btlz7u9zaZ44t7iRFB8kJKD+XFeDdHcMh/3q5vbtMg9VPPmPIOQSkaoDx8c1MqUH4iiCqFUBVUAAAYAA4AADkK/dKUClKUHx1BBBAIPAg948KoLV9Kk2d1ZLuIM1jMxRgPuqxy0R81wGXx3cdxq/qxNV02K4heGdBJG4wynv/8AIjmCOINB62d0ksayRsHR1DKw4hgRkEV7VVdlb3WgOVAe70piWyBmW0JOSSB8SeOOHf2Twax9I1aG5iEtvIssbcmU5+R7wfI8RQZtKUoFKUoFKxNU1OG3jMs8iRRrzZyAPTjzJ8BxNQG9v77WPs7MPZ2B4SXLgrLOvhEp4hT4nGQe7BUhi7abQzanO2laYcjleXI+CNeRjBHMniDjnxA+8RONkdmINPtlggHAcXc/FI3ezf8AzgOFeuzOztvYwCC2TcQcSebO3e7HvY/+QGAAK21BWvtAoTpBI5CeIn07Q/qRXj7O8AXSnbve4kJ+SRr/AKfvUw2/0Q3unXNuoy7oSn51IdR82UD51AvZxvwbO4tz8cU++QeYDoo/6o2oLdpSlApSlApSlApSvjsACSQAOJJ7h40H0mqG2zv5doNSSxsz/ulu2ZJfu55NLnkQBlUHeSTyPCS7Ra5c6y72WlnctQd25vTkKR3xx/i4eHxeS8TONkNlrfTrcQ26+bufikb8TH/TkKDP0bTI7aCOCFd2ONQqj/U+JJySe8k1m0pQKUpQKUpQKUpQKUpQKUpQKiOobAQGUz2jyWM54s9uQFfn8cZ7D8STyFS6lBDlOswcCLO9Ud+Xt5D6jDp9MV6x7TXw/tNJnB/gntnH/wCxf6VLKUEZXaC8b4dLnHnJNbKB67srN9FNfWXU5e+1tF8Rv3D48siNFPyYVJaUEZstibcSCa4Ml5OOIkuCHC/kjAEafpWpNSlApSlAqqdptGk0nUTq1qhe2kyL2FeagkFplHeMjePgc9zHdtalBiaXqUVxEs0DrJG4yrKcg+XkRyIPEGsuodd7FGGVp9Mm90kc5ki3d63lPi0eRuHh8SY/ei7SX8PC7013xzks3WVT57jlZB+9BMaVEl6QbUfHHeRHwe0uM/5UNfo7e25/s4byXyS0n/qyAfvQSulRI7RX0vC3011z9+6ljiA891C7n6Cvwdm725/42+KIecNmDED5GViZGHjjdoNjrO1tvBJ1K709yeVvAN+Tu4sBwjXiOLkCtZLoFzf4OoN1Nvz9zhb4vKeUYL/lTC+ZqQ6HoVvZx9XbRJEvfujix8WY9pj5kk1saDxs7RIkWOJFRFGFVQAAPAAV7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RUUExQWFRUWFxcXFxgYGRocHhgcHhgXGR8YHx4YHCggHB4lHhoaIjEtJSkrLi8uHB81ODUsNygtLisBCgoKBQUFDgUFDisZExkrKysrKysrKysrKysrKysrKysrKysrKysrKysrKysrKysrKysrKysrKysrKysrKysrK//AABEIAMQBAQMBIgACEQEDEQH/xAAcAAEAAgMBAQEAAAAAAAAAAAAABgcEBQgDAQL/xABJEAACAQMBBAcFBgMFBQcFAAABAgMABBEFBhIhMQcTIkFRYXEIFDKBkSNCUnKCoWKSsTNDU6LBFSQ0Y7IXRHPR4eLwFoOTs8L/xAAUAQEAAAAAAAAAAAAAAAAAAAAA/8QAFBEBAAAAAAAAAAAAAAAAAAAAAP/aAAwDAQACEQMRAD8AvGlKUClKUClKUClKUClKUClKUClKUClKUClKUClKUClKUClKxtSv44InlmcRxoN5mbkB/wDPrQZNRTUNvbdZTb2yyXtwOcduAwXu7chIRBnnk8Kgg1a92inaK2Z7XTEO7LIODy/wZ8SPujgActngptLZ7Z+3soRDbRrGg545seW8x5sfM0GBEdTlGT7paj8JElw2PMholB9N4V9fTdQ+7fQ587Th+0wP71IqUEPutS1W3G89rBeIOZt3aKTHj1cu8GPkHr12Z6QbO8fqldoZwcGCcbkgPgAeDHyBJqV1DOkLo9g1JN4YiulH2cw4HhyV8fEv7ju7wQmdKpLo/wCkme1uf9m6tkMrdWszHijdyyH7yHhh/MZyDlbtoFKUoFKUoFKUoFKUoFKUoFK1+ta5b2idZczJEvcWOM+QHNj6VWeudPFpGSLaCSc/iYiNT6ZBb6qKC3KVzre9PV8x+ygt4x5h3P13wP2rB/7b9T/5H/4//dQdMUrnG16eNQUjfitnHf2XU/USYH0qQ6d7QC8p7Jh5xyA/5WUf1oLtqK3e2sbSNBZRPezLwbqiBFGf+ZM3YX0G8fKqwvukiLVbr3eadrHTguXHHrLg8Ps2ZMhFOTwzyB4nI3bc2YvbARLFYyW/VrySJ0OPMgHOfEniTzoMZNO1GbjNdJbA/ctYwzDyMs4IJ9IxWSmy8f357uQ+JuZV/aJlX9q3tKDT/wD03D3NcD0urj/WWv17jPECYZjJjlHPgg+QkVd9fVt/0rbV5XVwkaM8jKiKCWZiAFA5kk8AKDG0fU1uIywBVlYpJG2N6N15o2OHeCCOBBUjIINZ1RXYSVpjd3e6yxXVwHhDAgtGkMUKy4PEB+rLDPdg99Sqg+E44nlVBbTavNtDqa2FqxWziYszjkwU4aY+I47qDzB4Z4S3p52tNrZi1ibEtyCGI5rEODfzfD6b3hWw6FdkxZaesjrie5AkfPNVx2E8sA5PmxHdQTPRdJitYEggQJHGMKB+5PiSeJPeTWdSlApSlApSlBTXtD7LB4Ev0HbiKxzeaMcKx8wxC/r8q3PQXtc15ZmCVszW26uTzaM53CfEjBU+i+NTvaPTBc2k9u3KWJ09CVIB9QcH5VzZ0I6obfWIlPBZg8Lj1G8vDx31UfM0HUlKUoFKUoFKUoFKUoFV5tXt5M0zWOkxe83Q4Syc4rfuO8T2Sw48zgHhxOVrdbU3ks0gsLVikjrvzzD/ALvCTjI/5r4IXwwx7q22zugQWUIht4wiDn4se9mPNmPif6UFcad0N9e/X6rdyXMzcSqHCj+HeI3iPyhMVNdN2A02ADq7KDhyLr1h+smTUlpQYkemQr8MMY9EUf0FYeuPZ28LzXKwpEgyzMin5AYySeQA4ms7Ur+OCJ5pWCRxqWZj3AVQ1jdzbS6qA4ZLC3O+Y88l5AHHAyOeHku9jlxCc6Dotvqp95ewghtM/YgwoJrjH947AdiPwUcW5k7vA1htfs9bXetLYaZCsW6xSaQF2XeHF2wWIVYwCMDGWyPCrx6QNoF07TZZVwrBRHCoAxvkbqgDwX4seCmoV7PuzXV28l/KMy3BKoTxPVg8Tk8cs4OfEKp76DF1HoAgI+wvJUP/ADEV8/ylMfvUV1HoL1CMkxSQSgfDhmRj8mXdB/VXSFKDmWDZ3aO1+AXagdyTBx/KrsP2rPt9odqF4dXdH81qp/cxVeWvbVWdnj3m4jiJGQpOWI8Qq5Yj5VHrrpd0pE3hcmTJwFSOTe+jKMfM0EIsZdq5yBnqVP3nS3THqN0t9BUx0To+ldll1a7e9cYIhyRAreJTgHI8wB4itrtttqmn2YuWhkYvuhExu4ZgSFduIXkc4yeFRHYbpSnuIZZLiJXlkmEVnbwjDSNu7zDtMcIoKlnOAMnyFBbAFCa5i2z261ZtQaJpzE8Uu6sVuxCbwPBcjBk8DvfQcquvpZ1w2mkTvnEkiiFMHHak4Eg+IXfYelBTIkOubRD70HWcB3CCLj8t/H1eugdS2osrdxHPdQROcdl5FUgdxIJ4D1qieg3T5pGuPd/s5GCxtcEZEERO825n4pXIUKOQ3ST3Aw/pH0dLTU7iCOR5FVlO/Id5iWRXbeIAyd5jQdeq2RkcQa+1F+jCGRNJs1kzvdSDx5hSSVH8pWpRQKUpQKUpQK5Ij+x14Y/u9R4fpuf/AErreuSYx12vjH95qPD9Vz/60HW1KUoFKUoFKUoFeF9drFE8rnCRozsfBVBYn6CvetDt7Cz6ZeqgJY202AOJPYbgAOZPKgxujtS9mt0+OtvCbiQ/m+BM+CRhEHp51J6p3od6Srb3SO0u5VgkhG6jyEKjpnh2jwVl5YOOABGeOLX0/U4ZwTDLHKFO6xjdXAOM4JUkA4xw8xQZdKVrtotXS0tZriT4YkLY8T3KPMnAHmaClPaE2uLyrp8TdiPdknx95yMqh8QoIb1Yd61Y3RFsv7jp0YYYmmxLL4gkdlP0rgeu941RnR3pT6rrAebtDfa5nPcQGzu+hYquPA+VdKbUa0llaTXL8okLAfibkq/NiB86Cl+mbUn1DVLfTIDwRlVvDrZMZJ8QiY9MtUv2t6S7TSESytk6+WFFj3A2FjCgAB24ktjuAz4kVU/RqJ7nUJJIjm8l392QjIh6wnrbk8eaqSFHe0i+FSrpugtbGytdPgQdYX693OC5ADJvu3Ms7E8f4COGAKCe9E2376qlx1sSxvCyfBndKvv4+Ik5G4c+orX9LvSZ7gPdrYg3TLktjIhU8jg8C57geXM9wOPsHGujbPvdyr9pIDMVPMlsLDH4gHsk+G83hUA6Jtn31XU3urrMiRN10pPJ5CSUT0yCccsLjkaCTbG7Gx21rJrGrgzS7plWOU7xH4S+98UjHAAPLI7+UZ6JdCOp6s91KiiKJzcOqgBd9mJjjAHdnJ9EIPOpR7Rm0mFhsUPP7aX04hF+u8fktTrou2dXTdLQSYWRwZ5yfukjOD4biAA92QT30Fee0hrmXt7NT8IM8g8zlE/bf+ora9EOgx6dpsmqXIw7xmRc80hAyAPOQ4PmNyq/0u2bXteZmz1TyGR/4YEwAvPIJG6mR3tmpz7RO0AjhhsIyBv4kkUdyKcIuPAsCf0CgiPRHpD6lrDXUoysTtcyHuMjMSi/zZb0Q1v/AGkdZzJbWin4Q0zjzbsp9AH+tTjol0VNO0hZZsI0im5mZuG6pXKg55bqAEjuJaqG1a+m1TU5riOIzElpRGf8KIZCnB/AoHDiSeHEigujSr+HQNCiaQDr5V6zq+TSSuAcHHcg3VJ7gviRmK9HfRpNe3Bv9TUhHcyiJhhpmJ3ssPux57u/05zfo/sLK/xqLSteXPAEzAD3c/4aRAlYwOYOWPM7xyasSg+AYr7SlApSlApSlBr9oNSFtazztyiid/XdUkD5nhXNvQhpZuNYic8RCHmcnjxxujj47zA/I1Y3tDbSCK0SzQ9u4Idx4Rocj03nAx+RqyegDZk29k1y4xJdEFc90S53f5iWPmN2gtOlKUClKUConq/SRptvJ1T3KtJnd3IlaQ55bv2YIznhjOagfTzt28JFhbuUZlDTupwQp5RAjiMjifIgciaknRJ0fx2Nuk8qA3cqhmLDjECMiNfA4+I95z3AUEn03auCZlXdnhLcF6+CWIMTyCtIoUk9wBya3tfCM86+0EPv+jHS5pjM9ou+Tk7rOqk+JVWC/tUosLKOGNY4UWONRhVQAAfIVkUoFUh7Re02BFYIeeJpseHEIv1y3yWrn1G9SCKSaQ7qRqzsfAKMmuVNNtpdb1jtZ+3lLyH/AA4h3Zx91AFGe/HjQXL0B7Ne7WBuHGJLohh4iNchB88s3oy+FRr2jNpeMNgh5fbTY+YRT/mYj8hq57qeK1t2dsJFDGTw5KiLyHyGK5m2TsX1vWy8oyjOZ5h4RqRiP0+CP0NBbfQzswthpxuZsLLOvWyM3DciALKp8OHaPr5VWOiwNr+vNI4PUb3WMD92FCAieALdkHHezGrH6ftozbWC20Zw90Spx3Rrgt9SVX0JrF6E7COx0s3kvx3T9kAZZgpKJGo+8zNvEAfiHhQar2kNawLazU4HGdwPAZRPl/afQVMOivTo9O0VJpiE30a6mY9wIyPogXh45qn+nad21Zt9SuIYQAeOAV3iMjgcMzDh4VaGpRPrUJt7bKafFER1hBX3mYJiNEBweqjfdJbkSuByzQVvsZC2ta+Z5R9mHM7g8giYEcf/AEL5jNWV09bT+7WHu6HEt0SvpEMb5+eQvmGbwqJ9Cejajby3C+6tCJNxWnmBXq9wtkIjD7RjvcOO6MAnPIyy86Lze6i1zfyb8EYWOCFWYsyLyMjnBGSWYgd7cwBig8ugDZrqLFrpxiS5OVz3RrkL9TvN5jdqpNr9QW61+RrhsQ+9rCxJ4LEkgjJ8uypJ8ya6qtoFjRURQqIAqqowFAGAAByAFRCTo60xLl7ySFS7OZD1jnqw5OS26Tu8SSeORk8McKCN9J+0QfTJZQCtqwEVupBU3Ltyk3SMiFFBZQR22UHgoXf8egPYuS2jkvJ0KSTKEiUjDLHneLEd28QuPJfOrLvtEt55IpZY1laLPVb2WVSSDvBSd3e4DDYyMcDWh1npJsoLpLTeead5Ei3IgG3GZgoDEkDOTxAJI8KCpVvv9hbRSKvZtZXXeXkoikwwIHL7NiQPJSO+uigaob2k9KxLa3IHxK0LH8p31/6n+lWX0Ua0bvSraRjl0Xqn45OYzu5PmVCt86CXUqPvtZCNSXTsN1piMpbgFHgo7ycZPDw+kgoFKUoFYGu6vFaW8lxO27HGMk+Pgo8STgAeJr9azq0NrC01xII40GSx/oBzJPcBxNUdqLXu010FiVoNPhbgzDhnkXPc8hGcAHCg8+JJDSbP6XPtDqzzzAiAMGlOThIxwSFT+IgY/mauloYgihVAVVAVQOQAGAB5YrV7LbOQWFutvbruoOJJ4s7Hm7HvY4+QAAwABW3oFKUoFKUoOWtaHvG0xWQZD6hHGQfwiVUx6borqWubulSwOn69HeFSYnliuVx3lGQuvrlc/qFdHQTK6q6kMrAMpHIgjII+VB+6Vh3eqwRHEs0UZ/jdV/qa97a5SRd6N1dfFSCPqKD1pStdtDrUVnbSXExwka5Pix5BR5k4A9aCq/aH2q3IUsIz2pcSTY7kB7K/qYZ/QPGtj0DbH+7Wpu5VxNcgbgPNYuY/nPa9N2oXsFsrNreoPqN4v+7dYWIPKQjgsK/wKAAT4DHMkjoVk7JCnd4YBAHDhwOOXCgpf2gtsgqDToW7TYe4wfhXgUjPmeDHyC/iqQ9BmyZs7EzSoVmuSGIIwVjGdxSO4nJb9QB5V+ZLDRNPuDJM4uL1m3iXJnmZyc56tAQrZ/hFb9Nor6f/AIbT2jU8pLyQRfPq0DyfUCgivTPsDd6jNbyW24wRWRgzbu7ls73HmPTjwrfdHXR6unxo00hnnUEKSSUhDcWWJW+HJJycAnyyRWj6TNT1ays/effbdDvqnVxQc97PJpWfJAGeQ4A17dB+2V1qEdwt0Q5hMe7JuhS2/v5UhQBw3RyHfQTXWNk7K6lWa4to5ZEG6GcZ4ZJwRyYZJ5g86xdc220+xYRT3EcTAD7NQzFRjhlY1JUY8QOFbTX9XjtLaW4lOEiQsfPwUeZOAPMiuZtibM6pqzT3RHVKXu7lj8IRDvbpz93O6uPw58KDonavbC2sLUXMzHDAdWgHakJGQADjHDnnl31WFj0u6lKk12ljEbKAqJO0wYZIG6HJwzdoE4TgME4yMwXW9Rn1/V1RCQrvuQqeUUQ4liB34BZvPh3Crb6V7eGw2ea2hARCYoUHeTviRifFmCOT6mgl+jbVR3Vit3bo8gbgIwO3v727uHuHa5kndA45xxqgOmq/uX1DqJp+t3FQ9VGCI4ncZ3FHNyFK9o8TnkowosHoAvRFpFzJIcRxTyuSe5VhiZv9ar7o8tX1XXhPKMgSNdSDuAU5VfTe3F9BQXpLdf7L0VWkILWtqi8eTOqKir83wPnVK9BWjNd6q1zJlhbhpWJ+9I+VXPnxdvValntG7Q7sUNkh4yHrpfyrkID5Ft4/oFSXoM0H3bS0kYdu5PXH8vJB6bo3v1Gg/fTlpXX6RKwGWgZJh8jut/lZj8qiHs16vwurUnkVnQevYc/tH9auTVrFZ4JYW+GWN4z6MpX/AFrl/op1BrLWoVk7O87W0g827OPk4X6UF97a7GG5liu7WQQX1v8A2chGVccfs5AOO6ckZHczcDmsy02mdFAvbWeBxwJjRp42/iVoAxVTz7YUipJSg0FxtjaJzdyfBYZnP0SMkVqLva68mythpszHOOtuh1EY/iCsescegBqbUoK4t+jeS6lE+sXJumHFbePKQJ5Y4FvoCe/NWFa2yRoscaKiKMKqgAKPAAcAK9aUClKUClKUClKgvSbt6NPRYYB1t7PgRRjju5O6HIHPjwA7z6Gg8el02c9uLOUNLdSHNtFCA0ofjh+PBU57xYgYB7xkQ7Z43FmY7HWpLiG1VQsDxvuwtnJ6uWaLDjGcAbwAxx4YNT/o82ONmjT3LddfXHanlbiRnH2anuUcOXMjwAAl80SupVlDKeBBAIPqDzoIn/2caTJGALSFlYcGUtkjx31bePrmsHY7o3XTdQknt5m92kiKmFjkh95SDnkygA4zxGTxPHO9XY21Q5gElt5W8skS/wAiNuf5a9W2bU8HuLth4de6fvFun96DK1jXILYAzSAE8EQZZ3P4URcs59BUH1DZa51mZJL8NbWMZ3orQEdZIfxyleCEjhgEkAkcDkmc6botvASYokRm+J8ZdvzOcs3zJqpuknpSkeX3DSstIzdW0ycSWJxuRefcW+njQTDarb+x0pFt0AeVQFjtocdnwDEcEHLxPka0llo+r6t272dtPtW4i3g7MrLx+JjxXgRnezy+AVm9GnRhHY4uLnE143aLHtCIniQueb+LfTvzY9BpNm9k7OxXdtYEjPe/N29XbLH0zgd2K3dK1e0+tpZWk1zJ8MSk4/E3JVHmWIHzoKQ9onaMSXMVmhysA35Mf4jjgPVU/wCs1ZfQ5s57lpkYYYln+3kB5jeA3V48RhAuR3HeqkOjrRH1fVusn7aBzcXBPI9rITj3M2Fx+Hexyro3bDaBLG0knYbxHZjTvkkbgiDHHifDuye6gqH2h9rN500+NuCYlnwfvEdiM4PcDvEHxTwqOJEbDZ1n+GbU5Qo7iII8n9zn1DiorFYT32pdTId6eefdkbnglu2fRRk+gqwPaGRYpLG2jG7HDA24PAZVAPogoNr7OGgDE96w456iPy5M5+eUHyNYHtG6/v3EFmp4RKZZB/G/BQfMKCfSSrJ2CEen6FBJId1Et/eJD39vMuPXtBQPQVRWzGmS63rBaQHdkkM057kjB+DPpuxj1B7jQTDWXOnbKQw8pb1gT3Hdc9Yf8iop/NW56ANNS20+4vpSFEhPaPdFEDk/zb38oqN+0de/73bW44JFBvgd2Xcr/SMVYeydp1lvbWkeDb2caGdl+Ga5AD9SPFUkJd/4t1fxigozVrqXV9Y4hlM86xqp5xoCFAweRVRk+e8a6ytoFRFRRhUUKo8ABgD6Vyx0ValFBqqz3O9vKJSiqpZnlYFRGAPvHeIHniuntISXqgZv7RzvsoOQmeUYPeFGBnvIJ76DNrlvpn0g2msSOnZWbduEI7mJ7R9esVj8xXUlVV7Qmz3XWKXKDL2zdr/w3wD64YIfIb1BP9lNYF3ZwXA/vY1Y+TYww+TAj5Vtqpr2ctoN+CayY9qI9bGP4GwGA8g+D+urloFKUoFKUoFKUoFKUoNXtNrcdlay3MvwxrnHex5Ko8ySB86qToZ0qTUL2fV7vtMHKxZ5b5HEgHuRCFHr4ivL2j9oDvQWSngB18g8Scqg+WHOPNatbYXRRZ6fb24GCkYL/nbtOf5iaDfUpSgUpWFrOpJbW8s8nwRIzt5hQTgeZ5UFX9Om3pt4/cbdsTSrmZhzSM/dB7mb9l9Qa+9BOwoghW/mX7aZfsQf7uM/e/M44/lx4mqs2QsJNY1lTP2uskaac9wReJUeA+FB4ZFdXKoAAAwBwAHdQfaUpQKoL2iNqd+aOwjPZixJNjvcjsqfRTn9Y8KvTU75YIZJpDhI0Z2PkoJP9K5Z2NsG1fWVM3ESStPN3jcB3yvoeCD1FBeHQzswLLTldxiW4xNJngQuOwp8MLx8izVEtsdpfeOu1E/8JZlobAHlPdNw94weBWPiR+XIwcipdttqEl5ONJs2wXAN7KvKCEj4PzuOAHgfA5FT9NepxieHTbUbsFkgXdXjmRgP5iBjjz3meg23s67P9ZczXrjIhHVxk/4jjtEHxCcP/uVsPaQ0SRvd7tVJRA0UhH3MkMhPgCSwz44HfVl9HOzvuGnQQEdvd35f/EbtMPlwUeSipFLjdO9jdwc55Y7857qDn/aPaO51tINP02F+oRYuudhujeCjgx5Kinj4sRwHAZtro92Li0y26tO3K+GmkxxdhyA8FXJwPMnmTUZ2m6YLCyBitVFw4zwiwsQPm+MH9IPqKitpqu0Os8Yf90t2++oMS48Q5zK3DvTh6UFg9I2yGnXhjlvpeoMYxv8AWIm8uc7h3wQRnPLjxNY69JGjWUaQQzAqg3UjgR3HoCBgknvzxOa1ejdCVsG6y+nlvJD8WWKKfUglz67w9KsHSNnrW1GLe3ii80QAn1bGT8zQV5p2r2/vLXNloN00zEnrWjWIEnOWUuSATxyQAePGpAmt6y47OmQxcf726Vv2jX/WptSghMs2vH4YtNX8zzt/RRWJdwa7LE8U0WlyJIrIyhpxkMCCOIPcasGlByVp09zoWqAyJmSE4dAxCyIy9zY4gg5BxwIHDhXQUG3MoRXm027VGAYPD1dwpUjIb7Jt7BHH4a0PTnsSbu2F1CuZ7cHeAHGSLmR5leLDyLcyRWD0A7Y9dAbCVvtIQTDn70fevmUJ/lI8KCe6RtxYXLbkdygkzjq5Mxvnw3ZADn0qRVqtc2ctbxd25gjlGMZZe0PysO0vyIqLNsXd2fa0u9YKP+63WZYj4KrfHGPTn40E+pUK0XpAQzC1v4msbo8FWQ5jl44zHJ8LZ4cPE4BNTWgUpSgUpSg5f2ynF3tKVJypvIYPQKyREfUH6muoK5RnO5tIS3DGqEknw96zn6V1dQKUpQKrrp7vur0d1/xpYo/83Wf0jqxaq/2iYC2lIRyS5jZvTclT+rCgj3s16X/xdyRx7EKn6u3/APFXjVYezzCF0pm73uJCfksa/wClWfQKUpQQHpyu2j0abd4b7RoT5FwT9cY+dUd0VXV6l26afGrzzQtEHbO7ApdGMzd2AF7+8jgT2T1Hq+lw3MLQzxrJG4wyt9QfEEHiCOIrG2e2ctrKMx2sKxKeJxklvNmYlm+ZoNAltDoemTSk9ZIAZJZH+K4mbgMnnxYgd+AfU1SvQ/oT6jqvXzZdYmNxMx+9IWJUHzL5b0U1IfaG2o6yaOwjORHiSXHe5HZX5Kc/qHhUs2dWHZ3RRJcD7eXtsn3nlYdmIeSrwJ5DDHvoJrtdtXbadB1tw+M5CIOLyHwUf1J4DPE1z5r+2Go67cC2gVhGx7MEZ4Y/FI3DIHDJbCjhwFauCK+17UeJ3pH4knO5BGD4fdUZ5cyT3k10lsXsfb6bAIoFyxx1kpHakPiT3DwHIfUkIlsD0PW9oFlut25uOBwRmOM/wg/EfNvkBVmgV9pQKUpQKUpQKh23e3J0wo0lpLJA2B1yMuFbj2Cp5HwyQD8jUxrB1zSo7q3lt5RlJVKny8CPMHBHmBQa7ZDa+11GIyWz5K4342GHjJ5Bh9eIJBwePA1UXSbsJNp1yNT07IRX6x1X+5bmWA74jxyOQyRy5RDo2v5NP1uKMk8ZjaSgciGfq+PkH3W/TXVTDIweIoIv0fbaw6nbCRMLKuBNFnijeI8VPHB+XMGpTVYa70YtDce+6PILacc4T/ZSDvX+EHw+Hljdxmt1ofSAhYQajG1hdct2XhHIeHGOX4TzHDPlxoJFtDoFvewmG5jEiHlnmp/Ep5qfSq5sdbudDuktL6Rp9PlOLe5bi0X8DnwH9OI4AqLYU54jiKjHSZpkU+l3Sy4wsTyKx+66KWVvqMeYJHfQSdWBGRxB5V9qGdD1xI+jWplzvBWVSeZRXZU+W6AB5AVM6BSlKDl/pqsGtdaeVeHW9XOh88AH/OhPzFdLaVfLPBFMnwyxpIPRlDD+tVz0+bLm5sRcxjMlrljjviON/wDlwG9A1OgHaMXGnm2Y/aWrbvrGxLIfkd5fIKvjQWhSlKBWj230EX1hPbcMyJ2Ce51IZCfLeAz5ZreUoK06AyV06WBwVkguZUdTzU4Q4PzyPlVl1p5tCAne4gcwyyBVlIAZZd34S6nmygkBgQccDkACs+xterXBdpGJyztjLHlyUAAYwMACgyaUpQK0m2e0SWFnLcvg7gwi/jc8FT5nn4DJ7q3RNULtTcy7Raotpak+5Wxy8o+HwaXwJON1B38TyJwGL0N7LPf3r6ld5ZI5C4LcpZid7P5Uzn13R3EVGekraWTVdS3YcvGrdTbIPvZYDe9Xbj6bo7qvDb549M0KaO3G4qxiCMDnlyELZ/FhmbPPPGqy9njZwTXcl24ytuAqZ/xHzx/SoP8AMKC3ejnY2PTLQRgAzPhp5PxNj4QfwrkgfM8yaldKUClKUClKUClKUClK0O3WvrY2E9wTxVCEHi7dlB/MR8gaDnPTIDc7SAR4IbUGk/QsxkY/yqTXVVUR7O+zJaSXUJAcKDFCT3scF34+A7Of4m8KvegV4XtnHMhSWNJEPNXUMD6hhivelBFG2Btlz7u9zaZ44t7iRFB8kJKD+XFeDdHcMh/3q5vbtMg9VPPmPIOQSkaoDx8c1MqUH4iiCqFUBVUAAAYAA4AADkK/dKUClKUHx1BBBAIPAg948KoLV9Kk2d1ZLuIM1jMxRgPuqxy0R81wGXx3cdxq/qxNV02K4heGdBJG4wynv/8AIjmCOINB62d0ksayRsHR1DKw4hgRkEV7VVdlb3WgOVAe70piWyBmW0JOSSB8SeOOHf2Twax9I1aG5iEtvIssbcmU5+R7wfI8RQZtKUoFKUoFKxNU1OG3jMs8iRRrzZyAPTjzJ8BxNQG9v77WPs7MPZ2B4SXLgrLOvhEp4hT4nGQe7BUhi7abQzanO2laYcjleXI+CNeRjBHMniDjnxA+8RONkdmINPtlggHAcXc/FI3ezf8AzgOFeuzOztvYwCC2TcQcSebO3e7HvY/+QGAAK21BWvtAoTpBI5CeIn07Q/qRXj7O8AXSnbve4kJ+SRr/AKfvUw2/0Q3unXNuoy7oSn51IdR82UD51AvZxvwbO4tz8cU++QeYDoo/6o2oLdpSlApSlApSlApSvjsACSQAOJJ7h40H0mqG2zv5doNSSxsz/ulu2ZJfu55NLnkQBlUHeSTyPCS7Ra5c6y72WlnctQd25vTkKR3xx/i4eHxeS8TONkNlrfTrcQ26+bufikb8TH/TkKDP0bTI7aCOCFd2ONQqj/U+JJySe8k1m0pQKUpQKUpQKUpQKUpQKUpQKiOobAQGUz2jyWM54s9uQFfn8cZ7D8STyFS6lBDlOswcCLO9Ud+Xt5D6jDp9MV6x7TXw/tNJnB/gntnH/wCxf6VLKUEZXaC8b4dLnHnJNbKB67srN9FNfWXU5e+1tF8Rv3D48siNFPyYVJaUEZstibcSCa4Ml5OOIkuCHC/kjAEafpWpNSlApSlAqqdptGk0nUTq1qhe2kyL2FeagkFplHeMjePgc9zHdtalBiaXqUVxEs0DrJG4yrKcg+XkRyIPEGsuodd7FGGVp9Mm90kc5ki3d63lPi0eRuHh8SY/ei7SX8PC7013xzks3WVT57jlZB+9BMaVEl6QbUfHHeRHwe0uM/5UNfo7e25/s4byXyS0n/qyAfvQSulRI7RX0vC3011z9+6ljiA891C7n6Cvwdm725/42+KIecNmDED5GViZGHjjdoNjrO1tvBJ1K709yeVvAN+Tu4sBwjXiOLkCtZLoFzf4OoN1Nvz9zhb4vKeUYL/lTC+ZqQ6HoVvZx9XbRJEvfujix8WY9pj5kk1saDxs7RIkWOJFRFGFVQAAPAAV7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ata:image/jpeg;base64,/9j/4AAQSkZJRgABAQAAAQABAAD/2wCEAAkGBxQTERUUExQWFRUWFxcXFxgYGRocHhgcHhgXGR8YHx4YHCggHB4lHhoaIjEtJSkrLi8uHB81ODUsNygtLisBCgoKBQUFDgUFDisZExkrKysrKysrKysrKysrKysrKysrKysrKysrKysrKysrKysrKysrKysrKysrKysrKysrK//AABEIAMQBAQMBIgACEQEDEQH/xAAcAAEAAgMBAQEAAAAAAAAAAAAABgcEBQgDAQL/xABJEAACAQMBBAcFBgMFBQcFAAABAgMABBEFBhIhMQcTIkFRYXEIFDKBkSNCUnKCoWKSsTNDU6LBFSQ0Y7IXRHPR4eLwFoOTs8L/xAAUAQEAAAAAAAAAAAAAAAAAAAAA/8QAFBEBAAAAAAAAAAAAAAAAAAAAAP/aAAwDAQACEQMRAD8AvGlKUClKUClKUClKUClKUClKUClKUClKUClKUClKUClKUClKxtSv44InlmcRxoN5mbkB/wDPrQZNRTUNvbdZTb2yyXtwOcduAwXu7chIRBnnk8Kgg1a92inaK2Z7XTEO7LIODy/wZ8SPujgActngptLZ7Z+3soRDbRrGg545seW8x5sfM0GBEdTlGT7paj8JElw2PMholB9N4V9fTdQ+7fQ587Th+0wP71IqUEPutS1W3G89rBeIOZt3aKTHj1cu8GPkHr12Z6QbO8fqldoZwcGCcbkgPgAeDHyBJqV1DOkLo9g1JN4YiulH2cw4HhyV8fEv7ju7wQmdKpLo/wCkme1uf9m6tkMrdWszHijdyyH7yHhh/MZyDlbtoFKUoFKUoFKUoFKUoFKUoFK1+ta5b2idZczJEvcWOM+QHNj6VWeudPFpGSLaCSc/iYiNT6ZBb6qKC3KVzre9PV8x+ygt4x5h3P13wP2rB/7b9T/5H/4//dQdMUrnG16eNQUjfitnHf2XU/USYH0qQ6d7QC8p7Jh5xyA/5WUf1oLtqK3e2sbSNBZRPezLwbqiBFGf+ZM3YX0G8fKqwvukiLVbr3eadrHTguXHHrLg8Ps2ZMhFOTwzyB4nI3bc2YvbARLFYyW/VrySJ0OPMgHOfEniTzoMZNO1GbjNdJbA/ctYwzDyMs4IJ9IxWSmy8f357uQ+JuZV/aJlX9q3tKDT/wD03D3NcD0urj/WWv17jPECYZjJjlHPgg+QkVd9fVt/0rbV5XVwkaM8jKiKCWZiAFA5kk8AKDG0fU1uIywBVlYpJG2N6N15o2OHeCCOBBUjIINZ1RXYSVpjd3e6yxXVwHhDAgtGkMUKy4PEB+rLDPdg99Sqg+E44nlVBbTavNtDqa2FqxWziYszjkwU4aY+I47qDzB4Z4S3p52tNrZi1ibEtyCGI5rEODfzfD6b3hWw6FdkxZaesjrie5AkfPNVx2E8sA5PmxHdQTPRdJitYEggQJHGMKB+5PiSeJPeTWdSlApSlApSlBTXtD7LB4Ev0HbiKxzeaMcKx8wxC/r8q3PQXtc15ZmCVszW26uTzaM53CfEjBU+i+NTvaPTBc2k9u3KWJ09CVIB9QcH5VzZ0I6obfWIlPBZg8Lj1G8vDx31UfM0HUlKUoFKUoFKUoFKUoFV5tXt5M0zWOkxe83Q4Syc4rfuO8T2Sw48zgHhxOVrdbU3ks0gsLVikjrvzzD/ALvCTjI/5r4IXwwx7q22zugQWUIht4wiDn4se9mPNmPif6UFcad0N9e/X6rdyXMzcSqHCj+HeI3iPyhMVNdN2A02ADq7KDhyLr1h+smTUlpQYkemQr8MMY9EUf0FYeuPZ28LzXKwpEgyzMin5AYySeQA4ms7Ur+OCJ5pWCRxqWZj3AVQ1jdzbS6qA4ZLC3O+Y88l5AHHAyOeHku9jlxCc6Dotvqp95ewghtM/YgwoJrjH947AdiPwUcW5k7vA1htfs9bXetLYaZCsW6xSaQF2XeHF2wWIVYwCMDGWyPCrx6QNoF07TZZVwrBRHCoAxvkbqgDwX4seCmoV7PuzXV28l/KMy3BKoTxPVg8Tk8cs4OfEKp76DF1HoAgI+wvJUP/ADEV8/ylMfvUV1HoL1CMkxSQSgfDhmRj8mXdB/VXSFKDmWDZ3aO1+AXagdyTBx/KrsP2rPt9odqF4dXdH81qp/cxVeWvbVWdnj3m4jiJGQpOWI8Qq5Yj5VHrrpd0pE3hcmTJwFSOTe+jKMfM0EIsZdq5yBnqVP3nS3THqN0t9BUx0To+ldll1a7e9cYIhyRAreJTgHI8wB4itrtttqmn2YuWhkYvuhExu4ZgSFduIXkc4yeFRHYbpSnuIZZLiJXlkmEVnbwjDSNu7zDtMcIoKlnOAMnyFBbAFCa5i2z261ZtQaJpzE8Uu6sVuxCbwPBcjBk8DvfQcquvpZ1w2mkTvnEkiiFMHHak4Eg+IXfYelBTIkOubRD70HWcB3CCLj8t/H1eugdS2osrdxHPdQROcdl5FUgdxIJ4D1qieg3T5pGuPd/s5GCxtcEZEERO825n4pXIUKOQ3ST3Aw/pH0dLTU7iCOR5FVlO/Id5iWRXbeIAyd5jQdeq2RkcQa+1F+jCGRNJs1kzvdSDx5hSSVH8pWpRQKUpQKUpQK5Ij+x14Y/u9R4fpuf/AErreuSYx12vjH95qPD9Vz/60HW1KUoFKUoFKUoFeF9drFE8rnCRozsfBVBYn6CvetDt7Cz6ZeqgJY202AOJPYbgAOZPKgxujtS9mt0+OtvCbiQ/m+BM+CRhEHp51J6p3od6Srb3SO0u5VgkhG6jyEKjpnh2jwVl5YOOABGeOLX0/U4ZwTDLHKFO6xjdXAOM4JUkA4xw8xQZdKVrtotXS0tZriT4YkLY8T3KPMnAHmaClPaE2uLyrp8TdiPdknx95yMqh8QoIb1Yd61Y3RFsv7jp0YYYmmxLL4gkdlP0rgeu941RnR3pT6rrAebtDfa5nPcQGzu+hYquPA+VdKbUa0llaTXL8okLAfibkq/NiB86Cl+mbUn1DVLfTIDwRlVvDrZMZJ8QiY9MtUv2t6S7TSESytk6+WFFj3A2FjCgAB24ktjuAz4kVU/RqJ7nUJJIjm8l392QjIh6wnrbk8eaqSFHe0i+FSrpugtbGytdPgQdYX693OC5ADJvu3Ms7E8f4COGAKCe9E2376qlx1sSxvCyfBndKvv4+Ik5G4c+orX9LvSZ7gPdrYg3TLktjIhU8jg8C57geXM9wOPsHGujbPvdyr9pIDMVPMlsLDH4gHsk+G83hUA6Jtn31XU3urrMiRN10pPJ5CSUT0yCccsLjkaCTbG7Gx21rJrGrgzS7plWOU7xH4S+98UjHAAPLI7+UZ6JdCOp6s91KiiKJzcOqgBd9mJjjAHdnJ9EIPOpR7Rm0mFhsUPP7aX04hF+u8fktTrou2dXTdLQSYWRwZ5yfukjOD4biAA92QT30Fee0hrmXt7NT8IM8g8zlE/bf+ora9EOgx6dpsmqXIw7xmRc80hAyAPOQ4PmNyq/0u2bXteZmz1TyGR/4YEwAvPIJG6mR3tmpz7RO0AjhhsIyBv4kkUdyKcIuPAsCf0CgiPRHpD6lrDXUoysTtcyHuMjMSi/zZb0Q1v/AGkdZzJbWin4Q0zjzbsp9AH+tTjol0VNO0hZZsI0im5mZuG6pXKg55bqAEjuJaqG1a+m1TU5riOIzElpRGf8KIZCnB/AoHDiSeHEigujSr+HQNCiaQDr5V6zq+TSSuAcHHcg3VJ7gviRmK9HfRpNe3Bv9TUhHcyiJhhpmJ3ssPux57u/05zfo/sLK/xqLSteXPAEzAD3c/4aRAlYwOYOWPM7xyasSg+AYr7SlApSlApSlBr9oNSFtazztyiid/XdUkD5nhXNvQhpZuNYic8RCHmcnjxxujj47zA/I1Y3tDbSCK0SzQ9u4Idx4Rocj03nAx+RqyegDZk29k1y4xJdEFc90S53f5iWPmN2gtOlKUClKUConq/SRptvJ1T3KtJnd3IlaQ55bv2YIznhjOagfTzt28JFhbuUZlDTupwQp5RAjiMjifIgciaknRJ0fx2Nuk8qA3cqhmLDjECMiNfA4+I95z3AUEn03auCZlXdnhLcF6+CWIMTyCtIoUk9wBya3tfCM86+0EPv+jHS5pjM9ou+Tk7rOqk+JVWC/tUosLKOGNY4UWONRhVQAAfIVkUoFUh7Re02BFYIeeJpseHEIv1y3yWrn1G9SCKSaQ7qRqzsfAKMmuVNNtpdb1jtZ+3lLyH/AA4h3Zx91AFGe/HjQXL0B7Ne7WBuHGJLohh4iNchB88s3oy+FRr2jNpeMNgh5fbTY+YRT/mYj8hq57qeK1t2dsJFDGTw5KiLyHyGK5m2TsX1vWy8oyjOZ5h4RqRiP0+CP0NBbfQzswthpxuZsLLOvWyM3DciALKp8OHaPr5VWOiwNr+vNI4PUb3WMD92FCAieALdkHHezGrH6ftozbWC20Zw90Spx3Rrgt9SVX0JrF6E7COx0s3kvx3T9kAZZgpKJGo+8zNvEAfiHhQar2kNawLazU4HGdwPAZRPl/afQVMOivTo9O0VJpiE30a6mY9wIyPogXh45qn+nad21Zt9SuIYQAeOAV3iMjgcMzDh4VaGpRPrUJt7bKafFER1hBX3mYJiNEBweqjfdJbkSuByzQVvsZC2ta+Z5R9mHM7g8giYEcf/AEL5jNWV09bT+7WHu6HEt0SvpEMb5+eQvmGbwqJ9Cejajby3C+6tCJNxWnmBXq9wtkIjD7RjvcOO6MAnPIyy86Lze6i1zfyb8EYWOCFWYsyLyMjnBGSWYgd7cwBig8ugDZrqLFrpxiS5OVz3RrkL9TvN5jdqpNr9QW61+RrhsQ+9rCxJ4LEkgjJ8uypJ8ya6qtoFjRURQqIAqqowFAGAAByAFRCTo60xLl7ySFS7OZD1jnqw5OS26Tu8SSeORk8McKCN9J+0QfTJZQCtqwEVupBU3Ltyk3SMiFFBZQR22UHgoXf8egPYuS2jkvJ0KSTKEiUjDLHneLEd28QuPJfOrLvtEt55IpZY1laLPVb2WVSSDvBSd3e4DDYyMcDWh1npJsoLpLTeead5Ei3IgG3GZgoDEkDOTxAJI8KCpVvv9hbRSKvZtZXXeXkoikwwIHL7NiQPJSO+uigaob2k9KxLa3IHxK0LH8p31/6n+lWX0Ua0bvSraRjl0Xqn45OYzu5PmVCt86CXUqPvtZCNSXTsN1piMpbgFHgo7ycZPDw+kgoFKUoFYGu6vFaW8lxO27HGMk+Pgo8STgAeJr9azq0NrC01xII40GSx/oBzJPcBxNUdqLXu010FiVoNPhbgzDhnkXPc8hGcAHCg8+JJDSbP6XPtDqzzzAiAMGlOThIxwSFT+IgY/mauloYgihVAVVAVQOQAGAB5YrV7LbOQWFutvbruoOJJ4s7Hm7HvY4+QAAwABW3oFKUoFKUoOWtaHvG0xWQZD6hHGQfwiVUx6borqWubulSwOn69HeFSYnliuVx3lGQuvrlc/qFdHQTK6q6kMrAMpHIgjII+VB+6Vh3eqwRHEs0UZ/jdV/qa97a5SRd6N1dfFSCPqKD1pStdtDrUVnbSXExwka5Pix5BR5k4A9aCq/aH2q3IUsIz2pcSTY7kB7K/qYZ/QPGtj0DbH+7Wpu5VxNcgbgPNYuY/nPa9N2oXsFsrNreoPqN4v+7dYWIPKQjgsK/wKAAT4DHMkjoVk7JCnd4YBAHDhwOOXCgpf2gtsgqDToW7TYe4wfhXgUjPmeDHyC/iqQ9BmyZs7EzSoVmuSGIIwVjGdxSO4nJb9QB5V+ZLDRNPuDJM4uL1m3iXJnmZyc56tAQrZ/hFb9Nor6f/AIbT2jU8pLyQRfPq0DyfUCgivTPsDd6jNbyW24wRWRgzbu7ls73HmPTjwrfdHXR6unxo00hnnUEKSSUhDcWWJW+HJJycAnyyRWj6TNT1ays/effbdDvqnVxQc97PJpWfJAGeQ4A17dB+2V1qEdwt0Q5hMe7JuhS2/v5UhQBw3RyHfQTXWNk7K6lWa4to5ZEG6GcZ4ZJwRyYZJ5g86xdc220+xYRT3EcTAD7NQzFRjhlY1JUY8QOFbTX9XjtLaW4lOEiQsfPwUeZOAPMiuZtibM6pqzT3RHVKXu7lj8IRDvbpz93O6uPw58KDonavbC2sLUXMzHDAdWgHakJGQADjHDnnl31WFj0u6lKk12ljEbKAqJO0wYZIG6HJwzdoE4TgME4yMwXW9Rn1/V1RCQrvuQqeUUQ4liB34BZvPh3Crb6V7eGw2ea2hARCYoUHeTviRifFmCOT6mgl+jbVR3Vit3bo8gbgIwO3v727uHuHa5kndA45xxqgOmq/uX1DqJp+t3FQ9VGCI4ncZ3FHNyFK9o8TnkowosHoAvRFpFzJIcRxTyuSe5VhiZv9ar7o8tX1XXhPKMgSNdSDuAU5VfTe3F9BQXpLdf7L0VWkILWtqi8eTOqKir83wPnVK9BWjNd6q1zJlhbhpWJ+9I+VXPnxdvValntG7Q7sUNkh4yHrpfyrkID5Ft4/oFSXoM0H3bS0kYdu5PXH8vJB6bo3v1Gg/fTlpXX6RKwGWgZJh8jut/lZj8qiHs16vwurUnkVnQevYc/tH9auTVrFZ4JYW+GWN4z6MpX/AFrl/op1BrLWoVk7O87W0g827OPk4X6UF97a7GG5liu7WQQX1v8A2chGVccfs5AOO6ckZHczcDmsy02mdFAvbWeBxwJjRp42/iVoAxVTz7YUipJSg0FxtjaJzdyfBYZnP0SMkVqLva68mythpszHOOtuh1EY/iCsescegBqbUoK4t+jeS6lE+sXJumHFbePKQJ5Y4FvoCe/NWFa2yRoscaKiKMKqgAKPAAcAK9aUClKUClKUClKgvSbt6NPRYYB1t7PgRRjju5O6HIHPjwA7z6Gg8el02c9uLOUNLdSHNtFCA0ofjh+PBU57xYgYB7xkQ7Z43FmY7HWpLiG1VQsDxvuwtnJ6uWaLDjGcAbwAxx4YNT/o82ONmjT3LddfXHanlbiRnH2anuUcOXMjwAAl80SupVlDKeBBAIPqDzoIn/2caTJGALSFlYcGUtkjx31bePrmsHY7o3XTdQknt5m92kiKmFjkh95SDnkygA4zxGTxPHO9XY21Q5gElt5W8skS/wAiNuf5a9W2bU8HuLth4de6fvFun96DK1jXILYAzSAE8EQZZ3P4URcs59BUH1DZa51mZJL8NbWMZ3orQEdZIfxyleCEjhgEkAkcDkmc6botvASYokRm+J8ZdvzOcs3zJqpuknpSkeX3DSstIzdW0ycSWJxuRefcW+njQTDarb+x0pFt0AeVQFjtocdnwDEcEHLxPka0llo+r6t272dtPtW4i3g7MrLx+JjxXgRnezy+AVm9GnRhHY4uLnE143aLHtCIniQueb+LfTvzY9BpNm9k7OxXdtYEjPe/N29XbLH0zgd2K3dK1e0+tpZWk1zJ8MSk4/E3JVHmWIHzoKQ9onaMSXMVmhysA35Mf4jjgPVU/wCs1ZfQ5s57lpkYYYln+3kB5jeA3V48RhAuR3HeqkOjrRH1fVusn7aBzcXBPI9rITj3M2Fx+Hexyro3bDaBLG0knYbxHZjTvkkbgiDHHifDuye6gqH2h9rN500+NuCYlnwfvEdiM4PcDvEHxTwqOJEbDZ1n+GbU5Qo7iII8n9zn1DiorFYT32pdTId6eefdkbnglu2fRRk+gqwPaGRYpLG2jG7HDA24PAZVAPogoNr7OGgDE96w456iPy5M5+eUHyNYHtG6/v3EFmp4RKZZB/G/BQfMKCfSSrJ2CEen6FBJId1Et/eJD39vMuPXtBQPQVRWzGmS63rBaQHdkkM057kjB+DPpuxj1B7jQTDWXOnbKQw8pb1gT3Hdc9Yf8iop/NW56ANNS20+4vpSFEhPaPdFEDk/zb38oqN+0de/73bW44JFBvgd2Xcr/SMVYeydp1lvbWkeDb2caGdl+Ga5AD9SPFUkJd/4t1fxigozVrqXV9Y4hlM86xqp5xoCFAweRVRk+e8a6ytoFRFRRhUUKo8ABgD6Vyx0ValFBqqz3O9vKJSiqpZnlYFRGAPvHeIHniuntISXqgZv7RzvsoOQmeUYPeFGBnvIJ76DNrlvpn0g2msSOnZWbduEI7mJ7R9esVj8xXUlVV7Qmz3XWKXKDL2zdr/w3wD64YIfIb1BP9lNYF3ZwXA/vY1Y+TYww+TAj5Vtqpr2ctoN+CayY9qI9bGP4GwGA8g+D+urloFKUoFKUoFKUoFKUoNXtNrcdlay3MvwxrnHex5Ko8ySB86qToZ0qTUL2fV7vtMHKxZ5b5HEgHuRCFHr4ivL2j9oDvQWSngB18g8Scqg+WHOPNatbYXRRZ6fb24GCkYL/nbtOf5iaDfUpSgUpWFrOpJbW8s8nwRIzt5hQTgeZ5UFX9Om3pt4/cbdsTSrmZhzSM/dB7mb9l9Qa+9BOwoghW/mX7aZfsQf7uM/e/M44/lx4mqs2QsJNY1lTP2uskaac9wReJUeA+FB4ZFdXKoAAAwBwAHdQfaUpQKoL2iNqd+aOwjPZixJNjvcjsqfRTn9Y8KvTU75YIZJpDhI0Z2PkoJP9K5Z2NsG1fWVM3ESStPN3jcB3yvoeCD1FBeHQzswLLTldxiW4xNJngQuOwp8MLx8izVEtsdpfeOu1E/8JZlobAHlPdNw94weBWPiR+XIwcipdttqEl5ONJs2wXAN7KvKCEj4PzuOAHgfA5FT9NepxieHTbUbsFkgXdXjmRgP5iBjjz3meg23s67P9ZczXrjIhHVxk/4jjtEHxCcP/uVsPaQ0SRvd7tVJRA0UhH3MkMhPgCSwz44HfVl9HOzvuGnQQEdvd35f/EbtMPlwUeSipFLjdO9jdwc55Y7857qDn/aPaO51tINP02F+oRYuudhujeCjgx5Kinj4sRwHAZtro92Li0y26tO3K+GmkxxdhyA8FXJwPMnmTUZ2m6YLCyBitVFw4zwiwsQPm+MH9IPqKitpqu0Os8Yf90t2++oMS48Q5zK3DvTh6UFg9I2yGnXhjlvpeoMYxv8AWIm8uc7h3wQRnPLjxNY69JGjWUaQQzAqg3UjgR3HoCBgknvzxOa1ejdCVsG6y+nlvJD8WWKKfUglz67w9KsHSNnrW1GLe3ii80QAn1bGT8zQV5p2r2/vLXNloN00zEnrWjWIEnOWUuSATxyQAePGpAmt6y47OmQxcf726Vv2jX/WptSghMs2vH4YtNX8zzt/RRWJdwa7LE8U0WlyJIrIyhpxkMCCOIPcasGlByVp09zoWqAyJmSE4dAxCyIy9zY4gg5BxwIHDhXQUG3MoRXm027VGAYPD1dwpUjIb7Jt7BHH4a0PTnsSbu2F1CuZ7cHeAHGSLmR5leLDyLcyRWD0A7Y9dAbCVvtIQTDn70fevmUJ/lI8KCe6RtxYXLbkdygkzjq5Mxvnw3ZADn0qRVqtc2ctbxd25gjlGMZZe0PysO0vyIqLNsXd2fa0u9YKP+63WZYj4KrfHGPTn40E+pUK0XpAQzC1v4msbo8FWQ5jl44zHJ8LZ4cPE4BNTWgUpSgUpSg5f2ynF3tKVJypvIYPQKyREfUH6muoK5RnO5tIS3DGqEknw96zn6V1dQKUpQKrrp7vur0d1/xpYo/83Wf0jqxaq/2iYC2lIRyS5jZvTclT+rCgj3s16X/xdyRx7EKn6u3/APFXjVYezzCF0pm73uJCfksa/wClWfQKUpQQHpyu2j0abd4b7RoT5FwT9cY+dUd0VXV6l26afGrzzQtEHbO7ApdGMzd2AF7+8jgT2T1Hq+lw3MLQzxrJG4wyt9QfEEHiCOIrG2e2ctrKMx2sKxKeJxklvNmYlm+ZoNAltDoemTSk9ZIAZJZH+K4mbgMnnxYgd+AfU1SvQ/oT6jqvXzZdYmNxMx+9IWJUHzL5b0U1IfaG2o6yaOwjORHiSXHe5HZX5Kc/qHhUs2dWHZ3RRJcD7eXtsn3nlYdmIeSrwJ5DDHvoJrtdtXbadB1tw+M5CIOLyHwUf1J4DPE1z5r+2Go67cC2gVhGx7MEZ4Y/FI3DIHDJbCjhwFauCK+17UeJ3pH4knO5BGD4fdUZ5cyT3k10lsXsfb6bAIoFyxx1kpHakPiT3DwHIfUkIlsD0PW9oFlut25uOBwRmOM/wg/EfNvkBVmgV9pQKUpQKUpQKh23e3J0wo0lpLJA2B1yMuFbj2Cp5HwyQD8jUxrB1zSo7q3lt5RlJVKny8CPMHBHmBQa7ZDa+11GIyWz5K4342GHjJ5Bh9eIJBwePA1UXSbsJNp1yNT07IRX6x1X+5bmWA74jxyOQyRy5RDo2v5NP1uKMk8ZjaSgciGfq+PkH3W/TXVTDIweIoIv0fbaw6nbCRMLKuBNFnijeI8VPHB+XMGpTVYa70YtDce+6PILacc4T/ZSDvX+EHw+Hljdxmt1ofSAhYQajG1hdct2XhHIeHGOX4TzHDPlxoJFtDoFvewmG5jEiHlnmp/Ep5qfSq5sdbudDuktL6Rp9PlOLe5bi0X8DnwH9OI4AqLYU54jiKjHSZpkU+l3Sy4wsTyKx+66KWVvqMeYJHfQSdWBGRxB5V9qGdD1xI+jWplzvBWVSeZRXZU+W6AB5AVM6BSlKDl/pqsGtdaeVeHW9XOh88AH/OhPzFdLaVfLPBFMnwyxpIPRlDD+tVz0+bLm5sRcxjMlrljjviON/wDlwG9A1OgHaMXGnm2Y/aWrbvrGxLIfkd5fIKvjQWhSlKBWj230EX1hPbcMyJ2Ce51IZCfLeAz5ZreUoK06AyV06WBwVkguZUdTzU4Q4PzyPlVl1p5tCAne4gcwyyBVlIAZZd34S6nmygkBgQccDkACs+xterXBdpGJyztjLHlyUAAYwMACgyaUpQK0m2e0SWFnLcvg7gwi/jc8FT5nn4DJ7q3RNULtTcy7Raotpak+5Wxy8o+HwaXwJON1B38TyJwGL0N7LPf3r6ld5ZI5C4LcpZid7P5Uzn13R3EVGekraWTVdS3YcvGrdTbIPvZYDe9Xbj6bo7qvDb549M0KaO3G4qxiCMDnlyELZ/FhmbPPPGqy9njZwTXcl24ytuAqZ/xHzx/SoP8AMKC3ejnY2PTLQRgAzPhp5PxNj4QfwrkgfM8yaldKUClKUClKUClKUClK0O3WvrY2E9wTxVCEHi7dlB/MR8gaDnPTIDc7SAR4IbUGk/QsxkY/yqTXVVUR7O+zJaSXUJAcKDFCT3scF34+A7Of4m8KvegV4XtnHMhSWNJEPNXUMD6hhivelBFG2Btlz7u9zaZ44t7iRFB8kJKD+XFeDdHcMh/3q5vbtMg9VPPmPIOQSkaoDx8c1MqUH4iiCqFUBVUAAAYAA4AADkK/dKUClKUHx1BBBAIPAg948KoLV9Kk2d1ZLuIM1jMxRgPuqxy0R81wGXx3cdxq/qxNV02K4heGdBJG4wynv/8AIjmCOINB62d0ksayRsHR1DKw4hgRkEV7VVdlb3WgOVAe70piWyBmW0JOSSB8SeOOHf2Twax9I1aG5iEtvIssbcmU5+R7wfI8RQZtKUoFKUoFKxNU1OG3jMs8iRRrzZyAPTjzJ8BxNQG9v77WPs7MPZ2B4SXLgrLOvhEp4hT4nGQe7BUhi7abQzanO2laYcjleXI+CNeRjBHMniDjnxA+8RONkdmINPtlggHAcXc/FI3ezf8AzgOFeuzOztvYwCC2TcQcSebO3e7HvY/+QGAAK21BWvtAoTpBI5CeIn07Q/qRXj7O8AXSnbve4kJ+SRr/AKfvUw2/0Q3unXNuoy7oSn51IdR82UD51AvZxvwbO4tz8cU++QeYDoo/6o2oLdpSlApSlApSlApSvjsACSQAOJJ7h40H0mqG2zv5doNSSxsz/ulu2ZJfu55NLnkQBlUHeSTyPCS7Ra5c6y72WlnctQd25vTkKR3xx/i4eHxeS8TONkNlrfTrcQ26+bufikb8TH/TkKDP0bTI7aCOCFd2ONQqj/U+JJySe8k1m0pQKUpQKUpQKUpQKUpQKUpQKiOobAQGUz2jyWM54s9uQFfn8cZ7D8STyFS6lBDlOswcCLO9Ud+Xt5D6jDp9MV6x7TXw/tNJnB/gntnH/wCxf6VLKUEZXaC8b4dLnHnJNbKB67srN9FNfWXU5e+1tF8Rv3D48siNFPyYVJaUEZstibcSCa4Ml5OOIkuCHC/kjAEafpWpNSlApSlAqqdptGk0nUTq1qhe2kyL2FeagkFplHeMjePgc9zHdtalBiaXqUVxEs0DrJG4yrKcg+XkRyIPEGsuodd7FGGVp9Mm90kc5ki3d63lPi0eRuHh8SY/ei7SX8PC7013xzks3WVT57jlZB+9BMaVEl6QbUfHHeRHwe0uM/5UNfo7e25/s4byXyS0n/qyAfvQSulRI7RX0vC3011z9+6ljiA891C7n6Cvwdm725/42+KIecNmDED5GViZGHjjdoNjrO1tvBJ1K709yeVvAN+Tu4sBwjXiOLkCtZLoFzf4OoN1Nvz9zhb4vKeUYL/lTC+ZqQ6HoVvZx9XbRJEvfujix8WY9pj5kk1saDxs7RIkWOJFRFGFVQAAPAAV7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138"/>
            <a:ext cx="8216081" cy="55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205376"/>
      </p:ext>
    </p:extLst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Digestive Process </a:t>
            </a:r>
            <a:r>
              <a:rPr lang="en-CA" sz="3000" dirty="0" smtClean="0"/>
              <a:t>(Food Travel Times)</a:t>
            </a:r>
            <a:endParaRPr lang="en-US" sz="30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1700" dirty="0" smtClean="0"/>
              <a:t>Food stays in the mouth for approximately 1 minute.</a:t>
            </a:r>
          </a:p>
          <a:p>
            <a:r>
              <a:rPr lang="en-CA" sz="1700" dirty="0" smtClean="0"/>
              <a:t>Travels Down to the Oesophagus in around 4 to 8 seconds</a:t>
            </a:r>
          </a:p>
          <a:p>
            <a:r>
              <a:rPr lang="en-CA" sz="1700" dirty="0" smtClean="0"/>
              <a:t>Stays in the stomach for 2 to 4 hours where it is churned into a semi-solid state called </a:t>
            </a:r>
            <a:r>
              <a:rPr lang="en-CA" sz="1700" b="1" dirty="0" err="1" smtClean="0"/>
              <a:t>chyme</a:t>
            </a:r>
            <a:endParaRPr lang="en-CA" sz="1700" b="1" dirty="0" smtClean="0"/>
          </a:p>
          <a:p>
            <a:r>
              <a:rPr lang="en-CA" sz="1700" dirty="0" smtClean="0"/>
              <a:t>Goes down to the small intestine </a:t>
            </a:r>
            <a:r>
              <a:rPr lang="en-CA" sz="1700" dirty="0"/>
              <a:t>w</a:t>
            </a:r>
            <a:r>
              <a:rPr lang="en-CA" sz="1700" dirty="0" smtClean="0"/>
              <a:t>here it stays for 3 to 5 hours</a:t>
            </a:r>
          </a:p>
          <a:p>
            <a:r>
              <a:rPr lang="en-CA" sz="1700" dirty="0" smtClean="0"/>
              <a:t>It then moves to the Large Intestine where it can remain for 10 hours to several days</a:t>
            </a:r>
          </a:p>
          <a:p>
            <a:r>
              <a:rPr lang="en-CA" sz="1700" dirty="0" smtClean="0"/>
              <a:t>The rectum serves as a collection point where the waste is finally expelled as fecal matter through the anus</a:t>
            </a:r>
            <a:endParaRPr lang="en-CA" sz="17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14" y="1556792"/>
            <a:ext cx="4056626" cy="4464496"/>
          </a:xfrm>
        </p:spPr>
      </p:pic>
      <p:sp>
        <p:nvSpPr>
          <p:cNvPr id="2" name="AutoShape 2" descr="data:image/jpeg;base64,/9j/4AAQSkZJRgABAQAAAQABAAD/2wCEAAkGBxQTEhQUEhQVFRUXGRwYGBgYGR4ZHRoaIB0eHBoXGxkaHSogGSEnGxcVIjIhJSkrLi4wGh8zODMtNygtMCsBCgoKDg0OGhAQGywkHyYsLCwsLCwsLSwsLCwsLCwsLCwsLC8sLCwsLCwsLCwsLCwsLCwsLCwsLCwsLCwsLCwsLP/AABEIAPcAzAMBIgACEQEDEQH/xAAcAAACAgMBAQAAAAAAAAAAAAAABQQGAgMHAQj/xABSEAACAQMCBAMEBQYJBwoHAAABAgMEERIAIQUGEzEiQVEHMmFxFCNCgZEzUnKSobEXJDVDU1RigrMWRJOissHSFWNzg5Sj0dPh8SU0dISkw9T/xAAZAQEAAwEBAAAAAAAAAAAAAAAAAQIDBAX/xAAsEQACAgEDAgUCBwEAAAAAAAAAAQIRAwQhMRJBEyIyUWGRsSNScYGhwfAU/9oADAMBAAIRAxEAPwB37J+TqGo4XTyz0sMkjGXJ2W5NpXAufgAB92rc3s+4WNzRU4H6I0u9if8AI9N85v8AGk1Z+OUTzIsQsI3a0xvv07ElQPPJgqn+yW0BUqrgnAo6dal6emELrkh6ZJcd7qgGTbb7DtqfHyZwdpDEKWlMqqHaOwyCnsxXuB89am5Rljp4o4mSWWNN5JBYM8SfxeIKL4RCUI5Ufmb3LE63UvBphi0ESwGNGVWlKvJJLIVDzSlCQwAUtbIl2t7uIuANyVwcCQmlpAIzaQ2FkNg1mN/D4SDv5Ea2U/IfCnVXSjpmVgGVgoIIIuCD5gjWt+TMY50jkLdRslD9kZgqyzMdzJJYMwZux7W76sIqEjeKnRfsk2HZI1FgT6b4qB57+h0Ahm5G4SjIrUdMGkJVAVF2YKWIHr4VY/cdeLyRwghj9EprK2LHEbNtsfjuPx1OqOHTyVDT59MRqY4UCqxZSFZ3Jb3SzALb0QHzICV+WZWjRJoknZoTuxHTjqJC7TzMl7sbuMStyACAVuSQGP8AB7wz+pU/6g1iOQeFZFfodNkACRiLgG4Bt6Eq34HUXifL1XK0pDqNkiVsyHeAFDJGGC/UF7SZOt2Jw7BQdWLhPDjGXkkIaaTEMVHhVFvhEt9yq5Obncl2O17ACuVnKnBYnWOWnpEdgCAwA2JsDv2ubgep1MPIPCgQpo6a57DEXPrYa0U9PVTRzK1OYWqSRJJK6NhFbFEREZsmEdtjiMmY+djjTctuXQvGgkSVXaqLBpCiPdI49rqCngINgAz+8TcgZy8lcHV1RqWkV291SFDH5Am51t/yC4Vlj9Dpsu9sRf8ADUfgvDZ45Z5ZYnlklLM+Yhxut+kkcgbJUA7BlNsiTYk3Y8vcIaOaeWSGFDI2aFT1JAWv1AZCinEmxA3tcjtYADT/AAe8M/qNP+po/g94Z/Uaf9TW7mPgsdRNArQKxJyklK7rGhDCMPa4LOVFvNeppdVcJq8KgIwVJ3WBYgDlFBl0zIkgkxU4NJL7t9wvkLASh7PuFntRU/6g0N7PuFgXNFTgD+yNLqLhBkqiZ4gApMUcTQM0ccEbMIzFKrhFLpixNr7hfsjTvmxSYkhEbvHK4SXBS31ViWU+gawS58nOgIMHIvCXXJKSlZfzlAI/EG2s25A4WBc0VOB64jWiXgssnXwiFPHUiKFoxYMIwX60rYHFXaNsFxJIspJNrDU3CZXqx9JpVqE6jBS+Jjhi36TRKWsDjiGumRYtZsQo0BN/g/4Xe30Knv6YjQPZ9wv+pU+39kai8F5etUVM9RE8k8lyS4iKeHaNYHHjQYgbG25JO+sIuVQKRYxSxLMXKK1lJjjZrCRyBaSRYt/O7Ab7k6Anfwe8M/qNP+po/g94Z/Uaf9TQvCGidY6ZGSKniLpcn66dkaNcmJu2KBssr3MiHuulNZQVi0ke8kTYLAgQNM1OhTFp3VDeeU2A2JCZXGViSA2/g94Z/Uaf9TXzz7TqCODilVFCixxqUxRRYC8SE2HzJP36+juU+HBIlbKYtbE9RpwGt9rpTuxUm3f5+uvnr2wfyxWfpR/4MegOz+xCoQ8Ip1DKWUy5KCCVvM5Fx3GxB39Rq+65j7J+CU83CaV5IlMimbGQeGRfrn92RbOv3HVwThU0f5GrlAAsEmAnX72NpT98msfHinTJ6R9o0hqOIVUKF5VpnRRdn6hgsPXFwyj73Hz17Q8zK6ZtT1MansxiLhh+cojyax8iQL9xrSMlLgge68tpZDzFSsbCoiDfmswRv1Ws37NM1YHcEEfDVga6pmCMYwGcKcVY4gtbwgsAcQTYXsfkdVimr6noVMkkmE8SEmJ0jVIyBmCGV3uCvmXPe5C9tWeqpkkRkkVXRhZlYBgR6EHY6ix8GgWJoViRY2vkqjENfuTbvewvoBcvF6qSIzQ0nhwyjjlcJLITa1wLrEMST4iW8iqnWuKuqHp3nFTSIm7BjBIVREyEoe86ksCP7OOLAg+Tqv4fHMuMqB19D2+8efyOshRRiMRBEEYAUIAAoUdlCjYD4aAqU3MdXBBG86xyzzYlIIoJgyKWGTyBGmayowJsPesoJvfUzi3MklNSPO6rM5UtEiK8ZIVSzmQSboqgEljb0tcgF5XcJilYM6nIAgMrMjWO5GSEG1wDa+s4uHRqwcAlgnTBZmbwXvbxE3ubXPc2F+2gFMPMLSzQJTorxSZlpS1skVd3hW15EzaJc9gc1K5A3G3mTjwpsAACWOTE3ssYIyNlBZ3NwqIBdmYeQYhsadc1fEZqpUN5hWKlgPgSifgNapOHxNKszRoZUBVXIBZQe4B8r6AQw82ZqJVjOARc0BDP1pSgggBywD2a7XNlzS5tvqDxLnSSCGczpEssboo6ReoRMhk3UxRXvFGGkcADwlLHxDVrbhsJi6PSj6X9HiAve/ugWG+/z1lS0EUaqscaIqAhAqhQoPcKANgbDt6aArMvORjpOvJE1+qsaeB4xIhxZpwkqh0RUMhOQAHTO5WzFk/GJelNNJF9HhSJnDsyyyXAJy6UWSlQBcWck9rDTKk4ZFHbBFWxYr/ZysWCg+4CQDYWGsqKgjhDCJFjDMWIUWGR7mw2BPc27m50Aj5Jr5J0kkaoSeIkCMhoncEXzzNP9WO6WUFiNyWN7Cy6000GAIyZrszXY3tck4iw7C9gPQDW7QBo0aX1nHKaI2lniQ+jOoP3Le50Aw0aSLzNE35GOom/QhcA/J5Aqf62gcRq39ylWIes0ouP7kQcN+uNVc4rlih3r5b9sH8sVn6Uf+DHr6Ibh08n5aqe35kCiFT82JaT8HGvnD2p04j4rVouRAMfvMzn8lH3ZyWb5k6rHLGTpE0dt9i/8j03zm/xpNXOonVFZ3YKqgszE2AAFySfQDVM9i/8j03zm/xpNO+LDr1EVKN0Fp5/0FP1UZ3+3IL27FYmB765HHqyNfJa9goOHmqZaipBwByp4D2Ud1mkU95D3APubfaudWPRqpc18ekjkeNX6SRxrI7KYRKwYsLxmpdYlVcPEzZXLAAC2/dGKiqRQtM0CuLOqsPQgEft0sk5YpCbinjQ+sY6Z/WjsdJJOYLpTj6UKeN4jI09SI1kaxxxVSFiDD3maxFsbAhrjWOZJWCo80NKAjSmeZcTJGJGSNo4mYAXVVZiSbZoMfELSB2OWo19yaqT5VEjD9WRmH7NZrwiYe7W1H95YW//AFA6rkvMXUanSarNI4p1mkVAiySPJcRIsUqufdjmYxgFgSn32rhVU/0VJKkYPhlJcWK7X8QBIBt3AuAb20BoFBVj3atT/wBJAD/sOmgRVw/naZ/+qdP29VrfhpCeK1clXTyNFUU9OZAiqeji6sjeOW0hlBLYYpiuNvFcnwz5qWR63pJVThVUzSrktlDkpDGto72LJM173HTA3DaAm9evH8xSn49eQfs6B/frxqiv8qekP/3Mn/8APqfVQsIGQSsrCMgSta4ONhIbALcHftbVXfjtZ9FiqpPo9OrY+FiSoDbCWaVguCWOWAQEnEZrc2Ab/SeIb/xek/7TJ+H/AMtrFaviPnS0n3VUn++m0uTmCUU0r9aKRRJGi1WHTis+PUkAyIdUyNmDEE2UnYnRxPjVVIv8WjdcyXjsoWUwxhc3xmGKs7uqqrAeG7bHYAOVqK3zgp/+0P8A+RqEeNVXXMBp4FfDNMp3s69mK2g3xJUEeWSnz1J5T4g80TGR1Yh8RbZ1GKnGZQBhJcm62FgV21u5ioGkiDRW68R6kJO3jAIwJ8ldSyE+QckbgaiV1sDPgnEzMriROnNGxWSPLK35rK1hkjLZgbDzBsQQIvFOIzrUxwRdJRJEzh5AzXZGUMllYfZdT39fTUNqtGloq2O4WYdF77eCQZR5L+csqhbHcdR/U6k83WQU8+94aiPt+bKeg1/gBLl/dGs1JyhfcnubelWHvUQD5QN+8zf7tYnhkx96sm+SLEg/Hpk/t010a5Hmn7l6QjflaB/ypnmv3Ek8rL+pnj+zU7hnB6enGNPDFEPPBAt/nYb6naNUc5Plig0aNGoJDXzB7Xf5YrP0o/8ABj19P6+YPa7/ACxWfpR/4Met9N6mVkdo9i/8j03zm/xpNWLlkZmoqP6WVlX/AKOL6pR8iyyP/f1UeRas0dFDBs0aLITJ55ENMWA7Y2bb+yMr+WrvyzTdOkpkPdYkB+eIufxvreEGptsq3sM9LZuJU5qVpyVabEyAWviBbubeEm9wO5APpqZWI7IwjbByLK1ssT64nY2+OktDyusMkbxyykK7u4kOeZdWDG+xvcqb77LYAbW2IJ78VhMwg8Tv3OMbOqEfnuFKodj3IOtVPxymmcIjZkMQD03K5LcHGTHAkEEbHS3h/LUsaND1rQlGjOOWTAggPYnFHucmYe8bmwvts4RQvRRqgjD3ZI0WIyBAN8nKOzLCoW5su2wHmNAOq+qjhRppPCAACQCSbmyqAoJYliAAO5OtdHxaGWNpFeyoSHyBQoQLkOrgFLAg7gbEHS/m3hElSkaJiUVs2UyvCWZfydnjBZQGOe290X46Ww8nSdCGneowijZpGWNFu755IrtIGzVRb3gWcjJj5aAsE3F4BCk5cNE2JRlBfLL3MQoJJNx2Gt9BWxzLnEwYXsdiCCN8WUgFSL9iAd9V+DglTGtMiNC4haZryFhuzHpuFRQGIjdwV8Iu2x2064Vw8xdRnfqSSsGka2IuFCgKtzioCjuSfUnQGyt4hFG0ccjqGmJRFP2zYki3yHy3A8xqE/MlMrYFmvcpYRSHdb3AISxsATt5C+l9TyvIxMxqHactGxBCCMdOQOI1uhdF2ts2/c7nTn6ExqeqxGKx4RjzBY3kY+W4WMD5N66Ak1dUkUbSSMFRFLMx7BQLkn7taarikUbRq7hWlNkXzY/ADe3bftuNQeZeCfTF6EjWp2RxIFPiZiMUHb3VuX9clTyBBwg5fCSwsCXwLPJI5vJI4XCO9gBiA8pxFlU2sBoBg3FoRGJS4CFigO9ywYpiB3JyBFgNTdJ+FcBSKaaYhS0khdO56alRkq393Jg7HG1yx040BSOJxiKDiMQ/mW+mRjzAJ+kA/wDaI57eVgNOeeN+HVZHcQu6/pKuS/tA0r5zcJJNtvLw6qv8ekUxH/5D/idNOaf5Mqf/AKZ/9g6ziqciRspuAde68A17rzzQNGjRpwA0aNGoAa+YPa7/ACxWfpR/4MevpitfGNzcrZSbixI27jLw3+e2uVcb4Ok8nVligeRh42lEWRIJUbxEqwxCi9+4I8tdWmjyykhnypAYqGOnjlilVoZIwOmxlsyu/WEgfHpXOy4iwIGRYWPQuByBqaBhuDEh/FRqncj2zjRXuFhZbHuwBjDZosxVGBtb6te7W+Nl5Q8NMIj/ADDPB8cY2KoT84wh+/XQn5miCVxzjEdLEZZSbXsqjdnY9kUeZNj6AAEkgAkIeGc0P/HGmMcnRhSoCw9lDdUdHNj42BhuXIUePsANWqSFWKsyglSSpIBKkggkHy2JG3kTrBqNC5cqCzJgSfNLk4kdiLs346uQVuLmKWFKj6UVaaOMyrEkTxritrhZpCRMMmUFwFte+I1K5fmqWBeqdkt3UxJGlydgpzZiBsLm173sL2DCg4RSxZrDDCmWzhEUZDtZgBuLeR1jHwCnVVRYwFV1kxF7Fl9y++4UgEDsMVt2GgNnG+LR0sTSynYbADuzHsi38z8dgASSACQi4RzQz09Q7mGSWJwirA2SszojRRhifEcnwLbAlSbL2FnkpkZ1cqCyXxJ7jK17elwBrUeHR9QyFQXJU337qGVTbsDZ2H36ASHmoBImKEHCV513yj6QAZAB7zGVo1UfaBuL7XOB8WqTULT1PQdzEZX6AYdA3QLFJkzZFs3Ibw36beHzDSo4HTu0rNEpaUIJDuC2BuhuDsVPYjfYeg1s4ZHDHnFAqoEPiVVsMmAa5NrMxBBJ3O4v30BX+auajG7U1K8IqFTNjKfCgtdUCggySN5KCAoOTH3Q2ytraxjAYJqcCfEojU7timIeR3YTjIAbCwXdlF976siU6gMFUDIktYWuT3J9SfXWNNRpGqKqgCNcE8yFsBa53+yvzsNAKuN8RlgNLYCVpH6TItkLnpu2SZscQpS5BbZcjuQAV9PzBUkoXSAJ1zCxDMS7BirpCNiwjxfKRgt+m9kAs2rQ8CllYgFlvifMX72+dhrRFwyFZDKsUYlN7uFAY37+K197D8BoCqVvOb/R2kRVy6Zbwgy9NnI6ClV3dxFlK6DcBfiDp9yvXyzRF5RcZfVyY4dWMqrLJgWJXdmXc74ZAAMAGMNHGgUJGihSWUBQAGN7sABsTk2/xOijo44lKxIqKWLWUWGTG7Gw7XJJ+ZOgKfz9fqOR9nh1aNvVzAFH+odN+chejMf9I8MX3PKin9hOk3HLy1VSAdiaOkA9CZDNMP8AQyIfu084+c6ijhFvyjTt+jGpA/7ySLWbddTJG2jRo155cNGjRqCQ0aNGgF3MFO7wOI3KEC+wvkLG6bulr+uS+W+uZ8Ug8QCuYwoK2eQ32ZvNZ3L+mTMTsfK2up8VRjDKEBZijAAGxJt2BuP3j5jvriXOfGYoKjpS9NZFUZJJEaopclgnUZzaylfCDbcnbKw7dO/KUkX/AJGlZ3jzZiRDd8pDcv8AV2xj6twACwbKJLG3x1YqP6qtkXstQgkX/pUASQfenRP91tV72eqrRwymVRM0QziLZtid7jx4gMbNkiAEk/HVo4xQmVAUIWWNhJEx7BxfY2+ywLK3wY6ic+nImEthtqPxCZ0ido0zcKSi9smtsCfIXtvrDhdcJow4BU7hlPdHGzI1vMG40ig5oZurKOg0EbsvhkYylVbDIRqhuWkuFW+91N97a6SpEi4A9LBdaamqaq4wkWMREyE3aaV2Ym2RLHG58gNa+X+Dyq1UlcHlJSGZiskjh5LzBynhTHZIx0lFgAve+pPE+cjCp6sSwSFogomkFgJC28hjyCECOQ2BN/Dvvts/yvJSMLEhmfYh5RHEDkyKeqy5MHMblMULEKTYaAhJwOoSKBYVImkcyzFpnVUQMH+jqwDW7pGPDcqrm4OtVfFWSKesjLHJLIZFTqTWEZVIUxUo/TfBnNh4g29r6dU/MbyVT08USHp2WR2lK+PHJljXpkyBbrdjj3PodbOEcWqZJnjlp4lWMgPJHOZAGK5YgNChJAKk+ma997AVzmCiKyR2jWOmiQqz/WoiSyYt1LRsCiqFAzvZS5vbcifXKyz06yPUVJCwoVjE0S5fbqS0donU3BKu1gFIBJOJfcR45HFLHEQzM7KpxFxGGOKtIeyhnsoHck7CwJC3ifN6xVi0ixGRyEJswBGRIJCkbhFXJmJAAI3vtoB1xWvEMeWDyMTiiILs7HsovsPmSAACSQBqrcM4lVpJUyVEcxkNP1Up/BgGQt9XEUZixOUYLNux3AAsA4j5sp2RpFMhUAFTgw6oLBFMVwOoC5UAjY5A9iDqTV8ZxZljhmmKGz4YAJ4VfcySKPdcdidAU2HmaTCpeKZqipVFtdozTKrOqGYJTs7oigl7S/WFVb0Nn/K1QTGsslY04JEfvwSIXNrFWhjW177Anz+Wm3BOJ/SIxIIpIkYBkL4eJWFwwCO1trd7HfS3iHEFdFnSKSSOCWW4DJGt48laVsiMlVg4Hx3tsCALHqNxGtSCKSaU4pGpdj6KoufnsNauE1zyoGeF4bhWAcqTuL2srGxHnf10n4t/G6lKcbwU7LLUejSizwQfGxtKw+EQOzEarKSirYIfBaRzLSiYWlbrVsw/MkcCNI9u+KSsgP8AzV9NqeIvWzSn3Y0WBB8fykjfC+UQ/uHytrXQnGatqpBiqhIgxPeOJDIzf2frJpRv3wB7W17ynAVpY2cESS3mkBNyHlJkYX+GWPyA1zzlWP8AUsuRxo0aNchcNGjRoA0aNGgIvFJAsMrMQFVGJLOYwAAbkyLugt9objXEea6+khmAq4UqpWjRjK4WMt4Qv84M290kM1iQdtgNdt4sxEEpDYEIxyva23e/l89ck45wrrurgh7LYskzxgm5J8MRtfe9zvv6W126b0spItHItMgNNeIfkSUHTlIiZQAAslzCfDJKMlsTci5udX7VF5Gp94ZRHdHhIDhEYbY2LVBObm2SA7hgt9XrWWo9RMRPxWhdS8sAJLrjLGpCmQWsHRjssqjsTsQAptZSsigpqWaDCNFCWCFQMGQraysBZkZSAfIiwPpphpLWwq79RSYpAt80PiwG4zUjGRd74tcgE2sTqcOVrZhon0/AoEBtGGuGDFyZC2QUNkXJL3CKN77C3bWqq5bp5FCsJLYlDaWQFkJJwYhruoubA3tc2tqNBxmdLCeAyKe0sFiCLXu0LNmhPkql9TaPj9NIwRZVElr9N7xyAepikAcfeNdaknwUNsHCYkk6iBlY9wHcKTYLdo8sWOIAuRfYempFLSrGCEFgWZzuTdmYsx3+JPy7dtbtGpAhflClO5QmTqJK0pN3dkdXBdvtboBb02FttYNylG6NHNJLLGWZsWKrZmLFmyRQzHxnuSNhtsNWHRoBC3Ld9zPK0oKYyME8AS+KhFQJbxMTte9vzRaV/wAiJ0JIQz/W3Mjk3dy1g5J9Sox2tYWAsANNNGgMcNrDbawt5fLy0s/5EUUsdMrMEQRqSdy6oVLBj55hSGPnkdaazmykRmQS9WRe8UCtPIPmkQYr82sNRG+mVWzXooD5Bg1Q/wACy3SAfol232KEarKcY8ijPifEpZJHpaZx1CRnKq7U0ZAvckkPKTkVWwtcEiw8UyGGGjp2t4YolZ2JNybXZ3ZjuzHxEsdySSdb+H0EcCCOJAii5sPMncsSd2JO5JuT56X83LlTNFa/WeOAjt4ZZFjc/cjOfu1xyyPJJLsXqkLqilYcOp6d7CWqdVlHcZSkzVQ3/sCf9mrVpNXEycQhQEYwQvKw885D04j+qtTqbxTicdOmcrWBOKqAWZ28kRFBZ2NjsATqdQ7kkhEmaNIIUrao3b+Iw+QGL1DfM+KOH5DM/FTqSvKFKfyiNMT3M8jzfskYgfIADSOnk+R1DTqD1H46yGlB5L4ft/EqXbt9Sn/hrGTkuj+xEYT6wSPCfxiZdW/5vkjqHOjSNeB1MJvT1buP6KpAkX5CVQsi/Ml/kdewczQqrfS2SkkQ4yJNIqgHyZHawkRvJh8QQCCBlPDKJZMm8ca1PMblbRtuO42/SX/aX5jvrmPGA7Mt5wCq4nNu9mbcY1DXHxJO4PYWAvlZzHTSRSCCZJWKkL02LAk7DxxkW+eS/pDuOS8181LTTLDIcZFRcwUeSxNyLF5zYFSpsCRv5ElR06dNR3KyOgcgVBho6VKh2SQBgyqLxWUkAHYrHbZThiC6N383dRzdApsizSn+xE1v13Cr999VPgkR6YCkA9FbF1UyqynC5Yi5IR3ViSQGdgNshrZGoDbNJIw/tG33gWQa59TJKRaCtFqpeZke5MFQijbIoGH/AHbNqRE4JRl8Shse3vLiSpF+9lJHxsNV6cFrMrqqBVA8eOFhupA3vf8AHWgyTKUeGdmJBKgqzIQDZg0Z3A3HiWx+PrVNImi1MoBcsGF3yX7NxgEsT9kbH49tYSU6SAq6xyL4bjG6m5sVKtcE23v31B4TzF1jjIhjlQXIFyjAi2cclrbejWI+VjprTHcEkvvbxHdSRt28Jv6jV7bVlRVUcOgpXR4Y1hVXSMpF9WrmZhGoZVsLB2ja4F/98rmKeSKBhGSsshEUZBJGT+FXFzcFblj8FJ0cyYhYwRl1JoFCggHNZVkVhfbw4FiPRfxj08n0tzIoJjjcqjtjd2Hhdo7fZHiUHzOXcEHW2OdY7ZDW5iOGsI8RWVYYDPLNScL2+0hBNt9wTrdHRSqtjU1MhyYZMUBsO1+nDb4dhprg18rL6WxF8fTK/prTT05sFYGwLHv3HZex721TxfkUK34ZIxLNU1TL07mIyCLEnf34oxJew8z561VPKtMxs8bze5/8xUTVAuTt9XK7KdPUiaxB74Y3PmRex/A+eshETl5e7a/qvY7fG2qvK/cmiLT0yRraNAkanHwnG2+OQVbKAD5W7D7tbeoTcHfFsLA45N3uSN7Y2Nh8dZGM391u98QVxv37+9a+9tBpyL+eRyNrAhvUX2O1hY+Q1W13BqmkKKx7EWBFyRv2YX3G/lqDzC1mgUElfpMQO5JU97X773W3/tpjLTsysLHfclrXJHYWGwA1E4q2BSRl2aeJSDb7TKiHva4kK/jq0HHqQZA4QTJVcQceJkljpwLkeBIxIGO92s1Q4tfy1lwyn60rVbK90Vo40kYrgAxDOh976zHufIL8dQuFsohr57Ff4zUvkBlbp3iN1B/5rYj0GrDwOkIpolDMwWEIHf3nuo8R/Dz3310RpybKkhyQTjfYqLl2O7W2xO1t/XQQd23Kg2JyN+9iwA2Fjfb4ahcwNMIHECfXSMkcd+ytt9YxF7KoBb7gPPSmuWTIBoHP0RBOIo2LI0hDIgyKhnsBISoBO6m1yNakFkMzNcH7LBNjjkx3uSNwMSDYfHXj5qPP47ki3qL7g+VtVrltixkMkody3UbCeQnK/lFIihBaww317w+jZ1eESOkUEgQGwV5FAVsA2+MahgtxYkqdx5gWGSch+mctycRc7jyLN3Ud7eZI/HbxGRIYnnkQuYkLEquT2UEkL5nz2vpXwYxyCSpSQyrUNl37RgBYxGDsACCdu5cnzGnLP9Sxe1sTe/pY7n7tAI5+J1EkLOYVghMZOTSs0oBGxCQWA7jdZQfiO+uecbr5IJMTFNKxBLHqXscmGP187stgouFYre5Hc66Jy+jf8mU4IJb6Kgt5/kxttvrjPP0lKtSEqAnURLFTldQWdkUhYzbwspsbHft5nLFNyuyWi+8EiJhTNfEYbORiQcWjuFe/UK3bsws1wQSAC3v0q/hhXO22V8UFjuMrG9t9lB9DbUflqz0sBcYydIqYmYZW2uzAN4jiu3hWwdrjW+smW3TALnb6tLdvIN2Cr8yL9t+x49VvM1hwQ0MkjXVgy33YKqIwvuAWDO23mLD0OrFT1CmZSmd3O+QtiqqxWNQPLLfSn6U/uqi5+e5KJ82sCSB9kC/yG+l9fxAwrgkvUqWGaXttcgBgALKtyAAe5IBJuTrKEndEtDLMdA/WNEVdGDqcSCVxBF9jZrbEEG9iNW3gVYsy++C8ZGahcPFb3yPMHexG3f01WaDhzVCTLIUGNlBVMQ0xGTuwv4l3RbfFh8l/C6yWJwbEzRXGN/yiA2eIk92Hr6hW7NbWrtJb7ENFj5h4LPWVcSljDSQgszKRnM7goVQjeIKhZS+zfWMBbZhZ6eBUVURQqqAqqBYAAWAA8gBrGkqVlRZEN1cBlPwPw8vlrdqrk3sVDRo0aqSGjRo0AaNGjQBpTzXGTSyMFLGLGdVHctC6zKB8SYxtptrxlBBB3B2Opi6dkFX5CZJqAkEMks1WbjcMrVM2/wB6kaY8nVTdH6NL+XprRPf7SjaKYeodADcdmyHdTrLlfgMdDTJTRFiiFiC1ifExe2w8i1vu1s4twgTFHV2imj/Jyra4v7yMDs6NYXQ+gIsQCN4ZVGbfZkNbDnRqvpxmoiFqmmZ7d5ab6xT8TET1Ev8AmjO3qdb6fmujc4/SI0b8yQ9J/wBSTFh+GutST4KEqsjdj7twNvnuD67ggEH5+eo5pH9Dvv8AEbWv73cdxue+t0vHqVRdqmBR6mVB+86hHnCjP5Obr/CBWnP/AHStb79WBuSkkUABR4SxUAiwLMxt8QFZfvQaX8zTFo0oUP1tTcNY7x09/rpTY3HhOAP5zr8db24lVzXEMH0df6WosW+awRsSfP32T5HUjhHBkgLvk8s0lupNJYu9uw2ACqN7IoCi52uSThkzJLbklI3cTJSCTBhGVQ4nYBbDbuCB8Lgjtse2uVc5/QzUAsIpckUh5YZKksN+0kIIsLEWY3uD9nHXV+K26Mt+2DX+Vv0h+8fMa4vzTTxvKpatNN4LKvVChlyazjCR7+a3LHdT2AA1Gn9LJkWzgjhqaBziisl8VmkNslxEQRfqrAsMSDuFBAvcjSa+KG8caSOy7skMbyEHv4igIUnv4iCdY8Ep1wiAC9JbvH043EYZrFCrimVBdJJLgysMmXHyAsfJsYWji/OIJlPmZbnqE/HO4+4azzQ6p+bg0xlQlnMy+HF73tEtyq77mY7Xt26e29xv3Dvl7luwLyG7ObsxsSfT/wB/uFgABYBwqPrNNbdwAw+ySOz2/OsbX8wF9BqaRrNY+3Yuo+5qpaVY1xUWFyfvJJJP3k6XrwtJKuTIHeKNxb867ozfMrgPkBobl2nwlRUxEvcjuuwHhvfEeEHHsTe43Ol3LT/RKkQTqsWSFY5BtHM5kZyEv7jWb8kTtbw5AbaSScWJcFr4VQCBCim65Fh8MjdvxYk/edTdGjXMZho0aNTwA0aNGoAaNGjQBo0aNAGjRo1IDWuaFXFnVWHowB/frZo1AIsXDYVN1hiU+oRR+4akgW7ba90amwGjRo1AIXGR/F5tr+Btr4+XrcW/Ea4hz5Uv9IUrVugKX8NOz5HN/GdvCT+ae3w7a7jxZyIJSoLMEawG5vb0xN/kAT6A9tct5k4eXlBImXY2sYEyXNirkTx3uwIay+EXt7wbXbpvSUlySuCAS0iSnxM8dnlj6bIhyEgYC/UJ6iIPECb28hranGzSr1b7O6qVHjjkdiFBQg3Qna57eoJ31t5dpWNPTrGCTgMXVpVj3QjqdLDohCCQPEe42yGInz8sGaIx1AQhiCcdu24INu+3fWeZNTTL4xtwXjcdT1AgZXibCRGG6t+4jY2PnY6Z6V8v8vwUaFIFIyN2JNyxHa5+FzsABufXTJ1uCLkXFrjuPiNWddjcUcxpGen1TJFYkpUIbdJ7WGR3ADAkeMFDax7i8Cm4XU1bzwVFSrU8Top6cIR5DYSFGcswWwMdygB32x0tl4H0HjSRkrJHDCONxJ1HYWtJITKy4LuXbEAbWFyAb7wbh/QiVMsm3Z3P23Y3dvhck2HkLDy1E5dK2MpMnaNGjXMUDRo0agkNGjRoA0aNGgDRo0aANGjRqQGjRo0AaNGjUANGjRoCHxn8hLuB4G3bYdvPXFebeKSQTKsQrVBTI9KKPclmF3HTsHsACAANht5ntnE48oZFAuSjAD4kfot/sn5HXFueOaY6WqME6molRQXkCogYtd7qthtZh5ne+/kO3TekpIsMVY6UyzIVUqpkEtnMTOUNpSDFiAcygxmBIxDZMDGN/LvtKp5QFqrU0nqT9U3xDn3Pk1vmdUOHn0tTKhiKkqQTdTFkQyFscMh4SQAW2Fl3UW1XxrdwUjt0+C47n0XUcThSPqtIgj2AYG4JOwC2vkSdgBcnVF4z7RrVH0cI9NGGCyzyIGdAyhgywk2UWZDk5JFzdDa2uXQ1ckHip5HickWwYqC3YEqNm+8HW2s4jJUSySTENISuTAWysiqGI7A2UXtttqqxblvBfV0s+keEcJihBaO7u9i8rtm8nmLufLc2UWUX2A0x1QPY7xR3pTBKQelYxb3botfC49AyuAfMAfM3/XDNOMmmcjVOg0aNGsyA0aNGgDRo0aANGjRoA0aNGgDRo0aANIOb+a4aCNWluXc4xoNyTtdjbcKLi5se4ABJAL/XK/aXylU1NbE8bKUcCNSzWCFVdiMQL2Ni1/WwPYavjSb3FWV/jnO9fK5BmEKndVp7AFT2YSm7OLfaBUb9hqvvxGYtc1NSW73+kS3+456sR5Gq47RvGJYwfA8bAmK4ANg1iVuLlQPiN+9T4hSSQSmKQFWU3A/SuQfkSGH3j010V7GySXYs/Bufa6Ag9b6QnYxzWP4SAZg7dzkPgddl5d4wlXTxzx7Bhup7qw2ZD8QQRfz7+evm9X8dvJhkPmLA/sI/brqXsXrzeqgPbwSr8zdHHw2WP8dZzjsVnFVaLXzc1vD1JR1UKGPDKJ+5sWKkRv5C5swO6tbblHPswWoUCVYxhcKKTMbyObgW+rBv7h38zckk9e5hmdJYjmFjaOVHVslW7YYyFwjKCuLAK1r5m17W1xf2hcd+j1rwBCxiADEMgBZry7ZREmwkUX23B28zvp35aMJFT4V+SX7/AN51vNOvlcfIkfsG2tPCvyS/f+86l66T2MSTxxv2NAhNxdrgb2I37W7j56n0aRRSRvVWwkMdkP5hezyv/YANwPtW9O+yKIRqJJACSLxxnz9Hcfmeg+18u8CuUyks5uxOWR33/wDDyt6aNETg3FqJ3mg5deDi8lTCq/Rp6ez2ttKpQLYX7FBcWFtjq4a5t7HubuvF9DmP10I+rJ7vENrfEpcD4qVPe+uk68zImpUzzGmnTDRo0azIDRo0aANGjRoA0aNGgDRo0aANGjRoA1VuYK0vURx05LzQ5ZqB4ELqArTP2ACsW6Y8TXW1hc6tOqN7RKHGSmqRHCVu0U5kut0NmS8iglfEhQZAj622xI1pirqBY4FIvk2VySNrWH5u3e2++qxz7y8awQqiePI/WdhGoGV2P2hmFGA3IYkdtOOWK2OalieGPpRkWRNgAoJAsF2A2uOx9QDtplKDY4kBrGxIuAfIkXFxfyuNb8M25R89cV4a9PO8Mtg8bC+JuDkvdSQLqcgb273Hcau3sUJNTKf+YH+2uqxxqZfpU0Mjs6LMVEjbusgBZ5DYbqzXJQbC/hAtY3H2L0TJNUZAeGGEAg3DBi5up8x4Bv8AHUT4ZWXBZec5alamn6MyIrELjmwK5Eo8hQDCQeOMLmygMBa5bXEva2LcXqxubGPc9z9THuddy53SJQ5LyRSyxCIG/gkXIgRWbw5gyMwxxc+RsDbhvtbH/wAXq77m8e//AFMerYP6MGLeEN9WB6E3/G/+/UvSujH1YIJFgxJHzIAt2O9/w1PUvYXCn1AuNdaPWwz8iXwb2Ync7n1O/bt3+Gsdaut6qw/A/uJ1qeRfM7/2gdvkDbU2aOaJnD696epinj9+M5j4491/vKzL9+vp+kqFkjSRPddQ6/Ii4/YdfL3DKCSeVY6aMzOQb472vbxO3ZRt3P8A6a7ry+tdT0kMUhpB0YwhJaRrhRbJmsoXYb7H565NRDqqjg1FOWw75i5jgokVqhiMziiqpZmIFyAB8PM2GkDe02l/o6j9VB++TVG5kr5ZWQ1NbQ1QViojhdSwLkC4jCbAWHvOe+oAoox2jT9Uf+GsfDS5NdPpFljdnUuC+0KjqZ1p1LrI98A4FmsLkXViAbA97dtWzXCuXgFrKQgAfXoNtu91/wB+u66pkilwYZ8XhS6Q0aNGszENGjRoA0aNGgDRo1jJIFBZjYAEk+gG5OgMtYSxhgVYBlIsQRcEHuCD3Gq8OdqXMAsekw8FQBlC5F816g2Uribk+Ebb321Yo5AwDKQQdwQbgj1BHfVnFrkgqfHAeHQmWNg0ClR0X7gswUCOTuN291g3wIGpTcSDUpnKtGuGZElgQtrnsSN1vY38xqu+0GqFTN9GB8EFma3nMQCgI88FINj36g9NVtaKVwq1NRJOiWwjNljW3u3Ue/awsWJ7eu+u3HilKKbOjHim1ZTKqCUjqSAgy5OGI7l9x8jiSbfPXU/Ysvgqj6NGo+AAY2H3sT9+q1xeQOrxYlsVzYjYIRutz6kjsL7d+4v0nkTl4UcUgV81mcSqSLEKUQBTbYkEHceuqaiHQhmio7EbnSslSan6czJGpDTqBYiIyIDOCVIYIAysB7vVVj2F+He1pbcXqxcmxj3Pc/Ux7m2voPinEYTUCCU4OoSSNgbMCerlb+yEhbK+1iQdfPntba/F6sjcExkf6GPUYOf2OVirhyfVD53/AAb/ANNTI1sN/U/tOpXLXL1VPTiSGHOPIrlnGviudvGwOna8i15YqKc5DuvUjuL+ozuNdiaPUxZMait+xXRo1ZhyBxE/5sdu/jj2/wBf5awbkWvBVTT2LdgZIwTbvYZ76k28WHuvqdH9mNUr8PiCgAxlo2AFt1OxPrdCh+/VomaysQbEAm9ibbd7Dc/Ia43QcD4xSNjTgxFzdo84DltbLF2O4Hp6fDVh4XQ8bVcnklD73DmF1tfwtb7O3oRrlyRrc4JUns19RfzRzSk8aRpVTSCRkaxiSKIqrq5JZh1OwBAU7m19r6XqwO43B8xqwNy/xAkuKekVm/nFp4ciT55M5F/u89LhyFVLthKvc/lVF99zbLbc+VhvrKT+H9Do02ojitP7lerqpounIrYsssZVgASDmNwGBBPzB08i5jrT/nlT96xD9oi0H2d1IbJoT32ZnVm37D6wsO/pbU6n5NqlAxh7+YMYv+BsdtZ5OqvKn9CmScMk+p0Rv+Xq7yrZx/dhP74jrYnMteP89kPwaKA/uiB/bqV/khWf0B/WX/i14eVKvzh9Ptp57D7XmdY/i+38FaxfBjFzfXr/AJwjfpwpb/UxP7dTaf2gVijxx00n6OcX7y+of+StXt9V37eNN/l4t/LWQ5SrD2hP6yf8Wn4vt/BHTi/zHEHtJf8AnKP/AEcwb9jov79Tqb2k0x/KRVMXzjDj8YmbVXflWrC5GKy97l0At63ytr0cqVZFxDsRe+SWt63y1Pn/AC/cq8eP3L7R85UMhAWqiBPZZD0m/VkAOp/FuIJFTzTHxqkbMQpBLAAnEb2ue2uZtydWHYwEj4sn/FqP/kFUbgUxXIEHB1S4Pe+LC41ZJ94so8a7SRzRayr4XKYo5gLgM0YPUjYHykidQMhaxyUEfDVp4T7QisbvBC0E8f1kgjlPQkTIBj0nD2cu6/cWsyk6ncb9nE7gvKJ/q07tKJMUFz9pibd9V2h5aEfVDM7rImBKFVYLkre66kE3Rd8l7W89dnjQe0tv1MvCl23LjweuM8SzkWaUtIw/tMxJ+65/C2pukfC66KBEhZmVVUYtImHn7rEEpf4ht/hqRxficYjZVlTNxgtmBN28IIHwvf7tdkJRcdj0oSSgjZSMOg7m3jzkv6qb4H/RhB92uwcIQiCEHuI0B+eI1ygxLIqxrYpIyRbfmuyx/sDa7Frj1j4RzanlIqfN1GjyCSanEsUMRcushjkW9w8fgYNIrJ/NnwtuCe2uGe1wf/F6z5x/4Meu58xVCR1lOfG7yFY8EuGXfIHOOzAWzYo91ZY2IsRZuGe13+WKz9KP/Bj1TBz+xxsncm8+xUdIIHhldhIz5KUt4trYuCDt5276d1PtWp2BUU9Sq2IAEieZBO5G5uAQe4+IsAaNdNEWeye1iAoyCnqFVmyNmjvljjlla99gfmAfhr1PazTrmFp6kB1VW8cZNlWwKkr4TcsxI7lidGjSgeH2r0+4+jVFj3s8Y2yVlVdvAAVFgOw1gntSpQb/AEaoO5PvpfsfO1+7E/P0to0aUDH+FGmwCfR6kKFUAB4xYhrhl28J+Xnv31sj9q1MAw+iznJGTd0Ng2JIF7+EYCy9hdvXRo0oG2H2vwAOPo0+7RsvjQ44EMLDtYsCSPjbWr+FSmtYU9UD4dxIgN1XEHYfP8To0aUDz+FSm3tTVNy2QPUU23B2v8h8Nu2tlL7WoEDgU9QSzI1y6GxQ5Cwt2JJuPibW15o0oGB9qlNt/F6nZQo8cdyAAPEbeIeEbdtyNbova5ThGQU1TZmDEiRARvuq7WVSt1sPUkbm+jRpQMab2tU6B7U9QSxjIJdDYxnJTa1j6fIDz31rl9qtMzMz007XA2LR2uFxBxC22uT289e6NKB4vtUptr01QR4di6b4nsduzd2H2jvrBfajTD/N6m++5dCdwLm9r3uLg+RsfLRo0oGT+1WnxlAp6i8kJh3dLAG9msLXa5JJvvc38rV3/LKL+jl/1f8Ai0aNZzwxm7kXhllHgDzlD/Ry/gv/ABaitzFT3JSOWNj3KBBf9JSSrfeDrzRqI4IRdr7lnnmybwHnhIZojLG7xpIJGK2VzjcqMSxUkNh4rgkL8tdG/hyov6vV/qx/+bo0avPGp8lHNvkVcb9qfDanEtDWxyKVKyRiIOMWDAbyEEXHYg23tbXNOeONJW109TGrKkhUgPbIWRUN8SR3U+ejRpGCjw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2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8"/>
    </mc:Choice>
    <mc:Fallback xmlns="">
      <p:transition spd="slow" advTm="40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827"/>
            <a:ext cx="8229600" cy="1143000"/>
          </a:xfrm>
        </p:spPr>
        <p:txBody>
          <a:bodyPr/>
          <a:lstStyle/>
          <a:p>
            <a:r>
              <a:rPr lang="en-CA" sz="3700" dirty="0" smtClean="0"/>
              <a:t>How Does the Digestive System Work</a:t>
            </a:r>
            <a:endParaRPr lang="en-CA" sz="3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970784" cy="470912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3869"/>
            <a:ext cx="6768752" cy="502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5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66"/>
    </mc:Choice>
    <mc:Fallback xmlns="">
      <p:transition spd="slow" advTm="28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Components of Digestion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b="1" dirty="0"/>
              <a:t>Ingestion</a:t>
            </a:r>
            <a:r>
              <a:rPr lang="en-CA" dirty="0"/>
              <a:t> – this is the consumption of or taking in of nutrients.</a:t>
            </a:r>
          </a:p>
          <a:p>
            <a:pPr>
              <a:lnSpc>
                <a:spcPct val="90000"/>
              </a:lnSpc>
            </a:pPr>
            <a:r>
              <a:rPr lang="en-CA" b="1" dirty="0"/>
              <a:t>Digestion</a:t>
            </a:r>
            <a:r>
              <a:rPr lang="en-CA" dirty="0"/>
              <a:t> – the chemical breakdown of large organic molecules into smaller components by enzymes.</a:t>
            </a:r>
          </a:p>
          <a:p>
            <a:pPr>
              <a:lnSpc>
                <a:spcPct val="90000"/>
              </a:lnSpc>
            </a:pPr>
            <a:r>
              <a:rPr lang="en-CA" b="1" dirty="0"/>
              <a:t>Absorption</a:t>
            </a:r>
            <a:r>
              <a:rPr lang="en-CA" dirty="0"/>
              <a:t> – the transport or delivery of digested nutrients to body tissues.</a:t>
            </a:r>
          </a:p>
          <a:p>
            <a:pPr>
              <a:lnSpc>
                <a:spcPct val="90000"/>
              </a:lnSpc>
            </a:pPr>
            <a:r>
              <a:rPr lang="en-CA" b="1" dirty="0"/>
              <a:t>Egestion</a:t>
            </a:r>
            <a:r>
              <a:rPr lang="en-CA" dirty="0"/>
              <a:t> – the elimination of food waste materials from the body.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9"/>
    </mc:Choice>
    <mc:Fallback xmlns="">
      <p:transition spd="slow" advTm="12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Ingestion</a:t>
            </a:r>
            <a:endParaRPr lang="en-US" dirty="0"/>
          </a:p>
        </p:txBody>
      </p:sp>
      <p:pic>
        <p:nvPicPr>
          <p:cNvPr id="10246" name="Picture 6" descr="MPj0430469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4038600" cy="4038600"/>
          </a:xfrm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300" dirty="0"/>
              <a:t>Food enters the human digestive tract through the mouth or oral cavity.  </a:t>
            </a:r>
          </a:p>
          <a:p>
            <a:pPr>
              <a:lnSpc>
                <a:spcPct val="90000"/>
              </a:lnSpc>
            </a:pPr>
            <a:r>
              <a:rPr lang="en-CA" sz="2300" dirty="0"/>
              <a:t>Humans are considered </a:t>
            </a:r>
            <a:r>
              <a:rPr lang="en-CA" sz="2300" b="1" dirty="0"/>
              <a:t>chunk feeders</a:t>
            </a:r>
            <a:r>
              <a:rPr lang="en-CA" sz="2300" dirty="0"/>
              <a:t> because they consume chunks of food that are then mechanically broken down</a:t>
            </a:r>
            <a:r>
              <a:rPr lang="en-CA" sz="23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CA" sz="2300" dirty="0">
                <a:effectLst/>
              </a:rPr>
              <a:t>Some </a:t>
            </a:r>
            <a:r>
              <a:rPr lang="en-CA" sz="2300" dirty="0" smtClean="0">
                <a:effectLst/>
              </a:rPr>
              <a:t>pathogens</a:t>
            </a:r>
            <a:r>
              <a:rPr lang="en-CA" sz="2300" dirty="0">
                <a:effectLst/>
              </a:rPr>
              <a:t> are </a:t>
            </a:r>
            <a:r>
              <a:rPr lang="en-CA" sz="2300" dirty="0" smtClean="0">
                <a:effectLst/>
              </a:rPr>
              <a:t>also transmitted</a:t>
            </a:r>
            <a:r>
              <a:rPr lang="en-CA" sz="2300" dirty="0">
                <a:effectLst/>
              </a:rPr>
              <a:t> via ingestion, including </a:t>
            </a:r>
            <a:r>
              <a:rPr lang="en-CA" sz="2300" dirty="0" smtClean="0">
                <a:effectLst/>
              </a:rPr>
              <a:t>viruses</a:t>
            </a:r>
            <a:r>
              <a:rPr lang="en-CA" sz="2300" dirty="0">
                <a:effectLst/>
              </a:rPr>
              <a:t>, </a:t>
            </a:r>
            <a:r>
              <a:rPr lang="en-CA" sz="2300" dirty="0" smtClean="0">
                <a:effectLst/>
              </a:rPr>
              <a:t>bacteria and</a:t>
            </a:r>
            <a:r>
              <a:rPr lang="en-CA" sz="2300" dirty="0">
                <a:effectLst/>
              </a:rPr>
              <a:t> parasites</a:t>
            </a:r>
            <a:r>
              <a:rPr lang="en-CA" sz="2300" dirty="0" smtClean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endParaRPr lang="en-CA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0"/>
    </mc:Choice>
    <mc:Fallback xmlns="">
      <p:transition spd="slow" advTm="12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Alimentary Canal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250" dirty="0"/>
              <a:t>The human digestive tract is often referred to as the alimentary canal.</a:t>
            </a:r>
          </a:p>
          <a:p>
            <a:r>
              <a:rPr lang="en-CA" sz="2250" dirty="0"/>
              <a:t>The alimentary canal of a normal adult is approximately 6.5 to 9 meters long</a:t>
            </a:r>
            <a:r>
              <a:rPr lang="en-CA" sz="2250" dirty="0" smtClean="0"/>
              <a:t>.</a:t>
            </a:r>
          </a:p>
          <a:p>
            <a:r>
              <a:rPr lang="en-CA" sz="2250" dirty="0">
                <a:solidFill>
                  <a:schemeClr val="tx1"/>
                </a:solidFill>
                <a:effectLst/>
              </a:rPr>
              <a:t>The tract may also be divided </a:t>
            </a:r>
            <a:r>
              <a:rPr lang="en-CA" sz="2250" dirty="0" smtClean="0">
                <a:solidFill>
                  <a:schemeClr val="tx1"/>
                </a:solidFill>
                <a:effectLst/>
              </a:rPr>
              <a:t>into</a:t>
            </a:r>
            <a:r>
              <a:rPr lang="en-CA" sz="2250" dirty="0">
                <a:solidFill>
                  <a:schemeClr val="tx1"/>
                </a:solidFill>
                <a:effectLst/>
              </a:rPr>
              <a:t> </a:t>
            </a:r>
            <a:r>
              <a:rPr lang="en-CA" sz="2250" dirty="0" smtClean="0">
                <a:solidFill>
                  <a:schemeClr val="tx1"/>
                </a:solidFill>
                <a:effectLst/>
              </a:rPr>
              <a:t>foregut,</a:t>
            </a:r>
            <a:r>
              <a:rPr lang="en-CA" sz="2250" dirty="0">
                <a:solidFill>
                  <a:schemeClr val="tx1"/>
                </a:solidFill>
                <a:effectLst/>
              </a:rPr>
              <a:t> </a:t>
            </a:r>
            <a:r>
              <a:rPr lang="en-CA" sz="2250" dirty="0" err="1" smtClean="0">
                <a:solidFill>
                  <a:schemeClr val="tx1"/>
                </a:solidFill>
                <a:effectLst/>
              </a:rPr>
              <a:t>midgut</a:t>
            </a:r>
            <a:r>
              <a:rPr lang="en-CA" sz="2250" dirty="0" smtClean="0">
                <a:solidFill>
                  <a:schemeClr val="tx1"/>
                </a:solidFill>
                <a:effectLst/>
              </a:rPr>
              <a:t> and hindgut, </a:t>
            </a:r>
            <a:r>
              <a:rPr lang="en-CA" sz="2250" dirty="0">
                <a:solidFill>
                  <a:schemeClr val="tx1"/>
                </a:solidFill>
                <a:effectLst/>
              </a:rPr>
              <a:t>reflecting the </a:t>
            </a:r>
            <a:r>
              <a:rPr lang="en-CA" sz="2250" dirty="0" smtClean="0">
                <a:effectLst/>
              </a:rPr>
              <a:t>embryological</a:t>
            </a:r>
            <a:r>
              <a:rPr lang="en-CA" sz="2250" dirty="0">
                <a:solidFill>
                  <a:schemeClr val="tx1"/>
                </a:solidFill>
                <a:effectLst/>
              </a:rPr>
              <a:t> origin of each segment of the tract.</a:t>
            </a:r>
            <a:endParaRPr lang="en-US" sz="2250" dirty="0"/>
          </a:p>
        </p:txBody>
      </p:sp>
      <p:pic>
        <p:nvPicPr>
          <p:cNvPr id="32774" name="Picture 6" descr="alimentary ca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1600200"/>
            <a:ext cx="27813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49"/>
    </mc:Choice>
    <mc:Fallback xmlns="">
      <p:transition spd="slow" advTm="24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CA" dirty="0" smtClean="0">
                <a:effectLst/>
              </a:rPr>
              <a:t>G</a:t>
            </a:r>
            <a: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astrointestinal </a:t>
            </a:r>
            <a:r>
              <a:rPr lang="en-CA" dirty="0" smtClean="0">
                <a:effectLst/>
              </a:rPr>
              <a:t>T</a:t>
            </a:r>
            <a: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ract</a:t>
            </a:r>
            <a:r>
              <a:rPr lang="en-CA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CA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500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CA" sz="2500" u="sng" dirty="0" smtClean="0">
                <a:solidFill>
                  <a:schemeClr val="tx1"/>
                </a:solidFill>
                <a:effectLst/>
              </a:rPr>
              <a:t>Upper</a:t>
            </a:r>
            <a:r>
              <a:rPr lang="en-CA" sz="2500" dirty="0" smtClean="0">
                <a:solidFill>
                  <a:schemeClr val="tx1"/>
                </a:solidFill>
                <a:effectLst/>
              </a:rPr>
              <a:t> Gastrointestinal Tract consists of the:</a:t>
            </a:r>
          </a:p>
          <a:p>
            <a:r>
              <a:rPr lang="en-CA" sz="2500" dirty="0" err="1" smtClean="0"/>
              <a:t>Esophagus</a:t>
            </a:r>
            <a:endParaRPr lang="en-CA" sz="2500" dirty="0" smtClean="0"/>
          </a:p>
          <a:p>
            <a:r>
              <a:rPr lang="en-CA" sz="2500" dirty="0" smtClean="0"/>
              <a:t>Stomach</a:t>
            </a:r>
          </a:p>
          <a:p>
            <a:r>
              <a:rPr lang="en-CA" sz="2500" dirty="0" smtClean="0"/>
              <a:t>Duodenum</a:t>
            </a:r>
          </a:p>
          <a:p>
            <a:endParaRPr lang="en-CA" sz="2500" dirty="0" smtClean="0"/>
          </a:p>
          <a:p>
            <a:pPr marL="0" indent="0">
              <a:buNone/>
            </a:pPr>
            <a:r>
              <a:rPr lang="en-CA" sz="2500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CA" sz="2500" u="sng" dirty="0" smtClean="0">
                <a:solidFill>
                  <a:schemeClr val="tx1"/>
                </a:solidFill>
                <a:effectLst/>
              </a:rPr>
              <a:t>Lower</a:t>
            </a:r>
            <a:r>
              <a:rPr lang="en-CA" sz="2500" dirty="0" smtClean="0">
                <a:solidFill>
                  <a:schemeClr val="tx1"/>
                </a:solidFill>
                <a:effectLst/>
              </a:rPr>
              <a:t> Gastrointestinal Tract consists of the:</a:t>
            </a:r>
          </a:p>
          <a:p>
            <a:r>
              <a:rPr lang="en-CA" sz="2500" dirty="0" smtClean="0"/>
              <a:t>Small Intestine</a:t>
            </a:r>
          </a:p>
          <a:p>
            <a:r>
              <a:rPr lang="en-CA" sz="2500" dirty="0" smtClean="0"/>
              <a:t>Large Intestine</a:t>
            </a:r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604962"/>
            <a:ext cx="3484190" cy="48266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7"/>
    </mc:Choice>
    <mc:Fallback xmlns="">
      <p:transition spd="slow" advTm="17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|8.6|1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6.3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6|4|5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8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5|3.7|5.6|4.2|5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6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4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2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2|1.7|1.6|1.7|3.1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0.6|7.7"/>
</p:tagLst>
</file>

<file path=ppt/theme/theme1.xml><?xml version="1.0" encoding="utf-8"?>
<a:theme xmlns:a="http://schemas.openxmlformats.org/drawingml/2006/main" name="Slit">
  <a:themeElements>
    <a:clrScheme name="Slit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1318</TotalTime>
  <Words>1508</Words>
  <Application>Microsoft Office PowerPoint</Application>
  <PresentationFormat>On-screen Show (4:3)</PresentationFormat>
  <Paragraphs>138</Paragraphs>
  <Slides>35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Slit</vt:lpstr>
      <vt:lpstr>An Introduction to the Digestive System</vt:lpstr>
      <vt:lpstr>HUMAN DIGESTION</vt:lpstr>
      <vt:lpstr>Digestion</vt:lpstr>
      <vt:lpstr>Digestive Process (Food Travel Times)</vt:lpstr>
      <vt:lpstr>How Does the Digestive System Work</vt:lpstr>
      <vt:lpstr>Four Components of Digestion</vt:lpstr>
      <vt:lpstr>Ingestion</vt:lpstr>
      <vt:lpstr>Alimentary Canal</vt:lpstr>
      <vt:lpstr> Gastrointestinal Tract </vt:lpstr>
      <vt:lpstr>Swallowing</vt:lpstr>
      <vt:lpstr>Esophagus</vt:lpstr>
      <vt:lpstr>Stomach</vt:lpstr>
      <vt:lpstr>Stomach</vt:lpstr>
      <vt:lpstr>Stomach</vt:lpstr>
      <vt:lpstr>Stomach pH</vt:lpstr>
      <vt:lpstr>Duodenum</vt:lpstr>
      <vt:lpstr>Small and Large Intestine</vt:lpstr>
      <vt:lpstr>Small Intestine</vt:lpstr>
      <vt:lpstr>Small Intestine</vt:lpstr>
      <vt:lpstr>Pancreas</vt:lpstr>
      <vt:lpstr>Pancreas and Digestion</vt:lpstr>
      <vt:lpstr>Liver</vt:lpstr>
      <vt:lpstr>Liver and Gall Bladder</vt:lpstr>
      <vt:lpstr>Detoxification and the Liver</vt:lpstr>
      <vt:lpstr>Absorption of Materials</vt:lpstr>
      <vt:lpstr>Large Intestine</vt:lpstr>
      <vt:lpstr>Large Intestine</vt:lpstr>
      <vt:lpstr>Large Intestine</vt:lpstr>
      <vt:lpstr>Absorption of Nutrients</vt:lpstr>
      <vt:lpstr>Rectum &amp; Anal Canal</vt:lpstr>
      <vt:lpstr>Rectum &amp; Anal Canal</vt:lpstr>
      <vt:lpstr>Conclusion</vt:lpstr>
      <vt:lpstr>Fun Facts</vt:lpstr>
      <vt:lpstr>PowerPoint Presentation</vt:lpstr>
      <vt:lpstr>PowerPoint Presentation</vt:lpstr>
    </vt:vector>
  </TitlesOfParts>
  <Manager>Ray Dubash;Julie Ko</Manager>
  <Company>HRSB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DIGESTION</dc:title>
  <dc:creator>Ray Dubash</dc:creator>
  <cp:lastModifiedBy>Owner</cp:lastModifiedBy>
  <cp:revision>89</cp:revision>
  <dcterms:created xsi:type="dcterms:W3CDTF">2008-05-23T15:10:47Z</dcterms:created>
  <dcterms:modified xsi:type="dcterms:W3CDTF">2013-11-26T17:10:06Z</dcterms:modified>
</cp:coreProperties>
</file>