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6" r:id="rId3"/>
    <p:sldId id="305" r:id="rId4"/>
    <p:sldId id="285" r:id="rId5"/>
    <p:sldId id="286" r:id="rId6"/>
    <p:sldId id="277" r:id="rId7"/>
    <p:sldId id="294" r:id="rId8"/>
    <p:sldId id="306" r:id="rId9"/>
    <p:sldId id="307" r:id="rId10"/>
    <p:sldId id="308" r:id="rId11"/>
    <p:sldId id="309" r:id="rId12"/>
    <p:sldId id="290" r:id="rId13"/>
    <p:sldId id="295" r:id="rId14"/>
    <p:sldId id="296" r:id="rId15"/>
    <p:sldId id="311" r:id="rId16"/>
    <p:sldId id="312" r:id="rId17"/>
    <p:sldId id="297" r:id="rId18"/>
    <p:sldId id="298" r:id="rId19"/>
    <p:sldId id="284" r:id="rId20"/>
    <p:sldId id="300" r:id="rId21"/>
    <p:sldId id="280" r:id="rId22"/>
    <p:sldId id="281" r:id="rId23"/>
    <p:sldId id="301" r:id="rId24"/>
    <p:sldId id="303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38" autoAdjust="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6FD56-6BF3-479B-A8F5-5AEED440C4F9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DC0770-2417-4D63-8C52-5FD18E316EB1}">
      <dgm:prSet/>
      <dgm:spPr/>
      <dgm:t>
        <a:bodyPr/>
        <a:lstStyle/>
        <a:p>
          <a:r>
            <a:rPr lang="en-US" dirty="0"/>
            <a:t>Concept: the use of for profit methods to accomplish charitable goals</a:t>
          </a:r>
        </a:p>
        <a:p>
          <a:endParaRPr lang="en-US" dirty="0"/>
        </a:p>
      </dgm:t>
    </dgm:pt>
    <dgm:pt modelId="{B6EF8D1B-65CB-4B88-8372-973B09A59D46}" type="parTrans" cxnId="{66186ED2-5143-487B-AD61-499278EFC852}">
      <dgm:prSet/>
      <dgm:spPr/>
      <dgm:t>
        <a:bodyPr/>
        <a:lstStyle/>
        <a:p>
          <a:endParaRPr lang="en-US"/>
        </a:p>
      </dgm:t>
    </dgm:pt>
    <dgm:pt modelId="{F2D18CE1-5718-4DF9-BF02-528D2A4F9709}" type="sibTrans" cxnId="{66186ED2-5143-487B-AD61-499278EFC852}">
      <dgm:prSet/>
      <dgm:spPr/>
      <dgm:t>
        <a:bodyPr/>
        <a:lstStyle/>
        <a:p>
          <a:endParaRPr lang="en-US"/>
        </a:p>
      </dgm:t>
    </dgm:pt>
    <dgm:pt modelId="{D30D4E5A-A182-4FB7-AA41-815D7A3719F7}">
      <dgm:prSet/>
      <dgm:spPr/>
      <dgm:t>
        <a:bodyPr/>
        <a:lstStyle/>
        <a:p>
          <a:r>
            <a:rPr lang="en-US" dirty="0"/>
            <a:t>Entity: a legal construct designed for the purpose of accomplishing profit motives and charitable outcomes at the same time</a:t>
          </a:r>
        </a:p>
      </dgm:t>
    </dgm:pt>
    <dgm:pt modelId="{544812C6-9F5D-4225-907A-DE47BD611FC5}" type="parTrans" cxnId="{D075ED0F-331C-4332-878A-BA28C7DD857D}">
      <dgm:prSet/>
      <dgm:spPr/>
      <dgm:t>
        <a:bodyPr/>
        <a:lstStyle/>
        <a:p>
          <a:endParaRPr lang="en-US"/>
        </a:p>
      </dgm:t>
    </dgm:pt>
    <dgm:pt modelId="{A3262D79-33E7-4C36-B14D-4082B1A06D94}" type="sibTrans" cxnId="{D075ED0F-331C-4332-878A-BA28C7DD857D}">
      <dgm:prSet/>
      <dgm:spPr/>
      <dgm:t>
        <a:bodyPr/>
        <a:lstStyle/>
        <a:p>
          <a:endParaRPr lang="en-US"/>
        </a:p>
      </dgm:t>
    </dgm:pt>
    <dgm:pt modelId="{F628823F-C0F9-4BED-8E94-5856B6B72CCF}" type="pres">
      <dgm:prSet presAssocID="{0306FD56-6BF3-479B-A8F5-5AEED440C4F9}" presName="vert0" presStyleCnt="0">
        <dgm:presLayoutVars>
          <dgm:dir/>
          <dgm:animOne val="branch"/>
          <dgm:animLvl val="lvl"/>
        </dgm:presLayoutVars>
      </dgm:prSet>
      <dgm:spPr/>
    </dgm:pt>
    <dgm:pt modelId="{88DFA82E-548E-4943-AF5C-D4022001E35D}" type="pres">
      <dgm:prSet presAssocID="{C7DC0770-2417-4D63-8C52-5FD18E316EB1}" presName="thickLine" presStyleLbl="alignNode1" presStyleIdx="0" presStyleCnt="2"/>
      <dgm:spPr/>
    </dgm:pt>
    <dgm:pt modelId="{36A189CF-06C8-413B-8ABD-2BF253691EBA}" type="pres">
      <dgm:prSet presAssocID="{C7DC0770-2417-4D63-8C52-5FD18E316EB1}" presName="horz1" presStyleCnt="0"/>
      <dgm:spPr/>
    </dgm:pt>
    <dgm:pt modelId="{474AC0A6-3AAD-4F56-903C-7EAFA26953D5}" type="pres">
      <dgm:prSet presAssocID="{C7DC0770-2417-4D63-8C52-5FD18E316EB1}" presName="tx1" presStyleLbl="revTx" presStyleIdx="0" presStyleCnt="2"/>
      <dgm:spPr/>
    </dgm:pt>
    <dgm:pt modelId="{0918E5BA-E2BB-48DB-B8BC-C840583EED70}" type="pres">
      <dgm:prSet presAssocID="{C7DC0770-2417-4D63-8C52-5FD18E316EB1}" presName="vert1" presStyleCnt="0"/>
      <dgm:spPr/>
    </dgm:pt>
    <dgm:pt modelId="{57904648-7373-40C9-9203-465DDE3B4875}" type="pres">
      <dgm:prSet presAssocID="{D30D4E5A-A182-4FB7-AA41-815D7A3719F7}" presName="thickLine" presStyleLbl="alignNode1" presStyleIdx="1" presStyleCnt="2"/>
      <dgm:spPr/>
    </dgm:pt>
    <dgm:pt modelId="{2EA61B92-51C2-4292-A039-3694BA2E1239}" type="pres">
      <dgm:prSet presAssocID="{D30D4E5A-A182-4FB7-AA41-815D7A3719F7}" presName="horz1" presStyleCnt="0"/>
      <dgm:spPr/>
    </dgm:pt>
    <dgm:pt modelId="{88F34C81-BCB5-43CC-9D3A-34E2171EC390}" type="pres">
      <dgm:prSet presAssocID="{D30D4E5A-A182-4FB7-AA41-815D7A3719F7}" presName="tx1" presStyleLbl="revTx" presStyleIdx="1" presStyleCnt="2"/>
      <dgm:spPr/>
    </dgm:pt>
    <dgm:pt modelId="{89F2D463-1B14-4D1B-A724-90199AAEA62D}" type="pres">
      <dgm:prSet presAssocID="{D30D4E5A-A182-4FB7-AA41-815D7A3719F7}" presName="vert1" presStyleCnt="0"/>
      <dgm:spPr/>
    </dgm:pt>
  </dgm:ptLst>
  <dgm:cxnLst>
    <dgm:cxn modelId="{D075ED0F-331C-4332-878A-BA28C7DD857D}" srcId="{0306FD56-6BF3-479B-A8F5-5AEED440C4F9}" destId="{D30D4E5A-A182-4FB7-AA41-815D7A3719F7}" srcOrd="1" destOrd="0" parTransId="{544812C6-9F5D-4225-907A-DE47BD611FC5}" sibTransId="{A3262D79-33E7-4C36-B14D-4082B1A06D94}"/>
    <dgm:cxn modelId="{F8BCB042-8F84-47EA-A592-3997A407C514}" type="presOf" srcId="{D30D4E5A-A182-4FB7-AA41-815D7A3719F7}" destId="{88F34C81-BCB5-43CC-9D3A-34E2171EC390}" srcOrd="0" destOrd="0" presId="urn:microsoft.com/office/officeart/2008/layout/LinedList"/>
    <dgm:cxn modelId="{66186ED2-5143-487B-AD61-499278EFC852}" srcId="{0306FD56-6BF3-479B-A8F5-5AEED440C4F9}" destId="{C7DC0770-2417-4D63-8C52-5FD18E316EB1}" srcOrd="0" destOrd="0" parTransId="{B6EF8D1B-65CB-4B88-8372-973B09A59D46}" sibTransId="{F2D18CE1-5718-4DF9-BF02-528D2A4F9709}"/>
    <dgm:cxn modelId="{285B15F2-AB0D-4146-AC5E-0F0AE633ECAE}" type="presOf" srcId="{0306FD56-6BF3-479B-A8F5-5AEED440C4F9}" destId="{F628823F-C0F9-4BED-8E94-5856B6B72CCF}" srcOrd="0" destOrd="0" presId="urn:microsoft.com/office/officeart/2008/layout/LinedList"/>
    <dgm:cxn modelId="{BA15B4FE-267D-4C2C-B7BF-A34DAFF8DBC1}" type="presOf" srcId="{C7DC0770-2417-4D63-8C52-5FD18E316EB1}" destId="{474AC0A6-3AAD-4F56-903C-7EAFA26953D5}" srcOrd="0" destOrd="0" presId="urn:microsoft.com/office/officeart/2008/layout/LinedList"/>
    <dgm:cxn modelId="{93A4D85D-65EB-4369-B8FA-C499A6FF82FE}" type="presParOf" srcId="{F628823F-C0F9-4BED-8E94-5856B6B72CCF}" destId="{88DFA82E-548E-4943-AF5C-D4022001E35D}" srcOrd="0" destOrd="0" presId="urn:microsoft.com/office/officeart/2008/layout/LinedList"/>
    <dgm:cxn modelId="{10C51F6F-885C-42BB-BB7C-B51EC42A21EC}" type="presParOf" srcId="{F628823F-C0F9-4BED-8E94-5856B6B72CCF}" destId="{36A189CF-06C8-413B-8ABD-2BF253691EBA}" srcOrd="1" destOrd="0" presId="urn:microsoft.com/office/officeart/2008/layout/LinedList"/>
    <dgm:cxn modelId="{36CCCCDD-5024-482F-BCEC-C1BC83FC2FA9}" type="presParOf" srcId="{36A189CF-06C8-413B-8ABD-2BF253691EBA}" destId="{474AC0A6-3AAD-4F56-903C-7EAFA26953D5}" srcOrd="0" destOrd="0" presId="urn:microsoft.com/office/officeart/2008/layout/LinedList"/>
    <dgm:cxn modelId="{A3BD094D-416A-43F6-88F7-F5544059AE6D}" type="presParOf" srcId="{36A189CF-06C8-413B-8ABD-2BF253691EBA}" destId="{0918E5BA-E2BB-48DB-B8BC-C840583EED70}" srcOrd="1" destOrd="0" presId="urn:microsoft.com/office/officeart/2008/layout/LinedList"/>
    <dgm:cxn modelId="{60E509E2-A11D-4031-B056-156936673020}" type="presParOf" srcId="{F628823F-C0F9-4BED-8E94-5856B6B72CCF}" destId="{57904648-7373-40C9-9203-465DDE3B4875}" srcOrd="2" destOrd="0" presId="urn:microsoft.com/office/officeart/2008/layout/LinedList"/>
    <dgm:cxn modelId="{97CBFD78-AC40-4F5A-AB62-E0801AA4BF78}" type="presParOf" srcId="{F628823F-C0F9-4BED-8E94-5856B6B72CCF}" destId="{2EA61B92-51C2-4292-A039-3694BA2E1239}" srcOrd="3" destOrd="0" presId="urn:microsoft.com/office/officeart/2008/layout/LinedList"/>
    <dgm:cxn modelId="{C192E253-8067-4734-85D9-98FE404274CA}" type="presParOf" srcId="{2EA61B92-51C2-4292-A039-3694BA2E1239}" destId="{88F34C81-BCB5-43CC-9D3A-34E2171EC390}" srcOrd="0" destOrd="0" presId="urn:microsoft.com/office/officeart/2008/layout/LinedList"/>
    <dgm:cxn modelId="{006E6602-DE3A-47B1-A421-726F2FBCD1F8}" type="presParOf" srcId="{2EA61B92-51C2-4292-A039-3694BA2E1239}" destId="{89F2D463-1B14-4D1B-A724-90199AAEA6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96826-DC7B-4BAB-8975-1329355DC2EB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C69DC4-305B-4883-95AE-99D554F24AC8}">
      <dgm:prSet/>
      <dgm:spPr/>
      <dgm:t>
        <a:bodyPr/>
        <a:lstStyle/>
        <a:p>
          <a:r>
            <a:rPr lang="en-US"/>
            <a:t>Benefit Corporations are simply for-profit corporations</a:t>
          </a:r>
        </a:p>
      </dgm:t>
    </dgm:pt>
    <dgm:pt modelId="{1EA4B626-F419-40B6-9312-225862255553}" type="parTrans" cxnId="{0FBAD03F-FC83-4AC4-AC5D-682335EF6439}">
      <dgm:prSet/>
      <dgm:spPr/>
      <dgm:t>
        <a:bodyPr/>
        <a:lstStyle/>
        <a:p>
          <a:endParaRPr lang="en-US"/>
        </a:p>
      </dgm:t>
    </dgm:pt>
    <dgm:pt modelId="{D52F680B-A46D-4B1D-BC3C-4EBFA3003113}" type="sibTrans" cxnId="{0FBAD03F-FC83-4AC4-AC5D-682335EF6439}">
      <dgm:prSet/>
      <dgm:spPr/>
      <dgm:t>
        <a:bodyPr/>
        <a:lstStyle/>
        <a:p>
          <a:endParaRPr lang="en-US"/>
        </a:p>
      </dgm:t>
    </dgm:pt>
    <dgm:pt modelId="{B9BCB31D-1A1A-45DA-BC2D-A1AD3119CBF8}">
      <dgm:prSet/>
      <dgm:spPr/>
      <dgm:t>
        <a:bodyPr/>
        <a:lstStyle/>
        <a:p>
          <a:r>
            <a:rPr lang="en-US"/>
            <a:t>Taxed as a C</a:t>
          </a:r>
        </a:p>
      </dgm:t>
    </dgm:pt>
    <dgm:pt modelId="{2FF89A79-7956-46E2-A501-EC1CAA038790}" type="parTrans" cxnId="{B970AE65-90AE-46D5-ABE4-EC43778CB538}">
      <dgm:prSet/>
      <dgm:spPr/>
      <dgm:t>
        <a:bodyPr/>
        <a:lstStyle/>
        <a:p>
          <a:endParaRPr lang="en-US"/>
        </a:p>
      </dgm:t>
    </dgm:pt>
    <dgm:pt modelId="{CCDD6BFA-32F9-4DD5-8EC8-BED2E9C441A3}" type="sibTrans" cxnId="{B970AE65-90AE-46D5-ABE4-EC43778CB538}">
      <dgm:prSet/>
      <dgm:spPr/>
      <dgm:t>
        <a:bodyPr/>
        <a:lstStyle/>
        <a:p>
          <a:endParaRPr lang="en-US"/>
        </a:p>
      </dgm:t>
    </dgm:pt>
    <dgm:pt modelId="{E6FAA51F-4F0B-494C-9F6B-ACB3E30F5F95}">
      <dgm:prSet/>
      <dgm:spPr/>
      <dgm:t>
        <a:bodyPr/>
        <a:lstStyle/>
        <a:p>
          <a:r>
            <a:rPr lang="en-US"/>
            <a:t>Can qualify as an S</a:t>
          </a:r>
        </a:p>
      </dgm:t>
    </dgm:pt>
    <dgm:pt modelId="{1223C351-C12F-4D70-86B3-73FECC1592A5}" type="parTrans" cxnId="{8DDCA5B3-2F5F-4BF5-A724-FF382EA14750}">
      <dgm:prSet/>
      <dgm:spPr/>
      <dgm:t>
        <a:bodyPr/>
        <a:lstStyle/>
        <a:p>
          <a:endParaRPr lang="en-US"/>
        </a:p>
      </dgm:t>
    </dgm:pt>
    <dgm:pt modelId="{79EA8B46-F75C-4D7B-91ED-909FAB9C2B2F}" type="sibTrans" cxnId="{8DDCA5B3-2F5F-4BF5-A724-FF382EA14750}">
      <dgm:prSet/>
      <dgm:spPr/>
      <dgm:t>
        <a:bodyPr/>
        <a:lstStyle/>
        <a:p>
          <a:endParaRPr lang="en-US"/>
        </a:p>
      </dgm:t>
    </dgm:pt>
    <dgm:pt modelId="{65394720-4FE2-401F-A348-5A3037707B03}">
      <dgm:prSet/>
      <dgm:spPr/>
      <dgm:t>
        <a:bodyPr/>
        <a:lstStyle/>
        <a:p>
          <a:r>
            <a:rPr lang="en-US"/>
            <a:t>West Virginia – Subchapter T cooperative</a:t>
          </a:r>
        </a:p>
      </dgm:t>
    </dgm:pt>
    <dgm:pt modelId="{36886A96-7CBA-4ADF-ACFA-FBA1D4665E55}" type="parTrans" cxnId="{8EFCE985-5BF6-495E-B917-3488F635F66E}">
      <dgm:prSet/>
      <dgm:spPr/>
      <dgm:t>
        <a:bodyPr/>
        <a:lstStyle/>
        <a:p>
          <a:endParaRPr lang="en-US"/>
        </a:p>
      </dgm:t>
    </dgm:pt>
    <dgm:pt modelId="{9CED231F-ECD2-4788-9CDC-4BF47BE2D4A7}" type="sibTrans" cxnId="{8EFCE985-5BF6-495E-B917-3488F635F66E}">
      <dgm:prSet/>
      <dgm:spPr/>
      <dgm:t>
        <a:bodyPr/>
        <a:lstStyle/>
        <a:p>
          <a:endParaRPr lang="en-US"/>
        </a:p>
      </dgm:t>
    </dgm:pt>
    <dgm:pt modelId="{7E773E9C-7309-48B1-84DC-C256CEF53462}">
      <dgm:prSet/>
      <dgm:spPr/>
      <dgm:t>
        <a:bodyPr/>
        <a:lstStyle/>
        <a:p>
          <a:r>
            <a:rPr lang="en-US"/>
            <a:t>So is there any tax benefit?</a:t>
          </a:r>
        </a:p>
      </dgm:t>
    </dgm:pt>
    <dgm:pt modelId="{17877EF8-0077-4014-92D0-DA788D00EE8E}" type="parTrans" cxnId="{FD39646A-E57E-401B-978E-93945126AD2E}">
      <dgm:prSet/>
      <dgm:spPr/>
      <dgm:t>
        <a:bodyPr/>
        <a:lstStyle/>
        <a:p>
          <a:endParaRPr lang="en-US"/>
        </a:p>
      </dgm:t>
    </dgm:pt>
    <dgm:pt modelId="{5A9A72CB-B28D-40D1-A9E2-889792275D14}" type="sibTrans" cxnId="{FD39646A-E57E-401B-978E-93945126AD2E}">
      <dgm:prSet/>
      <dgm:spPr/>
      <dgm:t>
        <a:bodyPr/>
        <a:lstStyle/>
        <a:p>
          <a:endParaRPr lang="en-US"/>
        </a:p>
      </dgm:t>
    </dgm:pt>
    <dgm:pt modelId="{5B3CFC46-C66A-434B-AD39-8877C4101BC0}">
      <dgm:prSet/>
      <dgm:spPr/>
      <dgm:t>
        <a:bodyPr/>
        <a:lstStyle/>
        <a:p>
          <a:r>
            <a:rPr lang="en-US" dirty="0"/>
            <a:t>Information Letter 2016-0063</a:t>
          </a:r>
        </a:p>
      </dgm:t>
    </dgm:pt>
    <dgm:pt modelId="{EBE65B07-432D-4847-B550-10A5FE9EEE7C}" type="parTrans" cxnId="{1B7487FA-DC83-45DE-AF7E-226C3F6618B3}">
      <dgm:prSet/>
      <dgm:spPr/>
      <dgm:t>
        <a:bodyPr/>
        <a:lstStyle/>
        <a:p>
          <a:endParaRPr lang="en-US"/>
        </a:p>
      </dgm:t>
    </dgm:pt>
    <dgm:pt modelId="{45976E0D-2E6E-41DD-B448-5FC651D91F80}" type="sibTrans" cxnId="{1B7487FA-DC83-45DE-AF7E-226C3F6618B3}">
      <dgm:prSet/>
      <dgm:spPr/>
      <dgm:t>
        <a:bodyPr/>
        <a:lstStyle/>
        <a:p>
          <a:endParaRPr lang="en-US"/>
        </a:p>
      </dgm:t>
    </dgm:pt>
    <dgm:pt modelId="{AAC2F53F-4CD1-4B42-B596-E82B41C9195B}" type="pres">
      <dgm:prSet presAssocID="{09396826-DC7B-4BAB-8975-1329355DC2EB}" presName="Name0" presStyleCnt="0">
        <dgm:presLayoutVars>
          <dgm:dir/>
          <dgm:animLvl val="lvl"/>
          <dgm:resizeHandles val="exact"/>
        </dgm:presLayoutVars>
      </dgm:prSet>
      <dgm:spPr/>
    </dgm:pt>
    <dgm:pt modelId="{1440CC89-4528-421D-A2F0-E546106FB888}" type="pres">
      <dgm:prSet presAssocID="{7E773E9C-7309-48B1-84DC-C256CEF53462}" presName="boxAndChildren" presStyleCnt="0"/>
      <dgm:spPr/>
    </dgm:pt>
    <dgm:pt modelId="{B7EA7A8B-C584-4B47-B35B-87981D83B945}" type="pres">
      <dgm:prSet presAssocID="{7E773E9C-7309-48B1-84DC-C256CEF53462}" presName="parentTextBox" presStyleLbl="node1" presStyleIdx="0" presStyleCnt="2"/>
      <dgm:spPr/>
    </dgm:pt>
    <dgm:pt modelId="{65FD78AF-7D08-414E-BD45-E98AD6C64256}" type="pres">
      <dgm:prSet presAssocID="{7E773E9C-7309-48B1-84DC-C256CEF53462}" presName="entireBox" presStyleLbl="node1" presStyleIdx="0" presStyleCnt="2"/>
      <dgm:spPr/>
    </dgm:pt>
    <dgm:pt modelId="{E24FF3FD-3E7E-41C7-9CC2-255E9ECDFF2C}" type="pres">
      <dgm:prSet presAssocID="{7E773E9C-7309-48B1-84DC-C256CEF53462}" presName="descendantBox" presStyleCnt="0"/>
      <dgm:spPr/>
    </dgm:pt>
    <dgm:pt modelId="{B6818882-1F3D-4447-ABDA-07FC6E405A90}" type="pres">
      <dgm:prSet presAssocID="{5B3CFC46-C66A-434B-AD39-8877C4101BC0}" presName="childTextBox" presStyleLbl="fgAccFollowNode1" presStyleIdx="0" presStyleCnt="4" custLinFactNeighborX="-566" custLinFactNeighborY="-106">
        <dgm:presLayoutVars>
          <dgm:bulletEnabled val="1"/>
        </dgm:presLayoutVars>
      </dgm:prSet>
      <dgm:spPr/>
    </dgm:pt>
    <dgm:pt modelId="{66BD7BD6-B06C-4297-9F34-FF7880EB7230}" type="pres">
      <dgm:prSet presAssocID="{D52F680B-A46D-4B1D-BC3C-4EBFA3003113}" presName="sp" presStyleCnt="0"/>
      <dgm:spPr/>
    </dgm:pt>
    <dgm:pt modelId="{5C249947-E8A5-4F3C-B227-8B672EC7B476}" type="pres">
      <dgm:prSet presAssocID="{EBC69DC4-305B-4883-95AE-99D554F24AC8}" presName="arrowAndChildren" presStyleCnt="0"/>
      <dgm:spPr/>
    </dgm:pt>
    <dgm:pt modelId="{BE4681D5-15BC-4973-98F3-D1DFB46D4E71}" type="pres">
      <dgm:prSet presAssocID="{EBC69DC4-305B-4883-95AE-99D554F24AC8}" presName="parentTextArrow" presStyleLbl="node1" presStyleIdx="0" presStyleCnt="2"/>
      <dgm:spPr/>
    </dgm:pt>
    <dgm:pt modelId="{2DC1D6D7-427F-4F38-8813-187EA31B3FFA}" type="pres">
      <dgm:prSet presAssocID="{EBC69DC4-305B-4883-95AE-99D554F24AC8}" presName="arrow" presStyleLbl="node1" presStyleIdx="1" presStyleCnt="2"/>
      <dgm:spPr/>
    </dgm:pt>
    <dgm:pt modelId="{96D93BD3-F891-42FB-BAD8-679207D03022}" type="pres">
      <dgm:prSet presAssocID="{EBC69DC4-305B-4883-95AE-99D554F24AC8}" presName="descendantArrow" presStyleCnt="0"/>
      <dgm:spPr/>
    </dgm:pt>
    <dgm:pt modelId="{C0DC8AD4-68EF-48D6-BA03-49AD8B816F06}" type="pres">
      <dgm:prSet presAssocID="{B9BCB31D-1A1A-45DA-BC2D-A1AD3119CBF8}" presName="childTextArrow" presStyleLbl="fgAccFollowNode1" presStyleIdx="1" presStyleCnt="4">
        <dgm:presLayoutVars>
          <dgm:bulletEnabled val="1"/>
        </dgm:presLayoutVars>
      </dgm:prSet>
      <dgm:spPr/>
    </dgm:pt>
    <dgm:pt modelId="{CF5BAE2F-913C-4DCC-A387-0DFDEDC8745D}" type="pres">
      <dgm:prSet presAssocID="{E6FAA51F-4F0B-494C-9F6B-ACB3E30F5F95}" presName="childTextArrow" presStyleLbl="fgAccFollowNode1" presStyleIdx="2" presStyleCnt="4">
        <dgm:presLayoutVars>
          <dgm:bulletEnabled val="1"/>
        </dgm:presLayoutVars>
      </dgm:prSet>
      <dgm:spPr/>
    </dgm:pt>
    <dgm:pt modelId="{5C37F02E-B03C-4D2C-80F2-D07C983113F1}" type="pres">
      <dgm:prSet presAssocID="{65394720-4FE2-401F-A348-5A3037707B03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0FBAD03F-FC83-4AC4-AC5D-682335EF6439}" srcId="{09396826-DC7B-4BAB-8975-1329355DC2EB}" destId="{EBC69DC4-305B-4883-95AE-99D554F24AC8}" srcOrd="0" destOrd="0" parTransId="{1EA4B626-F419-40B6-9312-225862255553}" sibTransId="{D52F680B-A46D-4B1D-BC3C-4EBFA3003113}"/>
    <dgm:cxn modelId="{5A1E5544-38B6-4A8E-BDBD-0AAB2DEF0BAF}" type="presOf" srcId="{EBC69DC4-305B-4883-95AE-99D554F24AC8}" destId="{BE4681D5-15BC-4973-98F3-D1DFB46D4E71}" srcOrd="0" destOrd="0" presId="urn:microsoft.com/office/officeart/2005/8/layout/process4"/>
    <dgm:cxn modelId="{43853B65-2C51-4655-A10F-0943CE36B1A1}" type="presOf" srcId="{5B3CFC46-C66A-434B-AD39-8877C4101BC0}" destId="{B6818882-1F3D-4447-ABDA-07FC6E405A90}" srcOrd="0" destOrd="0" presId="urn:microsoft.com/office/officeart/2005/8/layout/process4"/>
    <dgm:cxn modelId="{B970AE65-90AE-46D5-ABE4-EC43778CB538}" srcId="{EBC69DC4-305B-4883-95AE-99D554F24AC8}" destId="{B9BCB31D-1A1A-45DA-BC2D-A1AD3119CBF8}" srcOrd="0" destOrd="0" parTransId="{2FF89A79-7956-46E2-A501-EC1CAA038790}" sibTransId="{CCDD6BFA-32F9-4DD5-8EC8-BED2E9C441A3}"/>
    <dgm:cxn modelId="{04595148-7D6C-4BCF-B79D-4F0AE56F9575}" type="presOf" srcId="{09396826-DC7B-4BAB-8975-1329355DC2EB}" destId="{AAC2F53F-4CD1-4B42-B596-E82B41C9195B}" srcOrd="0" destOrd="0" presId="urn:microsoft.com/office/officeart/2005/8/layout/process4"/>
    <dgm:cxn modelId="{FD39646A-E57E-401B-978E-93945126AD2E}" srcId="{09396826-DC7B-4BAB-8975-1329355DC2EB}" destId="{7E773E9C-7309-48B1-84DC-C256CEF53462}" srcOrd="1" destOrd="0" parTransId="{17877EF8-0077-4014-92D0-DA788D00EE8E}" sibTransId="{5A9A72CB-B28D-40D1-A9E2-889792275D14}"/>
    <dgm:cxn modelId="{AD7BF872-4D4A-4688-8652-65FA7FF26DA4}" type="presOf" srcId="{7E773E9C-7309-48B1-84DC-C256CEF53462}" destId="{B7EA7A8B-C584-4B47-B35B-87981D83B945}" srcOrd="0" destOrd="0" presId="urn:microsoft.com/office/officeart/2005/8/layout/process4"/>
    <dgm:cxn modelId="{CB2EAE73-AC8D-4BEE-B936-5D0974345CF6}" type="presOf" srcId="{EBC69DC4-305B-4883-95AE-99D554F24AC8}" destId="{2DC1D6D7-427F-4F38-8813-187EA31B3FFA}" srcOrd="1" destOrd="0" presId="urn:microsoft.com/office/officeart/2005/8/layout/process4"/>
    <dgm:cxn modelId="{8EFCE985-5BF6-495E-B917-3488F635F66E}" srcId="{EBC69DC4-305B-4883-95AE-99D554F24AC8}" destId="{65394720-4FE2-401F-A348-5A3037707B03}" srcOrd="2" destOrd="0" parTransId="{36886A96-7CBA-4ADF-ACFA-FBA1D4665E55}" sibTransId="{9CED231F-ECD2-4788-9CDC-4BF47BE2D4A7}"/>
    <dgm:cxn modelId="{9301BB8C-D75A-4DA5-9308-E259DBA3C2F8}" type="presOf" srcId="{B9BCB31D-1A1A-45DA-BC2D-A1AD3119CBF8}" destId="{C0DC8AD4-68EF-48D6-BA03-49AD8B816F06}" srcOrd="0" destOrd="0" presId="urn:microsoft.com/office/officeart/2005/8/layout/process4"/>
    <dgm:cxn modelId="{13392597-923F-4F79-9F6B-E7C7E5B71F5F}" type="presOf" srcId="{E6FAA51F-4F0B-494C-9F6B-ACB3E30F5F95}" destId="{CF5BAE2F-913C-4DCC-A387-0DFDEDC8745D}" srcOrd="0" destOrd="0" presId="urn:microsoft.com/office/officeart/2005/8/layout/process4"/>
    <dgm:cxn modelId="{9D4A4CAB-1879-4B76-87D2-59DBA8B4E9EA}" type="presOf" srcId="{65394720-4FE2-401F-A348-5A3037707B03}" destId="{5C37F02E-B03C-4D2C-80F2-D07C983113F1}" srcOrd="0" destOrd="0" presId="urn:microsoft.com/office/officeart/2005/8/layout/process4"/>
    <dgm:cxn modelId="{8DDCA5B3-2F5F-4BF5-A724-FF382EA14750}" srcId="{EBC69DC4-305B-4883-95AE-99D554F24AC8}" destId="{E6FAA51F-4F0B-494C-9F6B-ACB3E30F5F95}" srcOrd="1" destOrd="0" parTransId="{1223C351-C12F-4D70-86B3-73FECC1592A5}" sibTransId="{79EA8B46-F75C-4D7B-91ED-909FAB9C2B2F}"/>
    <dgm:cxn modelId="{216C82D5-D069-456A-8E16-6D25D8F32E43}" type="presOf" srcId="{7E773E9C-7309-48B1-84DC-C256CEF53462}" destId="{65FD78AF-7D08-414E-BD45-E98AD6C64256}" srcOrd="1" destOrd="0" presId="urn:microsoft.com/office/officeart/2005/8/layout/process4"/>
    <dgm:cxn modelId="{1B7487FA-DC83-45DE-AF7E-226C3F6618B3}" srcId="{7E773E9C-7309-48B1-84DC-C256CEF53462}" destId="{5B3CFC46-C66A-434B-AD39-8877C4101BC0}" srcOrd="0" destOrd="0" parTransId="{EBE65B07-432D-4847-B550-10A5FE9EEE7C}" sibTransId="{45976E0D-2E6E-41DD-B448-5FC651D91F80}"/>
    <dgm:cxn modelId="{0FCEC3FB-2972-4DF0-8329-70E58856B0DF}" type="presParOf" srcId="{AAC2F53F-4CD1-4B42-B596-E82B41C9195B}" destId="{1440CC89-4528-421D-A2F0-E546106FB888}" srcOrd="0" destOrd="0" presId="urn:microsoft.com/office/officeart/2005/8/layout/process4"/>
    <dgm:cxn modelId="{7331E696-6C4B-475D-8891-989AED681593}" type="presParOf" srcId="{1440CC89-4528-421D-A2F0-E546106FB888}" destId="{B7EA7A8B-C584-4B47-B35B-87981D83B945}" srcOrd="0" destOrd="0" presId="urn:microsoft.com/office/officeart/2005/8/layout/process4"/>
    <dgm:cxn modelId="{C37F43E1-7258-4436-8771-B6280650E734}" type="presParOf" srcId="{1440CC89-4528-421D-A2F0-E546106FB888}" destId="{65FD78AF-7D08-414E-BD45-E98AD6C64256}" srcOrd="1" destOrd="0" presId="urn:microsoft.com/office/officeart/2005/8/layout/process4"/>
    <dgm:cxn modelId="{5007BB9E-2929-43D0-BAE8-7C18F68CE745}" type="presParOf" srcId="{1440CC89-4528-421D-A2F0-E546106FB888}" destId="{E24FF3FD-3E7E-41C7-9CC2-255E9ECDFF2C}" srcOrd="2" destOrd="0" presId="urn:microsoft.com/office/officeart/2005/8/layout/process4"/>
    <dgm:cxn modelId="{6700E6DB-AA24-4254-89BB-6CEBE48A1E56}" type="presParOf" srcId="{E24FF3FD-3E7E-41C7-9CC2-255E9ECDFF2C}" destId="{B6818882-1F3D-4447-ABDA-07FC6E405A90}" srcOrd="0" destOrd="0" presId="urn:microsoft.com/office/officeart/2005/8/layout/process4"/>
    <dgm:cxn modelId="{DA5A4AB8-0C20-4591-B8C9-DC16757F7DDE}" type="presParOf" srcId="{AAC2F53F-4CD1-4B42-B596-E82B41C9195B}" destId="{66BD7BD6-B06C-4297-9F34-FF7880EB7230}" srcOrd="1" destOrd="0" presId="urn:microsoft.com/office/officeart/2005/8/layout/process4"/>
    <dgm:cxn modelId="{94B95A57-1A54-49EB-9D48-D7EDE4BB9D46}" type="presParOf" srcId="{AAC2F53F-4CD1-4B42-B596-E82B41C9195B}" destId="{5C249947-E8A5-4F3C-B227-8B672EC7B476}" srcOrd="2" destOrd="0" presId="urn:microsoft.com/office/officeart/2005/8/layout/process4"/>
    <dgm:cxn modelId="{ACF07165-FDBD-4B94-B94C-0FD1B827E549}" type="presParOf" srcId="{5C249947-E8A5-4F3C-B227-8B672EC7B476}" destId="{BE4681D5-15BC-4973-98F3-D1DFB46D4E71}" srcOrd="0" destOrd="0" presId="urn:microsoft.com/office/officeart/2005/8/layout/process4"/>
    <dgm:cxn modelId="{50AC9978-F97D-429F-8FD9-3A6D13B3894B}" type="presParOf" srcId="{5C249947-E8A5-4F3C-B227-8B672EC7B476}" destId="{2DC1D6D7-427F-4F38-8813-187EA31B3FFA}" srcOrd="1" destOrd="0" presId="urn:microsoft.com/office/officeart/2005/8/layout/process4"/>
    <dgm:cxn modelId="{04B75D77-8CE9-494A-952C-D03EF528BAD8}" type="presParOf" srcId="{5C249947-E8A5-4F3C-B227-8B672EC7B476}" destId="{96D93BD3-F891-42FB-BAD8-679207D03022}" srcOrd="2" destOrd="0" presId="urn:microsoft.com/office/officeart/2005/8/layout/process4"/>
    <dgm:cxn modelId="{CC95A154-2C45-41F1-9387-40F9E8582728}" type="presParOf" srcId="{96D93BD3-F891-42FB-BAD8-679207D03022}" destId="{C0DC8AD4-68EF-48D6-BA03-49AD8B816F06}" srcOrd="0" destOrd="0" presId="urn:microsoft.com/office/officeart/2005/8/layout/process4"/>
    <dgm:cxn modelId="{629F678E-8B07-40AC-984D-0D9FB2DA131F}" type="presParOf" srcId="{96D93BD3-F891-42FB-BAD8-679207D03022}" destId="{CF5BAE2F-913C-4DCC-A387-0DFDEDC8745D}" srcOrd="1" destOrd="0" presId="urn:microsoft.com/office/officeart/2005/8/layout/process4"/>
    <dgm:cxn modelId="{BBB999FA-8DF8-4279-BCEE-E1258A622224}" type="presParOf" srcId="{96D93BD3-F891-42FB-BAD8-679207D03022}" destId="{5C37F02E-B03C-4D2C-80F2-D07C983113F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FA82E-548E-4943-AF5C-D4022001E35D}">
      <dsp:nvSpPr>
        <dsp:cNvPr id="0" name=""/>
        <dsp:cNvSpPr/>
      </dsp:nvSpPr>
      <dsp:spPr>
        <a:xfrm>
          <a:off x="0" y="0"/>
          <a:ext cx="39643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AC0A6-3AAD-4F56-903C-7EAFA26953D5}">
      <dsp:nvSpPr>
        <dsp:cNvPr id="0" name=""/>
        <dsp:cNvSpPr/>
      </dsp:nvSpPr>
      <dsp:spPr>
        <a:xfrm>
          <a:off x="0" y="0"/>
          <a:ext cx="3964343" cy="152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Concept: the use of for profit methods to accomplish charitable goals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0"/>
        <a:ext cx="3964343" cy="1521273"/>
      </dsp:txXfrm>
    </dsp:sp>
    <dsp:sp modelId="{57904648-7373-40C9-9203-465DDE3B4875}">
      <dsp:nvSpPr>
        <dsp:cNvPr id="0" name=""/>
        <dsp:cNvSpPr/>
      </dsp:nvSpPr>
      <dsp:spPr>
        <a:xfrm>
          <a:off x="0" y="1521273"/>
          <a:ext cx="396434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34C81-BCB5-43CC-9D3A-34E2171EC390}">
      <dsp:nvSpPr>
        <dsp:cNvPr id="0" name=""/>
        <dsp:cNvSpPr/>
      </dsp:nvSpPr>
      <dsp:spPr>
        <a:xfrm>
          <a:off x="0" y="1521273"/>
          <a:ext cx="3964343" cy="152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Entity: a legal construct designed for the purpose of accomplishing profit motives and charitable outcomes at the same time</a:t>
          </a:r>
        </a:p>
      </dsp:txBody>
      <dsp:txXfrm>
        <a:off x="0" y="1521273"/>
        <a:ext cx="3964343" cy="1521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D78AF-7D08-414E-BD45-E98AD6C64256}">
      <dsp:nvSpPr>
        <dsp:cNvPr id="0" name=""/>
        <dsp:cNvSpPr/>
      </dsp:nvSpPr>
      <dsp:spPr>
        <a:xfrm>
          <a:off x="0" y="2974067"/>
          <a:ext cx="4205288" cy="19513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 is there any tax benefit?</a:t>
          </a:r>
        </a:p>
      </dsp:txBody>
      <dsp:txXfrm>
        <a:off x="0" y="2974067"/>
        <a:ext cx="4205288" cy="1053707"/>
      </dsp:txXfrm>
    </dsp:sp>
    <dsp:sp modelId="{B6818882-1F3D-4447-ABDA-07FC6E405A90}">
      <dsp:nvSpPr>
        <dsp:cNvPr id="0" name=""/>
        <dsp:cNvSpPr/>
      </dsp:nvSpPr>
      <dsp:spPr>
        <a:xfrm>
          <a:off x="0" y="3987797"/>
          <a:ext cx="4205288" cy="8976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 Letter 2016-0063</a:t>
          </a:r>
        </a:p>
      </dsp:txBody>
      <dsp:txXfrm>
        <a:off x="0" y="3987797"/>
        <a:ext cx="4205288" cy="897602"/>
      </dsp:txXfrm>
    </dsp:sp>
    <dsp:sp modelId="{2DC1D6D7-427F-4F38-8813-187EA31B3FFA}">
      <dsp:nvSpPr>
        <dsp:cNvPr id="0" name=""/>
        <dsp:cNvSpPr/>
      </dsp:nvSpPr>
      <dsp:spPr>
        <a:xfrm rot="10800000">
          <a:off x="0" y="2221"/>
          <a:ext cx="4205288" cy="3001115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 Corporations are simply for-profit corporations</a:t>
          </a:r>
        </a:p>
      </dsp:txBody>
      <dsp:txXfrm rot="-10800000">
        <a:off x="0" y="2221"/>
        <a:ext cx="4205288" cy="1053391"/>
      </dsp:txXfrm>
    </dsp:sp>
    <dsp:sp modelId="{C0DC8AD4-68EF-48D6-BA03-49AD8B816F06}">
      <dsp:nvSpPr>
        <dsp:cNvPr id="0" name=""/>
        <dsp:cNvSpPr/>
      </dsp:nvSpPr>
      <dsp:spPr>
        <a:xfrm>
          <a:off x="2053" y="1055613"/>
          <a:ext cx="1400393" cy="8973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Taxed as a C</a:t>
          </a:r>
        </a:p>
      </dsp:txBody>
      <dsp:txXfrm>
        <a:off x="2053" y="1055613"/>
        <a:ext cx="1400393" cy="897333"/>
      </dsp:txXfrm>
    </dsp:sp>
    <dsp:sp modelId="{CF5BAE2F-913C-4DCC-A387-0DFDEDC8745D}">
      <dsp:nvSpPr>
        <dsp:cNvPr id="0" name=""/>
        <dsp:cNvSpPr/>
      </dsp:nvSpPr>
      <dsp:spPr>
        <a:xfrm>
          <a:off x="1402447" y="1055613"/>
          <a:ext cx="1400393" cy="89733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qualify as an S</a:t>
          </a:r>
        </a:p>
      </dsp:txBody>
      <dsp:txXfrm>
        <a:off x="1402447" y="1055613"/>
        <a:ext cx="1400393" cy="897333"/>
      </dsp:txXfrm>
    </dsp:sp>
    <dsp:sp modelId="{5C37F02E-B03C-4D2C-80F2-D07C983113F1}">
      <dsp:nvSpPr>
        <dsp:cNvPr id="0" name=""/>
        <dsp:cNvSpPr/>
      </dsp:nvSpPr>
      <dsp:spPr>
        <a:xfrm>
          <a:off x="2802840" y="1055613"/>
          <a:ext cx="1400393" cy="8973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West Virginia – Subchapter T cooperative</a:t>
          </a:r>
        </a:p>
      </dsp:txBody>
      <dsp:txXfrm>
        <a:off x="2802840" y="1055613"/>
        <a:ext cx="1400393" cy="89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D34F1E-EC6C-4728-AEB1-A462CF9C7A88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D55936-C413-4DE2-948C-FCD66CE1B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7BC57-8498-4948-A38E-3E2ECF783A4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3DACA3-9E5B-49DE-9FE6-46E274892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2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ACA3-9E5B-49DE-9FE6-46E2748920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ACA3-9E5B-49DE-9FE6-46E2748920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4943 Look at Section 4943(e)(1) (page 448).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4958 Look at Section 4958(c)(2) (page 467).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ACA3-9E5B-49DE-9FE6-46E2748920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ACA3-9E5B-49DE-9FE6-46E2748920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ACA3-9E5B-49DE-9FE6-46E2748920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4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1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2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6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1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7099411-81CC-4690-B6BC-068F939D6A0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DA02F2A-EC38-4707-84DD-632E078F6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3" r:id="rId1"/>
    <p:sldLayoutId id="2147485514" r:id="rId2"/>
    <p:sldLayoutId id="2147485515" r:id="rId3"/>
    <p:sldLayoutId id="2147485516" r:id="rId4"/>
    <p:sldLayoutId id="2147485517" r:id="rId5"/>
    <p:sldLayoutId id="2147485518" r:id="rId6"/>
    <p:sldLayoutId id="2147485519" r:id="rId7"/>
    <p:sldLayoutId id="2147485520" r:id="rId8"/>
    <p:sldLayoutId id="2147485521" r:id="rId9"/>
    <p:sldLayoutId id="2147485522" r:id="rId10"/>
    <p:sldLayoutId id="2147485523" r:id="rId11"/>
    <p:sldLayoutId id="214748552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en.wikiversity.org/wiki/user:matt.long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hyperlink" Target="http://www.publicdomainpictures.net/view-image.php?image=72557&amp;picture=scales-of-justice-logo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3.jp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23942" y="988741"/>
            <a:ext cx="4416566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Benefit Corporations: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West Virginia and Beyond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Elaine Waterhouse Wilson</a:t>
            </a: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Associate Dean of Academic Affairs</a:t>
            </a: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and Professor of Law</a:t>
            </a: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West Virginia University</a:t>
            </a: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October 29, 2012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680A-A7EE-42F3-974E-AA6FF50D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228600"/>
            <a:ext cx="5937755" cy="1188720"/>
          </a:xfrm>
        </p:spPr>
        <p:txBody>
          <a:bodyPr/>
          <a:lstStyle/>
          <a:p>
            <a:r>
              <a:rPr lang="en-US" dirty="0"/>
              <a:t>Fiduciary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23C7-6B69-45FA-9311-8C9A8ABE2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47" y="1676400"/>
            <a:ext cx="5785353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§31F-4-401. Standard of conduct for directors. </a:t>
            </a:r>
            <a:r>
              <a:rPr lang="en-US" i="1" dirty="0"/>
              <a:t>(emphasis added)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Subject to [business corporation code], in discharging the duties of their respective positions and in considering </a:t>
            </a:r>
            <a:r>
              <a:rPr lang="en-US" i="1" dirty="0"/>
              <a:t>the best interests of the benefit corporation</a:t>
            </a:r>
            <a:r>
              <a:rPr lang="en-US" dirty="0"/>
              <a:t>, the board of directors…</a:t>
            </a:r>
          </a:p>
          <a:p>
            <a:pPr marL="0" indent="0">
              <a:buNone/>
            </a:pPr>
            <a:r>
              <a:rPr lang="en-US" dirty="0"/>
              <a:t>(1) </a:t>
            </a:r>
            <a:r>
              <a:rPr lang="en-US" i="1" dirty="0"/>
              <a:t>Shall</a:t>
            </a:r>
            <a:r>
              <a:rPr lang="en-US" dirty="0"/>
              <a:t> </a:t>
            </a:r>
            <a:r>
              <a:rPr lang="en-US" i="1" dirty="0"/>
              <a:t>consider</a:t>
            </a:r>
            <a:r>
              <a:rPr lang="en-US" dirty="0"/>
              <a:t> the effects of any corporate action upon:</a:t>
            </a:r>
          </a:p>
          <a:p>
            <a:pPr marL="0" indent="0">
              <a:buNone/>
            </a:pPr>
            <a:r>
              <a:rPr lang="en-US" dirty="0"/>
              <a:t>(2)May consider:</a:t>
            </a:r>
          </a:p>
          <a:p>
            <a:pPr lvl="0"/>
            <a:r>
              <a:rPr lang="en-US" dirty="0"/>
              <a:t>The resources and intent of anyone wanting to acquire </a:t>
            </a:r>
            <a:r>
              <a:rPr lang="en-US" i="1" dirty="0"/>
              <a:t>control </a:t>
            </a:r>
            <a:r>
              <a:rPr lang="en-US" dirty="0"/>
              <a:t>of the benefit corporation; and</a:t>
            </a:r>
          </a:p>
          <a:p>
            <a:pPr lvl="0"/>
            <a:r>
              <a:rPr lang="en-US" dirty="0"/>
              <a:t>Other pertinent factors … they deem appropriate; and</a:t>
            </a:r>
          </a:p>
          <a:p>
            <a:pPr marL="0" indent="0">
              <a:buNone/>
            </a:pPr>
            <a:r>
              <a:rPr lang="en-US" dirty="0"/>
              <a:t>(3) </a:t>
            </a:r>
            <a:r>
              <a:rPr lang="en-US" i="1" dirty="0"/>
              <a:t>Need not give priority to the interests of a particular person referred to in subdivisions (1) and (2) of this section over the interests of any other person...</a:t>
            </a:r>
            <a:endParaRPr lang="en-US" dirty="0"/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4386B315-1BC8-427A-BA1D-D17DDC92B960}"/>
              </a:ext>
            </a:extLst>
          </p:cNvPr>
          <p:cNvSpPr/>
          <p:nvPr/>
        </p:nvSpPr>
        <p:spPr>
          <a:xfrm>
            <a:off x="6016877" y="1524000"/>
            <a:ext cx="3048000" cy="4648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Shareholders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Employee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Workforce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Community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Environment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Customers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Long Term and Short Term goals</a:t>
            </a:r>
          </a:p>
        </p:txBody>
      </p:sp>
    </p:spTree>
    <p:extLst>
      <p:ext uri="{BB962C8B-B14F-4D97-AF65-F5344CB8AC3E}">
        <p14:creationId xmlns:p14="http://schemas.microsoft.com/office/powerpoint/2010/main" val="327343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2E07-9968-4023-9D00-6D9C96BA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and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61AE-9857-4E9F-81A0-66382725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38045"/>
            <a:ext cx="7391400" cy="3762755"/>
          </a:xfrm>
        </p:spPr>
        <p:txBody>
          <a:bodyPr>
            <a:normAutofit/>
          </a:bodyPr>
          <a:lstStyle/>
          <a:p>
            <a:r>
              <a:rPr lang="en-US" sz="2400" dirty="0"/>
              <a:t>General and Specific Purposes and the failure to make the required benefit report can only be enforced derivatively by other directors and shareholders.</a:t>
            </a:r>
          </a:p>
          <a:p>
            <a:r>
              <a:rPr lang="en-US" sz="2400" dirty="0"/>
              <a:t>No Attorney General Oversight</a:t>
            </a:r>
          </a:p>
          <a:p>
            <a:r>
              <a:rPr lang="en-US" sz="2400" dirty="0"/>
              <a:t>Annual benefit report must be given to shareholders and made public</a:t>
            </a:r>
          </a:p>
          <a:p>
            <a:r>
              <a:rPr lang="en-US" sz="2400" dirty="0"/>
              <a:t>No government filing of annual benefit report</a:t>
            </a:r>
          </a:p>
        </p:txBody>
      </p:sp>
    </p:spTree>
    <p:extLst>
      <p:ext uri="{BB962C8B-B14F-4D97-AF65-F5344CB8AC3E}">
        <p14:creationId xmlns:p14="http://schemas.microsoft.com/office/powerpoint/2010/main" val="132806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550" y="1609347"/>
            <a:ext cx="3288024" cy="70408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Strength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02239" y="2505461"/>
            <a:ext cx="3288024" cy="3666739"/>
          </a:xfrm>
        </p:spPr>
        <p:txBody>
          <a:bodyPr>
            <a:normAutofit/>
          </a:bodyPr>
          <a:lstStyle/>
          <a:p>
            <a:r>
              <a:rPr lang="en-US" sz="2400" dirty="0"/>
              <a:t>Fiduciary duty protection</a:t>
            </a:r>
          </a:p>
          <a:p>
            <a:endParaRPr lang="en-US" sz="2400" dirty="0"/>
          </a:p>
          <a:p>
            <a:r>
              <a:rPr lang="en-US" sz="2400" dirty="0"/>
              <a:t>Requires consideration of various social issues</a:t>
            </a:r>
          </a:p>
          <a:p>
            <a:endParaRPr lang="en-US" sz="2400" dirty="0"/>
          </a:p>
          <a:p>
            <a:r>
              <a:rPr lang="en-US" sz="2400" dirty="0"/>
              <a:t>Marketing benefit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53736" y="2505461"/>
            <a:ext cx="3780663" cy="3666739"/>
          </a:xfrm>
        </p:spPr>
        <p:txBody>
          <a:bodyPr>
            <a:noAutofit/>
          </a:bodyPr>
          <a:lstStyle/>
          <a:p>
            <a:r>
              <a:rPr lang="en-US" sz="2400" dirty="0"/>
              <a:t>Just requires consideration</a:t>
            </a:r>
          </a:p>
          <a:p>
            <a:endParaRPr lang="en-US" sz="2400" dirty="0"/>
          </a:p>
          <a:p>
            <a:r>
              <a:rPr lang="en-US" sz="2400" dirty="0"/>
              <a:t>No “quantum” of charity</a:t>
            </a:r>
          </a:p>
          <a:p>
            <a:endParaRPr lang="en-US" sz="2400" dirty="0"/>
          </a:p>
          <a:p>
            <a:r>
              <a:rPr lang="en-US" sz="2400" dirty="0"/>
              <a:t>Some reporting in some states</a:t>
            </a:r>
          </a:p>
          <a:p>
            <a:endParaRPr lang="en-US" sz="2400" dirty="0"/>
          </a:p>
          <a:p>
            <a:r>
              <a:rPr lang="en-US" sz="2400" dirty="0"/>
              <a:t>Not automatically recognized as a PRI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76800" y="1609347"/>
            <a:ext cx="3290516" cy="70408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Weakness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3122" y="228600"/>
            <a:ext cx="5937755" cy="1188720"/>
          </a:xfrm>
        </p:spPr>
        <p:txBody>
          <a:bodyPr/>
          <a:lstStyle/>
          <a:p>
            <a:pPr algn="ctr"/>
            <a:r>
              <a:rPr lang="en-US" dirty="0"/>
              <a:t>Summary: Benefit Corporation</a:t>
            </a:r>
          </a:p>
        </p:txBody>
      </p:sp>
    </p:spTree>
    <p:extLst>
      <p:ext uri="{BB962C8B-B14F-4D97-AF65-F5344CB8AC3E}">
        <p14:creationId xmlns:p14="http://schemas.microsoft.com/office/powerpoint/2010/main" val="107060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1914F9-AC57-4DC9-9880-34BD31ED4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9799" y="1290025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62626"/>
                </a:solidFill>
              </a:rPr>
              <a:t>Distinguish: </a:t>
            </a:r>
            <a:br>
              <a:rPr lang="en-US" sz="2600" dirty="0">
                <a:solidFill>
                  <a:srgbClr val="262626"/>
                </a:solidFill>
              </a:rPr>
            </a:br>
            <a:r>
              <a:rPr lang="en-US" sz="2600" dirty="0">
                <a:solidFill>
                  <a:srgbClr val="262626"/>
                </a:solidFill>
              </a:rPr>
              <a:t>the B Corp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E39C3-D98C-4170-A753-F127B8F0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748" y="640080"/>
            <a:ext cx="301294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B689F-EA23-43D5-AD66-CF020C94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35" y="806357"/>
            <a:ext cx="2763774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9" y="1281032"/>
            <a:ext cx="2516886" cy="397926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9799" y="2858703"/>
            <a:ext cx="3964343" cy="3042547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Not a type of entity – a separate company (B Lab)</a:t>
            </a:r>
          </a:p>
          <a:p>
            <a:endParaRPr lang="en-US" sz="1800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</a:rPr>
              <a:t>A certification by a third party of social enterprise status</a:t>
            </a:r>
          </a:p>
          <a:p>
            <a:endParaRPr lang="en-US" sz="1800">
              <a:solidFill>
                <a:srgbClr val="FFFFFF"/>
              </a:solidFill>
            </a:endParaRPr>
          </a:p>
          <a:p>
            <a:r>
              <a:rPr lang="en-US" sz="1800">
                <a:solidFill>
                  <a:srgbClr val="FFFFFF"/>
                </a:solidFill>
              </a:rPr>
              <a:t>Qualifies for “third party standard” as required by some statuts</a:t>
            </a:r>
          </a:p>
        </p:txBody>
      </p:sp>
    </p:spTree>
    <p:extLst>
      <p:ext uri="{BB962C8B-B14F-4D97-AF65-F5344CB8AC3E}">
        <p14:creationId xmlns:p14="http://schemas.microsoft.com/office/powerpoint/2010/main" val="338746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37AC38-9CA9-4CCE-9FCE-5D21C7170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313" y="-2"/>
            <a:ext cx="4554687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2817" y="1290025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Cooperatives as Benefit Corps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F2058F-D430-4F2D-9968-32EFF3E3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2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F74A6E-B865-4216-8DCC-44D0B5C3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6357"/>
            <a:ext cx="3383449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9" y="2236425"/>
            <a:ext cx="3119676" cy="20684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92817" y="2858703"/>
            <a:ext cx="3356919" cy="3042547"/>
          </a:xfrm>
        </p:spPr>
        <p:txBody>
          <a:bodyPr>
            <a:normAutofit fontScale="92500" lnSpcReduction="20000"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WV Cooperatives are corporations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Can be business, nonprofit or benefit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Conflict in purpose? </a:t>
            </a:r>
          </a:p>
        </p:txBody>
      </p:sp>
    </p:spTree>
    <p:extLst>
      <p:ext uri="{BB962C8B-B14F-4D97-AF65-F5344CB8AC3E}">
        <p14:creationId xmlns:p14="http://schemas.microsoft.com/office/powerpoint/2010/main" val="75441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B1AA56-65FF-493A-91A6-91267876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Issues for Benefit Corporations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851B8-F48D-4F80-90CE-E9B555869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Taxation of the Entity</a:t>
            </a:r>
          </a:p>
          <a:p>
            <a:pPr algn="ctr"/>
            <a:r>
              <a:rPr lang="en-US" dirty="0"/>
              <a:t>Taxation of Grant Makers and Investors</a:t>
            </a:r>
          </a:p>
        </p:txBody>
      </p:sp>
    </p:spTree>
    <p:extLst>
      <p:ext uri="{BB962C8B-B14F-4D97-AF65-F5344CB8AC3E}">
        <p14:creationId xmlns:p14="http://schemas.microsoft.com/office/powerpoint/2010/main" val="248762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62A050-742C-470F-9BDB-35FE330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Taxing the Entity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8B0CDF7-719F-4CF7-A904-4E2B35E4D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05758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60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16DFB-8B0F-47B3-BC12-7B9F59B4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" y="638908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62626"/>
                </a:solidFill>
              </a:rPr>
              <a:t>Consequences to Grant makers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00787"/>
            <a:ext cx="3962400" cy="38004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Can a grant maker …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Make a grant to a social enterprise?</a:t>
            </a:r>
          </a:p>
          <a:p>
            <a:pPr lvl="2"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Invest in a social enterprise?</a:t>
            </a:r>
          </a:p>
          <a:p>
            <a:pPr lvl="2"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Yes, but…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Standard rules for grants to for-profits apply</a:t>
            </a:r>
          </a:p>
          <a:p>
            <a:pPr lvl="2"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May be very complicated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D435C-84AC-4E27-9CD3-0AAAF73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4C881-BF60-416C-A273-70541298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189" y="806357"/>
            <a:ext cx="3383450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9" y="2100786"/>
            <a:ext cx="3119676" cy="23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96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654" y="1586484"/>
            <a:ext cx="2763774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What legal rules apply?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4604" y="990600"/>
            <a:ext cx="4685996" cy="5334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If you are a public charity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Standard fiduciary obligation (duties of care and loyalty)</a:t>
            </a:r>
          </a:p>
          <a:p>
            <a:pPr lvl="4">
              <a:lnSpc>
                <a:spcPct val="90000"/>
              </a:lnSpc>
            </a:pPr>
            <a:r>
              <a:rPr lang="en-US" sz="1500" dirty="0"/>
              <a:t>Protect assets for charitable purpose</a:t>
            </a:r>
          </a:p>
          <a:p>
            <a:pPr lvl="4">
              <a:lnSpc>
                <a:spcPct val="90000"/>
              </a:lnSpc>
            </a:pPr>
            <a:r>
              <a:rPr lang="en-US" sz="1500" dirty="0"/>
              <a:t>Make assets productive</a:t>
            </a:r>
          </a:p>
          <a:p>
            <a:pPr lvl="4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/>
              <a:t>If you are a private foundation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Standard public charity obligations, PLUS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Private foundation excise taxes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/>
              <a:t>If you are a public charity with DAFs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Standard public charity obligations, PLUS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DAF excise taxes</a:t>
            </a:r>
          </a:p>
        </p:txBody>
      </p:sp>
    </p:spTree>
    <p:extLst>
      <p:ext uri="{BB962C8B-B14F-4D97-AF65-F5344CB8AC3E}">
        <p14:creationId xmlns:p14="http://schemas.microsoft.com/office/powerpoint/2010/main" val="140885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I’m a DAF, now what?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638045"/>
            <a:ext cx="7467599" cy="3305555"/>
          </a:xfrm>
        </p:spPr>
        <p:txBody>
          <a:bodyPr>
            <a:noAutofit/>
          </a:bodyPr>
          <a:lstStyle/>
          <a:p>
            <a:r>
              <a:rPr lang="en-US" sz="2000" dirty="0"/>
              <a:t>Section 4966 imposes a tax on a </a:t>
            </a:r>
            <a:r>
              <a:rPr lang="en-US" sz="2000" b="1" i="1" dirty="0">
                <a:solidFill>
                  <a:srgbClr val="C00000"/>
                </a:solidFill>
              </a:rPr>
              <a:t>taxable distribution</a:t>
            </a:r>
            <a:r>
              <a:rPr lang="en-US" sz="2000" dirty="0"/>
              <a:t>, which is a DAF distribution to any </a:t>
            </a:r>
            <a:r>
              <a:rPr lang="en-US" sz="2000" b="1" i="1" dirty="0">
                <a:solidFill>
                  <a:srgbClr val="C00000"/>
                </a:solidFill>
              </a:rPr>
              <a:t>natural person</a:t>
            </a:r>
            <a:r>
              <a:rPr lang="en-US" sz="2000" dirty="0"/>
              <a:t>, or to </a:t>
            </a:r>
            <a:r>
              <a:rPr lang="en-US" sz="2000" b="1" i="1" dirty="0">
                <a:solidFill>
                  <a:srgbClr val="C00000"/>
                </a:solidFill>
              </a:rPr>
              <a:t>any other person </a:t>
            </a:r>
            <a:r>
              <a:rPr lang="en-US" sz="2000" dirty="0"/>
              <a:t>if…the sponsoring organization does not exercise </a:t>
            </a:r>
            <a:r>
              <a:rPr lang="en-US" sz="2000" b="1" i="1" dirty="0">
                <a:solidFill>
                  <a:srgbClr val="C00000"/>
                </a:solidFill>
              </a:rPr>
              <a:t>expenditure responsibility </a:t>
            </a:r>
            <a:r>
              <a:rPr lang="en-US" sz="2000" dirty="0"/>
              <a:t>with respect to such distribution in accordance with section 4945(h).</a:t>
            </a:r>
          </a:p>
          <a:p>
            <a:endParaRPr lang="en-US" sz="2000" dirty="0"/>
          </a:p>
          <a:p>
            <a:r>
              <a:rPr lang="en-US" sz="2000" dirty="0"/>
              <a:t>Section 4967 prohibits “a distribution from a DAF which results in such person or any [related] other person …. receiving, directly or indirectly, a </a:t>
            </a:r>
            <a:r>
              <a:rPr lang="en-US" sz="2000" b="1" i="1" dirty="0">
                <a:solidFill>
                  <a:srgbClr val="C00000"/>
                </a:solidFill>
              </a:rPr>
              <a:t>more than incidental benefit </a:t>
            </a:r>
            <a:r>
              <a:rPr lang="en-US" sz="2000" dirty="0"/>
              <a:t>as a result of such 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624356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What</a:t>
            </a:r>
            <a:r>
              <a:rPr lang="en-US" dirty="0"/>
              <a:t> </a:t>
            </a:r>
            <a:r>
              <a:rPr lang="en-US" i="1" dirty="0"/>
              <a:t>do the </a:t>
            </a:r>
            <a:r>
              <a:rPr lang="en-US" i="1" dirty="0" err="1"/>
              <a:t>regs</a:t>
            </a:r>
            <a:r>
              <a:rPr lang="en-US" i="1" dirty="0"/>
              <a:t> say?</a:t>
            </a:r>
          </a:p>
        </p:txBody>
      </p:sp>
    </p:spTree>
    <p:extLst>
      <p:ext uri="{BB962C8B-B14F-4D97-AF65-F5344CB8AC3E}">
        <p14:creationId xmlns:p14="http://schemas.microsoft.com/office/powerpoint/2010/main" val="22047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for 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2638045"/>
            <a:ext cx="6629400" cy="310198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000" dirty="0"/>
              <a:t>Benefits corps as social enterprise</a:t>
            </a:r>
          </a:p>
          <a:p>
            <a:endParaRPr lang="en-US" sz="3000" dirty="0"/>
          </a:p>
          <a:p>
            <a:r>
              <a:rPr lang="en-US" sz="3000" dirty="0"/>
              <a:t>The West Virginia Legislation</a:t>
            </a:r>
          </a:p>
          <a:p>
            <a:pPr lvl="1"/>
            <a:endParaRPr lang="en-US" sz="3000" dirty="0"/>
          </a:p>
          <a:p>
            <a:r>
              <a:rPr lang="en-US" sz="3000" dirty="0"/>
              <a:t>Tax Implications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41" y="3600144"/>
            <a:ext cx="2624517" cy="26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1914F9-AC57-4DC9-9880-34BD31ED4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9799" y="1290025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Foundation Grants to Business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E39C3-D98C-4170-A753-F127B8F0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748" y="640080"/>
            <a:ext cx="301294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B689F-EA23-43D5-AD66-CF020C94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35" y="806357"/>
            <a:ext cx="2763774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9" y="1568833"/>
            <a:ext cx="2516886" cy="340366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9799" y="2858703"/>
            <a:ext cx="3964343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Code Section 4945:  Private foundation can’t make grants unless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It’s to a public charity OR</a:t>
            </a:r>
          </a:p>
          <a:p>
            <a:pPr lvl="2"/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You exercise expenditure responsibility over the grant</a:t>
            </a:r>
          </a:p>
          <a:p>
            <a:pPr lvl="3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6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59" y="640079"/>
            <a:ext cx="2551898" cy="5272242"/>
          </a:xfrm>
        </p:spPr>
        <p:txBody>
          <a:bodyPr>
            <a:normAutofit/>
          </a:bodyPr>
          <a:lstStyle/>
          <a:p>
            <a:r>
              <a:rPr lang="en-US" sz="2600"/>
              <a:t>Section 4944:  Jeopardy!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4077" y="640079"/>
            <a:ext cx="5162304" cy="2959155"/>
          </a:xfrm>
        </p:spPr>
        <p:txBody>
          <a:bodyPr>
            <a:normAutofit/>
          </a:bodyPr>
          <a:lstStyle/>
          <a:p>
            <a:r>
              <a:rPr lang="en-US" sz="1800" dirty="0"/>
              <a:t>Section 4944 prohibits investments that “jeopardize the carrying out of” the charitable purpose of the foundation. </a:t>
            </a:r>
          </a:p>
          <a:p>
            <a:endParaRPr lang="en-US" sz="1800" dirty="0"/>
          </a:p>
          <a:p>
            <a:r>
              <a:rPr lang="en-US" sz="1800" dirty="0"/>
              <a:t>A program-related investment defined in Code Section 4944(c) does not jeopardize a private foundation’s charitable purpose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E7CF4-0A08-46B9-AE8C-455F95A0B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4167" y="3822192"/>
            <a:ext cx="5162213" cy="20684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C31410-EFE7-4C0C-A807-70B09C53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3905450"/>
            <a:ext cx="5040630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67" y="4066847"/>
            <a:ext cx="4896612" cy="15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88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Program-Related Investment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5937755" cy="31019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Treas. Reg. Section 53.4944-3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Primary</a:t>
            </a:r>
            <a:r>
              <a:rPr lang="en-US" dirty="0"/>
              <a:t> purpose is </a:t>
            </a:r>
            <a:r>
              <a:rPr lang="en-US" dirty="0">
                <a:solidFill>
                  <a:srgbClr val="C00000"/>
                </a:solidFill>
              </a:rPr>
              <a:t>Section 170(c)(2)(B) – “significantly furthers test”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No significant purpose </a:t>
            </a:r>
            <a:r>
              <a:rPr lang="en-US" dirty="0"/>
              <a:t>is the production of income or appreciation of property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No purpose</a:t>
            </a:r>
            <a:r>
              <a:rPr lang="en-US" dirty="0"/>
              <a:t> is Section 170(c)(2)(D) lobbying/political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399" y="2971800"/>
            <a:ext cx="155625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Compare L3C enabling language</a:t>
            </a:r>
          </a:p>
        </p:txBody>
      </p:sp>
    </p:spTree>
    <p:extLst>
      <p:ext uri="{BB962C8B-B14F-4D97-AF65-F5344CB8AC3E}">
        <p14:creationId xmlns:p14="http://schemas.microsoft.com/office/powerpoint/2010/main" val="3522256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qualify as a PRI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the excess business holdings rules of Code Section 4943 don’t apply </a:t>
            </a:r>
          </a:p>
          <a:p>
            <a:endParaRPr lang="en-US" dirty="0"/>
          </a:p>
          <a:p>
            <a:r>
              <a:rPr lang="en-US" dirty="0"/>
              <a:t>… it counts for purposes of the minimum distribution requirements of Code Section 4942</a:t>
            </a:r>
          </a:p>
          <a:p>
            <a:endParaRPr lang="en-US" dirty="0"/>
          </a:p>
          <a:p>
            <a:r>
              <a:rPr lang="en-US" dirty="0"/>
              <a:t>… its easier to meet the rules of Code Section 4945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715000"/>
            <a:ext cx="3429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about functionally related businesses?</a:t>
            </a:r>
          </a:p>
        </p:txBody>
      </p:sp>
    </p:spTree>
    <p:extLst>
      <p:ext uri="{BB962C8B-B14F-4D97-AF65-F5344CB8AC3E}">
        <p14:creationId xmlns:p14="http://schemas.microsoft.com/office/powerpoint/2010/main" val="104588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5067" y="2404872"/>
            <a:ext cx="2283714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Thanks for having me!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6378" y="4352544"/>
            <a:ext cx="2001092" cy="12398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07580-BD3D-44BF-B3CA-B6C411AA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283" y="640080"/>
            <a:ext cx="5173219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8F948-9A38-4F94-A9F8-829B05219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870" y="802767"/>
            <a:ext cx="49240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r="19884"/>
          <a:stretch/>
        </p:blipFill>
        <p:spPr>
          <a:xfrm>
            <a:off x="834900" y="1122807"/>
            <a:ext cx="444398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309C8-3965-4E97-8AAE-D5F70066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06" y="1586484"/>
            <a:ext cx="2749721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Burning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0D1C-0BF6-4B04-B731-A50728038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r>
              <a:rPr lang="en-US" sz="6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058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672407-C87E-43AF-B88C-893E4F837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980" r="-3" b="-3"/>
          <a:stretch/>
        </p:blipFill>
        <p:spPr>
          <a:xfrm>
            <a:off x="1089074" y="2133600"/>
            <a:ext cx="2069828" cy="1780470"/>
          </a:xfrm>
          <a:prstGeom prst="rect">
            <a:avLst/>
          </a:prstGeom>
        </p:spPr>
      </p:pic>
      <p:sp>
        <p:nvSpPr>
          <p:cNvPr id="19" name="Rectangle 16">
            <a:extLst>
              <a:ext uri="{FF2B5EF4-FFF2-40B4-BE49-F238E27FC236}">
                <a16:creationId xmlns:a16="http://schemas.microsoft.com/office/drawing/2014/main" id="{ECD6E6E8-151D-4402-8E0B-B529FBDC6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9799" y="731990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62626"/>
                </a:solidFill>
              </a:rPr>
              <a:t>The Back Drop:  social enterprise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E2751-3B1E-46C0-A636-810935BB7F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5" r="128" b="-1"/>
          <a:stretch/>
        </p:blipFill>
        <p:spPr>
          <a:xfrm>
            <a:off x="1089074" y="4267200"/>
            <a:ext cx="2069828" cy="1780470"/>
          </a:xfrm>
          <a:prstGeom prst="rect">
            <a:avLst/>
          </a:prstGeom>
        </p:spPr>
      </p:pic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A80D208-1CE7-47C0-B87A-09894C495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01763"/>
              </p:ext>
            </p:extLst>
          </p:nvPr>
        </p:nvGraphicFramePr>
        <p:xfrm>
          <a:off x="4572000" y="2646610"/>
          <a:ext cx="3964343" cy="30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632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4"/>
            <a:ext cx="9144000" cy="6465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647230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From Lusu.co.uk</a:t>
            </a:r>
          </a:p>
        </p:txBody>
      </p:sp>
    </p:spTree>
    <p:extLst>
      <p:ext uri="{BB962C8B-B14F-4D97-AF65-F5344CB8AC3E}">
        <p14:creationId xmlns:p14="http://schemas.microsoft.com/office/powerpoint/2010/main" val="208928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16DFB-8B0F-47B3-BC12-7B9F59B4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83" y="746382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600">
                <a:solidFill>
                  <a:srgbClr val="262626"/>
                </a:solidFill>
              </a:rPr>
              <a:t>Two Layers of Law…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286001"/>
            <a:ext cx="3663696" cy="361525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State Business Entity Law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Federal Tax Law: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Of the enterprise?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Of grantors/investors?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7D435C-84AC-4E27-9CD3-0AAAF73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A4C881-BF60-416C-A273-70541298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189" y="806357"/>
            <a:ext cx="3383450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663A4910-1E99-4D10-9453-ED632FE4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8519" y="1710827"/>
            <a:ext cx="3119676" cy="31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1914F9-AC57-4DC9-9880-34BD31ED4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4674" y="640080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262626"/>
                </a:solidFill>
              </a:rPr>
              <a:t>Benefit Corporation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BE39C3-D98C-4170-A753-F127B8F06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748" y="640080"/>
            <a:ext cx="301294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5B689F-EA23-43D5-AD66-CF020C94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35" y="806357"/>
            <a:ext cx="2763774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9" y="2540768"/>
            <a:ext cx="2516886" cy="14597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9799" y="1981200"/>
            <a:ext cx="3964343" cy="41147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Special type of corporation under state law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Changes the fiduciary duty of care for the Board of Directors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Issues of reporting, transparency and enforcement</a:t>
            </a:r>
          </a:p>
        </p:txBody>
      </p:sp>
    </p:spTree>
    <p:extLst>
      <p:ext uri="{BB962C8B-B14F-4D97-AF65-F5344CB8AC3E}">
        <p14:creationId xmlns:p14="http://schemas.microsoft.com/office/powerpoint/2010/main" val="421365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9755-94E7-4188-B465-10FD5851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685800"/>
            <a:ext cx="5937755" cy="1188720"/>
          </a:xfrm>
        </p:spPr>
        <p:txBody>
          <a:bodyPr/>
          <a:lstStyle/>
          <a:p>
            <a:r>
              <a:rPr lang="en-US" dirty="0"/>
              <a:t>Public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DA14-94D6-4F27-BFAB-A4D90E42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289574"/>
            <a:ext cx="5948306" cy="4419600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§31F-1-102. Definitions</a:t>
            </a:r>
            <a:r>
              <a:rPr lang="en-US" dirty="0"/>
              <a:t>. </a:t>
            </a:r>
            <a:r>
              <a:rPr lang="en-US" i="1" dirty="0"/>
              <a:t>(emphasis added)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(e) “Specific public benefit” means a benefit that serves one or more </a:t>
            </a:r>
            <a:r>
              <a:rPr lang="en-US" i="1" dirty="0"/>
              <a:t>public welfare, religious, charitable, scientific, literary or educational purposes</a:t>
            </a:r>
            <a:r>
              <a:rPr lang="en-US" dirty="0"/>
              <a:t>, or </a:t>
            </a:r>
            <a:r>
              <a:rPr lang="en-US" i="1" dirty="0"/>
              <a:t>other purpose or benefit beyond the strict interest of the shareholders of the benefit corporation</a:t>
            </a:r>
            <a:r>
              <a:rPr lang="en-US" dirty="0"/>
              <a:t>, including:</a:t>
            </a:r>
          </a:p>
          <a:p>
            <a:r>
              <a:rPr lang="en-US" dirty="0"/>
              <a:t>(1) Providing low-income or underserved individuals or communities with beneficial products or services;</a:t>
            </a:r>
          </a:p>
          <a:p>
            <a:r>
              <a:rPr lang="en-US" dirty="0"/>
              <a:t>(2) Promoting economic opportunity for individuals or communities beyond the creation of jobs in the normal course of business;</a:t>
            </a:r>
          </a:p>
          <a:p>
            <a:r>
              <a:rPr lang="en-US" dirty="0"/>
              <a:t>(3) Preserving or improving the environment;</a:t>
            </a:r>
          </a:p>
          <a:p>
            <a:r>
              <a:rPr lang="en-US" dirty="0"/>
              <a:t>(4) Improving human health;</a:t>
            </a:r>
          </a:p>
          <a:p>
            <a:r>
              <a:rPr lang="en-US" dirty="0"/>
              <a:t>(5) Promoting the arts, sciences or advancement of knowledge;</a:t>
            </a:r>
          </a:p>
          <a:p>
            <a:r>
              <a:rPr lang="en-US" dirty="0"/>
              <a:t>(6) Increasing the flow of capital to entities with a public benefit purpose; and</a:t>
            </a:r>
          </a:p>
          <a:p>
            <a:r>
              <a:rPr lang="en-US" dirty="0"/>
              <a:t>(7) Conferring any other particular benefit on society or the environment.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9A2E4-A580-4977-8237-03F5F3087AB3}"/>
              </a:ext>
            </a:extLst>
          </p:cNvPr>
          <p:cNvSpPr/>
          <p:nvPr/>
        </p:nvSpPr>
        <p:spPr>
          <a:xfrm>
            <a:off x="223894" y="2667000"/>
            <a:ext cx="2519306" cy="30525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§31F-1-102. Definitions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(c) “General public benefit” means a material positive impact on society and the environment taken as a whole,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measured by a third-party standard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from the business and operations of a benefit corporation.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(emphasis added)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73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1CC0-6C2C-4C32-8B73-7F6EB101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and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613F-0C00-4BF9-903C-8F4316B63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2638045"/>
            <a:ext cx="7239000" cy="3686555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u="sng" dirty="0"/>
              <a:t>§31F-1-103. Construction of chapter.</a:t>
            </a:r>
            <a:endParaRPr lang="en-US" sz="2300" dirty="0"/>
          </a:p>
          <a:p>
            <a:r>
              <a:rPr lang="en-US" sz="2300" dirty="0"/>
              <a:t> </a:t>
            </a:r>
          </a:p>
          <a:p>
            <a:r>
              <a:rPr lang="en-US" sz="2300" dirty="0"/>
              <a:t>    (c) The specific provisions of this chapter control over the general provisions of other chapters of this code.</a:t>
            </a:r>
          </a:p>
          <a:p>
            <a:r>
              <a:rPr lang="en-US" sz="2300" dirty="0"/>
              <a:t> </a:t>
            </a:r>
          </a:p>
          <a:p>
            <a:r>
              <a:rPr lang="en-US" sz="2300" dirty="0"/>
              <a:t> </a:t>
            </a:r>
          </a:p>
          <a:p>
            <a:r>
              <a:rPr lang="en-US" sz="2300" b="1" u="sng" dirty="0"/>
              <a:t>§31F-2-201. Formation of benefit corporations</a:t>
            </a:r>
            <a:r>
              <a:rPr lang="en-US" sz="2300" b="1" dirty="0"/>
              <a:t>.</a:t>
            </a:r>
            <a:endParaRPr lang="en-US" sz="2300" dirty="0"/>
          </a:p>
          <a:p>
            <a:r>
              <a:rPr lang="en-US" sz="2300" dirty="0"/>
              <a:t> </a:t>
            </a:r>
          </a:p>
          <a:p>
            <a:r>
              <a:rPr lang="en-US" sz="2300" dirty="0"/>
              <a:t>    A benefit corporation shall be formed in accordance with article two, chapter thirty-one-d of this code </a:t>
            </a:r>
            <a:r>
              <a:rPr lang="en-US" sz="2300" i="1" dirty="0"/>
              <a:t>[i.e., the business corporation code]</a:t>
            </a:r>
            <a:r>
              <a:rPr lang="en-US" sz="2300" dirty="0"/>
              <a:t>, and its articles as initially filed with the Secretary of State or as amended, shall state that it is a benefit corporation.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7455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On-screen Show (4:3)</PresentationFormat>
  <Paragraphs>179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 MT</vt:lpstr>
      <vt:lpstr>Wingdings</vt:lpstr>
      <vt:lpstr>Parcel</vt:lpstr>
      <vt:lpstr>Benefit Corporations: West Virginia and Beyond  Elaine Waterhouse Wilson Associate Dean of Academic Affairs and Professor of Law West Virginia University October 29, 2012</vt:lpstr>
      <vt:lpstr>Road Map for Today</vt:lpstr>
      <vt:lpstr>The Burning Question</vt:lpstr>
      <vt:lpstr>The Back Drop:  social enterprise</vt:lpstr>
      <vt:lpstr>PowerPoint Presentation</vt:lpstr>
      <vt:lpstr>Two Layers of Law… </vt:lpstr>
      <vt:lpstr>Benefit Corporation</vt:lpstr>
      <vt:lpstr>Public Purposes</vt:lpstr>
      <vt:lpstr>Formation and Amendment</vt:lpstr>
      <vt:lpstr>Fiduciary Duties</vt:lpstr>
      <vt:lpstr>Reporting and enforcement</vt:lpstr>
      <vt:lpstr>Summary: Benefit Corporation</vt:lpstr>
      <vt:lpstr>Distinguish:  the B Corp</vt:lpstr>
      <vt:lpstr>Cooperatives as Benefit Corps</vt:lpstr>
      <vt:lpstr>Tax Issues for Benefit Corporations</vt:lpstr>
      <vt:lpstr>Taxing the Entity</vt:lpstr>
      <vt:lpstr>Consequences to Grant makers</vt:lpstr>
      <vt:lpstr>What legal rules apply?</vt:lpstr>
      <vt:lpstr>I’m a DAF, now what?</vt:lpstr>
      <vt:lpstr>Foundation Grants to Business</vt:lpstr>
      <vt:lpstr>Section 4944:  Jeopardy!</vt:lpstr>
      <vt:lpstr>Program-Related Investment</vt:lpstr>
      <vt:lpstr>If you qualify as a PRI</vt:lpstr>
      <vt:lpstr>Thanks for having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 Corporations: West Virginia and Beyond  Elaine Waterhouse Wilson Associate Dean of Academic Affairs and Professor of Law West Virginia University October 29, 2012</dc:title>
  <dc:creator>Elaine Wilson</dc:creator>
  <cp:lastModifiedBy>Elaine Wilson</cp:lastModifiedBy>
  <cp:revision>1</cp:revision>
  <dcterms:created xsi:type="dcterms:W3CDTF">2019-10-29T03:17:11Z</dcterms:created>
  <dcterms:modified xsi:type="dcterms:W3CDTF">2019-10-29T03:17:20Z</dcterms:modified>
</cp:coreProperties>
</file>