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17" autoAdjust="0"/>
  </p:normalViewPr>
  <p:slideViewPr>
    <p:cSldViewPr>
      <p:cViewPr varScale="1">
        <p:scale>
          <a:sx n="99" d="100"/>
          <a:sy n="99" d="100"/>
        </p:scale>
        <p:origin x="8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Fig 6:1(b) Potential impact of Risk Factors</a:t>
            </a:r>
          </a:p>
        </c:rich>
      </c:tx>
      <c:layout>
        <c:manualLayout>
          <c:xMode val="edge"/>
          <c:yMode val="edge"/>
          <c:x val="0.30024813895781638"/>
          <c:y val="1.9002375296912115E-2"/>
        </c:manualLayout>
      </c:layout>
      <c:overlay val="0"/>
      <c:spPr>
        <a:noFill/>
        <a:ln w="2539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756823821339946E-2"/>
          <c:y val="0.16152019002375298"/>
          <c:w val="0.77171215880893296"/>
          <c:h val="0.646080760095011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listed building</c:v>
                </c:pt>
              </c:strCache>
            </c:strRef>
          </c:tx>
          <c:spPr>
            <a:ln w="12699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who affected</c:v>
                </c:pt>
                <c:pt idx="1">
                  <c:v>severity</c:v>
                </c:pt>
                <c:pt idx="2">
                  <c:v>likelihood</c:v>
                </c:pt>
                <c:pt idx="3">
                  <c:v>immediacy</c:v>
                </c:pt>
                <c:pt idx="4">
                  <c:v>recovery possible</c:v>
                </c:pt>
                <c:pt idx="5">
                  <c:v>cost implic's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6-462E-BCC0-4115D5F0EF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</c:v>
                </c:pt>
              </c:strCache>
            </c:strRef>
          </c:tx>
          <c:spPr>
            <a:ln w="12699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who affected</c:v>
                </c:pt>
                <c:pt idx="1">
                  <c:v>severity</c:v>
                </c:pt>
                <c:pt idx="2">
                  <c:v>likelihood</c:v>
                </c:pt>
                <c:pt idx="3">
                  <c:v>immediacy</c:v>
                </c:pt>
                <c:pt idx="4">
                  <c:v>recovery possible</c:v>
                </c:pt>
                <c:pt idx="5">
                  <c:v>cost implic's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16-462E-BCC0-4115D5F0EF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administration</c:v>
                </c:pt>
              </c:strCache>
            </c:strRef>
          </c:tx>
          <c:spPr>
            <a:ln w="12699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who affected</c:v>
                </c:pt>
                <c:pt idx="1">
                  <c:v>severity</c:v>
                </c:pt>
                <c:pt idx="2">
                  <c:v>likelihood</c:v>
                </c:pt>
                <c:pt idx="3">
                  <c:v>immediacy</c:v>
                </c:pt>
                <c:pt idx="4">
                  <c:v>recovery possible</c:v>
                </c:pt>
                <c:pt idx="5">
                  <c:v>cost implic's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16-462E-BCC0-4115D5F0EF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performance</c:v>
                </c:pt>
              </c:strCache>
            </c:strRef>
          </c:tx>
          <c:spPr>
            <a:ln w="12699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who affected</c:v>
                </c:pt>
                <c:pt idx="1">
                  <c:v>severity</c:v>
                </c:pt>
                <c:pt idx="2">
                  <c:v>likelihood</c:v>
                </c:pt>
                <c:pt idx="3">
                  <c:v>immediacy</c:v>
                </c:pt>
                <c:pt idx="4">
                  <c:v>recovery possible</c:v>
                </c:pt>
                <c:pt idx="5">
                  <c:v>cost implic's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16-462E-BCC0-4115D5F0EF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OH&amp;S issues</c:v>
                </c:pt>
              </c:strCache>
            </c:strRef>
          </c:tx>
          <c:spPr>
            <a:ln w="12699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who affected</c:v>
                </c:pt>
                <c:pt idx="1">
                  <c:v>severity</c:v>
                </c:pt>
                <c:pt idx="2">
                  <c:v>likelihood</c:v>
                </c:pt>
                <c:pt idx="3">
                  <c:v>immediacy</c:v>
                </c:pt>
                <c:pt idx="4">
                  <c:v>recovery possible</c:v>
                </c:pt>
                <c:pt idx="5">
                  <c:v>cost implic's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16-462E-BCC0-4115D5F0E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04856"/>
        <c:axId val="1"/>
      </c:lineChart>
      <c:catAx>
        <c:axId val="171004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Type of impact</a:t>
                </a:r>
              </a:p>
            </c:rich>
          </c:tx>
          <c:layout>
            <c:manualLayout>
              <c:xMode val="edge"/>
              <c:yMode val="edge"/>
              <c:x val="0.38957816377171217"/>
              <c:y val="0.91923990498812347"/>
            </c:manualLayout>
          </c:layout>
          <c:overlay val="0"/>
          <c:spPr>
            <a:noFill/>
            <a:ln w="253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Score 1-10</a:t>
                </a:r>
              </a:p>
            </c:rich>
          </c:tx>
          <c:layout>
            <c:manualLayout>
              <c:xMode val="edge"/>
              <c:yMode val="edge"/>
              <c:x val="1.3647642679900745E-2"/>
              <c:y val="0.39429928741092635"/>
            </c:manualLayout>
          </c:layout>
          <c:overlay val="0"/>
          <c:spPr>
            <a:noFill/>
            <a:ln w="2539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004856"/>
        <c:crosses val="autoZero"/>
        <c:crossBetween val="between"/>
      </c:valAx>
      <c:spPr>
        <a:solidFill>
          <a:srgbClr val="C0C0C0"/>
        </a:solidFill>
        <a:ln w="1269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987593052109178"/>
          <c:y val="0.35629453681710216"/>
          <c:w val="0.14516129032258066"/>
          <c:h val="0.25178147268408552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Fig 6:1(c)Health services</a:t>
            </a:r>
          </a:p>
        </c:rich>
      </c:tx>
      <c:layout>
        <c:manualLayout>
          <c:xMode val="edge"/>
          <c:yMode val="edge"/>
          <c:x val="0.37965260545905705"/>
          <c:y val="1.9002375296912115E-2"/>
        </c:manualLayout>
      </c:layout>
      <c:overlay val="0"/>
      <c:spPr>
        <a:noFill/>
        <a:ln w="2539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178660049627789"/>
          <c:y val="0.23040380047505937"/>
          <c:w val="0.34119106699751861"/>
          <c:h val="0.65320665083135387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care</c:v>
                </c:pt>
              </c:strCache>
            </c:strRef>
          </c:tx>
          <c:spPr>
            <a:ln w="12699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Sheet1!$A$2:$A$11</c:f>
              <c:strCache>
                <c:ptCount val="10"/>
                <c:pt idx="0">
                  <c:v>Premises</c:v>
                </c:pt>
                <c:pt idx="1">
                  <c:v>Product</c:v>
                </c:pt>
                <c:pt idx="2">
                  <c:v>Purchasing</c:v>
                </c:pt>
                <c:pt idx="3">
                  <c:v>People</c:v>
                </c:pt>
                <c:pt idx="4">
                  <c:v>Procedures</c:v>
                </c:pt>
                <c:pt idx="5">
                  <c:v>Protection</c:v>
                </c:pt>
                <c:pt idx="6">
                  <c:v>Processes</c:v>
                </c:pt>
                <c:pt idx="7">
                  <c:v>Performance</c:v>
                </c:pt>
                <c:pt idx="8">
                  <c:v>Planning</c:v>
                </c:pt>
                <c:pt idx="9">
                  <c:v>Policy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70</c:v>
                </c:pt>
                <c:pt idx="1">
                  <c:v>64</c:v>
                </c:pt>
                <c:pt idx="2">
                  <c:v>35</c:v>
                </c:pt>
                <c:pt idx="3">
                  <c:v>50</c:v>
                </c:pt>
                <c:pt idx="4">
                  <c:v>80</c:v>
                </c:pt>
                <c:pt idx="5">
                  <c:v>75</c:v>
                </c:pt>
                <c:pt idx="6">
                  <c:v>54</c:v>
                </c:pt>
                <c:pt idx="7">
                  <c:v>40</c:v>
                </c:pt>
                <c:pt idx="8">
                  <c:v>60</c:v>
                </c:pt>
                <c:pt idx="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2-4E50-B575-D078498B2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072936"/>
        <c:axId val="1"/>
      </c:radarChart>
      <c:catAx>
        <c:axId val="170072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minorGridlines>
          <c:spPr>
            <a:ln w="3175">
              <a:solidFill>
                <a:schemeClr val="tx1"/>
              </a:solidFill>
              <a:prstDash val="solid"/>
            </a:ln>
          </c:spPr>
        </c:minorGridlines>
        <c:numFmt formatCode="General" sourceLinked="1"/>
        <c:majorTickMark val="cross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072936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86476426799007444"/>
          <c:y val="0.52969121140142517"/>
          <c:w val="0.13027295285359802"/>
          <c:h val="5.2256532066508314E-2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Total scores for 10 Risk Factors</a:t>
            </a:r>
          </a:p>
        </c:rich>
      </c:tx>
      <c:layout>
        <c:manualLayout>
          <c:xMode val="edge"/>
          <c:yMode val="edge"/>
          <c:x val="0.34739454094292804"/>
          <c:y val="1.9002375296912115E-2"/>
        </c:manualLayout>
      </c:layout>
      <c:overlay val="0"/>
      <c:spPr>
        <a:noFill/>
        <a:ln w="2539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054590570719605"/>
          <c:y val="0.23040380047505937"/>
          <c:w val="0.34119106699751861"/>
          <c:h val="0.65320665083135387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care</c:v>
                </c:pt>
              </c:strCache>
            </c:strRef>
          </c:tx>
          <c:spPr>
            <a:ln w="12699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Sheet1!$A$2:$A$11</c:f>
              <c:strCache>
                <c:ptCount val="10"/>
                <c:pt idx="0">
                  <c:v>Premises</c:v>
                </c:pt>
                <c:pt idx="1">
                  <c:v>Product</c:v>
                </c:pt>
                <c:pt idx="2">
                  <c:v>Purchasing</c:v>
                </c:pt>
                <c:pt idx="3">
                  <c:v>People</c:v>
                </c:pt>
                <c:pt idx="4">
                  <c:v>Procedures</c:v>
                </c:pt>
                <c:pt idx="5">
                  <c:v>Protection</c:v>
                </c:pt>
                <c:pt idx="6">
                  <c:v>Processes</c:v>
                </c:pt>
                <c:pt idx="7">
                  <c:v>Performance</c:v>
                </c:pt>
                <c:pt idx="8">
                  <c:v>Planning</c:v>
                </c:pt>
                <c:pt idx="9">
                  <c:v>Policy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70</c:v>
                </c:pt>
                <c:pt idx="1">
                  <c:v>64</c:v>
                </c:pt>
                <c:pt idx="2">
                  <c:v>35</c:v>
                </c:pt>
                <c:pt idx="3">
                  <c:v>50</c:v>
                </c:pt>
                <c:pt idx="4">
                  <c:v>80</c:v>
                </c:pt>
                <c:pt idx="5">
                  <c:v>75</c:v>
                </c:pt>
                <c:pt idx="6">
                  <c:v>54</c:v>
                </c:pt>
                <c:pt idx="7">
                  <c:v>40</c:v>
                </c:pt>
                <c:pt idx="8">
                  <c:v>60</c:v>
                </c:pt>
                <c:pt idx="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4-4297-8A48-29735F6F3E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Call Centre</c:v>
                </c:pt>
              </c:strCache>
            </c:strRef>
          </c:tx>
          <c:spPr>
            <a:ln w="12699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Sheet1!$A$2:$A$11</c:f>
              <c:strCache>
                <c:ptCount val="10"/>
                <c:pt idx="0">
                  <c:v>Premises</c:v>
                </c:pt>
                <c:pt idx="1">
                  <c:v>Product</c:v>
                </c:pt>
                <c:pt idx="2">
                  <c:v>Purchasing</c:v>
                </c:pt>
                <c:pt idx="3">
                  <c:v>People</c:v>
                </c:pt>
                <c:pt idx="4">
                  <c:v>Procedures</c:v>
                </c:pt>
                <c:pt idx="5">
                  <c:v>Protection</c:v>
                </c:pt>
                <c:pt idx="6">
                  <c:v>Processes</c:v>
                </c:pt>
                <c:pt idx="7">
                  <c:v>Performance</c:v>
                </c:pt>
                <c:pt idx="8">
                  <c:v>Planning</c:v>
                </c:pt>
                <c:pt idx="9">
                  <c:v>Policy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70</c:v>
                </c:pt>
                <c:pt idx="1">
                  <c:v>60</c:v>
                </c:pt>
                <c:pt idx="2">
                  <c:v>75</c:v>
                </c:pt>
                <c:pt idx="3">
                  <c:v>62</c:v>
                </c:pt>
                <c:pt idx="4">
                  <c:v>85</c:v>
                </c:pt>
                <c:pt idx="5">
                  <c:v>80</c:v>
                </c:pt>
                <c:pt idx="6">
                  <c:v>75</c:v>
                </c:pt>
                <c:pt idx="7">
                  <c:v>65</c:v>
                </c:pt>
                <c:pt idx="8">
                  <c:v>50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4-4297-8A48-29735F6F3E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Food prod</c:v>
                </c:pt>
              </c:strCache>
            </c:strRef>
          </c:tx>
          <c:spPr>
            <a:ln w="12699">
              <a:solidFill>
                <a:srgbClr val="FFFF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Sheet1!$A$2:$A$11</c:f>
              <c:strCache>
                <c:ptCount val="10"/>
                <c:pt idx="0">
                  <c:v>Premises</c:v>
                </c:pt>
                <c:pt idx="1">
                  <c:v>Product</c:v>
                </c:pt>
                <c:pt idx="2">
                  <c:v>Purchasing</c:v>
                </c:pt>
                <c:pt idx="3">
                  <c:v>People</c:v>
                </c:pt>
                <c:pt idx="4">
                  <c:v>Procedures</c:v>
                </c:pt>
                <c:pt idx="5">
                  <c:v>Protection</c:v>
                </c:pt>
                <c:pt idx="6">
                  <c:v>Processes</c:v>
                </c:pt>
                <c:pt idx="7">
                  <c:v>Performance</c:v>
                </c:pt>
                <c:pt idx="8">
                  <c:v>Planning</c:v>
                </c:pt>
                <c:pt idx="9">
                  <c:v>Policy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75</c:v>
                </c:pt>
                <c:pt idx="1">
                  <c:v>70</c:v>
                </c:pt>
                <c:pt idx="2">
                  <c:v>80</c:v>
                </c:pt>
                <c:pt idx="3">
                  <c:v>65</c:v>
                </c:pt>
                <c:pt idx="4">
                  <c:v>50</c:v>
                </c:pt>
                <c:pt idx="5">
                  <c:v>70</c:v>
                </c:pt>
                <c:pt idx="6">
                  <c:v>80</c:v>
                </c:pt>
                <c:pt idx="7">
                  <c:v>45</c:v>
                </c:pt>
                <c:pt idx="8">
                  <c:v>48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4-4297-8A48-29735F6F3E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Engineering</c:v>
                </c:pt>
              </c:strCache>
            </c:strRef>
          </c:tx>
          <c:spPr>
            <a:ln w="12699">
              <a:solidFill>
                <a:srgbClr val="00FFFF"/>
              </a:solidFill>
              <a:prstDash val="solid"/>
            </a:ln>
          </c:spPr>
          <c:marker>
            <c:symbol val="x"/>
            <c:size val="4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Sheet1!$A$2:$A$11</c:f>
              <c:strCache>
                <c:ptCount val="10"/>
                <c:pt idx="0">
                  <c:v>Premises</c:v>
                </c:pt>
                <c:pt idx="1">
                  <c:v>Product</c:v>
                </c:pt>
                <c:pt idx="2">
                  <c:v>Purchasing</c:v>
                </c:pt>
                <c:pt idx="3">
                  <c:v>People</c:v>
                </c:pt>
                <c:pt idx="4">
                  <c:v>Procedures</c:v>
                </c:pt>
                <c:pt idx="5">
                  <c:v>Protection</c:v>
                </c:pt>
                <c:pt idx="6">
                  <c:v>Processes</c:v>
                </c:pt>
                <c:pt idx="7">
                  <c:v>Performance</c:v>
                </c:pt>
                <c:pt idx="8">
                  <c:v>Planning</c:v>
                </c:pt>
                <c:pt idx="9">
                  <c:v>Policy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45</c:v>
                </c:pt>
                <c:pt idx="1">
                  <c:v>80</c:v>
                </c:pt>
                <c:pt idx="2">
                  <c:v>70</c:v>
                </c:pt>
                <c:pt idx="3">
                  <c:v>65</c:v>
                </c:pt>
                <c:pt idx="4">
                  <c:v>78</c:v>
                </c:pt>
                <c:pt idx="5">
                  <c:v>85</c:v>
                </c:pt>
                <c:pt idx="6">
                  <c:v>65</c:v>
                </c:pt>
                <c:pt idx="7">
                  <c:v>60</c:v>
                </c:pt>
                <c:pt idx="8">
                  <c:v>50</c:v>
                </c:pt>
                <c:pt idx="9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74-4297-8A48-29735F6F3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336944"/>
        <c:axId val="1"/>
      </c:radarChart>
      <c:catAx>
        <c:axId val="169336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336944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86228287841191065"/>
          <c:y val="0.45368171021377673"/>
          <c:w val="0.13275434243176179"/>
          <c:h val="0.20190023752969122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F97EC39-CF96-4013-BF94-E94AF593B1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6DB77C9-585D-4766-90B6-8D46D56387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4B1AA57-3055-4DD1-88E6-88B380938D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6866748E-68CD-427C-8AF1-5B63263B06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160F92-AC91-4E39-BD5B-1013F8018FE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108F3B2-0F88-428D-A019-06FE3901B3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482F336-0B3C-45BF-B295-2965EF1A3C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1EF5C92-4EE5-473F-A379-144318406B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06A0D5DC-102B-4517-B9D0-7BC9589D92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B565DFFF-DCD5-4D20-B665-5B83B2523E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32EC4B6-1EDD-4363-B10C-5873B40B9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BD08D2-48AC-4215-9FAE-9F128C2A4D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08D2-48AC-4215-9FAE-9F128C2A4DE5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95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A14ABC-359E-4590-996A-B34FB505F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C84D2-AB69-4B06-B9AB-994D7E30ADBF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0F46A841-E477-485D-BE28-D19CE0766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96C9ABCE-4AE3-427E-A04D-18AB74FF3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9645-2A3C-49DC-A6BC-A98D8E27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B9544-1BCA-460A-A3DA-BD6CF2C5A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A908-2EB7-40DC-8DF3-AC990326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622A8-149A-4BD7-996C-0B590BDEB75B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3F52-6B00-49FB-91F4-F4711089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7A0F9-457B-40C2-831F-465F8243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0F864-2BB0-41EE-B35F-B367E47DEC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6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FC16-A462-415F-BE66-9BFBEFE3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3FCA0-0095-407F-809A-2473365BF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AE355-7668-4C2C-90BD-F0FF1A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044E8-236E-4BFB-BE1C-C5D2AF946F60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035F7-6D9E-4D85-8EBA-9530DE60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A908-0121-422C-A502-82453CDB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DCB64-9008-4BC4-829E-F44EF5616C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77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00585-F931-4448-8C8F-4C7010226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B0A99-C3F4-4F8B-8818-8A28FCD37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3836A-8B5B-4380-B294-7665810B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C2D1AB-C066-4370-9A5C-9F400585A116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83D37-4332-4352-A011-E8272554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97AA8-7D4E-4A51-BEEB-AF63654B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E5FA1-B9A5-4F07-BEC4-5810BDC0DA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119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B5C2-A08E-42BC-AC79-2606A13E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39E5190-C10C-40A3-B23F-60DD930444BB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8B665-1BB7-4261-A4A9-643361CD5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7B84E-687B-4259-93AC-038A3999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109629-6AD8-4F51-8780-8F5939EFC665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B34CF-5353-4597-8920-47BEF5F5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476E8-F886-470F-9401-E920448B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D32EF1-6720-4171-948A-5D45377945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51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35F6-83E9-4A71-BD0D-F1D0E501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72222E3-BAE7-4914-8A99-E3C358313D85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582CD-18BB-4602-B0E7-1C698E9A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F36873-4D82-47D9-98B7-C69D220A1147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0E2C2-E3C5-497B-A6AF-E59ECFCF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C18A5-32C9-40A1-B6AE-758C4114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73538E-218B-416E-8245-F26C2FDF3D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390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9E05-3C9A-4166-B121-084ACEC4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B306-5F0B-445A-82A2-E5AEC492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D4D1F-9962-4B5F-867A-0F864711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7881F-10B2-4D0B-A199-CC318824E640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9485E-A55C-4308-A184-E89A5CCC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626A-30D4-4EC6-A05A-D6B979CA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9204B-99A4-4ABE-86A7-521E58B47E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12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8007-D01E-47E9-8642-9A11DA8E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969A9-5EC6-43F7-997F-2F40C9D68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3BB40-DE71-458C-94B1-07C7A237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8DD79-D238-449D-B66B-A9F0F49FAB6D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FEE5C-593E-4A67-83F1-FD608C25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BDBC-D6DE-4D08-AAEE-1003CB0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3D6DA-E25F-4519-A434-1CE5D0CF28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795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E767-F76E-4D3E-9F7F-4C9ADEAC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55C3-D393-46C1-90FB-4BE00F9A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5CE72-9E85-4624-8CE2-311346E1A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3196-8224-4F28-AC2C-8B0048C9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5566C-D641-4D4B-897A-A228536E0758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45B5B-B59A-425C-9E9D-84E6C338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F8344-18C3-470F-8162-5D5B2B58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3036-5C49-44AE-BE25-335D9716B2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646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2607-DCC6-4D02-8270-48BD4F80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E685F-1812-45A6-962F-484F3CF2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B3117-D853-441A-9EAA-E3725938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4BC18-F974-40D3-A408-7C128A48C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3FBC7-CF95-494C-AEC2-7BDD9A181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3E364-6D65-4138-97CD-C5C515DE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D38B2-6141-440C-A8A6-0974967C17E8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3FBDD-7C81-40FE-A798-1EBEF8C3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CBA7E-D8CE-46DB-B48E-EF888985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C7FDC-0201-413A-83B3-85BFE2B4C9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00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80D0-EBC2-4073-9469-0DD532B1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FCAD3-7788-40ED-8A32-4D68C725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5AE04-7517-41C8-A6D6-EB77886EE8E1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672E8-D314-4F0D-A5EC-690E78B3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6A41B-4DF6-4D5E-8482-F1F09B1C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CCC7E-D02E-45B3-96C2-63DAD90E89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746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F0759-939B-4D8B-B700-0A9C0948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C4B29-6E71-4375-AD76-4B9C3B44B759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167A3-9734-4ACC-B20E-13421B60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2CAB9-96B6-447C-A89A-BEAD2F34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24022-66E7-4E55-876D-D2C8CCDFB5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16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F919-CE7F-47A1-96C7-D31F4046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578D-EE2A-451B-9E28-821296F4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E9855-2EC7-449E-8A4D-884B91183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31171-93B1-42E6-B2AB-4F9D02C7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0D900-352A-41FE-9C01-8253CA45CB13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981F5-6752-4BA1-8D6F-0AEE4A7A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941C6-1D71-47BC-89C3-44C1DB29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F5AA-DFC2-46CC-A80D-F3F526FE10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74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DCD7-762A-4E0E-91D9-40D20E71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D2704-05FD-48F0-98D1-D98941438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6B67E-E9E9-4889-A527-019ECF2B3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8FA8D-A454-4D7D-9A45-2648CAA0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4F67D-B3AB-4178-ADD3-7A0ECD6F0F66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D8546-7B66-4CF7-8C69-3D2593F1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034FA-B4D9-43E8-888C-AC29E107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A8936-FE04-4BD8-B18B-48A74D5175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97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3EDD6B-DF63-496A-926D-6A40B87FF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0A3FC5-B4A4-46BC-8BDC-3AA6B8855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64E953-D852-435B-A5A3-5C68636007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B06FD9D-84B5-4785-A37E-F72DCF2A1AD6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28E77F-97A5-4660-8F7A-D77264DA48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DEB1EB-453C-4C87-B4C1-B5975A7831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A2BA0-6E11-4642-AA41-4BA19E68FD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E455-28FE-43F3-AC08-B635D51B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4971-AFE2-43C1-9A33-4190BE76F13F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511D5-9029-404F-B22E-7630CA90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04A53EC-E223-4085-AD0C-F26021B392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4400" dirty="0"/>
              <a:t>Principles of Risk Management: The 10 P’s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244FD3D-4471-4883-B6D0-1D23A87EC7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3200"/>
              <a:t>A comprehensive practical approach to managing risks in a business</a:t>
            </a:r>
          </a:p>
          <a:p>
            <a:r>
              <a:rPr lang="en-GB" altLang="en-US" sz="3200"/>
              <a:t>Dr Jacqueline Jeynes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3FFF2-D713-45C7-87DF-CA2B5ECC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669-63B3-4ABB-B7A0-9D7A235EACB1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DCDA-16FA-4F5C-8133-4461F0DC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9338A44-5130-428A-8D2C-DDAF3D661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Protection:-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1A22C37-36BA-4F30-AE9D-9135D1CDB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Broader than just protection of people</a:t>
            </a:r>
          </a:p>
          <a:p>
            <a:r>
              <a:rPr lang="en-GB" altLang="en-US"/>
              <a:t>Includes protection of property and premises</a:t>
            </a:r>
          </a:p>
          <a:p>
            <a:r>
              <a:rPr lang="en-GB" altLang="en-US"/>
              <a:t>Materials and goods; insurance</a:t>
            </a:r>
          </a:p>
          <a:p>
            <a:r>
              <a:rPr lang="en-GB" altLang="en-US"/>
              <a:t>Intellectual rights</a:t>
            </a:r>
          </a:p>
          <a:p>
            <a:r>
              <a:rPr lang="en-GB" altLang="en-US"/>
              <a:t>Data and security</a:t>
            </a:r>
          </a:p>
          <a:p>
            <a:r>
              <a:rPr lang="en-GB" altLang="en-US"/>
              <a:t>The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CAC80-1817-4BFE-8B49-1882A388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141-1B05-428C-9965-8C1C3E04F27E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5EEB-CC54-4D52-9F9F-7650D67E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75B2847-1F71-4784-B622-AC6241007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Process:-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D1BF2DB-DFDF-4B54-995D-4EFCD1938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Techniques used and associated risks</a:t>
            </a:r>
          </a:p>
          <a:p>
            <a:r>
              <a:rPr lang="en-GB" altLang="en-US"/>
              <a:t>Controls in place to reduce risks</a:t>
            </a:r>
          </a:p>
          <a:p>
            <a:r>
              <a:rPr lang="en-GB" altLang="en-US"/>
              <a:t>Impact of technological development</a:t>
            </a:r>
          </a:p>
          <a:p>
            <a:r>
              <a:rPr lang="en-GB" altLang="en-US"/>
              <a:t>Changes to legislation</a:t>
            </a:r>
          </a:p>
          <a:p>
            <a:r>
              <a:rPr lang="en-GB" altLang="en-US"/>
              <a:t>Government initiatives to encourage use of new technologies</a:t>
            </a:r>
          </a:p>
          <a:p>
            <a:r>
              <a:rPr lang="en-GB" altLang="en-US"/>
              <a:t>Skill levels in-house &amp; in geographic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B5BD1-8585-429B-9FE2-A45A97BE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FD73-ABC5-4C95-98CE-DF2234E6084C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DD70B-E756-4AAA-9A88-7A730A30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1B0DDB1-9636-4DEA-BDB9-6010F0F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Performance:-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EAC3F9F-8557-48F6-81C5-9D736FFB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Criteria and performance measures chosen</a:t>
            </a:r>
          </a:p>
          <a:p>
            <a:r>
              <a:rPr lang="en-GB" altLang="en-US"/>
              <a:t>Stakeholders’ requirements</a:t>
            </a:r>
          </a:p>
          <a:p>
            <a:r>
              <a:rPr lang="en-GB" altLang="en-US"/>
              <a:t>Type of measures and effectiveness</a:t>
            </a:r>
          </a:p>
          <a:p>
            <a:r>
              <a:rPr lang="en-GB" altLang="en-US"/>
              <a:t>Worker/ department/ company level</a:t>
            </a:r>
          </a:p>
          <a:p>
            <a:r>
              <a:rPr lang="en-GB" altLang="en-US"/>
              <a:t>Benchmarking and standards</a:t>
            </a:r>
          </a:p>
          <a:p>
            <a:r>
              <a:rPr lang="en-GB" altLang="en-US"/>
              <a:t>Accidents, injuries and claims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01F4D-6C40-4D7E-AFAA-A56D2D87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9182-E0C8-4607-B671-2B3CAF16B494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FEC74-92B3-4742-A9B4-569A441E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063A471-7EAF-4B45-ADBD-F834F7C82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Planning:-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FE67772-F968-4B7F-B4DD-BCCEC4AE1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Includes strategic and operations level</a:t>
            </a:r>
          </a:p>
          <a:p>
            <a:r>
              <a:rPr lang="en-GB" altLang="en-US"/>
              <a:t>Results of other Principles (P’s) feed directly into this element</a:t>
            </a:r>
          </a:p>
          <a:p>
            <a:r>
              <a:rPr lang="en-GB" altLang="en-US"/>
              <a:t>They should all be viewed as equal status</a:t>
            </a:r>
          </a:p>
          <a:p>
            <a:r>
              <a:rPr lang="en-GB" altLang="en-US"/>
              <a:t>What is purpose of planning activity</a:t>
            </a:r>
          </a:p>
          <a:p>
            <a:r>
              <a:rPr lang="en-GB" altLang="en-US"/>
              <a:t>Who is involved and who wants the results</a:t>
            </a:r>
          </a:p>
          <a:p>
            <a:r>
              <a:rPr lang="en-GB" altLang="en-US"/>
              <a:t>Deciding priorities for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56713-AFD8-4836-BE63-749A5F87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C72F-AF9B-4BC6-9C8D-725BBB86BE5A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C7695-2BCA-4F68-B227-7FC2EBC6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2E28158-1A34-45AA-9FCE-9AF458EA7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Policy:-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C05E3B4-6BB0-424C-A232-7F11CE3E0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This appears throughout the risk management process</a:t>
            </a:r>
          </a:p>
          <a:p>
            <a:r>
              <a:rPr lang="en-GB" altLang="en-US"/>
              <a:t>Not necessarily first or last</a:t>
            </a:r>
          </a:p>
          <a:p>
            <a:r>
              <a:rPr lang="en-GB" altLang="en-US"/>
              <a:t>Practical considerations impact on policy </a:t>
            </a:r>
          </a:p>
          <a:p>
            <a:r>
              <a:rPr lang="en-GB" altLang="en-US"/>
              <a:t>They should all co-exist comfortably </a:t>
            </a:r>
          </a:p>
          <a:p>
            <a:r>
              <a:rPr lang="en-GB" altLang="en-US"/>
              <a:t>A dynamic element that builds on feedback</a:t>
            </a:r>
          </a:p>
          <a:p>
            <a:r>
              <a:rPr lang="en-GB" altLang="en-US"/>
              <a:t>Question – how do they impact on risks?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AE703-FA17-4447-B1E6-C2CC7445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B50B-8FC8-4F20-8653-F91DF964D192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CFAF-4B5E-4834-BD2D-80A6A827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79DF29B-5FE4-4533-BC54-E0C10F2E0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Categories of risks considered:-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DCA6DE2-C803-4B92-BFFF-DF5CAFDF7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Health &amp; Safety and legislative risks</a:t>
            </a:r>
          </a:p>
          <a:p>
            <a:r>
              <a:rPr lang="en-GB" altLang="en-US"/>
              <a:t>Employment risks</a:t>
            </a:r>
          </a:p>
          <a:p>
            <a:r>
              <a:rPr lang="en-GB" altLang="en-US"/>
              <a:t>Security risks</a:t>
            </a:r>
          </a:p>
          <a:p>
            <a:r>
              <a:rPr lang="en-GB" altLang="en-US"/>
              <a:t>Competitive risks</a:t>
            </a:r>
          </a:p>
          <a:p>
            <a:r>
              <a:rPr lang="en-GB" altLang="en-US"/>
              <a:t>Financial risks</a:t>
            </a:r>
          </a:p>
          <a:p>
            <a:endParaRPr lang="en-GB" altLang="en-US"/>
          </a:p>
          <a:p>
            <a:r>
              <a:rPr lang="en-GB" altLang="en-US"/>
              <a:t>These are all considered against the 10 P’s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E9A59-EF8F-4DB2-A03A-ED426AA4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A2CB-F923-4BED-8391-178DC3C81BD7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332EC-B301-4BCF-B511-B055D160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71651E1-A8E4-4F61-8114-2CF7626E8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Control Measures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A74E172-F969-4D5B-8507-9CE00E397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Physical controls – such as guards, barriers, PPE, smoke alarms, CCTV</a:t>
            </a:r>
          </a:p>
          <a:p>
            <a:r>
              <a:rPr lang="en-GB" altLang="en-US"/>
              <a:t>Behavioural controls – such as training, supervision, incentives, communication systems, clear responsibilities</a:t>
            </a:r>
          </a:p>
          <a:p>
            <a:r>
              <a:rPr lang="en-GB" altLang="en-US"/>
              <a:t>Organisational controls – maintenance, consultation, surveillance, procedures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8A939-3DAD-42E9-AFE8-7988F3C7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7B90-B181-40EA-8AC8-6A30475F752D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C760-44C4-45F8-9A2F-FB2556F9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52D7A23-239A-4EA7-B92F-03042F642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10 Ps of Managing Risks Post-Brexit:10 Basic Principles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20DD636-E97A-4C87-AE1C-0790664059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800" dirty="0"/>
              <a:t>The 10 P’s approach considers the long and short term risks of each situation, controls and monitoring to develop future strategy and ensure risks are properly managed </a:t>
            </a:r>
            <a:r>
              <a:rPr lang="en-GB" altLang="en-US" sz="2800"/>
              <a:t>in a Global market</a:t>
            </a:r>
            <a:endParaRPr lang="en-GB" altLang="en-US" sz="2800" dirty="0"/>
          </a:p>
        </p:txBody>
      </p:sp>
      <p:pic>
        <p:nvPicPr>
          <p:cNvPr id="3" name="Online Image Placeholder 2">
            <a:extLst>
              <a:ext uri="{FF2B5EF4-FFF2-40B4-BE49-F238E27FC236}">
                <a16:creationId xmlns:a16="http://schemas.microsoft.com/office/drawing/2014/main" id="{B54D384C-9AF0-4775-A2A0-1BD0AA7993FF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1271190" y="1981200"/>
            <a:ext cx="2639219" cy="411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78AA4-81E1-4570-9331-0B77F379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F5B-8848-4AD2-A1C2-F6DDA9A9809F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AF757-F9A7-4D65-A524-5820145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EE64172-8D5B-4C85-B592-52678BA9E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from book:-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DE38F8E-61D1-4DEA-80DE-C5A076C92B15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6600" y="2036763"/>
          <a:ext cx="767080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71C4-09FB-4637-BF48-679C0C21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A864-543F-43BB-865E-5DA4763EF43C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0359-3115-4599-82A2-D9F46A58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E19A2EA-38A1-42E7-8E46-E4EFF5B59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Example:- Specific industry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D441B692-D20D-4345-8CC5-7B3E0D443F41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6600" y="2036763"/>
          <a:ext cx="767080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7E15C-CD3F-4F52-84CC-59745E2F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E867-8B09-4CA6-B88A-91841FB68109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FCC0-CAF0-42FB-8C16-37BE386A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F832E4E-6911-4556-BF8F-B7F6593B9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10 P’s Approach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6A5835F-AB21-46C5-A02E-CBE3BD4D6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Policy and Planning – placed first on the list but relevant throughout </a:t>
            </a:r>
          </a:p>
          <a:p>
            <a:pPr>
              <a:lnSpc>
                <a:spcPct val="90000"/>
              </a:lnSpc>
            </a:pPr>
            <a:r>
              <a:rPr lang="en-GB" altLang="en-US"/>
              <a:t>Product, Premises and Purchasing – the physical properties</a:t>
            </a:r>
          </a:p>
          <a:p>
            <a:pPr>
              <a:lnSpc>
                <a:spcPct val="90000"/>
              </a:lnSpc>
            </a:pPr>
            <a:r>
              <a:rPr lang="en-GB" altLang="en-US"/>
              <a:t>People, Protection and Procedures – the people elements</a:t>
            </a:r>
          </a:p>
          <a:p>
            <a:pPr>
              <a:lnSpc>
                <a:spcPct val="90000"/>
              </a:lnSpc>
            </a:pPr>
            <a:r>
              <a:rPr lang="en-GB" altLang="en-US"/>
              <a:t>Process and Performance – actions and processes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F7CDD-880D-42A1-ACCD-3D6A65E3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0A92-5CA1-4070-8306-A63B57DE6C6F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A7A8-CC8D-434A-B4DE-942601C2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58BB132-2A53-4FE3-8193-1C6D0F9FA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Example:- Total scores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FC9EAAB-F369-4BE4-9855-86047636076D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736600" y="2036763"/>
          <a:ext cx="767080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D0426-EA9C-4EF9-8DF9-953C7E7F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C9F8-98FD-408F-8027-E7B0B1C5C578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FDDD-4068-44BC-9165-9A029CFB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22CD2EF-646F-4F9F-8EC5-5FBE8735B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Conclusion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A1416C6-BB1D-4E78-B3E2-1067742DD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All the Principles identified feed into the planning and Policy decisions</a:t>
            </a:r>
          </a:p>
          <a:p>
            <a:r>
              <a:rPr lang="en-GB" altLang="en-US"/>
              <a:t>If any are omitted, additional risks may be inadvertently introduced</a:t>
            </a:r>
          </a:p>
          <a:p>
            <a:r>
              <a:rPr lang="en-GB" altLang="en-US"/>
              <a:t>Realistic priorities for action can be shown</a:t>
            </a:r>
          </a:p>
          <a:p>
            <a:r>
              <a:rPr lang="en-GB" altLang="en-US"/>
              <a:t>It is a Management Tool that establishes a  workable system for managing risks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41B5-8EF6-44CD-A7EB-2388F58C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34A9-D4B1-4F12-AC6D-2944BA54F873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CBD38-7A57-43C4-B4DD-1F70FF91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0C826771-0F9A-40B9-86E6-88F9BFE70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Physical Properties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9B9F0F-CD83-4A6E-81FE-D8E2B00C8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/>
              <a:t>PREMISES:-</a:t>
            </a:r>
          </a:p>
          <a:p>
            <a:pPr>
              <a:lnSpc>
                <a:spcPct val="90000"/>
              </a:lnSpc>
            </a:pPr>
            <a:endParaRPr lang="en-GB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Significant risk factor for smaller firms with limited access to suitable premises at start-up or expansion;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Also for larger concerns with many sites and need to optimize facilities available;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 </a:t>
            </a:r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13A3A-1129-407D-99DA-BA73313C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894C-0D8D-4312-9312-E5FEEE7D9D18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80F9-14EF-4CC0-B357-E5BEB95B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0F7D3BA-EDCE-4034-BA94-083DA7CA0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Premises:-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5277CF7-B316-48DB-A5A2-7D949AA67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Risk factors include -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 Suitability of premises to type of process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 Size of premises and facilities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 Ownership status, repairs, expansion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 Location and means of distribution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 Health, safety, fire and environmental risks 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83850-B99C-4985-B89E-93C17633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3C43-776E-4259-B33A-AD6B4B1BA301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9BB0-3FA4-4200-83C9-653000A5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0B368FE-395B-4323-B1F5-6B8D9B027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Product:-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6D1A2D0-E1B6-4F19-B9EA-3935CE9B8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Factors associated with the product link with other elements, and risks include –</a:t>
            </a:r>
          </a:p>
          <a:p>
            <a:r>
              <a:rPr lang="en-GB" altLang="en-US"/>
              <a:t>Life cycle of product and recent trends</a:t>
            </a:r>
          </a:p>
          <a:p>
            <a:r>
              <a:rPr lang="en-GB" altLang="en-US"/>
              <a:t>Competitive positioning</a:t>
            </a:r>
          </a:p>
          <a:p>
            <a:r>
              <a:rPr lang="en-GB" altLang="en-US"/>
              <a:t>“green” impact on product development</a:t>
            </a:r>
          </a:p>
          <a:p>
            <a:r>
              <a:rPr lang="en-GB" altLang="en-US"/>
              <a:t>Life style trends and demographics 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E8ADA-10E6-4423-B162-90EE8ADC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3BC0-63FB-4AC7-A10B-20B4B615F8D4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D730-2279-49EC-BC95-67B66E3F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7E7D50F-CE30-43E9-8267-49AA2FC9E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Purchasing:-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5355FE1-7D10-443C-BB5B-202420B28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Often isolated from other elements of business management, issues include –</a:t>
            </a:r>
          </a:p>
          <a:p>
            <a:r>
              <a:rPr lang="en-GB" altLang="en-US"/>
              <a:t>The use of recognised Standards</a:t>
            </a:r>
          </a:p>
          <a:p>
            <a:r>
              <a:rPr lang="en-GB" altLang="en-US"/>
              <a:t>The firm’s policy on Quality</a:t>
            </a:r>
          </a:p>
          <a:p>
            <a:r>
              <a:rPr lang="en-GB" altLang="en-US"/>
              <a:t>Government policy on standards, the environment, worker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A959-B187-406E-A07C-38DC4A59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4FF5-3458-44E7-9FAF-7E088FC7225E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F6E0-36E4-4D43-9547-5A852D18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84BDD64-58E0-479A-B380-8D15CDC23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Purchasing:-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D9F7E31-EA47-490D-9974-894FCB7B3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/>
              <a:t>More specific issues for individual firms include:</a:t>
            </a:r>
          </a:p>
          <a:p>
            <a:r>
              <a:rPr lang="en-GB" altLang="en-US"/>
              <a:t>Cost and payment conditions</a:t>
            </a:r>
          </a:p>
          <a:p>
            <a:r>
              <a:rPr lang="en-GB" altLang="en-US"/>
              <a:t>Availability and delivery of materials</a:t>
            </a:r>
          </a:p>
          <a:p>
            <a:r>
              <a:rPr lang="en-GB" altLang="en-US"/>
              <a:t>Production processes and techniques</a:t>
            </a:r>
          </a:p>
          <a:p>
            <a:r>
              <a:rPr lang="en-GB" altLang="en-US"/>
              <a:t>Technology and capital investment</a:t>
            </a:r>
          </a:p>
          <a:p>
            <a:r>
              <a:rPr lang="en-GB" altLang="en-US"/>
              <a:t>Green issues and public perceptions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20AFC-23DA-4B27-ABDE-10C35CB4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2990-EC26-4000-98AC-54CB9148C8AC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1A85-DBCB-4985-95EE-8640143C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8C1ECC5-2D5E-4167-8562-56D0F4291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People:-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3203FA8-F5FF-4910-BB8A-11DD74C39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Includes workers at ALL levels of the firm</a:t>
            </a:r>
          </a:p>
          <a:p>
            <a:r>
              <a:rPr lang="en-GB" altLang="en-US"/>
              <a:t>May include visitors to site</a:t>
            </a:r>
          </a:p>
          <a:p>
            <a:r>
              <a:rPr lang="en-GB" altLang="en-US"/>
              <a:t>Impact on wider vicinity of site</a:t>
            </a:r>
          </a:p>
          <a:p>
            <a:r>
              <a:rPr lang="en-GB" altLang="en-US"/>
              <a:t>Cultural issues and internal organisation</a:t>
            </a:r>
          </a:p>
          <a:p>
            <a:r>
              <a:rPr lang="en-GB" altLang="en-US"/>
              <a:t>Union recognition and legislation</a:t>
            </a:r>
          </a:p>
          <a:p>
            <a:r>
              <a:rPr lang="en-GB" altLang="en-US"/>
              <a:t>Current/future skills needed and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72ECB-FC24-40EC-87D5-7D7FF509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F936-0E48-4B92-9805-9E88A6C125A9}" type="datetime1">
              <a:rPr lang="en-GB" altLang="en-US"/>
              <a:pPr/>
              <a:t>03/09/2017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36837-1A8C-459A-AEF7-6232928D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Dr.J Jeynes ICSB 48th World Conference 2003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5FCBA51-9A90-4862-A250-765F0533A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Procedures:-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683E417-E7F9-4475-9D70-3A1BF58FB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How appropriate are they for current and future production</a:t>
            </a:r>
          </a:p>
          <a:p>
            <a:r>
              <a:rPr lang="en-GB" altLang="en-US"/>
              <a:t>Will new technologies impact on existing procedures</a:t>
            </a:r>
          </a:p>
          <a:p>
            <a:r>
              <a:rPr lang="en-GB" altLang="en-US"/>
              <a:t>Implementation and monitoring</a:t>
            </a:r>
          </a:p>
          <a:p>
            <a:r>
              <a:rPr lang="en-GB" altLang="en-US"/>
              <a:t>Measuring and evaluating effectiveness</a:t>
            </a:r>
          </a:p>
          <a:p>
            <a:r>
              <a:rPr lang="en-GB" altLang="en-US"/>
              <a:t>Do they reduce risks or add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896</Words>
  <Application>Microsoft Office PowerPoint</Application>
  <PresentationFormat>On-screen Show (4:3)</PresentationFormat>
  <Paragraphs>159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Default Design</vt:lpstr>
      <vt:lpstr>Principles of Risk Management: The 10 P’s </vt:lpstr>
      <vt:lpstr>The 10 P’s Approach</vt:lpstr>
      <vt:lpstr>Physical Properties</vt:lpstr>
      <vt:lpstr>Premises:-</vt:lpstr>
      <vt:lpstr>Product:-</vt:lpstr>
      <vt:lpstr>Purchasing:-</vt:lpstr>
      <vt:lpstr>Purchasing:-</vt:lpstr>
      <vt:lpstr>People:-</vt:lpstr>
      <vt:lpstr>Procedures:-</vt:lpstr>
      <vt:lpstr>Protection:-</vt:lpstr>
      <vt:lpstr>Process:-</vt:lpstr>
      <vt:lpstr>Performance:-</vt:lpstr>
      <vt:lpstr>Planning:-</vt:lpstr>
      <vt:lpstr>Policy:-</vt:lpstr>
      <vt:lpstr>Categories of risks considered:-</vt:lpstr>
      <vt:lpstr>Control Measures</vt:lpstr>
      <vt:lpstr>10 Ps of Managing Risks Post-Brexit:10 Basic Principles</vt:lpstr>
      <vt:lpstr>Example from book:-</vt:lpstr>
      <vt:lpstr>Example:- Specific industry</vt:lpstr>
      <vt:lpstr>Example:- Total scores</vt:lpstr>
      <vt:lpstr>Conclusion</vt:lpstr>
    </vt:vector>
  </TitlesOfParts>
  <Company>Opal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Risk Management: The 10 P’s</dc:title>
  <dc:creator>Jeynes</dc:creator>
  <cp:lastModifiedBy>Jacqueline Jeynes</cp:lastModifiedBy>
  <cp:revision>6</cp:revision>
  <dcterms:created xsi:type="dcterms:W3CDTF">2002-01-24T11:46:11Z</dcterms:created>
  <dcterms:modified xsi:type="dcterms:W3CDTF">2017-09-03T14:30:08Z</dcterms:modified>
</cp:coreProperties>
</file>