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DFEB4F-EBA2-4998-A682-A6C78954FBF1}" type="datetimeFigureOut">
              <a:rPr lang="en-US" smtClean="0"/>
              <a:t>12/15/2015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5F1A9-DE94-42B4-8C0F-5AD7B727DD5F}" type="slidenum">
              <a:rPr lang="en-US" smtClean="0"/>
              <a:t>‹#›</a:t>
            </a:fld>
            <a:endParaRPr lang="en-US"/>
          </a:p>
        </p:txBody>
      </p:sp>
    </p:spTree>
    <p:extLst>
      <p:ext uri="{BB962C8B-B14F-4D97-AF65-F5344CB8AC3E}">
        <p14:creationId xmlns:p14="http://schemas.microsoft.com/office/powerpoint/2010/main" val="102774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59184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6272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68999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72734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4166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9434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05553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2228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a:t>
            </a:r>
            <a:r>
              <a:rPr lang="en-US" b="1" baseline="0" dirty="0" smtClean="0"/>
              <a:t> SAMUEL 28</a:t>
            </a:r>
            <a:endParaRPr lang="en-US" b="1" dirty="0" smtClean="0"/>
          </a:p>
          <a:p>
            <a:endParaRPr lang="en-US" b="1" dirty="0" smtClean="0"/>
          </a:p>
          <a:p>
            <a:r>
              <a:rPr lang="en-US" b="1" dirty="0" smtClean="0"/>
              <a:t>28 And it came to pass in those days, that the Philistines gathered their armies together for warfare, to fight with Israel. And </a:t>
            </a:r>
            <a:r>
              <a:rPr lang="en-US" b="1" dirty="0" err="1" smtClean="0"/>
              <a:t>Achish</a:t>
            </a:r>
            <a:r>
              <a:rPr lang="en-US" b="1" dirty="0" smtClean="0"/>
              <a:t> said unto David, Know thou assuredly, that thou shalt go out with me to battle, thou and thy men.</a:t>
            </a:r>
          </a:p>
          <a:p>
            <a:r>
              <a:rPr lang="en-US" b="1" baseline="30000" dirty="0" smtClean="0"/>
              <a:t>2 </a:t>
            </a:r>
            <a:r>
              <a:rPr lang="en-US" b="1" dirty="0" smtClean="0"/>
              <a:t>And David said to </a:t>
            </a:r>
            <a:r>
              <a:rPr lang="en-US" b="1" dirty="0" err="1" smtClean="0"/>
              <a:t>Achish</a:t>
            </a:r>
            <a:r>
              <a:rPr lang="en-US" b="1" dirty="0" smtClean="0"/>
              <a:t>, Surely thou shalt know what thy servant can do. And </a:t>
            </a:r>
            <a:r>
              <a:rPr lang="en-US" b="1" dirty="0" err="1" smtClean="0"/>
              <a:t>Achish</a:t>
            </a:r>
            <a:r>
              <a:rPr lang="en-US" b="1" dirty="0" smtClean="0"/>
              <a:t> said to David, Therefore will I make thee keeper of mine head for ever.</a:t>
            </a:r>
          </a:p>
          <a:p>
            <a:r>
              <a:rPr lang="en-US" b="1" baseline="30000" dirty="0" smtClean="0"/>
              <a:t>3 </a:t>
            </a:r>
            <a:r>
              <a:rPr lang="en-US" b="1" dirty="0" smtClean="0"/>
              <a:t>Now Samuel was dead, and all Israel had lamented him, and buried him in Ramah, even in his own city. And Saul had put away those that had familiar spirits, and the wizards, out of the land.</a:t>
            </a:r>
          </a:p>
          <a:p>
            <a:r>
              <a:rPr lang="en-US" b="1" baseline="30000" dirty="0" smtClean="0"/>
              <a:t>4 </a:t>
            </a:r>
            <a:r>
              <a:rPr lang="en-US" b="1" dirty="0" smtClean="0"/>
              <a:t>And the Philistines gathered themselves together, and came and pitched in </a:t>
            </a:r>
            <a:r>
              <a:rPr lang="en-US" b="1" dirty="0" err="1" smtClean="0"/>
              <a:t>Shunem</a:t>
            </a:r>
            <a:r>
              <a:rPr lang="en-US" b="1" dirty="0" smtClean="0"/>
              <a:t>: and Saul gathered all Israel together, and they pitched in </a:t>
            </a:r>
            <a:r>
              <a:rPr lang="en-US" b="1" dirty="0" err="1" smtClean="0"/>
              <a:t>Gilboa</a:t>
            </a:r>
            <a:r>
              <a:rPr lang="en-US" b="1" dirty="0" smtClean="0"/>
              <a:t>.</a:t>
            </a:r>
          </a:p>
          <a:p>
            <a:r>
              <a:rPr lang="en-US" b="1" baseline="30000" dirty="0" smtClean="0"/>
              <a:t>5 </a:t>
            </a:r>
            <a:r>
              <a:rPr lang="en-US" b="1" dirty="0" smtClean="0"/>
              <a:t>And when Saul saw the host of the Philistines, he was afraid, and his heart greatly trembled.</a:t>
            </a:r>
          </a:p>
          <a:p>
            <a:r>
              <a:rPr lang="en-US" b="1" baseline="30000" dirty="0" smtClean="0"/>
              <a:t>6 </a:t>
            </a:r>
            <a:r>
              <a:rPr lang="en-US" b="1" dirty="0" smtClean="0"/>
              <a:t>And when Saul enquired of the </a:t>
            </a:r>
            <a:r>
              <a:rPr lang="en-US" b="1" cap="small" dirty="0" smtClean="0">
                <a:effectLst/>
              </a:rPr>
              <a:t>Lord</a:t>
            </a:r>
            <a:r>
              <a:rPr lang="en-US" b="1" dirty="0" smtClean="0"/>
              <a:t>, the </a:t>
            </a:r>
            <a:r>
              <a:rPr lang="en-US" b="1" cap="small" dirty="0" smtClean="0">
                <a:effectLst/>
              </a:rPr>
              <a:t>Lord</a:t>
            </a:r>
            <a:r>
              <a:rPr lang="en-US" b="1" dirty="0" smtClean="0"/>
              <a:t> answered him not, neither by dreams, nor by </a:t>
            </a:r>
            <a:r>
              <a:rPr lang="en-US" b="1" dirty="0" err="1" smtClean="0"/>
              <a:t>Urim</a:t>
            </a:r>
            <a:r>
              <a:rPr lang="en-US" b="1" dirty="0" smtClean="0"/>
              <a:t>, nor by prophets.</a:t>
            </a:r>
          </a:p>
          <a:p>
            <a:r>
              <a:rPr lang="en-US" b="1" baseline="30000" dirty="0" smtClean="0"/>
              <a:t>7 </a:t>
            </a:r>
            <a:r>
              <a:rPr lang="en-US" b="1" dirty="0" smtClean="0"/>
              <a:t>Then said Saul unto his servants, Seek me a woman that hath a familiar spirit, that I may go to her, and enquire of her. And his servants said to him, Behold, there is a woman that hath a familiar spirit at </a:t>
            </a:r>
            <a:r>
              <a:rPr lang="en-US" b="1" dirty="0" err="1" smtClean="0"/>
              <a:t>Endor</a:t>
            </a:r>
            <a:r>
              <a:rPr lang="en-US" b="1" dirty="0" smtClean="0"/>
              <a:t>.</a:t>
            </a:r>
          </a:p>
          <a:p>
            <a:r>
              <a:rPr lang="en-US" b="1" baseline="30000" dirty="0" smtClean="0"/>
              <a:t>8 </a:t>
            </a:r>
            <a:r>
              <a:rPr lang="en-US" b="1" dirty="0" smtClean="0"/>
              <a:t>And Saul disguised himself, and put on other raiment, and he went, and two men with him, and they came to the woman by night: and he said, I pray thee, divine unto me by the familiar spirit, and bring me him up, whom I shall name unto thee.</a:t>
            </a:r>
          </a:p>
          <a:p>
            <a:r>
              <a:rPr lang="en-US" b="1" baseline="30000" dirty="0" smtClean="0"/>
              <a:t>9 </a:t>
            </a:r>
            <a:r>
              <a:rPr lang="en-US" b="1" dirty="0" smtClean="0"/>
              <a:t>And the woman said unto him, Behold, thou </a:t>
            </a:r>
            <a:r>
              <a:rPr lang="en-US" b="1" dirty="0" err="1" smtClean="0"/>
              <a:t>knowest</a:t>
            </a:r>
            <a:r>
              <a:rPr lang="en-US" b="1" dirty="0" smtClean="0"/>
              <a:t> what Saul hath done, how he hath cut off those that have familiar spirits, and the wizards, out of the land: wherefore then </a:t>
            </a:r>
            <a:r>
              <a:rPr lang="en-US" b="1" dirty="0" err="1" smtClean="0"/>
              <a:t>layest</a:t>
            </a:r>
            <a:r>
              <a:rPr lang="en-US" b="1" dirty="0" smtClean="0"/>
              <a:t> thou a snare for my life, to cause me to die?</a:t>
            </a:r>
          </a:p>
          <a:p>
            <a:r>
              <a:rPr lang="en-US" b="1" baseline="30000" dirty="0" smtClean="0"/>
              <a:t>10 </a:t>
            </a:r>
            <a:r>
              <a:rPr lang="en-US" b="1" dirty="0" smtClean="0"/>
              <a:t>And Saul </a:t>
            </a:r>
            <a:r>
              <a:rPr lang="en-US" b="1" dirty="0" err="1" smtClean="0"/>
              <a:t>sware</a:t>
            </a:r>
            <a:r>
              <a:rPr lang="en-US" b="1" dirty="0" smtClean="0"/>
              <a:t> to her by the </a:t>
            </a:r>
            <a:r>
              <a:rPr lang="en-US" b="1" cap="small" dirty="0" smtClean="0">
                <a:effectLst/>
              </a:rPr>
              <a:t>Lord</a:t>
            </a:r>
            <a:r>
              <a:rPr lang="en-US" b="1" dirty="0" smtClean="0"/>
              <a:t>, saying, As the </a:t>
            </a:r>
            <a:r>
              <a:rPr lang="en-US" b="1" cap="small" dirty="0" smtClean="0">
                <a:effectLst/>
              </a:rPr>
              <a:t>Lord</a:t>
            </a:r>
            <a:r>
              <a:rPr lang="en-US" b="1" dirty="0" smtClean="0"/>
              <a:t> </a:t>
            </a:r>
            <a:r>
              <a:rPr lang="en-US" b="1" dirty="0" err="1" smtClean="0"/>
              <a:t>liveth</a:t>
            </a:r>
            <a:r>
              <a:rPr lang="en-US" b="1" dirty="0" smtClean="0"/>
              <a:t>, there shall no punishment happen to thee for this thing.</a:t>
            </a:r>
          </a:p>
          <a:p>
            <a:r>
              <a:rPr lang="en-US" b="1" baseline="30000" dirty="0" smtClean="0"/>
              <a:t>11 </a:t>
            </a:r>
            <a:r>
              <a:rPr lang="en-US" b="1" dirty="0" smtClean="0"/>
              <a:t>Then said the woman, Whom shall I bring up unto thee? And he said, Bring me up Samuel.</a:t>
            </a:r>
          </a:p>
          <a:p>
            <a:r>
              <a:rPr lang="en-US" b="1" baseline="30000" dirty="0" smtClean="0"/>
              <a:t>12 </a:t>
            </a:r>
            <a:r>
              <a:rPr lang="en-US" b="1" dirty="0" smtClean="0"/>
              <a:t>And when the woman saw Samuel, she cried with a loud voice: and the woman </a:t>
            </a:r>
            <a:r>
              <a:rPr lang="en-US" b="1" dirty="0" err="1" smtClean="0"/>
              <a:t>spake</a:t>
            </a:r>
            <a:r>
              <a:rPr lang="en-US" b="1" dirty="0" smtClean="0"/>
              <a:t> to Saul, saying, Why hast thou deceived me? for thou art Saul.</a:t>
            </a:r>
          </a:p>
          <a:p>
            <a:r>
              <a:rPr lang="en-US" b="1" baseline="30000" dirty="0" smtClean="0"/>
              <a:t>13 </a:t>
            </a:r>
            <a:r>
              <a:rPr lang="en-US" b="1" dirty="0" smtClean="0"/>
              <a:t>And the king said unto her, Be not afraid: for what </a:t>
            </a:r>
            <a:r>
              <a:rPr lang="en-US" b="1" dirty="0" err="1" smtClean="0"/>
              <a:t>sawest</a:t>
            </a:r>
            <a:r>
              <a:rPr lang="en-US" b="1" dirty="0" smtClean="0"/>
              <a:t> thou? And the woman said unto Saul, I saw gods ascending out of the earth.</a:t>
            </a:r>
          </a:p>
          <a:p>
            <a:r>
              <a:rPr lang="en-US" b="1" baseline="30000" dirty="0" smtClean="0"/>
              <a:t>14 </a:t>
            </a:r>
            <a:r>
              <a:rPr lang="en-US" b="1" dirty="0" smtClean="0"/>
              <a:t>And he said unto her, What form is he of? And she said, An old man cometh up; and he is covered with a mantle. And Saul perceived that it was Samuel, and he stooped with his face to the ground, and bowed himself.</a:t>
            </a:r>
          </a:p>
          <a:p>
            <a:r>
              <a:rPr lang="en-US" b="1" baseline="30000" dirty="0" smtClean="0"/>
              <a:t>15 </a:t>
            </a:r>
            <a:r>
              <a:rPr lang="en-US" b="1" dirty="0" smtClean="0"/>
              <a:t>And Samuel said to Saul, Why hast thou disquieted me, to bring me up? And Saul answered, I am sore distressed; for the Philistines make war against me, and God is departed from me, and </a:t>
            </a:r>
            <a:r>
              <a:rPr lang="en-US" b="1" dirty="0" err="1" smtClean="0"/>
              <a:t>answereth</a:t>
            </a:r>
            <a:r>
              <a:rPr lang="en-US" b="1" dirty="0" smtClean="0"/>
              <a:t> me no more, neither by prophets, nor by dreams: therefore I have called thee, that thou </a:t>
            </a:r>
            <a:r>
              <a:rPr lang="en-US" b="1" dirty="0" err="1" smtClean="0"/>
              <a:t>mayest</a:t>
            </a:r>
            <a:r>
              <a:rPr lang="en-US" b="1" dirty="0" smtClean="0"/>
              <a:t> make known unto me what I shall do.</a:t>
            </a:r>
          </a:p>
          <a:p>
            <a:r>
              <a:rPr lang="en-US" b="1" baseline="30000" dirty="0" smtClean="0"/>
              <a:t>16 </a:t>
            </a:r>
            <a:r>
              <a:rPr lang="en-US" b="1" dirty="0" smtClean="0"/>
              <a:t>Then said Samuel, Wherefore then dost thou ask of me, seeing the </a:t>
            </a:r>
            <a:r>
              <a:rPr lang="en-US" b="1" cap="small" dirty="0" smtClean="0">
                <a:effectLst/>
              </a:rPr>
              <a:t>Lord</a:t>
            </a:r>
            <a:r>
              <a:rPr lang="en-US" b="1" dirty="0" smtClean="0"/>
              <a:t> is departed from thee, and is become thine enemy?</a:t>
            </a:r>
          </a:p>
          <a:p>
            <a:r>
              <a:rPr lang="en-US" b="1" baseline="30000" dirty="0" smtClean="0"/>
              <a:t>17 </a:t>
            </a:r>
            <a:r>
              <a:rPr lang="en-US" b="1" dirty="0" smtClean="0"/>
              <a:t>And the </a:t>
            </a:r>
            <a:r>
              <a:rPr lang="en-US" b="1" cap="small" dirty="0" smtClean="0">
                <a:effectLst/>
              </a:rPr>
              <a:t>Lord</a:t>
            </a:r>
            <a:r>
              <a:rPr lang="en-US" b="1" dirty="0" smtClean="0"/>
              <a:t> hath done to him, as he </a:t>
            </a:r>
            <a:r>
              <a:rPr lang="en-US" b="1" dirty="0" err="1" smtClean="0"/>
              <a:t>spake</a:t>
            </a:r>
            <a:r>
              <a:rPr lang="en-US" b="1" dirty="0" smtClean="0"/>
              <a:t> by me: for the </a:t>
            </a:r>
            <a:r>
              <a:rPr lang="en-US" b="1" cap="small" dirty="0" smtClean="0">
                <a:effectLst/>
              </a:rPr>
              <a:t>Lord</a:t>
            </a:r>
            <a:r>
              <a:rPr lang="en-US" b="1" dirty="0" smtClean="0"/>
              <a:t> hath rent the kingdom out of thine hand, and given it to thy </a:t>
            </a:r>
            <a:r>
              <a:rPr lang="en-US" b="1" dirty="0" err="1" smtClean="0"/>
              <a:t>neighbour</a:t>
            </a:r>
            <a:r>
              <a:rPr lang="en-US" b="1" dirty="0" smtClean="0"/>
              <a:t>, even to David:</a:t>
            </a:r>
          </a:p>
          <a:p>
            <a:r>
              <a:rPr lang="en-US" b="1" baseline="30000" dirty="0" smtClean="0"/>
              <a:t>18 </a:t>
            </a:r>
            <a:r>
              <a:rPr lang="en-US" b="1" dirty="0" smtClean="0"/>
              <a:t>Because thou </a:t>
            </a:r>
            <a:r>
              <a:rPr lang="en-US" b="1" dirty="0" err="1" smtClean="0"/>
              <a:t>obeyedst</a:t>
            </a:r>
            <a:r>
              <a:rPr lang="en-US" b="1" dirty="0" smtClean="0"/>
              <a:t> not the voice of the </a:t>
            </a:r>
            <a:r>
              <a:rPr lang="en-US" b="1" cap="small" dirty="0" smtClean="0">
                <a:effectLst/>
              </a:rPr>
              <a:t>Lord</a:t>
            </a:r>
            <a:r>
              <a:rPr lang="en-US" b="1" dirty="0" smtClean="0"/>
              <a:t>, nor </a:t>
            </a:r>
            <a:r>
              <a:rPr lang="en-US" b="1" dirty="0" err="1" smtClean="0"/>
              <a:t>executedst</a:t>
            </a:r>
            <a:r>
              <a:rPr lang="en-US" b="1" dirty="0" smtClean="0"/>
              <a:t> his fierce wrath upon Amalek, therefore hath the </a:t>
            </a:r>
            <a:r>
              <a:rPr lang="en-US" b="1" cap="small" dirty="0" smtClean="0">
                <a:effectLst/>
              </a:rPr>
              <a:t>Lord</a:t>
            </a:r>
            <a:r>
              <a:rPr lang="en-US" b="1" dirty="0" smtClean="0"/>
              <a:t> done this thing unto thee this day.</a:t>
            </a:r>
          </a:p>
          <a:p>
            <a:r>
              <a:rPr lang="en-US" b="1" baseline="30000" dirty="0" smtClean="0"/>
              <a:t>19 </a:t>
            </a:r>
            <a:r>
              <a:rPr lang="en-US" b="1" dirty="0" smtClean="0"/>
              <a:t>Moreover the </a:t>
            </a:r>
            <a:r>
              <a:rPr lang="en-US" b="1" cap="small" dirty="0" smtClean="0">
                <a:effectLst/>
              </a:rPr>
              <a:t>Lord</a:t>
            </a:r>
            <a:r>
              <a:rPr lang="en-US" b="1" dirty="0" smtClean="0"/>
              <a:t> will also deliver Israel with thee into the hand of the Philistines: and to morrow shalt thou and thy sons be with me: the </a:t>
            </a:r>
            <a:r>
              <a:rPr lang="en-US" b="1" cap="small" dirty="0" smtClean="0">
                <a:effectLst/>
              </a:rPr>
              <a:t>Lord</a:t>
            </a:r>
            <a:r>
              <a:rPr lang="en-US" b="1" dirty="0" smtClean="0"/>
              <a:t> also shall deliver the host of Israel into the hand of the Philistines.</a:t>
            </a:r>
          </a:p>
          <a:p>
            <a:r>
              <a:rPr lang="en-US" b="1" baseline="30000" dirty="0" smtClean="0"/>
              <a:t>20 </a:t>
            </a:r>
            <a:r>
              <a:rPr lang="en-US" b="1" dirty="0" smtClean="0"/>
              <a:t>Then Saul fell straightway all along on the earth, and was sore afraid, because of the words of Samuel: and there was no strength in him; for he had eaten no bread all the day, nor all the night.</a:t>
            </a:r>
          </a:p>
          <a:p>
            <a:r>
              <a:rPr lang="en-US" b="1" baseline="30000" dirty="0" smtClean="0"/>
              <a:t>21 </a:t>
            </a:r>
            <a:r>
              <a:rPr lang="en-US" b="1" dirty="0" smtClean="0"/>
              <a:t>And the woman came unto Saul, and saw that he was sore troubled, and said unto him, Behold, thine handmaid hath obeyed thy voice, and I have put my life in my hand, and have hearkened unto thy words which thou </a:t>
            </a:r>
            <a:r>
              <a:rPr lang="en-US" b="1" dirty="0" err="1" smtClean="0"/>
              <a:t>spakest</a:t>
            </a:r>
            <a:r>
              <a:rPr lang="en-US" b="1" dirty="0" smtClean="0"/>
              <a:t> unto me.</a:t>
            </a:r>
          </a:p>
          <a:p>
            <a:r>
              <a:rPr lang="en-US" b="1" baseline="30000" dirty="0" smtClean="0"/>
              <a:t>22 </a:t>
            </a:r>
            <a:r>
              <a:rPr lang="en-US" b="1" dirty="0" smtClean="0"/>
              <a:t>Now therefore, I pray thee, hearken thou also unto the voice of thine handmaid, and let me set a morsel of bread before thee; and eat, that thou </a:t>
            </a:r>
            <a:r>
              <a:rPr lang="en-US" b="1" dirty="0" err="1" smtClean="0"/>
              <a:t>mayest</a:t>
            </a:r>
            <a:r>
              <a:rPr lang="en-US" b="1" dirty="0" smtClean="0"/>
              <a:t> have strength, when thou </a:t>
            </a:r>
            <a:r>
              <a:rPr lang="en-US" b="1" dirty="0" err="1" smtClean="0"/>
              <a:t>goest</a:t>
            </a:r>
            <a:r>
              <a:rPr lang="en-US" b="1" dirty="0" smtClean="0"/>
              <a:t> on thy way.</a:t>
            </a:r>
          </a:p>
          <a:p>
            <a:r>
              <a:rPr lang="en-US" b="1" baseline="30000" dirty="0" smtClean="0"/>
              <a:t>23 </a:t>
            </a:r>
            <a:r>
              <a:rPr lang="en-US" b="1" dirty="0" smtClean="0"/>
              <a:t>But he refused, and said, I will not eat. But his servants, together with the woman, compelled him; and he hearkened unto their voice. So he arose from the earth, and sat upon the bed.</a:t>
            </a:r>
          </a:p>
          <a:p>
            <a:r>
              <a:rPr lang="en-US" b="1" baseline="30000" dirty="0" smtClean="0"/>
              <a:t>24 </a:t>
            </a:r>
            <a:r>
              <a:rPr lang="en-US" b="1" dirty="0" smtClean="0"/>
              <a:t>And the woman had a fat calf in the house; and she hasted, and killed it, and took flour, and kneaded it, and did bake unleavened bread thereof:</a:t>
            </a:r>
          </a:p>
          <a:p>
            <a:r>
              <a:rPr lang="en-US" b="1" baseline="30000" dirty="0" smtClean="0"/>
              <a:t>25 </a:t>
            </a:r>
            <a:r>
              <a:rPr lang="en-US" b="1" dirty="0" smtClean="0"/>
              <a:t>And she brought it before Saul, and before his servants; and they did eat. Then they rose up, and went away that night.</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69079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buFont typeface="+mj-lt"/>
              <a:buAutoNum type="arabicPeriod"/>
            </a:pPr>
            <a:r>
              <a:rPr lang="en-US" b="1" dirty="0" smtClean="0"/>
              <a:t>WHAT IS A WIZARD??…..</a:t>
            </a:r>
            <a:r>
              <a:rPr lang="en-US" b="1" dirty="0" smtClean="0">
                <a:solidFill>
                  <a:srgbClr val="000000"/>
                </a:solidFill>
                <a:effectLst/>
              </a:rPr>
              <a:t> a PERSON</a:t>
            </a:r>
            <a:r>
              <a:rPr lang="en-US" b="1" baseline="0" dirty="0" smtClean="0">
                <a:solidFill>
                  <a:srgbClr val="000000"/>
                </a:solidFill>
                <a:effectLst/>
              </a:rPr>
              <a:t> WHO HAS MAGICAL POWERS, ESPECIALLY IN LEGENDS AND FAIRY TALES.</a:t>
            </a:r>
          </a:p>
          <a:p>
            <a:pPr marL="0" marR="0">
              <a:spcBef>
                <a:spcPts val="0"/>
              </a:spcBef>
              <a:spcAft>
                <a:spcPts val="0"/>
              </a:spcAft>
              <a:buFont typeface="+mj-lt"/>
              <a:buAutoNum type="arabicPeriod"/>
            </a:pPr>
            <a:endParaRPr lang="en-US" b="1" baseline="0" dirty="0" smtClean="0">
              <a:solidFill>
                <a:srgbClr val="000000"/>
              </a:solidFill>
              <a:effectLst/>
            </a:endParaRPr>
          </a:p>
          <a:p>
            <a:r>
              <a:rPr lang="en-US" b="1" baseline="0" dirty="0" smtClean="0">
                <a:solidFill>
                  <a:srgbClr val="000000"/>
                </a:solidFill>
                <a:effectLst/>
              </a:rPr>
              <a:t>2. WHAT IS A WITCH…??....</a:t>
            </a:r>
            <a:r>
              <a:rPr lang="en-US" b="1" dirty="0" smtClean="0"/>
              <a:t> A person, especially a woman, claiming or popularly believed to possess magical powers and practices sorcery.</a:t>
            </a:r>
          </a:p>
          <a:p>
            <a:r>
              <a:rPr lang="en-US" b="1" dirty="0" smtClean="0"/>
              <a:t>2. A believer or follower of Wicca; a Wiccan.</a:t>
            </a:r>
          </a:p>
          <a:p>
            <a:r>
              <a:rPr lang="en-US" b="1" dirty="0" smtClean="0"/>
              <a:t>3. a. </a:t>
            </a:r>
            <a:r>
              <a:rPr lang="en-US" b="1" i="1" dirty="0" smtClean="0"/>
              <a:t>Offensive</a:t>
            </a:r>
            <a:r>
              <a:rPr lang="en-US" b="1" dirty="0" smtClean="0"/>
              <a:t> An old woman considered to be ugly or frightening.</a:t>
            </a:r>
          </a:p>
          <a:p>
            <a:r>
              <a:rPr lang="en-US" b="1" dirty="0" smtClean="0"/>
              <a:t>b. A woman considered to be spiteful or overbearing.</a:t>
            </a:r>
          </a:p>
          <a:p>
            <a:r>
              <a:rPr lang="en-US" b="1" dirty="0" smtClean="0"/>
              <a:t>c. </a:t>
            </a:r>
            <a:r>
              <a:rPr lang="en-US" b="1" i="1" dirty="0" smtClean="0"/>
              <a:t>Informal</a:t>
            </a:r>
            <a:r>
              <a:rPr lang="en-US" b="1" dirty="0" smtClean="0"/>
              <a:t> A woman or girl considered to be charming or fascinating.</a:t>
            </a:r>
          </a:p>
          <a:p>
            <a:r>
              <a:rPr lang="en-US" b="1" dirty="0" smtClean="0"/>
              <a:t>4. One particularly skilled or competent at one's craft</a:t>
            </a:r>
          </a:p>
          <a:p>
            <a:pPr marL="0" marR="0">
              <a:spcBef>
                <a:spcPts val="0"/>
              </a:spcBef>
              <a:spcAft>
                <a:spcPts val="0"/>
              </a:spcAft>
              <a:buFont typeface="+mj-lt"/>
              <a:buAutoNum type="arabicPeriod"/>
            </a:pPr>
            <a:endParaRPr lang="en-US" b="1" dirty="0">
              <a:solidFill>
                <a:srgbClr val="000000"/>
              </a:solidFill>
              <a:effectLst/>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4683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18883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ISAIAH 47….</a:t>
            </a:r>
          </a:p>
          <a:p>
            <a:endParaRPr lang="en-US" dirty="0" smtClean="0"/>
          </a:p>
          <a:p>
            <a:r>
              <a:rPr lang="en-US" baseline="30000" dirty="0" smtClean="0"/>
              <a:t> </a:t>
            </a:r>
            <a:r>
              <a:rPr lang="en-US" b="1" dirty="0" smtClean="0"/>
              <a:t>Therefore hear now this, thou that art given to pleasures, that </a:t>
            </a:r>
            <a:r>
              <a:rPr lang="en-US" b="1" dirty="0" err="1" smtClean="0"/>
              <a:t>dwellest</a:t>
            </a:r>
            <a:r>
              <a:rPr lang="en-US" b="1" dirty="0" smtClean="0"/>
              <a:t> carelessly, that </a:t>
            </a:r>
            <a:r>
              <a:rPr lang="en-US" b="1" dirty="0" err="1" smtClean="0"/>
              <a:t>sayest</a:t>
            </a:r>
            <a:r>
              <a:rPr lang="en-US" b="1" dirty="0" smtClean="0"/>
              <a:t> in thine heart, I am, and none else beside me; I shall not sit as a widow, neither shall I know the loss of children:</a:t>
            </a:r>
          </a:p>
          <a:p>
            <a:r>
              <a:rPr lang="en-US" b="1" baseline="30000" dirty="0" smtClean="0"/>
              <a:t>9 </a:t>
            </a:r>
            <a:r>
              <a:rPr lang="en-US" b="1" dirty="0" smtClean="0"/>
              <a:t>But these two things shall come to thee in a moment in one day, the loss of children, and widowhood: they shall come upon thee in their perfection for the multitude of thy sorceries, and for the great abundance of thine enchantments.</a:t>
            </a:r>
          </a:p>
          <a:p>
            <a:r>
              <a:rPr lang="en-US" b="1" baseline="30000" dirty="0" smtClean="0"/>
              <a:t>10 </a:t>
            </a:r>
            <a:r>
              <a:rPr lang="en-US" b="1" dirty="0" smtClean="0"/>
              <a:t>For thou hast trusted in thy wickedness: thou hast said, None </a:t>
            </a:r>
            <a:r>
              <a:rPr lang="en-US" b="1" dirty="0" err="1" smtClean="0"/>
              <a:t>seeth</a:t>
            </a:r>
            <a:r>
              <a:rPr lang="en-US" b="1" dirty="0" smtClean="0"/>
              <a:t> me. Thy wisdom and thy knowledge, it hath perverted thee; and thou hast said in thine heart, I am, and none else beside me.</a:t>
            </a:r>
          </a:p>
          <a:p>
            <a:r>
              <a:rPr lang="en-US" b="1" baseline="30000" dirty="0" smtClean="0"/>
              <a:t>11 </a:t>
            </a:r>
            <a:r>
              <a:rPr lang="en-US" b="1" dirty="0" smtClean="0"/>
              <a:t>Therefore shall evil come upon thee; thou shalt not know from whence it </a:t>
            </a:r>
            <a:r>
              <a:rPr lang="en-US" b="1" dirty="0" err="1" smtClean="0"/>
              <a:t>riseth</a:t>
            </a:r>
            <a:r>
              <a:rPr lang="en-US" b="1" dirty="0" smtClean="0"/>
              <a:t>: and mischief shall fall upon thee; thou shalt not be able to put it off: and desolation shall come upon thee suddenly, which thou shalt not know.</a:t>
            </a:r>
          </a:p>
          <a:p>
            <a:r>
              <a:rPr lang="en-US" b="1" baseline="30000" dirty="0" smtClean="0"/>
              <a:t>12 </a:t>
            </a:r>
            <a:r>
              <a:rPr lang="en-US" b="1" dirty="0" smtClean="0"/>
              <a:t>Stand now with thine enchantments, and with the multitude of thy sorceries, wherein thou hast </a:t>
            </a:r>
            <a:r>
              <a:rPr lang="en-US" b="1" dirty="0" err="1" smtClean="0"/>
              <a:t>laboured</a:t>
            </a:r>
            <a:r>
              <a:rPr lang="en-US" b="1" dirty="0" smtClean="0"/>
              <a:t> from thy youth; if so be thou shalt be able to profit, if so be thou </a:t>
            </a:r>
            <a:r>
              <a:rPr lang="en-US" b="1" dirty="0" err="1" smtClean="0"/>
              <a:t>mayest</a:t>
            </a:r>
            <a:r>
              <a:rPr lang="en-US" b="1" dirty="0" smtClean="0"/>
              <a:t> prevail.</a:t>
            </a:r>
          </a:p>
          <a:p>
            <a:r>
              <a:rPr lang="en-US" b="1" baseline="30000" dirty="0" smtClean="0"/>
              <a:t>13 </a:t>
            </a:r>
            <a:r>
              <a:rPr lang="en-US" b="1" dirty="0" smtClean="0"/>
              <a:t>Thou art wearied in the multitude of thy counsels. Let now the astrologers, the stargazers, the monthly prognosticators, stand up, and save thee from these things that shall come upon thee.</a:t>
            </a:r>
          </a:p>
          <a:p>
            <a:r>
              <a:rPr lang="en-US" b="1" baseline="30000" dirty="0" smtClean="0"/>
              <a:t>14 </a:t>
            </a:r>
            <a:r>
              <a:rPr lang="en-US" b="1" dirty="0" smtClean="0"/>
              <a:t>Behold, they shall be as stubble; the fire shall burn them; they shall not deliver themselves from the power of the flame: there shall not be a coal to warm at, nor fire to sit before it.</a:t>
            </a:r>
          </a:p>
          <a:p>
            <a:r>
              <a:rPr lang="en-US" b="1" baseline="30000" dirty="0" smtClean="0"/>
              <a:t>15 </a:t>
            </a:r>
            <a:r>
              <a:rPr lang="en-US" b="1" dirty="0" smtClean="0"/>
              <a:t>Thus shall they be unto thee with whom thou hast </a:t>
            </a:r>
            <a:r>
              <a:rPr lang="en-US" b="1" dirty="0" err="1" smtClean="0"/>
              <a:t>laboured</a:t>
            </a:r>
            <a:r>
              <a:rPr lang="en-US" b="1" dirty="0" smtClean="0"/>
              <a:t>, even thy merchants, from thy youth: they shall wander every one to his quarter; none shall save thee.</a:t>
            </a:r>
          </a:p>
          <a:p>
            <a:endParaRPr lang="en-US" b="1" dirty="0" smtClean="0"/>
          </a:p>
          <a:p>
            <a:r>
              <a:rPr lang="en-US" b="1" dirty="0" smtClean="0"/>
              <a:t>BALOMANCY…EZEKIEL 21….NIV…..</a:t>
            </a:r>
            <a:r>
              <a:rPr lang="en-US" b="1" baseline="30000" dirty="0" smtClean="0"/>
              <a:t> </a:t>
            </a:r>
            <a:r>
              <a:rPr lang="en-US" baseline="30000" dirty="0" smtClean="0"/>
              <a:t>21 </a:t>
            </a:r>
            <a:r>
              <a:rPr lang="en-US" dirty="0" smtClean="0"/>
              <a:t>For the king of Babylon will stop at the fork in the road, at the junction of the two roads, to seek an omen: He will cast lots with arrows, he will consult his idols, he will examine the liver. </a:t>
            </a:r>
          </a:p>
          <a:p>
            <a:endParaRPr lang="en-US" b="1" baseline="30000" dirty="0" smtClean="0"/>
          </a:p>
          <a:p>
            <a:r>
              <a:rPr lang="en-US" b="1" baseline="30000" dirty="0" smtClean="0"/>
              <a:t>21 </a:t>
            </a:r>
            <a:r>
              <a:rPr lang="en-US" b="1" dirty="0" smtClean="0"/>
              <a:t>For the king of Babylon (</a:t>
            </a:r>
            <a:r>
              <a:rPr lang="en-US" b="1" dirty="0" smtClean="0">
                <a:effectLst/>
              </a:rPr>
              <a:t>Zedekiah king of Judah,</a:t>
            </a:r>
            <a:r>
              <a:rPr lang="en-US" dirty="0" smtClean="0">
                <a:effectLst/>
              </a:rPr>
              <a:t> )</a:t>
            </a:r>
            <a:r>
              <a:rPr lang="en-US" b="1" dirty="0" smtClean="0"/>
              <a:t> stood at the parting of the way, at the head of the two ways, to use divination: he made his arrows bright, he consulted with images, he looked in the liver.</a:t>
            </a:r>
          </a:p>
          <a:p>
            <a:r>
              <a:rPr lang="en-US" b="1" baseline="30000" dirty="0" smtClean="0"/>
              <a:t>22 </a:t>
            </a:r>
            <a:r>
              <a:rPr lang="en-US" b="1" dirty="0" smtClean="0"/>
              <a:t>At his right hand was the divination for Jerusalem, to appoint captains, to open the mouth in the slaughter, to lift up the voice with shouting, to appoint battering rams against the gates, to cast a mount, and to build a fort.</a:t>
            </a:r>
          </a:p>
          <a:p>
            <a:r>
              <a:rPr lang="en-US" b="1" baseline="30000" dirty="0" smtClean="0"/>
              <a:t>23 </a:t>
            </a:r>
            <a:r>
              <a:rPr lang="en-US" b="1" dirty="0" smtClean="0"/>
              <a:t>And it shall be unto them as a false divination in their sight, to them that have sworn oaths: but he will call to remembrance the iniquity, that they may be taken.</a:t>
            </a:r>
          </a:p>
          <a:p>
            <a:r>
              <a:rPr lang="en-US" b="1" baseline="30000" dirty="0" smtClean="0"/>
              <a:t>24 </a:t>
            </a:r>
            <a:r>
              <a:rPr lang="en-US" b="1" dirty="0" smtClean="0"/>
              <a:t>Therefore thus </a:t>
            </a:r>
            <a:r>
              <a:rPr lang="en-US" b="1" dirty="0" err="1" smtClean="0"/>
              <a:t>saith</a:t>
            </a:r>
            <a:r>
              <a:rPr lang="en-US" b="1" dirty="0" smtClean="0"/>
              <a:t> the Lord </a:t>
            </a:r>
            <a:r>
              <a:rPr lang="en-US" b="1" cap="small" dirty="0" smtClean="0">
                <a:effectLst/>
              </a:rPr>
              <a:t>God</a:t>
            </a:r>
            <a:r>
              <a:rPr lang="en-US" b="1" dirty="0" smtClean="0"/>
              <a:t>; Because ye have made your iniquity to be remembered, in that your transgressions are discovered, so that in all your doings your sins do appear; because, I say, that ye are come to remembrance, ye shall be taken with the hand.</a:t>
            </a:r>
          </a:p>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62148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HOSEA 4:12….</a:t>
            </a:r>
            <a:r>
              <a:rPr lang="en-US" b="1" baseline="30000" dirty="0" smtClean="0"/>
              <a:t> 12 </a:t>
            </a:r>
            <a:r>
              <a:rPr lang="en-US" b="1" dirty="0" smtClean="0"/>
              <a:t>My people ask counsel at their stocks, and their staff </a:t>
            </a:r>
            <a:r>
              <a:rPr lang="en-US" b="1" dirty="0" err="1" smtClean="0"/>
              <a:t>declareth</a:t>
            </a:r>
            <a:r>
              <a:rPr lang="en-US" b="1" dirty="0" smtClean="0"/>
              <a:t> unto them: for the spirit of </a:t>
            </a:r>
            <a:r>
              <a:rPr lang="en-US" b="1" dirty="0" err="1" smtClean="0"/>
              <a:t>whoredoms</a:t>
            </a:r>
            <a:r>
              <a:rPr lang="en-US" b="1" dirty="0" smtClean="0"/>
              <a:t> hath caused them to err, and they have gone a whoring from under their God.</a:t>
            </a:r>
          </a:p>
          <a:p>
            <a:endParaRPr lang="en-US" b="1" dirty="0" smtClean="0"/>
          </a:p>
          <a:p>
            <a:r>
              <a:rPr lang="en-US" b="1" dirty="0" smtClean="0"/>
              <a:t>EZEKIEL</a:t>
            </a:r>
            <a:r>
              <a:rPr lang="en-US" b="1" baseline="0" dirty="0" smtClean="0"/>
              <a:t> 21:21….</a:t>
            </a:r>
            <a:r>
              <a:rPr lang="en-US" b="1" baseline="30000" dirty="0" smtClean="0"/>
              <a:t> 21 </a:t>
            </a:r>
            <a:r>
              <a:rPr lang="en-US" b="1" dirty="0" smtClean="0"/>
              <a:t>For the king of Babylon (</a:t>
            </a:r>
            <a:r>
              <a:rPr lang="en-US" b="1" dirty="0" smtClean="0">
                <a:effectLst/>
              </a:rPr>
              <a:t>Zedekiah king of Judah) ,</a:t>
            </a:r>
            <a:r>
              <a:rPr lang="en-US" dirty="0" smtClean="0">
                <a:effectLst/>
              </a:rPr>
              <a:t> </a:t>
            </a:r>
            <a:r>
              <a:rPr lang="en-US" b="1" dirty="0" smtClean="0"/>
              <a:t>stood at the parting of the way, at the head of the two ways, to use divination: he made his arrows bright, he consulted with images, he looked in the liver…(</a:t>
            </a:r>
            <a:r>
              <a:rPr lang="en-US" dirty="0" smtClean="0">
                <a:effectLst/>
              </a:rPr>
              <a:t>1. The method he took to come to a resolution; he </a:t>
            </a:r>
            <a:r>
              <a:rPr lang="en-US" i="1" dirty="0" smtClean="0">
                <a:effectLst/>
              </a:rPr>
              <a:t>used divination</a:t>
            </a:r>
            <a:r>
              <a:rPr lang="en-US" dirty="0" smtClean="0">
                <a:effectLst/>
              </a:rPr>
              <a:t>, applied to a higher and invisible power, perhaps to the determination of Providence by a lot, in order to which he </a:t>
            </a:r>
            <a:r>
              <a:rPr lang="en-US" i="1" dirty="0" smtClean="0">
                <a:effectLst/>
              </a:rPr>
              <a:t>made his arrows bright</a:t>
            </a:r>
            <a:r>
              <a:rPr lang="en-US" dirty="0" smtClean="0">
                <a:effectLst/>
              </a:rPr>
              <a:t>, that were to be drawn for the lots, in </a:t>
            </a:r>
            <a:r>
              <a:rPr lang="en-US" dirty="0" err="1" smtClean="0">
                <a:effectLst/>
              </a:rPr>
              <a:t>honour</a:t>
            </a:r>
            <a:r>
              <a:rPr lang="en-US" dirty="0" smtClean="0">
                <a:effectLst/>
              </a:rPr>
              <a:t> of the solemnity. Perhaps </a:t>
            </a:r>
            <a:r>
              <a:rPr lang="en-US" i="1" dirty="0" smtClean="0">
                <a:effectLst/>
              </a:rPr>
              <a:t>Jerusalem</a:t>
            </a:r>
            <a:r>
              <a:rPr lang="en-US" dirty="0" smtClean="0">
                <a:effectLst/>
              </a:rPr>
              <a:t> was written on one arrow and </a:t>
            </a:r>
            <a:r>
              <a:rPr lang="en-US" i="1" dirty="0" err="1" smtClean="0">
                <a:effectLst/>
              </a:rPr>
              <a:t>Rabbath</a:t>
            </a:r>
            <a:r>
              <a:rPr lang="en-US" dirty="0" smtClean="0">
                <a:effectLst/>
              </a:rPr>
              <a:t> on the other, and that which was first drawn out of the quiver (liver) he determined to attack first.)</a:t>
            </a:r>
            <a:r>
              <a:rPr lang="en-US" b="1" dirty="0" smtClean="0"/>
              <a:t>…..</a:t>
            </a:r>
          </a:p>
          <a:p>
            <a:endParaRPr lang="en-US" b="1" dirty="0" smtClean="0"/>
          </a:p>
          <a:p>
            <a:r>
              <a:rPr lang="en-US" b="1" u="sng" dirty="0" smtClean="0"/>
              <a:t>Judges 17:5</a:t>
            </a:r>
            <a:r>
              <a:rPr lang="en-US" b="1" dirty="0" smtClean="0"/>
              <a:t>….</a:t>
            </a:r>
            <a:r>
              <a:rPr lang="en-US" baseline="30000" dirty="0" smtClean="0"/>
              <a:t>  </a:t>
            </a:r>
            <a:r>
              <a:rPr lang="en-US" dirty="0" smtClean="0"/>
              <a:t>And the man Micah had an house of gods, and made an ephod, and </a:t>
            </a:r>
            <a:r>
              <a:rPr lang="en-US" dirty="0" err="1" smtClean="0"/>
              <a:t>teraphim</a:t>
            </a:r>
            <a:r>
              <a:rPr lang="en-US" dirty="0" smtClean="0"/>
              <a:t>, and consecrated one of his sons, who became his priest.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Teraphim</a:t>
            </a:r>
            <a:r>
              <a:rPr lang="en-US" dirty="0" smtClean="0"/>
              <a:t>…….</a:t>
            </a:r>
            <a:r>
              <a:rPr lang="en-US" sz="1200" kern="1200" dirty="0" smtClean="0">
                <a:solidFill>
                  <a:schemeClr val="tx1"/>
                </a:solidFill>
                <a:effectLst/>
                <a:latin typeface="+mn-lt"/>
                <a:ea typeface="+mn-ea"/>
                <a:cs typeface="+mn-cs"/>
              </a:rPr>
              <a:t> small images or cult objects used as domestic deities or oracles by ancient Semitic peoples.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kern="1200" dirty="0" smtClean="0">
                <a:solidFill>
                  <a:schemeClr val="tx1"/>
                </a:solidFill>
                <a:effectLst/>
                <a:latin typeface="+mn-lt"/>
                <a:ea typeface="+mn-ea"/>
                <a:cs typeface="+mn-cs"/>
              </a:rPr>
              <a:t>ISAIAH</a:t>
            </a:r>
            <a:r>
              <a:rPr lang="en-US" sz="1200" b="1" u="sng" kern="1200" baseline="0" dirty="0" smtClean="0">
                <a:solidFill>
                  <a:schemeClr val="tx1"/>
                </a:solidFill>
                <a:effectLst/>
                <a:latin typeface="+mn-lt"/>
                <a:ea typeface="+mn-ea"/>
                <a:cs typeface="+mn-cs"/>
              </a:rPr>
              <a:t> 8:19…</a:t>
            </a:r>
            <a:r>
              <a:rPr lang="en-US" b="1" u="sng" baseline="30000" dirty="0" smtClean="0"/>
              <a:t>19</a:t>
            </a:r>
            <a:r>
              <a:rPr lang="en-US" baseline="30000" dirty="0" smtClean="0"/>
              <a:t> </a:t>
            </a:r>
            <a:r>
              <a:rPr lang="en-US" dirty="0" smtClean="0"/>
              <a:t>And when they shall say unto you, Seek unto them that have familiar spirits, and unto wizards that peep, and that mutter: should not a people seek unto their God? for the living to the dead?</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u="sng" dirty="0" smtClean="0">
                <a:solidFill>
                  <a:srgbClr val="FF0000"/>
                </a:solidFill>
              </a:rPr>
              <a:t>ISAIAH…29:4…</a:t>
            </a:r>
            <a:r>
              <a:rPr lang="en-US" baseline="30000" dirty="0" smtClean="0"/>
              <a:t> </a:t>
            </a:r>
            <a:r>
              <a:rPr lang="en-US" dirty="0" smtClean="0"/>
              <a:t>And thou shalt be brought down, and shalt speak out of the ground, and thy speech shall be low out of the dust, and thy voice shall be, as of one that hath a familiar spirit, out of the ground, and thy speech shall whisper out of the dust.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u="sng" dirty="0" smtClean="0"/>
              <a:t>Deuteronomy</a:t>
            </a:r>
            <a:r>
              <a:rPr lang="en-US" b="1" u="sng" baseline="0" dirty="0" smtClean="0"/>
              <a:t> 18:10…</a:t>
            </a:r>
            <a:r>
              <a:rPr lang="en-US" b="1" u="sng" baseline="30000" dirty="0" smtClean="0"/>
              <a:t>10</a:t>
            </a:r>
            <a:r>
              <a:rPr lang="en-US" baseline="30000" dirty="0" smtClean="0"/>
              <a:t> </a:t>
            </a:r>
            <a:r>
              <a:rPr lang="en-US" dirty="0" smtClean="0"/>
              <a:t>There shall not be found among you any one that </a:t>
            </a:r>
            <a:r>
              <a:rPr lang="en-US" dirty="0" err="1" smtClean="0"/>
              <a:t>maketh</a:t>
            </a:r>
            <a:r>
              <a:rPr lang="en-US" dirty="0" smtClean="0"/>
              <a:t> his son or his daughter to pass through the fire, or that </a:t>
            </a:r>
            <a:r>
              <a:rPr lang="en-US" dirty="0" err="1" smtClean="0"/>
              <a:t>useth</a:t>
            </a:r>
            <a:r>
              <a:rPr lang="en-US" dirty="0" smtClean="0"/>
              <a:t> divination, or an observer of times, or an enchanter, or a witch.</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u="sng"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1" u="sng"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smtClean="0"/>
          </a:p>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83397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537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71997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14677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9150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4486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8721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1210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79606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9913985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4559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3981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44178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E49BAA3-A5DD-437C-8935-D1D8AFF08E60}" type="datetime1">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TextBox 5"/>
          <p:cNvSpPr txBox="1"/>
          <p:nvPr/>
        </p:nvSpPr>
        <p:spPr>
          <a:xfrm>
            <a:off x="1817172" y="1205448"/>
            <a:ext cx="8557656" cy="440120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prstClr val="white"/>
                </a:solidFill>
                <a:effectLst/>
                <a:uLnTx/>
                <a:uFillTx/>
                <a:latin typeface="Cooper Black" panose="0208090404030B020404" pitchFamily="18" charset="0"/>
                <a:ea typeface="+mn-ea"/>
                <a:cs typeface="+mn-cs"/>
              </a:rPr>
              <a:t>WELCOME TO OUR BIBLE STUDIES NIGHT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prstClr val="white"/>
                </a:solidFill>
                <a:effectLst/>
                <a:uLnTx/>
                <a:uFillTx/>
                <a:latin typeface="Cooper Black" panose="0208090404030B020404" pitchFamily="18" charset="0"/>
                <a:ea typeface="+mn-ea"/>
                <a:cs typeface="+mn-cs"/>
              </a:rPr>
              <a:t>WHERE LEARNING GOD’S WORD IS OUR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prstClr val="white"/>
                </a:solidFill>
                <a:effectLst/>
                <a:uLnTx/>
                <a:uFillTx/>
                <a:latin typeface="Cooper Black" panose="0208090404030B020404" pitchFamily="18" charset="0"/>
                <a:ea typeface="+mn-ea"/>
                <a:cs typeface="+mn-cs"/>
              </a:rPr>
              <a:t>SOURCE FOR FIGHTING THE GOOD FIGHT OF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prstClr val="white"/>
                </a:solidFill>
                <a:effectLst/>
                <a:uLnTx/>
                <a:uFillTx/>
                <a:latin typeface="Cooper Black" panose="0208090404030B020404" pitchFamily="18" charset="0"/>
                <a:ea typeface="+mn-ea"/>
                <a:cs typeface="+mn-cs"/>
              </a:rPr>
              <a:t>FAITH!</a:t>
            </a:r>
            <a:endParaRPr kumimoji="0" lang="en-US" sz="4000" b="1" i="0" u="none" strike="noStrike" kern="1200" cap="none" spc="0" normalizeH="0" baseline="0" noProof="0" dirty="0">
              <a:ln>
                <a:noFill/>
              </a:ln>
              <a:solidFill>
                <a:prstClr val="white"/>
              </a:solidFill>
              <a:effectLst/>
              <a:uLnTx/>
              <a:uFillTx/>
              <a:latin typeface="Cooper Black" panose="0208090404030B020404" pitchFamily="18" charset="0"/>
              <a:ea typeface="+mn-ea"/>
              <a:cs typeface="+mn-cs"/>
            </a:endParaRPr>
          </a:p>
        </p:txBody>
      </p:sp>
    </p:spTree>
    <p:extLst>
      <p:ext uri="{BB962C8B-B14F-4D97-AF65-F5344CB8AC3E}">
        <p14:creationId xmlns:p14="http://schemas.microsoft.com/office/powerpoint/2010/main" val="16265308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3" name="TextBox 2"/>
          <p:cNvSpPr txBox="1"/>
          <p:nvPr/>
        </p:nvSpPr>
        <p:spPr>
          <a:xfrm>
            <a:off x="895350" y="714375"/>
            <a:ext cx="10877550" cy="45243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smtClean="0">
                <a:ln>
                  <a:noFill/>
                </a:ln>
                <a:solidFill>
                  <a:prstClr val="black"/>
                </a:solidFill>
                <a:effectLst/>
                <a:uLnTx/>
                <a:uFillTx/>
                <a:latin typeface="Calibri" panose="020F0502020204030204"/>
                <a:ea typeface="+mn-ea"/>
                <a:cs typeface="+mn-cs"/>
              </a:rPr>
              <a:t>OTHER MANIFESTATIONS ARE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smtClean="0">
                <a:ln>
                  <a:noFill/>
                </a:ln>
                <a:solidFill>
                  <a:srgbClr val="CCFFCC"/>
                </a:solidFill>
                <a:effectLst/>
                <a:uLnTx/>
                <a:uFillTx/>
                <a:latin typeface="Calibri" panose="020F0502020204030204"/>
                <a:ea typeface="+mn-ea"/>
                <a:cs typeface="+mn-cs"/>
              </a:rPr>
              <a:t>STAR GAZER</a:t>
            </a: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…..ONE WHO STUDIES THE STARS AND WORSHIPS THEM…ISAIAH 47</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smtClean="0">
                <a:ln>
                  <a:noFill/>
                </a:ln>
                <a:solidFill>
                  <a:srgbClr val="FF00FF"/>
                </a:solidFill>
                <a:effectLst/>
                <a:uLnTx/>
                <a:uFillTx/>
                <a:latin typeface="Calibri" panose="020F0502020204030204"/>
                <a:ea typeface="+mn-ea"/>
                <a:cs typeface="+mn-cs"/>
              </a:rPr>
              <a:t>ASTROLOGERS</a:t>
            </a:r>
            <a:r>
              <a:rPr kumimoji="0" lang="en-US" sz="3200" b="1" i="0" u="none" strike="noStrike" kern="1200" cap="none" spc="0" normalizeH="0" baseline="0" noProof="0" dirty="0" smtClean="0">
                <a:ln>
                  <a:noFill/>
                </a:ln>
                <a:solidFill>
                  <a:srgbClr val="FF00FF"/>
                </a:solidFill>
                <a:effectLst/>
                <a:uLnTx/>
                <a:uFillTx/>
                <a:latin typeface="Calibri" panose="020F0502020204030204"/>
                <a:ea typeface="+mn-ea"/>
                <a:cs typeface="+mn-cs"/>
              </a:rPr>
              <a:t>…</a:t>
            </a: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.THOSE WHO ARE USED IN AN EFFORT TO FORTELL THE FUTURE AND ADVISE THE KING.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smtClean="0">
                <a:ln>
                  <a:noFill/>
                </a:ln>
                <a:solidFill>
                  <a:srgbClr val="FF6600"/>
                </a:solidFill>
                <a:effectLst/>
                <a:uLnTx/>
                <a:uFillTx/>
                <a:latin typeface="Calibri" panose="020F0502020204030204"/>
                <a:ea typeface="+mn-ea"/>
                <a:cs typeface="+mn-cs"/>
              </a:rPr>
              <a:t>BALOMANCY</a:t>
            </a: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…..DIVINATION BY ARROWS…EZEKIEL…21-24</a:t>
            </a:r>
            <a:endPar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8367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iterate type="lt">
                                    <p:tmPct val="10000"/>
                                  </p:iterate>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iterate type="lt">
                                    <p:tmPct val="10000"/>
                                  </p:iterate>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nodeType="clickEffect">
                                  <p:stCondLst>
                                    <p:cond delay="0"/>
                                  </p:stCondLst>
                                  <p:iterate type="lt">
                                    <p:tmPct val="10000"/>
                                  </p:iterate>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extBox 1"/>
          <p:cNvSpPr txBox="1"/>
          <p:nvPr/>
        </p:nvSpPr>
        <p:spPr>
          <a:xfrm>
            <a:off x="585013" y="314103"/>
            <a:ext cx="11001375" cy="720197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smtClean="0">
                <a:ln>
                  <a:noFill/>
                </a:ln>
                <a:solidFill>
                  <a:srgbClr val="00FF00"/>
                </a:solidFill>
                <a:effectLst/>
                <a:uLnTx/>
                <a:uFillTx/>
                <a:latin typeface="Calibri" panose="020F0502020204030204"/>
                <a:ea typeface="+mn-ea"/>
                <a:cs typeface="+mn-cs"/>
              </a:rPr>
              <a:t>WATER WITCHING</a:t>
            </a: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….DIVINATION BY ROD…HOSEA 4 :12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smtClean="0">
                <a:ln>
                  <a:noFill/>
                </a:ln>
                <a:solidFill>
                  <a:srgbClr val="CCFF33"/>
                </a:solidFill>
                <a:effectLst/>
                <a:uLnTx/>
                <a:uFillTx/>
                <a:latin typeface="Calibri" panose="020F0502020204030204"/>
                <a:ea typeface="+mn-ea"/>
                <a:cs typeface="+mn-cs"/>
              </a:rPr>
              <a:t>SPLANCHONOMANCY</a:t>
            </a:r>
            <a:r>
              <a:rPr kumimoji="0" lang="en-US" sz="2400" b="1" i="0" u="none" strike="noStrike" kern="1200" cap="none" spc="0" normalizeH="0" baseline="0" noProof="0" dirty="0" smtClean="0">
                <a:ln>
                  <a:noFill/>
                </a:ln>
                <a:solidFill>
                  <a:srgbClr val="CCFF33"/>
                </a:solidFill>
                <a:effectLst/>
                <a:uLnTx/>
                <a:uFillTx/>
                <a:latin typeface="Calibri" panose="020F0502020204030204"/>
                <a:ea typeface="+mn-ea"/>
                <a:cs typeface="+mn-cs"/>
              </a:rPr>
              <a:t>…</a:t>
            </a: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…DIVBINATION BY INSPECTION OF ENTRAILS….EZEKIEL…21:21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smtClean="0">
                <a:ln>
                  <a:noFill/>
                </a:ln>
                <a:solidFill>
                  <a:srgbClr val="FFFF00"/>
                </a:solidFill>
                <a:effectLst/>
                <a:uLnTx/>
                <a:uFillTx/>
                <a:latin typeface="Calibri" panose="020F0502020204030204"/>
                <a:ea typeface="+mn-ea"/>
                <a:cs typeface="+mn-cs"/>
              </a:rPr>
              <a:t>TERAPHIM</a:t>
            </a: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…..IMAGES CONSULTED FOR ADVICE…..JUDGES 17:5</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smtClean="0">
                <a:ln>
                  <a:noFill/>
                </a:ln>
                <a:solidFill>
                  <a:srgbClr val="66CCFF"/>
                </a:solidFill>
                <a:effectLst/>
                <a:uLnTx/>
                <a:uFillTx/>
                <a:latin typeface="Calibri" panose="020F0502020204030204"/>
                <a:ea typeface="+mn-ea"/>
                <a:cs typeface="+mn-cs"/>
              </a:rPr>
              <a:t>MUTTERER…</a:t>
            </a: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..ONE WHO COMMUNICATES WITH THE “FAMILIAR SPIRIT” AS IF TALKING TO HIMSELF…ISAIAH 8:19</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smtClean="0">
                <a:ln>
                  <a:noFill/>
                </a:ln>
                <a:solidFill>
                  <a:srgbClr val="FF00FF"/>
                </a:solidFill>
                <a:effectLst/>
                <a:uLnTx/>
                <a:uFillTx/>
                <a:latin typeface="Calibri" panose="020F0502020204030204"/>
                <a:ea typeface="+mn-ea"/>
                <a:cs typeface="+mn-cs"/>
              </a:rPr>
              <a:t>VENTRILOQUIST</a:t>
            </a: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….A PERSON WHO THROWS HIS VOICE….ISAIAH 29: 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smtClean="0">
                <a:ln>
                  <a:noFill/>
                </a:ln>
                <a:solidFill>
                  <a:prstClr val="white"/>
                </a:solidFill>
                <a:effectLst/>
                <a:uLnTx/>
                <a:uFillTx/>
                <a:latin typeface="Calibri" panose="020F0502020204030204"/>
                <a:ea typeface="+mn-ea"/>
                <a:cs typeface="+mn-cs"/>
              </a:rPr>
              <a:t>DIVINATION…</a:t>
            </a: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..THE ART OF OBTAINING SECRET KNOWLEDGE ESPECIALLY OF THE FUTURE; A PAGAN COUNTERPART OF PROPHECY. CAREFUL COMPARISON OF SCRIPTURE WILL REVEAL THAT INSPIRATIONAL DIVINATION IS BY DEMON POWER; WHEREAS, GENUINE PROPHECY IS BY THE SPIRIT OF GOD. THE BIBLICAL ATTITUDE TOWARD DIVINATION IS DISTINCTLY HOSTILE …UNGERS BIBLE DIC…….Deut. 18:10, 12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280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nodeType="clickEffect">
                                  <p:stCondLst>
                                    <p:cond delay="0"/>
                                  </p:stCondLst>
                                  <p:iterate type="lt">
                                    <p:tmPct val="10000"/>
                                  </p:iterate>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nodeType="clickEffect">
                                  <p:stCondLst>
                                    <p:cond delay="0"/>
                                  </p:stCondLst>
                                  <p:iterate type="lt">
                                    <p:tmPct val="10000"/>
                                  </p:iterate>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nodeType="clickEffect">
                                  <p:stCondLst>
                                    <p:cond delay="0"/>
                                  </p:stCondLst>
                                  <p:iterate type="lt">
                                    <p:tmPct val="10000"/>
                                  </p:iterate>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nodeType="clickEffect">
                                  <p:stCondLst>
                                    <p:cond delay="0"/>
                                  </p:stCondLst>
                                  <p:iterate type="lt">
                                    <p:tmPct val="10000"/>
                                  </p:iterate>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6" fill="hold" nodeType="clickEffect">
                                  <p:stCondLst>
                                    <p:cond delay="0"/>
                                  </p:stCondLst>
                                  <p:iterate type="lt">
                                    <p:tmPct val="10000"/>
                                  </p:iterate>
                                  <p:childTnLst>
                                    <p:set>
                                      <p:cBhvr>
                                        <p:cTn id="36" dur="1" fill="hold">
                                          <p:stCondLst>
                                            <p:cond delay="0"/>
                                          </p:stCondLst>
                                        </p:cTn>
                                        <p:tgtEl>
                                          <p:spTgt spid="2">
                                            <p:txEl>
                                              <p:pRg st="10" end="10"/>
                                            </p:txEl>
                                          </p:spTgt>
                                        </p:tgtEl>
                                        <p:attrNameLst>
                                          <p:attrName>style.visibility</p:attrName>
                                        </p:attrNameLst>
                                      </p:cBhvr>
                                      <p:to>
                                        <p:strVal val="visible"/>
                                      </p:to>
                                    </p:set>
                                    <p:anim calcmode="lin" valueType="num">
                                      <p:cBhvr additive="base">
                                        <p:cTn id="37" dur="500" fill="hold"/>
                                        <p:tgtEl>
                                          <p:spTgt spid="2">
                                            <p:txEl>
                                              <p:pRg st="10" end="10"/>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extBox 1"/>
          <p:cNvSpPr txBox="1"/>
          <p:nvPr/>
        </p:nvSpPr>
        <p:spPr>
          <a:xfrm>
            <a:off x="457200" y="447675"/>
            <a:ext cx="11210925" cy="67403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prstClr val="white"/>
                </a:solidFill>
                <a:effectLst/>
                <a:uLnTx/>
                <a:uFillTx/>
                <a:latin typeface="Calibri" panose="020F0502020204030204"/>
                <a:ea typeface="+mn-ea"/>
                <a:cs typeface="+mn-cs"/>
              </a:rPr>
              <a:t>BELOVED, TODAY WE LOOK AT EVERY TOWN CITY OR STATE OR NEIGHBORHOODS AND WE WILL FIND AT LEAST ONE OR TWO LOCATION WHERE TARROT CARD READERS ARE DUPING PEOPLE FOR THEIR MONEY!!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FFFF00"/>
                </a:solidFill>
                <a:effectLst/>
                <a:uLnTx/>
                <a:uFillTx/>
                <a:latin typeface="Calibri" panose="020F0502020204030204"/>
                <a:ea typeface="+mn-ea"/>
                <a:cs typeface="+mn-cs"/>
              </a:rPr>
              <a:t>MANY OBJECTS ARE USED IN FORTUNE-TELLING…..SOME COMMON ONES ARE……CRYSTAL BALL, HOROSCOPE, TEA LEAVES, PENDULUM, QUIJA BOARD, CARDS, DREAMS, SIGNS, PALM READINGS,  HANDWRITING ANALYSIS ANYTHING USED TO OBTAIN AND ANSWER!!!!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1762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iterate type="lt">
                                    <p:tmPct val="10000"/>
                                  </p:iterate>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Rectangle 1"/>
          <p:cNvSpPr/>
          <p:nvPr/>
        </p:nvSpPr>
        <p:spPr>
          <a:xfrm>
            <a:off x="342900" y="345170"/>
            <a:ext cx="11606646" cy="34163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00FF00"/>
                </a:solidFill>
                <a:effectLst/>
                <a:uLnTx/>
                <a:uFillTx/>
                <a:latin typeface="Calibri" panose="020F0502020204030204"/>
                <a:ea typeface="+mn-ea"/>
                <a:cs typeface="+mn-cs"/>
              </a:rPr>
              <a:t>SOME OTHER FORMS OF SORCERY…..ARE: TO RECITE A MAGIC VERSE, TO CAST A SPELL, TO PUT ONE IN A TRANCE, SOUL TRAVEL, OR ANY EVIL POWER SUPPLIED BY SATAN.  THOSE WHO PRACTICE SUCH WITCHCRAFT, AND WORSHIP SATAN, ARE IN A CONFEDERACY WITH SATAN, THEY ARE BECOME THE ADVERSARIES OF GOD AND MAN!!!</a:t>
            </a:r>
          </a:p>
        </p:txBody>
      </p:sp>
      <p:sp>
        <p:nvSpPr>
          <p:cNvPr id="3" name="Rectangle 2"/>
          <p:cNvSpPr/>
          <p:nvPr/>
        </p:nvSpPr>
        <p:spPr>
          <a:xfrm>
            <a:off x="467591" y="4135719"/>
            <a:ext cx="11357264" cy="156966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00B0F0"/>
                </a:solidFill>
                <a:effectLst/>
                <a:uLnTx/>
                <a:uFillTx/>
                <a:latin typeface="Calibri" panose="020F0502020204030204"/>
                <a:ea typeface="+mn-ea"/>
                <a:cs typeface="+mn-cs"/>
              </a:rPr>
              <a:t>AS WE CAN SEE THIS IS NOT SOMETHING NEW IT’S BEEN AROUND FOR AGES…..</a:t>
            </a:r>
          </a:p>
        </p:txBody>
      </p:sp>
    </p:spTree>
    <p:extLst>
      <p:ext uri="{BB962C8B-B14F-4D97-AF65-F5344CB8AC3E}">
        <p14:creationId xmlns:p14="http://schemas.microsoft.com/office/powerpoint/2010/main" val="800631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extBox 1"/>
          <p:cNvSpPr txBox="1"/>
          <p:nvPr/>
        </p:nvSpPr>
        <p:spPr>
          <a:xfrm>
            <a:off x="529936" y="142009"/>
            <a:ext cx="11144250" cy="212365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00B0F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00B0F0"/>
                </a:solidFill>
                <a:effectLst/>
                <a:uLnTx/>
                <a:uFillTx/>
                <a:latin typeface="Calibri" panose="020F0502020204030204"/>
                <a:ea typeface="+mn-ea"/>
                <a:cs typeface="+mn-cs"/>
              </a:rPr>
              <a:t>IN THE BIBLE  WE ALSO HAVE A STORY OF A WOMAN WHO WAS POSSESED BY THE “SPIRIT OF DIVINATION”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p:cNvSpPr txBox="1"/>
          <p:nvPr/>
        </p:nvSpPr>
        <p:spPr>
          <a:xfrm>
            <a:off x="394855" y="1648691"/>
            <a:ext cx="10906125" cy="535531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sng" strike="noStrike" kern="1200" cap="none" spc="0" normalizeH="0" baseline="0" noProof="0" dirty="0" smtClean="0">
                <a:ln>
                  <a:noFill/>
                </a:ln>
                <a:solidFill>
                  <a:srgbClr val="FFFF00"/>
                </a:solidFill>
                <a:effectLst/>
                <a:uLnTx/>
                <a:uFillTx/>
                <a:latin typeface="Calibri" panose="020F0502020204030204"/>
                <a:ea typeface="+mn-ea"/>
                <a:cs typeface="+mn-cs"/>
              </a:rPr>
              <a:t>AN OLD TRICK STILL AT WORK……</a:t>
            </a:r>
            <a:endParaRPr kumimoji="0" lang="en-US" sz="3600" b="1" i="0" u="sng"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smtClean="0">
                <a:ln>
                  <a:noFill/>
                </a:ln>
                <a:solidFill>
                  <a:srgbClr val="00B0F0"/>
                </a:solidFill>
                <a:effectLst/>
                <a:uLnTx/>
                <a:uFillTx/>
                <a:latin typeface="Calibri" panose="020F0502020204030204"/>
                <a:ea typeface="+mn-ea"/>
                <a:cs typeface="+mn-cs"/>
              </a:rPr>
              <a:t>ACTS 16:16-18….</a:t>
            </a:r>
            <a:r>
              <a:rPr kumimoji="0" lang="en-US" sz="3200" b="1" i="0" u="sng" strike="noStrike" kern="1200" cap="none" spc="0" normalizeH="0" baseline="30000" noProof="0" dirty="0">
                <a:ln>
                  <a:noFill/>
                </a:ln>
                <a:solidFill>
                  <a:srgbClr val="00B0F0"/>
                </a:solidFill>
                <a:effectLst/>
                <a:uLnTx/>
                <a:uFillTx/>
                <a:latin typeface="Calibri" panose="020F0502020204030204"/>
                <a:ea typeface="+mn-ea"/>
                <a:cs typeface="+mn-cs"/>
              </a:rPr>
              <a:t> </a:t>
            </a:r>
            <a:r>
              <a:rPr kumimoji="0" lang="en-US" sz="3200" b="1" i="0" u="none" strike="noStrike" kern="1200" cap="none" spc="0" normalizeH="0" baseline="30000" noProof="0" dirty="0">
                <a:ln>
                  <a:noFill/>
                </a:ln>
                <a:solidFill>
                  <a:prstClr val="white"/>
                </a:solidFill>
                <a:effectLst/>
                <a:uLnTx/>
                <a:uFillTx/>
                <a:latin typeface="Calibri" panose="020F0502020204030204"/>
                <a:ea typeface="+mn-ea"/>
                <a:cs typeface="+mn-cs"/>
              </a:rPr>
              <a:t>16 </a:t>
            </a:r>
            <a:r>
              <a:rPr kumimoji="0" lang="en-US" sz="3200" b="1" i="0" u="none" strike="noStrike" kern="1200" cap="none" spc="0" normalizeH="0" baseline="0" noProof="0" dirty="0">
                <a:ln>
                  <a:noFill/>
                </a:ln>
                <a:solidFill>
                  <a:prstClr val="white"/>
                </a:solidFill>
                <a:effectLst/>
                <a:uLnTx/>
                <a:uFillTx/>
                <a:latin typeface="Calibri" panose="020F0502020204030204"/>
                <a:ea typeface="+mn-ea"/>
                <a:cs typeface="+mn-cs"/>
              </a:rPr>
              <a:t>And it came to pass, as we went to prayer, a certain damsel possessed with a spirit of divination met us, which brought her masters much gain by soothsaying: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a:ln>
                  <a:noFill/>
                </a:ln>
                <a:solidFill>
                  <a:prstClr val="white"/>
                </a:solidFill>
                <a:effectLst/>
                <a:uLnTx/>
                <a:uFillTx/>
                <a:latin typeface="Calibri" panose="020F0502020204030204"/>
                <a:ea typeface="+mn-ea"/>
                <a:cs typeface="+mn-cs"/>
              </a:rPr>
              <a:t>17 </a:t>
            </a:r>
            <a:r>
              <a:rPr kumimoji="0" lang="en-US" sz="3200" b="1" i="0" u="none" strike="noStrike" kern="1200" cap="none" spc="0" normalizeH="0" baseline="0" noProof="0" dirty="0">
                <a:ln>
                  <a:noFill/>
                </a:ln>
                <a:solidFill>
                  <a:prstClr val="white"/>
                </a:solidFill>
                <a:effectLst/>
                <a:uLnTx/>
                <a:uFillTx/>
                <a:latin typeface="Calibri" panose="020F0502020204030204"/>
                <a:ea typeface="+mn-ea"/>
                <a:cs typeface="+mn-cs"/>
              </a:rPr>
              <a:t>The same followed Paul and us, and cried, saying, These men are the servants of the most high God, which shew unto us the way of salvation.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a:ln>
                  <a:noFill/>
                </a:ln>
                <a:solidFill>
                  <a:prstClr val="white"/>
                </a:solidFill>
                <a:effectLst/>
                <a:uLnTx/>
                <a:uFillTx/>
                <a:latin typeface="Calibri" panose="020F0502020204030204"/>
                <a:ea typeface="+mn-ea"/>
                <a:cs typeface="+mn-cs"/>
              </a:rPr>
              <a:t>18 </a:t>
            </a:r>
            <a:r>
              <a:rPr kumimoji="0" lang="en-US" sz="3200" b="1" i="0" u="none" strike="noStrike" kern="1200" cap="none" spc="0" normalizeH="0" baseline="0" noProof="0" dirty="0">
                <a:ln>
                  <a:noFill/>
                </a:ln>
                <a:solidFill>
                  <a:prstClr val="white"/>
                </a:solidFill>
                <a:effectLst/>
                <a:uLnTx/>
                <a:uFillTx/>
                <a:latin typeface="Calibri" panose="020F0502020204030204"/>
                <a:ea typeface="+mn-ea"/>
                <a:cs typeface="+mn-cs"/>
              </a:rPr>
              <a:t>And this did she many days. But Paul, being grieved, turned and said to the spirit, I command thee in the name of Jesus Christ to come out of her. And he came out the same hour.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86702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iterate type="lt">
                                    <p:tmPct val="10000"/>
                                  </p:iterate>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nodeType="clickEffect">
                                  <p:stCondLst>
                                    <p:cond delay="0"/>
                                  </p:stCondLst>
                                  <p:iterate type="lt">
                                    <p:tmPct val="10000"/>
                                  </p:iterate>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par>
                                <p:cTn id="21" presetID="2" presetClass="entr" presetSubtype="3" fill="hold" nodeType="withEffect">
                                  <p:stCondLst>
                                    <p:cond delay="700"/>
                                  </p:stCondLst>
                                  <p:iterate type="lt">
                                    <p:tmPct val="10000"/>
                                  </p:iterate>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0-#ppt_h/2"/>
                                          </p:val>
                                        </p:tav>
                                        <p:tav tm="100000">
                                          <p:val>
                                            <p:strVal val="#ppt_y"/>
                                          </p:val>
                                        </p:tav>
                                      </p:tavLst>
                                    </p:anim>
                                  </p:childTnLst>
                                </p:cTn>
                              </p:par>
                              <p:par>
                                <p:cTn id="25" presetID="2" presetClass="entr" presetSubtype="3" fill="hold" nodeType="withEffect">
                                  <p:stCondLst>
                                    <p:cond delay="600"/>
                                  </p:stCondLst>
                                  <p:iterate type="lt">
                                    <p:tmPct val="10000"/>
                                  </p:iterate>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extBox 1"/>
          <p:cNvSpPr txBox="1"/>
          <p:nvPr/>
        </p:nvSpPr>
        <p:spPr>
          <a:xfrm>
            <a:off x="531223" y="140229"/>
            <a:ext cx="11277600" cy="458587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00B0F0"/>
                </a:solidFill>
                <a:effectLst/>
                <a:uLnTx/>
                <a:uFillTx/>
                <a:latin typeface="Calibri" panose="020F0502020204030204"/>
                <a:ea typeface="+mn-ea"/>
                <a:cs typeface="+mn-cs"/>
              </a:rPr>
              <a:t>PAUL SAW THAT ALTHOUGH SHE WAS STATING THE TRUTH, THE PURPOSE OF SATAN WAS TO MAKE PEOPLE THINK SHE WAS IN LEAGUE WITH THEM, AND THAT THEY ALSO WERE WORKING MIRACLES BY EVIL SPIRITS.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a:ln>
                <a:noFill/>
              </a:ln>
              <a:solidFill>
                <a:srgbClr val="00B0F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00B0F0"/>
                </a:solidFill>
                <a:effectLst/>
                <a:uLnTx/>
                <a:uFillTx/>
                <a:latin typeface="Calibri" panose="020F0502020204030204"/>
                <a:ea typeface="+mn-ea"/>
                <a:cs typeface="+mn-cs"/>
              </a:rPr>
              <a:t>SOMETHING TO NOTICE IN THIS STORY IS THAT SHE FOLLOWED CLOSELY WITH THEM AS  IF SHE WERE CONNECTED WITH THEIR PARTY.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p:cNvSpPr txBox="1"/>
          <p:nvPr/>
        </p:nvSpPr>
        <p:spPr>
          <a:xfrm>
            <a:off x="236814" y="4280757"/>
            <a:ext cx="11866417" cy="31085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srgbClr val="FFFF00"/>
                </a:solidFill>
                <a:effectLst/>
                <a:uLnTx/>
                <a:uFillTx/>
                <a:latin typeface="Calibri" panose="020F0502020204030204"/>
                <a:ea typeface="+mn-ea"/>
                <a:cs typeface="+mn-cs"/>
              </a:rPr>
              <a:t>THE SAME SITUATION CAN BE SEEN TODAY.  IT WILL ALWAYS BE THE SAME OLD TRICK OF SATAN IN ORDER TO DECIEVE PEOPLE.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srgbClr val="FFFF0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7498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Rectangle 1"/>
          <p:cNvSpPr/>
          <p:nvPr/>
        </p:nvSpPr>
        <p:spPr>
          <a:xfrm>
            <a:off x="353290" y="4025509"/>
            <a:ext cx="11617037" cy="267765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FF00"/>
                </a:solidFill>
                <a:effectLst/>
                <a:uLnTx/>
                <a:uFillTx/>
                <a:latin typeface="Calibri" panose="020F0502020204030204"/>
                <a:ea typeface="+mn-ea"/>
                <a:cs typeface="+mn-cs"/>
              </a:rPr>
              <a:t>THE PURPOSE FOR THIS IS TO USE THE REPUTATION OF THE PRECIDING MINISTER THIS GIVES HIM AN OPENING TO MINISTER BY AN EVIL SPIRIT, IN ORDER OF DECIEVE THE PEOPLE AND TO DISCREDIT THE TRUE WORK OF GOD</a:t>
            </a:r>
            <a:r>
              <a:rPr kumimoji="0" lang="en-US" sz="2800" b="1" i="0" u="none" strike="noStrike" kern="1200" cap="none" spc="0" normalizeH="0" baseline="0" noProof="0" dirty="0" smtClean="0">
                <a:ln>
                  <a:noFill/>
                </a:ln>
                <a:solidFill>
                  <a:srgbClr val="FFFF00"/>
                </a:solidFill>
                <a:effectLst/>
                <a:uLnTx/>
                <a:uFillTx/>
                <a:latin typeface="Calibri" panose="020F0502020204030204"/>
                <a:ea typeface="+mn-ea"/>
                <a:cs typeface="+mn-cs"/>
              </a:rPr>
              <a:t>.!! </a:t>
            </a:r>
            <a:r>
              <a:rPr kumimoji="0" lang="en-US" sz="2800" b="1" i="0" u="none" strike="noStrike" kern="1200" cap="none" spc="0" normalizeH="0" baseline="0" noProof="0" dirty="0">
                <a:ln>
                  <a:noFill/>
                </a:ln>
                <a:solidFill>
                  <a:srgbClr val="FFFF00"/>
                </a:solidFill>
                <a:effectLst/>
                <a:uLnTx/>
                <a:uFillTx/>
                <a:latin typeface="Calibri" panose="020F0502020204030204"/>
                <a:ea typeface="+mn-ea"/>
                <a:cs typeface="+mn-cs"/>
              </a:rPr>
              <a:t> </a:t>
            </a:r>
            <a:r>
              <a:rPr kumimoji="0" lang="en-US" sz="2800" b="1" i="0" u="none" strike="noStrike" kern="1200" cap="none" spc="0" normalizeH="0" baseline="0" noProof="0" dirty="0" smtClean="0">
                <a:ln>
                  <a:noFill/>
                </a:ln>
                <a:solidFill>
                  <a:srgbClr val="FFFF00"/>
                </a:solidFill>
                <a:effectLst/>
                <a:uLnTx/>
                <a:uFillTx/>
                <a:latin typeface="Calibri" panose="020F0502020204030204"/>
                <a:ea typeface="+mn-ea"/>
                <a:cs typeface="+mn-cs"/>
              </a:rPr>
              <a:t>NOT ONLY THAT IT DESTROYS GOD’S PEOPLE!!!</a:t>
            </a:r>
            <a:endParaRPr kumimoji="0" lang="en-US" sz="2800" b="1" i="0" u="none" strike="noStrike" kern="1200" cap="none" spc="0" normalizeH="0" baseline="0" noProof="0" dirty="0">
              <a:ln>
                <a:noFill/>
              </a:ln>
              <a:solidFill>
                <a:srgbClr val="FFFF0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FF00"/>
                </a:solidFill>
                <a:effectLst/>
                <a:uLnTx/>
                <a:uFillTx/>
                <a:latin typeface="Calibri" panose="020F0502020204030204"/>
                <a:ea typeface="+mn-ea"/>
                <a:cs typeface="+mn-cs"/>
              </a:rPr>
              <a:t>CASE IN POINT …JIM JONES…..</a:t>
            </a:r>
          </a:p>
        </p:txBody>
      </p:sp>
      <p:sp>
        <p:nvSpPr>
          <p:cNvPr id="3" name="Rectangle 2"/>
          <p:cNvSpPr/>
          <p:nvPr/>
        </p:nvSpPr>
        <p:spPr>
          <a:xfrm>
            <a:off x="296140" y="148138"/>
            <a:ext cx="11731336" cy="347787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FFF00"/>
                </a:solidFill>
                <a:effectLst/>
                <a:uLnTx/>
                <a:uFillTx/>
                <a:latin typeface="Calibri" panose="020F0502020204030204"/>
                <a:ea typeface="+mn-ea"/>
                <a:cs typeface="+mn-cs"/>
              </a:rPr>
              <a:t>FOR INSTANCE, A WELL KNOWN MINISTER OF THE GOSPEL WILL HOLD A MEETING IN A TOWN, THEN A PERSON WITH A FAMILIAR OR SPIRIT OF DIVINATION FOLLOWS HIM.   THIS PERSON WILL SPEAK VERY HIGHLY AND VERY WELL OF THE MINISTER, AND INSINUATE THAT HE IS WORKING CLOSELY WITH HIM UNDER HIS APPROVAL</a:t>
            </a:r>
            <a:r>
              <a:rPr kumimoji="0" lang="en-US" sz="4000" b="1" i="0" u="none" strike="noStrike" kern="1200" cap="none" spc="0" normalizeH="0" baseline="0" noProof="0" dirty="0">
                <a:ln>
                  <a:noFill/>
                </a:ln>
                <a:solidFill>
                  <a:srgbClr val="FFFF00"/>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2345076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iterate type="lt">
                                    <p:tmPct val="10000"/>
                                  </p:iterate>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iterate type="lt">
                                    <p:tmPct val="10000"/>
                                  </p:iterate>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20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2">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extBox 1"/>
          <p:cNvSpPr txBox="1"/>
          <p:nvPr/>
        </p:nvSpPr>
        <p:spPr>
          <a:xfrm>
            <a:off x="93517" y="211381"/>
            <a:ext cx="11970327" cy="707886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00FF00"/>
                </a:solidFill>
                <a:effectLst/>
                <a:uLnTx/>
                <a:uFillTx/>
                <a:latin typeface="Calibri" panose="020F0502020204030204"/>
                <a:ea typeface="+mn-ea"/>
                <a:cs typeface="+mn-cs"/>
              </a:rPr>
              <a:t>IN CLOSING THIS CHAPTER OF ….RECOGNIZING AND UNDERSTANDING OUR TRUE ENEMY…WE FIGHT THE GOOD FIGHT OF FAITH BY  ATTAINING ALL THE INFORMATION POSSIBLE CONCERNING OUR SPIRITUAL ENEMY!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FF00"/>
                </a:solidFill>
                <a:effectLst/>
                <a:uLnTx/>
                <a:uFillTx/>
                <a:latin typeface="Calibri" panose="020F0502020204030204"/>
                <a:ea typeface="+mn-ea"/>
                <a:cs typeface="+mn-cs"/>
              </a:rPr>
              <a:t>WE HAVE THE WEAPONRY TO FIGHT IN THIS SPIRITUAL WAR THAT WE ARE IN…AND WE ARE TO SET THE CAPTIVES FREE BUT THIS WILL ONLY BE ACCOMPLISHED WHEN  THE TRUE BELIEVERS ARE ARMED AND TRAINED PROPERLY TO FIGHT THIS WAR!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2597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iterate type="lt">
                                    <p:tmPct val="10000"/>
                                  </p:iterate>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Rectangle 1"/>
          <p:cNvSpPr/>
          <p:nvPr/>
        </p:nvSpPr>
        <p:spPr>
          <a:xfrm>
            <a:off x="446810" y="988735"/>
            <a:ext cx="11502736" cy="452431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GOD WILL NOT PUT HIS CHILDREN ON THE FRONT LINES TO COMBAT SUCH POWERFUL FORCES OF SATAN UNLESS WE ARE FULLY DETERMINED TO BE LEARNED AND  UNDERSTAND WHO ARE ENEMY IS!! AMEN!!!</a:t>
            </a:r>
          </a:p>
        </p:txBody>
      </p:sp>
    </p:spTree>
    <p:extLst>
      <p:ext uri="{BB962C8B-B14F-4D97-AF65-F5344CB8AC3E}">
        <p14:creationId xmlns:p14="http://schemas.microsoft.com/office/powerpoint/2010/main" val="1270786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solidFill>
            <a:srgbClr val="002060"/>
          </a:solidFill>
          <a:effectLst>
            <a:glow rad="228600">
              <a:schemeClr val="accent4">
                <a:satMod val="175000"/>
                <a:alpha val="40000"/>
              </a:schemeClr>
            </a:glow>
          </a:effectLst>
        </p:spPr>
        <p:txBody>
          <a:bodyPr>
            <a:normAutofit fontScale="90000"/>
          </a:bodyPr>
          <a:lstStyle/>
          <a:p>
            <a:pPr marL="0" marR="0">
              <a:spcBef>
                <a:spcPts val="0"/>
              </a:spcBef>
              <a:spcAft>
                <a:spcPts val="0"/>
              </a:spcAft>
            </a:pPr>
            <a:r>
              <a:rPr lang="en-US" b="1" u="sng" dirty="0" smtClean="0">
                <a:solidFill>
                  <a:srgbClr val="FF0000"/>
                </a:solidFill>
                <a:effectLst/>
                <a:latin typeface="Times New Roman" panose="02020603050405020304" pitchFamily="18" charset="0"/>
                <a:ea typeface="SimSun" panose="02010600030101010101" pitchFamily="2" charset="-122"/>
              </a:rPr>
              <a:t>HOW TO DEAL WITH THE STRONGMAN</a:t>
            </a:r>
            <a:r>
              <a:rPr lang="en-US" sz="4800" dirty="0" smtClean="0">
                <a:effectLst/>
                <a:latin typeface="Times New Roman" panose="02020603050405020304" pitchFamily="18" charset="0"/>
                <a:ea typeface="SimSun" panose="02010600030101010101" pitchFamily="2" charset="-122"/>
              </a:rPr>
              <a:t/>
            </a:r>
            <a:br>
              <a:rPr lang="en-US" sz="4800" dirty="0" smtClean="0">
                <a:effectLst/>
                <a:latin typeface="Times New Roman" panose="02020603050405020304" pitchFamily="18" charset="0"/>
                <a:ea typeface="SimSun" panose="02010600030101010101" pitchFamily="2" charset="-122"/>
              </a:rPr>
            </a:br>
            <a:r>
              <a:rPr lang="en-US" sz="4800" b="1" u="sng" dirty="0" smtClean="0">
                <a:solidFill>
                  <a:srgbClr val="FF0000"/>
                </a:solidFill>
                <a:effectLst/>
                <a:latin typeface="Times New Roman" panose="02020603050405020304" pitchFamily="18" charset="0"/>
                <a:ea typeface="SimSun" panose="02010600030101010101" pitchFamily="2" charset="-122"/>
              </a:rPr>
              <a:t>Part 8</a:t>
            </a:r>
            <a:endParaRPr lang="en-US" b="1" u="sng" dirty="0">
              <a:solidFill>
                <a:srgbClr val="FF0000"/>
              </a:solidFill>
            </a:endParaRPr>
          </a:p>
        </p:txBody>
      </p:sp>
      <p:sp>
        <p:nvSpPr>
          <p:cNvPr id="3" name="Subtitle 2"/>
          <p:cNvSpPr>
            <a:spLocks noGrp="1"/>
          </p:cNvSpPr>
          <p:nvPr>
            <p:ph type="subTitle" idx="1"/>
          </p:nvPr>
        </p:nvSpPr>
        <p:spPr>
          <a:xfrm>
            <a:off x="1524000" y="4031085"/>
            <a:ext cx="9144000" cy="1666102"/>
          </a:xfrm>
        </p:spPr>
        <p:txBody>
          <a:bodyPr>
            <a:noAutofit/>
          </a:bodyPr>
          <a:lstStyle/>
          <a:p>
            <a:r>
              <a:rPr lang="en-US" sz="4800" b="1" dirty="0" smtClean="0"/>
              <a:t>CHALLENGING</a:t>
            </a:r>
          </a:p>
          <a:p>
            <a:r>
              <a:rPr lang="en-US" sz="4800" b="1" dirty="0" smtClean="0"/>
              <a:t>SPIRITUAL</a:t>
            </a:r>
          </a:p>
          <a:p>
            <a:r>
              <a:rPr lang="en-US" sz="4800" b="1" dirty="0" smtClean="0"/>
              <a:t>FORCES</a:t>
            </a:r>
            <a:endParaRPr lang="en-US" sz="4800" b="1" dirty="0"/>
          </a:p>
        </p:txBody>
      </p:sp>
    </p:spTree>
    <p:extLst>
      <p:ext uri="{BB962C8B-B14F-4D97-AF65-F5344CB8AC3E}">
        <p14:creationId xmlns:p14="http://schemas.microsoft.com/office/powerpoint/2010/main" val="1238239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par>
                          <p:cTn id="26" fill="hold">
                            <p:stCondLst>
                              <p:cond delay="2000"/>
                            </p:stCondLst>
                            <p:childTnLst>
                              <p:par>
                                <p:cTn id="27" presetID="26" presetClass="entr" presetSubtype="0" fill="hold" nodeType="after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wipe(down)">
                                      <p:cBhvr>
                                        <p:cTn id="29" dur="580">
                                          <p:stCondLst>
                                            <p:cond delay="0"/>
                                          </p:stCondLst>
                                        </p:cTn>
                                        <p:tgtEl>
                                          <p:spTgt spid="3">
                                            <p:txEl>
                                              <p:pRg st="1" end="1"/>
                                            </p:txEl>
                                          </p:spTgt>
                                        </p:tgtEl>
                                      </p:cBhvr>
                                    </p:animEffect>
                                    <p:anim calcmode="lin" valueType="num">
                                      <p:cBhvr>
                                        <p:cTn id="30"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3">
                                            <p:txEl>
                                              <p:pRg st="1" end="1"/>
                                            </p:txEl>
                                          </p:spTgt>
                                        </p:tgtEl>
                                      </p:cBhvr>
                                      <p:to x="100000" y="60000"/>
                                    </p:animScale>
                                    <p:animScale>
                                      <p:cBhvr>
                                        <p:cTn id="36" dur="166" decel="50000">
                                          <p:stCondLst>
                                            <p:cond delay="676"/>
                                          </p:stCondLst>
                                        </p:cTn>
                                        <p:tgtEl>
                                          <p:spTgt spid="3">
                                            <p:txEl>
                                              <p:pRg st="1" end="1"/>
                                            </p:txEl>
                                          </p:spTgt>
                                        </p:tgtEl>
                                      </p:cBhvr>
                                      <p:to x="100000" y="100000"/>
                                    </p:animScale>
                                    <p:animScale>
                                      <p:cBhvr>
                                        <p:cTn id="37" dur="26">
                                          <p:stCondLst>
                                            <p:cond delay="1312"/>
                                          </p:stCondLst>
                                        </p:cTn>
                                        <p:tgtEl>
                                          <p:spTgt spid="3">
                                            <p:txEl>
                                              <p:pRg st="1" end="1"/>
                                            </p:txEl>
                                          </p:spTgt>
                                        </p:tgtEl>
                                      </p:cBhvr>
                                      <p:to x="100000" y="80000"/>
                                    </p:animScale>
                                    <p:animScale>
                                      <p:cBhvr>
                                        <p:cTn id="38" dur="166" decel="50000">
                                          <p:stCondLst>
                                            <p:cond delay="1338"/>
                                          </p:stCondLst>
                                        </p:cTn>
                                        <p:tgtEl>
                                          <p:spTgt spid="3">
                                            <p:txEl>
                                              <p:pRg st="1" end="1"/>
                                            </p:txEl>
                                          </p:spTgt>
                                        </p:tgtEl>
                                      </p:cBhvr>
                                      <p:to x="100000" y="100000"/>
                                    </p:animScale>
                                    <p:animScale>
                                      <p:cBhvr>
                                        <p:cTn id="39" dur="26">
                                          <p:stCondLst>
                                            <p:cond delay="1642"/>
                                          </p:stCondLst>
                                        </p:cTn>
                                        <p:tgtEl>
                                          <p:spTgt spid="3">
                                            <p:txEl>
                                              <p:pRg st="1" end="1"/>
                                            </p:txEl>
                                          </p:spTgt>
                                        </p:tgtEl>
                                      </p:cBhvr>
                                      <p:to x="100000" y="90000"/>
                                    </p:animScale>
                                    <p:animScale>
                                      <p:cBhvr>
                                        <p:cTn id="40" dur="166" decel="50000">
                                          <p:stCondLst>
                                            <p:cond delay="1668"/>
                                          </p:stCondLst>
                                        </p:cTn>
                                        <p:tgtEl>
                                          <p:spTgt spid="3">
                                            <p:txEl>
                                              <p:pRg st="1" end="1"/>
                                            </p:txEl>
                                          </p:spTgt>
                                        </p:tgtEl>
                                      </p:cBhvr>
                                      <p:to x="100000" y="100000"/>
                                    </p:animScale>
                                    <p:animScale>
                                      <p:cBhvr>
                                        <p:cTn id="41" dur="26">
                                          <p:stCondLst>
                                            <p:cond delay="1808"/>
                                          </p:stCondLst>
                                        </p:cTn>
                                        <p:tgtEl>
                                          <p:spTgt spid="3">
                                            <p:txEl>
                                              <p:pRg st="1" end="1"/>
                                            </p:txEl>
                                          </p:spTgt>
                                        </p:tgtEl>
                                      </p:cBhvr>
                                      <p:to x="100000" y="95000"/>
                                    </p:animScale>
                                    <p:animScale>
                                      <p:cBhvr>
                                        <p:cTn id="42" dur="166" decel="50000">
                                          <p:stCondLst>
                                            <p:cond delay="1834"/>
                                          </p:stCondLst>
                                        </p:cTn>
                                        <p:tgtEl>
                                          <p:spTgt spid="3">
                                            <p:txEl>
                                              <p:pRg st="1" end="1"/>
                                            </p:txEl>
                                          </p:spTgt>
                                        </p:tgtEl>
                                      </p:cBhvr>
                                      <p:to x="100000" y="100000"/>
                                    </p:animScale>
                                  </p:childTnLst>
                                </p:cTn>
                              </p:par>
                              <p:par>
                                <p:cTn id="43" presetID="26" presetClass="entr" presetSubtype="0" fill="hold" nodeType="with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Effect transition="in" filter="wipe(down)">
                                      <p:cBhvr>
                                        <p:cTn id="45" dur="580">
                                          <p:stCondLst>
                                            <p:cond delay="0"/>
                                          </p:stCondLst>
                                        </p:cTn>
                                        <p:tgtEl>
                                          <p:spTgt spid="3">
                                            <p:txEl>
                                              <p:pRg st="2" end="2"/>
                                            </p:txEl>
                                          </p:spTgt>
                                        </p:tgtEl>
                                      </p:cBhvr>
                                    </p:animEffect>
                                    <p:anim calcmode="lin" valueType="num">
                                      <p:cBhvr>
                                        <p:cTn id="4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1" dur="26">
                                          <p:stCondLst>
                                            <p:cond delay="650"/>
                                          </p:stCondLst>
                                        </p:cTn>
                                        <p:tgtEl>
                                          <p:spTgt spid="3">
                                            <p:txEl>
                                              <p:pRg st="2" end="2"/>
                                            </p:txEl>
                                          </p:spTgt>
                                        </p:tgtEl>
                                      </p:cBhvr>
                                      <p:to x="100000" y="60000"/>
                                    </p:animScale>
                                    <p:animScale>
                                      <p:cBhvr>
                                        <p:cTn id="52" dur="166" decel="50000">
                                          <p:stCondLst>
                                            <p:cond delay="676"/>
                                          </p:stCondLst>
                                        </p:cTn>
                                        <p:tgtEl>
                                          <p:spTgt spid="3">
                                            <p:txEl>
                                              <p:pRg st="2" end="2"/>
                                            </p:txEl>
                                          </p:spTgt>
                                        </p:tgtEl>
                                      </p:cBhvr>
                                      <p:to x="100000" y="100000"/>
                                    </p:animScale>
                                    <p:animScale>
                                      <p:cBhvr>
                                        <p:cTn id="53" dur="26">
                                          <p:stCondLst>
                                            <p:cond delay="1312"/>
                                          </p:stCondLst>
                                        </p:cTn>
                                        <p:tgtEl>
                                          <p:spTgt spid="3">
                                            <p:txEl>
                                              <p:pRg st="2" end="2"/>
                                            </p:txEl>
                                          </p:spTgt>
                                        </p:tgtEl>
                                      </p:cBhvr>
                                      <p:to x="100000" y="80000"/>
                                    </p:animScale>
                                    <p:animScale>
                                      <p:cBhvr>
                                        <p:cTn id="54" dur="166" decel="50000">
                                          <p:stCondLst>
                                            <p:cond delay="1338"/>
                                          </p:stCondLst>
                                        </p:cTn>
                                        <p:tgtEl>
                                          <p:spTgt spid="3">
                                            <p:txEl>
                                              <p:pRg st="2" end="2"/>
                                            </p:txEl>
                                          </p:spTgt>
                                        </p:tgtEl>
                                      </p:cBhvr>
                                      <p:to x="100000" y="100000"/>
                                    </p:animScale>
                                    <p:animScale>
                                      <p:cBhvr>
                                        <p:cTn id="55" dur="26">
                                          <p:stCondLst>
                                            <p:cond delay="1642"/>
                                          </p:stCondLst>
                                        </p:cTn>
                                        <p:tgtEl>
                                          <p:spTgt spid="3">
                                            <p:txEl>
                                              <p:pRg st="2" end="2"/>
                                            </p:txEl>
                                          </p:spTgt>
                                        </p:tgtEl>
                                      </p:cBhvr>
                                      <p:to x="100000" y="90000"/>
                                    </p:animScale>
                                    <p:animScale>
                                      <p:cBhvr>
                                        <p:cTn id="56" dur="166" decel="50000">
                                          <p:stCondLst>
                                            <p:cond delay="1668"/>
                                          </p:stCondLst>
                                        </p:cTn>
                                        <p:tgtEl>
                                          <p:spTgt spid="3">
                                            <p:txEl>
                                              <p:pRg st="2" end="2"/>
                                            </p:txEl>
                                          </p:spTgt>
                                        </p:tgtEl>
                                      </p:cBhvr>
                                      <p:to x="100000" y="100000"/>
                                    </p:animScale>
                                    <p:animScale>
                                      <p:cBhvr>
                                        <p:cTn id="57" dur="26">
                                          <p:stCondLst>
                                            <p:cond delay="1808"/>
                                          </p:stCondLst>
                                        </p:cTn>
                                        <p:tgtEl>
                                          <p:spTgt spid="3">
                                            <p:txEl>
                                              <p:pRg st="2" end="2"/>
                                            </p:txEl>
                                          </p:spTgt>
                                        </p:tgtEl>
                                      </p:cBhvr>
                                      <p:to x="100000" y="95000"/>
                                    </p:animScale>
                                    <p:animScale>
                                      <p:cBhvr>
                                        <p:cTn id="58"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extBox 1"/>
          <p:cNvSpPr txBox="1"/>
          <p:nvPr/>
        </p:nvSpPr>
        <p:spPr>
          <a:xfrm>
            <a:off x="255181" y="223284"/>
            <a:ext cx="11727269" cy="201098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FF00"/>
                </a:solidFill>
                <a:effectLst/>
                <a:uLnTx/>
                <a:uFillTx/>
                <a:latin typeface="Calibri" panose="020F0502020204030204"/>
                <a:ea typeface="+mn-ea"/>
                <a:cs typeface="+mn-cs"/>
              </a:rPr>
              <a:t>TONITE WE WILL LOOK AT ANOTHER COUPLE OF SATANS VERY POWERFUL PRINCIPALITIES OF THE AIR CALLED…….</a:t>
            </a:r>
            <a:endParaRPr kumimoji="0" lang="en-US" sz="4000" b="1" i="0"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
        <p:nvSpPr>
          <p:cNvPr id="3" name="Rectangle 2"/>
          <p:cNvSpPr/>
          <p:nvPr/>
        </p:nvSpPr>
        <p:spPr>
          <a:xfrm>
            <a:off x="378477" y="2386310"/>
            <a:ext cx="11137247" cy="3785652"/>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baseline="0" noProof="0" dirty="0" smtClean="0">
                <a:ln w="12700">
                  <a:solidFill>
                    <a:srgbClr val="5B9BD5"/>
                  </a:solidFill>
                  <a:prstDash val="solid"/>
                </a:ln>
                <a:pattFill prst="pct50">
                  <a:fgClr>
                    <a:srgbClr val="5B9BD5"/>
                  </a:fgClr>
                  <a:bgClr>
                    <a:srgbClr val="5B9BD5">
                      <a:lumMod val="20000"/>
                      <a:lumOff val="80000"/>
                    </a:srgbClr>
                  </a:bgClr>
                </a:pattFill>
                <a:effectLst>
                  <a:outerShdw dist="38100" dir="2640000" algn="bl" rotWithShape="0">
                    <a:srgbClr val="5B9BD5"/>
                  </a:outerShdw>
                </a:effectLst>
                <a:uLnTx/>
                <a:uFillTx/>
                <a:latin typeface="Calibri" panose="020F0502020204030204"/>
                <a:ea typeface="+mn-ea"/>
                <a:cs typeface="+mn-cs"/>
              </a:rPr>
              <a:t>THE SPIRIT OF DIVINATION AND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0" b="1" i="0" u="none" strike="noStrike" kern="1200" cap="none" spc="0" normalizeH="0" baseline="0" noProof="0" dirty="0" smtClean="0">
                <a:ln w="12700">
                  <a:solidFill>
                    <a:srgbClr val="5B9BD5"/>
                  </a:solidFill>
                  <a:prstDash val="solid"/>
                </a:ln>
                <a:pattFill prst="pct50">
                  <a:fgClr>
                    <a:srgbClr val="5B9BD5"/>
                  </a:fgClr>
                  <a:bgClr>
                    <a:srgbClr val="5B9BD5">
                      <a:lumMod val="20000"/>
                      <a:lumOff val="80000"/>
                    </a:srgbClr>
                  </a:bgClr>
                </a:pattFill>
                <a:effectLst>
                  <a:outerShdw dist="38100" dir="2640000" algn="bl" rotWithShape="0">
                    <a:srgbClr val="5B9BD5"/>
                  </a:outerShdw>
                </a:effectLst>
                <a:uLnTx/>
                <a:uFillTx/>
                <a:latin typeface="Calibri" panose="020F0502020204030204"/>
                <a:ea typeface="+mn-ea"/>
                <a:cs typeface="+mn-cs"/>
              </a:rPr>
              <a:t>THE FAMILIAR SPIRIT</a:t>
            </a:r>
            <a:endParaRPr kumimoji="0" lang="en-US" sz="8000" b="1" i="0" u="none" strike="noStrike" kern="1200" cap="none" spc="0" normalizeH="0" baseline="0" noProof="0" dirty="0">
              <a:ln w="12700">
                <a:solidFill>
                  <a:srgbClr val="5B9BD5"/>
                </a:solidFill>
                <a:prstDash val="solid"/>
              </a:ln>
              <a:pattFill prst="pct50">
                <a:fgClr>
                  <a:srgbClr val="5B9BD5"/>
                </a:fgClr>
                <a:bgClr>
                  <a:srgbClr val="5B9BD5">
                    <a:lumMod val="20000"/>
                    <a:lumOff val="80000"/>
                  </a:srgbClr>
                </a:bgClr>
              </a:pattFill>
              <a:effectLst>
                <a:outerShdw dist="38100" dir="2640000" algn="bl" rotWithShape="0">
                  <a:srgbClr val="5B9BD5"/>
                </a:outerShdw>
              </a:effectLst>
              <a:uLnTx/>
              <a:uFillTx/>
              <a:latin typeface="Calibri" panose="020F0502020204030204"/>
              <a:ea typeface="+mn-ea"/>
              <a:cs typeface="+mn-cs"/>
            </a:endParaRPr>
          </a:p>
        </p:txBody>
      </p:sp>
    </p:spTree>
    <p:extLst>
      <p:ext uri="{BB962C8B-B14F-4D97-AF65-F5344CB8AC3E}">
        <p14:creationId xmlns:p14="http://schemas.microsoft.com/office/powerpoint/2010/main" val="109585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iterate type="lt">
                                    <p:tmPct val="10000"/>
                                  </p:iterate>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extBox 1"/>
          <p:cNvSpPr txBox="1"/>
          <p:nvPr/>
        </p:nvSpPr>
        <p:spPr>
          <a:xfrm>
            <a:off x="155865" y="322119"/>
            <a:ext cx="11866417"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00FF00"/>
                </a:solidFill>
                <a:effectLst/>
                <a:uLnTx/>
                <a:uFillTx/>
                <a:latin typeface="Calibri" panose="020F0502020204030204"/>
                <a:ea typeface="+mn-ea"/>
                <a:cs typeface="+mn-cs"/>
              </a:rPr>
              <a:t>BELOVED THESE TWO EVIL SPIRITS ARE SO CLOSELY RELATED IN THEIR MANIFESTATIONS THAT I THOUGHT IT BEST TO COMBINE THE TEACHING ON THE TWO IN THIS SAME TEACHING. </a:t>
            </a:r>
            <a:endParaRPr kumimoji="0" lang="en-US" sz="2400" b="1" i="0" u="none" strike="noStrike" kern="1200" cap="none" spc="0" normalizeH="0" baseline="0" noProof="0" dirty="0">
              <a:ln>
                <a:noFill/>
              </a:ln>
              <a:solidFill>
                <a:srgbClr val="00FF00"/>
              </a:solidFill>
              <a:effectLst/>
              <a:uLnTx/>
              <a:uFillTx/>
              <a:latin typeface="Calibri" panose="020F0502020204030204"/>
              <a:ea typeface="+mn-ea"/>
              <a:cs typeface="+mn-cs"/>
            </a:endParaRPr>
          </a:p>
        </p:txBody>
      </p:sp>
      <p:sp>
        <p:nvSpPr>
          <p:cNvPr id="3" name="TextBox 2"/>
          <p:cNvSpPr txBox="1"/>
          <p:nvPr/>
        </p:nvSpPr>
        <p:spPr>
          <a:xfrm>
            <a:off x="155865" y="2313796"/>
            <a:ext cx="11762508"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66CCFF"/>
                </a:solidFill>
                <a:effectLst/>
                <a:uLnTx/>
                <a:uFillTx/>
                <a:latin typeface="Calibri" panose="020F0502020204030204"/>
                <a:ea typeface="+mn-ea"/>
                <a:cs typeface="+mn-cs"/>
              </a:rPr>
              <a:t>IN MANY CASES  IT IS OBVIOUS THAT THE “SPIRIT OF DIVINATION” APPEARS TO BE ENERGIZED BY THE FAMILIAR SPIRIT: </a:t>
            </a:r>
            <a:endParaRPr kumimoji="0" lang="en-US" sz="3600" b="1" i="0" u="none" strike="noStrike" kern="1200" cap="none" spc="0" normalizeH="0" baseline="0" noProof="0" dirty="0">
              <a:ln>
                <a:noFill/>
              </a:ln>
              <a:solidFill>
                <a:srgbClr val="66CCFF"/>
              </a:solidFill>
              <a:effectLst/>
              <a:uLnTx/>
              <a:uFillTx/>
              <a:latin typeface="Calibri" panose="020F0502020204030204"/>
              <a:ea typeface="+mn-ea"/>
              <a:cs typeface="+mn-cs"/>
            </a:endParaRPr>
          </a:p>
        </p:txBody>
      </p:sp>
      <p:sp>
        <p:nvSpPr>
          <p:cNvPr id="4" name="TextBox 3"/>
          <p:cNvSpPr txBox="1"/>
          <p:nvPr/>
        </p:nvSpPr>
        <p:spPr>
          <a:xfrm>
            <a:off x="155865" y="4220441"/>
            <a:ext cx="11596254" cy="206210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FF00"/>
                </a:solidFill>
                <a:effectLst/>
                <a:uLnTx/>
                <a:uFillTx/>
                <a:latin typeface="Calibri" panose="020F0502020204030204"/>
                <a:ea typeface="+mn-ea"/>
                <a:cs typeface="+mn-cs"/>
              </a:rPr>
              <a:t>TONITE WE WANT TO LOOK AT SOME OF THE VERY IMPORTANT MANIFESTATIONS OF THESE TWO EVIL AND WICKED  SPIRITS SO THAT WE CAN BE WELL INFORMED IN ORDER TO FIGHT THE GOOD FIGHT OF FAITH IN THESE LAST DAYS….AMEN !</a:t>
            </a:r>
            <a:endParaRPr kumimoji="0" lang="en-US" sz="3200" b="1" i="0"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18626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iterate type="lt">
                                    <p:tmPct val="10000"/>
                                  </p:iterate>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iterate type="lt">
                                    <p:tmPct val="10000"/>
                                  </p:iterate>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extBox 1"/>
          <p:cNvSpPr txBox="1"/>
          <p:nvPr/>
        </p:nvSpPr>
        <p:spPr>
          <a:xfrm>
            <a:off x="665017" y="237259"/>
            <a:ext cx="10827327" cy="138499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white"/>
                </a:solidFill>
                <a:effectLst/>
                <a:uLnTx/>
                <a:uFillTx/>
                <a:latin typeface="Calibri" panose="020F0502020204030204"/>
                <a:ea typeface="+mn-ea"/>
                <a:cs typeface="+mn-cs"/>
              </a:rPr>
              <a:t>BEFORE I BEGIN TO PRESENT THE MANIFESTATION OF THESE TWO SPIRITS I WANT TO SET A BACKDROP WITH THE FOLLOWING PORTION OF SCRIPTURE OUT OF THE BOOK OF 1 SAMUEL 28</a:t>
            </a:r>
            <a:endParaRPr kumimoji="0" lang="en-US" sz="2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p:txBody>
      </p:sp>
      <p:sp>
        <p:nvSpPr>
          <p:cNvPr id="3" name="TextBox 2"/>
          <p:cNvSpPr txBox="1"/>
          <p:nvPr/>
        </p:nvSpPr>
        <p:spPr>
          <a:xfrm>
            <a:off x="665017" y="1930977"/>
            <a:ext cx="10827327" cy="403187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a:ln>
                  <a:noFill/>
                </a:ln>
                <a:solidFill>
                  <a:srgbClr val="00FF00"/>
                </a:solidFill>
                <a:effectLst/>
                <a:uLnTx/>
                <a:uFillTx/>
                <a:latin typeface="Calibri" panose="020F0502020204030204"/>
                <a:ea typeface="+mn-ea"/>
                <a:cs typeface="+mn-cs"/>
              </a:rPr>
              <a:t>7 </a:t>
            </a:r>
            <a:r>
              <a:rPr kumimoji="0" lang="en-US" sz="3200" b="1" i="0" u="none" strike="noStrike" kern="1200" cap="none" spc="0" normalizeH="0" baseline="0" noProof="0" dirty="0">
                <a:ln>
                  <a:noFill/>
                </a:ln>
                <a:solidFill>
                  <a:srgbClr val="00FF00"/>
                </a:solidFill>
                <a:effectLst/>
                <a:uLnTx/>
                <a:uFillTx/>
                <a:latin typeface="Calibri" panose="020F0502020204030204"/>
                <a:ea typeface="+mn-ea"/>
                <a:cs typeface="+mn-cs"/>
              </a:rPr>
              <a:t>Then said Saul unto his servants, Seek me a woman that hath a </a:t>
            </a:r>
            <a:r>
              <a:rPr kumimoji="0" lang="en-US" sz="3200" b="1" i="0" u="none" strike="noStrike" kern="1200" cap="none" spc="0" normalizeH="0" baseline="0" noProof="0" dirty="0" smtClean="0">
                <a:ln>
                  <a:noFill/>
                </a:ln>
                <a:solidFill>
                  <a:srgbClr val="00FF00"/>
                </a:solidFill>
                <a:effectLst/>
                <a:uLnTx/>
                <a:uFillTx/>
                <a:latin typeface="Calibri" panose="020F0502020204030204"/>
                <a:ea typeface="+mn-ea"/>
                <a:cs typeface="+mn-cs"/>
              </a:rPr>
              <a:t>“</a:t>
            </a:r>
            <a:r>
              <a:rPr kumimoji="0" lang="en-US" sz="3200" b="1" i="0" u="sng" strike="noStrike" kern="1200" cap="none" spc="0" normalizeH="0" baseline="0" noProof="0" dirty="0" smtClean="0">
                <a:ln>
                  <a:noFill/>
                </a:ln>
                <a:solidFill>
                  <a:srgbClr val="FFFF00"/>
                </a:solidFill>
                <a:effectLst/>
                <a:uLnTx/>
                <a:uFillTx/>
                <a:latin typeface="Calibri" panose="020F0502020204030204"/>
                <a:ea typeface="+mn-ea"/>
                <a:cs typeface="+mn-cs"/>
              </a:rPr>
              <a:t>familiar spirit</a:t>
            </a:r>
            <a:r>
              <a:rPr kumimoji="0" lang="en-US" sz="3200" b="1" i="0" u="none" strike="noStrike" kern="1200" cap="none" spc="0" normalizeH="0" baseline="0" noProof="0" dirty="0" smtClean="0">
                <a:ln>
                  <a:noFill/>
                </a:ln>
                <a:solidFill>
                  <a:srgbClr val="FFFF00"/>
                </a:solidFill>
                <a:effectLst/>
                <a:uLnTx/>
                <a:uFillTx/>
                <a:latin typeface="Calibri" panose="020F0502020204030204"/>
                <a:ea typeface="+mn-ea"/>
                <a:cs typeface="+mn-cs"/>
              </a:rPr>
              <a:t>”</a:t>
            </a:r>
            <a:r>
              <a:rPr kumimoji="0" lang="en-US" sz="3200" b="1" i="0" u="none" strike="noStrike" kern="1200" cap="none" spc="0" normalizeH="0" baseline="0" noProof="0" dirty="0" smtClean="0">
                <a:ln>
                  <a:noFill/>
                </a:ln>
                <a:solidFill>
                  <a:srgbClr val="00FF00"/>
                </a:solidFill>
                <a:effectLst/>
                <a:uLnTx/>
                <a:uFillTx/>
                <a:latin typeface="Calibri" panose="020F0502020204030204"/>
                <a:ea typeface="+mn-ea"/>
                <a:cs typeface="+mn-cs"/>
              </a:rPr>
              <a:t>, </a:t>
            </a:r>
            <a:r>
              <a:rPr kumimoji="0" lang="en-US" sz="3200" b="1" i="0" u="none" strike="noStrike" kern="1200" cap="none" spc="0" normalizeH="0" baseline="0" noProof="0" dirty="0">
                <a:ln>
                  <a:noFill/>
                </a:ln>
                <a:solidFill>
                  <a:srgbClr val="00FF00"/>
                </a:solidFill>
                <a:effectLst/>
                <a:uLnTx/>
                <a:uFillTx/>
                <a:latin typeface="Calibri" panose="020F0502020204030204"/>
                <a:ea typeface="+mn-ea"/>
                <a:cs typeface="+mn-cs"/>
              </a:rPr>
              <a:t>that I may go to her, and enquire of her. And his servants said to him, Behold, there is a woman that hath a familiar spirit at </a:t>
            </a:r>
            <a:r>
              <a:rPr kumimoji="0" lang="en-US" sz="3200" b="1" i="0" u="none" strike="noStrike" kern="1200" cap="none" spc="0" normalizeH="0" baseline="0" noProof="0" dirty="0" err="1">
                <a:ln>
                  <a:noFill/>
                </a:ln>
                <a:solidFill>
                  <a:srgbClr val="00FF00"/>
                </a:solidFill>
                <a:effectLst/>
                <a:uLnTx/>
                <a:uFillTx/>
                <a:latin typeface="Calibri" panose="020F0502020204030204"/>
                <a:ea typeface="+mn-ea"/>
                <a:cs typeface="+mn-cs"/>
              </a:rPr>
              <a:t>Endor</a:t>
            </a:r>
            <a:r>
              <a:rPr kumimoji="0" lang="en-US" sz="3200" b="1" i="0" u="none" strike="noStrike" kern="1200" cap="none" spc="0" normalizeH="0" baseline="0" noProof="0" dirty="0">
                <a:ln>
                  <a:noFill/>
                </a:ln>
                <a:solidFill>
                  <a:srgbClr val="00FF00"/>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a:ln>
                  <a:noFill/>
                </a:ln>
                <a:solidFill>
                  <a:srgbClr val="00FF00"/>
                </a:solidFill>
                <a:effectLst/>
                <a:uLnTx/>
                <a:uFillTx/>
                <a:latin typeface="Calibri" panose="020F0502020204030204"/>
                <a:ea typeface="+mn-ea"/>
                <a:cs typeface="+mn-cs"/>
              </a:rPr>
              <a:t>8 </a:t>
            </a:r>
            <a:r>
              <a:rPr kumimoji="0" lang="en-US" sz="3200" b="1" i="0" u="none" strike="noStrike" kern="1200" cap="none" spc="0" normalizeH="0" baseline="0" noProof="0" dirty="0">
                <a:ln>
                  <a:noFill/>
                </a:ln>
                <a:solidFill>
                  <a:srgbClr val="00FF00"/>
                </a:solidFill>
                <a:effectLst/>
                <a:uLnTx/>
                <a:uFillTx/>
                <a:latin typeface="Calibri" panose="020F0502020204030204"/>
                <a:ea typeface="+mn-ea"/>
                <a:cs typeface="+mn-cs"/>
              </a:rPr>
              <a:t>And Saul disguised himself, and put on other raiment, and he went, and two men with him, and they came to the woman by night: and he said, I pray thee, divine unto me by the familiar spirit, and bring me him up, whom I shall name unto thee.</a:t>
            </a:r>
          </a:p>
        </p:txBody>
      </p:sp>
    </p:spTree>
    <p:extLst>
      <p:ext uri="{BB962C8B-B14F-4D97-AF65-F5344CB8AC3E}">
        <p14:creationId xmlns:p14="http://schemas.microsoft.com/office/powerpoint/2010/main" val="2974627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iterate type="lt">
                                    <p:tmPct val="10000"/>
                                  </p:iterate>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1+#ppt_w/2"/>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extBox 1"/>
          <p:cNvSpPr txBox="1"/>
          <p:nvPr/>
        </p:nvSpPr>
        <p:spPr>
          <a:xfrm>
            <a:off x="525607" y="343766"/>
            <a:ext cx="11346873" cy="10772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smtClean="0">
                <a:ln>
                  <a:noFill/>
                </a:ln>
                <a:solidFill>
                  <a:prstClr val="white"/>
                </a:solidFill>
                <a:effectLst/>
                <a:uLnTx/>
                <a:uFillTx/>
                <a:latin typeface="Calibri" panose="020F0502020204030204"/>
                <a:ea typeface="+mn-ea"/>
                <a:cs typeface="+mn-cs"/>
              </a:rPr>
              <a:t>SOME OF THE MANIFESTATION OF THESE SPIRITS ARE THE FOLLOWING….. </a:t>
            </a:r>
            <a:endParaRPr kumimoji="0" lang="en-US" sz="3200" b="1" i="0" u="sng"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TextBox 2"/>
          <p:cNvSpPr txBox="1"/>
          <p:nvPr/>
        </p:nvSpPr>
        <p:spPr>
          <a:xfrm>
            <a:off x="145473" y="1859973"/>
            <a:ext cx="11191009" cy="486287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smtClean="0">
                <a:ln>
                  <a:noFill/>
                </a:ln>
                <a:solidFill>
                  <a:srgbClr val="FFFF00"/>
                </a:solidFill>
                <a:effectLst/>
                <a:uLnTx/>
                <a:uFillTx/>
                <a:latin typeface="Calibri" panose="020F0502020204030204"/>
                <a:ea typeface="+mn-ea"/>
                <a:cs typeface="+mn-cs"/>
              </a:rPr>
              <a:t>DIVINER</a:t>
            </a:r>
            <a:r>
              <a:rPr kumimoji="0" lang="en-US" sz="2800" b="1" i="0" u="none" strike="noStrike" kern="1200" cap="none" spc="0" normalizeH="0" baseline="0" noProof="0" dirty="0" smtClean="0">
                <a:ln>
                  <a:noFill/>
                </a:ln>
                <a:solidFill>
                  <a:srgbClr val="FFFF00"/>
                </a:solidFill>
                <a:effectLst/>
                <a:uLnTx/>
                <a:uFillTx/>
                <a:latin typeface="Calibri" panose="020F0502020204030204"/>
                <a:ea typeface="+mn-ea"/>
                <a:cs typeface="+mn-cs"/>
              </a:rPr>
              <a:t>…</a:t>
            </a:r>
            <a:r>
              <a:rPr kumimoji="0" lang="en-US" sz="2800" b="1" i="0" u="none" strike="noStrike" kern="1200" cap="none" spc="0" normalizeH="0" baseline="0" noProof="0" dirty="0" smtClean="0">
                <a:ln>
                  <a:noFill/>
                </a:ln>
                <a:solidFill>
                  <a:prstClr val="black"/>
                </a:solidFill>
                <a:effectLst/>
                <a:uLnTx/>
                <a:uFillTx/>
                <a:latin typeface="Calibri" panose="020F0502020204030204"/>
                <a:ea typeface="+mn-ea"/>
                <a:cs typeface="+mn-cs"/>
              </a:rPr>
              <a:t>…DEALS WITH WITCHES OR ANY OR ALL FORMS OF WIZARDRY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smtClean="0">
                <a:ln>
                  <a:noFill/>
                </a:ln>
                <a:solidFill>
                  <a:srgbClr val="00B050"/>
                </a:solidFill>
                <a:effectLst/>
                <a:uLnTx/>
                <a:uFillTx/>
                <a:latin typeface="Calibri" panose="020F0502020204030204"/>
                <a:ea typeface="+mn-ea"/>
                <a:cs typeface="+mn-cs"/>
              </a:rPr>
              <a:t>SOOTHSAYER</a:t>
            </a: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a:t>
            </a:r>
            <a:r>
              <a:rPr kumimoji="0" lang="en-US" sz="2800" b="1" i="0" u="none" strike="noStrike" kern="1200" cap="none" spc="0" normalizeH="0" baseline="0" noProof="0" dirty="0" smtClean="0">
                <a:ln>
                  <a:noFill/>
                </a:ln>
                <a:solidFill>
                  <a:prstClr val="black"/>
                </a:solidFill>
                <a:effectLst/>
                <a:uLnTx/>
                <a:uFillTx/>
                <a:latin typeface="Calibri" panose="020F0502020204030204"/>
                <a:ea typeface="+mn-ea"/>
                <a:cs typeface="+mn-cs"/>
              </a:rPr>
              <a:t>IS AN OBSERVER OF TIMES , ALMANAC, HOROSCOPES …ETC, ETC.</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smtClean="0">
                <a:ln>
                  <a:noFill/>
                </a:ln>
                <a:solidFill>
                  <a:srgbClr val="FF0000"/>
                </a:solidFill>
                <a:effectLst/>
                <a:uLnTx/>
                <a:uFillTx/>
                <a:latin typeface="Calibri" panose="020F0502020204030204"/>
                <a:ea typeface="+mn-ea"/>
                <a:cs typeface="+mn-cs"/>
              </a:rPr>
              <a:t>ENCHANTER…</a:t>
            </a:r>
            <a:r>
              <a:rPr kumimoji="0" lang="en-US" sz="2400" b="1" i="0" u="sng" strike="noStrike" kern="1200" cap="none" spc="0" normalizeH="0" baseline="0" noProof="0" dirty="0" smtClean="0">
                <a:ln>
                  <a:noFill/>
                </a:ln>
                <a:solidFill>
                  <a:prstClr val="black"/>
                </a:solidFill>
                <a:effectLst/>
                <a:uLnTx/>
                <a:uFillTx/>
                <a:latin typeface="Calibri" panose="020F0502020204030204"/>
                <a:ea typeface="+mn-ea"/>
                <a:cs typeface="+mn-cs"/>
              </a:rPr>
              <a:t>.</a:t>
            </a:r>
            <a:r>
              <a:rPr kumimoji="0" lang="en-US" sz="2800" b="1" i="0" u="none" strike="noStrike" kern="1200" cap="none" spc="0" normalizeH="0" baseline="0" noProof="0" dirty="0" smtClean="0">
                <a:ln>
                  <a:noFill/>
                </a:ln>
                <a:solidFill>
                  <a:prstClr val="black"/>
                </a:solidFill>
                <a:effectLst/>
                <a:uLnTx/>
                <a:uFillTx/>
                <a:latin typeface="Calibri" panose="020F0502020204030204"/>
                <a:ea typeface="+mn-ea"/>
                <a:cs typeface="+mn-cs"/>
              </a:rPr>
              <a:t>SOMEONE WHO PRACTICES THE ART OF DECEPTION OF THE EYES…. A MAGICIAN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smtClean="0">
                <a:ln>
                  <a:noFill/>
                </a:ln>
                <a:solidFill>
                  <a:srgbClr val="66CCFF"/>
                </a:solidFill>
                <a:effectLst/>
                <a:uLnTx/>
                <a:uFillTx/>
                <a:latin typeface="Calibri" panose="020F0502020204030204"/>
                <a:ea typeface="+mn-ea"/>
                <a:cs typeface="+mn-cs"/>
              </a:rPr>
              <a:t>HYPNOTIST</a:t>
            </a:r>
            <a:r>
              <a:rPr kumimoji="0" lang="en-US" sz="2400" b="1" i="0" u="none" strike="noStrike" kern="1200" cap="none" spc="0" normalizeH="0" baseline="0" noProof="0" dirty="0" smtClean="0">
                <a:ln>
                  <a:noFill/>
                </a:ln>
                <a:solidFill>
                  <a:srgbClr val="66CCFF"/>
                </a:solidFill>
                <a:effectLst/>
                <a:uLnTx/>
                <a:uFillTx/>
                <a:latin typeface="Calibri" panose="020F0502020204030204"/>
                <a:ea typeface="+mn-ea"/>
                <a:cs typeface="+mn-cs"/>
              </a:rPr>
              <a:t>…</a:t>
            </a: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a:t>
            </a:r>
            <a:r>
              <a:rPr kumimoji="0" lang="en-US" sz="2800" b="1" i="0" u="none" strike="noStrike" kern="1200" cap="none" spc="0" normalizeH="0" baseline="0" noProof="0" dirty="0" smtClean="0">
                <a:ln>
                  <a:noFill/>
                </a:ln>
                <a:solidFill>
                  <a:prstClr val="black"/>
                </a:solidFill>
                <a:effectLst/>
                <a:uLnTx/>
                <a:uFillTx/>
                <a:latin typeface="Calibri" panose="020F0502020204030204"/>
                <a:ea typeface="+mn-ea"/>
                <a:cs typeface="+mn-cs"/>
              </a:rPr>
              <a:t>A CHARMER….</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One who casts </a:t>
            </a: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spells ON OTHERS!!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5732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iterate type="lt">
                                    <p:tmPct val="10000"/>
                                  </p:iterate>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nodeType="clickEffect">
                                  <p:stCondLst>
                                    <p:cond delay="0"/>
                                  </p:stCondLst>
                                  <p:iterate type="lt">
                                    <p:tmPct val="10000"/>
                                  </p:iterate>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nodeType="clickEffect">
                                  <p:stCondLst>
                                    <p:cond delay="0"/>
                                  </p:stCondLst>
                                  <p:iterate type="lt">
                                    <p:tmPct val="10000"/>
                                  </p:iterate>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extBox 1"/>
          <p:cNvSpPr txBox="1"/>
          <p:nvPr/>
        </p:nvSpPr>
        <p:spPr>
          <a:xfrm>
            <a:off x="361950" y="457200"/>
            <a:ext cx="11296650" cy="510909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Calibri" panose="020F0502020204030204"/>
                <a:ea typeface="+mn-ea"/>
                <a:cs typeface="+mn-cs"/>
              </a:rPr>
              <a:t>CLAIRVOYANT…</a:t>
            </a: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.SAME AS WITCH OR WIZARD.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00FF00"/>
                </a:solidFill>
                <a:effectLst/>
                <a:uLnTx/>
                <a:uFillTx/>
                <a:latin typeface="Calibri" panose="020F0502020204030204"/>
                <a:ea typeface="+mn-ea"/>
                <a:cs typeface="+mn-cs"/>
              </a:rPr>
              <a:t>NECROMANCER</a:t>
            </a: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…..ONE WHO CONSULTS THE DEAD.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00B0F0"/>
                </a:solidFill>
                <a:effectLst/>
                <a:uLnTx/>
                <a:uFillTx/>
                <a:latin typeface="Calibri" panose="020F0502020204030204"/>
                <a:ea typeface="+mn-ea"/>
                <a:cs typeface="+mn-cs"/>
              </a:rPr>
              <a:t>CONJURER…</a:t>
            </a: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.ONE WHO COMMANDS OR SUMMONS A DEMON TO APPEAR</a:t>
            </a:r>
            <a:r>
              <a:rPr kumimoji="0" lang="en-US" sz="20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600" b="1" i="0" u="sng"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smtClean="0">
                <a:ln>
                  <a:noFill/>
                </a:ln>
                <a:solidFill>
                  <a:srgbClr val="FF00FF"/>
                </a:solidFill>
                <a:effectLst/>
                <a:uLnTx/>
                <a:uFillTx/>
                <a:latin typeface="Calibri" panose="020F0502020204030204"/>
                <a:ea typeface="+mn-ea"/>
                <a:cs typeface="+mn-cs"/>
              </a:rPr>
              <a:t>MEDIUM</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CONSULTER WITH FAMILIAR SPIRITS.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8095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nodeType="clickEffect">
                                  <p:stCondLst>
                                    <p:cond delay="0"/>
                                  </p:stCondLst>
                                  <p:iterate type="lt">
                                    <p:tmPct val="10000"/>
                                  </p:iterate>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nodeType="clickEffect">
                                  <p:stCondLst>
                                    <p:cond delay="0"/>
                                  </p:stCondLst>
                                  <p:iterate type="lt">
                                    <p:tmPct val="10000"/>
                                  </p:iterate>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nodeType="clickEffect">
                                  <p:stCondLst>
                                    <p:cond delay="0"/>
                                  </p:stCondLst>
                                  <p:iterate type="lt">
                                    <p:tmPct val="10000"/>
                                  </p:iterate>
                                  <p:childTnLst>
                                    <p:set>
                                      <p:cBhvr>
                                        <p:cTn id="24" dur="1" fill="hold">
                                          <p:stCondLst>
                                            <p:cond delay="0"/>
                                          </p:stCondLst>
                                        </p:cTn>
                                        <p:tgtEl>
                                          <p:spTgt spid="2">
                                            <p:txEl>
                                              <p:pRg st="8" end="8"/>
                                            </p:txEl>
                                          </p:spTgt>
                                        </p:tgtEl>
                                        <p:attrNameLst>
                                          <p:attrName>style.visibility</p:attrName>
                                        </p:attrNameLst>
                                      </p:cBhvr>
                                      <p:to>
                                        <p:strVal val="visible"/>
                                      </p:to>
                                    </p:set>
                                    <p:anim calcmode="lin" valueType="num">
                                      <p:cBhvr additive="base">
                                        <p:cTn id="25" dur="500" fill="hold"/>
                                        <p:tgtEl>
                                          <p:spTgt spid="2">
                                            <p:txEl>
                                              <p:pRg st="8" end="8"/>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
                                            <p:txEl>
                                              <p:pRg st="8" end="8"/>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3" name="TextBox 2"/>
          <p:cNvSpPr txBox="1"/>
          <p:nvPr/>
        </p:nvSpPr>
        <p:spPr>
          <a:xfrm>
            <a:off x="828675" y="66675"/>
            <a:ext cx="10610850" cy="138499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dirty="0" smtClean="0">
                <a:ln>
                  <a:noFill/>
                </a:ln>
                <a:solidFill>
                  <a:srgbClr val="00FF00"/>
                </a:solidFill>
                <a:effectLst/>
                <a:uLnTx/>
                <a:uFillTx/>
                <a:latin typeface="Calibri" panose="020F0502020204030204"/>
                <a:ea typeface="+mn-ea"/>
                <a:cs typeface="+mn-cs"/>
              </a:rPr>
              <a:t>BELOVED IN DEUTERONOMY 18:9-12….GOD WARNED THE CHILDREN OF ISRAEL AND HERE IS WHAT HE INSTRUCTED MOSES TO SPEAK TO THEM….</a:t>
            </a:r>
            <a:endParaRPr kumimoji="0" lang="en-US" sz="2800" b="1" i="0" u="sng" strike="noStrike" kern="1200" cap="none" spc="0" normalizeH="0" baseline="0" noProof="0" dirty="0">
              <a:ln>
                <a:noFill/>
              </a:ln>
              <a:solidFill>
                <a:srgbClr val="00FF00"/>
              </a:solidFill>
              <a:effectLst/>
              <a:uLnTx/>
              <a:uFillTx/>
              <a:latin typeface="Calibri" panose="020F0502020204030204"/>
              <a:ea typeface="+mn-ea"/>
              <a:cs typeface="+mn-cs"/>
            </a:endParaRPr>
          </a:p>
        </p:txBody>
      </p:sp>
      <p:sp>
        <p:nvSpPr>
          <p:cNvPr id="4" name="TextBox 3"/>
          <p:cNvSpPr txBox="1"/>
          <p:nvPr/>
        </p:nvSpPr>
        <p:spPr>
          <a:xfrm>
            <a:off x="634710" y="1348800"/>
            <a:ext cx="10648950" cy="60016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30000" noProof="0" dirty="0">
                <a:ln>
                  <a:noFill/>
                </a:ln>
                <a:solidFill>
                  <a:prstClr val="white"/>
                </a:solidFill>
                <a:effectLst/>
                <a:uLnTx/>
                <a:uFillTx/>
                <a:latin typeface="Calibri" panose="020F0502020204030204"/>
                <a:ea typeface="+mn-ea"/>
                <a:cs typeface="+mn-cs"/>
              </a:rPr>
              <a:t>9</a:t>
            </a:r>
            <a:r>
              <a:rPr kumimoji="0" lang="en-US" sz="3200" b="1" i="0" u="none" strike="noStrike" kern="1200" cap="none" spc="0" normalizeH="0" baseline="30000" noProof="0" dirty="0">
                <a:ln>
                  <a:noFill/>
                </a:ln>
                <a:solidFill>
                  <a:prstClr val="white"/>
                </a:solidFill>
                <a:effectLst/>
                <a:uLnTx/>
                <a:uFillTx/>
                <a:latin typeface="Calibri" panose="020F0502020204030204"/>
                <a:ea typeface="+mn-ea"/>
                <a:cs typeface="+mn-cs"/>
              </a:rPr>
              <a:t> </a:t>
            </a:r>
            <a:r>
              <a:rPr kumimoji="0" lang="en-US" sz="3200" b="1" i="0" u="none" strike="noStrike" kern="1200" cap="none" spc="0" normalizeH="0" baseline="0" noProof="0" dirty="0">
                <a:ln>
                  <a:noFill/>
                </a:ln>
                <a:solidFill>
                  <a:prstClr val="white"/>
                </a:solidFill>
                <a:effectLst/>
                <a:uLnTx/>
                <a:uFillTx/>
                <a:latin typeface="Calibri" panose="020F0502020204030204"/>
                <a:ea typeface="+mn-ea"/>
                <a:cs typeface="+mn-cs"/>
              </a:rPr>
              <a:t>When thou art come into the land which the </a:t>
            </a:r>
            <a:r>
              <a:rPr kumimoji="0" lang="en-US" sz="3200" b="1" i="0" u="none" strike="noStrike" kern="1200" cap="small" spc="0" normalizeH="0" baseline="0" noProof="0" dirty="0">
                <a:ln>
                  <a:noFill/>
                </a:ln>
                <a:solidFill>
                  <a:prstClr val="white"/>
                </a:solidFill>
                <a:effectLst/>
                <a:uLnTx/>
                <a:uFillTx/>
                <a:latin typeface="Calibri" panose="020F0502020204030204"/>
                <a:ea typeface="+mn-ea"/>
                <a:cs typeface="+mn-cs"/>
              </a:rPr>
              <a:t>Lord</a:t>
            </a:r>
            <a:r>
              <a:rPr kumimoji="0" lang="en-US" sz="3200" b="1" i="0" u="none" strike="noStrike" kern="1200" cap="none" spc="0" normalizeH="0" baseline="0" noProof="0" dirty="0">
                <a:ln>
                  <a:noFill/>
                </a:ln>
                <a:solidFill>
                  <a:prstClr val="white"/>
                </a:solidFill>
                <a:effectLst/>
                <a:uLnTx/>
                <a:uFillTx/>
                <a:latin typeface="Calibri" panose="020F0502020204030204"/>
                <a:ea typeface="+mn-ea"/>
                <a:cs typeface="+mn-cs"/>
              </a:rPr>
              <a:t> thy God giveth thee, thou shalt not learn to do after the abominations of those nations.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a:ln>
                  <a:noFill/>
                </a:ln>
                <a:solidFill>
                  <a:prstClr val="white"/>
                </a:solidFill>
                <a:effectLst/>
                <a:uLnTx/>
                <a:uFillTx/>
                <a:latin typeface="Calibri" panose="020F0502020204030204"/>
                <a:ea typeface="+mn-ea"/>
                <a:cs typeface="+mn-cs"/>
              </a:rPr>
              <a:t>10 </a:t>
            </a:r>
            <a:r>
              <a:rPr kumimoji="0" lang="en-US" sz="3200" b="1" i="0" u="none" strike="noStrike" kern="1200" cap="none" spc="0" normalizeH="0" baseline="0" noProof="0" dirty="0">
                <a:ln>
                  <a:noFill/>
                </a:ln>
                <a:solidFill>
                  <a:prstClr val="white"/>
                </a:solidFill>
                <a:effectLst/>
                <a:uLnTx/>
                <a:uFillTx/>
                <a:latin typeface="Calibri" panose="020F0502020204030204"/>
                <a:ea typeface="+mn-ea"/>
                <a:cs typeface="+mn-cs"/>
              </a:rPr>
              <a:t>There shall not be found among you any one that </a:t>
            </a:r>
            <a:r>
              <a:rPr kumimoji="0" lang="en-US" sz="3200" b="1" i="0" u="none" strike="noStrike" kern="1200" cap="none" spc="0" normalizeH="0" baseline="0" noProof="0" dirty="0" err="1">
                <a:ln>
                  <a:noFill/>
                </a:ln>
                <a:solidFill>
                  <a:prstClr val="white"/>
                </a:solidFill>
                <a:effectLst/>
                <a:uLnTx/>
                <a:uFillTx/>
                <a:latin typeface="Calibri" panose="020F0502020204030204"/>
                <a:ea typeface="+mn-ea"/>
                <a:cs typeface="+mn-cs"/>
              </a:rPr>
              <a:t>maketh</a:t>
            </a:r>
            <a:r>
              <a:rPr kumimoji="0" lang="en-US" sz="3200" b="1" i="0" u="none" strike="noStrike" kern="1200" cap="none" spc="0" normalizeH="0" baseline="0" noProof="0" dirty="0">
                <a:ln>
                  <a:noFill/>
                </a:ln>
                <a:solidFill>
                  <a:prstClr val="white"/>
                </a:solidFill>
                <a:effectLst/>
                <a:uLnTx/>
                <a:uFillTx/>
                <a:latin typeface="Calibri" panose="020F0502020204030204"/>
                <a:ea typeface="+mn-ea"/>
                <a:cs typeface="+mn-cs"/>
              </a:rPr>
              <a:t> his son or his daughter to pass through the fire, or that </a:t>
            </a:r>
            <a:r>
              <a:rPr kumimoji="0" lang="en-US" sz="3200" b="1" i="0" u="none" strike="noStrike" kern="1200" cap="none" spc="0" normalizeH="0" baseline="0" noProof="0" dirty="0" err="1">
                <a:ln>
                  <a:noFill/>
                </a:ln>
                <a:solidFill>
                  <a:prstClr val="white"/>
                </a:solidFill>
                <a:effectLst/>
                <a:uLnTx/>
                <a:uFillTx/>
                <a:latin typeface="Calibri" panose="020F0502020204030204"/>
                <a:ea typeface="+mn-ea"/>
                <a:cs typeface="+mn-cs"/>
              </a:rPr>
              <a:t>useth</a:t>
            </a:r>
            <a:r>
              <a:rPr kumimoji="0" lang="en-US" sz="3200" b="1" i="0" u="none" strike="noStrike" kern="1200" cap="none" spc="0" normalizeH="0" baseline="0" noProof="0" dirty="0">
                <a:ln>
                  <a:noFill/>
                </a:ln>
                <a:solidFill>
                  <a:prstClr val="white"/>
                </a:solidFill>
                <a:effectLst/>
                <a:uLnTx/>
                <a:uFillTx/>
                <a:latin typeface="Calibri" panose="020F0502020204030204"/>
                <a:ea typeface="+mn-ea"/>
                <a:cs typeface="+mn-cs"/>
              </a:rPr>
              <a:t> divination, or an observer of times, or an enchanter, or a witch.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a:ln>
                  <a:noFill/>
                </a:ln>
                <a:solidFill>
                  <a:prstClr val="white"/>
                </a:solidFill>
                <a:effectLst/>
                <a:uLnTx/>
                <a:uFillTx/>
                <a:latin typeface="Calibri" panose="020F0502020204030204"/>
                <a:ea typeface="+mn-ea"/>
                <a:cs typeface="+mn-cs"/>
              </a:rPr>
              <a:t>11 </a:t>
            </a:r>
            <a:r>
              <a:rPr kumimoji="0" lang="en-US" sz="3200" b="1" i="0" u="none" strike="noStrike" kern="1200" cap="none" spc="0" normalizeH="0" baseline="0" noProof="0" dirty="0">
                <a:ln>
                  <a:noFill/>
                </a:ln>
                <a:solidFill>
                  <a:prstClr val="white"/>
                </a:solidFill>
                <a:effectLst/>
                <a:uLnTx/>
                <a:uFillTx/>
                <a:latin typeface="Calibri" panose="020F0502020204030204"/>
                <a:ea typeface="+mn-ea"/>
                <a:cs typeface="+mn-cs"/>
              </a:rPr>
              <a:t>Or a charmer, or a consulter with familiar spirits, or a wizard, or a necromancer.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a:ln>
                  <a:noFill/>
                </a:ln>
                <a:solidFill>
                  <a:prstClr val="white"/>
                </a:solidFill>
                <a:effectLst/>
                <a:uLnTx/>
                <a:uFillTx/>
                <a:latin typeface="Calibri" panose="020F0502020204030204"/>
                <a:ea typeface="+mn-ea"/>
                <a:cs typeface="+mn-cs"/>
              </a:rPr>
              <a:t>12 </a:t>
            </a:r>
            <a:r>
              <a:rPr kumimoji="0" lang="en-US" sz="3200" b="1" i="0" u="none" strike="noStrike" kern="1200" cap="none" spc="0" normalizeH="0" baseline="0" noProof="0" dirty="0">
                <a:ln>
                  <a:noFill/>
                </a:ln>
                <a:solidFill>
                  <a:prstClr val="white"/>
                </a:solidFill>
                <a:effectLst/>
                <a:uLnTx/>
                <a:uFillTx/>
                <a:latin typeface="Calibri" panose="020F0502020204030204"/>
                <a:ea typeface="+mn-ea"/>
                <a:cs typeface="+mn-cs"/>
              </a:rPr>
              <a:t>For all that do these things are an abomination unto the </a:t>
            </a:r>
            <a:r>
              <a:rPr kumimoji="0" lang="en-US" sz="3200" b="1" i="0" u="none" strike="noStrike" kern="1200" cap="small" spc="0" normalizeH="0" baseline="0" noProof="0" dirty="0">
                <a:ln>
                  <a:noFill/>
                </a:ln>
                <a:solidFill>
                  <a:prstClr val="white"/>
                </a:solidFill>
                <a:effectLst/>
                <a:uLnTx/>
                <a:uFillTx/>
                <a:latin typeface="Calibri" panose="020F0502020204030204"/>
                <a:ea typeface="+mn-ea"/>
                <a:cs typeface="+mn-cs"/>
              </a:rPr>
              <a:t>Lord</a:t>
            </a:r>
            <a:r>
              <a:rPr kumimoji="0" lang="en-US" sz="3200" b="1" i="0" u="none" strike="noStrike" kern="1200" cap="none" spc="0" normalizeH="0" baseline="0" noProof="0" dirty="0">
                <a:ln>
                  <a:noFill/>
                </a:ln>
                <a:solidFill>
                  <a:prstClr val="white"/>
                </a:solidFill>
                <a:effectLst/>
                <a:uLnTx/>
                <a:uFillTx/>
                <a:latin typeface="Calibri" panose="020F0502020204030204"/>
                <a:ea typeface="+mn-ea"/>
                <a:cs typeface="+mn-cs"/>
              </a:rPr>
              <a:t>: and because of these abominations the </a:t>
            </a:r>
            <a:r>
              <a:rPr kumimoji="0" lang="en-US" sz="3200" b="1" i="0" u="none" strike="noStrike" kern="1200" cap="small" spc="0" normalizeH="0" baseline="0" noProof="0" dirty="0">
                <a:ln>
                  <a:noFill/>
                </a:ln>
                <a:solidFill>
                  <a:prstClr val="white"/>
                </a:solidFill>
                <a:effectLst/>
                <a:uLnTx/>
                <a:uFillTx/>
                <a:latin typeface="Calibri" panose="020F0502020204030204"/>
                <a:ea typeface="+mn-ea"/>
                <a:cs typeface="+mn-cs"/>
              </a:rPr>
              <a:t>Lord</a:t>
            </a:r>
            <a:r>
              <a:rPr kumimoji="0" lang="en-US" sz="3200" b="1" i="0" u="none" strike="noStrike" kern="1200" cap="none" spc="0" normalizeH="0" baseline="0" noProof="0" dirty="0">
                <a:ln>
                  <a:noFill/>
                </a:ln>
                <a:solidFill>
                  <a:prstClr val="white"/>
                </a:solidFill>
                <a:effectLst/>
                <a:uLnTx/>
                <a:uFillTx/>
                <a:latin typeface="Calibri" panose="020F0502020204030204"/>
                <a:ea typeface="+mn-ea"/>
                <a:cs typeface="+mn-cs"/>
              </a:rPr>
              <a:t> thy God doth drive them out from before thee.</a:t>
            </a:r>
          </a:p>
        </p:txBody>
      </p:sp>
    </p:spTree>
    <p:extLst>
      <p:ext uri="{BB962C8B-B14F-4D97-AF65-F5344CB8AC3E}">
        <p14:creationId xmlns:p14="http://schemas.microsoft.com/office/powerpoint/2010/main" val="363825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iterate type="lt">
                                    <p:tmPct val="10000"/>
                                  </p:iterate>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0-#ppt_h/2"/>
                                          </p:val>
                                        </p:tav>
                                        <p:tav tm="100000">
                                          <p:val>
                                            <p:strVal val="#ppt_y"/>
                                          </p:val>
                                        </p:tav>
                                      </p:tavLst>
                                    </p:anim>
                                  </p:childTnLst>
                                </p:cTn>
                              </p:par>
                              <p:par>
                                <p:cTn id="15" presetID="2" presetClass="entr" presetSubtype="9" fill="hold" nodeType="withEffect">
                                  <p:stCondLst>
                                    <p:cond delay="400"/>
                                  </p:stCondLst>
                                  <p:iterate type="lt">
                                    <p:tmPct val="10000"/>
                                  </p:iterate>
                                  <p:childTnLst>
                                    <p:set>
                                      <p:cBhvr>
                                        <p:cTn id="16" dur="1" fill="hold">
                                          <p:stCondLst>
                                            <p:cond delay="0"/>
                                          </p:stCondLst>
                                        </p:cTn>
                                        <p:tgtEl>
                                          <p:spTgt spid="4">
                                            <p:txEl>
                                              <p:pRg st="1" end="1"/>
                                            </p:txEl>
                                          </p:spTgt>
                                        </p:tgtEl>
                                        <p:attrNameLst>
                                          <p:attrName>style.visibility</p:attrName>
                                        </p:attrNameLst>
                                      </p:cBhvr>
                                      <p:to>
                                        <p:strVal val="visible"/>
                                      </p:to>
                                    </p:set>
                                    <p:anim calcmode="lin" valueType="num">
                                      <p:cBhvr additive="base">
                                        <p:cTn id="17"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
                                            <p:txEl>
                                              <p:pRg st="1" end="1"/>
                                            </p:txEl>
                                          </p:spTgt>
                                        </p:tgtEl>
                                        <p:attrNameLst>
                                          <p:attrName>ppt_y</p:attrName>
                                        </p:attrNameLst>
                                      </p:cBhvr>
                                      <p:tavLst>
                                        <p:tav tm="0">
                                          <p:val>
                                            <p:strVal val="0-#ppt_h/2"/>
                                          </p:val>
                                        </p:tav>
                                        <p:tav tm="100000">
                                          <p:val>
                                            <p:strVal val="#ppt_y"/>
                                          </p:val>
                                        </p:tav>
                                      </p:tavLst>
                                    </p:anim>
                                  </p:childTnLst>
                                </p:cTn>
                              </p:par>
                              <p:par>
                                <p:cTn id="19" presetID="2" presetClass="entr" presetSubtype="9" fill="hold" nodeType="withEffect">
                                  <p:stCondLst>
                                    <p:cond delay="0"/>
                                  </p:stCondLst>
                                  <p:iterate type="lt">
                                    <p:tmPct val="10000"/>
                                  </p:iterate>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additive="base">
                                        <p:cTn id="21"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4">
                                            <p:txEl>
                                              <p:pRg st="2" end="2"/>
                                            </p:txEl>
                                          </p:spTgt>
                                        </p:tgtEl>
                                        <p:attrNameLst>
                                          <p:attrName>ppt_y</p:attrName>
                                        </p:attrNameLst>
                                      </p:cBhvr>
                                      <p:tavLst>
                                        <p:tav tm="0">
                                          <p:val>
                                            <p:strVal val="0-#ppt_h/2"/>
                                          </p:val>
                                        </p:tav>
                                        <p:tav tm="100000">
                                          <p:val>
                                            <p:strVal val="#ppt_y"/>
                                          </p:val>
                                        </p:tav>
                                      </p:tavLst>
                                    </p:anim>
                                  </p:childTnLst>
                                </p:cTn>
                              </p:par>
                              <p:par>
                                <p:cTn id="23" presetID="2" presetClass="entr" presetSubtype="9" fill="hold" nodeType="withEffect">
                                  <p:stCondLst>
                                    <p:cond delay="500"/>
                                  </p:stCondLst>
                                  <p:iterate type="lt">
                                    <p:tmPct val="10000"/>
                                  </p:iterate>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444336"/>
            <a:ext cx="12074236" cy="2926270"/>
          </a:xfrm>
          <a:prstGeom prst="rect">
            <a:avLst/>
          </a:prstGeom>
        </p:spPr>
      </p:pic>
    </p:spTree>
    <p:extLst>
      <p:ext uri="{BB962C8B-B14F-4D97-AF65-F5344CB8AC3E}">
        <p14:creationId xmlns:p14="http://schemas.microsoft.com/office/powerpoint/2010/main" val="2973035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1+#ppt_w/2"/>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1085</Words>
  <Application>Microsoft Office PowerPoint</Application>
  <PresentationFormat>Widescreen</PresentationFormat>
  <Paragraphs>170</Paragraphs>
  <Slides>18</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SimSun</vt:lpstr>
      <vt:lpstr>Arial</vt:lpstr>
      <vt:lpstr>Calibri</vt:lpstr>
      <vt:lpstr>Calibri Light</vt:lpstr>
      <vt:lpstr>Cooper Black</vt:lpstr>
      <vt:lpstr>Times New Roman</vt:lpstr>
      <vt:lpstr>1_Office Theme</vt:lpstr>
      <vt:lpstr>PowerPoint Presentation</vt:lpstr>
      <vt:lpstr>HOW TO DEAL WITH THE STRONGMAN Part 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Carlos sepulveda</dc:creator>
  <cp:lastModifiedBy>Carlos sepulveda</cp:lastModifiedBy>
  <cp:revision>1</cp:revision>
  <dcterms:created xsi:type="dcterms:W3CDTF">2015-12-15T05:04:17Z</dcterms:created>
  <dcterms:modified xsi:type="dcterms:W3CDTF">2015-12-15T05:05:01Z</dcterms:modified>
</cp:coreProperties>
</file>