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62" r:id="rId7"/>
    <p:sldId id="263" r:id="rId8"/>
    <p:sldId id="264" r:id="rId9"/>
    <p:sldId id="265" r:id="rId10"/>
    <p:sldId id="267" r:id="rId11"/>
    <p:sldId id="266" r:id="rId12"/>
    <p:sldId id="268" r:id="rId13"/>
    <p:sldId id="269" r:id="rId14"/>
    <p:sldId id="270" r:id="rId15"/>
    <p:sldId id="275" r:id="rId16"/>
    <p:sldId id="271" r:id="rId17"/>
    <p:sldId id="272" r:id="rId18"/>
    <p:sldId id="274" r:id="rId19"/>
    <p:sldId id="276" r:id="rId20"/>
    <p:sldId id="273"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7F157E-A781-4828-B6C8-6D9037F1E8CD}"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F157E-A781-4828-B6C8-6D9037F1E8CD}"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F157E-A781-4828-B6C8-6D9037F1E8CD}"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7F157E-A781-4828-B6C8-6D9037F1E8CD}"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F157E-A781-4828-B6C8-6D9037F1E8CD}"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7F157E-A781-4828-B6C8-6D9037F1E8CD}"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7F157E-A781-4828-B6C8-6D9037F1E8CD}" type="datetimeFigureOut">
              <a:rPr lang="en-US" smtClean="0"/>
              <a:pPr/>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7F157E-A781-4828-B6C8-6D9037F1E8CD}" type="datetimeFigureOut">
              <a:rPr lang="en-US" smtClean="0"/>
              <a:pPr/>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F157E-A781-4828-B6C8-6D9037F1E8CD}" type="datetimeFigureOut">
              <a:rPr lang="en-US" smtClean="0"/>
              <a:pPr/>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F157E-A781-4828-B6C8-6D9037F1E8CD}"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F157E-A781-4828-B6C8-6D9037F1E8CD}"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5767A-9B41-46FB-9412-FCC1897D87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F157E-A781-4828-B6C8-6D9037F1E8CD}" type="datetimeFigureOut">
              <a:rPr lang="en-US" smtClean="0"/>
              <a:pPr/>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5767A-9B41-46FB-9412-FCC1897D87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cover body talk.jpg"/>
          <p:cNvPicPr>
            <a:picLocks noChangeAspect="1"/>
          </p:cNvPicPr>
          <p:nvPr/>
        </p:nvPicPr>
        <p:blipFill>
          <a:blip r:embed="rId2" cstate="print"/>
          <a:stretch>
            <a:fillRect/>
          </a:stretch>
        </p:blipFill>
        <p:spPr>
          <a:xfrm>
            <a:off x="2423160" y="0"/>
            <a:ext cx="429768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rmAutofit fontScale="90000"/>
          </a:bodyPr>
          <a:lstStyle/>
          <a:p>
            <a:r>
              <a:rPr lang="en-US" dirty="0"/>
              <a:t>Skin signs of deficiency </a:t>
            </a:r>
          </a:p>
        </p:txBody>
      </p:sp>
      <p:graphicFrame>
        <p:nvGraphicFramePr>
          <p:cNvPr id="3" name="Table 2"/>
          <p:cNvGraphicFramePr>
            <a:graphicFrameLocks noGrp="1"/>
          </p:cNvGraphicFramePr>
          <p:nvPr/>
        </p:nvGraphicFramePr>
        <p:xfrm>
          <a:off x="990600" y="990600"/>
          <a:ext cx="6705600" cy="5730390"/>
        </p:xfrm>
        <a:graphic>
          <a:graphicData uri="http://schemas.openxmlformats.org/drawingml/2006/table">
            <a:tbl>
              <a:tblPr>
                <a:tableStyleId>{BDBED569-4797-4DF1-A0F4-6AAB3CD982D8}</a:tableStyleId>
              </a:tblPr>
              <a:tblGrid>
                <a:gridCol w="3629332">
                  <a:extLst>
                    <a:ext uri="{9D8B030D-6E8A-4147-A177-3AD203B41FA5}">
                      <a16:colId xmlns:a16="http://schemas.microsoft.com/office/drawing/2014/main" val="20000"/>
                    </a:ext>
                  </a:extLst>
                </a:gridCol>
                <a:gridCol w="3076268">
                  <a:extLst>
                    <a:ext uri="{9D8B030D-6E8A-4147-A177-3AD203B41FA5}">
                      <a16:colId xmlns:a16="http://schemas.microsoft.com/office/drawing/2014/main" val="20001"/>
                    </a:ext>
                  </a:extLst>
                </a:gridCol>
              </a:tblGrid>
              <a:tr h="419392">
                <a:tc>
                  <a:txBody>
                    <a:bodyPr/>
                    <a:lstStyle/>
                    <a:p>
                      <a:pPr marR="0" indent="0" algn="l" rtl="0">
                        <a:spcBef>
                          <a:spcPts val="0"/>
                        </a:spcBef>
                        <a:spcAft>
                          <a:spcPts val="0"/>
                        </a:spcAft>
                      </a:pPr>
                      <a:r>
                        <a:rPr lang="en-US" sz="1400" kern="1400" dirty="0"/>
                        <a:t>Rash</a:t>
                      </a:r>
                      <a:endParaRPr lang="en-US" sz="1400" kern="1400" dirty="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C, B6, omega oils, calcium</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0"/>
                  </a:ext>
                </a:extLst>
              </a:tr>
              <a:tr h="290115">
                <a:tc>
                  <a:txBody>
                    <a:bodyPr/>
                    <a:lstStyle/>
                    <a:p>
                      <a:pPr marR="0" indent="0" algn="l" rtl="0">
                        <a:spcBef>
                          <a:spcPts val="0"/>
                        </a:spcBef>
                        <a:spcAft>
                          <a:spcPts val="0"/>
                        </a:spcAft>
                      </a:pPr>
                      <a:r>
                        <a:rPr lang="en-US" sz="1400" kern="1400" dirty="0"/>
                        <a:t>Red- brown or dark- red spots</a:t>
                      </a:r>
                      <a:endParaRPr lang="en-US" sz="1400" kern="1400" dirty="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a:t>Manganese</a:t>
                      </a:r>
                      <a:endParaRPr lang="en-US" sz="1400" kern="1400">
                        <a:solidFill>
                          <a:srgbClr val="000000"/>
                        </a:solidFill>
                        <a:latin typeface="Times New Roman"/>
                      </a:endParaRPr>
                    </a:p>
                  </a:txBody>
                  <a:tcPr marL="61891" marR="61891" marT="0" marB="0"/>
                </a:tc>
                <a:extLst>
                  <a:ext uri="{0D108BD9-81ED-4DB2-BD59-A6C34878D82A}">
                    <a16:rowId xmlns:a16="http://schemas.microsoft.com/office/drawing/2014/main" val="10001"/>
                  </a:ext>
                </a:extLst>
              </a:tr>
              <a:tr h="290115">
                <a:tc>
                  <a:txBody>
                    <a:bodyPr/>
                    <a:lstStyle/>
                    <a:p>
                      <a:pPr marR="0" indent="0" algn="l" rtl="0">
                        <a:spcBef>
                          <a:spcPts val="0"/>
                        </a:spcBef>
                        <a:spcAft>
                          <a:spcPts val="0"/>
                        </a:spcAft>
                      </a:pPr>
                      <a:r>
                        <a:rPr lang="en-US" sz="1400" kern="1400" dirty="0" err="1"/>
                        <a:t>Rosacea</a:t>
                      </a:r>
                      <a:endParaRPr lang="en-US" sz="1400" kern="1400" dirty="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B2</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2"/>
                  </a:ext>
                </a:extLst>
              </a:tr>
              <a:tr h="290115">
                <a:tc>
                  <a:txBody>
                    <a:bodyPr/>
                    <a:lstStyle/>
                    <a:p>
                      <a:pPr marR="0" indent="0" algn="l" rtl="0">
                        <a:spcBef>
                          <a:spcPts val="0"/>
                        </a:spcBef>
                        <a:spcAft>
                          <a:spcPts val="0"/>
                        </a:spcAft>
                      </a:pPr>
                      <a:r>
                        <a:rPr lang="en-US" sz="1400" kern="1400"/>
                        <a:t>Scaly dermatitis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B7,</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3"/>
                  </a:ext>
                </a:extLst>
              </a:tr>
              <a:tr h="411334">
                <a:tc>
                  <a:txBody>
                    <a:bodyPr/>
                    <a:lstStyle/>
                    <a:p>
                      <a:pPr marR="0" indent="0" algn="l" rtl="0">
                        <a:spcBef>
                          <a:spcPts val="0"/>
                        </a:spcBef>
                        <a:spcAft>
                          <a:spcPts val="0"/>
                        </a:spcAft>
                      </a:pPr>
                      <a:r>
                        <a:rPr lang="en-US" sz="1400" kern="1400"/>
                        <a:t>Scaly eczema around the nose, ears, scrotum or vulva</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B2, B3</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4"/>
                  </a:ext>
                </a:extLst>
              </a:tr>
              <a:tr h="290115">
                <a:tc>
                  <a:txBody>
                    <a:bodyPr/>
                    <a:lstStyle/>
                    <a:p>
                      <a:pPr marR="0" indent="0" algn="l" rtl="0">
                        <a:spcBef>
                          <a:spcPts val="0"/>
                        </a:spcBef>
                        <a:spcAft>
                          <a:spcPts val="0"/>
                        </a:spcAft>
                      </a:pPr>
                      <a:r>
                        <a:rPr lang="en-US" sz="1400" kern="1400"/>
                        <a:t>Scar tissue</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E</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5"/>
                  </a:ext>
                </a:extLst>
              </a:tr>
              <a:tr h="290115">
                <a:tc>
                  <a:txBody>
                    <a:bodyPr/>
                    <a:lstStyle/>
                    <a:p>
                      <a:pPr marR="0" indent="0" algn="l" rtl="0">
                        <a:spcBef>
                          <a:spcPts val="0"/>
                        </a:spcBef>
                        <a:spcAft>
                          <a:spcPts val="0"/>
                        </a:spcAft>
                      </a:pPr>
                      <a:r>
                        <a:rPr lang="en-US" sz="1400" kern="1400"/>
                        <a:t>Scieroderma</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it-IT" sz="1400" kern="1400" dirty="0"/>
                        <a:t>Vitamin E, C, A, magnesium</a:t>
                      </a:r>
                      <a:endParaRPr lang="it-IT" sz="1400" kern="1400" dirty="0">
                        <a:solidFill>
                          <a:srgbClr val="000000"/>
                        </a:solidFill>
                        <a:latin typeface="Times New Roman"/>
                      </a:endParaRPr>
                    </a:p>
                  </a:txBody>
                  <a:tcPr marL="61891" marR="61891" marT="0" marB="0"/>
                </a:tc>
                <a:extLst>
                  <a:ext uri="{0D108BD9-81ED-4DB2-BD59-A6C34878D82A}">
                    <a16:rowId xmlns:a16="http://schemas.microsoft.com/office/drawing/2014/main" val="10006"/>
                  </a:ext>
                </a:extLst>
              </a:tr>
              <a:tr h="290115">
                <a:tc>
                  <a:txBody>
                    <a:bodyPr/>
                    <a:lstStyle/>
                    <a:p>
                      <a:pPr marR="0" indent="0" algn="l" rtl="0">
                        <a:spcBef>
                          <a:spcPts val="0"/>
                        </a:spcBef>
                        <a:spcAft>
                          <a:spcPts val="0"/>
                        </a:spcAft>
                      </a:pPr>
                      <a:r>
                        <a:rPr lang="en-US" sz="1400" kern="1400"/>
                        <a:t>Sensitivity to insect bites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C, B1, calcium</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7"/>
                  </a:ext>
                </a:extLst>
              </a:tr>
              <a:tr h="411334">
                <a:tc>
                  <a:txBody>
                    <a:bodyPr/>
                    <a:lstStyle/>
                    <a:p>
                      <a:pPr marR="0" indent="0" algn="l" rtl="0">
                        <a:spcBef>
                          <a:spcPts val="0"/>
                        </a:spcBef>
                        <a:spcAft>
                          <a:spcPts val="0"/>
                        </a:spcAft>
                      </a:pPr>
                      <a:r>
                        <a:rPr lang="en-US" sz="1400" kern="1400"/>
                        <a:t>Shingles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vitaminB12, C, A, B, E, zinc, lysine,</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8"/>
                  </a:ext>
                </a:extLst>
              </a:tr>
              <a:tr h="290115">
                <a:tc>
                  <a:txBody>
                    <a:bodyPr/>
                    <a:lstStyle/>
                    <a:p>
                      <a:pPr marR="0" indent="0" algn="l" rtl="0">
                        <a:spcBef>
                          <a:spcPts val="0"/>
                        </a:spcBef>
                        <a:spcAft>
                          <a:spcPts val="0"/>
                        </a:spcAft>
                      </a:pPr>
                      <a:r>
                        <a:rPr lang="en-US" sz="1400" kern="1400"/>
                        <a:t>Skin cancer</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A, B6, zinc</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09"/>
                  </a:ext>
                </a:extLst>
              </a:tr>
              <a:tr h="290115">
                <a:tc>
                  <a:txBody>
                    <a:bodyPr/>
                    <a:lstStyle/>
                    <a:p>
                      <a:pPr marR="0" indent="0" algn="l" rtl="0">
                        <a:spcBef>
                          <a:spcPts val="0"/>
                        </a:spcBef>
                        <a:spcAft>
                          <a:spcPts val="0"/>
                        </a:spcAft>
                      </a:pPr>
                      <a:r>
                        <a:rPr lang="en-US" sz="1400" kern="1400"/>
                        <a:t>Skin folds, red and infected</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B3</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0"/>
                  </a:ext>
                </a:extLst>
              </a:tr>
              <a:tr h="290115">
                <a:tc>
                  <a:txBody>
                    <a:bodyPr/>
                    <a:lstStyle/>
                    <a:p>
                      <a:pPr marR="0" indent="0" algn="l" rtl="0">
                        <a:spcBef>
                          <a:spcPts val="0"/>
                        </a:spcBef>
                        <a:spcAft>
                          <a:spcPts val="0"/>
                        </a:spcAft>
                      </a:pPr>
                      <a:r>
                        <a:rPr lang="en-US" sz="1400" kern="1400"/>
                        <a:t>Stretch marks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E, B6, zinc,</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1"/>
                  </a:ext>
                </a:extLst>
              </a:tr>
              <a:tr h="411334">
                <a:tc>
                  <a:txBody>
                    <a:bodyPr/>
                    <a:lstStyle/>
                    <a:p>
                      <a:pPr marR="0" indent="0" algn="l" rtl="0">
                        <a:spcBef>
                          <a:spcPts val="0"/>
                        </a:spcBef>
                        <a:spcAft>
                          <a:spcPts val="0"/>
                        </a:spcAft>
                      </a:pPr>
                      <a:r>
                        <a:rPr lang="en-US" sz="1400" kern="1400"/>
                        <a:t>Swelling</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Zinc, magnesium, vitamins B6, B12</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2"/>
                  </a:ext>
                </a:extLst>
              </a:tr>
              <a:tr h="290115">
                <a:tc>
                  <a:txBody>
                    <a:bodyPr/>
                    <a:lstStyle/>
                    <a:p>
                      <a:pPr marR="0" indent="0" algn="l" rtl="0">
                        <a:spcBef>
                          <a:spcPts val="0"/>
                        </a:spcBef>
                        <a:spcAft>
                          <a:spcPts val="0"/>
                        </a:spcAft>
                      </a:pPr>
                      <a:r>
                        <a:rPr lang="en-US" sz="1400" kern="1400"/>
                        <a:t>Vaginal itching</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Vitamins B2, E, C</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3"/>
                  </a:ext>
                </a:extLst>
              </a:tr>
              <a:tr h="290115">
                <a:tc>
                  <a:txBody>
                    <a:bodyPr/>
                    <a:lstStyle/>
                    <a:p>
                      <a:pPr marR="0" indent="0" algn="l" rtl="0">
                        <a:spcBef>
                          <a:spcPts val="0"/>
                        </a:spcBef>
                        <a:spcAft>
                          <a:spcPts val="0"/>
                        </a:spcAft>
                      </a:pPr>
                      <a:r>
                        <a:rPr lang="en-US" sz="1400" kern="1400"/>
                        <a:t>Warts, moles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Vitamins C, A, E</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4"/>
                  </a:ext>
                </a:extLst>
              </a:tr>
              <a:tr h="290115">
                <a:tc>
                  <a:txBody>
                    <a:bodyPr/>
                    <a:lstStyle/>
                    <a:p>
                      <a:pPr marR="0" indent="0" algn="l" rtl="0">
                        <a:spcBef>
                          <a:spcPts val="0"/>
                        </a:spcBef>
                        <a:spcAft>
                          <a:spcPts val="0"/>
                        </a:spcAft>
                      </a:pPr>
                      <a:r>
                        <a:rPr lang="en-US" sz="1400" kern="1400"/>
                        <a:t>Weals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B6, C, zinc</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5"/>
                  </a:ext>
                </a:extLst>
              </a:tr>
              <a:tr h="290115">
                <a:tc>
                  <a:txBody>
                    <a:bodyPr/>
                    <a:lstStyle/>
                    <a:p>
                      <a:pPr marR="0" indent="0" algn="l" rtl="0">
                        <a:spcBef>
                          <a:spcPts val="0"/>
                        </a:spcBef>
                        <a:spcAft>
                          <a:spcPts val="0"/>
                        </a:spcAft>
                      </a:pPr>
                      <a:r>
                        <a:rPr lang="en-US" sz="1400" kern="1400"/>
                        <a:t>White skin patches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Zinc, vitamin B6, B5</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6"/>
                  </a:ext>
                </a:extLst>
              </a:tr>
              <a:tr h="290115">
                <a:tc>
                  <a:txBody>
                    <a:bodyPr/>
                    <a:lstStyle/>
                    <a:p>
                      <a:pPr marR="0" indent="0" algn="l" rtl="0">
                        <a:spcBef>
                          <a:spcPts val="0"/>
                        </a:spcBef>
                        <a:spcAft>
                          <a:spcPts val="0"/>
                        </a:spcAft>
                      </a:pPr>
                      <a:r>
                        <a:rPr lang="en-US" sz="1400" kern="1400"/>
                        <a:t>Wrinkles</a:t>
                      </a:r>
                      <a:endParaRPr lang="en-US" sz="1400" kern="1400">
                        <a:solidFill>
                          <a:srgbClr val="000000"/>
                        </a:solidFill>
                        <a:latin typeface="Times New Roman"/>
                      </a:endParaRPr>
                    </a:p>
                  </a:txBody>
                  <a:tcPr marL="61891" marR="61891" marT="0" marB="0"/>
                </a:tc>
                <a:tc>
                  <a:txBody>
                    <a:bodyPr/>
                    <a:lstStyle/>
                    <a:p>
                      <a:pPr marR="0" indent="0" algn="l" rtl="0">
                        <a:spcBef>
                          <a:spcPts val="0"/>
                        </a:spcBef>
                        <a:spcAft>
                          <a:spcPts val="0"/>
                        </a:spcAft>
                      </a:pPr>
                      <a:r>
                        <a:rPr lang="en-US" sz="1400" kern="1400" dirty="0"/>
                        <a:t>Vitamin C, E, A,</a:t>
                      </a:r>
                      <a:endParaRPr lang="en-US" sz="1400" kern="1400" dirty="0">
                        <a:solidFill>
                          <a:srgbClr val="000000"/>
                        </a:solidFill>
                        <a:latin typeface="Times New Roman"/>
                      </a:endParaRPr>
                    </a:p>
                  </a:txBody>
                  <a:tcPr marL="61891" marR="61891" marT="0" marB="0"/>
                </a:tc>
                <a:extLst>
                  <a:ext uri="{0D108BD9-81ED-4DB2-BD59-A6C34878D82A}">
                    <a16:rowId xmlns:a16="http://schemas.microsoft.com/office/drawing/2014/main" val="1001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0" y="152408"/>
          <a:ext cx="7162800" cy="6553186"/>
        </p:xfrm>
        <a:graphic>
          <a:graphicData uri="http://schemas.openxmlformats.org/drawingml/2006/table">
            <a:tbl>
              <a:tblPr>
                <a:tableStyleId>{BDBED569-4797-4DF1-A0F4-6AAB3CD982D8}</a:tableStyleId>
              </a:tblPr>
              <a:tblGrid>
                <a:gridCol w="3504646">
                  <a:extLst>
                    <a:ext uri="{9D8B030D-6E8A-4147-A177-3AD203B41FA5}">
                      <a16:colId xmlns:a16="http://schemas.microsoft.com/office/drawing/2014/main" val="20000"/>
                    </a:ext>
                  </a:extLst>
                </a:gridCol>
                <a:gridCol w="3658154">
                  <a:extLst>
                    <a:ext uri="{9D8B030D-6E8A-4147-A177-3AD203B41FA5}">
                      <a16:colId xmlns:a16="http://schemas.microsoft.com/office/drawing/2014/main" val="20001"/>
                    </a:ext>
                  </a:extLst>
                </a:gridCol>
              </a:tblGrid>
              <a:tr h="257992">
                <a:tc>
                  <a:txBody>
                    <a:bodyPr/>
                    <a:lstStyle/>
                    <a:p>
                      <a:pPr marR="0" indent="0" algn="l" rtl="0">
                        <a:spcBef>
                          <a:spcPts val="0"/>
                        </a:spcBef>
                        <a:spcAft>
                          <a:spcPts val="0"/>
                        </a:spcAft>
                      </a:pPr>
                      <a:r>
                        <a:rPr lang="en-US" sz="1400" kern="1400" dirty="0"/>
                        <a:t>Fungal infection</a:t>
                      </a:r>
                      <a:endParaRPr lang="en-US" sz="1400" kern="1400" dirty="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a:t>B vitamins,</a:t>
                      </a:r>
                      <a:endParaRPr lang="en-US" sz="1400" kern="1400">
                        <a:solidFill>
                          <a:srgbClr val="000000"/>
                        </a:solidFill>
                        <a:latin typeface="Times New Roman"/>
                      </a:endParaRPr>
                    </a:p>
                  </a:txBody>
                  <a:tcPr marL="52431" marR="52431" marT="0" marB="0"/>
                </a:tc>
                <a:extLst>
                  <a:ext uri="{0D108BD9-81ED-4DB2-BD59-A6C34878D82A}">
                    <a16:rowId xmlns:a16="http://schemas.microsoft.com/office/drawing/2014/main" val="10000"/>
                  </a:ext>
                </a:extLst>
              </a:tr>
              <a:tr h="257992">
                <a:tc>
                  <a:txBody>
                    <a:bodyPr/>
                    <a:lstStyle/>
                    <a:p>
                      <a:pPr marR="0" indent="0" algn="l" rtl="0">
                        <a:spcBef>
                          <a:spcPts val="0"/>
                        </a:spcBef>
                        <a:spcAft>
                          <a:spcPts val="0"/>
                        </a:spcAft>
                      </a:pPr>
                      <a:r>
                        <a:rPr lang="en-US" sz="1400" kern="1400" dirty="0"/>
                        <a:t>Gangrene</a:t>
                      </a:r>
                      <a:endParaRPr lang="en-US" sz="1400" kern="1400" dirty="0">
                        <a:solidFill>
                          <a:srgbClr val="000000"/>
                        </a:solidFill>
                        <a:latin typeface="Times New Roman"/>
                      </a:endParaRPr>
                    </a:p>
                  </a:txBody>
                  <a:tcPr marL="52431" marR="52431" marT="0" marB="0"/>
                </a:tc>
                <a:tc>
                  <a:txBody>
                    <a:bodyPr/>
                    <a:lstStyle/>
                    <a:p>
                      <a:pPr marR="0" indent="0" algn="l" rtl="0">
                        <a:spcBef>
                          <a:spcPts val="0"/>
                        </a:spcBef>
                        <a:spcAft>
                          <a:spcPts val="0"/>
                        </a:spcAft>
                      </a:pPr>
                      <a:r>
                        <a:rPr lang="it-IT" sz="1400" kern="1400"/>
                        <a:t>Vitamin C, E, B, magnesium,</a:t>
                      </a:r>
                      <a:endParaRPr lang="it-IT" sz="1400" kern="1400">
                        <a:solidFill>
                          <a:srgbClr val="000000"/>
                        </a:solidFill>
                        <a:latin typeface="Times New Roman"/>
                      </a:endParaRPr>
                    </a:p>
                  </a:txBody>
                  <a:tcPr marL="52431" marR="52431" marT="0" marB="0"/>
                </a:tc>
                <a:extLst>
                  <a:ext uri="{0D108BD9-81ED-4DB2-BD59-A6C34878D82A}">
                    <a16:rowId xmlns:a16="http://schemas.microsoft.com/office/drawing/2014/main" val="10001"/>
                  </a:ext>
                </a:extLst>
              </a:tr>
              <a:tr h="482470">
                <a:tc>
                  <a:txBody>
                    <a:bodyPr/>
                    <a:lstStyle/>
                    <a:p>
                      <a:pPr marR="0" indent="0" algn="l" rtl="0">
                        <a:spcBef>
                          <a:spcPts val="0"/>
                        </a:spcBef>
                        <a:spcAft>
                          <a:spcPts val="0"/>
                        </a:spcAft>
                      </a:pPr>
                      <a:r>
                        <a:rPr lang="en-US" sz="1400" kern="1400"/>
                        <a:t>Greasy dermatitis around eyes and toes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fi-FI" sz="1400" kern="1400" dirty="0"/>
                        <a:t>Vitamin B6, zinc, B2, B12</a:t>
                      </a:r>
                      <a:endParaRPr lang="fi-FI" sz="1400" kern="1400" dirty="0">
                        <a:solidFill>
                          <a:srgbClr val="000000"/>
                        </a:solidFill>
                        <a:latin typeface="Times New Roman"/>
                      </a:endParaRPr>
                    </a:p>
                  </a:txBody>
                  <a:tcPr marL="52431" marR="52431" marT="0" marB="0"/>
                </a:tc>
                <a:extLst>
                  <a:ext uri="{0D108BD9-81ED-4DB2-BD59-A6C34878D82A}">
                    <a16:rowId xmlns:a16="http://schemas.microsoft.com/office/drawing/2014/main" val="10002"/>
                  </a:ext>
                </a:extLst>
              </a:tr>
              <a:tr h="257992">
                <a:tc>
                  <a:txBody>
                    <a:bodyPr/>
                    <a:lstStyle/>
                    <a:p>
                      <a:pPr marR="0" indent="0" algn="l" rtl="0">
                        <a:spcBef>
                          <a:spcPts val="0"/>
                        </a:spcBef>
                        <a:spcAft>
                          <a:spcPts val="0"/>
                        </a:spcAft>
                      </a:pPr>
                      <a:r>
                        <a:rPr lang="en-US" sz="1400" kern="1400"/>
                        <a:t>Horny red skin on pressure areas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Zinc, vitamin B6</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03"/>
                  </a:ext>
                </a:extLst>
              </a:tr>
              <a:tr h="482470">
                <a:tc>
                  <a:txBody>
                    <a:bodyPr/>
                    <a:lstStyle/>
                    <a:p>
                      <a:pPr marR="0" indent="0" algn="l" rtl="0">
                        <a:spcBef>
                          <a:spcPts val="0"/>
                        </a:spcBef>
                        <a:spcAft>
                          <a:spcPts val="0"/>
                        </a:spcAft>
                      </a:pPr>
                      <a:r>
                        <a:rPr lang="en-US" sz="1400" kern="1400"/>
                        <a:t>Hot flushes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it-IT" sz="1400" kern="1400" dirty="0"/>
                        <a:t>Vitamin E, boron, magnesium, calcium,</a:t>
                      </a:r>
                      <a:endParaRPr lang="it-IT" sz="1400" kern="1400" dirty="0">
                        <a:solidFill>
                          <a:srgbClr val="000000"/>
                        </a:solidFill>
                        <a:latin typeface="Times New Roman"/>
                      </a:endParaRPr>
                    </a:p>
                  </a:txBody>
                  <a:tcPr marL="52431" marR="52431" marT="0" marB="0"/>
                </a:tc>
                <a:extLst>
                  <a:ext uri="{0D108BD9-81ED-4DB2-BD59-A6C34878D82A}">
                    <a16:rowId xmlns:a16="http://schemas.microsoft.com/office/drawing/2014/main" val="10004"/>
                  </a:ext>
                </a:extLst>
              </a:tr>
              <a:tr h="257992">
                <a:tc>
                  <a:txBody>
                    <a:bodyPr/>
                    <a:lstStyle/>
                    <a:p>
                      <a:pPr marR="0" indent="0" algn="l" rtl="0">
                        <a:spcBef>
                          <a:spcPts val="0"/>
                        </a:spcBef>
                        <a:spcAft>
                          <a:spcPts val="0"/>
                        </a:spcAft>
                      </a:pPr>
                      <a:r>
                        <a:rPr lang="en-US" sz="1400" kern="1400"/>
                        <a:t>Ichthyosis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A, retinoic acid</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05"/>
                  </a:ext>
                </a:extLst>
              </a:tr>
              <a:tr h="359956">
                <a:tc>
                  <a:txBody>
                    <a:bodyPr/>
                    <a:lstStyle/>
                    <a:p>
                      <a:pPr marR="0" indent="0" algn="l" rtl="0">
                        <a:spcBef>
                          <a:spcPts val="0"/>
                        </a:spcBef>
                        <a:spcAft>
                          <a:spcPts val="0"/>
                        </a:spcAft>
                      </a:pPr>
                      <a:r>
                        <a:rPr lang="en-US" sz="1400" kern="1400"/>
                        <a:t>Boils and cold sores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it-IT" sz="1400" kern="1400" dirty="0"/>
                        <a:t>Vitamin C, A, B6, zinc, magnesium</a:t>
                      </a:r>
                      <a:endParaRPr lang="it-IT" sz="1400" kern="1400" dirty="0">
                        <a:solidFill>
                          <a:srgbClr val="000000"/>
                        </a:solidFill>
                        <a:latin typeface="Times New Roman"/>
                      </a:endParaRPr>
                    </a:p>
                  </a:txBody>
                  <a:tcPr marL="52431" marR="52431" marT="0" marB="0"/>
                </a:tc>
                <a:extLst>
                  <a:ext uri="{0D108BD9-81ED-4DB2-BD59-A6C34878D82A}">
                    <a16:rowId xmlns:a16="http://schemas.microsoft.com/office/drawing/2014/main" val="10006"/>
                  </a:ext>
                </a:extLst>
              </a:tr>
              <a:tr h="257992">
                <a:tc>
                  <a:txBody>
                    <a:bodyPr/>
                    <a:lstStyle/>
                    <a:p>
                      <a:pPr marR="0" indent="0" algn="l" rtl="0">
                        <a:spcBef>
                          <a:spcPts val="0"/>
                        </a:spcBef>
                        <a:spcAft>
                          <a:spcPts val="0"/>
                        </a:spcAft>
                      </a:pPr>
                      <a:r>
                        <a:rPr lang="en-US" sz="1400" kern="1400"/>
                        <a:t>Itching</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pt-BR" sz="1400" kern="1400"/>
                        <a:t>Vitamins B, C, B6, zinc,</a:t>
                      </a:r>
                      <a:endParaRPr lang="pt-BR" sz="1400" kern="1400">
                        <a:solidFill>
                          <a:srgbClr val="000000"/>
                        </a:solidFill>
                        <a:latin typeface="Times New Roman"/>
                      </a:endParaRPr>
                    </a:p>
                  </a:txBody>
                  <a:tcPr marL="52431" marR="52431" marT="0" marB="0"/>
                </a:tc>
                <a:extLst>
                  <a:ext uri="{0D108BD9-81ED-4DB2-BD59-A6C34878D82A}">
                    <a16:rowId xmlns:a16="http://schemas.microsoft.com/office/drawing/2014/main" val="10007"/>
                  </a:ext>
                </a:extLst>
              </a:tr>
              <a:tr h="482470">
                <a:tc>
                  <a:txBody>
                    <a:bodyPr/>
                    <a:lstStyle/>
                    <a:p>
                      <a:pPr marR="0" indent="0" algn="l" rtl="0">
                        <a:spcBef>
                          <a:spcPts val="0"/>
                        </a:spcBef>
                        <a:spcAft>
                          <a:spcPts val="0"/>
                        </a:spcAft>
                      </a:pPr>
                      <a:r>
                        <a:rPr lang="en-US" sz="1400" kern="1400"/>
                        <a:t>Jaundice</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it-IT" sz="1400" kern="1400" dirty="0"/>
                        <a:t>Vitamins C, E, A, B2, B12, B6, lecithin, magnesium, zinc,</a:t>
                      </a:r>
                      <a:endParaRPr lang="it-IT" sz="1400" kern="1400" dirty="0">
                        <a:solidFill>
                          <a:srgbClr val="000000"/>
                        </a:solidFill>
                        <a:latin typeface="Times New Roman"/>
                      </a:endParaRPr>
                    </a:p>
                  </a:txBody>
                  <a:tcPr marL="52431" marR="52431" marT="0" marB="0"/>
                </a:tc>
                <a:extLst>
                  <a:ext uri="{0D108BD9-81ED-4DB2-BD59-A6C34878D82A}">
                    <a16:rowId xmlns:a16="http://schemas.microsoft.com/office/drawing/2014/main" val="10008"/>
                  </a:ext>
                </a:extLst>
              </a:tr>
              <a:tr h="257992">
                <a:tc>
                  <a:txBody>
                    <a:bodyPr/>
                    <a:lstStyle/>
                    <a:p>
                      <a:pPr marR="0" indent="0" algn="l" rtl="0">
                        <a:spcBef>
                          <a:spcPts val="0"/>
                        </a:spcBef>
                        <a:spcAft>
                          <a:spcPts val="0"/>
                        </a:spcAft>
                      </a:pPr>
                      <a:r>
                        <a:rPr lang="en-US" sz="1400" kern="1400"/>
                        <a:t>Keratosis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A,</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09"/>
                  </a:ext>
                </a:extLst>
              </a:tr>
              <a:tr h="257992">
                <a:tc>
                  <a:txBody>
                    <a:bodyPr/>
                    <a:lstStyle/>
                    <a:p>
                      <a:pPr marR="0" indent="0" algn="l" rtl="0">
                        <a:spcBef>
                          <a:spcPts val="0"/>
                        </a:spcBef>
                        <a:spcAft>
                          <a:spcPts val="0"/>
                        </a:spcAft>
                      </a:pPr>
                      <a:r>
                        <a:rPr lang="en-US" sz="1400" kern="1400"/>
                        <a:t>Lemon yellow skin</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B12</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0"/>
                  </a:ext>
                </a:extLst>
              </a:tr>
              <a:tr h="257992">
                <a:tc>
                  <a:txBody>
                    <a:bodyPr/>
                    <a:lstStyle/>
                    <a:p>
                      <a:pPr marR="0" indent="0" algn="l" rtl="0">
                        <a:spcBef>
                          <a:spcPts val="0"/>
                        </a:spcBef>
                        <a:spcAft>
                          <a:spcPts val="0"/>
                        </a:spcAft>
                      </a:pPr>
                      <a:r>
                        <a:rPr lang="en-US" sz="1400" kern="1400"/>
                        <a:t>Oily skin, white heads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B2, B12</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1"/>
                  </a:ext>
                </a:extLst>
              </a:tr>
              <a:tr h="257992">
                <a:tc>
                  <a:txBody>
                    <a:bodyPr/>
                    <a:lstStyle/>
                    <a:p>
                      <a:pPr marR="0" indent="0" algn="l" rtl="0">
                        <a:spcBef>
                          <a:spcPts val="0"/>
                        </a:spcBef>
                        <a:spcAft>
                          <a:spcPts val="0"/>
                        </a:spcAft>
                      </a:pPr>
                      <a:r>
                        <a:rPr lang="en-US" sz="1400" kern="1400"/>
                        <a:t>Slow wound healing</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Zinc, vitamin C</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2"/>
                  </a:ext>
                </a:extLst>
              </a:tr>
              <a:tr h="359956">
                <a:tc>
                  <a:txBody>
                    <a:bodyPr/>
                    <a:lstStyle/>
                    <a:p>
                      <a:pPr marR="0" indent="0" algn="l" rtl="0">
                        <a:spcBef>
                          <a:spcPts val="0"/>
                        </a:spcBef>
                        <a:spcAft>
                          <a:spcPts val="0"/>
                        </a:spcAft>
                      </a:pPr>
                      <a:r>
                        <a:rPr lang="en-US" sz="1400" kern="1400"/>
                        <a:t>Cracking in corner of the mouth</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Iron, B2,B12</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3"/>
                  </a:ext>
                </a:extLst>
              </a:tr>
              <a:tr h="257992">
                <a:tc>
                  <a:txBody>
                    <a:bodyPr/>
                    <a:lstStyle/>
                    <a:p>
                      <a:pPr marR="0" indent="0" algn="l" rtl="0">
                        <a:spcBef>
                          <a:spcPts val="0"/>
                        </a:spcBef>
                        <a:spcAft>
                          <a:spcPts val="0"/>
                        </a:spcAft>
                      </a:pPr>
                      <a:r>
                        <a:rPr lang="en-US" sz="1400" kern="1400"/>
                        <a:t>Dermatitis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B6, B7</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4"/>
                  </a:ext>
                </a:extLst>
              </a:tr>
              <a:tr h="257992">
                <a:tc>
                  <a:txBody>
                    <a:bodyPr/>
                    <a:lstStyle/>
                    <a:p>
                      <a:pPr marR="0" indent="0" algn="l" rtl="0">
                        <a:spcBef>
                          <a:spcPts val="0"/>
                        </a:spcBef>
                        <a:spcAft>
                          <a:spcPts val="0"/>
                        </a:spcAft>
                      </a:pPr>
                      <a:r>
                        <a:rPr lang="en-US" sz="1400" kern="1400"/>
                        <a:t>Bruising</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C</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5"/>
                  </a:ext>
                </a:extLst>
              </a:tr>
              <a:tr h="257992">
                <a:tc>
                  <a:txBody>
                    <a:bodyPr/>
                    <a:lstStyle/>
                    <a:p>
                      <a:pPr marR="0" indent="0" algn="l" rtl="0">
                        <a:spcBef>
                          <a:spcPts val="0"/>
                        </a:spcBef>
                        <a:spcAft>
                          <a:spcPts val="0"/>
                        </a:spcAft>
                      </a:pPr>
                      <a:r>
                        <a:rPr lang="en-US" sz="1400" kern="1400"/>
                        <a:t>Ageing</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B3</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6"/>
                  </a:ext>
                </a:extLst>
              </a:tr>
              <a:tr h="257992">
                <a:tc>
                  <a:txBody>
                    <a:bodyPr/>
                    <a:lstStyle/>
                    <a:p>
                      <a:pPr marR="0" indent="0" algn="l" rtl="0">
                        <a:spcBef>
                          <a:spcPts val="0"/>
                        </a:spcBef>
                        <a:spcAft>
                          <a:spcPts val="0"/>
                        </a:spcAft>
                      </a:pPr>
                      <a:r>
                        <a:rPr lang="en-US" sz="1400" kern="1400"/>
                        <a:t>Over sensitivity to sunlight</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it-IT" sz="1400" kern="1400" dirty="0"/>
                        <a:t>Vitamin B6, zinc, beta carotene</a:t>
                      </a:r>
                      <a:endParaRPr lang="it-IT" sz="1400" kern="1400" dirty="0">
                        <a:solidFill>
                          <a:srgbClr val="000000"/>
                        </a:solidFill>
                        <a:latin typeface="Times New Roman"/>
                      </a:endParaRPr>
                    </a:p>
                  </a:txBody>
                  <a:tcPr marL="52431" marR="52431" marT="0" marB="0"/>
                </a:tc>
                <a:extLst>
                  <a:ext uri="{0D108BD9-81ED-4DB2-BD59-A6C34878D82A}">
                    <a16:rowId xmlns:a16="http://schemas.microsoft.com/office/drawing/2014/main" val="10017"/>
                  </a:ext>
                </a:extLst>
              </a:tr>
              <a:tr h="257992">
                <a:tc>
                  <a:txBody>
                    <a:bodyPr/>
                    <a:lstStyle/>
                    <a:p>
                      <a:pPr marR="0" indent="0" algn="l" rtl="0">
                        <a:spcBef>
                          <a:spcPts val="0"/>
                        </a:spcBef>
                        <a:spcAft>
                          <a:spcPts val="0"/>
                        </a:spcAft>
                      </a:pPr>
                      <a:r>
                        <a:rPr lang="en-US" sz="1400" kern="1400"/>
                        <a:t>Pale skin</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fi-FI" sz="1400" kern="1400" dirty="0"/>
                        <a:t>Vitamin B7, B9, B6, iron</a:t>
                      </a:r>
                      <a:endParaRPr lang="fi-FI" sz="1400" kern="1400" dirty="0">
                        <a:solidFill>
                          <a:srgbClr val="000000"/>
                        </a:solidFill>
                        <a:latin typeface="Times New Roman"/>
                      </a:endParaRPr>
                    </a:p>
                  </a:txBody>
                  <a:tcPr marL="52431" marR="52431" marT="0" marB="0"/>
                </a:tc>
                <a:extLst>
                  <a:ext uri="{0D108BD9-81ED-4DB2-BD59-A6C34878D82A}">
                    <a16:rowId xmlns:a16="http://schemas.microsoft.com/office/drawing/2014/main" val="10018"/>
                  </a:ext>
                </a:extLst>
              </a:tr>
              <a:tr h="257992">
                <a:tc>
                  <a:txBody>
                    <a:bodyPr/>
                    <a:lstStyle/>
                    <a:p>
                      <a:pPr marR="0" indent="0" algn="l" rtl="0">
                        <a:spcBef>
                          <a:spcPts val="0"/>
                        </a:spcBef>
                        <a:spcAft>
                          <a:spcPts val="0"/>
                        </a:spcAft>
                      </a:pPr>
                      <a:r>
                        <a:rPr lang="en-US" sz="1400" kern="1400"/>
                        <a:t>Prickly heat rash</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C</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19"/>
                  </a:ext>
                </a:extLst>
              </a:tr>
              <a:tr h="257992">
                <a:tc>
                  <a:txBody>
                    <a:bodyPr/>
                    <a:lstStyle/>
                    <a:p>
                      <a:pPr marR="0" indent="0" algn="l" rtl="0">
                        <a:spcBef>
                          <a:spcPts val="0"/>
                        </a:spcBef>
                        <a:spcAft>
                          <a:spcPts val="0"/>
                        </a:spcAft>
                      </a:pPr>
                      <a:r>
                        <a:rPr lang="en-US" sz="1400" kern="1400"/>
                        <a:t>Psoriasis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D, avoid gluten</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20"/>
                  </a:ext>
                </a:extLst>
              </a:tr>
              <a:tr h="257992">
                <a:tc>
                  <a:txBody>
                    <a:bodyPr/>
                    <a:lstStyle/>
                    <a:p>
                      <a:pPr marR="0" indent="0" algn="l" rtl="0">
                        <a:spcBef>
                          <a:spcPts val="0"/>
                        </a:spcBef>
                        <a:spcAft>
                          <a:spcPts val="0"/>
                        </a:spcAft>
                      </a:pPr>
                      <a:r>
                        <a:rPr lang="en-US" sz="1400" kern="1400"/>
                        <a:t>Purple blueish black patches</a:t>
                      </a:r>
                      <a:endParaRPr lang="en-US" sz="1400" kern="1400">
                        <a:solidFill>
                          <a:srgbClr val="000000"/>
                        </a:solidFill>
                        <a:latin typeface="Times New Roman"/>
                      </a:endParaRPr>
                    </a:p>
                  </a:txBody>
                  <a:tcPr marL="52431" marR="52431" marT="0" marB="0"/>
                </a:tc>
                <a:tc>
                  <a:txBody>
                    <a:bodyPr/>
                    <a:lstStyle/>
                    <a:p>
                      <a:pPr marR="0" indent="0" algn="l" rtl="0">
                        <a:spcBef>
                          <a:spcPts val="0"/>
                        </a:spcBef>
                        <a:spcAft>
                          <a:spcPts val="0"/>
                        </a:spcAft>
                      </a:pPr>
                      <a:r>
                        <a:rPr lang="en-US" sz="1400" kern="1400" dirty="0"/>
                        <a:t>Vitamin C, B2,</a:t>
                      </a:r>
                      <a:endParaRPr lang="en-US" sz="1400" kern="1400" dirty="0">
                        <a:solidFill>
                          <a:srgbClr val="000000"/>
                        </a:solidFill>
                        <a:latin typeface="Times New Roman"/>
                      </a:endParaRPr>
                    </a:p>
                  </a:txBody>
                  <a:tcPr marL="52431" marR="52431" marT="0" marB="0"/>
                </a:tc>
                <a:extLst>
                  <a:ext uri="{0D108BD9-81ED-4DB2-BD59-A6C34878D82A}">
                    <a16:rowId xmlns:a16="http://schemas.microsoft.com/office/drawing/2014/main" val="1002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Find the vitamins</a:t>
            </a:r>
          </a:p>
        </p:txBody>
      </p:sp>
      <p:graphicFrame>
        <p:nvGraphicFramePr>
          <p:cNvPr id="3" name="Table 2"/>
          <p:cNvGraphicFramePr>
            <a:graphicFrameLocks noGrp="1"/>
          </p:cNvGraphicFramePr>
          <p:nvPr/>
        </p:nvGraphicFramePr>
        <p:xfrm>
          <a:off x="838200" y="1066802"/>
          <a:ext cx="7315200" cy="5660097"/>
        </p:xfrm>
        <a:graphic>
          <a:graphicData uri="http://schemas.openxmlformats.org/drawingml/2006/table">
            <a:tbl>
              <a:tblPr>
                <a:tableStyleId>{9DCAF9ED-07DC-4A11-8D7F-57B35C25682E}</a:tableStyleId>
              </a:tblPr>
              <a:tblGrid>
                <a:gridCol w="2833386">
                  <a:extLst>
                    <a:ext uri="{9D8B030D-6E8A-4147-A177-3AD203B41FA5}">
                      <a16:colId xmlns:a16="http://schemas.microsoft.com/office/drawing/2014/main" val="20000"/>
                    </a:ext>
                  </a:extLst>
                </a:gridCol>
                <a:gridCol w="4481814">
                  <a:extLst>
                    <a:ext uri="{9D8B030D-6E8A-4147-A177-3AD203B41FA5}">
                      <a16:colId xmlns:a16="http://schemas.microsoft.com/office/drawing/2014/main" val="20001"/>
                    </a:ext>
                  </a:extLst>
                </a:gridCol>
              </a:tblGrid>
              <a:tr h="142247">
                <a:tc>
                  <a:txBody>
                    <a:bodyPr/>
                    <a:lstStyle/>
                    <a:p>
                      <a:pPr marR="0" indent="0" algn="l" rtl="0">
                        <a:spcBef>
                          <a:spcPts val="0"/>
                        </a:spcBef>
                        <a:spcAft>
                          <a:spcPts val="0"/>
                        </a:spcAft>
                      </a:pPr>
                      <a:r>
                        <a:rPr lang="en-US" sz="1100" kern="1400" dirty="0"/>
                        <a:t>Vitamin or Mineral</a:t>
                      </a:r>
                      <a:endParaRPr lang="en-US" sz="1100" kern="1400" dirty="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Related Foods</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00"/>
                  </a:ext>
                </a:extLst>
              </a:tr>
              <a:tr h="137077">
                <a:tc>
                  <a:txBody>
                    <a:bodyPr/>
                    <a:lstStyle/>
                    <a:p>
                      <a:pPr marR="0" indent="0" algn="l" rtl="0">
                        <a:spcBef>
                          <a:spcPts val="0"/>
                        </a:spcBef>
                        <a:spcAft>
                          <a:spcPts val="0"/>
                        </a:spcAft>
                      </a:pPr>
                      <a:r>
                        <a:rPr lang="en-US" sz="1100" kern="1400" dirty="0"/>
                        <a:t> </a:t>
                      </a:r>
                      <a:endParaRPr lang="en-US" sz="1100" kern="1400" dirty="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 </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01"/>
                  </a:ext>
                </a:extLst>
              </a:tr>
              <a:tr h="137077">
                <a:tc>
                  <a:txBody>
                    <a:bodyPr/>
                    <a:lstStyle/>
                    <a:p>
                      <a:pPr marR="0" indent="0" algn="l" rtl="0">
                        <a:spcBef>
                          <a:spcPts val="0"/>
                        </a:spcBef>
                        <a:spcAft>
                          <a:spcPts val="0"/>
                        </a:spcAft>
                      </a:pPr>
                      <a:r>
                        <a:rPr lang="en-US" sz="1100" kern="1400" dirty="0"/>
                        <a:t>B1 thiamine</a:t>
                      </a:r>
                      <a:endParaRPr lang="en-US" sz="1100" kern="1400" dirty="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Fish, lean meats, milk, grains</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02"/>
                  </a:ext>
                </a:extLst>
              </a:tr>
              <a:tr h="263827">
                <a:tc>
                  <a:txBody>
                    <a:bodyPr/>
                    <a:lstStyle/>
                    <a:p>
                      <a:pPr marR="0" indent="0" algn="l" rtl="0">
                        <a:spcBef>
                          <a:spcPts val="0"/>
                        </a:spcBef>
                        <a:spcAft>
                          <a:spcPts val="0"/>
                        </a:spcAft>
                      </a:pPr>
                      <a:r>
                        <a:rPr lang="en-US" sz="1100" kern="1400" dirty="0"/>
                        <a:t>B2 riboflavin</a:t>
                      </a:r>
                      <a:endParaRPr lang="en-US" sz="1100" kern="1400" dirty="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Grains, nuts, milk, eggs, green leafy vegetable, lean meat</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03"/>
                  </a:ext>
                </a:extLst>
              </a:tr>
              <a:tr h="263827">
                <a:tc>
                  <a:txBody>
                    <a:bodyPr/>
                    <a:lstStyle/>
                    <a:p>
                      <a:pPr marR="0" indent="0" algn="l" rtl="0">
                        <a:spcBef>
                          <a:spcPts val="0"/>
                        </a:spcBef>
                        <a:spcAft>
                          <a:spcPts val="0"/>
                        </a:spcAft>
                      </a:pPr>
                      <a:r>
                        <a:rPr lang="en-US" sz="1100" kern="1400" dirty="0"/>
                        <a:t>B3 niacin</a:t>
                      </a:r>
                      <a:endParaRPr lang="en-US" sz="1100" kern="1400" dirty="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Nuts, eggs, fish, lean meats, poultry</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04"/>
                  </a:ext>
                </a:extLst>
              </a:tr>
              <a:tr h="263827">
                <a:tc>
                  <a:txBody>
                    <a:bodyPr/>
                    <a:lstStyle/>
                    <a:p>
                      <a:pPr marR="0" indent="0" algn="l" rtl="0">
                        <a:spcBef>
                          <a:spcPts val="0"/>
                        </a:spcBef>
                        <a:spcAft>
                          <a:spcPts val="0"/>
                        </a:spcAft>
                      </a:pPr>
                      <a:r>
                        <a:rPr lang="en-US" sz="1100" kern="1400" dirty="0"/>
                        <a:t>B5 </a:t>
                      </a:r>
                      <a:r>
                        <a:rPr lang="en-US" sz="1100" kern="1400" dirty="0" err="1"/>
                        <a:t>pantithenic</a:t>
                      </a:r>
                      <a:r>
                        <a:rPr lang="en-US" sz="1100" kern="1400" dirty="0"/>
                        <a:t> acid</a:t>
                      </a:r>
                      <a:endParaRPr lang="en-US" sz="1100" kern="1400" dirty="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dirty="0"/>
                        <a:t>Red onion, ginger, bell peppers, carrots, cabbage</a:t>
                      </a:r>
                      <a:endParaRPr lang="en-US" sz="1100" kern="1400" dirty="0">
                        <a:solidFill>
                          <a:srgbClr val="000000"/>
                        </a:solidFill>
                        <a:latin typeface="Times New Roman"/>
                      </a:endParaRPr>
                    </a:p>
                  </a:txBody>
                  <a:tcPr marL="41933" marR="41933" marT="0" marB="0"/>
                </a:tc>
                <a:extLst>
                  <a:ext uri="{0D108BD9-81ED-4DB2-BD59-A6C34878D82A}">
                    <a16:rowId xmlns:a16="http://schemas.microsoft.com/office/drawing/2014/main" val="10005"/>
                  </a:ext>
                </a:extLst>
              </a:tr>
              <a:tr h="137077">
                <a:tc>
                  <a:txBody>
                    <a:bodyPr/>
                    <a:lstStyle/>
                    <a:p>
                      <a:pPr marR="0" indent="0" algn="l" rtl="0">
                        <a:spcBef>
                          <a:spcPts val="0"/>
                        </a:spcBef>
                        <a:spcAft>
                          <a:spcPts val="0"/>
                        </a:spcAft>
                      </a:pPr>
                      <a:r>
                        <a:rPr lang="en-US" sz="1100" kern="1400"/>
                        <a:t>B6 pyridoxine</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dirty="0"/>
                        <a:t>Legumes, beans, grains, fish, eggs</a:t>
                      </a:r>
                      <a:endParaRPr lang="en-US" sz="1100" kern="1400" dirty="0">
                        <a:solidFill>
                          <a:srgbClr val="000000"/>
                        </a:solidFill>
                        <a:latin typeface="Times New Roman"/>
                      </a:endParaRPr>
                    </a:p>
                  </a:txBody>
                  <a:tcPr marL="41933" marR="41933" marT="0" marB="0"/>
                </a:tc>
                <a:extLst>
                  <a:ext uri="{0D108BD9-81ED-4DB2-BD59-A6C34878D82A}">
                    <a16:rowId xmlns:a16="http://schemas.microsoft.com/office/drawing/2014/main" val="10006"/>
                  </a:ext>
                </a:extLst>
              </a:tr>
              <a:tr h="390577">
                <a:tc>
                  <a:txBody>
                    <a:bodyPr/>
                    <a:lstStyle/>
                    <a:p>
                      <a:pPr marR="0" indent="0" algn="l" rtl="0">
                        <a:spcBef>
                          <a:spcPts val="0"/>
                        </a:spcBef>
                        <a:spcAft>
                          <a:spcPts val="0"/>
                        </a:spcAft>
                      </a:pPr>
                      <a:r>
                        <a:rPr lang="en-US" sz="1100" kern="1400"/>
                        <a:t>B7 biotin</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dirty="0"/>
                        <a:t>Avocado, broccoli, cauliflower, nuts, potatoes, mushrooms, spinach</a:t>
                      </a:r>
                      <a:endParaRPr lang="en-US" sz="1100" kern="1400" dirty="0">
                        <a:solidFill>
                          <a:srgbClr val="000000"/>
                        </a:solidFill>
                        <a:latin typeface="Times New Roman"/>
                      </a:endParaRPr>
                    </a:p>
                  </a:txBody>
                  <a:tcPr marL="41933" marR="41933" marT="0" marB="0"/>
                </a:tc>
                <a:extLst>
                  <a:ext uri="{0D108BD9-81ED-4DB2-BD59-A6C34878D82A}">
                    <a16:rowId xmlns:a16="http://schemas.microsoft.com/office/drawing/2014/main" val="10007"/>
                  </a:ext>
                </a:extLst>
              </a:tr>
              <a:tr h="263827">
                <a:tc>
                  <a:txBody>
                    <a:bodyPr/>
                    <a:lstStyle/>
                    <a:p>
                      <a:pPr marR="0" indent="0" algn="l" rtl="0">
                        <a:spcBef>
                          <a:spcPts val="0"/>
                        </a:spcBef>
                        <a:spcAft>
                          <a:spcPts val="0"/>
                        </a:spcAft>
                      </a:pPr>
                      <a:r>
                        <a:rPr lang="en-US" sz="1100" kern="1400"/>
                        <a:t>B9 folic acid</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fr-FR" sz="1100" kern="1400" dirty="0" err="1"/>
                        <a:t>Beans</a:t>
                      </a:r>
                      <a:r>
                        <a:rPr lang="fr-FR" sz="1100" kern="1400" dirty="0"/>
                        <a:t>, </a:t>
                      </a:r>
                      <a:r>
                        <a:rPr lang="fr-FR" sz="1100" kern="1400" dirty="0" err="1"/>
                        <a:t>legumes</a:t>
                      </a:r>
                      <a:r>
                        <a:rPr lang="fr-FR" sz="1100" kern="1400" dirty="0"/>
                        <a:t>, citrus fruits, grains, </a:t>
                      </a:r>
                      <a:r>
                        <a:rPr lang="fr-FR" sz="1100" kern="1400" dirty="0" err="1"/>
                        <a:t>dark</a:t>
                      </a:r>
                      <a:r>
                        <a:rPr lang="fr-FR" sz="1100" kern="1400" dirty="0"/>
                        <a:t> greens, </a:t>
                      </a:r>
                      <a:r>
                        <a:rPr lang="fr-FR" sz="1100" kern="1400" dirty="0" err="1"/>
                        <a:t>leafy</a:t>
                      </a:r>
                      <a:r>
                        <a:rPr lang="fr-FR" sz="1100" kern="1400" dirty="0"/>
                        <a:t> </a:t>
                      </a:r>
                      <a:r>
                        <a:rPr lang="fr-FR" sz="1100" kern="1400" dirty="0" err="1"/>
                        <a:t>vegetables</a:t>
                      </a:r>
                      <a:r>
                        <a:rPr lang="fr-FR" sz="1100" kern="1400" dirty="0"/>
                        <a:t>,</a:t>
                      </a:r>
                      <a:endParaRPr lang="fr-FR" sz="1100" kern="1400" dirty="0">
                        <a:solidFill>
                          <a:srgbClr val="000000"/>
                        </a:solidFill>
                        <a:latin typeface="Times New Roman"/>
                      </a:endParaRPr>
                    </a:p>
                  </a:txBody>
                  <a:tcPr marL="41933" marR="41933" marT="0" marB="0"/>
                </a:tc>
                <a:extLst>
                  <a:ext uri="{0D108BD9-81ED-4DB2-BD59-A6C34878D82A}">
                    <a16:rowId xmlns:a16="http://schemas.microsoft.com/office/drawing/2014/main" val="10008"/>
                  </a:ext>
                </a:extLst>
              </a:tr>
              <a:tr h="137077">
                <a:tc>
                  <a:txBody>
                    <a:bodyPr/>
                    <a:lstStyle/>
                    <a:p>
                      <a:pPr marR="0" indent="0" algn="l" rtl="0">
                        <a:spcBef>
                          <a:spcPts val="0"/>
                        </a:spcBef>
                        <a:spcAft>
                          <a:spcPts val="0"/>
                        </a:spcAft>
                      </a:pPr>
                      <a:r>
                        <a:rPr lang="en-US" sz="1100" kern="1400"/>
                        <a:t>B12 cobalamin</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dirty="0"/>
                        <a:t>Eggs, milk, poultry, shell fish</a:t>
                      </a:r>
                      <a:endParaRPr lang="en-US" sz="1100" kern="1400" dirty="0">
                        <a:solidFill>
                          <a:srgbClr val="000000"/>
                        </a:solidFill>
                        <a:latin typeface="Times New Roman"/>
                      </a:endParaRPr>
                    </a:p>
                  </a:txBody>
                  <a:tcPr marL="41933" marR="41933" marT="0" marB="0"/>
                </a:tc>
                <a:extLst>
                  <a:ext uri="{0D108BD9-81ED-4DB2-BD59-A6C34878D82A}">
                    <a16:rowId xmlns:a16="http://schemas.microsoft.com/office/drawing/2014/main" val="10009"/>
                  </a:ext>
                </a:extLst>
              </a:tr>
              <a:tr h="517317">
                <a:tc>
                  <a:txBody>
                    <a:bodyPr/>
                    <a:lstStyle/>
                    <a:p>
                      <a:pPr marR="0" indent="0" algn="l" rtl="0">
                        <a:spcBef>
                          <a:spcPts val="0"/>
                        </a:spcBef>
                        <a:spcAft>
                          <a:spcPts val="0"/>
                        </a:spcAft>
                      </a:pPr>
                      <a:r>
                        <a:rPr lang="en-US" sz="1100" kern="1400"/>
                        <a:t>B17 amygclalin</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dirty="0"/>
                        <a:t>Seeds: apricot, peaches, plums, cherries, prunes, apples, grapes, berries, tubers sprouts, nuts,</a:t>
                      </a:r>
                      <a:endParaRPr lang="en-US" sz="1100" kern="1400" dirty="0">
                        <a:solidFill>
                          <a:srgbClr val="000000"/>
                        </a:solidFill>
                        <a:latin typeface="Times New Roman"/>
                      </a:endParaRPr>
                    </a:p>
                  </a:txBody>
                  <a:tcPr marL="41933" marR="41933" marT="0" marB="0"/>
                </a:tc>
                <a:extLst>
                  <a:ext uri="{0D108BD9-81ED-4DB2-BD59-A6C34878D82A}">
                    <a16:rowId xmlns:a16="http://schemas.microsoft.com/office/drawing/2014/main" val="10010"/>
                  </a:ext>
                </a:extLst>
              </a:tr>
              <a:tr h="390577">
                <a:tc>
                  <a:txBody>
                    <a:bodyPr/>
                    <a:lstStyle/>
                    <a:p>
                      <a:pPr marR="0" indent="0" algn="l" rtl="0">
                        <a:spcBef>
                          <a:spcPts val="0"/>
                        </a:spcBef>
                        <a:spcAft>
                          <a:spcPts val="0"/>
                        </a:spcAft>
                      </a:pPr>
                      <a:r>
                        <a:rPr lang="en-US" sz="1100" kern="1400"/>
                        <a:t>C</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Citrus fruits, green peppers, strawberries, tomatoes, broccoli, sweet and white potatoes</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11"/>
                  </a:ext>
                </a:extLst>
              </a:tr>
              <a:tr h="137077">
                <a:tc>
                  <a:txBody>
                    <a:bodyPr/>
                    <a:lstStyle/>
                    <a:p>
                      <a:pPr marR="0" indent="0" algn="l" rtl="0">
                        <a:spcBef>
                          <a:spcPts val="0"/>
                        </a:spcBef>
                        <a:spcAft>
                          <a:spcPts val="0"/>
                        </a:spcAft>
                      </a:pPr>
                      <a:r>
                        <a:rPr lang="en-US" sz="1100" kern="1400"/>
                        <a:t>D</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Grains, dairy, fish, the sun</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12"/>
                  </a:ext>
                </a:extLst>
              </a:tr>
              <a:tr h="263827">
                <a:tc>
                  <a:txBody>
                    <a:bodyPr/>
                    <a:lstStyle/>
                    <a:p>
                      <a:pPr marR="0" indent="0" algn="l" rtl="0">
                        <a:spcBef>
                          <a:spcPts val="0"/>
                        </a:spcBef>
                        <a:spcAft>
                          <a:spcPts val="0"/>
                        </a:spcAft>
                      </a:pPr>
                      <a:r>
                        <a:rPr lang="en-US" sz="1100" kern="1400"/>
                        <a:t>E</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Corn, nuts, olives, green leafy vegetables, wheat germ</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13"/>
                  </a:ext>
                </a:extLst>
              </a:tr>
              <a:tr h="390577">
                <a:tc>
                  <a:txBody>
                    <a:bodyPr/>
                    <a:lstStyle/>
                    <a:p>
                      <a:pPr marR="0" indent="0" algn="l" rtl="0">
                        <a:spcBef>
                          <a:spcPts val="0"/>
                        </a:spcBef>
                        <a:spcAft>
                          <a:spcPts val="0"/>
                        </a:spcAft>
                      </a:pPr>
                      <a:r>
                        <a:rPr lang="en-US" sz="1100" kern="1400"/>
                        <a:t>K</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Cabbage, cauliflower, spinach, green leafy vegetables, grains</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14"/>
                  </a:ext>
                </a:extLst>
              </a:tr>
              <a:tr h="644067">
                <a:tc>
                  <a:txBody>
                    <a:bodyPr/>
                    <a:lstStyle/>
                    <a:p>
                      <a:pPr marR="0" indent="0" algn="l" rtl="0">
                        <a:spcBef>
                          <a:spcPts val="0"/>
                        </a:spcBef>
                        <a:spcAft>
                          <a:spcPts val="0"/>
                        </a:spcAft>
                      </a:pPr>
                      <a:r>
                        <a:rPr lang="en-US" sz="1100" kern="1400" dirty="0"/>
                        <a:t>Zinc</a:t>
                      </a:r>
                      <a:endParaRPr lang="en-US" sz="1100" kern="1400" dirty="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oysters, beef, lamb, toasted wheat germ, spinach, pumpkin seeds, squash seeds, nuts, dark chocolate, pork, chicken, beans, and mushrooms</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15"/>
                  </a:ext>
                </a:extLst>
              </a:tr>
              <a:tr h="129210">
                <a:tc>
                  <a:txBody>
                    <a:bodyPr/>
                    <a:lstStyle/>
                    <a:p>
                      <a:pPr marR="0" indent="0" algn="l" rtl="0">
                        <a:spcBef>
                          <a:spcPts val="0"/>
                        </a:spcBef>
                        <a:spcAft>
                          <a:spcPts val="0"/>
                        </a:spcAft>
                      </a:pPr>
                      <a:r>
                        <a:rPr lang="en-US" sz="1100" kern="1400"/>
                        <a:t>Calcium</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a:t>Kale, broccoli, watercress, almonds</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16"/>
                  </a:ext>
                </a:extLst>
              </a:tr>
              <a:tr h="666727">
                <a:tc>
                  <a:txBody>
                    <a:bodyPr/>
                    <a:lstStyle/>
                    <a:p>
                      <a:pPr marR="0" indent="0" algn="l" rtl="0">
                        <a:spcBef>
                          <a:spcPts val="0"/>
                        </a:spcBef>
                        <a:spcAft>
                          <a:spcPts val="0"/>
                        </a:spcAft>
                      </a:pPr>
                      <a:r>
                        <a:rPr lang="en-US" sz="1100" kern="1400"/>
                        <a:t>Iron</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300"/>
                        </a:spcAft>
                      </a:pPr>
                      <a:r>
                        <a:rPr lang="en-US" sz="1100" kern="1400"/>
                        <a:t>Red meat, pork and poultry, seafood, beans,</a:t>
                      </a:r>
                    </a:p>
                    <a:p>
                      <a:pPr marR="0" indent="0" algn="l" rtl="0">
                        <a:spcBef>
                          <a:spcPts val="0"/>
                        </a:spcBef>
                        <a:spcAft>
                          <a:spcPts val="300"/>
                        </a:spcAft>
                      </a:pPr>
                      <a:r>
                        <a:rPr lang="en-US" sz="1100" kern="1400"/>
                        <a:t>dark green leafy vegetables, dried fruit,  peas</a:t>
                      </a:r>
                    </a:p>
                    <a:p>
                      <a:pPr marR="0" indent="0" algn="l" rtl="0">
                        <a:spcBef>
                          <a:spcPts val="0"/>
                        </a:spcBef>
                        <a:spcAft>
                          <a:spcPts val="0"/>
                        </a:spcAft>
                      </a:pPr>
                      <a:r>
                        <a:rPr lang="en-US" sz="1100" kern="1400"/>
                        <a:t> </a:t>
                      </a:r>
                      <a:endParaRPr lang="en-US" sz="1100" kern="1400">
                        <a:solidFill>
                          <a:srgbClr val="000000"/>
                        </a:solidFill>
                        <a:latin typeface="Times New Roman"/>
                      </a:endParaRPr>
                    </a:p>
                  </a:txBody>
                  <a:tcPr marL="41933" marR="41933" marT="0" marB="0"/>
                </a:tc>
                <a:extLst>
                  <a:ext uri="{0D108BD9-81ED-4DB2-BD59-A6C34878D82A}">
                    <a16:rowId xmlns:a16="http://schemas.microsoft.com/office/drawing/2014/main" val="10017"/>
                  </a:ext>
                </a:extLst>
              </a:tr>
              <a:tr h="134380">
                <a:tc>
                  <a:txBody>
                    <a:bodyPr/>
                    <a:lstStyle/>
                    <a:p>
                      <a:pPr marR="0" indent="0" algn="l" rtl="0">
                        <a:spcBef>
                          <a:spcPts val="0"/>
                        </a:spcBef>
                        <a:spcAft>
                          <a:spcPts val="0"/>
                        </a:spcAft>
                      </a:pPr>
                      <a:r>
                        <a:rPr lang="en-US" sz="1100" kern="1400"/>
                        <a:t>Omega 3</a:t>
                      </a:r>
                      <a:endParaRPr lang="en-US" sz="1100" kern="1400">
                        <a:solidFill>
                          <a:srgbClr val="000000"/>
                        </a:solidFill>
                        <a:latin typeface="Times New Roman"/>
                      </a:endParaRPr>
                    </a:p>
                  </a:txBody>
                  <a:tcPr marL="41933" marR="41933" marT="0" marB="0"/>
                </a:tc>
                <a:tc>
                  <a:txBody>
                    <a:bodyPr/>
                    <a:lstStyle/>
                    <a:p>
                      <a:pPr marR="0" indent="0" algn="l" rtl="0">
                        <a:spcBef>
                          <a:spcPts val="0"/>
                        </a:spcBef>
                        <a:spcAft>
                          <a:spcPts val="0"/>
                        </a:spcAft>
                      </a:pPr>
                      <a:r>
                        <a:rPr lang="en-US" sz="1100" kern="1400" dirty="0"/>
                        <a:t>Flax seeds, walnuts, fish, spinach</a:t>
                      </a:r>
                      <a:endParaRPr lang="en-US" sz="1100" kern="1400" dirty="0">
                        <a:solidFill>
                          <a:srgbClr val="000000"/>
                        </a:solidFill>
                        <a:latin typeface="Times New Roman"/>
                      </a:endParaRPr>
                    </a:p>
                  </a:txBody>
                  <a:tcPr marL="41933" marR="41933" marT="0" marB="0"/>
                </a:tc>
                <a:extLst>
                  <a:ext uri="{0D108BD9-81ED-4DB2-BD59-A6C34878D82A}">
                    <a16:rowId xmlns:a16="http://schemas.microsoft.com/office/drawing/2014/main" val="1001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a:t>These work better together</a:t>
            </a:r>
          </a:p>
        </p:txBody>
      </p:sp>
      <p:sp>
        <p:nvSpPr>
          <p:cNvPr id="3" name="Rectangle 2"/>
          <p:cNvSpPr/>
          <p:nvPr/>
        </p:nvSpPr>
        <p:spPr>
          <a:xfrm>
            <a:off x="533400" y="914400"/>
            <a:ext cx="8229600" cy="830997"/>
          </a:xfrm>
          <a:prstGeom prst="rect">
            <a:avLst/>
          </a:prstGeom>
        </p:spPr>
        <p:txBody>
          <a:bodyPr wrap="square">
            <a:spAutoFit/>
          </a:bodyPr>
          <a:lstStyle/>
          <a:p>
            <a:r>
              <a:rPr lang="en-US" sz="1600" dirty="0"/>
              <a:t>Vitamins and </a:t>
            </a:r>
            <a:r>
              <a:rPr lang="en-US" sz="1600" b="1" dirty="0"/>
              <a:t>minerals</a:t>
            </a:r>
            <a:r>
              <a:rPr lang="en-US" sz="1600" dirty="0"/>
              <a:t> often work together to perform different functions in the body. For example, </a:t>
            </a:r>
            <a:r>
              <a:rPr lang="en-US" sz="1600" b="1" dirty="0"/>
              <a:t>vitamin D</a:t>
            </a:r>
            <a:r>
              <a:rPr lang="en-US" sz="1600" dirty="0"/>
              <a:t> regulates </a:t>
            </a:r>
            <a:r>
              <a:rPr lang="en-US" sz="1600" b="1" dirty="0"/>
              <a:t>calcium balance</a:t>
            </a:r>
            <a:r>
              <a:rPr lang="en-US" sz="1600" dirty="0"/>
              <a:t> and these </a:t>
            </a:r>
            <a:r>
              <a:rPr lang="en-US" sz="1600" b="1" dirty="0"/>
              <a:t>nutrients</a:t>
            </a:r>
            <a:r>
              <a:rPr lang="en-US" sz="1600" dirty="0"/>
              <a:t> work together to affect bone mass. </a:t>
            </a:r>
            <a:r>
              <a:rPr lang="en-US" sz="1600" b="1" dirty="0"/>
              <a:t>Vitamin C assists</a:t>
            </a:r>
            <a:r>
              <a:rPr lang="en-US" sz="1600" dirty="0"/>
              <a:t> in the absorption of </a:t>
            </a:r>
            <a:r>
              <a:rPr lang="en-US" sz="1600" b="1" dirty="0"/>
              <a:t>iron</a:t>
            </a:r>
            <a:r>
              <a:rPr lang="en-US" sz="1600" dirty="0"/>
              <a:t>, which is essential for prevention of anemia</a:t>
            </a:r>
          </a:p>
        </p:txBody>
      </p:sp>
      <p:graphicFrame>
        <p:nvGraphicFramePr>
          <p:cNvPr id="4" name="Table 3"/>
          <p:cNvGraphicFramePr>
            <a:graphicFrameLocks noGrp="1"/>
          </p:cNvGraphicFramePr>
          <p:nvPr/>
        </p:nvGraphicFramePr>
        <p:xfrm>
          <a:off x="228600" y="1905000"/>
          <a:ext cx="8686800" cy="4166235"/>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485775">
                <a:tc>
                  <a:txBody>
                    <a:bodyPr/>
                    <a:lstStyle/>
                    <a:p>
                      <a:r>
                        <a:rPr lang="en-US" sz="1600" dirty="0"/>
                        <a:t>Pair </a:t>
                      </a:r>
                    </a:p>
                  </a:txBody>
                  <a:tcPr/>
                </a:tc>
                <a:tc>
                  <a:txBody>
                    <a:bodyPr/>
                    <a:lstStyle/>
                    <a:p>
                      <a:r>
                        <a:rPr lang="en-US" sz="1600" dirty="0"/>
                        <a:t>Benefit </a:t>
                      </a:r>
                    </a:p>
                  </a:txBody>
                  <a:tcPr/>
                </a:tc>
                <a:extLst>
                  <a:ext uri="{0D108BD9-81ED-4DB2-BD59-A6C34878D82A}">
                    <a16:rowId xmlns:a16="http://schemas.microsoft.com/office/drawing/2014/main" val="10000"/>
                  </a:ext>
                </a:extLst>
              </a:tr>
              <a:tr h="485775">
                <a:tc>
                  <a:txBody>
                    <a:bodyPr/>
                    <a:lstStyle/>
                    <a:p>
                      <a:r>
                        <a:rPr lang="en-US" sz="1600" dirty="0"/>
                        <a:t>Vitamin D and Calcium</a:t>
                      </a:r>
                    </a:p>
                  </a:txBody>
                  <a:tcPr/>
                </a:tc>
                <a:tc>
                  <a:txBody>
                    <a:bodyPr/>
                    <a:lstStyle/>
                    <a:p>
                      <a:r>
                        <a:rPr lang="en-US" sz="1600" dirty="0"/>
                        <a:t>bones,</a:t>
                      </a:r>
                      <a:r>
                        <a:rPr lang="en-US" sz="1600" baseline="0" dirty="0"/>
                        <a:t> teeth, blood clotting, nerve transmission, muscle function  </a:t>
                      </a:r>
                      <a:endParaRPr lang="en-US" sz="1600" dirty="0"/>
                    </a:p>
                  </a:txBody>
                  <a:tcPr/>
                </a:tc>
                <a:extLst>
                  <a:ext uri="{0D108BD9-81ED-4DB2-BD59-A6C34878D82A}">
                    <a16:rowId xmlns:a16="http://schemas.microsoft.com/office/drawing/2014/main" val="10001"/>
                  </a:ext>
                </a:extLst>
              </a:tr>
              <a:tr h="485775">
                <a:tc>
                  <a:txBody>
                    <a:bodyPr/>
                    <a:lstStyle/>
                    <a:p>
                      <a:r>
                        <a:rPr lang="en-US" sz="1600" dirty="0"/>
                        <a:t>Sodium and Potassium </a:t>
                      </a:r>
                    </a:p>
                  </a:txBody>
                  <a:tcPr/>
                </a:tc>
                <a:tc>
                  <a:txBody>
                    <a:bodyPr/>
                    <a:lstStyle/>
                    <a:p>
                      <a:r>
                        <a:rPr lang="en-US" sz="1600" dirty="0"/>
                        <a:t>Regulate blood pressure,</a:t>
                      </a:r>
                      <a:r>
                        <a:rPr lang="en-US" sz="1600" baseline="0" dirty="0"/>
                        <a:t> have less salt more veggies like beets, celery, and carrots</a:t>
                      </a:r>
                      <a:endParaRPr lang="en-US" sz="1600" dirty="0"/>
                    </a:p>
                  </a:txBody>
                  <a:tcPr/>
                </a:tc>
                <a:extLst>
                  <a:ext uri="{0D108BD9-81ED-4DB2-BD59-A6C34878D82A}">
                    <a16:rowId xmlns:a16="http://schemas.microsoft.com/office/drawing/2014/main" val="10002"/>
                  </a:ext>
                </a:extLst>
              </a:tr>
              <a:tr h="485775">
                <a:tc>
                  <a:txBody>
                    <a:bodyPr/>
                    <a:lstStyle/>
                    <a:p>
                      <a:r>
                        <a:rPr lang="en-US" sz="1600" dirty="0"/>
                        <a:t>B12 </a:t>
                      </a:r>
                      <a:r>
                        <a:rPr lang="en-US" sz="1600" dirty="0" err="1"/>
                        <a:t>cobalamin</a:t>
                      </a:r>
                      <a:r>
                        <a:rPr lang="en-US" sz="1600" baseline="0" dirty="0"/>
                        <a:t> and B9 </a:t>
                      </a:r>
                      <a:r>
                        <a:rPr lang="en-US" sz="1600" baseline="0" dirty="0" err="1"/>
                        <a:t>Folate</a:t>
                      </a:r>
                      <a:endParaRPr lang="en-US" sz="1600" dirty="0"/>
                    </a:p>
                  </a:txBody>
                  <a:tcPr/>
                </a:tc>
                <a:tc>
                  <a:txBody>
                    <a:bodyPr/>
                    <a:lstStyle/>
                    <a:p>
                      <a:r>
                        <a:rPr lang="en-US" sz="1600" dirty="0"/>
                        <a:t>Cellular functions, </a:t>
                      </a:r>
                      <a:r>
                        <a:rPr lang="en-US" sz="1600" dirty="0" err="1"/>
                        <a:t>folate</a:t>
                      </a:r>
                      <a:r>
                        <a:rPr lang="en-US" sz="1600" dirty="0"/>
                        <a:t> needs </a:t>
                      </a:r>
                      <a:r>
                        <a:rPr lang="en-US" sz="1600" dirty="0" err="1"/>
                        <a:t>cobalamin</a:t>
                      </a:r>
                      <a:r>
                        <a:rPr lang="en-US" sz="1600" dirty="0"/>
                        <a:t> to metabolize</a:t>
                      </a:r>
                    </a:p>
                  </a:txBody>
                  <a:tcPr/>
                </a:tc>
                <a:extLst>
                  <a:ext uri="{0D108BD9-81ED-4DB2-BD59-A6C34878D82A}">
                    <a16:rowId xmlns:a16="http://schemas.microsoft.com/office/drawing/2014/main" val="10003"/>
                  </a:ext>
                </a:extLst>
              </a:tr>
              <a:tr h="485775">
                <a:tc>
                  <a:txBody>
                    <a:bodyPr/>
                    <a:lstStyle/>
                    <a:p>
                      <a:r>
                        <a:rPr lang="en-US" sz="1600" dirty="0"/>
                        <a:t>Niacin and Tryptophan </a:t>
                      </a:r>
                    </a:p>
                  </a:txBody>
                  <a:tcPr/>
                </a:tc>
                <a:tc>
                  <a:txBody>
                    <a:bodyPr/>
                    <a:lstStyle/>
                    <a:p>
                      <a:r>
                        <a:rPr lang="en-US" sz="1600" dirty="0"/>
                        <a:t>Lower cholesterol,</a:t>
                      </a:r>
                      <a:r>
                        <a:rPr lang="en-US" sz="1600" baseline="0" dirty="0"/>
                        <a:t> </a:t>
                      </a:r>
                      <a:r>
                        <a:rPr lang="en-US" sz="1600" b="0" i="0" kern="1200" dirty="0">
                          <a:solidFill>
                            <a:schemeClr val="dk1"/>
                          </a:solidFill>
                          <a:latin typeface="+mn-lt"/>
                          <a:ea typeface="+mn-ea"/>
                          <a:cs typeface="+mn-cs"/>
                        </a:rPr>
                        <a:t>The liver can synthesize </a:t>
                      </a:r>
                      <a:r>
                        <a:rPr lang="en-US" sz="1600" b="1" i="0" kern="1200" dirty="0">
                          <a:solidFill>
                            <a:schemeClr val="dk1"/>
                          </a:solidFill>
                          <a:latin typeface="+mn-lt"/>
                          <a:ea typeface="+mn-ea"/>
                          <a:cs typeface="+mn-cs"/>
                        </a:rPr>
                        <a:t>niacin</a:t>
                      </a:r>
                      <a:r>
                        <a:rPr lang="en-US" sz="1600" b="0" i="0" kern="1200" dirty="0">
                          <a:solidFill>
                            <a:schemeClr val="dk1"/>
                          </a:solidFill>
                          <a:latin typeface="+mn-lt"/>
                          <a:ea typeface="+mn-ea"/>
                          <a:cs typeface="+mn-cs"/>
                        </a:rPr>
                        <a:t> from the essential amino acid </a:t>
                      </a:r>
                      <a:r>
                        <a:rPr lang="en-US" sz="1600" b="1" i="0" kern="1200" dirty="0">
                          <a:solidFill>
                            <a:schemeClr val="dk1"/>
                          </a:solidFill>
                          <a:latin typeface="+mn-lt"/>
                          <a:ea typeface="+mn-ea"/>
                          <a:cs typeface="+mn-cs"/>
                        </a:rPr>
                        <a:t>tryptophan. Found in oats, beans,</a:t>
                      </a:r>
                      <a:r>
                        <a:rPr lang="en-US" sz="1600" b="1" i="0" kern="1200" baseline="0" dirty="0">
                          <a:solidFill>
                            <a:schemeClr val="dk1"/>
                          </a:solidFill>
                          <a:latin typeface="+mn-lt"/>
                          <a:ea typeface="+mn-ea"/>
                          <a:cs typeface="+mn-cs"/>
                        </a:rPr>
                        <a:t> and lentils </a:t>
                      </a:r>
                      <a:endParaRPr lang="en-US" sz="1600" dirty="0"/>
                    </a:p>
                  </a:txBody>
                  <a:tcPr/>
                </a:tc>
                <a:extLst>
                  <a:ext uri="{0D108BD9-81ED-4DB2-BD59-A6C34878D82A}">
                    <a16:rowId xmlns:a16="http://schemas.microsoft.com/office/drawing/2014/main" val="10004"/>
                  </a:ext>
                </a:extLst>
              </a:tr>
              <a:tr h="485775">
                <a:tc>
                  <a:txBody>
                    <a:bodyPr/>
                    <a:lstStyle/>
                    <a:p>
                      <a:r>
                        <a:rPr lang="en-US" sz="1600" dirty="0"/>
                        <a:t>Vitamin C and Iron</a:t>
                      </a:r>
                    </a:p>
                  </a:txBody>
                  <a:tcPr/>
                </a:tc>
                <a:tc>
                  <a:txBody>
                    <a:bodyPr/>
                    <a:lstStyle/>
                    <a:p>
                      <a:r>
                        <a:rPr lang="en-US" sz="1600" dirty="0"/>
                        <a:t>Aids immunity, eye health, wound healing, cell division, </a:t>
                      </a:r>
                    </a:p>
                  </a:txBody>
                  <a:tcPr/>
                </a:tc>
                <a:extLst>
                  <a:ext uri="{0D108BD9-81ED-4DB2-BD59-A6C34878D82A}">
                    <a16:rowId xmlns:a16="http://schemas.microsoft.com/office/drawing/2014/main" val="10005"/>
                  </a:ext>
                </a:extLst>
              </a:tr>
              <a:tr h="485775">
                <a:tc>
                  <a:txBody>
                    <a:bodyPr/>
                    <a:lstStyle/>
                    <a:p>
                      <a:r>
                        <a:rPr lang="en-US" sz="1600" dirty="0"/>
                        <a:t>Magnesium</a:t>
                      </a:r>
                      <a:r>
                        <a:rPr lang="en-US" sz="1600" baseline="0" dirty="0"/>
                        <a:t> and Calcium</a:t>
                      </a:r>
                      <a:endParaRPr lang="en-US" sz="1600" dirty="0"/>
                    </a:p>
                  </a:txBody>
                  <a:tcPr/>
                </a:tc>
                <a:tc>
                  <a:txBody>
                    <a:bodyPr/>
                    <a:lstStyle/>
                    <a:p>
                      <a:r>
                        <a:rPr lang="en-US" sz="1600" dirty="0"/>
                        <a:t>Muscle function, cell membrane function, strong bones and teeth </a:t>
                      </a:r>
                    </a:p>
                  </a:txBody>
                  <a:tcPr/>
                </a:tc>
                <a:extLst>
                  <a:ext uri="{0D108BD9-81ED-4DB2-BD59-A6C34878D82A}">
                    <a16:rowId xmlns:a16="http://schemas.microsoft.com/office/drawing/2014/main" val="10006"/>
                  </a:ext>
                </a:extLst>
              </a:tr>
              <a:tr h="485775">
                <a:tc>
                  <a:txBody>
                    <a:bodyPr/>
                    <a:lstStyle/>
                    <a:p>
                      <a:r>
                        <a:rPr lang="en-US" sz="1600" dirty="0"/>
                        <a:t>B Complex</a:t>
                      </a:r>
                    </a:p>
                  </a:txBody>
                  <a:tcPr/>
                </a:tc>
                <a:tc>
                  <a:txBody>
                    <a:bodyPr/>
                    <a:lstStyle/>
                    <a:p>
                      <a:r>
                        <a:rPr lang="en-US" sz="1600" dirty="0"/>
                        <a:t>Growth, maintenance and development of the body</a:t>
                      </a:r>
                    </a:p>
                    <a:p>
                      <a:r>
                        <a:rPr lang="en-US" sz="1600" baseline="0" dirty="0"/>
                        <a:t>B vitamins: B1, B2, B3, B6, B7, B9, B12 </a:t>
                      </a:r>
                      <a:endParaRPr lang="en-US" sz="16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841375"/>
          </a:xfrm>
        </p:spPr>
        <p:txBody>
          <a:bodyPr/>
          <a:lstStyle/>
          <a:p>
            <a:r>
              <a:rPr lang="en-US" dirty="0"/>
              <a:t>Face mapping </a:t>
            </a:r>
          </a:p>
        </p:txBody>
      </p:sp>
      <p:sp>
        <p:nvSpPr>
          <p:cNvPr id="4" name="Subtitle 3"/>
          <p:cNvSpPr>
            <a:spLocks noGrp="1"/>
          </p:cNvSpPr>
          <p:nvPr>
            <p:ph type="subTitle" idx="1"/>
          </p:nvPr>
        </p:nvSpPr>
        <p:spPr>
          <a:xfrm>
            <a:off x="304800" y="2819400"/>
            <a:ext cx="8534400" cy="2819400"/>
          </a:xfrm>
        </p:spPr>
        <p:txBody>
          <a:bodyPr>
            <a:normAutofit fontScale="55000" lnSpcReduction="20000"/>
          </a:bodyPr>
          <a:lstStyle/>
          <a:p>
            <a:r>
              <a:rPr lang="en-US" sz="5100" b="1" dirty="0"/>
              <a:t>Face mapping</a:t>
            </a:r>
            <a:r>
              <a:rPr lang="en-US" sz="5100" dirty="0"/>
              <a:t> is the ability to see the reflection of the body's organs on each part of the </a:t>
            </a:r>
            <a:r>
              <a:rPr lang="en-US" sz="5100" b="1" dirty="0"/>
              <a:t>face</a:t>
            </a:r>
            <a:r>
              <a:rPr lang="en-US" sz="5100" dirty="0"/>
              <a:t> by observing the </a:t>
            </a:r>
            <a:r>
              <a:rPr lang="en-US" sz="5100" b="1" dirty="0"/>
              <a:t>face's </a:t>
            </a:r>
            <a:r>
              <a:rPr lang="en-US" sz="5100" dirty="0"/>
              <a:t>complexion — such as luster, dullness, and color [and breakouts!] — as well as the tongue and </a:t>
            </a:r>
            <a:r>
              <a:rPr lang="en-US" sz="5100" b="1" dirty="0"/>
              <a:t>face</a:t>
            </a:r>
            <a:r>
              <a:rPr lang="en-US" sz="5100" dirty="0"/>
              <a:t> expression," explains Chinese scholar and co-founder of the skincare line </a:t>
            </a:r>
            <a:r>
              <a:rPr lang="en-US" sz="5100" dirty="0" err="1"/>
              <a:t>Baszicare</a:t>
            </a:r>
            <a:r>
              <a:rPr lang="en-US" sz="5100" dirty="0"/>
              <a:t> Chapman Lee.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face mapping factors </a:t>
            </a:r>
          </a:p>
        </p:txBody>
      </p:sp>
      <p:sp>
        <p:nvSpPr>
          <p:cNvPr id="3" name="Rectangle 2"/>
          <p:cNvSpPr/>
          <p:nvPr/>
        </p:nvSpPr>
        <p:spPr>
          <a:xfrm>
            <a:off x="304800" y="1752600"/>
            <a:ext cx="8458200" cy="4154984"/>
          </a:xfrm>
          <a:prstGeom prst="rect">
            <a:avLst/>
          </a:prstGeom>
        </p:spPr>
        <p:txBody>
          <a:bodyPr wrap="square">
            <a:spAutoFit/>
          </a:bodyPr>
          <a:lstStyle/>
          <a:p>
            <a:r>
              <a:rPr lang="en-US" sz="2400" dirty="0"/>
              <a:t>Face mapping can indicate organ condition and it can also indicate a need for change in ones lifestyle. There are a few initial things to consider when you are experiencing breakouts.</a:t>
            </a:r>
          </a:p>
          <a:p>
            <a:pPr>
              <a:buFont typeface="Arial" pitchFamily="34" charset="0"/>
              <a:buChar char="•"/>
            </a:pPr>
            <a:r>
              <a:rPr lang="en-US" sz="2400" dirty="0"/>
              <a:t>Skin condition: do you have preexisting skin conditions like acne or eczema?</a:t>
            </a:r>
          </a:p>
          <a:p>
            <a:pPr>
              <a:buFont typeface="Arial" pitchFamily="34" charset="0"/>
              <a:buChar char="•"/>
            </a:pPr>
            <a:r>
              <a:rPr lang="en-US" sz="2400" dirty="0"/>
              <a:t>Skin care: do you have a regular skin care routine? </a:t>
            </a:r>
          </a:p>
          <a:p>
            <a:pPr>
              <a:buFont typeface="Arial" pitchFamily="34" charset="0"/>
              <a:buChar char="•"/>
            </a:pPr>
            <a:r>
              <a:rPr lang="en-US" sz="2400" dirty="0"/>
              <a:t>Water intake: are you getting enough water?</a:t>
            </a:r>
          </a:p>
          <a:p>
            <a:pPr>
              <a:buFont typeface="Arial" pitchFamily="34" charset="0"/>
              <a:buChar char="•"/>
            </a:pPr>
            <a:r>
              <a:rPr lang="en-US" sz="2400" dirty="0"/>
              <a:t>Hormones: are you experiencing menopause, menstruation, pregnancy</a:t>
            </a:r>
          </a:p>
          <a:p>
            <a:pPr>
              <a:buFont typeface="Arial" pitchFamily="34" charset="0"/>
              <a:buChar char="•"/>
            </a:pPr>
            <a:r>
              <a:rPr lang="en-US" sz="2400" dirty="0"/>
              <a:t> other factors to consider when experiencing breakouts: keeping clean pillow cases, environmental toxins, oil/product from the hair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acemap"/>
          <p:cNvPicPr>
            <a:picLocks noChangeAspect="1" noChangeArrowheads="1"/>
          </p:cNvPicPr>
          <p:nvPr/>
        </p:nvPicPr>
        <p:blipFill>
          <a:blip r:embed="rId2">
            <a:lum bright="36000" contrast="24000"/>
            <a:grayscl/>
          </a:blip>
          <a:srcRect/>
          <a:stretch>
            <a:fillRect/>
          </a:stretch>
        </p:blipFill>
        <p:spPr bwMode="auto">
          <a:xfrm>
            <a:off x="1376064" y="0"/>
            <a:ext cx="5939136" cy="6858000"/>
          </a:xfrm>
          <a:prstGeom prst="rect">
            <a:avLst/>
          </a:prstGeom>
          <a:noFill/>
          <a:ln w="9525" algn="in">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Foods to cleanse the organs</a:t>
            </a:r>
          </a:p>
        </p:txBody>
      </p:sp>
      <p:graphicFrame>
        <p:nvGraphicFramePr>
          <p:cNvPr id="3" name="Table 2"/>
          <p:cNvGraphicFramePr>
            <a:graphicFrameLocks noGrp="1"/>
          </p:cNvGraphicFramePr>
          <p:nvPr/>
        </p:nvGraphicFramePr>
        <p:xfrm>
          <a:off x="1447800" y="1676400"/>
          <a:ext cx="6477000" cy="4953001"/>
        </p:xfrm>
        <a:graphic>
          <a:graphicData uri="http://schemas.openxmlformats.org/drawingml/2006/table">
            <a:tbl>
              <a:tblPr/>
              <a:tblGrid>
                <a:gridCol w="1661779">
                  <a:extLst>
                    <a:ext uri="{9D8B030D-6E8A-4147-A177-3AD203B41FA5}">
                      <a16:colId xmlns:a16="http://schemas.microsoft.com/office/drawing/2014/main" val="20000"/>
                    </a:ext>
                  </a:extLst>
                </a:gridCol>
                <a:gridCol w="4815221">
                  <a:extLst>
                    <a:ext uri="{9D8B030D-6E8A-4147-A177-3AD203B41FA5}">
                      <a16:colId xmlns:a16="http://schemas.microsoft.com/office/drawing/2014/main" val="20001"/>
                    </a:ext>
                  </a:extLst>
                </a:gridCol>
              </a:tblGrid>
              <a:tr h="330803">
                <a:tc>
                  <a:txBody>
                    <a:bodyPr/>
                    <a:lstStyle/>
                    <a:p>
                      <a:pPr marR="0" indent="0" algn="l" rtl="0">
                        <a:spcBef>
                          <a:spcPts val="0"/>
                        </a:spcBef>
                        <a:spcAft>
                          <a:spcPts val="0"/>
                        </a:spcAft>
                      </a:pPr>
                      <a:r>
                        <a:rPr lang="en-US" sz="1200" kern="1400" dirty="0">
                          <a:solidFill>
                            <a:srgbClr val="000000"/>
                          </a:solidFill>
                          <a:latin typeface="Century Gothic"/>
                        </a:rPr>
                        <a:t>Organ</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Cleansing foods</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4153">
                <a:tc>
                  <a:txBody>
                    <a:bodyPr/>
                    <a:lstStyle/>
                    <a:p>
                      <a:pPr marR="0" indent="0" algn="l" rtl="0">
                        <a:spcBef>
                          <a:spcPts val="0"/>
                        </a:spcBef>
                        <a:spcAft>
                          <a:spcPts val="0"/>
                        </a:spcAft>
                      </a:pPr>
                      <a:r>
                        <a:rPr lang="en-US" sz="1200" kern="1400">
                          <a:solidFill>
                            <a:srgbClr val="000000"/>
                          </a:solidFill>
                          <a:latin typeface="Century Gothic"/>
                        </a:rPr>
                        <a:t>Gall bladder</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Garlic, grapefruit, beets, carrots, apples, walnuts, cabbage</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4153">
                <a:tc>
                  <a:txBody>
                    <a:bodyPr/>
                    <a:lstStyle/>
                    <a:p>
                      <a:pPr marR="0" indent="0" algn="l" rtl="0">
                        <a:spcBef>
                          <a:spcPts val="0"/>
                        </a:spcBef>
                        <a:spcAft>
                          <a:spcPts val="0"/>
                        </a:spcAft>
                      </a:pPr>
                      <a:r>
                        <a:rPr lang="en-US" sz="1200" kern="1400">
                          <a:solidFill>
                            <a:srgbClr val="000000"/>
                          </a:solidFill>
                          <a:latin typeface="Century Gothic"/>
                        </a:rPr>
                        <a:t>Bladder</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Cranberry, watermelon, water, eat vegan 1 time weekly</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4153">
                <a:tc>
                  <a:txBody>
                    <a:bodyPr/>
                    <a:lstStyle/>
                    <a:p>
                      <a:pPr marR="0" indent="0" algn="l" rtl="0">
                        <a:spcBef>
                          <a:spcPts val="0"/>
                        </a:spcBef>
                        <a:spcAft>
                          <a:spcPts val="0"/>
                        </a:spcAft>
                      </a:pPr>
                      <a:r>
                        <a:rPr lang="en-US" sz="1200" kern="1400">
                          <a:solidFill>
                            <a:srgbClr val="000000"/>
                          </a:solidFill>
                          <a:latin typeface="Century Gothic"/>
                        </a:rPr>
                        <a:t>Bowels</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Spinach, kale, green olives, celery, cabbage, asparagus</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1686">
                <a:tc>
                  <a:txBody>
                    <a:bodyPr/>
                    <a:lstStyle/>
                    <a:p>
                      <a:pPr marR="0" indent="0" algn="l" rtl="0">
                        <a:spcBef>
                          <a:spcPts val="0"/>
                        </a:spcBef>
                        <a:spcAft>
                          <a:spcPts val="0"/>
                        </a:spcAft>
                      </a:pPr>
                      <a:r>
                        <a:rPr lang="en-US" sz="1200" kern="1400">
                          <a:solidFill>
                            <a:srgbClr val="000000"/>
                          </a:solidFill>
                          <a:latin typeface="Century Gothic"/>
                        </a:rPr>
                        <a:t>Colon</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Garlic, flaxseed, china seeds, beans, avocado</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4153">
                <a:tc>
                  <a:txBody>
                    <a:bodyPr/>
                    <a:lstStyle/>
                    <a:p>
                      <a:pPr marR="0" indent="0" algn="l" rtl="0">
                        <a:spcBef>
                          <a:spcPts val="0"/>
                        </a:spcBef>
                        <a:spcAft>
                          <a:spcPts val="0"/>
                        </a:spcAft>
                      </a:pPr>
                      <a:r>
                        <a:rPr lang="en-US" sz="1200" kern="1400">
                          <a:solidFill>
                            <a:srgbClr val="000000"/>
                          </a:solidFill>
                          <a:latin typeface="Century Gothic"/>
                        </a:rPr>
                        <a:t>Small intestines</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No meat No dairy No processed foods, papaya, pineapple</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1686">
                <a:tc>
                  <a:txBody>
                    <a:bodyPr/>
                    <a:lstStyle/>
                    <a:p>
                      <a:pPr marR="0" indent="0" algn="l" rtl="0">
                        <a:spcBef>
                          <a:spcPts val="0"/>
                        </a:spcBef>
                        <a:spcAft>
                          <a:spcPts val="0"/>
                        </a:spcAft>
                      </a:pPr>
                      <a:r>
                        <a:rPr lang="en-US" sz="1200" kern="1400">
                          <a:solidFill>
                            <a:srgbClr val="000000"/>
                          </a:solidFill>
                          <a:latin typeface="Century Gothic"/>
                        </a:rPr>
                        <a:t>Stomach</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Leeks, onion, garlic, apples, almond, bananas, yams</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8416">
                <a:tc>
                  <a:txBody>
                    <a:bodyPr/>
                    <a:lstStyle/>
                    <a:p>
                      <a:pPr marR="0" indent="0" algn="l" rtl="0">
                        <a:spcBef>
                          <a:spcPts val="0"/>
                        </a:spcBef>
                        <a:spcAft>
                          <a:spcPts val="0"/>
                        </a:spcAft>
                      </a:pPr>
                      <a:r>
                        <a:rPr lang="en-US" sz="1200" kern="1400">
                          <a:solidFill>
                            <a:srgbClr val="000000"/>
                          </a:solidFill>
                          <a:latin typeface="Century Gothic"/>
                        </a:rPr>
                        <a:t>Liver</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Tomatoes , beets, carrots, lemons, limes, turmeric, dandelion</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4153">
                <a:tc>
                  <a:txBody>
                    <a:bodyPr/>
                    <a:lstStyle/>
                    <a:p>
                      <a:pPr marR="0" indent="0" algn="l" rtl="0">
                        <a:spcBef>
                          <a:spcPts val="0"/>
                        </a:spcBef>
                        <a:spcAft>
                          <a:spcPts val="0"/>
                        </a:spcAft>
                      </a:pPr>
                      <a:r>
                        <a:rPr lang="en-US" sz="1200" kern="1400">
                          <a:solidFill>
                            <a:srgbClr val="000000"/>
                          </a:solidFill>
                          <a:latin typeface="Century Gothic"/>
                        </a:rPr>
                        <a:t>Kidneys</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Grape juice, blueberries, cranberries, grapefruit, orange</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4153">
                <a:tc>
                  <a:txBody>
                    <a:bodyPr/>
                    <a:lstStyle/>
                    <a:p>
                      <a:pPr marR="0" indent="0" algn="l" rtl="0">
                        <a:spcBef>
                          <a:spcPts val="0"/>
                        </a:spcBef>
                        <a:spcAft>
                          <a:spcPts val="0"/>
                        </a:spcAft>
                      </a:pPr>
                      <a:r>
                        <a:rPr lang="en-US" sz="1200" kern="1400">
                          <a:solidFill>
                            <a:srgbClr val="000000"/>
                          </a:solidFill>
                          <a:latin typeface="Century Gothic"/>
                        </a:rPr>
                        <a:t>Heart</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pt-BR" sz="1200" kern="1400">
                          <a:solidFill>
                            <a:srgbClr val="000000"/>
                          </a:solidFill>
                          <a:latin typeface="Century Gothic"/>
                        </a:rPr>
                        <a:t>Pomegranate, cinnamon, avocados, asparagus, green tea</a:t>
                      </a:r>
                      <a:endParaRPr lang="pt-BR"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1686">
                <a:tc>
                  <a:txBody>
                    <a:bodyPr/>
                    <a:lstStyle/>
                    <a:p>
                      <a:pPr marR="0" indent="0" algn="l" rtl="0">
                        <a:spcBef>
                          <a:spcPts val="0"/>
                        </a:spcBef>
                        <a:spcAft>
                          <a:spcPts val="0"/>
                        </a:spcAft>
                      </a:pPr>
                      <a:r>
                        <a:rPr lang="en-US" sz="1200" kern="1400">
                          <a:solidFill>
                            <a:srgbClr val="000000"/>
                          </a:solidFill>
                          <a:latin typeface="Century Gothic"/>
                        </a:rPr>
                        <a:t>Spleen</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Wheat grass, alfalfa, milk thistle, leafy greens, pumpkin</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4153">
                <a:tc>
                  <a:txBody>
                    <a:bodyPr/>
                    <a:lstStyle/>
                    <a:p>
                      <a:pPr marR="0" indent="0" algn="l" rtl="0">
                        <a:spcBef>
                          <a:spcPts val="0"/>
                        </a:spcBef>
                        <a:spcAft>
                          <a:spcPts val="0"/>
                        </a:spcAft>
                      </a:pPr>
                      <a:r>
                        <a:rPr lang="en-US" sz="1200" kern="1400">
                          <a:solidFill>
                            <a:srgbClr val="000000"/>
                          </a:solidFill>
                          <a:latin typeface="Century Gothic"/>
                        </a:rPr>
                        <a:t>Pancreas</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Blueberries, cherries, broccoli, grapes, spinach, sweet potato</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8416">
                <a:tc>
                  <a:txBody>
                    <a:bodyPr/>
                    <a:lstStyle/>
                    <a:p>
                      <a:pPr marR="0" indent="0" algn="l" rtl="0">
                        <a:spcBef>
                          <a:spcPts val="0"/>
                        </a:spcBef>
                        <a:spcAft>
                          <a:spcPts val="0"/>
                        </a:spcAft>
                      </a:pPr>
                      <a:r>
                        <a:rPr lang="en-US" sz="1200" kern="1400">
                          <a:solidFill>
                            <a:srgbClr val="000000"/>
                          </a:solidFill>
                          <a:latin typeface="Century Gothic"/>
                        </a:rPr>
                        <a:t>Uterus</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Beans, greens, lemons, green tea, olive oil, avocado, almonds</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31237">
                <a:tc>
                  <a:txBody>
                    <a:bodyPr/>
                    <a:lstStyle/>
                    <a:p>
                      <a:pPr marR="0" indent="0" algn="l" rtl="0">
                        <a:spcBef>
                          <a:spcPts val="0"/>
                        </a:spcBef>
                        <a:spcAft>
                          <a:spcPts val="0"/>
                        </a:spcAft>
                      </a:pPr>
                      <a:r>
                        <a:rPr lang="en-US" sz="1200" kern="1400">
                          <a:solidFill>
                            <a:srgbClr val="000000"/>
                          </a:solidFill>
                          <a:latin typeface="Century Gothic"/>
                        </a:rPr>
                        <a:t>Lungs</a:t>
                      </a:r>
                      <a:endParaRPr lang="en-US" sz="1200" kern="140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200" kern="1400" dirty="0">
                          <a:solidFill>
                            <a:srgbClr val="000000"/>
                          </a:solidFill>
                          <a:latin typeface="Century Gothic"/>
                        </a:rPr>
                        <a:t>Garlic, onions, ginger, chili peppers, cabbage, pineapple, oranges, pomegranates, apples, grapefruits, red bell peppers</a:t>
                      </a:r>
                      <a:endParaRPr lang="en-US" sz="1200" kern="1400" dirty="0">
                        <a:solidFill>
                          <a:srgbClr val="000000"/>
                        </a:solidFill>
                        <a:latin typeface="Times New Roman"/>
                      </a:endParaRPr>
                    </a:p>
                  </a:txBody>
                  <a:tcPr marL="68021" marR="6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62000" y="838200"/>
            <a:ext cx="7696200" cy="393954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Century Gothic" pitchFamily="34" charset="0"/>
                <a:cs typeface="Arial" pitchFamily="34" charset="0"/>
              </a:rPr>
              <a:t>BREAK OUT AND LIFESTYLE COMPARRISON CHART</a:t>
            </a:r>
            <a:endParaRPr lang="en-US" sz="32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rial" pitchFamily="34" charset="0"/>
                <a:cs typeface="Arial" pitchFamily="34" charset="0"/>
              </a:rPr>
              <a:t>It</a:t>
            </a:r>
            <a:r>
              <a:rPr kumimoji="0" lang="en-US" sz="3200" b="0" i="0" u="none" strike="noStrike" cap="none" normalizeH="0" dirty="0">
                <a:ln>
                  <a:noFill/>
                </a:ln>
                <a:solidFill>
                  <a:srgbClr val="000000"/>
                </a:solidFill>
                <a:effectLst/>
                <a:latin typeface="Arial" pitchFamily="34" charset="0"/>
                <a:cs typeface="Arial" pitchFamily="34" charset="0"/>
              </a:rPr>
              <a:t> is possible that you drin</a:t>
            </a:r>
            <a:r>
              <a:rPr lang="en-US" sz="3200" dirty="0">
                <a:solidFill>
                  <a:srgbClr val="000000"/>
                </a:solidFill>
                <a:latin typeface="Arial" pitchFamily="34" charset="0"/>
                <a:cs typeface="Arial" pitchFamily="34" charset="0"/>
              </a:rPr>
              <a:t>k water have healthy clean organs and a regular skin care routine and are still having break outs. This is because there are other life style habits that influence the skin, that we will explore in the next chart.  </a:t>
            </a:r>
            <a:r>
              <a:rPr kumimoji="0" lang="en-US" sz="1000" b="0" i="0" u="none" strike="noStrike" cap="none" normalizeH="0" baseline="0" dirty="0">
                <a:ln>
                  <a:noFill/>
                </a:ln>
                <a:solidFill>
                  <a:srgbClr val="000000"/>
                </a:solidFill>
                <a:effectLst/>
                <a:latin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600200"/>
          <a:ext cx="8229600" cy="3178948"/>
        </p:xfrm>
        <a:graphic>
          <a:graphicData uri="http://schemas.openxmlformats.org/drawingml/2006/table">
            <a:tbl>
              <a:tblPr/>
              <a:tblGrid>
                <a:gridCol w="1552755">
                  <a:extLst>
                    <a:ext uri="{9D8B030D-6E8A-4147-A177-3AD203B41FA5}">
                      <a16:colId xmlns:a16="http://schemas.microsoft.com/office/drawing/2014/main" val="20000"/>
                    </a:ext>
                  </a:extLst>
                </a:gridCol>
                <a:gridCol w="6676845">
                  <a:extLst>
                    <a:ext uri="{9D8B030D-6E8A-4147-A177-3AD203B41FA5}">
                      <a16:colId xmlns:a16="http://schemas.microsoft.com/office/drawing/2014/main" val="20001"/>
                    </a:ext>
                  </a:extLst>
                </a:gridCol>
              </a:tblGrid>
              <a:tr h="176608">
                <a:tc>
                  <a:txBody>
                    <a:bodyPr/>
                    <a:lstStyle/>
                    <a:p>
                      <a:pPr marR="0" indent="0" algn="l" rtl="0">
                        <a:spcBef>
                          <a:spcPts val="0"/>
                        </a:spcBef>
                        <a:spcAft>
                          <a:spcPts val="0"/>
                        </a:spcAft>
                      </a:pPr>
                      <a:r>
                        <a:rPr lang="en-US" sz="1100" kern="1400" dirty="0">
                          <a:solidFill>
                            <a:srgbClr val="000000"/>
                          </a:solidFill>
                          <a:latin typeface="Century Gothic"/>
                        </a:rPr>
                        <a:t>Facial Region</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a:solidFill>
                            <a:srgbClr val="000000"/>
                          </a:solidFill>
                          <a:latin typeface="Century Gothic"/>
                        </a:rPr>
                        <a:t>Lifestyle hack</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6433">
                <a:tc>
                  <a:txBody>
                    <a:bodyPr/>
                    <a:lstStyle/>
                    <a:p>
                      <a:pPr marR="0" indent="0" algn="l" rtl="0">
                        <a:spcBef>
                          <a:spcPts val="0"/>
                        </a:spcBef>
                        <a:spcAft>
                          <a:spcPts val="0"/>
                        </a:spcAft>
                      </a:pPr>
                      <a:r>
                        <a:rPr lang="en-US" sz="1100" kern="1400" dirty="0">
                          <a:solidFill>
                            <a:srgbClr val="000000"/>
                          </a:solidFill>
                          <a:latin typeface="Century Gothic"/>
                        </a:rPr>
                        <a:t>Forehead</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Go to bed/relax early 10pm wake by 6am</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Drink plenty of water</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30 minutes of light exercise</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Eat healthy foods; chew thoroughly</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9825">
                <a:tc>
                  <a:txBody>
                    <a:bodyPr/>
                    <a:lstStyle/>
                    <a:p>
                      <a:pPr marR="0" indent="0" algn="l" rtl="0">
                        <a:spcBef>
                          <a:spcPts val="0"/>
                        </a:spcBef>
                        <a:spcAft>
                          <a:spcPts val="0"/>
                        </a:spcAft>
                      </a:pPr>
                      <a:r>
                        <a:rPr lang="en-US" sz="1100" kern="1400">
                          <a:solidFill>
                            <a:srgbClr val="000000"/>
                          </a:solidFill>
                          <a:latin typeface="Century Gothic"/>
                        </a:rPr>
                        <a:t>Temples</a:t>
                      </a:r>
                      <a:endParaRPr lang="en-US" sz="1100" kern="140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Eat less processed foods</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Reduce the amount of fat in your diet</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Eat cooling foods like cucumbers</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6433">
                <a:tc>
                  <a:txBody>
                    <a:bodyPr/>
                    <a:lstStyle/>
                    <a:p>
                      <a:pPr marR="0" indent="0" algn="l" rtl="0">
                        <a:spcBef>
                          <a:spcPts val="0"/>
                        </a:spcBef>
                        <a:spcAft>
                          <a:spcPts val="0"/>
                        </a:spcAft>
                      </a:pPr>
                      <a:r>
                        <a:rPr lang="en-US" sz="1100" kern="1400">
                          <a:solidFill>
                            <a:srgbClr val="000000"/>
                          </a:solidFill>
                          <a:latin typeface="Century Gothic"/>
                        </a:rPr>
                        <a:t>Between the brows</a:t>
                      </a:r>
                      <a:endParaRPr lang="en-US" sz="1100" kern="140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Exercise</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Get more sleep</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Avoid alcohol</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Avoid smoking</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9649">
                <a:tc>
                  <a:txBody>
                    <a:bodyPr/>
                    <a:lstStyle/>
                    <a:p>
                      <a:pPr marR="0" indent="0" algn="l" rtl="0">
                        <a:spcBef>
                          <a:spcPts val="0"/>
                        </a:spcBef>
                        <a:spcAft>
                          <a:spcPts val="0"/>
                        </a:spcAft>
                      </a:pPr>
                      <a:r>
                        <a:rPr lang="en-US" sz="1100" kern="1400">
                          <a:solidFill>
                            <a:srgbClr val="000000"/>
                          </a:solidFill>
                          <a:latin typeface="Century Gothic"/>
                        </a:rPr>
                        <a:t>Nose</a:t>
                      </a:r>
                      <a:endParaRPr lang="en-US" sz="1100" kern="140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Eat less pungent foods like spices and garlic</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Eat less meat and Eat warm temperature foods</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Get more fresh air</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Exercise daily</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Massage the area around your nose</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Check for vitamin B deficiency</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688975"/>
          </a:xfrm>
        </p:spPr>
        <p:txBody>
          <a:bodyPr>
            <a:normAutofit fontScale="90000"/>
          </a:bodyPr>
          <a:lstStyle/>
          <a:p>
            <a:r>
              <a:rPr lang="en-US" dirty="0"/>
              <a:t>What is body talk </a:t>
            </a:r>
          </a:p>
        </p:txBody>
      </p:sp>
      <p:sp>
        <p:nvSpPr>
          <p:cNvPr id="3" name="Subtitle 2"/>
          <p:cNvSpPr>
            <a:spLocks noGrp="1"/>
          </p:cNvSpPr>
          <p:nvPr>
            <p:ph type="subTitle" idx="1"/>
          </p:nvPr>
        </p:nvSpPr>
        <p:spPr>
          <a:xfrm>
            <a:off x="1295400" y="2895600"/>
            <a:ext cx="6400800" cy="1752600"/>
          </a:xfrm>
        </p:spPr>
        <p:txBody>
          <a:bodyPr>
            <a:normAutofit fontScale="70000" lnSpcReduction="20000"/>
          </a:bodyPr>
          <a:lstStyle/>
          <a:p>
            <a:r>
              <a:rPr lang="en-US" dirty="0"/>
              <a:t>Body talk is the language of our body, it is the way our bodies communicate its needs and wants. It’s not a secret language but more of a forgotten language, that when remembered can be the key to unlocking the door to your healthy self and the ability to build a profound relationship with self from the inside out.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0"/>
          <a:ext cx="8229600" cy="3785939"/>
        </p:xfrm>
        <a:graphic>
          <a:graphicData uri="http://schemas.openxmlformats.org/drawingml/2006/table">
            <a:tbl>
              <a:tblPr/>
              <a:tblGrid>
                <a:gridCol w="1552755">
                  <a:extLst>
                    <a:ext uri="{9D8B030D-6E8A-4147-A177-3AD203B41FA5}">
                      <a16:colId xmlns:a16="http://schemas.microsoft.com/office/drawing/2014/main" val="20000"/>
                    </a:ext>
                  </a:extLst>
                </a:gridCol>
                <a:gridCol w="6676845">
                  <a:extLst>
                    <a:ext uri="{9D8B030D-6E8A-4147-A177-3AD203B41FA5}">
                      <a16:colId xmlns:a16="http://schemas.microsoft.com/office/drawing/2014/main" val="20001"/>
                    </a:ext>
                  </a:extLst>
                </a:gridCol>
              </a:tblGrid>
              <a:tr h="176608">
                <a:tc>
                  <a:txBody>
                    <a:bodyPr/>
                    <a:lstStyle/>
                    <a:p>
                      <a:pPr marR="0" indent="0" algn="l" rtl="0">
                        <a:spcBef>
                          <a:spcPts val="0"/>
                        </a:spcBef>
                        <a:spcAft>
                          <a:spcPts val="0"/>
                        </a:spcAft>
                      </a:pPr>
                      <a:r>
                        <a:rPr lang="en-US" sz="1100" kern="1400" dirty="0">
                          <a:solidFill>
                            <a:srgbClr val="000000"/>
                          </a:solidFill>
                          <a:latin typeface="Century Gothic"/>
                        </a:rPr>
                        <a:t>Facial Region</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a:solidFill>
                            <a:srgbClr val="000000"/>
                          </a:solidFill>
                          <a:latin typeface="Century Gothic"/>
                        </a:rPr>
                        <a:t>Lifestyle hack</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1616">
                <a:tc>
                  <a:txBody>
                    <a:bodyPr/>
                    <a:lstStyle/>
                    <a:p>
                      <a:pPr marR="0" indent="0" algn="l" rtl="0">
                        <a:spcBef>
                          <a:spcPts val="0"/>
                        </a:spcBef>
                        <a:spcAft>
                          <a:spcPts val="0"/>
                        </a:spcAft>
                      </a:pPr>
                      <a:r>
                        <a:rPr lang="en-US" sz="1100" kern="1400" dirty="0">
                          <a:solidFill>
                            <a:srgbClr val="000000"/>
                          </a:solidFill>
                          <a:latin typeface="Century Gothic"/>
                        </a:rPr>
                        <a:t>Left cheek</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Cleanse negative energy and relax more </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Keep cool</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Eat cooling foods</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Get rest between 1-3 am , the liver is the strongest</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Relax between 1-5 pm ,no stress the liver is the weakest</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If you must work during these hour rest your eyes for 5 minutes each hour</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1633">
                <a:tc>
                  <a:txBody>
                    <a:bodyPr/>
                    <a:lstStyle/>
                    <a:p>
                      <a:pPr marR="0" indent="0" algn="l" rtl="0">
                        <a:spcBef>
                          <a:spcPts val="0"/>
                        </a:spcBef>
                        <a:spcAft>
                          <a:spcPts val="0"/>
                        </a:spcAft>
                      </a:pPr>
                      <a:r>
                        <a:rPr lang="en-US" sz="1100" kern="1400">
                          <a:solidFill>
                            <a:srgbClr val="000000"/>
                          </a:solidFill>
                          <a:latin typeface="Century Gothic"/>
                        </a:rPr>
                        <a:t>Right cheek</a:t>
                      </a:r>
                      <a:endParaRPr lang="en-US" sz="1100" kern="140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Avoid fast food and Eat less sugar</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Get more fresh air</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Lungs are strongest 7-9 am, best time to exercise</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3041">
                <a:tc>
                  <a:txBody>
                    <a:bodyPr/>
                    <a:lstStyle/>
                    <a:p>
                      <a:pPr marR="0" indent="0" algn="l" rtl="0">
                        <a:spcBef>
                          <a:spcPts val="0"/>
                        </a:spcBef>
                        <a:spcAft>
                          <a:spcPts val="0"/>
                        </a:spcAft>
                      </a:pPr>
                      <a:r>
                        <a:rPr lang="en-US" sz="1100" kern="1400">
                          <a:solidFill>
                            <a:srgbClr val="000000"/>
                          </a:solidFill>
                          <a:latin typeface="Century Gothic"/>
                        </a:rPr>
                        <a:t>Lip area</a:t>
                      </a:r>
                      <a:endParaRPr lang="en-US" sz="1100" kern="140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Eat more fiber </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Include more fresh fruits and veggies</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Eat less spicy foods</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Be mindful of your toothpastes ingredients</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Massage abdomen in a clockwise motion</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3041">
                <a:tc>
                  <a:txBody>
                    <a:bodyPr/>
                    <a:lstStyle/>
                    <a:p>
                      <a:pPr marR="0" indent="0" algn="l" rtl="0">
                        <a:spcBef>
                          <a:spcPts val="0"/>
                        </a:spcBef>
                        <a:spcAft>
                          <a:spcPts val="0"/>
                        </a:spcAft>
                      </a:pPr>
                      <a:r>
                        <a:rPr lang="en-US" sz="1100" kern="1400">
                          <a:solidFill>
                            <a:srgbClr val="000000"/>
                          </a:solidFill>
                          <a:latin typeface="Century Gothic"/>
                        </a:rPr>
                        <a:t>Chin and Jaw</a:t>
                      </a:r>
                      <a:endParaRPr lang="en-US" sz="1100" kern="140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228600" algn="l" rtl="0">
                        <a:spcBef>
                          <a:spcPts val="0"/>
                        </a:spcBef>
                        <a:spcAft>
                          <a:spcPts val="0"/>
                        </a:spcAft>
                      </a:pPr>
                      <a:r>
                        <a:rPr lang="en-US" sz="1100" kern="1400" dirty="0">
                          <a:solidFill>
                            <a:srgbClr val="000000"/>
                          </a:solidFill>
                          <a:latin typeface="Century Gothic"/>
                        </a:rPr>
                        <a:t>Don’t eat before bed</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Eat more fresh fruits and veggies</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Get more rest, sleep early </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20 minutes of exercise</a:t>
                      </a:r>
                      <a:endParaRPr lang="en-US" sz="1100" kern="1400" dirty="0">
                        <a:solidFill>
                          <a:srgbClr val="000000"/>
                        </a:solidFill>
                        <a:latin typeface="Times New Roman"/>
                      </a:endParaRPr>
                    </a:p>
                    <a:p>
                      <a:pPr marL="457200" marR="0" indent="-228600" algn="l" rtl="0">
                        <a:spcBef>
                          <a:spcPts val="0"/>
                        </a:spcBef>
                        <a:spcAft>
                          <a:spcPts val="0"/>
                        </a:spcAft>
                      </a:pPr>
                      <a:r>
                        <a:rPr lang="en-US" sz="1100" kern="1400" dirty="0">
                          <a:solidFill>
                            <a:srgbClr val="000000"/>
                          </a:solidFill>
                          <a:latin typeface="Century Gothic"/>
                        </a:rPr>
                        <a:t> </a:t>
                      </a:r>
                      <a:endParaRPr lang="en-US" sz="1100" kern="1400" dirty="0">
                        <a:solidFill>
                          <a:srgbClr val="000000"/>
                        </a:solidFill>
                        <a:latin typeface="Times New Roman"/>
                      </a:endParaRPr>
                    </a:p>
                  </a:txBody>
                  <a:tcPr marL="44341" marR="44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146175"/>
          </a:xfrm>
        </p:spPr>
        <p:txBody>
          <a:bodyPr/>
          <a:lstStyle/>
          <a:p>
            <a:r>
              <a:rPr lang="en-US" dirty="0"/>
              <a:t>Implementing lifestyle change </a:t>
            </a:r>
          </a:p>
        </p:txBody>
      </p:sp>
      <p:sp>
        <p:nvSpPr>
          <p:cNvPr id="3" name="Subtitle 2"/>
          <p:cNvSpPr>
            <a:spLocks noGrp="1"/>
          </p:cNvSpPr>
          <p:nvPr>
            <p:ph type="subTitle" idx="1"/>
          </p:nvPr>
        </p:nvSpPr>
        <p:spPr>
          <a:xfrm>
            <a:off x="1371600" y="1828800"/>
            <a:ext cx="6400800" cy="3962400"/>
          </a:xfrm>
        </p:spPr>
        <p:txBody>
          <a:bodyPr>
            <a:normAutofit/>
          </a:bodyPr>
          <a:lstStyle/>
          <a:p>
            <a:pPr algn="l">
              <a:buFont typeface="Arial" pitchFamily="34" charset="0"/>
              <a:buChar char="•"/>
            </a:pPr>
            <a:r>
              <a:rPr lang="en-US" dirty="0"/>
              <a:t>Take it easy on yourself </a:t>
            </a:r>
          </a:p>
          <a:p>
            <a:pPr algn="l">
              <a:buFont typeface="Arial" pitchFamily="34" charset="0"/>
              <a:buChar char="•"/>
            </a:pPr>
            <a:r>
              <a:rPr lang="en-US" dirty="0"/>
              <a:t>Make small impactful changes </a:t>
            </a:r>
          </a:p>
          <a:p>
            <a:pPr algn="l">
              <a:buFont typeface="Arial" pitchFamily="34" charset="0"/>
              <a:buChar char="•"/>
            </a:pPr>
            <a:r>
              <a:rPr lang="en-US" dirty="0"/>
              <a:t>Celebrate every little success</a:t>
            </a:r>
          </a:p>
          <a:p>
            <a:pPr algn="l">
              <a:buFont typeface="Arial" pitchFamily="34" charset="0"/>
              <a:buChar char="•"/>
            </a:pPr>
            <a:r>
              <a:rPr lang="en-US" dirty="0"/>
              <a:t>Challenge yourself reasonably </a:t>
            </a:r>
          </a:p>
          <a:p>
            <a:pPr algn="l">
              <a:buFont typeface="Arial" pitchFamily="34" charset="0"/>
              <a:buChar char="•"/>
            </a:pPr>
            <a:r>
              <a:rPr lang="en-US" dirty="0"/>
              <a:t>Stay in YOUR flow and at your pace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jpg"/>
          <p:cNvPicPr>
            <a:picLocks noChangeAspect="1"/>
          </p:cNvPicPr>
          <p:nvPr/>
        </p:nvPicPr>
        <p:blipFill>
          <a:blip r:embed="rId2"/>
          <a:stretch>
            <a:fillRect/>
          </a:stretch>
        </p:blipFill>
        <p:spPr>
          <a:xfrm>
            <a:off x="1371600" y="304800"/>
            <a:ext cx="6248400" cy="6248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a:t>Vitamins for human health</a:t>
            </a:r>
          </a:p>
        </p:txBody>
      </p:sp>
      <p:sp>
        <p:nvSpPr>
          <p:cNvPr id="3" name="Rectangle 2"/>
          <p:cNvSpPr/>
          <p:nvPr/>
        </p:nvSpPr>
        <p:spPr>
          <a:xfrm>
            <a:off x="1143000" y="1443841"/>
            <a:ext cx="7010400" cy="923330"/>
          </a:xfrm>
          <a:prstGeom prst="rect">
            <a:avLst/>
          </a:prstGeom>
        </p:spPr>
        <p:txBody>
          <a:bodyPr wrap="square">
            <a:spAutoFit/>
          </a:bodyPr>
          <a:lstStyle/>
          <a:p>
            <a:r>
              <a:rPr lang="en-US" dirty="0"/>
              <a:t>13 essential vitamins for bodily function: Vitamins A, C, D, E, K, and B vitamins: Thiamine, Riboflavin, </a:t>
            </a:r>
            <a:r>
              <a:rPr lang="en-US" dirty="0" err="1"/>
              <a:t>Nicotinamide</a:t>
            </a:r>
            <a:r>
              <a:rPr lang="en-US" dirty="0"/>
              <a:t>, </a:t>
            </a:r>
            <a:r>
              <a:rPr lang="en-US" dirty="0" err="1"/>
              <a:t>Pantothenic</a:t>
            </a:r>
            <a:r>
              <a:rPr lang="en-US" dirty="0"/>
              <a:t> acid, </a:t>
            </a:r>
            <a:r>
              <a:rPr lang="en-US" dirty="0" err="1"/>
              <a:t>Pyridoxin</a:t>
            </a:r>
            <a:r>
              <a:rPr lang="en-US" dirty="0"/>
              <a:t>, Biotin, folic acid/</a:t>
            </a:r>
            <a:r>
              <a:rPr lang="en-US" dirty="0" err="1"/>
              <a:t>folate</a:t>
            </a:r>
            <a:r>
              <a:rPr lang="en-US" dirty="0"/>
              <a:t>,  </a:t>
            </a:r>
            <a:r>
              <a:rPr lang="en-US" dirty="0" err="1"/>
              <a:t>Cobalamin</a:t>
            </a:r>
            <a:r>
              <a:rPr lang="en-US" dirty="0"/>
              <a:t> </a:t>
            </a:r>
          </a:p>
        </p:txBody>
      </p:sp>
      <p:sp>
        <p:nvSpPr>
          <p:cNvPr id="6" name="Rectangle 5"/>
          <p:cNvSpPr/>
          <p:nvPr/>
        </p:nvSpPr>
        <p:spPr>
          <a:xfrm>
            <a:off x="1219200" y="3886200"/>
            <a:ext cx="6705600" cy="2031325"/>
          </a:xfrm>
          <a:prstGeom prst="rect">
            <a:avLst/>
          </a:prstGeom>
        </p:spPr>
        <p:txBody>
          <a:bodyPr wrap="square">
            <a:spAutoFit/>
          </a:bodyPr>
          <a:lstStyle/>
          <a:p>
            <a:r>
              <a:rPr lang="en-US" dirty="0"/>
              <a:t>There are two types of vitamins- water soluble (i.e. vitamin C, thiamine) and fat-soluble (vitamins D, E, &amp; A). All this means is that some vitamins are found and stored in oils and fats while others dissolve in water and mix easily in your blood. Fat-soluble vitamins tend to stick around in the body longer, while water soluble vitamins are eliminated through the urine quicker and small amounts are stored in the body at one time. </a:t>
            </a:r>
          </a:p>
        </p:txBody>
      </p:sp>
      <p:sp>
        <p:nvSpPr>
          <p:cNvPr id="7" name="Title 1"/>
          <p:cNvSpPr txBox="1">
            <a:spLocks/>
          </p:cNvSpPr>
          <p:nvPr/>
        </p:nvSpPr>
        <p:spPr>
          <a:xfrm>
            <a:off x="457200" y="2743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Water</a:t>
            </a:r>
            <a:r>
              <a:rPr kumimoji="0" lang="en-US" sz="4400" b="0" i="0" u="none" strike="noStrike" kern="1200" cap="none" spc="0" normalizeH="0" noProof="0" dirty="0">
                <a:ln>
                  <a:noFill/>
                </a:ln>
                <a:solidFill>
                  <a:schemeClr val="tx1"/>
                </a:solidFill>
                <a:effectLst/>
                <a:uLnTx/>
                <a:uFillTx/>
                <a:latin typeface="+mj-lt"/>
                <a:ea typeface="+mj-ea"/>
                <a:cs typeface="+mj-cs"/>
              </a:rPr>
              <a:t> and Fat Soluble Vitamins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vitamin.png"/>
          <p:cNvPicPr>
            <a:picLocks noChangeAspect="1"/>
          </p:cNvPicPr>
          <p:nvPr/>
        </p:nvPicPr>
        <p:blipFill>
          <a:blip r:embed="rId2"/>
          <a:stretch>
            <a:fillRect/>
          </a:stretch>
        </p:blipFill>
        <p:spPr>
          <a:xfrm>
            <a:off x="1752600" y="990600"/>
            <a:ext cx="5605833" cy="5670392"/>
          </a:xfrm>
          <a:prstGeom prst="rect">
            <a:avLst/>
          </a:prstGeom>
        </p:spPr>
      </p:pic>
      <p:sp>
        <p:nvSpPr>
          <p:cNvPr id="3" name="Title 2"/>
          <p:cNvSpPr>
            <a:spLocks noGrp="1"/>
          </p:cNvSpPr>
          <p:nvPr>
            <p:ph type="title"/>
          </p:nvPr>
        </p:nvSpPr>
        <p:spPr>
          <a:xfrm>
            <a:off x="457200" y="274638"/>
            <a:ext cx="8229600" cy="715962"/>
          </a:xfrm>
        </p:spPr>
        <p:txBody>
          <a:bodyPr>
            <a:normAutofit fontScale="90000"/>
          </a:bodyPr>
          <a:lstStyle/>
          <a:p>
            <a:r>
              <a:rPr lang="en-US" dirty="0"/>
              <a:t>Vitamin RID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85800">
                <a:tc>
                  <a:txBody>
                    <a:bodyPr/>
                    <a:lstStyle/>
                    <a:p>
                      <a:r>
                        <a:rPr lang="en-US" dirty="0"/>
                        <a:t>Nutrition Source</a:t>
                      </a:r>
                      <a:r>
                        <a:rPr lang="en-US" baseline="0" dirty="0"/>
                        <a:t> </a:t>
                      </a:r>
                      <a:endParaRPr lang="en-US" dirty="0"/>
                    </a:p>
                  </a:txBody>
                  <a:tcPr/>
                </a:tc>
                <a:tc>
                  <a:txBody>
                    <a:bodyPr/>
                    <a:lstStyle/>
                    <a:p>
                      <a:r>
                        <a:rPr lang="en-US" dirty="0"/>
                        <a:t>Servings</a:t>
                      </a:r>
                    </a:p>
                  </a:txBody>
                  <a:tcPr/>
                </a:tc>
                <a:tc>
                  <a:txBody>
                    <a:bodyPr/>
                    <a:lstStyle/>
                    <a:p>
                      <a:r>
                        <a:rPr lang="en-US" dirty="0"/>
                        <a:t>Serving Size </a:t>
                      </a:r>
                    </a:p>
                  </a:txBody>
                  <a:tcPr/>
                </a:tc>
                <a:extLst>
                  <a:ext uri="{0D108BD9-81ED-4DB2-BD59-A6C34878D82A}">
                    <a16:rowId xmlns:a16="http://schemas.microsoft.com/office/drawing/2014/main" val="10000"/>
                  </a:ext>
                </a:extLst>
              </a:tr>
              <a:tr h="685800">
                <a:tc>
                  <a:txBody>
                    <a:bodyPr/>
                    <a:lstStyle/>
                    <a:p>
                      <a:r>
                        <a:rPr lang="en-US" dirty="0"/>
                        <a:t>Whole</a:t>
                      </a:r>
                      <a:r>
                        <a:rPr lang="en-US" baseline="0" dirty="0"/>
                        <a:t> grains </a:t>
                      </a:r>
                      <a:endParaRPr lang="en-US" dirty="0"/>
                    </a:p>
                  </a:txBody>
                  <a:tcPr/>
                </a:tc>
                <a:tc>
                  <a:txBody>
                    <a:bodyPr/>
                    <a:lstStyle/>
                    <a:p>
                      <a:r>
                        <a:rPr lang="en-US" dirty="0"/>
                        <a:t>5-8 </a:t>
                      </a:r>
                    </a:p>
                  </a:txBody>
                  <a:tcPr/>
                </a:tc>
                <a:tc>
                  <a:txBody>
                    <a:bodyPr/>
                    <a:lstStyle/>
                    <a:p>
                      <a:r>
                        <a:rPr lang="en-US" dirty="0"/>
                        <a:t>1 slice</a:t>
                      </a:r>
                      <a:r>
                        <a:rPr lang="en-US" baseline="0" dirty="0"/>
                        <a:t> of bread, 1 cup of cereal, ½ cup of rice or pasta</a:t>
                      </a:r>
                    </a:p>
                  </a:txBody>
                  <a:tcPr/>
                </a:tc>
                <a:extLst>
                  <a:ext uri="{0D108BD9-81ED-4DB2-BD59-A6C34878D82A}">
                    <a16:rowId xmlns:a16="http://schemas.microsoft.com/office/drawing/2014/main" val="10001"/>
                  </a:ext>
                </a:extLst>
              </a:tr>
              <a:tr h="685800">
                <a:tc>
                  <a:txBody>
                    <a:bodyPr/>
                    <a:lstStyle/>
                    <a:p>
                      <a:r>
                        <a:rPr lang="en-US" dirty="0"/>
                        <a:t>Fruits </a:t>
                      </a:r>
                    </a:p>
                  </a:txBody>
                  <a:tcPr/>
                </a:tc>
                <a:tc>
                  <a:txBody>
                    <a:bodyPr/>
                    <a:lstStyle/>
                    <a:p>
                      <a:r>
                        <a:rPr lang="en-US" dirty="0"/>
                        <a:t>3-4</a:t>
                      </a:r>
                    </a:p>
                  </a:txBody>
                  <a:tcPr/>
                </a:tc>
                <a:tc>
                  <a:txBody>
                    <a:bodyPr/>
                    <a:lstStyle/>
                    <a:p>
                      <a:r>
                        <a:rPr lang="en-US" dirty="0"/>
                        <a:t>½ cup fresh, canned, or frozen,</a:t>
                      </a:r>
                      <a:r>
                        <a:rPr lang="en-US" baseline="0" dirty="0"/>
                        <a:t> ¼ cup dried </a:t>
                      </a:r>
                      <a:endParaRPr lang="en-US" dirty="0"/>
                    </a:p>
                  </a:txBody>
                  <a:tcPr/>
                </a:tc>
                <a:extLst>
                  <a:ext uri="{0D108BD9-81ED-4DB2-BD59-A6C34878D82A}">
                    <a16:rowId xmlns:a16="http://schemas.microsoft.com/office/drawing/2014/main" val="10002"/>
                  </a:ext>
                </a:extLst>
              </a:tr>
              <a:tr h="685800">
                <a:tc>
                  <a:txBody>
                    <a:bodyPr/>
                    <a:lstStyle/>
                    <a:p>
                      <a:r>
                        <a:rPr lang="en-US" dirty="0"/>
                        <a:t>Vegetables </a:t>
                      </a:r>
                    </a:p>
                  </a:txBody>
                  <a:tcPr/>
                </a:tc>
                <a:tc>
                  <a:txBody>
                    <a:bodyPr/>
                    <a:lstStyle/>
                    <a:p>
                      <a:r>
                        <a:rPr lang="en-US" dirty="0"/>
                        <a:t>4-6</a:t>
                      </a:r>
                    </a:p>
                  </a:txBody>
                  <a:tcPr/>
                </a:tc>
                <a:tc>
                  <a:txBody>
                    <a:bodyPr/>
                    <a:lstStyle/>
                    <a:p>
                      <a:r>
                        <a:rPr lang="en-US" dirty="0"/>
                        <a:t>½ cup raw,</a:t>
                      </a:r>
                      <a:r>
                        <a:rPr lang="en-US" baseline="0" dirty="0"/>
                        <a:t> 1 cup cooked </a:t>
                      </a:r>
                      <a:endParaRPr lang="en-US" dirty="0"/>
                    </a:p>
                  </a:txBody>
                  <a:tcPr/>
                </a:tc>
                <a:extLst>
                  <a:ext uri="{0D108BD9-81ED-4DB2-BD59-A6C34878D82A}">
                    <a16:rowId xmlns:a16="http://schemas.microsoft.com/office/drawing/2014/main" val="10003"/>
                  </a:ext>
                </a:extLst>
              </a:tr>
              <a:tr h="685800">
                <a:tc>
                  <a:txBody>
                    <a:bodyPr/>
                    <a:lstStyle/>
                    <a:p>
                      <a:r>
                        <a:rPr lang="en-US" dirty="0"/>
                        <a:t>Plant oils </a:t>
                      </a:r>
                    </a:p>
                  </a:txBody>
                  <a:tcPr/>
                </a:tc>
                <a:tc>
                  <a:txBody>
                    <a:bodyPr/>
                    <a:lstStyle/>
                    <a:p>
                      <a:r>
                        <a:rPr lang="en-US" dirty="0"/>
                        <a:t>Up to 5 </a:t>
                      </a:r>
                    </a:p>
                  </a:txBody>
                  <a:tcPr/>
                </a:tc>
                <a:tc>
                  <a:txBody>
                    <a:bodyPr/>
                    <a:lstStyle/>
                    <a:p>
                      <a:r>
                        <a:rPr lang="en-US" dirty="0"/>
                        <a:t>1 teaspoon </a:t>
                      </a:r>
                    </a:p>
                  </a:txBody>
                  <a:tcPr/>
                </a:tc>
                <a:extLst>
                  <a:ext uri="{0D108BD9-81ED-4DB2-BD59-A6C34878D82A}">
                    <a16:rowId xmlns:a16="http://schemas.microsoft.com/office/drawing/2014/main" val="10004"/>
                  </a:ext>
                </a:extLst>
              </a:tr>
              <a:tr h="685800">
                <a:tc>
                  <a:txBody>
                    <a:bodyPr/>
                    <a:lstStyle/>
                    <a:p>
                      <a:r>
                        <a:rPr lang="en-US" dirty="0"/>
                        <a:t>Nuts &amp; Seeds</a:t>
                      </a:r>
                    </a:p>
                  </a:txBody>
                  <a:tcPr/>
                </a:tc>
                <a:tc>
                  <a:txBody>
                    <a:bodyPr/>
                    <a:lstStyle/>
                    <a:p>
                      <a:r>
                        <a:rPr lang="en-US" dirty="0"/>
                        <a:t>1-3 </a:t>
                      </a:r>
                    </a:p>
                  </a:txBody>
                  <a:tcPr/>
                </a:tc>
                <a:tc>
                  <a:txBody>
                    <a:bodyPr/>
                    <a:lstStyle/>
                    <a:p>
                      <a:r>
                        <a:rPr lang="en-US" dirty="0"/>
                        <a:t>¼ cup </a:t>
                      </a:r>
                    </a:p>
                  </a:txBody>
                  <a:tcPr/>
                </a:tc>
                <a:extLst>
                  <a:ext uri="{0D108BD9-81ED-4DB2-BD59-A6C34878D82A}">
                    <a16:rowId xmlns:a16="http://schemas.microsoft.com/office/drawing/2014/main" val="10005"/>
                  </a:ext>
                </a:extLst>
              </a:tr>
              <a:tr h="685800">
                <a:tc>
                  <a:txBody>
                    <a:bodyPr/>
                    <a:lstStyle/>
                    <a:p>
                      <a:r>
                        <a:rPr lang="en-US" dirty="0"/>
                        <a:t>Meats </a:t>
                      </a:r>
                    </a:p>
                  </a:txBody>
                  <a:tcPr/>
                </a:tc>
                <a:tc>
                  <a:txBody>
                    <a:bodyPr/>
                    <a:lstStyle/>
                    <a:p>
                      <a:r>
                        <a:rPr lang="en-US" dirty="0"/>
                        <a:t>0-7 </a:t>
                      </a:r>
                    </a:p>
                  </a:txBody>
                  <a:tcPr/>
                </a:tc>
                <a:tc>
                  <a:txBody>
                    <a:bodyPr/>
                    <a:lstStyle/>
                    <a:p>
                      <a:r>
                        <a:rPr lang="en-US" dirty="0"/>
                        <a:t>2-3 oz. </a:t>
                      </a:r>
                    </a:p>
                  </a:txBody>
                  <a:tcPr/>
                </a:tc>
                <a:extLst>
                  <a:ext uri="{0D108BD9-81ED-4DB2-BD59-A6C34878D82A}">
                    <a16:rowId xmlns:a16="http://schemas.microsoft.com/office/drawing/2014/main" val="10006"/>
                  </a:ext>
                </a:extLst>
              </a:tr>
              <a:tr h="685800">
                <a:tc>
                  <a:txBody>
                    <a:bodyPr/>
                    <a:lstStyle/>
                    <a:p>
                      <a:r>
                        <a:rPr lang="en-US" dirty="0"/>
                        <a:t>Dairy </a:t>
                      </a:r>
                    </a:p>
                  </a:txBody>
                  <a:tcPr/>
                </a:tc>
                <a:tc>
                  <a:txBody>
                    <a:bodyPr/>
                    <a:lstStyle/>
                    <a:p>
                      <a:r>
                        <a:rPr lang="en-US" dirty="0"/>
                        <a:t>1-3 </a:t>
                      </a:r>
                    </a:p>
                  </a:txBody>
                  <a:tcPr/>
                </a:tc>
                <a:tc>
                  <a:txBody>
                    <a:bodyPr/>
                    <a:lstStyle/>
                    <a:p>
                      <a:r>
                        <a:rPr lang="en-US" dirty="0"/>
                        <a:t>1 cup of milk, ¼ cup cheese,</a:t>
                      </a:r>
                      <a:r>
                        <a:rPr lang="en-US" baseline="0" dirty="0"/>
                        <a:t> ½ cup cottage cheese </a:t>
                      </a:r>
                      <a:endParaRPr lang="en-US" dirty="0"/>
                    </a:p>
                  </a:txBody>
                  <a:tcPr/>
                </a:tc>
                <a:extLst>
                  <a:ext uri="{0D108BD9-81ED-4DB2-BD59-A6C34878D82A}">
                    <a16:rowId xmlns:a16="http://schemas.microsoft.com/office/drawing/2014/main" val="10007"/>
                  </a:ext>
                </a:extLst>
              </a:tr>
              <a:tr h="685800">
                <a:tc>
                  <a:txBody>
                    <a:bodyPr/>
                    <a:lstStyle/>
                    <a:p>
                      <a:r>
                        <a:rPr lang="en-US" dirty="0"/>
                        <a:t>Eggs </a:t>
                      </a:r>
                    </a:p>
                  </a:txBody>
                  <a:tcPr/>
                </a:tc>
                <a:tc>
                  <a:txBody>
                    <a:bodyPr/>
                    <a:lstStyle/>
                    <a:p>
                      <a:r>
                        <a:rPr lang="en-US" dirty="0"/>
                        <a:t>4-6</a:t>
                      </a:r>
                      <a:r>
                        <a:rPr lang="en-US" baseline="0" dirty="0"/>
                        <a:t> </a:t>
                      </a:r>
                      <a:endParaRPr lang="en-US" dirty="0"/>
                    </a:p>
                  </a:txBody>
                  <a:tcPr/>
                </a:tc>
                <a:tc>
                  <a:txBody>
                    <a:bodyPr/>
                    <a:lstStyle/>
                    <a:p>
                      <a:r>
                        <a:rPr lang="en-US" dirty="0"/>
                        <a:t>1 egg</a:t>
                      </a:r>
                    </a:p>
                  </a:txBody>
                  <a:tcPr/>
                </a:tc>
                <a:extLst>
                  <a:ext uri="{0D108BD9-81ED-4DB2-BD59-A6C34878D82A}">
                    <a16:rowId xmlns:a16="http://schemas.microsoft.com/office/drawing/2014/main" val="10008"/>
                  </a:ext>
                </a:extLst>
              </a:tr>
              <a:tr h="685800">
                <a:tc>
                  <a:txBody>
                    <a:bodyPr/>
                    <a:lstStyle/>
                    <a:p>
                      <a:r>
                        <a:rPr lang="en-US" dirty="0"/>
                        <a:t>Beans,</a:t>
                      </a:r>
                      <a:r>
                        <a:rPr lang="en-US" baseline="0" dirty="0"/>
                        <a:t> Peas, Lentils </a:t>
                      </a:r>
                      <a:endParaRPr lang="en-US" dirty="0"/>
                    </a:p>
                  </a:txBody>
                  <a:tcPr/>
                </a:tc>
                <a:tc>
                  <a:txBody>
                    <a:bodyPr/>
                    <a:lstStyle/>
                    <a:p>
                      <a:r>
                        <a:rPr lang="en-US" dirty="0"/>
                        <a:t>3-6</a:t>
                      </a:r>
                    </a:p>
                  </a:txBody>
                  <a:tcPr/>
                </a:tc>
                <a:tc>
                  <a:txBody>
                    <a:bodyPr/>
                    <a:lstStyle/>
                    <a:p>
                      <a:r>
                        <a:rPr lang="en-US" dirty="0"/>
                        <a:t>½ cup cooked, ½</a:t>
                      </a:r>
                      <a:r>
                        <a:rPr lang="en-US" baseline="0" dirty="0"/>
                        <a:t> cup tofu, 1 cup soy milk </a:t>
                      </a:r>
                      <a:endParaRPr lang="en-US" dirty="0"/>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990596"/>
          <a:ext cx="6629400" cy="5638803"/>
        </p:xfrm>
        <a:graphic>
          <a:graphicData uri="http://schemas.openxmlformats.org/drawingml/2006/table">
            <a:tbl>
              <a:tblPr>
                <a:tableStyleId>{284E427A-3D55-4303-BF80-6455036E1DE7}</a:tableStyleId>
              </a:tblPr>
              <a:tblGrid>
                <a:gridCol w="2184689">
                  <a:extLst>
                    <a:ext uri="{9D8B030D-6E8A-4147-A177-3AD203B41FA5}">
                      <a16:colId xmlns:a16="http://schemas.microsoft.com/office/drawing/2014/main" val="20000"/>
                    </a:ext>
                  </a:extLst>
                </a:gridCol>
                <a:gridCol w="1977520">
                  <a:extLst>
                    <a:ext uri="{9D8B030D-6E8A-4147-A177-3AD203B41FA5}">
                      <a16:colId xmlns:a16="http://schemas.microsoft.com/office/drawing/2014/main" val="20001"/>
                    </a:ext>
                  </a:extLst>
                </a:gridCol>
                <a:gridCol w="2467191">
                  <a:extLst>
                    <a:ext uri="{9D8B030D-6E8A-4147-A177-3AD203B41FA5}">
                      <a16:colId xmlns:a16="http://schemas.microsoft.com/office/drawing/2014/main" val="20002"/>
                    </a:ext>
                  </a:extLst>
                </a:gridCol>
              </a:tblGrid>
              <a:tr h="296779">
                <a:tc>
                  <a:txBody>
                    <a:bodyPr/>
                    <a:lstStyle/>
                    <a:p>
                      <a:pPr marL="0" marR="0">
                        <a:lnSpc>
                          <a:spcPct val="115000"/>
                        </a:lnSpc>
                        <a:spcBef>
                          <a:spcPts val="0"/>
                        </a:spcBef>
                        <a:spcAft>
                          <a:spcPts val="0"/>
                        </a:spcAft>
                      </a:pPr>
                      <a:r>
                        <a:rPr lang="en-US" sz="1400" dirty="0"/>
                        <a:t>FOODS</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    Vitamins </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Benefits</a:t>
                      </a:r>
                      <a:endParaRPr lang="en-US" sz="14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6779">
                <a:tc>
                  <a:txBody>
                    <a:bodyPr/>
                    <a:lstStyle/>
                    <a:p>
                      <a:pPr marL="0" marR="0">
                        <a:lnSpc>
                          <a:spcPct val="115000"/>
                        </a:lnSpc>
                        <a:spcBef>
                          <a:spcPts val="0"/>
                        </a:spcBef>
                        <a:spcAft>
                          <a:spcPts val="0"/>
                        </a:spcAft>
                      </a:pPr>
                      <a:r>
                        <a:rPr lang="en-US" sz="1400" dirty="0"/>
                        <a:t>Fish (salmon, </a:t>
                      </a:r>
                      <a:r>
                        <a:rPr lang="en-US" sz="1400" dirty="0" err="1"/>
                        <a:t>ect</a:t>
                      </a:r>
                      <a:r>
                        <a:rPr lang="en-US" sz="1400" dirty="0"/>
                        <a:t>…)</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Omega 3</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Healthy scalp</a:t>
                      </a:r>
                      <a:endParaRPr lang="en-US" sz="14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90338">
                <a:tc>
                  <a:txBody>
                    <a:bodyPr/>
                    <a:lstStyle/>
                    <a:p>
                      <a:pPr marL="0" marR="0">
                        <a:lnSpc>
                          <a:spcPct val="115000"/>
                        </a:lnSpc>
                        <a:spcBef>
                          <a:spcPts val="0"/>
                        </a:spcBef>
                        <a:spcAft>
                          <a:spcPts val="0"/>
                        </a:spcAft>
                      </a:pPr>
                      <a:r>
                        <a:rPr lang="en-US" sz="1400" dirty="0"/>
                        <a:t>Dark greens (spinach, broccoli, </a:t>
                      </a:r>
                      <a:r>
                        <a:rPr lang="en-US" sz="1400" dirty="0" err="1"/>
                        <a:t>ect</a:t>
                      </a:r>
                      <a:r>
                        <a:rPr lang="en-US" sz="1400" dirty="0"/>
                        <a:t> …..)  </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A, C, iron, calcium</a:t>
                      </a:r>
                    </a:p>
                    <a:p>
                      <a:pPr marL="0" marR="0">
                        <a:lnSpc>
                          <a:spcPct val="115000"/>
                        </a:lnSpc>
                        <a:spcBef>
                          <a:spcPts val="0"/>
                        </a:spcBef>
                        <a:spcAft>
                          <a:spcPts val="0"/>
                        </a:spcAft>
                      </a:pPr>
                      <a:r>
                        <a:rPr lang="en-US" sz="1400" dirty="0"/>
                        <a:t> </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Anti ageing for skin;</a:t>
                      </a:r>
                    </a:p>
                    <a:p>
                      <a:pPr marL="0" marR="0">
                        <a:lnSpc>
                          <a:spcPct val="115000"/>
                        </a:lnSpc>
                        <a:spcBef>
                          <a:spcPts val="0"/>
                        </a:spcBef>
                        <a:spcAft>
                          <a:spcPts val="0"/>
                        </a:spcAft>
                      </a:pPr>
                      <a:r>
                        <a:rPr lang="en-US" sz="1400" dirty="0"/>
                        <a:t>Increases natural oil flow  for hair/ skin</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93558">
                <a:tc>
                  <a:txBody>
                    <a:bodyPr/>
                    <a:lstStyle/>
                    <a:p>
                      <a:pPr marL="0" marR="0">
                        <a:lnSpc>
                          <a:spcPct val="115000"/>
                        </a:lnSpc>
                        <a:spcBef>
                          <a:spcPts val="0"/>
                        </a:spcBef>
                        <a:spcAft>
                          <a:spcPts val="0"/>
                        </a:spcAft>
                      </a:pPr>
                      <a:r>
                        <a:rPr lang="en-US" sz="1400"/>
                        <a:t>Beans ( 3 or more cups weekly)</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Protein, Iron, Zinc, Biotin</a:t>
                      </a:r>
                      <a:endParaRPr lang="en-US" sz="14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Hair growth </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90338">
                <a:tc>
                  <a:txBody>
                    <a:bodyPr/>
                    <a:lstStyle/>
                    <a:p>
                      <a:pPr marL="0" marR="0">
                        <a:lnSpc>
                          <a:spcPct val="115000"/>
                        </a:lnSpc>
                        <a:spcBef>
                          <a:spcPts val="0"/>
                        </a:spcBef>
                        <a:spcAft>
                          <a:spcPts val="0"/>
                        </a:spcAft>
                      </a:pPr>
                      <a:r>
                        <a:rPr lang="en-US" sz="1400"/>
                        <a:t>Nuts ( brazil, walnuts, cashews, pecans, almonds)</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Selenium, Zinc, E, Alpha-linolenic, omega 3 </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Healthy thick shiny hair slows shedding ,</a:t>
                      </a:r>
                    </a:p>
                    <a:p>
                      <a:pPr marL="0" marR="0">
                        <a:lnSpc>
                          <a:spcPct val="115000"/>
                        </a:lnSpc>
                        <a:spcBef>
                          <a:spcPts val="0"/>
                        </a:spcBef>
                        <a:spcAft>
                          <a:spcPts val="0"/>
                        </a:spcAft>
                      </a:pPr>
                      <a:r>
                        <a:rPr lang="en-US" sz="1400" dirty="0"/>
                        <a:t>Anti-ageing for the skin</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93558">
                <a:tc>
                  <a:txBody>
                    <a:bodyPr/>
                    <a:lstStyle/>
                    <a:p>
                      <a:pPr marL="0" marR="0">
                        <a:lnSpc>
                          <a:spcPct val="115000"/>
                        </a:lnSpc>
                        <a:spcBef>
                          <a:spcPts val="0"/>
                        </a:spcBef>
                        <a:spcAft>
                          <a:spcPts val="0"/>
                        </a:spcAft>
                      </a:pPr>
                      <a:r>
                        <a:rPr lang="en-US" sz="1400"/>
                        <a:t>Poultry  (turkey, Chicken)</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protein</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Strong hair and nails</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96779">
                <a:tc>
                  <a:txBody>
                    <a:bodyPr/>
                    <a:lstStyle/>
                    <a:p>
                      <a:pPr marL="0" marR="0">
                        <a:lnSpc>
                          <a:spcPct val="115000"/>
                        </a:lnSpc>
                        <a:spcBef>
                          <a:spcPts val="0"/>
                        </a:spcBef>
                        <a:spcAft>
                          <a:spcPts val="0"/>
                        </a:spcAft>
                      </a:pPr>
                      <a:r>
                        <a:rPr lang="en-US" sz="1400"/>
                        <a:t>Eggs </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Biotin, B12, B5 </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Overall beauty </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96779">
                <a:tc>
                  <a:txBody>
                    <a:bodyPr/>
                    <a:lstStyle/>
                    <a:p>
                      <a:pPr marL="0" marR="0">
                        <a:lnSpc>
                          <a:spcPct val="115000"/>
                        </a:lnSpc>
                        <a:spcBef>
                          <a:spcPts val="0"/>
                        </a:spcBef>
                        <a:spcAft>
                          <a:spcPts val="0"/>
                        </a:spcAft>
                      </a:pPr>
                      <a:r>
                        <a:rPr lang="en-US" sz="1400"/>
                        <a:t>Whole grains </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Zinc, B</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Overall beauty</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96779">
                <a:tc>
                  <a:txBody>
                    <a:bodyPr/>
                    <a:lstStyle/>
                    <a:p>
                      <a:pPr marL="0" marR="0">
                        <a:lnSpc>
                          <a:spcPct val="115000"/>
                        </a:lnSpc>
                        <a:spcBef>
                          <a:spcPts val="0"/>
                        </a:spcBef>
                        <a:spcAft>
                          <a:spcPts val="0"/>
                        </a:spcAft>
                      </a:pPr>
                      <a:r>
                        <a:rPr lang="en-US" sz="1400"/>
                        <a:t>Oysters, Beef , Lamb</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Zinc, B </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Overall Beauty</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96779">
                <a:tc>
                  <a:txBody>
                    <a:bodyPr/>
                    <a:lstStyle/>
                    <a:p>
                      <a:pPr marL="0" marR="0">
                        <a:lnSpc>
                          <a:spcPct val="115000"/>
                        </a:lnSpc>
                        <a:spcBef>
                          <a:spcPts val="0"/>
                        </a:spcBef>
                        <a:spcAft>
                          <a:spcPts val="0"/>
                        </a:spcAft>
                      </a:pPr>
                      <a:r>
                        <a:rPr lang="en-US" sz="1400"/>
                        <a:t>Low fat dairy</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Calcium </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Overall Growth </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9"/>
                  </a:ext>
                </a:extLst>
              </a:tr>
              <a:tr h="593558">
                <a:tc>
                  <a:txBody>
                    <a:bodyPr/>
                    <a:lstStyle/>
                    <a:p>
                      <a:pPr marL="0" marR="0">
                        <a:lnSpc>
                          <a:spcPct val="115000"/>
                        </a:lnSpc>
                        <a:spcBef>
                          <a:spcPts val="0"/>
                        </a:spcBef>
                        <a:spcAft>
                          <a:spcPts val="0"/>
                        </a:spcAft>
                      </a:pPr>
                      <a:r>
                        <a:rPr lang="en-US" sz="1400"/>
                        <a:t>Orange, Red, Yellow</a:t>
                      </a:r>
                    </a:p>
                    <a:p>
                      <a:pPr marL="0" marR="0">
                        <a:lnSpc>
                          <a:spcPct val="115000"/>
                        </a:lnSpc>
                        <a:spcBef>
                          <a:spcPts val="0"/>
                        </a:spcBef>
                        <a:spcAft>
                          <a:spcPts val="0"/>
                        </a:spcAft>
                      </a:pPr>
                      <a:r>
                        <a:rPr lang="en-US" sz="1400"/>
                        <a:t>Fruits and veggies</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A, Beta-carotene</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Over all beauty health </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96779">
                <a:tc>
                  <a:txBody>
                    <a:bodyPr/>
                    <a:lstStyle/>
                    <a:p>
                      <a:pPr marL="0" marR="0">
                        <a:lnSpc>
                          <a:spcPct val="115000"/>
                        </a:lnSpc>
                        <a:spcBef>
                          <a:spcPts val="0"/>
                        </a:spcBef>
                        <a:spcAft>
                          <a:spcPts val="0"/>
                        </a:spcAft>
                      </a:pPr>
                      <a:r>
                        <a:rPr lang="en-US" sz="1400"/>
                        <a:t>Red and  blue fruits</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t>Ferulic acid </a:t>
                      </a:r>
                      <a:endParaRPr lang="en-US" sz="14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t>Protects from UV rays</a:t>
                      </a: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
        <p:nvSpPr>
          <p:cNvPr id="3" name="Title 2"/>
          <p:cNvSpPr>
            <a:spLocks noGrp="1"/>
          </p:cNvSpPr>
          <p:nvPr>
            <p:ph type="title"/>
          </p:nvPr>
        </p:nvSpPr>
        <p:spPr>
          <a:xfrm>
            <a:off x="457200" y="274638"/>
            <a:ext cx="8229600" cy="715962"/>
          </a:xfrm>
        </p:spPr>
        <p:txBody>
          <a:bodyPr>
            <a:normAutofit fontScale="90000"/>
          </a:bodyPr>
          <a:lstStyle/>
          <a:p>
            <a:r>
              <a:rPr lang="en-US" dirty="0"/>
              <a:t>Vitamins and Beauty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Hair signs of deficiency </a:t>
            </a:r>
          </a:p>
        </p:txBody>
      </p:sp>
      <p:graphicFrame>
        <p:nvGraphicFramePr>
          <p:cNvPr id="3" name="Table 2"/>
          <p:cNvGraphicFramePr>
            <a:graphicFrameLocks noGrp="1"/>
          </p:cNvGraphicFramePr>
          <p:nvPr/>
        </p:nvGraphicFramePr>
        <p:xfrm>
          <a:off x="762000" y="1371600"/>
          <a:ext cx="7696200" cy="5105400"/>
        </p:xfrm>
        <a:graphic>
          <a:graphicData uri="http://schemas.openxmlformats.org/drawingml/2006/table">
            <a:tbl>
              <a:tblPr>
                <a:tableStyleId>{69C7853C-536D-4A76-A0AE-DD22124D55A5}</a:tableStyleId>
              </a:tblPr>
              <a:tblGrid>
                <a:gridCol w="1830430">
                  <a:extLst>
                    <a:ext uri="{9D8B030D-6E8A-4147-A177-3AD203B41FA5}">
                      <a16:colId xmlns:a16="http://schemas.microsoft.com/office/drawing/2014/main" val="20000"/>
                    </a:ext>
                  </a:extLst>
                </a:gridCol>
                <a:gridCol w="5865770">
                  <a:extLst>
                    <a:ext uri="{9D8B030D-6E8A-4147-A177-3AD203B41FA5}">
                      <a16:colId xmlns:a16="http://schemas.microsoft.com/office/drawing/2014/main" val="20001"/>
                    </a:ext>
                  </a:extLst>
                </a:gridCol>
              </a:tblGrid>
              <a:tr h="677053">
                <a:tc>
                  <a:txBody>
                    <a:bodyPr/>
                    <a:lstStyle/>
                    <a:p>
                      <a:pPr marR="0" indent="0" algn="l" rtl="0">
                        <a:spcBef>
                          <a:spcPts val="0"/>
                        </a:spcBef>
                        <a:spcAft>
                          <a:spcPts val="0"/>
                        </a:spcAft>
                      </a:pPr>
                      <a:r>
                        <a:rPr lang="en-US" sz="1400" kern="1400" dirty="0"/>
                        <a:t>Symptom</a:t>
                      </a:r>
                      <a:endParaRPr lang="en-US" sz="1400" kern="1400" dirty="0">
                        <a:solidFill>
                          <a:srgbClr val="000000"/>
                        </a:solidFill>
                        <a:latin typeface="Times New Roman"/>
                      </a:endParaRPr>
                    </a:p>
                  </a:txBody>
                  <a:tcPr marL="68580" marR="68580" marT="0" marB="0"/>
                </a:tc>
                <a:tc>
                  <a:txBody>
                    <a:bodyPr/>
                    <a:lstStyle/>
                    <a:p>
                      <a:pPr marR="0" indent="0" algn="l" rtl="0">
                        <a:spcBef>
                          <a:spcPts val="0"/>
                        </a:spcBef>
                        <a:spcAft>
                          <a:spcPts val="0"/>
                        </a:spcAft>
                      </a:pPr>
                      <a:r>
                        <a:rPr lang="en-US" sz="1400" kern="1400" dirty="0"/>
                        <a:t>Deficiency</a:t>
                      </a:r>
                      <a:endParaRPr lang="en-US" sz="1400" kern="1400" dirty="0">
                        <a:solidFill>
                          <a:srgbClr val="000000"/>
                        </a:solidFill>
                        <a:latin typeface="Times New Roman"/>
                      </a:endParaRPr>
                    </a:p>
                  </a:txBody>
                  <a:tcPr marL="68580" marR="68580" marT="0" marB="0"/>
                </a:tc>
                <a:extLst>
                  <a:ext uri="{0D108BD9-81ED-4DB2-BD59-A6C34878D82A}">
                    <a16:rowId xmlns:a16="http://schemas.microsoft.com/office/drawing/2014/main" val="10000"/>
                  </a:ext>
                </a:extLst>
              </a:tr>
              <a:tr h="886109">
                <a:tc>
                  <a:txBody>
                    <a:bodyPr/>
                    <a:lstStyle/>
                    <a:p>
                      <a:pPr marR="0" indent="0" algn="l" rtl="0">
                        <a:spcBef>
                          <a:spcPts val="0"/>
                        </a:spcBef>
                        <a:spcAft>
                          <a:spcPts val="0"/>
                        </a:spcAft>
                      </a:pPr>
                      <a:r>
                        <a:rPr lang="en-US" sz="1400" kern="1400"/>
                        <a:t>Coarse, brittle hair</a:t>
                      </a:r>
                      <a:endParaRPr lang="en-US" sz="1400" kern="1400">
                        <a:solidFill>
                          <a:srgbClr val="000000"/>
                        </a:solidFill>
                        <a:latin typeface="Times New Roman"/>
                      </a:endParaRPr>
                    </a:p>
                  </a:txBody>
                  <a:tcPr marL="68580" marR="68580" marT="0" marB="0"/>
                </a:tc>
                <a:tc>
                  <a:txBody>
                    <a:bodyPr/>
                    <a:lstStyle/>
                    <a:p>
                      <a:pPr marR="0" indent="0" algn="l" rtl="0">
                        <a:spcBef>
                          <a:spcPts val="0"/>
                        </a:spcBef>
                        <a:spcAft>
                          <a:spcPts val="0"/>
                        </a:spcAft>
                      </a:pPr>
                      <a:r>
                        <a:rPr lang="en-US" sz="1400" kern="1400" dirty="0"/>
                        <a:t>Zinc, vitamin A</a:t>
                      </a:r>
                      <a:endParaRPr lang="en-US" sz="1400" kern="1400" dirty="0">
                        <a:solidFill>
                          <a:srgbClr val="000000"/>
                        </a:solidFill>
                        <a:latin typeface="Times New Roman"/>
                      </a:endParaRPr>
                    </a:p>
                  </a:txBody>
                  <a:tcPr marL="68580" marR="68580" marT="0" marB="0"/>
                </a:tc>
                <a:extLst>
                  <a:ext uri="{0D108BD9-81ED-4DB2-BD59-A6C34878D82A}">
                    <a16:rowId xmlns:a16="http://schemas.microsoft.com/office/drawing/2014/main" val="10001"/>
                  </a:ext>
                </a:extLst>
              </a:tr>
              <a:tr h="659692">
                <a:tc>
                  <a:txBody>
                    <a:bodyPr/>
                    <a:lstStyle/>
                    <a:p>
                      <a:pPr marR="0" indent="0" algn="l" rtl="0">
                        <a:spcBef>
                          <a:spcPts val="0"/>
                        </a:spcBef>
                        <a:spcAft>
                          <a:spcPts val="0"/>
                        </a:spcAft>
                      </a:pPr>
                      <a:r>
                        <a:rPr lang="en-US" sz="1400" kern="1400"/>
                        <a:t>Dandruff</a:t>
                      </a:r>
                      <a:endParaRPr lang="en-US" sz="1400" kern="1400">
                        <a:solidFill>
                          <a:srgbClr val="000000"/>
                        </a:solidFill>
                        <a:latin typeface="Times New Roman"/>
                      </a:endParaRPr>
                    </a:p>
                  </a:txBody>
                  <a:tcPr marL="68580" marR="68580" marT="0" marB="0"/>
                </a:tc>
                <a:tc>
                  <a:txBody>
                    <a:bodyPr/>
                    <a:lstStyle/>
                    <a:p>
                      <a:pPr marR="0" indent="0" algn="l" rtl="0">
                        <a:spcBef>
                          <a:spcPts val="0"/>
                        </a:spcBef>
                        <a:spcAft>
                          <a:spcPts val="0"/>
                        </a:spcAft>
                      </a:pPr>
                      <a:r>
                        <a:rPr lang="sv-SE" sz="1400" kern="1400" dirty="0"/>
                        <a:t>Vitamin B2, B6, zinc, magnesium, biotin, omega oils</a:t>
                      </a:r>
                      <a:endParaRPr lang="sv-SE" sz="1400" kern="1400" dirty="0">
                        <a:solidFill>
                          <a:srgbClr val="000000"/>
                        </a:solidFill>
                        <a:latin typeface="Times New Roman"/>
                      </a:endParaRPr>
                    </a:p>
                  </a:txBody>
                  <a:tcPr marL="68580" marR="68580" marT="0" marB="0"/>
                </a:tc>
                <a:extLst>
                  <a:ext uri="{0D108BD9-81ED-4DB2-BD59-A6C34878D82A}">
                    <a16:rowId xmlns:a16="http://schemas.microsoft.com/office/drawing/2014/main" val="10002"/>
                  </a:ext>
                </a:extLst>
              </a:tr>
              <a:tr h="659692">
                <a:tc>
                  <a:txBody>
                    <a:bodyPr/>
                    <a:lstStyle/>
                    <a:p>
                      <a:pPr marR="0" indent="0" algn="l" rtl="0">
                        <a:spcBef>
                          <a:spcPts val="0"/>
                        </a:spcBef>
                        <a:spcAft>
                          <a:spcPts val="0"/>
                        </a:spcAft>
                      </a:pPr>
                      <a:r>
                        <a:rPr lang="en-US" sz="1400" kern="1400"/>
                        <a:t>Dry hair</a:t>
                      </a:r>
                      <a:endParaRPr lang="en-US" sz="1400" kern="1400">
                        <a:solidFill>
                          <a:srgbClr val="000000"/>
                        </a:solidFill>
                        <a:latin typeface="Times New Roman"/>
                      </a:endParaRPr>
                    </a:p>
                  </a:txBody>
                  <a:tcPr marL="68580" marR="68580" marT="0" marB="0"/>
                </a:tc>
                <a:tc>
                  <a:txBody>
                    <a:bodyPr/>
                    <a:lstStyle/>
                    <a:p>
                      <a:pPr marR="0" indent="0" algn="l" rtl="0">
                        <a:spcBef>
                          <a:spcPts val="0"/>
                        </a:spcBef>
                        <a:spcAft>
                          <a:spcPts val="0"/>
                        </a:spcAft>
                      </a:pPr>
                      <a:r>
                        <a:rPr lang="en-US" sz="1400" kern="1400" dirty="0"/>
                        <a:t>Vitamin A, zinc</a:t>
                      </a:r>
                      <a:endParaRPr lang="en-US" sz="1400" kern="1400" dirty="0">
                        <a:solidFill>
                          <a:srgbClr val="000000"/>
                        </a:solidFill>
                        <a:latin typeface="Times New Roman"/>
                      </a:endParaRPr>
                    </a:p>
                  </a:txBody>
                  <a:tcPr marL="68580" marR="68580" marT="0" marB="0"/>
                </a:tc>
                <a:extLst>
                  <a:ext uri="{0D108BD9-81ED-4DB2-BD59-A6C34878D82A}">
                    <a16:rowId xmlns:a16="http://schemas.microsoft.com/office/drawing/2014/main" val="10003"/>
                  </a:ext>
                </a:extLst>
              </a:tr>
              <a:tr h="659692">
                <a:tc>
                  <a:txBody>
                    <a:bodyPr/>
                    <a:lstStyle/>
                    <a:p>
                      <a:pPr marR="0" indent="0" algn="l" rtl="0">
                        <a:spcBef>
                          <a:spcPts val="0"/>
                        </a:spcBef>
                        <a:spcAft>
                          <a:spcPts val="0"/>
                        </a:spcAft>
                      </a:pPr>
                      <a:r>
                        <a:rPr lang="en-US" sz="1400" kern="1400"/>
                        <a:t>Graying hair</a:t>
                      </a:r>
                      <a:endParaRPr lang="en-US" sz="1400" kern="1400">
                        <a:solidFill>
                          <a:srgbClr val="000000"/>
                        </a:solidFill>
                        <a:latin typeface="Times New Roman"/>
                      </a:endParaRPr>
                    </a:p>
                  </a:txBody>
                  <a:tcPr marL="68580" marR="68580" marT="0" marB="0"/>
                </a:tc>
                <a:tc>
                  <a:txBody>
                    <a:bodyPr/>
                    <a:lstStyle/>
                    <a:p>
                      <a:pPr marR="0" indent="0" algn="l" rtl="0">
                        <a:spcBef>
                          <a:spcPts val="0"/>
                        </a:spcBef>
                        <a:spcAft>
                          <a:spcPts val="0"/>
                        </a:spcAft>
                      </a:pPr>
                      <a:r>
                        <a:rPr lang="en-US" sz="1400" kern="1400" dirty="0"/>
                        <a:t>B9, vitamin B5, biotin,</a:t>
                      </a:r>
                      <a:endParaRPr lang="en-US" sz="1400" kern="1400" dirty="0">
                        <a:solidFill>
                          <a:srgbClr val="000000"/>
                        </a:solidFill>
                        <a:latin typeface="Times New Roman"/>
                      </a:endParaRPr>
                    </a:p>
                  </a:txBody>
                  <a:tcPr marL="68580" marR="68580" marT="0" marB="0"/>
                </a:tc>
                <a:extLst>
                  <a:ext uri="{0D108BD9-81ED-4DB2-BD59-A6C34878D82A}">
                    <a16:rowId xmlns:a16="http://schemas.microsoft.com/office/drawing/2014/main" val="10004"/>
                  </a:ext>
                </a:extLst>
              </a:tr>
              <a:tr h="886109">
                <a:tc>
                  <a:txBody>
                    <a:bodyPr/>
                    <a:lstStyle/>
                    <a:p>
                      <a:pPr marR="0" indent="0" algn="l" rtl="0">
                        <a:spcBef>
                          <a:spcPts val="0"/>
                        </a:spcBef>
                        <a:spcAft>
                          <a:spcPts val="0"/>
                        </a:spcAft>
                      </a:pPr>
                      <a:r>
                        <a:rPr lang="en-US" sz="1400" kern="1400"/>
                        <a:t>Hair loss</a:t>
                      </a:r>
                      <a:endParaRPr lang="en-US" sz="1400" kern="1400">
                        <a:solidFill>
                          <a:srgbClr val="000000"/>
                        </a:solidFill>
                        <a:latin typeface="Times New Roman"/>
                      </a:endParaRPr>
                    </a:p>
                  </a:txBody>
                  <a:tcPr marL="68580" marR="68580" marT="0" marB="0"/>
                </a:tc>
                <a:tc>
                  <a:txBody>
                    <a:bodyPr/>
                    <a:lstStyle/>
                    <a:p>
                      <a:pPr marR="0" indent="0" algn="l" rtl="0">
                        <a:spcBef>
                          <a:spcPts val="0"/>
                        </a:spcBef>
                        <a:spcAft>
                          <a:spcPts val="0"/>
                        </a:spcAft>
                      </a:pPr>
                      <a:r>
                        <a:rPr lang="en-US" sz="1400" kern="1400" dirty="0"/>
                        <a:t>Vitamin A, iodine, magnesium, B3, B5, , zinc, vitamin B6, D, sulfur, selenium, biotin, iron, vitamin C, B12</a:t>
                      </a:r>
                      <a:endParaRPr lang="en-US" sz="1400" kern="1400" dirty="0">
                        <a:solidFill>
                          <a:srgbClr val="000000"/>
                        </a:solidFill>
                        <a:latin typeface="Times New Roman"/>
                      </a:endParaRPr>
                    </a:p>
                  </a:txBody>
                  <a:tcPr marL="68580" marR="68580" marT="0" marB="0"/>
                </a:tc>
                <a:extLst>
                  <a:ext uri="{0D108BD9-81ED-4DB2-BD59-A6C34878D82A}">
                    <a16:rowId xmlns:a16="http://schemas.microsoft.com/office/drawing/2014/main" val="10005"/>
                  </a:ext>
                </a:extLst>
              </a:tr>
              <a:tr h="677053">
                <a:tc>
                  <a:txBody>
                    <a:bodyPr/>
                    <a:lstStyle/>
                    <a:p>
                      <a:pPr marR="0" indent="0" algn="l" rtl="0">
                        <a:spcBef>
                          <a:spcPts val="0"/>
                        </a:spcBef>
                        <a:spcAft>
                          <a:spcPts val="0"/>
                        </a:spcAft>
                      </a:pPr>
                      <a:r>
                        <a:rPr lang="en-US" sz="1400" kern="1400"/>
                        <a:t>Oily scalp</a:t>
                      </a:r>
                      <a:endParaRPr lang="en-US" sz="1400" kern="1400">
                        <a:solidFill>
                          <a:srgbClr val="000000"/>
                        </a:solidFill>
                        <a:latin typeface="Times New Roman"/>
                      </a:endParaRPr>
                    </a:p>
                  </a:txBody>
                  <a:tcPr marL="68580" marR="68580" marT="0" marB="0"/>
                </a:tc>
                <a:tc>
                  <a:txBody>
                    <a:bodyPr/>
                    <a:lstStyle/>
                    <a:p>
                      <a:pPr marR="0" indent="0" algn="l" rtl="0">
                        <a:spcBef>
                          <a:spcPts val="0"/>
                        </a:spcBef>
                        <a:spcAft>
                          <a:spcPts val="0"/>
                        </a:spcAft>
                      </a:pPr>
                      <a:r>
                        <a:rPr lang="en-US" sz="1400" kern="1400" dirty="0"/>
                        <a:t>Vitamin B2</a:t>
                      </a:r>
                      <a:endParaRPr lang="en-US" sz="1400" kern="1400" dirty="0">
                        <a:solidFill>
                          <a:srgbClr val="000000"/>
                        </a:solidFill>
                        <a:latin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Nails signs of deficiency</a:t>
            </a:r>
          </a:p>
        </p:txBody>
      </p:sp>
      <p:graphicFrame>
        <p:nvGraphicFramePr>
          <p:cNvPr id="3" name="Table 2"/>
          <p:cNvGraphicFramePr>
            <a:graphicFrameLocks noGrp="1"/>
          </p:cNvGraphicFramePr>
          <p:nvPr>
            <p:extLst>
              <p:ext uri="{D42A27DB-BD31-4B8C-83A1-F6EECF244321}">
                <p14:modId xmlns:p14="http://schemas.microsoft.com/office/powerpoint/2010/main" val="687870053"/>
              </p:ext>
            </p:extLst>
          </p:nvPr>
        </p:nvGraphicFramePr>
        <p:xfrm>
          <a:off x="1447800" y="1210269"/>
          <a:ext cx="6324600" cy="5495331"/>
        </p:xfrm>
        <a:graphic>
          <a:graphicData uri="http://schemas.openxmlformats.org/drawingml/2006/table">
            <a:tbl>
              <a:tblPr>
                <a:tableStyleId>{ED083AE6-46FA-4A59-8FB0-9F97EB10719F}</a:tableStyleId>
              </a:tblPr>
              <a:tblGrid>
                <a:gridCol w="2096777">
                  <a:extLst>
                    <a:ext uri="{9D8B030D-6E8A-4147-A177-3AD203B41FA5}">
                      <a16:colId xmlns:a16="http://schemas.microsoft.com/office/drawing/2014/main" val="20000"/>
                    </a:ext>
                  </a:extLst>
                </a:gridCol>
                <a:gridCol w="4227823">
                  <a:extLst>
                    <a:ext uri="{9D8B030D-6E8A-4147-A177-3AD203B41FA5}">
                      <a16:colId xmlns:a16="http://schemas.microsoft.com/office/drawing/2014/main" val="20001"/>
                    </a:ext>
                  </a:extLst>
                </a:gridCol>
              </a:tblGrid>
              <a:tr h="319224">
                <a:tc>
                  <a:txBody>
                    <a:bodyPr/>
                    <a:lstStyle/>
                    <a:p>
                      <a:pPr marR="0" indent="0" algn="l" rtl="0">
                        <a:spcBef>
                          <a:spcPts val="0"/>
                        </a:spcBef>
                        <a:spcAft>
                          <a:spcPts val="0"/>
                        </a:spcAft>
                      </a:pPr>
                      <a:r>
                        <a:rPr lang="en-US" sz="1400" kern="1400" dirty="0"/>
                        <a:t>Hangnails</a:t>
                      </a:r>
                      <a:endParaRPr lang="en-US" sz="1400" kern="1400" dirty="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Vitamin C, B9, proteins, zinc</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0"/>
                  </a:ext>
                </a:extLst>
              </a:tr>
              <a:tr h="311038">
                <a:tc>
                  <a:txBody>
                    <a:bodyPr/>
                    <a:lstStyle/>
                    <a:p>
                      <a:pPr marR="0" indent="0" algn="l" rtl="0">
                        <a:spcBef>
                          <a:spcPts val="0"/>
                        </a:spcBef>
                        <a:spcAft>
                          <a:spcPts val="0"/>
                        </a:spcAft>
                      </a:pPr>
                      <a:r>
                        <a:rPr lang="en-US" sz="1400" kern="1400"/>
                        <a:t>White spots/ bands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Zinc, vitamin B6</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1"/>
                  </a:ext>
                </a:extLst>
              </a:tr>
              <a:tr h="311038">
                <a:tc>
                  <a:txBody>
                    <a:bodyPr/>
                    <a:lstStyle/>
                    <a:p>
                      <a:pPr marR="0" indent="0" algn="l" rtl="0">
                        <a:spcBef>
                          <a:spcPts val="0"/>
                        </a:spcBef>
                        <a:spcAft>
                          <a:spcPts val="0"/>
                        </a:spcAft>
                      </a:pPr>
                      <a:r>
                        <a:rPr lang="en-US" sz="1400" kern="1400"/>
                        <a:t>Peeling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Vitamin A, C, calcium</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2"/>
                  </a:ext>
                </a:extLst>
              </a:tr>
              <a:tr h="311038">
                <a:tc>
                  <a:txBody>
                    <a:bodyPr/>
                    <a:lstStyle/>
                    <a:p>
                      <a:pPr marR="0" indent="0" algn="l" rtl="0">
                        <a:spcBef>
                          <a:spcPts val="0"/>
                        </a:spcBef>
                        <a:spcAft>
                          <a:spcPts val="0"/>
                        </a:spcAft>
                      </a:pPr>
                      <a:r>
                        <a:rPr lang="en-US" sz="1400" kern="1400"/>
                        <a:t>Ridges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it-IT" sz="1400" kern="1400" dirty="0"/>
                        <a:t>Vitamin A, protein, calcium, zinc, vitamin B12</a:t>
                      </a:r>
                      <a:endParaRPr lang="it-IT" sz="1400" kern="1400" dirty="0">
                        <a:solidFill>
                          <a:srgbClr val="000000"/>
                        </a:solidFill>
                        <a:latin typeface="Times New Roman"/>
                      </a:endParaRPr>
                    </a:p>
                  </a:txBody>
                  <a:tcPr marL="65482" marR="65482" marT="0" marB="0"/>
                </a:tc>
                <a:extLst>
                  <a:ext uri="{0D108BD9-81ED-4DB2-BD59-A6C34878D82A}">
                    <a16:rowId xmlns:a16="http://schemas.microsoft.com/office/drawing/2014/main" val="10003"/>
                  </a:ext>
                </a:extLst>
              </a:tr>
              <a:tr h="311038">
                <a:tc>
                  <a:txBody>
                    <a:bodyPr/>
                    <a:lstStyle/>
                    <a:p>
                      <a:pPr marR="0" indent="0" algn="l" rtl="0">
                        <a:spcBef>
                          <a:spcPts val="0"/>
                        </a:spcBef>
                        <a:spcAft>
                          <a:spcPts val="0"/>
                        </a:spcAft>
                      </a:pPr>
                      <a:r>
                        <a:rPr lang="en-US" sz="1400" kern="1400"/>
                        <a:t>Scaling of cuticles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Biotin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4"/>
                  </a:ext>
                </a:extLst>
              </a:tr>
              <a:tr h="311038">
                <a:tc>
                  <a:txBody>
                    <a:bodyPr/>
                    <a:lstStyle/>
                    <a:p>
                      <a:pPr marR="0" indent="0" algn="l" rtl="0">
                        <a:spcBef>
                          <a:spcPts val="0"/>
                        </a:spcBef>
                        <a:spcAft>
                          <a:spcPts val="0"/>
                        </a:spcAft>
                      </a:pPr>
                      <a:r>
                        <a:rPr lang="en-US" sz="1400" kern="1400"/>
                        <a:t>Spoon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Iron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5"/>
                  </a:ext>
                </a:extLst>
              </a:tr>
              <a:tr h="311038">
                <a:tc>
                  <a:txBody>
                    <a:bodyPr/>
                    <a:lstStyle/>
                    <a:p>
                      <a:pPr marR="0" indent="0" algn="l" rtl="0">
                        <a:spcBef>
                          <a:spcPts val="0"/>
                        </a:spcBef>
                        <a:spcAft>
                          <a:spcPts val="0"/>
                        </a:spcAft>
                      </a:pPr>
                      <a:r>
                        <a:rPr lang="en-US" sz="1400" kern="1400"/>
                        <a:t>Brittle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fi-FI" sz="1400" kern="1400" dirty="0"/>
                        <a:t>Iron, biotin, omega oils, zinc, vitamin A</a:t>
                      </a:r>
                      <a:endParaRPr lang="fi-FI" sz="1400" kern="1400" dirty="0">
                        <a:solidFill>
                          <a:srgbClr val="000000"/>
                        </a:solidFill>
                        <a:latin typeface="Times New Roman"/>
                      </a:endParaRPr>
                    </a:p>
                  </a:txBody>
                  <a:tcPr marL="65482" marR="65482" marT="0" marB="0"/>
                </a:tc>
                <a:extLst>
                  <a:ext uri="{0D108BD9-81ED-4DB2-BD59-A6C34878D82A}">
                    <a16:rowId xmlns:a16="http://schemas.microsoft.com/office/drawing/2014/main" val="10006"/>
                  </a:ext>
                </a:extLst>
              </a:tr>
              <a:tr h="311038">
                <a:tc>
                  <a:txBody>
                    <a:bodyPr/>
                    <a:lstStyle/>
                    <a:p>
                      <a:pPr marR="0" indent="0" algn="l" rtl="0">
                        <a:spcBef>
                          <a:spcPts val="0"/>
                        </a:spcBef>
                        <a:spcAft>
                          <a:spcPts val="0"/>
                        </a:spcAft>
                      </a:pPr>
                      <a:r>
                        <a:rPr lang="en-US" sz="1400" kern="1400"/>
                        <a:t>Soft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Omega 3 oils</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7"/>
                  </a:ext>
                </a:extLst>
              </a:tr>
              <a:tr h="311038">
                <a:tc>
                  <a:txBody>
                    <a:bodyPr/>
                    <a:lstStyle/>
                    <a:p>
                      <a:pPr marR="0" indent="0" algn="l" rtl="0">
                        <a:spcBef>
                          <a:spcPts val="0"/>
                        </a:spcBef>
                        <a:spcAft>
                          <a:spcPts val="0"/>
                        </a:spcAft>
                      </a:pPr>
                      <a:r>
                        <a:rPr lang="en-US" sz="1400" kern="1400"/>
                        <a:t>Slow growth</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Magnesium, iron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8"/>
                  </a:ext>
                </a:extLst>
              </a:tr>
              <a:tr h="386669">
                <a:tc>
                  <a:txBody>
                    <a:bodyPr/>
                    <a:lstStyle/>
                    <a:p>
                      <a:pPr marR="0" indent="0" algn="l" rtl="0">
                        <a:spcBef>
                          <a:spcPts val="0"/>
                        </a:spcBef>
                        <a:spcAft>
                          <a:spcPts val="0"/>
                        </a:spcAft>
                      </a:pPr>
                      <a:r>
                        <a:rPr lang="en-US" sz="1400" kern="1400"/>
                        <a:t>Swollen cuticles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Vitamin C</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09"/>
                  </a:ext>
                </a:extLst>
              </a:tr>
              <a:tr h="311038">
                <a:tc>
                  <a:txBody>
                    <a:bodyPr/>
                    <a:lstStyle/>
                    <a:p>
                      <a:pPr marR="0" indent="0" algn="l" rtl="0">
                        <a:spcBef>
                          <a:spcPts val="0"/>
                        </a:spcBef>
                        <a:spcAft>
                          <a:spcPts val="0"/>
                        </a:spcAft>
                      </a:pPr>
                      <a:r>
                        <a:rPr lang="en-US" sz="1400" kern="1400"/>
                        <a:t>Yellow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Diabetes, iron, zinc</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10"/>
                  </a:ext>
                </a:extLst>
              </a:tr>
              <a:tr h="311038">
                <a:tc>
                  <a:txBody>
                    <a:bodyPr/>
                    <a:lstStyle/>
                    <a:p>
                      <a:pPr marR="0" indent="0" algn="l" rtl="0">
                        <a:spcBef>
                          <a:spcPts val="0"/>
                        </a:spcBef>
                        <a:spcAft>
                          <a:spcPts val="0"/>
                        </a:spcAft>
                      </a:pPr>
                      <a:r>
                        <a:rPr lang="en-US" sz="1400" kern="1400"/>
                        <a:t>Flattened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Severe iron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11"/>
                  </a:ext>
                </a:extLst>
              </a:tr>
              <a:tr h="311038">
                <a:tc>
                  <a:txBody>
                    <a:bodyPr/>
                    <a:lstStyle/>
                    <a:p>
                      <a:pPr marR="0" indent="0" algn="l" rtl="0">
                        <a:spcBef>
                          <a:spcPts val="0"/>
                        </a:spcBef>
                        <a:spcAft>
                          <a:spcPts val="0"/>
                        </a:spcAft>
                      </a:pPr>
                      <a:r>
                        <a:rPr lang="en-US" sz="1400" kern="1400"/>
                        <a:t>No lunula</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Iron, vitamin B12, reduction of oxygen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12"/>
                  </a:ext>
                </a:extLst>
              </a:tr>
              <a:tr h="311038">
                <a:tc>
                  <a:txBody>
                    <a:bodyPr/>
                    <a:lstStyle/>
                    <a:p>
                      <a:pPr marR="0" indent="0" algn="l" rtl="0">
                        <a:spcBef>
                          <a:spcPts val="0"/>
                        </a:spcBef>
                        <a:spcAft>
                          <a:spcPts val="0"/>
                        </a:spcAft>
                      </a:pPr>
                      <a:r>
                        <a:rPr lang="en-US" sz="1400" kern="1400"/>
                        <a:t>Splitting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Iron, zinc, vitamin A</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13"/>
                  </a:ext>
                </a:extLst>
              </a:tr>
              <a:tr h="311038">
                <a:tc>
                  <a:txBody>
                    <a:bodyPr/>
                    <a:lstStyle/>
                    <a:p>
                      <a:pPr marR="0" indent="0" algn="l" rtl="0">
                        <a:spcBef>
                          <a:spcPts val="0"/>
                        </a:spcBef>
                        <a:spcAft>
                          <a:spcPts val="0"/>
                        </a:spcAft>
                      </a:pPr>
                      <a:r>
                        <a:rPr lang="en-US" sz="1400" kern="1400"/>
                        <a:t>Thin nails</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Iron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14"/>
                  </a:ext>
                </a:extLst>
              </a:tr>
              <a:tr h="417789">
                <a:tc>
                  <a:txBody>
                    <a:bodyPr/>
                    <a:lstStyle/>
                    <a:p>
                      <a:pPr marR="0" indent="0" algn="l" rtl="0">
                        <a:spcBef>
                          <a:spcPts val="0"/>
                        </a:spcBef>
                        <a:spcAft>
                          <a:spcPts val="0"/>
                        </a:spcAft>
                      </a:pPr>
                      <a:r>
                        <a:rPr lang="en-US" sz="1400" kern="1400"/>
                        <a:t>Thickening of hyponechium</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Iron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15"/>
                  </a:ext>
                </a:extLst>
              </a:tr>
              <a:tr h="319224">
                <a:tc>
                  <a:txBody>
                    <a:bodyPr/>
                    <a:lstStyle/>
                    <a:p>
                      <a:pPr marR="0" indent="0" algn="l" rtl="0">
                        <a:spcBef>
                          <a:spcPts val="0"/>
                        </a:spcBef>
                        <a:spcAft>
                          <a:spcPts val="0"/>
                        </a:spcAft>
                      </a:pPr>
                      <a:r>
                        <a:rPr lang="en-US" sz="1400" kern="1400"/>
                        <a:t>Clubbing</a:t>
                      </a:r>
                      <a:endParaRPr lang="en-US" sz="1400" kern="1400">
                        <a:solidFill>
                          <a:srgbClr val="000000"/>
                        </a:solidFill>
                        <a:latin typeface="Times New Roman"/>
                      </a:endParaRPr>
                    </a:p>
                  </a:txBody>
                  <a:tcPr marL="65482" marR="65482" marT="0" marB="0"/>
                </a:tc>
                <a:tc>
                  <a:txBody>
                    <a:bodyPr/>
                    <a:lstStyle/>
                    <a:p>
                      <a:pPr marR="0" indent="0" algn="l" rtl="0">
                        <a:spcBef>
                          <a:spcPts val="0"/>
                        </a:spcBef>
                        <a:spcAft>
                          <a:spcPts val="0"/>
                        </a:spcAft>
                      </a:pPr>
                      <a:r>
                        <a:rPr lang="en-US" sz="1400" kern="1400" dirty="0"/>
                        <a:t>Reduction of oxygen</a:t>
                      </a:r>
                      <a:endParaRPr lang="en-US" sz="1400" kern="1400" dirty="0">
                        <a:solidFill>
                          <a:srgbClr val="000000"/>
                        </a:solidFill>
                        <a:latin typeface="Times New Roman"/>
                      </a:endParaRPr>
                    </a:p>
                  </a:txBody>
                  <a:tcPr marL="65482" marR="65482" marT="0" marB="0"/>
                </a:tc>
                <a:extLst>
                  <a:ext uri="{0D108BD9-81ED-4DB2-BD59-A6C34878D82A}">
                    <a16:rowId xmlns:a16="http://schemas.microsoft.com/office/drawing/2014/main" val="1001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1965</Words>
  <Application>Microsoft Office PowerPoint</Application>
  <PresentationFormat>On-screen Show (4:3)</PresentationFormat>
  <Paragraphs>363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Times New Roman</vt:lpstr>
      <vt:lpstr>Office Theme</vt:lpstr>
      <vt:lpstr>PowerPoint Presentation</vt:lpstr>
      <vt:lpstr>What is body talk </vt:lpstr>
      <vt:lpstr>Vitamins for human health</vt:lpstr>
      <vt:lpstr>Vitamin RID </vt:lpstr>
      <vt:lpstr>PowerPoint Presentation</vt:lpstr>
      <vt:lpstr>PowerPoint Presentation</vt:lpstr>
      <vt:lpstr>Vitamins and Beauty</vt:lpstr>
      <vt:lpstr>Hair signs of deficiency </vt:lpstr>
      <vt:lpstr>Nails signs of deficiency</vt:lpstr>
      <vt:lpstr>Skin signs of deficiency </vt:lpstr>
      <vt:lpstr>PowerPoint Presentation</vt:lpstr>
      <vt:lpstr>Find the vitamins</vt:lpstr>
      <vt:lpstr>These work better together</vt:lpstr>
      <vt:lpstr>Face mapping </vt:lpstr>
      <vt:lpstr>Other face mapping factors </vt:lpstr>
      <vt:lpstr>PowerPoint Presentation</vt:lpstr>
      <vt:lpstr>Foods to cleanse the organs</vt:lpstr>
      <vt:lpstr>PowerPoint Presentation</vt:lpstr>
      <vt:lpstr>PowerPoint Presentation</vt:lpstr>
      <vt:lpstr>PowerPoint Presentation</vt:lpstr>
      <vt:lpstr>Implementing lifestyle change </vt:lpstr>
      <vt:lpstr>PowerPoint Presentation</vt:lpstr>
    </vt:vector>
  </TitlesOfParts>
  <Company>JHUAPL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Cheresse</dc:creator>
  <cp:lastModifiedBy>Melanie Ball</cp:lastModifiedBy>
  <cp:revision>40</cp:revision>
  <dcterms:created xsi:type="dcterms:W3CDTF">2017-05-20T18:57:02Z</dcterms:created>
  <dcterms:modified xsi:type="dcterms:W3CDTF">2017-09-27T20:55:15Z</dcterms:modified>
</cp:coreProperties>
</file>