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5" r:id="rId1"/>
  </p:sldMasterIdLst>
  <p:notesMasterIdLst>
    <p:notesMasterId r:id="rId85"/>
  </p:notesMasterIdLst>
  <p:sldIdLst>
    <p:sldId id="290" r:id="rId2"/>
    <p:sldId id="271" r:id="rId3"/>
    <p:sldId id="256" r:id="rId4"/>
    <p:sldId id="257" r:id="rId5"/>
    <p:sldId id="258" r:id="rId6"/>
    <p:sldId id="260" r:id="rId7"/>
    <p:sldId id="259" r:id="rId8"/>
    <p:sldId id="261" r:id="rId9"/>
    <p:sldId id="262" r:id="rId10"/>
    <p:sldId id="263" r:id="rId11"/>
    <p:sldId id="264" r:id="rId12"/>
    <p:sldId id="265" r:id="rId13"/>
    <p:sldId id="266" r:id="rId14"/>
    <p:sldId id="267" r:id="rId15"/>
    <p:sldId id="268" r:id="rId16"/>
    <p:sldId id="269" r:id="rId17"/>
    <p:sldId id="291" r:id="rId18"/>
    <p:sldId id="289" r:id="rId19"/>
    <p:sldId id="284" r:id="rId20"/>
    <p:sldId id="283" r:id="rId21"/>
    <p:sldId id="286" r:id="rId22"/>
    <p:sldId id="282" r:id="rId23"/>
    <p:sldId id="288" r:id="rId24"/>
    <p:sldId id="281" r:id="rId25"/>
    <p:sldId id="280" r:id="rId26"/>
    <p:sldId id="279" r:id="rId27"/>
    <p:sldId id="278" r:id="rId28"/>
    <p:sldId id="276" r:id="rId29"/>
    <p:sldId id="277" r:id="rId30"/>
    <p:sldId id="275" r:id="rId31"/>
    <p:sldId id="272" r:id="rId32"/>
    <p:sldId id="287" r:id="rId33"/>
    <p:sldId id="274" r:id="rId34"/>
    <p:sldId id="306" r:id="rId35"/>
    <p:sldId id="305" r:id="rId36"/>
    <p:sldId id="304" r:id="rId37"/>
    <p:sldId id="303" r:id="rId38"/>
    <p:sldId id="302" r:id="rId39"/>
    <p:sldId id="273" r:id="rId40"/>
    <p:sldId id="293" r:id="rId41"/>
    <p:sldId id="294" r:id="rId42"/>
    <p:sldId id="323" r:id="rId43"/>
    <p:sldId id="292" r:id="rId44"/>
    <p:sldId id="270" r:id="rId45"/>
    <p:sldId id="295" r:id="rId46"/>
    <p:sldId id="301" r:id="rId47"/>
    <p:sldId id="300" r:id="rId48"/>
    <p:sldId id="299" r:id="rId49"/>
    <p:sldId id="298" r:id="rId50"/>
    <p:sldId id="309" r:id="rId51"/>
    <p:sldId id="308" r:id="rId52"/>
    <p:sldId id="297" r:id="rId53"/>
    <p:sldId id="321" r:id="rId54"/>
    <p:sldId id="322" r:id="rId55"/>
    <p:sldId id="320" r:id="rId56"/>
    <p:sldId id="296" r:id="rId57"/>
    <p:sldId id="307" r:id="rId58"/>
    <p:sldId id="313" r:id="rId59"/>
    <p:sldId id="312" r:id="rId60"/>
    <p:sldId id="311" r:id="rId61"/>
    <p:sldId id="310" r:id="rId62"/>
    <p:sldId id="317" r:id="rId63"/>
    <p:sldId id="316" r:id="rId64"/>
    <p:sldId id="315" r:id="rId65"/>
    <p:sldId id="314" r:id="rId66"/>
    <p:sldId id="319" r:id="rId67"/>
    <p:sldId id="332" r:id="rId68"/>
    <p:sldId id="333" r:id="rId69"/>
    <p:sldId id="334" r:id="rId70"/>
    <p:sldId id="335" r:id="rId71"/>
    <p:sldId id="331" r:id="rId72"/>
    <p:sldId id="330" r:id="rId73"/>
    <p:sldId id="329" r:id="rId74"/>
    <p:sldId id="328" r:id="rId75"/>
    <p:sldId id="327" r:id="rId76"/>
    <p:sldId id="326" r:id="rId77"/>
    <p:sldId id="325" r:id="rId78"/>
    <p:sldId id="324" r:id="rId79"/>
    <p:sldId id="339" r:id="rId80"/>
    <p:sldId id="338" r:id="rId81"/>
    <p:sldId id="337" r:id="rId82"/>
    <p:sldId id="336" r:id="rId83"/>
    <p:sldId id="318" r:id="rId8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os sepulveda" initials="Cs" lastIdx="0" clrIdx="0">
    <p:extLst>
      <p:ext uri="{19B8F6BF-5375-455C-9EA6-DF929625EA0E}">
        <p15:presenceInfo xmlns:p15="http://schemas.microsoft.com/office/powerpoint/2012/main" userId="02ea19f5a9a347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E697"/>
    <a:srgbClr val="CC0000"/>
    <a:srgbClr val="FFCCFF"/>
    <a:srgbClr val="0033CC"/>
    <a:srgbClr val="CC99FF"/>
    <a:srgbClr val="CCFF33"/>
    <a:srgbClr val="333300"/>
    <a:srgbClr val="FF99FF"/>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94660"/>
  </p:normalViewPr>
  <p:slideViewPr>
    <p:cSldViewPr snapToGrid="0">
      <p:cViewPr varScale="1">
        <p:scale>
          <a:sx n="101" d="100"/>
          <a:sy n="101" d="100"/>
        </p:scale>
        <p:origin x="150" y="618"/>
      </p:cViewPr>
      <p:guideLst/>
    </p:cSldViewPr>
  </p:slideViewPr>
  <p:notesTextViewPr>
    <p:cViewPr>
      <p:scale>
        <a:sx n="3" d="2"/>
        <a:sy n="3" d="2"/>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F96E19-4F43-47C8-BCE5-07B94CF7C76E}"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en-US"/>
        </a:p>
      </dgm:t>
    </dgm:pt>
    <dgm:pt modelId="{447D24C4-D896-4B1E-9AD6-BC03A8E58E57}">
      <dgm:prSet phldrT="[Text]" custT="1"/>
      <dgm:spPr/>
      <dgm:t>
        <a:bodyPr/>
        <a:lstStyle/>
        <a:p>
          <a:r>
            <a:rPr lang="en-US" sz="2400" b="1" smtClean="0"/>
            <a:t>#3.  They are weak, but strong, only as much as a person allows the.  </a:t>
          </a:r>
          <a:endParaRPr lang="en-US" sz="2400" b="1" dirty="0"/>
        </a:p>
      </dgm:t>
    </dgm:pt>
    <dgm:pt modelId="{344C11E8-7210-4986-8510-4D19B03F555F}" type="parTrans" cxnId="{5C7D8B75-C651-4DB5-AECC-26E3BE0EB538}">
      <dgm:prSet/>
      <dgm:spPr/>
      <dgm:t>
        <a:bodyPr/>
        <a:lstStyle/>
        <a:p>
          <a:endParaRPr lang="en-US"/>
        </a:p>
      </dgm:t>
    </dgm:pt>
    <dgm:pt modelId="{58DF4D3E-996C-48F5-8A88-B973D1D153FA}" type="sibTrans" cxnId="{5C7D8B75-C651-4DB5-AECC-26E3BE0EB538}">
      <dgm:prSet/>
      <dgm:spPr/>
      <dgm:t>
        <a:bodyPr/>
        <a:lstStyle/>
        <a:p>
          <a:endParaRPr lang="en-US"/>
        </a:p>
      </dgm:t>
    </dgm:pt>
    <dgm:pt modelId="{862F0CE7-D9DF-4619-87D2-5D7FD8C6B0E0}">
      <dgm:prSet custT="1"/>
      <dgm:spPr/>
      <dgm:t>
        <a:bodyPr/>
        <a:lstStyle/>
        <a:p>
          <a:r>
            <a:rPr lang="en-US" sz="2000" b="1" smtClean="0"/>
            <a:t>#1. First on the list is that we need to know that our spiritual enemy is very much real!!</a:t>
          </a:r>
          <a:endParaRPr lang="en-US" sz="2000" b="1" dirty="0"/>
        </a:p>
      </dgm:t>
    </dgm:pt>
    <dgm:pt modelId="{0719ACD5-85F8-4678-962C-B018183E50AF}" type="parTrans" cxnId="{A0ADD6B0-E9D3-4034-9387-2994DFA58BCC}">
      <dgm:prSet/>
      <dgm:spPr/>
      <dgm:t>
        <a:bodyPr/>
        <a:lstStyle/>
        <a:p>
          <a:endParaRPr lang="en-US"/>
        </a:p>
      </dgm:t>
    </dgm:pt>
    <dgm:pt modelId="{EC0F4FB5-DAAF-47F1-A580-13132C9BF91D}" type="sibTrans" cxnId="{A0ADD6B0-E9D3-4034-9387-2994DFA58BCC}">
      <dgm:prSet/>
      <dgm:spPr/>
      <dgm:t>
        <a:bodyPr/>
        <a:lstStyle/>
        <a:p>
          <a:endParaRPr lang="en-US"/>
        </a:p>
      </dgm:t>
    </dgm:pt>
    <dgm:pt modelId="{60D21C00-A050-4F93-90BD-415B2D01DA09}">
      <dgm:prSet custT="1"/>
      <dgm:spPr/>
      <dgm:t>
        <a:bodyPr/>
        <a:lstStyle/>
        <a:p>
          <a:r>
            <a:rPr lang="en-US" sz="2400" b="1" smtClean="0"/>
            <a:t>#2. They are very well trained and well organized!!</a:t>
          </a:r>
          <a:endParaRPr lang="en-US" sz="2400" b="1" dirty="0"/>
        </a:p>
      </dgm:t>
    </dgm:pt>
    <dgm:pt modelId="{834604B9-594F-448D-BAC2-19829636C27B}" type="parTrans" cxnId="{8136817B-7C3A-49C2-8810-A8225F60F262}">
      <dgm:prSet/>
      <dgm:spPr/>
      <dgm:t>
        <a:bodyPr/>
        <a:lstStyle/>
        <a:p>
          <a:endParaRPr lang="en-US"/>
        </a:p>
      </dgm:t>
    </dgm:pt>
    <dgm:pt modelId="{21B7A887-D3EA-4F80-AE20-F575BB259DC8}" type="sibTrans" cxnId="{8136817B-7C3A-49C2-8810-A8225F60F262}">
      <dgm:prSet/>
      <dgm:spPr/>
      <dgm:t>
        <a:bodyPr/>
        <a:lstStyle/>
        <a:p>
          <a:endParaRPr lang="en-US"/>
        </a:p>
      </dgm:t>
    </dgm:pt>
    <dgm:pt modelId="{3826B662-BBA0-452E-8088-45AC0F55C592}">
      <dgm:prSet custT="1"/>
      <dgm:spPr/>
      <dgm:t>
        <a:bodyPr/>
        <a:lstStyle/>
        <a:p>
          <a:r>
            <a:rPr lang="en-US" sz="2400" b="1" smtClean="0"/>
            <a:t>#5.  They have all the characteristics that make up an intelligent being!!</a:t>
          </a:r>
          <a:endParaRPr lang="en-US" sz="2400" b="1" dirty="0"/>
        </a:p>
      </dgm:t>
    </dgm:pt>
    <dgm:pt modelId="{747E0181-1821-452D-BFCA-4D776C55623C}" type="parTrans" cxnId="{F49C02BC-6F9C-48CC-9B8B-6BA48EBD40F1}">
      <dgm:prSet/>
      <dgm:spPr/>
      <dgm:t>
        <a:bodyPr/>
        <a:lstStyle/>
        <a:p>
          <a:endParaRPr lang="en-US"/>
        </a:p>
      </dgm:t>
    </dgm:pt>
    <dgm:pt modelId="{4B73631D-4F22-4B69-AE63-1A4149091339}" type="sibTrans" cxnId="{F49C02BC-6F9C-48CC-9B8B-6BA48EBD40F1}">
      <dgm:prSet/>
      <dgm:spPr/>
      <dgm:t>
        <a:bodyPr/>
        <a:lstStyle/>
        <a:p>
          <a:endParaRPr lang="en-US"/>
        </a:p>
      </dgm:t>
    </dgm:pt>
    <dgm:pt modelId="{586B1365-077B-4DCE-8F65-2687EE0FC164}">
      <dgm:prSet custT="1"/>
      <dgm:spPr/>
      <dgm:t>
        <a:bodyPr/>
        <a:lstStyle/>
        <a:p>
          <a:r>
            <a:rPr lang="en-US" sz="2400" b="1" smtClean="0"/>
            <a:t>#7. They are made subject to Christ and believers by the atonement, the name of Jesus, and the Holy Spirit</a:t>
          </a:r>
          <a:r>
            <a:rPr lang="en-US" sz="700" smtClean="0"/>
            <a:t>.</a:t>
          </a:r>
          <a:endParaRPr lang="en-US" sz="700" dirty="0"/>
        </a:p>
      </dgm:t>
    </dgm:pt>
    <dgm:pt modelId="{7C55372D-A16E-487E-8209-AD036182ADB8}" type="parTrans" cxnId="{5FE6265B-A7DB-4ACE-BF9D-3576846F53FF}">
      <dgm:prSet/>
      <dgm:spPr/>
      <dgm:t>
        <a:bodyPr/>
        <a:lstStyle/>
        <a:p>
          <a:endParaRPr lang="en-US"/>
        </a:p>
      </dgm:t>
    </dgm:pt>
    <dgm:pt modelId="{A52DBEFC-78EA-48A8-9DB3-58B04CD89B4A}" type="sibTrans" cxnId="{5FE6265B-A7DB-4ACE-BF9D-3576846F53FF}">
      <dgm:prSet/>
      <dgm:spPr/>
      <dgm:t>
        <a:bodyPr/>
        <a:lstStyle/>
        <a:p>
          <a:endParaRPr lang="en-US"/>
        </a:p>
      </dgm:t>
    </dgm:pt>
    <dgm:pt modelId="{AED84559-37EA-4095-B11B-61755A17F2A1}">
      <dgm:prSet custT="1"/>
      <dgm:spPr/>
      <dgm:t>
        <a:bodyPr/>
        <a:lstStyle/>
        <a:p>
          <a:r>
            <a:rPr lang="en-US" sz="2000" b="1" smtClean="0"/>
            <a:t>#6.  They can walk, hear, speak, see, obey, seek, think, know and they dwell in the body they have possessed in order to accomplish their evil purposes</a:t>
          </a:r>
          <a:r>
            <a:rPr lang="en-US" sz="800" smtClean="0"/>
            <a:t>.</a:t>
          </a:r>
          <a:endParaRPr lang="en-US" sz="800" dirty="0"/>
        </a:p>
      </dgm:t>
    </dgm:pt>
    <dgm:pt modelId="{98C974A7-CA72-4FEC-8B7D-E61D8438EF75}" type="parTrans" cxnId="{C1543653-AE3A-4F5D-B14C-ADF08988AD11}">
      <dgm:prSet/>
      <dgm:spPr/>
      <dgm:t>
        <a:bodyPr/>
        <a:lstStyle/>
        <a:p>
          <a:endParaRPr lang="en-US"/>
        </a:p>
      </dgm:t>
    </dgm:pt>
    <dgm:pt modelId="{3ED3096C-3E7D-4DB3-9CDE-5AD5E31F152B}" type="sibTrans" cxnId="{C1543653-AE3A-4F5D-B14C-ADF08988AD11}">
      <dgm:prSet/>
      <dgm:spPr/>
      <dgm:t>
        <a:bodyPr/>
        <a:lstStyle/>
        <a:p>
          <a:endParaRPr lang="en-US"/>
        </a:p>
      </dgm:t>
    </dgm:pt>
    <dgm:pt modelId="{8C62D426-AC0A-41BF-B3EC-BE149D9028EA}">
      <dgm:prSet custT="1"/>
      <dgm:spPr/>
      <dgm:t>
        <a:bodyPr/>
        <a:lstStyle/>
        <a:p>
          <a:r>
            <a:rPr lang="en-US" sz="2400" b="1" smtClean="0"/>
            <a:t>#4.  Their Powers are limited against the Child of God who is well prepared!</a:t>
          </a:r>
          <a:endParaRPr lang="en-US" sz="2400" b="1" dirty="0"/>
        </a:p>
      </dgm:t>
    </dgm:pt>
    <dgm:pt modelId="{705F5AD9-A561-44A9-A936-3D015EC216BA}" type="parTrans" cxnId="{926F031E-BDDB-4D37-B6F5-2ED325D21564}">
      <dgm:prSet/>
      <dgm:spPr/>
      <dgm:t>
        <a:bodyPr/>
        <a:lstStyle/>
        <a:p>
          <a:endParaRPr lang="en-US"/>
        </a:p>
      </dgm:t>
    </dgm:pt>
    <dgm:pt modelId="{5F1EA8F3-48F2-4BB0-8CFD-653E07192564}" type="sibTrans" cxnId="{926F031E-BDDB-4D37-B6F5-2ED325D21564}">
      <dgm:prSet/>
      <dgm:spPr/>
      <dgm:t>
        <a:bodyPr/>
        <a:lstStyle/>
        <a:p>
          <a:endParaRPr lang="en-US"/>
        </a:p>
      </dgm:t>
    </dgm:pt>
    <dgm:pt modelId="{69642B2D-7344-4325-B845-070A88EAD479}" type="pres">
      <dgm:prSet presAssocID="{9FF96E19-4F43-47C8-BCE5-07B94CF7C76E}" presName="linear" presStyleCnt="0">
        <dgm:presLayoutVars>
          <dgm:dir/>
          <dgm:animLvl val="lvl"/>
          <dgm:resizeHandles val="exact"/>
        </dgm:presLayoutVars>
      </dgm:prSet>
      <dgm:spPr/>
      <dgm:t>
        <a:bodyPr/>
        <a:lstStyle/>
        <a:p>
          <a:endParaRPr lang="en-US"/>
        </a:p>
      </dgm:t>
    </dgm:pt>
    <dgm:pt modelId="{B874DB35-7008-4CCC-8BAF-AD5D4D424815}" type="pres">
      <dgm:prSet presAssocID="{862F0CE7-D9DF-4619-87D2-5D7FD8C6B0E0}" presName="parentLin" presStyleCnt="0"/>
      <dgm:spPr/>
      <dgm:t>
        <a:bodyPr/>
        <a:lstStyle/>
        <a:p>
          <a:endParaRPr lang="en-US"/>
        </a:p>
      </dgm:t>
    </dgm:pt>
    <dgm:pt modelId="{B4D890F8-3A00-4ED8-9978-1D185176C199}" type="pres">
      <dgm:prSet presAssocID="{862F0CE7-D9DF-4619-87D2-5D7FD8C6B0E0}" presName="parentLeftMargin" presStyleLbl="node1" presStyleIdx="0" presStyleCnt="7"/>
      <dgm:spPr/>
      <dgm:t>
        <a:bodyPr/>
        <a:lstStyle/>
        <a:p>
          <a:endParaRPr lang="en-US"/>
        </a:p>
      </dgm:t>
    </dgm:pt>
    <dgm:pt modelId="{51F60607-75E6-46B5-A1A8-A5F0B716D549}" type="pres">
      <dgm:prSet presAssocID="{862F0CE7-D9DF-4619-87D2-5D7FD8C6B0E0}" presName="parentText" presStyleLbl="node1" presStyleIdx="0" presStyleCnt="7" custScaleX="142812" custScaleY="276031" custLinFactY="-10435" custLinFactNeighborX="-44865" custLinFactNeighborY="-100000">
        <dgm:presLayoutVars>
          <dgm:chMax val="0"/>
          <dgm:bulletEnabled val="1"/>
        </dgm:presLayoutVars>
      </dgm:prSet>
      <dgm:spPr/>
      <dgm:t>
        <a:bodyPr/>
        <a:lstStyle/>
        <a:p>
          <a:endParaRPr lang="en-US"/>
        </a:p>
      </dgm:t>
    </dgm:pt>
    <dgm:pt modelId="{8393B08F-23C6-48B3-B8A1-C7693DD47116}" type="pres">
      <dgm:prSet presAssocID="{862F0CE7-D9DF-4619-87D2-5D7FD8C6B0E0}" presName="negativeSpace" presStyleCnt="0"/>
      <dgm:spPr/>
      <dgm:t>
        <a:bodyPr/>
        <a:lstStyle/>
        <a:p>
          <a:endParaRPr lang="en-US"/>
        </a:p>
      </dgm:t>
    </dgm:pt>
    <dgm:pt modelId="{EC252C8B-0D31-49AA-BC09-8ABF119400C2}" type="pres">
      <dgm:prSet presAssocID="{862F0CE7-D9DF-4619-87D2-5D7FD8C6B0E0}" presName="childText" presStyleLbl="conFgAcc1" presStyleIdx="0" presStyleCnt="7" custScaleY="111191" custLinFactY="52624" custLinFactNeighborX="0" custLinFactNeighborY="100000">
        <dgm:presLayoutVars>
          <dgm:bulletEnabled val="1"/>
        </dgm:presLayoutVars>
      </dgm:prSet>
      <dgm:spPr/>
      <dgm:t>
        <a:bodyPr/>
        <a:lstStyle/>
        <a:p>
          <a:endParaRPr lang="en-US"/>
        </a:p>
      </dgm:t>
    </dgm:pt>
    <dgm:pt modelId="{332C4CF5-CF38-4A24-8546-AFAFCF87B8C5}" type="pres">
      <dgm:prSet presAssocID="{EC0F4FB5-DAAF-47F1-A580-13132C9BF91D}" presName="spaceBetweenRectangles" presStyleCnt="0"/>
      <dgm:spPr/>
      <dgm:t>
        <a:bodyPr/>
        <a:lstStyle/>
        <a:p>
          <a:endParaRPr lang="en-US"/>
        </a:p>
      </dgm:t>
    </dgm:pt>
    <dgm:pt modelId="{D658A704-19EB-4E73-9395-C3CF8F840A6D}" type="pres">
      <dgm:prSet presAssocID="{60D21C00-A050-4F93-90BD-415B2D01DA09}" presName="parentLin" presStyleCnt="0"/>
      <dgm:spPr/>
      <dgm:t>
        <a:bodyPr/>
        <a:lstStyle/>
        <a:p>
          <a:endParaRPr lang="en-US"/>
        </a:p>
      </dgm:t>
    </dgm:pt>
    <dgm:pt modelId="{C95C0CDC-26EB-4DCC-A46B-EFEF8A0D6011}" type="pres">
      <dgm:prSet presAssocID="{60D21C00-A050-4F93-90BD-415B2D01DA09}" presName="parentLeftMargin" presStyleLbl="node1" presStyleIdx="0" presStyleCnt="7"/>
      <dgm:spPr/>
      <dgm:t>
        <a:bodyPr/>
        <a:lstStyle/>
        <a:p>
          <a:endParaRPr lang="en-US"/>
        </a:p>
      </dgm:t>
    </dgm:pt>
    <dgm:pt modelId="{6DF3D299-8D41-48E0-83A6-6BE52B7D1A37}" type="pres">
      <dgm:prSet presAssocID="{60D21C00-A050-4F93-90BD-415B2D01DA09}" presName="parentText" presStyleLbl="node1" presStyleIdx="1" presStyleCnt="7" custScaleX="140557" custScaleY="277637" custLinFactY="-41983" custLinFactNeighborX="-43295" custLinFactNeighborY="-100000">
        <dgm:presLayoutVars>
          <dgm:chMax val="0"/>
          <dgm:bulletEnabled val="1"/>
        </dgm:presLayoutVars>
      </dgm:prSet>
      <dgm:spPr/>
      <dgm:t>
        <a:bodyPr/>
        <a:lstStyle/>
        <a:p>
          <a:endParaRPr lang="en-US"/>
        </a:p>
      </dgm:t>
    </dgm:pt>
    <dgm:pt modelId="{CA116F4E-8D0F-4DB0-B0B2-7FE2B0C5FD19}" type="pres">
      <dgm:prSet presAssocID="{60D21C00-A050-4F93-90BD-415B2D01DA09}" presName="negativeSpace" presStyleCnt="0"/>
      <dgm:spPr/>
      <dgm:t>
        <a:bodyPr/>
        <a:lstStyle/>
        <a:p>
          <a:endParaRPr lang="en-US"/>
        </a:p>
      </dgm:t>
    </dgm:pt>
    <dgm:pt modelId="{39A57894-02C7-4EE0-92F7-A583D0878884}" type="pres">
      <dgm:prSet presAssocID="{60D21C00-A050-4F93-90BD-415B2D01DA09}" presName="childText" presStyleLbl="conFgAcc1" presStyleIdx="1" presStyleCnt="7">
        <dgm:presLayoutVars>
          <dgm:bulletEnabled val="1"/>
        </dgm:presLayoutVars>
      </dgm:prSet>
      <dgm:spPr/>
      <dgm:t>
        <a:bodyPr/>
        <a:lstStyle/>
        <a:p>
          <a:endParaRPr lang="en-US"/>
        </a:p>
      </dgm:t>
    </dgm:pt>
    <dgm:pt modelId="{953B5361-DE12-4097-8863-4D4EA6426692}" type="pres">
      <dgm:prSet presAssocID="{21B7A887-D3EA-4F80-AE20-F575BB259DC8}" presName="spaceBetweenRectangles" presStyleCnt="0"/>
      <dgm:spPr/>
      <dgm:t>
        <a:bodyPr/>
        <a:lstStyle/>
        <a:p>
          <a:endParaRPr lang="en-US"/>
        </a:p>
      </dgm:t>
    </dgm:pt>
    <dgm:pt modelId="{5857FDF4-E78F-4626-B5C1-AF7CB54F5BDC}" type="pres">
      <dgm:prSet presAssocID="{447D24C4-D896-4B1E-9AD6-BC03A8E58E57}" presName="parentLin" presStyleCnt="0"/>
      <dgm:spPr/>
      <dgm:t>
        <a:bodyPr/>
        <a:lstStyle/>
        <a:p>
          <a:endParaRPr lang="en-US"/>
        </a:p>
      </dgm:t>
    </dgm:pt>
    <dgm:pt modelId="{114A73F1-9D3F-4E37-ACEC-0F84A350EC32}" type="pres">
      <dgm:prSet presAssocID="{447D24C4-D896-4B1E-9AD6-BC03A8E58E57}" presName="parentLeftMargin" presStyleLbl="node1" presStyleIdx="1" presStyleCnt="7"/>
      <dgm:spPr/>
      <dgm:t>
        <a:bodyPr/>
        <a:lstStyle/>
        <a:p>
          <a:endParaRPr lang="en-US"/>
        </a:p>
      </dgm:t>
    </dgm:pt>
    <dgm:pt modelId="{806D46BA-7146-4044-B161-8B63150142E3}" type="pres">
      <dgm:prSet presAssocID="{447D24C4-D896-4B1E-9AD6-BC03A8E58E57}" presName="parentText" presStyleLbl="node1" presStyleIdx="2" presStyleCnt="7" custScaleX="147013" custScaleY="263287" custLinFactY="-64559" custLinFactNeighborX="-44293" custLinFactNeighborY="-100000">
        <dgm:presLayoutVars>
          <dgm:chMax val="0"/>
          <dgm:bulletEnabled val="1"/>
        </dgm:presLayoutVars>
      </dgm:prSet>
      <dgm:spPr/>
      <dgm:t>
        <a:bodyPr/>
        <a:lstStyle/>
        <a:p>
          <a:endParaRPr lang="en-US"/>
        </a:p>
      </dgm:t>
    </dgm:pt>
    <dgm:pt modelId="{9D55D8F9-4C8A-46B0-817E-6B3C0E704901}" type="pres">
      <dgm:prSet presAssocID="{447D24C4-D896-4B1E-9AD6-BC03A8E58E57}" presName="negativeSpace" presStyleCnt="0"/>
      <dgm:spPr/>
      <dgm:t>
        <a:bodyPr/>
        <a:lstStyle/>
        <a:p>
          <a:endParaRPr lang="en-US"/>
        </a:p>
      </dgm:t>
    </dgm:pt>
    <dgm:pt modelId="{CB6C8C73-1358-41E4-82A6-C33DE4120316}" type="pres">
      <dgm:prSet presAssocID="{447D24C4-D896-4B1E-9AD6-BC03A8E58E57}" presName="childText" presStyleLbl="conFgAcc1" presStyleIdx="2" presStyleCnt="7">
        <dgm:presLayoutVars>
          <dgm:bulletEnabled val="1"/>
        </dgm:presLayoutVars>
      </dgm:prSet>
      <dgm:spPr/>
      <dgm:t>
        <a:bodyPr/>
        <a:lstStyle/>
        <a:p>
          <a:endParaRPr lang="en-US"/>
        </a:p>
      </dgm:t>
    </dgm:pt>
    <dgm:pt modelId="{D7F6B64A-6176-42EE-A364-C7091D958F7B}" type="pres">
      <dgm:prSet presAssocID="{58DF4D3E-996C-48F5-8A88-B973D1D153FA}" presName="spaceBetweenRectangles" presStyleCnt="0"/>
      <dgm:spPr/>
      <dgm:t>
        <a:bodyPr/>
        <a:lstStyle/>
        <a:p>
          <a:endParaRPr lang="en-US"/>
        </a:p>
      </dgm:t>
    </dgm:pt>
    <dgm:pt modelId="{2004DB51-A647-4065-BAFE-0678D6E0F1D2}" type="pres">
      <dgm:prSet presAssocID="{8C62D426-AC0A-41BF-B3EC-BE149D9028EA}" presName="parentLin" presStyleCnt="0"/>
      <dgm:spPr/>
      <dgm:t>
        <a:bodyPr/>
        <a:lstStyle/>
        <a:p>
          <a:endParaRPr lang="en-US"/>
        </a:p>
      </dgm:t>
    </dgm:pt>
    <dgm:pt modelId="{381A29BC-1DF1-4D6D-848C-A7D158262BA6}" type="pres">
      <dgm:prSet presAssocID="{8C62D426-AC0A-41BF-B3EC-BE149D9028EA}" presName="parentLeftMargin" presStyleLbl="node1" presStyleIdx="2" presStyleCnt="7"/>
      <dgm:spPr/>
      <dgm:t>
        <a:bodyPr/>
        <a:lstStyle/>
        <a:p>
          <a:endParaRPr lang="en-US"/>
        </a:p>
      </dgm:t>
    </dgm:pt>
    <dgm:pt modelId="{D34D4D2F-638A-4E7E-A56C-42E997C721BE}" type="pres">
      <dgm:prSet presAssocID="{8C62D426-AC0A-41BF-B3EC-BE149D9028EA}" presName="parentText" presStyleLbl="node1" presStyleIdx="3" presStyleCnt="7" custScaleX="157296" custScaleY="372501" custLinFactY="-84128" custLinFactNeighborX="-45440" custLinFactNeighborY="-100000">
        <dgm:presLayoutVars>
          <dgm:chMax val="0"/>
          <dgm:bulletEnabled val="1"/>
        </dgm:presLayoutVars>
      </dgm:prSet>
      <dgm:spPr/>
      <dgm:t>
        <a:bodyPr/>
        <a:lstStyle/>
        <a:p>
          <a:endParaRPr lang="en-US"/>
        </a:p>
      </dgm:t>
    </dgm:pt>
    <dgm:pt modelId="{65813813-9D98-4D76-9FFF-81A3F4511BE4}" type="pres">
      <dgm:prSet presAssocID="{8C62D426-AC0A-41BF-B3EC-BE149D9028EA}" presName="negativeSpace" presStyleCnt="0"/>
      <dgm:spPr/>
      <dgm:t>
        <a:bodyPr/>
        <a:lstStyle/>
        <a:p>
          <a:endParaRPr lang="en-US"/>
        </a:p>
      </dgm:t>
    </dgm:pt>
    <dgm:pt modelId="{37D05B30-DB59-40D6-A14F-067B3C39981B}" type="pres">
      <dgm:prSet presAssocID="{8C62D426-AC0A-41BF-B3EC-BE149D9028EA}" presName="childText" presStyleLbl="conFgAcc1" presStyleIdx="3" presStyleCnt="7">
        <dgm:presLayoutVars>
          <dgm:bulletEnabled val="1"/>
        </dgm:presLayoutVars>
      </dgm:prSet>
      <dgm:spPr/>
      <dgm:t>
        <a:bodyPr/>
        <a:lstStyle/>
        <a:p>
          <a:endParaRPr lang="en-US"/>
        </a:p>
      </dgm:t>
    </dgm:pt>
    <dgm:pt modelId="{917E3143-6FB8-4B07-89E5-4F6F0A549D10}" type="pres">
      <dgm:prSet presAssocID="{5F1EA8F3-48F2-4BB0-8CFD-653E07192564}" presName="spaceBetweenRectangles" presStyleCnt="0"/>
      <dgm:spPr/>
      <dgm:t>
        <a:bodyPr/>
        <a:lstStyle/>
        <a:p>
          <a:endParaRPr lang="en-US"/>
        </a:p>
      </dgm:t>
    </dgm:pt>
    <dgm:pt modelId="{93F4F52E-1716-47DE-ABFF-59427F63716F}" type="pres">
      <dgm:prSet presAssocID="{3826B662-BBA0-452E-8088-45AC0F55C592}" presName="parentLin" presStyleCnt="0"/>
      <dgm:spPr/>
      <dgm:t>
        <a:bodyPr/>
        <a:lstStyle/>
        <a:p>
          <a:endParaRPr lang="en-US"/>
        </a:p>
      </dgm:t>
    </dgm:pt>
    <dgm:pt modelId="{77E2C03D-3DB5-404B-A293-6BB588FA50A3}" type="pres">
      <dgm:prSet presAssocID="{3826B662-BBA0-452E-8088-45AC0F55C592}" presName="parentLeftMargin" presStyleLbl="node1" presStyleIdx="3" presStyleCnt="7"/>
      <dgm:spPr/>
      <dgm:t>
        <a:bodyPr/>
        <a:lstStyle/>
        <a:p>
          <a:endParaRPr lang="en-US"/>
        </a:p>
      </dgm:t>
    </dgm:pt>
    <dgm:pt modelId="{71589F72-B443-436C-8065-BAC5E5FB6644}" type="pres">
      <dgm:prSet presAssocID="{3826B662-BBA0-452E-8088-45AC0F55C592}" presName="parentText" presStyleLbl="node1" presStyleIdx="4" presStyleCnt="7" custScaleX="142997" custScaleY="397901" custLinFactY="-45998" custLinFactNeighborX="-52593" custLinFactNeighborY="-100000">
        <dgm:presLayoutVars>
          <dgm:chMax val="0"/>
          <dgm:bulletEnabled val="1"/>
        </dgm:presLayoutVars>
      </dgm:prSet>
      <dgm:spPr/>
      <dgm:t>
        <a:bodyPr/>
        <a:lstStyle/>
        <a:p>
          <a:endParaRPr lang="en-US"/>
        </a:p>
      </dgm:t>
    </dgm:pt>
    <dgm:pt modelId="{D91B0025-0E8C-435F-8DEA-D82BCB74D259}" type="pres">
      <dgm:prSet presAssocID="{3826B662-BBA0-452E-8088-45AC0F55C592}" presName="negativeSpace" presStyleCnt="0"/>
      <dgm:spPr/>
      <dgm:t>
        <a:bodyPr/>
        <a:lstStyle/>
        <a:p>
          <a:endParaRPr lang="en-US"/>
        </a:p>
      </dgm:t>
    </dgm:pt>
    <dgm:pt modelId="{2DD2254B-C3CC-4C8B-B472-BDE849F36AFF}" type="pres">
      <dgm:prSet presAssocID="{3826B662-BBA0-452E-8088-45AC0F55C592}" presName="childText" presStyleLbl="conFgAcc1" presStyleIdx="4" presStyleCnt="7">
        <dgm:presLayoutVars>
          <dgm:bulletEnabled val="1"/>
        </dgm:presLayoutVars>
      </dgm:prSet>
      <dgm:spPr/>
      <dgm:t>
        <a:bodyPr/>
        <a:lstStyle/>
        <a:p>
          <a:endParaRPr lang="en-US"/>
        </a:p>
      </dgm:t>
    </dgm:pt>
    <dgm:pt modelId="{0C8F3FB1-5B3A-4142-BE91-ED662ADA1EE4}" type="pres">
      <dgm:prSet presAssocID="{4B73631D-4F22-4B69-AE63-1A4149091339}" presName="spaceBetweenRectangles" presStyleCnt="0"/>
      <dgm:spPr/>
      <dgm:t>
        <a:bodyPr/>
        <a:lstStyle/>
        <a:p>
          <a:endParaRPr lang="en-US"/>
        </a:p>
      </dgm:t>
    </dgm:pt>
    <dgm:pt modelId="{88EF29F9-A705-427A-A561-6FD7E5197B71}" type="pres">
      <dgm:prSet presAssocID="{AED84559-37EA-4095-B11B-61755A17F2A1}" presName="parentLin" presStyleCnt="0"/>
      <dgm:spPr/>
      <dgm:t>
        <a:bodyPr/>
        <a:lstStyle/>
        <a:p>
          <a:endParaRPr lang="en-US"/>
        </a:p>
      </dgm:t>
    </dgm:pt>
    <dgm:pt modelId="{50CFA5F4-7CFF-4A06-9CC3-2B76C3134C17}" type="pres">
      <dgm:prSet presAssocID="{AED84559-37EA-4095-B11B-61755A17F2A1}" presName="parentLeftMargin" presStyleLbl="node1" presStyleIdx="4" presStyleCnt="7"/>
      <dgm:spPr/>
      <dgm:t>
        <a:bodyPr/>
        <a:lstStyle/>
        <a:p>
          <a:endParaRPr lang="en-US"/>
        </a:p>
      </dgm:t>
    </dgm:pt>
    <dgm:pt modelId="{71431F85-EC54-4164-8CDF-1FB3DA4CAC47}" type="pres">
      <dgm:prSet presAssocID="{AED84559-37EA-4095-B11B-61755A17F2A1}" presName="parentText" presStyleLbl="node1" presStyleIdx="5" presStyleCnt="7" custScaleX="142857" custScaleY="381528" custLinFactY="-5359" custLinFactNeighborX="-51791" custLinFactNeighborY="-100000">
        <dgm:presLayoutVars>
          <dgm:chMax val="0"/>
          <dgm:bulletEnabled val="1"/>
        </dgm:presLayoutVars>
      </dgm:prSet>
      <dgm:spPr/>
      <dgm:t>
        <a:bodyPr/>
        <a:lstStyle/>
        <a:p>
          <a:endParaRPr lang="en-US"/>
        </a:p>
      </dgm:t>
    </dgm:pt>
    <dgm:pt modelId="{2D0F068E-ACCA-4AB9-BF16-9ED295FAB2BF}" type="pres">
      <dgm:prSet presAssocID="{AED84559-37EA-4095-B11B-61755A17F2A1}" presName="negativeSpace" presStyleCnt="0"/>
      <dgm:spPr/>
      <dgm:t>
        <a:bodyPr/>
        <a:lstStyle/>
        <a:p>
          <a:endParaRPr lang="en-US"/>
        </a:p>
      </dgm:t>
    </dgm:pt>
    <dgm:pt modelId="{DC169E44-FBD9-4FF2-94F2-27E3C32C423A}" type="pres">
      <dgm:prSet presAssocID="{AED84559-37EA-4095-B11B-61755A17F2A1}" presName="childText" presStyleLbl="conFgAcc1" presStyleIdx="5" presStyleCnt="7">
        <dgm:presLayoutVars>
          <dgm:bulletEnabled val="1"/>
        </dgm:presLayoutVars>
      </dgm:prSet>
      <dgm:spPr/>
      <dgm:t>
        <a:bodyPr/>
        <a:lstStyle/>
        <a:p>
          <a:endParaRPr lang="en-US"/>
        </a:p>
      </dgm:t>
    </dgm:pt>
    <dgm:pt modelId="{757F5139-D005-4862-9A0D-D92D68951E5C}" type="pres">
      <dgm:prSet presAssocID="{3ED3096C-3E7D-4DB3-9CDE-5AD5E31F152B}" presName="spaceBetweenRectangles" presStyleCnt="0"/>
      <dgm:spPr/>
      <dgm:t>
        <a:bodyPr/>
        <a:lstStyle/>
        <a:p>
          <a:endParaRPr lang="en-US"/>
        </a:p>
      </dgm:t>
    </dgm:pt>
    <dgm:pt modelId="{8F732950-CED7-4D12-8CFA-9376926DF33D}" type="pres">
      <dgm:prSet presAssocID="{586B1365-077B-4DCE-8F65-2687EE0FC164}" presName="parentLin" presStyleCnt="0"/>
      <dgm:spPr/>
      <dgm:t>
        <a:bodyPr/>
        <a:lstStyle/>
        <a:p>
          <a:endParaRPr lang="en-US"/>
        </a:p>
      </dgm:t>
    </dgm:pt>
    <dgm:pt modelId="{D4F89E2C-4FDB-42E2-B1DC-D33FF48AE0E6}" type="pres">
      <dgm:prSet presAssocID="{586B1365-077B-4DCE-8F65-2687EE0FC164}" presName="parentLeftMargin" presStyleLbl="node1" presStyleIdx="5" presStyleCnt="7"/>
      <dgm:spPr/>
      <dgm:t>
        <a:bodyPr/>
        <a:lstStyle/>
        <a:p>
          <a:endParaRPr lang="en-US"/>
        </a:p>
      </dgm:t>
    </dgm:pt>
    <dgm:pt modelId="{AB1E5010-11DB-42E9-81C8-FE98BC15620D}" type="pres">
      <dgm:prSet presAssocID="{586B1365-077B-4DCE-8F65-2687EE0FC164}" presName="parentText" presStyleLbl="node1" presStyleIdx="6" presStyleCnt="7" custScaleX="142857" custScaleY="413908" custLinFactNeighborX="-51791" custLinFactNeighborY="-94823">
        <dgm:presLayoutVars>
          <dgm:chMax val="0"/>
          <dgm:bulletEnabled val="1"/>
        </dgm:presLayoutVars>
      </dgm:prSet>
      <dgm:spPr/>
      <dgm:t>
        <a:bodyPr/>
        <a:lstStyle/>
        <a:p>
          <a:endParaRPr lang="en-US"/>
        </a:p>
      </dgm:t>
    </dgm:pt>
    <dgm:pt modelId="{DB274DB7-E5D9-4177-A65C-31EAD1080443}" type="pres">
      <dgm:prSet presAssocID="{586B1365-077B-4DCE-8F65-2687EE0FC164}" presName="negativeSpace" presStyleCnt="0"/>
      <dgm:spPr/>
      <dgm:t>
        <a:bodyPr/>
        <a:lstStyle/>
        <a:p>
          <a:endParaRPr lang="en-US"/>
        </a:p>
      </dgm:t>
    </dgm:pt>
    <dgm:pt modelId="{27348BFC-19AC-458F-91E8-866D2F67600C}" type="pres">
      <dgm:prSet presAssocID="{586B1365-077B-4DCE-8F65-2687EE0FC164}" presName="childText" presStyleLbl="conFgAcc1" presStyleIdx="6" presStyleCnt="7">
        <dgm:presLayoutVars>
          <dgm:bulletEnabled val="1"/>
        </dgm:presLayoutVars>
      </dgm:prSet>
      <dgm:spPr/>
      <dgm:t>
        <a:bodyPr/>
        <a:lstStyle/>
        <a:p>
          <a:endParaRPr lang="en-US"/>
        </a:p>
      </dgm:t>
    </dgm:pt>
  </dgm:ptLst>
  <dgm:cxnLst>
    <dgm:cxn modelId="{77FA7C97-5260-4D6E-A844-89D3212D70E2}" type="presOf" srcId="{60D21C00-A050-4F93-90BD-415B2D01DA09}" destId="{6DF3D299-8D41-48E0-83A6-6BE52B7D1A37}" srcOrd="1" destOrd="0" presId="urn:microsoft.com/office/officeart/2005/8/layout/list1"/>
    <dgm:cxn modelId="{102E3D4E-26C5-4186-8A83-C27FE6927316}" type="presOf" srcId="{AED84559-37EA-4095-B11B-61755A17F2A1}" destId="{71431F85-EC54-4164-8CDF-1FB3DA4CAC47}" srcOrd="1" destOrd="0" presId="urn:microsoft.com/office/officeart/2005/8/layout/list1"/>
    <dgm:cxn modelId="{5E7F5E46-84A7-4A39-9024-82473F492C94}" type="presOf" srcId="{AED84559-37EA-4095-B11B-61755A17F2A1}" destId="{50CFA5F4-7CFF-4A06-9CC3-2B76C3134C17}" srcOrd="0" destOrd="0" presId="urn:microsoft.com/office/officeart/2005/8/layout/list1"/>
    <dgm:cxn modelId="{C1543653-AE3A-4F5D-B14C-ADF08988AD11}" srcId="{9FF96E19-4F43-47C8-BCE5-07B94CF7C76E}" destId="{AED84559-37EA-4095-B11B-61755A17F2A1}" srcOrd="5" destOrd="0" parTransId="{98C974A7-CA72-4FEC-8B7D-E61D8438EF75}" sibTransId="{3ED3096C-3E7D-4DB3-9CDE-5AD5E31F152B}"/>
    <dgm:cxn modelId="{A0ADD6B0-E9D3-4034-9387-2994DFA58BCC}" srcId="{9FF96E19-4F43-47C8-BCE5-07B94CF7C76E}" destId="{862F0CE7-D9DF-4619-87D2-5D7FD8C6B0E0}" srcOrd="0" destOrd="0" parTransId="{0719ACD5-85F8-4678-962C-B018183E50AF}" sibTransId="{EC0F4FB5-DAAF-47F1-A580-13132C9BF91D}"/>
    <dgm:cxn modelId="{7A33D209-7D1F-469D-AE2F-8C10A379226B}" type="presOf" srcId="{862F0CE7-D9DF-4619-87D2-5D7FD8C6B0E0}" destId="{B4D890F8-3A00-4ED8-9978-1D185176C199}" srcOrd="0" destOrd="0" presId="urn:microsoft.com/office/officeart/2005/8/layout/list1"/>
    <dgm:cxn modelId="{926F031E-BDDB-4D37-B6F5-2ED325D21564}" srcId="{9FF96E19-4F43-47C8-BCE5-07B94CF7C76E}" destId="{8C62D426-AC0A-41BF-B3EC-BE149D9028EA}" srcOrd="3" destOrd="0" parTransId="{705F5AD9-A561-44A9-A936-3D015EC216BA}" sibTransId="{5F1EA8F3-48F2-4BB0-8CFD-653E07192564}"/>
    <dgm:cxn modelId="{04C79986-7AFB-457A-ACF7-3EEFB20C1341}" type="presOf" srcId="{60D21C00-A050-4F93-90BD-415B2D01DA09}" destId="{C95C0CDC-26EB-4DCC-A46B-EFEF8A0D6011}" srcOrd="0" destOrd="0" presId="urn:microsoft.com/office/officeart/2005/8/layout/list1"/>
    <dgm:cxn modelId="{82EB5649-5E58-4BE5-AAC8-B4CA21CDB6CB}" type="presOf" srcId="{9FF96E19-4F43-47C8-BCE5-07B94CF7C76E}" destId="{69642B2D-7344-4325-B845-070A88EAD479}" srcOrd="0" destOrd="0" presId="urn:microsoft.com/office/officeart/2005/8/layout/list1"/>
    <dgm:cxn modelId="{5C7D8B75-C651-4DB5-AECC-26E3BE0EB538}" srcId="{9FF96E19-4F43-47C8-BCE5-07B94CF7C76E}" destId="{447D24C4-D896-4B1E-9AD6-BC03A8E58E57}" srcOrd="2" destOrd="0" parTransId="{344C11E8-7210-4986-8510-4D19B03F555F}" sibTransId="{58DF4D3E-996C-48F5-8A88-B973D1D153FA}"/>
    <dgm:cxn modelId="{30E8CD0E-51CB-4B75-A94A-056E3AE39282}" type="presOf" srcId="{862F0CE7-D9DF-4619-87D2-5D7FD8C6B0E0}" destId="{51F60607-75E6-46B5-A1A8-A5F0B716D549}" srcOrd="1" destOrd="0" presId="urn:microsoft.com/office/officeart/2005/8/layout/list1"/>
    <dgm:cxn modelId="{74A3A7BA-0189-4CB5-9A25-030A043AF4C8}" type="presOf" srcId="{8C62D426-AC0A-41BF-B3EC-BE149D9028EA}" destId="{D34D4D2F-638A-4E7E-A56C-42E997C721BE}" srcOrd="1" destOrd="0" presId="urn:microsoft.com/office/officeart/2005/8/layout/list1"/>
    <dgm:cxn modelId="{03431680-FE70-489B-A48B-F68657D70453}" type="presOf" srcId="{447D24C4-D896-4B1E-9AD6-BC03A8E58E57}" destId="{806D46BA-7146-4044-B161-8B63150142E3}" srcOrd="1" destOrd="0" presId="urn:microsoft.com/office/officeart/2005/8/layout/list1"/>
    <dgm:cxn modelId="{8136817B-7C3A-49C2-8810-A8225F60F262}" srcId="{9FF96E19-4F43-47C8-BCE5-07B94CF7C76E}" destId="{60D21C00-A050-4F93-90BD-415B2D01DA09}" srcOrd="1" destOrd="0" parTransId="{834604B9-594F-448D-BAC2-19829636C27B}" sibTransId="{21B7A887-D3EA-4F80-AE20-F575BB259DC8}"/>
    <dgm:cxn modelId="{5FE6265B-A7DB-4ACE-BF9D-3576846F53FF}" srcId="{9FF96E19-4F43-47C8-BCE5-07B94CF7C76E}" destId="{586B1365-077B-4DCE-8F65-2687EE0FC164}" srcOrd="6" destOrd="0" parTransId="{7C55372D-A16E-487E-8209-AD036182ADB8}" sibTransId="{A52DBEFC-78EA-48A8-9DB3-58B04CD89B4A}"/>
    <dgm:cxn modelId="{0BCE4DF0-ACD2-4CAB-830A-99F207E36544}" type="presOf" srcId="{3826B662-BBA0-452E-8088-45AC0F55C592}" destId="{71589F72-B443-436C-8065-BAC5E5FB6644}" srcOrd="1" destOrd="0" presId="urn:microsoft.com/office/officeart/2005/8/layout/list1"/>
    <dgm:cxn modelId="{CD3B9526-E2E5-4DDD-B1C7-F9C576EC0FF6}" type="presOf" srcId="{8C62D426-AC0A-41BF-B3EC-BE149D9028EA}" destId="{381A29BC-1DF1-4D6D-848C-A7D158262BA6}" srcOrd="0" destOrd="0" presId="urn:microsoft.com/office/officeart/2005/8/layout/list1"/>
    <dgm:cxn modelId="{F49C02BC-6F9C-48CC-9B8B-6BA48EBD40F1}" srcId="{9FF96E19-4F43-47C8-BCE5-07B94CF7C76E}" destId="{3826B662-BBA0-452E-8088-45AC0F55C592}" srcOrd="4" destOrd="0" parTransId="{747E0181-1821-452D-BFCA-4D776C55623C}" sibTransId="{4B73631D-4F22-4B69-AE63-1A4149091339}"/>
    <dgm:cxn modelId="{11634929-B1F3-4022-9E5F-BCAB6FB434A9}" type="presOf" srcId="{3826B662-BBA0-452E-8088-45AC0F55C592}" destId="{77E2C03D-3DB5-404B-A293-6BB588FA50A3}" srcOrd="0" destOrd="0" presId="urn:microsoft.com/office/officeart/2005/8/layout/list1"/>
    <dgm:cxn modelId="{899FD05A-21B0-4E5F-A28E-BA8050671BB9}" type="presOf" srcId="{586B1365-077B-4DCE-8F65-2687EE0FC164}" destId="{D4F89E2C-4FDB-42E2-B1DC-D33FF48AE0E6}" srcOrd="0" destOrd="0" presId="urn:microsoft.com/office/officeart/2005/8/layout/list1"/>
    <dgm:cxn modelId="{FCEDE5EB-3A74-40CF-BDC0-0375FD3CE7DC}" type="presOf" srcId="{447D24C4-D896-4B1E-9AD6-BC03A8E58E57}" destId="{114A73F1-9D3F-4E37-ACEC-0F84A350EC32}" srcOrd="0" destOrd="0" presId="urn:microsoft.com/office/officeart/2005/8/layout/list1"/>
    <dgm:cxn modelId="{039EF8FF-3C7D-415E-8FA0-21E3F37AFBC8}" type="presOf" srcId="{586B1365-077B-4DCE-8F65-2687EE0FC164}" destId="{AB1E5010-11DB-42E9-81C8-FE98BC15620D}" srcOrd="1" destOrd="0" presId="urn:microsoft.com/office/officeart/2005/8/layout/list1"/>
    <dgm:cxn modelId="{0B16B7C5-7B19-4284-AFD5-C68E30DC0A6C}" type="presParOf" srcId="{69642B2D-7344-4325-B845-070A88EAD479}" destId="{B874DB35-7008-4CCC-8BAF-AD5D4D424815}" srcOrd="0" destOrd="0" presId="urn:microsoft.com/office/officeart/2005/8/layout/list1"/>
    <dgm:cxn modelId="{A7C25F0A-6AF6-4CA9-880C-13373ED7858F}" type="presParOf" srcId="{B874DB35-7008-4CCC-8BAF-AD5D4D424815}" destId="{B4D890F8-3A00-4ED8-9978-1D185176C199}" srcOrd="0" destOrd="0" presId="urn:microsoft.com/office/officeart/2005/8/layout/list1"/>
    <dgm:cxn modelId="{37B1C813-C269-4868-BF49-2EB8E4AF1687}" type="presParOf" srcId="{B874DB35-7008-4CCC-8BAF-AD5D4D424815}" destId="{51F60607-75E6-46B5-A1A8-A5F0B716D549}" srcOrd="1" destOrd="0" presId="urn:microsoft.com/office/officeart/2005/8/layout/list1"/>
    <dgm:cxn modelId="{C9A3820C-C79E-4240-9F8C-33D77C9C24FF}" type="presParOf" srcId="{69642B2D-7344-4325-B845-070A88EAD479}" destId="{8393B08F-23C6-48B3-B8A1-C7693DD47116}" srcOrd="1" destOrd="0" presId="urn:microsoft.com/office/officeart/2005/8/layout/list1"/>
    <dgm:cxn modelId="{4E920047-B8F1-4AC0-BB34-5F449BC4F735}" type="presParOf" srcId="{69642B2D-7344-4325-B845-070A88EAD479}" destId="{EC252C8B-0D31-49AA-BC09-8ABF119400C2}" srcOrd="2" destOrd="0" presId="urn:microsoft.com/office/officeart/2005/8/layout/list1"/>
    <dgm:cxn modelId="{10DCE678-E9F0-4706-AAB9-B6AEB1514674}" type="presParOf" srcId="{69642B2D-7344-4325-B845-070A88EAD479}" destId="{332C4CF5-CF38-4A24-8546-AFAFCF87B8C5}" srcOrd="3" destOrd="0" presId="urn:microsoft.com/office/officeart/2005/8/layout/list1"/>
    <dgm:cxn modelId="{D5AC2805-D10B-4887-A9F3-D4724B03AC52}" type="presParOf" srcId="{69642B2D-7344-4325-B845-070A88EAD479}" destId="{D658A704-19EB-4E73-9395-C3CF8F840A6D}" srcOrd="4" destOrd="0" presId="urn:microsoft.com/office/officeart/2005/8/layout/list1"/>
    <dgm:cxn modelId="{8F0CE18C-45FF-4AB8-ACB6-0989FEB4B815}" type="presParOf" srcId="{D658A704-19EB-4E73-9395-C3CF8F840A6D}" destId="{C95C0CDC-26EB-4DCC-A46B-EFEF8A0D6011}" srcOrd="0" destOrd="0" presId="urn:microsoft.com/office/officeart/2005/8/layout/list1"/>
    <dgm:cxn modelId="{A4440C15-44B6-41DE-BD74-12E8E448CC30}" type="presParOf" srcId="{D658A704-19EB-4E73-9395-C3CF8F840A6D}" destId="{6DF3D299-8D41-48E0-83A6-6BE52B7D1A37}" srcOrd="1" destOrd="0" presId="urn:microsoft.com/office/officeart/2005/8/layout/list1"/>
    <dgm:cxn modelId="{7B21CFFD-56E7-4D28-8F33-B8D4536270E6}" type="presParOf" srcId="{69642B2D-7344-4325-B845-070A88EAD479}" destId="{CA116F4E-8D0F-4DB0-B0B2-7FE2B0C5FD19}" srcOrd="5" destOrd="0" presId="urn:microsoft.com/office/officeart/2005/8/layout/list1"/>
    <dgm:cxn modelId="{00109F06-DF24-4675-9018-035AC610CE0E}" type="presParOf" srcId="{69642B2D-7344-4325-B845-070A88EAD479}" destId="{39A57894-02C7-4EE0-92F7-A583D0878884}" srcOrd="6" destOrd="0" presId="urn:microsoft.com/office/officeart/2005/8/layout/list1"/>
    <dgm:cxn modelId="{EAE192D0-8052-44E9-AC9B-9F7353886615}" type="presParOf" srcId="{69642B2D-7344-4325-B845-070A88EAD479}" destId="{953B5361-DE12-4097-8863-4D4EA6426692}" srcOrd="7" destOrd="0" presId="urn:microsoft.com/office/officeart/2005/8/layout/list1"/>
    <dgm:cxn modelId="{B709D9EF-144F-48CD-8436-5CF8A57CFC05}" type="presParOf" srcId="{69642B2D-7344-4325-B845-070A88EAD479}" destId="{5857FDF4-E78F-4626-B5C1-AF7CB54F5BDC}" srcOrd="8" destOrd="0" presId="urn:microsoft.com/office/officeart/2005/8/layout/list1"/>
    <dgm:cxn modelId="{817C01B5-33E2-4B54-9407-767D41EF15E7}" type="presParOf" srcId="{5857FDF4-E78F-4626-B5C1-AF7CB54F5BDC}" destId="{114A73F1-9D3F-4E37-ACEC-0F84A350EC32}" srcOrd="0" destOrd="0" presId="urn:microsoft.com/office/officeart/2005/8/layout/list1"/>
    <dgm:cxn modelId="{C0441824-2CAC-41D9-AB14-D4D57849EB3D}" type="presParOf" srcId="{5857FDF4-E78F-4626-B5C1-AF7CB54F5BDC}" destId="{806D46BA-7146-4044-B161-8B63150142E3}" srcOrd="1" destOrd="0" presId="urn:microsoft.com/office/officeart/2005/8/layout/list1"/>
    <dgm:cxn modelId="{059C92EA-B140-49B1-AFAC-23668E8579FA}" type="presParOf" srcId="{69642B2D-7344-4325-B845-070A88EAD479}" destId="{9D55D8F9-4C8A-46B0-817E-6B3C0E704901}" srcOrd="9" destOrd="0" presId="urn:microsoft.com/office/officeart/2005/8/layout/list1"/>
    <dgm:cxn modelId="{E192BC98-0B53-4DC9-8EFF-FA65330B7E21}" type="presParOf" srcId="{69642B2D-7344-4325-B845-070A88EAD479}" destId="{CB6C8C73-1358-41E4-82A6-C33DE4120316}" srcOrd="10" destOrd="0" presId="urn:microsoft.com/office/officeart/2005/8/layout/list1"/>
    <dgm:cxn modelId="{DA7C4C5A-C06C-4A7A-953A-276482725D27}" type="presParOf" srcId="{69642B2D-7344-4325-B845-070A88EAD479}" destId="{D7F6B64A-6176-42EE-A364-C7091D958F7B}" srcOrd="11" destOrd="0" presId="urn:microsoft.com/office/officeart/2005/8/layout/list1"/>
    <dgm:cxn modelId="{833216E3-5AB6-4C78-962E-250CDF44023A}" type="presParOf" srcId="{69642B2D-7344-4325-B845-070A88EAD479}" destId="{2004DB51-A647-4065-BAFE-0678D6E0F1D2}" srcOrd="12" destOrd="0" presId="urn:microsoft.com/office/officeart/2005/8/layout/list1"/>
    <dgm:cxn modelId="{2DBA8291-A984-4AFC-894A-A3CA6E18805A}" type="presParOf" srcId="{2004DB51-A647-4065-BAFE-0678D6E0F1D2}" destId="{381A29BC-1DF1-4D6D-848C-A7D158262BA6}" srcOrd="0" destOrd="0" presId="urn:microsoft.com/office/officeart/2005/8/layout/list1"/>
    <dgm:cxn modelId="{3775A2C4-E8B4-4CB6-BC99-B5E28F22D213}" type="presParOf" srcId="{2004DB51-A647-4065-BAFE-0678D6E0F1D2}" destId="{D34D4D2F-638A-4E7E-A56C-42E997C721BE}" srcOrd="1" destOrd="0" presId="urn:microsoft.com/office/officeart/2005/8/layout/list1"/>
    <dgm:cxn modelId="{B61C0AE0-D058-49CE-80A4-C1D386F8BE57}" type="presParOf" srcId="{69642B2D-7344-4325-B845-070A88EAD479}" destId="{65813813-9D98-4D76-9FFF-81A3F4511BE4}" srcOrd="13" destOrd="0" presId="urn:microsoft.com/office/officeart/2005/8/layout/list1"/>
    <dgm:cxn modelId="{73C09EF9-F0F4-46E1-8F1E-1A14ACD75604}" type="presParOf" srcId="{69642B2D-7344-4325-B845-070A88EAD479}" destId="{37D05B30-DB59-40D6-A14F-067B3C39981B}" srcOrd="14" destOrd="0" presId="urn:microsoft.com/office/officeart/2005/8/layout/list1"/>
    <dgm:cxn modelId="{EDD80472-5A87-465C-8D1D-56E8A180B351}" type="presParOf" srcId="{69642B2D-7344-4325-B845-070A88EAD479}" destId="{917E3143-6FB8-4B07-89E5-4F6F0A549D10}" srcOrd="15" destOrd="0" presId="urn:microsoft.com/office/officeart/2005/8/layout/list1"/>
    <dgm:cxn modelId="{2E9BB79D-E7ED-462B-8572-8EB643D1ED57}" type="presParOf" srcId="{69642B2D-7344-4325-B845-070A88EAD479}" destId="{93F4F52E-1716-47DE-ABFF-59427F63716F}" srcOrd="16" destOrd="0" presId="urn:microsoft.com/office/officeart/2005/8/layout/list1"/>
    <dgm:cxn modelId="{C974FDDA-9F52-457C-B52F-0E60B8D07997}" type="presParOf" srcId="{93F4F52E-1716-47DE-ABFF-59427F63716F}" destId="{77E2C03D-3DB5-404B-A293-6BB588FA50A3}" srcOrd="0" destOrd="0" presId="urn:microsoft.com/office/officeart/2005/8/layout/list1"/>
    <dgm:cxn modelId="{1DB9E74C-6488-4C0B-91B4-4204673D1BC2}" type="presParOf" srcId="{93F4F52E-1716-47DE-ABFF-59427F63716F}" destId="{71589F72-B443-436C-8065-BAC5E5FB6644}" srcOrd="1" destOrd="0" presId="urn:microsoft.com/office/officeart/2005/8/layout/list1"/>
    <dgm:cxn modelId="{55880EDB-3DD1-452C-B247-49371791F294}" type="presParOf" srcId="{69642B2D-7344-4325-B845-070A88EAD479}" destId="{D91B0025-0E8C-435F-8DEA-D82BCB74D259}" srcOrd="17" destOrd="0" presId="urn:microsoft.com/office/officeart/2005/8/layout/list1"/>
    <dgm:cxn modelId="{7FF69192-5E45-4A48-82AE-91EEE8EAD8FA}" type="presParOf" srcId="{69642B2D-7344-4325-B845-070A88EAD479}" destId="{2DD2254B-C3CC-4C8B-B472-BDE849F36AFF}" srcOrd="18" destOrd="0" presId="urn:microsoft.com/office/officeart/2005/8/layout/list1"/>
    <dgm:cxn modelId="{8D548BC5-5376-4EA6-A3D1-3C6B91C5604A}" type="presParOf" srcId="{69642B2D-7344-4325-B845-070A88EAD479}" destId="{0C8F3FB1-5B3A-4142-BE91-ED662ADA1EE4}" srcOrd="19" destOrd="0" presId="urn:microsoft.com/office/officeart/2005/8/layout/list1"/>
    <dgm:cxn modelId="{8AA344D3-40D5-40B7-9D49-D2DBDA0E368F}" type="presParOf" srcId="{69642B2D-7344-4325-B845-070A88EAD479}" destId="{88EF29F9-A705-427A-A561-6FD7E5197B71}" srcOrd="20" destOrd="0" presId="urn:microsoft.com/office/officeart/2005/8/layout/list1"/>
    <dgm:cxn modelId="{36358C70-DF4B-45EA-8940-10289255B6A6}" type="presParOf" srcId="{88EF29F9-A705-427A-A561-6FD7E5197B71}" destId="{50CFA5F4-7CFF-4A06-9CC3-2B76C3134C17}" srcOrd="0" destOrd="0" presId="urn:microsoft.com/office/officeart/2005/8/layout/list1"/>
    <dgm:cxn modelId="{043F5FD8-D00A-46CE-940F-6CC4C091A782}" type="presParOf" srcId="{88EF29F9-A705-427A-A561-6FD7E5197B71}" destId="{71431F85-EC54-4164-8CDF-1FB3DA4CAC47}" srcOrd="1" destOrd="0" presId="urn:microsoft.com/office/officeart/2005/8/layout/list1"/>
    <dgm:cxn modelId="{05A0B6B3-1DBA-48C6-A9CF-E0A3CADBC067}" type="presParOf" srcId="{69642B2D-7344-4325-B845-070A88EAD479}" destId="{2D0F068E-ACCA-4AB9-BF16-9ED295FAB2BF}" srcOrd="21" destOrd="0" presId="urn:microsoft.com/office/officeart/2005/8/layout/list1"/>
    <dgm:cxn modelId="{E6F9EF18-C078-4809-8895-62F40B0186DA}" type="presParOf" srcId="{69642B2D-7344-4325-B845-070A88EAD479}" destId="{DC169E44-FBD9-4FF2-94F2-27E3C32C423A}" srcOrd="22" destOrd="0" presId="urn:microsoft.com/office/officeart/2005/8/layout/list1"/>
    <dgm:cxn modelId="{24F76D7F-9308-4F3F-AE01-8E3796DF8881}" type="presParOf" srcId="{69642B2D-7344-4325-B845-070A88EAD479}" destId="{757F5139-D005-4862-9A0D-D92D68951E5C}" srcOrd="23" destOrd="0" presId="urn:microsoft.com/office/officeart/2005/8/layout/list1"/>
    <dgm:cxn modelId="{950A1002-4E7D-4D2E-9A9B-131F160A3F8A}" type="presParOf" srcId="{69642B2D-7344-4325-B845-070A88EAD479}" destId="{8F732950-CED7-4D12-8CFA-9376926DF33D}" srcOrd="24" destOrd="0" presId="urn:microsoft.com/office/officeart/2005/8/layout/list1"/>
    <dgm:cxn modelId="{52CDE338-A4AB-44A5-89D7-0B0CD298EB72}" type="presParOf" srcId="{8F732950-CED7-4D12-8CFA-9376926DF33D}" destId="{D4F89E2C-4FDB-42E2-B1DC-D33FF48AE0E6}" srcOrd="0" destOrd="0" presId="urn:microsoft.com/office/officeart/2005/8/layout/list1"/>
    <dgm:cxn modelId="{E1A748CB-A472-446D-A28E-555A91DD8396}" type="presParOf" srcId="{8F732950-CED7-4D12-8CFA-9376926DF33D}" destId="{AB1E5010-11DB-42E9-81C8-FE98BC15620D}" srcOrd="1" destOrd="0" presId="urn:microsoft.com/office/officeart/2005/8/layout/list1"/>
    <dgm:cxn modelId="{EBF671A7-7EBC-4D39-80A7-A0371EAD53DD}" type="presParOf" srcId="{69642B2D-7344-4325-B845-070A88EAD479}" destId="{DB274DB7-E5D9-4177-A65C-31EAD1080443}" srcOrd="25" destOrd="0" presId="urn:microsoft.com/office/officeart/2005/8/layout/list1"/>
    <dgm:cxn modelId="{0C560E43-DF61-4E6C-960D-008DB4F9E35F}" type="presParOf" srcId="{69642B2D-7344-4325-B845-070A88EAD479}" destId="{27348BFC-19AC-458F-91E8-866D2F67600C}" srcOrd="26"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FB32F-6B9D-4BC1-9C26-6908BBF3406B}" type="datetimeFigureOut">
              <a:rPr lang="en-US" smtClean="0"/>
              <a:t>9/8/2015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21556-14D7-4B5B-977F-E6D0ED6B38D1}" type="slidenum">
              <a:rPr lang="en-US" smtClean="0"/>
              <a:t>‹#›</a:t>
            </a:fld>
            <a:endParaRPr lang="en-US"/>
          </a:p>
        </p:txBody>
      </p:sp>
    </p:spTree>
    <p:extLst>
      <p:ext uri="{BB962C8B-B14F-4D97-AF65-F5344CB8AC3E}">
        <p14:creationId xmlns:p14="http://schemas.microsoft.com/office/powerpoint/2010/main" val="339253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521556-14D7-4B5B-977F-E6D0ED6B38D1}" type="slidenum">
              <a:rPr lang="en-US" smtClean="0"/>
              <a:t>19</a:t>
            </a:fld>
            <a:endParaRPr lang="en-US"/>
          </a:p>
        </p:txBody>
      </p:sp>
    </p:spTree>
    <p:extLst>
      <p:ext uri="{BB962C8B-B14F-4D97-AF65-F5344CB8AC3E}">
        <p14:creationId xmlns:p14="http://schemas.microsoft.com/office/powerpoint/2010/main" val="278578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521556-14D7-4B5B-977F-E6D0ED6B38D1}" type="slidenum">
              <a:rPr lang="en-US" smtClean="0"/>
              <a:t>41</a:t>
            </a:fld>
            <a:endParaRPr lang="en-US"/>
          </a:p>
        </p:txBody>
      </p:sp>
    </p:spTree>
    <p:extLst>
      <p:ext uri="{BB962C8B-B14F-4D97-AF65-F5344CB8AC3E}">
        <p14:creationId xmlns:p14="http://schemas.microsoft.com/office/powerpoint/2010/main" val="921136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521556-14D7-4B5B-977F-E6D0ED6B38D1}" type="slidenum">
              <a:rPr lang="en-US" smtClean="0"/>
              <a:t>69</a:t>
            </a:fld>
            <a:endParaRPr lang="en-US"/>
          </a:p>
        </p:txBody>
      </p:sp>
    </p:spTree>
    <p:extLst>
      <p:ext uri="{BB962C8B-B14F-4D97-AF65-F5344CB8AC3E}">
        <p14:creationId xmlns:p14="http://schemas.microsoft.com/office/powerpoint/2010/main" val="279295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8FF62-B628-472A-A371-31AD4C108F14}"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2912811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8FF62-B628-472A-A371-31AD4C108F14}"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216568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8FF62-B628-472A-A371-31AD4C108F14}"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403287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8FF62-B628-472A-A371-31AD4C108F14}"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66078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8FF62-B628-472A-A371-31AD4C108F14}"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292744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8FF62-B628-472A-A371-31AD4C108F14}"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5754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8FF62-B628-472A-A371-31AD4C108F14}" type="datetimeFigureOut">
              <a:rPr lang="en-US" smtClean="0"/>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850328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8FF62-B628-472A-A371-31AD4C108F14}" type="datetimeFigureOut">
              <a:rPr lang="en-US" smtClean="0"/>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1626802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8FF62-B628-472A-A371-31AD4C108F14}" type="datetimeFigureOut">
              <a:rPr lang="en-US" smtClean="0"/>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378308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8FF62-B628-472A-A371-31AD4C108F14}"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261732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8FF62-B628-472A-A371-31AD4C108F14}"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065F52-9F87-4E71-B53E-8945072999A8}" type="slidenum">
              <a:rPr lang="en-US" smtClean="0"/>
              <a:t>‹#›</a:t>
            </a:fld>
            <a:endParaRPr lang="en-US"/>
          </a:p>
        </p:txBody>
      </p:sp>
    </p:spTree>
    <p:extLst>
      <p:ext uri="{BB962C8B-B14F-4D97-AF65-F5344CB8AC3E}">
        <p14:creationId xmlns:p14="http://schemas.microsoft.com/office/powerpoint/2010/main" val="90788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8FF62-B628-472A-A371-31AD4C108F14}" type="datetimeFigureOut">
              <a:rPr lang="en-US" smtClean="0"/>
              <a:t>9/8/2015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65F52-9F87-4E71-B53E-8945072999A8}" type="slidenum">
              <a:rPr lang="en-US" smtClean="0"/>
              <a:t>‹#›</a:t>
            </a:fld>
            <a:endParaRPr lang="en-US"/>
          </a:p>
        </p:txBody>
      </p:sp>
    </p:spTree>
    <p:extLst>
      <p:ext uri="{BB962C8B-B14F-4D97-AF65-F5344CB8AC3E}">
        <p14:creationId xmlns:p14="http://schemas.microsoft.com/office/powerpoint/2010/main" val="214008464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hyperlink" Target="http://www.merriam-webster.com/dictionary/pathological" TargetMode="External"/><Relationship Id="rId3" Type="http://schemas.openxmlformats.org/officeDocument/2006/relationships/hyperlink" Target="http://www.merriam-webster.com/dictionary/hypochondria" TargetMode="External"/><Relationship Id="rId7" Type="http://schemas.openxmlformats.org/officeDocument/2006/relationships/hyperlink" Target="http://www.merriam-webster.com/dictionary/neurosis" TargetMode="External"/><Relationship Id="rId2" Type="http://schemas.openxmlformats.org/officeDocument/2006/relationships/hyperlink" Target="http://www.merriam-webster.com/dictionary/fetish" TargetMode="External"/><Relationship Id="rId1" Type="http://schemas.openxmlformats.org/officeDocument/2006/relationships/slideLayout" Target="../slideLayouts/slideLayout7.xml"/><Relationship Id="rId6" Type="http://schemas.openxmlformats.org/officeDocument/2006/relationships/hyperlink" Target="http://www.merriam-webster.com/dictionary/narcissism" TargetMode="External"/><Relationship Id="rId11" Type="http://schemas.openxmlformats.org/officeDocument/2006/relationships/hyperlink" Target="http://www.merriam-webster.com/dictionary/recluse" TargetMode="External"/><Relationship Id="rId5" Type="http://schemas.openxmlformats.org/officeDocument/2006/relationships/hyperlink" Target="http://www.merriam-webster.com/dictionary/mania" TargetMode="External"/><Relationship Id="rId10" Type="http://schemas.openxmlformats.org/officeDocument/2006/relationships/hyperlink" Target="http://www.merriam-webster.com/dictionary/subliminal" TargetMode="External"/><Relationship Id="rId4" Type="http://schemas.openxmlformats.org/officeDocument/2006/relationships/hyperlink" Target="http://www.merriam-webster.com/dictionary/intelligence" TargetMode="External"/><Relationship Id="rId9" Type="http://schemas.openxmlformats.org/officeDocument/2006/relationships/hyperlink" Target="http://www.merriam-webster.com/dictionary/psychosis"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hyperlink" Target="http://www.iom.edu/~/media/Files/Report%20Files/2012/Epilepsy/epilepsy_slides.pdf" TargetMode="Externa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sudepglobalconversation.com/files/goldman1.pdf" TargetMode="External"/><Relationship Id="rId2" Type="http://schemas.openxmlformats.org/officeDocument/2006/relationships/hyperlink" Target="http://www.iom.edu/~/media/Files/Report%20Files/2012/Epilepsy/epilepsy_slides.pdf" TargetMode="Externa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hyperlink" Target="https://www.biblegateway.com/passage/?search=1+PETER+5:8,9&amp;version=KJV#27921708" TargetMode="External"/><Relationship Id="rId2" Type="http://schemas.openxmlformats.org/officeDocument/2006/relationships/hyperlink" Target="https://www.biblegateway.com/passage/?search=1+PETER+5:8,9&amp;version=KJV#18591693" TargetMode="External"/><Relationship Id="rId1" Type="http://schemas.openxmlformats.org/officeDocument/2006/relationships/slideLayout" Target="../slideLayouts/slideLayout7.xml"/><Relationship Id="rId6" Type="http://schemas.openxmlformats.org/officeDocument/2006/relationships/hyperlink" Target="https://www.biblegateway.com/passage/?search=1+PETER+5%3A8%2C9&amp;version=KJV#18591693" TargetMode="External"/><Relationship Id="rId5" Type="http://schemas.openxmlformats.org/officeDocument/2006/relationships/image" Target="../media/image5.png"/><Relationship Id="rId4" Type="http://schemas.openxmlformats.org/officeDocument/2006/relationships/hyperlink" Target="https://www.biblegateway.com/passage/?search=1+PETER+5%3A8%2C9&amp;version=KJV#27921708"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340" y="720330"/>
            <a:ext cx="5189517" cy="5029839"/>
          </a:xfrm>
          <a:prstGeom prst="rect">
            <a:avLst/>
          </a:prstGeom>
        </p:spPr>
      </p:pic>
    </p:spTree>
    <p:extLst>
      <p:ext uri="{BB962C8B-B14F-4D97-AF65-F5344CB8AC3E}">
        <p14:creationId xmlns:p14="http://schemas.microsoft.com/office/powerpoint/2010/main" val="3608694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52398" y="253929"/>
            <a:ext cx="11754997" cy="830997"/>
          </a:xfrm>
          <a:prstGeom prst="rect">
            <a:avLst/>
          </a:prstGeom>
        </p:spPr>
        <p:txBody>
          <a:bodyPr wrap="square">
            <a:spAutoFit/>
          </a:bodyPr>
          <a:lstStyle/>
          <a:p>
            <a:r>
              <a:rPr lang="en-US" sz="2400" dirty="0">
                <a:solidFill>
                  <a:schemeClr val="bg1"/>
                </a:solidFill>
                <a:latin typeface="Times New Roman" panose="02020603050405020304" pitchFamily="18" charset="0"/>
                <a:ea typeface="SimSun" panose="02010600030101010101" pitchFamily="2" charset="-122"/>
              </a:rPr>
              <a:t>Beloved every spirit in the spirit world has an assigned task or mission.  The bible teaches us to try the spirit by the fruit it produces!</a:t>
            </a:r>
            <a:endParaRPr lang="en-US" sz="2400" dirty="0">
              <a:solidFill>
                <a:schemeClr val="bg1"/>
              </a:solidFill>
              <a:effectLst/>
              <a:latin typeface="Times New Roman" panose="02020603050405020304" pitchFamily="18" charset="0"/>
              <a:ea typeface="SimSun" panose="02010600030101010101" pitchFamily="2" charset="-122"/>
            </a:endParaRPr>
          </a:p>
        </p:txBody>
      </p:sp>
      <p:sp>
        <p:nvSpPr>
          <p:cNvPr id="3" name="Rectangle 2"/>
          <p:cNvSpPr/>
          <p:nvPr/>
        </p:nvSpPr>
        <p:spPr>
          <a:xfrm>
            <a:off x="152398" y="1241268"/>
            <a:ext cx="11545677" cy="830997"/>
          </a:xfrm>
          <a:prstGeom prst="rect">
            <a:avLst/>
          </a:prstGeom>
        </p:spPr>
        <p:txBody>
          <a:bodyPr wrap="square">
            <a:spAutoFit/>
          </a:bodyPr>
          <a:lstStyle/>
          <a:p>
            <a:r>
              <a:rPr lang="en-US" sz="2400" dirty="0">
                <a:solidFill>
                  <a:schemeClr val="bg1"/>
                </a:solidFill>
                <a:latin typeface="Times New Roman" panose="02020603050405020304" pitchFamily="18" charset="0"/>
                <a:ea typeface="SimSun" panose="02010600030101010101" pitchFamily="2" charset="-122"/>
              </a:rPr>
              <a:t>I will be covering at least the 14 main powers and principalities of </a:t>
            </a:r>
            <a:r>
              <a:rPr lang="en-US" sz="2400" dirty="0" err="1">
                <a:solidFill>
                  <a:schemeClr val="bg1"/>
                </a:solidFill>
                <a:latin typeface="Times New Roman" panose="02020603050405020304" pitchFamily="18" charset="0"/>
                <a:ea typeface="SimSun" panose="02010600030101010101" pitchFamily="2" charset="-122"/>
              </a:rPr>
              <a:t>satan</a:t>
            </a:r>
            <a:r>
              <a:rPr lang="en-US" sz="2400" dirty="0">
                <a:solidFill>
                  <a:schemeClr val="bg1"/>
                </a:solidFill>
                <a:latin typeface="Times New Roman" panose="02020603050405020304" pitchFamily="18" charset="0"/>
                <a:ea typeface="SimSun" panose="02010600030101010101" pitchFamily="2" charset="-122"/>
              </a:rPr>
              <a:t>,  and their manifestations so that we can all be on the same page when dealing with Spiritual Warfare.</a:t>
            </a:r>
            <a:endParaRPr lang="en-US" sz="2400" dirty="0">
              <a:solidFill>
                <a:schemeClr val="bg1"/>
              </a:solidFill>
              <a:effectLst/>
              <a:latin typeface="Times New Roman" panose="02020603050405020304" pitchFamily="18" charset="0"/>
              <a:ea typeface="SimSun" panose="02010600030101010101" pitchFamily="2" charset="-122"/>
            </a:endParaRPr>
          </a:p>
        </p:txBody>
      </p:sp>
      <p:sp>
        <p:nvSpPr>
          <p:cNvPr id="4" name="Rectangle 3"/>
          <p:cNvSpPr/>
          <p:nvPr/>
        </p:nvSpPr>
        <p:spPr>
          <a:xfrm>
            <a:off x="152398" y="2258155"/>
            <a:ext cx="11545677" cy="1015663"/>
          </a:xfrm>
          <a:prstGeom prst="rect">
            <a:avLst/>
          </a:prstGeom>
        </p:spPr>
        <p:txBody>
          <a:bodyPr wrap="square">
            <a:spAutoFit/>
          </a:bodyPr>
          <a:lstStyle/>
          <a:p>
            <a:r>
              <a:rPr lang="en-US" sz="2000" dirty="0">
                <a:solidFill>
                  <a:schemeClr val="bg1"/>
                </a:solidFill>
                <a:latin typeface="Times New Roman" panose="02020603050405020304" pitchFamily="18" charset="0"/>
                <a:ea typeface="SimSun" panose="02010600030101010101" pitchFamily="2" charset="-122"/>
              </a:rPr>
              <a:t>For Example... a Familiar Spirit is a counter part of the HOLY SPIRIT.  We must learn to discern between the two by the known fruit, of both  the HOLY SPIRIT and the Familiar Spirit, How can we try them?  if we are not learned of their manifestations we may find ourselves submitting to demons and in battle with God!!</a:t>
            </a:r>
            <a:endParaRPr lang="en-US" sz="2000" dirty="0">
              <a:solidFill>
                <a:schemeClr val="bg1"/>
              </a:solidFill>
              <a:effectLst/>
              <a:latin typeface="Times New Roman" panose="02020603050405020304" pitchFamily="18" charset="0"/>
              <a:ea typeface="SimSun" panose="02010600030101010101" pitchFamily="2" charset="-122"/>
            </a:endParaRPr>
          </a:p>
        </p:txBody>
      </p:sp>
      <p:sp>
        <p:nvSpPr>
          <p:cNvPr id="5" name="Rectangle 1"/>
          <p:cNvSpPr>
            <a:spLocks noChangeArrowheads="1"/>
          </p:cNvSpPr>
          <p:nvPr/>
        </p:nvSpPr>
        <p:spPr bwMode="auto">
          <a:xfrm>
            <a:off x="152399" y="3366389"/>
            <a:ext cx="115456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The bible teaches us...in Matthew 7: 16,17....Ye shall know them by their fruit.....a corrupt tree </a:t>
            </a:r>
            <a:r>
              <a:rPr kumimoji="0" lang="en-US" altLang="en-US" sz="2400" b="0" i="0" u="none" strike="noStrike" cap="none" normalizeH="0" baseline="0" dirty="0" err="1"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bringeth</a:t>
            </a:r>
            <a:r>
              <a:rPr kumimoji="0" lang="en-US" altLang="en-US" sz="24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for evil fruit</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253387" y="4310583"/>
            <a:ext cx="1094709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Lets Look </a:t>
            </a:r>
            <a:r>
              <a:rPr kumimoji="0" lang="en-US" altLang="en-US" sz="2000" b="0" i="0" u="none" strike="noStrike" cap="none" normalizeH="0" baseline="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a:t>
            </a:r>
            <a:r>
              <a:rPr kumimoji="0" lang="en-US" altLang="en-US" sz="2000" b="0" i="0" u="none" strike="noStrike" cap="none" normalizeH="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our first</a:t>
            </a:r>
            <a:r>
              <a:rPr kumimoji="0" lang="en-US" altLang="en-US" sz="2000" b="0" i="0" u="none" strike="noStrike" cap="none" normalizeH="0" baseline="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spirit</a:t>
            </a:r>
            <a:r>
              <a:rPr kumimoji="0" lang="en-US" altLang="en-US" sz="2000" b="1" i="0" u="sng"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..."THE SPIRIT OF BONDAGE".</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..Romans 8:15..."For ye have not </a:t>
            </a:r>
            <a:r>
              <a:rPr kumimoji="0" lang="en-US" altLang="en-US" sz="2000" b="0" i="0" u="none" strike="noStrike" cap="none" normalizeH="0" baseline="0" dirty="0" err="1"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recieved</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the </a:t>
            </a:r>
            <a:r>
              <a:rPr kumimoji="0" lang="en-US" altLang="en-US" sz="2000" b="0" i="0" u="sng"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SPIRIT OF BONDAGE</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again to fear: but ye have </a:t>
            </a:r>
            <a:r>
              <a:rPr kumimoji="0" lang="en-US" altLang="en-US" sz="2000" b="0" i="0" u="none" strike="noStrike" cap="none" normalizeH="0" baseline="0" dirty="0" err="1"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recieved</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the </a:t>
            </a:r>
            <a:r>
              <a:rPr kumimoji="0" lang="en-US" altLang="en-US" sz="2000" b="0" i="0" u="sng"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"SPIRIT OF ADOPTION</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whereby we cry Abba Father.</a:t>
            </a:r>
            <a:endParaRPr kumimoji="0" lang="en-US" altLang="en-US" sz="3200" b="0" i="0" u="none" strike="noStrike" cap="none" normalizeH="0" baseline="0" dirty="0" smtClean="0">
              <a:ln>
                <a:noFill/>
              </a:ln>
              <a:solidFill>
                <a:schemeClr val="bg1"/>
              </a:solidFill>
              <a:effectLst/>
              <a:latin typeface="Arial" panose="020B0604020202020204" pitchFamily="34" charset="0"/>
            </a:endParaRPr>
          </a:p>
        </p:txBody>
      </p:sp>
      <p:sp>
        <p:nvSpPr>
          <p:cNvPr id="8" name="Rectangle 7"/>
          <p:cNvSpPr/>
          <p:nvPr/>
        </p:nvSpPr>
        <p:spPr>
          <a:xfrm>
            <a:off x="253387" y="5587693"/>
            <a:ext cx="11556692" cy="954107"/>
          </a:xfrm>
          <a:prstGeom prst="rect">
            <a:avLst/>
          </a:prstGeom>
        </p:spPr>
        <p:txBody>
          <a:bodyPr wrap="square">
            <a:spAutoFit/>
          </a:bodyPr>
          <a:lstStyle/>
          <a:p>
            <a:r>
              <a:rPr lang="en-US" sz="2800" dirty="0">
                <a:solidFill>
                  <a:schemeClr val="bg1"/>
                </a:solidFill>
                <a:latin typeface="Times New Roman" panose="02020603050405020304" pitchFamily="18" charset="0"/>
                <a:ea typeface="SimSun" panose="02010600030101010101" pitchFamily="2" charset="-122"/>
              </a:rPr>
              <a:t>What manifestations can we attribute to this strongman called the spirit of bondage...???</a:t>
            </a:r>
            <a:endParaRPr lang="en-US" sz="2400" dirty="0">
              <a:solidFill>
                <a:schemeClr val="bg1"/>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427452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319489" y="166818"/>
            <a:ext cx="1154567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a:t>
            </a:r>
            <a:r>
              <a:rPr kumimoji="0" lang="en-US" altLang="en-US" sz="2800" b="0" i="0" u="none" strike="noStrike" cap="none" normalizeH="0" baseline="0" dirty="0" smtClean="0">
                <a:ln>
                  <a:noFill/>
                </a:ln>
                <a:solidFill>
                  <a:srgbClr val="9AAE8D"/>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800" b="1" i="0" u="sng" strike="noStrike" cap="none" normalizeH="0" dirty="0" smtClean="0">
                <a:ln>
                  <a:noFill/>
                </a:ln>
                <a:solidFill>
                  <a:srgbClr val="FF0000"/>
                </a:solidFill>
                <a:effectLst/>
                <a:uFill>
                  <a:solidFill>
                    <a:srgbClr val="FF0000"/>
                  </a:solidFill>
                </a:uFill>
                <a:latin typeface="Times New Roman" panose="02020603050405020304" pitchFamily="18" charset="0"/>
                <a:ea typeface="SimSun" panose="02010600030101010101" pitchFamily="2" charset="-122"/>
                <a:cs typeface="Times New Roman" panose="02020603050405020304" pitchFamily="18" charset="0"/>
              </a:rPr>
              <a:t>Anguish of </a:t>
            </a:r>
            <a:r>
              <a:rPr kumimoji="0" lang="en-US" altLang="en-US" sz="2800" b="1" i="0" u="sng" strike="noStrike" cap="none" normalizeH="0" dirty="0" err="1" smtClean="0">
                <a:ln>
                  <a:noFill/>
                </a:ln>
                <a:solidFill>
                  <a:srgbClr val="FF0000"/>
                </a:solidFill>
                <a:effectLst/>
                <a:uFill>
                  <a:solidFill>
                    <a:srgbClr val="FF0000"/>
                  </a:solidFill>
                </a:uFill>
                <a:latin typeface="Times New Roman" panose="02020603050405020304" pitchFamily="18" charset="0"/>
                <a:ea typeface="SimSun" panose="02010600030101010101" pitchFamily="2" charset="-122"/>
                <a:cs typeface="Times New Roman" panose="02020603050405020304" pitchFamily="18" charset="0"/>
              </a:rPr>
              <a:t>spirit..Ex</a:t>
            </a:r>
            <a:r>
              <a:rPr kumimoji="0" lang="en-US" altLang="en-US" sz="2800" b="1" i="0" u="sng" strike="noStrike" cap="none" normalizeH="0" dirty="0" smtClean="0">
                <a:ln>
                  <a:noFill/>
                </a:ln>
                <a:solidFill>
                  <a:srgbClr val="FF0000"/>
                </a:solidFill>
                <a:effectLst/>
                <a:uFill>
                  <a:solidFill>
                    <a:srgbClr val="FF0000"/>
                  </a:solidFill>
                </a:uFill>
                <a:latin typeface="Times New Roman" panose="02020603050405020304" pitchFamily="18" charset="0"/>
                <a:ea typeface="SimSun" panose="02010600030101010101" pitchFamily="2" charset="-122"/>
                <a:cs typeface="Times New Roman" panose="02020603050405020304" pitchFamily="18" charset="0"/>
              </a:rPr>
              <a:t> 6:9</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800" b="1" i="0" u="none" strike="noStrike" cap="none" normalizeH="0" baseline="3000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9 </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And Moses </a:t>
            </a:r>
            <a:r>
              <a:rPr kumimoji="0" lang="en-US" altLang="en-US" sz="2800" b="1" i="0" u="none" strike="noStrike" cap="none" normalizeH="0" baseline="0" dirty="0" err="1"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spake</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so unto the children of Israel: but they hearkened not unto Moses for </a:t>
            </a:r>
            <a:r>
              <a:rPr kumimoji="0" lang="en-US" altLang="en-US" sz="2800" b="1" i="0" u="sng"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anguish of spirit</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and for </a:t>
            </a:r>
            <a:r>
              <a:rPr kumimoji="0" lang="en-US" altLang="en-US" sz="2800" b="1" i="0" u="sng"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cruel bondage</a:t>
            </a:r>
            <a:r>
              <a:rPr kumimoji="0" lang="en-US" altLang="en-US" sz="2800" b="0" i="0" u="sng"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endParaRPr kumimoji="0" lang="en-US" altLang="en-US" sz="4000" b="0" i="0" u="sng"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19489" y="1804268"/>
            <a:ext cx="11270256" cy="1384995"/>
          </a:xfrm>
          <a:prstGeom prst="rect">
            <a:avLst/>
          </a:prstGeom>
        </p:spPr>
        <p:txBody>
          <a:bodyPr wrap="square">
            <a:spAutoFit/>
          </a:bodyPr>
          <a:lstStyle/>
          <a:p>
            <a:r>
              <a:rPr lang="en-US" sz="2800" dirty="0">
                <a:latin typeface="Times New Roman" panose="02020603050405020304" pitchFamily="18" charset="0"/>
                <a:ea typeface="SimSun" panose="02010600030101010101" pitchFamily="2" charset="-122"/>
              </a:rPr>
              <a:t>b. </a:t>
            </a:r>
            <a:r>
              <a:rPr lang="en-US" sz="2800" b="1" u="sng" dirty="0">
                <a:solidFill>
                  <a:srgbClr val="FF0000"/>
                </a:solidFill>
                <a:latin typeface="Times New Roman" panose="02020603050405020304" pitchFamily="18" charset="0"/>
                <a:ea typeface="SimSun" panose="02010600030101010101" pitchFamily="2" charset="-122"/>
              </a:rPr>
              <a:t>Bitterness...Ex. 1:14</a:t>
            </a:r>
            <a:r>
              <a:rPr lang="en-US" sz="2800" b="1" u="sng" dirty="0">
                <a:solidFill>
                  <a:srgbClr val="0000FF"/>
                </a:solidFill>
                <a:latin typeface="Times New Roman" panose="02020603050405020304" pitchFamily="18" charset="0"/>
                <a:ea typeface="SimSun" panose="02010600030101010101" pitchFamily="2" charset="-122"/>
              </a:rPr>
              <a:t>...</a:t>
            </a:r>
            <a:r>
              <a:rPr lang="en-US" sz="2800" b="1" baseline="30000" dirty="0">
                <a:solidFill>
                  <a:srgbClr val="0000FF"/>
                </a:solidFill>
                <a:latin typeface="Times New Roman" panose="02020603050405020304" pitchFamily="18" charset="0"/>
                <a:ea typeface="SimSun" panose="02010600030101010101" pitchFamily="2" charset="-122"/>
              </a:rPr>
              <a:t> 14 </a:t>
            </a:r>
            <a:r>
              <a:rPr lang="en-US" sz="2800" b="1" dirty="0">
                <a:solidFill>
                  <a:srgbClr val="0000FF"/>
                </a:solidFill>
                <a:latin typeface="Times New Roman" panose="02020603050405020304" pitchFamily="18" charset="0"/>
                <a:ea typeface="SimSun" panose="02010600030101010101" pitchFamily="2" charset="-122"/>
              </a:rPr>
              <a:t>And they made their lives bitter with hard bondage, in </a:t>
            </a:r>
            <a:r>
              <a:rPr lang="en-US" sz="2800" b="1" dirty="0" err="1">
                <a:solidFill>
                  <a:srgbClr val="0000FF"/>
                </a:solidFill>
                <a:latin typeface="Times New Roman" panose="02020603050405020304" pitchFamily="18" charset="0"/>
                <a:ea typeface="SimSun" panose="02010600030101010101" pitchFamily="2" charset="-122"/>
              </a:rPr>
              <a:t>morter</a:t>
            </a:r>
            <a:r>
              <a:rPr lang="en-US" sz="2800" b="1" dirty="0">
                <a:solidFill>
                  <a:srgbClr val="0000FF"/>
                </a:solidFill>
                <a:latin typeface="Times New Roman" panose="02020603050405020304" pitchFamily="18" charset="0"/>
                <a:ea typeface="SimSun" panose="02010600030101010101" pitchFamily="2" charset="-122"/>
              </a:rPr>
              <a:t>, and in brick, and in all manner of service in the field: all their service, wherein they made them serve, was with </a:t>
            </a:r>
            <a:r>
              <a:rPr lang="en-US" sz="2800" b="1" dirty="0" err="1">
                <a:solidFill>
                  <a:srgbClr val="0000FF"/>
                </a:solidFill>
                <a:latin typeface="Times New Roman" panose="02020603050405020304" pitchFamily="18" charset="0"/>
                <a:ea typeface="SimSun" panose="02010600030101010101" pitchFamily="2" charset="-122"/>
              </a:rPr>
              <a:t>rigour</a:t>
            </a:r>
            <a:r>
              <a:rPr lang="en-US" sz="2800" b="1" dirty="0">
                <a:solidFill>
                  <a:srgbClr val="0000FF"/>
                </a:solidFill>
                <a:latin typeface="Times New Roman" panose="02020603050405020304" pitchFamily="18" charset="0"/>
                <a:ea typeface="SimSun" panose="02010600030101010101" pitchFamily="2" charset="-122"/>
              </a:rPr>
              <a:t>.</a:t>
            </a:r>
            <a:endParaRPr lang="en-US" sz="2800" dirty="0">
              <a:effectLst/>
              <a:latin typeface="Times New Roman" panose="02020603050405020304" pitchFamily="18" charset="0"/>
              <a:ea typeface="SimSun" panose="02010600030101010101" pitchFamily="2" charset="-122"/>
            </a:endParaRPr>
          </a:p>
        </p:txBody>
      </p:sp>
      <p:sp>
        <p:nvSpPr>
          <p:cNvPr id="4" name="Rectangle 3"/>
          <p:cNvSpPr/>
          <p:nvPr/>
        </p:nvSpPr>
        <p:spPr>
          <a:xfrm>
            <a:off x="319489" y="3441718"/>
            <a:ext cx="10796530" cy="1384995"/>
          </a:xfrm>
          <a:prstGeom prst="rect">
            <a:avLst/>
          </a:prstGeom>
        </p:spPr>
        <p:txBody>
          <a:bodyPr wrap="square">
            <a:spAutoFit/>
          </a:bodyPr>
          <a:lstStyle/>
          <a:p>
            <a:r>
              <a:rPr lang="en-US" dirty="0">
                <a:latin typeface="Times New Roman" panose="02020603050405020304" pitchFamily="18" charset="0"/>
                <a:ea typeface="SimSun" panose="02010600030101010101" pitchFamily="2" charset="-122"/>
              </a:rPr>
              <a:t>c</a:t>
            </a:r>
            <a:r>
              <a:rPr lang="en-US" sz="2400" dirty="0">
                <a:latin typeface="Times New Roman" panose="02020603050405020304" pitchFamily="18" charset="0"/>
                <a:ea typeface="SimSun" panose="02010600030101010101" pitchFamily="2" charset="-122"/>
              </a:rPr>
              <a:t>. </a:t>
            </a:r>
            <a:r>
              <a:rPr lang="en-US" sz="2800" b="1" u="sng" dirty="0">
                <a:solidFill>
                  <a:srgbClr val="FF0000"/>
                </a:solidFill>
                <a:latin typeface="Times New Roman" panose="02020603050405020304" pitchFamily="18" charset="0"/>
                <a:ea typeface="SimSun" panose="02010600030101010101" pitchFamily="2" charset="-122"/>
              </a:rPr>
              <a:t>Satanic </a:t>
            </a:r>
            <a:r>
              <a:rPr lang="en-US" sz="2800" b="1" u="sng" dirty="0" err="1">
                <a:solidFill>
                  <a:srgbClr val="FF0000"/>
                </a:solidFill>
                <a:latin typeface="Times New Roman" panose="02020603050405020304" pitchFamily="18" charset="0"/>
                <a:ea typeface="SimSun" panose="02010600030101010101" pitchFamily="2" charset="-122"/>
              </a:rPr>
              <a:t>Captitivity</a:t>
            </a:r>
            <a:r>
              <a:rPr lang="en-US" sz="2800" b="1" dirty="0">
                <a:solidFill>
                  <a:srgbClr val="FF0000"/>
                </a:solidFill>
                <a:latin typeface="Times New Roman" panose="02020603050405020304" pitchFamily="18" charset="0"/>
                <a:ea typeface="SimSun" panose="02010600030101010101" pitchFamily="2" charset="-122"/>
              </a:rPr>
              <a:t>...imprisonment, slavery..2 Tim 2:26</a:t>
            </a:r>
            <a:r>
              <a:rPr lang="en-US" sz="2800" dirty="0">
                <a:latin typeface="Times New Roman" panose="02020603050405020304" pitchFamily="18" charset="0"/>
                <a:ea typeface="SimSun" panose="02010600030101010101" pitchFamily="2" charset="-122"/>
              </a:rPr>
              <a:t>...</a:t>
            </a:r>
            <a:r>
              <a:rPr lang="en-US" sz="2800" baseline="30000" dirty="0">
                <a:latin typeface="Times New Roman" panose="02020603050405020304" pitchFamily="18" charset="0"/>
                <a:ea typeface="SimSun" panose="02010600030101010101" pitchFamily="2" charset="-122"/>
              </a:rPr>
              <a:t>  </a:t>
            </a:r>
            <a:r>
              <a:rPr lang="en-US" sz="2800" b="1" dirty="0">
                <a:solidFill>
                  <a:srgbClr val="0000FF"/>
                </a:solidFill>
                <a:latin typeface="Times New Roman" panose="02020603050405020304" pitchFamily="18" charset="0"/>
                <a:ea typeface="SimSun" panose="02010600030101010101" pitchFamily="2" charset="-122"/>
              </a:rPr>
              <a:t>And that they may recover themselves out of the snare of the devil, who are taken captive by him at his will.</a:t>
            </a:r>
            <a:endParaRPr lang="en-US" sz="2800" dirty="0">
              <a:effectLst/>
              <a:latin typeface="Times New Roman" panose="02020603050405020304" pitchFamily="18" charset="0"/>
              <a:ea typeface="SimSun" panose="02010600030101010101" pitchFamily="2" charset="-122"/>
            </a:endParaRPr>
          </a:p>
        </p:txBody>
      </p:sp>
      <p:sp>
        <p:nvSpPr>
          <p:cNvPr id="5" name="Rectangle 4"/>
          <p:cNvSpPr/>
          <p:nvPr/>
        </p:nvSpPr>
        <p:spPr>
          <a:xfrm>
            <a:off x="319489" y="5079168"/>
            <a:ext cx="10796530" cy="1384995"/>
          </a:xfrm>
          <a:prstGeom prst="rect">
            <a:avLst/>
          </a:prstGeom>
        </p:spPr>
        <p:txBody>
          <a:bodyPr wrap="square">
            <a:spAutoFit/>
          </a:bodyPr>
          <a:lstStyle/>
          <a:p>
            <a:r>
              <a:rPr lang="en-US" sz="2800" dirty="0">
                <a:latin typeface="Times New Roman" panose="02020603050405020304" pitchFamily="18" charset="0"/>
                <a:ea typeface="SimSun" panose="02010600030101010101" pitchFamily="2" charset="-122"/>
              </a:rPr>
              <a:t>d. </a:t>
            </a:r>
            <a:r>
              <a:rPr lang="en-US" sz="2800" b="1" u="sng" dirty="0">
                <a:solidFill>
                  <a:srgbClr val="FF0000"/>
                </a:solidFill>
                <a:latin typeface="Times New Roman" panose="02020603050405020304" pitchFamily="18" charset="0"/>
                <a:ea typeface="SimSun" panose="02010600030101010101" pitchFamily="2" charset="-122"/>
              </a:rPr>
              <a:t>Spiritual Blindness</a:t>
            </a:r>
            <a:r>
              <a:rPr lang="en-US" sz="2800" dirty="0">
                <a:latin typeface="Times New Roman" panose="02020603050405020304" pitchFamily="18" charset="0"/>
                <a:ea typeface="SimSun" panose="02010600030101010101" pitchFamily="2" charset="-122"/>
              </a:rPr>
              <a:t>...those outside of Christ in darkness. Matt. 4:16</a:t>
            </a:r>
            <a:r>
              <a:rPr lang="en-US" sz="2800" b="1" dirty="0">
                <a:solidFill>
                  <a:srgbClr val="0000FF"/>
                </a:solidFill>
                <a:latin typeface="Times New Roman" panose="02020603050405020304" pitchFamily="18" charset="0"/>
                <a:ea typeface="SimSun" panose="02010600030101010101" pitchFamily="2" charset="-122"/>
              </a:rPr>
              <a:t>...</a:t>
            </a:r>
            <a:r>
              <a:rPr lang="en-US" sz="2800" b="1" baseline="30000" dirty="0">
                <a:solidFill>
                  <a:srgbClr val="0000FF"/>
                </a:solidFill>
                <a:latin typeface="Times New Roman" panose="02020603050405020304" pitchFamily="18" charset="0"/>
                <a:ea typeface="SimSun" panose="02010600030101010101" pitchFamily="2" charset="-122"/>
              </a:rPr>
              <a:t> 16 </a:t>
            </a:r>
            <a:r>
              <a:rPr lang="en-US" sz="2800" b="1" dirty="0">
                <a:solidFill>
                  <a:srgbClr val="0000FF"/>
                </a:solidFill>
                <a:latin typeface="Times New Roman" panose="02020603050405020304" pitchFamily="18" charset="0"/>
                <a:ea typeface="SimSun" panose="02010600030101010101" pitchFamily="2" charset="-122"/>
              </a:rPr>
              <a:t>The people which sat in darkness saw great light; and to them which sat in the region and shadow of death light is sprung up.</a:t>
            </a:r>
            <a:endParaRPr lang="en-US" sz="2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11824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121186" y="211263"/>
            <a:ext cx="11865166" cy="1569660"/>
          </a:xfrm>
          <a:prstGeom prst="rect">
            <a:avLst/>
          </a:prstGeom>
        </p:spPr>
        <p:txBody>
          <a:bodyPr wrap="square">
            <a:spAutoFit/>
          </a:bodyPr>
          <a:lstStyle/>
          <a:p>
            <a:r>
              <a:rPr lang="en-US" sz="2400" b="1" dirty="0" smtClean="0">
                <a:solidFill>
                  <a:srgbClr val="0000FF"/>
                </a:solidFill>
                <a:latin typeface="Times New Roman" panose="02020603050405020304" pitchFamily="18" charset="0"/>
                <a:ea typeface="SimSun" panose="02010600030101010101" pitchFamily="2" charset="-122"/>
              </a:rPr>
              <a:t>e. </a:t>
            </a:r>
            <a:r>
              <a:rPr lang="en-US" sz="2400" b="1" dirty="0">
                <a:solidFill>
                  <a:srgbClr val="FFFF00"/>
                </a:solidFill>
                <a:latin typeface="Times New Roman" panose="02020603050405020304" pitchFamily="18" charset="0"/>
                <a:ea typeface="SimSun" panose="02010600030101010101" pitchFamily="2" charset="-122"/>
              </a:rPr>
              <a:t>B</a:t>
            </a:r>
            <a:r>
              <a:rPr lang="en-US" sz="2400" b="1" u="sng" dirty="0">
                <a:solidFill>
                  <a:srgbClr val="FFFF00"/>
                </a:solidFill>
                <a:latin typeface="Times New Roman" panose="02020603050405020304" pitchFamily="18" charset="0"/>
                <a:ea typeface="SimSun" panose="02010600030101010101" pitchFamily="2" charset="-122"/>
              </a:rPr>
              <a:t>rokenhearted</a:t>
            </a:r>
            <a:r>
              <a:rPr lang="en-US" sz="2400" b="1" dirty="0">
                <a:solidFill>
                  <a:srgbClr val="FFFF00"/>
                </a:solidFill>
                <a:latin typeface="Times New Roman" panose="02020603050405020304" pitchFamily="18" charset="0"/>
                <a:ea typeface="SimSun" panose="02010600030101010101" pitchFamily="2" charset="-122"/>
              </a:rPr>
              <a:t>.</a:t>
            </a:r>
            <a:r>
              <a:rPr lang="en-US" sz="2400" b="1" dirty="0">
                <a:solidFill>
                  <a:srgbClr val="0000FF"/>
                </a:solidFill>
                <a:latin typeface="Times New Roman" panose="02020603050405020304" pitchFamily="18" charset="0"/>
                <a:ea typeface="SimSun" panose="02010600030101010101" pitchFamily="2" charset="-122"/>
              </a:rPr>
              <a:t>..in heart, mind, soul and body....Luke 4:18</a:t>
            </a:r>
            <a:r>
              <a:rPr lang="en-US" sz="2400" b="1" dirty="0">
                <a:solidFill>
                  <a:srgbClr val="FF0000"/>
                </a:solidFill>
                <a:latin typeface="Times New Roman" panose="02020603050405020304" pitchFamily="18" charset="0"/>
                <a:ea typeface="SimSun" panose="02010600030101010101" pitchFamily="2" charset="-122"/>
              </a:rPr>
              <a:t>...</a:t>
            </a:r>
            <a:r>
              <a:rPr lang="en-US" sz="2400" baseline="30000" dirty="0">
                <a:solidFill>
                  <a:srgbClr val="FF0000"/>
                </a:solidFill>
                <a:latin typeface="Times New Roman" panose="02020603050405020304" pitchFamily="18" charset="0"/>
                <a:ea typeface="SimSun" panose="02010600030101010101" pitchFamily="2" charset="-122"/>
              </a:rPr>
              <a:t> </a:t>
            </a:r>
            <a:r>
              <a:rPr lang="en-US" sz="2400" b="1" baseline="30000" dirty="0">
                <a:solidFill>
                  <a:srgbClr val="FF0000"/>
                </a:solidFill>
                <a:latin typeface="Times New Roman" panose="02020603050405020304" pitchFamily="18" charset="0"/>
                <a:ea typeface="SimSun" panose="02010600030101010101" pitchFamily="2" charset="-122"/>
              </a:rPr>
              <a:t>18 </a:t>
            </a:r>
            <a:r>
              <a:rPr lang="en-US" sz="2400" b="1" dirty="0">
                <a:solidFill>
                  <a:srgbClr val="FF0000"/>
                </a:solidFill>
                <a:latin typeface="Times New Roman" panose="02020603050405020304" pitchFamily="18" charset="0"/>
                <a:ea typeface="SimSun" panose="02010600030101010101" pitchFamily="2" charset="-122"/>
              </a:rPr>
              <a:t>The Spirit of the Lord is upon me, because he hath anointed me to preach the gospel to the poor; he hath sent me to heal the brokenhearted, to </a:t>
            </a:r>
            <a:r>
              <a:rPr lang="en-US" sz="2400" b="1" u="sng" dirty="0">
                <a:solidFill>
                  <a:srgbClr val="FF0000"/>
                </a:solidFill>
                <a:highlight>
                  <a:srgbClr val="FFFF00"/>
                </a:highlight>
                <a:latin typeface="Times New Roman" panose="02020603050405020304" pitchFamily="18" charset="0"/>
                <a:ea typeface="SimSun" panose="02010600030101010101" pitchFamily="2" charset="-122"/>
              </a:rPr>
              <a:t>preach deliverance to the captives</a:t>
            </a:r>
            <a:r>
              <a:rPr lang="en-US" sz="2400" b="1" dirty="0">
                <a:solidFill>
                  <a:srgbClr val="FF0000"/>
                </a:solidFill>
                <a:latin typeface="Times New Roman" panose="02020603050405020304" pitchFamily="18" charset="0"/>
                <a:ea typeface="SimSun" panose="02010600030101010101" pitchFamily="2" charset="-122"/>
              </a:rPr>
              <a:t>, and recovering of sight to the blind, to set at liberty them that are bruised,</a:t>
            </a:r>
            <a:endParaRPr lang="en-US" sz="2400" dirty="0">
              <a:effectLst/>
              <a:latin typeface="Times New Roman" panose="02020603050405020304" pitchFamily="18" charset="0"/>
              <a:ea typeface="SimSun" panose="02010600030101010101" pitchFamily="2" charset="-122"/>
            </a:endParaRPr>
          </a:p>
        </p:txBody>
      </p:sp>
      <p:sp>
        <p:nvSpPr>
          <p:cNvPr id="5" name="Rectangle 3"/>
          <p:cNvSpPr>
            <a:spLocks noChangeArrowheads="1"/>
          </p:cNvSpPr>
          <p:nvPr/>
        </p:nvSpPr>
        <p:spPr bwMode="auto">
          <a:xfrm>
            <a:off x="121186" y="1843214"/>
            <a:ext cx="1164482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f. </a:t>
            </a:r>
            <a:r>
              <a:rPr kumimoji="0" lang="en-US" altLang="en-US" sz="2400" b="1" i="0" u="sng" strike="noStrike" cap="none" normalizeH="0" baseline="0" dirty="0" smtClean="0">
                <a:ln>
                  <a:noFill/>
                </a:ln>
                <a:solidFill>
                  <a:srgbClr val="FFFF00"/>
                </a:solidFill>
                <a:effectLst/>
                <a:latin typeface="Times New Roman" panose="02020603050405020304" pitchFamily="18" charset="0"/>
                <a:ea typeface="SimSun" panose="02010600030101010101" pitchFamily="2" charset="-122"/>
                <a:cs typeface="Times New Roman" panose="02020603050405020304" pitchFamily="18" charset="0"/>
              </a:rPr>
              <a:t>The Oppressed</a:t>
            </a:r>
            <a:r>
              <a:rPr kumimoji="0" lang="en-US" altLang="en-US" sz="2400" b="1" i="0" u="sng"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4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Acts 10:38... </a:t>
            </a:r>
            <a:r>
              <a:rPr kumimoji="0" lang="en-US" altLang="en-US" sz="2400" b="1" i="0" u="none" strike="noStrike" cap="none" normalizeH="0" baseline="3000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38 </a:t>
            </a:r>
            <a:r>
              <a:rPr kumimoji="0" lang="en-US" altLang="en-US" sz="24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How God anointed Jesus of Nazareth with the Holy Ghost and with power: who went about doing good, and healing all that were oppressed (Not Possessed) of the devil; for God was with him.</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121186" y="3347430"/>
            <a:ext cx="11644828" cy="830997"/>
          </a:xfrm>
          <a:prstGeom prst="rect">
            <a:avLst/>
          </a:prstGeom>
        </p:spPr>
        <p:txBody>
          <a:bodyPr wrap="square">
            <a:spAutoFit/>
          </a:bodyPr>
          <a:lstStyle/>
          <a:p>
            <a:r>
              <a:rPr lang="en-US" sz="2400" b="1" dirty="0">
                <a:solidFill>
                  <a:srgbClr val="0000FF"/>
                </a:solidFill>
                <a:latin typeface="Times New Roman" panose="02020603050405020304" pitchFamily="18" charset="0"/>
                <a:ea typeface="SimSun" panose="02010600030101010101" pitchFamily="2" charset="-122"/>
              </a:rPr>
              <a:t>g. </a:t>
            </a:r>
            <a:r>
              <a:rPr lang="en-US" sz="2400" b="1" u="sng" dirty="0">
                <a:solidFill>
                  <a:srgbClr val="FFFF00"/>
                </a:solidFill>
                <a:latin typeface="Times New Roman" panose="02020603050405020304" pitchFamily="18" charset="0"/>
                <a:ea typeface="SimSun" panose="02010600030101010101" pitchFamily="2" charset="-122"/>
              </a:rPr>
              <a:t>Enslaved by Addiction</a:t>
            </a:r>
            <a:r>
              <a:rPr lang="en-US" sz="2400" b="1" dirty="0">
                <a:solidFill>
                  <a:srgbClr val="0000FF"/>
                </a:solidFill>
                <a:latin typeface="Times New Roman" panose="02020603050405020304" pitchFamily="18" charset="0"/>
                <a:ea typeface="SimSun" panose="02010600030101010101" pitchFamily="2" charset="-122"/>
              </a:rPr>
              <a:t>...All forms of Addictions...to habitually give one's self up or over to as a constant practice, or to pursue a bad object...Cigarettes, Alcohol, Drugs.</a:t>
            </a:r>
            <a:endParaRPr lang="en-US" sz="2400" dirty="0">
              <a:effectLst/>
              <a:latin typeface="Times New Roman" panose="02020603050405020304" pitchFamily="18" charset="0"/>
              <a:ea typeface="SimSun" panose="02010600030101010101" pitchFamily="2" charset="-122"/>
            </a:endParaRPr>
          </a:p>
        </p:txBody>
      </p:sp>
      <p:sp>
        <p:nvSpPr>
          <p:cNvPr id="7" name="Rectangle 6"/>
          <p:cNvSpPr/>
          <p:nvPr/>
        </p:nvSpPr>
        <p:spPr>
          <a:xfrm>
            <a:off x="121186" y="4481391"/>
            <a:ext cx="11534660" cy="954107"/>
          </a:xfrm>
          <a:prstGeom prst="rect">
            <a:avLst/>
          </a:prstGeom>
        </p:spPr>
        <p:txBody>
          <a:bodyPr wrap="square">
            <a:spAutoFit/>
          </a:bodyPr>
          <a:lstStyle/>
          <a:p>
            <a:r>
              <a:rPr lang="en-US" sz="2800" b="1" dirty="0">
                <a:solidFill>
                  <a:srgbClr val="0000FF"/>
                </a:solidFill>
                <a:latin typeface="Times New Roman" panose="02020603050405020304" pitchFamily="18" charset="0"/>
                <a:ea typeface="SimSun" panose="02010600030101010101" pitchFamily="2" charset="-122"/>
              </a:rPr>
              <a:t>h. </a:t>
            </a:r>
            <a:r>
              <a:rPr lang="en-US" sz="2800" b="1" u="sng" dirty="0">
                <a:solidFill>
                  <a:srgbClr val="FFFF00"/>
                </a:solidFill>
                <a:latin typeface="Times New Roman" panose="02020603050405020304" pitchFamily="18" charset="0"/>
                <a:ea typeface="SimSun" panose="02010600030101010101" pitchFamily="2" charset="-122"/>
              </a:rPr>
              <a:t>Avarice.</a:t>
            </a:r>
            <a:r>
              <a:rPr lang="en-US" sz="2800" b="1" dirty="0">
                <a:solidFill>
                  <a:srgbClr val="0000FF"/>
                </a:solidFill>
                <a:latin typeface="Times New Roman" panose="02020603050405020304" pitchFamily="18" charset="0"/>
                <a:ea typeface="SimSun" panose="02010600030101010101" pitchFamily="2" charset="-122"/>
              </a:rPr>
              <a:t>..excessive desire of gain: greed: coveting of wealth, in order to hoard it!</a:t>
            </a:r>
            <a:endParaRPr lang="en-US" sz="2800" dirty="0">
              <a:effectLst/>
              <a:latin typeface="Times New Roman" panose="02020603050405020304" pitchFamily="18" charset="0"/>
              <a:ea typeface="SimSun" panose="02010600030101010101" pitchFamily="2" charset="-122"/>
            </a:endParaRPr>
          </a:p>
        </p:txBody>
      </p:sp>
      <p:sp>
        <p:nvSpPr>
          <p:cNvPr id="8" name="Rectangle 7"/>
          <p:cNvSpPr/>
          <p:nvPr/>
        </p:nvSpPr>
        <p:spPr>
          <a:xfrm>
            <a:off x="121185" y="5650731"/>
            <a:ext cx="11446525" cy="1138773"/>
          </a:xfrm>
          <a:prstGeom prst="rect">
            <a:avLst/>
          </a:prstGeom>
        </p:spPr>
        <p:txBody>
          <a:bodyPr wrap="square">
            <a:spAutoFit/>
          </a:bodyPr>
          <a:lstStyle/>
          <a:p>
            <a:r>
              <a:rPr lang="en-US" sz="2800" b="1" dirty="0" err="1">
                <a:solidFill>
                  <a:srgbClr val="0000FF"/>
                </a:solidFill>
                <a:latin typeface="Times New Roman" panose="02020603050405020304" pitchFamily="18" charset="0"/>
                <a:ea typeface="SimSun" panose="02010600030101010101" pitchFamily="2" charset="-122"/>
              </a:rPr>
              <a:t>i</a:t>
            </a:r>
            <a:r>
              <a:rPr lang="en-US" sz="4000" b="1" dirty="0">
                <a:solidFill>
                  <a:srgbClr val="0000FF"/>
                </a:solidFill>
                <a:latin typeface="Times New Roman" panose="02020603050405020304" pitchFamily="18" charset="0"/>
                <a:ea typeface="SimSun" panose="02010600030101010101" pitchFamily="2" charset="-122"/>
              </a:rPr>
              <a:t>. </a:t>
            </a:r>
            <a:r>
              <a:rPr lang="en-US" sz="2800" b="1" u="sng" dirty="0">
                <a:solidFill>
                  <a:srgbClr val="FFFF00"/>
                </a:solidFill>
                <a:latin typeface="Times New Roman" panose="02020603050405020304" pitchFamily="18" charset="0"/>
                <a:ea typeface="SimSun" panose="02010600030101010101" pitchFamily="2" charset="-122"/>
              </a:rPr>
              <a:t>Ambition...</a:t>
            </a:r>
            <a:r>
              <a:rPr lang="en-US" sz="2800" b="1" dirty="0">
                <a:solidFill>
                  <a:srgbClr val="0000FF"/>
                </a:solidFill>
                <a:latin typeface="Times New Roman" panose="02020603050405020304" pitchFamily="18" charset="0"/>
                <a:ea typeface="SimSun" panose="02010600030101010101" pitchFamily="2" charset="-122"/>
              </a:rPr>
              <a:t>driving desire to attain honor, superiority, power and money.</a:t>
            </a:r>
            <a:endParaRPr lang="en-US" sz="2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65833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297454" y="470118"/>
            <a:ext cx="11721947" cy="584775"/>
          </a:xfrm>
          <a:prstGeom prst="rect">
            <a:avLst/>
          </a:prstGeom>
        </p:spPr>
        <p:txBody>
          <a:bodyPr wrap="square">
            <a:spAutoFit/>
          </a:bodyPr>
          <a:lstStyle/>
          <a:p>
            <a:r>
              <a:rPr lang="en-US" sz="3200" b="1" dirty="0">
                <a:solidFill>
                  <a:srgbClr val="0000FF"/>
                </a:solidFill>
                <a:latin typeface="Times New Roman" panose="02020603050405020304" pitchFamily="18" charset="0"/>
                <a:ea typeface="SimSun" panose="02010600030101010101" pitchFamily="2" charset="-122"/>
              </a:rPr>
              <a:t>j</a:t>
            </a:r>
            <a:r>
              <a:rPr lang="en-US" sz="3200" b="1" u="sng" dirty="0">
                <a:solidFill>
                  <a:srgbClr val="FF0000"/>
                </a:solidFill>
                <a:latin typeface="Times New Roman" panose="02020603050405020304" pitchFamily="18" charset="0"/>
                <a:ea typeface="SimSun" panose="02010600030101010101" pitchFamily="2" charset="-122"/>
              </a:rPr>
              <a:t>. </a:t>
            </a:r>
            <a:r>
              <a:rPr lang="en-US" sz="3200" b="1" u="sng" dirty="0" err="1">
                <a:solidFill>
                  <a:srgbClr val="FF0000"/>
                </a:solidFill>
                <a:latin typeface="Times New Roman" panose="02020603050405020304" pitchFamily="18" charset="0"/>
                <a:ea typeface="SimSun" panose="02010600030101010101" pitchFamily="2" charset="-122"/>
              </a:rPr>
              <a:t>Excesive</a:t>
            </a:r>
            <a:r>
              <a:rPr lang="en-US" sz="3200" b="1" u="sng" dirty="0">
                <a:solidFill>
                  <a:srgbClr val="FF0000"/>
                </a:solidFill>
                <a:latin typeface="Times New Roman" panose="02020603050405020304" pitchFamily="18" charset="0"/>
                <a:ea typeface="SimSun" panose="02010600030101010101" pitchFamily="2" charset="-122"/>
              </a:rPr>
              <a:t> Lust</a:t>
            </a:r>
            <a:r>
              <a:rPr lang="en-US" sz="3200" b="1" dirty="0">
                <a:solidFill>
                  <a:srgbClr val="0000FF"/>
                </a:solidFill>
                <a:latin typeface="Times New Roman" panose="02020603050405020304" pitchFamily="18" charset="0"/>
                <a:ea typeface="SimSun" panose="02010600030101010101" pitchFamily="2" charset="-122"/>
              </a:rPr>
              <a:t>...sensuous, sexual desires,</a:t>
            </a:r>
            <a:endParaRPr lang="en-US" sz="3200" dirty="0"/>
          </a:p>
        </p:txBody>
      </p:sp>
      <p:sp>
        <p:nvSpPr>
          <p:cNvPr id="3" name="Rectangle 2"/>
          <p:cNvSpPr/>
          <p:nvPr/>
        </p:nvSpPr>
        <p:spPr>
          <a:xfrm>
            <a:off x="297454" y="1511961"/>
            <a:ext cx="11721947" cy="1384995"/>
          </a:xfrm>
          <a:prstGeom prst="rect">
            <a:avLst/>
          </a:prstGeom>
        </p:spPr>
        <p:txBody>
          <a:bodyPr wrap="square">
            <a:spAutoFit/>
          </a:bodyPr>
          <a:lstStyle/>
          <a:p>
            <a:r>
              <a:rPr lang="en-US" sz="2800" b="1" dirty="0">
                <a:solidFill>
                  <a:srgbClr val="0000FF"/>
                </a:solidFill>
                <a:latin typeface="Times New Roman" panose="02020603050405020304" pitchFamily="18" charset="0"/>
                <a:ea typeface="SimSun" panose="02010600030101010101" pitchFamily="2" charset="-122"/>
              </a:rPr>
              <a:t>h</a:t>
            </a:r>
            <a:r>
              <a:rPr lang="en-US" sz="2800" b="1" u="sng" dirty="0">
                <a:solidFill>
                  <a:srgbClr val="FF0000"/>
                </a:solidFill>
                <a:latin typeface="Times New Roman" panose="02020603050405020304" pitchFamily="18" charset="0"/>
                <a:ea typeface="SimSun" panose="02010600030101010101" pitchFamily="2" charset="-122"/>
              </a:rPr>
              <a:t>. Compulsory sin</a:t>
            </a:r>
            <a:r>
              <a:rPr lang="en-US" sz="2800" b="1" dirty="0">
                <a:solidFill>
                  <a:srgbClr val="0000FF"/>
                </a:solidFill>
                <a:latin typeface="Times New Roman" panose="02020603050405020304" pitchFamily="18" charset="0"/>
                <a:ea typeface="SimSun" panose="02010600030101010101" pitchFamily="2" charset="-122"/>
              </a:rPr>
              <a:t>...ropes that bind one to sin...Prov. 5:22...</a:t>
            </a:r>
            <a:r>
              <a:rPr lang="en-US" sz="2800" baseline="30000" dirty="0">
                <a:latin typeface="Times New Roman" panose="02020603050405020304" pitchFamily="18" charset="0"/>
                <a:ea typeface="SimSun" panose="02010600030101010101" pitchFamily="2" charset="-122"/>
              </a:rPr>
              <a:t> </a:t>
            </a:r>
            <a:r>
              <a:rPr lang="en-US" sz="2800" b="1" baseline="30000" dirty="0">
                <a:solidFill>
                  <a:srgbClr val="0000FF"/>
                </a:solidFill>
                <a:latin typeface="Times New Roman" panose="02020603050405020304" pitchFamily="18" charset="0"/>
                <a:ea typeface="SimSun" panose="02010600030101010101" pitchFamily="2" charset="-122"/>
              </a:rPr>
              <a:t>22 </a:t>
            </a:r>
            <a:r>
              <a:rPr lang="en-US" sz="2800" b="1" dirty="0">
                <a:solidFill>
                  <a:srgbClr val="0000FF"/>
                </a:solidFill>
                <a:latin typeface="Times New Roman" panose="02020603050405020304" pitchFamily="18" charset="0"/>
                <a:ea typeface="SimSun" panose="02010600030101010101" pitchFamily="2" charset="-122"/>
              </a:rPr>
              <a:t>His own iniquities shall take the wicked himself, and he shall be </a:t>
            </a:r>
            <a:r>
              <a:rPr lang="en-US" sz="2800" b="1" dirty="0" err="1">
                <a:solidFill>
                  <a:srgbClr val="0000FF"/>
                </a:solidFill>
                <a:latin typeface="Times New Roman" panose="02020603050405020304" pitchFamily="18" charset="0"/>
                <a:ea typeface="SimSun" panose="02010600030101010101" pitchFamily="2" charset="-122"/>
              </a:rPr>
              <a:t>holden</a:t>
            </a:r>
            <a:r>
              <a:rPr lang="en-US" sz="2800" b="1" dirty="0">
                <a:solidFill>
                  <a:srgbClr val="0000FF"/>
                </a:solidFill>
                <a:latin typeface="Times New Roman" panose="02020603050405020304" pitchFamily="18" charset="0"/>
                <a:ea typeface="SimSun" panose="02010600030101010101" pitchFamily="2" charset="-122"/>
              </a:rPr>
              <a:t> with the cords of his sins. A habitual sinner!!</a:t>
            </a:r>
            <a:endParaRPr lang="en-US" sz="2800" dirty="0">
              <a:effectLst/>
              <a:latin typeface="Times New Roman" panose="02020603050405020304" pitchFamily="18" charset="0"/>
              <a:ea typeface="SimSun" panose="02010600030101010101" pitchFamily="2" charset="-122"/>
            </a:endParaRPr>
          </a:p>
        </p:txBody>
      </p:sp>
      <p:sp>
        <p:nvSpPr>
          <p:cNvPr id="4" name="Rectangle 3"/>
          <p:cNvSpPr/>
          <p:nvPr/>
        </p:nvSpPr>
        <p:spPr>
          <a:xfrm>
            <a:off x="297452" y="3226317"/>
            <a:ext cx="11016869" cy="830997"/>
          </a:xfrm>
          <a:prstGeom prst="rect">
            <a:avLst/>
          </a:prstGeom>
        </p:spPr>
        <p:txBody>
          <a:bodyPr wrap="square">
            <a:spAutoFit/>
          </a:bodyPr>
          <a:lstStyle/>
          <a:p>
            <a:r>
              <a:rPr lang="en-US" sz="2400" b="1" dirty="0" err="1">
                <a:solidFill>
                  <a:srgbClr val="0000FF"/>
                </a:solidFill>
                <a:latin typeface="Times New Roman" panose="02020603050405020304" pitchFamily="18" charset="0"/>
                <a:ea typeface="SimSun" panose="02010600030101010101" pitchFamily="2" charset="-122"/>
              </a:rPr>
              <a:t>i</a:t>
            </a:r>
            <a:r>
              <a:rPr lang="en-US" sz="2400" b="1" dirty="0">
                <a:solidFill>
                  <a:srgbClr val="0000FF"/>
                </a:solidFill>
                <a:latin typeface="Times New Roman" panose="02020603050405020304" pitchFamily="18" charset="0"/>
                <a:ea typeface="SimSun" panose="02010600030101010101" pitchFamily="2" charset="-122"/>
              </a:rPr>
              <a:t>. </a:t>
            </a:r>
            <a:r>
              <a:rPr lang="en-US" sz="2400" b="1" u="sng" dirty="0">
                <a:solidFill>
                  <a:srgbClr val="FF0000"/>
                </a:solidFill>
                <a:latin typeface="Times New Roman" panose="02020603050405020304" pitchFamily="18" charset="0"/>
                <a:ea typeface="SimSun" panose="02010600030101010101" pitchFamily="2" charset="-122"/>
              </a:rPr>
              <a:t>Compulsory subjection and Control</a:t>
            </a:r>
            <a:r>
              <a:rPr lang="en-US" sz="2400" b="1" dirty="0">
                <a:solidFill>
                  <a:srgbClr val="0000FF"/>
                </a:solidFill>
                <a:latin typeface="Times New Roman" panose="02020603050405020304" pitchFamily="18" charset="0"/>
                <a:ea typeface="SimSun" panose="02010600030101010101" pitchFamily="2" charset="-122"/>
              </a:rPr>
              <a:t>...John 8:34... </a:t>
            </a:r>
            <a:r>
              <a:rPr lang="en-US" sz="2400" b="1" baseline="30000" dirty="0">
                <a:solidFill>
                  <a:srgbClr val="FF0000"/>
                </a:solidFill>
                <a:latin typeface="Times New Roman" panose="02020603050405020304" pitchFamily="18" charset="0"/>
                <a:ea typeface="SimSun" panose="02010600030101010101" pitchFamily="2" charset="-122"/>
              </a:rPr>
              <a:t>34 </a:t>
            </a:r>
            <a:r>
              <a:rPr lang="en-US" sz="2400" b="1" dirty="0">
                <a:solidFill>
                  <a:srgbClr val="FF0000"/>
                </a:solidFill>
                <a:latin typeface="Times New Roman" panose="02020603050405020304" pitchFamily="18" charset="0"/>
                <a:ea typeface="SimSun" panose="02010600030101010101" pitchFamily="2" charset="-122"/>
              </a:rPr>
              <a:t>Jesus answered them, Verily, verily, I say unto you, Whosoever </a:t>
            </a:r>
            <a:r>
              <a:rPr lang="en-US" sz="2400" b="1" dirty="0" err="1">
                <a:solidFill>
                  <a:srgbClr val="FF0000"/>
                </a:solidFill>
                <a:latin typeface="Times New Roman" panose="02020603050405020304" pitchFamily="18" charset="0"/>
                <a:ea typeface="SimSun" panose="02010600030101010101" pitchFamily="2" charset="-122"/>
              </a:rPr>
              <a:t>committeth</a:t>
            </a:r>
            <a:r>
              <a:rPr lang="en-US" sz="2400" b="1" dirty="0">
                <a:solidFill>
                  <a:srgbClr val="FF0000"/>
                </a:solidFill>
                <a:latin typeface="Times New Roman" panose="02020603050405020304" pitchFamily="18" charset="0"/>
                <a:ea typeface="SimSun" panose="02010600030101010101" pitchFamily="2" charset="-122"/>
              </a:rPr>
              <a:t> sin is the servant of sin.</a:t>
            </a:r>
            <a:endParaRPr lang="en-US" sz="2400" dirty="0">
              <a:effectLst/>
              <a:latin typeface="Times New Roman" panose="02020603050405020304" pitchFamily="18" charset="0"/>
              <a:ea typeface="SimSun" panose="02010600030101010101" pitchFamily="2" charset="-122"/>
            </a:endParaRPr>
          </a:p>
        </p:txBody>
      </p:sp>
      <p:sp>
        <p:nvSpPr>
          <p:cNvPr id="5" name="Rectangle 1"/>
          <p:cNvSpPr>
            <a:spLocks noChangeArrowheads="1"/>
          </p:cNvSpPr>
          <p:nvPr/>
        </p:nvSpPr>
        <p:spPr bwMode="auto">
          <a:xfrm>
            <a:off x="297452" y="4716035"/>
            <a:ext cx="1101686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33CC"/>
                </a:solidFill>
                <a:effectLst/>
                <a:latin typeface="Times New Roman" panose="02020603050405020304" pitchFamily="18" charset="0"/>
                <a:ea typeface="SimSun" panose="02010600030101010101" pitchFamily="2" charset="-122"/>
                <a:cs typeface="Times New Roman" panose="02020603050405020304" pitchFamily="18" charset="0"/>
              </a:rPr>
              <a:t>j. </a:t>
            </a:r>
            <a:r>
              <a:rPr kumimoji="0" lang="en-US" altLang="en-US" sz="2400" b="1" i="0" u="sng" strike="noStrike" cap="none" normalizeH="0" baseline="0" dirty="0" err="1" smtClean="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Servant..</a:t>
            </a:r>
            <a:r>
              <a:rPr kumimoji="0" lang="en-US" altLang="en-US" sz="2400" b="1" i="0" u="none" strike="noStrike" cap="none" normalizeH="0" baseline="0" dirty="0" err="1"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to</a:t>
            </a:r>
            <a:r>
              <a:rPr kumimoji="0" lang="en-US" altLang="en-US" sz="24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carry out the wishes of the spirit: to obey him...Rom 6:16...</a:t>
            </a:r>
            <a:r>
              <a:rPr kumimoji="0" lang="en-US" altLang="en-US" sz="2400" b="0" i="0" u="none" strike="noStrike" cap="none" normalizeH="0" baseline="3000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400" b="1" i="0" u="none" strike="noStrike" cap="none" normalizeH="0" baseline="3000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16 </a:t>
            </a:r>
            <a:r>
              <a:rPr kumimoji="0" lang="en-US" altLang="en-US" sz="24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Know ye not, that to whom ye yield yourselves servants to obey, his servants ye are to whom ye obey; whether of sin unto death, or of obedience unto righteousness?</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48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1000"/>
                                        <p:tgtEl>
                                          <p:spTgt spid="4">
                                            <p:txEl>
                                              <p:pRg st="0" end="0"/>
                                            </p:txEl>
                                          </p:spTgt>
                                        </p:tgtEl>
                                      </p:cBhvr>
                                    </p:animEffect>
                                    <p:anim calcmode="lin" valueType="num">
                                      <p:cBhvr>
                                        <p:cTn id="1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fltVal val="0"/>
                                          </p:val>
                                        </p:tav>
                                        <p:tav tm="100000">
                                          <p:val>
                                            <p:strVal val="#ppt_w"/>
                                          </p:val>
                                        </p:tav>
                                      </p:tavLst>
                                    </p:anim>
                                    <p:anim calcmode="lin" valueType="num">
                                      <p:cBhvr>
                                        <p:cTn id="25" dur="1000" fill="hold"/>
                                        <p:tgtEl>
                                          <p:spTgt spid="5"/>
                                        </p:tgtEl>
                                        <p:attrNameLst>
                                          <p:attrName>ppt_h</p:attrName>
                                        </p:attrNameLst>
                                      </p:cBhvr>
                                      <p:tavLst>
                                        <p:tav tm="0">
                                          <p:val>
                                            <p:fltVal val="0"/>
                                          </p:val>
                                        </p:tav>
                                        <p:tav tm="100000">
                                          <p:val>
                                            <p:strVal val="#ppt_h"/>
                                          </p:val>
                                        </p:tav>
                                      </p:tavLst>
                                    </p:anim>
                                    <p:anim calcmode="lin" valueType="num">
                                      <p:cBhvr>
                                        <p:cTn id="26" dur="1000" fill="hold"/>
                                        <p:tgtEl>
                                          <p:spTgt spid="5"/>
                                        </p:tgtEl>
                                        <p:attrNameLst>
                                          <p:attrName>style.rotation</p:attrName>
                                        </p:attrNameLst>
                                      </p:cBhvr>
                                      <p:tavLst>
                                        <p:tav tm="0">
                                          <p:val>
                                            <p:fltVal val="90"/>
                                          </p:val>
                                        </p:tav>
                                        <p:tav tm="100000">
                                          <p:val>
                                            <p:fltVal val="0"/>
                                          </p:val>
                                        </p:tav>
                                      </p:tavLst>
                                    </p:anim>
                                    <p:animEffect transition="in" filter="fade">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253388" y="347546"/>
            <a:ext cx="11788048" cy="6510454"/>
          </a:xfrm>
          <a:prstGeom prst="rect">
            <a:avLst/>
          </a:prstGeom>
        </p:spPr>
        <p:txBody>
          <a:bodyPr wrap="square">
            <a:spAutoFit/>
          </a:bodyPr>
          <a:lstStyle/>
          <a:p>
            <a:r>
              <a:rPr lang="en-US" sz="3200" b="1" dirty="0" smtClean="0">
                <a:solidFill>
                  <a:srgbClr val="0000FF"/>
                </a:solidFill>
                <a:latin typeface="Times New Roman" panose="02020603050405020304" pitchFamily="18" charset="0"/>
                <a:ea typeface="SimSun" panose="02010600030101010101" pitchFamily="2" charset="-122"/>
              </a:rPr>
              <a:t>k. </a:t>
            </a:r>
            <a:r>
              <a:rPr lang="en-US" sz="3200" b="1" u="sng" dirty="0" smtClean="0">
                <a:solidFill>
                  <a:srgbClr val="FF0000"/>
                </a:solidFill>
                <a:latin typeface="Times New Roman" panose="02020603050405020304" pitchFamily="18" charset="0"/>
                <a:ea typeface="SimSun" panose="02010600030101010101" pitchFamily="2" charset="-122"/>
              </a:rPr>
              <a:t>Bound....</a:t>
            </a:r>
            <a:r>
              <a:rPr lang="en-US" sz="3200" b="1" dirty="0" smtClean="0">
                <a:solidFill>
                  <a:srgbClr val="0000FF"/>
                </a:solidFill>
                <a:latin typeface="Times New Roman" panose="02020603050405020304" pitchFamily="18" charset="0"/>
                <a:ea typeface="SimSun" panose="02010600030101010101" pitchFamily="2" charset="-122"/>
              </a:rPr>
              <a:t>inability to break free...</a:t>
            </a:r>
            <a:r>
              <a:rPr lang="en-US" sz="3200" b="1" u="sng" dirty="0" smtClean="0">
                <a:solidFill>
                  <a:srgbClr val="0000FF"/>
                </a:solidFill>
                <a:latin typeface="Times New Roman" panose="02020603050405020304" pitchFamily="18" charset="0"/>
                <a:ea typeface="SimSun" panose="02010600030101010101" pitchFamily="2" charset="-122"/>
              </a:rPr>
              <a:t>Acts 8:23...</a:t>
            </a:r>
            <a:r>
              <a:rPr lang="en-US" sz="3200" b="1" dirty="0" smtClean="0">
                <a:solidFill>
                  <a:srgbClr val="0000FF"/>
                </a:solidFill>
                <a:latin typeface="Times New Roman" panose="02020603050405020304" pitchFamily="18" charset="0"/>
                <a:ea typeface="SimSun" panose="02010600030101010101" pitchFamily="2" charset="-122"/>
              </a:rPr>
              <a:t> </a:t>
            </a:r>
            <a:r>
              <a:rPr lang="en-US" sz="3200" b="1" baseline="30000" dirty="0" smtClean="0">
                <a:latin typeface="Times New Roman" panose="02020603050405020304" pitchFamily="18" charset="0"/>
                <a:ea typeface="SimSun" panose="02010600030101010101" pitchFamily="2" charset="-122"/>
              </a:rPr>
              <a:t>23 </a:t>
            </a:r>
            <a:r>
              <a:rPr lang="en-US" sz="3200" b="1" dirty="0" smtClean="0">
                <a:solidFill>
                  <a:srgbClr val="0000FF"/>
                </a:solidFill>
                <a:latin typeface="Times New Roman" panose="02020603050405020304" pitchFamily="18" charset="0"/>
                <a:ea typeface="SimSun" panose="02010600030101010101" pitchFamily="2" charset="-122"/>
              </a:rPr>
              <a:t>For I perceive that thou art in the gall of bitterness, and in the bond of iniquity. </a:t>
            </a:r>
            <a:r>
              <a:rPr lang="en-US" sz="3200" b="1" u="sng" dirty="0" smtClean="0">
                <a:solidFill>
                  <a:srgbClr val="0000FF"/>
                </a:solidFill>
                <a:latin typeface="Times New Roman" panose="02020603050405020304" pitchFamily="18" charset="0"/>
                <a:ea typeface="SimSun" panose="02010600030101010101" pitchFamily="2" charset="-122"/>
              </a:rPr>
              <a:t>Luke 8:26-29....</a:t>
            </a:r>
            <a:r>
              <a:rPr lang="en-US" sz="3200" baseline="30000" dirty="0" smtClean="0">
                <a:latin typeface="Times New Roman" panose="02020603050405020304" pitchFamily="18" charset="0"/>
                <a:ea typeface="SimSun" panose="02010600030101010101" pitchFamily="2" charset="-122"/>
              </a:rPr>
              <a:t>  </a:t>
            </a:r>
            <a:r>
              <a:rPr lang="en-US" sz="3200" b="1" dirty="0" smtClean="0">
                <a:solidFill>
                  <a:srgbClr val="0000FF"/>
                </a:solidFill>
                <a:latin typeface="Times New Roman" panose="02020603050405020304" pitchFamily="18" charset="0"/>
                <a:ea typeface="SimSun" panose="02010600030101010101" pitchFamily="2" charset="-122"/>
              </a:rPr>
              <a:t>And they arrived at the country of the </a:t>
            </a:r>
            <a:r>
              <a:rPr lang="en-US" sz="3200" b="1" dirty="0" err="1" smtClean="0">
                <a:solidFill>
                  <a:srgbClr val="0000FF"/>
                </a:solidFill>
                <a:latin typeface="Times New Roman" panose="02020603050405020304" pitchFamily="18" charset="0"/>
                <a:ea typeface="SimSun" panose="02010600030101010101" pitchFamily="2" charset="-122"/>
              </a:rPr>
              <a:t>Gadarenes</a:t>
            </a:r>
            <a:r>
              <a:rPr lang="en-US" sz="3200" b="1" dirty="0" smtClean="0">
                <a:solidFill>
                  <a:srgbClr val="0000FF"/>
                </a:solidFill>
                <a:latin typeface="Times New Roman" panose="02020603050405020304" pitchFamily="18" charset="0"/>
                <a:ea typeface="SimSun" panose="02010600030101010101" pitchFamily="2" charset="-122"/>
              </a:rPr>
              <a:t>, which is over against Galilee.</a:t>
            </a:r>
            <a:r>
              <a:rPr lang="en-US" sz="3200" b="1" baseline="30000" dirty="0" smtClean="0">
                <a:solidFill>
                  <a:srgbClr val="0000FF"/>
                </a:solidFill>
                <a:latin typeface="Times New Roman" panose="02020603050405020304" pitchFamily="18" charset="0"/>
                <a:ea typeface="SimSun" panose="02010600030101010101" pitchFamily="2" charset="-122"/>
              </a:rPr>
              <a:t>27 </a:t>
            </a:r>
            <a:r>
              <a:rPr lang="en-US" sz="3200" b="1" dirty="0" smtClean="0">
                <a:solidFill>
                  <a:srgbClr val="0000FF"/>
                </a:solidFill>
                <a:latin typeface="Times New Roman" panose="02020603050405020304" pitchFamily="18" charset="0"/>
                <a:ea typeface="SimSun" panose="02010600030101010101" pitchFamily="2" charset="-122"/>
              </a:rPr>
              <a:t>And when he went forth to land, there met him out of the city a certain man, which had devils long time, and ware no clothes, neither abode in any house, but in the tombs.</a:t>
            </a:r>
            <a:r>
              <a:rPr lang="en-US" sz="3200" b="1" baseline="30000" dirty="0" smtClean="0">
                <a:solidFill>
                  <a:srgbClr val="0000FF"/>
                </a:solidFill>
                <a:latin typeface="Times New Roman" panose="02020603050405020304" pitchFamily="18" charset="0"/>
                <a:ea typeface="SimSun" panose="02010600030101010101" pitchFamily="2" charset="-122"/>
              </a:rPr>
              <a:t>28 </a:t>
            </a:r>
            <a:r>
              <a:rPr lang="en-US" sz="3200" b="1" dirty="0" smtClean="0">
                <a:solidFill>
                  <a:srgbClr val="0000FF"/>
                </a:solidFill>
                <a:latin typeface="Times New Roman" panose="02020603050405020304" pitchFamily="18" charset="0"/>
                <a:ea typeface="SimSun" panose="02010600030101010101" pitchFamily="2" charset="-122"/>
              </a:rPr>
              <a:t>When he saw Jesus, he cried out, and fell down before him, and with a loud voice said, What have I to do with thee, Jesus, thou Son of God most high? I beseech thee, torment me not.</a:t>
            </a:r>
            <a:r>
              <a:rPr lang="en-US" sz="3200" b="1" baseline="30000" dirty="0" smtClean="0">
                <a:solidFill>
                  <a:srgbClr val="0000FF"/>
                </a:solidFill>
                <a:latin typeface="Times New Roman" panose="02020603050405020304" pitchFamily="18" charset="0"/>
                <a:ea typeface="SimSun" panose="02010600030101010101" pitchFamily="2" charset="-122"/>
              </a:rPr>
              <a:t>29 </a:t>
            </a:r>
            <a:r>
              <a:rPr lang="en-US" sz="3200" b="1" dirty="0" smtClean="0">
                <a:solidFill>
                  <a:srgbClr val="0000FF"/>
                </a:solidFill>
                <a:latin typeface="Times New Roman" panose="02020603050405020304" pitchFamily="18" charset="0"/>
                <a:ea typeface="SimSun" panose="02010600030101010101" pitchFamily="2" charset="-122"/>
              </a:rPr>
              <a:t>(For he had commanded the unclean spirit to come out of the man. For oftentimes it had caught him: and he was kept bound with chains and in fetters; and he brake the bands, and was driven of the devil into the wilderness.)</a:t>
            </a:r>
            <a:endParaRPr lang="en-US" sz="32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740683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297455" y="1457933"/>
            <a:ext cx="1149059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l.  </a:t>
            </a:r>
            <a:r>
              <a:rPr kumimoji="0" lang="en-US" altLang="en-US" sz="2800" b="1" i="0" u="sng" strike="noStrike" cap="none" normalizeH="0" baseline="0" dirty="0" smtClean="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Overcome...Subdued, made to be the servant of corruption</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...2:Pet 2:19....</a:t>
            </a:r>
            <a:r>
              <a:rPr kumimoji="0" lang="en-US" altLang="en-US" sz="2800" b="1" i="0" u="none" strike="noStrike" cap="none" normalizeH="0" baseline="3000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19 </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While they promise them liberty, they themselves are the servants of corruption: for of whom a man is overcome, of the same is he brought in bondage.</a:t>
            </a:r>
            <a:endParaRPr kumimoji="0" lang="en-US" altLang="en-US" sz="4000" b="1" i="0" u="none" strike="noStrike" cap="none" normalizeH="0" baseline="0" dirty="0" smtClean="0">
              <a:ln>
                <a:noFill/>
              </a:ln>
              <a:solidFill>
                <a:srgbClr val="0000FF"/>
              </a:solidFill>
              <a:effectLst/>
              <a:latin typeface="Arial" panose="020B0604020202020204" pitchFamily="34" charset="0"/>
            </a:endParaRPr>
          </a:p>
        </p:txBody>
      </p:sp>
      <p:sp>
        <p:nvSpPr>
          <p:cNvPr id="3" name="Rectangle 2"/>
          <p:cNvSpPr>
            <a:spLocks noChangeArrowheads="1"/>
          </p:cNvSpPr>
          <p:nvPr/>
        </p:nvSpPr>
        <p:spPr bwMode="auto">
          <a:xfrm>
            <a:off x="297455" y="3540120"/>
            <a:ext cx="1117110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m.  </a:t>
            </a:r>
            <a:r>
              <a:rPr kumimoji="0" lang="en-US" altLang="en-US" sz="2800" b="1" i="0" u="sng" strike="noStrike" cap="none" normalizeH="0" baseline="0" dirty="0" smtClean="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Captivity.</a:t>
            </a:r>
            <a:r>
              <a:rPr kumimoji="0" lang="en-US" altLang="en-US" sz="2800" b="1" i="0" u="none" strike="noStrike" cap="none" normalizeH="0" baseline="0" dirty="0" smtClean="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800" b="1" i="0" u="sng" strike="noStrike" cap="none" normalizeH="0" baseline="0" dirty="0" smtClean="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under the power and dominion of another</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...Rom; 7:23....</a:t>
            </a:r>
            <a:r>
              <a:rPr kumimoji="0" lang="en-US" altLang="en-US" sz="2800" b="0" i="0" u="none" strike="noStrike" cap="none" normalizeH="0" baseline="3000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800" b="1" i="0" u="none" strike="noStrike" cap="none" normalizeH="0" baseline="3000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23 </a:t>
            </a:r>
            <a:r>
              <a:rPr kumimoji="0" lang="en-US" altLang="en-US" sz="2800" b="1" i="0" u="none"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But I see another law in my members, warring against the law of my mind, and bringing me into captivity to the law of sin which is in my members.</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144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Rectangle 1"/>
          <p:cNvSpPr/>
          <p:nvPr/>
        </p:nvSpPr>
        <p:spPr>
          <a:xfrm>
            <a:off x="315817" y="376794"/>
            <a:ext cx="11876183" cy="1815882"/>
          </a:xfrm>
          <a:prstGeom prst="rect">
            <a:avLst/>
          </a:prstGeom>
        </p:spPr>
        <p:txBody>
          <a:bodyPr wrap="square">
            <a:spAutoFit/>
          </a:bodyPr>
          <a:lstStyle/>
          <a:p>
            <a:r>
              <a:rPr lang="en-US" sz="2800" b="1" dirty="0">
                <a:solidFill>
                  <a:srgbClr val="0000FF"/>
                </a:solidFill>
                <a:latin typeface="Times New Roman" panose="02020603050405020304" pitchFamily="18" charset="0"/>
                <a:ea typeface="SimSun" panose="02010600030101010101" pitchFamily="2" charset="-122"/>
              </a:rPr>
              <a:t>Romans 8:15-16....</a:t>
            </a:r>
            <a:r>
              <a:rPr lang="en-US" sz="2800" baseline="30000" dirty="0">
                <a:latin typeface="Times New Roman" panose="02020603050405020304" pitchFamily="18" charset="0"/>
                <a:ea typeface="SimSun" panose="02010600030101010101" pitchFamily="2" charset="-122"/>
              </a:rPr>
              <a:t> </a:t>
            </a:r>
            <a:r>
              <a:rPr lang="en-US" sz="2800" b="1" baseline="30000" dirty="0">
                <a:latin typeface="Times New Roman" panose="02020603050405020304" pitchFamily="18" charset="0"/>
                <a:ea typeface="SimSun" panose="02010600030101010101" pitchFamily="2" charset="-122"/>
              </a:rPr>
              <a:t>15 </a:t>
            </a:r>
            <a:r>
              <a:rPr lang="en-US" sz="2800" b="1" dirty="0">
                <a:latin typeface="Times New Roman" panose="02020603050405020304" pitchFamily="18" charset="0"/>
                <a:ea typeface="SimSun" panose="02010600030101010101" pitchFamily="2" charset="-122"/>
              </a:rPr>
              <a:t>For ye have not received the </a:t>
            </a:r>
            <a:r>
              <a:rPr lang="en-US" sz="2800" b="1" u="sng" dirty="0">
                <a:solidFill>
                  <a:srgbClr val="FF0000"/>
                </a:solidFill>
                <a:latin typeface="Times New Roman" panose="02020603050405020304" pitchFamily="18" charset="0"/>
                <a:ea typeface="SimSun" panose="02010600030101010101" pitchFamily="2" charset="-122"/>
              </a:rPr>
              <a:t>spirit of bondage</a:t>
            </a:r>
            <a:r>
              <a:rPr lang="en-US" sz="2800" b="1" dirty="0">
                <a:latin typeface="Times New Roman" panose="02020603050405020304" pitchFamily="18" charset="0"/>
                <a:ea typeface="SimSun" panose="02010600030101010101" pitchFamily="2" charset="-122"/>
              </a:rPr>
              <a:t> again to fear; but ye have received the </a:t>
            </a:r>
            <a:r>
              <a:rPr lang="en-US" sz="2800" b="1" u="sng" dirty="0">
                <a:solidFill>
                  <a:srgbClr val="FF0000"/>
                </a:solidFill>
                <a:latin typeface="Times New Roman" panose="02020603050405020304" pitchFamily="18" charset="0"/>
                <a:ea typeface="SimSun" panose="02010600030101010101" pitchFamily="2" charset="-122"/>
              </a:rPr>
              <a:t>Spirit of adoption</a:t>
            </a:r>
            <a:r>
              <a:rPr lang="en-US" sz="2800" b="1" dirty="0">
                <a:latin typeface="Times New Roman" panose="02020603050405020304" pitchFamily="18" charset="0"/>
                <a:ea typeface="SimSun" panose="02010600030101010101" pitchFamily="2" charset="-122"/>
              </a:rPr>
              <a:t>, whereby we cry, Abba, Father.</a:t>
            </a:r>
            <a:r>
              <a:rPr lang="en-US" sz="2800" b="1" baseline="30000" dirty="0">
                <a:latin typeface="Times New Roman" panose="02020603050405020304" pitchFamily="18" charset="0"/>
                <a:ea typeface="SimSun" panose="02010600030101010101" pitchFamily="2" charset="-122"/>
              </a:rPr>
              <a:t>16 </a:t>
            </a:r>
            <a:r>
              <a:rPr lang="en-US" sz="2800" b="1" dirty="0">
                <a:latin typeface="Times New Roman" panose="02020603050405020304" pitchFamily="18" charset="0"/>
                <a:ea typeface="SimSun" panose="02010600030101010101" pitchFamily="2" charset="-122"/>
              </a:rPr>
              <a:t>The Spirit itself </a:t>
            </a:r>
            <a:r>
              <a:rPr lang="en-US" sz="2800" b="1" dirty="0" err="1">
                <a:latin typeface="Times New Roman" panose="02020603050405020304" pitchFamily="18" charset="0"/>
                <a:ea typeface="SimSun" panose="02010600030101010101" pitchFamily="2" charset="-122"/>
              </a:rPr>
              <a:t>beareth</a:t>
            </a:r>
            <a:r>
              <a:rPr lang="en-US" sz="2800" b="1" dirty="0">
                <a:latin typeface="Times New Roman" panose="02020603050405020304" pitchFamily="18" charset="0"/>
                <a:ea typeface="SimSun" panose="02010600030101010101" pitchFamily="2" charset="-122"/>
              </a:rPr>
              <a:t> witness with </a:t>
            </a:r>
            <a:r>
              <a:rPr lang="en-US" sz="2800" b="1" u="sng" dirty="0">
                <a:solidFill>
                  <a:srgbClr val="FF0000"/>
                </a:solidFill>
                <a:latin typeface="Times New Roman" panose="02020603050405020304" pitchFamily="18" charset="0"/>
                <a:ea typeface="SimSun" panose="02010600030101010101" pitchFamily="2" charset="-122"/>
              </a:rPr>
              <a:t>our spirit</a:t>
            </a:r>
            <a:r>
              <a:rPr lang="en-US" sz="2800" b="1" dirty="0">
                <a:latin typeface="Times New Roman" panose="02020603050405020304" pitchFamily="18" charset="0"/>
                <a:ea typeface="SimSun" panose="02010600030101010101" pitchFamily="2" charset="-122"/>
              </a:rPr>
              <a:t>, that we are the children of God:</a:t>
            </a:r>
            <a:endParaRPr lang="en-US" sz="2800" dirty="0">
              <a:effectLst/>
              <a:latin typeface="Times New Roman" panose="02020603050405020304" pitchFamily="18" charset="0"/>
              <a:ea typeface="SimSun" panose="02010600030101010101" pitchFamily="2" charset="-122"/>
            </a:endParaRPr>
          </a:p>
        </p:txBody>
      </p:sp>
      <p:sp>
        <p:nvSpPr>
          <p:cNvPr id="3" name="Rectangle 2"/>
          <p:cNvSpPr/>
          <p:nvPr/>
        </p:nvSpPr>
        <p:spPr>
          <a:xfrm>
            <a:off x="1586465" y="2322266"/>
            <a:ext cx="8655511" cy="584775"/>
          </a:xfrm>
          <a:prstGeom prst="rect">
            <a:avLst/>
          </a:prstGeom>
        </p:spPr>
        <p:txBody>
          <a:bodyPr wrap="none">
            <a:spAutoFit/>
          </a:bodyPr>
          <a:lstStyle/>
          <a:p>
            <a:r>
              <a:rPr lang="en-US" sz="3200" b="1" u="sng" dirty="0">
                <a:solidFill>
                  <a:srgbClr val="0000FF"/>
                </a:solidFill>
                <a:latin typeface="Times New Roman" panose="02020603050405020304" pitchFamily="18" charset="0"/>
                <a:ea typeface="SimSun" panose="02010600030101010101" pitchFamily="2" charset="-122"/>
              </a:rPr>
              <a:t>Notice the 3 Spirits mentioned in this scripture...</a:t>
            </a:r>
            <a:endParaRPr lang="en-US" sz="3200" u="sng" dirty="0">
              <a:effectLst/>
              <a:latin typeface="Times New Roman" panose="02020603050405020304" pitchFamily="18" charset="0"/>
              <a:ea typeface="SimSun" panose="02010600030101010101" pitchFamily="2" charset="-122"/>
            </a:endParaRPr>
          </a:p>
        </p:txBody>
      </p:sp>
      <p:sp>
        <p:nvSpPr>
          <p:cNvPr id="4" name="Rectangle 3"/>
          <p:cNvSpPr/>
          <p:nvPr/>
        </p:nvSpPr>
        <p:spPr>
          <a:xfrm>
            <a:off x="315816" y="3272644"/>
            <a:ext cx="11571383" cy="1569660"/>
          </a:xfrm>
          <a:prstGeom prst="rect">
            <a:avLst/>
          </a:prstGeom>
        </p:spPr>
        <p:txBody>
          <a:bodyPr wrap="square">
            <a:spAutoFit/>
          </a:bodyPr>
          <a:lstStyle/>
          <a:p>
            <a:r>
              <a:rPr lang="en-US" sz="2400" b="1" dirty="0">
                <a:solidFill>
                  <a:srgbClr val="0000FF"/>
                </a:solidFill>
                <a:latin typeface="Times New Roman" panose="02020603050405020304" pitchFamily="18" charset="0"/>
                <a:ea typeface="SimSun" panose="02010600030101010101" pitchFamily="2" charset="-122"/>
              </a:rPr>
              <a:t>1.  </a:t>
            </a:r>
            <a:r>
              <a:rPr lang="en-US" sz="2400" b="1" u="sng" dirty="0">
                <a:solidFill>
                  <a:srgbClr val="0000FF"/>
                </a:solidFill>
                <a:latin typeface="Times New Roman" panose="02020603050405020304" pitchFamily="18" charset="0"/>
                <a:ea typeface="SimSun" panose="02010600030101010101" pitchFamily="2" charset="-122"/>
              </a:rPr>
              <a:t>SPIRIT OF BONDAGE</a:t>
            </a:r>
            <a:r>
              <a:rPr lang="en-US" sz="2400" b="1" dirty="0">
                <a:solidFill>
                  <a:srgbClr val="0000FF"/>
                </a:solidFill>
                <a:latin typeface="Times New Roman" panose="02020603050405020304" pitchFamily="18" charset="0"/>
                <a:ea typeface="SimSun" panose="02010600030101010101" pitchFamily="2" charset="-122"/>
              </a:rPr>
              <a:t>...evil spirit of slavery and satanic captivity. he must be bound and cast </a:t>
            </a:r>
            <a:r>
              <a:rPr lang="en-US" sz="2400" b="1" dirty="0" err="1">
                <a:solidFill>
                  <a:srgbClr val="0000FF"/>
                </a:solidFill>
                <a:latin typeface="Times New Roman" panose="02020603050405020304" pitchFamily="18" charset="0"/>
                <a:ea typeface="SimSun" panose="02010600030101010101" pitchFamily="2" charset="-122"/>
              </a:rPr>
              <a:t>out..Matthew</a:t>
            </a:r>
            <a:r>
              <a:rPr lang="en-US" sz="2400" b="1" dirty="0">
                <a:solidFill>
                  <a:srgbClr val="0000FF"/>
                </a:solidFill>
                <a:latin typeface="Times New Roman" panose="02020603050405020304" pitchFamily="18" charset="0"/>
                <a:ea typeface="SimSun" panose="02010600030101010101" pitchFamily="2" charset="-122"/>
              </a:rPr>
              <a:t> 12:29...</a:t>
            </a:r>
            <a:r>
              <a:rPr lang="en-US" sz="2400" baseline="30000" dirty="0">
                <a:latin typeface="Times New Roman" panose="02020603050405020304" pitchFamily="18" charset="0"/>
                <a:ea typeface="SimSun" panose="02010600030101010101" pitchFamily="2" charset="-122"/>
              </a:rPr>
              <a:t> 29 </a:t>
            </a:r>
            <a:r>
              <a:rPr lang="en-US" sz="2400" dirty="0">
                <a:latin typeface="Times New Roman" panose="02020603050405020304" pitchFamily="18" charset="0"/>
                <a:ea typeface="SimSun" panose="02010600030101010101" pitchFamily="2" charset="-122"/>
              </a:rPr>
              <a:t>Or else how can one enter into a strong man's house, and spoil his goods, except he first bind the strong man? and then he will spoil his house.</a:t>
            </a:r>
            <a:endParaRPr lang="en-US" sz="2400" dirty="0">
              <a:effectLst/>
              <a:latin typeface="Times New Roman" panose="02020603050405020304" pitchFamily="18" charset="0"/>
              <a:ea typeface="SimSun" panose="02010600030101010101" pitchFamily="2" charset="-122"/>
            </a:endParaRPr>
          </a:p>
        </p:txBody>
      </p:sp>
      <p:sp>
        <p:nvSpPr>
          <p:cNvPr id="5" name="Rectangle 4"/>
          <p:cNvSpPr/>
          <p:nvPr/>
        </p:nvSpPr>
        <p:spPr>
          <a:xfrm>
            <a:off x="315816" y="4621678"/>
            <a:ext cx="11108675"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2. </a:t>
            </a:r>
            <a:r>
              <a:rPr lang="en-US" sz="2400" b="1" u="sng" dirty="0">
                <a:solidFill>
                  <a:srgbClr val="0000FF"/>
                </a:solidFill>
                <a:latin typeface="Times New Roman" panose="02020603050405020304" pitchFamily="18" charset="0"/>
                <a:ea typeface="SimSun" panose="02010600030101010101" pitchFamily="2" charset="-122"/>
              </a:rPr>
              <a:t>SPIRIT OF ADOPTION</a:t>
            </a:r>
            <a:r>
              <a:rPr lang="en-US" sz="2400" dirty="0">
                <a:latin typeface="Times New Roman" panose="02020603050405020304" pitchFamily="18" charset="0"/>
                <a:ea typeface="SimSun" panose="02010600030101010101" pitchFamily="2" charset="-122"/>
              </a:rPr>
              <a:t>...ministering spirit that is of God. He is to be loosed and sent forth to break all bondage, and to bring a person into </a:t>
            </a:r>
            <a:r>
              <a:rPr lang="en-US" sz="2400" dirty="0" err="1">
                <a:latin typeface="Times New Roman" panose="02020603050405020304" pitchFamily="18" charset="0"/>
                <a:ea typeface="SimSun" panose="02010600030101010101" pitchFamily="2" charset="-122"/>
              </a:rPr>
              <a:t>sonship</a:t>
            </a:r>
            <a:r>
              <a:rPr lang="en-US" sz="2400" dirty="0">
                <a:latin typeface="Times New Roman" panose="02020603050405020304" pitchFamily="18" charset="0"/>
                <a:ea typeface="SimSun" panose="02010600030101010101" pitchFamily="2" charset="-122"/>
              </a:rPr>
              <a:t>.</a:t>
            </a:r>
            <a:endParaRPr lang="en-US" sz="2400" dirty="0">
              <a:effectLst/>
              <a:latin typeface="Times New Roman" panose="02020603050405020304" pitchFamily="18" charset="0"/>
              <a:ea typeface="SimSun" panose="02010600030101010101" pitchFamily="2" charset="-122"/>
            </a:endParaRPr>
          </a:p>
        </p:txBody>
      </p:sp>
      <p:sp>
        <p:nvSpPr>
          <p:cNvPr id="6" name="Rectangle 5"/>
          <p:cNvSpPr/>
          <p:nvPr/>
        </p:nvSpPr>
        <p:spPr>
          <a:xfrm>
            <a:off x="315816" y="5599106"/>
            <a:ext cx="11196811" cy="954107"/>
          </a:xfrm>
          <a:prstGeom prst="rect">
            <a:avLst/>
          </a:prstGeom>
        </p:spPr>
        <p:txBody>
          <a:bodyPr wrap="square">
            <a:spAutoFit/>
          </a:bodyPr>
          <a:lstStyle/>
          <a:p>
            <a:r>
              <a:rPr lang="en-US" sz="2800" dirty="0">
                <a:latin typeface="Times New Roman" panose="02020603050405020304" pitchFamily="18" charset="0"/>
                <a:ea typeface="SimSun" panose="02010600030101010101" pitchFamily="2" charset="-122"/>
              </a:rPr>
              <a:t>3. </a:t>
            </a:r>
            <a:r>
              <a:rPr lang="en-US" sz="2800" b="1" u="sng" dirty="0">
                <a:solidFill>
                  <a:srgbClr val="0000FF"/>
                </a:solidFill>
                <a:latin typeface="Times New Roman" panose="02020603050405020304" pitchFamily="18" charset="0"/>
                <a:ea typeface="SimSun" panose="02010600030101010101" pitchFamily="2" charset="-122"/>
              </a:rPr>
              <a:t>HUMAN SPIRIT</a:t>
            </a:r>
            <a:r>
              <a:rPr lang="en-US" sz="2800" dirty="0">
                <a:latin typeface="Times New Roman" panose="02020603050405020304" pitchFamily="18" charset="0"/>
                <a:ea typeface="SimSun" panose="02010600030101010101" pitchFamily="2" charset="-122"/>
              </a:rPr>
              <a:t>....The deciding factor as to which of the two spirits will dominate.</a:t>
            </a:r>
            <a:endParaRPr lang="en-US" sz="2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70978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ircle(in)">
                                      <p:cBhvr>
                                        <p:cTn id="28" dur="2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80">
                                          <p:stCondLst>
                                            <p:cond delay="0"/>
                                          </p:stCondLst>
                                        </p:cTn>
                                        <p:tgtEl>
                                          <p:spTgt spid="6"/>
                                        </p:tgtEl>
                                      </p:cBhvr>
                                    </p:animEffect>
                                    <p:anim calcmode="lin" valueType="num">
                                      <p:cBhvr>
                                        <p:cTn id="3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9" dur="26">
                                          <p:stCondLst>
                                            <p:cond delay="650"/>
                                          </p:stCondLst>
                                        </p:cTn>
                                        <p:tgtEl>
                                          <p:spTgt spid="6"/>
                                        </p:tgtEl>
                                      </p:cBhvr>
                                      <p:to x="100000" y="60000"/>
                                    </p:animScale>
                                    <p:animScale>
                                      <p:cBhvr>
                                        <p:cTn id="40" dur="166" decel="50000">
                                          <p:stCondLst>
                                            <p:cond delay="676"/>
                                          </p:stCondLst>
                                        </p:cTn>
                                        <p:tgtEl>
                                          <p:spTgt spid="6"/>
                                        </p:tgtEl>
                                      </p:cBhvr>
                                      <p:to x="100000" y="100000"/>
                                    </p:animScale>
                                    <p:animScale>
                                      <p:cBhvr>
                                        <p:cTn id="41" dur="26">
                                          <p:stCondLst>
                                            <p:cond delay="1312"/>
                                          </p:stCondLst>
                                        </p:cTn>
                                        <p:tgtEl>
                                          <p:spTgt spid="6"/>
                                        </p:tgtEl>
                                      </p:cBhvr>
                                      <p:to x="100000" y="80000"/>
                                    </p:animScale>
                                    <p:animScale>
                                      <p:cBhvr>
                                        <p:cTn id="42" dur="166" decel="50000">
                                          <p:stCondLst>
                                            <p:cond delay="1338"/>
                                          </p:stCondLst>
                                        </p:cTn>
                                        <p:tgtEl>
                                          <p:spTgt spid="6"/>
                                        </p:tgtEl>
                                      </p:cBhvr>
                                      <p:to x="100000" y="100000"/>
                                    </p:animScale>
                                    <p:animScale>
                                      <p:cBhvr>
                                        <p:cTn id="43" dur="26">
                                          <p:stCondLst>
                                            <p:cond delay="1642"/>
                                          </p:stCondLst>
                                        </p:cTn>
                                        <p:tgtEl>
                                          <p:spTgt spid="6"/>
                                        </p:tgtEl>
                                      </p:cBhvr>
                                      <p:to x="100000" y="90000"/>
                                    </p:animScale>
                                    <p:animScale>
                                      <p:cBhvr>
                                        <p:cTn id="44" dur="166" decel="50000">
                                          <p:stCondLst>
                                            <p:cond delay="1668"/>
                                          </p:stCondLst>
                                        </p:cTn>
                                        <p:tgtEl>
                                          <p:spTgt spid="6"/>
                                        </p:tgtEl>
                                      </p:cBhvr>
                                      <p:to x="100000" y="100000"/>
                                    </p:animScale>
                                    <p:animScale>
                                      <p:cBhvr>
                                        <p:cTn id="45" dur="26">
                                          <p:stCondLst>
                                            <p:cond delay="1808"/>
                                          </p:stCondLst>
                                        </p:cTn>
                                        <p:tgtEl>
                                          <p:spTgt spid="6"/>
                                        </p:tgtEl>
                                      </p:cBhvr>
                                      <p:to x="100000" y="95000"/>
                                    </p:animScale>
                                    <p:animScale>
                                      <p:cBhvr>
                                        <p:cTn id="4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Rectangle 1"/>
          <p:cNvSpPr/>
          <p:nvPr/>
        </p:nvSpPr>
        <p:spPr>
          <a:xfrm>
            <a:off x="315817" y="376794"/>
            <a:ext cx="11876183" cy="1815882"/>
          </a:xfrm>
          <a:prstGeom prst="rect">
            <a:avLst/>
          </a:prstGeom>
        </p:spPr>
        <p:txBody>
          <a:bodyPr wrap="square">
            <a:spAutoFit/>
          </a:bodyPr>
          <a:lstStyle/>
          <a:p>
            <a:r>
              <a:rPr lang="en-US" sz="2800" b="1" dirty="0">
                <a:solidFill>
                  <a:srgbClr val="0000FF"/>
                </a:solidFill>
                <a:latin typeface="Times New Roman" panose="02020603050405020304" pitchFamily="18" charset="0"/>
                <a:ea typeface="SimSun" panose="02010600030101010101" pitchFamily="2" charset="-122"/>
              </a:rPr>
              <a:t>Romans 8:15-16....</a:t>
            </a:r>
            <a:r>
              <a:rPr lang="en-US" sz="2800" baseline="30000" dirty="0">
                <a:latin typeface="Times New Roman" panose="02020603050405020304" pitchFamily="18" charset="0"/>
                <a:ea typeface="SimSun" panose="02010600030101010101" pitchFamily="2" charset="-122"/>
              </a:rPr>
              <a:t> </a:t>
            </a:r>
            <a:r>
              <a:rPr lang="en-US" sz="2800" b="1" baseline="30000" dirty="0">
                <a:latin typeface="Times New Roman" panose="02020603050405020304" pitchFamily="18" charset="0"/>
                <a:ea typeface="SimSun" panose="02010600030101010101" pitchFamily="2" charset="-122"/>
              </a:rPr>
              <a:t>15 </a:t>
            </a:r>
            <a:r>
              <a:rPr lang="en-US" sz="2800" b="1" dirty="0">
                <a:latin typeface="Times New Roman" panose="02020603050405020304" pitchFamily="18" charset="0"/>
                <a:ea typeface="SimSun" panose="02010600030101010101" pitchFamily="2" charset="-122"/>
              </a:rPr>
              <a:t>For ye have not received the </a:t>
            </a:r>
            <a:r>
              <a:rPr lang="en-US" sz="2800" b="1" u="sng" dirty="0">
                <a:solidFill>
                  <a:srgbClr val="FF0000"/>
                </a:solidFill>
                <a:latin typeface="Times New Roman" panose="02020603050405020304" pitchFamily="18" charset="0"/>
                <a:ea typeface="SimSun" panose="02010600030101010101" pitchFamily="2" charset="-122"/>
              </a:rPr>
              <a:t>spirit of bondage</a:t>
            </a:r>
            <a:r>
              <a:rPr lang="en-US" sz="2800" b="1" dirty="0">
                <a:latin typeface="Times New Roman" panose="02020603050405020304" pitchFamily="18" charset="0"/>
                <a:ea typeface="SimSun" panose="02010600030101010101" pitchFamily="2" charset="-122"/>
              </a:rPr>
              <a:t> again to fear; but ye have received the </a:t>
            </a:r>
            <a:r>
              <a:rPr lang="en-US" sz="2800" b="1" u="sng" dirty="0">
                <a:solidFill>
                  <a:srgbClr val="FF0000"/>
                </a:solidFill>
                <a:latin typeface="Times New Roman" panose="02020603050405020304" pitchFamily="18" charset="0"/>
                <a:ea typeface="SimSun" panose="02010600030101010101" pitchFamily="2" charset="-122"/>
              </a:rPr>
              <a:t>Spirit of adoption</a:t>
            </a:r>
            <a:r>
              <a:rPr lang="en-US" sz="2800" b="1" dirty="0">
                <a:latin typeface="Times New Roman" panose="02020603050405020304" pitchFamily="18" charset="0"/>
                <a:ea typeface="SimSun" panose="02010600030101010101" pitchFamily="2" charset="-122"/>
              </a:rPr>
              <a:t>, whereby we cry, Abba, Father.</a:t>
            </a:r>
            <a:r>
              <a:rPr lang="en-US" sz="2800" b="1" baseline="30000" dirty="0">
                <a:latin typeface="Times New Roman" panose="02020603050405020304" pitchFamily="18" charset="0"/>
                <a:ea typeface="SimSun" panose="02010600030101010101" pitchFamily="2" charset="-122"/>
              </a:rPr>
              <a:t>16 </a:t>
            </a:r>
            <a:r>
              <a:rPr lang="en-US" sz="2800" b="1" dirty="0">
                <a:latin typeface="Times New Roman" panose="02020603050405020304" pitchFamily="18" charset="0"/>
                <a:ea typeface="SimSun" panose="02010600030101010101" pitchFamily="2" charset="-122"/>
              </a:rPr>
              <a:t>The Spirit itself </a:t>
            </a:r>
            <a:r>
              <a:rPr lang="en-US" sz="2800" b="1" dirty="0" err="1">
                <a:latin typeface="Times New Roman" panose="02020603050405020304" pitchFamily="18" charset="0"/>
                <a:ea typeface="SimSun" panose="02010600030101010101" pitchFamily="2" charset="-122"/>
              </a:rPr>
              <a:t>beareth</a:t>
            </a:r>
            <a:r>
              <a:rPr lang="en-US" sz="2800" b="1" dirty="0">
                <a:latin typeface="Times New Roman" panose="02020603050405020304" pitchFamily="18" charset="0"/>
                <a:ea typeface="SimSun" panose="02010600030101010101" pitchFamily="2" charset="-122"/>
              </a:rPr>
              <a:t> witness with </a:t>
            </a:r>
            <a:r>
              <a:rPr lang="en-US" sz="2800" b="1" u="sng" dirty="0">
                <a:solidFill>
                  <a:srgbClr val="FF0000"/>
                </a:solidFill>
                <a:latin typeface="Times New Roman" panose="02020603050405020304" pitchFamily="18" charset="0"/>
                <a:ea typeface="SimSun" panose="02010600030101010101" pitchFamily="2" charset="-122"/>
              </a:rPr>
              <a:t>our spirit</a:t>
            </a:r>
            <a:r>
              <a:rPr lang="en-US" sz="2800" b="1" dirty="0">
                <a:latin typeface="Times New Roman" panose="02020603050405020304" pitchFamily="18" charset="0"/>
                <a:ea typeface="SimSun" panose="02010600030101010101" pitchFamily="2" charset="-122"/>
              </a:rPr>
              <a:t>, that we are the children of God:</a:t>
            </a:r>
            <a:endParaRPr lang="en-US" sz="2800" dirty="0">
              <a:effectLst/>
              <a:latin typeface="Times New Roman" panose="02020603050405020304" pitchFamily="18" charset="0"/>
              <a:ea typeface="SimSun" panose="02010600030101010101" pitchFamily="2" charset="-122"/>
            </a:endParaRPr>
          </a:p>
        </p:txBody>
      </p:sp>
      <p:sp>
        <p:nvSpPr>
          <p:cNvPr id="3" name="Rectangle 2"/>
          <p:cNvSpPr/>
          <p:nvPr/>
        </p:nvSpPr>
        <p:spPr>
          <a:xfrm>
            <a:off x="1586465" y="2322266"/>
            <a:ext cx="8655511" cy="584775"/>
          </a:xfrm>
          <a:prstGeom prst="rect">
            <a:avLst/>
          </a:prstGeom>
        </p:spPr>
        <p:txBody>
          <a:bodyPr wrap="none">
            <a:spAutoFit/>
          </a:bodyPr>
          <a:lstStyle/>
          <a:p>
            <a:r>
              <a:rPr lang="en-US" sz="3200" b="1" u="sng" dirty="0">
                <a:solidFill>
                  <a:srgbClr val="0000FF"/>
                </a:solidFill>
                <a:latin typeface="Times New Roman" panose="02020603050405020304" pitchFamily="18" charset="0"/>
                <a:ea typeface="SimSun" panose="02010600030101010101" pitchFamily="2" charset="-122"/>
              </a:rPr>
              <a:t>Notice the 3 Spirits mentioned in this scripture...</a:t>
            </a:r>
            <a:endParaRPr lang="en-US" sz="3200" u="sng" dirty="0">
              <a:effectLst/>
              <a:latin typeface="Times New Roman" panose="02020603050405020304" pitchFamily="18" charset="0"/>
              <a:ea typeface="SimSun" panose="02010600030101010101" pitchFamily="2" charset="-122"/>
            </a:endParaRPr>
          </a:p>
        </p:txBody>
      </p:sp>
      <p:sp>
        <p:nvSpPr>
          <p:cNvPr id="4" name="Rectangle 3"/>
          <p:cNvSpPr/>
          <p:nvPr/>
        </p:nvSpPr>
        <p:spPr>
          <a:xfrm>
            <a:off x="315816" y="3272644"/>
            <a:ext cx="11571383" cy="1569660"/>
          </a:xfrm>
          <a:prstGeom prst="rect">
            <a:avLst/>
          </a:prstGeom>
        </p:spPr>
        <p:txBody>
          <a:bodyPr wrap="square">
            <a:spAutoFit/>
          </a:bodyPr>
          <a:lstStyle/>
          <a:p>
            <a:r>
              <a:rPr lang="en-US" sz="2400" b="1" dirty="0">
                <a:solidFill>
                  <a:srgbClr val="0000FF"/>
                </a:solidFill>
                <a:latin typeface="Times New Roman" panose="02020603050405020304" pitchFamily="18" charset="0"/>
                <a:ea typeface="SimSun" panose="02010600030101010101" pitchFamily="2" charset="-122"/>
              </a:rPr>
              <a:t>1.  </a:t>
            </a:r>
            <a:r>
              <a:rPr lang="en-US" sz="2400" b="1" u="sng" dirty="0">
                <a:solidFill>
                  <a:srgbClr val="0000FF"/>
                </a:solidFill>
                <a:latin typeface="Times New Roman" panose="02020603050405020304" pitchFamily="18" charset="0"/>
                <a:ea typeface="SimSun" panose="02010600030101010101" pitchFamily="2" charset="-122"/>
              </a:rPr>
              <a:t>SPIRIT OF BONDAGE</a:t>
            </a:r>
            <a:r>
              <a:rPr lang="en-US" sz="2400" b="1" dirty="0">
                <a:solidFill>
                  <a:srgbClr val="0000FF"/>
                </a:solidFill>
                <a:latin typeface="Times New Roman" panose="02020603050405020304" pitchFamily="18" charset="0"/>
                <a:ea typeface="SimSun" panose="02010600030101010101" pitchFamily="2" charset="-122"/>
              </a:rPr>
              <a:t>...evil spirit of slavery and satanic captivity. he must be bound and cast </a:t>
            </a:r>
            <a:r>
              <a:rPr lang="en-US" sz="2400" b="1" dirty="0" err="1">
                <a:solidFill>
                  <a:srgbClr val="0000FF"/>
                </a:solidFill>
                <a:latin typeface="Times New Roman" panose="02020603050405020304" pitchFamily="18" charset="0"/>
                <a:ea typeface="SimSun" panose="02010600030101010101" pitchFamily="2" charset="-122"/>
              </a:rPr>
              <a:t>out..Matthew</a:t>
            </a:r>
            <a:r>
              <a:rPr lang="en-US" sz="2400" b="1" dirty="0">
                <a:solidFill>
                  <a:srgbClr val="0000FF"/>
                </a:solidFill>
                <a:latin typeface="Times New Roman" panose="02020603050405020304" pitchFamily="18" charset="0"/>
                <a:ea typeface="SimSun" panose="02010600030101010101" pitchFamily="2" charset="-122"/>
              </a:rPr>
              <a:t> 12:29...</a:t>
            </a:r>
            <a:r>
              <a:rPr lang="en-US" sz="2400" baseline="30000" dirty="0">
                <a:latin typeface="Times New Roman" panose="02020603050405020304" pitchFamily="18" charset="0"/>
                <a:ea typeface="SimSun" panose="02010600030101010101" pitchFamily="2" charset="-122"/>
              </a:rPr>
              <a:t> 29 </a:t>
            </a:r>
            <a:r>
              <a:rPr lang="en-US" sz="2400" dirty="0">
                <a:latin typeface="Times New Roman" panose="02020603050405020304" pitchFamily="18" charset="0"/>
                <a:ea typeface="SimSun" panose="02010600030101010101" pitchFamily="2" charset="-122"/>
              </a:rPr>
              <a:t>Or else how can one enter into a strong man's house, and spoil his goods, except he first bind the strong man? and then he will spoil his house.</a:t>
            </a:r>
            <a:endParaRPr lang="en-US" sz="2400" dirty="0">
              <a:effectLst/>
              <a:latin typeface="Times New Roman" panose="02020603050405020304" pitchFamily="18" charset="0"/>
              <a:ea typeface="SimSun" panose="02010600030101010101" pitchFamily="2" charset="-122"/>
            </a:endParaRPr>
          </a:p>
        </p:txBody>
      </p:sp>
      <p:sp>
        <p:nvSpPr>
          <p:cNvPr id="5" name="Rectangle 4"/>
          <p:cNvSpPr/>
          <p:nvPr/>
        </p:nvSpPr>
        <p:spPr>
          <a:xfrm>
            <a:off x="315816" y="4621678"/>
            <a:ext cx="11108675"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2. </a:t>
            </a:r>
            <a:r>
              <a:rPr lang="en-US" sz="2400" b="1" u="sng" dirty="0">
                <a:solidFill>
                  <a:srgbClr val="0000FF"/>
                </a:solidFill>
                <a:latin typeface="Times New Roman" panose="02020603050405020304" pitchFamily="18" charset="0"/>
                <a:ea typeface="SimSun" panose="02010600030101010101" pitchFamily="2" charset="-122"/>
              </a:rPr>
              <a:t>SPIRIT OF ADOPTION</a:t>
            </a:r>
            <a:r>
              <a:rPr lang="en-US" sz="2400" dirty="0">
                <a:latin typeface="Times New Roman" panose="02020603050405020304" pitchFamily="18" charset="0"/>
                <a:ea typeface="SimSun" panose="02010600030101010101" pitchFamily="2" charset="-122"/>
              </a:rPr>
              <a:t>...ministering spirit that is of God. He is to be loosed and sent forth to break all bondage, and to bring a person into </a:t>
            </a:r>
            <a:r>
              <a:rPr lang="en-US" sz="2400" dirty="0" err="1">
                <a:latin typeface="Times New Roman" panose="02020603050405020304" pitchFamily="18" charset="0"/>
                <a:ea typeface="SimSun" panose="02010600030101010101" pitchFamily="2" charset="-122"/>
              </a:rPr>
              <a:t>sonship</a:t>
            </a:r>
            <a:r>
              <a:rPr lang="en-US" sz="2400" dirty="0">
                <a:latin typeface="Times New Roman" panose="02020603050405020304" pitchFamily="18" charset="0"/>
                <a:ea typeface="SimSun" panose="02010600030101010101" pitchFamily="2" charset="-122"/>
              </a:rPr>
              <a:t>.</a:t>
            </a:r>
            <a:endParaRPr lang="en-US" sz="2400" dirty="0">
              <a:effectLst/>
              <a:latin typeface="Times New Roman" panose="02020603050405020304" pitchFamily="18" charset="0"/>
              <a:ea typeface="SimSun" panose="02010600030101010101" pitchFamily="2" charset="-122"/>
            </a:endParaRPr>
          </a:p>
        </p:txBody>
      </p:sp>
      <p:sp>
        <p:nvSpPr>
          <p:cNvPr id="6" name="Rectangle 5"/>
          <p:cNvSpPr/>
          <p:nvPr/>
        </p:nvSpPr>
        <p:spPr>
          <a:xfrm>
            <a:off x="315816" y="5599106"/>
            <a:ext cx="11196811" cy="954107"/>
          </a:xfrm>
          <a:prstGeom prst="rect">
            <a:avLst/>
          </a:prstGeom>
        </p:spPr>
        <p:txBody>
          <a:bodyPr wrap="square">
            <a:spAutoFit/>
          </a:bodyPr>
          <a:lstStyle/>
          <a:p>
            <a:r>
              <a:rPr lang="en-US" sz="2800" dirty="0">
                <a:latin typeface="Times New Roman" panose="02020603050405020304" pitchFamily="18" charset="0"/>
                <a:ea typeface="SimSun" panose="02010600030101010101" pitchFamily="2" charset="-122"/>
              </a:rPr>
              <a:t>3. </a:t>
            </a:r>
            <a:r>
              <a:rPr lang="en-US" sz="2800" b="1" u="sng" dirty="0">
                <a:solidFill>
                  <a:srgbClr val="0000FF"/>
                </a:solidFill>
                <a:latin typeface="Times New Roman" panose="02020603050405020304" pitchFamily="18" charset="0"/>
                <a:ea typeface="SimSun" panose="02010600030101010101" pitchFamily="2" charset="-122"/>
              </a:rPr>
              <a:t>HUMAN SPIRIT</a:t>
            </a:r>
            <a:r>
              <a:rPr lang="en-US" sz="2800" dirty="0">
                <a:latin typeface="Times New Roman" panose="02020603050405020304" pitchFamily="18" charset="0"/>
                <a:ea typeface="SimSun" panose="02010600030101010101" pitchFamily="2" charset="-122"/>
              </a:rPr>
              <a:t>....The deciding factor as to which of the two spirits will dominate.</a:t>
            </a:r>
            <a:endParaRPr lang="en-US" sz="2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22574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ircle(in)">
                                      <p:cBhvr>
                                        <p:cTn id="28" dur="2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80">
                                          <p:stCondLst>
                                            <p:cond delay="0"/>
                                          </p:stCondLst>
                                        </p:cTn>
                                        <p:tgtEl>
                                          <p:spTgt spid="6"/>
                                        </p:tgtEl>
                                      </p:cBhvr>
                                    </p:animEffect>
                                    <p:anim calcmode="lin" valueType="num">
                                      <p:cBhvr>
                                        <p:cTn id="3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9" dur="26">
                                          <p:stCondLst>
                                            <p:cond delay="650"/>
                                          </p:stCondLst>
                                        </p:cTn>
                                        <p:tgtEl>
                                          <p:spTgt spid="6"/>
                                        </p:tgtEl>
                                      </p:cBhvr>
                                      <p:to x="100000" y="60000"/>
                                    </p:animScale>
                                    <p:animScale>
                                      <p:cBhvr>
                                        <p:cTn id="40" dur="166" decel="50000">
                                          <p:stCondLst>
                                            <p:cond delay="676"/>
                                          </p:stCondLst>
                                        </p:cTn>
                                        <p:tgtEl>
                                          <p:spTgt spid="6"/>
                                        </p:tgtEl>
                                      </p:cBhvr>
                                      <p:to x="100000" y="100000"/>
                                    </p:animScale>
                                    <p:animScale>
                                      <p:cBhvr>
                                        <p:cTn id="41" dur="26">
                                          <p:stCondLst>
                                            <p:cond delay="1312"/>
                                          </p:stCondLst>
                                        </p:cTn>
                                        <p:tgtEl>
                                          <p:spTgt spid="6"/>
                                        </p:tgtEl>
                                      </p:cBhvr>
                                      <p:to x="100000" y="80000"/>
                                    </p:animScale>
                                    <p:animScale>
                                      <p:cBhvr>
                                        <p:cTn id="42" dur="166" decel="50000">
                                          <p:stCondLst>
                                            <p:cond delay="1338"/>
                                          </p:stCondLst>
                                        </p:cTn>
                                        <p:tgtEl>
                                          <p:spTgt spid="6"/>
                                        </p:tgtEl>
                                      </p:cBhvr>
                                      <p:to x="100000" y="100000"/>
                                    </p:animScale>
                                    <p:animScale>
                                      <p:cBhvr>
                                        <p:cTn id="43" dur="26">
                                          <p:stCondLst>
                                            <p:cond delay="1642"/>
                                          </p:stCondLst>
                                        </p:cTn>
                                        <p:tgtEl>
                                          <p:spTgt spid="6"/>
                                        </p:tgtEl>
                                      </p:cBhvr>
                                      <p:to x="100000" y="90000"/>
                                    </p:animScale>
                                    <p:animScale>
                                      <p:cBhvr>
                                        <p:cTn id="44" dur="166" decel="50000">
                                          <p:stCondLst>
                                            <p:cond delay="1668"/>
                                          </p:stCondLst>
                                        </p:cTn>
                                        <p:tgtEl>
                                          <p:spTgt spid="6"/>
                                        </p:tgtEl>
                                      </p:cBhvr>
                                      <p:to x="100000" y="100000"/>
                                    </p:animScale>
                                    <p:animScale>
                                      <p:cBhvr>
                                        <p:cTn id="45" dur="26">
                                          <p:stCondLst>
                                            <p:cond delay="1808"/>
                                          </p:stCondLst>
                                        </p:cTn>
                                        <p:tgtEl>
                                          <p:spTgt spid="6"/>
                                        </p:tgtEl>
                                      </p:cBhvr>
                                      <p:to x="100000" y="95000"/>
                                    </p:animScale>
                                    <p:animScale>
                                      <p:cBhvr>
                                        <p:cTn id="4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340" y="720330"/>
            <a:ext cx="5189517" cy="5029839"/>
          </a:xfrm>
          <a:prstGeom prst="rect">
            <a:avLst/>
          </a:prstGeom>
        </p:spPr>
      </p:pic>
    </p:spTree>
    <p:extLst>
      <p:ext uri="{BB962C8B-B14F-4D97-AF65-F5344CB8AC3E}">
        <p14:creationId xmlns:p14="http://schemas.microsoft.com/office/powerpoint/2010/main" val="1095840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44000">
              <a:srgbClr val="FFFF00"/>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9BAA3-A5DD-437C-8935-D1D8AFF08E60}" type="datetime1">
              <a:rPr lang="en-US" smtClean="0"/>
              <a:t>9/8/2015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065F52-9F87-4E71-B53E-8945072999A8}" type="slidenum">
              <a:rPr lang="en-US" smtClean="0"/>
              <a:t>19</a:t>
            </a:fld>
            <a:endParaRPr lang="en-US"/>
          </a:p>
        </p:txBody>
      </p:sp>
      <p:sp>
        <p:nvSpPr>
          <p:cNvPr id="6" name="TextBox 5"/>
          <p:cNvSpPr txBox="1"/>
          <p:nvPr/>
        </p:nvSpPr>
        <p:spPr>
          <a:xfrm>
            <a:off x="1817172" y="1205448"/>
            <a:ext cx="8557656" cy="4401205"/>
          </a:xfrm>
          <a:prstGeom prst="rect">
            <a:avLst/>
          </a:prstGeom>
          <a:noFill/>
        </p:spPr>
        <p:txBody>
          <a:bodyPr wrap="square" rtlCol="0">
            <a:spAutoFit/>
          </a:bodyPr>
          <a:lstStyle/>
          <a:p>
            <a:pPr algn="ctr"/>
            <a:r>
              <a:rPr lang="en-US" sz="4000" b="1" dirty="0" smtClean="0">
                <a:solidFill>
                  <a:srgbClr val="0000FF"/>
                </a:solidFill>
                <a:latin typeface="Cooper Black" panose="0208090404030B020404" pitchFamily="18" charset="0"/>
              </a:rPr>
              <a:t>WELCOME TO OUR BIBLE STUDIES NIGHT</a:t>
            </a:r>
          </a:p>
          <a:p>
            <a:pPr algn="ctr"/>
            <a:r>
              <a:rPr lang="en-US" sz="4000" b="1" dirty="0" smtClean="0">
                <a:solidFill>
                  <a:srgbClr val="0000FF"/>
                </a:solidFill>
                <a:latin typeface="Cooper Black" panose="0208090404030B020404" pitchFamily="18" charset="0"/>
              </a:rPr>
              <a:t>WHERE LEARNING GOD’S WORD IS OUR </a:t>
            </a:r>
          </a:p>
          <a:p>
            <a:pPr algn="ctr"/>
            <a:r>
              <a:rPr lang="en-US" sz="4000" b="1" dirty="0" smtClean="0">
                <a:solidFill>
                  <a:srgbClr val="0000FF"/>
                </a:solidFill>
                <a:latin typeface="Cooper Black" panose="0208090404030B020404" pitchFamily="18" charset="0"/>
              </a:rPr>
              <a:t>SOURCE FOR FIGHTING THE GOOD FIGHT OF </a:t>
            </a:r>
          </a:p>
          <a:p>
            <a:pPr algn="ctr"/>
            <a:r>
              <a:rPr lang="en-US" sz="4000" b="1" dirty="0" smtClean="0">
                <a:solidFill>
                  <a:srgbClr val="0000FF"/>
                </a:solidFill>
                <a:latin typeface="Cooper Black" panose="0208090404030B020404" pitchFamily="18" charset="0"/>
              </a:rPr>
              <a:t>FAITH!</a:t>
            </a:r>
            <a:endParaRPr lang="en-US" sz="4000" b="1" dirty="0">
              <a:solidFill>
                <a:srgbClr val="0000FF"/>
              </a:solidFill>
              <a:latin typeface="Cooper Black" panose="0208090404030B020404" pitchFamily="18" charset="0"/>
            </a:endParaRPr>
          </a:p>
        </p:txBody>
      </p:sp>
    </p:spTree>
    <p:extLst>
      <p:ext uri="{BB962C8B-B14F-4D97-AF65-F5344CB8AC3E}">
        <p14:creationId xmlns:p14="http://schemas.microsoft.com/office/powerpoint/2010/main" val="2391769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132203" y="2721786"/>
            <a:ext cx="11832115" cy="3785652"/>
          </a:xfrm>
          <a:prstGeom prst="rect">
            <a:avLst/>
          </a:prstGeom>
        </p:spPr>
        <p:txBody>
          <a:bodyPr wrap="square">
            <a:spAutoFit/>
          </a:bodyPr>
          <a:lstStyle/>
          <a:p>
            <a:r>
              <a:rPr lang="en-US" sz="2000" b="1" baseline="30000" dirty="0">
                <a:solidFill>
                  <a:srgbClr val="0033CC"/>
                </a:solidFill>
              </a:rPr>
              <a:t>10 </a:t>
            </a:r>
            <a:r>
              <a:rPr lang="en-US" sz="2000" b="1" dirty="0">
                <a:solidFill>
                  <a:srgbClr val="0033CC"/>
                </a:solidFill>
              </a:rPr>
              <a:t>Finally, my brethren, be strong in the Lord, and in the power of his might.</a:t>
            </a:r>
          </a:p>
          <a:p>
            <a:r>
              <a:rPr lang="en-US" sz="2000" b="1" baseline="30000" dirty="0">
                <a:solidFill>
                  <a:srgbClr val="0033CC"/>
                </a:solidFill>
              </a:rPr>
              <a:t>11 </a:t>
            </a:r>
            <a:r>
              <a:rPr lang="en-US" sz="2000" b="1" dirty="0">
                <a:solidFill>
                  <a:srgbClr val="0033CC"/>
                </a:solidFill>
              </a:rPr>
              <a:t>Put on the whole </a:t>
            </a:r>
            <a:r>
              <a:rPr lang="en-US" sz="2000" b="1" dirty="0" err="1">
                <a:solidFill>
                  <a:srgbClr val="0033CC"/>
                </a:solidFill>
              </a:rPr>
              <a:t>armour</a:t>
            </a:r>
            <a:r>
              <a:rPr lang="en-US" sz="2000" b="1" dirty="0">
                <a:solidFill>
                  <a:srgbClr val="0033CC"/>
                </a:solidFill>
              </a:rPr>
              <a:t> of God, that ye may be able to stand against the wiles of the devil.</a:t>
            </a:r>
          </a:p>
          <a:p>
            <a:r>
              <a:rPr lang="en-US" sz="2000" b="1" baseline="30000" dirty="0">
                <a:solidFill>
                  <a:srgbClr val="0033CC"/>
                </a:solidFill>
              </a:rPr>
              <a:t>12 </a:t>
            </a:r>
            <a:r>
              <a:rPr lang="en-US" sz="2000" b="1" dirty="0">
                <a:solidFill>
                  <a:srgbClr val="0033CC"/>
                </a:solidFill>
              </a:rPr>
              <a:t>For we wrestle not against flesh and blood, but against principalities, against powers, against the rulers of the darkness of this world, against spiritual wickedness in high places.</a:t>
            </a:r>
          </a:p>
          <a:p>
            <a:r>
              <a:rPr lang="en-US" sz="2000" b="1" baseline="30000" dirty="0">
                <a:solidFill>
                  <a:srgbClr val="0033CC"/>
                </a:solidFill>
              </a:rPr>
              <a:t>13 </a:t>
            </a:r>
            <a:r>
              <a:rPr lang="en-US" sz="2000" b="1" dirty="0">
                <a:solidFill>
                  <a:srgbClr val="0033CC"/>
                </a:solidFill>
              </a:rPr>
              <a:t>Wherefore take unto you the whole </a:t>
            </a:r>
            <a:r>
              <a:rPr lang="en-US" sz="2000" b="1" dirty="0" err="1">
                <a:solidFill>
                  <a:srgbClr val="0033CC"/>
                </a:solidFill>
              </a:rPr>
              <a:t>armour</a:t>
            </a:r>
            <a:r>
              <a:rPr lang="en-US" sz="2000" b="1" dirty="0">
                <a:solidFill>
                  <a:srgbClr val="0033CC"/>
                </a:solidFill>
              </a:rPr>
              <a:t> of God, that ye may be able to withstand in the evil day, and having done all, to stand.</a:t>
            </a:r>
          </a:p>
          <a:p>
            <a:r>
              <a:rPr lang="en-US" sz="2000" b="1" baseline="30000" dirty="0">
                <a:solidFill>
                  <a:srgbClr val="0033CC"/>
                </a:solidFill>
              </a:rPr>
              <a:t>14 </a:t>
            </a:r>
            <a:r>
              <a:rPr lang="en-US" sz="2000" b="1" dirty="0">
                <a:solidFill>
                  <a:srgbClr val="0033CC"/>
                </a:solidFill>
              </a:rPr>
              <a:t>Stand therefore, having your loins girt about with truth, and having on the breastplate of righteousness;</a:t>
            </a:r>
          </a:p>
          <a:p>
            <a:r>
              <a:rPr lang="en-US" sz="2000" b="1" baseline="30000" dirty="0">
                <a:solidFill>
                  <a:srgbClr val="0033CC"/>
                </a:solidFill>
              </a:rPr>
              <a:t>15 </a:t>
            </a:r>
            <a:r>
              <a:rPr lang="en-US" sz="2000" b="1" dirty="0">
                <a:solidFill>
                  <a:srgbClr val="0033CC"/>
                </a:solidFill>
              </a:rPr>
              <a:t>And your feet shod with the preparation of the gospel of peace;</a:t>
            </a:r>
          </a:p>
          <a:p>
            <a:r>
              <a:rPr lang="en-US" sz="2000" b="1" baseline="30000" dirty="0">
                <a:solidFill>
                  <a:srgbClr val="0033CC"/>
                </a:solidFill>
              </a:rPr>
              <a:t>16 </a:t>
            </a:r>
            <a:r>
              <a:rPr lang="en-US" sz="2000" b="1" dirty="0">
                <a:solidFill>
                  <a:srgbClr val="0033CC"/>
                </a:solidFill>
              </a:rPr>
              <a:t>Above all, taking the shield of faith, wherewith ye shall be able to quench all the fiery darts of the wicked.</a:t>
            </a:r>
          </a:p>
          <a:p>
            <a:r>
              <a:rPr lang="en-US" sz="2000" b="1" baseline="30000" dirty="0">
                <a:solidFill>
                  <a:srgbClr val="0033CC"/>
                </a:solidFill>
              </a:rPr>
              <a:t>17 </a:t>
            </a:r>
            <a:r>
              <a:rPr lang="en-US" sz="2000" b="1" dirty="0">
                <a:solidFill>
                  <a:srgbClr val="0033CC"/>
                </a:solidFill>
              </a:rPr>
              <a:t>And take the helmet of salvation, and the sword of the Spirit, which is the word of God:</a:t>
            </a:r>
          </a:p>
          <a:p>
            <a:r>
              <a:rPr lang="en-US" sz="2000" b="1" baseline="30000" dirty="0">
                <a:solidFill>
                  <a:srgbClr val="0033CC"/>
                </a:solidFill>
              </a:rPr>
              <a:t>18 </a:t>
            </a:r>
            <a:r>
              <a:rPr lang="en-US" sz="2000" b="1" dirty="0">
                <a:solidFill>
                  <a:srgbClr val="0033CC"/>
                </a:solidFill>
              </a:rPr>
              <a:t>Praying always with all prayer and supplication in the Spirit, and watching thereunto with all perseverance and supplication for all saints;</a:t>
            </a:r>
          </a:p>
        </p:txBody>
      </p:sp>
      <p:sp>
        <p:nvSpPr>
          <p:cNvPr id="3" name="Rectangle 2"/>
          <p:cNvSpPr/>
          <p:nvPr/>
        </p:nvSpPr>
        <p:spPr>
          <a:xfrm>
            <a:off x="3048000" y="474345"/>
            <a:ext cx="6096000" cy="1569660"/>
          </a:xfrm>
          <a:prstGeom prst="rect">
            <a:avLst/>
          </a:prstGeom>
          <a:ln>
            <a:solidFill>
              <a:schemeClr val="accent1"/>
            </a:solidFill>
          </a:ln>
        </p:spPr>
        <p:txBody>
          <a:bodyPr>
            <a:spAutoFit/>
          </a:bodyPr>
          <a:lstStyle/>
          <a:p>
            <a:pPr algn="ctr"/>
            <a:r>
              <a:rPr lang="en-US" sz="4800" u="sng" dirty="0" smtClean="0">
                <a:solidFill>
                  <a:srgbClr val="0033CC"/>
                </a:solidFill>
                <a:latin typeface="Britannic Bold" panose="020B0903060703020204" pitchFamily="34" charset="0"/>
              </a:rPr>
              <a:t>SCRIPTURE LESSON</a:t>
            </a:r>
          </a:p>
          <a:p>
            <a:pPr algn="ctr"/>
            <a:r>
              <a:rPr lang="en-US" sz="4800" u="sng" dirty="0" smtClean="0">
                <a:solidFill>
                  <a:srgbClr val="0033CC"/>
                </a:solidFill>
                <a:latin typeface="Britannic Bold" panose="020B0903060703020204" pitchFamily="34" charset="0"/>
              </a:rPr>
              <a:t>EPHESIANS 6:10-18</a:t>
            </a:r>
            <a:endParaRPr lang="en-US" sz="4800" u="sng" dirty="0">
              <a:solidFill>
                <a:srgbClr val="0033CC"/>
              </a:solidFill>
              <a:latin typeface="Britannic Bold" panose="020B0903060703020204" pitchFamily="34" charset="0"/>
            </a:endParaRPr>
          </a:p>
        </p:txBody>
      </p:sp>
    </p:spTree>
    <p:extLst>
      <p:ext uri="{BB962C8B-B14F-4D97-AF65-F5344CB8AC3E}">
        <p14:creationId xmlns:p14="http://schemas.microsoft.com/office/powerpoint/2010/main" val="3012792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barn(inVertical)">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barn(inVertical)">
                                      <p:cBhvr>
                                        <p:cTn id="21" dur="500"/>
                                        <p:tgtEl>
                                          <p:spTgt spid="2">
                                            <p:txEl>
                                              <p:pRg st="1" end="1"/>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barn(inVertical)">
                                      <p:cBhvr>
                                        <p:cTn id="24" dur="500"/>
                                        <p:tgtEl>
                                          <p:spTgt spid="2">
                                            <p:txEl>
                                              <p:pRg st="2" end="2"/>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barn(inVertical)">
                                      <p:cBhvr>
                                        <p:cTn id="30" dur="500"/>
                                        <p:tgtEl>
                                          <p:spTgt spid="2">
                                            <p:txEl>
                                              <p:pRg st="4" end="4"/>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Effect transition="in" filter="barn(inVertical)">
                                      <p:cBhvr>
                                        <p:cTn id="36" dur="500"/>
                                        <p:tgtEl>
                                          <p:spTgt spid="2">
                                            <p:txEl>
                                              <p:pRg st="6" end="6"/>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Effect transition="in" filter="barn(inVertical)">
                                      <p:cBhvr>
                                        <p:cTn id="39" dur="500"/>
                                        <p:tgtEl>
                                          <p:spTgt spid="2">
                                            <p:txEl>
                                              <p:pRg st="7" end="7"/>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u="sng" dirty="0" smtClean="0">
                <a:solidFill>
                  <a:srgbClr val="FF0000"/>
                </a:solidFill>
                <a:effectLst/>
                <a:latin typeface="Times New Roman" panose="02020603050405020304" pitchFamily="18" charset="0"/>
                <a:ea typeface="SimSun" panose="02010600030101010101" pitchFamily="2" charset="-122"/>
              </a:rPr>
              <a:t>Part 2</a:t>
            </a:r>
            <a:endParaRPr lang="en-US"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solidFill>
                  <a:schemeClr val="accent6">
                    <a:lumMod val="50000"/>
                  </a:schemeClr>
                </a:solidFill>
              </a:rPr>
              <a:t>CHALLENGING</a:t>
            </a:r>
          </a:p>
          <a:p>
            <a:r>
              <a:rPr lang="en-US" sz="4800" b="1" dirty="0" smtClean="0">
                <a:solidFill>
                  <a:schemeClr val="accent6">
                    <a:lumMod val="50000"/>
                  </a:schemeClr>
                </a:solidFill>
              </a:rPr>
              <a:t>SPIRITUAL</a:t>
            </a:r>
          </a:p>
          <a:p>
            <a:r>
              <a:rPr lang="en-US" sz="4800" b="1" dirty="0" smtClean="0">
                <a:solidFill>
                  <a:schemeClr val="accent6">
                    <a:lumMod val="50000"/>
                  </a:schemeClr>
                </a:solidFill>
              </a:rPr>
              <a:t>FORCES</a:t>
            </a:r>
            <a:endParaRPr lang="en-US" sz="4800" b="1" dirty="0">
              <a:solidFill>
                <a:schemeClr val="accent6">
                  <a:lumMod val="50000"/>
                </a:schemeClr>
              </a:solidFill>
            </a:endParaRPr>
          </a:p>
        </p:txBody>
      </p:sp>
    </p:spTree>
    <p:extLst>
      <p:ext uri="{BB962C8B-B14F-4D97-AF65-F5344CB8AC3E}">
        <p14:creationId xmlns:p14="http://schemas.microsoft.com/office/powerpoint/2010/main" val="25701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249814" y="282450"/>
            <a:ext cx="11701670" cy="6370975"/>
          </a:xfrm>
          <a:prstGeom prst="rect">
            <a:avLst/>
          </a:prstGeom>
          <a:noFill/>
        </p:spPr>
        <p:txBody>
          <a:bodyPr wrap="square" rtlCol="0">
            <a:spAutoFit/>
          </a:bodyPr>
          <a:lstStyle/>
          <a:p>
            <a:r>
              <a:rPr lang="en-US" sz="2400" b="1" dirty="0" smtClean="0">
                <a:solidFill>
                  <a:schemeClr val="bg1"/>
                </a:solidFill>
              </a:rPr>
              <a:t>THESE SLIDE PROJECTION STUDIES  ARE FOCUSED ON  THE SCRIPTURAL NAME OF SOME OF THE  “STRONG MEN” SHOWN TO US IN THE BIBLE WHO ARE EVIL SPIRITS, AND THE MANIFESTATIONS PRODUCED BY THEM.</a:t>
            </a:r>
          </a:p>
          <a:p>
            <a:endParaRPr lang="en-US" sz="2400" b="1" dirty="0">
              <a:solidFill>
                <a:schemeClr val="bg1"/>
              </a:solidFill>
            </a:endParaRPr>
          </a:p>
          <a:p>
            <a:r>
              <a:rPr lang="en-US" sz="2400" b="1" dirty="0" smtClean="0">
                <a:solidFill>
                  <a:schemeClr val="bg1"/>
                </a:solidFill>
              </a:rPr>
              <a:t>MANY OF THE PROBLEMS OF MANKIND ARE DUE TO THESE EVIL WICKED SPIRITS.  MANY CHRISTIANS HAVE FORMULATED THEIR OWN IDEAS AND MAKE UP THEIR OWN NAMES FOR THEM , BUT THAT IS MAN’S UNDERSTANDING AND NOT GOD’S WISDOM NOR HIS WORD!!</a:t>
            </a:r>
          </a:p>
          <a:p>
            <a:endParaRPr lang="en-US" sz="2400" b="1" dirty="0">
              <a:solidFill>
                <a:schemeClr val="bg1"/>
              </a:solidFill>
            </a:endParaRPr>
          </a:p>
          <a:p>
            <a:r>
              <a:rPr lang="en-US" sz="2400" b="1" dirty="0" smtClean="0">
                <a:solidFill>
                  <a:schemeClr val="bg1"/>
                </a:solidFill>
              </a:rPr>
              <a:t>IT IS BECAUSE OF A LACK OF KNOWLEDGE, THAT MANY HAVE BEEN WARRING IN A HIT AND MISS TYPE OF BATTLE. WE BIND SOME OF THE MANIFESTATIONS OF THE “STRONGMEN” AND LET THE EVIL SPIRIT ITSELF REMAIN IN THE BODY. MANY TIMES SOME CHRISTIANS FAIL TO RECOGNIZE AND AREN’T SURE WHAT MANIFESTATIONS BELONG TO WHICH STRONG MAN ! !</a:t>
            </a:r>
          </a:p>
          <a:p>
            <a:endParaRPr lang="en-US" sz="2400" b="1" dirty="0">
              <a:solidFill>
                <a:schemeClr val="bg1"/>
              </a:solidFill>
            </a:endParaRPr>
          </a:p>
          <a:p>
            <a:r>
              <a:rPr lang="en-US" sz="2400" b="1" dirty="0" smtClean="0">
                <a:solidFill>
                  <a:schemeClr val="bg1"/>
                </a:solidFill>
              </a:rPr>
              <a:t>DECERNING OF SPIRITS IS A VALUABLE GIFT GIVEN BY THE HOLY SPIRIT AND WE NEED TO PUT IT IN USE IN THE CHURCH TO SET THE PEOPLE FREE!!</a:t>
            </a:r>
            <a:endParaRPr lang="en-US" sz="2400" b="1" dirty="0">
              <a:solidFill>
                <a:schemeClr val="bg1"/>
              </a:solidFill>
            </a:endParaRPr>
          </a:p>
        </p:txBody>
      </p:sp>
    </p:spTree>
    <p:extLst>
      <p:ext uri="{BB962C8B-B14F-4D97-AF65-F5344CB8AC3E}">
        <p14:creationId xmlns:p14="http://schemas.microsoft.com/office/powerpoint/2010/main" val="4093702271"/>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150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1500"/>
                                      </p:stCondLst>
                                      <p:iterate type="wd">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38000" fill="hold" nodeType="clickEffect" p14:presetBounceEnd="60000">
                                      <p:stCondLst>
                                        <p:cond delay="1500"/>
                                      </p:stCondLst>
                                      <p:iterate type="wd">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14:bounceEnd="60000">
                                          <p:cBhvr additive="base">
                                            <p:cTn id="19" dur="2000" fill="hold"/>
                                            <p:tgtEl>
                                              <p:spTgt spid="2">
                                                <p:txEl>
                                                  <p:pRg st="4" end="4"/>
                                                </p:txEl>
                                              </p:spTgt>
                                            </p:tgtEl>
                                            <p:attrNameLst>
                                              <p:attrName>ppt_x</p:attrName>
                                            </p:attrNameLst>
                                          </p:cBhvr>
                                          <p:tavLst>
                                            <p:tav tm="0">
                                              <p:val>
                                                <p:strVal val="0-#ppt_w/2"/>
                                              </p:val>
                                            </p:tav>
                                            <p:tav tm="100000">
                                              <p:val>
                                                <p:strVal val="#ppt_x"/>
                                              </p:val>
                                            </p:tav>
                                          </p:tavLst>
                                        </p:anim>
                                        <p:anim calcmode="lin" valueType="num" p14:bounceEnd="60000">
                                          <p:cBhvr additive="base">
                                            <p:cTn id="20" dur="2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accel="48000" decel="52000" fill="hold" nodeType="clickEffect">
                                      <p:stCondLst>
                                        <p:cond delay="1500"/>
                                      </p:stCondLst>
                                      <p:iterate type="wd">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150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1500"/>
                                      </p:stCondLst>
                                      <p:iterate type="wd">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38000" fill="hold" nodeType="clickEffect">
                                      <p:stCondLst>
                                        <p:cond delay="1500"/>
                                      </p:stCondLst>
                                      <p:iterate type="wd">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2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accel="48000" decel="52000" fill="hold" nodeType="clickEffect">
                                      <p:stCondLst>
                                        <p:cond delay="1500"/>
                                      </p:stCondLst>
                                      <p:iterate type="wd">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extBox 1"/>
          <p:cNvSpPr txBox="1"/>
          <p:nvPr/>
        </p:nvSpPr>
        <p:spPr>
          <a:xfrm>
            <a:off x="1054359" y="317241"/>
            <a:ext cx="9759821" cy="1446550"/>
          </a:xfrm>
          <a:prstGeom prst="rect">
            <a:avLst/>
          </a:prstGeom>
          <a:noFill/>
        </p:spPr>
        <p:txBody>
          <a:bodyPr wrap="square" rtlCol="0">
            <a:spAutoFit/>
          </a:bodyPr>
          <a:lstStyle/>
          <a:p>
            <a:pPr algn="ctr"/>
            <a:r>
              <a:rPr lang="en-US" sz="8800" b="1" u="sng" dirty="0" smtClean="0">
                <a:solidFill>
                  <a:srgbClr val="C00000"/>
                </a:solidFill>
              </a:rPr>
              <a:t>THE SPIRIT OF FEAR</a:t>
            </a:r>
            <a:endParaRPr lang="en-US" sz="8800" b="1" u="sng" dirty="0">
              <a:solidFill>
                <a:srgbClr val="C00000"/>
              </a:solidFill>
            </a:endParaRPr>
          </a:p>
        </p:txBody>
      </p:sp>
      <p:sp>
        <p:nvSpPr>
          <p:cNvPr id="3" name="TextBox 2"/>
          <p:cNvSpPr txBox="1"/>
          <p:nvPr/>
        </p:nvSpPr>
        <p:spPr>
          <a:xfrm>
            <a:off x="298580" y="1950098"/>
            <a:ext cx="11644603" cy="1200329"/>
          </a:xfrm>
          <a:prstGeom prst="rect">
            <a:avLst/>
          </a:prstGeom>
          <a:noFill/>
        </p:spPr>
        <p:txBody>
          <a:bodyPr wrap="square" rtlCol="0">
            <a:spAutoFit/>
          </a:bodyPr>
          <a:lstStyle/>
          <a:p>
            <a:r>
              <a:rPr lang="en-US" sz="3600" b="1" dirty="0" smtClean="0">
                <a:solidFill>
                  <a:srgbClr val="0000FF"/>
                </a:solidFill>
              </a:rPr>
              <a:t>FOR GOD HATH NOT GIVEN US THE SPIRIT OF FEAR: BUT OF POWER, AND OF LOVE, AND OF A SOUND MIND…..2 TIM 1:7</a:t>
            </a:r>
            <a:endParaRPr lang="en-US" sz="3600" b="1" dirty="0">
              <a:solidFill>
                <a:srgbClr val="0000FF"/>
              </a:solidFill>
            </a:endParaRPr>
          </a:p>
        </p:txBody>
      </p:sp>
      <p:sp>
        <p:nvSpPr>
          <p:cNvPr id="4" name="Rectangle 3"/>
          <p:cNvSpPr/>
          <p:nvPr/>
        </p:nvSpPr>
        <p:spPr>
          <a:xfrm>
            <a:off x="298580" y="3336734"/>
            <a:ext cx="11541119" cy="3416320"/>
          </a:xfrm>
          <a:prstGeom prst="rect">
            <a:avLst/>
          </a:prstGeom>
        </p:spPr>
        <p:txBody>
          <a:bodyPr wrap="square">
            <a:spAutoFit/>
          </a:bodyPr>
          <a:lstStyle/>
          <a:p>
            <a:r>
              <a:rPr lang="en-US" sz="3600" dirty="0">
                <a:latin typeface="Times New Roman" panose="02020603050405020304" pitchFamily="18" charset="0"/>
                <a:ea typeface="SimSun" panose="02010600030101010101" pitchFamily="2" charset="-122"/>
              </a:rPr>
              <a:t>In the Scripture found in 1 John 4:1...it states...Beloved, believe not every spirit but...</a:t>
            </a:r>
            <a:r>
              <a:rPr lang="en-US" sz="3600" b="1" u="dbl" dirty="0">
                <a:solidFill>
                  <a:srgbClr val="0000FF"/>
                </a:solidFill>
                <a:latin typeface="Times New Roman" panose="02020603050405020304" pitchFamily="18" charset="0"/>
                <a:ea typeface="SimSun" panose="02010600030101010101" pitchFamily="2" charset="-122"/>
              </a:rPr>
              <a:t>TRY THE SPIRIT</a:t>
            </a:r>
            <a:r>
              <a:rPr lang="en-US" sz="3600" b="1" u="dbl" dirty="0">
                <a:latin typeface="Times New Roman" panose="02020603050405020304" pitchFamily="18" charset="0"/>
                <a:ea typeface="SimSun" panose="02010600030101010101" pitchFamily="2" charset="-122"/>
              </a:rPr>
              <a:t> </a:t>
            </a:r>
            <a:r>
              <a:rPr lang="en-US" sz="3600" dirty="0">
                <a:latin typeface="Times New Roman" panose="02020603050405020304" pitchFamily="18" charset="0"/>
                <a:ea typeface="SimSun" panose="02010600030101010101" pitchFamily="2" charset="-122"/>
              </a:rPr>
              <a:t>whether they are of God!.</a:t>
            </a:r>
          </a:p>
          <a:p>
            <a:r>
              <a:rPr lang="en-US" sz="3600" dirty="0">
                <a:latin typeface="Times New Roman" panose="02020603050405020304" pitchFamily="18" charset="0"/>
                <a:ea typeface="SimSun" panose="02010600030101010101" pitchFamily="2" charset="-122"/>
              </a:rPr>
              <a:t>Every Spirit whether good or bad has it's own manifestation, and we need to recognize these manifestations in order to know what </a:t>
            </a:r>
            <a:r>
              <a:rPr lang="en-US" sz="3600" u="sng" dirty="0">
                <a:solidFill>
                  <a:srgbClr val="FF0000"/>
                </a:solidFill>
                <a:latin typeface="Times New Roman" panose="02020603050405020304" pitchFamily="18" charset="0"/>
                <a:ea typeface="SimSun" panose="02010600030101010101" pitchFamily="2" charset="-122"/>
              </a:rPr>
              <a:t>strongman</a:t>
            </a:r>
            <a:r>
              <a:rPr lang="en-US" sz="3600" u="sng" dirty="0">
                <a:solidFill>
                  <a:srgbClr val="FFFF00"/>
                </a:solidFill>
                <a:latin typeface="Times New Roman" panose="02020603050405020304" pitchFamily="18" charset="0"/>
                <a:ea typeface="SimSun" panose="02010600030101010101" pitchFamily="2" charset="-122"/>
              </a:rPr>
              <a:t> </a:t>
            </a:r>
            <a:r>
              <a:rPr lang="en-US" sz="3600" dirty="0">
                <a:latin typeface="Times New Roman" panose="02020603050405020304" pitchFamily="18" charset="0"/>
                <a:ea typeface="SimSun" panose="02010600030101010101" pitchFamily="2" charset="-122"/>
              </a:rPr>
              <a:t>we are dealing with!</a:t>
            </a:r>
          </a:p>
        </p:txBody>
      </p:sp>
    </p:spTree>
    <p:extLst>
      <p:ext uri="{BB962C8B-B14F-4D97-AF65-F5344CB8AC3E}">
        <p14:creationId xmlns:p14="http://schemas.microsoft.com/office/powerpoint/2010/main" val="154038428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wd">
                                    <p:tmPct val="10000"/>
                                  </p:iterate>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4">
                                            <p:txEl>
                                              <p:pRg st="0" end="0"/>
                                            </p:txEl>
                                          </p:spTgt>
                                        </p:tgtEl>
                                        <p:attrNameLst>
                                          <p:attrName>ppt_y</p:attrName>
                                        </p:attrNameLst>
                                      </p:cBhvr>
                                      <p:tavLst>
                                        <p:tav tm="0">
                                          <p:val>
                                            <p:strVal val="0-#ppt_h/2"/>
                                          </p:val>
                                        </p:tav>
                                        <p:tav tm="100000">
                                          <p:val>
                                            <p:strVal val="#ppt_y"/>
                                          </p:val>
                                        </p:tav>
                                      </p:tavLst>
                                    </p:anim>
                                  </p:childTnLst>
                                </p:cTn>
                              </p:par>
                              <p:par>
                                <p:cTn id="15" presetID="2" presetClass="entr" presetSubtype="6" fill="hold" nodeType="withEffect">
                                  <p:stCondLst>
                                    <p:cond delay="0"/>
                                  </p:stCondLst>
                                  <p:iterate type="wd">
                                    <p:tmPct val="10000"/>
                                  </p:iterate>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20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439386" y="1128155"/>
            <a:ext cx="10533413" cy="5078313"/>
          </a:xfrm>
          <a:prstGeom prst="rect">
            <a:avLst/>
          </a:prstGeom>
          <a:noFill/>
        </p:spPr>
        <p:txBody>
          <a:bodyPr wrap="square" rtlCol="0">
            <a:spAutoFit/>
          </a:bodyPr>
          <a:lstStyle/>
          <a:p>
            <a:r>
              <a:rPr lang="en-US" sz="3600" b="1" baseline="30000" dirty="0">
                <a:solidFill>
                  <a:srgbClr val="FF0000"/>
                </a:solidFill>
              </a:rPr>
              <a:t>1</a:t>
            </a:r>
            <a:r>
              <a:rPr lang="en-US" sz="3600" b="1" baseline="30000" dirty="0" smtClean="0">
                <a:solidFill>
                  <a:srgbClr val="FF0000"/>
                </a:solidFill>
              </a:rPr>
              <a:t>6</a:t>
            </a:r>
            <a:r>
              <a:rPr lang="en-US" sz="3600" b="1" baseline="30000" dirty="0">
                <a:solidFill>
                  <a:srgbClr val="FF0000"/>
                </a:solidFill>
              </a:rPr>
              <a:t> </a:t>
            </a:r>
            <a:r>
              <a:rPr lang="en-US" sz="3600" b="1" dirty="0">
                <a:solidFill>
                  <a:srgbClr val="FF0000"/>
                </a:solidFill>
              </a:rPr>
              <a:t>Ye shall know them by their fruits. Do </a:t>
            </a:r>
            <a:r>
              <a:rPr lang="en-US" sz="3600" b="1" dirty="0" smtClean="0">
                <a:solidFill>
                  <a:srgbClr val="FF0000"/>
                </a:solidFill>
              </a:rPr>
              <a:t>men gather </a:t>
            </a:r>
            <a:r>
              <a:rPr lang="en-US" sz="3600" b="1" dirty="0">
                <a:solidFill>
                  <a:srgbClr val="FF0000"/>
                </a:solidFill>
              </a:rPr>
              <a:t>grapes of thorns, or figs of thistles?</a:t>
            </a:r>
          </a:p>
          <a:p>
            <a:r>
              <a:rPr lang="en-US" sz="3600" b="1" baseline="30000" dirty="0">
                <a:solidFill>
                  <a:srgbClr val="FF0000"/>
                </a:solidFill>
              </a:rPr>
              <a:t>17 </a:t>
            </a:r>
            <a:r>
              <a:rPr lang="en-US" sz="3600" b="1" dirty="0">
                <a:solidFill>
                  <a:srgbClr val="FF0000"/>
                </a:solidFill>
              </a:rPr>
              <a:t>Even so every good tree </a:t>
            </a:r>
            <a:r>
              <a:rPr lang="en-US" sz="3600" b="1" dirty="0" err="1">
                <a:solidFill>
                  <a:srgbClr val="FF0000"/>
                </a:solidFill>
              </a:rPr>
              <a:t>bringeth</a:t>
            </a:r>
            <a:r>
              <a:rPr lang="en-US" sz="3600" b="1" dirty="0">
                <a:solidFill>
                  <a:srgbClr val="FF0000"/>
                </a:solidFill>
              </a:rPr>
              <a:t> forth good fruit; but a </a:t>
            </a:r>
            <a:r>
              <a:rPr lang="en-US" sz="3600" b="1" u="sng" dirty="0">
                <a:solidFill>
                  <a:srgbClr val="FF0000"/>
                </a:solidFill>
              </a:rPr>
              <a:t>corrupt tree </a:t>
            </a:r>
            <a:r>
              <a:rPr lang="en-US" sz="3600" b="1" dirty="0" err="1">
                <a:solidFill>
                  <a:srgbClr val="FF0000"/>
                </a:solidFill>
              </a:rPr>
              <a:t>bringeth</a:t>
            </a:r>
            <a:r>
              <a:rPr lang="en-US" sz="3600" b="1" dirty="0">
                <a:solidFill>
                  <a:srgbClr val="FF0000"/>
                </a:solidFill>
              </a:rPr>
              <a:t> forth </a:t>
            </a:r>
            <a:r>
              <a:rPr lang="en-US" sz="3600" b="1" u="sng" dirty="0">
                <a:solidFill>
                  <a:srgbClr val="FF0000"/>
                </a:solidFill>
              </a:rPr>
              <a:t>evil fruit.</a:t>
            </a:r>
          </a:p>
          <a:p>
            <a:r>
              <a:rPr lang="en-US" sz="3600" b="1" baseline="30000" dirty="0">
                <a:solidFill>
                  <a:srgbClr val="FF0000"/>
                </a:solidFill>
              </a:rPr>
              <a:t>18 </a:t>
            </a:r>
            <a:r>
              <a:rPr lang="en-US" sz="3600" b="1" dirty="0">
                <a:solidFill>
                  <a:srgbClr val="FF0000"/>
                </a:solidFill>
              </a:rPr>
              <a:t>A good tree cannot bring forth evil fruit, neither can a corrupt tree bring forth good fruit.</a:t>
            </a:r>
          </a:p>
          <a:p>
            <a:r>
              <a:rPr lang="en-US" sz="3600" b="1" baseline="30000" dirty="0">
                <a:solidFill>
                  <a:srgbClr val="FF0000"/>
                </a:solidFill>
              </a:rPr>
              <a:t>19 </a:t>
            </a:r>
            <a:r>
              <a:rPr lang="en-US" sz="3600" b="1" dirty="0">
                <a:solidFill>
                  <a:srgbClr val="FF0000"/>
                </a:solidFill>
              </a:rPr>
              <a:t>Every tree that </a:t>
            </a:r>
            <a:r>
              <a:rPr lang="en-US" sz="3600" b="1" dirty="0" err="1">
                <a:solidFill>
                  <a:srgbClr val="FF0000"/>
                </a:solidFill>
              </a:rPr>
              <a:t>bringeth</a:t>
            </a:r>
            <a:r>
              <a:rPr lang="en-US" sz="3600" b="1" dirty="0">
                <a:solidFill>
                  <a:srgbClr val="FF0000"/>
                </a:solidFill>
              </a:rPr>
              <a:t> not forth good fruit is hewn down, and cast into the fire.</a:t>
            </a:r>
          </a:p>
          <a:p>
            <a:r>
              <a:rPr lang="en-US" sz="3600" b="1" baseline="30000" dirty="0">
                <a:solidFill>
                  <a:srgbClr val="FF0000"/>
                </a:solidFill>
              </a:rPr>
              <a:t>20 </a:t>
            </a:r>
            <a:r>
              <a:rPr lang="en-US" sz="3600" b="1" u="sng" dirty="0">
                <a:solidFill>
                  <a:srgbClr val="FF0000"/>
                </a:solidFill>
              </a:rPr>
              <a:t>Wherefore by their fruits ye shall know them.</a:t>
            </a:r>
          </a:p>
        </p:txBody>
      </p:sp>
      <p:sp>
        <p:nvSpPr>
          <p:cNvPr id="3" name="TextBox 2"/>
          <p:cNvSpPr txBox="1"/>
          <p:nvPr/>
        </p:nvSpPr>
        <p:spPr>
          <a:xfrm>
            <a:off x="1401288" y="297158"/>
            <a:ext cx="8027720" cy="830997"/>
          </a:xfrm>
          <a:prstGeom prst="rect">
            <a:avLst/>
          </a:prstGeom>
          <a:noFill/>
        </p:spPr>
        <p:txBody>
          <a:bodyPr wrap="square" rtlCol="0">
            <a:spAutoFit/>
          </a:bodyPr>
          <a:lstStyle/>
          <a:p>
            <a:pPr algn="ctr"/>
            <a:r>
              <a:rPr lang="en-US" sz="4800" b="1" u="sng" dirty="0" smtClean="0">
                <a:solidFill>
                  <a:srgbClr val="FF0000"/>
                </a:solidFill>
              </a:rPr>
              <a:t>MATTHEW 7:16-20</a:t>
            </a:r>
            <a:endParaRPr lang="en-US" sz="4800" b="1" u="sng" dirty="0">
              <a:solidFill>
                <a:srgbClr val="FF0000"/>
              </a:solidFill>
            </a:endParaRPr>
          </a:p>
        </p:txBody>
      </p:sp>
    </p:spTree>
    <p:extLst>
      <p:ext uri="{BB962C8B-B14F-4D97-AF65-F5344CB8AC3E}">
        <p14:creationId xmlns:p14="http://schemas.microsoft.com/office/powerpoint/2010/main" val="35740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8)">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iterate type="wd">
                                    <p:tmPct val="10000"/>
                                  </p:iterate>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nodeType="clickEffect">
                                  <p:stCondLst>
                                    <p:cond delay="0"/>
                                  </p:stCondLst>
                                  <p:iterate type="wd">
                                    <p:tmPct val="10000"/>
                                  </p:iterate>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iterate type="wd">
                                    <p:tmPct val="10000"/>
                                  </p:iterate>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iterate type="wd">
                                    <p:tmPct val="10000"/>
                                  </p:iterate>
                                  <p:childTnLst>
                                    <p:set>
                                      <p:cBhvr>
                                        <p:cTn id="29" dur="1" fill="hold">
                                          <p:stCondLst>
                                            <p:cond delay="0"/>
                                          </p:stCondLst>
                                        </p:cTn>
                                        <p:tgtEl>
                                          <p:spTgt spid="2">
                                            <p:txEl>
                                              <p:pRg st="3" end="3"/>
                                            </p:txEl>
                                          </p:spTgt>
                                        </p:tgtEl>
                                        <p:attrNameLst>
                                          <p:attrName>style.visibility</p:attrName>
                                        </p:attrNameLst>
                                      </p:cBhvr>
                                      <p:to>
                                        <p:strVal val="visible"/>
                                      </p:to>
                                    </p:set>
                                    <p:anim calcmode="lin" valueType="num">
                                      <p:cBhvr additive="base">
                                        <p:cTn id="30"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iterate type="wd">
                                    <p:tmPct val="10000"/>
                                  </p:iterate>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additive="base">
                                        <p:cTn id="36"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61258" y="106880"/>
            <a:ext cx="11744696" cy="6647974"/>
          </a:xfrm>
          <a:prstGeom prst="rect">
            <a:avLst/>
          </a:prstGeom>
          <a:solidFill>
            <a:schemeClr val="bg2"/>
          </a:solidFill>
        </p:spPr>
        <p:txBody>
          <a:bodyPr wrap="square" rtlCol="0">
            <a:spAutoFit/>
          </a:bodyPr>
          <a:lstStyle/>
          <a:p>
            <a:r>
              <a:rPr lang="en-US" sz="2400" b="1" dirty="0" smtClean="0">
                <a:solidFill>
                  <a:srgbClr val="FF0000"/>
                </a:solidFill>
              </a:rPr>
              <a:t>WHAT EXACTLY IS FEAR….??</a:t>
            </a:r>
          </a:p>
          <a:p>
            <a:endParaRPr lang="en-US" sz="2400" b="1" dirty="0">
              <a:solidFill>
                <a:srgbClr val="FF0000"/>
              </a:solidFill>
            </a:endParaRPr>
          </a:p>
          <a:p>
            <a:r>
              <a:rPr lang="en-US" sz="2400" b="1" dirty="0" smtClean="0">
                <a:solidFill>
                  <a:srgbClr val="FF0000"/>
                </a:solidFill>
              </a:rPr>
              <a:t>WEBSTERS DICTIONARY DEFINES FEAR IN THIS MANNER…..</a:t>
            </a:r>
            <a:endParaRPr lang="en-US" sz="2400" b="1" u="sng" dirty="0">
              <a:solidFill>
                <a:srgbClr val="FF0000"/>
              </a:solidFill>
            </a:endParaRPr>
          </a:p>
          <a:p>
            <a:r>
              <a:rPr lang="en-US" sz="2400" dirty="0" smtClean="0"/>
              <a:t>1 </a:t>
            </a:r>
            <a:r>
              <a:rPr lang="en-US" sz="2400" dirty="0"/>
              <a:t>  A</a:t>
            </a:r>
            <a:r>
              <a:rPr lang="en-US" sz="2400" dirty="0" smtClean="0"/>
              <a:t>n </a:t>
            </a:r>
            <a:r>
              <a:rPr lang="en-US" sz="2400" dirty="0"/>
              <a:t>unpleasant often strong emotion caused by anticipation or awareness of </a:t>
            </a:r>
            <a:r>
              <a:rPr lang="en-US" sz="2400" dirty="0" smtClean="0"/>
              <a:t>danger. </a:t>
            </a:r>
            <a:endParaRPr lang="en-US" sz="2400" dirty="0"/>
          </a:p>
          <a:p>
            <a:r>
              <a:rPr lang="en-US" sz="2400" dirty="0" smtClean="0"/>
              <a:t>2</a:t>
            </a:r>
            <a:r>
              <a:rPr lang="en-US" sz="2400" b="1" dirty="0" smtClean="0"/>
              <a:t>:</a:t>
            </a:r>
            <a:r>
              <a:rPr lang="en-US" sz="2400" dirty="0"/>
              <a:t>  A</a:t>
            </a:r>
            <a:r>
              <a:rPr lang="en-US" sz="2400" dirty="0" smtClean="0"/>
              <a:t>nxious </a:t>
            </a:r>
            <a:r>
              <a:rPr lang="en-US" sz="2400" dirty="0"/>
              <a:t>concern </a:t>
            </a:r>
            <a:r>
              <a:rPr lang="en-US" sz="2400" b="1" dirty="0"/>
              <a:t>:</a:t>
            </a:r>
            <a:r>
              <a:rPr lang="en-US" sz="2400" dirty="0"/>
              <a:t>  </a:t>
            </a:r>
          </a:p>
          <a:p>
            <a:r>
              <a:rPr lang="en-US" sz="2400" dirty="0" smtClean="0"/>
              <a:t>3</a:t>
            </a:r>
            <a:r>
              <a:rPr lang="en-US" sz="2400" b="1" dirty="0" smtClean="0"/>
              <a:t>:</a:t>
            </a:r>
            <a:r>
              <a:rPr lang="en-US" sz="2400" dirty="0"/>
              <a:t>  </a:t>
            </a:r>
            <a:r>
              <a:rPr lang="en-US" sz="2400" dirty="0" smtClean="0"/>
              <a:t>Profound </a:t>
            </a:r>
            <a:r>
              <a:rPr lang="en-US" sz="2400" dirty="0"/>
              <a:t>reverence and awe especially toward God </a:t>
            </a:r>
          </a:p>
          <a:p>
            <a:r>
              <a:rPr lang="en-US" sz="2400" dirty="0" smtClean="0"/>
              <a:t>4</a:t>
            </a:r>
            <a:r>
              <a:rPr lang="en-US" sz="2400" b="1" dirty="0" smtClean="0"/>
              <a:t>:</a:t>
            </a:r>
            <a:r>
              <a:rPr lang="en-US" sz="2400" dirty="0"/>
              <a:t>  </a:t>
            </a:r>
            <a:r>
              <a:rPr lang="en-US" sz="2400" dirty="0" smtClean="0"/>
              <a:t>Reason </a:t>
            </a:r>
            <a:r>
              <a:rPr lang="en-US" sz="2400" dirty="0"/>
              <a:t>for alarm </a:t>
            </a:r>
            <a:r>
              <a:rPr lang="en-US" sz="2400" b="1" dirty="0"/>
              <a:t>:</a:t>
            </a:r>
            <a:r>
              <a:rPr lang="en-US" sz="2400" dirty="0"/>
              <a:t>  </a:t>
            </a:r>
            <a:r>
              <a:rPr lang="en-US" sz="2400" dirty="0" smtClean="0"/>
              <a:t>As in danger.</a:t>
            </a:r>
            <a:endParaRPr lang="en-US" sz="2400" dirty="0"/>
          </a:p>
          <a:p>
            <a:r>
              <a:rPr lang="en-US" sz="2400" b="1" u="sng" dirty="0" smtClean="0">
                <a:solidFill>
                  <a:srgbClr val="FF0000"/>
                </a:solidFill>
              </a:rPr>
              <a:t>EXAMPLES OF </a:t>
            </a:r>
            <a:r>
              <a:rPr lang="en-US" sz="2400" b="1" i="1" u="sng" dirty="0" smtClean="0">
                <a:solidFill>
                  <a:srgbClr val="FF0000"/>
                </a:solidFill>
              </a:rPr>
              <a:t>FEAR</a:t>
            </a:r>
            <a:endParaRPr lang="en-US" sz="2400" b="1" u="sng" dirty="0">
              <a:solidFill>
                <a:srgbClr val="FF0000"/>
              </a:solidFill>
            </a:endParaRPr>
          </a:p>
          <a:p>
            <a:r>
              <a:rPr lang="en-US" sz="2400" dirty="0"/>
              <a:t>He was trembling with </a:t>
            </a:r>
            <a:r>
              <a:rPr lang="en-US" sz="2400" i="1" dirty="0"/>
              <a:t>fear</a:t>
            </a:r>
            <a:r>
              <a:rPr lang="en-US" sz="2400" dirty="0"/>
              <a:t>.</a:t>
            </a:r>
          </a:p>
          <a:p>
            <a:r>
              <a:rPr lang="en-US" sz="2400" dirty="0"/>
              <a:t>U</a:t>
            </a:r>
            <a:r>
              <a:rPr lang="en-US" sz="2400" dirty="0" smtClean="0"/>
              <a:t>nable </a:t>
            </a:r>
            <a:r>
              <a:rPr lang="en-US" sz="2400" dirty="0"/>
              <a:t>to walk the streets without </a:t>
            </a:r>
            <a:r>
              <a:rPr lang="en-US" sz="2400" i="1" dirty="0"/>
              <a:t>fear</a:t>
            </a:r>
            <a:r>
              <a:rPr lang="en-US" sz="2400" dirty="0"/>
              <a:t> of being </a:t>
            </a:r>
            <a:r>
              <a:rPr lang="en-US" sz="2400" dirty="0" smtClean="0"/>
              <a:t>mugged.</a:t>
            </a:r>
            <a:endParaRPr lang="en-US" sz="2400" dirty="0"/>
          </a:p>
          <a:p>
            <a:r>
              <a:rPr lang="en-US" sz="2400" dirty="0"/>
              <a:t>They regarded their enemies with </a:t>
            </a:r>
            <a:r>
              <a:rPr lang="en-US" sz="2400" i="1" dirty="0"/>
              <a:t>fear</a:t>
            </a:r>
            <a:r>
              <a:rPr lang="en-US" sz="2400" dirty="0"/>
              <a:t> and hatred.</a:t>
            </a:r>
          </a:p>
          <a:p>
            <a:r>
              <a:rPr lang="en-US" sz="2400" dirty="0"/>
              <a:t>I've been trying to overcome my </a:t>
            </a:r>
            <a:r>
              <a:rPr lang="en-US" sz="2400" i="1" dirty="0"/>
              <a:t>fear</a:t>
            </a:r>
            <a:r>
              <a:rPr lang="en-US" sz="2400" dirty="0"/>
              <a:t> of flying.</a:t>
            </a:r>
          </a:p>
          <a:p>
            <a:r>
              <a:rPr lang="en-US" sz="2400" dirty="0"/>
              <a:t>The doctor's diagnosis confirmed our worst </a:t>
            </a:r>
            <a:r>
              <a:rPr lang="en-US" sz="2400" i="1" dirty="0"/>
              <a:t>fears</a:t>
            </a:r>
            <a:r>
              <a:rPr lang="en-US" sz="2400" dirty="0"/>
              <a:t>.</a:t>
            </a:r>
          </a:p>
          <a:p>
            <a:r>
              <a:rPr lang="en-US" sz="2400" dirty="0"/>
              <a:t>The government is trying to allay </a:t>
            </a:r>
            <a:r>
              <a:rPr lang="en-US" sz="2400" i="1" dirty="0"/>
              <a:t>fears</a:t>
            </a:r>
            <a:r>
              <a:rPr lang="en-US" sz="2400" dirty="0"/>
              <a:t> of a recession.</a:t>
            </a:r>
          </a:p>
          <a:p>
            <a:r>
              <a:rPr lang="en-US" sz="2400" dirty="0"/>
              <a:t>Employees expressed </a:t>
            </a:r>
            <a:r>
              <a:rPr lang="en-US" sz="2400" i="1" dirty="0"/>
              <a:t>fears</a:t>
            </a:r>
            <a:r>
              <a:rPr lang="en-US" sz="2400" dirty="0"/>
              <a:t> that the company would go out of business.</a:t>
            </a:r>
          </a:p>
          <a:p>
            <a:r>
              <a:rPr lang="en-US" sz="2400" dirty="0"/>
              <a:t>He told us about all his hopes and </a:t>
            </a:r>
            <a:r>
              <a:rPr lang="en-US" sz="2400" i="1" dirty="0"/>
              <a:t>fears</a:t>
            </a:r>
            <a:r>
              <a:rPr lang="en-US" sz="2400" dirty="0"/>
              <a:t>.</a:t>
            </a:r>
          </a:p>
          <a:p>
            <a:r>
              <a:rPr lang="en-US" sz="2400" dirty="0"/>
              <a:t>She has a morbid </a:t>
            </a:r>
            <a:r>
              <a:rPr lang="en-US" sz="2400" i="1" dirty="0"/>
              <a:t>fear</a:t>
            </a:r>
            <a:r>
              <a:rPr lang="en-US" sz="2400" dirty="0"/>
              <a:t> of cats.</a:t>
            </a:r>
          </a:p>
          <a:p>
            <a:endParaRPr lang="en-US" dirty="0"/>
          </a:p>
        </p:txBody>
      </p:sp>
    </p:spTree>
    <p:extLst>
      <p:ext uri="{BB962C8B-B14F-4D97-AF65-F5344CB8AC3E}">
        <p14:creationId xmlns:p14="http://schemas.microsoft.com/office/powerpoint/2010/main" val="187274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 calcmode="lin" valueType="num">
                                      <p:cBhvr additive="base">
                                        <p:cTn id="6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 calcmode="lin" valueType="num">
                                      <p:cBhvr additive="base">
                                        <p:cTn id="6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 calcmode="lin" valueType="num">
                                      <p:cBhvr additive="base">
                                        <p:cTn id="7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
                                            <p:txEl>
                                              <p:pRg st="13" end="13"/>
                                            </p:txEl>
                                          </p:spTgt>
                                        </p:tgtEl>
                                        <p:attrNameLst>
                                          <p:attrName>style.visibility</p:attrName>
                                        </p:attrNameLst>
                                      </p:cBhvr>
                                      <p:to>
                                        <p:strVal val="visible"/>
                                      </p:to>
                                    </p:set>
                                    <p:anim calcmode="lin" valueType="num">
                                      <p:cBhvr additive="base">
                                        <p:cTn id="7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
                                            <p:txEl>
                                              <p:pRg st="14" end="14"/>
                                            </p:txEl>
                                          </p:spTgt>
                                        </p:tgtEl>
                                        <p:attrNameLst>
                                          <p:attrName>style.visibility</p:attrName>
                                        </p:attrNameLst>
                                      </p:cBhvr>
                                      <p:to>
                                        <p:strVal val="visible"/>
                                      </p:to>
                                    </p:set>
                                    <p:anim calcmode="lin" valueType="num">
                                      <p:cBhvr additive="base">
                                        <p:cTn id="85"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
                                            <p:txEl>
                                              <p:pRg st="15" end="15"/>
                                            </p:txEl>
                                          </p:spTgt>
                                        </p:tgtEl>
                                        <p:attrNameLst>
                                          <p:attrName>style.visibility</p:attrName>
                                        </p:attrNameLst>
                                      </p:cBhvr>
                                      <p:to>
                                        <p:strVal val="visible"/>
                                      </p:to>
                                    </p:set>
                                    <p:anim calcmode="lin" valueType="num">
                                      <p:cBhvr additive="base">
                                        <p:cTn id="9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
                                            <p:txEl>
                                              <p:pRg st="16" end="16"/>
                                            </p:txEl>
                                          </p:spTgt>
                                        </p:tgtEl>
                                        <p:attrNameLst>
                                          <p:attrName>style.visibility</p:attrName>
                                        </p:attrNameLst>
                                      </p:cBhvr>
                                      <p:to>
                                        <p:strVal val="visible"/>
                                      </p:to>
                                    </p:set>
                                    <p:anim calcmode="lin" valueType="num">
                                      <p:cBhvr additive="base">
                                        <p:cTn id="9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TextBox 1"/>
          <p:cNvSpPr txBox="1"/>
          <p:nvPr/>
        </p:nvSpPr>
        <p:spPr>
          <a:xfrm>
            <a:off x="510638" y="261257"/>
            <a:ext cx="11174681" cy="4708981"/>
          </a:xfrm>
          <a:prstGeom prst="rect">
            <a:avLst/>
          </a:prstGeom>
          <a:noFill/>
        </p:spPr>
        <p:txBody>
          <a:bodyPr wrap="square" rtlCol="0">
            <a:spAutoFit/>
          </a:bodyPr>
          <a:lstStyle/>
          <a:p>
            <a:pPr algn="ctr"/>
            <a:endParaRPr lang="en-US" sz="6000" b="1" u="sng" dirty="0" smtClean="0">
              <a:solidFill>
                <a:srgbClr val="FF0000"/>
              </a:solidFill>
              <a:latin typeface="Cooper Black" panose="0208090404030B020404" pitchFamily="18" charset="0"/>
            </a:endParaRPr>
          </a:p>
          <a:p>
            <a:pPr algn="ctr"/>
            <a:r>
              <a:rPr lang="en-US" sz="6000" b="1" u="sng" dirty="0" smtClean="0">
                <a:latin typeface="Cooper Black" panose="0208090404030B020404" pitchFamily="18" charset="0"/>
              </a:rPr>
              <a:t>LET’S LOOK AT </a:t>
            </a:r>
          </a:p>
          <a:p>
            <a:pPr algn="ctr"/>
            <a:r>
              <a:rPr lang="en-US" sz="6000" b="1" u="sng" dirty="0" smtClean="0">
                <a:latin typeface="Cooper Black" panose="0208090404030B020404" pitchFamily="18" charset="0"/>
              </a:rPr>
              <a:t>SOME OF THE </a:t>
            </a:r>
          </a:p>
          <a:p>
            <a:pPr algn="ctr"/>
            <a:r>
              <a:rPr lang="en-US" sz="6000" b="1" u="sng" dirty="0" smtClean="0">
                <a:latin typeface="Cooper Black" panose="0208090404030B020404" pitchFamily="18" charset="0"/>
              </a:rPr>
              <a:t>MANIFESTATIONS OF THE </a:t>
            </a:r>
            <a:r>
              <a:rPr lang="en-US" sz="6000" b="1" u="sng" dirty="0" smtClean="0">
                <a:solidFill>
                  <a:srgbClr val="FF0000"/>
                </a:solidFill>
                <a:latin typeface="Cooper Black" panose="0208090404030B020404" pitchFamily="18" charset="0"/>
              </a:rPr>
              <a:t>“SPIRIT OF FEAR”</a:t>
            </a:r>
            <a:endParaRPr lang="en-US" sz="6000" b="1" u="sng" dirty="0">
              <a:solidFill>
                <a:srgbClr val="FF0000"/>
              </a:solidFill>
              <a:latin typeface="Cooper Black" panose="0208090404030B020404" pitchFamily="18" charset="0"/>
            </a:endParaRPr>
          </a:p>
        </p:txBody>
      </p:sp>
    </p:spTree>
    <p:extLst>
      <p:ext uri="{BB962C8B-B14F-4D97-AF65-F5344CB8AC3E}">
        <p14:creationId xmlns:p14="http://schemas.microsoft.com/office/powerpoint/2010/main" val="958940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300"/>
                                  </p:iterate>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400"/>
                                  </p:iterate>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iterate type="wd">
                                    <p:tmPct val="10000"/>
                                  </p:iterate>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20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463138" y="831273"/>
            <a:ext cx="11424062" cy="954107"/>
          </a:xfrm>
          <a:prstGeom prst="rect">
            <a:avLst/>
          </a:prstGeom>
          <a:noFill/>
        </p:spPr>
        <p:txBody>
          <a:bodyPr wrap="square" rtlCol="0">
            <a:spAutoFit/>
          </a:bodyPr>
          <a:lstStyle/>
          <a:p>
            <a:r>
              <a:rPr lang="en-US" sz="2800" b="1" u="sng" dirty="0" smtClean="0">
                <a:solidFill>
                  <a:srgbClr val="FF0000"/>
                </a:solidFill>
              </a:rPr>
              <a:t>FRIGHT…HORROR ..</a:t>
            </a:r>
            <a:r>
              <a:rPr lang="en-US" sz="2800" b="1" dirty="0" smtClean="0"/>
              <a:t>PSALMS 55:5…</a:t>
            </a:r>
            <a:r>
              <a:rPr lang="en-US" sz="2800" b="1" baseline="30000" dirty="0"/>
              <a:t>5 </a:t>
            </a:r>
            <a:r>
              <a:rPr lang="en-US" sz="2800" b="1" dirty="0"/>
              <a:t>Fear and trembling have come upon me; horror </a:t>
            </a:r>
            <a:r>
              <a:rPr lang="en-US" sz="2800" b="1" i="1" dirty="0"/>
              <a:t>and</a:t>
            </a:r>
            <a:r>
              <a:rPr lang="en-US" sz="2800" b="1" dirty="0"/>
              <a:t> fright have overwhelmed me.</a:t>
            </a:r>
          </a:p>
        </p:txBody>
      </p:sp>
      <p:sp>
        <p:nvSpPr>
          <p:cNvPr id="3" name="TextBox 2"/>
          <p:cNvSpPr txBox="1"/>
          <p:nvPr/>
        </p:nvSpPr>
        <p:spPr>
          <a:xfrm>
            <a:off x="463138" y="2143496"/>
            <a:ext cx="10865922" cy="1384995"/>
          </a:xfrm>
          <a:prstGeom prst="rect">
            <a:avLst/>
          </a:prstGeom>
          <a:noFill/>
        </p:spPr>
        <p:txBody>
          <a:bodyPr wrap="square" rtlCol="0">
            <a:spAutoFit/>
          </a:bodyPr>
          <a:lstStyle/>
          <a:p>
            <a:r>
              <a:rPr lang="en-US" sz="2800" b="1" u="sng" dirty="0" smtClean="0">
                <a:solidFill>
                  <a:srgbClr val="FF0000"/>
                </a:solidFill>
              </a:rPr>
              <a:t>TORMENT</a:t>
            </a:r>
            <a:r>
              <a:rPr lang="en-US" sz="2800" b="1" dirty="0" smtClean="0"/>
              <a:t>…1 JOHN 4:18…</a:t>
            </a:r>
            <a:r>
              <a:rPr lang="en-US" sz="2800" b="1" baseline="30000" dirty="0"/>
              <a:t>18 </a:t>
            </a:r>
            <a:r>
              <a:rPr lang="en-US" sz="2800" b="1" dirty="0"/>
              <a:t>There is no fear in love; but perfect love </a:t>
            </a:r>
            <a:r>
              <a:rPr lang="en-US" sz="2800" b="1" dirty="0" err="1"/>
              <a:t>casteth</a:t>
            </a:r>
            <a:r>
              <a:rPr lang="en-US" sz="2800" b="1" dirty="0"/>
              <a:t> out fear: </a:t>
            </a:r>
            <a:r>
              <a:rPr lang="en-US" sz="2800" b="1" u="sng" dirty="0"/>
              <a:t>because fear hath torment. </a:t>
            </a:r>
            <a:r>
              <a:rPr lang="en-US" sz="2800" b="1" dirty="0"/>
              <a:t>He that </a:t>
            </a:r>
            <a:r>
              <a:rPr lang="en-US" sz="2800" b="1" dirty="0" err="1"/>
              <a:t>feareth</a:t>
            </a:r>
            <a:r>
              <a:rPr lang="en-US" sz="2800" b="1" dirty="0"/>
              <a:t> is not made perfect in love.</a:t>
            </a:r>
          </a:p>
        </p:txBody>
      </p:sp>
      <p:sp>
        <p:nvSpPr>
          <p:cNvPr id="4" name="TextBox 3"/>
          <p:cNvSpPr txBox="1"/>
          <p:nvPr/>
        </p:nvSpPr>
        <p:spPr>
          <a:xfrm>
            <a:off x="463138" y="3886607"/>
            <a:ext cx="9749641" cy="954107"/>
          </a:xfrm>
          <a:prstGeom prst="rect">
            <a:avLst/>
          </a:prstGeom>
          <a:noFill/>
        </p:spPr>
        <p:txBody>
          <a:bodyPr wrap="square" rtlCol="0">
            <a:spAutoFit/>
          </a:bodyPr>
          <a:lstStyle/>
          <a:p>
            <a:r>
              <a:rPr lang="en-US" sz="2800" b="1" dirty="0" smtClean="0">
                <a:solidFill>
                  <a:srgbClr val="FF0000"/>
                </a:solidFill>
              </a:rPr>
              <a:t>TREMBLING</a:t>
            </a:r>
            <a:r>
              <a:rPr lang="en-US" sz="2800" b="1" dirty="0" smtClean="0"/>
              <a:t>…JOB 4:18…</a:t>
            </a:r>
            <a:r>
              <a:rPr lang="en-US" sz="2800" b="1" baseline="30000" dirty="0"/>
              <a:t>14 </a:t>
            </a:r>
            <a:r>
              <a:rPr lang="en-US" sz="2800" b="1" dirty="0"/>
              <a:t>Fear came upon me, and trembling, which made all my bones to shake</a:t>
            </a:r>
            <a:r>
              <a:rPr lang="en-US" sz="2800" b="1" dirty="0" smtClean="0"/>
              <a:t>.  </a:t>
            </a:r>
            <a:endParaRPr lang="en-US" sz="2800" b="1" dirty="0"/>
          </a:p>
        </p:txBody>
      </p:sp>
      <p:sp>
        <p:nvSpPr>
          <p:cNvPr id="6" name="Rectangle 5"/>
          <p:cNvSpPr/>
          <p:nvPr/>
        </p:nvSpPr>
        <p:spPr>
          <a:xfrm>
            <a:off x="463138" y="4996118"/>
            <a:ext cx="11424062" cy="1384995"/>
          </a:xfrm>
          <a:prstGeom prst="rect">
            <a:avLst/>
          </a:prstGeom>
        </p:spPr>
        <p:txBody>
          <a:bodyPr wrap="square">
            <a:spAutoFit/>
          </a:bodyPr>
          <a:lstStyle/>
          <a:p>
            <a:r>
              <a:rPr lang="en-US" sz="2400" b="1" u="sng" dirty="0">
                <a:solidFill>
                  <a:srgbClr val="FF0000"/>
                </a:solidFill>
              </a:rPr>
              <a:t>DREAD</a:t>
            </a:r>
            <a:r>
              <a:rPr lang="en-US" sz="2400" b="1" u="sng" dirty="0" smtClean="0">
                <a:solidFill>
                  <a:srgbClr val="FF0000"/>
                </a:solidFill>
              </a:rPr>
              <a:t>……</a:t>
            </a:r>
            <a:r>
              <a:rPr lang="en-US" sz="2400" b="1" dirty="0" smtClean="0"/>
              <a:t>EXODUS </a:t>
            </a:r>
            <a:r>
              <a:rPr lang="en-US" sz="2800" b="1" dirty="0"/>
              <a:t>15:16…</a:t>
            </a:r>
            <a:r>
              <a:rPr lang="en-US" sz="2800" b="1" baseline="30000" dirty="0"/>
              <a:t>16 </a:t>
            </a:r>
            <a:r>
              <a:rPr lang="en-US" sz="2800" b="1" dirty="0"/>
              <a:t>Fear and dread shall fall upon them; by the greatness of thine arm they shall be as still as a stone; till thy people pass over, O </a:t>
            </a:r>
            <a:r>
              <a:rPr lang="en-US" sz="2800" b="1" cap="small" dirty="0"/>
              <a:t>Lord</a:t>
            </a:r>
            <a:r>
              <a:rPr lang="en-US" sz="2800" b="1" dirty="0"/>
              <a:t>, till the people pass over, which thou hast purchased..</a:t>
            </a:r>
            <a:endParaRPr lang="en-US" sz="2000" b="1" dirty="0"/>
          </a:p>
        </p:txBody>
      </p:sp>
    </p:spTree>
    <p:extLst>
      <p:ext uri="{BB962C8B-B14F-4D97-AF65-F5344CB8AC3E}">
        <p14:creationId xmlns:p14="http://schemas.microsoft.com/office/powerpoint/2010/main" val="477193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type="wd">
                                    <p:tmPct val="10000"/>
                                  </p:iterate>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 name="TextBox 2"/>
          <p:cNvSpPr txBox="1"/>
          <p:nvPr/>
        </p:nvSpPr>
        <p:spPr>
          <a:xfrm>
            <a:off x="356260" y="629392"/>
            <a:ext cx="11614067" cy="1405513"/>
          </a:xfrm>
          <a:prstGeom prst="rect">
            <a:avLst/>
          </a:prstGeom>
          <a:noFill/>
        </p:spPr>
        <p:txBody>
          <a:bodyPr wrap="square" rtlCol="0">
            <a:spAutoFit/>
          </a:bodyPr>
          <a:lstStyle/>
          <a:p>
            <a:r>
              <a:rPr lang="en-US" sz="4400" b="1" u="sng" baseline="30000" dirty="0" smtClean="0">
                <a:solidFill>
                  <a:srgbClr val="FF0000"/>
                </a:solidFill>
              </a:rPr>
              <a:t>HEBREWS 2:14…</a:t>
            </a:r>
            <a:r>
              <a:rPr lang="en-US" sz="3600" b="1" baseline="30000" dirty="0" smtClean="0">
                <a:solidFill>
                  <a:srgbClr val="FF0000"/>
                </a:solidFill>
              </a:rPr>
              <a:t>.</a:t>
            </a:r>
            <a:r>
              <a:rPr lang="en-US" sz="2800" b="1" baseline="30000" dirty="0" smtClean="0"/>
              <a:t>14</a:t>
            </a:r>
            <a:r>
              <a:rPr lang="en-US" sz="2800" b="1" baseline="30000" dirty="0"/>
              <a:t> </a:t>
            </a:r>
            <a:r>
              <a:rPr lang="en-US" sz="2800" b="1" dirty="0"/>
              <a:t>Forasmuch then as the children are partakers of flesh and blood, he also himself likewise took part of the same; that through death he might destroy him that had the power of death, that is, the devil;</a:t>
            </a:r>
          </a:p>
        </p:txBody>
      </p:sp>
      <p:sp>
        <p:nvSpPr>
          <p:cNvPr id="4" name="TextBox 3"/>
          <p:cNvSpPr txBox="1"/>
          <p:nvPr/>
        </p:nvSpPr>
        <p:spPr>
          <a:xfrm>
            <a:off x="356260" y="2278129"/>
            <a:ext cx="10082150" cy="523220"/>
          </a:xfrm>
          <a:prstGeom prst="rect">
            <a:avLst/>
          </a:prstGeom>
          <a:noFill/>
        </p:spPr>
        <p:txBody>
          <a:bodyPr wrap="square" rtlCol="0">
            <a:spAutoFit/>
          </a:bodyPr>
          <a:lstStyle/>
          <a:p>
            <a:r>
              <a:rPr lang="en-US" sz="2800" b="1" u="sng" dirty="0" smtClean="0">
                <a:solidFill>
                  <a:srgbClr val="FF0000"/>
                </a:solidFill>
              </a:rPr>
              <a:t>NIGHTMARES…</a:t>
            </a:r>
            <a:r>
              <a:rPr lang="en-US" sz="2800" b="1" dirty="0" smtClean="0"/>
              <a:t>NIGHT TERRORS</a:t>
            </a:r>
            <a:endParaRPr lang="en-US" sz="1600" b="1" dirty="0"/>
          </a:p>
        </p:txBody>
      </p:sp>
      <p:sp>
        <p:nvSpPr>
          <p:cNvPr id="5" name="TextBox 4"/>
          <p:cNvSpPr txBox="1"/>
          <p:nvPr/>
        </p:nvSpPr>
        <p:spPr>
          <a:xfrm>
            <a:off x="356260" y="3152061"/>
            <a:ext cx="11032175" cy="523220"/>
          </a:xfrm>
          <a:prstGeom prst="rect">
            <a:avLst/>
          </a:prstGeom>
          <a:noFill/>
        </p:spPr>
        <p:txBody>
          <a:bodyPr wrap="square" rtlCol="0">
            <a:spAutoFit/>
          </a:bodyPr>
          <a:lstStyle/>
          <a:p>
            <a:r>
              <a:rPr lang="en-US" sz="2800" b="1" u="sng" dirty="0" smtClean="0">
                <a:solidFill>
                  <a:srgbClr val="FF0000"/>
                </a:solidFill>
              </a:rPr>
              <a:t>TERROR…</a:t>
            </a:r>
            <a:r>
              <a:rPr lang="en-US" sz="2400" dirty="0" smtClean="0"/>
              <a:t>.   </a:t>
            </a:r>
            <a:r>
              <a:rPr lang="en-US" sz="2800" b="1" dirty="0" smtClean="0"/>
              <a:t>A SENSE OF DANGER OR IMPENDING EVIL, FORBODING</a:t>
            </a:r>
            <a:endParaRPr lang="en-US" sz="2800" b="1" dirty="0"/>
          </a:p>
        </p:txBody>
      </p:sp>
      <p:sp>
        <p:nvSpPr>
          <p:cNvPr id="7" name="TextBox 6"/>
          <p:cNvSpPr txBox="1"/>
          <p:nvPr/>
        </p:nvSpPr>
        <p:spPr>
          <a:xfrm>
            <a:off x="356260" y="4025993"/>
            <a:ext cx="6543304" cy="584775"/>
          </a:xfrm>
          <a:prstGeom prst="rect">
            <a:avLst/>
          </a:prstGeom>
          <a:noFill/>
        </p:spPr>
        <p:txBody>
          <a:bodyPr wrap="square" rtlCol="0">
            <a:spAutoFit/>
          </a:bodyPr>
          <a:lstStyle/>
          <a:p>
            <a:r>
              <a:rPr lang="en-US" sz="3200" b="1" u="sng" dirty="0" smtClean="0">
                <a:solidFill>
                  <a:srgbClr val="FF0000"/>
                </a:solidFill>
              </a:rPr>
              <a:t>ANXIETY…</a:t>
            </a:r>
            <a:r>
              <a:rPr lang="en-US" sz="2400" dirty="0" smtClean="0"/>
              <a:t>.</a:t>
            </a:r>
            <a:r>
              <a:rPr lang="en-US" sz="2800" b="1" dirty="0" smtClean="0"/>
              <a:t>WORRY ABOUT TOMOROW</a:t>
            </a:r>
            <a:endParaRPr lang="en-US" sz="2800" b="1" dirty="0"/>
          </a:p>
        </p:txBody>
      </p:sp>
      <p:sp>
        <p:nvSpPr>
          <p:cNvPr id="9" name="TextBox 8"/>
          <p:cNvSpPr txBox="1"/>
          <p:nvPr/>
        </p:nvSpPr>
        <p:spPr>
          <a:xfrm>
            <a:off x="356260" y="4961480"/>
            <a:ext cx="9191501" cy="523220"/>
          </a:xfrm>
          <a:prstGeom prst="rect">
            <a:avLst/>
          </a:prstGeom>
          <a:noFill/>
        </p:spPr>
        <p:txBody>
          <a:bodyPr wrap="square" rtlCol="0">
            <a:spAutoFit/>
          </a:bodyPr>
          <a:lstStyle/>
          <a:p>
            <a:r>
              <a:rPr lang="en-US" sz="2800" b="1" u="sng" dirty="0" smtClean="0">
                <a:solidFill>
                  <a:srgbClr val="FF0000"/>
                </a:solidFill>
              </a:rPr>
              <a:t>CAREFULNESS</a:t>
            </a:r>
            <a:r>
              <a:rPr lang="en-US" sz="2400" dirty="0" smtClean="0"/>
              <a:t>. </a:t>
            </a:r>
            <a:r>
              <a:rPr lang="en-US" sz="2800" b="1" dirty="0" smtClean="0"/>
              <a:t>OVERLY CAREFUL , UNDULY CAREFUL</a:t>
            </a:r>
            <a:endParaRPr lang="en-US" sz="2800" b="1" dirty="0"/>
          </a:p>
        </p:txBody>
      </p:sp>
      <p:sp>
        <p:nvSpPr>
          <p:cNvPr id="10" name="TextBox 9"/>
          <p:cNvSpPr txBox="1"/>
          <p:nvPr/>
        </p:nvSpPr>
        <p:spPr>
          <a:xfrm>
            <a:off x="356260" y="5835412"/>
            <a:ext cx="9215252" cy="523220"/>
          </a:xfrm>
          <a:prstGeom prst="rect">
            <a:avLst/>
          </a:prstGeom>
          <a:noFill/>
        </p:spPr>
        <p:txBody>
          <a:bodyPr wrap="square" rtlCol="0">
            <a:spAutoFit/>
          </a:bodyPr>
          <a:lstStyle/>
          <a:p>
            <a:r>
              <a:rPr lang="en-US" sz="2800" b="1" u="sng" dirty="0" smtClean="0">
                <a:solidFill>
                  <a:srgbClr val="FF0000"/>
                </a:solidFill>
              </a:rPr>
              <a:t>TIMIDITY…</a:t>
            </a:r>
            <a:r>
              <a:rPr lang="en-US" sz="2800" dirty="0" smtClean="0">
                <a:solidFill>
                  <a:srgbClr val="FF0000"/>
                </a:solidFill>
              </a:rPr>
              <a:t>..</a:t>
            </a:r>
            <a:r>
              <a:rPr lang="en-US" sz="2800" b="1" dirty="0" smtClean="0"/>
              <a:t>NERVOUSNESS , OR EXITABLE AND TIMID</a:t>
            </a:r>
            <a:endParaRPr lang="en-US" sz="2800" b="1" dirty="0"/>
          </a:p>
        </p:txBody>
      </p:sp>
    </p:spTree>
    <p:extLst>
      <p:ext uri="{BB962C8B-B14F-4D97-AF65-F5344CB8AC3E}">
        <p14:creationId xmlns:p14="http://schemas.microsoft.com/office/powerpoint/2010/main" val="95493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wd">
                                    <p:tmPct val="10000"/>
                                  </p:iterate>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iterate type="wd">
                                    <p:tmPct val="10000"/>
                                  </p:iterate>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iterate type="wd">
                                    <p:tmPct val="10000"/>
                                  </p:iterate>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wd">
                                    <p:tmPct val="10000"/>
                                  </p:iterate>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iterate type="wd">
                                    <p:tmPct val="10000"/>
                                  </p:iterate>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p:bldP spid="5" grpId="0"/>
      <p:bldP spid="7" grpId="0"/>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477672" y="416959"/>
            <a:ext cx="11395880" cy="1446550"/>
          </a:xfrm>
          <a:prstGeom prst="rect">
            <a:avLst/>
          </a:prstGeom>
          <a:noFill/>
        </p:spPr>
        <p:txBody>
          <a:bodyPr wrap="square" rtlCol="0">
            <a:spAutoFit/>
          </a:bodyPr>
          <a:lstStyle/>
          <a:p>
            <a:r>
              <a:rPr lang="en-US" sz="3200" b="1" u="sng" dirty="0" smtClean="0">
                <a:solidFill>
                  <a:srgbClr val="FF0000"/>
                </a:solidFill>
              </a:rPr>
              <a:t>WORRY…</a:t>
            </a:r>
            <a:r>
              <a:rPr lang="en-US" sz="2800" dirty="0" smtClean="0"/>
              <a:t>…</a:t>
            </a:r>
            <a:r>
              <a:rPr lang="en-US" sz="2800" b="1" dirty="0" smtClean="0"/>
              <a:t>SYNONYM OF FEAR….LACK OF TRUST IN GOD!  THIS DEMON WILL CAUSE A PERSON TO DISTRUST GOD BY BRINGING FEAR TO HIM CAUSING THE PERSON TO WORRY.</a:t>
            </a:r>
            <a:endParaRPr lang="en-US" sz="2800" b="1" dirty="0"/>
          </a:p>
        </p:txBody>
      </p:sp>
      <p:sp>
        <p:nvSpPr>
          <p:cNvPr id="4" name="TextBox 3"/>
          <p:cNvSpPr txBox="1"/>
          <p:nvPr/>
        </p:nvSpPr>
        <p:spPr>
          <a:xfrm>
            <a:off x="477672" y="1815152"/>
            <a:ext cx="11395880" cy="1323439"/>
          </a:xfrm>
          <a:prstGeom prst="rect">
            <a:avLst/>
          </a:prstGeom>
          <a:noFill/>
        </p:spPr>
        <p:txBody>
          <a:bodyPr wrap="square" rtlCol="0">
            <a:spAutoFit/>
          </a:bodyPr>
          <a:lstStyle/>
          <a:p>
            <a:r>
              <a:rPr lang="en-US" sz="3200" b="1" u="sng" dirty="0" smtClean="0">
                <a:solidFill>
                  <a:srgbClr val="FF0000"/>
                </a:solidFill>
              </a:rPr>
              <a:t>SHYNESS…INFERIORITY COMPLEX….REJECTION</a:t>
            </a:r>
            <a:r>
              <a:rPr lang="en-US" dirty="0" smtClean="0"/>
              <a:t>……</a:t>
            </a:r>
            <a:r>
              <a:rPr lang="en-US" sz="2400" b="1" dirty="0" smtClean="0"/>
              <a:t> FEAR WILL MAKE A PERSON SHY AWAY CAUSING A PERSON TO BE INTIMIDATED AND MAKE THEM FEEL INFERIOR, WHICH LEADS TO THE THINKING OTHERS MAY REJECT THEM!</a:t>
            </a:r>
          </a:p>
        </p:txBody>
      </p:sp>
      <p:sp>
        <p:nvSpPr>
          <p:cNvPr id="6" name="TextBox 5"/>
          <p:cNvSpPr txBox="1"/>
          <p:nvPr/>
        </p:nvSpPr>
        <p:spPr>
          <a:xfrm>
            <a:off x="477672" y="3343701"/>
            <a:ext cx="11395880" cy="1015663"/>
          </a:xfrm>
          <a:prstGeom prst="rect">
            <a:avLst/>
          </a:prstGeom>
          <a:noFill/>
        </p:spPr>
        <p:txBody>
          <a:bodyPr wrap="square" rtlCol="0">
            <a:spAutoFit/>
          </a:bodyPr>
          <a:lstStyle/>
          <a:p>
            <a:r>
              <a:rPr lang="en-US" sz="3200" b="1" u="sng" dirty="0" smtClean="0">
                <a:solidFill>
                  <a:srgbClr val="FF0000"/>
                </a:solidFill>
              </a:rPr>
              <a:t>FEAR OF MAN……</a:t>
            </a:r>
            <a:r>
              <a:rPr lang="en-US" sz="2800" b="1" dirty="0" smtClean="0">
                <a:solidFill>
                  <a:srgbClr val="0033CC"/>
                </a:solidFill>
              </a:rPr>
              <a:t>PROVERBS..29:25… </a:t>
            </a:r>
            <a:r>
              <a:rPr lang="en-US" sz="2800" b="1" baseline="30000" dirty="0" smtClean="0">
                <a:solidFill>
                  <a:srgbClr val="0033CC"/>
                </a:solidFill>
              </a:rPr>
              <a:t> </a:t>
            </a:r>
            <a:r>
              <a:rPr lang="en-US" sz="2800" b="1" baseline="30000" dirty="0">
                <a:solidFill>
                  <a:srgbClr val="0033CC"/>
                </a:solidFill>
              </a:rPr>
              <a:t>25 </a:t>
            </a:r>
            <a:r>
              <a:rPr lang="en-US" sz="2800" b="1" dirty="0">
                <a:solidFill>
                  <a:srgbClr val="0033CC"/>
                </a:solidFill>
              </a:rPr>
              <a:t>The fear of man </a:t>
            </a:r>
            <a:r>
              <a:rPr lang="en-US" sz="2800" b="1" dirty="0" err="1">
                <a:solidFill>
                  <a:srgbClr val="0033CC"/>
                </a:solidFill>
              </a:rPr>
              <a:t>bringeth</a:t>
            </a:r>
            <a:r>
              <a:rPr lang="en-US" sz="2800" b="1" dirty="0">
                <a:solidFill>
                  <a:srgbClr val="0033CC"/>
                </a:solidFill>
              </a:rPr>
              <a:t> a snare: but whoso </a:t>
            </a:r>
            <a:r>
              <a:rPr lang="en-US" sz="2800" b="1" dirty="0" err="1">
                <a:solidFill>
                  <a:srgbClr val="0033CC"/>
                </a:solidFill>
              </a:rPr>
              <a:t>putteth</a:t>
            </a:r>
            <a:r>
              <a:rPr lang="en-US" sz="2800" b="1" dirty="0">
                <a:solidFill>
                  <a:srgbClr val="0033CC"/>
                </a:solidFill>
              </a:rPr>
              <a:t> his trust in the </a:t>
            </a:r>
            <a:r>
              <a:rPr lang="en-US" sz="2800" b="1" cap="small" dirty="0">
                <a:solidFill>
                  <a:srgbClr val="0033CC"/>
                </a:solidFill>
              </a:rPr>
              <a:t>Lord</a:t>
            </a:r>
            <a:r>
              <a:rPr lang="en-US" sz="2800" b="1" dirty="0">
                <a:solidFill>
                  <a:srgbClr val="0033CC"/>
                </a:solidFill>
              </a:rPr>
              <a:t> shall be safe.</a:t>
            </a:r>
          </a:p>
        </p:txBody>
      </p:sp>
      <p:sp>
        <p:nvSpPr>
          <p:cNvPr id="7" name="TextBox 6"/>
          <p:cNvSpPr txBox="1"/>
          <p:nvPr/>
        </p:nvSpPr>
        <p:spPr>
          <a:xfrm>
            <a:off x="477671" y="4681182"/>
            <a:ext cx="11081983" cy="584775"/>
          </a:xfrm>
          <a:prstGeom prst="rect">
            <a:avLst/>
          </a:prstGeom>
          <a:noFill/>
        </p:spPr>
        <p:txBody>
          <a:bodyPr wrap="square" rtlCol="0">
            <a:spAutoFit/>
          </a:bodyPr>
          <a:lstStyle/>
          <a:p>
            <a:r>
              <a:rPr lang="en-US" sz="3200" b="1" u="sng" dirty="0" smtClean="0">
                <a:solidFill>
                  <a:srgbClr val="FF0000"/>
                </a:solidFill>
              </a:rPr>
              <a:t>FEAR OF POVERTY</a:t>
            </a:r>
            <a:r>
              <a:rPr lang="en-US" sz="2800" b="1" u="sng" dirty="0" smtClean="0">
                <a:solidFill>
                  <a:srgbClr val="FF0000"/>
                </a:solidFill>
              </a:rPr>
              <a:t>…. </a:t>
            </a:r>
            <a:r>
              <a:rPr lang="en-US" sz="2800" b="1" u="sng" dirty="0" smtClean="0"/>
              <a:t>ALWAYS BROKE, INSECURE,</a:t>
            </a:r>
            <a:endParaRPr lang="en-US" sz="2800" b="1" u="sng" dirty="0"/>
          </a:p>
        </p:txBody>
      </p:sp>
      <p:sp>
        <p:nvSpPr>
          <p:cNvPr id="8" name="TextBox 7"/>
          <p:cNvSpPr txBox="1"/>
          <p:nvPr/>
        </p:nvSpPr>
        <p:spPr>
          <a:xfrm>
            <a:off x="477671" y="5677468"/>
            <a:ext cx="10617958" cy="1015663"/>
          </a:xfrm>
          <a:prstGeom prst="rect">
            <a:avLst/>
          </a:prstGeom>
          <a:noFill/>
        </p:spPr>
        <p:txBody>
          <a:bodyPr wrap="square" rtlCol="0">
            <a:spAutoFit/>
          </a:bodyPr>
          <a:lstStyle/>
          <a:p>
            <a:r>
              <a:rPr lang="en-US" sz="3200" b="1" dirty="0" smtClean="0">
                <a:solidFill>
                  <a:srgbClr val="FF0000"/>
                </a:solidFill>
              </a:rPr>
              <a:t>PHOBIAS….</a:t>
            </a:r>
            <a:r>
              <a:rPr lang="en-US" sz="2800" b="1" dirty="0" smtClean="0"/>
              <a:t>FEAR OF THE DARK, SMALL SPACES, HIGH ALTITUDE, FEAR OF FLYING, ETC. ETC. ETC.</a:t>
            </a:r>
            <a:endParaRPr lang="en-US" sz="2800" b="1" dirty="0"/>
          </a:p>
        </p:txBody>
      </p:sp>
    </p:spTree>
    <p:extLst>
      <p:ext uri="{BB962C8B-B14F-4D97-AF65-F5344CB8AC3E}">
        <p14:creationId xmlns:p14="http://schemas.microsoft.com/office/powerpoint/2010/main" val="13511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42000" decel="42000" fill="hold" grpId="0" nodeType="clickEffect">
                                  <p:stCondLst>
                                    <p:cond delay="0"/>
                                  </p:stCondLst>
                                  <p:iterate type="wd">
                                    <p:tmPct val="26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10000" decel="90000" fill="hold" grpId="0" nodeType="clickEffect">
                                  <p:stCondLst>
                                    <p:cond delay="0"/>
                                  </p:stCondLst>
                                  <p:iterate type="wd">
                                    <p:tmPct val="10000"/>
                                  </p:iterate>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000" fill="hold"/>
                                        <p:tgtEl>
                                          <p:spTgt spid="4"/>
                                        </p:tgtEl>
                                        <p:attrNameLst>
                                          <p:attrName>ppt_x</p:attrName>
                                        </p:attrNameLst>
                                      </p:cBhvr>
                                      <p:tavLst>
                                        <p:tav tm="0">
                                          <p:val>
                                            <p:strVal val="0-#ppt_w/2"/>
                                          </p:val>
                                        </p:tav>
                                        <p:tav tm="100000">
                                          <p:val>
                                            <p:strVal val="#ppt_x"/>
                                          </p:val>
                                        </p:tav>
                                      </p:tavLst>
                                    </p:anim>
                                    <p:anim calcmode="lin" valueType="num">
                                      <p:cBhvr additive="base">
                                        <p:cTn id="14"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1500"/>
                                  </p:stCondLst>
                                  <p:iterate type="wd">
                                    <p:tmPct val="10000"/>
                                  </p:iterate>
                                  <p:childTnLst>
                                    <p:set>
                                      <p:cBhvr>
                                        <p:cTn id="18" dur="1" fill="hold">
                                          <p:stCondLst>
                                            <p:cond delay="0"/>
                                          </p:stCondLst>
                                        </p:cTn>
                                        <p:tgtEl>
                                          <p:spTgt spid="6"/>
                                        </p:tgtEl>
                                        <p:attrNameLst>
                                          <p:attrName>style.visibility</p:attrName>
                                        </p:attrNameLst>
                                      </p:cBhvr>
                                      <p:to>
                                        <p:strVal val="visible"/>
                                      </p:to>
                                    </p:set>
                                    <p:anim calcmode="lin" valueType="num">
                                      <p:cBhvr additive="base">
                                        <p:cTn id="19" dur="2000" fill="hold"/>
                                        <p:tgtEl>
                                          <p:spTgt spid="6"/>
                                        </p:tgtEl>
                                        <p:attrNameLst>
                                          <p:attrName>ppt_x</p:attrName>
                                        </p:attrNameLst>
                                      </p:cBhvr>
                                      <p:tavLst>
                                        <p:tav tm="0">
                                          <p:val>
                                            <p:strVal val="0-#ppt_w/2"/>
                                          </p:val>
                                        </p:tav>
                                        <p:tav tm="100000">
                                          <p:val>
                                            <p:strVal val="#ppt_x"/>
                                          </p:val>
                                        </p:tav>
                                      </p:tavLst>
                                    </p:anim>
                                    <p:anim calcmode="lin" valueType="num">
                                      <p:cBhvr additive="base">
                                        <p:cTn id="20"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2000"/>
                                  </p:stCondLst>
                                  <p:iterate type="wd">
                                    <p:tmPct val="10000"/>
                                  </p:iterate>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4" name="TextBox 3"/>
          <p:cNvSpPr txBox="1"/>
          <p:nvPr/>
        </p:nvSpPr>
        <p:spPr>
          <a:xfrm>
            <a:off x="150125" y="1566571"/>
            <a:ext cx="11764370" cy="5078313"/>
          </a:xfrm>
          <a:prstGeom prst="rect">
            <a:avLst/>
          </a:prstGeom>
          <a:noFill/>
        </p:spPr>
        <p:txBody>
          <a:bodyPr wrap="square" rtlCol="0">
            <a:spAutoFit/>
          </a:bodyPr>
          <a:lstStyle/>
          <a:p>
            <a:r>
              <a:rPr lang="en-US" sz="2400" b="1" baseline="30000" dirty="0"/>
              <a:t>21 </a:t>
            </a:r>
            <a:r>
              <a:rPr lang="en-US" sz="2400" b="1" dirty="0"/>
              <a:t>Then let them which are in Judaea flee to the mountains; and let them which are in the midst of it depart out; and let not them that are in the countries enter </a:t>
            </a:r>
            <a:r>
              <a:rPr lang="en-US" sz="2400" b="1" dirty="0" err="1"/>
              <a:t>thereinto</a:t>
            </a:r>
            <a:r>
              <a:rPr lang="en-US" sz="2400" b="1" dirty="0"/>
              <a:t>.</a:t>
            </a:r>
          </a:p>
          <a:p>
            <a:r>
              <a:rPr lang="en-US" sz="2400" b="1" baseline="30000" dirty="0"/>
              <a:t>22 </a:t>
            </a:r>
            <a:r>
              <a:rPr lang="en-US" sz="2400" b="1" dirty="0"/>
              <a:t>For these be the days of vengeance, that all things which are written may be fulfilled.</a:t>
            </a:r>
          </a:p>
          <a:p>
            <a:r>
              <a:rPr lang="en-US" sz="2400" b="1" baseline="30000" dirty="0"/>
              <a:t>23 </a:t>
            </a:r>
            <a:r>
              <a:rPr lang="en-US" sz="2400" b="1" dirty="0"/>
              <a:t>But woe unto them that are with child, and to them that give suck, in those days! for there shall be great distress in the land, and wrath upon this people.</a:t>
            </a:r>
          </a:p>
          <a:p>
            <a:r>
              <a:rPr lang="en-US" sz="2400" b="1" baseline="30000" dirty="0"/>
              <a:t>24 </a:t>
            </a:r>
            <a:r>
              <a:rPr lang="en-US" sz="2400" b="1" dirty="0"/>
              <a:t>And they shall fall by the edge of the sword, and shall be led away captive into all nations: and Jerusalem shall be trodden down of the Gentiles, until the times of the Gentiles be fulfilled.</a:t>
            </a:r>
          </a:p>
          <a:p>
            <a:r>
              <a:rPr lang="en-US" sz="2400" b="1" baseline="30000" dirty="0"/>
              <a:t>25 </a:t>
            </a:r>
            <a:r>
              <a:rPr lang="en-US" sz="2400" b="1" dirty="0"/>
              <a:t>And there shall be signs in the sun, and in the moon, and in the stars; and upon the earth distress of nations, with perplexity; the sea and the waves roaring;</a:t>
            </a:r>
          </a:p>
          <a:p>
            <a:r>
              <a:rPr lang="en-US" sz="2400" b="1" baseline="30000" dirty="0"/>
              <a:t>26 </a:t>
            </a:r>
            <a:r>
              <a:rPr lang="en-US" sz="2400" b="1" u="sng" dirty="0">
                <a:solidFill>
                  <a:srgbClr val="0033CC"/>
                </a:solidFill>
              </a:rPr>
              <a:t>Men's hearts failing them for fear, </a:t>
            </a:r>
            <a:r>
              <a:rPr lang="en-US" sz="2400" b="1" dirty="0"/>
              <a:t>and for looking after those things which are coming on the earth: for the powers of heaven shall be shaken.</a:t>
            </a:r>
          </a:p>
          <a:p>
            <a:endParaRPr lang="en-US" sz="3600" b="1" dirty="0">
              <a:solidFill>
                <a:srgbClr val="FF0000"/>
              </a:solidFill>
            </a:endParaRPr>
          </a:p>
        </p:txBody>
      </p:sp>
      <p:sp>
        <p:nvSpPr>
          <p:cNvPr id="5" name="Rectangle 4"/>
          <p:cNvSpPr/>
          <p:nvPr/>
        </p:nvSpPr>
        <p:spPr>
          <a:xfrm>
            <a:off x="150125" y="490477"/>
            <a:ext cx="11177515" cy="584775"/>
          </a:xfrm>
          <a:prstGeom prst="rect">
            <a:avLst/>
          </a:prstGeom>
        </p:spPr>
        <p:txBody>
          <a:bodyPr wrap="square">
            <a:spAutoFit/>
          </a:bodyPr>
          <a:lstStyle/>
          <a:p>
            <a:r>
              <a:rPr lang="en-US" sz="3200" b="1" u="sng" dirty="0">
                <a:solidFill>
                  <a:srgbClr val="FF0000"/>
                </a:solidFill>
              </a:rPr>
              <a:t>TENSION, STRESS HEART ATTACKS, LUKE 21:26</a:t>
            </a:r>
          </a:p>
        </p:txBody>
      </p:sp>
    </p:spTree>
    <p:extLst>
      <p:ext uri="{BB962C8B-B14F-4D97-AF65-F5344CB8AC3E}">
        <p14:creationId xmlns:p14="http://schemas.microsoft.com/office/powerpoint/2010/main" val="341365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iterate type="wd">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iterate type="wd">
                                    <p:tmPct val="5000"/>
                                  </p:iterate>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5" dur="2000"/>
                                        <p:tgtEl>
                                          <p:spTgt spid="4">
                                            <p:txEl>
                                              <p:pRg st="0" end="0"/>
                                            </p:txEl>
                                          </p:spTgt>
                                        </p:tgtEl>
                                      </p:cBhvr>
                                    </p:animEffect>
                                  </p:childTnLst>
                                </p:cTn>
                              </p:par>
                              <p:par>
                                <p:cTn id="16" presetID="31" presetClass="entr" presetSubtype="0" fill="hold" nodeType="withEffect">
                                  <p:stCondLst>
                                    <p:cond delay="0"/>
                                  </p:stCondLst>
                                  <p:iterate type="wd">
                                    <p:tmPct val="5000"/>
                                  </p:iterate>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p:cTn id="18" dur="2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9"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20" dur="2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21" dur="2000"/>
                                        <p:tgtEl>
                                          <p:spTgt spid="4">
                                            <p:txEl>
                                              <p:pRg st="1" end="1"/>
                                            </p:txEl>
                                          </p:spTgt>
                                        </p:tgtEl>
                                      </p:cBhvr>
                                    </p:animEffect>
                                  </p:childTnLst>
                                </p:cTn>
                              </p:par>
                              <p:par>
                                <p:cTn id="22" presetID="31" presetClass="entr" presetSubtype="0" fill="hold" nodeType="withEffect">
                                  <p:stCondLst>
                                    <p:cond delay="0"/>
                                  </p:stCondLst>
                                  <p:iterate type="wd">
                                    <p:tmPct val="5000"/>
                                  </p:iterate>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p:cTn id="24" dur="2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5" dur="2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7" dur="2000"/>
                                        <p:tgtEl>
                                          <p:spTgt spid="4">
                                            <p:txEl>
                                              <p:pRg st="2" end="2"/>
                                            </p:txEl>
                                          </p:spTgt>
                                        </p:tgtEl>
                                      </p:cBhvr>
                                    </p:animEffect>
                                  </p:childTnLst>
                                </p:cTn>
                              </p:par>
                              <p:par>
                                <p:cTn id="28" presetID="31" presetClass="entr" presetSubtype="0" fill="hold" nodeType="withEffect">
                                  <p:stCondLst>
                                    <p:cond delay="0"/>
                                  </p:stCondLst>
                                  <p:iterate type="wd">
                                    <p:tmPct val="5000"/>
                                  </p:iterate>
                                  <p:childTnLst>
                                    <p:set>
                                      <p:cBhvr>
                                        <p:cTn id="29" dur="1" fill="hold">
                                          <p:stCondLst>
                                            <p:cond delay="0"/>
                                          </p:stCondLst>
                                        </p:cTn>
                                        <p:tgtEl>
                                          <p:spTgt spid="4">
                                            <p:txEl>
                                              <p:pRg st="3" end="3"/>
                                            </p:txEl>
                                          </p:spTgt>
                                        </p:tgtEl>
                                        <p:attrNameLst>
                                          <p:attrName>style.visibility</p:attrName>
                                        </p:attrNameLst>
                                      </p:cBhvr>
                                      <p:to>
                                        <p:strVal val="visible"/>
                                      </p:to>
                                    </p:set>
                                    <p:anim calcmode="lin" valueType="num">
                                      <p:cBhvr>
                                        <p:cTn id="30" dur="2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1" dur="2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2" dur="2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3" dur="2000"/>
                                        <p:tgtEl>
                                          <p:spTgt spid="4">
                                            <p:txEl>
                                              <p:pRg st="3" end="3"/>
                                            </p:txEl>
                                          </p:spTgt>
                                        </p:tgtEl>
                                      </p:cBhvr>
                                    </p:animEffect>
                                  </p:childTnLst>
                                </p:cTn>
                              </p:par>
                              <p:par>
                                <p:cTn id="34" presetID="31" presetClass="entr" presetSubtype="0" fill="hold" nodeType="withEffect">
                                  <p:stCondLst>
                                    <p:cond delay="0"/>
                                  </p:stCondLst>
                                  <p:iterate type="wd">
                                    <p:tmPct val="5000"/>
                                  </p:iterate>
                                  <p:childTnLst>
                                    <p:set>
                                      <p:cBhvr>
                                        <p:cTn id="35" dur="1" fill="hold">
                                          <p:stCondLst>
                                            <p:cond delay="0"/>
                                          </p:stCondLst>
                                        </p:cTn>
                                        <p:tgtEl>
                                          <p:spTgt spid="4">
                                            <p:txEl>
                                              <p:pRg st="4" end="4"/>
                                            </p:txEl>
                                          </p:spTgt>
                                        </p:tgtEl>
                                        <p:attrNameLst>
                                          <p:attrName>style.visibility</p:attrName>
                                        </p:attrNameLst>
                                      </p:cBhvr>
                                      <p:to>
                                        <p:strVal val="visible"/>
                                      </p:to>
                                    </p:set>
                                    <p:anim calcmode="lin" valueType="num">
                                      <p:cBhvr>
                                        <p:cTn id="36" dur="2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7" dur="2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8" dur="2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9" dur="2000"/>
                                        <p:tgtEl>
                                          <p:spTgt spid="4">
                                            <p:txEl>
                                              <p:pRg st="4" end="4"/>
                                            </p:txEl>
                                          </p:spTgt>
                                        </p:tgtEl>
                                      </p:cBhvr>
                                    </p:animEffect>
                                  </p:childTnLst>
                                </p:cTn>
                              </p:par>
                              <p:par>
                                <p:cTn id="40" presetID="31" presetClass="entr" presetSubtype="0" fill="hold" nodeType="withEffect">
                                  <p:stCondLst>
                                    <p:cond delay="0"/>
                                  </p:stCondLst>
                                  <p:iterate type="wd">
                                    <p:tmPct val="5000"/>
                                  </p:iterate>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2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2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4" dur="2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45"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b="1" u="sng" dirty="0" smtClean="0">
                <a:solidFill>
                  <a:srgbClr val="FF0000"/>
                </a:solidFill>
                <a:effectLst/>
                <a:latin typeface="Times New Roman" panose="02020603050405020304" pitchFamily="18" charset="0"/>
                <a:ea typeface="SimSun" panose="02010600030101010101" pitchFamily="2" charset="-122"/>
              </a:rPr>
              <a:t>PART 1</a:t>
            </a:r>
            <a:endParaRPr lang="en-US" b="1" u="sng" dirty="0">
              <a:solidFill>
                <a:srgbClr val="FF0000"/>
              </a:solidFill>
            </a:endParaRPr>
          </a:p>
        </p:txBody>
      </p:sp>
      <p:sp>
        <p:nvSpPr>
          <p:cNvPr id="3" name="Subtitle 2"/>
          <p:cNvSpPr>
            <a:spLocks noGrp="1"/>
          </p:cNvSpPr>
          <p:nvPr>
            <p:ph type="subTitle" idx="1"/>
          </p:nvPr>
        </p:nvSpPr>
        <p:spPr>
          <a:xfrm>
            <a:off x="1524000" y="3591698"/>
            <a:ext cx="9144000" cy="1666102"/>
          </a:xfrm>
        </p:spPr>
        <p:txBody>
          <a:bodyPr>
            <a:normAutofit/>
          </a:bodyPr>
          <a:lstStyle/>
          <a:p>
            <a:r>
              <a:rPr lang="en-US" sz="3200" b="1" dirty="0" smtClean="0">
                <a:solidFill>
                  <a:schemeClr val="accent6">
                    <a:lumMod val="50000"/>
                  </a:schemeClr>
                </a:solidFill>
              </a:rPr>
              <a:t>CHALLENGING</a:t>
            </a:r>
          </a:p>
          <a:p>
            <a:r>
              <a:rPr lang="en-US" sz="3200" b="1" dirty="0" smtClean="0">
                <a:solidFill>
                  <a:schemeClr val="accent6">
                    <a:lumMod val="50000"/>
                  </a:schemeClr>
                </a:solidFill>
              </a:rPr>
              <a:t>SPIRITUAL</a:t>
            </a:r>
          </a:p>
          <a:p>
            <a:r>
              <a:rPr lang="en-US" sz="3200" b="1" dirty="0" smtClean="0">
                <a:solidFill>
                  <a:schemeClr val="accent6">
                    <a:lumMod val="50000"/>
                  </a:schemeClr>
                </a:solidFill>
              </a:rPr>
              <a:t>FORCES</a:t>
            </a:r>
            <a:endParaRPr lang="en-US" sz="3200" b="1" dirty="0">
              <a:solidFill>
                <a:schemeClr val="accent6">
                  <a:lumMod val="50000"/>
                </a:schemeClr>
              </a:solidFill>
            </a:endParaRPr>
          </a:p>
        </p:txBody>
      </p:sp>
    </p:spTree>
    <p:extLst>
      <p:ext uri="{BB962C8B-B14F-4D97-AF65-F5344CB8AC3E}">
        <p14:creationId xmlns:p14="http://schemas.microsoft.com/office/powerpoint/2010/main" val="348388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627797" y="117693"/>
            <a:ext cx="11204811" cy="6801862"/>
          </a:xfrm>
          <a:prstGeom prst="rect">
            <a:avLst/>
          </a:prstGeom>
          <a:noFill/>
        </p:spPr>
        <p:txBody>
          <a:bodyPr wrap="square" rtlCol="0">
            <a:spAutoFit/>
          </a:bodyPr>
          <a:lstStyle/>
          <a:p>
            <a:r>
              <a:rPr lang="en-US" sz="2000" b="1" u="sng" dirty="0" smtClean="0">
                <a:solidFill>
                  <a:srgbClr val="FF0000"/>
                </a:solidFill>
              </a:rPr>
              <a:t>OPRESSION BY THE “SPIRIT OF FEAR”</a:t>
            </a:r>
          </a:p>
          <a:p>
            <a:endParaRPr lang="en-US" sz="2000" dirty="0"/>
          </a:p>
          <a:p>
            <a:r>
              <a:rPr lang="en-US" sz="2000" b="1" dirty="0" smtClean="0"/>
              <a:t>FOUR DIFFERENT TYPES OF PERSONS WHO ARE OPPRESSED BY THE </a:t>
            </a:r>
            <a:r>
              <a:rPr lang="en-US" sz="2000" b="1" u="sng" dirty="0" smtClean="0">
                <a:solidFill>
                  <a:srgbClr val="FF0000"/>
                </a:solidFill>
              </a:rPr>
              <a:t>“SPIRIT OF FEAR” </a:t>
            </a:r>
            <a:r>
              <a:rPr lang="en-US" sz="2000" b="1" dirty="0" smtClean="0"/>
              <a:t>AND THEIR LIVES  ADVANCE TO THE FOLLOWING STAGE…..</a:t>
            </a:r>
          </a:p>
          <a:p>
            <a:endParaRPr lang="en-US" sz="2000" b="1" dirty="0"/>
          </a:p>
          <a:p>
            <a:pPr marL="342900" indent="-342900">
              <a:buAutoNum type="arabicPeriod"/>
            </a:pPr>
            <a:r>
              <a:rPr lang="en-US" sz="2000" b="1" u="sng" dirty="0" smtClean="0">
                <a:solidFill>
                  <a:srgbClr val="FF0000"/>
                </a:solidFill>
              </a:rPr>
              <a:t>THE HYPERCRITIC</a:t>
            </a:r>
            <a:r>
              <a:rPr lang="en-US" sz="2000" b="1" dirty="0" smtClean="0"/>
              <a:t>……WILL DEVELOP A JUDGING SPIRIT OR A CRITICAL SPIRIT.  THIS CONDITION IS  ONE OF THE MANIFESTATIONS OF THE “SPIRIT OF FEAR” ALSO KNOWN AS “DEPRESSION”. THIS CONDITION MAKES A PERSON , IRRITABLE , RUDE AND CRITICAL.  HE IS OFTEN CRITICAL BEYOND REASON.  THE PERSON MAY FIND PEOPLE UNBEARABLE, AND THUS TURNS THOUGHTS ON THEMSELVES.</a:t>
            </a:r>
          </a:p>
          <a:p>
            <a:pPr marL="342900" indent="-342900">
              <a:buAutoNum type="arabicPeriod"/>
            </a:pPr>
            <a:endParaRPr lang="en-US" sz="2000" b="1" dirty="0"/>
          </a:p>
          <a:p>
            <a:pPr marL="342900" indent="-342900">
              <a:buAutoNum type="arabicPeriod"/>
            </a:pPr>
            <a:r>
              <a:rPr lang="en-US" sz="2000" b="1" u="sng" dirty="0">
                <a:solidFill>
                  <a:srgbClr val="FF0000"/>
                </a:solidFill>
              </a:rPr>
              <a:t>INROVERT….</a:t>
            </a:r>
            <a:r>
              <a:rPr lang="en-US" sz="2000" b="1" dirty="0"/>
              <a:t> a shy person : a quiet person who does not find it easy to talk to other </a:t>
            </a:r>
            <a:r>
              <a:rPr lang="en-US" sz="2000" b="1" dirty="0" smtClean="0"/>
              <a:t>people…..</a:t>
            </a:r>
            <a:r>
              <a:rPr lang="en-US" sz="2000" b="1" dirty="0">
                <a:hlinkClick r:id="rId2"/>
              </a:rPr>
              <a:t> fetish</a:t>
            </a:r>
            <a:r>
              <a:rPr lang="en-US" sz="2000" b="1" dirty="0"/>
              <a:t>, </a:t>
            </a:r>
            <a:r>
              <a:rPr lang="en-US" sz="2000" b="1" dirty="0">
                <a:hlinkClick r:id="rId3"/>
              </a:rPr>
              <a:t>hypochondria</a:t>
            </a:r>
            <a:r>
              <a:rPr lang="en-US" sz="2000" b="1" dirty="0"/>
              <a:t>, </a:t>
            </a:r>
            <a:r>
              <a:rPr lang="en-US" sz="2000" b="1" dirty="0">
                <a:hlinkClick r:id="rId4"/>
              </a:rPr>
              <a:t>intelligence</a:t>
            </a:r>
            <a:r>
              <a:rPr lang="en-US" sz="2000" b="1" dirty="0"/>
              <a:t>, </a:t>
            </a:r>
            <a:r>
              <a:rPr lang="en-US" sz="2000" b="1" dirty="0">
                <a:hlinkClick r:id="rId5"/>
              </a:rPr>
              <a:t>mania</a:t>
            </a:r>
            <a:r>
              <a:rPr lang="en-US" sz="2000" b="1" dirty="0"/>
              <a:t>, </a:t>
            </a:r>
            <a:r>
              <a:rPr lang="en-US" sz="2000" b="1" dirty="0">
                <a:hlinkClick r:id="rId6"/>
              </a:rPr>
              <a:t>narcissism</a:t>
            </a:r>
            <a:r>
              <a:rPr lang="en-US" sz="2000" b="1" dirty="0"/>
              <a:t>, </a:t>
            </a:r>
            <a:r>
              <a:rPr lang="en-US" sz="2000" b="1" dirty="0">
                <a:hlinkClick r:id="rId7"/>
              </a:rPr>
              <a:t>neurosis</a:t>
            </a:r>
            <a:r>
              <a:rPr lang="en-US" sz="2000" b="1" dirty="0"/>
              <a:t>, </a:t>
            </a:r>
            <a:r>
              <a:rPr lang="en-US" sz="2000" b="1" dirty="0">
                <a:hlinkClick r:id="rId8"/>
              </a:rPr>
              <a:t>pathological</a:t>
            </a:r>
            <a:r>
              <a:rPr lang="en-US" sz="2000" b="1" dirty="0"/>
              <a:t>, </a:t>
            </a:r>
            <a:r>
              <a:rPr lang="en-US" sz="2000" b="1" dirty="0">
                <a:hlinkClick r:id="rId9"/>
              </a:rPr>
              <a:t>psychosis</a:t>
            </a:r>
            <a:r>
              <a:rPr lang="en-US" sz="2000" b="1" dirty="0" smtClean="0"/>
              <a:t>,, </a:t>
            </a:r>
            <a:r>
              <a:rPr lang="en-US" sz="2000" b="1" dirty="0" smtClean="0">
                <a:hlinkClick r:id="rId10"/>
              </a:rPr>
              <a:t>subliminal</a:t>
            </a:r>
            <a:r>
              <a:rPr lang="en-US" sz="2000" b="1" dirty="0" smtClean="0"/>
              <a:t>.</a:t>
            </a:r>
          </a:p>
          <a:p>
            <a:pPr marL="342900" indent="-342900">
              <a:buAutoNum type="arabicPeriod"/>
            </a:pPr>
            <a:endParaRPr lang="en-US" sz="2000" b="1" dirty="0"/>
          </a:p>
          <a:p>
            <a:pPr marL="342900" indent="-342900">
              <a:buAutoNum type="arabicPeriod"/>
            </a:pPr>
            <a:r>
              <a:rPr lang="en-US" sz="2000" b="1" u="sng" dirty="0" smtClean="0">
                <a:solidFill>
                  <a:srgbClr val="FF0000"/>
                </a:solidFill>
              </a:rPr>
              <a:t>PERFECTIONIST</a:t>
            </a:r>
            <a:r>
              <a:rPr lang="en-US" sz="2000" b="1" dirty="0" smtClean="0"/>
              <a:t>…A PERSON WHO SHOWS SIGNS OF DEPRESSION BECOME UNDULY CAREFUL.  TOO CAUTIOUS, FEAR TO SPEND MONEY, FEAR TO ENJOY PLEASURES OR AMUSEMENTS. CONSTANTLY WORRIED WHETHER THEY TURNED OF THE STOVE, LOCKED THE DOOR, ETC.  RESULTING IN  MIGRANES , TENSION AND STRESS.</a:t>
            </a:r>
          </a:p>
          <a:p>
            <a:pPr marL="342900" indent="-342900">
              <a:buAutoNum type="arabicPeriod"/>
            </a:pPr>
            <a:endParaRPr lang="en-US" sz="2000" b="1" dirty="0"/>
          </a:p>
          <a:p>
            <a:pPr marL="342900" indent="-342900">
              <a:buAutoNum type="arabicPeriod"/>
            </a:pPr>
            <a:r>
              <a:rPr lang="en-US" sz="2000" b="1" u="sng" dirty="0" smtClean="0">
                <a:solidFill>
                  <a:srgbClr val="FF0000"/>
                </a:solidFill>
              </a:rPr>
              <a:t>HERMIT</a:t>
            </a:r>
            <a:r>
              <a:rPr lang="en-US" sz="2000" b="1" dirty="0"/>
              <a:t>….. one that retires from society and lives in solitude especially for religious reasons :  </a:t>
            </a:r>
            <a:r>
              <a:rPr lang="en-US" sz="2000" b="1" dirty="0" smtClean="0">
                <a:hlinkClick r:id="rId11"/>
              </a:rPr>
              <a:t>recluse</a:t>
            </a:r>
            <a:endParaRPr lang="en-US" sz="2000" b="1" dirty="0" smtClean="0"/>
          </a:p>
          <a:p>
            <a:pPr marL="342900" indent="-342900">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83242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extBox 1"/>
          <p:cNvSpPr txBox="1"/>
          <p:nvPr/>
        </p:nvSpPr>
        <p:spPr>
          <a:xfrm>
            <a:off x="232012" y="191068"/>
            <a:ext cx="11627892" cy="6432530"/>
          </a:xfrm>
          <a:prstGeom prst="rect">
            <a:avLst/>
          </a:prstGeom>
          <a:solidFill>
            <a:schemeClr val="accent6">
              <a:lumMod val="20000"/>
              <a:lumOff val="80000"/>
            </a:schemeClr>
          </a:solidFill>
        </p:spPr>
        <p:txBody>
          <a:bodyPr wrap="square" rtlCol="0">
            <a:spAutoFit/>
          </a:bodyPr>
          <a:lstStyle/>
          <a:p>
            <a:r>
              <a:rPr lang="en-US" sz="2800" b="1" dirty="0" smtClean="0">
                <a:solidFill>
                  <a:srgbClr val="FF0000"/>
                </a:solidFill>
              </a:rPr>
              <a:t>DEMENTED….</a:t>
            </a:r>
            <a:r>
              <a:rPr lang="en-US" sz="2800" b="1" dirty="0" smtClean="0"/>
              <a:t>A PERSON WHO BECOMES DEMENTED MAY SUFFER THESE SYMPTOMS…..AS A RESULT OF </a:t>
            </a:r>
            <a:r>
              <a:rPr lang="en-US" sz="2800" b="1" dirty="0" smtClean="0">
                <a:solidFill>
                  <a:srgbClr val="FF0000"/>
                </a:solidFill>
              </a:rPr>
              <a:t>“THE SPIRIT OF FEAR</a:t>
            </a:r>
            <a:r>
              <a:rPr lang="en-US" sz="2800" b="1" dirty="0" smtClean="0"/>
              <a:t>……</a:t>
            </a:r>
          </a:p>
          <a:p>
            <a:endParaRPr lang="en-US" sz="2800" b="1" dirty="0"/>
          </a:p>
          <a:p>
            <a:pPr marL="342900" indent="-342900">
              <a:buAutoNum type="arabicPeriod"/>
            </a:pPr>
            <a:r>
              <a:rPr lang="en-US" sz="2800" b="1" u="sng" dirty="0" smtClean="0">
                <a:solidFill>
                  <a:srgbClr val="FF0000"/>
                </a:solidFill>
              </a:rPr>
              <a:t>PARANOIA</a:t>
            </a:r>
            <a:r>
              <a:rPr lang="en-US" sz="2800" b="1" dirty="0" smtClean="0"/>
              <a:t>…</a:t>
            </a:r>
            <a:r>
              <a:rPr lang="en-US" sz="2800" b="1" dirty="0"/>
              <a:t>a serious mental illness that causes you to falsely believe that other people are trying to harm you</a:t>
            </a:r>
          </a:p>
          <a:p>
            <a:pPr marL="342900" indent="-342900">
              <a:buAutoNum type="arabicPeriod"/>
            </a:pPr>
            <a:r>
              <a:rPr lang="en-US" sz="2800" b="1" u="sng" dirty="0" smtClean="0">
                <a:solidFill>
                  <a:srgbClr val="FF0000"/>
                </a:solidFill>
              </a:rPr>
              <a:t>SCHIZOPHRENIA</a:t>
            </a:r>
            <a:r>
              <a:rPr lang="en-US" sz="2800" b="1" dirty="0" smtClean="0"/>
              <a:t>…</a:t>
            </a:r>
            <a:r>
              <a:rPr lang="en-US" sz="2800" b="1" dirty="0"/>
              <a:t>a psychotic disorder characterized by loss of contact with the environment, by noticeable deterioration in the level of functioning in everyday life, and by disintegration of personality expressed as disorder of feeling, thought (as delusions), perception (as hallucinations),</a:t>
            </a:r>
            <a:r>
              <a:rPr lang="en-US" sz="2800" dirty="0"/>
              <a:t> </a:t>
            </a:r>
            <a:endParaRPr lang="en-US" sz="2800" b="1" dirty="0"/>
          </a:p>
          <a:p>
            <a:pPr marL="342900" indent="-342900">
              <a:buAutoNum type="arabicPeriod"/>
            </a:pPr>
            <a:r>
              <a:rPr lang="en-US" sz="2800" b="1" u="sng" dirty="0" smtClean="0">
                <a:solidFill>
                  <a:srgbClr val="FF0000"/>
                </a:solidFill>
              </a:rPr>
              <a:t>DELUSIONS OF GRANDEUR</a:t>
            </a:r>
            <a:r>
              <a:rPr lang="en-US" sz="2400" dirty="0" smtClean="0"/>
              <a:t>.. </a:t>
            </a:r>
            <a:r>
              <a:rPr lang="en-US" sz="2400" b="1" dirty="0" smtClean="0"/>
              <a:t>A PERSON WHO BELIEVES THEY ARE FAR GREATER THAN ANYONE ELSE.</a:t>
            </a:r>
          </a:p>
          <a:p>
            <a:endParaRPr lang="en-US" sz="2400" dirty="0" smtClean="0"/>
          </a:p>
          <a:p>
            <a:r>
              <a:rPr lang="en-US" sz="2800" b="1" dirty="0" smtClean="0"/>
              <a:t>4</a:t>
            </a:r>
            <a:r>
              <a:rPr lang="en-US" sz="2800" b="1" u="sng" dirty="0" smtClean="0">
                <a:solidFill>
                  <a:srgbClr val="FF0000"/>
                </a:solidFill>
              </a:rPr>
              <a:t>.  MADNESS</a:t>
            </a:r>
            <a:r>
              <a:rPr lang="en-US" sz="2800" b="1" dirty="0" smtClean="0"/>
              <a:t>…a </a:t>
            </a:r>
            <a:r>
              <a:rPr lang="en-US" sz="2800" b="1" dirty="0"/>
              <a:t>state of severe mental </a:t>
            </a:r>
            <a:r>
              <a:rPr lang="en-US" sz="2800" b="1" dirty="0" smtClean="0"/>
              <a:t>illness behavior </a:t>
            </a:r>
            <a:r>
              <a:rPr lang="en-US" sz="2800" b="1" dirty="0"/>
              <a:t>or thinking that is very foolish or dangerous</a:t>
            </a:r>
          </a:p>
          <a:p>
            <a:endParaRPr lang="en-US" sz="2800" b="1" dirty="0"/>
          </a:p>
        </p:txBody>
      </p:sp>
    </p:spTree>
    <p:extLst>
      <p:ext uri="{BB962C8B-B14F-4D97-AF65-F5344CB8AC3E}">
        <p14:creationId xmlns:p14="http://schemas.microsoft.com/office/powerpoint/2010/main" val="3132656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p:nvPr/>
        </p:nvSpPr>
        <p:spPr>
          <a:xfrm>
            <a:off x="195618" y="264336"/>
            <a:ext cx="11750722" cy="6340197"/>
          </a:xfrm>
          <a:prstGeom prst="rect">
            <a:avLst/>
          </a:prstGeom>
          <a:solidFill>
            <a:schemeClr val="accent6">
              <a:lumMod val="20000"/>
              <a:lumOff val="80000"/>
            </a:schemeClr>
          </a:solidFill>
        </p:spPr>
        <p:txBody>
          <a:bodyPr wrap="square">
            <a:spAutoFit/>
          </a:bodyPr>
          <a:lstStyle/>
          <a:p>
            <a:endParaRPr lang="en-US" b="1" dirty="0"/>
          </a:p>
          <a:p>
            <a:pPr marL="457200" indent="-457200">
              <a:buAutoNum type="arabicPeriod" startAt="5"/>
            </a:pPr>
            <a:r>
              <a:rPr lang="en-US" sz="2400" b="1" u="sng" dirty="0">
                <a:solidFill>
                  <a:srgbClr val="FF0000"/>
                </a:solidFill>
              </a:rPr>
              <a:t>INSANITY</a:t>
            </a:r>
            <a:r>
              <a:rPr lang="en-US" b="1" u="sng" dirty="0">
                <a:solidFill>
                  <a:srgbClr val="FF0000"/>
                </a:solidFill>
              </a:rPr>
              <a:t>  </a:t>
            </a:r>
            <a:endParaRPr lang="en-US" sz="2800" b="1" u="sng" dirty="0">
              <a:solidFill>
                <a:srgbClr val="FF0000"/>
              </a:solidFill>
            </a:endParaRPr>
          </a:p>
          <a:p>
            <a:pPr marL="457200" indent="-457200">
              <a:buAutoNum type="arabicPeriod" startAt="5"/>
            </a:pPr>
            <a:r>
              <a:rPr lang="en-US" sz="2800" b="1" dirty="0"/>
              <a:t>MANIC DEPRESSIVE, PHYCHOSIS, INERT, INACTIVE, SLUGGISH, DREADS TO FACE LIFE, IDLENESS , MELANCHOLIC.</a:t>
            </a:r>
          </a:p>
          <a:p>
            <a:pPr marL="342900" indent="-342900">
              <a:buAutoNum type="arabicPeriod"/>
            </a:pPr>
            <a:endParaRPr lang="en-US" sz="2800" b="1" dirty="0"/>
          </a:p>
          <a:p>
            <a:r>
              <a:rPr lang="en-US" sz="2800" b="1" dirty="0" smtClean="0"/>
              <a:t>  BELOVED</a:t>
            </a:r>
            <a:r>
              <a:rPr lang="en-US" sz="2800" b="1" dirty="0"/>
              <a:t>, DEPRESSION IS WHEN ONE IS OPPRESSED BY OUSIDE INFLUENCE.  </a:t>
            </a:r>
            <a:r>
              <a:rPr lang="en-US" sz="2800" b="1" dirty="0" smtClean="0"/>
              <a:t>   </a:t>
            </a:r>
            <a:r>
              <a:rPr lang="en-US" sz="2800" b="1" u="sng" dirty="0" smtClean="0">
                <a:solidFill>
                  <a:srgbClr val="FF0000"/>
                </a:solidFill>
              </a:rPr>
              <a:t>“</a:t>
            </a:r>
            <a:r>
              <a:rPr lang="en-US" sz="2800" b="1" u="sng" dirty="0">
                <a:solidFill>
                  <a:srgbClr val="FF0000"/>
                </a:solidFill>
              </a:rPr>
              <a:t>THE SPIRIT OF FEAR” </a:t>
            </a:r>
            <a:r>
              <a:rPr lang="en-US" sz="2800" b="1" dirty="0"/>
              <a:t>IS AN OPPRESSOR!!</a:t>
            </a:r>
          </a:p>
          <a:p>
            <a:endParaRPr lang="en-US" sz="2800" b="1" dirty="0"/>
          </a:p>
          <a:p>
            <a:r>
              <a:rPr lang="en-US" sz="2800" b="1" dirty="0"/>
              <a:t>WE ARE COMMANDED </a:t>
            </a:r>
            <a:r>
              <a:rPr lang="en-US" sz="2800" b="1" dirty="0" smtClean="0"/>
              <a:t>TO GO AND  </a:t>
            </a:r>
            <a:r>
              <a:rPr lang="en-US" sz="2800" b="1" dirty="0"/>
              <a:t>“LET THE OPPRESSED GO FREE” </a:t>
            </a:r>
          </a:p>
          <a:p>
            <a:endParaRPr lang="en-US" sz="2800" b="1" dirty="0"/>
          </a:p>
          <a:p>
            <a:r>
              <a:rPr lang="en-US" sz="2800" b="1" dirty="0"/>
              <a:t>ISAIAH 58:6</a:t>
            </a:r>
            <a:r>
              <a:rPr lang="en-US" sz="2800" b="1" dirty="0" smtClean="0"/>
              <a:t>……</a:t>
            </a:r>
            <a:r>
              <a:rPr lang="en-US" sz="2800" b="1" baseline="30000" dirty="0">
                <a:solidFill>
                  <a:srgbClr val="0000FF"/>
                </a:solidFill>
              </a:rPr>
              <a:t>6 </a:t>
            </a:r>
            <a:r>
              <a:rPr lang="en-US" sz="2800" b="1" dirty="0">
                <a:solidFill>
                  <a:srgbClr val="0000FF"/>
                </a:solidFill>
              </a:rPr>
              <a:t>Is not this the fast that I have chosen? to loose the bands of wickedness, to undo the heavy burdens, and to let the oppressed go free, and that ye break every yoke</a:t>
            </a:r>
            <a:r>
              <a:rPr lang="en-US" sz="2800" b="1" dirty="0" smtClean="0">
                <a:solidFill>
                  <a:srgbClr val="0000FF"/>
                </a:solidFill>
              </a:rPr>
              <a:t>?</a:t>
            </a:r>
          </a:p>
          <a:p>
            <a:endParaRPr lang="en-US" sz="2800" b="1" dirty="0">
              <a:solidFill>
                <a:srgbClr val="0000FF"/>
              </a:solidFill>
            </a:endParaRPr>
          </a:p>
          <a:p>
            <a:r>
              <a:rPr lang="en-US" sz="2800" b="1" dirty="0"/>
              <a:t>WE ARE TO MAKE THE EVIL SPIRITS LOOSE THE OPPRESSED!!!</a:t>
            </a:r>
          </a:p>
        </p:txBody>
      </p:sp>
    </p:spTree>
    <p:extLst>
      <p:ext uri="{BB962C8B-B14F-4D97-AF65-F5344CB8AC3E}">
        <p14:creationId xmlns:p14="http://schemas.microsoft.com/office/powerpoint/2010/main" val="19186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1000"/>
                                        <p:tgtEl>
                                          <p:spTgt spid="2">
                                            <p:txEl>
                                              <p:pRg st="2" end="2"/>
                                            </p:txEl>
                                          </p:spTgt>
                                        </p:tgtEl>
                                      </p:cBhvr>
                                    </p:animEffect>
                                    <p:anim calcmode="lin" valueType="num">
                                      <p:cBhvr>
                                        <p:cTn id="1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circle(in)">
                                      <p:cBhvr>
                                        <p:cTn id="20" dur="20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wipe(down)">
                                      <p:cBhvr>
                                        <p:cTn id="30" dur="580">
                                          <p:stCondLst>
                                            <p:cond delay="0"/>
                                          </p:stCondLst>
                                        </p:cTn>
                                        <p:tgtEl>
                                          <p:spTgt spid="2">
                                            <p:txEl>
                                              <p:pRg st="8" end="8"/>
                                            </p:txEl>
                                          </p:spTgt>
                                        </p:tgtEl>
                                      </p:cBhvr>
                                    </p:animEffect>
                                    <p:anim calcmode="lin" valueType="num">
                                      <p:cBhvr>
                                        <p:cTn id="31"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xEl>
                                              <p:pRg st="8" end="8"/>
                                            </p:txEl>
                                          </p:spTgt>
                                        </p:tgtEl>
                                      </p:cBhvr>
                                      <p:to x="100000" y="60000"/>
                                    </p:animScale>
                                    <p:animScale>
                                      <p:cBhvr>
                                        <p:cTn id="37" dur="166" decel="50000">
                                          <p:stCondLst>
                                            <p:cond delay="676"/>
                                          </p:stCondLst>
                                        </p:cTn>
                                        <p:tgtEl>
                                          <p:spTgt spid="2">
                                            <p:txEl>
                                              <p:pRg st="8" end="8"/>
                                            </p:txEl>
                                          </p:spTgt>
                                        </p:tgtEl>
                                      </p:cBhvr>
                                      <p:to x="100000" y="100000"/>
                                    </p:animScale>
                                    <p:animScale>
                                      <p:cBhvr>
                                        <p:cTn id="38" dur="26">
                                          <p:stCondLst>
                                            <p:cond delay="1312"/>
                                          </p:stCondLst>
                                        </p:cTn>
                                        <p:tgtEl>
                                          <p:spTgt spid="2">
                                            <p:txEl>
                                              <p:pRg st="8" end="8"/>
                                            </p:txEl>
                                          </p:spTgt>
                                        </p:tgtEl>
                                      </p:cBhvr>
                                      <p:to x="100000" y="80000"/>
                                    </p:animScale>
                                    <p:animScale>
                                      <p:cBhvr>
                                        <p:cTn id="39" dur="166" decel="50000">
                                          <p:stCondLst>
                                            <p:cond delay="1338"/>
                                          </p:stCondLst>
                                        </p:cTn>
                                        <p:tgtEl>
                                          <p:spTgt spid="2">
                                            <p:txEl>
                                              <p:pRg st="8" end="8"/>
                                            </p:txEl>
                                          </p:spTgt>
                                        </p:tgtEl>
                                      </p:cBhvr>
                                      <p:to x="100000" y="100000"/>
                                    </p:animScale>
                                    <p:animScale>
                                      <p:cBhvr>
                                        <p:cTn id="40" dur="26">
                                          <p:stCondLst>
                                            <p:cond delay="1642"/>
                                          </p:stCondLst>
                                        </p:cTn>
                                        <p:tgtEl>
                                          <p:spTgt spid="2">
                                            <p:txEl>
                                              <p:pRg st="8" end="8"/>
                                            </p:txEl>
                                          </p:spTgt>
                                        </p:tgtEl>
                                      </p:cBhvr>
                                      <p:to x="100000" y="90000"/>
                                    </p:animScale>
                                    <p:animScale>
                                      <p:cBhvr>
                                        <p:cTn id="41" dur="166" decel="50000">
                                          <p:stCondLst>
                                            <p:cond delay="1668"/>
                                          </p:stCondLst>
                                        </p:cTn>
                                        <p:tgtEl>
                                          <p:spTgt spid="2">
                                            <p:txEl>
                                              <p:pRg st="8" end="8"/>
                                            </p:txEl>
                                          </p:spTgt>
                                        </p:tgtEl>
                                      </p:cBhvr>
                                      <p:to x="100000" y="100000"/>
                                    </p:animScale>
                                    <p:animScale>
                                      <p:cBhvr>
                                        <p:cTn id="42" dur="26">
                                          <p:stCondLst>
                                            <p:cond delay="1808"/>
                                          </p:stCondLst>
                                        </p:cTn>
                                        <p:tgtEl>
                                          <p:spTgt spid="2">
                                            <p:txEl>
                                              <p:pRg st="8" end="8"/>
                                            </p:txEl>
                                          </p:spTgt>
                                        </p:tgtEl>
                                      </p:cBhvr>
                                      <p:to x="100000" y="95000"/>
                                    </p:animScale>
                                    <p:animScale>
                                      <p:cBhvr>
                                        <p:cTn id="43" dur="166" decel="50000">
                                          <p:stCondLst>
                                            <p:cond delay="1834"/>
                                          </p:stCondLst>
                                        </p:cTn>
                                        <p:tgtEl>
                                          <p:spTgt spid="2">
                                            <p:txEl>
                                              <p:pRg st="8" end="8"/>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2">
                                            <p:txEl>
                                              <p:pRg st="10" end="10"/>
                                            </p:txEl>
                                          </p:spTgt>
                                        </p:tgtEl>
                                        <p:attrNameLst>
                                          <p:attrName>style.visibility</p:attrName>
                                        </p:attrNameLst>
                                      </p:cBhvr>
                                      <p:to>
                                        <p:strVal val="visible"/>
                                      </p:to>
                                    </p:set>
                                    <p:animEffect transition="in" filter="fade">
                                      <p:cBhvr>
                                        <p:cTn id="48" dur="2000"/>
                                        <p:tgtEl>
                                          <p:spTgt spid="2">
                                            <p:txEl>
                                              <p:pRg st="10" end="10"/>
                                            </p:txEl>
                                          </p:spTgt>
                                        </p:tgtEl>
                                      </p:cBhvr>
                                    </p:animEffect>
                                    <p:anim calcmode="lin" valueType="num">
                                      <p:cBhvr>
                                        <p:cTn id="49" dur="2000" fill="hold"/>
                                        <p:tgtEl>
                                          <p:spTgt spid="2">
                                            <p:txEl>
                                              <p:pRg st="10" end="10"/>
                                            </p:txEl>
                                          </p:spTgt>
                                        </p:tgtEl>
                                        <p:attrNameLst>
                                          <p:attrName>ppt_w</p:attrName>
                                        </p:attrNameLst>
                                      </p:cBhvr>
                                      <p:tavLst>
                                        <p:tav tm="0" fmla="#ppt_w*sin(2.5*pi*$)">
                                          <p:val>
                                            <p:fltVal val="0"/>
                                          </p:val>
                                        </p:tav>
                                        <p:tav tm="100000">
                                          <p:val>
                                            <p:fltVal val="1"/>
                                          </p:val>
                                        </p:tav>
                                      </p:tavLst>
                                    </p:anim>
                                    <p:anim calcmode="lin" valueType="num">
                                      <p:cBhvr>
                                        <p:cTn id="50" dur="2000" fill="hold"/>
                                        <p:tgtEl>
                                          <p:spTgt spid="2">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TextBox 1"/>
          <p:cNvSpPr txBox="1"/>
          <p:nvPr/>
        </p:nvSpPr>
        <p:spPr>
          <a:xfrm>
            <a:off x="518615" y="394692"/>
            <a:ext cx="11122925" cy="6463308"/>
          </a:xfrm>
          <a:prstGeom prst="rect">
            <a:avLst/>
          </a:prstGeom>
          <a:noFill/>
        </p:spPr>
        <p:txBody>
          <a:bodyPr wrap="square" rtlCol="0">
            <a:spAutoFit/>
          </a:bodyPr>
          <a:lstStyle/>
          <a:p>
            <a:r>
              <a:rPr lang="en-US" b="1" dirty="0" smtClean="0"/>
              <a:t>FOUR TYPES OF NERVOUS DISORDERS THAT COULD BE CAUSED BY </a:t>
            </a:r>
            <a:r>
              <a:rPr lang="en-US" b="1" u="sng" dirty="0" smtClean="0">
                <a:solidFill>
                  <a:srgbClr val="FF0000"/>
                </a:solidFill>
              </a:rPr>
              <a:t>THE “SPIRIT OF FEAR</a:t>
            </a:r>
            <a:r>
              <a:rPr lang="en-US" b="1" u="sng" dirty="0" smtClean="0"/>
              <a:t>”</a:t>
            </a:r>
          </a:p>
          <a:p>
            <a:endParaRPr lang="en-US" b="1" u="sng" dirty="0"/>
          </a:p>
          <a:p>
            <a:pPr marL="342900" indent="-342900">
              <a:buAutoNum type="arabicPeriod"/>
            </a:pPr>
            <a:r>
              <a:rPr lang="en-US" b="1" u="sng" dirty="0" smtClean="0">
                <a:solidFill>
                  <a:srgbClr val="0033CC"/>
                </a:solidFill>
              </a:rPr>
              <a:t>NEUROSIS</a:t>
            </a:r>
            <a:r>
              <a:rPr lang="en-US" b="1" dirty="0" smtClean="0"/>
              <a:t>….AFFECTTING THE NERVES</a:t>
            </a:r>
          </a:p>
          <a:p>
            <a:pPr marL="342900" indent="-342900">
              <a:buAutoNum type="arabicPeriod"/>
            </a:pPr>
            <a:endParaRPr lang="en-US" b="1" dirty="0"/>
          </a:p>
          <a:p>
            <a:pPr marL="342900" indent="-342900">
              <a:buAutoNum type="arabicPeriod"/>
            </a:pPr>
            <a:r>
              <a:rPr lang="en-US" b="1" u="sng" dirty="0" smtClean="0">
                <a:solidFill>
                  <a:srgbClr val="0033CC"/>
                </a:solidFill>
              </a:rPr>
              <a:t>NERVOUS BREAKDOWNS</a:t>
            </a:r>
            <a:r>
              <a:rPr lang="en-US" b="1" dirty="0" smtClean="0"/>
              <a:t>….</a:t>
            </a:r>
          </a:p>
          <a:p>
            <a:pPr marL="342900" indent="-342900">
              <a:buAutoNum type="arabicPeriod"/>
            </a:pPr>
            <a:endParaRPr lang="en-US" b="1" dirty="0"/>
          </a:p>
          <a:p>
            <a:pPr marL="342900" indent="-342900">
              <a:buAutoNum type="arabicPeriod"/>
            </a:pPr>
            <a:r>
              <a:rPr lang="en-US" b="1" u="sng" dirty="0" smtClean="0">
                <a:solidFill>
                  <a:srgbClr val="0033CC"/>
                </a:solidFill>
              </a:rPr>
              <a:t>NEURALGIA</a:t>
            </a:r>
            <a:r>
              <a:rPr lang="en-US" b="1" dirty="0" smtClean="0"/>
              <a:t>…A VERY ACUTE PAIN WHICH FOLLOWS THE COURSE OF A NERVE.</a:t>
            </a:r>
          </a:p>
          <a:p>
            <a:pPr marL="342900" indent="-342900">
              <a:buAutoNum type="arabicPeriod"/>
            </a:pPr>
            <a:endParaRPr lang="en-US" b="1" dirty="0"/>
          </a:p>
          <a:p>
            <a:pPr marL="342900" indent="-342900">
              <a:buAutoNum type="arabicPeriod"/>
            </a:pPr>
            <a:r>
              <a:rPr lang="en-US" b="1" u="sng" dirty="0" smtClean="0">
                <a:solidFill>
                  <a:srgbClr val="0033CC"/>
                </a:solidFill>
              </a:rPr>
              <a:t>NEURITIS…</a:t>
            </a:r>
            <a:r>
              <a:rPr lang="en-US" b="1" dirty="0" smtClean="0"/>
              <a:t>.INFLAMATION OF A NERVE</a:t>
            </a:r>
          </a:p>
          <a:p>
            <a:endParaRPr lang="en-US" b="1" dirty="0"/>
          </a:p>
          <a:p>
            <a:r>
              <a:rPr lang="en-US" b="1" dirty="0" smtClean="0"/>
              <a:t>THE END RESULT OF THE </a:t>
            </a:r>
            <a:r>
              <a:rPr lang="en-US" b="1" u="sng" dirty="0" smtClean="0">
                <a:solidFill>
                  <a:srgbClr val="FF0000"/>
                </a:solidFill>
              </a:rPr>
              <a:t>“SPIRIT OF FEAR” </a:t>
            </a:r>
            <a:r>
              <a:rPr lang="en-US" b="1" dirty="0" smtClean="0"/>
              <a:t>ARE DEFINITELY  SOME OF THE WORKS OF ANOTHER POWER WHO WORKS IN CONJUCTION WITH THE </a:t>
            </a:r>
            <a:r>
              <a:rPr lang="en-US" b="1" u="sng" dirty="0" smtClean="0">
                <a:solidFill>
                  <a:srgbClr val="FF0000"/>
                </a:solidFill>
              </a:rPr>
              <a:t>“SPIRIT OF FEAR”…..</a:t>
            </a:r>
            <a:r>
              <a:rPr lang="en-US" b="1" dirty="0" smtClean="0"/>
              <a:t>AND THAT IS FOR OUR NEXT LESSON…..YOU DON’T WANT TO MISS THIS ! </a:t>
            </a:r>
            <a:r>
              <a:rPr lang="en-US" b="1" dirty="0"/>
              <a:t>!</a:t>
            </a:r>
            <a:endParaRPr lang="en-US" b="1" dirty="0" smtClean="0"/>
          </a:p>
          <a:p>
            <a:endParaRPr lang="en-US" b="1" dirty="0" smtClean="0"/>
          </a:p>
          <a:p>
            <a:r>
              <a:rPr lang="en-US" sz="2400" b="1" dirty="0" smtClean="0">
                <a:solidFill>
                  <a:srgbClr val="0033CC"/>
                </a:solidFill>
              </a:rPr>
              <a:t>REMEMBER THE WORDS OF JESUS</a:t>
            </a:r>
            <a:r>
              <a:rPr lang="en-US" sz="3600" b="1" dirty="0" smtClean="0">
                <a:solidFill>
                  <a:srgbClr val="0033CC"/>
                </a:solidFill>
              </a:rPr>
              <a:t>….</a:t>
            </a:r>
            <a:r>
              <a:rPr lang="en-US" sz="3600" b="1" dirty="0">
                <a:solidFill>
                  <a:srgbClr val="0033CC"/>
                </a:solidFill>
              </a:rPr>
              <a:t> </a:t>
            </a:r>
            <a:r>
              <a:rPr lang="en-US" sz="2800" b="1" dirty="0">
                <a:solidFill>
                  <a:srgbClr val="FF0000"/>
                </a:solidFill>
              </a:rPr>
              <a:t>The Spirit of the Lord is upon me, because he hath anointed me to preach the gospel to the poor; he hath sent me to heal the brokenhearted, </a:t>
            </a:r>
            <a:r>
              <a:rPr lang="en-US" sz="2800" b="1" u="sng" dirty="0">
                <a:solidFill>
                  <a:srgbClr val="FF0000"/>
                </a:solidFill>
              </a:rPr>
              <a:t>to preach deliverance to the captives</a:t>
            </a:r>
            <a:r>
              <a:rPr lang="en-US" sz="2800" b="1" dirty="0">
                <a:solidFill>
                  <a:srgbClr val="FF0000"/>
                </a:solidFill>
              </a:rPr>
              <a:t>, and recovering of sight to the blind, to set at liberty them that are bruised,</a:t>
            </a:r>
            <a:r>
              <a:rPr lang="en-US" sz="2800" b="1" dirty="0" smtClean="0">
                <a:solidFill>
                  <a:srgbClr val="FF0000"/>
                </a:solidFill>
              </a:rPr>
              <a:t>.</a:t>
            </a:r>
            <a:endParaRPr lang="en-US" sz="2800" b="1" dirty="0">
              <a:solidFill>
                <a:srgbClr val="FF0000"/>
              </a:solidFill>
            </a:endParaRPr>
          </a:p>
        </p:txBody>
      </p:sp>
    </p:spTree>
    <p:extLst>
      <p:ext uri="{BB962C8B-B14F-4D97-AF65-F5344CB8AC3E}">
        <p14:creationId xmlns:p14="http://schemas.microsoft.com/office/powerpoint/2010/main" val="287318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
                                        <p:tgtEl>
                                          <p:spTgt spid="2">
                                            <p:txEl>
                                              <p:pRg st="0" end="0"/>
                                            </p:txEl>
                                          </p:spTgt>
                                        </p:tgtEl>
                                      </p:cBhvr>
                                    </p:animEffect>
                                    <p:anim calcmode="lin" valueType="num">
                                      <p:cBhvr>
                                        <p:cTn id="8" dur="4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1000"/>
                                        <p:tgtEl>
                                          <p:spTgt spid="2">
                                            <p:txEl>
                                              <p:pRg st="2" end="2"/>
                                            </p:txEl>
                                          </p:spTgt>
                                        </p:tgtEl>
                                      </p:cBhvr>
                                    </p:animEffect>
                                    <p:anim calcmode="lin" valueType="num">
                                      <p:cBhvr>
                                        <p:cTn id="1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1000"/>
                                        <p:tgtEl>
                                          <p:spTgt spid="2">
                                            <p:txEl>
                                              <p:pRg st="4" end="4"/>
                                            </p:txEl>
                                          </p:spTgt>
                                        </p:tgtEl>
                                      </p:cBhvr>
                                    </p:animEffect>
                                    <p:anim calcmode="lin" valueType="num">
                                      <p:cBhvr>
                                        <p:cTn id="2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fade">
                                      <p:cBhvr>
                                        <p:cTn id="30" dur="1000"/>
                                        <p:tgtEl>
                                          <p:spTgt spid="2">
                                            <p:txEl>
                                              <p:pRg st="6" end="6"/>
                                            </p:txEl>
                                          </p:spTgt>
                                        </p:tgtEl>
                                      </p:cBhvr>
                                    </p:animEffect>
                                    <p:anim calcmode="lin" valueType="num">
                                      <p:cBhvr>
                                        <p:cTn id="31"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fade">
                                      <p:cBhvr>
                                        <p:cTn id="37" dur="1000"/>
                                        <p:tgtEl>
                                          <p:spTgt spid="2">
                                            <p:txEl>
                                              <p:pRg st="8" end="8"/>
                                            </p:txEl>
                                          </p:spTgt>
                                        </p:tgtEl>
                                      </p:cBhvr>
                                    </p:animEffect>
                                    <p:anim calcmode="lin" valueType="num">
                                      <p:cBhvr>
                                        <p:cTn id="3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iterate type="wd">
                                    <p:tmPct val="10000"/>
                                  </p:iterate>
                                  <p:childTnLst>
                                    <p:set>
                                      <p:cBhvr>
                                        <p:cTn id="43" dur="1" fill="hold">
                                          <p:stCondLst>
                                            <p:cond delay="0"/>
                                          </p:stCondLst>
                                        </p:cTn>
                                        <p:tgtEl>
                                          <p:spTgt spid="2">
                                            <p:txEl>
                                              <p:pRg st="10" end="10"/>
                                            </p:txEl>
                                          </p:spTgt>
                                        </p:tgtEl>
                                        <p:attrNameLst>
                                          <p:attrName>style.visibility</p:attrName>
                                        </p:attrNameLst>
                                      </p:cBhvr>
                                      <p:to>
                                        <p:strVal val="visible"/>
                                      </p:to>
                                    </p:set>
                                    <p:anim calcmode="lin" valueType="num">
                                      <p:cBhvr additive="base">
                                        <p:cTn id="44"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iterate type="wd">
                                    <p:tmPct val="10000"/>
                                  </p:iterate>
                                  <p:childTnLst>
                                    <p:set>
                                      <p:cBhvr>
                                        <p:cTn id="49" dur="1" fill="hold">
                                          <p:stCondLst>
                                            <p:cond delay="0"/>
                                          </p:stCondLst>
                                        </p:cTn>
                                        <p:tgtEl>
                                          <p:spTgt spid="2">
                                            <p:txEl>
                                              <p:pRg st="12" end="12"/>
                                            </p:txEl>
                                          </p:spTgt>
                                        </p:tgtEl>
                                        <p:attrNameLst>
                                          <p:attrName>style.visibility</p:attrName>
                                        </p:attrNameLst>
                                      </p:cBhvr>
                                      <p:to>
                                        <p:strVal val="visible"/>
                                      </p:to>
                                    </p:set>
                                    <p:animEffect transition="in" filter="fade">
                                      <p:cBhvr>
                                        <p:cTn id="50" dur="1000"/>
                                        <p:tgtEl>
                                          <p:spTgt spid="2">
                                            <p:txEl>
                                              <p:pRg st="12" end="12"/>
                                            </p:txEl>
                                          </p:spTgt>
                                        </p:tgtEl>
                                      </p:cBhvr>
                                    </p:animEffect>
                                    <p:anim calcmode="lin" valueType="num">
                                      <p:cBhvr>
                                        <p:cTn id="51"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52"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3" name="TextBox 2"/>
          <p:cNvSpPr txBox="1"/>
          <p:nvPr/>
        </p:nvSpPr>
        <p:spPr>
          <a:xfrm>
            <a:off x="541118" y="217871"/>
            <a:ext cx="10902909" cy="707886"/>
          </a:xfrm>
          <a:prstGeom prst="rect">
            <a:avLst/>
          </a:prstGeom>
          <a:noFill/>
        </p:spPr>
        <p:txBody>
          <a:bodyPr wrap="square" rtlCol="0">
            <a:spAutoFit/>
          </a:bodyPr>
          <a:lstStyle/>
          <a:p>
            <a:r>
              <a:rPr lang="en-US" sz="4000" b="1" dirty="0" smtClean="0">
                <a:solidFill>
                  <a:srgbClr val="FF0000"/>
                </a:solidFill>
              </a:rPr>
              <a:t>THE SPIRIT OF FEAR…..CONT’D</a:t>
            </a:r>
            <a:endParaRPr lang="en-US" sz="4000" b="1" dirty="0">
              <a:solidFill>
                <a:srgbClr val="FF0000"/>
              </a:solidFill>
            </a:endParaRPr>
          </a:p>
        </p:txBody>
      </p:sp>
      <p:sp>
        <p:nvSpPr>
          <p:cNvPr id="5" name="TextBox 4"/>
          <p:cNvSpPr txBox="1"/>
          <p:nvPr/>
        </p:nvSpPr>
        <p:spPr>
          <a:xfrm>
            <a:off x="830178" y="926627"/>
            <a:ext cx="8858351" cy="646331"/>
          </a:xfrm>
          <a:prstGeom prst="rect">
            <a:avLst/>
          </a:prstGeom>
          <a:noFill/>
        </p:spPr>
        <p:txBody>
          <a:bodyPr wrap="square" rtlCol="0">
            <a:spAutoFit/>
          </a:bodyPr>
          <a:lstStyle/>
          <a:p>
            <a:r>
              <a:rPr lang="en-US" sz="3600" b="1" dirty="0" smtClean="0"/>
              <a:t>WHAT IS THE MARK OF A TRUE DISCIPLE ??</a:t>
            </a:r>
            <a:endParaRPr lang="en-US" sz="3600" b="1" dirty="0"/>
          </a:p>
        </p:txBody>
      </p:sp>
      <p:sp>
        <p:nvSpPr>
          <p:cNvPr id="6" name="TextBox 5"/>
          <p:cNvSpPr txBox="1"/>
          <p:nvPr/>
        </p:nvSpPr>
        <p:spPr>
          <a:xfrm>
            <a:off x="1668373" y="1641260"/>
            <a:ext cx="8486454" cy="707886"/>
          </a:xfrm>
          <a:prstGeom prst="rect">
            <a:avLst/>
          </a:prstGeom>
          <a:noFill/>
        </p:spPr>
        <p:txBody>
          <a:bodyPr wrap="square" rtlCol="0">
            <a:spAutoFit/>
          </a:bodyPr>
          <a:lstStyle/>
          <a:p>
            <a:r>
              <a:rPr lang="en-US" sz="4000" dirty="0" smtClean="0">
                <a:solidFill>
                  <a:srgbClr val="0000FF"/>
                </a:solidFill>
              </a:rPr>
              <a:t>ANSWER…………………FEARLESNESS !!!!</a:t>
            </a:r>
            <a:endParaRPr lang="en-US" sz="4000" dirty="0">
              <a:solidFill>
                <a:srgbClr val="0000FF"/>
              </a:solidFill>
            </a:endParaRPr>
          </a:p>
        </p:txBody>
      </p:sp>
      <p:sp>
        <p:nvSpPr>
          <p:cNvPr id="7" name="TextBox 6"/>
          <p:cNvSpPr txBox="1"/>
          <p:nvPr/>
        </p:nvSpPr>
        <p:spPr>
          <a:xfrm>
            <a:off x="830178" y="2417448"/>
            <a:ext cx="11481029" cy="954107"/>
          </a:xfrm>
          <a:prstGeom prst="rect">
            <a:avLst/>
          </a:prstGeom>
          <a:noFill/>
        </p:spPr>
        <p:txBody>
          <a:bodyPr wrap="square" rtlCol="0">
            <a:spAutoFit/>
          </a:bodyPr>
          <a:lstStyle/>
          <a:p>
            <a:r>
              <a:rPr lang="en-US" sz="2800" b="1" dirty="0" smtClean="0">
                <a:solidFill>
                  <a:srgbClr val="C00000"/>
                </a:solidFill>
              </a:rPr>
              <a:t>THE BIBLE TEACHES US THAT WE SHOULD NOT ALLOW FEAR TO OVERTAKE US…………….</a:t>
            </a:r>
          </a:p>
        </p:txBody>
      </p:sp>
      <p:sp>
        <p:nvSpPr>
          <p:cNvPr id="9" name="TextBox 8"/>
          <p:cNvSpPr txBox="1"/>
          <p:nvPr/>
        </p:nvSpPr>
        <p:spPr>
          <a:xfrm>
            <a:off x="541118" y="4425612"/>
            <a:ext cx="11481029" cy="2246769"/>
          </a:xfrm>
          <a:prstGeom prst="rect">
            <a:avLst/>
          </a:prstGeom>
          <a:noFill/>
        </p:spPr>
        <p:txBody>
          <a:bodyPr wrap="square" rtlCol="0">
            <a:spAutoFit/>
          </a:bodyPr>
          <a:lstStyle/>
          <a:p>
            <a:r>
              <a:rPr lang="en-US" sz="2800" b="1" baseline="30000" dirty="0">
                <a:solidFill>
                  <a:srgbClr val="0000FF"/>
                </a:solidFill>
              </a:rPr>
              <a:t>37 </a:t>
            </a:r>
            <a:r>
              <a:rPr lang="en-US" sz="2800" b="1" dirty="0">
                <a:solidFill>
                  <a:srgbClr val="0000FF"/>
                </a:solidFill>
              </a:rPr>
              <a:t>And the statutes, and the ordinances, and the law, and the commandment, which he wrote for you, ye shall observe to do for evermore; and ye shall not fear other gods.</a:t>
            </a:r>
          </a:p>
          <a:p>
            <a:r>
              <a:rPr lang="en-US" sz="2800" b="1" baseline="30000" dirty="0">
                <a:solidFill>
                  <a:srgbClr val="0000FF"/>
                </a:solidFill>
              </a:rPr>
              <a:t>38 </a:t>
            </a:r>
            <a:r>
              <a:rPr lang="en-US" sz="2800" b="1" dirty="0">
                <a:solidFill>
                  <a:srgbClr val="0000FF"/>
                </a:solidFill>
              </a:rPr>
              <a:t>And the covenant that I have made with you ye shall not forget; neither shall ye fear other gods.</a:t>
            </a:r>
          </a:p>
        </p:txBody>
      </p:sp>
      <p:sp>
        <p:nvSpPr>
          <p:cNvPr id="10" name="TextBox 9"/>
          <p:cNvSpPr txBox="1"/>
          <p:nvPr/>
        </p:nvSpPr>
        <p:spPr>
          <a:xfrm>
            <a:off x="541118" y="3606196"/>
            <a:ext cx="3095719" cy="584775"/>
          </a:xfrm>
          <a:prstGeom prst="rect">
            <a:avLst/>
          </a:prstGeom>
          <a:noFill/>
        </p:spPr>
        <p:txBody>
          <a:bodyPr wrap="none" rtlCol="0">
            <a:spAutoFit/>
          </a:bodyPr>
          <a:lstStyle/>
          <a:p>
            <a:r>
              <a:rPr lang="en-US" sz="3200" dirty="0" smtClean="0"/>
              <a:t>2 KINGS 17:37-38</a:t>
            </a:r>
            <a:endParaRPr lang="en-US" sz="3200" dirty="0"/>
          </a:p>
        </p:txBody>
      </p:sp>
    </p:spTree>
    <p:extLst>
      <p:ext uri="{BB962C8B-B14F-4D97-AF65-F5344CB8AC3E}">
        <p14:creationId xmlns:p14="http://schemas.microsoft.com/office/powerpoint/2010/main" val="12582338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TextBox 1"/>
          <p:cNvSpPr txBox="1"/>
          <p:nvPr/>
        </p:nvSpPr>
        <p:spPr>
          <a:xfrm>
            <a:off x="457200" y="542925"/>
            <a:ext cx="11610975" cy="1384995"/>
          </a:xfrm>
          <a:prstGeom prst="rect">
            <a:avLst/>
          </a:prstGeom>
          <a:noFill/>
        </p:spPr>
        <p:txBody>
          <a:bodyPr wrap="square" rtlCol="0">
            <a:spAutoFit/>
          </a:bodyPr>
          <a:lstStyle/>
          <a:p>
            <a:r>
              <a:rPr lang="en-US" sz="2800" b="1" u="sng" dirty="0" smtClean="0">
                <a:solidFill>
                  <a:srgbClr val="7030A0"/>
                </a:solidFill>
              </a:rPr>
              <a:t>WE ARE TO FEAR NO EVIL……</a:t>
            </a:r>
            <a:r>
              <a:rPr lang="en-US" sz="2800" b="1" dirty="0" smtClean="0">
                <a:solidFill>
                  <a:srgbClr val="0000FF"/>
                </a:solidFill>
              </a:rPr>
              <a:t>PSALM 23:4…</a:t>
            </a:r>
            <a:r>
              <a:rPr lang="en-US" sz="2800" b="1" baseline="30000" dirty="0">
                <a:solidFill>
                  <a:srgbClr val="0000FF"/>
                </a:solidFill>
              </a:rPr>
              <a:t>4 </a:t>
            </a:r>
            <a:r>
              <a:rPr lang="en-US" sz="2800" b="1" dirty="0">
                <a:solidFill>
                  <a:srgbClr val="0000FF"/>
                </a:solidFill>
              </a:rPr>
              <a:t>Yea, though I walk through the valley of the shadow of death, </a:t>
            </a:r>
            <a:r>
              <a:rPr lang="en-US" sz="2800" b="1" u="sng" dirty="0">
                <a:solidFill>
                  <a:srgbClr val="0000FF"/>
                </a:solidFill>
              </a:rPr>
              <a:t>I will fear no evil:</a:t>
            </a:r>
            <a:r>
              <a:rPr lang="en-US" sz="2800" b="1" dirty="0">
                <a:solidFill>
                  <a:srgbClr val="0000FF"/>
                </a:solidFill>
              </a:rPr>
              <a:t> for thou art with me; thy rod and thy staff they comfort me..</a:t>
            </a:r>
          </a:p>
        </p:txBody>
      </p:sp>
      <p:sp>
        <p:nvSpPr>
          <p:cNvPr id="3" name="TextBox 2"/>
          <p:cNvSpPr txBox="1"/>
          <p:nvPr/>
        </p:nvSpPr>
        <p:spPr>
          <a:xfrm>
            <a:off x="457200" y="2019300"/>
            <a:ext cx="11391900" cy="1384995"/>
          </a:xfrm>
          <a:prstGeom prst="rect">
            <a:avLst/>
          </a:prstGeom>
          <a:noFill/>
        </p:spPr>
        <p:txBody>
          <a:bodyPr wrap="square" rtlCol="0">
            <a:spAutoFit/>
          </a:bodyPr>
          <a:lstStyle/>
          <a:p>
            <a:r>
              <a:rPr lang="en-US" sz="2800" b="1" u="sng" dirty="0" smtClean="0">
                <a:solidFill>
                  <a:srgbClr val="C00000"/>
                </a:solidFill>
              </a:rPr>
              <a:t>WE ARE NOT TO FEAR THE REPROACH OF MEN</a:t>
            </a:r>
            <a:r>
              <a:rPr lang="en-US" dirty="0" smtClean="0"/>
              <a:t>….</a:t>
            </a:r>
            <a:r>
              <a:rPr lang="en-US" sz="2800" b="1" dirty="0" smtClean="0">
                <a:solidFill>
                  <a:srgbClr val="0000FF"/>
                </a:solidFill>
              </a:rPr>
              <a:t>ISAIAH 51:7</a:t>
            </a:r>
            <a:r>
              <a:rPr lang="en-US" sz="2800" b="1" baseline="30000" dirty="0">
                <a:solidFill>
                  <a:srgbClr val="0000FF"/>
                </a:solidFill>
              </a:rPr>
              <a:t>7 </a:t>
            </a:r>
            <a:r>
              <a:rPr lang="en-US" sz="2800" b="1" dirty="0">
                <a:solidFill>
                  <a:srgbClr val="0000FF"/>
                </a:solidFill>
              </a:rPr>
              <a:t>Hearken unto me, ye that know righteousness, the people in whose heart is my law; </a:t>
            </a:r>
            <a:r>
              <a:rPr lang="en-US" sz="2800" b="1" u="sng" dirty="0">
                <a:solidFill>
                  <a:srgbClr val="0000FF"/>
                </a:solidFill>
              </a:rPr>
              <a:t>fear ye not the reproach of men</a:t>
            </a:r>
            <a:r>
              <a:rPr lang="en-US" sz="2800" b="1" dirty="0">
                <a:solidFill>
                  <a:srgbClr val="0000FF"/>
                </a:solidFill>
              </a:rPr>
              <a:t>, neither be ye afraid of their </a:t>
            </a:r>
            <a:r>
              <a:rPr lang="en-US" sz="2800" b="1" dirty="0" err="1">
                <a:solidFill>
                  <a:srgbClr val="0000FF"/>
                </a:solidFill>
              </a:rPr>
              <a:t>revilings</a:t>
            </a:r>
            <a:r>
              <a:rPr lang="en-US" sz="2800" b="1" dirty="0">
                <a:solidFill>
                  <a:srgbClr val="0000FF"/>
                </a:solidFill>
              </a:rPr>
              <a:t>.</a:t>
            </a:r>
          </a:p>
        </p:txBody>
      </p:sp>
      <p:sp>
        <p:nvSpPr>
          <p:cNvPr id="4" name="TextBox 3"/>
          <p:cNvSpPr txBox="1"/>
          <p:nvPr/>
        </p:nvSpPr>
        <p:spPr>
          <a:xfrm>
            <a:off x="457200" y="3619500"/>
            <a:ext cx="11401425" cy="954107"/>
          </a:xfrm>
          <a:prstGeom prst="rect">
            <a:avLst/>
          </a:prstGeom>
          <a:noFill/>
        </p:spPr>
        <p:txBody>
          <a:bodyPr wrap="square" rtlCol="0">
            <a:spAutoFit/>
          </a:bodyPr>
          <a:lstStyle/>
          <a:p>
            <a:r>
              <a:rPr lang="en-US" sz="2800" b="1" u="sng" dirty="0" smtClean="0"/>
              <a:t>WE ARE NOT TO FEAR MAN</a:t>
            </a:r>
            <a:r>
              <a:rPr lang="en-US" sz="2800" b="1" dirty="0" smtClean="0"/>
              <a:t>…..</a:t>
            </a:r>
            <a:r>
              <a:rPr lang="en-US" sz="2800" b="1" dirty="0" smtClean="0">
                <a:solidFill>
                  <a:srgbClr val="0000FF"/>
                </a:solidFill>
              </a:rPr>
              <a:t>HEBREWS 13:6…</a:t>
            </a:r>
            <a:r>
              <a:rPr lang="en-US" sz="2800" b="1" baseline="30000" dirty="0">
                <a:solidFill>
                  <a:srgbClr val="0000FF"/>
                </a:solidFill>
              </a:rPr>
              <a:t>6 </a:t>
            </a:r>
            <a:r>
              <a:rPr lang="en-US" sz="2800" b="1" dirty="0">
                <a:solidFill>
                  <a:srgbClr val="0000FF"/>
                </a:solidFill>
              </a:rPr>
              <a:t>So that we may boldly say, The Lord is my helper, and </a:t>
            </a:r>
            <a:r>
              <a:rPr lang="en-US" sz="2800" b="1" u="sng" dirty="0">
                <a:solidFill>
                  <a:srgbClr val="0000FF"/>
                </a:solidFill>
              </a:rPr>
              <a:t>I will not fear what man shall do unto me.</a:t>
            </a:r>
          </a:p>
        </p:txBody>
      </p:sp>
      <p:sp>
        <p:nvSpPr>
          <p:cNvPr id="5" name="TextBox 4"/>
          <p:cNvSpPr txBox="1"/>
          <p:nvPr/>
        </p:nvSpPr>
        <p:spPr>
          <a:xfrm>
            <a:off x="457200" y="4788812"/>
            <a:ext cx="11210925" cy="1815882"/>
          </a:xfrm>
          <a:prstGeom prst="rect">
            <a:avLst/>
          </a:prstGeom>
          <a:noFill/>
        </p:spPr>
        <p:txBody>
          <a:bodyPr wrap="square" rtlCol="0">
            <a:spAutoFit/>
          </a:bodyPr>
          <a:lstStyle/>
          <a:p>
            <a:r>
              <a:rPr lang="en-US" sz="2400" b="1" u="sng" dirty="0" smtClean="0">
                <a:solidFill>
                  <a:srgbClr val="00B0F0"/>
                </a:solidFill>
              </a:rPr>
              <a:t>WE ARE NOT TO FEAR…PRISON, TRIBULATIONS, SUFFERING…REV 2:10….</a:t>
            </a:r>
            <a:r>
              <a:rPr lang="en-US" sz="2400" b="1" u="sng" baseline="30000" dirty="0">
                <a:solidFill>
                  <a:srgbClr val="00B0F0"/>
                </a:solidFill>
              </a:rPr>
              <a:t> </a:t>
            </a:r>
            <a:r>
              <a:rPr lang="en-US" sz="2800" b="1" baseline="30000" dirty="0">
                <a:solidFill>
                  <a:srgbClr val="FF0000"/>
                </a:solidFill>
              </a:rPr>
              <a:t>10 </a:t>
            </a:r>
            <a:r>
              <a:rPr lang="en-US" sz="2800" b="1" dirty="0">
                <a:solidFill>
                  <a:srgbClr val="FF0000"/>
                </a:solidFill>
              </a:rPr>
              <a:t>Fear none of those things which thou shalt suffer: behold, the devil shall cast some of you into prison, that ye may be tried; and ye shall have tribulation ten days: be thou faithful unto death, and I will give thee a crown of life.</a:t>
            </a:r>
          </a:p>
        </p:txBody>
      </p:sp>
    </p:spTree>
    <p:extLst>
      <p:ext uri="{BB962C8B-B14F-4D97-AF65-F5344CB8AC3E}">
        <p14:creationId xmlns:p14="http://schemas.microsoft.com/office/powerpoint/2010/main" val="35899498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TextBox 1"/>
          <p:cNvSpPr txBox="1"/>
          <p:nvPr/>
        </p:nvSpPr>
        <p:spPr>
          <a:xfrm>
            <a:off x="200025" y="342900"/>
            <a:ext cx="11839575" cy="1815882"/>
          </a:xfrm>
          <a:prstGeom prst="rect">
            <a:avLst/>
          </a:prstGeom>
          <a:noFill/>
        </p:spPr>
        <p:txBody>
          <a:bodyPr wrap="square" rtlCol="0">
            <a:spAutoFit/>
          </a:bodyPr>
          <a:lstStyle/>
          <a:p>
            <a:r>
              <a:rPr lang="en-US" sz="2800" b="1" u="sng" dirty="0" smtClean="0">
                <a:solidFill>
                  <a:srgbClr val="0070C0"/>
                </a:solidFill>
              </a:rPr>
              <a:t>HERE IS WHAT GOD SAYS ABOUT THE FEARFUL…REV 21:8…</a:t>
            </a:r>
            <a:r>
              <a:rPr lang="en-US" sz="2800" b="1" baseline="30000" dirty="0"/>
              <a:t> </a:t>
            </a:r>
            <a:r>
              <a:rPr lang="en-US" sz="2800" b="1" dirty="0"/>
              <a:t>But the </a:t>
            </a:r>
            <a:r>
              <a:rPr lang="en-US" sz="2800" b="1" dirty="0">
                <a:solidFill>
                  <a:srgbClr val="FF0000"/>
                </a:solidFill>
              </a:rPr>
              <a:t>fearful, and unbelieving, </a:t>
            </a:r>
            <a:r>
              <a:rPr lang="en-US" sz="2800" b="1" dirty="0"/>
              <a:t>and the abominable, and murderers, and whoremongers, and sorcerers, and idolaters, and all liars, shall have their part in the lake which </a:t>
            </a:r>
            <a:r>
              <a:rPr lang="en-US" sz="2800" b="1" dirty="0" err="1"/>
              <a:t>burneth</a:t>
            </a:r>
            <a:r>
              <a:rPr lang="en-US" sz="2800" b="1" dirty="0"/>
              <a:t> with fire and brimstone: which is the second death..</a:t>
            </a:r>
          </a:p>
        </p:txBody>
      </p:sp>
      <p:sp>
        <p:nvSpPr>
          <p:cNvPr id="3" name="TextBox 2"/>
          <p:cNvSpPr txBox="1"/>
          <p:nvPr/>
        </p:nvSpPr>
        <p:spPr>
          <a:xfrm>
            <a:off x="200025" y="2362200"/>
            <a:ext cx="11601450" cy="1815882"/>
          </a:xfrm>
          <a:prstGeom prst="rect">
            <a:avLst/>
          </a:prstGeom>
          <a:noFill/>
        </p:spPr>
        <p:txBody>
          <a:bodyPr wrap="square" rtlCol="0">
            <a:spAutoFit/>
          </a:bodyPr>
          <a:lstStyle/>
          <a:p>
            <a:r>
              <a:rPr lang="en-US" sz="2800" b="1" u="sng" dirty="0" smtClean="0">
                <a:solidFill>
                  <a:srgbClr val="CC0000"/>
                </a:solidFill>
              </a:rPr>
              <a:t>IN THE BOOK OF JUDGES 7:3….</a:t>
            </a:r>
            <a:r>
              <a:rPr lang="en-US" sz="2800" b="1" u="sng" baseline="30000" dirty="0">
                <a:solidFill>
                  <a:srgbClr val="CC0000"/>
                </a:solidFill>
              </a:rPr>
              <a:t> </a:t>
            </a:r>
            <a:r>
              <a:rPr lang="en-US" sz="2800" b="1" baseline="30000" dirty="0"/>
              <a:t>3 </a:t>
            </a:r>
            <a:r>
              <a:rPr lang="en-US" sz="2800" b="1" dirty="0"/>
              <a:t>Now therefore go to, proclaim in the ears of the people, saying, </a:t>
            </a:r>
            <a:r>
              <a:rPr lang="en-US" sz="2800" b="1" u="sng" dirty="0">
                <a:solidFill>
                  <a:srgbClr val="FF0000"/>
                </a:solidFill>
              </a:rPr>
              <a:t>Whosoever is fearful and afraid</a:t>
            </a:r>
            <a:r>
              <a:rPr lang="en-US" sz="2800" b="1" dirty="0"/>
              <a:t>, let him return and depart early from mount Gilead. And there returned of the people twenty and two thousand; and there remained ten thousand.</a:t>
            </a:r>
          </a:p>
        </p:txBody>
      </p:sp>
      <p:sp>
        <p:nvSpPr>
          <p:cNvPr id="4" name="TextBox 3"/>
          <p:cNvSpPr txBox="1"/>
          <p:nvPr/>
        </p:nvSpPr>
        <p:spPr>
          <a:xfrm>
            <a:off x="200025" y="5229225"/>
            <a:ext cx="11725275" cy="1077218"/>
          </a:xfrm>
          <a:prstGeom prst="rect">
            <a:avLst/>
          </a:prstGeom>
          <a:noFill/>
        </p:spPr>
        <p:txBody>
          <a:bodyPr wrap="square" rtlCol="0">
            <a:spAutoFit/>
          </a:bodyPr>
          <a:lstStyle/>
          <a:p>
            <a:r>
              <a:rPr lang="en-US" sz="3200" b="1" u="sng" dirty="0" smtClean="0">
                <a:solidFill>
                  <a:srgbClr val="0000FF"/>
                </a:solidFill>
              </a:rPr>
              <a:t>PSALM 34:4</a:t>
            </a:r>
            <a:r>
              <a:rPr lang="en-US" sz="3200" b="1" dirty="0" smtClean="0">
                <a:solidFill>
                  <a:srgbClr val="0000FF"/>
                </a:solidFill>
              </a:rPr>
              <a:t>…</a:t>
            </a:r>
            <a:r>
              <a:rPr lang="en-US" sz="3200" b="1" baseline="30000" dirty="0">
                <a:solidFill>
                  <a:srgbClr val="0000FF"/>
                </a:solidFill>
              </a:rPr>
              <a:t> </a:t>
            </a:r>
            <a:r>
              <a:rPr lang="en-US" sz="3200" b="1" dirty="0">
                <a:solidFill>
                  <a:srgbClr val="0000FF"/>
                </a:solidFill>
              </a:rPr>
              <a:t>I sought the </a:t>
            </a:r>
            <a:r>
              <a:rPr lang="en-US" sz="3200" b="1" cap="small" dirty="0">
                <a:solidFill>
                  <a:srgbClr val="0000FF"/>
                </a:solidFill>
              </a:rPr>
              <a:t>Lord</a:t>
            </a:r>
            <a:r>
              <a:rPr lang="en-US" sz="3200" b="1" dirty="0">
                <a:solidFill>
                  <a:srgbClr val="0000FF"/>
                </a:solidFill>
              </a:rPr>
              <a:t>, and he heard me, and delivered me from all my fears. </a:t>
            </a:r>
          </a:p>
        </p:txBody>
      </p:sp>
      <p:sp>
        <p:nvSpPr>
          <p:cNvPr id="5" name="TextBox 4"/>
          <p:cNvSpPr txBox="1"/>
          <p:nvPr/>
        </p:nvSpPr>
        <p:spPr>
          <a:xfrm>
            <a:off x="200025" y="4381500"/>
            <a:ext cx="11591924" cy="523220"/>
          </a:xfrm>
          <a:prstGeom prst="rect">
            <a:avLst/>
          </a:prstGeom>
          <a:noFill/>
        </p:spPr>
        <p:txBody>
          <a:bodyPr wrap="square" rtlCol="0">
            <a:spAutoFit/>
          </a:bodyPr>
          <a:lstStyle/>
          <a:p>
            <a:r>
              <a:rPr lang="en-US" sz="2800" b="1" dirty="0" smtClean="0"/>
              <a:t>HERE IS GODS REMEDY FOR FEAR….AND THE FEARFUL…..</a:t>
            </a:r>
            <a:endParaRPr lang="en-US" sz="2800" b="1" dirty="0"/>
          </a:p>
        </p:txBody>
      </p:sp>
    </p:spTree>
    <p:extLst>
      <p:ext uri="{BB962C8B-B14F-4D97-AF65-F5344CB8AC3E}">
        <p14:creationId xmlns:p14="http://schemas.microsoft.com/office/powerpoint/2010/main" val="13639842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TextBox 1"/>
          <p:cNvSpPr txBox="1"/>
          <p:nvPr/>
        </p:nvSpPr>
        <p:spPr>
          <a:xfrm>
            <a:off x="495300" y="561975"/>
            <a:ext cx="11458575" cy="954107"/>
          </a:xfrm>
          <a:prstGeom prst="rect">
            <a:avLst/>
          </a:prstGeom>
          <a:noFill/>
        </p:spPr>
        <p:txBody>
          <a:bodyPr wrap="square" rtlCol="0">
            <a:spAutoFit/>
          </a:bodyPr>
          <a:lstStyle/>
          <a:p>
            <a:r>
              <a:rPr lang="en-US" sz="2800" b="1" dirty="0" smtClean="0">
                <a:solidFill>
                  <a:srgbClr val="0000FF"/>
                </a:solidFill>
              </a:rPr>
              <a:t>ACCORDING TO THE BIBLE THE ONLY FEAR MAN SHOULD HAVE ….</a:t>
            </a:r>
          </a:p>
          <a:p>
            <a:r>
              <a:rPr lang="en-US" sz="2800" b="1" dirty="0" smtClean="0">
                <a:solidFill>
                  <a:srgbClr val="0000FF"/>
                </a:solidFill>
              </a:rPr>
              <a:t>IS THE FEAR OF GOD!!!</a:t>
            </a:r>
            <a:endParaRPr lang="en-US" sz="2800" b="1" dirty="0">
              <a:solidFill>
                <a:srgbClr val="0000FF"/>
              </a:solidFill>
            </a:endParaRPr>
          </a:p>
        </p:txBody>
      </p:sp>
      <p:sp>
        <p:nvSpPr>
          <p:cNvPr id="5" name="TextBox 4"/>
          <p:cNvSpPr txBox="1"/>
          <p:nvPr/>
        </p:nvSpPr>
        <p:spPr>
          <a:xfrm>
            <a:off x="495300" y="1736436"/>
            <a:ext cx="10898909" cy="1815882"/>
          </a:xfrm>
          <a:prstGeom prst="rect">
            <a:avLst/>
          </a:prstGeom>
          <a:noFill/>
        </p:spPr>
        <p:txBody>
          <a:bodyPr wrap="square" rtlCol="0">
            <a:spAutoFit/>
          </a:bodyPr>
          <a:lstStyle/>
          <a:p>
            <a:r>
              <a:rPr lang="en-US" sz="2800" b="1" dirty="0" smtClean="0">
                <a:solidFill>
                  <a:srgbClr val="333300"/>
                </a:solidFill>
              </a:rPr>
              <a:t>BELOVED FEAR IS A DESTROYER …THE HEART THAT IS INDWELT BY JESUS SHOULD HAVE NO ROOM FOR FEAR. </a:t>
            </a:r>
          </a:p>
          <a:p>
            <a:endParaRPr lang="en-US" sz="2800" b="1" dirty="0">
              <a:solidFill>
                <a:srgbClr val="333300"/>
              </a:solidFill>
            </a:endParaRPr>
          </a:p>
          <a:p>
            <a:r>
              <a:rPr lang="en-US" sz="2800" b="1" dirty="0" smtClean="0">
                <a:solidFill>
                  <a:srgbClr val="333300"/>
                </a:solidFill>
              </a:rPr>
              <a:t>FEAR CANNOT EXIST WHERE GOD’S LOVE RESIDES!!!</a:t>
            </a:r>
            <a:endParaRPr lang="en-US" sz="2800" b="1" dirty="0">
              <a:solidFill>
                <a:srgbClr val="333300"/>
              </a:solidFill>
            </a:endParaRPr>
          </a:p>
        </p:txBody>
      </p:sp>
      <p:sp>
        <p:nvSpPr>
          <p:cNvPr id="6" name="TextBox 5"/>
          <p:cNvSpPr txBox="1"/>
          <p:nvPr/>
        </p:nvSpPr>
        <p:spPr>
          <a:xfrm>
            <a:off x="495300" y="3902150"/>
            <a:ext cx="11206716" cy="2677656"/>
          </a:xfrm>
          <a:prstGeom prst="rect">
            <a:avLst/>
          </a:prstGeom>
          <a:noFill/>
        </p:spPr>
        <p:txBody>
          <a:bodyPr wrap="square" rtlCol="0">
            <a:spAutoFit/>
          </a:bodyPr>
          <a:lstStyle/>
          <a:p>
            <a:r>
              <a:rPr lang="en-US" sz="2800" b="1" dirty="0" smtClean="0"/>
              <a:t>MATTHEW 8 JESUS HAD JUST COME DOWN FROM A MOUNTAIN AND GOT INTO A SHIP AND THE DISCIPLES FOLLOWED HIM WHEN THEY WERE OUT IN THE SEA JESUS WAS RESTING IN THE BACK OF THE SHIP THEN THE WINDS GOT VERY BOISTEROUS AND WATER WAS COMING UP ON THE SHIP AND THE DISCIPLES ALL GOT FEARFUL AND JESUS ADDRESSED THEM</a:t>
            </a:r>
            <a:r>
              <a:rPr lang="en-US" sz="2800" b="1" dirty="0" smtClean="0">
                <a:solidFill>
                  <a:srgbClr val="FF0000"/>
                </a:solidFill>
              </a:rPr>
              <a:t>…” </a:t>
            </a:r>
            <a:r>
              <a:rPr lang="en-US" sz="2800" b="1" u="sng" dirty="0" smtClean="0">
                <a:solidFill>
                  <a:srgbClr val="FF0000"/>
                </a:solidFill>
              </a:rPr>
              <a:t>WHY ARE YE FEARFUL, O YE OF LITTLE FAITH?</a:t>
            </a:r>
            <a:endParaRPr lang="en-US" sz="2800" b="1" u="sng" dirty="0">
              <a:solidFill>
                <a:srgbClr val="FF0000"/>
              </a:solidFill>
            </a:endParaRPr>
          </a:p>
        </p:txBody>
      </p:sp>
    </p:spTree>
    <p:extLst>
      <p:ext uri="{BB962C8B-B14F-4D97-AF65-F5344CB8AC3E}">
        <p14:creationId xmlns:p14="http://schemas.microsoft.com/office/powerpoint/2010/main" val="29046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wd">
                                    <p:tmPct val="10000"/>
                                  </p:iterate>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iterate type="wd">
                                    <p:tmPct val="6000"/>
                                  </p:iterate>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1000"/>
                                        <p:tgtEl>
                                          <p:spTgt spid="5">
                                            <p:txEl>
                                              <p:pRg st="2" end="2"/>
                                            </p:txEl>
                                          </p:spTgt>
                                        </p:tgtEl>
                                      </p:cBhvr>
                                    </p:animEffect>
                                    <p:anim calcmode="lin" valueType="num">
                                      <p:cBhvr>
                                        <p:cTn id="1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CCFF33"/>
        </a:solidFill>
        <a:effectLst/>
      </p:bgPr>
    </p:bg>
    <p:spTree>
      <p:nvGrpSpPr>
        <p:cNvPr id="1" name=""/>
        <p:cNvGrpSpPr/>
        <p:nvPr/>
      </p:nvGrpSpPr>
      <p:grpSpPr>
        <a:xfrm>
          <a:off x="0" y="0"/>
          <a:ext cx="0" cy="0"/>
          <a:chOff x="0" y="0"/>
          <a:chExt cx="0" cy="0"/>
        </a:xfrm>
      </p:grpSpPr>
      <p:sp>
        <p:nvSpPr>
          <p:cNvPr id="2" name="TextBox 1"/>
          <p:cNvSpPr txBox="1"/>
          <p:nvPr/>
        </p:nvSpPr>
        <p:spPr>
          <a:xfrm>
            <a:off x="543339" y="728870"/>
            <a:ext cx="11304104" cy="1384995"/>
          </a:xfrm>
          <a:prstGeom prst="rect">
            <a:avLst/>
          </a:prstGeom>
          <a:noFill/>
        </p:spPr>
        <p:txBody>
          <a:bodyPr wrap="square" rtlCol="0">
            <a:spAutoFit/>
          </a:bodyPr>
          <a:lstStyle/>
          <a:p>
            <a:r>
              <a:rPr lang="en-US" sz="2800" b="1" dirty="0" smtClean="0">
                <a:solidFill>
                  <a:srgbClr val="0000FF"/>
                </a:solidFill>
              </a:rPr>
              <a:t>BELOVED WHEN WE FULLY LEARN TO PUT OUR HOPE IN CHRIST, THAT’S WHEN WE WILL REALIZE THAT WE WILL HAVE NO REASON TO BE FEARFUL……BECAUSE CHRIST WILL NOT FAIL US!!!!</a:t>
            </a:r>
            <a:endParaRPr lang="en-US" sz="2800" b="1" dirty="0">
              <a:solidFill>
                <a:srgbClr val="0000FF"/>
              </a:solidFill>
            </a:endParaRPr>
          </a:p>
        </p:txBody>
      </p:sp>
      <p:sp>
        <p:nvSpPr>
          <p:cNvPr id="3" name="TextBox 2"/>
          <p:cNvSpPr txBox="1"/>
          <p:nvPr/>
        </p:nvSpPr>
        <p:spPr>
          <a:xfrm>
            <a:off x="543339" y="2464905"/>
            <a:ext cx="11211339" cy="1815882"/>
          </a:xfrm>
          <a:prstGeom prst="rect">
            <a:avLst/>
          </a:prstGeom>
          <a:noFill/>
        </p:spPr>
        <p:txBody>
          <a:bodyPr wrap="square" rtlCol="0">
            <a:spAutoFit/>
          </a:bodyPr>
          <a:lstStyle/>
          <a:p>
            <a:r>
              <a:rPr lang="en-US" sz="2800" b="1" dirty="0" smtClean="0"/>
              <a:t>WHEN WE LEARN TO STUDY GOD’S WORD AND ALLOW SEEDS OF FAITH AND HOPE BE RELEASED IN US FROM THE WORD OF GOD AND THEY BEGIN TO GROW AND BEGIN TO PRODUCE A BOUNTIFUL CROP OF GOD’S LOVE AND OF HOPE IN JESUS CHRIST, ….FEAR WILL HAVE TO LEAVE!!!!!</a:t>
            </a:r>
            <a:endParaRPr lang="en-US" sz="2800" b="1" dirty="0"/>
          </a:p>
        </p:txBody>
      </p:sp>
      <p:sp>
        <p:nvSpPr>
          <p:cNvPr id="4" name="TextBox 3"/>
          <p:cNvSpPr txBox="1"/>
          <p:nvPr/>
        </p:nvSpPr>
        <p:spPr>
          <a:xfrm>
            <a:off x="543339" y="4631827"/>
            <a:ext cx="10999303" cy="1754326"/>
          </a:xfrm>
          <a:prstGeom prst="rect">
            <a:avLst/>
          </a:prstGeom>
          <a:noFill/>
        </p:spPr>
        <p:txBody>
          <a:bodyPr wrap="square" rtlCol="0">
            <a:spAutoFit/>
          </a:bodyPr>
          <a:lstStyle/>
          <a:p>
            <a:r>
              <a:rPr lang="en-US" sz="3600" b="1" dirty="0" smtClean="0"/>
              <a:t>I BELIEVE EVERY BELIEVER SHOULD FIGHT AGAINST FEAR JUST AS ONE WOULD A PLAGUE.  REFUSE TO LET IT BE A PART OF YOUR LIFE OR YOUR HOME.</a:t>
            </a:r>
            <a:endParaRPr lang="en-US" sz="3600" b="1" dirty="0"/>
          </a:p>
        </p:txBody>
      </p:sp>
    </p:spTree>
    <p:extLst>
      <p:ext uri="{BB962C8B-B14F-4D97-AF65-F5344CB8AC3E}">
        <p14:creationId xmlns:p14="http://schemas.microsoft.com/office/powerpoint/2010/main" val="167396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iterate type="wd">
                                    <p:tmPct val="10000"/>
                                  </p:iterate>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extBox 1"/>
          <p:cNvSpPr txBox="1"/>
          <p:nvPr/>
        </p:nvSpPr>
        <p:spPr>
          <a:xfrm>
            <a:off x="545910" y="832513"/>
            <a:ext cx="2743200" cy="369332"/>
          </a:xfrm>
          <a:prstGeom prst="rect">
            <a:avLst/>
          </a:prstGeom>
          <a:noFill/>
        </p:spPr>
        <p:txBody>
          <a:bodyPr wrap="square" rtlCol="0">
            <a:spAutoFit/>
          </a:bodyPr>
          <a:lstStyle/>
          <a:p>
            <a:r>
              <a:rPr lang="en-US" dirty="0" smtClean="0">
                <a:solidFill>
                  <a:schemeClr val="bg1"/>
                </a:solidFill>
              </a:rPr>
              <a:t>END PART TWO.</a:t>
            </a:r>
            <a:endParaRPr lang="en-US" dirty="0">
              <a:solidFill>
                <a:schemeClr val="bg1"/>
              </a:solidFill>
            </a:endParaRPr>
          </a:p>
        </p:txBody>
      </p:sp>
    </p:spTree>
    <p:extLst>
      <p:ext uri="{BB962C8B-B14F-4D97-AF65-F5344CB8AC3E}">
        <p14:creationId xmlns:p14="http://schemas.microsoft.com/office/powerpoint/2010/main" val="3297798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pPr algn="ctr"/>
            <a:r>
              <a:rPr lang="en-US" b="1" u="sng" dirty="0">
                <a:latin typeface="Cooper Black" panose="0208090404030B020404" pitchFamily="18" charset="0"/>
              </a:rPr>
              <a:t>SCRIPTURE READING</a:t>
            </a:r>
            <a:r>
              <a:rPr lang="en-US" b="1" u="sng" dirty="0" smtClean="0">
                <a:latin typeface="Cooper Black" panose="0208090404030B020404" pitchFamily="18" charset="0"/>
              </a:rPr>
              <a:t>...</a:t>
            </a:r>
            <a:r>
              <a:rPr lang="en-US" b="1" u="sng" dirty="0"/>
              <a:t> </a:t>
            </a:r>
            <a:r>
              <a:rPr lang="en-US" b="1" u="sng" dirty="0" smtClean="0"/>
              <a:t/>
            </a:r>
            <a:br>
              <a:rPr lang="en-US" b="1" u="sng" dirty="0" smtClean="0"/>
            </a:br>
            <a:r>
              <a:rPr lang="en-US" b="1" u="sng" dirty="0" smtClean="0">
                <a:solidFill>
                  <a:srgbClr val="0033CC"/>
                </a:solidFill>
              </a:rPr>
              <a:t>MATTHEW </a:t>
            </a:r>
            <a:r>
              <a:rPr lang="en-US" b="1" u="sng" dirty="0">
                <a:solidFill>
                  <a:srgbClr val="0033CC"/>
                </a:solidFill>
              </a:rPr>
              <a:t>12:20-30..</a:t>
            </a:r>
            <a:r>
              <a:rPr lang="en-US" baseline="30000" dirty="0">
                <a:solidFill>
                  <a:srgbClr val="0033CC"/>
                </a:solidFill>
              </a:rPr>
              <a:t> </a:t>
            </a:r>
            <a:endParaRPr lang="en-US" b="1" dirty="0">
              <a:solidFill>
                <a:srgbClr val="0033CC"/>
              </a:solidFill>
              <a:latin typeface="Cooper Black" panose="0208090404030B020404" pitchFamily="18" charset="0"/>
            </a:endParaRPr>
          </a:p>
        </p:txBody>
      </p:sp>
      <p:sp>
        <p:nvSpPr>
          <p:cNvPr id="4" name="Rectangle 1"/>
          <p:cNvSpPr>
            <a:spLocks noGrp="1" noChangeArrowheads="1"/>
          </p:cNvSpPr>
          <p:nvPr>
            <p:ph idx="1"/>
          </p:nvPr>
        </p:nvSpPr>
        <p:spPr bwMode="auto">
          <a:xfrm>
            <a:off x="1408669" y="1810069"/>
            <a:ext cx="9646509" cy="4708981"/>
          </a:xfrm>
          <a:prstGeom prst="rect">
            <a:avLst/>
          </a:prstGeom>
          <a:solidFill>
            <a:schemeClr val="tx1">
              <a:lumMod val="95000"/>
              <a:lumOff val="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22 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Then was brought unto him one possessed with a devil, blind, and dumb: and he healed him, insomuch that the blind and dumb both </a:t>
            </a:r>
            <a:r>
              <a:rPr kumimoji="0" lang="en-US" altLang="en-US" sz="2000" b="0" i="0" u="none" strike="noStrike" cap="none" normalizeH="0" baseline="0" dirty="0" err="1"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spake</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and saw.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23 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all the people were amazed, and said, Is not this the son of David?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24 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But when the Pharisees heard it, they said, This fellow doth not cast out devils, but by Beelzebub the prince of the devils.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25 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Jesus knew their thoughts, and said unto them, Every kingdom divided against itself is brought to desolation; and every city or house divided against itself shall not stand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26 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if Satan cast out Satan, he is divided against himself; how shall then his kingdom stand?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27 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And if I by Beelzebub cast out devils, by whom do your children cast them out? therefore they shall be your judges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28 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But if I cast out devils by the Spirit of God, then the kingdom of God is come unto you.</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sng"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29 </a:t>
            </a:r>
            <a:r>
              <a:rPr kumimoji="0" lang="en-US" altLang="en-US" sz="2000" b="0" i="0" u="sng"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Or else how can one enter into a strong man's house, and spoil his goods, except he first bind the strong man? and then he will spoil his house</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3000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30 </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He that is not with me is against me; and he that </a:t>
            </a:r>
            <a:r>
              <a:rPr kumimoji="0" lang="en-US" altLang="en-US" sz="2000" b="0" i="0" u="none" strike="noStrike" cap="none" normalizeH="0" baseline="0" dirty="0" err="1"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gathereth</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not with me </a:t>
            </a:r>
            <a:r>
              <a:rPr kumimoji="0" lang="en-US" altLang="en-US" sz="2000" b="0" i="0" u="none" strike="noStrike" cap="none" normalizeH="0" baseline="0" dirty="0" err="1"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scattereth</a:t>
            </a:r>
            <a:r>
              <a:rPr kumimoji="0" lang="en-US" altLang="en-US" sz="2000" b="0" i="0" u="none" strike="noStrike" cap="none" normalizeH="0" baseline="0" dirty="0" smtClean="0">
                <a:ln>
                  <a:noFill/>
                </a:ln>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rPr>
              <a:t> abroad.</a:t>
            </a:r>
            <a:endParaRPr kumimoji="0" lang="en-US" altLang="en-US" sz="32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156700604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wheel(8)">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340" y="720330"/>
            <a:ext cx="5189517" cy="5029839"/>
          </a:xfrm>
          <a:prstGeom prst="rect">
            <a:avLst/>
          </a:prstGeom>
        </p:spPr>
      </p:pic>
    </p:spTree>
    <p:extLst>
      <p:ext uri="{BB962C8B-B14F-4D97-AF65-F5344CB8AC3E}">
        <p14:creationId xmlns:p14="http://schemas.microsoft.com/office/powerpoint/2010/main" val="13318501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9BAA3-A5DD-437C-8935-D1D8AFF08E60}" type="datetime1">
              <a:rPr lang="en-US" smtClean="0"/>
              <a:t>9/8/2015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065F52-9F87-4E71-B53E-8945072999A8}" type="slidenum">
              <a:rPr lang="en-US" smtClean="0"/>
              <a:t>41</a:t>
            </a:fld>
            <a:endParaRPr lang="en-US"/>
          </a:p>
        </p:txBody>
      </p:sp>
      <p:sp>
        <p:nvSpPr>
          <p:cNvPr id="6" name="TextBox 5"/>
          <p:cNvSpPr txBox="1"/>
          <p:nvPr/>
        </p:nvSpPr>
        <p:spPr>
          <a:xfrm>
            <a:off x="1817172" y="1205448"/>
            <a:ext cx="8557656" cy="4401205"/>
          </a:xfrm>
          <a:prstGeom prst="rect">
            <a:avLst/>
          </a:prstGeom>
          <a:noFill/>
        </p:spPr>
        <p:txBody>
          <a:bodyPr wrap="square" rtlCol="0">
            <a:spAutoFit/>
          </a:bodyPr>
          <a:lstStyle/>
          <a:p>
            <a:pPr algn="ctr"/>
            <a:r>
              <a:rPr lang="en-US" sz="4000" b="1" dirty="0" smtClean="0">
                <a:solidFill>
                  <a:srgbClr val="0000FF"/>
                </a:solidFill>
                <a:latin typeface="Cooper Black" panose="0208090404030B020404" pitchFamily="18" charset="0"/>
              </a:rPr>
              <a:t>WELCOME TO OUR BIBLE STUDIES NIGHT</a:t>
            </a:r>
          </a:p>
          <a:p>
            <a:pPr algn="ctr"/>
            <a:r>
              <a:rPr lang="en-US" sz="4000" b="1" dirty="0" smtClean="0">
                <a:solidFill>
                  <a:srgbClr val="0000FF"/>
                </a:solidFill>
                <a:latin typeface="Cooper Black" panose="0208090404030B020404" pitchFamily="18" charset="0"/>
              </a:rPr>
              <a:t>WHERE LEARNING GOD’S WORD IS OUR </a:t>
            </a:r>
          </a:p>
          <a:p>
            <a:pPr algn="ctr"/>
            <a:r>
              <a:rPr lang="en-US" sz="4000" b="1" dirty="0" smtClean="0">
                <a:solidFill>
                  <a:srgbClr val="0000FF"/>
                </a:solidFill>
                <a:latin typeface="Cooper Black" panose="0208090404030B020404" pitchFamily="18" charset="0"/>
              </a:rPr>
              <a:t>SOURCE FOR FIGHTING THE GOOD FIGHT OF </a:t>
            </a:r>
          </a:p>
          <a:p>
            <a:pPr algn="ctr"/>
            <a:r>
              <a:rPr lang="en-US" sz="4000" b="1" dirty="0" smtClean="0">
                <a:solidFill>
                  <a:srgbClr val="0000FF"/>
                </a:solidFill>
                <a:latin typeface="Cooper Black" panose="0208090404030B020404" pitchFamily="18" charset="0"/>
              </a:rPr>
              <a:t>FAITH!</a:t>
            </a:r>
            <a:endParaRPr lang="en-US" sz="4000" b="1" dirty="0">
              <a:solidFill>
                <a:srgbClr val="0000FF"/>
              </a:solidFill>
              <a:latin typeface="Cooper Black" panose="0208090404030B020404" pitchFamily="18" charset="0"/>
            </a:endParaRPr>
          </a:p>
        </p:txBody>
      </p:sp>
    </p:spTree>
    <p:extLst>
      <p:ext uri="{BB962C8B-B14F-4D97-AF65-F5344CB8AC3E}">
        <p14:creationId xmlns:p14="http://schemas.microsoft.com/office/powerpoint/2010/main" val="12811178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Rectangle 1"/>
          <p:cNvSpPr/>
          <p:nvPr/>
        </p:nvSpPr>
        <p:spPr>
          <a:xfrm>
            <a:off x="508884" y="4714331"/>
            <a:ext cx="10901238" cy="1323439"/>
          </a:xfrm>
          <a:prstGeom prst="rect">
            <a:avLst/>
          </a:prstGeom>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r>
              <a:rPr lang="en-US" sz="4000" b="1" dirty="0"/>
              <a:t>HOSEA </a:t>
            </a:r>
            <a:r>
              <a:rPr lang="en-US" sz="4000" b="1" dirty="0" smtClean="0"/>
              <a:t>4:6….</a:t>
            </a:r>
          </a:p>
          <a:p>
            <a:r>
              <a:rPr lang="en-US" sz="4000" b="1" dirty="0" smtClean="0"/>
              <a:t>My </a:t>
            </a:r>
            <a:r>
              <a:rPr lang="en-US" sz="4000" b="1" dirty="0"/>
              <a:t>people are destroyed for lack of knowledge</a:t>
            </a:r>
            <a:r>
              <a:rPr lang="en-US" sz="4000" b="1" dirty="0" smtClean="0"/>
              <a:t>:</a:t>
            </a:r>
            <a:endParaRPr lang="en-US" sz="4000" b="1" dirty="0"/>
          </a:p>
        </p:txBody>
      </p:sp>
      <p:sp>
        <p:nvSpPr>
          <p:cNvPr id="3" name="TextBox 2"/>
          <p:cNvSpPr txBox="1"/>
          <p:nvPr/>
        </p:nvSpPr>
        <p:spPr>
          <a:xfrm>
            <a:off x="508884" y="326004"/>
            <a:ext cx="10901238" cy="3785652"/>
          </a:xfrm>
          <a:prstGeom prst="rect">
            <a:avLst/>
          </a:prstGeom>
          <a:solidFill>
            <a:srgbClr val="FFCCFF"/>
          </a:solidFill>
        </p:spPr>
        <p:txBody>
          <a:bodyPr wrap="square" rtlCol="0">
            <a:spAutoFit/>
          </a:bodyPr>
          <a:lstStyle/>
          <a:p>
            <a:r>
              <a:rPr lang="en-US" sz="4000" b="1" dirty="0"/>
              <a:t>2 CHRONICLES 7:14</a:t>
            </a:r>
          </a:p>
          <a:p>
            <a:r>
              <a:rPr lang="en-US" sz="4000" b="1" baseline="30000" dirty="0" smtClean="0"/>
              <a:t>14</a:t>
            </a:r>
            <a:r>
              <a:rPr lang="en-US" sz="4000" b="1" baseline="30000" dirty="0"/>
              <a:t> </a:t>
            </a:r>
            <a:r>
              <a:rPr lang="en-US" sz="4000" b="1" dirty="0"/>
              <a:t>If my people, which are called by my name, shall humble themselves, and pray, and seek my face, and turn from their wicked ways; then will I hear from heaven, and will forgive their sin, and will heal their land</a:t>
            </a:r>
            <a:r>
              <a:rPr lang="en-US" sz="4000" b="1" dirty="0" smtClean="0"/>
              <a:t>. </a:t>
            </a:r>
            <a:endParaRPr lang="en-US" sz="4000" b="1" dirty="0"/>
          </a:p>
        </p:txBody>
      </p:sp>
    </p:spTree>
    <p:extLst>
      <p:ext uri="{BB962C8B-B14F-4D97-AF65-F5344CB8AC3E}">
        <p14:creationId xmlns:p14="http://schemas.microsoft.com/office/powerpoint/2010/main" val="21077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3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iterate type="lt">
                                    <p:tmPct val="10000"/>
                                  </p:iterate>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30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26" dur="3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u="sng" dirty="0" smtClean="0">
                <a:solidFill>
                  <a:srgbClr val="FF0000"/>
                </a:solidFill>
                <a:effectLst/>
                <a:latin typeface="Times New Roman" panose="02020603050405020304" pitchFamily="18" charset="0"/>
                <a:ea typeface="SimSun" panose="02010600030101010101" pitchFamily="2" charset="-122"/>
              </a:rPr>
              <a:t>Part 3</a:t>
            </a:r>
            <a:endParaRPr lang="en-US"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solidFill>
                  <a:schemeClr val="accent6">
                    <a:lumMod val="50000"/>
                  </a:schemeClr>
                </a:solidFill>
              </a:rPr>
              <a:t>CHALLENGING</a:t>
            </a:r>
          </a:p>
          <a:p>
            <a:r>
              <a:rPr lang="en-US" sz="4800" b="1" dirty="0" smtClean="0">
                <a:solidFill>
                  <a:schemeClr val="accent6">
                    <a:lumMod val="50000"/>
                  </a:schemeClr>
                </a:solidFill>
              </a:rPr>
              <a:t>SPIRITUAL</a:t>
            </a:r>
          </a:p>
          <a:p>
            <a:r>
              <a:rPr lang="en-US" sz="4800" b="1" dirty="0" smtClean="0">
                <a:solidFill>
                  <a:schemeClr val="accent6">
                    <a:lumMod val="50000"/>
                  </a:schemeClr>
                </a:solidFill>
              </a:rPr>
              <a:t>FORCES</a:t>
            </a:r>
            <a:endParaRPr lang="en-US" sz="4800" b="1" dirty="0">
              <a:solidFill>
                <a:schemeClr val="accent6">
                  <a:lumMod val="50000"/>
                </a:schemeClr>
              </a:solidFill>
            </a:endParaRPr>
          </a:p>
        </p:txBody>
      </p:sp>
    </p:spTree>
    <p:extLst>
      <p:ext uri="{BB962C8B-B14F-4D97-AF65-F5344CB8AC3E}">
        <p14:creationId xmlns:p14="http://schemas.microsoft.com/office/powerpoint/2010/main" val="364560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extBox 1"/>
          <p:cNvSpPr txBox="1"/>
          <p:nvPr/>
        </p:nvSpPr>
        <p:spPr>
          <a:xfrm>
            <a:off x="463137" y="179249"/>
            <a:ext cx="11530940" cy="7109639"/>
          </a:xfrm>
          <a:prstGeom prst="rect">
            <a:avLst/>
          </a:prstGeom>
          <a:noFill/>
        </p:spPr>
        <p:txBody>
          <a:bodyPr wrap="square" rtlCol="0">
            <a:spAutoFit/>
          </a:bodyPr>
          <a:lstStyle/>
          <a:p>
            <a:r>
              <a:rPr lang="en-US" sz="2800" b="1" dirty="0" smtClean="0"/>
              <a:t>I HAVE BEEN WORKING FOR A COUPLE OF  LANDLORDS ALSO KNOWN AS  PROPERTY OWNERS AND MANY TIMES I’VE BEEN CALLED TO REPAIR THE DAMAGES LEFT BEHIND BY SOME OF THE TENANTS THAT HAD LIVED IN THE APT OR HOUSE!</a:t>
            </a:r>
          </a:p>
          <a:p>
            <a:endParaRPr lang="en-US" sz="2800" b="1" dirty="0"/>
          </a:p>
          <a:p>
            <a:r>
              <a:rPr lang="en-US" sz="2800" b="1" dirty="0" smtClean="0"/>
              <a:t>OFTEN TIMES THE DAMAGES ARE VERY EXCESIVE, KITCHENS NEED A COMPLETE REMAKE, BATHROOMS ARE A SHAMBLE, BEDROOM WALLS ARE A DISASTER, DOORS ARE TRASHED AND BROKEN, SEEMS LIKE NOBODY EVER TOOK CARE OR EVER CLEANED UP THE PLACE.</a:t>
            </a:r>
          </a:p>
          <a:p>
            <a:endParaRPr lang="en-US" sz="2800" b="1" dirty="0"/>
          </a:p>
          <a:p>
            <a:r>
              <a:rPr lang="en-US" sz="2800" b="1" dirty="0" smtClean="0"/>
              <a:t>I  HAVE STUDIED THE SITUATIONS ON SOME OF MY FINDINGS AND I HAVE LIKENED THEM TO WHAT SOME OF THE EVIL SPIRITS DO TO PEOPLE ONCE THEY POSSES AN INDIVIDUAL.</a:t>
            </a:r>
          </a:p>
          <a:p>
            <a:endParaRPr lang="en-US" sz="2800" b="1" dirty="0" smtClean="0"/>
          </a:p>
          <a:p>
            <a:r>
              <a:rPr lang="en-US" sz="2800" b="1" dirty="0" smtClean="0"/>
              <a:t>THE DAMAGES LEFT BEHIND ARE VERY REAL AND SOMETIMES INCURABLE</a:t>
            </a:r>
            <a:r>
              <a:rPr lang="en-US" sz="2800" dirty="0" smtClean="0"/>
              <a:t>!</a:t>
            </a:r>
          </a:p>
          <a:p>
            <a:endParaRPr lang="en-US" dirty="0"/>
          </a:p>
          <a:p>
            <a:endParaRPr lang="en-US" dirty="0"/>
          </a:p>
        </p:txBody>
      </p:sp>
    </p:spTree>
    <p:extLst>
      <p:ext uri="{BB962C8B-B14F-4D97-AF65-F5344CB8AC3E}">
        <p14:creationId xmlns:p14="http://schemas.microsoft.com/office/powerpoint/2010/main" val="126145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30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wd">
                                    <p:tmPct val="82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wd">
                                    <p:tmPct val="6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extBox 1"/>
          <p:cNvSpPr txBox="1"/>
          <p:nvPr/>
        </p:nvSpPr>
        <p:spPr>
          <a:xfrm>
            <a:off x="451263" y="748146"/>
            <a:ext cx="11095910" cy="2062103"/>
          </a:xfrm>
          <a:prstGeom prst="rect">
            <a:avLst/>
          </a:prstGeom>
          <a:noFill/>
          <a:ln>
            <a:solidFill>
              <a:schemeClr val="accent1"/>
            </a:solidFill>
          </a:ln>
        </p:spPr>
        <p:txBody>
          <a:bodyPr wrap="square" rtlCol="0">
            <a:spAutoFit/>
          </a:bodyPr>
          <a:lstStyle/>
          <a:p>
            <a:r>
              <a:rPr lang="en-US" sz="3200" b="1" dirty="0" smtClean="0"/>
              <a:t>OUR SERIES “HOW TO DEAL WITH THE STRONGMAN” OR POWERS AND PRINCIPALITIES WILL CONTINUE WITH THIS NEXT  MOST POWERFUL OF ALL OF SATANS DEMONIC AND EVIL FORCES….A GENERAL OF GENERALS IN SATANS ARMY..</a:t>
            </a:r>
            <a:endParaRPr lang="en-US" sz="3200" b="1" dirty="0"/>
          </a:p>
        </p:txBody>
      </p:sp>
      <p:sp>
        <p:nvSpPr>
          <p:cNvPr id="4" name="Rectangle 3"/>
          <p:cNvSpPr/>
          <p:nvPr/>
        </p:nvSpPr>
        <p:spPr>
          <a:xfrm>
            <a:off x="1139241" y="3327554"/>
            <a:ext cx="9026830" cy="2308324"/>
          </a:xfrm>
          <a:prstGeom prst="rect">
            <a:avLst/>
          </a:prstGeom>
          <a:noFill/>
        </p:spPr>
        <p:txBody>
          <a:bodyPr wrap="none" lIns="91440" tIns="45720" rIns="91440" bIns="45720">
            <a:spAutoFit/>
          </a:bodyPr>
          <a:lstStyle/>
          <a:p>
            <a:pPr algn="ctr"/>
            <a:r>
              <a:rPr lang="en-US"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ooper Black" panose="0208090404030B020404" pitchFamily="18" charset="0"/>
              </a:rPr>
              <a:t>THE </a:t>
            </a:r>
            <a:r>
              <a:rPr lang="en-US" sz="7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ooper Black" panose="0208090404030B020404" pitchFamily="18" charset="0"/>
              </a:rPr>
              <a:t>DUMB</a:t>
            </a:r>
          </a:p>
          <a:p>
            <a:pPr algn="ctr"/>
            <a:r>
              <a:rPr lang="en-US" sz="7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ooper Black" panose="0208090404030B020404" pitchFamily="18" charset="0"/>
              </a:rPr>
              <a:t>AND </a:t>
            </a:r>
            <a:r>
              <a:rPr lang="en-US" sz="7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ooper Black" panose="0208090404030B020404" pitchFamily="18" charset="0"/>
              </a:rPr>
              <a:t>DEAF </a:t>
            </a:r>
            <a:r>
              <a:rPr lang="en-US" sz="7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ooper Black" panose="0208090404030B020404" pitchFamily="18" charset="0"/>
              </a:rPr>
              <a:t>SPIRIT</a:t>
            </a:r>
            <a:endParaRPr lang="en-US" sz="7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ooper Black" panose="0208090404030B020404" pitchFamily="18" charset="0"/>
            </a:endParaRPr>
          </a:p>
        </p:txBody>
      </p:sp>
    </p:spTree>
    <p:extLst>
      <p:ext uri="{BB962C8B-B14F-4D97-AF65-F5344CB8AC3E}">
        <p14:creationId xmlns:p14="http://schemas.microsoft.com/office/powerpoint/2010/main" val="557171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wd">
                                    <p:tmPct val="10000"/>
                                  </p:iterate>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0-#ppt_h/2"/>
                                          </p:val>
                                        </p:tav>
                                        <p:tav tm="100000">
                                          <p:val>
                                            <p:strVal val="#ppt_y"/>
                                          </p:val>
                                        </p:tav>
                                      </p:tavLst>
                                    </p:anim>
                                  </p:childTnLst>
                                </p:cTn>
                              </p:par>
                              <p:par>
                                <p:cTn id="27" presetID="2" presetClass="entr" presetSubtype="9" fill="hold" nodeType="withEffect">
                                  <p:stCondLst>
                                    <p:cond delay="0"/>
                                  </p:stCondLst>
                                  <p:iterate type="wd">
                                    <p:tmPct val="10000"/>
                                  </p:iterate>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259308" y="232012"/>
            <a:ext cx="11805312" cy="1569660"/>
          </a:xfrm>
          <a:prstGeom prst="rect">
            <a:avLst/>
          </a:prstGeom>
          <a:noFill/>
        </p:spPr>
        <p:txBody>
          <a:bodyPr wrap="square" rtlCol="0">
            <a:spAutoFit/>
          </a:bodyPr>
          <a:lstStyle/>
          <a:p>
            <a:pPr algn="ctr"/>
            <a:r>
              <a:rPr lang="en-US" sz="4800" b="1" dirty="0" smtClean="0">
                <a:latin typeface="Cooper Black" panose="0208090404030B020404" pitchFamily="18" charset="0"/>
              </a:rPr>
              <a:t>LET’ S TURN IN OUR BIBLE TO </a:t>
            </a:r>
          </a:p>
          <a:p>
            <a:pPr algn="ctr"/>
            <a:r>
              <a:rPr lang="en-US" sz="4800" b="1" dirty="0" smtClean="0">
                <a:latin typeface="Cooper Black" panose="0208090404030B020404" pitchFamily="18" charset="0"/>
              </a:rPr>
              <a:t>MARK 9:25,26</a:t>
            </a:r>
            <a:endParaRPr lang="en-US" sz="4800" b="1" dirty="0">
              <a:latin typeface="Cooper Black" panose="0208090404030B020404" pitchFamily="18" charset="0"/>
            </a:endParaRPr>
          </a:p>
        </p:txBody>
      </p:sp>
      <p:sp>
        <p:nvSpPr>
          <p:cNvPr id="3" name="TextBox 2"/>
          <p:cNvSpPr txBox="1"/>
          <p:nvPr/>
        </p:nvSpPr>
        <p:spPr>
          <a:xfrm>
            <a:off x="450376" y="2593075"/>
            <a:ext cx="11395881" cy="3970318"/>
          </a:xfrm>
          <a:prstGeom prst="rect">
            <a:avLst/>
          </a:prstGeom>
          <a:noFill/>
        </p:spPr>
        <p:txBody>
          <a:bodyPr wrap="square" rtlCol="0">
            <a:spAutoFit/>
          </a:bodyPr>
          <a:lstStyle/>
          <a:p>
            <a:r>
              <a:rPr lang="en-US" sz="3600" b="1" baseline="30000" dirty="0">
                <a:solidFill>
                  <a:srgbClr val="0000FF"/>
                </a:solidFill>
              </a:rPr>
              <a:t>25 </a:t>
            </a:r>
            <a:r>
              <a:rPr lang="en-US" sz="3600" b="1" dirty="0">
                <a:solidFill>
                  <a:srgbClr val="0000FF"/>
                </a:solidFill>
              </a:rPr>
              <a:t>When Jesus saw that the people came running together, he rebuked the foul spirit, saying unto him, Thou </a:t>
            </a:r>
            <a:r>
              <a:rPr lang="en-US" sz="3600" b="1" dirty="0" smtClean="0">
                <a:solidFill>
                  <a:srgbClr val="0000FF"/>
                </a:solidFill>
              </a:rPr>
              <a:t>“</a:t>
            </a:r>
            <a:r>
              <a:rPr lang="en-US" sz="3600" b="1" u="sng" dirty="0" smtClean="0">
                <a:solidFill>
                  <a:srgbClr val="FF0000"/>
                </a:solidFill>
              </a:rPr>
              <a:t>dumb </a:t>
            </a:r>
            <a:r>
              <a:rPr lang="en-US" sz="3600" b="1" u="sng" dirty="0">
                <a:solidFill>
                  <a:srgbClr val="FF0000"/>
                </a:solidFill>
              </a:rPr>
              <a:t>and deaf </a:t>
            </a:r>
            <a:r>
              <a:rPr lang="en-US" sz="3600" b="1" u="sng" dirty="0" smtClean="0">
                <a:solidFill>
                  <a:srgbClr val="FF0000"/>
                </a:solidFill>
              </a:rPr>
              <a:t>spirit”</a:t>
            </a:r>
            <a:r>
              <a:rPr lang="en-US" sz="3600" b="1" dirty="0" smtClean="0">
                <a:solidFill>
                  <a:srgbClr val="0000FF"/>
                </a:solidFill>
              </a:rPr>
              <a:t>, </a:t>
            </a:r>
            <a:r>
              <a:rPr lang="en-US" sz="3600" b="1" dirty="0">
                <a:solidFill>
                  <a:srgbClr val="0000FF"/>
                </a:solidFill>
              </a:rPr>
              <a:t>I charge thee, come out of him, and enter no more into him.</a:t>
            </a:r>
          </a:p>
          <a:p>
            <a:r>
              <a:rPr lang="en-US" sz="3600" b="1" baseline="30000" dirty="0">
                <a:solidFill>
                  <a:srgbClr val="0000FF"/>
                </a:solidFill>
              </a:rPr>
              <a:t>26 </a:t>
            </a:r>
            <a:r>
              <a:rPr lang="en-US" sz="3600" b="1" dirty="0">
                <a:solidFill>
                  <a:srgbClr val="0000FF"/>
                </a:solidFill>
              </a:rPr>
              <a:t>And the spirit cried, and rent him sore, and came out of him: and he was as one dead; insomuch that many said, He is dead.</a:t>
            </a:r>
          </a:p>
        </p:txBody>
      </p:sp>
    </p:spTree>
    <p:extLst>
      <p:ext uri="{BB962C8B-B14F-4D97-AF65-F5344CB8AC3E}">
        <p14:creationId xmlns:p14="http://schemas.microsoft.com/office/powerpoint/2010/main" val="257009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9" fill="hold" nodeType="clickEffect">
                                  <p:stCondLst>
                                    <p:cond delay="0"/>
                                  </p:stCondLst>
                                  <p:iterate type="wd">
                                    <p:tmPct val="10000"/>
                                  </p:iterate>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iterate type="wd">
                                    <p:tmPct val="10000"/>
                                  </p:iterate>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163774" y="163773"/>
            <a:ext cx="11846256" cy="6247864"/>
          </a:xfrm>
          <a:prstGeom prst="rect">
            <a:avLst/>
          </a:prstGeom>
          <a:noFill/>
        </p:spPr>
        <p:txBody>
          <a:bodyPr wrap="square" rtlCol="0">
            <a:spAutoFit/>
          </a:bodyPr>
          <a:lstStyle/>
          <a:p>
            <a:r>
              <a:rPr lang="en-US" sz="4000" b="1" dirty="0" smtClean="0"/>
              <a:t>NOTICE WHEN JESUS REBUKED THIS FOUL SPIRIT IN THIS SCRIPTURE…HE IDENTIFIED IT AS ONE SPIRIT BY NAME</a:t>
            </a:r>
            <a:r>
              <a:rPr lang="en-US" sz="4000" b="1" u="sng" dirty="0" smtClean="0">
                <a:solidFill>
                  <a:srgbClr val="FF0000"/>
                </a:solidFill>
              </a:rPr>
              <a:t>…”THOU </a:t>
            </a:r>
            <a:r>
              <a:rPr lang="en-US" sz="4000" b="1" u="sng" dirty="0">
                <a:solidFill>
                  <a:srgbClr val="FF0000"/>
                </a:solidFill>
              </a:rPr>
              <a:t>DUMB AND </a:t>
            </a:r>
            <a:r>
              <a:rPr lang="en-US" sz="4000" b="1" u="sng" dirty="0" smtClean="0">
                <a:solidFill>
                  <a:srgbClr val="FF0000"/>
                </a:solidFill>
              </a:rPr>
              <a:t>DEAF SPIRIT” </a:t>
            </a:r>
          </a:p>
          <a:p>
            <a:r>
              <a:rPr lang="en-US" sz="4000" b="1" dirty="0" smtClean="0"/>
              <a:t>( HE WAS SPEAKING IN A SINGULAR TERM) NOT TWO DIFFERENT SPIRITS BUT ONE…</a:t>
            </a:r>
            <a:r>
              <a:rPr lang="en-US" sz="4000" b="1" dirty="0" smtClean="0">
                <a:solidFill>
                  <a:srgbClr val="FF0000"/>
                </a:solidFill>
              </a:rPr>
              <a:t>I CHARGE YOU , COME OUT OF HIM AND ENTER NO MORE INTO HIM” </a:t>
            </a:r>
          </a:p>
          <a:p>
            <a:r>
              <a:rPr lang="en-US" sz="4000" b="1" dirty="0" smtClean="0"/>
              <a:t>BELOVED THIS IS ONE MEAN SPIRIT WHICH CAUSES MANY PROBLEMS. MANY SIDE EFFECTS ARE THE DIRECT RESULT OF IT OCCUPYING HIS SPACE IN THE BODY OF AN INDIVIDUAL</a:t>
            </a:r>
            <a:r>
              <a:rPr lang="en-US" sz="4000" b="1" dirty="0"/>
              <a:t> </a:t>
            </a:r>
            <a:r>
              <a:rPr lang="en-US" sz="4000" b="1" dirty="0" smtClean="0"/>
              <a:t>!!!!!!</a:t>
            </a:r>
          </a:p>
        </p:txBody>
      </p:sp>
    </p:spTree>
    <p:extLst>
      <p:ext uri="{BB962C8B-B14F-4D97-AF65-F5344CB8AC3E}">
        <p14:creationId xmlns:p14="http://schemas.microsoft.com/office/powerpoint/2010/main" val="235269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iterate type="wd">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20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iterate type="wd">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20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TextBox 1"/>
          <p:cNvSpPr txBox="1"/>
          <p:nvPr/>
        </p:nvSpPr>
        <p:spPr>
          <a:xfrm>
            <a:off x="354841" y="327546"/>
            <a:ext cx="11450471" cy="954107"/>
          </a:xfrm>
          <a:prstGeom prst="rect">
            <a:avLst/>
          </a:prstGeom>
          <a:noFill/>
        </p:spPr>
        <p:txBody>
          <a:bodyPr wrap="square" rtlCol="0">
            <a:spAutoFit/>
          </a:bodyPr>
          <a:lstStyle/>
          <a:p>
            <a:r>
              <a:rPr lang="en-US" sz="2800" b="1" u="sng" dirty="0" smtClean="0">
                <a:solidFill>
                  <a:srgbClr val="0000FF"/>
                </a:solidFill>
                <a:latin typeface="Arial Black" panose="020B0A04020102020204" pitchFamily="34" charset="0"/>
              </a:rPr>
              <a:t>LET US SEE IN SCRIPTURE HOW ONE OF THE MANIFESTATION IS DISPLAYED BY THIS DEMON…..</a:t>
            </a:r>
            <a:endParaRPr lang="en-US" sz="2800" b="1" u="sng" dirty="0">
              <a:solidFill>
                <a:srgbClr val="0000FF"/>
              </a:solidFill>
              <a:latin typeface="Arial Black" panose="020B0A04020102020204" pitchFamily="34" charset="0"/>
            </a:endParaRPr>
          </a:p>
        </p:txBody>
      </p:sp>
      <p:sp>
        <p:nvSpPr>
          <p:cNvPr id="3" name="TextBox 2"/>
          <p:cNvSpPr txBox="1"/>
          <p:nvPr/>
        </p:nvSpPr>
        <p:spPr>
          <a:xfrm>
            <a:off x="436727" y="1746913"/>
            <a:ext cx="11368585" cy="4524315"/>
          </a:xfrm>
          <a:prstGeom prst="rect">
            <a:avLst/>
          </a:prstGeom>
          <a:noFill/>
        </p:spPr>
        <p:txBody>
          <a:bodyPr wrap="square" rtlCol="0">
            <a:spAutoFit/>
          </a:bodyPr>
          <a:lstStyle/>
          <a:p>
            <a:r>
              <a:rPr lang="en-US" sz="3200" b="1" dirty="0" smtClean="0"/>
              <a:t>IN THE STORY OF MARK 9:17-29… WE HAVE THE ACCOUNT  OF ONE WHO BROUGHT HIS SON TO JESUS AND SAID….</a:t>
            </a:r>
          </a:p>
          <a:p>
            <a:r>
              <a:rPr lang="en-US" sz="3200" b="1" u="sng" dirty="0" smtClean="0">
                <a:solidFill>
                  <a:srgbClr val="0000FF"/>
                </a:solidFill>
              </a:rPr>
              <a:t>“ HE HAS A DUMB SPIRIT”…..</a:t>
            </a:r>
          </a:p>
          <a:p>
            <a:r>
              <a:rPr lang="en-US" sz="3200" b="1" dirty="0" smtClean="0"/>
              <a:t>THEN HE PROCEEDS TO EXPLAIN AND DESCRIBE TO JESUS ALL THE MANIFESTATIONS  OF THIS WICKED SPIRIT IN HIS CHILD:  IN OTHER WORDS, HOW HE AFFECTS AND COMPELS HIM TO GO TO CERTAIN PLACES. THEN HE DASHES HIM DOWN, AND HE FOAMS AT THE MOUTH, AND GRINDS HIS TEETH, AND PINETH AWAY (FALLS IN TO A MOTIONLESS STUPOR, AND BECOMES RIGID.</a:t>
            </a:r>
            <a:endParaRPr lang="en-US" sz="3200" b="1" dirty="0"/>
          </a:p>
        </p:txBody>
      </p:sp>
    </p:spTree>
    <p:extLst>
      <p:ext uri="{BB962C8B-B14F-4D97-AF65-F5344CB8AC3E}">
        <p14:creationId xmlns:p14="http://schemas.microsoft.com/office/powerpoint/2010/main" val="112946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iterate type="wd">
                                    <p:tmPct val="10000"/>
                                  </p:iterate>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extBox 1"/>
          <p:cNvSpPr txBox="1"/>
          <p:nvPr/>
        </p:nvSpPr>
        <p:spPr>
          <a:xfrm>
            <a:off x="354842" y="559558"/>
            <a:ext cx="11436824" cy="1877437"/>
          </a:xfrm>
          <a:prstGeom prst="rect">
            <a:avLst/>
          </a:prstGeom>
          <a:noFill/>
        </p:spPr>
        <p:txBody>
          <a:bodyPr wrap="square" rtlCol="0">
            <a:spAutoFit/>
          </a:bodyPr>
          <a:lstStyle/>
          <a:p>
            <a:r>
              <a:rPr lang="en-US" sz="3600" b="1" dirty="0" smtClean="0"/>
              <a:t>HERE IN THIS PARTICULAR STORY WE SEE ONE OF THE MANY MANIFESTATIONS OF THIS EVIL SPIRIT CALLED</a:t>
            </a:r>
            <a:r>
              <a:rPr lang="en-US" sz="4400" b="1" dirty="0" smtClean="0"/>
              <a:t>….</a:t>
            </a:r>
            <a:r>
              <a:rPr lang="en-US" sz="4400" b="1" u="sng" dirty="0" smtClean="0">
                <a:solidFill>
                  <a:srgbClr val="0000FF"/>
                </a:solidFill>
              </a:rPr>
              <a:t>”EPILEPSY”</a:t>
            </a:r>
            <a:endParaRPr lang="en-US" sz="4400" b="1" u="sng" dirty="0">
              <a:solidFill>
                <a:srgbClr val="0000FF"/>
              </a:solidFill>
            </a:endParaRPr>
          </a:p>
        </p:txBody>
      </p:sp>
      <p:sp>
        <p:nvSpPr>
          <p:cNvPr id="3" name="TextBox 2"/>
          <p:cNvSpPr txBox="1"/>
          <p:nvPr/>
        </p:nvSpPr>
        <p:spPr>
          <a:xfrm>
            <a:off x="368157" y="2674839"/>
            <a:ext cx="11436824" cy="1754326"/>
          </a:xfrm>
          <a:prstGeom prst="rect">
            <a:avLst/>
          </a:prstGeom>
          <a:noFill/>
        </p:spPr>
        <p:txBody>
          <a:bodyPr wrap="square" rtlCol="0">
            <a:spAutoFit/>
          </a:bodyPr>
          <a:lstStyle/>
          <a:p>
            <a:r>
              <a:rPr lang="en-US" sz="3600" b="1" dirty="0" smtClean="0"/>
              <a:t>WEBSTER DICTIONARY DEFINES THE SYMPTOM IN THIS MANNER….SEIZURES, FITS, CONVULSIVE MOTIONS OF THE MUSCLES, AND LOSS  OF CONCIOUSNESS.</a:t>
            </a:r>
            <a:endParaRPr lang="en-US" sz="3600" b="1" dirty="0"/>
          </a:p>
        </p:txBody>
      </p:sp>
      <p:sp>
        <p:nvSpPr>
          <p:cNvPr id="5" name="TextBox 4"/>
          <p:cNvSpPr txBox="1"/>
          <p:nvPr/>
        </p:nvSpPr>
        <p:spPr>
          <a:xfrm>
            <a:off x="354842" y="4605454"/>
            <a:ext cx="11463454" cy="1200329"/>
          </a:xfrm>
          <a:prstGeom prst="rect">
            <a:avLst/>
          </a:prstGeom>
          <a:noFill/>
        </p:spPr>
        <p:txBody>
          <a:bodyPr wrap="square" rtlCol="0">
            <a:spAutoFit/>
          </a:bodyPr>
          <a:lstStyle/>
          <a:p>
            <a:r>
              <a:rPr lang="en-US" sz="3600" b="1" dirty="0" smtClean="0"/>
              <a:t>LET’S LOOK AT </a:t>
            </a:r>
            <a:r>
              <a:rPr lang="en-US" sz="3600" b="1" u="sng" dirty="0" smtClean="0">
                <a:solidFill>
                  <a:srgbClr val="0000FF"/>
                </a:solidFill>
              </a:rPr>
              <a:t>“EPILEPSY”</a:t>
            </a:r>
            <a:r>
              <a:rPr lang="en-US" sz="3600" b="1" dirty="0" smtClean="0"/>
              <a:t> FROM  A MEDICAL WORLD’S POINT OF VIEW</a:t>
            </a:r>
          </a:p>
        </p:txBody>
      </p:sp>
    </p:spTree>
    <p:extLst>
      <p:ext uri="{BB962C8B-B14F-4D97-AF65-F5344CB8AC3E}">
        <p14:creationId xmlns:p14="http://schemas.microsoft.com/office/powerpoint/2010/main" val="385265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iterate type="wd">
                                    <p:tmPct val="10000"/>
                                  </p:iterate>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6126291"/>
          </a:xfrm>
          <a:solidFill>
            <a:srgbClr val="0070C0"/>
          </a:solidFill>
        </p:spPr>
        <p:txBody>
          <a:bodyPr>
            <a:normAutofit fontScale="90000"/>
          </a:bodyPr>
          <a:lstStyle/>
          <a:p>
            <a:r>
              <a:rPr lang="en-US" dirty="0" smtClean="0"/>
              <a:t/>
            </a:r>
            <a:br>
              <a:rPr lang="en-US" dirty="0" smtClean="0"/>
            </a:br>
            <a:r>
              <a:rPr lang="en-US" sz="4000" b="1" dirty="0">
                <a:solidFill>
                  <a:schemeClr val="bg1"/>
                </a:solidFill>
              </a:rPr>
              <a:t>Tonight's study will focus on the subject of how to deal with our enemies in time of Spiritual Warfare!</a:t>
            </a:r>
            <a:br>
              <a:rPr lang="en-US" sz="4000" b="1" dirty="0">
                <a:solidFill>
                  <a:schemeClr val="bg1"/>
                </a:solidFill>
              </a:rPr>
            </a:br>
            <a:r>
              <a:rPr lang="en-US" sz="4000" b="1" dirty="0">
                <a:solidFill>
                  <a:schemeClr val="bg1"/>
                </a:solidFill>
              </a:rPr>
              <a:t>The story we just read should let us understand that we are indeed involved in spiritual warfare!</a:t>
            </a:r>
            <a:br>
              <a:rPr lang="en-US" sz="4000" b="1" dirty="0">
                <a:solidFill>
                  <a:schemeClr val="bg1"/>
                </a:solidFill>
              </a:rPr>
            </a:br>
            <a:r>
              <a:rPr lang="en-US" sz="4000" b="1" dirty="0">
                <a:solidFill>
                  <a:schemeClr val="bg1"/>
                </a:solidFill>
              </a:rPr>
              <a:t>The problem with many of today's children of God is that if an army is not well trained or well equipped chances are they will lose the battle on every front or wind up wounded in action in the heat of the battle.</a:t>
            </a:r>
            <a:br>
              <a:rPr lang="en-US" sz="4000" b="1" dirty="0">
                <a:solidFill>
                  <a:schemeClr val="bg1"/>
                </a:solidFill>
              </a:rPr>
            </a:br>
            <a:r>
              <a:rPr lang="en-US" sz="4000" b="1" dirty="0">
                <a:solidFill>
                  <a:schemeClr val="bg1"/>
                </a:solidFill>
              </a:rPr>
              <a:t>I believe </a:t>
            </a:r>
            <a:r>
              <a:rPr lang="en-US" sz="4000" b="1" dirty="0" smtClean="0">
                <a:solidFill>
                  <a:schemeClr val="bg1"/>
                </a:solidFill>
              </a:rPr>
              <a:t>that many in the Church </a:t>
            </a:r>
            <a:r>
              <a:rPr lang="en-US" sz="4000" b="1" dirty="0">
                <a:solidFill>
                  <a:schemeClr val="bg1"/>
                </a:solidFill>
              </a:rPr>
              <a:t>today </a:t>
            </a:r>
            <a:r>
              <a:rPr lang="en-US" sz="4000" b="1" dirty="0" smtClean="0">
                <a:solidFill>
                  <a:schemeClr val="bg1"/>
                </a:solidFill>
              </a:rPr>
              <a:t>need </a:t>
            </a:r>
            <a:r>
              <a:rPr lang="en-US" sz="4000" b="1" dirty="0">
                <a:solidFill>
                  <a:schemeClr val="bg1"/>
                </a:solidFill>
              </a:rPr>
              <a:t>to be made aware of  certain things involved in this spiritual war that we are engaged in </a:t>
            </a:r>
            <a:r>
              <a:rPr lang="en-US" sz="4000" b="1" dirty="0" smtClean="0">
                <a:solidFill>
                  <a:schemeClr val="bg1"/>
                </a:solidFill>
              </a:rPr>
              <a:t>!  Thus the beginning of this study!!</a:t>
            </a:r>
            <a:endParaRPr lang="en-US" b="1" dirty="0">
              <a:solidFill>
                <a:schemeClr val="bg1"/>
              </a:solidFill>
            </a:endParaRPr>
          </a:p>
        </p:txBody>
      </p:sp>
    </p:spTree>
    <p:extLst>
      <p:ext uri="{BB962C8B-B14F-4D97-AF65-F5344CB8AC3E}">
        <p14:creationId xmlns:p14="http://schemas.microsoft.com/office/powerpoint/2010/main" val="321847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wd">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3" name="Rectangle 1"/>
          <p:cNvSpPr>
            <a:spLocks noChangeArrowheads="1"/>
          </p:cNvSpPr>
          <p:nvPr/>
        </p:nvSpPr>
        <p:spPr bwMode="auto">
          <a:xfrm>
            <a:off x="345687" y="202048"/>
            <a:ext cx="11653025"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According to the Institute of Medicine report, </a:t>
            </a:r>
            <a:r>
              <a:rPr kumimoji="0" lang="en-US" altLang="en-US" sz="2800" b="1" i="1"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hlinkClick r:id="rId2"/>
              </a:rPr>
              <a:t>Epilepsy Across the Spectrum</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epilepsy is a complex spectrum of disorders characterized by two or more </a:t>
            </a:r>
            <a:r>
              <a:rPr kumimoji="0" lang="en-US" altLang="en-US" sz="2800" b="1" i="0" u="sng" strike="noStrike" cap="none" normalizeH="0" baseline="0" dirty="0" smtClean="0">
                <a:ln>
                  <a:noFill/>
                </a:ln>
                <a:solidFill>
                  <a:srgbClr val="FFFF00"/>
                </a:solidFill>
                <a:effectLst/>
                <a:latin typeface="Times New Roman" panose="02020603050405020304" pitchFamily="18" charset="0"/>
                <a:ea typeface="SimSun" panose="02010600030101010101" pitchFamily="2" charset="-122"/>
                <a:cs typeface="Times New Roman" panose="02020603050405020304" pitchFamily="18" charset="0"/>
              </a:rPr>
              <a:t>unprovoked</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seizures separated by at least 24 hours. The disorder affects newborns and seniors, men and women, teens and professionals.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Epilepsy is </a:t>
            </a:r>
            <a:r>
              <a:rPr kumimoji="0" lang="en-US" altLang="en-US" sz="2800" b="1" i="0" u="sng" strike="noStrike" cap="none" normalizeH="0" baseline="0" dirty="0" smtClean="0">
                <a:ln>
                  <a:noFill/>
                </a:ln>
                <a:solidFill>
                  <a:srgbClr val="FFFF00"/>
                </a:solidFill>
                <a:effectLst/>
                <a:latin typeface="Times New Roman" panose="02020603050405020304" pitchFamily="18" charset="0"/>
                <a:ea typeface="SimSun" panose="02010600030101010101" pitchFamily="2" charset="-122"/>
                <a:cs typeface="Times New Roman" panose="02020603050405020304" pitchFamily="18" charset="0"/>
              </a:rPr>
              <a:t>invisible</a:t>
            </a:r>
            <a:r>
              <a:rPr kumimoji="0" lang="en-US" altLang="en-US" sz="2800" b="1" i="0" u="sng" strike="noStrike" cap="none" normalizeH="0" baseline="0" dirty="0" smtClean="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and shrouded in stigma. </a:t>
            </a:r>
            <a:r>
              <a:rPr kumimoji="0" lang="en-US" altLang="en-US" sz="2800" b="1" i="0" u="sng" strike="noStrike" cap="none" normalizeH="0" baseline="0" dirty="0" smtClean="0">
                <a:ln>
                  <a:noFill/>
                </a:ln>
                <a:solidFill>
                  <a:srgbClr val="FFFF00"/>
                </a:solidFill>
                <a:effectLst/>
                <a:latin typeface="Times New Roman" panose="02020603050405020304" pitchFamily="18" charset="0"/>
                <a:ea typeface="SimSun" panose="02010600030101010101" pitchFamily="2" charset="-122"/>
                <a:cs typeface="Times New Roman" panose="02020603050405020304" pitchFamily="18" charset="0"/>
              </a:rPr>
              <a:t>Which makes it all the more important to increase awareness </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of the prevalence and mortality statistics associated with this condition.</a:t>
            </a:r>
            <a:endParaRPr kumimoji="0" lang="en-US" altLang="en-US" sz="4000" b="1" i="0" u="none" strike="noStrike" cap="none" normalizeH="0" baseline="0" dirty="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345687" y="3377470"/>
            <a:ext cx="1108431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a:t>
            </a:r>
            <a:r>
              <a:rPr kumimoji="0" lang="en-US" altLang="en-US" sz="32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More prevalent than breast cancer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More than 65 Million people around the world are living with </a:t>
            </a:r>
            <a:r>
              <a:rPr kumimoji="0" lang="en-US" altLang="en-US" sz="3200" b="1" i="0" u="sng" strike="noStrike" cap="none" normalizeH="0" baseline="0" dirty="0" smtClean="0">
                <a:ln>
                  <a:noFill/>
                </a:ln>
                <a:solidFill>
                  <a:srgbClr val="FFFF00"/>
                </a:solidFill>
                <a:effectLst/>
                <a:latin typeface="Times New Roman" panose="02020603050405020304" pitchFamily="18" charset="0"/>
                <a:ea typeface="SimSun" panose="02010600030101010101" pitchFamily="2" charset="-122"/>
                <a:cs typeface="Times New Roman" panose="02020603050405020304" pitchFamily="18" charset="0"/>
              </a:rPr>
              <a:t>epilepsy</a:t>
            </a:r>
            <a:r>
              <a:rPr kumimoji="0" lang="en-US" altLang="en-US" sz="32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That's just shy of 1% of the world's population. In the US alone, there are more than 2.2 Million people living with a diagnosis of </a:t>
            </a:r>
            <a:r>
              <a:rPr kumimoji="0" lang="en-US" altLang="en-US" sz="3200" b="1" i="0" u="sng" strike="noStrike" cap="none" normalizeH="0" baseline="0" dirty="0" smtClean="0">
                <a:ln>
                  <a:noFill/>
                </a:ln>
                <a:solidFill>
                  <a:srgbClr val="FFFF00"/>
                </a:solidFill>
                <a:effectLst/>
                <a:latin typeface="Times New Roman" panose="02020603050405020304" pitchFamily="18" charset="0"/>
                <a:ea typeface="SimSun" panose="02010600030101010101" pitchFamily="2" charset="-122"/>
                <a:cs typeface="Times New Roman" panose="02020603050405020304" pitchFamily="18" charset="0"/>
              </a:rPr>
              <a:t>epilepsy.</a:t>
            </a:r>
            <a:r>
              <a:rPr kumimoji="0" lang="en-US" altLang="en-US" sz="32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That number grows dramatically each year.</a:t>
            </a:r>
            <a:endParaRPr kumimoji="0" lang="en-US" altLang="en-US" sz="44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3707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iterate type="wd">
                                    <p:tmPct val="10000"/>
                                  </p:iterate>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211874" y="5335"/>
            <a:ext cx="1179798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280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800" b="1" i="0" u="sng"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Third most common disorder….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Epilepsy is the third most common neurological disorder in the US after Alzheimer’s and stroke. According to the </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hlinkClick r:id="rId2"/>
              </a:rPr>
              <a:t>Institute of Medicine</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there are more than 150,000 new cases diagnosed each year in the US alone. More than 20% of those cases are children </a:t>
            </a:r>
            <a:r>
              <a:rPr kumimoji="0" lang="en-US" altLang="en-US" sz="2800" b="1" i="0" u="sng" strike="noStrike" cap="none" normalizeH="0" baseline="0" dirty="0" smtClean="0">
                <a:ln>
                  <a:noFill/>
                </a:ln>
                <a:solidFill>
                  <a:srgbClr val="0033CC"/>
                </a:solidFill>
                <a:effectLst/>
                <a:latin typeface="Times New Roman" panose="02020603050405020304" pitchFamily="18" charset="0"/>
                <a:ea typeface="SimSun" panose="02010600030101010101" pitchFamily="2" charset="-122"/>
                <a:cs typeface="Times New Roman" panose="02020603050405020304" pitchFamily="18" charset="0"/>
              </a:rPr>
              <a:t>under the age of 15.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sng" strike="noStrike" cap="none" normalizeH="0" baseline="0" dirty="0" smtClean="0">
              <a:ln>
                <a:noFill/>
              </a:ln>
              <a:solidFill>
                <a:srgbClr val="0033CC"/>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Epilepsy affects </a:t>
            </a:r>
            <a:r>
              <a:rPr kumimoji="0" lang="en-US" altLang="en-US" sz="2800" b="1" i="0" u="sng" strike="noStrike" cap="none" normalizeH="0" baseline="0" dirty="0" smtClean="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1 in 100 adults and 1 in 20 children</a:t>
            </a:r>
            <a:r>
              <a:rPr kumimoji="0" lang="en-US" altLang="en-US" sz="28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According to the Epilepsy Foundation, approximately 1 in 26 people of all ages will develop epilepsy at some point in their life.</a:t>
            </a:r>
            <a:endParaRPr kumimoji="0" lang="en-US" altLang="en-US" sz="1800" b="1"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11873" y="4003725"/>
            <a:ext cx="11797989" cy="2739211"/>
          </a:xfrm>
          <a:prstGeom prst="rect">
            <a:avLst/>
          </a:prstGeom>
        </p:spPr>
        <p:txBody>
          <a:bodyPr wrap="square">
            <a:spAutoFit/>
          </a:bodyPr>
          <a:lstStyle/>
          <a:p>
            <a:r>
              <a:rPr lang="en-US" sz="3200" b="1" dirty="0">
                <a:latin typeface="Times New Roman" panose="02020603050405020304" pitchFamily="18" charset="0"/>
              </a:rPr>
              <a:t>3. </a:t>
            </a:r>
            <a:r>
              <a:rPr lang="en-US" sz="3200" b="1" u="sng" dirty="0">
                <a:solidFill>
                  <a:srgbClr val="FF0000"/>
                </a:solidFill>
                <a:latin typeface="Times New Roman" panose="02020603050405020304" pitchFamily="18" charset="0"/>
              </a:rPr>
              <a:t>Deadly serious</a:t>
            </a:r>
          </a:p>
          <a:p>
            <a:r>
              <a:rPr lang="en-US" sz="2800" b="1" dirty="0">
                <a:latin typeface="Times New Roman" panose="02020603050405020304" pitchFamily="18" charset="0"/>
                <a:ea typeface="SimSun" panose="02010600030101010101" pitchFamily="2" charset="-122"/>
              </a:rPr>
              <a:t>Though people don't like to talk about it, epilepsy and seizures have a higher death rate than breast cancer or HIV and AIDS. According to </a:t>
            </a:r>
            <a:r>
              <a:rPr lang="en-US" sz="2800" b="1" u="sng" dirty="0">
                <a:solidFill>
                  <a:srgbClr val="0000FF"/>
                </a:solidFill>
                <a:latin typeface="Times New Roman" panose="02020603050405020304" pitchFamily="18" charset="0"/>
                <a:ea typeface="SimSun" panose="02010600030101010101" pitchFamily="2" charset="-122"/>
                <a:hlinkClick r:id="rId3"/>
              </a:rPr>
              <a:t>Alicia Goldman, MD</a:t>
            </a:r>
            <a:r>
              <a:rPr lang="en-US" sz="2800" b="1" dirty="0">
                <a:latin typeface="Times New Roman" panose="02020603050405020304" pitchFamily="18" charset="0"/>
                <a:ea typeface="SimSun" panose="02010600030101010101" pitchFamily="2" charset="-122"/>
              </a:rPr>
              <a:t>, of Baylor College of Medicine, Sudden Unexpected Death from Epilepsy (SUDEP) is vastly underestimated and could affect as many as 18% of people with epilepsy.</a:t>
            </a:r>
            <a:endParaRPr lang="en-US" sz="2800" b="1"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67056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wd">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iterate type="wd">
                                    <p:tmPct val="10000"/>
                                  </p:iterate>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iterate type="wd">
                                    <p:tmPct val="10000"/>
                                  </p:iterate>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351728" y="367990"/>
            <a:ext cx="11372850" cy="3323987"/>
          </a:xfrm>
          <a:prstGeom prst="rect">
            <a:avLst/>
          </a:prstGeom>
          <a:noFill/>
        </p:spPr>
        <p:txBody>
          <a:bodyPr wrap="square" rtlCol="0">
            <a:spAutoFit/>
          </a:bodyPr>
          <a:lstStyle/>
          <a:p>
            <a:r>
              <a:rPr lang="en-US" sz="3200" b="1" u="sng" dirty="0" smtClean="0">
                <a:solidFill>
                  <a:srgbClr val="0000FF"/>
                </a:solidFill>
              </a:rPr>
              <a:t>SUICIDE </a:t>
            </a:r>
            <a:r>
              <a:rPr lang="en-US" sz="3200" b="1" dirty="0" smtClean="0"/>
              <a:t>IS ALSO SEEN IN THE PICTURE AS A MANIFESTATION OF THE </a:t>
            </a:r>
            <a:r>
              <a:rPr lang="en-US" sz="3200" b="1" u="sng" dirty="0" smtClean="0">
                <a:solidFill>
                  <a:srgbClr val="FF0000"/>
                </a:solidFill>
              </a:rPr>
              <a:t>“</a:t>
            </a:r>
            <a:r>
              <a:rPr lang="en-US" sz="3200" b="1" u="sng" dirty="0">
                <a:solidFill>
                  <a:srgbClr val="FF0000"/>
                </a:solidFill>
              </a:rPr>
              <a:t>DUMB </a:t>
            </a:r>
            <a:r>
              <a:rPr lang="en-US" sz="3200" b="1" u="sng" dirty="0" smtClean="0">
                <a:solidFill>
                  <a:srgbClr val="FF0000"/>
                </a:solidFill>
              </a:rPr>
              <a:t>AND </a:t>
            </a:r>
            <a:r>
              <a:rPr lang="en-US" sz="3200" b="1" u="sng" dirty="0">
                <a:solidFill>
                  <a:srgbClr val="FF0000"/>
                </a:solidFill>
              </a:rPr>
              <a:t>DEAF </a:t>
            </a:r>
            <a:r>
              <a:rPr lang="en-US" sz="3200" b="1" u="sng" dirty="0" smtClean="0">
                <a:solidFill>
                  <a:srgbClr val="FF0000"/>
                </a:solidFill>
              </a:rPr>
              <a:t>SPIRIT</a:t>
            </a:r>
            <a:r>
              <a:rPr lang="en-US" sz="3200" b="1" dirty="0" smtClean="0"/>
              <a:t>”  …NOTICE ALSO WHAT THE SCRIPTURES DECLARE…”AND IT HAS OFTEN CAST HIM INTO THE FIRE </a:t>
            </a:r>
            <a:r>
              <a:rPr lang="en-US" sz="3200" b="1" dirty="0" smtClean="0">
                <a:solidFill>
                  <a:srgbClr val="0000FF"/>
                </a:solidFill>
              </a:rPr>
              <a:t>(ATTEMPTING TO BURN HIM TO DEATH</a:t>
            </a:r>
            <a:r>
              <a:rPr lang="en-US" sz="3200" b="1" dirty="0" smtClean="0"/>
              <a:t>) AND ALSO HAS CAST HIM INTO THE WATER</a:t>
            </a:r>
            <a:r>
              <a:rPr lang="en-US" sz="3200" b="1" dirty="0" smtClean="0">
                <a:solidFill>
                  <a:srgbClr val="0000FF"/>
                </a:solidFill>
              </a:rPr>
              <a:t>( IN ORDER TO DROWN HIM AND DESTROY HIM)</a:t>
            </a:r>
            <a:r>
              <a:rPr lang="en-US" sz="3200" b="1" dirty="0" smtClean="0"/>
              <a:t> !! MARK 9:22</a:t>
            </a:r>
          </a:p>
          <a:p>
            <a:endParaRPr lang="en-US" dirty="0"/>
          </a:p>
        </p:txBody>
      </p:sp>
      <p:sp>
        <p:nvSpPr>
          <p:cNvPr id="4" name="Rectangle 3"/>
          <p:cNvSpPr/>
          <p:nvPr/>
        </p:nvSpPr>
        <p:spPr>
          <a:xfrm>
            <a:off x="351728" y="3842400"/>
            <a:ext cx="11249025" cy="2862322"/>
          </a:xfrm>
          <a:prstGeom prst="rect">
            <a:avLst/>
          </a:prstGeom>
        </p:spPr>
        <p:txBody>
          <a:bodyPr wrap="square">
            <a:spAutoFit/>
          </a:bodyPr>
          <a:lstStyle/>
          <a:p>
            <a:r>
              <a:rPr lang="en-US" sz="3600" b="1" dirty="0"/>
              <a:t>TOO OFTEN WE HEAR OF A PERSON ATTEMPTING SUICIDE BY CUTTING THEIR WRISTS OR </a:t>
            </a:r>
            <a:r>
              <a:rPr lang="en-US" sz="3600" b="1" dirty="0" smtClean="0"/>
              <a:t>THROWING </a:t>
            </a:r>
            <a:r>
              <a:rPr lang="en-US" sz="3600" b="1" dirty="0"/>
              <a:t>THEMSELVES </a:t>
            </a:r>
            <a:r>
              <a:rPr lang="en-US" sz="3600" b="1" dirty="0" smtClean="0"/>
              <a:t>OFF </a:t>
            </a:r>
            <a:r>
              <a:rPr lang="en-US" sz="3600" b="1" dirty="0"/>
              <a:t>A HIGH PLACE, OR EVEN </a:t>
            </a:r>
            <a:r>
              <a:rPr lang="en-US" sz="3600" b="1" dirty="0" smtClean="0"/>
              <a:t>HANGING THEMSELVES. </a:t>
            </a:r>
            <a:r>
              <a:rPr lang="en-US" sz="3600" b="1" dirty="0"/>
              <a:t>ALL MANNER OF SUICIDE IS CAUSE BY THIS EVIL SPIRIT AND MUST BE CAST OUT OF A PERSON</a:t>
            </a:r>
            <a:r>
              <a:rPr lang="en-US" sz="2800" b="1" dirty="0"/>
              <a:t>!</a:t>
            </a:r>
          </a:p>
        </p:txBody>
      </p:sp>
    </p:spTree>
    <p:extLst>
      <p:ext uri="{BB962C8B-B14F-4D97-AF65-F5344CB8AC3E}">
        <p14:creationId xmlns:p14="http://schemas.microsoft.com/office/powerpoint/2010/main" val="29764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wd">
                                    <p:tmPct val="10000"/>
                                  </p:iterate>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739697" y="1550020"/>
            <a:ext cx="11452303" cy="3139321"/>
          </a:xfrm>
          <a:prstGeom prst="rect">
            <a:avLst/>
          </a:prstGeom>
          <a:noFill/>
        </p:spPr>
        <p:txBody>
          <a:bodyPr wrap="square" rtlCol="0">
            <a:spAutoFit/>
          </a:bodyPr>
          <a:lstStyle/>
          <a:p>
            <a:r>
              <a:rPr lang="en-US" sz="6600" b="1" u="sng" dirty="0" smtClean="0">
                <a:solidFill>
                  <a:srgbClr val="FF0000"/>
                </a:solidFill>
              </a:rPr>
              <a:t>THE FOLLOWING FACTS ARE GATHERED BY THE WORLD SUICIDE.ORG ORGANIZATION</a:t>
            </a:r>
            <a:endParaRPr lang="en-US" sz="6600" b="1" u="sng" dirty="0">
              <a:solidFill>
                <a:srgbClr val="FF0000"/>
              </a:solidFill>
            </a:endParaRPr>
          </a:p>
        </p:txBody>
      </p:sp>
    </p:spTree>
    <p:extLst>
      <p:ext uri="{BB962C8B-B14F-4D97-AF65-F5344CB8AC3E}">
        <p14:creationId xmlns:p14="http://schemas.microsoft.com/office/powerpoint/2010/main" val="272979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Rectangle 1"/>
          <p:cNvSpPr/>
          <p:nvPr/>
        </p:nvSpPr>
        <p:spPr>
          <a:xfrm>
            <a:off x="390293" y="529524"/>
            <a:ext cx="11628582" cy="3046988"/>
          </a:xfrm>
          <a:prstGeom prst="rect">
            <a:avLst/>
          </a:prstGeom>
        </p:spPr>
        <p:txBody>
          <a:bodyPr wrap="square">
            <a:spAutoFit/>
          </a:bodyPr>
          <a:lstStyle/>
          <a:p>
            <a:pPr>
              <a:buFont typeface="Arial" panose="020B0604020202020204" pitchFamily="34" charset="0"/>
              <a:buChar char="•"/>
            </a:pPr>
            <a:r>
              <a:rPr lang="en-US" sz="3200" b="1" dirty="0"/>
              <a:t>Over one million people die by suicide worldwide each year. </a:t>
            </a:r>
          </a:p>
          <a:p>
            <a:pPr>
              <a:buFont typeface="Arial" panose="020B0604020202020204" pitchFamily="34" charset="0"/>
              <a:buChar char="•"/>
            </a:pPr>
            <a:r>
              <a:rPr lang="en-US" sz="3200" b="1" dirty="0"/>
              <a:t>The global suicide rate is 16 per 100,000 population.</a:t>
            </a:r>
          </a:p>
          <a:p>
            <a:pPr>
              <a:buFont typeface="Arial" panose="020B0604020202020204" pitchFamily="34" charset="0"/>
              <a:buChar char="•"/>
            </a:pPr>
            <a:r>
              <a:rPr lang="en-US" sz="3200" b="1" dirty="0"/>
              <a:t>On average, one person dies by suicide every 40 seconds somewhere in the world. </a:t>
            </a:r>
          </a:p>
          <a:p>
            <a:pPr>
              <a:buFont typeface="Arial" panose="020B0604020202020204" pitchFamily="34" charset="0"/>
              <a:buChar char="•"/>
            </a:pPr>
            <a:r>
              <a:rPr lang="en-US" sz="3200" b="1" dirty="0"/>
              <a:t>1.8% of worldwide deaths are suicides.</a:t>
            </a:r>
          </a:p>
          <a:p>
            <a:pPr>
              <a:buFont typeface="Arial" panose="020B0604020202020204" pitchFamily="34" charset="0"/>
              <a:buChar char="•"/>
            </a:pPr>
            <a:r>
              <a:rPr lang="en-US" sz="3200" b="1" dirty="0"/>
              <a:t>Global suicide rates have increased 60% in the past 45 years.</a:t>
            </a:r>
          </a:p>
        </p:txBody>
      </p:sp>
      <p:sp>
        <p:nvSpPr>
          <p:cNvPr id="3" name="TextBox 2"/>
          <p:cNvSpPr txBox="1"/>
          <p:nvPr/>
        </p:nvSpPr>
        <p:spPr>
          <a:xfrm>
            <a:off x="456130" y="4282068"/>
            <a:ext cx="11496907" cy="1754326"/>
          </a:xfrm>
          <a:prstGeom prst="rect">
            <a:avLst/>
          </a:prstGeom>
          <a:noFill/>
        </p:spPr>
        <p:txBody>
          <a:bodyPr wrap="square" rtlCol="0">
            <a:spAutoFit/>
          </a:bodyPr>
          <a:lstStyle/>
          <a:p>
            <a:r>
              <a:rPr lang="en-US" sz="3600" b="1" dirty="0"/>
              <a:t>Over 90 percent of people who die by suicide have a mental illness at the time of their death.</a:t>
            </a:r>
          </a:p>
          <a:p>
            <a:r>
              <a:rPr lang="en-US" sz="3600" b="1" dirty="0"/>
              <a:t>And the most common mental illness is </a:t>
            </a:r>
            <a:r>
              <a:rPr lang="en-US" sz="3600" b="1" u="sng" dirty="0"/>
              <a:t>depression. </a:t>
            </a:r>
          </a:p>
        </p:txBody>
      </p:sp>
    </p:spTree>
    <p:extLst>
      <p:ext uri="{BB962C8B-B14F-4D97-AF65-F5344CB8AC3E}">
        <p14:creationId xmlns:p14="http://schemas.microsoft.com/office/powerpoint/2010/main" val="24633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fade">
                                      <p:cBhvr>
                                        <p:cTn id="37" dur="1000"/>
                                        <p:tgtEl>
                                          <p:spTgt spid="3">
                                            <p:txEl>
                                              <p:pRg st="0" end="0"/>
                                            </p:txEl>
                                          </p:spTgt>
                                        </p:tgtEl>
                                      </p:cBhvr>
                                    </p:animEffect>
                                    <p:anim calcmode="lin" valueType="num">
                                      <p:cBhvr>
                                        <p:cTn id="3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1" end="1"/>
                                            </p:txEl>
                                          </p:spTgt>
                                        </p:tgtEl>
                                        <p:attrNameLst>
                                          <p:attrName>style.visibility</p:attrName>
                                        </p:attrNameLst>
                                      </p:cBhvr>
                                      <p:to>
                                        <p:strVal val="visible"/>
                                      </p:to>
                                    </p:set>
                                    <p:anim calcmode="lin" valueType="num">
                                      <p:cBhvr additive="base">
                                        <p:cTn id="4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Rectangle 1"/>
          <p:cNvSpPr/>
          <p:nvPr/>
        </p:nvSpPr>
        <p:spPr>
          <a:xfrm>
            <a:off x="89211" y="268578"/>
            <a:ext cx="11753384" cy="2862322"/>
          </a:xfrm>
          <a:prstGeom prst="rect">
            <a:avLst/>
          </a:prstGeom>
        </p:spPr>
        <p:txBody>
          <a:bodyPr wrap="square">
            <a:spAutoFit/>
          </a:bodyPr>
          <a:lstStyle/>
          <a:p>
            <a:r>
              <a:rPr lang="en-US" sz="3600" b="1" dirty="0"/>
              <a:t>Untreated mental illness (including depression, bipolar disorder, schizophrenia, and others) </a:t>
            </a:r>
            <a:r>
              <a:rPr lang="en-US" sz="3600" b="1" dirty="0" smtClean="0"/>
              <a:t>are </a:t>
            </a:r>
            <a:r>
              <a:rPr lang="en-US" sz="3600" b="1" dirty="0"/>
              <a:t>the cause for the vast majority of suicides</a:t>
            </a:r>
            <a:r>
              <a:rPr lang="en-US" sz="3600" b="1" dirty="0" smtClean="0"/>
              <a:t>. </a:t>
            </a:r>
            <a:r>
              <a:rPr lang="en-US" sz="3600" b="1" dirty="0" smtClean="0">
                <a:solidFill>
                  <a:srgbClr val="0000FF"/>
                </a:solidFill>
              </a:rPr>
              <a:t>Wrong…the direct cause is the Dumb and Deaf Spirit!!! </a:t>
            </a:r>
            <a:r>
              <a:rPr lang="en-US" sz="3600" b="1" dirty="0">
                <a:solidFill>
                  <a:srgbClr val="0000FF"/>
                </a:solidFill>
              </a:rPr>
              <a:t> </a:t>
            </a:r>
            <a:r>
              <a:rPr lang="en-US" sz="3600" b="1" dirty="0" smtClean="0">
                <a:solidFill>
                  <a:srgbClr val="0000FF"/>
                </a:solidFill>
              </a:rPr>
              <a:t>Depression, bipolar, schizophrenia, are only long term effects of the demonic spirit!!!!</a:t>
            </a:r>
            <a:endParaRPr lang="en-US" sz="3600" b="1" dirty="0">
              <a:solidFill>
                <a:srgbClr val="0000FF"/>
              </a:solidFill>
            </a:endParaRPr>
          </a:p>
        </p:txBody>
      </p:sp>
      <p:sp>
        <p:nvSpPr>
          <p:cNvPr id="3" name="Rectangle 2"/>
          <p:cNvSpPr/>
          <p:nvPr/>
        </p:nvSpPr>
        <p:spPr>
          <a:xfrm>
            <a:off x="178421" y="3288300"/>
            <a:ext cx="11574964" cy="3416320"/>
          </a:xfrm>
          <a:prstGeom prst="rect">
            <a:avLst/>
          </a:prstGeom>
        </p:spPr>
        <p:txBody>
          <a:bodyPr wrap="square">
            <a:spAutoFit/>
          </a:bodyPr>
          <a:lstStyle/>
          <a:p>
            <a:r>
              <a:rPr lang="en-US" sz="3600" b="1" dirty="0"/>
              <a:t>Many people die by suicide because depression is triggered by several negative life experiences, and the person does not receive treatment – or does not receive effective treatment – for the depression. (Some people need to go through several treatments until they find one that works for them.) </a:t>
            </a:r>
          </a:p>
        </p:txBody>
      </p:sp>
    </p:spTree>
    <p:extLst>
      <p:ext uri="{BB962C8B-B14F-4D97-AF65-F5344CB8AC3E}">
        <p14:creationId xmlns:p14="http://schemas.microsoft.com/office/powerpoint/2010/main" val="137369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iterate type="wd">
                                    <p:tmPct val="1000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 name="Rectangle 2"/>
          <p:cNvSpPr/>
          <p:nvPr/>
        </p:nvSpPr>
        <p:spPr>
          <a:xfrm>
            <a:off x="276726" y="247926"/>
            <a:ext cx="11754853" cy="3416320"/>
          </a:xfrm>
          <a:prstGeom prst="rect">
            <a:avLst/>
          </a:prstGeom>
        </p:spPr>
        <p:txBody>
          <a:bodyPr wrap="square">
            <a:spAutoFit/>
          </a:bodyPr>
          <a:lstStyle/>
          <a:p>
            <a:r>
              <a:rPr lang="en-US" sz="3600" b="1" dirty="0"/>
              <a:t>IN MARK 9:23 …JESUS STRESSES THE IMPORTANCE OF …BELIEVING WHILE CASTING OUT THIS STRONGEST OF ALL SPIRITS, HE SAID</a:t>
            </a:r>
            <a:r>
              <a:rPr lang="en-US" sz="3600" b="1" dirty="0" smtClean="0">
                <a:solidFill>
                  <a:srgbClr val="FF0000"/>
                </a:solidFill>
              </a:rPr>
              <a:t>…</a:t>
            </a:r>
          </a:p>
          <a:p>
            <a:r>
              <a:rPr lang="en-US" sz="3600" b="1" dirty="0" smtClean="0">
                <a:solidFill>
                  <a:srgbClr val="FF0000"/>
                </a:solidFill>
              </a:rPr>
              <a:t>”</a:t>
            </a:r>
            <a:r>
              <a:rPr lang="en-US" sz="3600" b="1" dirty="0">
                <a:solidFill>
                  <a:srgbClr val="FF0000"/>
                </a:solidFill>
              </a:rPr>
              <a:t>ALL THINGS ARE POSSIBLE TO HIM THAT BELIEVETH”</a:t>
            </a:r>
            <a:r>
              <a:rPr lang="en-US" sz="3600" b="1" dirty="0"/>
              <a:t>. HE ALSO SAID IN VERSE </a:t>
            </a:r>
            <a:r>
              <a:rPr lang="en-US" sz="3600" b="1" dirty="0">
                <a:solidFill>
                  <a:srgbClr val="FF0000"/>
                </a:solidFill>
              </a:rPr>
              <a:t>29…THIS KIND CAN COME FORTH BY NOTHING BUT BY PRAYER AND FASTING”</a:t>
            </a:r>
            <a:endParaRPr lang="en-US" sz="2000" dirty="0"/>
          </a:p>
        </p:txBody>
      </p:sp>
      <p:sp>
        <p:nvSpPr>
          <p:cNvPr id="5" name="TextBox 4"/>
          <p:cNvSpPr txBox="1"/>
          <p:nvPr/>
        </p:nvSpPr>
        <p:spPr>
          <a:xfrm>
            <a:off x="120609" y="3701881"/>
            <a:ext cx="11198087" cy="3046988"/>
          </a:xfrm>
          <a:prstGeom prst="rect">
            <a:avLst/>
          </a:prstGeom>
          <a:noFill/>
        </p:spPr>
        <p:txBody>
          <a:bodyPr wrap="square" rtlCol="0">
            <a:spAutoFit/>
          </a:bodyPr>
          <a:lstStyle/>
          <a:p>
            <a:r>
              <a:rPr lang="en-US" sz="4800" b="1" dirty="0" smtClean="0"/>
              <a:t>BELOVED, </a:t>
            </a:r>
            <a:r>
              <a:rPr lang="en-US" sz="4800" b="1" u="sng" dirty="0" smtClean="0">
                <a:solidFill>
                  <a:srgbClr val="0000FF"/>
                </a:solidFill>
              </a:rPr>
              <a:t>PRAYER </a:t>
            </a:r>
            <a:r>
              <a:rPr lang="en-US" sz="4800" b="1" dirty="0" smtClean="0"/>
              <a:t>AND </a:t>
            </a:r>
            <a:r>
              <a:rPr lang="en-US" sz="4800" b="1" u="sng" dirty="0" smtClean="0">
                <a:solidFill>
                  <a:srgbClr val="0000FF"/>
                </a:solidFill>
              </a:rPr>
              <a:t>FASTING </a:t>
            </a:r>
            <a:r>
              <a:rPr lang="en-US" sz="4800" b="1" dirty="0" smtClean="0"/>
              <a:t>ARE A MINISTER’S VALUABLE TOOLS BECAUSE THEY ARE A REMEDY FOR UNBELIEF AND DOUBT!!</a:t>
            </a:r>
            <a:endParaRPr lang="en-US" sz="4800" b="1" dirty="0"/>
          </a:p>
        </p:txBody>
      </p:sp>
    </p:spTree>
    <p:extLst>
      <p:ext uri="{BB962C8B-B14F-4D97-AF65-F5344CB8AC3E}">
        <p14:creationId xmlns:p14="http://schemas.microsoft.com/office/powerpoint/2010/main" val="588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circle(in)">
                                      <p:cBhvr>
                                        <p:cTn id="19"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 name="Rectangle 2"/>
          <p:cNvSpPr/>
          <p:nvPr/>
        </p:nvSpPr>
        <p:spPr>
          <a:xfrm>
            <a:off x="423746" y="830986"/>
            <a:ext cx="11686478" cy="5170646"/>
          </a:xfrm>
          <a:prstGeom prst="rect">
            <a:avLst/>
          </a:prstGeom>
        </p:spPr>
        <p:txBody>
          <a:bodyPr wrap="square">
            <a:spAutoFit/>
          </a:bodyPr>
          <a:lstStyle/>
          <a:p>
            <a:r>
              <a:rPr lang="en-US" sz="6600" b="1" dirty="0"/>
              <a:t>SO IN MINISTERING  TO AN EPILEPTIC,  </a:t>
            </a:r>
            <a:r>
              <a:rPr lang="en-US" sz="6600" b="1" dirty="0" smtClean="0"/>
              <a:t>OR ONE WHO IS SUICIDAL ONE </a:t>
            </a:r>
            <a:r>
              <a:rPr lang="en-US" sz="6600" b="1" dirty="0"/>
              <a:t>SHOULD BE </a:t>
            </a:r>
            <a:r>
              <a:rPr lang="en-US" sz="6600" b="1" dirty="0" smtClean="0"/>
              <a:t>WELL PREPARED </a:t>
            </a:r>
            <a:r>
              <a:rPr lang="en-US" sz="6600" b="1" dirty="0"/>
              <a:t>TO CAST OUT THE </a:t>
            </a:r>
            <a:r>
              <a:rPr lang="en-US" sz="6600" b="1" u="sng" dirty="0" smtClean="0">
                <a:solidFill>
                  <a:srgbClr val="FF0000"/>
                </a:solidFill>
              </a:rPr>
              <a:t>“</a:t>
            </a:r>
            <a:r>
              <a:rPr lang="en-US" sz="6600" b="1" u="sng" dirty="0">
                <a:solidFill>
                  <a:srgbClr val="FF0000"/>
                </a:solidFill>
              </a:rPr>
              <a:t>DUMB </a:t>
            </a:r>
            <a:r>
              <a:rPr lang="en-US" sz="6600" b="1" u="sng" dirty="0" smtClean="0">
                <a:solidFill>
                  <a:srgbClr val="FF0000"/>
                </a:solidFill>
              </a:rPr>
              <a:t>AND </a:t>
            </a:r>
            <a:r>
              <a:rPr lang="en-US" sz="6600" b="1" u="sng" dirty="0">
                <a:solidFill>
                  <a:srgbClr val="FF0000"/>
                </a:solidFill>
              </a:rPr>
              <a:t>DEAF </a:t>
            </a:r>
            <a:r>
              <a:rPr lang="en-US" sz="6600" b="1" u="sng" dirty="0" smtClean="0">
                <a:solidFill>
                  <a:srgbClr val="FF0000"/>
                </a:solidFill>
              </a:rPr>
              <a:t>SPIRIT</a:t>
            </a:r>
            <a:r>
              <a:rPr lang="en-US" sz="6600" b="1" u="sng" dirty="0">
                <a:solidFill>
                  <a:srgbClr val="FF0000"/>
                </a:solidFill>
              </a:rPr>
              <a:t>”</a:t>
            </a:r>
          </a:p>
        </p:txBody>
      </p:sp>
    </p:spTree>
    <p:extLst>
      <p:ext uri="{BB962C8B-B14F-4D97-AF65-F5344CB8AC3E}">
        <p14:creationId xmlns:p14="http://schemas.microsoft.com/office/powerpoint/2010/main" val="201886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669073" y="0"/>
            <a:ext cx="11073161" cy="7140416"/>
          </a:xfrm>
          <a:prstGeom prst="rect">
            <a:avLst/>
          </a:prstGeom>
          <a:noFill/>
        </p:spPr>
        <p:txBody>
          <a:bodyPr wrap="square" rtlCol="0">
            <a:spAutoFit/>
          </a:bodyPr>
          <a:lstStyle/>
          <a:p>
            <a:r>
              <a:rPr lang="en-US" sz="3200" b="1" u="sng" dirty="0" smtClean="0">
                <a:solidFill>
                  <a:srgbClr val="0000FF"/>
                </a:solidFill>
              </a:rPr>
              <a:t>LET US LOOK AT THE STORY IN MARK 7:32-35</a:t>
            </a:r>
            <a:r>
              <a:rPr lang="en-US" sz="3200" b="1" dirty="0" smtClean="0"/>
              <a:t>….</a:t>
            </a:r>
            <a:r>
              <a:rPr lang="en-US" sz="3200" b="1" baseline="30000" dirty="0"/>
              <a:t> </a:t>
            </a:r>
            <a:endParaRPr lang="en-US" sz="3200" b="1" baseline="30000" dirty="0" smtClean="0"/>
          </a:p>
          <a:p>
            <a:r>
              <a:rPr lang="en-US" sz="4000" b="1" baseline="30000" dirty="0" smtClean="0"/>
              <a:t>32</a:t>
            </a:r>
            <a:r>
              <a:rPr lang="en-US" sz="4000" b="1" baseline="30000" dirty="0"/>
              <a:t> </a:t>
            </a:r>
            <a:r>
              <a:rPr lang="en-US" sz="4000" b="1" dirty="0"/>
              <a:t>And they bring unto him one that was deaf, and had an impediment in his speech; and they beseech him to put his hand upon him.</a:t>
            </a:r>
          </a:p>
          <a:p>
            <a:r>
              <a:rPr lang="en-US" sz="4000" b="1" baseline="30000" dirty="0"/>
              <a:t>33 </a:t>
            </a:r>
            <a:r>
              <a:rPr lang="en-US" sz="4000" b="1" dirty="0"/>
              <a:t>And he took him aside from the multitude, and put his fingers into his ears, and he spit, and touched his tongue;</a:t>
            </a:r>
          </a:p>
          <a:p>
            <a:r>
              <a:rPr lang="en-US" sz="4000" b="1" baseline="30000" dirty="0"/>
              <a:t>34 </a:t>
            </a:r>
            <a:r>
              <a:rPr lang="en-US" sz="4000" b="1" dirty="0"/>
              <a:t>And looking up to heaven, he sighed, and </a:t>
            </a:r>
            <a:r>
              <a:rPr lang="en-US" sz="4000" b="1" dirty="0" err="1"/>
              <a:t>saith</a:t>
            </a:r>
            <a:r>
              <a:rPr lang="en-US" sz="4000" b="1" dirty="0"/>
              <a:t> unto him, </a:t>
            </a:r>
            <a:r>
              <a:rPr lang="en-US" sz="4000" b="1" dirty="0" err="1"/>
              <a:t>Ephphatha</a:t>
            </a:r>
            <a:r>
              <a:rPr lang="en-US" sz="4000" b="1" dirty="0"/>
              <a:t>, that is, Be opened.</a:t>
            </a:r>
          </a:p>
          <a:p>
            <a:r>
              <a:rPr lang="en-US" sz="4000" b="1" baseline="30000" dirty="0"/>
              <a:t>35 </a:t>
            </a:r>
            <a:r>
              <a:rPr lang="en-US" sz="4000" b="1" dirty="0"/>
              <a:t>And straightway his ears were opened, and the string of his tongue was loosed, and he </a:t>
            </a:r>
            <a:r>
              <a:rPr lang="en-US" sz="4000" b="1" dirty="0" err="1"/>
              <a:t>spake</a:t>
            </a:r>
            <a:r>
              <a:rPr lang="en-US" sz="4000" b="1" dirty="0"/>
              <a:t> plain.</a:t>
            </a:r>
          </a:p>
          <a:p>
            <a:endParaRPr lang="en-US" dirty="0"/>
          </a:p>
        </p:txBody>
      </p:sp>
    </p:spTree>
    <p:extLst>
      <p:ext uri="{BB962C8B-B14F-4D97-AF65-F5344CB8AC3E}">
        <p14:creationId xmlns:p14="http://schemas.microsoft.com/office/powerpoint/2010/main" val="71767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iterate type="wd">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wd">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iterate type="wd">
                                    <p:tmPct val="10000"/>
                                  </p:iterate>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0-#ppt_h/2"/>
                                          </p:val>
                                        </p:tav>
                                        <p:tav tm="100000">
                                          <p:val>
                                            <p:strVal val="#ppt_y"/>
                                          </p:val>
                                        </p:tav>
                                      </p:tavLst>
                                    </p:anim>
                                  </p:childTnLst>
                                </p:cTn>
                              </p:par>
                              <p:par>
                                <p:cTn id="25" presetID="2" presetClass="entr" presetSubtype="1" fill="hold" nodeType="withEffect">
                                  <p:stCondLst>
                                    <p:cond delay="0"/>
                                  </p:stCondLst>
                                  <p:iterate type="wd">
                                    <p:tmPct val="10000"/>
                                  </p:iterate>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468351" y="602166"/>
            <a:ext cx="11452303" cy="5386090"/>
          </a:xfrm>
          <a:prstGeom prst="rect">
            <a:avLst/>
          </a:prstGeom>
          <a:noFill/>
        </p:spPr>
        <p:txBody>
          <a:bodyPr wrap="square" rtlCol="0">
            <a:spAutoFit/>
          </a:bodyPr>
          <a:lstStyle/>
          <a:p>
            <a:r>
              <a:rPr lang="en-US" sz="3200" b="1" dirty="0" smtClean="0"/>
              <a:t>HERE IN THESE SCRIPTURES WE CAN EASILY SEE ANOTHER MANISFESTATION OF THE “DUMB AND DEAF SPIRIT”</a:t>
            </a:r>
          </a:p>
          <a:p>
            <a:endParaRPr lang="en-US" sz="3200" b="1" dirty="0"/>
          </a:p>
          <a:p>
            <a:r>
              <a:rPr lang="en-US" sz="3200" b="1" dirty="0" smtClean="0"/>
              <a:t>CALLED </a:t>
            </a:r>
            <a:r>
              <a:rPr lang="en-US" sz="3200" b="1" dirty="0" smtClean="0">
                <a:solidFill>
                  <a:srgbClr val="0000FF"/>
                </a:solidFill>
              </a:rPr>
              <a:t>“TONGUE TIED”….</a:t>
            </a:r>
            <a:r>
              <a:rPr lang="en-US" sz="3200" b="1" dirty="0" smtClean="0"/>
              <a:t>PEOPLE GAG AS THEY ATTEMPT TO SPEAK BUT THE TONGUE IS UNABLE TO CLEARLY SPEAK WORDS INTELLIGIBLY .</a:t>
            </a:r>
          </a:p>
          <a:p>
            <a:endParaRPr lang="en-US" sz="3200" b="1" dirty="0"/>
          </a:p>
          <a:p>
            <a:r>
              <a:rPr lang="en-US" sz="3200" b="1" u="sng" dirty="0" smtClean="0">
                <a:solidFill>
                  <a:srgbClr val="0000FF"/>
                </a:solidFill>
              </a:rPr>
              <a:t>WEBSTER </a:t>
            </a:r>
            <a:r>
              <a:rPr lang="en-US" sz="3200" b="1" u="sng" dirty="0">
                <a:solidFill>
                  <a:srgbClr val="0000FF"/>
                </a:solidFill>
              </a:rPr>
              <a:t>DEFINITION</a:t>
            </a:r>
            <a:r>
              <a:rPr lang="en-US" sz="3200" b="1" dirty="0"/>
              <a:t>……</a:t>
            </a:r>
            <a:r>
              <a:rPr lang="en-US" sz="3600" b="1" dirty="0"/>
              <a:t>limited mobility of the tongue due to a short frenulum connecting its underside to the floor of the mouth </a:t>
            </a:r>
          </a:p>
        </p:txBody>
      </p:sp>
    </p:spTree>
    <p:extLst>
      <p:ext uri="{BB962C8B-B14F-4D97-AF65-F5344CB8AC3E}">
        <p14:creationId xmlns:p14="http://schemas.microsoft.com/office/powerpoint/2010/main" val="26979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80">
                                          <p:stCondLst>
                                            <p:cond delay="0"/>
                                          </p:stCondLst>
                                        </p:cTn>
                                        <p:tgtEl>
                                          <p:spTgt spid="2">
                                            <p:txEl>
                                              <p:pRg st="2" end="2"/>
                                            </p:txEl>
                                          </p:spTgt>
                                        </p:tgtEl>
                                      </p:cBhvr>
                                    </p:animEffect>
                                    <p:anim calcmode="lin" valueType="num">
                                      <p:cBhvr>
                                        <p:cTn id="1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2">
                                            <p:txEl>
                                              <p:pRg st="2" end="2"/>
                                            </p:txEl>
                                          </p:spTgt>
                                        </p:tgtEl>
                                      </p:cBhvr>
                                      <p:to x="100000" y="60000"/>
                                    </p:animScale>
                                    <p:animScale>
                                      <p:cBhvr>
                                        <p:cTn id="20" dur="166" decel="50000">
                                          <p:stCondLst>
                                            <p:cond delay="676"/>
                                          </p:stCondLst>
                                        </p:cTn>
                                        <p:tgtEl>
                                          <p:spTgt spid="2">
                                            <p:txEl>
                                              <p:pRg st="2" end="2"/>
                                            </p:txEl>
                                          </p:spTgt>
                                        </p:tgtEl>
                                      </p:cBhvr>
                                      <p:to x="100000" y="100000"/>
                                    </p:animScale>
                                    <p:animScale>
                                      <p:cBhvr>
                                        <p:cTn id="21" dur="26">
                                          <p:stCondLst>
                                            <p:cond delay="1312"/>
                                          </p:stCondLst>
                                        </p:cTn>
                                        <p:tgtEl>
                                          <p:spTgt spid="2">
                                            <p:txEl>
                                              <p:pRg st="2" end="2"/>
                                            </p:txEl>
                                          </p:spTgt>
                                        </p:tgtEl>
                                      </p:cBhvr>
                                      <p:to x="100000" y="80000"/>
                                    </p:animScale>
                                    <p:animScale>
                                      <p:cBhvr>
                                        <p:cTn id="22" dur="166" decel="50000">
                                          <p:stCondLst>
                                            <p:cond delay="1338"/>
                                          </p:stCondLst>
                                        </p:cTn>
                                        <p:tgtEl>
                                          <p:spTgt spid="2">
                                            <p:txEl>
                                              <p:pRg st="2" end="2"/>
                                            </p:txEl>
                                          </p:spTgt>
                                        </p:tgtEl>
                                      </p:cBhvr>
                                      <p:to x="100000" y="100000"/>
                                    </p:animScale>
                                    <p:animScale>
                                      <p:cBhvr>
                                        <p:cTn id="23" dur="26">
                                          <p:stCondLst>
                                            <p:cond delay="1642"/>
                                          </p:stCondLst>
                                        </p:cTn>
                                        <p:tgtEl>
                                          <p:spTgt spid="2">
                                            <p:txEl>
                                              <p:pRg st="2" end="2"/>
                                            </p:txEl>
                                          </p:spTgt>
                                        </p:tgtEl>
                                      </p:cBhvr>
                                      <p:to x="100000" y="90000"/>
                                    </p:animScale>
                                    <p:animScale>
                                      <p:cBhvr>
                                        <p:cTn id="24" dur="166" decel="50000">
                                          <p:stCondLst>
                                            <p:cond delay="1668"/>
                                          </p:stCondLst>
                                        </p:cTn>
                                        <p:tgtEl>
                                          <p:spTgt spid="2">
                                            <p:txEl>
                                              <p:pRg st="2" end="2"/>
                                            </p:txEl>
                                          </p:spTgt>
                                        </p:tgtEl>
                                      </p:cBhvr>
                                      <p:to x="100000" y="100000"/>
                                    </p:animScale>
                                    <p:animScale>
                                      <p:cBhvr>
                                        <p:cTn id="25" dur="26">
                                          <p:stCondLst>
                                            <p:cond delay="1808"/>
                                          </p:stCondLst>
                                        </p:cTn>
                                        <p:tgtEl>
                                          <p:spTgt spid="2">
                                            <p:txEl>
                                              <p:pRg st="2" end="2"/>
                                            </p:txEl>
                                          </p:spTgt>
                                        </p:tgtEl>
                                      </p:cBhvr>
                                      <p:to x="100000" y="95000"/>
                                    </p:animScale>
                                    <p:animScale>
                                      <p:cBhvr>
                                        <p:cTn id="26" dur="166" decel="50000">
                                          <p:stCondLst>
                                            <p:cond delay="1834"/>
                                          </p:stCondLst>
                                        </p:cTn>
                                        <p:tgtEl>
                                          <p:spTgt spid="2">
                                            <p:txEl>
                                              <p:pRg st="2" end="2"/>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1065476" cy="6208670"/>
          </a:xfrm>
          <a:noFill/>
        </p:spPr>
        <p:txBody>
          <a:bodyPr>
            <a:normAutofit/>
          </a:bodyPr>
          <a:lstStyle/>
          <a:p>
            <a:r>
              <a:rPr lang="en-US" sz="3600" b="1"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36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3600" b="1" dirty="0">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b="1"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US" sz="3600" b="1"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2800" dirty="0"/>
          </a:p>
        </p:txBody>
      </p:sp>
      <p:graphicFrame>
        <p:nvGraphicFramePr>
          <p:cNvPr id="7" name="Diagram 6"/>
          <p:cNvGraphicFramePr/>
          <p:nvPr>
            <p:extLst>
              <p:ext uri="{D42A27DB-BD31-4B8C-83A1-F6EECF244321}">
                <p14:modId xmlns:p14="http://schemas.microsoft.com/office/powerpoint/2010/main" val="2376942705"/>
              </p:ext>
            </p:extLst>
          </p:nvPr>
        </p:nvGraphicFramePr>
        <p:xfrm>
          <a:off x="838200" y="365125"/>
          <a:ext cx="10860741" cy="6134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86732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 name="TextBox 2"/>
          <p:cNvSpPr txBox="1"/>
          <p:nvPr/>
        </p:nvSpPr>
        <p:spPr>
          <a:xfrm>
            <a:off x="278780" y="390293"/>
            <a:ext cx="11653025" cy="5663089"/>
          </a:xfrm>
          <a:prstGeom prst="rect">
            <a:avLst/>
          </a:prstGeom>
          <a:noFill/>
        </p:spPr>
        <p:txBody>
          <a:bodyPr wrap="square" rtlCol="0">
            <a:spAutoFit/>
          </a:bodyPr>
          <a:lstStyle/>
          <a:p>
            <a:r>
              <a:rPr lang="en-US" sz="3200" b="1" dirty="0" smtClean="0"/>
              <a:t>THE BIBLE SAYS THAT THEY BESEECHED HIM TO PUT HIS HANDS ON HIM…VERSE # 32</a:t>
            </a:r>
          </a:p>
          <a:p>
            <a:r>
              <a:rPr lang="en-US" sz="3200" b="1" dirty="0"/>
              <a:t> </a:t>
            </a:r>
            <a:r>
              <a:rPr lang="en-US" sz="3200" b="1" dirty="0" smtClean="0"/>
              <a:t>VERSE 33 …JESUS TOOK THE PERSON AWAY FROM EVERYONE ON THE SIDE…AND THERE HE…..DID THE FOLLOWING……</a:t>
            </a:r>
          </a:p>
          <a:p>
            <a:endParaRPr lang="en-US" dirty="0"/>
          </a:p>
          <a:p>
            <a:r>
              <a:rPr lang="en-US" dirty="0" smtClean="0"/>
              <a:t> </a:t>
            </a:r>
            <a:r>
              <a:rPr lang="en-US" sz="3600" b="1" dirty="0">
                <a:solidFill>
                  <a:srgbClr val="0033CC"/>
                </a:solidFill>
              </a:rPr>
              <a:t>put his fingers into his ears, and he spit, and touched his tongue;</a:t>
            </a:r>
          </a:p>
          <a:p>
            <a:r>
              <a:rPr lang="en-US" sz="3600" b="1" baseline="30000" dirty="0">
                <a:solidFill>
                  <a:srgbClr val="0033CC"/>
                </a:solidFill>
              </a:rPr>
              <a:t>34 </a:t>
            </a:r>
            <a:r>
              <a:rPr lang="en-US" sz="3600" b="1" dirty="0">
                <a:solidFill>
                  <a:srgbClr val="0033CC"/>
                </a:solidFill>
              </a:rPr>
              <a:t>And looking up to heaven, he sighed, and </a:t>
            </a:r>
            <a:r>
              <a:rPr lang="en-US" sz="3600" b="1" dirty="0" err="1">
                <a:solidFill>
                  <a:srgbClr val="0033CC"/>
                </a:solidFill>
              </a:rPr>
              <a:t>saith</a:t>
            </a:r>
            <a:r>
              <a:rPr lang="en-US" sz="3600" b="1" dirty="0">
                <a:solidFill>
                  <a:srgbClr val="0033CC"/>
                </a:solidFill>
              </a:rPr>
              <a:t> unto him, </a:t>
            </a:r>
            <a:r>
              <a:rPr lang="en-US" sz="3600" b="1" dirty="0" err="1">
                <a:solidFill>
                  <a:srgbClr val="FF0000"/>
                </a:solidFill>
              </a:rPr>
              <a:t>Ephphatha</a:t>
            </a:r>
            <a:r>
              <a:rPr lang="en-US" sz="3600" b="1" dirty="0">
                <a:solidFill>
                  <a:srgbClr val="FF0000"/>
                </a:solidFill>
              </a:rPr>
              <a:t>,</a:t>
            </a:r>
            <a:r>
              <a:rPr lang="en-US" sz="3600" b="1" dirty="0"/>
              <a:t> </a:t>
            </a:r>
            <a:r>
              <a:rPr lang="en-US" sz="3600" b="1" dirty="0">
                <a:solidFill>
                  <a:srgbClr val="0033CC"/>
                </a:solidFill>
              </a:rPr>
              <a:t>that is, Be opened.</a:t>
            </a:r>
          </a:p>
          <a:p>
            <a:r>
              <a:rPr lang="en-US" sz="3600" b="1" baseline="30000" dirty="0">
                <a:solidFill>
                  <a:srgbClr val="0033CC"/>
                </a:solidFill>
              </a:rPr>
              <a:t>35 </a:t>
            </a:r>
            <a:r>
              <a:rPr lang="en-US" sz="3600" b="1" dirty="0">
                <a:solidFill>
                  <a:srgbClr val="0033CC"/>
                </a:solidFill>
              </a:rPr>
              <a:t>And straightway his ears were opened, </a:t>
            </a:r>
            <a:r>
              <a:rPr lang="en-US" sz="3600" b="1" u="sng" dirty="0">
                <a:solidFill>
                  <a:srgbClr val="0033CC"/>
                </a:solidFill>
              </a:rPr>
              <a:t>and the string of his tongue was loosed, and he </a:t>
            </a:r>
            <a:r>
              <a:rPr lang="en-US" sz="3600" b="1" u="sng" dirty="0" err="1">
                <a:solidFill>
                  <a:srgbClr val="0033CC"/>
                </a:solidFill>
              </a:rPr>
              <a:t>spake</a:t>
            </a:r>
            <a:r>
              <a:rPr lang="en-US" sz="3600" b="1" u="sng" dirty="0">
                <a:solidFill>
                  <a:srgbClr val="0033CC"/>
                </a:solidFill>
              </a:rPr>
              <a:t> plain</a:t>
            </a:r>
            <a:r>
              <a:rPr lang="en-US" sz="3600" b="1" u="sng" dirty="0" smtClean="0">
                <a:solidFill>
                  <a:srgbClr val="0033CC"/>
                </a:solidFill>
              </a:rPr>
              <a:t>.</a:t>
            </a:r>
            <a:endParaRPr lang="en-US" sz="3600" b="1" u="sng" dirty="0">
              <a:solidFill>
                <a:srgbClr val="0033CC"/>
              </a:solidFill>
            </a:endParaRPr>
          </a:p>
        </p:txBody>
      </p:sp>
    </p:spTree>
    <p:extLst>
      <p:ext uri="{BB962C8B-B14F-4D97-AF65-F5344CB8AC3E}">
        <p14:creationId xmlns:p14="http://schemas.microsoft.com/office/powerpoint/2010/main" val="288481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485078" y="125087"/>
            <a:ext cx="11496907" cy="4770537"/>
          </a:xfrm>
          <a:prstGeom prst="rect">
            <a:avLst/>
          </a:prstGeom>
          <a:noFill/>
        </p:spPr>
        <p:txBody>
          <a:bodyPr wrap="square" rtlCol="0">
            <a:spAutoFit/>
          </a:bodyPr>
          <a:lstStyle/>
          <a:p>
            <a:r>
              <a:rPr lang="en-US" sz="2800" b="1" dirty="0" smtClean="0"/>
              <a:t>OVER IN THE GOSPEL OF MATTHEW </a:t>
            </a:r>
            <a:r>
              <a:rPr lang="en-US" sz="2800" b="1" u="sng" dirty="0" smtClean="0">
                <a:solidFill>
                  <a:srgbClr val="0033CC"/>
                </a:solidFill>
              </a:rPr>
              <a:t>CHAP. 17:14-18… </a:t>
            </a:r>
            <a:r>
              <a:rPr lang="en-US" sz="2800" b="1" dirty="0" smtClean="0"/>
              <a:t>GIVES US ANOTHER ACCOUNT OF THE SAME CHILD WHO WAS DELIVERED OF THE DUMB AND DEAF SPIRIT BY JESUS IN MARK 9:17-29</a:t>
            </a:r>
          </a:p>
          <a:p>
            <a:r>
              <a:rPr lang="en-US" sz="2800" b="1" dirty="0" smtClean="0"/>
              <a:t>MATTHEW 17:15 HOWEVER LISTS ANOTHER MANIFESTATION OF THIS SPIRIT….</a:t>
            </a:r>
            <a:r>
              <a:rPr lang="en-US" sz="2800" b="1" baseline="30000" dirty="0"/>
              <a:t> </a:t>
            </a:r>
            <a:endParaRPr lang="en-US" sz="2800" b="1" baseline="30000" dirty="0" smtClean="0"/>
          </a:p>
          <a:p>
            <a:r>
              <a:rPr lang="en-US" sz="3600" b="1" baseline="30000" dirty="0" smtClean="0">
                <a:solidFill>
                  <a:srgbClr val="0033CC"/>
                </a:solidFill>
              </a:rPr>
              <a:t>15</a:t>
            </a:r>
            <a:r>
              <a:rPr lang="en-US" sz="3600" b="1" baseline="30000" dirty="0">
                <a:solidFill>
                  <a:srgbClr val="0033CC"/>
                </a:solidFill>
              </a:rPr>
              <a:t> </a:t>
            </a:r>
            <a:r>
              <a:rPr lang="en-US" sz="3600" b="1" dirty="0">
                <a:solidFill>
                  <a:srgbClr val="0033CC"/>
                </a:solidFill>
              </a:rPr>
              <a:t>Lord, have mercy on my son: for he is </a:t>
            </a:r>
            <a:r>
              <a:rPr lang="en-US" sz="3600" b="1" u="sng" dirty="0" err="1">
                <a:solidFill>
                  <a:srgbClr val="0033CC"/>
                </a:solidFill>
              </a:rPr>
              <a:t>lunatick</a:t>
            </a:r>
            <a:r>
              <a:rPr lang="en-US" sz="3600" b="1" u="sng" dirty="0">
                <a:solidFill>
                  <a:srgbClr val="0033CC"/>
                </a:solidFill>
              </a:rPr>
              <a:t>,</a:t>
            </a:r>
            <a:r>
              <a:rPr lang="en-US" sz="3600" b="1" dirty="0">
                <a:solidFill>
                  <a:srgbClr val="0033CC"/>
                </a:solidFill>
              </a:rPr>
              <a:t> and sore vexed: for ofttimes he </a:t>
            </a:r>
            <a:r>
              <a:rPr lang="en-US" sz="3600" b="1" dirty="0" err="1">
                <a:solidFill>
                  <a:srgbClr val="0033CC"/>
                </a:solidFill>
              </a:rPr>
              <a:t>falleth</a:t>
            </a:r>
            <a:r>
              <a:rPr lang="en-US" sz="3600" b="1" dirty="0">
                <a:solidFill>
                  <a:srgbClr val="0033CC"/>
                </a:solidFill>
              </a:rPr>
              <a:t> into the fire, and oft into the water.</a:t>
            </a:r>
            <a:endParaRPr lang="en-US" sz="3600" b="1" dirty="0" smtClean="0">
              <a:solidFill>
                <a:srgbClr val="0033CC"/>
              </a:solidFill>
            </a:endParaRPr>
          </a:p>
          <a:p>
            <a:r>
              <a:rPr lang="en-US" sz="2800" b="1" dirty="0" smtClean="0">
                <a:solidFill>
                  <a:srgbClr val="FF0000"/>
                </a:solidFill>
              </a:rPr>
              <a:t>“LUNATIC”….</a:t>
            </a:r>
            <a:r>
              <a:rPr lang="en-US" sz="2800" b="1" dirty="0" smtClean="0"/>
              <a:t>IS ALSO CALLED </a:t>
            </a:r>
            <a:r>
              <a:rPr lang="en-US" sz="2800" b="1" u="sng" dirty="0" smtClean="0">
                <a:solidFill>
                  <a:srgbClr val="FF0000"/>
                </a:solidFill>
              </a:rPr>
              <a:t>“MOONSTRUCK”  </a:t>
            </a:r>
            <a:r>
              <a:rPr lang="en-US" sz="2800" b="1" dirty="0" smtClean="0"/>
              <a:t>THE DICTIONARY CALLS IT </a:t>
            </a:r>
            <a:r>
              <a:rPr lang="en-US" sz="2800" b="1" u="sng" dirty="0" smtClean="0">
                <a:solidFill>
                  <a:srgbClr val="FF0000"/>
                </a:solidFill>
              </a:rPr>
              <a:t>“INSANITY OR MADNESS”</a:t>
            </a:r>
            <a:endParaRPr lang="en-US" sz="2800" b="1" u="sng" dirty="0">
              <a:solidFill>
                <a:srgbClr val="FF0000"/>
              </a:solidFill>
            </a:endParaRPr>
          </a:p>
        </p:txBody>
      </p:sp>
      <p:sp>
        <p:nvSpPr>
          <p:cNvPr id="3" name="TextBox 2"/>
          <p:cNvSpPr txBox="1"/>
          <p:nvPr/>
        </p:nvSpPr>
        <p:spPr>
          <a:xfrm>
            <a:off x="485078" y="5067903"/>
            <a:ext cx="11396546" cy="1384995"/>
          </a:xfrm>
          <a:prstGeom prst="rect">
            <a:avLst/>
          </a:prstGeom>
          <a:noFill/>
        </p:spPr>
        <p:txBody>
          <a:bodyPr wrap="square" rtlCol="0">
            <a:spAutoFit/>
          </a:bodyPr>
          <a:lstStyle/>
          <a:p>
            <a:r>
              <a:rPr lang="en-US" sz="2800" b="1" dirty="0" smtClean="0"/>
              <a:t>THIS CONDITION IS REALLY CAUSED BY THIS DEMON WHICH USUALLY ATTACKED AT THE TIME OF A FULL MOON IN ORDER TO BLAME IT ON THE MOON!!</a:t>
            </a:r>
            <a:endParaRPr lang="en-US" sz="2800" b="1" dirty="0"/>
          </a:p>
        </p:txBody>
      </p:sp>
    </p:spTree>
    <p:extLst>
      <p:ext uri="{BB962C8B-B14F-4D97-AF65-F5344CB8AC3E}">
        <p14:creationId xmlns:p14="http://schemas.microsoft.com/office/powerpoint/2010/main" val="148111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additive="base">
                                        <p:cTn id="26"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 calcmode="lin" valueType="num">
                                      <p:cBhvr additive="base">
                                        <p:cTn id="3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301083" y="490654"/>
            <a:ext cx="11653024" cy="2246769"/>
          </a:xfrm>
          <a:prstGeom prst="rect">
            <a:avLst/>
          </a:prstGeom>
          <a:noFill/>
        </p:spPr>
        <p:txBody>
          <a:bodyPr wrap="square" rtlCol="0">
            <a:spAutoFit/>
          </a:bodyPr>
          <a:lstStyle/>
          <a:p>
            <a:r>
              <a:rPr lang="en-US" sz="2800" b="1" dirty="0" smtClean="0"/>
              <a:t>IN MATT: 17: V. 18….</a:t>
            </a:r>
            <a:r>
              <a:rPr lang="en-US" sz="2800" b="1" dirty="0" smtClean="0">
                <a:solidFill>
                  <a:srgbClr val="0000FF"/>
                </a:solidFill>
              </a:rPr>
              <a:t>AND JESUS REBUKED THE DEVIL; AND HE DEPARTED OUT OF HIM AND THE CHILD WAS CURED FROM THAT VERY HOUR!!</a:t>
            </a:r>
          </a:p>
          <a:p>
            <a:r>
              <a:rPr lang="en-US" sz="2800" b="1" dirty="0" smtClean="0"/>
              <a:t>BELOVED WHEN THE PROPER WORK WAS DONE, THE PROPER RESULTS WERE OBTAINED. IF WE APPLY NEW TESTAMENT PRINCIPLES WE WILL GET NEW TESTAMENT RESULTS..!!!</a:t>
            </a:r>
            <a:endParaRPr lang="en-US" sz="2800" b="1" dirty="0"/>
          </a:p>
        </p:txBody>
      </p:sp>
      <p:sp>
        <p:nvSpPr>
          <p:cNvPr id="4" name="TextBox 3"/>
          <p:cNvSpPr txBox="1"/>
          <p:nvPr/>
        </p:nvSpPr>
        <p:spPr>
          <a:xfrm>
            <a:off x="133814" y="2977377"/>
            <a:ext cx="11987561" cy="3539430"/>
          </a:xfrm>
          <a:prstGeom prst="rect">
            <a:avLst/>
          </a:prstGeom>
          <a:noFill/>
        </p:spPr>
        <p:txBody>
          <a:bodyPr wrap="square" rtlCol="0">
            <a:spAutoFit/>
          </a:bodyPr>
          <a:lstStyle/>
          <a:p>
            <a:r>
              <a:rPr lang="en-US" sz="3200" b="1" dirty="0" smtClean="0"/>
              <a:t>LET US NOW LOOK AT THE GOSPEL OF LUKE…9:38-40….</a:t>
            </a:r>
            <a:r>
              <a:rPr lang="en-US" sz="3200" b="1" baseline="30000" dirty="0"/>
              <a:t> 38 </a:t>
            </a:r>
            <a:r>
              <a:rPr lang="en-US" sz="3200" b="1" dirty="0"/>
              <a:t>And, behold, a man of the company cried out, saying, Master, I beseech thee, look upon my son: for he is mine only child.</a:t>
            </a:r>
          </a:p>
          <a:p>
            <a:r>
              <a:rPr lang="en-US" sz="3200" b="1" baseline="30000" dirty="0"/>
              <a:t>39 </a:t>
            </a:r>
            <a:r>
              <a:rPr lang="en-US" sz="3200" b="1" dirty="0"/>
              <a:t>And, lo, </a:t>
            </a:r>
            <a:r>
              <a:rPr lang="en-US" sz="3200" b="1" u="sng" dirty="0"/>
              <a:t>a spirit taketh him</a:t>
            </a:r>
            <a:r>
              <a:rPr lang="en-US" sz="3200" b="1" dirty="0"/>
              <a:t>, and he suddenly </a:t>
            </a:r>
            <a:r>
              <a:rPr lang="en-US" sz="3200" b="1" dirty="0" err="1"/>
              <a:t>crieth</a:t>
            </a:r>
            <a:r>
              <a:rPr lang="en-US" sz="3200" b="1" dirty="0"/>
              <a:t> out; and it </a:t>
            </a:r>
            <a:r>
              <a:rPr lang="en-US" sz="3200" b="1" dirty="0" err="1"/>
              <a:t>teareth</a:t>
            </a:r>
            <a:r>
              <a:rPr lang="en-US" sz="3200" b="1" dirty="0"/>
              <a:t> him that he </a:t>
            </a:r>
            <a:r>
              <a:rPr lang="en-US" sz="3200" b="1" dirty="0" err="1"/>
              <a:t>foameth</a:t>
            </a:r>
            <a:r>
              <a:rPr lang="en-US" sz="3200" b="1" dirty="0"/>
              <a:t> again, and bruising him hardly </a:t>
            </a:r>
            <a:r>
              <a:rPr lang="en-US" sz="3200" b="1" dirty="0" err="1"/>
              <a:t>departeth</a:t>
            </a:r>
            <a:r>
              <a:rPr lang="en-US" sz="3200" b="1" dirty="0"/>
              <a:t> from him.</a:t>
            </a:r>
          </a:p>
          <a:p>
            <a:r>
              <a:rPr lang="en-US" sz="3200" b="1" baseline="30000" dirty="0"/>
              <a:t>40 </a:t>
            </a:r>
            <a:r>
              <a:rPr lang="en-US" sz="3200" b="1" dirty="0"/>
              <a:t>And I besought thy disciples to cast him out; and they could not</a:t>
            </a:r>
            <a:r>
              <a:rPr lang="en-US" sz="3200" b="1" dirty="0" smtClean="0"/>
              <a:t>.</a:t>
            </a:r>
            <a:endParaRPr lang="en-US" sz="3200" b="1" dirty="0"/>
          </a:p>
        </p:txBody>
      </p:sp>
    </p:spTree>
    <p:extLst>
      <p:ext uri="{BB962C8B-B14F-4D97-AF65-F5344CB8AC3E}">
        <p14:creationId xmlns:p14="http://schemas.microsoft.com/office/powerpoint/2010/main" val="99640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calcmode="lin" valueType="num">
                                      <p:cBhvr additive="base">
                                        <p:cTn id="2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267630" y="89210"/>
            <a:ext cx="11653024" cy="1384995"/>
          </a:xfrm>
          <a:prstGeom prst="rect">
            <a:avLst/>
          </a:prstGeom>
          <a:noFill/>
        </p:spPr>
        <p:txBody>
          <a:bodyPr wrap="square" rtlCol="0">
            <a:spAutoFit/>
          </a:bodyPr>
          <a:lstStyle/>
          <a:p>
            <a:r>
              <a:rPr lang="en-US" sz="2800" b="1" dirty="0" smtClean="0"/>
              <a:t>NOTICE THAT THE FATHER NEW IT WAS A DEMONIC SPIRIT AND HE ACTUALLY IDENTIFIED THE PROBLEM OF HIS SON!!! NOT ONLY THAT, HE NEW IT WAS A DEMON SPIRIT THAT COULD BE CAST OUT!!!</a:t>
            </a:r>
            <a:endParaRPr lang="en-US" sz="2800" b="1" dirty="0"/>
          </a:p>
        </p:txBody>
      </p:sp>
      <p:sp>
        <p:nvSpPr>
          <p:cNvPr id="3" name="TextBox 2"/>
          <p:cNvSpPr txBox="1"/>
          <p:nvPr/>
        </p:nvSpPr>
        <p:spPr>
          <a:xfrm>
            <a:off x="267630" y="1474205"/>
            <a:ext cx="11463454" cy="5262979"/>
          </a:xfrm>
          <a:prstGeom prst="rect">
            <a:avLst/>
          </a:prstGeom>
          <a:noFill/>
        </p:spPr>
        <p:txBody>
          <a:bodyPr wrap="square" rtlCol="0">
            <a:spAutoFit/>
          </a:bodyPr>
          <a:lstStyle/>
          <a:p>
            <a:r>
              <a:rPr lang="en-US" sz="2400" b="1" dirty="0" smtClean="0"/>
              <a:t>OVER IN MATTHEW </a:t>
            </a:r>
            <a:r>
              <a:rPr lang="en-US" sz="2400" b="1" dirty="0" smtClean="0">
                <a:solidFill>
                  <a:srgbClr val="0000FF"/>
                </a:solidFill>
              </a:rPr>
              <a:t>12:22…THEN WAS BROUGHT UNTO HIM ONE POSSESSED WITH A DEVIL, BLIND, AND DUMB AND HE HEALED HIM INSOMUCH THAT THE BLIND AND DUMB BOTH SPAKE AND SAW!!!</a:t>
            </a:r>
          </a:p>
          <a:p>
            <a:endParaRPr lang="en-US" sz="2400" b="1" dirty="0">
              <a:solidFill>
                <a:srgbClr val="0000FF"/>
              </a:solidFill>
            </a:endParaRPr>
          </a:p>
          <a:p>
            <a:r>
              <a:rPr lang="en-US" sz="2400" b="1" dirty="0" smtClean="0"/>
              <a:t>IMPORTANT TO REMEMBER IS THAT JESUS DID A COMPLETE DELIVERANCE AND HEALING AT THE SAME TIME!........  NO HALF WAY HERE!!!</a:t>
            </a:r>
          </a:p>
          <a:p>
            <a:endParaRPr lang="en-US" sz="2400" b="1" dirty="0" smtClean="0"/>
          </a:p>
          <a:p>
            <a:r>
              <a:rPr lang="en-US" sz="2400" b="1" dirty="0" smtClean="0"/>
              <a:t>TODAY I WANT TO REMIND US ALL THAT A BLIND PERSON WHO HAS RECEIVED JESUS AND NOW IS A CHRISTIAN BUT IS STILL BLIND MAY STILL BE BLIND BECAUSE OF THE EFFECTS OF THE DAMAGE OF BEING BLIND OVER A PERIOD OF TIME!! </a:t>
            </a:r>
          </a:p>
          <a:p>
            <a:endParaRPr lang="en-US" sz="2400" b="1" dirty="0"/>
          </a:p>
          <a:p>
            <a:r>
              <a:rPr lang="en-US" sz="2400" b="1" dirty="0" smtClean="0"/>
              <a:t>THE BOY WHO MAY HAVE BEEN THROWN IN THE FIRE MAY HAVE RECEIVED PERMANT DAMAGE TO THE SKIN, YOU MAY CAST OUT A SPIRIT BUT THEN A HEALING PRAYER MAY STILL BE NEEDED BECAUSE OF THE DAMAGE LEFT BEHIND!!</a:t>
            </a:r>
            <a:endParaRPr lang="en-US" sz="2400" b="1" dirty="0"/>
          </a:p>
        </p:txBody>
      </p:sp>
    </p:spTree>
    <p:extLst>
      <p:ext uri="{BB962C8B-B14F-4D97-AF65-F5344CB8AC3E}">
        <p14:creationId xmlns:p14="http://schemas.microsoft.com/office/powerpoint/2010/main" val="30678411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iterate type="lt">
                                    <p:tmPct val="10000"/>
                                  </p:iterate>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278780" y="223024"/>
            <a:ext cx="11742235" cy="3970318"/>
          </a:xfrm>
          <a:prstGeom prst="rect">
            <a:avLst/>
          </a:prstGeom>
          <a:noFill/>
        </p:spPr>
        <p:txBody>
          <a:bodyPr wrap="square" rtlCol="0">
            <a:spAutoFit/>
          </a:bodyPr>
          <a:lstStyle/>
          <a:p>
            <a:r>
              <a:rPr lang="en-US" sz="2800" b="1" dirty="0" smtClean="0"/>
              <a:t>AS STATED IN THE BEGINNING OF THIS PORTION OF STUDY …PROPERTY OWNER SOMETIMES ARE FORCED TO EJECT CERTAIN TENANTS AND SOMETIMES THE DAMAGES THEY LEAVE BEHIND ARE VERY HARD AND VERY COSTLY!!</a:t>
            </a:r>
          </a:p>
          <a:p>
            <a:r>
              <a:rPr lang="en-US" sz="2800" b="1" dirty="0" smtClean="0"/>
              <a:t>IF YOU WERE A LANDLORD AND HAD TO CAST OUT SOME TENANTS YOU WOULD STILL HAVE THE DAMAGES TO REPAIR. WE SHOULD THEN INVITE THE HOLY SPIRIT TO MINISTER TO THE WOUNDS… FOR WE KNOW THAT JESUS DOESN’T ALWAYS DO AN INSTANTANEOUS HEALING. SOMETIMES THE HEALING IS A GRADUAL PROCESS BUT IT CAN ALSO BE INSTANTANEOUS!!!</a:t>
            </a:r>
            <a:endParaRPr lang="en-US" b="1" dirty="0"/>
          </a:p>
        </p:txBody>
      </p:sp>
      <p:sp>
        <p:nvSpPr>
          <p:cNvPr id="3" name="TextBox 2"/>
          <p:cNvSpPr txBox="1"/>
          <p:nvPr/>
        </p:nvSpPr>
        <p:spPr>
          <a:xfrm>
            <a:off x="278780" y="4611231"/>
            <a:ext cx="11653025" cy="2246769"/>
          </a:xfrm>
          <a:prstGeom prst="rect">
            <a:avLst/>
          </a:prstGeom>
          <a:noFill/>
        </p:spPr>
        <p:txBody>
          <a:bodyPr wrap="square" rtlCol="0">
            <a:spAutoFit/>
          </a:bodyPr>
          <a:lstStyle/>
          <a:p>
            <a:r>
              <a:rPr lang="en-US" sz="2800" b="1" dirty="0" smtClean="0"/>
              <a:t>SOME PEOPLE IF NOT TREATED PROPERLY AFTER A DEMON IS CAST FROM THEIR LIFE MAY STILL HARBOR SOME FORM OF RESENTMENT BECAUSE THE HEALING DIDN’T TAKE PLACE….THEN THEY JUST SIT BY AND MURMER AND COMPLAIN AND THE DEMON COMES BACK TO HIS HOUSE AND THE CONDITION OF THAT PERSON IS SEVEN TIMES WORSE!!!</a:t>
            </a:r>
            <a:endParaRPr lang="en-US" sz="2800" b="1" dirty="0"/>
          </a:p>
        </p:txBody>
      </p:sp>
    </p:spTree>
    <p:extLst>
      <p:ext uri="{BB962C8B-B14F-4D97-AF65-F5344CB8AC3E}">
        <p14:creationId xmlns:p14="http://schemas.microsoft.com/office/powerpoint/2010/main" val="7686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iterate type="wd">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iterate type="wd">
                                    <p:tmPct val="10000"/>
                                  </p:iterate>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423746" y="121693"/>
            <a:ext cx="11608420" cy="954107"/>
          </a:xfrm>
          <a:prstGeom prst="rect">
            <a:avLst/>
          </a:prstGeom>
          <a:noFill/>
        </p:spPr>
        <p:txBody>
          <a:bodyPr wrap="square" rtlCol="0">
            <a:spAutoFit/>
          </a:bodyPr>
          <a:lstStyle/>
          <a:p>
            <a:r>
              <a:rPr lang="en-US" sz="2800" b="1" u="sng" dirty="0" smtClean="0">
                <a:solidFill>
                  <a:srgbClr val="0000FF"/>
                </a:solidFill>
              </a:rPr>
              <a:t>WE HAVE LOOKED AT SOME OF THE MANIFESTATION OF THIS DEMON…THE DUMB AND DEAF SPIRIT.. NOW FOR A  LIST OF OTHER MANIFESTATIONS……</a:t>
            </a:r>
            <a:endParaRPr lang="en-US" sz="2800" b="1" u="sng" dirty="0">
              <a:solidFill>
                <a:srgbClr val="0000FF"/>
              </a:solidFill>
            </a:endParaRPr>
          </a:p>
        </p:txBody>
      </p:sp>
      <p:sp>
        <p:nvSpPr>
          <p:cNvPr id="3" name="TextBox 2"/>
          <p:cNvSpPr txBox="1"/>
          <p:nvPr/>
        </p:nvSpPr>
        <p:spPr>
          <a:xfrm>
            <a:off x="423746" y="1075800"/>
            <a:ext cx="11340790" cy="5909310"/>
          </a:xfrm>
          <a:prstGeom prst="rect">
            <a:avLst/>
          </a:prstGeom>
          <a:noFill/>
        </p:spPr>
        <p:txBody>
          <a:bodyPr wrap="square" rtlCol="0">
            <a:spAutoFit/>
          </a:bodyPr>
          <a:lstStyle/>
          <a:p>
            <a:pPr marL="342900" indent="-342900">
              <a:buAutoNum type="arabicPeriod"/>
            </a:pPr>
            <a:r>
              <a:rPr lang="en-US" sz="2400" b="1" dirty="0" smtClean="0"/>
              <a:t>DUMBNESS…MARK 9:25                                                         15.  PROSTRATION..MARK 9:26</a:t>
            </a:r>
          </a:p>
          <a:p>
            <a:pPr marL="342900" indent="-342900">
              <a:buAutoNum type="arabicPeriod"/>
            </a:pPr>
            <a:r>
              <a:rPr lang="en-US" sz="2400" b="1" dirty="0" smtClean="0"/>
              <a:t>INNER EAR DISEASE….                                                             16.  BRUISING…..LUKE 9:39</a:t>
            </a:r>
          </a:p>
          <a:p>
            <a:pPr marL="342900" indent="-342900">
              <a:buAutoNum type="arabicPeriod"/>
            </a:pPr>
            <a:r>
              <a:rPr lang="en-US" sz="2400" b="1" dirty="0" smtClean="0"/>
              <a:t>LUNATIC…MATT. 17:15                                                            17.  COMPELS…..</a:t>
            </a:r>
          </a:p>
          <a:p>
            <a:pPr marL="342900" indent="-342900">
              <a:buAutoNum type="arabicPeriod"/>
            </a:pPr>
            <a:r>
              <a:rPr lang="en-US" sz="2400" b="1" dirty="0" smtClean="0"/>
              <a:t>EPILEPSY….MARK 9:20                                                            18.  DRIVES</a:t>
            </a:r>
          </a:p>
          <a:p>
            <a:pPr marL="342900" indent="-342900">
              <a:buAutoNum type="arabicPeriod"/>
            </a:pPr>
            <a:r>
              <a:rPr lang="en-US" sz="2400" b="1" dirty="0" smtClean="0"/>
              <a:t>WALLOWING…..                                                                       19.  INSANITY MARK 9:17</a:t>
            </a:r>
          </a:p>
          <a:p>
            <a:pPr marL="342900" indent="-342900">
              <a:buAutoNum type="arabicPeriod"/>
            </a:pPr>
            <a:r>
              <a:rPr lang="en-US" sz="2400" b="1" dirty="0" smtClean="0"/>
              <a:t>CONVULSIONS…                                                                       20. MADNESS, HYDROPHOBIA </a:t>
            </a:r>
          </a:p>
          <a:p>
            <a:pPr marL="342900" indent="-342900">
              <a:buAutoNum type="arabicPeriod"/>
            </a:pPr>
            <a:r>
              <a:rPr lang="en-US" sz="2400" b="1" dirty="0" smtClean="0"/>
              <a:t>TEARING…MARK 9:18,26                                                       21. SCHIZOPHRENIA</a:t>
            </a:r>
          </a:p>
          <a:p>
            <a:pPr marL="342900" indent="-342900">
              <a:buAutoNum type="arabicPeriod"/>
            </a:pPr>
            <a:r>
              <a:rPr lang="en-US" sz="2400" b="1" dirty="0" smtClean="0"/>
              <a:t>SEIZURES….MARK 9:18                                                           22. BLINDNESS</a:t>
            </a:r>
          </a:p>
          <a:p>
            <a:pPr marL="342900" indent="-342900">
              <a:buAutoNum type="arabicPeriod"/>
            </a:pPr>
            <a:r>
              <a:rPr lang="en-US" sz="2400" b="1" dirty="0" smtClean="0"/>
              <a:t>FOAMING AT THE MOUTH…LUKE 9:39                                23.  EYE DESEASE.</a:t>
            </a:r>
          </a:p>
          <a:p>
            <a:pPr marL="342900" indent="-342900">
              <a:buAutoNum type="arabicPeriod"/>
            </a:pPr>
            <a:r>
              <a:rPr lang="en-US" sz="2400" b="1" dirty="0" smtClean="0"/>
              <a:t>PINETH AWAY….MOTIONLESS STUPOR MARK 9:18</a:t>
            </a:r>
          </a:p>
          <a:p>
            <a:pPr marL="342900" indent="-342900">
              <a:buAutoNum type="arabicPeriod"/>
            </a:pPr>
            <a:r>
              <a:rPr lang="en-US" sz="2400" b="1" dirty="0" smtClean="0"/>
              <a:t>GNASHING OF TEETH…MARK 9:18</a:t>
            </a:r>
          </a:p>
          <a:p>
            <a:pPr marL="342900" indent="-342900">
              <a:buAutoNum type="arabicPeriod"/>
            </a:pPr>
            <a:r>
              <a:rPr lang="en-US" sz="2400" b="1" dirty="0" smtClean="0"/>
              <a:t>SUICIDAL TENDENCIES MARK 9:22</a:t>
            </a:r>
          </a:p>
          <a:p>
            <a:pPr marL="342900" indent="-342900">
              <a:buAutoNum type="arabicPeriod"/>
            </a:pPr>
            <a:r>
              <a:rPr lang="en-US" sz="2400" b="1" dirty="0" smtClean="0"/>
              <a:t>CRYING…MARK 9:26</a:t>
            </a:r>
            <a:endParaRPr lang="en-US" sz="2800" b="1" dirty="0" smtClean="0"/>
          </a:p>
          <a:p>
            <a:pPr marL="342900" indent="-342900">
              <a:buAutoNum type="arabicPeriod"/>
            </a:pPr>
            <a:r>
              <a:rPr lang="en-US" sz="2400" b="1" dirty="0" smtClean="0"/>
              <a:t>BURN/ DROWN…MARK 9:22</a:t>
            </a:r>
          </a:p>
          <a:p>
            <a:pPr marL="342900" indent="-342900">
              <a:buAutoNum type="arabicPeriod"/>
            </a:pPr>
            <a:endParaRPr lang="en-US" dirty="0"/>
          </a:p>
        </p:txBody>
      </p:sp>
    </p:spTree>
    <p:extLst>
      <p:ext uri="{BB962C8B-B14F-4D97-AF65-F5344CB8AC3E}">
        <p14:creationId xmlns:p14="http://schemas.microsoft.com/office/powerpoint/2010/main" val="25982016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 calcmode="lin" valueType="num">
                                      <p:cBhvr additive="base">
                                        <p:cTn id="6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extBox 1"/>
          <p:cNvSpPr txBox="1"/>
          <p:nvPr/>
        </p:nvSpPr>
        <p:spPr>
          <a:xfrm>
            <a:off x="2027583" y="2067339"/>
            <a:ext cx="8600660" cy="1862048"/>
          </a:xfrm>
          <a:prstGeom prst="rect">
            <a:avLst/>
          </a:prstGeom>
          <a:noFill/>
        </p:spPr>
        <p:txBody>
          <a:bodyPr wrap="square" rtlCol="0">
            <a:spAutoFit/>
          </a:bodyPr>
          <a:lstStyle/>
          <a:p>
            <a:r>
              <a:rPr lang="en-US" sz="11500" b="1" dirty="0" smtClean="0"/>
              <a:t>END PART 3 </a:t>
            </a:r>
            <a:endParaRPr lang="en-US" sz="11500" b="1" dirty="0"/>
          </a:p>
        </p:txBody>
      </p:sp>
    </p:spTree>
    <p:extLst>
      <p:ext uri="{BB962C8B-B14F-4D97-AF65-F5344CB8AC3E}">
        <p14:creationId xmlns:p14="http://schemas.microsoft.com/office/powerpoint/2010/main" val="11602995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340" y="720330"/>
            <a:ext cx="5189517" cy="5029839"/>
          </a:xfrm>
          <a:prstGeom prst="rect">
            <a:avLst/>
          </a:prstGeom>
        </p:spPr>
      </p:pic>
    </p:spTree>
    <p:extLst>
      <p:ext uri="{BB962C8B-B14F-4D97-AF65-F5344CB8AC3E}">
        <p14:creationId xmlns:p14="http://schemas.microsoft.com/office/powerpoint/2010/main" val="42148063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u="sng" dirty="0" smtClean="0">
                <a:solidFill>
                  <a:srgbClr val="FF0000"/>
                </a:solidFill>
                <a:effectLst/>
                <a:latin typeface="Times New Roman" panose="02020603050405020304" pitchFamily="18" charset="0"/>
                <a:ea typeface="SimSun" panose="02010600030101010101" pitchFamily="2" charset="-122"/>
              </a:rPr>
              <a:t>Part 3</a:t>
            </a:r>
            <a:endParaRPr lang="en-US"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solidFill>
                  <a:schemeClr val="accent6">
                    <a:lumMod val="50000"/>
                  </a:schemeClr>
                </a:solidFill>
              </a:rPr>
              <a:t>CHALLENGING</a:t>
            </a:r>
          </a:p>
          <a:p>
            <a:r>
              <a:rPr lang="en-US" sz="4800" b="1" dirty="0" smtClean="0">
                <a:solidFill>
                  <a:schemeClr val="accent6">
                    <a:lumMod val="50000"/>
                  </a:schemeClr>
                </a:solidFill>
              </a:rPr>
              <a:t>SPIRITUAL</a:t>
            </a:r>
          </a:p>
          <a:p>
            <a:r>
              <a:rPr lang="en-US" sz="4800" b="1" dirty="0" smtClean="0">
                <a:solidFill>
                  <a:schemeClr val="accent6">
                    <a:lumMod val="50000"/>
                  </a:schemeClr>
                </a:solidFill>
              </a:rPr>
              <a:t>FORCES</a:t>
            </a:r>
            <a:endParaRPr lang="en-US" sz="4800" b="1" dirty="0">
              <a:solidFill>
                <a:schemeClr val="accent6">
                  <a:lumMod val="50000"/>
                </a:schemeClr>
              </a:solidFill>
            </a:endParaRPr>
          </a:p>
        </p:txBody>
      </p:sp>
    </p:spTree>
    <p:extLst>
      <p:ext uri="{BB962C8B-B14F-4D97-AF65-F5344CB8AC3E}">
        <p14:creationId xmlns:p14="http://schemas.microsoft.com/office/powerpoint/2010/main" val="57004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9BAA3-A5DD-437C-8935-D1D8AFF08E60}" type="datetime1">
              <a:rPr lang="en-US" smtClean="0"/>
              <a:t>9/8/2015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065F52-9F87-4E71-B53E-8945072999A8}" type="slidenum">
              <a:rPr lang="en-US" smtClean="0"/>
              <a:t>69</a:t>
            </a:fld>
            <a:endParaRPr lang="en-US"/>
          </a:p>
        </p:txBody>
      </p:sp>
      <p:sp>
        <p:nvSpPr>
          <p:cNvPr id="6" name="TextBox 5"/>
          <p:cNvSpPr txBox="1"/>
          <p:nvPr/>
        </p:nvSpPr>
        <p:spPr>
          <a:xfrm>
            <a:off x="1817172" y="1205448"/>
            <a:ext cx="8557656" cy="4401205"/>
          </a:xfrm>
          <a:prstGeom prst="rect">
            <a:avLst/>
          </a:prstGeom>
          <a:noFill/>
        </p:spPr>
        <p:txBody>
          <a:bodyPr wrap="square" rtlCol="0">
            <a:spAutoFit/>
          </a:bodyPr>
          <a:lstStyle/>
          <a:p>
            <a:pPr algn="ctr"/>
            <a:r>
              <a:rPr lang="en-US" sz="4000" b="1" dirty="0" smtClean="0">
                <a:solidFill>
                  <a:srgbClr val="0000FF"/>
                </a:solidFill>
                <a:latin typeface="Cooper Black" panose="0208090404030B020404" pitchFamily="18" charset="0"/>
              </a:rPr>
              <a:t>WELCOME TO OUR BIBLE STUDIES NIGHT</a:t>
            </a:r>
          </a:p>
          <a:p>
            <a:pPr algn="ctr"/>
            <a:r>
              <a:rPr lang="en-US" sz="4000" b="1" dirty="0" smtClean="0">
                <a:solidFill>
                  <a:srgbClr val="0000FF"/>
                </a:solidFill>
                <a:latin typeface="Cooper Black" panose="0208090404030B020404" pitchFamily="18" charset="0"/>
              </a:rPr>
              <a:t>WHERE LEARNING GOD’S WORD IS OUR </a:t>
            </a:r>
          </a:p>
          <a:p>
            <a:pPr algn="ctr"/>
            <a:r>
              <a:rPr lang="en-US" sz="4000" b="1" dirty="0" smtClean="0">
                <a:solidFill>
                  <a:srgbClr val="0000FF"/>
                </a:solidFill>
                <a:latin typeface="Cooper Black" panose="0208090404030B020404" pitchFamily="18" charset="0"/>
              </a:rPr>
              <a:t>SOURCE FOR FIGHTING THE GOOD FIGHT OF </a:t>
            </a:r>
          </a:p>
          <a:p>
            <a:pPr algn="ctr"/>
            <a:r>
              <a:rPr lang="en-US" sz="4000" b="1" dirty="0" smtClean="0">
                <a:solidFill>
                  <a:srgbClr val="0000FF"/>
                </a:solidFill>
                <a:latin typeface="Cooper Black" panose="0208090404030B020404" pitchFamily="18" charset="0"/>
              </a:rPr>
              <a:t>FAITH!</a:t>
            </a:r>
            <a:endParaRPr lang="en-US" sz="4000" b="1" dirty="0">
              <a:solidFill>
                <a:srgbClr val="0000FF"/>
              </a:solidFill>
              <a:latin typeface="Cooper Black" panose="0208090404030B020404" pitchFamily="18" charset="0"/>
            </a:endParaRPr>
          </a:p>
        </p:txBody>
      </p:sp>
    </p:spTree>
    <p:extLst>
      <p:ext uri="{BB962C8B-B14F-4D97-AF65-F5344CB8AC3E}">
        <p14:creationId xmlns:p14="http://schemas.microsoft.com/office/powerpoint/2010/main" val="14359889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082" y="259976"/>
            <a:ext cx="11734800" cy="6186309"/>
          </a:xfrm>
          <a:prstGeom prst="rect">
            <a:avLst/>
          </a:prstGeom>
          <a:blipFill>
            <a:blip r:embed="rId2"/>
            <a:tile tx="0" ty="0" sx="100000" sy="100000" flip="none" algn="tl"/>
          </a:blipFill>
        </p:spPr>
        <p:txBody>
          <a:bodyPr wrap="square">
            <a:spAutoFit/>
          </a:bodyPr>
          <a:lstStyle/>
          <a:p>
            <a:r>
              <a:rPr lang="en-US" sz="4400" dirty="0" smtClean="0">
                <a:effectLst/>
                <a:latin typeface="Times New Roman" panose="02020603050405020304" pitchFamily="18" charset="0"/>
                <a:ea typeface="SimSun" panose="02010600030101010101" pitchFamily="2" charset="-122"/>
              </a:rPr>
              <a:t>In scriptures we can read that Jesus only dealt with the main spirits.  After He was made aware of the symptoms, He would then proceed to call out the strongman. </a:t>
            </a:r>
            <a:r>
              <a:rPr lang="en-US" sz="4400" dirty="0" smtClean="0">
                <a:effectLst/>
                <a:highlight>
                  <a:srgbClr val="FFFF00"/>
                </a:highlight>
                <a:latin typeface="Times New Roman" panose="02020603050405020304" pitchFamily="18" charset="0"/>
                <a:ea typeface="SimSun" panose="02010600030101010101" pitchFamily="2" charset="-122"/>
              </a:rPr>
              <a:t>(</a:t>
            </a:r>
            <a:r>
              <a:rPr lang="en-US" sz="4400" u="sng" dirty="0" smtClean="0">
                <a:solidFill>
                  <a:srgbClr val="FF0000"/>
                </a:solidFill>
                <a:effectLst/>
                <a:highlight>
                  <a:srgbClr val="FFFF00"/>
                </a:highlight>
                <a:latin typeface="Times New Roman" panose="02020603050405020304" pitchFamily="18" charset="0"/>
                <a:ea typeface="SimSun" panose="02010600030101010101" pitchFamily="2" charset="-122"/>
              </a:rPr>
              <a:t>Not The </a:t>
            </a:r>
            <a:r>
              <a:rPr lang="en-US" sz="4400" u="sng" dirty="0" err="1" smtClean="0">
                <a:solidFill>
                  <a:srgbClr val="FF0000"/>
                </a:solidFill>
                <a:effectLst/>
                <a:highlight>
                  <a:srgbClr val="FFFF00"/>
                </a:highlight>
                <a:latin typeface="Times New Roman" panose="02020603050405020304" pitchFamily="18" charset="0"/>
                <a:ea typeface="SimSun" panose="02010600030101010101" pitchFamily="2" charset="-122"/>
              </a:rPr>
              <a:t>Manisfestation</a:t>
            </a:r>
            <a:r>
              <a:rPr lang="en-US" sz="4400" u="sng" dirty="0" smtClean="0">
                <a:solidFill>
                  <a:srgbClr val="FF0000"/>
                </a:solidFill>
                <a:effectLst/>
                <a:highlight>
                  <a:srgbClr val="FFFF00"/>
                </a:highlight>
                <a:latin typeface="Times New Roman" panose="02020603050405020304" pitchFamily="18" charset="0"/>
                <a:ea typeface="SimSun" panose="02010600030101010101" pitchFamily="2" charset="-122"/>
              </a:rPr>
              <a:t>)</a:t>
            </a:r>
            <a:r>
              <a:rPr lang="en-US" sz="4400" u="sng" dirty="0" smtClean="0">
                <a:solidFill>
                  <a:srgbClr val="FF0000"/>
                </a:solidFill>
                <a:effectLst/>
                <a:latin typeface="Times New Roman" panose="02020603050405020304" pitchFamily="18" charset="0"/>
                <a:ea typeface="SimSun" panose="02010600030101010101" pitchFamily="2" charset="-122"/>
              </a:rPr>
              <a:t>.</a:t>
            </a:r>
            <a:r>
              <a:rPr lang="en-US" sz="4400" dirty="0" smtClean="0">
                <a:effectLst/>
                <a:latin typeface="Times New Roman" panose="02020603050405020304" pitchFamily="18" charset="0"/>
                <a:ea typeface="SimSun" panose="02010600030101010101" pitchFamily="2" charset="-122"/>
              </a:rPr>
              <a:t> and here I believe is where one of the major mistakes occurs! many times Christians are casting out a manifestation when we need to recognize who is behind the manifestation and cast the evil spirit out along with the manifestation!!</a:t>
            </a:r>
            <a:endParaRPr lang="en-US" sz="4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510611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884" y="4714331"/>
            <a:ext cx="10901238" cy="1323439"/>
          </a:xfrm>
          <a:prstGeom prst="rect">
            <a:avLst/>
          </a:prstGeom>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r>
              <a:rPr lang="en-US" sz="4000" b="1" dirty="0"/>
              <a:t>HOSEA </a:t>
            </a:r>
            <a:r>
              <a:rPr lang="en-US" sz="4000" b="1" dirty="0" smtClean="0"/>
              <a:t>4:6….</a:t>
            </a:r>
          </a:p>
          <a:p>
            <a:r>
              <a:rPr lang="en-US" sz="4000" b="1" dirty="0" smtClean="0"/>
              <a:t>My </a:t>
            </a:r>
            <a:r>
              <a:rPr lang="en-US" sz="4000" b="1" dirty="0"/>
              <a:t>people are destroyed for lack of knowledge</a:t>
            </a:r>
            <a:r>
              <a:rPr lang="en-US" sz="4000" b="1" dirty="0" smtClean="0"/>
              <a:t>:</a:t>
            </a:r>
            <a:endParaRPr lang="en-US" sz="4000" b="1" dirty="0"/>
          </a:p>
        </p:txBody>
      </p:sp>
      <p:sp>
        <p:nvSpPr>
          <p:cNvPr id="3" name="TextBox 2"/>
          <p:cNvSpPr txBox="1"/>
          <p:nvPr/>
        </p:nvSpPr>
        <p:spPr>
          <a:xfrm>
            <a:off x="508884" y="326004"/>
            <a:ext cx="10901238" cy="3785652"/>
          </a:xfrm>
          <a:prstGeom prst="rect">
            <a:avLst/>
          </a:prstGeom>
          <a:solidFill>
            <a:srgbClr val="FFCCFF"/>
          </a:solidFill>
        </p:spPr>
        <p:txBody>
          <a:bodyPr wrap="square" rtlCol="0">
            <a:spAutoFit/>
          </a:bodyPr>
          <a:lstStyle/>
          <a:p>
            <a:r>
              <a:rPr lang="en-US" sz="4000" b="1" dirty="0"/>
              <a:t>2 CHRONICLES 7:14</a:t>
            </a:r>
          </a:p>
          <a:p>
            <a:r>
              <a:rPr lang="en-US" sz="4000" b="1" baseline="30000" dirty="0" smtClean="0"/>
              <a:t>14</a:t>
            </a:r>
            <a:r>
              <a:rPr lang="en-US" sz="4000" b="1" baseline="30000" dirty="0"/>
              <a:t> </a:t>
            </a:r>
            <a:r>
              <a:rPr lang="en-US" sz="4000" b="1" dirty="0"/>
              <a:t>If my people, which are called by my name, shall humble themselves, and pray, and seek my face, and turn from their wicked ways; then will I hear from heaven, and will forgive their sin, and will heal their land</a:t>
            </a:r>
            <a:r>
              <a:rPr lang="en-US" sz="4000" b="1" dirty="0" smtClean="0"/>
              <a:t>. </a:t>
            </a:r>
            <a:endParaRPr lang="en-US" sz="4000" b="1" dirty="0"/>
          </a:p>
        </p:txBody>
      </p:sp>
    </p:spTree>
    <p:extLst>
      <p:ext uri="{BB962C8B-B14F-4D97-AF65-F5344CB8AC3E}">
        <p14:creationId xmlns:p14="http://schemas.microsoft.com/office/powerpoint/2010/main" val="166601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3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iterate type="lt">
                                    <p:tmPct val="10000"/>
                                  </p:iterate>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30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26" dur="3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566056" y="250372"/>
            <a:ext cx="11506200" cy="1569660"/>
          </a:xfrm>
          <a:prstGeom prst="rect">
            <a:avLst/>
          </a:prstGeom>
          <a:noFill/>
        </p:spPr>
        <p:txBody>
          <a:bodyPr wrap="square" rtlCol="0">
            <a:spAutoFit/>
          </a:bodyPr>
          <a:lstStyle/>
          <a:p>
            <a:r>
              <a:rPr lang="en-US" sz="3200" b="1" dirty="0" smtClean="0"/>
              <a:t>THE FOLLOWING SCRIPTURE IS VERY IMPORTANT TO REMIND OURSELVES DURING THIS PORTION OF OUR BIBLE STUDIES IS THE FOLLOWING…….</a:t>
            </a:r>
            <a:endParaRPr lang="en-US" sz="3200" b="1" dirty="0"/>
          </a:p>
        </p:txBody>
      </p:sp>
      <p:sp>
        <p:nvSpPr>
          <p:cNvPr id="4" name="TextBox 3"/>
          <p:cNvSpPr txBox="1"/>
          <p:nvPr/>
        </p:nvSpPr>
        <p:spPr>
          <a:xfrm>
            <a:off x="729343" y="2264229"/>
            <a:ext cx="11179628" cy="1569660"/>
          </a:xfrm>
          <a:prstGeom prst="rect">
            <a:avLst/>
          </a:prstGeom>
          <a:noFill/>
        </p:spPr>
        <p:txBody>
          <a:bodyPr wrap="square" rtlCol="0">
            <a:spAutoFit/>
          </a:bodyPr>
          <a:lstStyle/>
          <a:p>
            <a:r>
              <a:rPr lang="en-US" sz="3200" b="1" dirty="0" smtClean="0"/>
              <a:t>LUKE 10:19….</a:t>
            </a:r>
            <a:r>
              <a:rPr lang="en-US" sz="3200" b="1" dirty="0" smtClean="0">
                <a:solidFill>
                  <a:srgbClr val="FF0000"/>
                </a:solidFill>
              </a:rPr>
              <a:t>BEHOLD, I GIVE UNTO YOU POWER TO TREAD ON SERPENTS AND SCORPIONS, AND OVER </a:t>
            </a:r>
            <a:r>
              <a:rPr lang="en-US" sz="3200" b="1" u="sng" dirty="0" smtClean="0">
                <a:solidFill>
                  <a:srgbClr val="FF0000"/>
                </a:solidFill>
              </a:rPr>
              <a:t>ALL THE POWER OF THE ENEMY</a:t>
            </a:r>
            <a:r>
              <a:rPr lang="en-US" sz="3200" b="1" dirty="0" smtClean="0">
                <a:solidFill>
                  <a:srgbClr val="FF0000"/>
                </a:solidFill>
              </a:rPr>
              <a:t>: AND NOTHING SHALL BY ANY MEANS HURT YOU!!</a:t>
            </a:r>
            <a:endParaRPr lang="en-US" sz="3200" b="1" dirty="0">
              <a:solidFill>
                <a:srgbClr val="FF0000"/>
              </a:solidFill>
            </a:endParaRPr>
          </a:p>
        </p:txBody>
      </p:sp>
      <p:sp>
        <p:nvSpPr>
          <p:cNvPr id="5" name="TextBox 4"/>
          <p:cNvSpPr txBox="1"/>
          <p:nvPr/>
        </p:nvSpPr>
        <p:spPr>
          <a:xfrm>
            <a:off x="816429" y="4474029"/>
            <a:ext cx="10776857" cy="1200329"/>
          </a:xfrm>
          <a:prstGeom prst="rect">
            <a:avLst/>
          </a:prstGeom>
          <a:noFill/>
        </p:spPr>
        <p:txBody>
          <a:bodyPr wrap="square" rtlCol="0">
            <a:spAutoFit/>
          </a:bodyPr>
          <a:lstStyle/>
          <a:p>
            <a:r>
              <a:rPr lang="en-US" sz="3600" b="1" dirty="0" smtClean="0">
                <a:solidFill>
                  <a:srgbClr val="0000FF"/>
                </a:solidFill>
              </a:rPr>
              <a:t>POWER UNLIMITED, POWER TO FIGHT, POWER TO BE VICTORIOUS,  POWER TO BRING GLORY TO HIS NAME!!!</a:t>
            </a:r>
            <a:endParaRPr lang="en-US" sz="3600" b="1" dirty="0">
              <a:solidFill>
                <a:srgbClr val="0000FF"/>
              </a:solidFill>
            </a:endParaRPr>
          </a:p>
        </p:txBody>
      </p:sp>
    </p:spTree>
    <p:extLst>
      <p:ext uri="{BB962C8B-B14F-4D97-AF65-F5344CB8AC3E}">
        <p14:creationId xmlns:p14="http://schemas.microsoft.com/office/powerpoint/2010/main" val="267449318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3" name="TextBox 2"/>
          <p:cNvSpPr txBox="1"/>
          <p:nvPr/>
        </p:nvSpPr>
        <p:spPr>
          <a:xfrm>
            <a:off x="435429" y="609600"/>
            <a:ext cx="11517085" cy="1200329"/>
          </a:xfrm>
          <a:prstGeom prst="rect">
            <a:avLst/>
          </a:prstGeom>
          <a:noFill/>
        </p:spPr>
        <p:txBody>
          <a:bodyPr wrap="square" rtlCol="0">
            <a:spAutoFit/>
          </a:bodyPr>
          <a:lstStyle/>
          <a:p>
            <a:r>
              <a:rPr lang="en-US" sz="3600" b="1" dirty="0" smtClean="0">
                <a:solidFill>
                  <a:srgbClr val="CC0000"/>
                </a:solidFill>
              </a:rPr>
              <a:t>TONIGHT WE WILL BE CONCENTRATING ON ANOTHER ONE OF SATAN’S GENERALS OF GENERALS………</a:t>
            </a:r>
            <a:endParaRPr lang="en-US" sz="3600" b="1" dirty="0">
              <a:solidFill>
                <a:srgbClr val="CC0000"/>
              </a:solidFill>
            </a:endParaRPr>
          </a:p>
        </p:txBody>
      </p:sp>
      <p:sp>
        <p:nvSpPr>
          <p:cNvPr id="4" name="TextBox 3"/>
          <p:cNvSpPr txBox="1"/>
          <p:nvPr/>
        </p:nvSpPr>
        <p:spPr>
          <a:xfrm>
            <a:off x="239486" y="1676400"/>
            <a:ext cx="11451771" cy="5401479"/>
          </a:xfrm>
          <a:prstGeom prst="rect">
            <a:avLst/>
          </a:prstGeom>
          <a:noFill/>
        </p:spPr>
        <p:txBody>
          <a:bodyPr wrap="square" rtlCol="0">
            <a:spAutoFit/>
          </a:bodyPr>
          <a:lstStyle/>
          <a:p>
            <a:pPr algn="ctr"/>
            <a:r>
              <a:rPr lang="en-US" sz="11500" dirty="0" smtClean="0">
                <a:solidFill>
                  <a:srgbClr val="0000FF"/>
                </a:solidFill>
                <a:latin typeface="Castellar" panose="020A0402060406010301" pitchFamily="18" charset="0"/>
              </a:rPr>
              <a:t>THE SPIRIT OF INFIRMITY</a:t>
            </a:r>
            <a:endParaRPr lang="en-US" sz="11500" dirty="0">
              <a:solidFill>
                <a:srgbClr val="0000FF"/>
              </a:solidFill>
              <a:latin typeface="Castellar" panose="020A0402060406010301" pitchFamily="18" charset="0"/>
            </a:endParaRPr>
          </a:p>
        </p:txBody>
      </p:sp>
    </p:spTree>
    <p:extLst>
      <p:ext uri="{BB962C8B-B14F-4D97-AF65-F5344CB8AC3E}">
        <p14:creationId xmlns:p14="http://schemas.microsoft.com/office/powerpoint/2010/main" val="265071565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26571" y="653143"/>
            <a:ext cx="11582400" cy="2308324"/>
          </a:xfrm>
          <a:prstGeom prst="rect">
            <a:avLst/>
          </a:prstGeom>
          <a:noFill/>
        </p:spPr>
        <p:txBody>
          <a:bodyPr wrap="square" rtlCol="0">
            <a:spAutoFit/>
          </a:bodyPr>
          <a:lstStyle/>
          <a:p>
            <a:r>
              <a:rPr lang="en-US" sz="3600" b="1" dirty="0" smtClean="0"/>
              <a:t>Luke 13:11  “AND BEHOLD, THER WAS A WOMAN WHICH HAD A </a:t>
            </a:r>
            <a:r>
              <a:rPr lang="en-US" sz="3600" b="1" u="sng" dirty="0" smtClean="0">
                <a:solidFill>
                  <a:srgbClr val="0000FF"/>
                </a:solidFill>
              </a:rPr>
              <a:t>“SPIRIT OF INFIRMITY”</a:t>
            </a:r>
            <a:r>
              <a:rPr lang="en-US" sz="3600" b="1" dirty="0" smtClean="0"/>
              <a:t> EIGHTEEN YEARS, AND WAS BOWED TOGETHER, AND COULD IN NO WISE LIFT UP HERSELF.</a:t>
            </a:r>
            <a:endParaRPr lang="en-US" sz="3600" b="1" dirty="0"/>
          </a:p>
        </p:txBody>
      </p:sp>
      <p:sp>
        <p:nvSpPr>
          <p:cNvPr id="3" name="TextBox 2"/>
          <p:cNvSpPr txBox="1"/>
          <p:nvPr/>
        </p:nvSpPr>
        <p:spPr>
          <a:xfrm>
            <a:off x="478971" y="3668486"/>
            <a:ext cx="11092543" cy="2554545"/>
          </a:xfrm>
          <a:prstGeom prst="rect">
            <a:avLst/>
          </a:prstGeom>
          <a:noFill/>
        </p:spPr>
        <p:txBody>
          <a:bodyPr wrap="square" rtlCol="0">
            <a:spAutoFit/>
          </a:bodyPr>
          <a:lstStyle/>
          <a:p>
            <a:r>
              <a:rPr lang="en-US" sz="3200" b="1" dirty="0" smtClean="0"/>
              <a:t>TODAY IN THE MEDICINE WORLD THE BEST WAY OR THE ONLY SOLUTION TO INFIRMITIES IS TO BUILD UP A PERSONS IMMUNE SYSTEM IN THE BODY IN ORDER TO FIGHT BACK INFECTIONS, VIRUSES, FEVERS, FUNGUS, ASTHMA, HAY FEVER, ARTHRITIS, ETC, ETC, ETC.</a:t>
            </a:r>
            <a:endParaRPr lang="en-US" sz="3200" b="1" dirty="0"/>
          </a:p>
        </p:txBody>
      </p:sp>
    </p:spTree>
    <p:extLst>
      <p:ext uri="{BB962C8B-B14F-4D97-AF65-F5344CB8AC3E}">
        <p14:creationId xmlns:p14="http://schemas.microsoft.com/office/powerpoint/2010/main" val="100137126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15686" y="337457"/>
            <a:ext cx="11473542" cy="1384995"/>
          </a:xfrm>
          <a:prstGeom prst="rect">
            <a:avLst/>
          </a:prstGeom>
          <a:noFill/>
        </p:spPr>
        <p:txBody>
          <a:bodyPr wrap="square" rtlCol="0">
            <a:spAutoFit/>
          </a:bodyPr>
          <a:lstStyle/>
          <a:p>
            <a:r>
              <a:rPr lang="en-US" sz="2800" b="1" dirty="0" smtClean="0"/>
              <a:t>MEDICATIONS, MEDICINES, ANTIBIOTICS, ARE PUMPED INTO THE BODY AT A DR’S ORDERS YET NO QUESTIONS ARE ASKED BY MANY FOLKS AS TO WHY DOES THIS CONDITION EXIST!!</a:t>
            </a:r>
            <a:endParaRPr lang="en-US" sz="2800" b="1" dirty="0"/>
          </a:p>
        </p:txBody>
      </p:sp>
      <p:sp>
        <p:nvSpPr>
          <p:cNvPr id="3" name="TextBox 2"/>
          <p:cNvSpPr txBox="1"/>
          <p:nvPr/>
        </p:nvSpPr>
        <p:spPr>
          <a:xfrm>
            <a:off x="381000" y="2351314"/>
            <a:ext cx="11310257" cy="954107"/>
          </a:xfrm>
          <a:prstGeom prst="rect">
            <a:avLst/>
          </a:prstGeom>
          <a:noFill/>
        </p:spPr>
        <p:txBody>
          <a:bodyPr wrap="square" rtlCol="0">
            <a:spAutoFit/>
          </a:bodyPr>
          <a:lstStyle/>
          <a:p>
            <a:r>
              <a:rPr lang="en-US" sz="2800" b="1" dirty="0" smtClean="0"/>
              <a:t>BELOVED IMMUNITY IN THE BODY IS THE ABILITY FOR THE BODY TO RESIST AND OVERCOME </a:t>
            </a:r>
            <a:r>
              <a:rPr lang="en-US" sz="2800" b="1" dirty="0" smtClean="0"/>
              <a:t>INFECTIONS </a:t>
            </a:r>
            <a:r>
              <a:rPr lang="en-US" sz="2800" b="1" dirty="0" smtClean="0"/>
              <a:t>!!</a:t>
            </a:r>
            <a:endParaRPr lang="en-US" sz="2800" b="1" dirty="0"/>
          </a:p>
        </p:txBody>
      </p:sp>
      <p:sp>
        <p:nvSpPr>
          <p:cNvPr id="4" name="TextBox 3"/>
          <p:cNvSpPr txBox="1"/>
          <p:nvPr/>
        </p:nvSpPr>
        <p:spPr>
          <a:xfrm>
            <a:off x="381000" y="4016829"/>
            <a:ext cx="11310257" cy="1569660"/>
          </a:xfrm>
          <a:prstGeom prst="rect">
            <a:avLst/>
          </a:prstGeom>
          <a:noFill/>
        </p:spPr>
        <p:txBody>
          <a:bodyPr wrap="square" rtlCol="0">
            <a:spAutoFit/>
          </a:bodyPr>
          <a:lstStyle/>
          <a:p>
            <a:r>
              <a:rPr lang="en-US" sz="3200" b="1" dirty="0" smtClean="0"/>
              <a:t>THE SPIRIT OF INFIRMITY WORKS VERY CLOSELY WITH THE DUMB AND DEAF SPIRIT!  THEIR MANIFESTATIONS ARE TO BRING ANYONE DOWN TO THEIR KNEES, CURSE GOD AND DIE!!</a:t>
            </a:r>
            <a:endParaRPr lang="en-US" sz="3200" b="1" dirty="0"/>
          </a:p>
        </p:txBody>
      </p:sp>
    </p:spTree>
    <p:extLst>
      <p:ext uri="{BB962C8B-B14F-4D97-AF65-F5344CB8AC3E}">
        <p14:creationId xmlns:p14="http://schemas.microsoft.com/office/powerpoint/2010/main" val="246429575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61257" y="468086"/>
            <a:ext cx="11691257" cy="3662541"/>
          </a:xfrm>
          <a:prstGeom prst="rect">
            <a:avLst/>
          </a:prstGeom>
          <a:noFill/>
        </p:spPr>
        <p:txBody>
          <a:bodyPr wrap="square" rtlCol="0">
            <a:spAutoFit/>
          </a:bodyPr>
          <a:lstStyle/>
          <a:p>
            <a:r>
              <a:rPr lang="en-US" sz="3200" b="1" dirty="0" smtClean="0"/>
              <a:t>IN THE STORY WE JUST READ … THE WOMAN WAS IN A STATE OF ….</a:t>
            </a:r>
            <a:r>
              <a:rPr lang="en-US" sz="3200" b="1" u="sng" dirty="0" smtClean="0">
                <a:solidFill>
                  <a:srgbClr val="0000FF"/>
                </a:solidFill>
              </a:rPr>
              <a:t>”HUNCHBACK</a:t>
            </a:r>
            <a:r>
              <a:rPr lang="en-US" sz="3200" b="1" dirty="0" smtClean="0"/>
              <a:t>” FOR EIGHTEEN YEARS,</a:t>
            </a:r>
            <a:r>
              <a:rPr lang="en-US" sz="3200" baseline="30000" dirty="0"/>
              <a:t> </a:t>
            </a:r>
            <a:r>
              <a:rPr lang="en-US" sz="4000" b="1" baseline="30000" dirty="0"/>
              <a:t>12 </a:t>
            </a:r>
            <a:r>
              <a:rPr lang="en-US" sz="4000" b="1" dirty="0"/>
              <a:t>And when Jesus saw her, he called her to him, and said unto her, Woman, thou art loosed from thine infirmity.</a:t>
            </a:r>
          </a:p>
          <a:p>
            <a:r>
              <a:rPr lang="en-US" sz="4000" b="1" baseline="30000" dirty="0"/>
              <a:t>13 </a:t>
            </a:r>
            <a:r>
              <a:rPr lang="en-US" sz="4000" b="1" dirty="0"/>
              <a:t>And he laid his hands on her: and immediately she was made straight, and glorified God</a:t>
            </a:r>
            <a:r>
              <a:rPr lang="en-US" sz="4000" b="1" dirty="0" smtClean="0"/>
              <a:t>.</a:t>
            </a:r>
            <a:endParaRPr lang="en-US" sz="4000" b="1" dirty="0"/>
          </a:p>
        </p:txBody>
      </p:sp>
      <p:sp>
        <p:nvSpPr>
          <p:cNvPr id="3" name="TextBox 2"/>
          <p:cNvSpPr txBox="1"/>
          <p:nvPr/>
        </p:nvSpPr>
        <p:spPr>
          <a:xfrm>
            <a:off x="359229" y="2144486"/>
            <a:ext cx="11473542" cy="369332"/>
          </a:xfrm>
          <a:prstGeom prst="rect">
            <a:avLst/>
          </a:prstGeom>
          <a:noFill/>
        </p:spPr>
        <p:txBody>
          <a:bodyPr wrap="square" rtlCol="0">
            <a:spAutoFit/>
          </a:bodyPr>
          <a:lstStyle/>
          <a:p>
            <a:endParaRPr lang="en-US" dirty="0"/>
          </a:p>
        </p:txBody>
      </p:sp>
      <p:sp>
        <p:nvSpPr>
          <p:cNvPr id="4" name="TextBox 3"/>
          <p:cNvSpPr txBox="1"/>
          <p:nvPr/>
        </p:nvSpPr>
        <p:spPr>
          <a:xfrm>
            <a:off x="359229" y="4615543"/>
            <a:ext cx="11473542" cy="1077218"/>
          </a:xfrm>
          <a:prstGeom prst="rect">
            <a:avLst/>
          </a:prstGeom>
          <a:noFill/>
        </p:spPr>
        <p:txBody>
          <a:bodyPr wrap="square" rtlCol="0">
            <a:spAutoFit/>
          </a:bodyPr>
          <a:lstStyle/>
          <a:p>
            <a:r>
              <a:rPr lang="en-US" sz="3200" b="1" dirty="0" smtClean="0"/>
              <a:t>IT WAS THE DEMONIC SPIRIT CALLED THE </a:t>
            </a:r>
            <a:r>
              <a:rPr lang="en-US" sz="3200" b="1" u="sng" dirty="0" smtClean="0">
                <a:solidFill>
                  <a:srgbClr val="0000FF"/>
                </a:solidFill>
              </a:rPr>
              <a:t>“SPIRIT OF INFIRMITY” </a:t>
            </a:r>
            <a:r>
              <a:rPr lang="en-US" sz="3200" b="1" dirty="0" smtClean="0"/>
              <a:t>THAT HAD HER IN THAT POSITION ALL THOSE YEARS!</a:t>
            </a:r>
            <a:endParaRPr lang="en-US" sz="3200" b="1" dirty="0"/>
          </a:p>
        </p:txBody>
      </p:sp>
    </p:spTree>
    <p:extLst>
      <p:ext uri="{BB962C8B-B14F-4D97-AF65-F5344CB8AC3E}">
        <p14:creationId xmlns:p14="http://schemas.microsoft.com/office/powerpoint/2010/main" val="13443002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15686" y="435429"/>
            <a:ext cx="11625943" cy="1815882"/>
          </a:xfrm>
          <a:prstGeom prst="rect">
            <a:avLst/>
          </a:prstGeom>
          <a:noFill/>
        </p:spPr>
        <p:txBody>
          <a:bodyPr wrap="square" rtlCol="0">
            <a:spAutoFit/>
          </a:bodyPr>
          <a:lstStyle/>
          <a:p>
            <a:r>
              <a:rPr lang="en-US" sz="2800" b="1" dirty="0" smtClean="0"/>
              <a:t>THIS SPIRIT CAN BRING ON MANY FORMS OF DISEASES AND OR INFIRMITIES!   </a:t>
            </a:r>
          </a:p>
          <a:p>
            <a:r>
              <a:rPr lang="en-US" sz="2800" b="1" dirty="0" smtClean="0"/>
              <a:t>FROM HUNCHBACK TO A MILD COLD AND EVERY THING ELSE IN BETWEEN IS A DIRECT RESULT OF THIS WICKED SPIRIT EITHER BY POSSESION OR OPRESSION.</a:t>
            </a:r>
            <a:endParaRPr lang="en-US" b="1" dirty="0"/>
          </a:p>
        </p:txBody>
      </p:sp>
      <p:sp>
        <p:nvSpPr>
          <p:cNvPr id="3" name="TextBox 2"/>
          <p:cNvSpPr txBox="1"/>
          <p:nvPr/>
        </p:nvSpPr>
        <p:spPr>
          <a:xfrm>
            <a:off x="315686" y="2462863"/>
            <a:ext cx="11625943" cy="1569660"/>
          </a:xfrm>
          <a:prstGeom prst="rect">
            <a:avLst/>
          </a:prstGeom>
          <a:noFill/>
        </p:spPr>
        <p:txBody>
          <a:bodyPr wrap="square" rtlCol="0">
            <a:spAutoFit/>
          </a:bodyPr>
          <a:lstStyle/>
          <a:p>
            <a:r>
              <a:rPr lang="en-US" sz="3200" b="1" dirty="0" smtClean="0"/>
              <a:t>IT IS MOST INTERESTING TO NOTE THAT GOD HAS GIVEN US CERTAIN POWERS TO FIGHT BACK WITH…AND ALSO SAID…IN JAMES 4:7  </a:t>
            </a:r>
            <a:r>
              <a:rPr lang="en-US" sz="3200" b="1" dirty="0" smtClean="0">
                <a:solidFill>
                  <a:srgbClr val="0000FF"/>
                </a:solidFill>
              </a:rPr>
              <a:t>RESIST THE DEVIL, AND WILL FLEE FROM YOU!!!</a:t>
            </a:r>
            <a:endParaRPr lang="en-US" sz="3200" b="1" dirty="0">
              <a:solidFill>
                <a:srgbClr val="0000FF"/>
              </a:solidFill>
            </a:endParaRPr>
          </a:p>
        </p:txBody>
      </p:sp>
      <p:sp>
        <p:nvSpPr>
          <p:cNvPr id="4" name="TextBox 3"/>
          <p:cNvSpPr txBox="1"/>
          <p:nvPr/>
        </p:nvSpPr>
        <p:spPr>
          <a:xfrm>
            <a:off x="315686" y="4140713"/>
            <a:ext cx="11473543" cy="2954655"/>
          </a:xfrm>
          <a:prstGeom prst="rect">
            <a:avLst/>
          </a:prstGeom>
          <a:noFill/>
        </p:spPr>
        <p:txBody>
          <a:bodyPr wrap="square" rtlCol="0">
            <a:spAutoFit/>
          </a:bodyPr>
          <a:lstStyle/>
          <a:p>
            <a:r>
              <a:rPr lang="en-US" sz="2800" b="1" dirty="0" smtClean="0"/>
              <a:t>THEN OVER IN 1 PETER 5:8,9</a:t>
            </a:r>
            <a:r>
              <a:rPr lang="en-US" sz="2800" b="1" dirty="0" smtClean="0"/>
              <a:t>…. </a:t>
            </a:r>
            <a:r>
              <a:rPr lang="en-US" altLang="en-US" sz="2800" b="1" dirty="0">
                <a:latin typeface="Arial" panose="020B0604020202020204" pitchFamily="34" charset="0"/>
              </a:rPr>
              <a:t>Be sober, be vigilant; because</a:t>
            </a:r>
            <a:r>
              <a:rPr lang="en-US" altLang="en-US" sz="2800" b="1" dirty="0">
                <a:solidFill>
                  <a:srgbClr val="FFFFFF"/>
                </a:solidFill>
                <a:latin typeface="Arial" panose="020B0604020202020204" pitchFamily="34" charset="0"/>
                <a:hlinkClick r:id="rId2" tooltip="Click to Continue &gt; by DNSUnlocker"/>
              </a:rPr>
              <a:t> your  </a:t>
            </a:r>
            <a:r>
              <a:rPr lang="en-US" altLang="en-US" sz="900" b="1" dirty="0">
                <a:latin typeface="Arial" panose="020B0604020202020204" pitchFamily="34" charset="0"/>
              </a:rPr>
              <a:t> </a:t>
            </a:r>
            <a:r>
              <a:rPr lang="en-US" altLang="en-US" sz="2800" b="1" dirty="0">
                <a:latin typeface="Arial" panose="020B0604020202020204" pitchFamily="34" charset="0"/>
              </a:rPr>
              <a:t>adversary the devil, as a roaring lion, </a:t>
            </a:r>
            <a:r>
              <a:rPr lang="en-US" altLang="en-US" sz="2800" b="1" dirty="0" err="1">
                <a:latin typeface="Arial" panose="020B0604020202020204" pitchFamily="34" charset="0"/>
              </a:rPr>
              <a:t>walketh</a:t>
            </a:r>
            <a:r>
              <a:rPr lang="en-US" altLang="en-US" sz="2800" b="1" dirty="0">
                <a:latin typeface="Arial" panose="020B0604020202020204" pitchFamily="34" charset="0"/>
              </a:rPr>
              <a:t> about, seeking whom he may devour:</a:t>
            </a:r>
            <a:endParaRPr lang="en-US" altLang="en-US" sz="2800" b="1" dirty="0">
              <a:solidFill>
                <a:srgbClr val="FFFFFF"/>
              </a:solidFill>
              <a:latin typeface="Arial" panose="020B0604020202020204" pitchFamily="34" charset="0"/>
            </a:endParaRPr>
          </a:p>
          <a:p>
            <a:pPr lvl="0"/>
            <a:r>
              <a:rPr lang="en-US" altLang="en-US" sz="2800" b="1" baseline="30000" dirty="0" smtClean="0">
                <a:latin typeface="Arial" panose="020B0604020202020204" pitchFamily="34" charset="0"/>
              </a:rPr>
              <a:t> </a:t>
            </a:r>
            <a:r>
              <a:rPr lang="en-US" altLang="en-US" sz="2800" b="1" baseline="30000" dirty="0">
                <a:latin typeface="Arial" panose="020B0604020202020204" pitchFamily="34" charset="0"/>
              </a:rPr>
              <a:t>9 </a:t>
            </a:r>
            <a:r>
              <a:rPr lang="en-US" altLang="en-US" sz="2800" b="1" dirty="0">
                <a:latin typeface="Arial" panose="020B0604020202020204" pitchFamily="34" charset="0"/>
              </a:rPr>
              <a:t>Whom resist </a:t>
            </a:r>
            <a:r>
              <a:rPr lang="en-US" altLang="en-US" sz="2800" b="1" dirty="0" err="1">
                <a:latin typeface="Arial" panose="020B0604020202020204" pitchFamily="34" charset="0"/>
              </a:rPr>
              <a:t>stedfast</a:t>
            </a:r>
            <a:r>
              <a:rPr lang="en-US" altLang="en-US" sz="2800" b="1" dirty="0">
                <a:latin typeface="Arial" panose="020B0604020202020204" pitchFamily="34" charset="0"/>
              </a:rPr>
              <a:t> in the faith, knowing that the same afflictions are accomplished in</a:t>
            </a:r>
            <a:r>
              <a:rPr lang="en-US" altLang="en-US" sz="2800" b="1" dirty="0">
                <a:solidFill>
                  <a:srgbClr val="FFFFFF"/>
                </a:solidFill>
                <a:latin typeface="Arial" panose="020B0604020202020204" pitchFamily="34" charset="0"/>
                <a:hlinkClick r:id="rId3" tooltip="Click to Continue &gt; by DNSUnlocker"/>
              </a:rPr>
              <a:t> your  </a:t>
            </a:r>
            <a:r>
              <a:rPr lang="en-US" altLang="en-US" sz="900" b="1" dirty="0">
                <a:latin typeface="Arial" panose="020B0604020202020204" pitchFamily="34" charset="0"/>
              </a:rPr>
              <a:t> </a:t>
            </a:r>
            <a:r>
              <a:rPr lang="en-US" altLang="en-US" sz="2800" b="1" dirty="0">
                <a:latin typeface="Arial" panose="020B0604020202020204" pitchFamily="34" charset="0"/>
              </a:rPr>
              <a:t>brethren that are in the world.</a:t>
            </a:r>
            <a:endParaRPr lang="en-US" altLang="en-US" sz="2800" b="1" dirty="0">
              <a:solidFill>
                <a:srgbClr val="FFFFFF"/>
              </a:solidFill>
              <a:latin typeface="Arial" panose="020B0604020202020204" pitchFamily="34" charset="0"/>
            </a:endParaRPr>
          </a:p>
          <a:p>
            <a:endParaRPr lang="en-US" dirty="0"/>
          </a:p>
        </p:txBody>
      </p:sp>
      <p:pic>
        <p:nvPicPr>
          <p:cNvPr id="1026" name="Picture 2" descr="https://cdncache-a.akamaihd.net/items/it/img/arrow-10x10.png">
            <a:hlinkClick r:id="rId4" tooltip="Click to Continue &gt; by DNSUnlocker"/>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66275" y="-136525"/>
            <a:ext cx="95250" cy="952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6082670" y="3002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30000" dirty="0" smtClean="0">
                <a:ln>
                  <a:noFill/>
                </a:ln>
                <a:solidFill>
                  <a:schemeClr val="tx1"/>
                </a:solidFill>
                <a:effectLst/>
                <a:latin typeface="Arial" panose="020B0604020202020204" pitchFamily="34" charset="0"/>
              </a:rPr>
              <a:t>8 </a:t>
            </a:r>
            <a:endParaRPr kumimoji="0" lang="en-US" altLang="en-US" sz="1800" b="0" i="0" u="none" strike="noStrike" cap="none" normalizeH="0" baseline="0" dirty="0" smtClean="0">
              <a:ln>
                <a:noFill/>
              </a:ln>
              <a:solidFill>
                <a:srgbClr val="FFFFFF"/>
              </a:solidFill>
              <a:effectLst/>
              <a:latin typeface="Arial" panose="020B0604020202020204" pitchFamily="34" charset="0"/>
            </a:endParaRPr>
          </a:p>
        </p:txBody>
      </p:sp>
      <p:pic>
        <p:nvPicPr>
          <p:cNvPr id="1032" name="Picture 8" descr="https://cdncache-a.akamaihd.net/items/it/img/arrow-10x10.png">
            <a:hlinkClick r:id="rId6" tooltip="Click to Continue &gt; by DNSUnlocker"/>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4398" y="78161"/>
            <a:ext cx="95250" cy="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96625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81000" y="180975"/>
            <a:ext cx="11544300" cy="5970865"/>
          </a:xfrm>
          <a:prstGeom prst="rect">
            <a:avLst/>
          </a:prstGeom>
          <a:noFill/>
        </p:spPr>
        <p:txBody>
          <a:bodyPr wrap="square" rtlCol="0">
            <a:spAutoFit/>
          </a:bodyPr>
          <a:lstStyle/>
          <a:p>
            <a:r>
              <a:rPr lang="en-US" sz="2400" b="1" dirty="0" smtClean="0"/>
              <a:t>THE WORD RESIST MEANS TO  WITHSTAND AN ATTACK….THE SPIRITY OF INFIRMITY LOVES TO ATTACK THE BODY AT ANYTIME HOWEVER WE ARE TO MAKE A PLANNED RESISTANCE AGAINST THE GERMS OR EVIL ATTACK.</a:t>
            </a:r>
          </a:p>
          <a:p>
            <a:endParaRPr lang="en-US" sz="2400" b="1" dirty="0"/>
          </a:p>
          <a:p>
            <a:r>
              <a:rPr lang="en-US" sz="2400" b="1" dirty="0" smtClean="0"/>
              <a:t>THE QUESTION HERE IS DO CHRISTIANS  SURRENDER WITHOUT A STRUGGLE?  </a:t>
            </a:r>
          </a:p>
          <a:p>
            <a:endParaRPr lang="en-US" sz="2400" b="1" dirty="0"/>
          </a:p>
          <a:p>
            <a:r>
              <a:rPr lang="en-US" sz="2400" b="1" dirty="0" smtClean="0"/>
              <a:t>WE NEED NOT SURRENDER AT ALL !!  WE HAVE POWER OVER ALL THE POWER OF THE ENEMY!!!</a:t>
            </a:r>
          </a:p>
          <a:p>
            <a:endParaRPr lang="en-US" sz="2400" b="1" dirty="0"/>
          </a:p>
          <a:p>
            <a:r>
              <a:rPr lang="en-US" sz="2400" b="1" dirty="0" smtClean="0"/>
              <a:t>ONE OF THE REASONS WHY MANY PEOPLE ARE SICKLY ALL THE TIME IS BECAUSE THEY HAVE NOT BEEN TAUGHT HOW TO RESIST OR HOW TO OVERCOME!</a:t>
            </a:r>
          </a:p>
          <a:p>
            <a:endParaRPr lang="en-US" sz="2400" b="1" dirty="0"/>
          </a:p>
          <a:p>
            <a:r>
              <a:rPr lang="en-US" sz="2400" b="1" dirty="0" smtClean="0"/>
              <a:t>THIS LESSON HOPES TO TEACH US  SOME IMPORTANT PROMISES AND REWARDS BY JESUS TO THOSE WHO OVERCOME!</a:t>
            </a:r>
          </a:p>
          <a:p>
            <a:endParaRPr lang="en-US" sz="2800" dirty="0"/>
          </a:p>
          <a:p>
            <a:endParaRPr lang="en-US" dirty="0"/>
          </a:p>
        </p:txBody>
      </p:sp>
    </p:spTree>
    <p:extLst>
      <p:ext uri="{BB962C8B-B14F-4D97-AF65-F5344CB8AC3E}">
        <p14:creationId xmlns:p14="http://schemas.microsoft.com/office/powerpoint/2010/main" val="282723853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61950" y="117693"/>
            <a:ext cx="11487150" cy="6740307"/>
          </a:xfrm>
          <a:prstGeom prst="rect">
            <a:avLst/>
          </a:prstGeom>
          <a:noFill/>
        </p:spPr>
        <p:txBody>
          <a:bodyPr wrap="square" rtlCol="0">
            <a:spAutoFit/>
          </a:bodyPr>
          <a:lstStyle/>
          <a:p>
            <a:r>
              <a:rPr lang="en-US" sz="2400" b="1" dirty="0" smtClean="0"/>
              <a:t>FIRST OF ALL…</a:t>
            </a:r>
          </a:p>
          <a:p>
            <a:endParaRPr lang="en-US" sz="2400" b="1" dirty="0"/>
          </a:p>
          <a:p>
            <a:r>
              <a:rPr lang="en-US" sz="2400" b="1" dirty="0" smtClean="0"/>
              <a:t>WEBSTERS DEFINITION OF THE WORD OVERCOME THROWS A BETTER LIGHT ON “HOW TO OVERCOME”</a:t>
            </a:r>
          </a:p>
          <a:p>
            <a:endParaRPr lang="en-US" sz="2400" b="1" dirty="0"/>
          </a:p>
          <a:p>
            <a:r>
              <a:rPr lang="en-US" sz="2400" b="1" u="sng" dirty="0" smtClean="0"/>
              <a:t>OVERCOME</a:t>
            </a:r>
            <a:r>
              <a:rPr lang="en-US" sz="2400" b="1" dirty="0" smtClean="0"/>
              <a:t>….TO GET THE BETTER OF</a:t>
            </a:r>
          </a:p>
          <a:p>
            <a:endParaRPr lang="en-US" sz="2400" b="1" dirty="0"/>
          </a:p>
          <a:p>
            <a:r>
              <a:rPr lang="en-US" sz="2400" b="1" u="sng" dirty="0" smtClean="0"/>
              <a:t>SURMOUNT</a:t>
            </a:r>
            <a:r>
              <a:rPr lang="en-US" sz="2400" b="1" dirty="0" smtClean="0"/>
              <a:t>…TO RISE ABOVE:  GET ON TOP OF , TO REMOVE OBSTACLES..(MOUNTAINS?)  TO PUT UNDER OUR FEET: TO TRAMPLE ON.</a:t>
            </a:r>
          </a:p>
          <a:p>
            <a:endParaRPr lang="en-US" sz="2400" b="1" dirty="0"/>
          </a:p>
          <a:p>
            <a:r>
              <a:rPr lang="en-US" sz="2400" b="1" u="sng" dirty="0" smtClean="0"/>
              <a:t>CONQUER</a:t>
            </a:r>
            <a:r>
              <a:rPr lang="en-US" sz="2400" b="1" dirty="0" smtClean="0"/>
              <a:t>… TO GAIN OR ACQUIRE BY FORCE, TO SUBDUE ALL OPPOSITION: TO RENDER THEM HELPLESS.</a:t>
            </a:r>
          </a:p>
          <a:p>
            <a:endParaRPr lang="en-US" sz="2400" b="1" dirty="0"/>
          </a:p>
          <a:p>
            <a:r>
              <a:rPr lang="en-US" sz="2400" b="1" u="sng" dirty="0" smtClean="0"/>
              <a:t>VANQUISH</a:t>
            </a:r>
            <a:r>
              <a:rPr lang="en-US" sz="2400" b="1" dirty="0" smtClean="0"/>
              <a:t>…TO DEFEAT BY OVERPOWERING THEIR POWERS.</a:t>
            </a:r>
          </a:p>
          <a:p>
            <a:endParaRPr lang="en-US" sz="2400" b="1" dirty="0"/>
          </a:p>
          <a:p>
            <a:r>
              <a:rPr lang="en-US" sz="2400" b="1" u="sng" dirty="0" smtClean="0"/>
              <a:t>TRIUMPH</a:t>
            </a:r>
            <a:r>
              <a:rPr lang="en-US" sz="2400" b="1" dirty="0" smtClean="0"/>
              <a:t>…AN OVERWHELMING VICTORY OVER AN OPPONENT OR ANTAGONIST.</a:t>
            </a:r>
          </a:p>
          <a:p>
            <a:endParaRPr lang="en-US" sz="2400" b="1" dirty="0"/>
          </a:p>
          <a:p>
            <a:r>
              <a:rPr lang="en-US" sz="2400" b="1" u="sng" dirty="0" smtClean="0"/>
              <a:t>TO WIN</a:t>
            </a:r>
            <a:r>
              <a:rPr lang="en-US" sz="2400" b="1" dirty="0" smtClean="0"/>
              <a:t>….. FIGHT THE BATTLE AND WIN…</a:t>
            </a:r>
            <a:endParaRPr lang="en-US" sz="2400" b="1" dirty="0"/>
          </a:p>
        </p:txBody>
      </p:sp>
    </p:spTree>
    <p:extLst>
      <p:ext uri="{BB962C8B-B14F-4D97-AF65-F5344CB8AC3E}">
        <p14:creationId xmlns:p14="http://schemas.microsoft.com/office/powerpoint/2010/main" val="314484544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38125" y="390525"/>
            <a:ext cx="11706225" cy="1815882"/>
          </a:xfrm>
          <a:prstGeom prst="rect">
            <a:avLst/>
          </a:prstGeom>
          <a:noFill/>
        </p:spPr>
        <p:txBody>
          <a:bodyPr wrap="square" rtlCol="0">
            <a:spAutoFit/>
          </a:bodyPr>
          <a:lstStyle/>
          <a:p>
            <a:r>
              <a:rPr lang="en-US" sz="2800" b="1" dirty="0" smtClean="0"/>
              <a:t>MANY INFIRMITIES IN THE BIBLE ARE CAUSED DIRECTLY BY THIS WICKED SPIRIT, MANY SICKNESS AND ILLNESESS  IN THE WORLD TODAY ARE CAUSED BY THIS DEMON…THE SPIRIT OF INFIRMITY ALONG WITH THE DUMB AND DEAF SPIRIT.</a:t>
            </a:r>
          </a:p>
        </p:txBody>
      </p:sp>
      <p:sp>
        <p:nvSpPr>
          <p:cNvPr id="3" name="TextBox 2"/>
          <p:cNvSpPr txBox="1"/>
          <p:nvPr/>
        </p:nvSpPr>
        <p:spPr>
          <a:xfrm>
            <a:off x="238125" y="2333625"/>
            <a:ext cx="11506200" cy="1569660"/>
          </a:xfrm>
          <a:prstGeom prst="rect">
            <a:avLst/>
          </a:prstGeom>
          <a:noFill/>
        </p:spPr>
        <p:txBody>
          <a:bodyPr wrap="square" rtlCol="0">
            <a:spAutoFit/>
          </a:bodyPr>
          <a:lstStyle/>
          <a:p>
            <a:r>
              <a:rPr lang="en-US" sz="3200" b="1" dirty="0" smtClean="0"/>
              <a:t>WHY IS IT SO IMPORTANT THAT WE FIGHT THE GOOD FIGHT OF FAITH AND OVERCOME THE ENEMY AND EVERYTHING HE THROWS AT US….????   BECAUSE OF THE FOLLOWING SCRIPTURES……</a:t>
            </a:r>
            <a:endParaRPr lang="en-US" sz="3200" b="1" dirty="0"/>
          </a:p>
        </p:txBody>
      </p:sp>
      <p:sp>
        <p:nvSpPr>
          <p:cNvPr id="4" name="TextBox 3"/>
          <p:cNvSpPr txBox="1"/>
          <p:nvPr/>
        </p:nvSpPr>
        <p:spPr>
          <a:xfrm>
            <a:off x="409575" y="4410075"/>
            <a:ext cx="11534775" cy="1815882"/>
          </a:xfrm>
          <a:prstGeom prst="rect">
            <a:avLst/>
          </a:prstGeom>
          <a:noFill/>
        </p:spPr>
        <p:txBody>
          <a:bodyPr wrap="square" rtlCol="0">
            <a:spAutoFit/>
          </a:bodyPr>
          <a:lstStyle/>
          <a:p>
            <a:r>
              <a:rPr lang="en-US" sz="2800" b="1" dirty="0" smtClean="0"/>
              <a:t>1.  REVELATIONS </a:t>
            </a:r>
            <a:r>
              <a:rPr lang="en-US" sz="2800" b="1" u="sng" dirty="0" smtClean="0">
                <a:solidFill>
                  <a:srgbClr val="FF0000"/>
                </a:solidFill>
              </a:rPr>
              <a:t>2:7…HE THAT HATH AN EAR, LET HIM HEAR WHAT THE SPIRIT SAITH UNTO THE CHURCHES; TO HIM THAT OVERCOMETH WILL I GIVE TO EAT OF THE TREE OF LIFE WHICH IS IN THE MIDST OF THE PARADISE OF GOD!!!</a:t>
            </a:r>
            <a:endParaRPr lang="en-US" sz="2800" b="1" u="sng" dirty="0">
              <a:solidFill>
                <a:srgbClr val="FF0000"/>
              </a:solidFill>
            </a:endParaRPr>
          </a:p>
        </p:txBody>
      </p:sp>
    </p:spTree>
    <p:extLst>
      <p:ext uri="{BB962C8B-B14F-4D97-AF65-F5344CB8AC3E}">
        <p14:creationId xmlns:p14="http://schemas.microsoft.com/office/powerpoint/2010/main" val="850256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rgbClr val="7030A0"/>
          </a:bgClr>
        </a:pattFill>
        <a:effectLst/>
      </p:bgPr>
    </p:bg>
    <p:spTree>
      <p:nvGrpSpPr>
        <p:cNvPr id="1" name=""/>
        <p:cNvGrpSpPr/>
        <p:nvPr/>
      </p:nvGrpSpPr>
      <p:grpSpPr>
        <a:xfrm>
          <a:off x="0" y="0"/>
          <a:ext cx="0" cy="0"/>
          <a:chOff x="0" y="0"/>
          <a:chExt cx="0" cy="0"/>
        </a:xfrm>
      </p:grpSpPr>
      <p:sp>
        <p:nvSpPr>
          <p:cNvPr id="2" name="Rectangle 1"/>
          <p:cNvSpPr/>
          <p:nvPr/>
        </p:nvSpPr>
        <p:spPr>
          <a:xfrm>
            <a:off x="295835" y="510988"/>
            <a:ext cx="11554043" cy="5632311"/>
          </a:xfrm>
          <a:prstGeom prst="rect">
            <a:avLst/>
          </a:prstGeom>
          <a:blipFill>
            <a:blip r:embed="rId2"/>
            <a:tile tx="0" ty="0" sx="100000" sy="100000" flip="none" algn="tl"/>
          </a:blipFill>
        </p:spPr>
        <p:txBody>
          <a:bodyPr wrap="square">
            <a:spAutoFit/>
          </a:bodyPr>
          <a:lstStyle/>
          <a:p>
            <a:r>
              <a:rPr lang="en-US" sz="4000" dirty="0" smtClean="0">
                <a:effectLst/>
                <a:latin typeface="Times New Roman" panose="02020603050405020304" pitchFamily="18" charset="0"/>
                <a:ea typeface="SimSun" panose="02010600030101010101" pitchFamily="2" charset="-122"/>
              </a:rPr>
              <a:t>In the Scripture found in 1 John 4:1...it states...Beloved, believe not every spirit but...</a:t>
            </a:r>
            <a:r>
              <a:rPr lang="en-US" sz="4000" u="sng" dirty="0" smtClean="0">
                <a:solidFill>
                  <a:srgbClr val="0000FF"/>
                </a:solidFill>
                <a:effectLst/>
                <a:latin typeface="Times New Roman" panose="02020603050405020304" pitchFamily="18" charset="0"/>
                <a:ea typeface="SimSun" panose="02010600030101010101" pitchFamily="2" charset="-122"/>
              </a:rPr>
              <a:t>TRY THE SPIRIT</a:t>
            </a:r>
            <a:r>
              <a:rPr lang="en-US" sz="4000" dirty="0" smtClean="0">
                <a:effectLst/>
                <a:latin typeface="Times New Roman" panose="02020603050405020304" pitchFamily="18" charset="0"/>
                <a:ea typeface="SimSun" panose="02010600030101010101" pitchFamily="2" charset="-122"/>
              </a:rPr>
              <a:t> whether they are of God!.</a:t>
            </a:r>
          </a:p>
          <a:p>
            <a:r>
              <a:rPr lang="en-US" sz="4000" dirty="0" smtClean="0">
                <a:effectLst/>
                <a:latin typeface="Times New Roman" panose="02020603050405020304" pitchFamily="18" charset="0"/>
                <a:ea typeface="SimSun" panose="02010600030101010101" pitchFamily="2" charset="-122"/>
              </a:rPr>
              <a:t>Every Spirit whether good or bad has it's own manifestation, and we need to recognize these manifestations in order to know what </a:t>
            </a:r>
            <a:r>
              <a:rPr lang="en-US" sz="4000" u="sng" dirty="0" smtClean="0">
                <a:solidFill>
                  <a:srgbClr val="FF0000"/>
                </a:solidFill>
                <a:effectLst/>
                <a:latin typeface="Times New Roman" panose="02020603050405020304" pitchFamily="18" charset="0"/>
                <a:ea typeface="SimSun" panose="02010600030101010101" pitchFamily="2" charset="-122"/>
              </a:rPr>
              <a:t>strongman</a:t>
            </a:r>
            <a:r>
              <a:rPr lang="en-US" sz="4000" u="sng" dirty="0" smtClean="0">
                <a:solidFill>
                  <a:srgbClr val="FFFF00"/>
                </a:solidFill>
                <a:effectLst/>
                <a:latin typeface="Times New Roman" panose="02020603050405020304" pitchFamily="18" charset="0"/>
                <a:ea typeface="SimSun" panose="02010600030101010101" pitchFamily="2" charset="-122"/>
              </a:rPr>
              <a:t> </a:t>
            </a:r>
            <a:r>
              <a:rPr lang="en-US" sz="4000" dirty="0" smtClean="0">
                <a:effectLst/>
                <a:latin typeface="Times New Roman" panose="02020603050405020304" pitchFamily="18" charset="0"/>
                <a:ea typeface="SimSun" panose="02010600030101010101" pitchFamily="2" charset="-122"/>
              </a:rPr>
              <a:t>we are dealing with!</a:t>
            </a:r>
          </a:p>
          <a:p>
            <a:r>
              <a:rPr lang="en-US" sz="4000" dirty="0" smtClean="0">
                <a:effectLst/>
                <a:latin typeface="Times New Roman" panose="02020603050405020304" pitchFamily="18" charset="0"/>
                <a:ea typeface="SimSun" panose="02010600030101010101" pitchFamily="2" charset="-122"/>
              </a:rPr>
              <a:t>I pray this study will help guide us in our understanding as we enter Spiritual Warfare!!</a:t>
            </a:r>
            <a:endParaRPr lang="en-US" sz="40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40032047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85750" y="447675"/>
            <a:ext cx="11696700" cy="1754326"/>
          </a:xfrm>
          <a:prstGeom prst="rect">
            <a:avLst/>
          </a:prstGeom>
          <a:noFill/>
        </p:spPr>
        <p:txBody>
          <a:bodyPr wrap="square" rtlCol="0">
            <a:spAutoFit/>
          </a:bodyPr>
          <a:lstStyle/>
          <a:p>
            <a:r>
              <a:rPr lang="en-US" sz="3600" b="1" dirty="0" smtClean="0">
                <a:solidFill>
                  <a:srgbClr val="FF0000"/>
                </a:solidFill>
              </a:rPr>
              <a:t>REVELATIONS 2:11…HE THAT HATH AN EAR , LET HIM HEAR WHAT THE SPIRIT SAITH UNTO THE CHURCHES: HE THAT </a:t>
            </a:r>
            <a:r>
              <a:rPr lang="en-US" sz="3600" b="1" u="sng" dirty="0" smtClean="0">
                <a:solidFill>
                  <a:srgbClr val="00B050"/>
                </a:solidFill>
              </a:rPr>
              <a:t>OVERCOMETH </a:t>
            </a:r>
            <a:r>
              <a:rPr lang="en-US" sz="3600" b="1" dirty="0" smtClean="0">
                <a:solidFill>
                  <a:srgbClr val="FF0000"/>
                </a:solidFill>
              </a:rPr>
              <a:t>SHALL NOT BE HURT OF THE SECOND DEATH.</a:t>
            </a:r>
            <a:endParaRPr lang="en-US" sz="3600" b="1" dirty="0">
              <a:solidFill>
                <a:srgbClr val="FF0000"/>
              </a:solidFill>
            </a:endParaRPr>
          </a:p>
        </p:txBody>
      </p:sp>
      <p:sp>
        <p:nvSpPr>
          <p:cNvPr id="5" name="TextBox 4"/>
          <p:cNvSpPr txBox="1"/>
          <p:nvPr/>
        </p:nvSpPr>
        <p:spPr>
          <a:xfrm>
            <a:off x="285750" y="2143125"/>
            <a:ext cx="11077575" cy="3231654"/>
          </a:xfrm>
          <a:prstGeom prst="rect">
            <a:avLst/>
          </a:prstGeom>
          <a:noFill/>
        </p:spPr>
        <p:txBody>
          <a:bodyPr wrap="square" rtlCol="0">
            <a:spAutoFit/>
          </a:bodyPr>
          <a:lstStyle/>
          <a:p>
            <a:endParaRPr lang="en-US" baseline="30000" dirty="0" smtClean="0"/>
          </a:p>
          <a:p>
            <a:endParaRPr lang="en-US" baseline="30000" dirty="0"/>
          </a:p>
          <a:p>
            <a:r>
              <a:rPr lang="en-US" sz="4000" b="1" baseline="30000" dirty="0" smtClean="0">
                <a:solidFill>
                  <a:srgbClr val="FF0000"/>
                </a:solidFill>
              </a:rPr>
              <a:t>REVELATIONS 2: 17</a:t>
            </a:r>
            <a:r>
              <a:rPr lang="en-US" sz="3600" b="1" baseline="30000" dirty="0">
                <a:solidFill>
                  <a:srgbClr val="FF0000"/>
                </a:solidFill>
              </a:rPr>
              <a:t> </a:t>
            </a:r>
            <a:r>
              <a:rPr lang="en-US" sz="3600" b="1" dirty="0">
                <a:solidFill>
                  <a:srgbClr val="FF0000"/>
                </a:solidFill>
              </a:rPr>
              <a:t>He that hath an </a:t>
            </a:r>
            <a:r>
              <a:rPr lang="en-US" sz="3600" b="1" dirty="0" smtClean="0">
                <a:solidFill>
                  <a:srgbClr val="FF0000"/>
                </a:solidFill>
              </a:rPr>
              <a:t>ear</a:t>
            </a:r>
            <a:r>
              <a:rPr lang="en-US" sz="3600" b="1" dirty="0">
                <a:solidFill>
                  <a:srgbClr val="FF0000"/>
                </a:solidFill>
              </a:rPr>
              <a:t>, let him hear what the Spirit </a:t>
            </a:r>
            <a:r>
              <a:rPr lang="en-US" sz="3600" b="1" dirty="0" err="1">
                <a:solidFill>
                  <a:srgbClr val="FF0000"/>
                </a:solidFill>
              </a:rPr>
              <a:t>saith</a:t>
            </a:r>
            <a:r>
              <a:rPr lang="en-US" sz="3600" b="1" dirty="0">
                <a:solidFill>
                  <a:srgbClr val="FF0000"/>
                </a:solidFill>
              </a:rPr>
              <a:t> unto the churches; To him that </a:t>
            </a:r>
            <a:r>
              <a:rPr lang="en-US" sz="3600" b="1" u="sng" dirty="0" err="1">
                <a:solidFill>
                  <a:srgbClr val="00B050"/>
                </a:solidFill>
              </a:rPr>
              <a:t>overcometh</a:t>
            </a:r>
            <a:r>
              <a:rPr lang="en-US" sz="3600" b="1" u="sng" dirty="0">
                <a:solidFill>
                  <a:srgbClr val="00B050"/>
                </a:solidFill>
              </a:rPr>
              <a:t> </a:t>
            </a:r>
            <a:r>
              <a:rPr lang="en-US" sz="3600" b="1" dirty="0">
                <a:solidFill>
                  <a:srgbClr val="FF0000"/>
                </a:solidFill>
              </a:rPr>
              <a:t>will I give to eat of the hidden manna, and will give him a white stone, and in the stone a new name written, which no man </a:t>
            </a:r>
            <a:r>
              <a:rPr lang="en-US" sz="3600" b="1" dirty="0" err="1">
                <a:solidFill>
                  <a:srgbClr val="FF0000"/>
                </a:solidFill>
              </a:rPr>
              <a:t>knoweth</a:t>
            </a:r>
            <a:r>
              <a:rPr lang="en-US" sz="3600" b="1" dirty="0">
                <a:solidFill>
                  <a:srgbClr val="FF0000"/>
                </a:solidFill>
              </a:rPr>
              <a:t> saving he that </a:t>
            </a:r>
            <a:r>
              <a:rPr lang="en-US" sz="3600" b="1" dirty="0" err="1">
                <a:solidFill>
                  <a:srgbClr val="FF0000"/>
                </a:solidFill>
              </a:rPr>
              <a:t>receiveth</a:t>
            </a:r>
            <a:r>
              <a:rPr lang="en-US" sz="3600" b="1" dirty="0">
                <a:solidFill>
                  <a:srgbClr val="FF0000"/>
                </a:solidFill>
              </a:rPr>
              <a:t> it.</a:t>
            </a:r>
            <a:endParaRPr lang="en-US" sz="2800" b="1" dirty="0">
              <a:solidFill>
                <a:srgbClr val="FF0000"/>
              </a:solidFill>
            </a:endParaRPr>
          </a:p>
        </p:txBody>
      </p:sp>
    </p:spTree>
    <p:extLst>
      <p:ext uri="{BB962C8B-B14F-4D97-AF65-F5344CB8AC3E}">
        <p14:creationId xmlns:p14="http://schemas.microsoft.com/office/powerpoint/2010/main" val="8542182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142875" y="276225"/>
            <a:ext cx="11677650" cy="3005951"/>
          </a:xfrm>
          <a:prstGeom prst="rect">
            <a:avLst/>
          </a:prstGeom>
          <a:noFill/>
        </p:spPr>
        <p:txBody>
          <a:bodyPr wrap="square" rtlCol="0">
            <a:spAutoFit/>
          </a:bodyPr>
          <a:lstStyle/>
          <a:p>
            <a:r>
              <a:rPr lang="en-US" sz="4400" b="1" u="sng" baseline="30000" dirty="0" smtClean="0"/>
              <a:t>REVELATIONS 2:26,27</a:t>
            </a:r>
          </a:p>
          <a:p>
            <a:r>
              <a:rPr lang="en-US" sz="3200" b="1" baseline="30000" dirty="0" smtClean="0">
                <a:solidFill>
                  <a:srgbClr val="FF0000"/>
                </a:solidFill>
              </a:rPr>
              <a:t>26 </a:t>
            </a:r>
            <a:r>
              <a:rPr lang="en-US" sz="3200" b="1" dirty="0" smtClean="0">
                <a:solidFill>
                  <a:srgbClr val="FF0000"/>
                </a:solidFill>
              </a:rPr>
              <a:t>And he that </a:t>
            </a:r>
            <a:r>
              <a:rPr lang="en-US" sz="3200" b="1" u="sng" dirty="0" err="1" smtClean="0">
                <a:solidFill>
                  <a:srgbClr val="00B050"/>
                </a:solidFill>
              </a:rPr>
              <a:t>overcometh</a:t>
            </a:r>
            <a:r>
              <a:rPr lang="en-US" sz="3200" b="1" dirty="0" smtClean="0">
                <a:solidFill>
                  <a:srgbClr val="FF0000"/>
                </a:solidFill>
              </a:rPr>
              <a:t>, and </a:t>
            </a:r>
            <a:r>
              <a:rPr lang="en-US" sz="3200" b="1" dirty="0" err="1" smtClean="0">
                <a:solidFill>
                  <a:srgbClr val="FF0000"/>
                </a:solidFill>
              </a:rPr>
              <a:t>keepeth</a:t>
            </a:r>
            <a:r>
              <a:rPr lang="en-US" sz="3200" b="1" dirty="0" smtClean="0">
                <a:solidFill>
                  <a:srgbClr val="FF0000"/>
                </a:solidFill>
              </a:rPr>
              <a:t> my works unto the end, to him will I give power over the nations:</a:t>
            </a:r>
          </a:p>
          <a:p>
            <a:r>
              <a:rPr lang="en-US" sz="3200" b="1" baseline="30000" dirty="0">
                <a:solidFill>
                  <a:srgbClr val="FF0000"/>
                </a:solidFill>
              </a:rPr>
              <a:t>27 </a:t>
            </a:r>
            <a:r>
              <a:rPr lang="en-US" sz="3200" b="1" dirty="0">
                <a:solidFill>
                  <a:srgbClr val="FF0000"/>
                </a:solidFill>
              </a:rPr>
              <a:t>And he shall rule them with a rod of iron; as the vessels of a potter shall they be broken to shivers: even as I received of my Father.</a:t>
            </a:r>
          </a:p>
        </p:txBody>
      </p:sp>
      <p:sp>
        <p:nvSpPr>
          <p:cNvPr id="4" name="TextBox 3"/>
          <p:cNvSpPr txBox="1"/>
          <p:nvPr/>
        </p:nvSpPr>
        <p:spPr>
          <a:xfrm>
            <a:off x="142875" y="3629025"/>
            <a:ext cx="11763375" cy="584775"/>
          </a:xfrm>
          <a:prstGeom prst="rect">
            <a:avLst/>
          </a:prstGeom>
          <a:noFill/>
        </p:spPr>
        <p:txBody>
          <a:bodyPr wrap="square" rtlCol="0">
            <a:spAutoFit/>
          </a:bodyPr>
          <a:lstStyle/>
          <a:p>
            <a:r>
              <a:rPr lang="en-US" sz="3200" b="1" u="sng" dirty="0" smtClean="0"/>
              <a:t>REVELATIONS 2:28  </a:t>
            </a:r>
            <a:r>
              <a:rPr lang="en-US" sz="3200" b="1" dirty="0" smtClean="0"/>
              <a:t>“</a:t>
            </a:r>
            <a:r>
              <a:rPr lang="en-US" sz="3200" b="1" dirty="0" smtClean="0">
                <a:solidFill>
                  <a:srgbClr val="FF0000"/>
                </a:solidFill>
              </a:rPr>
              <a:t>AND I WILL GIVE HIM THE MORNING STAR”</a:t>
            </a:r>
            <a:endParaRPr lang="en-US" sz="3200" b="1" dirty="0">
              <a:solidFill>
                <a:srgbClr val="FF0000"/>
              </a:solidFill>
            </a:endParaRPr>
          </a:p>
        </p:txBody>
      </p:sp>
      <p:sp>
        <p:nvSpPr>
          <p:cNvPr id="5" name="TextBox 4"/>
          <p:cNvSpPr txBox="1"/>
          <p:nvPr/>
        </p:nvSpPr>
        <p:spPr>
          <a:xfrm>
            <a:off x="142875" y="4762500"/>
            <a:ext cx="11487150" cy="1569660"/>
          </a:xfrm>
          <a:prstGeom prst="rect">
            <a:avLst/>
          </a:prstGeom>
          <a:noFill/>
        </p:spPr>
        <p:txBody>
          <a:bodyPr wrap="square" rtlCol="0">
            <a:spAutoFit/>
          </a:bodyPr>
          <a:lstStyle/>
          <a:p>
            <a:r>
              <a:rPr lang="en-US" sz="2800" b="1" dirty="0" smtClean="0"/>
              <a:t>REVELATIONS </a:t>
            </a:r>
            <a:r>
              <a:rPr lang="en-US" sz="2800" b="1" dirty="0" smtClean="0">
                <a:solidFill>
                  <a:srgbClr val="FF0000"/>
                </a:solidFill>
              </a:rPr>
              <a:t>3:5…</a:t>
            </a:r>
            <a:r>
              <a:rPr lang="en-US" sz="2800" b="1" baseline="30000" dirty="0">
                <a:solidFill>
                  <a:srgbClr val="FF0000"/>
                </a:solidFill>
              </a:rPr>
              <a:t>5 </a:t>
            </a:r>
            <a:r>
              <a:rPr lang="en-US" sz="2800" b="1" dirty="0">
                <a:solidFill>
                  <a:srgbClr val="FF0000"/>
                </a:solidFill>
              </a:rPr>
              <a:t>He that </a:t>
            </a:r>
            <a:r>
              <a:rPr lang="en-US" sz="3600" b="1" u="sng" dirty="0" err="1">
                <a:solidFill>
                  <a:srgbClr val="00B050"/>
                </a:solidFill>
              </a:rPr>
              <a:t>overcometh</a:t>
            </a:r>
            <a:r>
              <a:rPr lang="en-US" sz="4000" b="1" dirty="0">
                <a:solidFill>
                  <a:srgbClr val="FF0000"/>
                </a:solidFill>
              </a:rPr>
              <a:t>,</a:t>
            </a:r>
            <a:r>
              <a:rPr lang="en-US" sz="2800" b="1" dirty="0">
                <a:solidFill>
                  <a:srgbClr val="FF0000"/>
                </a:solidFill>
              </a:rPr>
              <a:t> the same shall be clothed in white raiment; and I will not blot out his name out of the book of life, but I will confess his name before my Father, and before his angels..</a:t>
            </a:r>
          </a:p>
        </p:txBody>
      </p:sp>
    </p:spTree>
    <p:extLst>
      <p:ext uri="{BB962C8B-B14F-4D97-AF65-F5344CB8AC3E}">
        <p14:creationId xmlns:p14="http://schemas.microsoft.com/office/powerpoint/2010/main" val="40021706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190500" y="133350"/>
            <a:ext cx="11620500" cy="2616101"/>
          </a:xfrm>
          <a:prstGeom prst="rect">
            <a:avLst/>
          </a:prstGeom>
          <a:noFill/>
        </p:spPr>
        <p:txBody>
          <a:bodyPr wrap="square" rtlCol="0">
            <a:spAutoFit/>
          </a:bodyPr>
          <a:lstStyle/>
          <a:p>
            <a:r>
              <a:rPr lang="en-US" sz="3200" b="1" u="sng" dirty="0" smtClean="0"/>
              <a:t>REVELATIONS 3:12 </a:t>
            </a:r>
            <a:r>
              <a:rPr lang="en-US" sz="3200" b="1" baseline="30000" dirty="0">
                <a:solidFill>
                  <a:srgbClr val="FF0000"/>
                </a:solidFill>
              </a:rPr>
              <a:t>12 </a:t>
            </a:r>
            <a:r>
              <a:rPr lang="en-US" sz="3200" b="1" dirty="0">
                <a:solidFill>
                  <a:srgbClr val="FF0000"/>
                </a:solidFill>
              </a:rPr>
              <a:t>Him that </a:t>
            </a:r>
            <a:r>
              <a:rPr lang="en-US" sz="3600" b="1" u="sng" dirty="0" err="1">
                <a:solidFill>
                  <a:srgbClr val="00B050"/>
                </a:solidFill>
              </a:rPr>
              <a:t>overcometh</a:t>
            </a:r>
            <a:r>
              <a:rPr lang="en-US" sz="3600" b="1" u="sng" dirty="0">
                <a:solidFill>
                  <a:srgbClr val="00B050"/>
                </a:solidFill>
              </a:rPr>
              <a:t> </a:t>
            </a:r>
            <a:r>
              <a:rPr lang="en-US" sz="3200" b="1" dirty="0">
                <a:solidFill>
                  <a:srgbClr val="FF0000"/>
                </a:solidFill>
              </a:rPr>
              <a:t>will I make a pillar in the temple of my God, and he shall go no more out: and I will write upon him the name of my God, and the name of the city of my God, which is new Jerusalem, which cometh down out of heaven from my God: and I will write upon him my new name.</a:t>
            </a:r>
          </a:p>
        </p:txBody>
      </p:sp>
      <p:sp>
        <p:nvSpPr>
          <p:cNvPr id="3" name="TextBox 2"/>
          <p:cNvSpPr txBox="1"/>
          <p:nvPr/>
        </p:nvSpPr>
        <p:spPr>
          <a:xfrm>
            <a:off x="190500" y="2781300"/>
            <a:ext cx="11544300" cy="1631216"/>
          </a:xfrm>
          <a:prstGeom prst="rect">
            <a:avLst/>
          </a:prstGeom>
          <a:noFill/>
        </p:spPr>
        <p:txBody>
          <a:bodyPr wrap="square" rtlCol="0">
            <a:spAutoFit/>
          </a:bodyPr>
          <a:lstStyle/>
          <a:p>
            <a:r>
              <a:rPr lang="en-US" sz="3200" b="1" u="sng" dirty="0" smtClean="0"/>
              <a:t>REVELATIONS 3:21 </a:t>
            </a:r>
            <a:r>
              <a:rPr lang="en-US" sz="3200" b="1" baseline="30000" dirty="0"/>
              <a:t>21</a:t>
            </a:r>
            <a:r>
              <a:rPr lang="en-US" sz="3200" b="1" baseline="30000" dirty="0">
                <a:solidFill>
                  <a:srgbClr val="FF0000"/>
                </a:solidFill>
              </a:rPr>
              <a:t> </a:t>
            </a:r>
            <a:r>
              <a:rPr lang="en-US" sz="3200" b="1" dirty="0">
                <a:solidFill>
                  <a:srgbClr val="FF0000"/>
                </a:solidFill>
              </a:rPr>
              <a:t>To him that </a:t>
            </a:r>
            <a:r>
              <a:rPr lang="en-US" sz="3600" b="1" u="sng" dirty="0" err="1">
                <a:solidFill>
                  <a:srgbClr val="00B050"/>
                </a:solidFill>
              </a:rPr>
              <a:t>overcometh</a:t>
            </a:r>
            <a:r>
              <a:rPr lang="en-US" sz="3200" b="1" dirty="0">
                <a:solidFill>
                  <a:srgbClr val="FF0000"/>
                </a:solidFill>
              </a:rPr>
              <a:t> will I grant to sit with me in my throne, even as I also overcame, and am set down with my Father in his throne.</a:t>
            </a:r>
          </a:p>
        </p:txBody>
      </p:sp>
      <p:sp>
        <p:nvSpPr>
          <p:cNvPr id="4" name="TextBox 3"/>
          <p:cNvSpPr txBox="1"/>
          <p:nvPr/>
        </p:nvSpPr>
        <p:spPr>
          <a:xfrm>
            <a:off x="190500" y="4819650"/>
            <a:ext cx="11706225" cy="1200329"/>
          </a:xfrm>
          <a:prstGeom prst="rect">
            <a:avLst/>
          </a:prstGeom>
          <a:noFill/>
        </p:spPr>
        <p:txBody>
          <a:bodyPr wrap="square" rtlCol="0">
            <a:spAutoFit/>
          </a:bodyPr>
          <a:lstStyle/>
          <a:p>
            <a:r>
              <a:rPr lang="en-US" sz="3600" b="1" u="sng" dirty="0" smtClean="0"/>
              <a:t>REVELATIONS 21:7 </a:t>
            </a:r>
            <a:r>
              <a:rPr lang="en-US" sz="3600" b="1" baseline="30000" dirty="0"/>
              <a:t>7</a:t>
            </a:r>
            <a:r>
              <a:rPr lang="en-US" sz="3600" b="1" baseline="30000" dirty="0">
                <a:solidFill>
                  <a:srgbClr val="FF0000"/>
                </a:solidFill>
              </a:rPr>
              <a:t> </a:t>
            </a:r>
            <a:r>
              <a:rPr lang="en-US" sz="3600" b="1" dirty="0">
                <a:solidFill>
                  <a:srgbClr val="FF0000"/>
                </a:solidFill>
              </a:rPr>
              <a:t>He that </a:t>
            </a:r>
            <a:r>
              <a:rPr lang="en-US" sz="3600" b="1" u="sng" dirty="0" err="1">
                <a:solidFill>
                  <a:srgbClr val="00B050"/>
                </a:solidFill>
              </a:rPr>
              <a:t>overcometh</a:t>
            </a:r>
            <a:r>
              <a:rPr lang="en-US" sz="3600" b="1" dirty="0">
                <a:solidFill>
                  <a:srgbClr val="FF0000"/>
                </a:solidFill>
              </a:rPr>
              <a:t> shall inherit all things; and I will be his God, and he shall be my son.</a:t>
            </a:r>
          </a:p>
        </p:txBody>
      </p:sp>
    </p:spTree>
    <p:extLst>
      <p:ext uri="{BB962C8B-B14F-4D97-AF65-F5344CB8AC3E}">
        <p14:creationId xmlns:p14="http://schemas.microsoft.com/office/powerpoint/2010/main" val="5011962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3" name="TextBox 2"/>
          <p:cNvSpPr txBox="1"/>
          <p:nvPr/>
        </p:nvSpPr>
        <p:spPr>
          <a:xfrm>
            <a:off x="361950" y="571500"/>
            <a:ext cx="11553825" cy="1384995"/>
          </a:xfrm>
          <a:prstGeom prst="rect">
            <a:avLst/>
          </a:prstGeom>
          <a:noFill/>
        </p:spPr>
        <p:txBody>
          <a:bodyPr wrap="square" rtlCol="0">
            <a:spAutoFit/>
          </a:bodyPr>
          <a:lstStyle/>
          <a:p>
            <a:r>
              <a:rPr lang="en-US" sz="2800" b="1" dirty="0" smtClean="0"/>
              <a:t>THE BIBLE SHOWS US MANY INSTANCES OF PEOPLE WITH ILLNESSES CAUSED BY THIS WICKED SPIRIT, HOWEVER NOT ALL SCRIPTURES MENTION THE SPIRIT BY NAME.</a:t>
            </a:r>
            <a:endParaRPr lang="en-US" b="1" dirty="0"/>
          </a:p>
        </p:txBody>
      </p:sp>
      <p:sp>
        <p:nvSpPr>
          <p:cNvPr id="4" name="TextBox 3"/>
          <p:cNvSpPr txBox="1"/>
          <p:nvPr/>
        </p:nvSpPr>
        <p:spPr>
          <a:xfrm>
            <a:off x="361950" y="2457450"/>
            <a:ext cx="11553825" cy="1200329"/>
          </a:xfrm>
          <a:prstGeom prst="rect">
            <a:avLst/>
          </a:prstGeom>
          <a:noFill/>
        </p:spPr>
        <p:txBody>
          <a:bodyPr wrap="square" rtlCol="0">
            <a:spAutoFit/>
          </a:bodyPr>
          <a:lstStyle/>
          <a:p>
            <a:r>
              <a:rPr lang="en-US" sz="3600" b="1" dirty="0" smtClean="0"/>
              <a:t>THIS IS NOT AN EXHAUSTIVE LIST OF THE MANIFESTATIONS  OF THE SPIRIT OF INFIRMITY</a:t>
            </a:r>
            <a:endParaRPr lang="en-US" sz="3600" b="1" dirty="0"/>
          </a:p>
        </p:txBody>
      </p:sp>
      <p:sp>
        <p:nvSpPr>
          <p:cNvPr id="5" name="TextBox 4"/>
          <p:cNvSpPr txBox="1"/>
          <p:nvPr/>
        </p:nvSpPr>
        <p:spPr>
          <a:xfrm>
            <a:off x="361950" y="4158734"/>
            <a:ext cx="11325225" cy="1754326"/>
          </a:xfrm>
          <a:prstGeom prst="rect">
            <a:avLst/>
          </a:prstGeom>
          <a:noFill/>
        </p:spPr>
        <p:txBody>
          <a:bodyPr wrap="square" rtlCol="0">
            <a:spAutoFit/>
          </a:bodyPr>
          <a:lstStyle/>
          <a:p>
            <a:r>
              <a:rPr lang="en-US" sz="3600" b="1" dirty="0" smtClean="0"/>
              <a:t>HUNCHBACK, FRAILTY, MALADY, COLDS, FEVER, VIRUS, BODY FLUX, FUNGUS, ASTHMA, SINUS AILMENTS, HAY FEVER, ARTHRITIS…ETC. ETC. ETC.</a:t>
            </a:r>
            <a:endParaRPr lang="en-US" sz="3600" b="1" dirty="0"/>
          </a:p>
        </p:txBody>
      </p:sp>
    </p:spTree>
    <p:extLst>
      <p:ext uri="{BB962C8B-B14F-4D97-AF65-F5344CB8AC3E}">
        <p14:creationId xmlns:p14="http://schemas.microsoft.com/office/powerpoint/2010/main" val="1499093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Rectangle 2"/>
          <p:cNvSpPr/>
          <p:nvPr/>
        </p:nvSpPr>
        <p:spPr>
          <a:xfrm>
            <a:off x="301214" y="102087"/>
            <a:ext cx="11629016" cy="6186309"/>
          </a:xfrm>
          <a:prstGeom prst="rect">
            <a:avLst/>
          </a:prstGeom>
        </p:spPr>
        <p:txBody>
          <a:bodyPr wrap="square">
            <a:spAutoFit/>
          </a:bodyPr>
          <a:lstStyle/>
          <a:p>
            <a:r>
              <a:rPr lang="en-US" sz="4400" b="1" dirty="0" smtClean="0">
                <a:effectLst/>
                <a:latin typeface="Times New Roman" panose="02020603050405020304" pitchFamily="18" charset="0"/>
                <a:ea typeface="SimSun" panose="02010600030101010101" pitchFamily="2" charset="-122"/>
              </a:rPr>
              <a:t>I once heard a minister say in a meeting..."I loose the Spirit of Salvation" in this room and meeting,  beloved there is no spirit of salvation...but there is "The SPIRIT of </a:t>
            </a:r>
            <a:r>
              <a:rPr lang="en-US" sz="4400" b="1" dirty="0" err="1" smtClean="0">
                <a:effectLst/>
                <a:latin typeface="Times New Roman" panose="02020603050405020304" pitchFamily="18" charset="0"/>
                <a:ea typeface="SimSun" panose="02010600030101010101" pitchFamily="2" charset="-122"/>
              </a:rPr>
              <a:t>ADOPTION"by</a:t>
            </a:r>
            <a:r>
              <a:rPr lang="en-US" sz="4400" b="1" dirty="0" smtClean="0">
                <a:effectLst/>
                <a:latin typeface="Times New Roman" panose="02020603050405020304" pitchFamily="18" charset="0"/>
                <a:ea typeface="SimSun" panose="02010600030101010101" pitchFamily="2" charset="-122"/>
              </a:rPr>
              <a:t> which we cry ABBA FATHER" Rom 8:15 Then there is the SPIRIT OF GRACE AND SUPPLICATION"  </a:t>
            </a:r>
            <a:r>
              <a:rPr lang="en-US" sz="4400" b="1" dirty="0" err="1" smtClean="0">
                <a:effectLst/>
                <a:latin typeface="Times New Roman" panose="02020603050405020304" pitchFamily="18" charset="0"/>
                <a:ea typeface="SimSun" panose="02010600030101010101" pitchFamily="2" charset="-122"/>
              </a:rPr>
              <a:t>Zech</a:t>
            </a:r>
            <a:r>
              <a:rPr lang="en-US" sz="4400" b="1" dirty="0" smtClean="0">
                <a:effectLst/>
                <a:latin typeface="Times New Roman" panose="02020603050405020304" pitchFamily="18" charset="0"/>
                <a:ea typeface="SimSun" panose="02010600030101010101" pitchFamily="2" charset="-122"/>
              </a:rPr>
              <a:t> 12:10, that will cause them to look upon Jesus, who was pierced!</a:t>
            </a:r>
            <a:endParaRPr lang="en-US" sz="4400" b="1"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1389437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18839</TotalTime>
  <Words>5119</Words>
  <Application>Microsoft Office PowerPoint</Application>
  <PresentationFormat>Widescreen</PresentationFormat>
  <Paragraphs>403</Paragraphs>
  <Slides>83</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83</vt:i4>
      </vt:variant>
    </vt:vector>
  </HeadingPairs>
  <TitlesOfParts>
    <vt:vector size="94" baseType="lpstr">
      <vt:lpstr>Arial Unicode MS</vt:lpstr>
      <vt:lpstr>SimSun</vt:lpstr>
      <vt:lpstr>Arial</vt:lpstr>
      <vt:lpstr>Arial Black</vt:lpstr>
      <vt:lpstr>Britannic Bold</vt:lpstr>
      <vt:lpstr>Calibri</vt:lpstr>
      <vt:lpstr>Calibri Light</vt:lpstr>
      <vt:lpstr>Castellar</vt:lpstr>
      <vt:lpstr>Cooper Black</vt:lpstr>
      <vt:lpstr>Times New Roman</vt:lpstr>
      <vt:lpstr>Office Theme</vt:lpstr>
      <vt:lpstr>PowerPoint Presentation</vt:lpstr>
      <vt:lpstr>PowerPoint Presentation</vt:lpstr>
      <vt:lpstr>HOW TO DEAL WITH THE STRONGMAN PART 1</vt:lpstr>
      <vt:lpstr>SCRIPTURE READING...  MATTHEW 12:20-30.. </vt:lpstr>
      <vt:lpstr> Tonight's study will focus on the subject of how to deal with our enemies in time of Spiritual Warfare! The story we just read should let us understand that we are indeed involved in spiritual warfare! The problem with many of today's children of God is that if an army is not well trained or well equipped chances are they will lose the battle on every front or wind up wounded in action in the heat of the battle. I believe that many in the Church today need to be made aware of  certain things involved in this spiritual war that we are engaged in !  Thus the beginning of this study!!</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DEAL WITH THE STRONGMAN Part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DEAL WITH THE STRONGMAN Part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DEAL WITH THE STRONGMAN Part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DEAL WITH THE STRONGMAN</dc:title>
  <dc:creator>Carlos sepulveda</dc:creator>
  <cp:lastModifiedBy>Carlos sepulveda</cp:lastModifiedBy>
  <cp:revision>189</cp:revision>
  <dcterms:created xsi:type="dcterms:W3CDTF">2015-08-08T02:18:10Z</dcterms:created>
  <dcterms:modified xsi:type="dcterms:W3CDTF">2015-09-10T01:08:50Z</dcterms:modified>
</cp:coreProperties>
</file>