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snapToObjects="1">
      <p:cViewPr varScale="1">
        <p:scale>
          <a:sx n="70" d="100"/>
          <a:sy n="70" d="100"/>
        </p:scale>
        <p:origin x="1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The brain is a three pound organ that controls all functions of the body, interprets information from the outside world, and embodies the essence of the mind and soul. Intelligence, creativity, emotion, and memory are a few of the many things governed by the brain. Protected within the skull, the brain is composed of the cerebrum, cerebellum, and brainstem. </a:t>
            </a:r>
          </a:p>
          <a:p>
            <a:endParaRPr/>
          </a:p>
          <a:p>
            <a:r>
              <a:t>The brain stem acts as a relay center connecting the cerebrum and cerebellum to the spinal cord. It performs many automatic functions such as breathing, heart rate, body temperature, wake and sleep cycles, digestion, sneezing, coughing, vomiting, and swallowing. </a:t>
            </a:r>
          </a:p>
          <a:p>
            <a:endParaRPr/>
          </a:p>
          <a:p>
            <a:r>
              <a:t>The Cerebellum is located under the cerebrum. Its function is to coordinate muscle movements, maintain posture, and balance. </a:t>
            </a:r>
          </a:p>
          <a:p>
            <a:endParaRPr/>
          </a:p>
          <a:p>
            <a:r>
              <a:t>The Cerebrum is the largest part of the brain and is composed of right and left hemispheres. It performs higher functions like interpreting touch, vision and hearing, as well as speech, reasoning, emotions, learning, and fine control of movement.</a:t>
            </a:r>
          </a:p>
          <a:p>
            <a:endParaRPr/>
          </a:p>
          <a:p>
            <a:r>
              <a:t>The cerebrum has two hemispheres. Each hemisphere controls the opposite side of the body. If a stroke occurs on the right side of the brain, your left arm or leg may be weak or paralyzed. Not all functions of the hemispheres are shared. In general, the left hemisphere controls speech, comprehension, arithmetic, and writing. The right hemisphere controls creativity, spatial ability, artistic, and musical skills.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Each of the hemispheres has four lobes: frontal, temporal, parietal, and occipital. Each lobe may be divided, once again, into areas that serve very specific functions. It’s important to understand that each lobe of the brain does not function alone. There are very complex relationships between the lobes of the brain and between the right and left hemispheres.</a:t>
            </a:r>
          </a:p>
          <a:p>
            <a:endParaRPr/>
          </a:p>
          <a:p>
            <a:r>
              <a:t>Frontal lobe</a:t>
            </a:r>
          </a:p>
          <a:p>
            <a:r>
              <a:t>	Personality, behavior, emotions</a:t>
            </a:r>
          </a:p>
          <a:p>
            <a:r>
              <a:t>	Judgment, planning, problem solving</a:t>
            </a:r>
          </a:p>
          <a:p>
            <a:r>
              <a:t>	Speech: speaking and writing (Broca’s area)</a:t>
            </a:r>
          </a:p>
          <a:p>
            <a:r>
              <a:t>	Body movement (motor strip)</a:t>
            </a:r>
          </a:p>
          <a:p>
            <a:r>
              <a:t>	Intelligence, concentration, self awareness</a:t>
            </a:r>
          </a:p>
          <a:p>
            <a:r>
              <a:t>Parietal lobe</a:t>
            </a:r>
          </a:p>
          <a:p>
            <a:r>
              <a:t>	Interprets language, words</a:t>
            </a:r>
          </a:p>
          <a:p>
            <a:r>
              <a:t>	Sense of touch, pain, temperature (sensory strip)</a:t>
            </a:r>
          </a:p>
          <a:p>
            <a:r>
              <a:t>	Interprets signals from vision, hearing, motor, sensory and memory</a:t>
            </a:r>
          </a:p>
          <a:p>
            <a:r>
              <a:t>	Spatial and visual perception</a:t>
            </a:r>
          </a:p>
          <a:p>
            <a:r>
              <a:t>Occipital lobe</a:t>
            </a:r>
          </a:p>
          <a:p>
            <a:r>
              <a:t>	Interprets vision (color, light, movement)</a:t>
            </a:r>
          </a:p>
          <a:p>
            <a:r>
              <a:t>Temporal lobe</a:t>
            </a:r>
          </a:p>
          <a:p>
            <a:r>
              <a:t>	Understanding language (Wernicke’s area)</a:t>
            </a:r>
          </a:p>
          <a:p>
            <a:r>
              <a:t>	Memory</a:t>
            </a:r>
          </a:p>
          <a:p>
            <a:r>
              <a:t>	Hearing</a:t>
            </a:r>
          </a:p>
          <a:p>
            <a:r>
              <a:t>	Sequencing and organization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Imagine you are driving down the road and were just in a car wreck and hit your frontal lobe. Everyone damage your frontal lobe of the brain in front of you. What issues will you be struggling with?</a:t>
            </a:r>
          </a:p>
          <a:p>
            <a:r>
              <a:t>Red - shows more activity </a:t>
            </a:r>
          </a:p>
          <a:p>
            <a:r>
              <a:t>Blue - shows less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In this slide we are paying attention not so much to the colors but more to the crevices and holes. The colors make the crevices and holes more pronounced. This slide came from Dr. Amen’s clinic. According to Dr. Amen these can be reversed with the right type of counseling techniques.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These are the issues that a person with TBI or mTBI may present with when they arrive for counseling. Researchers estimate that sixty-nine million individuals worldwide are estimated to sustain a TBI each year. A TBI is caused by a bump, blow, or jolt to the head that disrupts the normal function of the brain. Not all blows or jolts to the head result in a TBI. The severity of a TBI may range from “mild” (i.e., a brief change in mental status or consciousness) to “severe” (i.e., an extended period of unconsciousness or memory loss after the injury). Traumatic brain injury (TBI) is a major cause of death and disability in the United States. TBIs contribute to about 30% of all injury deaths. Every day, 153 people in the United States die from injuries that include TBI. Those who survive a TBI can face effects that last a few days, or the rest of their lives. Effects of TBI can include impaired thinking or memory, movement, sensation (e.g., vision or hearing), or emotional functioning (e.g., personality changes, depression). TBI can lead to suicide, PTSD, mood disorders, substance and alcohol issues, and impulsive behaviors. These issues not only affect individuals but can have lasting effects on families and communities.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25500" y="3048000"/>
            <a:ext cx="11353800" cy="2273300"/>
          </a:xfrm>
          <a:prstGeom prst="rect">
            <a:avLst/>
          </a:prstGeom>
        </p:spPr>
        <p:txBody>
          <a:bodyPr anchor="b"/>
          <a:lstStyle/>
          <a:p>
            <a:r>
              <a:t>Title Text</a:t>
            </a:r>
          </a:p>
        </p:txBody>
      </p:sp>
      <p:sp>
        <p:nvSpPr>
          <p:cNvPr id="12" name="Body Level One…"/>
          <p:cNvSpPr txBox="1">
            <a:spLocks noGrp="1"/>
          </p:cNvSpPr>
          <p:nvPr>
            <p:ph type="body" sz="quarter" idx="1"/>
          </p:nvPr>
        </p:nvSpPr>
        <p:spPr>
          <a:xfrm>
            <a:off x="825500" y="5308600"/>
            <a:ext cx="11353800" cy="1295400"/>
          </a:xfrm>
          <a:prstGeom prst="rect">
            <a:avLst/>
          </a:prstGeom>
        </p:spPr>
        <p:txBody>
          <a:bodyPr anchor="t"/>
          <a:lstStyle>
            <a:lvl1pPr marL="0" indent="0" algn="ctr">
              <a:spcBef>
                <a:spcPts val="0"/>
              </a:spcBef>
              <a:buSzTx/>
              <a:buNone/>
              <a:defRPr sz="3200" i="1"/>
            </a:lvl1pPr>
            <a:lvl2pPr marL="0" indent="0" algn="ctr">
              <a:spcBef>
                <a:spcPts val="0"/>
              </a:spcBef>
              <a:buSzTx/>
              <a:buNone/>
              <a:defRPr sz="3200" i="1"/>
            </a:lvl2pPr>
            <a:lvl3pPr marL="0" indent="0" algn="ctr">
              <a:spcBef>
                <a:spcPts val="0"/>
              </a:spcBef>
              <a:buSzTx/>
              <a:buNone/>
              <a:defRPr sz="3200" i="1"/>
            </a:lvl3pPr>
            <a:lvl4pPr marL="0" indent="0" algn="ctr">
              <a:spcBef>
                <a:spcPts val="0"/>
              </a:spcBef>
              <a:buSzTx/>
              <a:buNone/>
              <a:defRPr sz="3200" i="1"/>
            </a:lvl4pPr>
            <a:lvl5pPr marL="0" indent="0" algn="ctr">
              <a:spcBef>
                <a:spcPts val="0"/>
              </a:spcBef>
              <a:buSzTx/>
              <a:buNone/>
              <a:defRPr sz="3200" i="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Image"/>
          <p:cNvSpPr>
            <a:spLocks noGrp="1"/>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endParaRPr/>
          </a:p>
        </p:txBody>
      </p:sp>
      <p:sp>
        <p:nvSpPr>
          <p:cNvPr id="40" name="Title Text"/>
          <p:cNvSpPr txBox="1">
            <a:spLocks noGrp="1"/>
          </p:cNvSpPr>
          <p:nvPr>
            <p:ph type="title"/>
          </p:nvPr>
        </p:nvSpPr>
        <p:spPr>
          <a:xfrm>
            <a:off x="304800" y="1778000"/>
            <a:ext cx="7327900" cy="3340100"/>
          </a:xfrm>
          <a:prstGeom prst="rect">
            <a:avLst/>
          </a:prstGeom>
        </p:spPr>
        <p:txBody>
          <a:bodyPr anchor="b"/>
          <a:lstStyle/>
          <a:p>
            <a:r>
              <a:t>Title Text</a:t>
            </a:r>
          </a:p>
        </p:txBody>
      </p:sp>
      <p:sp>
        <p:nvSpPr>
          <p:cNvPr id="41" name="Body Level One…"/>
          <p:cNvSpPr txBox="1">
            <a:spLocks noGrp="1"/>
          </p:cNvSpPr>
          <p:nvPr>
            <p:ph type="body" sz="quarter" idx="1"/>
          </p:nvPr>
        </p:nvSpPr>
        <p:spPr>
          <a:xfrm>
            <a:off x="304800" y="5168900"/>
            <a:ext cx="7327900" cy="2743200"/>
          </a:xfrm>
          <a:prstGeom prst="rect">
            <a:avLst/>
          </a:prstGeom>
        </p:spPr>
        <p:txBody>
          <a:bodyPr anchor="t"/>
          <a:lstStyle>
            <a:lvl1pPr marL="0" indent="0" algn="ctr">
              <a:spcBef>
                <a:spcPts val="0"/>
              </a:spcBef>
              <a:buSzTx/>
              <a:buNone/>
              <a:defRPr sz="3200" i="1"/>
            </a:lvl1pPr>
            <a:lvl2pPr marL="0" indent="0" algn="ctr">
              <a:spcBef>
                <a:spcPts val="0"/>
              </a:spcBef>
              <a:buSzTx/>
              <a:buNone/>
              <a:defRPr sz="3200" i="1"/>
            </a:lvl2pPr>
            <a:lvl3pPr marL="0" indent="0" algn="ctr">
              <a:spcBef>
                <a:spcPts val="0"/>
              </a:spcBef>
              <a:buSzTx/>
              <a:buNone/>
              <a:defRPr sz="3200" i="1"/>
            </a:lvl3pPr>
            <a:lvl4pPr marL="0" indent="0" algn="ctr">
              <a:spcBef>
                <a:spcPts val="0"/>
              </a:spcBef>
              <a:buSzTx/>
              <a:buNone/>
              <a:defRPr sz="3200" i="1"/>
            </a:lvl4pPr>
            <a:lvl5pPr marL="0" indent="0" algn="ctr">
              <a:spcBef>
                <a:spcPts val="0"/>
              </a:spcBef>
              <a:buSzTx/>
              <a:buNone/>
              <a:defRPr sz="3200" i="1"/>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50"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58" name="Body Level One…"/>
          <p:cNvSpPr txBox="1">
            <a:spLocks noGrp="1"/>
          </p:cNvSpPr>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6337299" y="8991600"/>
            <a:ext cx="342901" cy="4064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Image"/>
          <p:cNvSpPr>
            <a:spLocks noGrp="1"/>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endParaRPr/>
          </a:p>
        </p:txBody>
      </p:sp>
      <p:sp>
        <p:nvSpPr>
          <p:cNvPr id="67" name="Title Text"/>
          <p:cNvSpPr txBox="1">
            <a:spLocks noGrp="1"/>
          </p:cNvSpPr>
          <p:nvPr>
            <p:ph type="title"/>
          </p:nvPr>
        </p:nvSpPr>
        <p:spPr>
          <a:xfrm>
            <a:off x="825500" y="50800"/>
            <a:ext cx="11353800" cy="20320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Title Text</a:t>
            </a:r>
          </a:p>
        </p:txBody>
      </p:sp>
      <p:sp>
        <p:nvSpPr>
          <p:cNvPr id="68" name="Body Level One…"/>
          <p:cNvSpPr txBox="1">
            <a:spLocks noGrp="1"/>
          </p:cNvSpPr>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a:spLocks noGrp="1"/>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sz="2800" i="1"/>
            </a:lvl1pPr>
          </a:lstStyle>
          <a:p>
            <a:r>
              <a:t>-Johnny Appleseed</a:t>
            </a:r>
          </a:p>
        </p:txBody>
      </p:sp>
      <p:sp>
        <p:nvSpPr>
          <p:cNvPr id="96" name="“Type a quote here.”"/>
          <p:cNvSpPr txBox="1">
            <a:spLocks noGrp="1"/>
          </p:cNvSpPr>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r>
              <a:t>“Type a quote here.”</a:t>
            </a:r>
          </a:p>
        </p:txBody>
      </p:sp>
      <p:sp>
        <p:nvSpPr>
          <p:cNvPr id="97"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25500" y="3733800"/>
            <a:ext cx="11353800" cy="2273300"/>
          </a:xfrm>
          <a:prstGeom prst="rect">
            <a:avLst/>
          </a:prstGeom>
          <a:ln w="12700">
            <a:miter lim="400000"/>
          </a:ln>
          <a:effectLst>
            <a:outerShdw blurRad="25400" dist="12700" dir="5400000" rotWithShape="0">
              <a:srgbClr val="FFFFFF"/>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25500" y="825500"/>
            <a:ext cx="11353800" cy="8102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37299" y="8991600"/>
            <a:ext cx="342901" cy="406400"/>
          </a:xfrm>
          <a:prstGeom prst="rect">
            <a:avLst/>
          </a:prstGeom>
          <a:ln w="12700">
            <a:miter lim="400000"/>
          </a:ln>
          <a:effectLst>
            <a:outerShdw blurRad="12700" dist="12700" dir="5400000" rotWithShape="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sz="6400" b="0" i="0" u="none" strike="noStrike" cap="all" spc="320" baseline="0">
          <a:ln>
            <a:noFill/>
          </a:ln>
          <a:solidFill>
            <a:srgbClr val="4F5C3F">
              <a:alpha val="69000"/>
            </a:srgbClr>
          </a:solidFill>
          <a:effectLst>
            <a:outerShdw blurRad="25400" dist="12700" dir="16200000" rotWithShape="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14"/>
        </a:buBlip>
        <a:tabLst/>
        <a:defRPr sz="3600" b="0" i="0" u="none" strike="noStrike" cap="none" spc="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bi, The brain, and Exercise"/>
          <p:cNvSpPr txBox="1">
            <a:spLocks noGrp="1"/>
          </p:cNvSpPr>
          <p:nvPr>
            <p:ph type="ctrTitle"/>
          </p:nvPr>
        </p:nvSpPr>
        <p:spPr>
          <a:prstGeom prst="rect">
            <a:avLst/>
          </a:prstGeom>
        </p:spPr>
        <p:txBody>
          <a:bodyPr/>
          <a:lstStyle/>
          <a:p>
            <a:pPr lvl="1"/>
            <a:r>
              <a:t>Tbi, The brain, and Exercise</a:t>
            </a:r>
          </a:p>
        </p:txBody>
      </p:sp>
      <p:sp>
        <p:nvSpPr>
          <p:cNvPr id="122" name="Angela and Sagen"/>
          <p:cNvSpPr txBox="1">
            <a:spLocks noGrp="1"/>
          </p:cNvSpPr>
          <p:nvPr>
            <p:ph type="subTitle" sz="quarter" idx="1"/>
          </p:nvPr>
        </p:nvSpPr>
        <p:spPr>
          <a:prstGeom prst="rect">
            <a:avLst/>
          </a:prstGeom>
        </p:spPr>
        <p:txBody>
          <a:bodyPr/>
          <a:lstStyle/>
          <a:p>
            <a:r>
              <a:t>Angela and Sagen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Questions/Comments?"/>
          <p:cNvSpPr txBox="1">
            <a:spLocks noGrp="1"/>
          </p:cNvSpPr>
          <p:nvPr>
            <p:ph type="body" idx="14"/>
          </p:nvPr>
        </p:nvSpPr>
        <p:spPr>
          <a:prstGeom prst="rect">
            <a:avLst/>
          </a:prstGeom>
        </p:spPr>
        <p:txBody>
          <a:bodyPr/>
          <a:lstStyle/>
          <a:p>
            <a:r>
              <a:t>Questions/Comments?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ferences"/>
          <p:cNvSpPr txBox="1">
            <a:spLocks noGrp="1"/>
          </p:cNvSpPr>
          <p:nvPr>
            <p:ph type="title"/>
          </p:nvPr>
        </p:nvSpPr>
        <p:spPr>
          <a:prstGeom prst="rect">
            <a:avLst/>
          </a:prstGeom>
        </p:spPr>
        <p:txBody>
          <a:bodyPr/>
          <a:lstStyle/>
          <a:p>
            <a:r>
              <a:t>References</a:t>
            </a:r>
          </a:p>
        </p:txBody>
      </p:sp>
      <p:sp>
        <p:nvSpPr>
          <p:cNvPr id="166" name="Aldossary, N. M., Kotb, M. A., &amp; Kamal, A. M. (2019). Predictive value of early MRI findings on neurocognitive and psychiatric outcomes in patients with severe traumatic brain injury. Journal of affective disorders, 243, 1-7. https://doi.org/10.1016/j.jad.2018.09.001…"/>
          <p:cNvSpPr txBox="1">
            <a:spLocks noGrp="1"/>
          </p:cNvSpPr>
          <p:nvPr>
            <p:ph type="body" idx="1"/>
          </p:nvPr>
        </p:nvSpPr>
        <p:spPr>
          <a:prstGeom prst="rect">
            <a:avLst/>
          </a:prstGeom>
        </p:spPr>
        <p:txBody>
          <a:bodyPr>
            <a:normAutofit lnSpcReduction="10000"/>
          </a:bodyPr>
          <a:lstStyle/>
          <a:p>
            <a:pPr marL="0" indent="0" defTabSz="411479">
              <a:lnSpc>
                <a:spcPct val="100000"/>
              </a:lnSpc>
              <a:spcBef>
                <a:spcPts val="0"/>
              </a:spcBef>
              <a:buSzTx/>
              <a:buNone/>
              <a:defRPr sz="1350">
                <a:solidFill>
                  <a:srgbClr val="000000"/>
                </a:solidFill>
                <a:effectLst/>
              </a:defRPr>
            </a:pPr>
            <a:r>
              <a:t>Aldossary, N. M., Kotb, M. A., &amp; Kamal, A. M. (2019). Predictive value of early MRI findings on neurocognitive and psychiatric outcomes in patients with severe traumatic brain injury. Journal of affective disorders, 243, 1-7. https://doi.org/10.1016/j.jad.2018.09.001</a:t>
            </a:r>
          </a:p>
          <a:p>
            <a:pPr marL="0" indent="0" defTabSz="411479">
              <a:lnSpc>
                <a:spcPct val="100000"/>
              </a:lnSpc>
              <a:spcBef>
                <a:spcPts val="0"/>
              </a:spcBef>
              <a:buSzTx/>
              <a:buNone/>
              <a:defRPr sz="1350">
                <a:solidFill>
                  <a:srgbClr val="000000"/>
                </a:solidFill>
                <a:effectLst/>
              </a:defRPr>
            </a:pPr>
            <a:br/>
            <a:r>
              <a:t>Archer, T. (2012). Influence of physical exercise on traumatic brain injury deficits: scaffolding effect. Neurotoxicity research, 21(4), 418-434. https://doi-org.ezproxy.liberty.edu/10.1007/s12640-011-9297-0</a:t>
            </a:r>
          </a:p>
          <a:p>
            <a:pPr marL="0" indent="0" defTabSz="411479">
              <a:lnSpc>
                <a:spcPct val="100000"/>
              </a:lnSpc>
              <a:spcBef>
                <a:spcPts val="0"/>
              </a:spcBef>
              <a:buSzTx/>
              <a:buNone/>
              <a:defRPr sz="1350">
                <a:solidFill>
                  <a:srgbClr val="000000"/>
                </a:solidFill>
                <a:effectLst/>
              </a:defRPr>
            </a:pPr>
            <a:br/>
            <a:r>
              <a:t>Chin, L. M., Keyser, R. E., Dsurney, J., &amp; Chan, L. (2015). Improved cognitive performance following aerobic exercise training in people with traumatic brain injury. </a:t>
            </a:r>
            <a:r>
              <a:rPr i="1"/>
              <a:t>Archives of physical medicine and rehabilitation</a:t>
            </a:r>
            <a:r>
              <a:t>, </a:t>
            </a:r>
            <a:r>
              <a:rPr i="1"/>
              <a:t>96</a:t>
            </a:r>
            <a:r>
              <a:t>(4), 754-759. DOI: 10.1016/j.apmr.2014.11.009</a:t>
            </a:r>
          </a:p>
          <a:p>
            <a:pPr marL="0" indent="0" defTabSz="411479">
              <a:lnSpc>
                <a:spcPct val="100000"/>
              </a:lnSpc>
              <a:spcBef>
                <a:spcPts val="0"/>
              </a:spcBef>
              <a:buSzTx/>
              <a:buNone/>
              <a:defRPr sz="1350">
                <a:solidFill>
                  <a:srgbClr val="000000"/>
                </a:solidFill>
                <a:effectLst/>
              </a:defRPr>
            </a:pPr>
            <a:br/>
            <a:r>
              <a:t>Dewan, M. C., Rattani, A., Gupta, S., Baticulon, R. E., Hung, Y. C., Punchak, M., ... &amp; Rosenfeld, J. V. (2018). Estimating the global incidence of traumatic brain injury. </a:t>
            </a:r>
            <a:r>
              <a:rPr i="1"/>
              <a:t>Journal of neurosurgery</a:t>
            </a:r>
            <a:r>
              <a:t>, </a:t>
            </a:r>
            <a:r>
              <a:rPr i="1"/>
              <a:t>1</a:t>
            </a:r>
            <a:r>
              <a:t>(aop), 1-18.https://doi.org/10.3171/2017.10.JNS17352</a:t>
            </a:r>
          </a:p>
          <a:p>
            <a:pPr marL="0" indent="0" defTabSz="411479">
              <a:lnSpc>
                <a:spcPct val="100000"/>
              </a:lnSpc>
              <a:spcBef>
                <a:spcPts val="0"/>
              </a:spcBef>
              <a:buSzTx/>
              <a:buNone/>
              <a:defRPr sz="1350">
                <a:solidFill>
                  <a:srgbClr val="000000"/>
                </a:solidFill>
                <a:effectLst/>
              </a:defRPr>
            </a:pPr>
            <a:br/>
            <a:r>
              <a:t>Devine, J. M., Wong, B., Gervino, E., Pascual-Leone, A., &amp; Alexander, M. P. (2016). Independent, community-based aerobic exercise training for people with moderate-to-severe traumatic brain injury. </a:t>
            </a:r>
            <a:r>
              <a:rPr i="1"/>
              <a:t>Archives of physical medicine and rehabilitation</a:t>
            </a:r>
            <a:r>
              <a:t>, </a:t>
            </a:r>
            <a:r>
              <a:rPr i="1"/>
              <a:t>97</a:t>
            </a:r>
            <a:r>
              <a:t>(8), 1392-1397.doi: 10.1016/j.apmr.2016.04.015</a:t>
            </a:r>
          </a:p>
          <a:p>
            <a:pPr marL="0" indent="0" defTabSz="411479">
              <a:lnSpc>
                <a:spcPct val="100000"/>
              </a:lnSpc>
              <a:spcBef>
                <a:spcPts val="0"/>
              </a:spcBef>
              <a:buSzTx/>
              <a:buNone/>
              <a:defRPr sz="1350">
                <a:solidFill>
                  <a:srgbClr val="000000"/>
                </a:solidFill>
                <a:effectLst/>
              </a:defRPr>
            </a:pPr>
            <a:endParaRPr/>
          </a:p>
          <a:p>
            <a:pPr marL="0" indent="0" defTabSz="411479">
              <a:lnSpc>
                <a:spcPct val="100000"/>
              </a:lnSpc>
              <a:spcBef>
                <a:spcPts val="0"/>
              </a:spcBef>
              <a:buSzTx/>
              <a:buNone/>
              <a:defRPr sz="1350">
                <a:solidFill>
                  <a:srgbClr val="000000"/>
                </a:solidFill>
                <a:effectLst/>
              </a:defRPr>
            </a:pPr>
            <a:r>
              <a:t>Greco, T., Ferguson, L., Giza, C., &amp; Prins, M. L. (2019). Mechanisms underlying vulnerabilities after repeat mild traumatic brain injuries. Experimental Neurology.https://doi.org/10.1016/j.expneurol.2019.01.012</a:t>
            </a:r>
          </a:p>
          <a:p>
            <a:pPr marL="0" indent="0" defTabSz="411479">
              <a:lnSpc>
                <a:spcPct val="100000"/>
              </a:lnSpc>
              <a:spcBef>
                <a:spcPts val="0"/>
              </a:spcBef>
              <a:buSzTx/>
              <a:buNone/>
              <a:defRPr sz="1350">
                <a:solidFill>
                  <a:srgbClr val="000000"/>
                </a:solidFill>
                <a:effectLst/>
              </a:defRPr>
            </a:pPr>
            <a:br/>
            <a:r>
              <a:t>Imms, P., Clemente, A., Cook, M., D’Souza, W., Wilson, P. H., Jones, D. K., &amp; Caeyenberghs, K. (2019). The structural connectome in traumatic brain injury: A meta-analysis of graph metrics. Neuroscience &amp; Biobehavioral Reviews. doi. 10.1016/j.neubiorev.2019.01.002</a:t>
            </a:r>
          </a:p>
          <a:p>
            <a:pPr marL="0" indent="0" defTabSz="411479">
              <a:lnSpc>
                <a:spcPct val="100000"/>
              </a:lnSpc>
              <a:spcBef>
                <a:spcPts val="0"/>
              </a:spcBef>
              <a:buSzTx/>
              <a:buNone/>
              <a:defRPr sz="1350">
                <a:solidFill>
                  <a:srgbClr val="000000"/>
                </a:solidFill>
                <a:effectLst/>
              </a:defRPr>
            </a:pPr>
            <a:br/>
            <a:r>
              <a:t>Klimova, A., Korgaonkar, M. S., Whitford, T., &amp; Bryant, R. A. (2019). Diffusion tensor imaging analysis of mild traumatic brain injury and posttraumatic stress disorder. Biological psychiatry: cognitive neuroscience and neuroimaging, 4(1), 81-90.doi: 10.1016/j.bpsc.2018.10.004.</a:t>
            </a:r>
          </a:p>
          <a:p>
            <a:pPr marL="0" indent="0" defTabSz="411479">
              <a:lnSpc>
                <a:spcPct val="100000"/>
              </a:lnSpc>
              <a:spcBef>
                <a:spcPts val="0"/>
              </a:spcBef>
              <a:buSzTx/>
              <a:buNone/>
              <a:defRPr sz="1350">
                <a:solidFill>
                  <a:srgbClr val="000000"/>
                </a:solidFill>
                <a:effectLst/>
              </a:defRPr>
            </a:pPr>
            <a:br/>
            <a:r>
              <a:t>Ko, I. G., Kim, S. E., Hwang, L., Jin, J. J., Kim, C. J., Kim, B. K., &amp; Kim, H. (2018). Late starting treadmill exercise improves spatial learning ability through suppressing CREP/BDNF/TrkB signaling pathway following traumatic brain injury in rats. </a:t>
            </a:r>
            <a:r>
              <a:rPr i="1"/>
              <a:t>Journal of exercise rehabilitation</a:t>
            </a:r>
            <a:r>
              <a:t>, </a:t>
            </a:r>
            <a:r>
              <a:rPr i="1"/>
              <a:t>14</a:t>
            </a:r>
            <a:r>
              <a:t>(3), 327. doi: 10.12965/jer.1836248.124.</a:t>
            </a:r>
          </a:p>
          <a:p>
            <a:pPr marL="0" indent="0" defTabSz="411479">
              <a:lnSpc>
                <a:spcPct val="100000"/>
              </a:lnSpc>
              <a:spcBef>
                <a:spcPts val="0"/>
              </a:spcBef>
              <a:buSzTx/>
              <a:buNone/>
              <a:defRPr sz="1350">
                <a:solidFill>
                  <a:srgbClr val="000000"/>
                </a:solidFill>
                <a:effectLst/>
              </a:defRPr>
            </a:pPr>
            <a:br/>
            <a:r>
              <a:t>Lai, B., Cederberg, K., Vanderbom, K. A., Bickel, C. S., Rimmer, J. H., &amp; Motl, R. W. (2018). Characteristics of adults with neurologic disability recruited for exercise trials: a secondary analysis. </a:t>
            </a:r>
            <a:r>
              <a:rPr i="1"/>
              <a:t>Adapted Physical Activity Quarterly</a:t>
            </a:r>
            <a:r>
              <a:t>, </a:t>
            </a:r>
            <a:r>
              <a:rPr i="1"/>
              <a:t>35</a:t>
            </a:r>
            <a:r>
              <a:t>(4), 476-497. doi: 10.1123/apaq.2017-0109</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ferences"/>
          <p:cNvSpPr txBox="1">
            <a:spLocks noGrp="1"/>
          </p:cNvSpPr>
          <p:nvPr>
            <p:ph type="title"/>
          </p:nvPr>
        </p:nvSpPr>
        <p:spPr>
          <a:prstGeom prst="rect">
            <a:avLst/>
          </a:prstGeom>
        </p:spPr>
        <p:txBody>
          <a:bodyPr/>
          <a:lstStyle/>
          <a:p>
            <a:r>
              <a:t>References</a:t>
            </a:r>
          </a:p>
        </p:txBody>
      </p:sp>
      <p:sp>
        <p:nvSpPr>
          <p:cNvPr id="169" name="Leddy, J. J., Haider, M. N., Ellis, M., &amp; Willer, B. S. (2018). Exercise is medicine for concussion. Current sports medicine reports, 17(8), 262-270. doi: 10.1249/JSR.0000000000000505.…"/>
          <p:cNvSpPr txBox="1">
            <a:spLocks noGrp="1"/>
          </p:cNvSpPr>
          <p:nvPr>
            <p:ph type="body" idx="1"/>
          </p:nvPr>
        </p:nvSpPr>
        <p:spPr>
          <a:prstGeom prst="rect">
            <a:avLst/>
          </a:prstGeom>
        </p:spPr>
        <p:txBody>
          <a:bodyPr/>
          <a:lstStyle/>
          <a:p>
            <a:pPr marL="0" indent="0" defTabSz="457200">
              <a:lnSpc>
                <a:spcPct val="100000"/>
              </a:lnSpc>
              <a:spcBef>
                <a:spcPts val="0"/>
              </a:spcBef>
              <a:buSzTx/>
              <a:buNone/>
              <a:defRPr sz="1200">
                <a:solidFill>
                  <a:srgbClr val="000000"/>
                </a:solidFill>
                <a:effectLst/>
              </a:defRPr>
            </a:pPr>
            <a:r>
              <a:t>Leddy, J. J., Haider, M. N., Ellis, M., &amp; Willer, B. S. (2018). Exercise is medicine for concussion. </a:t>
            </a:r>
            <a:r>
              <a:rPr i="1"/>
              <a:t>Current sports medicine reports</a:t>
            </a:r>
            <a:r>
              <a:t>, </a:t>
            </a:r>
            <a:r>
              <a:rPr i="1"/>
              <a:t>17</a:t>
            </a:r>
            <a:r>
              <a:t>(8), 262-270. doi: 10.1249/JSR.0000000000000505.</a:t>
            </a:r>
          </a:p>
          <a:p>
            <a:pPr marL="0" indent="0" defTabSz="457200">
              <a:lnSpc>
                <a:spcPct val="100000"/>
              </a:lnSpc>
              <a:spcBef>
                <a:spcPts val="0"/>
              </a:spcBef>
              <a:buSzTx/>
              <a:buNone/>
              <a:defRPr sz="1200">
                <a:solidFill>
                  <a:srgbClr val="000000"/>
                </a:solidFill>
                <a:effectLst/>
              </a:defRPr>
            </a:pPr>
            <a:endParaRPr/>
          </a:p>
          <a:p>
            <a:pPr marL="0" indent="0" defTabSz="457200">
              <a:lnSpc>
                <a:spcPct val="100000"/>
              </a:lnSpc>
              <a:spcBef>
                <a:spcPts val="0"/>
              </a:spcBef>
              <a:buSzTx/>
              <a:buNone/>
              <a:defRPr sz="1200">
                <a:solidFill>
                  <a:srgbClr val="000000"/>
                </a:solidFill>
                <a:effectLst/>
              </a:defRPr>
            </a:pPr>
            <a:r>
              <a:t>Liu, Y., Yan, T., Chu, J. M. T., Chen, Y., Dunnett, S., Ho, Y. S., ... &amp; Chang, R. C. C. (2019). The beneficial effects of physical exercise in the brain and related pathophysiological mechanisms in neurodegenerative diseases. </a:t>
            </a:r>
            <a:r>
              <a:rPr i="1"/>
              <a:t>Laboratory Investigation</a:t>
            </a:r>
            <a:r>
              <a:t>, 1. doi: 10.1038/s41374-019-0232-y.</a:t>
            </a:r>
          </a:p>
          <a:p>
            <a:pPr marL="0" indent="0" defTabSz="457200">
              <a:lnSpc>
                <a:spcPct val="100000"/>
              </a:lnSpc>
              <a:spcBef>
                <a:spcPts val="0"/>
              </a:spcBef>
              <a:buSzTx/>
              <a:buNone/>
              <a:defRPr sz="1200">
                <a:solidFill>
                  <a:srgbClr val="000000"/>
                </a:solidFill>
                <a:effectLst/>
              </a:defRPr>
            </a:pPr>
            <a:endParaRPr/>
          </a:p>
          <a:p>
            <a:pPr marL="0" indent="0" defTabSz="457200">
              <a:lnSpc>
                <a:spcPct val="100000"/>
              </a:lnSpc>
              <a:spcBef>
                <a:spcPts val="0"/>
              </a:spcBef>
              <a:buSzTx/>
              <a:buNone/>
              <a:defRPr sz="1200">
                <a:solidFill>
                  <a:srgbClr val="000000"/>
                </a:solidFill>
                <a:effectLst/>
              </a:defRPr>
            </a:pPr>
            <a:r>
              <a:t>Moore, T. M., Gur, R. C., Thomas, M. L., Brown, G. G., Nock, M. K., Savitt, A. P., ... &amp; Army STARRS Collaborators*. (2019). Development, Administration, and Structural Validity of a Brief, Computerized Neurocognitive Battery: Results From the Army Study to Assess Risk and Resilience in Servicemembers. Assessment, 26(1), 125-143. doi: 10.1177/1073191116689820</a:t>
            </a:r>
          </a:p>
          <a:p>
            <a:pPr marL="0" indent="0" defTabSz="457200">
              <a:lnSpc>
                <a:spcPct val="100000"/>
              </a:lnSpc>
              <a:spcBef>
                <a:spcPts val="0"/>
              </a:spcBef>
              <a:buSzTx/>
              <a:buNone/>
              <a:defRPr sz="1200">
                <a:solidFill>
                  <a:srgbClr val="000000"/>
                </a:solidFill>
                <a:effectLst/>
              </a:defRPr>
            </a:pPr>
            <a:br/>
            <a:r>
              <a:t>Morris, T. P., Costa-Miserachs, D., Rodriguez-Rajo, P., Finestres, J., Bernabeu, M., Gomes-Osman, J., ... &amp; Tormos-Muñoz, J. M. (2018). Feasibility of aerobic exercise in the subacute phase of recovery from traumatic brain injury: a case series. </a:t>
            </a:r>
            <a:r>
              <a:rPr i="1"/>
              <a:t>Journal of neurologic physical therapy</a:t>
            </a:r>
            <a:r>
              <a:t>, </a:t>
            </a:r>
            <a:r>
              <a:rPr i="1"/>
              <a:t>42</a:t>
            </a:r>
            <a:r>
              <a:t>(4), 268-275.</a:t>
            </a:r>
          </a:p>
          <a:p>
            <a:pPr marL="0" indent="0" defTabSz="457200">
              <a:lnSpc>
                <a:spcPct val="100000"/>
              </a:lnSpc>
              <a:spcBef>
                <a:spcPts val="0"/>
              </a:spcBef>
              <a:buSzTx/>
              <a:buNone/>
              <a:defRPr sz="1200">
                <a:solidFill>
                  <a:srgbClr val="000000"/>
                </a:solidFill>
                <a:effectLst/>
              </a:defRPr>
            </a:pPr>
            <a:br/>
            <a:r>
              <a:t>Pinto, S., Newman, M., &amp; Hirsch, M. (2018). Perceived Barriers to Exercise in Adults with Traumatic Brain Injury Vary by Age. </a:t>
            </a:r>
            <a:r>
              <a:rPr i="1"/>
              <a:t>Journal of Functional Morphology and Kinesiology</a:t>
            </a:r>
            <a:r>
              <a:t>, </a:t>
            </a:r>
            <a:r>
              <a:rPr i="1"/>
              <a:t>3</a:t>
            </a:r>
            <a:r>
              <a:t>(3), 47.https://doi.org/10.3390/jfmk3030047</a:t>
            </a:r>
          </a:p>
          <a:p>
            <a:pPr marL="0" indent="0" defTabSz="457200">
              <a:lnSpc>
                <a:spcPct val="100000"/>
              </a:lnSpc>
              <a:spcBef>
                <a:spcPts val="0"/>
              </a:spcBef>
              <a:buSzTx/>
              <a:buNone/>
              <a:defRPr sz="1200">
                <a:solidFill>
                  <a:srgbClr val="000000"/>
                </a:solidFill>
                <a:effectLst/>
              </a:defRPr>
            </a:pPr>
            <a:br/>
            <a:r>
              <a:t>Sullivan, K. A., Hills, A. P., &amp; Iverson, G. L. (2018). Graded Combined Aerobic Resistance Exercise (CARE) to Prevent or Treat the Persistent Post-concussion Syndrome. </a:t>
            </a:r>
            <a:r>
              <a:rPr i="1"/>
              <a:t>Current neurology and neuroscience reports</a:t>
            </a:r>
            <a:r>
              <a:t>, </a:t>
            </a:r>
            <a:r>
              <a:rPr i="1"/>
              <a:t>18</a:t>
            </a:r>
            <a:r>
              <a:t>(11), 75. doi: 10.1007/s11910-018-0884-9.</a:t>
            </a:r>
          </a:p>
          <a:p>
            <a:pPr marL="0" indent="0" defTabSz="457200">
              <a:lnSpc>
                <a:spcPct val="100000"/>
              </a:lnSpc>
              <a:spcBef>
                <a:spcPts val="0"/>
              </a:spcBef>
              <a:buSzTx/>
              <a:buNone/>
              <a:defRPr sz="1200">
                <a:solidFill>
                  <a:srgbClr val="000000"/>
                </a:solidFill>
                <a:effectLst/>
              </a:defRPr>
            </a:pPr>
            <a:br/>
            <a:r>
              <a:t>Taylor, J. M., Montgomery, M. H., Gregory, E. J., &amp; Berman, N. E. (2015). Exercise preconditioning improves traumatic brain injury outcomes. </a:t>
            </a:r>
            <a:r>
              <a:rPr i="1"/>
              <a:t>Brain research</a:t>
            </a:r>
            <a:r>
              <a:t>, </a:t>
            </a:r>
            <a:r>
              <a:rPr i="1"/>
              <a:t>1622</a:t>
            </a:r>
            <a:r>
              <a:t>, 414-429. DOI: 10.1016/j.brainres.2015.07.009</a:t>
            </a:r>
          </a:p>
          <a:p>
            <a:pPr marL="0" indent="0" defTabSz="457200">
              <a:lnSpc>
                <a:spcPct val="100000"/>
              </a:lnSpc>
              <a:spcBef>
                <a:spcPts val="0"/>
              </a:spcBef>
              <a:buSzTx/>
              <a:buNone/>
              <a:defRPr sz="1200">
                <a:solidFill>
                  <a:srgbClr val="000000"/>
                </a:solidFill>
                <a:effectLst/>
              </a:defRPr>
            </a:pPr>
            <a:br/>
            <a:r>
              <a:t>Twamley, E. W., Hays, C. C., Van Patten, R., Seewald, P. M., Orff, H. J., Depp, C. A., ... &amp; Jak, A. J. (2019). Neurocognition, psychiatric symptoms, and lifetime homelessness among veterans with a history of traumatic brain injury. Psychiatry research, 271, 167-170.DOI:</a:t>
            </a:r>
          </a:p>
          <a:p>
            <a:pPr marL="0" indent="0" defTabSz="457200">
              <a:lnSpc>
                <a:spcPct val="100000"/>
              </a:lnSpc>
              <a:spcBef>
                <a:spcPts val="0"/>
              </a:spcBef>
              <a:buSzTx/>
              <a:buNone/>
              <a:defRPr sz="1200">
                <a:solidFill>
                  <a:srgbClr val="000000"/>
                </a:solidFill>
                <a:effectLst/>
              </a:defRPr>
            </a:pPr>
            <a:r>
              <a:t>10.1016/j.psychres.2018.11.049</a:t>
            </a:r>
          </a:p>
          <a:p>
            <a:pPr marL="0" indent="0" defTabSz="457200">
              <a:lnSpc>
                <a:spcPct val="100000"/>
              </a:lnSpc>
              <a:spcBef>
                <a:spcPts val="0"/>
              </a:spcBef>
              <a:buSzTx/>
              <a:buNone/>
              <a:defRPr sz="1200">
                <a:solidFill>
                  <a:srgbClr val="000000"/>
                </a:solidFill>
                <a:effectLst/>
              </a:defRPr>
            </a:pPr>
            <a:br/>
            <a:br/>
            <a:r>
              <a:t>Wise, E. K., Hoffman, J. M., Powell, J. M., Bombardier, C. H., &amp; Bell, K. R. (2012). Benefits of exercise maintenance after traumatic brain injury. </a:t>
            </a:r>
            <a:r>
              <a:rPr i="1"/>
              <a:t>Archives of physical medicine and rehabilitation</a:t>
            </a:r>
            <a:r>
              <a:t>, </a:t>
            </a:r>
            <a:r>
              <a:rPr i="1"/>
              <a:t>93</a:t>
            </a:r>
            <a:r>
              <a:t>(8), 1319-1323.doi: 10.1016/j.apmr.2012.05.009.</a:t>
            </a:r>
          </a:p>
          <a:p>
            <a:pPr marL="0" indent="0" defTabSz="457200">
              <a:lnSpc>
                <a:spcPct val="100000"/>
              </a:lnSpc>
              <a:spcBef>
                <a:spcPts val="0"/>
              </a:spcBef>
              <a:buSzTx/>
              <a:buNone/>
              <a:defRPr sz="1200">
                <a:solidFill>
                  <a:srgbClr val="000000"/>
                </a:solidFill>
                <a:effectLst/>
              </a:defRPr>
            </a:pPr>
            <a:br/>
            <a:r>
              <a:t>Yoon, K. J., &amp; Kim, D. Y. (2018). Immediate Effects of a Single Exercise on Behavior and Memory in the Early Period of Traumatic Brain Injury in Rats. </a:t>
            </a:r>
            <a:r>
              <a:rPr i="1"/>
              <a:t>Annals of rehabilitation medicine</a:t>
            </a:r>
            <a:r>
              <a:t>, </a:t>
            </a:r>
            <a:r>
              <a:rPr i="1"/>
              <a:t>42</a:t>
            </a:r>
            <a:r>
              <a:t>(5), 643. doi: 10.5535/arm.2018.42.5.643.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92E63-3D32-B54F-8D08-2A2B61170127}"/>
              </a:ext>
            </a:extLst>
          </p:cNvPr>
          <p:cNvSpPr>
            <a:spLocks noGrp="1"/>
          </p:cNvSpPr>
          <p:nvPr>
            <p:ph type="title"/>
          </p:nvPr>
        </p:nvSpPr>
        <p:spPr/>
        <p:txBody>
          <a:bodyPr/>
          <a:lstStyle/>
          <a:p>
            <a:r>
              <a:rPr lang="en-US" dirty="0"/>
              <a:t>Learning Objectives</a:t>
            </a:r>
          </a:p>
        </p:txBody>
      </p:sp>
      <p:sp>
        <p:nvSpPr>
          <p:cNvPr id="7" name="TextBox 6">
            <a:extLst>
              <a:ext uri="{FF2B5EF4-FFF2-40B4-BE49-F238E27FC236}">
                <a16:creationId xmlns:a16="http://schemas.microsoft.com/office/drawing/2014/main" id="{46AB5748-26F6-8B46-A923-559D4A8BD624}"/>
              </a:ext>
            </a:extLst>
          </p:cNvPr>
          <p:cNvSpPr txBox="1"/>
          <p:nvPr/>
        </p:nvSpPr>
        <p:spPr>
          <a:xfrm flipH="1">
            <a:off x="384810" y="2865926"/>
            <a:ext cx="12235180" cy="571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effectLst/>
              </a:rPr>
              <a:t>Learning Objective 1 </a:t>
            </a:r>
            <a:r>
              <a:rPr lang="en-US" dirty="0">
                <a:effectLst/>
              </a:rPr>
              <a:t>The attendees will be able to collaborate to design and label the major parts of the brain. </a:t>
            </a:r>
          </a:p>
          <a:p>
            <a:pPr algn="l"/>
            <a:endParaRPr lang="en-US" sz="1600" dirty="0">
              <a:effectLst/>
            </a:endParaRPr>
          </a:p>
          <a:p>
            <a:pPr algn="l"/>
            <a:r>
              <a:rPr lang="en-US" b="1" dirty="0">
                <a:effectLst/>
              </a:rPr>
              <a:t>Learning Objective 2 </a:t>
            </a:r>
            <a:r>
              <a:rPr lang="en-US" dirty="0">
                <a:effectLst/>
              </a:rPr>
              <a:t>The attendees will be able to develop the connection between neurocognitive, TBI, and mental health disorders.</a:t>
            </a:r>
          </a:p>
          <a:p>
            <a:pPr algn="l"/>
            <a:endParaRPr lang="en-US" sz="1600" dirty="0">
              <a:effectLst/>
            </a:endParaRPr>
          </a:p>
          <a:p>
            <a:pPr algn="l"/>
            <a:r>
              <a:rPr lang="en-US" b="1" dirty="0">
                <a:effectLst/>
              </a:rPr>
              <a:t>Learning Objective 3 </a:t>
            </a:r>
            <a:r>
              <a:rPr lang="en-US" dirty="0">
                <a:effectLst/>
              </a:rPr>
              <a:t>The attendees will be able to determine the effectiveness of exercise with the TBI patient and their path towards mental healing. </a:t>
            </a:r>
          </a:p>
          <a:p>
            <a:pPr algn="l"/>
            <a:endParaRPr kumimoji="0" lang="en-US" sz="1600" b="0" i="0" u="none" strike="noStrike" cap="none" spc="0" normalizeH="0" baseline="0" dirty="0">
              <a:ln>
                <a:noFill/>
              </a:ln>
              <a:solidFill>
                <a:srgbClr val="4F5C3F"/>
              </a:solidFill>
              <a:effectLst>
                <a:outerShdw blurRad="25400" dist="12700" rotWithShape="0">
                  <a:srgbClr val="FFFFFF">
                    <a:alpha val="45000"/>
                  </a:srgbClr>
                </a:outerShdw>
              </a:effectLst>
              <a:uFillTx/>
              <a:latin typeface="Times New Roman" panose="02020603050405020304" pitchFamily="18" charset="0"/>
              <a:cs typeface="Times New Roman" panose="02020603050405020304" pitchFamily="18" charset="0"/>
              <a:sym typeface="Georgia"/>
            </a:endParaRPr>
          </a:p>
        </p:txBody>
      </p:sp>
    </p:spTree>
    <p:extLst>
      <p:ext uri="{BB962C8B-B14F-4D97-AF65-F5344CB8AC3E}">
        <p14:creationId xmlns:p14="http://schemas.microsoft.com/office/powerpoint/2010/main" val="25199471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e-anatomybrain1.jpg" descr="pe-anatomybrain1.jpg"/>
          <p:cNvPicPr>
            <a:picLocks noGrp="1" noChangeAspect="1"/>
          </p:cNvPicPr>
          <p:nvPr>
            <p:ph type="pic" idx="13"/>
          </p:nvPr>
        </p:nvPicPr>
        <p:blipFill>
          <a:blip r:embed="rId3">
            <a:extLst/>
          </a:blip>
          <a:srcRect l="5216" r="5216"/>
          <a:stretch>
            <a:fillRect/>
          </a:stretch>
        </p:blipFill>
        <p:spPr>
          <a:xfrm>
            <a:off x="7391399" y="2717800"/>
            <a:ext cx="4673601" cy="6184900"/>
          </a:xfrm>
          <a:prstGeom prst="rect">
            <a:avLst/>
          </a:prstGeom>
          <a:ln w="50800">
            <a:solidFill>
              <a:schemeClr val="accent2">
                <a:satOff val="14952"/>
                <a:lumOff val="23288"/>
              </a:schemeClr>
            </a:solidFill>
            <a:miter lim="400000"/>
          </a:ln>
        </p:spPr>
      </p:pic>
      <p:sp>
        <p:nvSpPr>
          <p:cNvPr id="125" name="Parts of the Brain"/>
          <p:cNvSpPr txBox="1">
            <a:spLocks noGrp="1"/>
          </p:cNvSpPr>
          <p:nvPr>
            <p:ph type="title"/>
          </p:nvPr>
        </p:nvSpPr>
        <p:spPr>
          <a:prstGeom prst="rect">
            <a:avLst/>
          </a:prstGeom>
        </p:spPr>
        <p:txBody>
          <a:bodyPr/>
          <a:lstStyle/>
          <a:p>
            <a:r>
              <a:t>Parts of the Brain</a:t>
            </a:r>
          </a:p>
        </p:txBody>
      </p:sp>
      <p:sp>
        <p:nvSpPr>
          <p:cNvPr id="126" name="Shown here are the three main parts of the brain."/>
          <p:cNvSpPr txBox="1">
            <a:spLocks noGrp="1"/>
          </p:cNvSpPr>
          <p:nvPr>
            <p:ph type="body" sz="half" idx="1"/>
          </p:nvPr>
        </p:nvSpPr>
        <p:spPr>
          <a:prstGeom prst="rect">
            <a:avLst/>
          </a:prstGeom>
        </p:spPr>
        <p:txBody>
          <a:bodyPr/>
          <a:lstStyle>
            <a:lvl1pPr>
              <a:buBlip>
                <a:blip r:embed="rId4"/>
              </a:buBlip>
            </a:lvl1pPr>
          </a:lstStyle>
          <a:p>
            <a:r>
              <a:t>Shown here are the three main parts of the brain.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XwvQTeuAStCwpdM32RuJ_Brain-lobes-functions-labelled_tcm9-155258.jpg" descr="XwvQTeuAStCwpdM32RuJ_Brain-lobes-functions-labelled_tcm9-155258.jpg"/>
          <p:cNvPicPr>
            <a:picLocks noGrp="1"/>
          </p:cNvPicPr>
          <p:nvPr>
            <p:ph type="pic" idx="13"/>
          </p:nvPr>
        </p:nvPicPr>
        <p:blipFill>
          <a:blip r:embed="rId3">
            <a:extLst/>
          </a:blip>
          <a:stretch>
            <a:fillRect/>
          </a:stretch>
        </p:blipFill>
        <p:spPr>
          <a:xfrm>
            <a:off x="560784" y="839787"/>
            <a:ext cx="11883232" cy="8074026"/>
          </a:xfrm>
          <a:prstGeom prst="rect">
            <a:avLst/>
          </a:prstGeom>
          <a:ln w="9525">
            <a:round/>
          </a:ln>
        </p:spPr>
      </p:pic>
      <p:sp>
        <p:nvSpPr>
          <p:cNvPr id="131" name="https://socratic.org/questions/how-many-parts-is-the-human-brain-divided-into-is-one-of-the-parts-the-hind-brai"/>
          <p:cNvSpPr txBox="1"/>
          <p:nvPr/>
        </p:nvSpPr>
        <p:spPr>
          <a:xfrm>
            <a:off x="2523852" y="9124069"/>
            <a:ext cx="7957096" cy="859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55000"/>
              </a:lnSpc>
              <a:spcBef>
                <a:spcPts val="2400"/>
              </a:spcBef>
              <a:defRPr sz="1200"/>
            </a:lvl1pPr>
          </a:lstStyle>
          <a:p>
            <a:r>
              <a:t>https://socratic.org/questions/how-many-parts-is-the-human-brain-divided-into-is-one-of-the-parts-the-hind-brai</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How Trauma Impacts the Brain"/>
          <p:cNvSpPr txBox="1">
            <a:spLocks noGrp="1"/>
          </p:cNvSpPr>
          <p:nvPr>
            <p:ph type="title"/>
          </p:nvPr>
        </p:nvSpPr>
        <p:spPr>
          <a:prstGeom prst="rect">
            <a:avLst/>
          </a:prstGeom>
        </p:spPr>
        <p:txBody>
          <a:bodyPr/>
          <a:lstStyle/>
          <a:p>
            <a:r>
              <a:t>How Trauma Impacts the Brain</a:t>
            </a:r>
          </a:p>
        </p:txBody>
      </p:sp>
      <p:grpSp>
        <p:nvGrpSpPr>
          <p:cNvPr id="138" name="Unknown.jpeg"/>
          <p:cNvGrpSpPr/>
          <p:nvPr/>
        </p:nvGrpSpPr>
        <p:grpSpPr>
          <a:xfrm>
            <a:off x="1401517" y="2686687"/>
            <a:ext cx="10201766" cy="6259826"/>
            <a:chOff x="0" y="0"/>
            <a:chExt cx="10201764" cy="6259824"/>
          </a:xfrm>
        </p:grpSpPr>
        <p:pic>
          <p:nvPicPr>
            <p:cNvPr id="137" name="Unknown.jpeg" descr="Unknown.jpeg"/>
            <p:cNvPicPr>
              <a:picLocks noChangeAspect="1"/>
            </p:cNvPicPr>
            <p:nvPr/>
          </p:nvPicPr>
          <p:blipFill>
            <a:blip r:embed="rId3">
              <a:extLst/>
            </a:blip>
            <a:stretch>
              <a:fillRect/>
            </a:stretch>
          </p:blipFill>
          <p:spPr>
            <a:xfrm>
              <a:off x="50800" y="50800"/>
              <a:ext cx="10100165" cy="6158225"/>
            </a:xfrm>
            <a:prstGeom prst="rect">
              <a:avLst/>
            </a:prstGeom>
            <a:ln>
              <a:noFill/>
            </a:ln>
            <a:effectLst/>
          </p:spPr>
        </p:pic>
        <p:pic>
          <p:nvPicPr>
            <p:cNvPr id="136" name="Unknown.jpeg" descr="Unknown.jpeg"/>
            <p:cNvPicPr>
              <a:picLocks/>
            </p:cNvPicPr>
            <p:nvPr/>
          </p:nvPicPr>
          <p:blipFill>
            <a:blip r:embed="rId4">
              <a:extLst/>
            </a:blip>
            <a:stretch>
              <a:fillRect/>
            </a:stretch>
          </p:blipFill>
          <p:spPr>
            <a:xfrm>
              <a:off x="0" y="0"/>
              <a:ext cx="10201765" cy="6259825"/>
            </a:xfrm>
            <a:prstGeom prst="rect">
              <a:avLst/>
            </a:prstGeom>
            <a:effectLst/>
          </p:spPr>
        </p:pic>
      </p:grpSp>
      <p:sp>
        <p:nvSpPr>
          <p:cNvPr id="139" name="https://vitamindwiki.com/VitaminDWiki"/>
          <p:cNvSpPr txBox="1"/>
          <p:nvPr/>
        </p:nvSpPr>
        <p:spPr>
          <a:xfrm>
            <a:off x="5025243" y="9268326"/>
            <a:ext cx="2954314"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00000"/>
              </a:lnSpc>
              <a:defRPr sz="1200"/>
            </a:lvl1pPr>
          </a:lstStyle>
          <a:p>
            <a:r>
              <a:t>https://vitamindwiki.com/VitaminDWiki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brain After Trauma"/>
          <p:cNvSpPr txBox="1">
            <a:spLocks noGrp="1"/>
          </p:cNvSpPr>
          <p:nvPr>
            <p:ph type="title"/>
          </p:nvPr>
        </p:nvSpPr>
        <p:spPr>
          <a:prstGeom prst="rect">
            <a:avLst/>
          </a:prstGeom>
        </p:spPr>
        <p:txBody>
          <a:bodyPr/>
          <a:lstStyle/>
          <a:p>
            <a:r>
              <a:t>The brain After Trauma</a:t>
            </a:r>
          </a:p>
        </p:txBody>
      </p:sp>
      <p:grpSp>
        <p:nvGrpSpPr>
          <p:cNvPr id="146" name="Unknown.jpeg"/>
          <p:cNvGrpSpPr/>
          <p:nvPr/>
        </p:nvGrpSpPr>
        <p:grpSpPr>
          <a:xfrm>
            <a:off x="2510944" y="3088724"/>
            <a:ext cx="7982912" cy="5455752"/>
            <a:chOff x="0" y="0"/>
            <a:chExt cx="7982910" cy="5455750"/>
          </a:xfrm>
        </p:grpSpPr>
        <p:pic>
          <p:nvPicPr>
            <p:cNvPr id="145" name="Unknown.jpeg" descr="Unknown.jpeg"/>
            <p:cNvPicPr>
              <a:picLocks noChangeAspect="1"/>
            </p:cNvPicPr>
            <p:nvPr/>
          </p:nvPicPr>
          <p:blipFill>
            <a:blip r:embed="rId3">
              <a:extLst/>
            </a:blip>
            <a:stretch>
              <a:fillRect/>
            </a:stretch>
          </p:blipFill>
          <p:spPr>
            <a:xfrm>
              <a:off x="50800" y="50800"/>
              <a:ext cx="7881311" cy="5354151"/>
            </a:xfrm>
            <a:prstGeom prst="rect">
              <a:avLst/>
            </a:prstGeom>
            <a:ln>
              <a:noFill/>
            </a:ln>
            <a:effectLst/>
          </p:spPr>
        </p:pic>
        <p:pic>
          <p:nvPicPr>
            <p:cNvPr id="144" name="Unknown.jpeg" descr="Unknown.jpeg"/>
            <p:cNvPicPr>
              <a:picLocks/>
            </p:cNvPicPr>
            <p:nvPr/>
          </p:nvPicPr>
          <p:blipFill>
            <a:blip r:embed="rId4">
              <a:extLst/>
            </a:blip>
            <a:stretch>
              <a:fillRect/>
            </a:stretch>
          </p:blipFill>
          <p:spPr>
            <a:xfrm>
              <a:off x="0" y="0"/>
              <a:ext cx="7982911" cy="5455751"/>
            </a:xfrm>
            <a:prstGeom prst="rect">
              <a:avLst/>
            </a:prstGeom>
            <a:effectLst/>
          </p:spPr>
        </p:pic>
      </p:grpSp>
      <p:sp>
        <p:nvSpPr>
          <p:cNvPr id="147" name="https://www.researchgate.net/figure/Healthy-vs-Classic-PTSD-vs-TBI-vs-Both_fig2_275584043"/>
          <p:cNvSpPr txBox="1"/>
          <p:nvPr/>
        </p:nvSpPr>
        <p:spPr>
          <a:xfrm>
            <a:off x="3143609" y="9135236"/>
            <a:ext cx="6717582"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00000"/>
              </a:lnSpc>
              <a:defRPr sz="1200"/>
            </a:lvl1pPr>
          </a:lstStyle>
          <a:p>
            <a:r>
              <a:t>https://www.researchgate.net/figure/Healthy-vs-Classic-PTSD-vs-TBI-vs-Both_fig2_275584043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Word Art.jpeg" descr="Word Art.jpeg"/>
          <p:cNvPicPr>
            <a:picLocks noGrp="1" noChangeAspect="1"/>
          </p:cNvPicPr>
          <p:nvPr>
            <p:ph type="pic" idx="13"/>
          </p:nvPr>
        </p:nvPicPr>
        <p:blipFill>
          <a:blip r:embed="rId3">
            <a:extLst/>
          </a:blip>
          <a:srcRect l="345" r="345"/>
          <a:stretch>
            <a:fillRect/>
          </a:stretch>
        </p:blipFill>
        <p:spPr>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ere do we feel results"/>
          <p:cNvSpPr txBox="1">
            <a:spLocks noGrp="1"/>
          </p:cNvSpPr>
          <p:nvPr>
            <p:ph type="title"/>
          </p:nvPr>
        </p:nvSpPr>
        <p:spPr>
          <a:prstGeom prst="rect">
            <a:avLst/>
          </a:prstGeom>
        </p:spPr>
        <p:txBody>
          <a:bodyPr/>
          <a:lstStyle/>
          <a:p>
            <a:r>
              <a:t>Where do we feel results</a:t>
            </a:r>
          </a:p>
        </p:txBody>
      </p:sp>
      <p:sp>
        <p:nvSpPr>
          <p:cNvPr id="156" name="Aerobic Exercise: Hippocampus…"/>
          <p:cNvSpPr txBox="1">
            <a:spLocks noGrp="1"/>
          </p:cNvSpPr>
          <p:nvPr>
            <p:ph type="body" idx="1"/>
          </p:nvPr>
        </p:nvSpPr>
        <p:spPr>
          <a:prstGeom prst="rect">
            <a:avLst/>
          </a:prstGeom>
        </p:spPr>
        <p:txBody>
          <a:bodyPr/>
          <a:lstStyle/>
          <a:p>
            <a:pPr marL="423163" indent="-423163" defTabSz="572516">
              <a:spcBef>
                <a:spcPts val="5000"/>
              </a:spcBef>
              <a:buBlip>
                <a:blip r:embed="rId2"/>
              </a:buBlip>
              <a:defRPr sz="3528">
                <a:effectLst>
                  <a:outerShdw blurRad="24892" dist="12446" rotWithShape="0">
                    <a:srgbClr val="FFFFFF">
                      <a:alpha val="45000"/>
                    </a:srgbClr>
                  </a:outerShdw>
                </a:effectLst>
              </a:defRPr>
            </a:pPr>
            <a:r>
              <a:t>Aerobic Exercise: Hippocampus</a:t>
            </a:r>
          </a:p>
          <a:p>
            <a:pPr marL="423163" indent="-423163" defTabSz="572516">
              <a:spcBef>
                <a:spcPts val="5000"/>
              </a:spcBef>
              <a:buBlip>
                <a:blip r:embed="rId2"/>
              </a:buBlip>
              <a:defRPr sz="3528">
                <a:effectLst>
                  <a:outerShdw blurRad="24892" dist="12446" rotWithShape="0">
                    <a:srgbClr val="FFFFFF">
                      <a:alpha val="45000"/>
                    </a:srgbClr>
                  </a:outerShdw>
                </a:effectLst>
              </a:defRPr>
            </a:pPr>
            <a:r>
              <a:t>Lifting Weights: Prefrontal cortex</a:t>
            </a:r>
          </a:p>
          <a:p>
            <a:pPr marL="423163" indent="-423163" defTabSz="572516">
              <a:spcBef>
                <a:spcPts val="5000"/>
              </a:spcBef>
              <a:buBlip>
                <a:blip r:embed="rId2"/>
              </a:buBlip>
              <a:defRPr sz="3528">
                <a:effectLst>
                  <a:outerShdw blurRad="24892" dist="12446" rotWithShape="0">
                    <a:srgbClr val="FFFFFF">
                      <a:alpha val="45000"/>
                    </a:srgbClr>
                  </a:outerShdw>
                </a:effectLst>
              </a:defRPr>
            </a:pPr>
            <a:r>
              <a:t>Yoga: Frontal Lobe</a:t>
            </a:r>
          </a:p>
          <a:p>
            <a:pPr marL="423163" indent="-423163" defTabSz="572516">
              <a:spcBef>
                <a:spcPts val="5000"/>
              </a:spcBef>
              <a:buBlip>
                <a:blip r:embed="rId2"/>
              </a:buBlip>
              <a:defRPr sz="3528">
                <a:effectLst>
                  <a:outerShdw blurRad="24892" dist="12446" rotWithShape="0">
                    <a:srgbClr val="FFFFFF">
                      <a:alpha val="45000"/>
                    </a:srgbClr>
                  </a:outerShdw>
                </a:effectLst>
              </a:defRPr>
            </a:pPr>
            <a:r>
              <a:t>High Intensity Intervals: Hypothalamus</a:t>
            </a:r>
          </a:p>
          <a:p>
            <a:pPr marL="423163" indent="-423163" defTabSz="572516">
              <a:spcBef>
                <a:spcPts val="5000"/>
              </a:spcBef>
              <a:buBlip>
                <a:blip r:embed="rId2"/>
              </a:buBlip>
              <a:defRPr sz="3528">
                <a:effectLst>
                  <a:outerShdw blurRad="24892" dist="12446" rotWithShape="0">
                    <a:srgbClr val="FFFFFF">
                      <a:alpha val="45000"/>
                    </a:srgbClr>
                  </a:outerShdw>
                </a:effectLst>
              </a:defRPr>
            </a:pPr>
            <a:r>
              <a:t>Sports Drills - Prefrontal Cortex and the Basal Ganglia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p:cNvSpPr txBox="1">
            <a:spLocks noGrp="1"/>
          </p:cNvSpPr>
          <p:nvPr>
            <p:ph type="title"/>
          </p:nvPr>
        </p:nvSpPr>
        <p:spPr>
          <a:prstGeom prst="rect">
            <a:avLst/>
          </a:prstGeom>
        </p:spPr>
        <p:txBody>
          <a:bodyPr/>
          <a:lstStyle/>
          <a:p>
            <a:endParaRPr/>
          </a:p>
        </p:txBody>
      </p:sp>
      <p:grpSp>
        <p:nvGrpSpPr>
          <p:cNvPr id="161" name="brain-exercise-2.png"/>
          <p:cNvGrpSpPr/>
          <p:nvPr/>
        </p:nvGrpSpPr>
        <p:grpSpPr>
          <a:xfrm>
            <a:off x="2933700" y="3648223"/>
            <a:ext cx="7137400" cy="4025901"/>
            <a:chOff x="0" y="0"/>
            <a:chExt cx="7137400" cy="4025900"/>
          </a:xfrm>
        </p:grpSpPr>
        <p:pic>
          <p:nvPicPr>
            <p:cNvPr id="160" name="brain-exercise-2.png" descr="brain-exercise-2.png"/>
            <p:cNvPicPr>
              <a:picLocks noChangeAspect="1"/>
            </p:cNvPicPr>
            <p:nvPr/>
          </p:nvPicPr>
          <p:blipFill>
            <a:blip r:embed="rId2">
              <a:extLst/>
            </a:blip>
            <a:srcRect/>
            <a:stretch>
              <a:fillRect/>
            </a:stretch>
          </p:blipFill>
          <p:spPr>
            <a:xfrm>
              <a:off x="50800" y="50800"/>
              <a:ext cx="7035800" cy="3924300"/>
            </a:xfrm>
            <a:prstGeom prst="rect">
              <a:avLst/>
            </a:prstGeom>
            <a:ln>
              <a:noFill/>
            </a:ln>
            <a:effectLst/>
          </p:spPr>
        </p:pic>
        <p:pic>
          <p:nvPicPr>
            <p:cNvPr id="159" name="brain-exercise-2.png" descr="brain-exercise-2.png"/>
            <p:cNvPicPr>
              <a:picLocks/>
            </p:cNvPicPr>
            <p:nvPr/>
          </p:nvPicPr>
          <p:blipFill>
            <a:blip r:embed="rId3">
              <a:extLst/>
            </a:blip>
            <a:stretch>
              <a:fillRect/>
            </a:stretch>
          </p:blipFill>
          <p:spPr>
            <a:xfrm>
              <a:off x="0" y="0"/>
              <a:ext cx="7137400" cy="4025900"/>
            </a:xfrm>
            <a:prstGeom prst="rect">
              <a:avLst/>
            </a:prstGeom>
            <a:effectLst/>
          </p:spPr>
        </p:pic>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20000"/>
          </a:lnSpc>
          <a:spcBef>
            <a:spcPts val="0"/>
          </a:spcBef>
          <a:spcAft>
            <a:spcPts val="0"/>
          </a:spcAft>
          <a:buClrTx/>
          <a:buSzTx/>
          <a:buFontTx/>
          <a:buNone/>
          <a:tabLst/>
          <a:defRPr kumimoji="0" sz="32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1138</Words>
  <Application>Microsoft Macintosh PowerPoint</Application>
  <PresentationFormat>Custom</PresentationFormat>
  <Paragraphs>82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Georgia</vt:lpstr>
      <vt:lpstr>Helvetica Neue</vt:lpstr>
      <vt:lpstr>Palatino</vt:lpstr>
      <vt:lpstr>Times New Roman</vt:lpstr>
      <vt:lpstr>Kyoto</vt:lpstr>
      <vt:lpstr>Tbi, The brain, and Exercise</vt:lpstr>
      <vt:lpstr>Learning Objectives</vt:lpstr>
      <vt:lpstr>Parts of the Brain</vt:lpstr>
      <vt:lpstr>PowerPoint Presentation</vt:lpstr>
      <vt:lpstr>How Trauma Impacts the Brain</vt:lpstr>
      <vt:lpstr>The brain After Trauma</vt:lpstr>
      <vt:lpstr>PowerPoint Presentation</vt:lpstr>
      <vt:lpstr>Where do we feel results</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Tbi, The brain, and Exercise</dc:title>
  <cp:lastModifiedBy>Angela Waggoner</cp:lastModifiedBy>
  <cp:revision>2</cp:revision>
  <dcterms:modified xsi:type="dcterms:W3CDTF">2019-03-26T14:10:21Z</dcterms:modified>
</cp:coreProperties>
</file>