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61" r:id="rId4"/>
    <p:sldId id="262" r:id="rId5"/>
    <p:sldId id="264" r:id="rId6"/>
    <p:sldId id="265" r:id="rId7"/>
    <p:sldId id="263" r:id="rId8"/>
    <p:sldId id="266" r:id="rId9"/>
    <p:sldId id="267" r:id="rId10"/>
    <p:sldId id="269" r:id="rId11"/>
    <p:sldId id="270" r:id="rId12"/>
    <p:sldId id="260" r:id="rId13"/>
    <p:sldId id="271" r:id="rId14"/>
    <p:sldId id="258" r:id="rId15"/>
    <p:sldId id="259" r:id="rId16"/>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arents\Documents\retirement%20payout%20over%20ti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nchor="ctr" anchorCtr="0"/>
          <a:lstStyle/>
          <a:p>
            <a:pPr lvl="0" algn="ctr" rtl="0">
              <a:defRPr sz="1200" b="0" i="0" u="none" strike="noStrike" kern="1200" baseline="0">
                <a:solidFill>
                  <a:sysClr val="windowText" lastClr="000000"/>
                </a:solidFill>
                <a:latin typeface="+mn-lt"/>
                <a:ea typeface="+mn-ea"/>
                <a:cs typeface="+mn-cs"/>
              </a:defRPr>
            </a:pPr>
            <a:r>
              <a:rPr lang="en-US" sz="1200" b="0" dirty="0"/>
              <a:t>HOW LONG WILL AN</a:t>
            </a:r>
            <a:r>
              <a:rPr lang="en-US" sz="1200" b="0" baseline="0" dirty="0"/>
              <a:t> AVERAGE ARLINGTON WORKER'S </a:t>
            </a:r>
          </a:p>
          <a:p>
            <a:pPr lvl="0" algn="ctr" rtl="0">
              <a:defRPr sz="1200" b="0" i="0" u="none" strike="noStrike" kern="1200" baseline="0">
                <a:solidFill>
                  <a:sysClr val="windowText" lastClr="000000"/>
                </a:solidFill>
                <a:latin typeface="+mn-lt"/>
                <a:ea typeface="+mn-ea"/>
                <a:cs typeface="+mn-cs"/>
              </a:defRPr>
            </a:pPr>
            <a:r>
              <a:rPr lang="en-US" sz="1200" b="0" dirty="0"/>
              <a:t>DC AND DB FUNDS LAST?  </a:t>
            </a:r>
          </a:p>
        </c:rich>
      </c:tx>
      <c:layout/>
      <c:spPr>
        <a:ln w="9525"/>
      </c:spPr>
    </c:title>
    <c:plotArea>
      <c:layout>
        <c:manualLayout>
          <c:layoutTarget val="inner"/>
          <c:xMode val="edge"/>
          <c:yMode val="edge"/>
          <c:x val="7.7140748031496092E-2"/>
          <c:y val="0.16573013600572858"/>
          <c:w val="0.79185844523058413"/>
          <c:h val="0.64225304223336244"/>
        </c:manualLayout>
      </c:layout>
      <c:barChart>
        <c:barDir val="col"/>
        <c:grouping val="stacked"/>
        <c:ser>
          <c:idx val="2"/>
          <c:order val="2"/>
          <c:tx>
            <c:strRef>
              <c:f>Sheet2!$D$35</c:f>
              <c:strCache>
                <c:ptCount val="1"/>
                <c:pt idx="0">
                  <c:v>DB payout</c:v>
                </c:pt>
              </c:strCache>
            </c:strRef>
          </c:tx>
          <c:spPr>
            <a:ln w="22225"/>
          </c:spPr>
          <c:val>
            <c:numRef>
              <c:f>Sheet1!$B$31:$U$31</c:f>
              <c:numCache>
                <c:formatCode>0</c:formatCode>
                <c:ptCount val="20"/>
                <c:pt idx="0" formatCode="General">
                  <c:v>21250.000000000004</c:v>
                </c:pt>
                <c:pt idx="1">
                  <c:v>21993.750000000004</c:v>
                </c:pt>
                <c:pt idx="2">
                  <c:v>22763.531249999833</c:v>
                </c:pt>
                <c:pt idx="3">
                  <c:v>23560.254843750121</c:v>
                </c:pt>
                <c:pt idx="4">
                  <c:v>24384.863763281261</c:v>
                </c:pt>
                <c:pt idx="5">
                  <c:v>25238.33399499609</c:v>
                </c:pt>
                <c:pt idx="6">
                  <c:v>26121.675684820955</c:v>
                </c:pt>
                <c:pt idx="7">
                  <c:v>27035.934333789701</c:v>
                </c:pt>
                <c:pt idx="8">
                  <c:v>27982.192035472312</c:v>
                </c:pt>
                <c:pt idx="9">
                  <c:v>28961.568756713921</c:v>
                </c:pt>
                <c:pt idx="10">
                  <c:v>29975.223663198831</c:v>
                </c:pt>
                <c:pt idx="11">
                  <c:v>31024.356491410788</c:v>
                </c:pt>
                <c:pt idx="12">
                  <c:v>32110.208968610157</c:v>
                </c:pt>
                <c:pt idx="13">
                  <c:v>33234.066282511114</c:v>
                </c:pt>
                <c:pt idx="14">
                  <c:v>34397.258602399612</c:v>
                </c:pt>
                <c:pt idx="15">
                  <c:v>35601.162653483385</c:v>
                </c:pt>
                <c:pt idx="16">
                  <c:v>36847.203346355185</c:v>
                </c:pt>
                <c:pt idx="17">
                  <c:v>38136.855463477739</c:v>
                </c:pt>
                <c:pt idx="18">
                  <c:v>39471.645404699455</c:v>
                </c:pt>
                <c:pt idx="19">
                  <c:v>40853.152993863936</c:v>
                </c:pt>
              </c:numCache>
            </c:numRef>
          </c:val>
        </c:ser>
        <c:gapWidth val="73"/>
        <c:overlap val="100"/>
        <c:axId val="48090496"/>
        <c:axId val="48100864"/>
      </c:barChart>
      <c:lineChart>
        <c:grouping val="standard"/>
        <c:ser>
          <c:idx val="1"/>
          <c:order val="1"/>
          <c:tx>
            <c:v>DC $150,000 payout</c:v>
          </c:tx>
          <c:spPr>
            <a:ln w="25400"/>
          </c:spPr>
          <c:marker>
            <c:symbol val="circle"/>
            <c:size val="7"/>
          </c:marker>
          <c:cat>
            <c:strRef>
              <c:f>Sheet1!$B$28:$U$28</c:f>
              <c:strCache>
                <c:ptCount val="20"/>
                <c:pt idx="0">
                  <c:v>1st</c:v>
                </c:pt>
                <c:pt idx="1">
                  <c:v>2nd</c:v>
                </c:pt>
                <c:pt idx="2">
                  <c:v>3rd</c:v>
                </c:pt>
                <c:pt idx="3">
                  <c:v>4th</c:v>
                </c:pt>
                <c:pt idx="4">
                  <c:v>5th</c:v>
                </c:pt>
                <c:pt idx="5">
                  <c:v>6th</c:v>
                </c:pt>
                <c:pt idx="6">
                  <c:v>7th</c:v>
                </c:pt>
                <c:pt idx="7">
                  <c:v>8th</c:v>
                </c:pt>
                <c:pt idx="8">
                  <c:v>9th</c:v>
                </c:pt>
                <c:pt idx="9">
                  <c:v>10th</c:v>
                </c:pt>
                <c:pt idx="10">
                  <c:v>11th</c:v>
                </c:pt>
                <c:pt idx="11">
                  <c:v>12th</c:v>
                </c:pt>
                <c:pt idx="12">
                  <c:v>13th</c:v>
                </c:pt>
                <c:pt idx="13">
                  <c:v>14th</c:v>
                </c:pt>
                <c:pt idx="14">
                  <c:v>15th</c:v>
                </c:pt>
                <c:pt idx="15">
                  <c:v>16th</c:v>
                </c:pt>
                <c:pt idx="16">
                  <c:v>17th</c:v>
                </c:pt>
                <c:pt idx="17">
                  <c:v>18th</c:v>
                </c:pt>
                <c:pt idx="18">
                  <c:v>19th</c:v>
                </c:pt>
                <c:pt idx="19">
                  <c:v>20th</c:v>
                </c:pt>
              </c:strCache>
            </c:strRef>
          </c:cat>
          <c:val>
            <c:numRef>
              <c:f>Sheet1!$B$30:$U$30</c:f>
              <c:numCache>
                <c:formatCode>0</c:formatCode>
                <c:ptCount val="20"/>
                <c:pt idx="0" formatCode="General">
                  <c:v>150000</c:v>
                </c:pt>
                <c:pt idx="1">
                  <c:v>135718.75</c:v>
                </c:pt>
                <c:pt idx="2">
                  <c:v>119961.09375</c:v>
                </c:pt>
                <c:pt idx="3">
                  <c:v>102626.52890624999</c:v>
                </c:pt>
                <c:pt idx="4">
                  <c:v>83608.594136718762</c:v>
                </c:pt>
                <c:pt idx="5">
                  <c:v>62794.538486191406</c:v>
                </c:pt>
                <c:pt idx="6">
                  <c:v>40064.97306562998</c:v>
                </c:pt>
                <c:pt idx="7">
                  <c:v>15293.504141970006</c:v>
                </c:pt>
                <c:pt idx="8">
                  <c:v>-11653.653343065922</c:v>
                </c:pt>
              </c:numCache>
            </c:numRef>
          </c:val>
        </c:ser>
        <c:marker val="1"/>
        <c:axId val="48090496"/>
        <c:axId val="48100864"/>
      </c:lineChart>
      <c:lineChart>
        <c:grouping val="standard"/>
        <c:ser>
          <c:idx val="0"/>
          <c:order val="0"/>
          <c:tx>
            <c:v>DC $100,000 payout</c:v>
          </c:tx>
          <c:spPr>
            <a:ln w="25400" cmpd="sng">
              <a:solidFill>
                <a:schemeClr val="tx2">
                  <a:lumMod val="60000"/>
                  <a:lumOff val="40000"/>
                </a:schemeClr>
              </a:solidFill>
            </a:ln>
          </c:spPr>
          <c:marker>
            <c:symbol val="square"/>
            <c:size val="7"/>
          </c:marker>
          <c:cat>
            <c:strRef>
              <c:f>Sheet1!$B$28:$U$28</c:f>
              <c:strCache>
                <c:ptCount val="20"/>
                <c:pt idx="0">
                  <c:v>1st</c:v>
                </c:pt>
                <c:pt idx="1">
                  <c:v>2nd</c:v>
                </c:pt>
                <c:pt idx="2">
                  <c:v>3rd</c:v>
                </c:pt>
                <c:pt idx="3">
                  <c:v>4th</c:v>
                </c:pt>
                <c:pt idx="4">
                  <c:v>5th</c:v>
                </c:pt>
                <c:pt idx="5">
                  <c:v>6th</c:v>
                </c:pt>
                <c:pt idx="6">
                  <c:v>7th</c:v>
                </c:pt>
                <c:pt idx="7">
                  <c:v>8th</c:v>
                </c:pt>
                <c:pt idx="8">
                  <c:v>9th</c:v>
                </c:pt>
                <c:pt idx="9">
                  <c:v>10th</c:v>
                </c:pt>
                <c:pt idx="10">
                  <c:v>11th</c:v>
                </c:pt>
                <c:pt idx="11">
                  <c:v>12th</c:v>
                </c:pt>
                <c:pt idx="12">
                  <c:v>13th</c:v>
                </c:pt>
                <c:pt idx="13">
                  <c:v>14th</c:v>
                </c:pt>
                <c:pt idx="14">
                  <c:v>15th</c:v>
                </c:pt>
                <c:pt idx="15">
                  <c:v>16th</c:v>
                </c:pt>
                <c:pt idx="16">
                  <c:v>17th</c:v>
                </c:pt>
                <c:pt idx="17">
                  <c:v>18th</c:v>
                </c:pt>
                <c:pt idx="18">
                  <c:v>19th</c:v>
                </c:pt>
                <c:pt idx="19">
                  <c:v>20th</c:v>
                </c:pt>
              </c:strCache>
            </c:strRef>
          </c:cat>
          <c:val>
            <c:numRef>
              <c:f>Sheet1!$B$29:$U$29</c:f>
              <c:numCache>
                <c:formatCode>0</c:formatCode>
                <c:ptCount val="20"/>
                <c:pt idx="0" formatCode="General">
                  <c:v>100000</c:v>
                </c:pt>
                <c:pt idx="1">
                  <c:v>83218.75</c:v>
                </c:pt>
                <c:pt idx="2">
                  <c:v>64836.093749999985</c:v>
                </c:pt>
                <c:pt idx="3">
                  <c:v>44745.278906250001</c:v>
                </c:pt>
                <c:pt idx="4">
                  <c:v>22833.281636718741</c:v>
                </c:pt>
                <c:pt idx="5">
                  <c:v>-1019.5396388086044</c:v>
                </c:pt>
              </c:numCache>
            </c:numRef>
          </c:val>
        </c:ser>
        <c:marker val="1"/>
        <c:axId val="48117632"/>
        <c:axId val="48102784"/>
      </c:lineChart>
      <c:catAx>
        <c:axId val="48090496"/>
        <c:scaling>
          <c:orientation val="minMax"/>
        </c:scaling>
        <c:axPos val="b"/>
        <c:majorGridlines>
          <c:spPr>
            <a:ln>
              <a:gradFill flip="none" rotWithShape="1">
                <a:gsLst>
                  <a:gs pos="30000">
                    <a:srgbClr val="4F81BD">
                      <a:tint val="66000"/>
                      <a:satMod val="160000"/>
                    </a:srgbClr>
                  </a:gs>
                  <a:gs pos="50000">
                    <a:srgbClr val="4F81BD">
                      <a:tint val="44500"/>
                      <a:satMod val="160000"/>
                    </a:srgbClr>
                  </a:gs>
                  <a:gs pos="100000">
                    <a:srgbClr val="4F81BD">
                      <a:tint val="23500"/>
                      <a:satMod val="160000"/>
                    </a:srgbClr>
                  </a:gs>
                </a:gsLst>
                <a:lin ang="16200000" scaled="1"/>
                <a:tileRect/>
              </a:gradFill>
            </a:ln>
          </c:spPr>
        </c:majorGridlines>
        <c:title>
          <c:tx>
            <c:rich>
              <a:bodyPr/>
              <a:lstStyle/>
              <a:p>
                <a:pPr>
                  <a:defRPr sz="1100" b="0" cap="small" spc="100" baseline="0"/>
                </a:pPr>
                <a:r>
                  <a:rPr lang="en-US" sz="1100" b="0" cap="small" spc="100" baseline="0" dirty="0"/>
                  <a:t> YEARS SPENT IN  RETIREMENT </a:t>
                </a:r>
              </a:p>
            </c:rich>
          </c:tx>
          <c:layout/>
        </c:title>
        <c:numFmt formatCode="#,##0;\-#,##0" sourceLinked="1"/>
        <c:majorTickMark val="none"/>
        <c:tickLblPos val="low"/>
        <c:spPr>
          <a:noFill/>
          <a:ln w="19050" cap="flat" cmpd="dbl" algn="ctr">
            <a:solidFill>
              <a:schemeClr val="tx1"/>
            </a:solidFill>
            <a:prstDash val="solid"/>
          </a:ln>
          <a:effectLst/>
        </c:spPr>
        <c:txPr>
          <a:bodyPr rot="-5400000" vert="horz" anchor="b" anchorCtr="1"/>
          <a:lstStyle/>
          <a:p>
            <a:pPr>
              <a:defRPr sz="1000" b="0" cap="small" spc="0" baseline="0"/>
            </a:pPr>
            <a:endParaRPr lang="en-US"/>
          </a:p>
        </c:txPr>
        <c:crossAx val="48100864"/>
        <c:crosses val="autoZero"/>
        <c:lblAlgn val="ctr"/>
        <c:lblOffset val="0"/>
        <c:tickLblSkip val="1"/>
      </c:catAx>
      <c:valAx>
        <c:axId val="48100864"/>
        <c:scaling>
          <c:orientation val="minMax"/>
          <c:max val="150000"/>
          <c:min val="-20000"/>
        </c:scaling>
        <c:axPos val="l"/>
        <c:majorGridlines>
          <c:spPr>
            <a:ln cmpd="dbl">
              <a:solidFill>
                <a:schemeClr val="tx1">
                  <a:lumMod val="50000"/>
                  <a:lumOff val="50000"/>
                </a:schemeClr>
              </a:solidFill>
              <a:miter lim="800000"/>
            </a:ln>
          </c:spPr>
        </c:majorGridlines>
        <c:numFmt formatCode="General" sourceLinked="1"/>
        <c:majorTickMark val="none"/>
        <c:tickLblPos val="nextTo"/>
        <c:spPr>
          <a:ln w="25400" cmpd="dbl">
            <a:solidFill>
              <a:schemeClr val="tx1"/>
            </a:solidFill>
          </a:ln>
        </c:spPr>
        <c:txPr>
          <a:bodyPr/>
          <a:lstStyle/>
          <a:p>
            <a:pPr>
              <a:defRPr b="0"/>
            </a:pPr>
            <a:endParaRPr lang="en-US"/>
          </a:p>
        </c:txPr>
        <c:crossAx val="48090496"/>
        <c:crossesAt val="1"/>
        <c:crossBetween val="between"/>
        <c:majorUnit val="10000"/>
        <c:minorUnit val="10000"/>
        <c:dispUnits>
          <c:builtInUnit val="thousands"/>
        </c:dispUnits>
      </c:valAx>
      <c:valAx>
        <c:axId val="48102784"/>
        <c:scaling>
          <c:orientation val="minMax"/>
          <c:max val="150000"/>
          <c:min val="-20000"/>
        </c:scaling>
        <c:axPos val="r"/>
        <c:majorGridlines>
          <c:spPr>
            <a:ln w="9525" cap="flat" cmpd="sng" algn="ctr">
              <a:solidFill>
                <a:sysClr val="windowText" lastClr="000000">
                  <a:shade val="95000"/>
                  <a:satMod val="105000"/>
                </a:sysClr>
              </a:solidFill>
              <a:prstDash val="solid"/>
            </a:ln>
            <a:effectLst/>
          </c:spPr>
        </c:majorGridlines>
        <c:title>
          <c:tx>
            <c:rich>
              <a:bodyPr rot="-5400000" vert="horz"/>
              <a:lstStyle/>
              <a:p>
                <a:pPr>
                  <a:defRPr b="0"/>
                </a:pPr>
                <a:r>
                  <a:rPr lang="en-US" b="0" dirty="0"/>
                  <a:t>Beginning of Year Balance, </a:t>
                </a:r>
                <a:r>
                  <a:rPr lang="en-US" b="0" dirty="0" smtClean="0"/>
                  <a:t>in </a:t>
                </a:r>
                <a:r>
                  <a:rPr lang="en-US" b="0" dirty="0"/>
                  <a:t>Thousand Dollars</a:t>
                </a:r>
              </a:p>
            </c:rich>
          </c:tx>
          <c:layout/>
        </c:title>
        <c:numFmt formatCode="General" sourceLinked="1"/>
        <c:majorTickMark val="none"/>
        <c:tickLblPos val="nextTo"/>
        <c:spPr>
          <a:ln w="25400" cmpd="dbl">
            <a:solidFill>
              <a:schemeClr val="tx1"/>
            </a:solidFill>
          </a:ln>
        </c:spPr>
        <c:txPr>
          <a:bodyPr/>
          <a:lstStyle/>
          <a:p>
            <a:pPr>
              <a:defRPr b="0"/>
            </a:pPr>
            <a:endParaRPr lang="en-US"/>
          </a:p>
        </c:txPr>
        <c:crossAx val="48117632"/>
        <c:crosses val="max"/>
        <c:crossBetween val="between"/>
        <c:majorUnit val="10000"/>
        <c:minorUnit val="10000"/>
        <c:dispUnits>
          <c:builtInUnit val="thousands"/>
        </c:dispUnits>
      </c:valAx>
      <c:catAx>
        <c:axId val="48117632"/>
        <c:scaling>
          <c:orientation val="minMax"/>
        </c:scaling>
        <c:delete val="1"/>
        <c:axPos val="b"/>
        <c:numFmt formatCode="General" sourceLinked="1"/>
        <c:tickLblPos val="none"/>
        <c:crossAx val="48102784"/>
        <c:crosses val="autoZero"/>
        <c:lblAlgn val="ctr"/>
        <c:lblOffset val="100"/>
      </c:catAx>
      <c:spPr>
        <a:noFill/>
      </c:spPr>
    </c:plotArea>
    <c:legend>
      <c:legendPos val="b"/>
      <c:layout>
        <c:manualLayout>
          <c:xMode val="edge"/>
          <c:yMode val="edge"/>
          <c:x val="8.2222222222222224E-2"/>
          <c:y val="0.90268330661709462"/>
          <c:w val="0.83209232953712653"/>
          <c:h val="9.7316693382905689E-2"/>
        </c:manualLayout>
      </c:layout>
      <c:spPr>
        <a:ln w="9525" cap="rnd" cmpd="dbl">
          <a:bevel/>
        </a:ln>
      </c:spPr>
      <c:txPr>
        <a:bodyPr/>
        <a:lstStyle/>
        <a:p>
          <a:pPr>
            <a:defRPr b="0" baseline="0">
              <a:solidFill>
                <a:sysClr val="windowText" lastClr="000000"/>
              </a:solidFill>
            </a:defRPr>
          </a:pPr>
          <a:endParaRPr lang="en-US"/>
        </a:p>
      </c:txPr>
    </c:legend>
    <c:plotVisOnly val="1"/>
    <c:dispBlanksAs val="gap"/>
  </c:chart>
  <c:spPr>
    <a:noFill/>
    <a:ln w="19050" cap="rnd">
      <a:solidFill>
        <a:schemeClr val="tx1"/>
      </a:solidFill>
      <a:miter lim="800000"/>
    </a:ln>
  </c:spPr>
  <c:txPr>
    <a:bodyPr/>
    <a:lstStyle/>
    <a:p>
      <a:pPr>
        <a:defRPr sz="1100" b="1" i="0" baseline="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0.07078</cdr:x>
      <cdr:y>0.80769</cdr:y>
    </cdr:from>
    <cdr:to>
      <cdr:x>0.90278</cdr:x>
      <cdr:y>1</cdr:y>
    </cdr:to>
    <cdr:sp macro="" textlink="">
      <cdr:nvSpPr>
        <cdr:cNvPr id="2" name="TextBox 1"/>
        <cdr:cNvSpPr txBox="1"/>
      </cdr:nvSpPr>
      <cdr:spPr>
        <a:xfrm xmlns:a="http://schemas.openxmlformats.org/drawingml/2006/main">
          <a:off x="504825" y="3840480"/>
          <a:ext cx="59340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D1B34-D29D-4180-B138-1E96B8B1F0CD}" type="datetimeFigureOut">
              <a:rPr lang="en-US" smtClean="0"/>
              <a:pPr/>
              <a:t>8/1/2011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9EEA97-B750-4172-99EE-0BDD749AA3D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endParaRPr lang="en-US" dirty="0"/>
          </a:p>
        </p:txBody>
      </p:sp>
      <p:sp>
        <p:nvSpPr>
          <p:cNvPr id="4" name="Slide Number Placeholder 3"/>
          <p:cNvSpPr>
            <a:spLocks noGrp="1"/>
          </p:cNvSpPr>
          <p:nvPr>
            <p:ph type="sldNum" sz="quarter" idx="10"/>
          </p:nvPr>
        </p:nvSpPr>
        <p:spPr/>
        <p:txBody>
          <a:bodyPr/>
          <a:lstStyle/>
          <a:p>
            <a:fld id="{4F9EEA97-B750-4172-99EE-0BDD749AA3D9}"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9EEA97-B750-4172-99EE-0BDD749AA3D9}"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7/21/2011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7/21/2011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7/21/2011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7/21/2011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7/21/2011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7/21/2011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7/21/2011</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7/21/2011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7/21/2011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7/21/2011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7/21/2011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7/21/2011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50182-DC04-4162-B965-FDE8F4B4E1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sz="3600" b="1" dirty="0" smtClean="0">
                <a:latin typeface="Copperplate Gothic Light" pitchFamily="34" charset="0"/>
              </a:rPr>
              <a:t>The County’s Plans to Add a Defined Contribution Option for New Hires</a:t>
            </a:r>
            <a:r>
              <a:rPr lang="en-US" sz="3600" b="1" dirty="0" smtClean="0"/>
              <a:t/>
            </a:r>
            <a:br>
              <a:rPr lang="en-US" sz="3600" b="1" dirty="0" smtClean="0"/>
            </a:br>
            <a:r>
              <a:rPr lang="en-US" sz="3100" dirty="0" smtClean="0"/>
              <a:t> Its Impact on Your Current Retirement System</a:t>
            </a:r>
            <a:br>
              <a:rPr lang="en-US" sz="3100"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4572000"/>
            <a:ext cx="6400800" cy="1066800"/>
          </a:xfrm>
        </p:spPr>
        <p:txBody>
          <a:bodyPr>
            <a:normAutofit fontScale="85000" lnSpcReduction="10000"/>
          </a:bodyPr>
          <a:lstStyle/>
          <a:p>
            <a:r>
              <a:rPr lang="en-US" sz="1800" dirty="0" smtClean="0"/>
              <a:t>Presentation To AGENA Members</a:t>
            </a:r>
          </a:p>
          <a:p>
            <a:r>
              <a:rPr lang="en-US" sz="1800" dirty="0" smtClean="0"/>
              <a:t>July 21, 2011, as updated August 1, 2011</a:t>
            </a:r>
          </a:p>
          <a:p>
            <a:r>
              <a:rPr lang="en-US" sz="1800" dirty="0" smtClean="0"/>
              <a:t>Diane Burkley Alejandro</a:t>
            </a:r>
          </a:p>
          <a:p>
            <a:r>
              <a:rPr lang="en-US" sz="1800" dirty="0" smtClean="0"/>
              <a:t>Retirement Security Consultants, LLC</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latin typeface="Copperplate Gothic Light" pitchFamily="34" charset="0"/>
              </a:rPr>
              <a:t>Design Issues Still Open</a:t>
            </a:r>
            <a:endParaRPr lang="en-US" sz="3200" dirty="0">
              <a:latin typeface="Copperplate Gothic Light" pitchFamily="34" charset="0"/>
            </a:endParaRPr>
          </a:p>
        </p:txBody>
      </p:sp>
      <p:sp>
        <p:nvSpPr>
          <p:cNvPr id="3" name="Content Placeholder 2"/>
          <p:cNvSpPr>
            <a:spLocks noGrp="1"/>
          </p:cNvSpPr>
          <p:nvPr>
            <p:ph idx="1"/>
          </p:nvPr>
        </p:nvSpPr>
        <p:spPr>
          <a:xfrm>
            <a:off x="457200" y="990600"/>
            <a:ext cx="8229600" cy="5257800"/>
          </a:xfrm>
        </p:spPr>
        <p:txBody>
          <a:bodyPr>
            <a:noAutofit/>
          </a:bodyPr>
          <a:lstStyle/>
          <a:p>
            <a:pPr>
              <a:spcAft>
                <a:spcPts val="400"/>
              </a:spcAft>
            </a:pPr>
            <a:r>
              <a:rPr lang="en-US" sz="2000" b="1" dirty="0" smtClean="0">
                <a:latin typeface="Copperplate Gothic Light" pitchFamily="34" charset="0"/>
              </a:rPr>
              <a:t>New Hires only?  </a:t>
            </a:r>
          </a:p>
          <a:p>
            <a:pPr lvl="1">
              <a:spcAft>
                <a:spcPts val="400"/>
              </a:spcAft>
            </a:pPr>
            <a:r>
              <a:rPr lang="en-US" sz="1600" dirty="0" smtClean="0"/>
              <a:t>County Manager is now on record stating this is her intent.</a:t>
            </a:r>
          </a:p>
          <a:p>
            <a:pPr lvl="1">
              <a:spcAft>
                <a:spcPts val="400"/>
              </a:spcAft>
            </a:pPr>
            <a:r>
              <a:rPr lang="en-US" sz="1600" dirty="0" smtClean="0"/>
              <a:t>But what about future expansions?</a:t>
            </a:r>
          </a:p>
          <a:p>
            <a:pPr>
              <a:spcAft>
                <a:spcPts val="400"/>
              </a:spcAft>
            </a:pPr>
            <a:r>
              <a:rPr lang="en-US" sz="2000" b="1" dirty="0" smtClean="0">
                <a:latin typeface="Copperplate Gothic Light" pitchFamily="34" charset="0"/>
              </a:rPr>
              <a:t>General employees or just MAP (senior management)</a:t>
            </a:r>
            <a:r>
              <a:rPr lang="en-US" sz="2000" b="1" dirty="0" smtClean="0"/>
              <a:t>?</a:t>
            </a:r>
          </a:p>
          <a:p>
            <a:pPr lvl="1">
              <a:spcAft>
                <a:spcPts val="400"/>
              </a:spcAft>
            </a:pPr>
            <a:r>
              <a:rPr lang="en-US" sz="1600" dirty="0" smtClean="0"/>
              <a:t>Likely offered to all general employees.  </a:t>
            </a:r>
          </a:p>
          <a:p>
            <a:pPr>
              <a:spcAft>
                <a:spcPts val="400"/>
              </a:spcAft>
            </a:pPr>
            <a:r>
              <a:rPr lang="en-US" sz="2000" b="1" dirty="0" smtClean="0">
                <a:latin typeface="Copperplate Gothic Light" pitchFamily="34" charset="0"/>
              </a:rPr>
              <a:t>Employee contribution required?</a:t>
            </a:r>
          </a:p>
          <a:p>
            <a:pPr lvl="1">
              <a:spcAft>
                <a:spcPts val="400"/>
              </a:spcAft>
            </a:pPr>
            <a:r>
              <a:rPr lang="en-US" sz="1600" dirty="0" smtClean="0">
                <a:latin typeface="Calibri" pitchFamily="34" charset="0"/>
              </a:rPr>
              <a:t>Workgroup members inclined to require, which is preferable.</a:t>
            </a:r>
          </a:p>
          <a:p>
            <a:pPr lvl="1">
              <a:spcAft>
                <a:spcPts val="400"/>
              </a:spcAft>
            </a:pPr>
            <a:r>
              <a:rPr lang="en-US" sz="1600" dirty="0" smtClean="0"/>
              <a:t>HR earlier advised us no employee contribution might be needed, which could induce workers to pick DC over DB.  </a:t>
            </a:r>
          </a:p>
          <a:p>
            <a:pPr lvl="1">
              <a:spcAft>
                <a:spcPts val="400"/>
              </a:spcAft>
            </a:pPr>
            <a:r>
              <a:rPr lang="en-US" sz="1600" dirty="0" smtClean="0"/>
              <a:t>If no employee contribution required, lower income workers in need of cash would have added incentive to choose DC, yet they are most likely to be harmed by switch.</a:t>
            </a:r>
          </a:p>
          <a:p>
            <a:pPr>
              <a:spcAft>
                <a:spcPts val="400"/>
              </a:spcAft>
            </a:pPr>
            <a:r>
              <a:rPr lang="en-US" sz="2000" b="1" dirty="0" smtClean="0">
                <a:latin typeface="Copperplate Gothic Light" pitchFamily="34" charset="0"/>
              </a:rPr>
              <a:t>Do-over permitted</a:t>
            </a:r>
            <a:r>
              <a:rPr lang="en-US" sz="2000" dirty="0" smtClean="0">
                <a:latin typeface="Copperplate Gothic Light" pitchFamily="34" charset="0"/>
              </a:rPr>
              <a:t>? </a:t>
            </a:r>
          </a:p>
          <a:p>
            <a:pPr lvl="1">
              <a:spcAft>
                <a:spcPts val="400"/>
              </a:spcAft>
            </a:pPr>
            <a:r>
              <a:rPr lang="en-US" sz="1600" dirty="0" smtClean="0"/>
              <a:t>Can worker switch back to DB?</a:t>
            </a:r>
          </a:p>
          <a:p>
            <a:pPr>
              <a:spcAft>
                <a:spcPts val="400"/>
              </a:spcAft>
            </a:pPr>
            <a:r>
              <a:rPr lang="en-US" sz="2000" b="1" dirty="0" smtClean="0">
                <a:latin typeface="Copperplate Gothic Light" pitchFamily="34" charset="0"/>
              </a:rPr>
              <a:t>Percent of pay contributed?</a:t>
            </a:r>
          </a:p>
          <a:p>
            <a:pPr lvl="1">
              <a:spcAft>
                <a:spcPts val="400"/>
              </a:spcAft>
            </a:pPr>
            <a:r>
              <a:rPr lang="en-US" sz="1600" dirty="0" smtClean="0"/>
              <a:t>Likely 10% (8%-15% possible).  Breakout between employee and employer not decided.</a:t>
            </a:r>
            <a:endParaRPr lang="en-US" sz="16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Aft>
                <a:spcPts val="300"/>
              </a:spcAft>
            </a:pPr>
            <a:r>
              <a:rPr lang="en-US" sz="3600" dirty="0" smtClean="0">
                <a:latin typeface="Copperplate Gothic Light" pitchFamily="34" charset="0"/>
              </a:rPr>
              <a:t>Why Should You Care?</a:t>
            </a:r>
            <a:br>
              <a:rPr lang="en-US" sz="3600" dirty="0" smtClean="0">
                <a:latin typeface="Copperplate Gothic Light" pitchFamily="34" charset="0"/>
              </a:rPr>
            </a:br>
            <a:r>
              <a:rPr lang="en-US" sz="1800" b="1" dirty="0" smtClean="0">
                <a:latin typeface="+mn-lt"/>
              </a:rPr>
              <a:t>“</a:t>
            </a:r>
            <a:r>
              <a:rPr lang="en-US" sz="1800" b="1" dirty="0" smtClean="0"/>
              <a:t>It only affects new hires”</a:t>
            </a:r>
            <a:br>
              <a:rPr lang="en-US" sz="1800" b="1" dirty="0" smtClean="0"/>
            </a:br>
            <a:r>
              <a:rPr lang="en-US" sz="1800" b="1" dirty="0" smtClean="0"/>
              <a:t>“It’s only an option; choice is good”</a:t>
            </a:r>
            <a:endParaRPr lang="en-US" sz="1800" b="1" dirty="0"/>
          </a:p>
        </p:txBody>
      </p:sp>
      <p:sp>
        <p:nvSpPr>
          <p:cNvPr id="3" name="Content Placeholder 2"/>
          <p:cNvSpPr>
            <a:spLocks noGrp="1"/>
          </p:cNvSpPr>
          <p:nvPr>
            <p:ph idx="1"/>
          </p:nvPr>
        </p:nvSpPr>
        <p:spPr>
          <a:xfrm>
            <a:off x="457200" y="1295400"/>
            <a:ext cx="8229600" cy="5105400"/>
          </a:xfrm>
        </p:spPr>
        <p:txBody>
          <a:bodyPr>
            <a:noAutofit/>
          </a:bodyPr>
          <a:lstStyle/>
          <a:p>
            <a:pPr>
              <a:spcAft>
                <a:spcPts val="600"/>
              </a:spcAft>
            </a:pPr>
            <a:r>
              <a:rPr lang="en-US" sz="1800" b="1" dirty="0" smtClean="0">
                <a:latin typeface="Copperplate Gothic Light" pitchFamily="34" charset="0"/>
              </a:rPr>
              <a:t>Retirement Insecurity of DC Workers</a:t>
            </a:r>
          </a:p>
          <a:p>
            <a:pPr lvl="1">
              <a:spcAft>
                <a:spcPts val="400"/>
              </a:spcAft>
            </a:pPr>
            <a:r>
              <a:rPr lang="en-US" sz="1400" dirty="0" smtClean="0"/>
              <a:t>Most workers who choose the option will have smaller retirement benefits.</a:t>
            </a:r>
          </a:p>
          <a:p>
            <a:pPr lvl="1">
              <a:spcAft>
                <a:spcPts val="400"/>
              </a:spcAft>
            </a:pPr>
            <a:r>
              <a:rPr lang="en-US" sz="1400" dirty="0" smtClean="0"/>
              <a:t>Many think they can do better than professional managers; most do far worse.</a:t>
            </a:r>
          </a:p>
          <a:p>
            <a:pPr lvl="1">
              <a:spcAft>
                <a:spcPts val="600"/>
              </a:spcAft>
            </a:pPr>
            <a:r>
              <a:rPr lang="en-US" sz="1400" dirty="0" smtClean="0"/>
              <a:t>Can end up not retiring, or on the public dole.	</a:t>
            </a:r>
          </a:p>
          <a:p>
            <a:pPr>
              <a:spcAft>
                <a:spcPts val="600"/>
              </a:spcAft>
            </a:pPr>
            <a:r>
              <a:rPr lang="en-US" sz="1800" b="1" dirty="0" smtClean="0">
                <a:latin typeface="Copperplate Gothic Light" pitchFamily="34" charset="0"/>
              </a:rPr>
              <a:t>The Slippery Slope</a:t>
            </a:r>
          </a:p>
          <a:p>
            <a:pPr lvl="1">
              <a:spcAft>
                <a:spcPts val="400"/>
              </a:spcAft>
            </a:pPr>
            <a:r>
              <a:rPr lang="en-US" sz="1400" dirty="0" smtClean="0"/>
              <a:t>Even if initially limited to new hires, there is ample precedent to expand.</a:t>
            </a:r>
          </a:p>
          <a:p>
            <a:pPr lvl="2">
              <a:spcAft>
                <a:spcPts val="400"/>
              </a:spcAft>
              <a:buFont typeface="Wingdings" pitchFamily="2" charset="2"/>
              <a:buChar char="Ø"/>
            </a:pPr>
            <a:r>
              <a:rPr lang="en-US" sz="1200" dirty="0" smtClean="0"/>
              <a:t>Code amendment adopted in November 2010 by its terms authorizes a DC option for all senior management (MAP), not just new hires.</a:t>
            </a:r>
          </a:p>
          <a:p>
            <a:pPr lvl="2">
              <a:spcAft>
                <a:spcPts val="400"/>
              </a:spcAft>
              <a:buFont typeface="Wingdings" pitchFamily="2" charset="2"/>
              <a:buChar char="Ø"/>
            </a:pPr>
            <a:r>
              <a:rPr lang="en-US" sz="1200" dirty="0" smtClean="0"/>
              <a:t>CM proposed expanding option to all current workers in 2009 (unsuccessfully).</a:t>
            </a:r>
          </a:p>
          <a:p>
            <a:pPr lvl="1">
              <a:spcAft>
                <a:spcPts val="400"/>
              </a:spcAft>
            </a:pPr>
            <a:r>
              <a:rPr lang="en-US" sz="1400" dirty="0" smtClean="0"/>
              <a:t>Once DC plan is in place, stark contrast between costs of DC and DB can be used to justify freezing or scaling back DB plan.</a:t>
            </a:r>
          </a:p>
          <a:p>
            <a:pPr lvl="2">
              <a:spcAft>
                <a:spcPts val="400"/>
              </a:spcAft>
              <a:buFont typeface="Wingdings" pitchFamily="2" charset="2"/>
              <a:buChar char="Ø"/>
            </a:pPr>
            <a:r>
              <a:rPr lang="en-US" sz="1200" dirty="0" smtClean="0"/>
              <a:t>Does CB want to spend 6-10% of pay (DC) or 15-30%of pay (DB, current and projected)?</a:t>
            </a:r>
          </a:p>
          <a:p>
            <a:pPr lvl="2">
              <a:spcAft>
                <a:spcPts val="400"/>
              </a:spcAft>
              <a:buFont typeface="Wingdings" pitchFamily="2" charset="2"/>
              <a:buChar char="Ø"/>
            </a:pPr>
            <a:r>
              <a:rPr lang="en-US" sz="1200" dirty="0" smtClean="0"/>
              <a:t>HR documents show cost savings is a key reason for change. </a:t>
            </a:r>
          </a:p>
          <a:p>
            <a:pPr lvl="1">
              <a:spcAft>
                <a:spcPts val="400"/>
              </a:spcAft>
            </a:pPr>
            <a:r>
              <a:rPr lang="en-US" sz="1400" dirty="0" smtClean="0"/>
              <a:t>Addition of DC plan increases normal costs of DB plan, making future comparison even worse.</a:t>
            </a:r>
          </a:p>
          <a:p>
            <a:pPr lvl="1">
              <a:spcAft>
                <a:spcPts val="600"/>
              </a:spcAft>
            </a:pPr>
            <a:r>
              <a:rPr lang="en-US" sz="1400" dirty="0" smtClean="0"/>
              <a:t>Younger workers now subsidize older workers in DB; take them out and DB cost per employee rises.</a:t>
            </a:r>
          </a:p>
          <a:p>
            <a:pPr>
              <a:spcAft>
                <a:spcPts val="600"/>
              </a:spcAft>
            </a:pPr>
            <a:r>
              <a:rPr lang="en-US" sz="1800" b="1" dirty="0" smtClean="0">
                <a:latin typeface="Copperplate Gothic Light" pitchFamily="34" charset="0"/>
              </a:rPr>
              <a:t>DB could Be Deemed “Unsustainable” in the Future, Especially  During  Stock Market  Downturns. </a:t>
            </a:r>
          </a:p>
          <a:p>
            <a:pPr lvl="1">
              <a:buNone/>
            </a:pPr>
            <a:endParaRPr lang="en-US" sz="1400" dirty="0" smtClean="0"/>
          </a:p>
          <a:p>
            <a:pPr lvl="2"/>
            <a:endParaRPr lang="en-US" sz="1200" dirty="0" smtClean="0"/>
          </a:p>
          <a:p>
            <a:endParaRPr lang="en-US" sz="1600" dirty="0" smtClean="0"/>
          </a:p>
        </p:txBody>
      </p:sp>
      <p:sp>
        <p:nvSpPr>
          <p:cNvPr id="7" name="Slide Number Placeholder 6"/>
          <p:cNvSpPr>
            <a:spLocks noGrp="1"/>
          </p:cNvSpPr>
          <p:nvPr>
            <p:ph type="sldNum" sz="quarter" idx="12"/>
          </p:nvPr>
        </p:nvSpPr>
        <p:spPr/>
        <p:txBody>
          <a:bodyPr/>
          <a:lstStyle/>
          <a:p>
            <a:fld id="{6BE50182-DC04-4162-B965-FDE8F4B4E15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000" dirty="0" smtClean="0">
                <a:latin typeface="Copperplate Gothic Light" pitchFamily="34" charset="0"/>
              </a:rPr>
              <a:t>Strategy Options AGENA </a:t>
            </a:r>
            <a:br>
              <a:rPr lang="en-US" sz="3000" dirty="0" smtClean="0">
                <a:latin typeface="Copperplate Gothic Light" pitchFamily="34" charset="0"/>
              </a:rPr>
            </a:br>
            <a:r>
              <a:rPr lang="en-US" sz="3000" dirty="0" smtClean="0">
                <a:latin typeface="Copperplate Gothic Light" pitchFamily="34" charset="0"/>
              </a:rPr>
              <a:t>Can Consider </a:t>
            </a:r>
            <a:endParaRPr lang="en-US" sz="3000" dirty="0">
              <a:latin typeface="Copperplate Gothic Light" pitchFamily="34" charset="0"/>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a:spcBef>
                <a:spcPts val="600"/>
              </a:spcBef>
              <a:spcAft>
                <a:spcPts val="600"/>
              </a:spcAft>
            </a:pPr>
            <a:r>
              <a:rPr lang="en-US" sz="2800" dirty="0" smtClean="0"/>
              <a:t>Continue efforts to get meaningful information to Working Group.</a:t>
            </a:r>
          </a:p>
          <a:p>
            <a:pPr lvl="1">
              <a:spcBef>
                <a:spcPts val="600"/>
              </a:spcBef>
              <a:spcAft>
                <a:spcPts val="600"/>
              </a:spcAft>
            </a:pPr>
            <a:r>
              <a:rPr lang="en-US" dirty="0" smtClean="0"/>
              <a:t>Seek consideration of non-DC options to address portability concern raised by HR.</a:t>
            </a:r>
          </a:p>
          <a:p>
            <a:pPr>
              <a:spcBef>
                <a:spcPts val="600"/>
              </a:spcBef>
              <a:spcAft>
                <a:spcPts val="600"/>
              </a:spcAft>
            </a:pPr>
            <a:r>
              <a:rPr lang="en-US" sz="2800" dirty="0" smtClean="0"/>
              <a:t>Seek to contain scope of any DC plan and include “best practices.”</a:t>
            </a:r>
          </a:p>
          <a:p>
            <a:pPr>
              <a:spcBef>
                <a:spcPts val="600"/>
              </a:spcBef>
              <a:spcAft>
                <a:spcPts val="600"/>
              </a:spcAft>
            </a:pPr>
            <a:r>
              <a:rPr lang="en-US" sz="2800" dirty="0" smtClean="0"/>
              <a:t>Commission own actuarial study.</a:t>
            </a:r>
          </a:p>
          <a:p>
            <a:pPr>
              <a:spcBef>
                <a:spcPts val="600"/>
              </a:spcBef>
              <a:spcAft>
                <a:spcPts val="600"/>
              </a:spcAft>
            </a:pPr>
            <a:r>
              <a:rPr lang="en-US" sz="2800" dirty="0" smtClean="0"/>
              <a:t>Work with Cheiron (ACERS actuary) to ensure impact study prepared for DC option covers needed issues.</a:t>
            </a:r>
          </a:p>
          <a:p>
            <a:pPr>
              <a:spcBef>
                <a:spcPts val="600"/>
              </a:spcBef>
              <a:spcAft>
                <a:spcPts val="600"/>
              </a:spcAft>
            </a:pPr>
            <a:r>
              <a:rPr lang="en-US" sz="2800" dirty="0" smtClean="0"/>
              <a:t>Work with County Board members.</a:t>
            </a:r>
          </a:p>
          <a:p>
            <a:pPr>
              <a:spcBef>
                <a:spcPts val="600"/>
              </a:spcBef>
              <a:spcAft>
                <a:spcPts val="600"/>
              </a:spcAft>
            </a:pPr>
            <a:r>
              <a:rPr lang="en-US" sz="2800" dirty="0" smtClean="0"/>
              <a:t>Educate the press.</a:t>
            </a:r>
          </a:p>
          <a:p>
            <a:pPr>
              <a:spcBef>
                <a:spcPts val="600"/>
              </a:spcBef>
              <a:spcAft>
                <a:spcPts val="600"/>
              </a:spcAft>
            </a:pPr>
            <a:r>
              <a:rPr lang="en-US" sz="2800" dirty="0" smtClean="0"/>
              <a:t>Strong opposition at CB meetings if unacceptable plan put forward.</a:t>
            </a:r>
          </a:p>
          <a:p>
            <a:pPr>
              <a:spcBef>
                <a:spcPts val="600"/>
              </a:spcBef>
              <a:spcAft>
                <a:spcPts val="600"/>
              </a:spcAft>
            </a:pPr>
            <a:r>
              <a:rPr lang="en-US" sz="2800" dirty="0" smtClean="0"/>
              <a:t>If DC plan adopted, educate general employees of risks before they make a choice of plan.</a:t>
            </a:r>
          </a:p>
          <a:p>
            <a:pPr>
              <a:spcBef>
                <a:spcPts val="600"/>
              </a:spcBef>
              <a:spcAft>
                <a:spcPts val="600"/>
              </a:spcAft>
              <a:buNone/>
            </a:pPr>
            <a:endParaRPr lang="en-US" dirty="0" smtClean="0"/>
          </a:p>
          <a:p>
            <a:endParaRPr lang="en-US"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pperplate Gothic Light" pitchFamily="34" charset="0"/>
              </a:rPr>
              <a:t>What AGENA Members Can Do</a:t>
            </a:r>
            <a:endParaRPr lang="en-US" sz="3200" dirty="0">
              <a:latin typeface="Copperplate Gothic Light"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600" dirty="0" smtClean="0"/>
              <a:t>Educate yourselves and other general employees.</a:t>
            </a:r>
          </a:p>
          <a:p>
            <a:pPr>
              <a:spcAft>
                <a:spcPts val="600"/>
              </a:spcAft>
            </a:pPr>
            <a:r>
              <a:rPr lang="en-US" sz="2600" dirty="0" smtClean="0"/>
              <a:t>Talk to workgroup members and AGENA team.</a:t>
            </a:r>
          </a:p>
          <a:p>
            <a:pPr>
              <a:spcAft>
                <a:spcPts val="600"/>
              </a:spcAft>
            </a:pPr>
            <a:r>
              <a:rPr lang="en-US" sz="2600" dirty="0" smtClean="0"/>
              <a:t>If the situation doesn’t improve:</a:t>
            </a:r>
          </a:p>
          <a:p>
            <a:pPr lvl="1">
              <a:spcAft>
                <a:spcPts val="600"/>
              </a:spcAft>
            </a:pPr>
            <a:r>
              <a:rPr lang="en-US" sz="2200" dirty="0" smtClean="0"/>
              <a:t>Petition drives?</a:t>
            </a:r>
          </a:p>
          <a:p>
            <a:pPr lvl="1">
              <a:spcAft>
                <a:spcPts val="600"/>
              </a:spcAft>
            </a:pPr>
            <a:r>
              <a:rPr lang="en-US" sz="2200" dirty="0" smtClean="0"/>
              <a:t>Letter writing campaigns?</a:t>
            </a:r>
          </a:p>
          <a:p>
            <a:pPr lvl="1">
              <a:spcAft>
                <a:spcPts val="600"/>
              </a:spcAft>
            </a:pPr>
            <a:r>
              <a:rPr lang="en-US" sz="2200" dirty="0" smtClean="0"/>
              <a:t>Show of force at hearings?</a:t>
            </a:r>
            <a:endParaRPr lang="en-US" sz="22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Autofit/>
          </a:bodyPr>
          <a:lstStyle/>
          <a:p>
            <a:r>
              <a:rPr lang="en-US" sz="2000" dirty="0" smtClean="0">
                <a:latin typeface="Copperplate Gothic Light" pitchFamily="34" charset="0"/>
              </a:rPr>
              <a:t>APPENDIX</a:t>
            </a:r>
            <a:br>
              <a:rPr lang="en-US" sz="2000" dirty="0" smtClean="0">
                <a:latin typeface="Copperplate Gothic Light" pitchFamily="34" charset="0"/>
              </a:rPr>
            </a:br>
            <a:r>
              <a:rPr lang="en-US" sz="2000" dirty="0" smtClean="0">
                <a:latin typeface="Copperplate Gothic Light" pitchFamily="34" charset="0"/>
              </a:rPr>
              <a:t>County’s Efforts to Add a DC Option and AGENA’s Response</a:t>
            </a:r>
            <a:endParaRPr lang="en-US" sz="2000" dirty="0">
              <a:latin typeface="Copperplate Gothic Light" pitchFamily="34" charset="0"/>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1600" b="1" dirty="0" smtClean="0"/>
              <a:t>January 2009:  County implements enhancements to pension plan</a:t>
            </a:r>
            <a:r>
              <a:rPr lang="en-US" sz="1600" dirty="0" smtClean="0"/>
              <a:t>.</a:t>
            </a:r>
          </a:p>
          <a:p>
            <a:pPr lvl="1">
              <a:spcAft>
                <a:spcPts val="300"/>
              </a:spcAft>
            </a:pPr>
            <a:r>
              <a:rPr lang="en-US" sz="1150" dirty="0" smtClean="0"/>
              <a:t>Benefits multiplier increased from 1.5% to 1.7%, including for prior service.</a:t>
            </a:r>
          </a:p>
          <a:p>
            <a:pPr lvl="1">
              <a:spcAft>
                <a:spcPts val="300"/>
              </a:spcAft>
            </a:pPr>
            <a:r>
              <a:rPr lang="en-US" sz="1150" dirty="0" smtClean="0"/>
              <a:t>Reasons given by County Manager for change:</a:t>
            </a:r>
          </a:p>
          <a:p>
            <a:pPr lvl="2">
              <a:spcAft>
                <a:spcPts val="300"/>
              </a:spcAft>
            </a:pPr>
            <a:r>
              <a:rPr lang="en-US" sz="1150" dirty="0" smtClean="0"/>
              <a:t>Make benefits more competitive with neighboring local governments</a:t>
            </a:r>
          </a:p>
          <a:p>
            <a:pPr lvl="2">
              <a:spcAft>
                <a:spcPts val="300"/>
              </a:spcAft>
            </a:pPr>
            <a:r>
              <a:rPr lang="en-US" sz="1150" dirty="0" smtClean="0"/>
              <a:t>Addressing career workers’ “expressed preference: for enhanced DB plan rather than DC plan”.</a:t>
            </a:r>
          </a:p>
          <a:p>
            <a:pPr lvl="2">
              <a:spcAft>
                <a:spcPts val="1000"/>
              </a:spcAft>
            </a:pPr>
            <a:r>
              <a:rPr lang="en-US" sz="1150" dirty="0" smtClean="0"/>
              <a:t>Offset changes in retiree health care that shifted costs to retirees.</a:t>
            </a:r>
          </a:p>
          <a:p>
            <a:pPr>
              <a:spcAft>
                <a:spcPts val="300"/>
              </a:spcAft>
            </a:pPr>
            <a:r>
              <a:rPr lang="en-US" sz="1600" b="1" dirty="0" smtClean="0"/>
              <a:t>October 2009:  County proposes letting employees opt-out of DB plan and into a DC plan.</a:t>
            </a:r>
          </a:p>
          <a:p>
            <a:pPr lvl="1">
              <a:spcAft>
                <a:spcPts val="300"/>
              </a:spcAft>
            </a:pPr>
            <a:r>
              <a:rPr lang="en-US" sz="1150" dirty="0" smtClean="0"/>
              <a:t>Applied to all employees, not just new hires or senior management.</a:t>
            </a:r>
          </a:p>
          <a:p>
            <a:pPr lvl="1">
              <a:spcAft>
                <a:spcPts val="300"/>
              </a:spcAft>
            </a:pPr>
            <a:r>
              <a:rPr lang="en-US" sz="1150" dirty="0" smtClean="0"/>
              <a:t>CM  said it was needed to attract private sector and 2</a:t>
            </a:r>
            <a:r>
              <a:rPr lang="en-US" sz="1150" baseline="30000" dirty="0" smtClean="0"/>
              <a:t>nd</a:t>
            </a:r>
            <a:r>
              <a:rPr lang="en-US" sz="1150" dirty="0" smtClean="0"/>
              <a:t> career workers.</a:t>
            </a:r>
          </a:p>
          <a:p>
            <a:pPr lvl="1">
              <a:spcAft>
                <a:spcPts val="300"/>
              </a:spcAft>
            </a:pPr>
            <a:r>
              <a:rPr lang="en-US" sz="1150" dirty="0" smtClean="0"/>
              <a:t>AGENA objected because of harm to retirement security.</a:t>
            </a:r>
          </a:p>
          <a:p>
            <a:pPr lvl="1">
              <a:spcAft>
                <a:spcPts val="1000"/>
              </a:spcAft>
            </a:pPr>
            <a:r>
              <a:rPr lang="en-US" sz="1150" dirty="0" smtClean="0"/>
              <a:t>County Board rejected it and told CM to consult with workers.</a:t>
            </a:r>
          </a:p>
          <a:p>
            <a:pPr>
              <a:spcAft>
                <a:spcPts val="300"/>
              </a:spcAft>
            </a:pPr>
            <a:r>
              <a:rPr lang="en-US" sz="1600" b="1" dirty="0" smtClean="0"/>
              <a:t>November 2010:  CM quietly proposes letting senior management  (MAP) employees opt-out of DB plan and into a DC plan.</a:t>
            </a:r>
          </a:p>
          <a:p>
            <a:pPr lvl="1">
              <a:spcAft>
                <a:spcPts val="300"/>
              </a:spcAft>
            </a:pPr>
            <a:r>
              <a:rPr lang="en-US" sz="1150" dirty="0" smtClean="0"/>
              <a:t>Description says it applies to new hires, but actual Code language applies to all MAP employees.</a:t>
            </a:r>
          </a:p>
          <a:p>
            <a:pPr lvl="1">
              <a:spcAft>
                <a:spcPts val="300"/>
              </a:spcAft>
            </a:pPr>
            <a:r>
              <a:rPr lang="en-US" sz="1150" dirty="0" smtClean="0"/>
              <a:t>Timing:  while general  employees focused on election of ACERS Trustee.</a:t>
            </a:r>
          </a:p>
          <a:p>
            <a:pPr lvl="1">
              <a:spcAft>
                <a:spcPts val="300"/>
              </a:spcAft>
            </a:pPr>
            <a:r>
              <a:rPr lang="en-US" sz="1150" dirty="0" smtClean="0"/>
              <a:t>CM memo said employee groups had been consulted and “no longer opposed change.”  This was not true. </a:t>
            </a:r>
          </a:p>
          <a:p>
            <a:pPr lvl="1">
              <a:spcAft>
                <a:spcPts val="300"/>
              </a:spcAft>
            </a:pPr>
            <a:r>
              <a:rPr lang="en-US" sz="1150" dirty="0" smtClean="0"/>
              <a:t>Passed as consent item (no public discussion).</a:t>
            </a:r>
          </a:p>
          <a:p>
            <a:pPr lvl="1">
              <a:spcAft>
                <a:spcPts val="300"/>
              </a:spcAft>
            </a:pPr>
            <a:r>
              <a:rPr lang="en-US" sz="1150" dirty="0" smtClean="0"/>
              <a:t> Action on hold because AGENA notified County that action was illegal due to failure to follow Code procedures for adopting amendments.  CM had used paid consultant to  advise CB on effects of change instead of ACERS’ independent actuary as required by Code (§ 46-9).</a:t>
            </a:r>
          </a:p>
          <a:p>
            <a:pPr lvl="1">
              <a:spcAft>
                <a:spcPts val="600"/>
              </a:spcAft>
            </a:pPr>
            <a:endParaRPr lang="en-US" sz="1050" dirty="0" smtClean="0"/>
          </a:p>
          <a:p>
            <a:pPr lvl="1">
              <a:spcAft>
                <a:spcPts val="600"/>
              </a:spcAft>
            </a:pPr>
            <a:endParaRPr lang="en-US" sz="1000" dirty="0" smtClean="0"/>
          </a:p>
          <a:p>
            <a:pPr lvl="1">
              <a:spcAft>
                <a:spcPts val="600"/>
              </a:spcAft>
            </a:pPr>
            <a:endParaRPr lang="en-US" sz="900" dirty="0" smtClean="0"/>
          </a:p>
          <a:p>
            <a:pPr lvl="1"/>
            <a:endParaRPr lang="en-US" sz="600" dirty="0" smtClean="0"/>
          </a:p>
          <a:p>
            <a:pPr lvl="1"/>
            <a:endParaRPr lang="en-US" sz="600" dirty="0" smtClean="0"/>
          </a:p>
          <a:p>
            <a:pPr lvl="1"/>
            <a:endParaRPr lang="en-US" sz="600" dirty="0" smtClean="0"/>
          </a:p>
          <a:p>
            <a:endParaRPr lang="en-US" sz="600" dirty="0" smtClean="0"/>
          </a:p>
          <a:p>
            <a:pPr lvl="1"/>
            <a:endParaRPr lang="en-US" sz="600" dirty="0" smtClean="0"/>
          </a:p>
          <a:p>
            <a:pPr lvl="1"/>
            <a:endParaRPr lang="en-US" sz="600" dirty="0" smtClean="0"/>
          </a:p>
          <a:p>
            <a:pPr lvl="1"/>
            <a:endParaRPr lang="en-US" sz="600" dirty="0" smtClean="0"/>
          </a:p>
          <a:p>
            <a:pPr lvl="2"/>
            <a:endParaRPr lang="en-US" sz="6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Copperplate Gothic Light" pitchFamily="34" charset="0"/>
              </a:rPr>
              <a:t>APPENDIX</a:t>
            </a:r>
            <a:br>
              <a:rPr lang="en-US" sz="2000" dirty="0" smtClean="0">
                <a:latin typeface="Copperplate Gothic Light" pitchFamily="34" charset="0"/>
              </a:rPr>
            </a:br>
            <a:r>
              <a:rPr lang="en-US" sz="2000" dirty="0" smtClean="0">
                <a:latin typeface="Copperplate Gothic Light" pitchFamily="34" charset="0"/>
              </a:rPr>
              <a:t>Background continued</a:t>
            </a:r>
            <a:endParaRPr lang="en-US" sz="2000" dirty="0">
              <a:latin typeface="Copperplate Gothic Light" pitchFamily="34" charset="0"/>
            </a:endParaRPr>
          </a:p>
        </p:txBody>
      </p:sp>
      <p:sp>
        <p:nvSpPr>
          <p:cNvPr id="3" name="Content Placeholder 2"/>
          <p:cNvSpPr>
            <a:spLocks noGrp="1"/>
          </p:cNvSpPr>
          <p:nvPr>
            <p:ph idx="1"/>
          </p:nvPr>
        </p:nvSpPr>
        <p:spPr/>
        <p:txBody>
          <a:bodyPr>
            <a:normAutofit fontScale="92500" lnSpcReduction="10000"/>
          </a:bodyPr>
          <a:lstStyle/>
          <a:p>
            <a:pPr>
              <a:spcAft>
                <a:spcPts val="300"/>
              </a:spcAft>
            </a:pPr>
            <a:r>
              <a:rPr lang="en-US" sz="1700" b="1" dirty="0" smtClean="0"/>
              <a:t>January 2011:  CM proposes to expand DC option to all newly hired workers</a:t>
            </a:r>
            <a:r>
              <a:rPr lang="en-US" sz="1700" dirty="0" smtClean="0"/>
              <a:t>.</a:t>
            </a:r>
          </a:p>
          <a:p>
            <a:pPr lvl="1">
              <a:spcAft>
                <a:spcPts val="300"/>
              </a:spcAft>
            </a:pPr>
            <a:r>
              <a:rPr lang="en-US" sz="1300" dirty="0" smtClean="0"/>
              <a:t>Reason given: </a:t>
            </a:r>
          </a:p>
          <a:p>
            <a:pPr lvl="2">
              <a:spcAft>
                <a:spcPts val="300"/>
              </a:spcAft>
            </a:pPr>
            <a:r>
              <a:rPr lang="en-US" sz="1300" dirty="0" smtClean="0"/>
              <a:t> Negative press other  DB plans get  for expense and funding.</a:t>
            </a:r>
          </a:p>
          <a:p>
            <a:pPr lvl="2">
              <a:spcAft>
                <a:spcPts val="300"/>
              </a:spcAft>
            </a:pPr>
            <a:r>
              <a:rPr lang="en-US" sz="1300" dirty="0" smtClean="0"/>
              <a:t>May lower costs for County.</a:t>
            </a:r>
          </a:p>
          <a:p>
            <a:pPr lvl="2">
              <a:spcAft>
                <a:spcPts val="300"/>
              </a:spcAft>
            </a:pPr>
            <a:r>
              <a:rPr lang="en-US" sz="1300" dirty="0" smtClean="0"/>
              <a:t>Provides a portable benefit; more competitive with private sector.</a:t>
            </a:r>
          </a:p>
          <a:p>
            <a:pPr lvl="1">
              <a:spcAft>
                <a:spcPts val="300"/>
              </a:spcAft>
            </a:pPr>
            <a:r>
              <a:rPr lang="en-US" sz="1300" dirty="0" smtClean="0"/>
              <a:t>Due to AGENA objections, proposal was withdrawn.</a:t>
            </a:r>
          </a:p>
          <a:p>
            <a:pPr lvl="2">
              <a:spcAft>
                <a:spcPts val="300"/>
              </a:spcAft>
            </a:pPr>
            <a:r>
              <a:rPr lang="en-US" sz="1300" dirty="0" smtClean="0"/>
              <a:t>Pension Issue Brief provided to CB members</a:t>
            </a:r>
          </a:p>
          <a:p>
            <a:pPr lvl="2">
              <a:spcAft>
                <a:spcPts val="1000"/>
              </a:spcAft>
            </a:pPr>
            <a:r>
              <a:rPr lang="en-US" sz="1300" dirty="0" smtClean="0"/>
              <a:t>AGENA meetings held with CB members.</a:t>
            </a:r>
          </a:p>
          <a:p>
            <a:pPr>
              <a:spcAft>
                <a:spcPts val="300"/>
              </a:spcAft>
            </a:pPr>
            <a:r>
              <a:rPr lang="en-US" sz="1700" b="1" dirty="0" smtClean="0"/>
              <a:t>February 2011:  CM tries to change Code so it can use its paid consultant to report to CB on proposed retirement changes instead of ACERS’ independent  actuary</a:t>
            </a:r>
            <a:r>
              <a:rPr lang="en-US" sz="1900" dirty="0" smtClean="0"/>
              <a:t>.</a:t>
            </a:r>
          </a:p>
          <a:p>
            <a:pPr lvl="1">
              <a:spcAft>
                <a:spcPts val="1000"/>
              </a:spcAft>
            </a:pPr>
            <a:r>
              <a:rPr lang="en-US" sz="1300" dirty="0" smtClean="0"/>
              <a:t>Due to AGENA objections, CM withdrew proposed Code change.</a:t>
            </a:r>
          </a:p>
          <a:p>
            <a:pPr>
              <a:spcAft>
                <a:spcPts val="300"/>
              </a:spcAft>
            </a:pPr>
            <a:r>
              <a:rPr lang="en-US" sz="1700" b="1" dirty="0" smtClean="0"/>
              <a:t>May 26, 2011:  HR sets up a “Retirement Plan Sustainability Workgroup” to develop “alternate” retirement plan to “enhance” current system.</a:t>
            </a:r>
          </a:p>
          <a:p>
            <a:pPr>
              <a:spcAft>
                <a:spcPts val="300"/>
              </a:spcAft>
              <a:buNone/>
            </a:pPr>
            <a:endParaRPr lang="en-US" sz="2400" dirty="0" smtClean="0"/>
          </a:p>
          <a:p>
            <a:pPr lvl="1">
              <a:spcAft>
                <a:spcPts val="300"/>
              </a:spcAft>
            </a:pPr>
            <a:endParaRPr lang="en-US" sz="1400" dirty="0" smtClean="0"/>
          </a:p>
          <a:p>
            <a:pPr>
              <a:spcAft>
                <a:spcPts val="300"/>
              </a:spcAft>
              <a:buNone/>
            </a:pPr>
            <a:r>
              <a:rPr lang="en-US" sz="1800" dirty="0" smtClean="0"/>
              <a:t>			</a:t>
            </a:r>
            <a:endParaRPr lang="en-US" sz="18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15</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209800"/>
          </a:xfrm>
        </p:spPr>
        <p:txBody>
          <a:bodyPr>
            <a:noAutofit/>
          </a:bodyPr>
          <a:lstStyle/>
          <a:p>
            <a:pPr algn="l">
              <a:lnSpc>
                <a:spcPts val="2500"/>
              </a:lnSpc>
            </a:pPr>
            <a:r>
              <a:rPr lang="en-US" sz="2600" dirty="0" smtClean="0">
                <a:latin typeface="Copperplate Gothic Light" pitchFamily="34" charset="0"/>
              </a:rPr>
              <a:t>THE CONCERN:  </a:t>
            </a:r>
            <a:r>
              <a:rPr lang="en-US" sz="2600" dirty="0" smtClean="0"/>
              <a:t>The County Manager wants to set up a Defined Contribution (DC) plan as an “option” to the existing Defined Benefit (DB) pension, currently for new hires.  HR formed an employee workgroup which is crafting the details.   The </a:t>
            </a:r>
            <a:r>
              <a:rPr lang="en-US" sz="2600" smtClean="0"/>
              <a:t>change </a:t>
            </a:r>
            <a:r>
              <a:rPr lang="en-US" sz="2600" smtClean="0"/>
              <a:t>could </a:t>
            </a:r>
            <a:r>
              <a:rPr lang="en-US" sz="2600" dirty="0" smtClean="0"/>
              <a:t>add unnecessary, and potentially significant, risk to our retirement system.</a:t>
            </a:r>
            <a:r>
              <a:rPr lang="en-US" sz="2800" dirty="0" smtClean="0"/>
              <a:t/>
            </a:r>
            <a:br>
              <a:rPr lang="en-US" sz="2800" dirty="0" smtClean="0"/>
            </a:br>
            <a:endParaRPr lang="en-US" sz="2800" dirty="0" smtClean="0"/>
          </a:p>
        </p:txBody>
      </p:sp>
      <p:sp>
        <p:nvSpPr>
          <p:cNvPr id="3" name="Content Placeholder 2"/>
          <p:cNvSpPr>
            <a:spLocks noGrp="1"/>
          </p:cNvSpPr>
          <p:nvPr>
            <p:ph idx="1"/>
          </p:nvPr>
        </p:nvSpPr>
        <p:spPr>
          <a:xfrm>
            <a:off x="457200" y="2438400"/>
            <a:ext cx="8229600" cy="3886200"/>
          </a:xfrm>
        </p:spPr>
        <p:txBody>
          <a:bodyPr>
            <a:normAutofit lnSpcReduction="10000"/>
          </a:bodyPr>
          <a:lstStyle/>
          <a:p>
            <a:pPr>
              <a:buNone/>
            </a:pPr>
            <a:r>
              <a:rPr lang="en-US" sz="3600" dirty="0" smtClean="0">
                <a:latin typeface="Copperplate Gothic Light" pitchFamily="34" charset="0"/>
              </a:rPr>
              <a:t>Issues:</a:t>
            </a:r>
            <a:r>
              <a:rPr lang="en-US" sz="1200" dirty="0" smtClean="0"/>
              <a:t/>
            </a:r>
            <a:br>
              <a:rPr lang="en-US" sz="1200" dirty="0" smtClean="0"/>
            </a:br>
            <a:endParaRPr lang="en-US" sz="1200" dirty="0" smtClean="0"/>
          </a:p>
          <a:p>
            <a:r>
              <a:rPr lang="en-US" sz="3000" dirty="0" smtClean="0"/>
              <a:t>What is a DC plan?</a:t>
            </a:r>
          </a:p>
          <a:p>
            <a:r>
              <a:rPr lang="en-US" sz="3000" dirty="0" smtClean="0"/>
              <a:t>The good and the bad with DC plans.</a:t>
            </a:r>
          </a:p>
          <a:p>
            <a:r>
              <a:rPr lang="en-US" sz="3000" dirty="0" smtClean="0"/>
              <a:t>HR’s use of  Workgroup to add legitimacy.</a:t>
            </a:r>
          </a:p>
          <a:p>
            <a:r>
              <a:rPr lang="en-US" sz="3000" dirty="0" smtClean="0"/>
              <a:t>If it is just for new hires, who cares?</a:t>
            </a:r>
          </a:p>
          <a:p>
            <a:r>
              <a:rPr lang="en-US" sz="3000" dirty="0" smtClean="0"/>
              <a:t>What AGENA has done and can still do.</a:t>
            </a:r>
          </a:p>
          <a:p>
            <a:r>
              <a:rPr lang="en-US" sz="3000" dirty="0" smtClean="0"/>
              <a:t>What AGENA members can do. </a:t>
            </a:r>
          </a:p>
          <a:p>
            <a:pPr>
              <a:buNone/>
            </a:pPr>
            <a:endParaRPr lang="en-US" dirty="0" smtClean="0"/>
          </a:p>
          <a:p>
            <a:endParaRPr lang="en-US" sz="2800" dirty="0" smtClean="0"/>
          </a:p>
          <a:p>
            <a:endParaRPr lang="en-US" sz="2800" dirty="0" smtClean="0"/>
          </a:p>
          <a:p>
            <a:endParaRPr lang="en-US" sz="28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opperplate Gothic Light" pitchFamily="34" charset="0"/>
              </a:rPr>
              <a:t>What is a DC Plan</a:t>
            </a:r>
            <a:endParaRPr lang="en-US" sz="3600" dirty="0">
              <a:latin typeface="Copperplate Gothic Light" pitchFamily="34" charset="0"/>
            </a:endParaRP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endParaRPr lang="en-US" sz="2000" dirty="0" smtClean="0"/>
          </a:p>
          <a:p>
            <a:pPr>
              <a:buNone/>
            </a:pPr>
            <a:r>
              <a:rPr lang="en-US" sz="2000" b="1" dirty="0" smtClean="0">
                <a:latin typeface="Copperplate Gothic Light" pitchFamily="34" charset="0"/>
              </a:rPr>
              <a:t>DC PLAN</a:t>
            </a:r>
          </a:p>
          <a:p>
            <a:r>
              <a:rPr lang="en-US" sz="2000" dirty="0" smtClean="0"/>
              <a:t>Contributions go into an individual account.</a:t>
            </a:r>
          </a:p>
          <a:p>
            <a:r>
              <a:rPr lang="en-US" sz="2000" dirty="0" smtClean="0"/>
              <a:t>Worker invests money.</a:t>
            </a:r>
          </a:p>
          <a:p>
            <a:r>
              <a:rPr lang="en-US" sz="2000" dirty="0" smtClean="0"/>
              <a:t>Examples:  401(k), 401(a) and 457 plans. </a:t>
            </a:r>
          </a:p>
          <a:p>
            <a:r>
              <a:rPr lang="en-US" sz="2000" dirty="0" smtClean="0"/>
              <a:t>You get what is in the account when you retire.   If you leave early, you get it then. </a:t>
            </a:r>
          </a:p>
          <a:p>
            <a:r>
              <a:rPr lang="en-US" sz="2000" dirty="0" smtClean="0"/>
              <a:t>Can run out of money:  balance gets lower with withdrawals and investment losses.</a:t>
            </a:r>
          </a:p>
          <a:p>
            <a:pPr>
              <a:buNone/>
            </a:pPr>
            <a:endParaRPr lang="en-US" sz="2000" dirty="0" smtClean="0"/>
          </a:p>
          <a:p>
            <a:pPr>
              <a:buNone/>
            </a:pPr>
            <a:r>
              <a:rPr lang="en-US" sz="2000" b="1" dirty="0" smtClean="0">
                <a:latin typeface="Copperplate Gothic Light" pitchFamily="34" charset="0"/>
              </a:rPr>
              <a:t>DB PLAN</a:t>
            </a:r>
          </a:p>
          <a:p>
            <a:r>
              <a:rPr lang="en-US" sz="2000" dirty="0" smtClean="0"/>
              <a:t>Retiree gets a “defined” benefit (based on salary and years worked).</a:t>
            </a:r>
          </a:p>
          <a:p>
            <a:r>
              <a:rPr lang="en-US" sz="2000" dirty="0" smtClean="0"/>
              <a:t>Benefit provided for life (an annuity).  Doesn’t run out.</a:t>
            </a:r>
          </a:p>
          <a:p>
            <a:r>
              <a:rPr lang="en-US" sz="2000" dirty="0" smtClean="0"/>
              <a:t>Inflation protection (COLA) provided.</a:t>
            </a:r>
          </a:p>
          <a:p>
            <a:r>
              <a:rPr lang="en-US" sz="2000" dirty="0" smtClean="0"/>
              <a:t>Professional  managers invest money.</a:t>
            </a:r>
          </a:p>
          <a:p>
            <a:r>
              <a:rPr lang="en-US" sz="2000" dirty="0" smtClean="0"/>
              <a:t>Employer bears investment risk.</a:t>
            </a:r>
          </a:p>
          <a:p>
            <a:r>
              <a:rPr lang="en-US" sz="2000" dirty="0" smtClean="0"/>
              <a:t>You get promised benefit, no matter what happens to trust’s balance.</a:t>
            </a:r>
          </a:p>
          <a:p>
            <a:pPr>
              <a:buNone/>
            </a:pPr>
            <a:endParaRPr lang="en-US" sz="2000" dirty="0" smtClean="0"/>
          </a:p>
          <a:p>
            <a:pPr>
              <a:buNone/>
            </a:pPr>
            <a:r>
              <a:rPr lang="en-US" sz="2000" b="1" dirty="0" smtClean="0">
                <a:latin typeface="Copperplate Gothic Light" pitchFamily="34" charset="0"/>
              </a:rPr>
              <a:t>WHAT ARLINGTON HAS  NOW</a:t>
            </a:r>
          </a:p>
          <a:p>
            <a:r>
              <a:rPr lang="en-US" sz="2000" dirty="0" smtClean="0"/>
              <a:t>DB plan based on 1.7% salary X years worked.  Annuity with option for partial lump sum.</a:t>
            </a:r>
          </a:p>
          <a:p>
            <a:r>
              <a:rPr lang="en-US" sz="2000" dirty="0" smtClean="0"/>
              <a:t>Supplemented by 401(a) and 457 plans.  County contributes 4.2% of salary to these.</a:t>
            </a:r>
          </a:p>
          <a:p>
            <a:pPr>
              <a:buNone/>
            </a:pPr>
            <a:endParaRPr lang="en-US" sz="16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pperplate Gothic Light" pitchFamily="34" charset="0"/>
              </a:rPr>
              <a:t>Who likes DCs and Why</a:t>
            </a:r>
            <a:endParaRPr lang="en-US" sz="3200" dirty="0">
              <a:latin typeface="Copperplate Gothic Light" pitchFamily="34" charset="0"/>
            </a:endParaRPr>
          </a:p>
        </p:txBody>
      </p:sp>
      <p:sp>
        <p:nvSpPr>
          <p:cNvPr id="3" name="Content Placeholder 2"/>
          <p:cNvSpPr>
            <a:spLocks noGrp="1"/>
          </p:cNvSpPr>
          <p:nvPr>
            <p:ph idx="1"/>
          </p:nvPr>
        </p:nvSpPr>
        <p:spPr/>
        <p:txBody>
          <a:bodyPr>
            <a:normAutofit/>
          </a:bodyPr>
          <a:lstStyle/>
          <a:p>
            <a:r>
              <a:rPr lang="en-US" sz="2800" b="1" dirty="0" smtClean="0">
                <a:latin typeface="Copperplate Gothic Light" pitchFamily="34" charset="0"/>
              </a:rPr>
              <a:t>Why some workers like DC</a:t>
            </a:r>
          </a:p>
          <a:p>
            <a:pPr lvl="1"/>
            <a:r>
              <a:rPr lang="en-US" dirty="0" smtClean="0"/>
              <a:t>Increased portability for short-termers.</a:t>
            </a:r>
          </a:p>
          <a:p>
            <a:pPr lvl="1"/>
            <a:r>
              <a:rPr lang="en-US" dirty="0" smtClean="0"/>
              <a:t>Second career workers who don’t need another pension.</a:t>
            </a:r>
          </a:p>
          <a:p>
            <a:r>
              <a:rPr lang="en-US" sz="2800" b="1" dirty="0" smtClean="0">
                <a:latin typeface="Copperplate Gothic Light" pitchFamily="34" charset="0"/>
              </a:rPr>
              <a:t>Why employers like DC</a:t>
            </a:r>
          </a:p>
          <a:p>
            <a:pPr lvl="1"/>
            <a:r>
              <a:rPr lang="en-US" dirty="0" smtClean="0"/>
              <a:t>They no longer bear investment risk.</a:t>
            </a:r>
          </a:p>
          <a:p>
            <a:pPr lvl="1"/>
            <a:r>
              <a:rPr lang="en-US" dirty="0" smtClean="0"/>
              <a:t>Costs less (though not necessarily…).</a:t>
            </a:r>
          </a:p>
          <a:p>
            <a:pPr lvl="1"/>
            <a:r>
              <a:rPr lang="en-US" dirty="0" smtClean="0"/>
              <a:t>More predictable costs.</a:t>
            </a:r>
          </a:p>
          <a:p>
            <a:pPr lvl="1"/>
            <a:endParaRPr lang="en-US" dirty="0" smtClean="0"/>
          </a:p>
        </p:txBody>
      </p:sp>
      <p:sp>
        <p:nvSpPr>
          <p:cNvPr id="7" name="Slide Number Placeholder 6"/>
          <p:cNvSpPr>
            <a:spLocks noGrp="1"/>
          </p:cNvSpPr>
          <p:nvPr>
            <p:ph type="sldNum" sz="quarter" idx="12"/>
          </p:nvPr>
        </p:nvSpPr>
        <p:spPr/>
        <p:txBody>
          <a:bodyPr/>
          <a:lstStyle/>
          <a:p>
            <a:fld id="{6BE50182-DC04-4162-B965-FDE8F4B4E15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sz="2800" dirty="0" smtClean="0"/>
              <a:t/>
            </a:r>
            <a:br>
              <a:rPr lang="en-US" sz="2800" dirty="0" smtClean="0"/>
            </a:br>
            <a:r>
              <a:rPr lang="en-US" sz="3300" dirty="0" smtClean="0">
                <a:latin typeface="Copperplate Gothic Light" pitchFamily="34" charset="0"/>
              </a:rPr>
              <a:t>AGENA’s Concerns with DC Plans</a:t>
            </a:r>
            <a:br>
              <a:rPr lang="en-US" sz="3300" dirty="0" smtClean="0">
                <a:latin typeface="Copperplate Gothic Light" pitchFamily="34" charset="0"/>
              </a:rPr>
            </a:br>
            <a:endParaRPr lang="en-US" sz="3300" dirty="0">
              <a:latin typeface="Copperplate Gothic Light" pitchFamily="34" charset="0"/>
            </a:endParaRPr>
          </a:p>
        </p:txBody>
      </p:sp>
      <p:sp>
        <p:nvSpPr>
          <p:cNvPr id="3" name="Content Placeholder 2"/>
          <p:cNvSpPr>
            <a:spLocks noGrp="1"/>
          </p:cNvSpPr>
          <p:nvPr>
            <p:ph idx="1"/>
          </p:nvPr>
        </p:nvSpPr>
        <p:spPr>
          <a:xfrm>
            <a:off x="457200" y="762000"/>
            <a:ext cx="8229600" cy="5638800"/>
          </a:xfrm>
        </p:spPr>
        <p:txBody>
          <a:bodyPr>
            <a:noAutofit/>
          </a:bodyPr>
          <a:lstStyle/>
          <a:p>
            <a:r>
              <a:rPr lang="en-US" sz="1800" b="1" dirty="0" smtClean="0">
                <a:latin typeface="Copperplate Gothic Light" pitchFamily="34" charset="0"/>
              </a:rPr>
              <a:t>Private Sector:  It hasn’t worked </a:t>
            </a:r>
          </a:p>
          <a:p>
            <a:pPr lvl="1">
              <a:lnSpc>
                <a:spcPts val="2000"/>
              </a:lnSpc>
              <a:spcAft>
                <a:spcPts val="500"/>
              </a:spcAft>
            </a:pPr>
            <a:r>
              <a:rPr lang="en-US" sz="1400" dirty="0" smtClean="0"/>
              <a:t>Time Magazine: DC plans are “a lousy idea, </a:t>
            </a:r>
            <a:r>
              <a:rPr lang="en-US" sz="1400" b="1" dirty="0" smtClean="0"/>
              <a:t>a financial flop</a:t>
            </a:r>
            <a:r>
              <a:rPr lang="en-US" sz="1400" dirty="0" smtClean="0"/>
              <a:t>, a rotten repository for our retirement reserves.”  </a:t>
            </a:r>
          </a:p>
          <a:p>
            <a:pPr lvl="1">
              <a:lnSpc>
                <a:spcPts val="2000"/>
              </a:lnSpc>
              <a:spcAft>
                <a:spcPts val="500"/>
              </a:spcAft>
            </a:pPr>
            <a:r>
              <a:rPr lang="en-US" sz="1400" dirty="0" smtClean="0"/>
              <a:t>Fidelity Investments: Workers with DCs nearing retirement  “are </a:t>
            </a:r>
            <a:r>
              <a:rPr lang="en-US" sz="1400" b="1" dirty="0" smtClean="0"/>
              <a:t>consumed by fear</a:t>
            </a:r>
            <a:r>
              <a:rPr lang="en-US" sz="1400" dirty="0" smtClean="0"/>
              <a:t>.”</a:t>
            </a:r>
          </a:p>
          <a:p>
            <a:pPr lvl="1">
              <a:lnSpc>
                <a:spcPts val="2000"/>
              </a:lnSpc>
              <a:spcAft>
                <a:spcPts val="500"/>
              </a:spcAft>
            </a:pPr>
            <a:r>
              <a:rPr lang="en-US" sz="1400" dirty="0" smtClean="0"/>
              <a:t>Nyhart (HR’s own consultant):  Average worker with DC must work until he is </a:t>
            </a:r>
            <a:r>
              <a:rPr lang="en-US" sz="1400" b="1" dirty="0" smtClean="0"/>
              <a:t>73 years old </a:t>
            </a:r>
            <a:r>
              <a:rPr lang="en-US" sz="1400" dirty="0" smtClean="0"/>
              <a:t>to have enough money.  </a:t>
            </a:r>
          </a:p>
          <a:p>
            <a:pPr>
              <a:lnSpc>
                <a:spcPts val="2000"/>
              </a:lnSpc>
              <a:spcAft>
                <a:spcPts val="500"/>
              </a:spcAft>
            </a:pPr>
            <a:r>
              <a:rPr lang="en-US" sz="1800" b="1" dirty="0" smtClean="0">
                <a:latin typeface="Copperplate Gothic Light" pitchFamily="34" charset="0"/>
              </a:rPr>
              <a:t>Public sector:  It hasn’t worked</a:t>
            </a:r>
          </a:p>
          <a:p>
            <a:pPr lvl="1">
              <a:lnSpc>
                <a:spcPts val="2000"/>
              </a:lnSpc>
              <a:spcAft>
                <a:spcPts val="500"/>
              </a:spcAft>
            </a:pPr>
            <a:r>
              <a:rPr lang="en-US" sz="1400" b="1" dirty="0" smtClean="0"/>
              <a:t>Nebraska  </a:t>
            </a:r>
            <a:r>
              <a:rPr lang="en-US" sz="1400" dirty="0" smtClean="0"/>
              <a:t>closed its DC plan after 30 years experience, saying </a:t>
            </a:r>
            <a:r>
              <a:rPr lang="en-US" sz="1400" b="1" dirty="0" smtClean="0"/>
              <a:t> </a:t>
            </a:r>
            <a:r>
              <a:rPr lang="en-US" sz="1400" dirty="0" smtClean="0"/>
              <a:t>it was a “waste of taxpayers’ money.”  </a:t>
            </a:r>
          </a:p>
          <a:p>
            <a:pPr lvl="1">
              <a:lnSpc>
                <a:spcPts val="2000"/>
              </a:lnSpc>
              <a:spcAft>
                <a:spcPts val="500"/>
              </a:spcAft>
            </a:pPr>
            <a:r>
              <a:rPr lang="en-US" sz="1400" dirty="0" smtClean="0"/>
              <a:t> </a:t>
            </a:r>
            <a:r>
              <a:rPr lang="en-US" sz="1400" b="1" dirty="0" smtClean="0"/>
              <a:t>West Virginia </a:t>
            </a:r>
            <a:r>
              <a:rPr lang="en-US" sz="1400" dirty="0" smtClean="0"/>
              <a:t>was forced to let workers switch back into the DB plan because of the poor returns in the DC plan.  80%  did so</a:t>
            </a:r>
            <a:r>
              <a:rPr lang="en-US" sz="1400" b="1" dirty="0" smtClean="0"/>
              <a:t>.</a:t>
            </a:r>
            <a:r>
              <a:rPr lang="en-US" sz="1400" dirty="0" smtClean="0"/>
              <a:t> </a:t>
            </a:r>
          </a:p>
          <a:p>
            <a:pPr>
              <a:lnSpc>
                <a:spcPts val="2000"/>
              </a:lnSpc>
              <a:spcAft>
                <a:spcPts val="500"/>
              </a:spcAft>
            </a:pPr>
            <a:r>
              <a:rPr lang="en-US" sz="1800" b="1" dirty="0" smtClean="0">
                <a:latin typeface="Copperplate Gothic Light" pitchFamily="34" charset="0"/>
              </a:rPr>
              <a:t>Our DB is Healthy</a:t>
            </a:r>
          </a:p>
          <a:p>
            <a:pPr lvl="1">
              <a:lnSpc>
                <a:spcPts val="2000"/>
              </a:lnSpc>
              <a:spcAft>
                <a:spcPts val="500"/>
              </a:spcAft>
            </a:pPr>
            <a:r>
              <a:rPr lang="en-US" sz="1400" dirty="0" smtClean="0"/>
              <a:t>95% funded.  Excellent returns.</a:t>
            </a:r>
          </a:p>
          <a:p>
            <a:pPr>
              <a:lnSpc>
                <a:spcPts val="2000"/>
              </a:lnSpc>
              <a:spcAft>
                <a:spcPts val="500"/>
              </a:spcAft>
            </a:pPr>
            <a:r>
              <a:rPr lang="en-US" sz="1800" b="1" dirty="0" smtClean="0">
                <a:latin typeface="Copperplate Gothic Light" pitchFamily="34" charset="0"/>
              </a:rPr>
              <a:t>DC:  It’s really a Benefit Cut</a:t>
            </a:r>
          </a:p>
          <a:p>
            <a:pPr lvl="1">
              <a:lnSpc>
                <a:spcPts val="2000"/>
              </a:lnSpc>
              <a:spcAft>
                <a:spcPts val="500"/>
              </a:spcAft>
            </a:pPr>
            <a:r>
              <a:rPr lang="en-US" sz="1400" dirty="0" smtClean="0"/>
              <a:t>The same contribution buys less in a DC plan than a DB plan.</a:t>
            </a:r>
          </a:p>
          <a:p>
            <a:pPr lvl="1">
              <a:lnSpc>
                <a:spcPts val="2000"/>
              </a:lnSpc>
              <a:spcAft>
                <a:spcPts val="500"/>
              </a:spcAft>
            </a:pPr>
            <a:r>
              <a:rPr lang="en-US" sz="1400" dirty="0" smtClean="0"/>
              <a:t>Despite protests, HR documents show a key goal is to save money, meaning smaller County contribution to DC than DB, and lower DC benefits.</a:t>
            </a:r>
          </a:p>
          <a:p>
            <a:pPr lvl="1">
              <a:lnSpc>
                <a:spcPts val="2000"/>
              </a:lnSpc>
              <a:spcAft>
                <a:spcPts val="500"/>
              </a:spcAft>
            </a:pPr>
            <a:r>
              <a:rPr lang="en-US" sz="1400" dirty="0" smtClean="0"/>
              <a:t>Costs of combined DC/DB plan can sometimes be more expensive than straight DB plan.</a:t>
            </a:r>
          </a:p>
          <a:p>
            <a:pPr>
              <a:lnSpc>
                <a:spcPts val="2500"/>
              </a:lnSpc>
              <a:spcAft>
                <a:spcPts val="500"/>
              </a:spcAft>
              <a:buNone/>
            </a:pPr>
            <a:r>
              <a:rPr lang="en-US" sz="1800" dirty="0" smtClean="0"/>
              <a:t>		</a:t>
            </a:r>
            <a:endParaRPr lang="en-US" sz="2000" dirty="0" smtClean="0"/>
          </a:p>
          <a:p>
            <a:pPr lvl="1">
              <a:lnSpc>
                <a:spcPts val="2500"/>
              </a:lnSpc>
              <a:spcAft>
                <a:spcPts val="600"/>
              </a:spcAft>
            </a:pPr>
            <a:endParaRPr lang="en-US" sz="1800" dirty="0" smtClean="0">
              <a:latin typeface="Copperplate Gothic Light" pitchFamily="34" charset="0"/>
            </a:endParaRPr>
          </a:p>
          <a:p>
            <a:pPr lvl="1">
              <a:lnSpc>
                <a:spcPts val="2000"/>
              </a:lnSpc>
              <a:spcAft>
                <a:spcPts val="600"/>
              </a:spcAft>
            </a:pPr>
            <a:endParaRPr lang="en-US" sz="1400" dirty="0" smtClean="0"/>
          </a:p>
          <a:p>
            <a:pPr lvl="1">
              <a:lnSpc>
                <a:spcPts val="2000"/>
              </a:lnSpc>
              <a:spcAft>
                <a:spcPts val="600"/>
              </a:spcAft>
            </a:pPr>
            <a:endParaRPr lang="en-US" sz="1400" dirty="0" smtClean="0"/>
          </a:p>
          <a:p>
            <a:pPr>
              <a:lnSpc>
                <a:spcPts val="2500"/>
              </a:lnSpc>
              <a:spcAft>
                <a:spcPts val="600"/>
              </a:spcAft>
              <a:buNone/>
            </a:pPr>
            <a:r>
              <a:rPr lang="en-US" sz="2000" dirty="0" smtClean="0"/>
              <a:t>		</a:t>
            </a:r>
            <a:endParaRPr lang="en-US" sz="2200" dirty="0" smtClean="0">
              <a:latin typeface="Copperplate Gothic Light" pitchFamily="34" charset="0"/>
            </a:endParaRPr>
          </a:p>
          <a:p>
            <a:pPr lvl="1">
              <a:lnSpc>
                <a:spcPts val="2500"/>
              </a:lnSpc>
              <a:spcAft>
                <a:spcPts val="600"/>
              </a:spcAft>
            </a:pPr>
            <a:endParaRPr lang="en-US" sz="1800" dirty="0" smtClean="0"/>
          </a:p>
          <a:p>
            <a:pPr lvl="1">
              <a:lnSpc>
                <a:spcPts val="2500"/>
              </a:lnSpc>
              <a:spcAft>
                <a:spcPts val="600"/>
              </a:spcAft>
            </a:pPr>
            <a:endParaRPr lang="en-US" sz="1400" dirty="0" smtClean="0"/>
          </a:p>
          <a:p>
            <a:pPr>
              <a:lnSpc>
                <a:spcPts val="2500"/>
              </a:lnSpc>
              <a:spcAft>
                <a:spcPts val="600"/>
              </a:spcAft>
            </a:pPr>
            <a:endParaRPr lang="en-US" sz="2400" dirty="0" smtClean="0">
              <a:latin typeface="Copperplate Gothic Light" pitchFamily="34" charset="0"/>
            </a:endParaRPr>
          </a:p>
          <a:p>
            <a:pPr lvl="1">
              <a:lnSpc>
                <a:spcPts val="2500"/>
              </a:lnSpc>
              <a:spcAft>
                <a:spcPts val="600"/>
              </a:spcAft>
            </a:pPr>
            <a:endParaRPr lang="en-US" sz="2000" dirty="0" smtClean="0">
              <a:latin typeface="Copperplate Gothic Light" pitchFamily="34" charset="0"/>
            </a:endParaRPr>
          </a:p>
          <a:p>
            <a:pPr lvl="1">
              <a:lnSpc>
                <a:spcPts val="2500"/>
              </a:lnSpc>
              <a:spcAft>
                <a:spcPts val="600"/>
              </a:spcAft>
              <a:buNone/>
            </a:pPr>
            <a:endParaRPr lang="en-US" sz="2400" dirty="0" smtClean="0"/>
          </a:p>
          <a:p>
            <a:pPr lvl="1">
              <a:lnSpc>
                <a:spcPts val="2500"/>
              </a:lnSpc>
              <a:spcAft>
                <a:spcPts val="600"/>
              </a:spcAft>
              <a:buNone/>
            </a:pPr>
            <a:endParaRPr lang="en-US" sz="2400" dirty="0" smtClean="0"/>
          </a:p>
          <a:p>
            <a:pPr lvl="2">
              <a:buNone/>
            </a:pPr>
            <a:r>
              <a:rPr lang="en-US" dirty="0" smtClean="0"/>
              <a:t>  </a:t>
            </a:r>
          </a:p>
          <a:p>
            <a:endParaRPr lang="en-US" sz="24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latin typeface="Copperplate Gothic Light" pitchFamily="34" charset="0"/>
              </a:rPr>
              <a:t>The Risk:  Not E</a:t>
            </a:r>
            <a:r>
              <a:rPr lang="en-US" sz="2800" dirty="0" smtClean="0">
                <a:latin typeface="Copperplate Gothic Light" pitchFamily="34" charset="0"/>
              </a:rPr>
              <a:t>nough</a:t>
            </a:r>
            <a:r>
              <a:rPr lang="en-US" sz="3200" dirty="0" smtClean="0">
                <a:latin typeface="Copperplate Gothic Light" pitchFamily="34" charset="0"/>
              </a:rPr>
              <a:t> to Retire</a:t>
            </a:r>
            <a:endParaRPr lang="en-US" sz="3200" dirty="0">
              <a:latin typeface="Copperplate Gothic Light" pitchFamily="34" charset="0"/>
            </a:endParaRPr>
          </a:p>
        </p:txBody>
      </p:sp>
      <p:sp>
        <p:nvSpPr>
          <p:cNvPr id="3" name="Content Placeholder 2"/>
          <p:cNvSpPr>
            <a:spLocks noGrp="1"/>
          </p:cNvSpPr>
          <p:nvPr>
            <p:ph idx="1"/>
          </p:nvPr>
        </p:nvSpPr>
        <p:spPr>
          <a:xfrm>
            <a:off x="457200" y="1066800"/>
            <a:ext cx="8229600" cy="5257800"/>
          </a:xfrm>
        </p:spPr>
        <p:txBody>
          <a:bodyPr>
            <a:noAutofit/>
          </a:bodyPr>
          <a:lstStyle/>
          <a:p>
            <a:pPr>
              <a:buNone/>
            </a:pPr>
            <a:r>
              <a:rPr lang="en-US" sz="1800" b="1" cap="small" dirty="0" smtClean="0">
                <a:latin typeface="Copperplate Gothic Light" pitchFamily="34" charset="0"/>
              </a:rPr>
              <a:t>What workers accumulate  in DC plans</a:t>
            </a:r>
            <a:endParaRPr lang="en-US" sz="1800" dirty="0" smtClean="0"/>
          </a:p>
          <a:p>
            <a:r>
              <a:rPr lang="en-US" sz="1600" b="1" dirty="0" smtClean="0"/>
              <a:t>What you need:  </a:t>
            </a:r>
            <a:r>
              <a:rPr lang="en-US" sz="1600" dirty="0" smtClean="0"/>
              <a:t>Many experts say you need 11 times your pay to cover expenses through retirement.</a:t>
            </a:r>
            <a:endParaRPr lang="en-US" sz="1600" b="1" dirty="0" smtClean="0"/>
          </a:p>
          <a:p>
            <a:r>
              <a:rPr lang="en-US" sz="1600" b="1" dirty="0" smtClean="0"/>
              <a:t>Theoretical average savings:  </a:t>
            </a:r>
            <a:r>
              <a:rPr lang="en-US" sz="1600" dirty="0" smtClean="0"/>
              <a:t>5-6 times salary over career.  HR’s projections reflect this.</a:t>
            </a:r>
          </a:p>
          <a:p>
            <a:pPr>
              <a:spcAft>
                <a:spcPts val="800"/>
              </a:spcAft>
            </a:pPr>
            <a:r>
              <a:rPr lang="en-US" sz="1600" b="1" dirty="0" smtClean="0"/>
              <a:t>Actual average earnings:  </a:t>
            </a:r>
            <a:r>
              <a:rPr lang="en-US" sz="1600" dirty="0" smtClean="0"/>
              <a:t>2 times salary. </a:t>
            </a:r>
          </a:p>
          <a:p>
            <a:pPr>
              <a:spcBef>
                <a:spcPts val="600"/>
              </a:spcBef>
              <a:buNone/>
            </a:pPr>
            <a:r>
              <a:rPr lang="en-US" sz="1800" b="1" cap="small" dirty="0" smtClean="0">
                <a:latin typeface="Copperplate Gothic Light" pitchFamily="34" charset="0"/>
              </a:rPr>
              <a:t>Why DC savings  are low</a:t>
            </a:r>
            <a:endParaRPr lang="en-US" sz="1800" dirty="0" smtClean="0">
              <a:latin typeface="Copperplate Gothic Light" pitchFamily="34" charset="0"/>
            </a:endParaRPr>
          </a:p>
          <a:p>
            <a:pPr lvl="0"/>
            <a:r>
              <a:rPr lang="en-US" sz="1600" b="1" dirty="0" smtClean="0"/>
              <a:t>Lack of financial expertise.  </a:t>
            </a:r>
            <a:r>
              <a:rPr lang="en-US" sz="1600" dirty="0" smtClean="0"/>
              <a:t>Not professional investors like DBs.  Earn 1%-5% less per year. </a:t>
            </a:r>
          </a:p>
          <a:p>
            <a:pPr lvl="0"/>
            <a:r>
              <a:rPr lang="en-US" sz="1600" b="1" dirty="0" smtClean="0"/>
              <a:t>Short term focus.  </a:t>
            </a:r>
            <a:r>
              <a:rPr lang="en-US" sz="1600" dirty="0" smtClean="0"/>
              <a:t>Near and during retirement, assets shifted to “safer” investments.</a:t>
            </a:r>
          </a:p>
          <a:p>
            <a:pPr lvl="0"/>
            <a:r>
              <a:rPr lang="en-US" sz="1600" b="1" dirty="0" smtClean="0"/>
              <a:t>Timing Risk/Down Market.  </a:t>
            </a:r>
            <a:r>
              <a:rPr lang="en-US" sz="1600" dirty="0" smtClean="0"/>
              <a:t>DC plans lost 30% of their value in 2008 alone.  </a:t>
            </a:r>
          </a:p>
          <a:p>
            <a:pPr lvl="0"/>
            <a:r>
              <a:rPr lang="en-US" sz="1600" b="1" dirty="0" smtClean="0"/>
              <a:t>Leakage:  </a:t>
            </a:r>
            <a:r>
              <a:rPr lang="en-US" sz="1600" dirty="0" smtClean="0"/>
              <a:t>Used as “rainy day account.”   50% workers cash out account when they leave job. </a:t>
            </a:r>
          </a:p>
          <a:p>
            <a:pPr lvl="0">
              <a:spcAft>
                <a:spcPts val="800"/>
              </a:spcAft>
            </a:pPr>
            <a:r>
              <a:rPr lang="en-US" sz="1600" b="1" dirty="0" smtClean="0"/>
              <a:t>No inflation protection.  </a:t>
            </a:r>
            <a:r>
              <a:rPr lang="en-US" sz="1600" dirty="0" smtClean="0"/>
              <a:t>Unlike DB, account balance isn’t increased each year by COLA.</a:t>
            </a:r>
          </a:p>
          <a:p>
            <a:pPr lvl="0">
              <a:spcBef>
                <a:spcPts val="600"/>
              </a:spcBef>
              <a:buNone/>
            </a:pPr>
            <a:r>
              <a:rPr lang="en-US" sz="1800" b="1" dirty="0" smtClean="0">
                <a:latin typeface="Copperplate Gothic Light" pitchFamily="34" charset="0"/>
              </a:rPr>
              <a:t>Impact on average Arlington worker</a:t>
            </a:r>
          </a:p>
          <a:p>
            <a:r>
              <a:rPr lang="en-US" sz="1600" b="1" dirty="0" smtClean="0"/>
              <a:t>Average Annual DB Benefit:  $21,250 per year increased with COLA </a:t>
            </a:r>
            <a:r>
              <a:rPr lang="en-US" sz="1600" dirty="0" smtClean="0"/>
              <a:t>(25 years service, age 62, $50,000 salary).  </a:t>
            </a:r>
          </a:p>
          <a:p>
            <a:r>
              <a:rPr lang="en-US" sz="1600" b="1" dirty="0" smtClean="0"/>
              <a:t>Typical DC Benefit:  $100,000 to spread over retiremen</a:t>
            </a:r>
            <a:r>
              <a:rPr lang="en-US" sz="1600" dirty="0" smtClean="0"/>
              <a:t>t (2 times $50,000 salary).</a:t>
            </a:r>
          </a:p>
          <a:p>
            <a:pPr lvl="1"/>
            <a:r>
              <a:rPr lang="en-US" sz="1600" dirty="0" smtClean="0"/>
              <a:t>Likely run out in less than 6 years.</a:t>
            </a:r>
          </a:p>
          <a:p>
            <a:pPr lvl="1"/>
            <a:r>
              <a:rPr lang="en-US" sz="1600" dirty="0" smtClean="0"/>
              <a:t>Life expectancy:  20+ years.</a:t>
            </a:r>
          </a:p>
          <a:p>
            <a:pPr lvl="0">
              <a:buNone/>
            </a:pPr>
            <a:endParaRPr lang="en-US" sz="1600" dirty="0" smtClean="0"/>
          </a:p>
          <a:p>
            <a:pPr lvl="0">
              <a:buNone/>
            </a:pPr>
            <a:r>
              <a:rPr lang="en-US" sz="1600" dirty="0" smtClean="0"/>
              <a:t>  </a:t>
            </a:r>
          </a:p>
          <a:p>
            <a:pPr lvl="1">
              <a:buNone/>
            </a:pPr>
            <a:r>
              <a:rPr lang="en-US" sz="1600" dirty="0" smtClean="0"/>
              <a:t>.  </a:t>
            </a:r>
          </a:p>
          <a:p>
            <a:pPr>
              <a:buNone/>
            </a:pPr>
            <a:endParaRPr lang="en-US" sz="1400"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opperplate Gothic Light" pitchFamily="34" charset="0"/>
              </a:rPr>
              <a:t>What this means for Average Arlington Worker</a:t>
            </a:r>
            <a:br>
              <a:rPr lang="en-US" sz="2400" dirty="0" smtClean="0">
                <a:latin typeface="Copperplate Gothic Light" pitchFamily="34" charset="0"/>
              </a:rPr>
            </a:br>
            <a:endParaRPr lang="en-US" sz="2400" dirty="0">
              <a:latin typeface="Copperplate Gothic Light" pitchFamily="34" charset="0"/>
            </a:endParaRPr>
          </a:p>
        </p:txBody>
      </p:sp>
      <p:graphicFrame>
        <p:nvGraphicFramePr>
          <p:cNvPr id="4" name="Content Placeholder 3"/>
          <p:cNvGraphicFramePr>
            <a:graphicFrameLocks noGrp="1"/>
          </p:cNvGraphicFramePr>
          <p:nvPr>
            <p:ph idx="1"/>
          </p:nvPr>
        </p:nvGraphicFramePr>
        <p:xfrm>
          <a:off x="457200" y="1219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1265" name="Rectangle 1"/>
          <p:cNvSpPr>
            <a:spLocks noChangeArrowheads="1"/>
          </p:cNvSpPr>
          <p:nvPr/>
        </p:nvSpPr>
        <p:spPr bwMode="auto">
          <a:xfrm>
            <a:off x="0" y="120878"/>
            <a:ext cx="242374"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8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0" y="6231523"/>
            <a:ext cx="914064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Diane Burkley Alejandro 2011..  DB payout based on Arlington's 1.7% multiplier, 25 years service, $50,000 salary &amp; 3.5% COLA.   DC assets shown at 2 and 3 times’ salary, and are assumed to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grow at 5%.  This is optimistic; an appropriate benchmark, the Lipper Mixed Asset Target 2010 Fund, returned 3.43% annualized over last 10 years.  </a:t>
            </a:r>
            <a:r>
              <a:rPr kumimoji="0" lang="en-US" sz="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8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6BE50182-DC04-4162-B965-FDE8F4B4E15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2600" dirty="0" smtClean="0">
                <a:latin typeface="Copperplate Gothic Light" pitchFamily="34" charset="0"/>
              </a:rPr>
              <a:t>The Retirement Sustainability Workgroup</a:t>
            </a:r>
            <a:endParaRPr lang="en-US" sz="2600" dirty="0">
              <a:latin typeface="Copperplate Gothic Light" pitchFamily="34" charset="0"/>
            </a:endParaRPr>
          </a:p>
        </p:txBody>
      </p:sp>
      <p:sp>
        <p:nvSpPr>
          <p:cNvPr id="3" name="Content Placeholder 2"/>
          <p:cNvSpPr>
            <a:spLocks noGrp="1"/>
          </p:cNvSpPr>
          <p:nvPr>
            <p:ph idx="1"/>
          </p:nvPr>
        </p:nvSpPr>
        <p:spPr>
          <a:xfrm>
            <a:off x="457200" y="1371600"/>
            <a:ext cx="8229600" cy="4800600"/>
          </a:xfrm>
        </p:spPr>
        <p:txBody>
          <a:bodyPr>
            <a:normAutofit fontScale="47500" lnSpcReduction="20000"/>
          </a:bodyPr>
          <a:lstStyle/>
          <a:p>
            <a:pPr>
              <a:lnSpc>
                <a:spcPts val="2000"/>
              </a:lnSpc>
              <a:spcBef>
                <a:spcPts val="600"/>
              </a:spcBef>
              <a:spcAft>
                <a:spcPts val="800"/>
              </a:spcAft>
            </a:pPr>
            <a:r>
              <a:rPr lang="en-US" sz="3600" dirty="0" smtClean="0"/>
              <a:t>Ever since the County enhanced pension benefits in 2009, it has tried to add a DC alternative.  See Appendix.</a:t>
            </a:r>
          </a:p>
          <a:p>
            <a:pPr>
              <a:lnSpc>
                <a:spcPts val="2000"/>
              </a:lnSpc>
              <a:spcAft>
                <a:spcPts val="800"/>
              </a:spcAft>
            </a:pPr>
            <a:r>
              <a:rPr lang="en-US" sz="3600" dirty="0" smtClean="0"/>
              <a:t>AGENA successfully opposed CM’s efforts to date.</a:t>
            </a:r>
          </a:p>
          <a:p>
            <a:pPr>
              <a:lnSpc>
                <a:spcPts val="2000"/>
              </a:lnSpc>
              <a:spcAft>
                <a:spcPts val="800"/>
              </a:spcAft>
            </a:pPr>
            <a:r>
              <a:rPr lang="en-US" sz="3600" dirty="0" smtClean="0"/>
              <a:t>May 26, 2011:  HR sets up a “Retirement Plan Sustainability Workgroup” to develop an “alternate” retirement plan.</a:t>
            </a:r>
          </a:p>
          <a:p>
            <a:pPr>
              <a:lnSpc>
                <a:spcPts val="2000"/>
              </a:lnSpc>
              <a:spcAft>
                <a:spcPts val="800"/>
              </a:spcAft>
            </a:pPr>
            <a:r>
              <a:rPr lang="en-US" sz="3600" dirty="0" smtClean="0"/>
              <a:t>Workgroup structured to ensure a DC option is developed.  </a:t>
            </a:r>
          </a:p>
          <a:p>
            <a:pPr>
              <a:lnSpc>
                <a:spcPts val="2000"/>
              </a:lnSpc>
              <a:spcAft>
                <a:spcPts val="800"/>
              </a:spcAft>
            </a:pPr>
            <a:r>
              <a:rPr lang="en-US" sz="3600" dirty="0" smtClean="0"/>
              <a:t>A majority of Workgroup members said they approve  of adding a DC option of some form.</a:t>
            </a:r>
          </a:p>
          <a:p>
            <a:pPr lvl="1">
              <a:lnSpc>
                <a:spcPts val="2000"/>
              </a:lnSpc>
              <a:spcAft>
                <a:spcPts val="800"/>
              </a:spcAft>
            </a:pPr>
            <a:r>
              <a:rPr lang="en-US" sz="3600" dirty="0" smtClean="0"/>
              <a:t>Member polling occurred when 2 out of 4 General Employee members gone from meeting.</a:t>
            </a:r>
          </a:p>
          <a:p>
            <a:pPr>
              <a:lnSpc>
                <a:spcPts val="2000"/>
              </a:lnSpc>
              <a:spcAft>
                <a:spcPts val="800"/>
              </a:spcAft>
            </a:pPr>
            <a:r>
              <a:rPr lang="en-US" sz="3600" dirty="0" smtClean="0"/>
              <a:t>Recommendation to CM likely in August.</a:t>
            </a:r>
          </a:p>
          <a:p>
            <a:pPr>
              <a:lnSpc>
                <a:spcPts val="2000"/>
              </a:lnSpc>
              <a:spcAft>
                <a:spcPts val="800"/>
              </a:spcAft>
            </a:pPr>
            <a:r>
              <a:rPr lang="en-US" sz="3600" dirty="0" smtClean="0"/>
              <a:t>CM must then get actuarial impact study.  </a:t>
            </a:r>
          </a:p>
          <a:p>
            <a:pPr>
              <a:lnSpc>
                <a:spcPts val="2000"/>
              </a:lnSpc>
              <a:spcAft>
                <a:spcPts val="800"/>
              </a:spcAft>
            </a:pPr>
            <a:r>
              <a:rPr lang="en-US" sz="3600" dirty="0" smtClean="0"/>
              <a:t>Proposal to CB to follow.  CM would like it adopted by end of 2011.		</a:t>
            </a:r>
          </a:p>
          <a:p>
            <a:endParaRPr lang="en-US" sz="3600" dirty="0" smtClean="0"/>
          </a:p>
          <a:p>
            <a:pPr>
              <a:buNone/>
            </a:pPr>
            <a:endParaRPr lang="en-US" sz="3600" dirty="0" smtClean="0"/>
          </a:p>
          <a:p>
            <a:pPr lvl="2">
              <a:buNone/>
            </a:pPr>
            <a:endParaRPr lang="en-US" dirty="0" smtClean="0"/>
          </a:p>
          <a:p>
            <a:endParaRPr lang="en-US" dirty="0" smtClean="0"/>
          </a:p>
          <a:p>
            <a:endParaRPr lang="en-US" dirty="0" smtClean="0"/>
          </a:p>
          <a:p>
            <a:endParaRPr lang="en-US" dirty="0" smtClean="0"/>
          </a:p>
        </p:txBody>
      </p:sp>
      <p:sp>
        <p:nvSpPr>
          <p:cNvPr id="7" name="Slide Number Placeholder 6"/>
          <p:cNvSpPr>
            <a:spLocks noGrp="1"/>
          </p:cNvSpPr>
          <p:nvPr>
            <p:ph type="sldNum" sz="quarter" idx="12"/>
          </p:nvPr>
        </p:nvSpPr>
        <p:spPr/>
        <p:txBody>
          <a:bodyPr/>
          <a:lstStyle/>
          <a:p>
            <a:fld id="{6BE50182-DC04-4162-B965-FDE8F4B4E15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2800" dirty="0" smtClean="0">
                <a:latin typeface="Copperplate Gothic Light" pitchFamily="34" charset="0"/>
              </a:rPr>
              <a:t>AGENA’s Concerns with Workgroup</a:t>
            </a:r>
            <a:endParaRPr lang="en-US" sz="2800" dirty="0">
              <a:latin typeface="Copperplate Gothic Light" pitchFamily="34" charset="0"/>
            </a:endParaRPr>
          </a:p>
        </p:txBody>
      </p:sp>
      <p:sp>
        <p:nvSpPr>
          <p:cNvPr id="3" name="Content Placeholder 2"/>
          <p:cNvSpPr>
            <a:spLocks noGrp="1"/>
          </p:cNvSpPr>
          <p:nvPr>
            <p:ph idx="1"/>
          </p:nvPr>
        </p:nvSpPr>
        <p:spPr>
          <a:xfrm>
            <a:off x="457200" y="1295400"/>
            <a:ext cx="8229600" cy="5105400"/>
          </a:xfrm>
        </p:spPr>
        <p:txBody>
          <a:bodyPr>
            <a:normAutofit fontScale="40000" lnSpcReduction="20000"/>
          </a:bodyPr>
          <a:lstStyle/>
          <a:p>
            <a:r>
              <a:rPr lang="en-US" sz="4000" b="1" dirty="0" smtClean="0">
                <a:latin typeface="Copperplate Gothic Light" pitchFamily="34" charset="0"/>
              </a:rPr>
              <a:t>Workgroup</a:t>
            </a:r>
            <a:r>
              <a:rPr lang="en-US" sz="3600" b="1" dirty="0" smtClean="0">
                <a:latin typeface="Copperplate Gothic Light" pitchFamily="34" charset="0"/>
              </a:rPr>
              <a:t> composition skewed </a:t>
            </a:r>
          </a:p>
          <a:p>
            <a:pPr lvl="1"/>
            <a:r>
              <a:rPr lang="en-US" sz="3500" dirty="0" smtClean="0"/>
              <a:t>5 of 10 members are from HR, senior management or DMF. </a:t>
            </a:r>
          </a:p>
          <a:p>
            <a:pPr lvl="1"/>
            <a:r>
              <a:rPr lang="en-US" sz="3500" dirty="0" smtClean="0"/>
              <a:t>1 public safety representative included and can vote, even though their benefits likely addressed separately.  </a:t>
            </a:r>
          </a:p>
          <a:p>
            <a:pPr lvl="1"/>
            <a:r>
              <a:rPr lang="en-US" sz="3500" dirty="0" smtClean="0"/>
              <a:t>Line employees make up 95% of general workforce but only 40% of Workgroup (4/10:  Myriam Jurado for AGENA, Richard Curley for AFSME, Henny Tejada for Allianza &amp; Jon Distler from DTS).</a:t>
            </a:r>
          </a:p>
          <a:p>
            <a:pPr lvl="1">
              <a:buNone/>
            </a:pPr>
            <a:endParaRPr lang="en-US" sz="2900" dirty="0" smtClean="0"/>
          </a:p>
          <a:p>
            <a:r>
              <a:rPr lang="en-US" sz="4000" b="1" dirty="0" smtClean="0">
                <a:latin typeface="Copperplate Gothic Light" pitchFamily="34" charset="0"/>
              </a:rPr>
              <a:t>Needed</a:t>
            </a:r>
            <a:r>
              <a:rPr lang="en-US" sz="3600" b="1" dirty="0" smtClean="0">
                <a:latin typeface="Copperplate Gothic Light" pitchFamily="34" charset="0"/>
              </a:rPr>
              <a:t> tasks are skipped</a:t>
            </a:r>
          </a:p>
          <a:p>
            <a:pPr lvl="1"/>
            <a:r>
              <a:rPr lang="en-US" sz="3500" dirty="0" smtClean="0"/>
              <a:t>Suggested revisions to misleading mission statement and minutes ignored.</a:t>
            </a:r>
          </a:p>
          <a:p>
            <a:pPr lvl="1"/>
            <a:r>
              <a:rPr lang="en-US" sz="3500" dirty="0" smtClean="0"/>
              <a:t>HR refuses to allow ACERS’s actuary to prepare impact analysis until after Workgroup is finished—and may try to change Retirement Code so it can use its own actuary.</a:t>
            </a:r>
          </a:p>
          <a:p>
            <a:pPr lvl="1"/>
            <a:r>
              <a:rPr lang="en-US" sz="3500" dirty="0" smtClean="0"/>
              <a:t>Promised follow-up on key issues delayed.</a:t>
            </a:r>
          </a:p>
          <a:p>
            <a:pPr lvl="1"/>
            <a:endParaRPr lang="en-US" sz="2900" dirty="0" smtClean="0"/>
          </a:p>
          <a:p>
            <a:r>
              <a:rPr lang="en-US" sz="3600" b="1" dirty="0" smtClean="0">
                <a:latin typeface="Copperplate Gothic Light" pitchFamily="34" charset="0"/>
              </a:rPr>
              <a:t>Limited </a:t>
            </a:r>
            <a:r>
              <a:rPr lang="en-US" sz="4000" b="1" dirty="0" smtClean="0">
                <a:latin typeface="Copperplate Gothic Light" pitchFamily="34" charset="0"/>
              </a:rPr>
              <a:t>information</a:t>
            </a:r>
            <a:r>
              <a:rPr lang="en-US" sz="3600" b="1" dirty="0" smtClean="0">
                <a:latin typeface="Copperplate Gothic Light" pitchFamily="34" charset="0"/>
              </a:rPr>
              <a:t> provided </a:t>
            </a:r>
          </a:p>
          <a:p>
            <a:pPr lvl="1"/>
            <a:r>
              <a:rPr lang="en-US" sz="3500" dirty="0" smtClean="0"/>
              <a:t>No hard copies of any actuarial projections of impact on retiree provided until after DC plan gained tentative endorsement. </a:t>
            </a:r>
          </a:p>
          <a:p>
            <a:pPr lvl="1"/>
            <a:r>
              <a:rPr lang="en-US" sz="3500" dirty="0" smtClean="0"/>
              <a:t>HR’s actuary’s projections based on unrealistic assumptions.</a:t>
            </a:r>
          </a:p>
          <a:p>
            <a:pPr lvl="1"/>
            <a:r>
              <a:rPr lang="en-US" sz="3500" dirty="0" smtClean="0"/>
              <a:t>Financial impact report on current DB plan still not provided.</a:t>
            </a:r>
          </a:p>
          <a:p>
            <a:pPr lvl="1"/>
            <a:r>
              <a:rPr lang="en-US" sz="3500" dirty="0" smtClean="0"/>
              <a:t>ACERS’s actuary wasn’t even told why they were asked to meeting.</a:t>
            </a:r>
          </a:p>
          <a:p>
            <a:pPr lvl="1">
              <a:buNone/>
            </a:pPr>
            <a:endParaRPr lang="en-US" sz="2900" dirty="0" smtClean="0"/>
          </a:p>
          <a:p>
            <a:pPr lvl="1">
              <a:buNone/>
            </a:pPr>
            <a:endParaRPr lang="en-US" sz="2900" dirty="0" smtClean="0"/>
          </a:p>
          <a:p>
            <a:pPr>
              <a:spcBef>
                <a:spcPts val="0"/>
              </a:spcBef>
            </a:pPr>
            <a:r>
              <a:rPr lang="en-US" sz="3600" b="1" dirty="0" smtClean="0">
                <a:latin typeface="Copperplate Gothic Light" pitchFamily="34" charset="0"/>
              </a:rPr>
              <a:t>Meaningful </a:t>
            </a:r>
            <a:r>
              <a:rPr lang="en-US" sz="4000" b="1" dirty="0" smtClean="0">
                <a:latin typeface="Copperplate Gothic Light" pitchFamily="34" charset="0"/>
              </a:rPr>
              <a:t>questioning</a:t>
            </a:r>
            <a:r>
              <a:rPr lang="en-US" sz="3600" b="1" dirty="0" smtClean="0">
                <a:latin typeface="Copperplate Gothic Light" pitchFamily="34" charset="0"/>
              </a:rPr>
              <a:t> of experts limited</a:t>
            </a:r>
          </a:p>
          <a:p>
            <a:pPr lvl="1"/>
            <a:r>
              <a:rPr lang="en-US" sz="3500" dirty="0" smtClean="0"/>
              <a:t>AGENA consultant not permitted to ask questions; now excluded altogether.</a:t>
            </a:r>
          </a:p>
          <a:p>
            <a:pPr lvl="1"/>
            <a:r>
              <a:rPr lang="en-US" sz="3500" dirty="0" smtClean="0"/>
              <a:t>Employee substitutes restricted to “observing.”</a:t>
            </a:r>
          </a:p>
          <a:p>
            <a:pPr lvl="1">
              <a:buNone/>
            </a:pPr>
            <a:endParaRPr lang="en-US" sz="2900" dirty="0" smtClean="0"/>
          </a:p>
          <a:p>
            <a:endParaRPr lang="en-US" dirty="0" smtClean="0"/>
          </a:p>
          <a:p>
            <a:endParaRPr lang="en-US" dirty="0"/>
          </a:p>
        </p:txBody>
      </p:sp>
      <p:sp>
        <p:nvSpPr>
          <p:cNvPr id="7" name="Slide Number Placeholder 6"/>
          <p:cNvSpPr>
            <a:spLocks noGrp="1"/>
          </p:cNvSpPr>
          <p:nvPr>
            <p:ph type="sldNum" sz="quarter" idx="12"/>
          </p:nvPr>
        </p:nvSpPr>
        <p:spPr/>
        <p:txBody>
          <a:bodyPr/>
          <a:lstStyle/>
          <a:p>
            <a:fld id="{6BE50182-DC04-4162-B965-FDE8F4B4E158}"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1902</Words>
  <Application>Microsoft Office PowerPoint</Application>
  <PresentationFormat>Letter Paper (8.5x11 in)</PresentationFormat>
  <Paragraphs>237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The County’s Plans to Add a Defined Contribution Option for New Hires  Its Impact on Your Current Retirement System  </vt:lpstr>
      <vt:lpstr>THE CONCERN:  The County Manager wants to set up a Defined Contribution (DC) plan as an “option” to the existing Defined Benefit (DB) pension, currently for new hires.  HR formed an employee workgroup which is crafting the details.   The change could add unnecessary, and potentially significant, risk to our retirement system. </vt:lpstr>
      <vt:lpstr>What is a DC Plan</vt:lpstr>
      <vt:lpstr>Who likes DCs and Why</vt:lpstr>
      <vt:lpstr> AGENA’s Concerns with DC Plans </vt:lpstr>
      <vt:lpstr>The Risk:  Not Enough to Retire</vt:lpstr>
      <vt:lpstr>What this means for Average Arlington Worker </vt:lpstr>
      <vt:lpstr>The Retirement Sustainability Workgroup</vt:lpstr>
      <vt:lpstr>AGENA’s Concerns with Workgroup</vt:lpstr>
      <vt:lpstr>Design Issues Still Open</vt:lpstr>
      <vt:lpstr>Why Should You Care? “It only affects new hires” “It’s only an option; choice is good”</vt:lpstr>
      <vt:lpstr>Strategy Options AGENA  Can Consider </vt:lpstr>
      <vt:lpstr>What AGENA Members Can Do</vt:lpstr>
      <vt:lpstr>APPENDIX County’s Efforts to Add a DC Option and AGENA’s Response</vt:lpstr>
      <vt:lpstr>APPENDIX Background continued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AGENA Members COUNTY EFFORTS TO ALTER PENSION PLAN </dc:title>
  <dc:creator>Parents</dc:creator>
  <cp:lastModifiedBy>Parents</cp:lastModifiedBy>
  <cp:revision>182</cp:revision>
  <dcterms:created xsi:type="dcterms:W3CDTF">2011-07-18T17:28:38Z</dcterms:created>
  <dcterms:modified xsi:type="dcterms:W3CDTF">2011-08-01T21:34:53Z</dcterms:modified>
</cp:coreProperties>
</file>