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24F2CA-6E35-41CC-8208-0216A4AAA785}">
          <p14:sldIdLst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FF"/>
    <a:srgbClr val="AF4B4D"/>
    <a:srgbClr val="BE6769"/>
    <a:srgbClr val="6F112E"/>
    <a:srgbClr val="5D2884"/>
    <a:srgbClr val="223C6C"/>
    <a:srgbClr val="CC99FF"/>
    <a:srgbClr val="EF8943"/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7DC861-F7F3-42CE-BD42-31485F7D91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CC664-6F3A-4D44-A77C-4FB3B33241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30A0C-3A4A-44B1-ABD9-B94F35FA665B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0179B-521B-42D7-8220-E31D549845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B7912-6D16-4AF4-BD58-9112E5C9DB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AFBC7-D12B-42EE-8981-16E2EE558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54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720BD-853B-49A6-82BA-B81804F1E330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D909-08DE-4AB4-AB4B-DDD287A265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26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6D909-08DE-4AB4-AB4B-DDD287A2657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7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6D909-08DE-4AB4-AB4B-DDD287A2657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06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69EB-04B0-4B19-B8C3-493878B27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A3EDD-D55C-48BC-B8FE-C5641F6F0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D2098-F854-4EFA-939D-A9E1BB60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6E750-5D52-49A7-BC04-8E937A0E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57664-5929-41B8-B1F1-6054B866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84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4DCA-94CD-471F-B0E4-F9072F1C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C0601-A307-4CED-A5C4-861B19EAB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3ABC-B678-4B65-A54C-4EDF627B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97BAB-FF8E-4082-9CE6-C524A859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E1EB4-3F89-4068-9A0C-2BC99A50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41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A4212-3387-4191-A4B3-C0F2F2BBD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15A25-8281-45E2-8C48-53FF10C9C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FCA2D-3247-4380-BEA7-55173B24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5771-42A7-4CEB-B4BC-3CD049E1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BEF7D-96DA-4E70-A680-91D11E3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9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FC8F-4ECF-4897-A361-7D11D95F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365125"/>
            <a:ext cx="100052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5809-9B1A-441C-9C0E-0A287409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508" y="1825625"/>
            <a:ext cx="1000529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D30B-A963-4996-AACD-EBA774E9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83D791-07A5-4DB7-BDCB-1894A71DF85E}"/>
              </a:ext>
            </a:extLst>
          </p:cNvPr>
          <p:cNvGrpSpPr/>
          <p:nvPr userDrawn="1"/>
        </p:nvGrpSpPr>
        <p:grpSpPr>
          <a:xfrm>
            <a:off x="118376" y="122322"/>
            <a:ext cx="719824" cy="6613356"/>
            <a:chOff x="0" y="221119"/>
            <a:chExt cx="719824" cy="6613356"/>
          </a:xfrm>
        </p:grpSpPr>
        <p:pic>
          <p:nvPicPr>
            <p:cNvPr id="8" name="Picture 7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3CE39BCB-9C12-42C5-9DE7-CEF6E2E133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221119"/>
              <a:ext cx="697956" cy="591127"/>
            </a:xfrm>
            <a:prstGeom prst="rect">
              <a:avLst/>
            </a:prstGeom>
          </p:spPr>
        </p:pic>
        <p:pic>
          <p:nvPicPr>
            <p:cNvPr id="9" name="Picture 8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7F78EE7E-4D4C-405B-AF01-B9FEB8131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888295"/>
              <a:ext cx="697956" cy="591127"/>
            </a:xfrm>
            <a:prstGeom prst="rect">
              <a:avLst/>
            </a:prstGeom>
          </p:spPr>
        </p:pic>
        <p:pic>
          <p:nvPicPr>
            <p:cNvPr id="11" name="Picture 10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7807DF83-5EC6-415C-AC7A-E994C35665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1555471"/>
              <a:ext cx="697956" cy="591127"/>
            </a:xfrm>
            <a:prstGeom prst="rect">
              <a:avLst/>
            </a:prstGeom>
          </p:spPr>
        </p:pic>
        <p:pic>
          <p:nvPicPr>
            <p:cNvPr id="12" name="Picture 11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0975177C-E49A-4AD7-925E-4EC557A3BD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2190609"/>
              <a:ext cx="697956" cy="591127"/>
            </a:xfrm>
            <a:prstGeom prst="rect">
              <a:avLst/>
            </a:prstGeom>
          </p:spPr>
        </p:pic>
        <p:pic>
          <p:nvPicPr>
            <p:cNvPr id="13" name="Picture 12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80FAFC5F-8A9E-4CD8-9833-740F5E6E60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21868" y="2869757"/>
              <a:ext cx="697956" cy="591127"/>
            </a:xfrm>
            <a:prstGeom prst="rect">
              <a:avLst/>
            </a:prstGeom>
          </p:spPr>
        </p:pic>
        <p:pic>
          <p:nvPicPr>
            <p:cNvPr id="14" name="Picture 13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25F6871F-835D-4E99-B6D2-0A6D3579CB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21868" y="3536933"/>
              <a:ext cx="697956" cy="591127"/>
            </a:xfrm>
            <a:prstGeom prst="rect">
              <a:avLst/>
            </a:prstGeom>
          </p:spPr>
        </p:pic>
        <p:pic>
          <p:nvPicPr>
            <p:cNvPr id="15" name="Picture 14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3FCD4038-E8D5-412D-BD5F-F93F12E597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4204109"/>
              <a:ext cx="697956" cy="591127"/>
            </a:xfrm>
            <a:prstGeom prst="rect">
              <a:avLst/>
            </a:prstGeom>
          </p:spPr>
        </p:pic>
        <p:pic>
          <p:nvPicPr>
            <p:cNvPr id="16" name="Picture 15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FE506C26-6C77-460E-BF6B-93FBD14D6A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4906688"/>
              <a:ext cx="697956" cy="591127"/>
            </a:xfrm>
            <a:prstGeom prst="rect">
              <a:avLst/>
            </a:prstGeom>
          </p:spPr>
        </p:pic>
        <p:pic>
          <p:nvPicPr>
            <p:cNvPr id="17" name="Picture 16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838D40D4-9E40-45B4-9E78-133987502A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5585836"/>
              <a:ext cx="697956" cy="591127"/>
            </a:xfrm>
            <a:prstGeom prst="rect">
              <a:avLst/>
            </a:prstGeom>
          </p:spPr>
        </p:pic>
        <p:pic>
          <p:nvPicPr>
            <p:cNvPr id="18" name="Picture 17" descr="A picture containing kitchenware&#10;&#10;Description generated with high confidence">
              <a:extLst>
                <a:ext uri="{FF2B5EF4-FFF2-40B4-BE49-F238E27FC236}">
                  <a16:creationId xmlns:a16="http://schemas.microsoft.com/office/drawing/2014/main" id="{02E7CC20-BC14-4F2F-AB20-6193462C7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" b="10603"/>
            <a:stretch/>
          </p:blipFill>
          <p:spPr>
            <a:xfrm>
              <a:off x="0" y="6243348"/>
              <a:ext cx="697956" cy="591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83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2EE8-D1E3-4FE7-81AE-BECE1B0B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C4665-9604-42B1-84E2-DBF515949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18A9D-9E86-4172-A306-06BF1D85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7381E-C266-4132-93D9-0AD0E4C3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6C42A-5B5A-4554-8150-C4D344FE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22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126D-0F3B-4B5C-B335-E0B44BC1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B3E6-7E39-4F44-950D-DAB0D721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C7196-053D-4FE9-A1C1-54BEFDD6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24815-A4ED-4A4C-AE47-437045B1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0DFDB-3772-4904-A63B-9AEBBC77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FB5B3-3B3D-4C2B-B578-398AB324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9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0288-38A0-4638-8FDA-19C60E7B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3EA71-D047-4631-A1F4-90D3E038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B17FE-28C9-45D9-99B9-32E7D6E60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81B8A-EFAA-4C88-A80D-D484DE9B8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0732A-61F0-43F1-ABBF-DA0A93B4B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FA9C1-EF1B-4422-BDDF-0B1187B0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12204-62CF-4F4D-80A9-17A05461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6655D-B402-416E-BA01-69CCDDBA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4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7C4C-DC69-451D-82EE-B9A40291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AB390-BC41-4972-8857-E9D697C7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A78F4-4FE9-4318-8859-96F79B4D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FCDAA-9D3D-40F2-B593-240469DA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7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AF3ED-3428-4B83-AAAE-94E06E58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CC783-5D50-4BE7-860C-9453D8C4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19D7C-B60C-47A8-BA5F-361C25E4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10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8B4B-7D48-4824-9BDB-10A7B1BF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6E21-31A0-4891-8D18-C93D8350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E5FA4-2CFB-417F-ADB8-7736B26A8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FE221-36BD-4A16-A533-C3DBF3C4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FF8F4-F38B-4164-94FA-94E2DF56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C4C26-125A-4129-8500-CAC19611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2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8208-4974-496F-9A05-4132F6DB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B08E1-FF97-4B78-AB56-09FCFCD44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43E07-0F6C-43D3-83A4-6AE00D7E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6DFDD-EE7D-466D-BC9B-AE4F27A0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519BF-0B57-4B7C-86F4-0362DFB0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F6D8F-EB6C-4A26-9217-A5FC1270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7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DFBA2-C8E5-42F5-AFFD-70D26F68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0C17-8AE4-4201-9EBC-BD9D2BC4A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BF84E-BA4A-4D1C-B8EC-B829B2835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16CD-90F1-4382-870A-28088204776E}" type="datetimeFigureOut">
              <a:rPr lang="en-AU" smtClean="0"/>
              <a:t>29/01/2019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1571-4F5C-4E15-8B39-19B72D4F1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C9870-2D65-4C32-A901-DC23D76D3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F1CB-B225-4162-BBE1-86C15299C6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9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kitchenware&#10;&#10;Description generated with high confidence">
            <a:extLst>
              <a:ext uri="{FF2B5EF4-FFF2-40B4-BE49-F238E27FC236}">
                <a16:creationId xmlns:a16="http://schemas.microsoft.com/office/drawing/2014/main" id="{9CA1CA55-1139-4738-8447-F1D0D8983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/>
          <a:stretch/>
        </p:blipFill>
        <p:spPr>
          <a:xfrm>
            <a:off x="4809217" y="26155"/>
            <a:ext cx="7373112" cy="6857989"/>
          </a:xfrm>
          <a:prstGeom prst="rect">
            <a:avLst/>
          </a:prstGeom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9FA90-2FDF-4F37-A1EE-62DAAC3A0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44" y="1203325"/>
            <a:ext cx="4596473" cy="2851728"/>
          </a:xfrm>
        </p:spPr>
        <p:txBody>
          <a:bodyPr anchor="t">
            <a:noAutofit/>
          </a:bodyPr>
          <a:lstStyle/>
          <a:p>
            <a:r>
              <a:rPr lang="en-AU" sz="6600" b="1" i="1" dirty="0">
                <a:solidFill>
                  <a:srgbClr val="FFCC29"/>
                </a:solidFill>
              </a:rPr>
              <a:t>Reciprocal Reading</a:t>
            </a:r>
            <a:br>
              <a:rPr lang="en-AU" sz="6600" b="1" i="1" dirty="0">
                <a:solidFill>
                  <a:srgbClr val="FFCC29"/>
                </a:solidFill>
              </a:rPr>
            </a:br>
            <a:r>
              <a:rPr lang="en-AU" sz="6600" b="1" i="1" dirty="0">
                <a:solidFill>
                  <a:srgbClr val="FFCC29"/>
                </a:solidFill>
              </a:rPr>
              <a:t>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F550A-63F3-494A-BF0B-42419F64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17" y="1958110"/>
            <a:ext cx="6500524" cy="41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81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D708-D313-4E79-9564-D053E58C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32" y="153192"/>
            <a:ext cx="10005291" cy="1325563"/>
          </a:xfrm>
        </p:spPr>
        <p:txBody>
          <a:bodyPr>
            <a:normAutofit/>
          </a:bodyPr>
          <a:lstStyle/>
          <a:p>
            <a:r>
              <a:rPr lang="en-AU" sz="5400" b="1" dirty="0"/>
              <a:t>Reciprocal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5E501-0E13-4EAB-9EBA-557E3580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54" y="1478755"/>
            <a:ext cx="10005292" cy="4351338"/>
          </a:xfrm>
        </p:spPr>
        <p:txBody>
          <a:bodyPr>
            <a:normAutofit/>
          </a:bodyPr>
          <a:lstStyle/>
          <a:p>
            <a:r>
              <a:rPr lang="en-AU" sz="3600" dirty="0"/>
              <a:t>Reciprocal Reading means you will conduct a reading group on your own without a teacher</a:t>
            </a:r>
          </a:p>
          <a:p>
            <a:r>
              <a:rPr lang="en-AU" sz="3600" dirty="0"/>
              <a:t>You will learn the 4 roles of reciprocal reading which will help you become a more effective reader</a:t>
            </a:r>
          </a:p>
          <a:p>
            <a:r>
              <a:rPr lang="en-AU" sz="3600" dirty="0"/>
              <a:t>You will have 5 group members and will take turns with the 5 roles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82515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367C-0353-42D7-9DC9-545A9CF6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There are 5 Roles in Reciprocal Reading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68BD3-E5D6-4201-9B1F-78BBDEEE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506" y="1253331"/>
            <a:ext cx="10206999" cy="50309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600" dirty="0"/>
              <a:t>The Leader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600" dirty="0"/>
              <a:t>The Questioner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600" dirty="0"/>
              <a:t>The Predictor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600" dirty="0"/>
              <a:t>The Clarifier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600" dirty="0"/>
              <a:t>The Summariser</a:t>
            </a:r>
          </a:p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r>
              <a:rPr lang="en-AU" sz="3600" dirty="0"/>
              <a:t>Each member plays an important role in Reciprocal Reading. 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30872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BC13-4EA7-4F04-B5FD-4266265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365125"/>
            <a:ext cx="10005291" cy="1257487"/>
          </a:xfrm>
        </p:spPr>
        <p:txBody>
          <a:bodyPr>
            <a:normAutofit fontScale="90000"/>
          </a:bodyPr>
          <a:lstStyle/>
          <a:p>
            <a:r>
              <a:rPr lang="en-AU" dirty="0"/>
              <a:t>The leader is responsible for: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CD69-13E5-4F3E-BC4D-26A236F8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143" y="1253331"/>
            <a:ext cx="10005292" cy="4351338"/>
          </a:xfrm>
        </p:spPr>
        <p:txBody>
          <a:bodyPr>
            <a:normAutofit/>
          </a:bodyPr>
          <a:lstStyle/>
          <a:p>
            <a:r>
              <a:rPr lang="en-AU" sz="3200" dirty="0"/>
              <a:t>Nominating who will do each job </a:t>
            </a:r>
          </a:p>
          <a:p>
            <a:r>
              <a:rPr lang="en-AU" sz="3200" dirty="0"/>
              <a:t>Explaining to the group on what parts to read</a:t>
            </a:r>
          </a:p>
          <a:p>
            <a:r>
              <a:rPr lang="en-AU" sz="3200" dirty="0"/>
              <a:t>Prompting the group members to share their questions and thinking after the part has been read</a:t>
            </a:r>
          </a:p>
          <a:p>
            <a:r>
              <a:rPr lang="en-AU" sz="3200" dirty="0"/>
              <a:t>Supporting the group to stay on task and focus</a:t>
            </a:r>
          </a:p>
          <a:p>
            <a:r>
              <a:rPr lang="en-AU" sz="3200" dirty="0"/>
              <a:t>Assisting the group members with their roles if needed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3980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F9D7-FB7C-41B1-8867-FA3007BD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Questioner is responsible for: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8F51-FC7A-4E74-A2AE-5C1627F8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40" y="1360908"/>
            <a:ext cx="7064189" cy="4842668"/>
          </a:xfrm>
        </p:spPr>
        <p:txBody>
          <a:bodyPr>
            <a:normAutofit/>
          </a:bodyPr>
          <a:lstStyle/>
          <a:p>
            <a:r>
              <a:rPr lang="en-AU" sz="3200" dirty="0"/>
              <a:t>Generating up with questions which will help the group understand the text. </a:t>
            </a:r>
          </a:p>
          <a:p>
            <a:r>
              <a:rPr lang="en-AU" sz="3200" dirty="0"/>
              <a:t>Recording questions ready to ask the group after the section has been read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Possible Questioning Prompts </a:t>
            </a:r>
          </a:p>
          <a:p>
            <a:r>
              <a:rPr lang="en-AU" sz="3200" dirty="0"/>
              <a:t>Include closed and open questions</a:t>
            </a:r>
          </a:p>
          <a:p>
            <a:r>
              <a:rPr lang="en-AU" sz="3200" dirty="0"/>
              <a:t>Use the QAR model to generate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99E0B-1DC6-4AD1-9A34-AD20ACFB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4" t="11634" r="34706" b="8628"/>
          <a:stretch/>
        </p:blipFill>
        <p:spPr>
          <a:xfrm>
            <a:off x="8211670" y="365125"/>
            <a:ext cx="3836895" cy="5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2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C0F2-6481-41D1-86E0-2460479F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Summariser is responsible for: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C63C-F583-45E4-B9F7-D589E00D4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35" y="1253330"/>
            <a:ext cx="4132382" cy="5093681"/>
          </a:xfrm>
        </p:spPr>
        <p:txBody>
          <a:bodyPr>
            <a:normAutofit lnSpcReduction="10000"/>
          </a:bodyPr>
          <a:lstStyle/>
          <a:p>
            <a:r>
              <a:rPr lang="en-AU" sz="3200" dirty="0"/>
              <a:t>Retelling the group what they have just read in their own words</a:t>
            </a:r>
          </a:p>
          <a:p>
            <a:r>
              <a:rPr lang="en-AU" sz="3200" dirty="0"/>
              <a:t>Summarising the important points in an appropriate form for sharing  – in key words, pictures, mind map, concept map or other graphic organiser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2395C-F281-4A7D-BD2D-8C5270BF9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71" t="10588" r="35147" b="9673"/>
          <a:stretch/>
        </p:blipFill>
        <p:spPr>
          <a:xfrm>
            <a:off x="8568497" y="1344705"/>
            <a:ext cx="3444210" cy="5002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67A0C-B739-492E-9BBF-B7B3ED384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06" t="11242" r="35955" b="14485"/>
          <a:stretch/>
        </p:blipFill>
        <p:spPr>
          <a:xfrm>
            <a:off x="5046781" y="1344705"/>
            <a:ext cx="3512752" cy="50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A263-61E9-477F-861C-E58BF371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Predictor is responsible for: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1EEA-8DDF-482C-9582-A6014F03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253331"/>
            <a:ext cx="6800570" cy="4351338"/>
          </a:xfrm>
        </p:spPr>
        <p:txBody>
          <a:bodyPr/>
          <a:lstStyle/>
          <a:p>
            <a:r>
              <a:rPr lang="en-AU" dirty="0"/>
              <a:t>Using the information read in the text to predict what they will learn or happen next</a:t>
            </a:r>
          </a:p>
          <a:p>
            <a:r>
              <a:rPr lang="en-AU" dirty="0"/>
              <a:t>Recording the predictions (sticky notes or template) </a:t>
            </a:r>
          </a:p>
          <a:p>
            <a:r>
              <a:rPr lang="en-AU" dirty="0"/>
              <a:t>Changing their predictions as they progress through the text and recording their thinking ready to share with the group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F09FE-4EBF-4FB0-9C3A-5F9345B0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58" y="856129"/>
            <a:ext cx="3815884" cy="49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BE3B-57F1-4B25-995A-B8DA0813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08" y="365126"/>
            <a:ext cx="10005291" cy="1221628"/>
          </a:xfrm>
        </p:spPr>
        <p:txBody>
          <a:bodyPr>
            <a:normAutofit fontScale="90000"/>
          </a:bodyPr>
          <a:lstStyle/>
          <a:p>
            <a:r>
              <a:rPr lang="en-AU" dirty="0"/>
              <a:t>The Clarifier is responsible for: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60892-FECB-41DF-A523-198369FF0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6" y="1253330"/>
            <a:ext cx="10936942" cy="5147469"/>
          </a:xfrm>
        </p:spPr>
        <p:txBody>
          <a:bodyPr>
            <a:normAutofit/>
          </a:bodyPr>
          <a:lstStyle/>
          <a:p>
            <a:r>
              <a:rPr lang="en-AU" dirty="0"/>
              <a:t>Looking for confusing words and using strategies to find out what they mean. Explaining to the group the types of strategies used to find out.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Reading back and reading 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Looking for base words and affixes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Trying to make connections to known words and content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Using a reliable source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r>
              <a:rPr lang="en-AU" dirty="0"/>
              <a:t>Looking for any information that may be confusing to readers in the group and rewording it</a:t>
            </a:r>
          </a:p>
          <a:p>
            <a:r>
              <a:rPr lang="en-AU" dirty="0"/>
              <a:t>Assisting anyone who is confused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342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354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Reciprocal Reading Roles</vt:lpstr>
      <vt:lpstr>Reciprocal Reading</vt:lpstr>
      <vt:lpstr>There are 5 Roles in Reciprocal Reading </vt:lpstr>
      <vt:lpstr>The leader is responsible for: </vt:lpstr>
      <vt:lpstr>The Questioner is responsible for: </vt:lpstr>
      <vt:lpstr>The Summariser is responsible for: </vt:lpstr>
      <vt:lpstr>The Predictor is responsible for: </vt:lpstr>
      <vt:lpstr>The Clarifier is responsible for: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Improvement2019</dc:title>
  <dc:creator>Debbie Draper</dc:creator>
  <cp:lastModifiedBy>Debbie Draper</cp:lastModifiedBy>
  <cp:revision>21</cp:revision>
  <dcterms:created xsi:type="dcterms:W3CDTF">2019-01-17T01:39:16Z</dcterms:created>
  <dcterms:modified xsi:type="dcterms:W3CDTF">2019-01-28T22:40:53Z</dcterms:modified>
</cp:coreProperties>
</file>