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2" r:id="rId2"/>
  </p:sldMasterIdLst>
  <p:notesMasterIdLst>
    <p:notesMasterId r:id="rId9"/>
  </p:notesMasterIdLst>
  <p:handoutMasterIdLst>
    <p:handoutMasterId r:id="rId10"/>
  </p:handoutMasterIdLst>
  <p:sldIdLst>
    <p:sldId id="290" r:id="rId3"/>
    <p:sldId id="291" r:id="rId4"/>
    <p:sldId id="292" r:id="rId5"/>
    <p:sldId id="294" r:id="rId6"/>
    <p:sldId id="295" r:id="rId7"/>
    <p:sldId id="296" r:id="rId8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945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orient="horz" pos="192" userDrawn="1">
          <p15:clr>
            <a:srgbClr val="A4A3A4"/>
          </p15:clr>
        </p15:guide>
        <p15:guide id="5" orient="horz" pos="1072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704" userDrawn="1">
          <p15:clr>
            <a:srgbClr val="A4A3A4"/>
          </p15:clr>
        </p15:guide>
        <p15:guide id="8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9E0A5D-C62D-4AE4-9027-BDBBEC301DFA}" v="431" dt="2018-12-06T13:37:29.234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87" autoAdjust="0"/>
    <p:restoredTop sz="86435" autoAdjust="0"/>
  </p:normalViewPr>
  <p:slideViewPr>
    <p:cSldViewPr snapToGrid="0">
      <p:cViewPr varScale="1">
        <p:scale>
          <a:sx n="97" d="100"/>
          <a:sy n="97" d="100"/>
        </p:scale>
        <p:origin x="90" y="450"/>
      </p:cViewPr>
      <p:guideLst>
        <p:guide orient="horz" pos="2160"/>
        <p:guide orient="horz" pos="945"/>
        <p:guide orient="horz" pos="3888"/>
        <p:guide orient="horz" pos="192"/>
        <p:guide orient="horz" pos="1072"/>
        <p:guide pos="3839"/>
        <p:guide pos="704"/>
        <p:guide pos="71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27" d="100"/>
          <a:sy n="127" d="100"/>
        </p:scale>
        <p:origin x="2778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53465" y="333176"/>
            <a:ext cx="192405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spcBef>
                <a:spcPts val="0"/>
              </a:spcBef>
            </a:pPr>
            <a:r>
              <a:rPr lang="nb-NO" b="1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Osloskolen Oslo VO Skullerud </a:t>
            </a:r>
            <a:endParaRPr sz="10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85772" y="549378"/>
            <a:ext cx="1213802" cy="2287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F7802-1FB1-4A05-A571-C52156158D03}" type="datetime1">
              <a:rPr lang="nb-NO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t>18.06.2019</a:t>
            </a:fld>
            <a:endParaRPr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18004" y="8686800"/>
            <a:ext cx="5543457" cy="4572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/>
            </a:lvl1pPr>
          </a:lstStyle>
          <a:p>
            <a:r>
              <a:rPr lang="nb-NO" sz="1000" dirty="0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Utviklet av Oslo VO Rosenhof, publisert med støtte fra IMDI                       www.språkstøtte.no</a:t>
            </a:r>
            <a:endParaRPr lang="en-US" sz="1000" dirty="0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68897" y="8685213"/>
            <a:ext cx="730677" cy="4572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CFD77566-CD65-4859-9FA1-43956DC85B8C}" type="slidenum">
              <a:rPr sz="100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‹#›</a:t>
            </a:fld>
            <a:endParaRPr sz="1000" dirty="0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0" y="123827"/>
            <a:ext cx="771951" cy="851103"/>
          </a:xfrm>
          <a:prstGeom prst="rect">
            <a:avLst/>
          </a:prstGeom>
        </p:spPr>
      </p:pic>
      <p:cxnSp>
        <p:nvCxnSpPr>
          <p:cNvPr id="7" name="Rett linje 6"/>
          <p:cNvCxnSpPr/>
          <p:nvPr/>
        </p:nvCxnSpPr>
        <p:spPr>
          <a:xfrm>
            <a:off x="1023461" y="151830"/>
            <a:ext cx="0" cy="819897"/>
          </a:xfrm>
          <a:prstGeom prst="line">
            <a:avLst/>
          </a:prstGeom>
          <a:ln>
            <a:solidFill>
              <a:srgbClr val="215E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4999" y="332475"/>
            <a:ext cx="1034733" cy="207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E30AB178-003F-40DD-9A62-19B3BAA1964D}" type="datetime1">
              <a:rPr lang="nb-NO" smtClean="0"/>
              <a:t>18.06.2019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1231262"/>
            <a:ext cx="6096000" cy="349839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5034458"/>
            <a:ext cx="5486400" cy="34237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72200" y="8605584"/>
            <a:ext cx="481362" cy="364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B8796F01-7154-41E0-B48B-A6921757531A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11" y="31648"/>
            <a:ext cx="802431" cy="851103"/>
          </a:xfrm>
          <a:prstGeom prst="rect">
            <a:avLst/>
          </a:prstGeom>
        </p:spPr>
      </p:pic>
      <p:cxnSp>
        <p:nvCxnSpPr>
          <p:cNvPr id="9" name="Rett linje 8"/>
          <p:cNvCxnSpPr/>
          <p:nvPr/>
        </p:nvCxnSpPr>
        <p:spPr>
          <a:xfrm>
            <a:off x="1027642" y="59651"/>
            <a:ext cx="0" cy="819897"/>
          </a:xfrm>
          <a:prstGeom prst="line">
            <a:avLst/>
          </a:prstGeom>
          <a:ln>
            <a:solidFill>
              <a:srgbClr val="215E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bunntekst 9"/>
          <p:cNvSpPr>
            <a:spLocks noGrp="1"/>
          </p:cNvSpPr>
          <p:nvPr>
            <p:ph type="ftr" sz="quarter" idx="4"/>
          </p:nvPr>
        </p:nvSpPr>
        <p:spPr>
          <a:xfrm>
            <a:off x="291790" y="8533605"/>
            <a:ext cx="588041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 smtClean="0"/>
              <a:t>Utviklet av Oslo VO Rosenhof, publisert med støtte fra IMDI                       www.språkstøtte.no</a:t>
            </a:r>
            <a:endParaRPr lang="nb-NO" dirty="0"/>
          </a:p>
        </p:txBody>
      </p:sp>
      <p:sp>
        <p:nvSpPr>
          <p:cNvPr id="6" name="Plassholder for topptekst 5"/>
          <p:cNvSpPr>
            <a:spLocks noGrp="1"/>
          </p:cNvSpPr>
          <p:nvPr>
            <p:ph type="hdr" sz="quarter"/>
          </p:nvPr>
        </p:nvSpPr>
        <p:spPr>
          <a:xfrm>
            <a:off x="1027642" y="240205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 b="1" smtClean="0"/>
              <a:t>Osloskolen</a:t>
            </a:r>
          </a:p>
          <a:p>
            <a:r>
              <a:rPr lang="nb-NO" sz="1050" smtClean="0"/>
              <a:t>Oslo VO Skullerud</a:t>
            </a:r>
            <a:endParaRPr lang="nb-NO" sz="1050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22263" y="908050"/>
            <a:ext cx="6213475" cy="3497263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nb-NO" smtClean="0"/>
              <a:pPr/>
              <a:t>1</a:t>
            </a:fld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CA06361-22A3-4F3D-9A55-FD03CC3376DA}" type="datetime1">
              <a:rPr lang="nb-NO" smtClean="0"/>
              <a:t>18.06.2019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>
          <a:xfrm>
            <a:off x="380999" y="8762999"/>
            <a:ext cx="5551449" cy="310833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Utviklet av Oslo VO Rosenhof, publisert med støtte fra IMDI                       www.språkstøtte.no</a:t>
            </a:r>
            <a:endParaRPr lang="en-US" dirty="0"/>
          </a:p>
        </p:txBody>
      </p:sp>
      <p:sp>
        <p:nvSpPr>
          <p:cNvPr id="8" name="Plassholder for topptekst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b-NO" b="1" smtClean="0"/>
              <a:t>Osloskolen</a:t>
            </a:r>
          </a:p>
          <a:p>
            <a:r>
              <a:rPr lang="nb-NO" sz="1050" smtClean="0"/>
              <a:t>Oslo VO Skullerud</a:t>
            </a:r>
            <a:endParaRPr lang="nb-NO" sz="1050" dirty="0"/>
          </a:p>
        </p:txBody>
      </p:sp>
    </p:spTree>
    <p:extLst>
      <p:ext uri="{BB962C8B-B14F-4D97-AF65-F5344CB8AC3E}">
        <p14:creationId xmlns:p14="http://schemas.microsoft.com/office/powerpoint/2010/main" val="3355476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22263" y="1231900"/>
            <a:ext cx="6213475" cy="3497263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5B87893-1F4D-4A52-A5B2-1EE84C13BEE5}" type="datetime1">
              <a:rPr lang="nb-NO" smtClean="0"/>
              <a:t>18.06.2019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>
          <a:xfrm>
            <a:off x="380999" y="8762999"/>
            <a:ext cx="5551449" cy="310833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Utviklet av Oslo VO Rosenhof, publisert med støtte fra IMDI                       www.språkstøtte.no</a:t>
            </a:r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8796F01-7154-41E0-B48B-A6921757531A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8" name="Plassholder for topptekst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r>
              <a:rPr lang="nb-NO" b="1" smtClean="0"/>
              <a:t>Osloskolen</a:t>
            </a:r>
          </a:p>
          <a:p>
            <a:r>
              <a:rPr lang="nb-NO" sz="1050" smtClean="0"/>
              <a:t>Oslo VO Skullerud</a:t>
            </a:r>
            <a:endParaRPr lang="nb-NO" sz="1050" dirty="0"/>
          </a:p>
        </p:txBody>
      </p:sp>
    </p:spTree>
    <p:extLst>
      <p:ext uri="{BB962C8B-B14F-4D97-AF65-F5344CB8AC3E}">
        <p14:creationId xmlns:p14="http://schemas.microsoft.com/office/powerpoint/2010/main" val="1941014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22263" y="1231900"/>
            <a:ext cx="6213475" cy="3497263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8B942C6-18B3-4E1F-B8B7-F4600043583E}" type="datetime1">
              <a:rPr lang="nb-NO" smtClean="0"/>
              <a:t>18.06.2019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>
          <a:xfrm>
            <a:off x="380999" y="8762999"/>
            <a:ext cx="5551449" cy="310833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Utviklet av Oslo VO Rosenhof, publisert med støtte fra IMDI                       www.språkstøtte.no</a:t>
            </a:r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8796F01-7154-41E0-B48B-A6921757531A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8" name="Plassholder for topptekst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r>
              <a:rPr lang="nb-NO" b="1" smtClean="0"/>
              <a:t>Osloskolen</a:t>
            </a:r>
          </a:p>
          <a:p>
            <a:r>
              <a:rPr lang="nb-NO" sz="1050" smtClean="0"/>
              <a:t>Oslo VO Skullerud</a:t>
            </a:r>
            <a:endParaRPr lang="nb-NO" sz="1050" dirty="0"/>
          </a:p>
        </p:txBody>
      </p:sp>
    </p:spTree>
    <p:extLst>
      <p:ext uri="{BB962C8B-B14F-4D97-AF65-F5344CB8AC3E}">
        <p14:creationId xmlns:p14="http://schemas.microsoft.com/office/powerpoint/2010/main" val="472387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22263" y="1231900"/>
            <a:ext cx="6213475" cy="3497263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F68BEBB-7EE2-4D49-A7E0-FF052CF86C0D}" type="datetime1">
              <a:rPr lang="nb-NO" smtClean="0"/>
              <a:t>18.06.2019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>
          <a:xfrm>
            <a:off x="380999" y="8762999"/>
            <a:ext cx="5551449" cy="310833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Utviklet av Oslo VO Rosenhof, publisert med støtte fra IMDI                       www.språkstøtte.no</a:t>
            </a:r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8796F01-7154-41E0-B48B-A6921757531A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8" name="Plassholder for topptekst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r>
              <a:rPr lang="nb-NO" b="1" smtClean="0"/>
              <a:t>Osloskolen</a:t>
            </a:r>
          </a:p>
          <a:p>
            <a:r>
              <a:rPr lang="nb-NO" sz="1050" smtClean="0"/>
              <a:t>Oslo VO Skullerud</a:t>
            </a:r>
            <a:endParaRPr lang="nb-NO" sz="1050" dirty="0"/>
          </a:p>
        </p:txBody>
      </p:sp>
    </p:spTree>
    <p:extLst>
      <p:ext uri="{BB962C8B-B14F-4D97-AF65-F5344CB8AC3E}">
        <p14:creationId xmlns:p14="http://schemas.microsoft.com/office/powerpoint/2010/main" val="4225730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22263" y="1231900"/>
            <a:ext cx="6213475" cy="3497263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31C695F-70B7-4DB3-9BFA-81BF7CC4229D}" type="datetime1">
              <a:rPr lang="nb-NO" smtClean="0"/>
              <a:t>18.06.2019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>
          <a:xfrm>
            <a:off x="380999" y="8762999"/>
            <a:ext cx="5551449" cy="310833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Utviklet av Oslo VO Rosenhof, publisert med støtte fra IMDI                       www.språkstøtte.no</a:t>
            </a:r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8796F01-7154-41E0-B48B-A6921757531A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8" name="Plassholder for topptekst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r>
              <a:rPr lang="nb-NO" b="1" smtClean="0"/>
              <a:t>Osloskolen</a:t>
            </a:r>
          </a:p>
          <a:p>
            <a:r>
              <a:rPr lang="nb-NO" sz="1050" smtClean="0"/>
              <a:t>Oslo VO Skullerud</a:t>
            </a:r>
            <a:endParaRPr lang="nb-NO" sz="1050" dirty="0"/>
          </a:p>
        </p:txBody>
      </p:sp>
    </p:spTree>
    <p:extLst>
      <p:ext uri="{BB962C8B-B14F-4D97-AF65-F5344CB8AC3E}">
        <p14:creationId xmlns:p14="http://schemas.microsoft.com/office/powerpoint/2010/main" val="1983770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22263" y="1231900"/>
            <a:ext cx="6213475" cy="3497263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0A9C3B8-95EB-4C79-B960-D600DBF77D48}" type="datetime1">
              <a:rPr lang="nb-NO" smtClean="0"/>
              <a:t>18.06.2019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>
          <a:xfrm>
            <a:off x="380999" y="8762999"/>
            <a:ext cx="5551449" cy="310833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Utviklet av Oslo VO Rosenhof, publisert med støtte fra IMDI                       www.språkstøtte.no</a:t>
            </a:r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8796F01-7154-41E0-B48B-A6921757531A}" type="slidenum">
              <a:rPr lang="nb-NO" smtClean="0"/>
              <a:pPr/>
              <a:t>6</a:t>
            </a:fld>
            <a:endParaRPr lang="nb-NO"/>
          </a:p>
        </p:txBody>
      </p:sp>
      <p:sp>
        <p:nvSpPr>
          <p:cNvPr id="8" name="Plassholder for topptekst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r>
              <a:rPr lang="nb-NO" b="1" smtClean="0"/>
              <a:t>Osloskolen</a:t>
            </a:r>
          </a:p>
          <a:p>
            <a:r>
              <a:rPr lang="nb-NO" sz="1050" smtClean="0"/>
              <a:t>Oslo VO Skullerud</a:t>
            </a:r>
            <a:endParaRPr lang="nb-NO" sz="1050" dirty="0"/>
          </a:p>
        </p:txBody>
      </p:sp>
    </p:spTree>
    <p:extLst>
      <p:ext uri="{BB962C8B-B14F-4D97-AF65-F5344CB8AC3E}">
        <p14:creationId xmlns:p14="http://schemas.microsoft.com/office/powerpoint/2010/main" val="1453625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929554"/>
            <a:ext cx="12188825" cy="192844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341" y="5177214"/>
            <a:ext cx="9225798" cy="67558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063" indent="0" algn="ctr">
              <a:buNone/>
              <a:defRPr sz="2800"/>
            </a:lvl2pPr>
            <a:lvl3pPr marL="914126" indent="0" algn="ctr">
              <a:buNone/>
              <a:defRPr sz="2400"/>
            </a:lvl3pPr>
            <a:lvl4pPr marL="1371189" indent="0" algn="ctr">
              <a:buNone/>
              <a:defRPr sz="2000"/>
            </a:lvl4pPr>
            <a:lvl5pPr marL="1828249" indent="0" algn="ctr">
              <a:buNone/>
              <a:defRPr sz="2000"/>
            </a:lvl5pPr>
            <a:lvl6pPr marL="2285314" indent="0" algn="ctr">
              <a:buNone/>
              <a:defRPr sz="2000"/>
            </a:lvl6pPr>
            <a:lvl7pPr marL="2742377" indent="0" algn="ctr">
              <a:buNone/>
              <a:defRPr sz="2000"/>
            </a:lvl7pPr>
            <a:lvl8pPr marL="3199440" indent="0" algn="ctr">
              <a:buNone/>
              <a:defRPr sz="2000"/>
            </a:lvl8pPr>
            <a:lvl9pPr marL="3656503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03504" y="1670702"/>
            <a:ext cx="10782300" cy="2919636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9503" spc="-120" baseline="0">
                <a:solidFill>
                  <a:srgbClr val="37757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1109599" y="374255"/>
            <a:ext cx="1869780" cy="470695"/>
          </a:xfrm>
          <a:prstGeom prst="rect">
            <a:avLst/>
          </a:prstGeom>
        </p:spPr>
        <p:txBody>
          <a:bodyPr vert="horz" lIns="91464" tIns="45732" rIns="91464" bIns="45732" rtlCol="0">
            <a:normAutofit lnSpcReduction="10000"/>
          </a:bodyPr>
          <a:lstStyle>
            <a:lvl1pPr marL="0" indent="0" algn="l" defTabSz="914126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063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nb-NO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Osloskolen</a:t>
            </a:r>
          </a:p>
          <a:p>
            <a:pPr>
              <a:spcBef>
                <a:spcPts val="0"/>
              </a:spcBef>
            </a:pPr>
            <a:r>
              <a:rPr lang="nb-NO" sz="1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Oslo VO Skullerud</a:t>
            </a:r>
            <a:endParaRPr lang="nb-NO" sz="1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62" y="151256"/>
            <a:ext cx="788557" cy="916688"/>
          </a:xfrm>
          <a:prstGeom prst="rect">
            <a:avLst/>
          </a:prstGeom>
        </p:spPr>
      </p:pic>
      <p:cxnSp>
        <p:nvCxnSpPr>
          <p:cNvPr id="13" name="Rett linje 12"/>
          <p:cNvCxnSpPr/>
          <p:nvPr userDrawn="1"/>
        </p:nvCxnSpPr>
        <p:spPr>
          <a:xfrm>
            <a:off x="1062959" y="203886"/>
            <a:ext cx="0" cy="864058"/>
          </a:xfrm>
          <a:prstGeom prst="line">
            <a:avLst/>
          </a:prstGeom>
          <a:ln w="6350">
            <a:solidFill>
              <a:srgbClr val="215E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9824801" y="6489185"/>
            <a:ext cx="702424" cy="228600"/>
          </a:xfrm>
        </p:spPr>
        <p:txBody>
          <a:bodyPr/>
          <a:lstStyle>
            <a:lvl1pPr>
              <a:defRPr sz="1000"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r>
              <a:rPr lang="nb-NO" smtClean="0"/>
              <a:t>2019</a:t>
            </a: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622039" y="6489185"/>
            <a:ext cx="7222881" cy="228600"/>
          </a:xfrm>
        </p:spPr>
        <p:txBody>
          <a:bodyPr/>
          <a:lstStyle>
            <a:lvl1pPr>
              <a:defRPr sz="1000" cap="none" baseline="0"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r>
              <a:rPr lang="nb-NO" dirty="0" smtClean="0"/>
              <a:t>Utviklet av Oslo VO Skullerud, publisert med støtte fra IMDI                                                                            www.språkstøtte.no</a:t>
            </a:r>
            <a:endParaRPr lang="en-US" dirty="0"/>
          </a:p>
        </p:txBody>
      </p:sp>
      <p:sp>
        <p:nvSpPr>
          <p:cNvPr id="16" name="Plassholder for lysbildenummer 15"/>
          <p:cNvSpPr>
            <a:spLocks noGrp="1"/>
          </p:cNvSpPr>
          <p:nvPr>
            <p:ph type="sldNum" sz="quarter" idx="12"/>
          </p:nvPr>
        </p:nvSpPr>
        <p:spPr>
          <a:xfrm>
            <a:off x="11392267" y="6489185"/>
            <a:ext cx="505556" cy="228600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fld id="{EB37DED6-D4C7-42EE-AB49-D2E39E64FDE4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7" name="TekstSylinder 16"/>
          <p:cNvSpPr txBox="1"/>
          <p:nvPr userDrawn="1"/>
        </p:nvSpPr>
        <p:spPr>
          <a:xfrm rot="5400000">
            <a:off x="10769232" y="1125752"/>
            <a:ext cx="2120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800" dirty="0" smtClean="0">
                <a:solidFill>
                  <a:schemeClr val="accent1">
                    <a:lumMod val="50000"/>
                  </a:schemeClr>
                </a:solidFill>
              </a:rPr>
              <a:t>www.språkstøtte.no</a:t>
            </a:r>
            <a:endParaRPr lang="nb-NO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888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057" y="5418672"/>
            <a:ext cx="10777969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" y="0"/>
            <a:ext cx="12188825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2800"/>
            </a:lvl2pPr>
            <a:lvl3pPr marL="914126" indent="0">
              <a:buNone/>
              <a:defRPr sz="2400"/>
            </a:lvl3pPr>
            <a:lvl4pPr marL="1371189" indent="0">
              <a:buNone/>
              <a:defRPr sz="2000"/>
            </a:lvl4pPr>
            <a:lvl5pPr marL="1828249" indent="0">
              <a:buNone/>
              <a:defRPr sz="2000"/>
            </a:lvl5pPr>
            <a:lvl6pPr marL="2285314" indent="0">
              <a:buNone/>
              <a:defRPr sz="2000"/>
            </a:lvl6pPr>
            <a:lvl7pPr marL="2742377" indent="0">
              <a:buNone/>
              <a:defRPr sz="2000"/>
            </a:lvl7pPr>
            <a:lvl8pPr marL="3199440" indent="0">
              <a:buNone/>
              <a:defRPr sz="2000"/>
            </a:lvl8pPr>
            <a:lvl9pPr marL="3656503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482" y="5909735"/>
            <a:ext cx="9226941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49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nb-NO" smtClean="0"/>
              <a:t>2019</a:t>
            </a:r>
            <a:endParaRPr lang="nb-NO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nb-NO" smtClean="0"/>
              <a:t>Utviklet av Oslo VO Skullerud, publisert med støtte fra IMDI                                                                            www.språkstøtte.no</a:t>
            </a:r>
            <a:endParaRPr lang="nb-NO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DFBB78A-01B4-41F2-96B0-677A4A282832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35570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2019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Utviklet av Oslo VO Skullerud, publisert med støtte fra IMDI                                                                            www.språkstøtte.no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450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1673" y="695325"/>
            <a:ext cx="2628215" cy="48006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324" y="714380"/>
            <a:ext cx="7732286" cy="540067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2019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Utviklet av Oslo VO Skullerud, publisert med støtte fra IMDI                                                                            www.språkstøtte.no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641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87556" y="6510740"/>
            <a:ext cx="472179" cy="228600"/>
          </a:xfrm>
        </p:spPr>
        <p:txBody>
          <a:bodyPr/>
          <a:lstStyle/>
          <a:p>
            <a:r>
              <a:rPr lang="nb-NO" smtClean="0"/>
              <a:t>2019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482" y="6505874"/>
            <a:ext cx="7546812" cy="2286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nb-NO" dirty="0" smtClean="0"/>
              <a:t>Utviklet av Oslo VO Skullerud,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3126" y="6504477"/>
            <a:ext cx="733897" cy="228600"/>
          </a:xfrm>
        </p:spPr>
        <p:txBody>
          <a:bodyPr/>
          <a:lstStyle>
            <a:lvl1pPr>
              <a:defRPr sz="900">
                <a:solidFill>
                  <a:schemeClr val="tx2">
                    <a:lumMod val="75000"/>
                    <a:lumOff val="25000"/>
                    <a:alpha val="25000"/>
                  </a:schemeClr>
                </a:solidFill>
                <a:latin typeface="+mn-lt"/>
              </a:defRPr>
            </a:lvl1pPr>
          </a:lstStyle>
          <a:p>
            <a:fld id="{DA60BA0E-20D0-4E7C-B286-26C960A6788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150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ildeOg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9763" y="499533"/>
            <a:ext cx="5417259" cy="165819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480" y="1072282"/>
            <a:ext cx="4662226" cy="46931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9764" y="2434014"/>
            <a:ext cx="4662226" cy="33314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2019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Utviklet av Oslo VO Skullerud, publisert med støtte fra IMDI                                                                            www.språkstøtte.no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604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kstOg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665" y="480615"/>
            <a:ext cx="6047704" cy="165819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94400" y="1015526"/>
            <a:ext cx="4662226" cy="46931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2416" y="2377258"/>
            <a:ext cx="5587297" cy="33314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2019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Utviklet av Oslo VO Skullerud, publisert med støtte fra IMDI                                                                            www.språkstøtte.no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22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rgetFeltOg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42314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8606" y="2099915"/>
            <a:ext cx="3382399" cy="1920240"/>
          </a:xfrm>
        </p:spPr>
        <p:txBody>
          <a:bodyPr anchor="ctr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03" y="794583"/>
            <a:ext cx="6496762" cy="52026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2019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Utviklet av Oslo VO Skullerud, publisert med støtte fra IMDI                                                                            www.språkstøtte.no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DFBB78A-01B4-41F2-96B0-677A4A282832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666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480" y="1998134"/>
            <a:ext cx="4662226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9764" y="1998134"/>
            <a:ext cx="4662226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2019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Utviklet av Oslo VO Skullerud, publisert med støtte fra IMDI                                                                            www.språkstøtte.no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727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480" y="2040467"/>
            <a:ext cx="4662226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063" indent="0">
              <a:buNone/>
              <a:defRPr sz="2000" b="1"/>
            </a:lvl2pPr>
            <a:lvl3pPr marL="914126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49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480" y="2753084"/>
            <a:ext cx="4662226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6043" y="2038435"/>
            <a:ext cx="4662226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063" indent="0">
              <a:buNone/>
              <a:defRPr sz="2000" b="1"/>
            </a:lvl2pPr>
            <a:lvl3pPr marL="914126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49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6043" y="2750990"/>
            <a:ext cx="4662226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2019</a:t>
            </a:r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Utviklet av Oslo VO Skullerud, publisert med støtte fra IMDI                                                                            www.språkstøtte.no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150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2019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Utviklet av Oslo VO Skullerud, publisert med støtte fra IMDI                                                                            www.språkstøtte.no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83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2019</a:t>
            </a:r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Utviklet av Oslo VO Skullerud, publisert med støtte fra IMDI                                                                            www.språkstøtte.no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504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053" y="499533"/>
            <a:ext cx="10769970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482" y="2011680"/>
            <a:ext cx="107509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07541" y="6521807"/>
            <a:ext cx="853728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75000"/>
                    <a:lumOff val="25000"/>
                    <a:alpha val="80000"/>
                  </a:schemeClr>
                </a:solidFill>
              </a:defRPr>
            </a:lvl1pPr>
          </a:lstStyle>
          <a:p>
            <a:r>
              <a:rPr lang="nb-NO" smtClean="0"/>
              <a:t>2019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621" y="6521807"/>
            <a:ext cx="653498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baseline="0">
                <a:solidFill>
                  <a:schemeClr val="tx2">
                    <a:lumMod val="75000"/>
                    <a:lumOff val="25000"/>
                    <a:alpha val="80000"/>
                  </a:schemeClr>
                </a:solidFill>
              </a:defRPr>
            </a:lvl1pPr>
          </a:lstStyle>
          <a:p>
            <a:r>
              <a:rPr lang="nb-NO" dirty="0" smtClean="0"/>
              <a:t>Utviklet av Oslo VO Skullerud,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85979" y="6499243"/>
            <a:ext cx="438181" cy="2450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0">
                <a:ln>
                  <a:noFill/>
                </a:ln>
                <a:solidFill>
                  <a:schemeClr val="tx2">
                    <a:lumMod val="75000"/>
                    <a:lumOff val="25000"/>
                    <a:alpha val="25000"/>
                  </a:schemeClr>
                </a:solidFill>
                <a:latin typeface="+mn-lt"/>
              </a:defRPr>
            </a:lvl1pPr>
          </a:lstStyle>
          <a:p>
            <a:fld id="{EB37DED6-D4C7-42EE-AB49-D2E39E64FDE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520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704" r:id="rId3"/>
    <p:sldLayoutId id="2147483706" r:id="rId4"/>
    <p:sldLayoutId id="2147483705" r:id="rId5"/>
    <p:sldLayoutId id="2147483696" r:id="rId6"/>
    <p:sldLayoutId id="2147483697" r:id="rId7"/>
    <p:sldLayoutId id="2147483698" r:id="rId8"/>
    <p:sldLayoutId id="2147483699" r:id="rId9"/>
    <p:sldLayoutId id="2147483701" r:id="rId10"/>
    <p:sldLayoutId id="2147483702" r:id="rId11"/>
    <p:sldLayoutId id="214748370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368" indent="-342797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475" indent="-548475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713" indent="-822713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51" indent="-1096951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199640" indent="-228531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399580" indent="-228531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599520" indent="-228531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799460" indent="-228531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49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8000" dirty="0"/>
              <a:t>KURS 1 språkhjelpere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2019</a:t>
            </a:r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Utviklet av Oslo VO Skullerud, publisert med støtte fra IMDI                                                                            www.språkstøtte.no</a:t>
            </a:r>
            <a:endParaRPr lang="en-US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2962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Program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Kurshefte 1</a:t>
            </a:r>
          </a:p>
          <a:p>
            <a:r>
              <a:rPr lang="nb-NO" dirty="0" smtClean="0"/>
              <a:t>Pause</a:t>
            </a:r>
          </a:p>
          <a:p>
            <a:r>
              <a:rPr lang="nb-NO" dirty="0" smtClean="0"/>
              <a:t>Kurshefte 1 forts</a:t>
            </a:r>
          </a:p>
          <a:p>
            <a:r>
              <a:rPr lang="nb-NO" dirty="0" smtClean="0"/>
              <a:t>Oppsummering spørsmål, kommentarer og vurdering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Regler for Språkhjelpere</a:t>
            </a:r>
          </a:p>
          <a:p>
            <a:r>
              <a:rPr lang="nb-NO" dirty="0" smtClean="0"/>
              <a:t>Taushetsplikt</a:t>
            </a:r>
          </a:p>
          <a:p>
            <a:r>
              <a:rPr lang="nb-NO" dirty="0" smtClean="0"/>
              <a:t>Programrådgivere NAV</a:t>
            </a:r>
          </a:p>
          <a:p>
            <a:r>
              <a:rPr lang="nb-NO" dirty="0" smtClean="0"/>
              <a:t>Kursperm og kursmateriell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2019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Utviklet av Oslo VO Skullerud, publisert med støtte fra IMDI                                                                            www.språkstøtte.no</a:t>
            </a:r>
            <a:endParaRPr lang="nb-NO"/>
          </a:p>
        </p:txBody>
      </p:sp>
      <p:pic>
        <p:nvPicPr>
          <p:cNvPr id="4" name="Bilde 3" descr="http://www.friendshipcircle.org/blog/wp-content/uploads/2012/06/Meeting-3.jp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915" y="3774726"/>
            <a:ext cx="4176464" cy="22322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880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Snakk sammen</a:t>
            </a:r>
            <a:endParaRPr lang="nb-NO" dirty="0"/>
          </a:p>
        </p:txBody>
      </p:sp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205795" indent="-205795" defTabSz="685983">
              <a:lnSpc>
                <a:spcPct val="90000"/>
              </a:lnSpc>
              <a:spcBef>
                <a:spcPts val="1350"/>
              </a:spcBef>
              <a:buSzPct val="110000"/>
              <a:buChar char="▪"/>
            </a:pPr>
            <a:r>
              <a:rPr lang="nb-NO" sz="2000" dirty="0">
                <a:solidFill>
                  <a:schemeClr val="tx1"/>
                </a:solidFill>
              </a:rPr>
              <a:t>En av deltakerne er en mann på 55 år. Han har aldri gått på skole i hjemlandet, og kan ikke lese og skrive på morsmålet. Han har jobbet som bonde i hjemlandet.</a:t>
            </a:r>
          </a:p>
          <a:p>
            <a:pPr marL="205795" indent="-205795" defTabSz="685983">
              <a:lnSpc>
                <a:spcPct val="90000"/>
              </a:lnSpc>
              <a:spcBef>
                <a:spcPts val="1350"/>
              </a:spcBef>
              <a:buSzPct val="110000"/>
              <a:buChar char="▪"/>
            </a:pPr>
            <a:r>
              <a:rPr lang="nb-NO" sz="2000" dirty="0">
                <a:solidFill>
                  <a:schemeClr val="tx1"/>
                </a:solidFill>
              </a:rPr>
              <a:t>Nå går han på norskkurs, og skal lære å snakke norsk og lese og skrive for første gang. Han har gått på skole et år, men synes det er vanskelig å lære å lese på norsk. Selv mener han at han er for gammel til å lære, og at han glemmer fort.</a:t>
            </a:r>
            <a:br>
              <a:rPr lang="nb-NO" sz="2000" dirty="0">
                <a:solidFill>
                  <a:schemeClr val="tx1"/>
                </a:solidFill>
              </a:rPr>
            </a:br>
            <a:r>
              <a:rPr lang="nb-NO" sz="2000" dirty="0">
                <a:solidFill>
                  <a:schemeClr val="tx1"/>
                </a:solidFill>
              </a:rPr>
              <a:t> </a:t>
            </a:r>
          </a:p>
          <a:p>
            <a:pPr marL="205795" indent="-205795" defTabSz="685983">
              <a:lnSpc>
                <a:spcPct val="90000"/>
              </a:lnSpc>
              <a:spcBef>
                <a:spcPts val="1350"/>
              </a:spcBef>
              <a:buSzPct val="110000"/>
              <a:buChar char="▪"/>
            </a:pPr>
            <a:r>
              <a:rPr lang="nb-NO" sz="2000" dirty="0">
                <a:solidFill>
                  <a:schemeClr val="tx1"/>
                </a:solidFill>
              </a:rPr>
              <a:t>Hva sier du til denne deltakeren? Hvordan kan du motivere ham til å jobbe videre for å lære å lese og skrive på norsk?</a:t>
            </a:r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2019</a:t>
            </a: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Utviklet av Oslo VO Skullerud, publisert med støtte fra IMDI                                                                            www.språkstøtte.no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573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745789" y="493048"/>
            <a:ext cx="10538562" cy="1400603"/>
          </a:xfrm>
        </p:spPr>
        <p:txBody>
          <a:bodyPr/>
          <a:lstStyle/>
          <a:p>
            <a:r>
              <a:rPr lang="nb-NO" dirty="0" smtClean="0"/>
              <a:t>Kurs for språkhjelpere</a:t>
            </a:r>
            <a:endParaRPr lang="nb-NO" dirty="0"/>
          </a:p>
        </p:txBody>
      </p:sp>
      <p:sp>
        <p:nvSpPr>
          <p:cNvPr id="2" name="Plassholder for innhold 1"/>
          <p:cNvSpPr>
            <a:spLocks noGrp="1"/>
          </p:cNvSpPr>
          <p:nvPr>
            <p:ph sz="half" idx="1"/>
          </p:nvPr>
        </p:nvSpPr>
        <p:spPr>
          <a:xfrm>
            <a:off x="1052618" y="2230875"/>
            <a:ext cx="4662226" cy="3871811"/>
          </a:xfrm>
        </p:spPr>
        <p:txBody>
          <a:bodyPr vert="horz" lIns="91440" tIns="45720" rIns="91440" bIns="45720" rtlCol="0">
            <a:noAutofit/>
          </a:bodyPr>
          <a:lstStyle/>
          <a:p>
            <a:pPr marL="205795" indent="-205795" defTabSz="685983">
              <a:lnSpc>
                <a:spcPct val="90000"/>
              </a:lnSpc>
              <a:spcBef>
                <a:spcPts val="1350"/>
              </a:spcBef>
              <a:buSzPct val="110000"/>
              <a:buChar char="▪"/>
            </a:pPr>
            <a:r>
              <a:rPr lang="nb-NO" sz="2000" dirty="0" smtClean="0">
                <a:solidFill>
                  <a:schemeClr val="tx1"/>
                </a:solidFill>
              </a:rPr>
              <a:t>6 </a:t>
            </a:r>
            <a:r>
              <a:rPr lang="nb-NO" sz="2000" dirty="0">
                <a:solidFill>
                  <a:schemeClr val="tx1"/>
                </a:solidFill>
              </a:rPr>
              <a:t>uker à 3 skoletimer</a:t>
            </a:r>
          </a:p>
          <a:p>
            <a:pPr marL="205795" indent="-205795" defTabSz="685983">
              <a:lnSpc>
                <a:spcPct val="90000"/>
              </a:lnSpc>
              <a:spcBef>
                <a:spcPts val="1350"/>
              </a:spcBef>
              <a:buSzPct val="110000"/>
              <a:buChar char="▪"/>
            </a:pPr>
            <a:r>
              <a:rPr lang="nb-NO" sz="2000" dirty="0">
                <a:solidFill>
                  <a:schemeClr val="tx1"/>
                </a:solidFill>
              </a:rPr>
              <a:t>Innhold:</a:t>
            </a:r>
          </a:p>
          <a:p>
            <a:pPr marL="512105" lvl="1" indent="-205795" defTabSz="685983">
              <a:lnSpc>
                <a:spcPct val="90000"/>
              </a:lnSpc>
              <a:spcBef>
                <a:spcPts val="450"/>
              </a:spcBef>
              <a:buSzPct val="110000"/>
              <a:buChar char="▪"/>
            </a:pPr>
            <a:r>
              <a:rPr lang="nb-NO" sz="1600" dirty="0">
                <a:solidFill>
                  <a:schemeClr val="tx1"/>
                </a:solidFill>
              </a:rPr>
              <a:t>Pedagogikk</a:t>
            </a:r>
          </a:p>
          <a:p>
            <a:pPr marL="512105" lvl="1" indent="-205795" defTabSz="685983">
              <a:lnSpc>
                <a:spcPct val="90000"/>
              </a:lnSpc>
              <a:spcBef>
                <a:spcPts val="450"/>
              </a:spcBef>
              <a:buSzPct val="110000"/>
              <a:buChar char="▪"/>
            </a:pPr>
            <a:r>
              <a:rPr lang="nb-NO" sz="1600" dirty="0">
                <a:solidFill>
                  <a:schemeClr val="tx1"/>
                </a:solidFill>
              </a:rPr>
              <a:t>Metodikk</a:t>
            </a:r>
          </a:p>
          <a:p>
            <a:pPr marL="512105" lvl="1" indent="-205795" defTabSz="685983">
              <a:lnSpc>
                <a:spcPct val="90000"/>
              </a:lnSpc>
              <a:spcBef>
                <a:spcPts val="450"/>
              </a:spcBef>
              <a:buSzPct val="110000"/>
              <a:buChar char="▪"/>
            </a:pPr>
            <a:r>
              <a:rPr lang="nb-NO" sz="1600" dirty="0">
                <a:solidFill>
                  <a:schemeClr val="tx1"/>
                </a:solidFill>
              </a:rPr>
              <a:t>Læringsstrategier</a:t>
            </a:r>
          </a:p>
          <a:p>
            <a:pPr marL="512105" lvl="1" indent="-205795" defTabSz="685983">
              <a:lnSpc>
                <a:spcPct val="90000"/>
              </a:lnSpc>
              <a:spcBef>
                <a:spcPts val="450"/>
              </a:spcBef>
              <a:buSzPct val="110000"/>
              <a:buChar char="▪"/>
            </a:pPr>
            <a:r>
              <a:rPr lang="nb-NO" sz="1600" dirty="0">
                <a:solidFill>
                  <a:schemeClr val="tx1"/>
                </a:solidFill>
              </a:rPr>
              <a:t>G</a:t>
            </a:r>
            <a:r>
              <a:rPr lang="nb-NO" sz="1600" dirty="0" smtClean="0">
                <a:solidFill>
                  <a:schemeClr val="tx1"/>
                </a:solidFill>
              </a:rPr>
              <a:t>runnleggende </a:t>
            </a:r>
            <a:r>
              <a:rPr lang="nb-NO" sz="1600" dirty="0">
                <a:solidFill>
                  <a:schemeClr val="tx1"/>
                </a:solidFill>
              </a:rPr>
              <a:t>lese- og skriveopplæring</a:t>
            </a:r>
          </a:p>
          <a:p>
            <a:pPr marL="512105" lvl="1" indent="-205795" defTabSz="685983">
              <a:lnSpc>
                <a:spcPct val="90000"/>
              </a:lnSpc>
              <a:spcBef>
                <a:spcPts val="450"/>
              </a:spcBef>
              <a:buSzPct val="110000"/>
              <a:buChar char="▪"/>
            </a:pPr>
            <a:r>
              <a:rPr lang="nb-NO" sz="1600" dirty="0">
                <a:solidFill>
                  <a:schemeClr val="tx1"/>
                </a:solidFill>
              </a:rPr>
              <a:t>Presentasjon av lærebøker og eksempler på tekster på morsmål og norsk</a:t>
            </a:r>
          </a:p>
          <a:p>
            <a:pPr marL="512105" lvl="1" indent="-205795" defTabSz="685983">
              <a:lnSpc>
                <a:spcPct val="90000"/>
              </a:lnSpc>
              <a:spcBef>
                <a:spcPts val="450"/>
              </a:spcBef>
              <a:buSzPct val="110000"/>
              <a:buChar char="▪"/>
            </a:pPr>
            <a:r>
              <a:rPr lang="nb-NO" sz="1600" dirty="0">
                <a:solidFill>
                  <a:schemeClr val="tx1"/>
                </a:solidFill>
              </a:rPr>
              <a:t>Planlegging og organisering av opplæringen</a:t>
            </a:r>
          </a:p>
          <a:p>
            <a:pPr marL="512105" lvl="1" indent="-205795" defTabSz="685983">
              <a:lnSpc>
                <a:spcPct val="90000"/>
              </a:lnSpc>
              <a:spcBef>
                <a:spcPts val="450"/>
              </a:spcBef>
              <a:buSzPct val="110000"/>
              <a:buChar char="▪"/>
            </a:pPr>
            <a:r>
              <a:rPr lang="nb-NO" sz="1600" dirty="0">
                <a:solidFill>
                  <a:schemeClr val="tx1"/>
                </a:solidFill>
              </a:rPr>
              <a:t>Observasjon av undervisning på spor 1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2019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Utviklet av Oslo VO Skullerud, publisert med støtte fra IMDI                                                                            www.språkstøtte.no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 smtClean="0"/>
              <a:t>4</a:t>
            </a:fld>
            <a:endParaRPr lang="nb-NO"/>
          </a:p>
        </p:txBody>
      </p:sp>
      <p:pic>
        <p:nvPicPr>
          <p:cNvPr id="9" name="Plassholder for innhold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35" y="2433638"/>
            <a:ext cx="4064368" cy="3332162"/>
          </a:xfrm>
        </p:spPr>
      </p:pic>
    </p:spTree>
    <p:extLst>
      <p:ext uri="{BB962C8B-B14F-4D97-AF65-F5344CB8AC3E}">
        <p14:creationId xmlns:p14="http://schemas.microsoft.com/office/powerpoint/2010/main" val="258000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685621" y="499533"/>
            <a:ext cx="10741401" cy="1658198"/>
          </a:xfrm>
        </p:spPr>
        <p:txBody>
          <a:bodyPr/>
          <a:lstStyle/>
          <a:p>
            <a:r>
              <a:rPr lang="nb-NO" dirty="0" smtClean="0"/>
              <a:t>Regler og taushetsplikt</a:t>
            </a:r>
            <a:endParaRPr lang="nb-NO" dirty="0"/>
          </a:p>
        </p:txBody>
      </p:sp>
      <p:sp>
        <p:nvSpPr>
          <p:cNvPr id="9" name="Plassholder for innhold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b-NO" sz="2000" dirty="0" smtClean="0"/>
              <a:t>En av elevene i gruppa, Nadia, er veldig lei seg en dag. </a:t>
            </a:r>
          </a:p>
          <a:p>
            <a:r>
              <a:rPr lang="nb-NO" sz="2000" dirty="0" smtClean="0"/>
              <a:t>Hun forteller at mannen hennes har flyttet ut. Hun forteller dette til klassen fordi hun vil forklare hvorfor hun gråter.</a:t>
            </a:r>
          </a:p>
          <a:p>
            <a:r>
              <a:rPr lang="nb-NO" sz="2000" dirty="0" smtClean="0"/>
              <a:t>Etter skolen drikker du kaffe med noen venner. En av vennene dine kjenner Nadia. Han spør om det er sant at mannen hennes har flyttet ut.</a:t>
            </a:r>
          </a:p>
          <a:p>
            <a:r>
              <a:rPr lang="nb-NO" sz="2000" dirty="0" smtClean="0"/>
              <a:t>Hva svarer du?</a:t>
            </a:r>
            <a:endParaRPr lang="nb-NO" sz="20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2019</a:t>
            </a:r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Utviklet av Oslo VO Skullerud, publisert med støtte fra IMDI                                                                            www.språkstøtte.no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 smtClean="0"/>
              <a:t>5</a:t>
            </a:fld>
            <a:endParaRPr lang="nb-NO"/>
          </a:p>
        </p:txBody>
      </p:sp>
      <p:pic>
        <p:nvPicPr>
          <p:cNvPr id="10" name="Bilde 5" descr="Et bilde som inneholder klær, kvinne, person, innendørs&#10;&#10;Beskrivelse som er generert med høy visshet">
            <a:extLst>
              <a:ext uri="{FF2B5EF4-FFF2-40B4-BE49-F238E27FC236}">
                <a16:creationId xmlns:a16="http://schemas.microsoft.com/office/drawing/2014/main" id="{189DF6F2-4FFF-440B-8B92-77F28107ED6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r="34557" b="-1"/>
          <a:stretch/>
        </p:blipFill>
        <p:spPr>
          <a:xfrm>
            <a:off x="1731523" y="2434014"/>
            <a:ext cx="2997259" cy="304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25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>
          <a:xfrm>
            <a:off x="685621" y="499533"/>
            <a:ext cx="10622869" cy="1658198"/>
          </a:xfrm>
        </p:spPr>
        <p:txBody>
          <a:bodyPr/>
          <a:lstStyle/>
          <a:p>
            <a:r>
              <a:rPr lang="nb-NO" dirty="0" smtClean="0"/>
              <a:t>Oppstart kurshefte 1</a:t>
            </a:r>
            <a:endParaRPr lang="nb-NO" dirty="0"/>
          </a:p>
        </p:txBody>
      </p:sp>
      <p:sp>
        <p:nvSpPr>
          <p:cNvPr id="2" name="Plassholder for innhold 1"/>
          <p:cNvSpPr>
            <a:spLocks noGrp="1"/>
          </p:cNvSpPr>
          <p:nvPr>
            <p:ph sz="half" idx="1"/>
          </p:nvPr>
        </p:nvSpPr>
        <p:spPr>
          <a:xfrm>
            <a:off x="804153" y="2671865"/>
            <a:ext cx="4662226" cy="3093597"/>
          </a:xfrm>
        </p:spPr>
        <p:txBody>
          <a:bodyPr vert="horz" lIns="91440" tIns="45720" rIns="91440" bIns="45720" rtlCol="0">
            <a:normAutofit/>
          </a:bodyPr>
          <a:lstStyle/>
          <a:p>
            <a:pPr marL="205795" indent="-205795" defTabSz="685983">
              <a:lnSpc>
                <a:spcPct val="90000"/>
              </a:lnSpc>
              <a:spcBef>
                <a:spcPts val="1350"/>
              </a:spcBef>
              <a:buSzPct val="110000"/>
              <a:buChar char="▪"/>
            </a:pPr>
            <a:r>
              <a:rPr lang="nb-NO" sz="2000" dirty="0">
                <a:solidFill>
                  <a:schemeClr val="tx1"/>
                </a:solidFill>
              </a:rPr>
              <a:t>Forventninger til dere som språkhjelpere</a:t>
            </a:r>
          </a:p>
          <a:p>
            <a:pPr marL="205795" indent="-205795" defTabSz="685983">
              <a:lnSpc>
                <a:spcPct val="90000"/>
              </a:lnSpc>
              <a:spcBef>
                <a:spcPts val="1350"/>
              </a:spcBef>
              <a:buSzPct val="110000"/>
              <a:buChar char="▪"/>
            </a:pPr>
            <a:r>
              <a:rPr lang="nb-NO" sz="2000" dirty="0">
                <a:solidFill>
                  <a:schemeClr val="tx1"/>
                </a:solidFill>
              </a:rPr>
              <a:t>Pedagogisk grunnlag i norsk skole</a:t>
            </a:r>
          </a:p>
          <a:p>
            <a:pPr marL="205795" indent="-205795" defTabSz="685983">
              <a:lnSpc>
                <a:spcPct val="90000"/>
              </a:lnSpc>
              <a:spcBef>
                <a:spcPts val="1350"/>
              </a:spcBef>
              <a:buSzPct val="110000"/>
              <a:buChar char="▪"/>
            </a:pPr>
            <a:r>
              <a:rPr lang="nb-NO" sz="2000" dirty="0">
                <a:solidFill>
                  <a:schemeClr val="tx1"/>
                </a:solidFill>
              </a:rPr>
              <a:t>Vygotsky og «Den nærmeste utviklingssonen»</a:t>
            </a:r>
          </a:p>
          <a:p>
            <a:pPr marL="205795" indent="-205795" defTabSz="685983">
              <a:lnSpc>
                <a:spcPct val="90000"/>
              </a:lnSpc>
              <a:spcBef>
                <a:spcPts val="1350"/>
              </a:spcBef>
              <a:buSzPct val="110000"/>
              <a:buChar char="▪"/>
            </a:pPr>
            <a:r>
              <a:rPr lang="nb-NO" sz="2000" dirty="0">
                <a:solidFill>
                  <a:schemeClr val="tx1"/>
                </a:solidFill>
              </a:rPr>
              <a:t>Motivasjon</a:t>
            </a:r>
          </a:p>
          <a:p>
            <a:pPr marL="205795" indent="-205795" defTabSz="685983">
              <a:lnSpc>
                <a:spcPct val="90000"/>
              </a:lnSpc>
              <a:spcBef>
                <a:spcPts val="1350"/>
              </a:spcBef>
              <a:buSzPct val="110000"/>
              <a:buChar char="▪"/>
            </a:pPr>
            <a:r>
              <a:rPr lang="nb-NO" sz="2000" dirty="0">
                <a:solidFill>
                  <a:schemeClr val="tx1"/>
                </a:solidFill>
              </a:rPr>
              <a:t>Aktiv læring</a:t>
            </a:r>
          </a:p>
          <a:p>
            <a:pPr marL="205795" indent="-205795" defTabSz="685983">
              <a:lnSpc>
                <a:spcPct val="90000"/>
              </a:lnSpc>
              <a:spcBef>
                <a:spcPts val="1350"/>
              </a:spcBef>
              <a:buSzPct val="110000"/>
              <a:buChar char="▪"/>
            </a:pPr>
            <a:r>
              <a:rPr lang="nb-NO" sz="2000" dirty="0">
                <a:solidFill>
                  <a:schemeClr val="tx1"/>
                </a:solidFill>
              </a:rPr>
              <a:t>Voksenpedagogikk</a:t>
            </a:r>
          </a:p>
          <a:p>
            <a:pPr marL="205795" indent="-205795" defTabSz="685983">
              <a:lnSpc>
                <a:spcPct val="90000"/>
              </a:lnSpc>
              <a:spcBef>
                <a:spcPts val="1350"/>
              </a:spcBef>
              <a:buSzPct val="110000"/>
              <a:buChar char="▪"/>
            </a:pPr>
            <a:endParaRPr lang="nb-NO" sz="2000" dirty="0">
              <a:solidFill>
                <a:schemeClr val="tx1"/>
              </a:solidFill>
            </a:endParaRPr>
          </a:p>
          <a:p>
            <a:pPr marL="205795" indent="-205795" defTabSz="685983">
              <a:lnSpc>
                <a:spcPct val="90000"/>
              </a:lnSpc>
              <a:spcBef>
                <a:spcPts val="1350"/>
              </a:spcBef>
              <a:buSzPct val="110000"/>
              <a:buChar char="▪"/>
            </a:pPr>
            <a:endParaRPr lang="nb-NO" sz="2000" dirty="0">
              <a:solidFill>
                <a:schemeClr val="tx1"/>
              </a:solidFill>
            </a:endParaRPr>
          </a:p>
          <a:p>
            <a:pPr marL="205795" indent="-205795" defTabSz="685983">
              <a:lnSpc>
                <a:spcPct val="90000"/>
              </a:lnSpc>
              <a:spcBef>
                <a:spcPts val="1350"/>
              </a:spcBef>
              <a:buSzPct val="110000"/>
              <a:buChar char="▪"/>
            </a:pPr>
            <a:endParaRPr lang="nb-NO" sz="2000" dirty="0">
              <a:solidFill>
                <a:schemeClr val="tx1"/>
              </a:solidFill>
            </a:endParaRPr>
          </a:p>
          <a:p>
            <a:pPr marL="205795" indent="-205795" defTabSz="685983">
              <a:lnSpc>
                <a:spcPct val="90000"/>
              </a:lnSpc>
              <a:spcBef>
                <a:spcPts val="1350"/>
              </a:spcBef>
              <a:buSzPct val="110000"/>
              <a:buChar char="▪"/>
            </a:pPr>
            <a:endParaRPr lang="nb-NO" sz="2000" dirty="0">
              <a:solidFill>
                <a:schemeClr val="tx1"/>
              </a:solidFill>
            </a:endParaRPr>
          </a:p>
          <a:p>
            <a:pPr marL="205795" indent="-205795" defTabSz="685983">
              <a:lnSpc>
                <a:spcPct val="90000"/>
              </a:lnSpc>
              <a:spcBef>
                <a:spcPts val="1350"/>
              </a:spcBef>
              <a:buSzPct val="110000"/>
              <a:buChar char="▪"/>
            </a:pPr>
            <a:endParaRPr lang="nb-NO" sz="2000" dirty="0">
              <a:solidFill>
                <a:schemeClr val="tx1"/>
              </a:solidFill>
            </a:endParaRPr>
          </a:p>
          <a:p>
            <a:pPr marL="205795" indent="-205795" defTabSz="685983">
              <a:lnSpc>
                <a:spcPct val="90000"/>
              </a:lnSpc>
              <a:spcBef>
                <a:spcPts val="1350"/>
              </a:spcBef>
              <a:buSzPct val="110000"/>
              <a:buChar char="▪"/>
            </a:pPr>
            <a:endParaRPr lang="nb-NO" sz="2000" dirty="0">
              <a:solidFill>
                <a:schemeClr val="tx1"/>
              </a:solidFill>
            </a:endParaRPr>
          </a:p>
          <a:p>
            <a:pPr marL="205795" indent="-205795" defTabSz="685983">
              <a:lnSpc>
                <a:spcPct val="90000"/>
              </a:lnSpc>
              <a:spcBef>
                <a:spcPts val="1350"/>
              </a:spcBef>
              <a:buSzPct val="110000"/>
              <a:buChar char="▪"/>
            </a:pPr>
            <a:endParaRPr lang="nb-NO" sz="2000" dirty="0">
              <a:solidFill>
                <a:schemeClr val="tx1"/>
              </a:solidFill>
            </a:endParaRPr>
          </a:p>
          <a:p>
            <a:pPr marL="205795" indent="-205795" defTabSz="685983">
              <a:lnSpc>
                <a:spcPct val="90000"/>
              </a:lnSpc>
              <a:spcBef>
                <a:spcPts val="1350"/>
              </a:spcBef>
              <a:buSzPct val="110000"/>
              <a:buChar char="▪"/>
            </a:pPr>
            <a:endParaRPr lang="nb-NO" sz="2000" dirty="0">
              <a:solidFill>
                <a:schemeClr val="tx1"/>
              </a:solidFill>
            </a:endParaRP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274" y="2830486"/>
            <a:ext cx="5808099" cy="3162186"/>
          </a:xfrm>
        </p:spPr>
      </p:pic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2019</a:t>
            </a: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Utviklet av Oslo VO Skullerud, publisert med støtte fra IMDI                                                                            www.språkstøtte.no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289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etropolitt">
  <a:themeElements>
    <a:clrScheme name="Metropolitt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s_RosenhofHvit.potx" id="{9DF9796B-4B02-48DF-8290-A16A7F86B292}" vid="{8B5A9523-C102-4E83-BF14-EFB4D1866013}"/>
    </a:ext>
  </a:extLst>
</a:theme>
</file>

<file path=ppt/theme/theme2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F97639-FC6E-4259-AE35-3C2DBBE636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ros_RosenhofHvit</Template>
  <TotalTime>0</TotalTime>
  <Words>440</Words>
  <Application>Microsoft Office PowerPoint</Application>
  <PresentationFormat>Egendefinert</PresentationFormat>
  <Paragraphs>90</Paragraphs>
  <Slides>6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 Light</vt:lpstr>
      <vt:lpstr>Century Gothic</vt:lpstr>
      <vt:lpstr>Metropolitt</vt:lpstr>
      <vt:lpstr>KURS 1 språkhjelpere</vt:lpstr>
      <vt:lpstr>Program</vt:lpstr>
      <vt:lpstr>Snakk sammen</vt:lpstr>
      <vt:lpstr>Kurs for språkhjelpere</vt:lpstr>
      <vt:lpstr>Regler og taushetsplikt</vt:lpstr>
      <vt:lpstr>Oppstart kurshefte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2019-01-28T11:26:40Z</dcterms:created>
  <dcterms:modified xsi:type="dcterms:W3CDTF">2019-06-18T07:35:54Z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TC027879409991</vt:lpwstr>
  </property>
</Properties>
</file>