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3" autoAdjust="0"/>
    <p:restoredTop sz="94660"/>
  </p:normalViewPr>
  <p:slideViewPr>
    <p:cSldViewPr>
      <p:cViewPr>
        <p:scale>
          <a:sx n="50" d="100"/>
          <a:sy n="50" d="100"/>
        </p:scale>
        <p:origin x="-1312" y="100"/>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80232D-DED3-461B-B441-388219DB0BD4}" type="datetimeFigureOut">
              <a:rPr lang="en-US" smtClean="0"/>
              <a:t>10/26/2010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D681DF-9A28-4BD1-B445-631B85890626}" type="slidenum">
              <a:rPr lang="en-US" smtClean="0"/>
              <a:t>‹#›</a:t>
            </a:fld>
            <a:endParaRPr lang="en-US"/>
          </a:p>
        </p:txBody>
      </p:sp>
    </p:spTree>
    <p:extLst>
      <p:ext uri="{BB962C8B-B14F-4D97-AF65-F5344CB8AC3E}">
        <p14:creationId xmlns:p14="http://schemas.microsoft.com/office/powerpoint/2010/main" val="2537750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D681DF-9A28-4BD1-B445-631B85890626}" type="slidenum">
              <a:rPr lang="en-US" smtClean="0"/>
              <a:t>13</a:t>
            </a:fld>
            <a:endParaRPr lang="en-US"/>
          </a:p>
        </p:txBody>
      </p:sp>
    </p:spTree>
    <p:extLst>
      <p:ext uri="{BB962C8B-B14F-4D97-AF65-F5344CB8AC3E}">
        <p14:creationId xmlns:p14="http://schemas.microsoft.com/office/powerpoint/2010/main" val="547433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D681DF-9A28-4BD1-B445-631B85890626}" type="slidenum">
              <a:rPr lang="en-US" smtClean="0"/>
              <a:t>15</a:t>
            </a:fld>
            <a:endParaRPr lang="en-US"/>
          </a:p>
        </p:txBody>
      </p:sp>
    </p:spTree>
    <p:extLst>
      <p:ext uri="{BB962C8B-B14F-4D97-AF65-F5344CB8AC3E}">
        <p14:creationId xmlns:p14="http://schemas.microsoft.com/office/powerpoint/2010/main" val="281003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6A9FCD6-9374-4363-A24C-47B3EBDC3AA4}" type="datetime1">
              <a:rPr lang="en-US" smtClean="0"/>
              <a:t>10/26/2010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DDB4FCF-F806-4864-ABE6-EC7B99C2478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AE4E20-83DE-4320-9ACB-88B62DF88C7F}" type="datetime1">
              <a:rPr lang="en-US" smtClean="0"/>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CD138E-50EB-486E-A0C2-3383F2538AA6}" type="datetime1">
              <a:rPr lang="en-US" smtClean="0"/>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D8ABE6-DB00-4EBB-9729-184FA2D09E2D}" type="datetime1">
              <a:rPr lang="en-US" smtClean="0"/>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5B6EA36-63C0-4DC8-8BE2-B813004534F1}" type="datetime1">
              <a:rPr lang="en-US" smtClean="0"/>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DB4FCF-F806-4864-ABE6-EC7B99C2478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0B5558-C5CC-46FE-A1D7-65930CD67546}" type="datetime1">
              <a:rPr lang="en-US" smtClean="0"/>
              <a:t>10/26/2010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7449D3-137D-4B21-A882-10D786247E4D}" type="datetime1">
              <a:rPr lang="en-US" smtClean="0"/>
              <a:t>10/26/2010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630FEE-4AD2-4A7B-9AF5-452BEE0C5B29}" type="datetime1">
              <a:rPr lang="en-US" smtClean="0"/>
              <a:t>10/26/2010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303345A-D6D5-421A-AE37-8392CC495FD8}" type="datetime1">
              <a:rPr lang="en-US" smtClean="0"/>
              <a:t>10/26/2010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DB4FCF-F806-4864-ABE6-EC7B99C2478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B66650-6BA0-4CD8-86EC-6A413768083B}" type="datetime1">
              <a:rPr lang="en-US" smtClean="0"/>
              <a:t>10/26/2010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DB4FCF-F806-4864-ABE6-EC7B99C2478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DDD3914-C441-4EA5-AB39-1464D20E63B3}" type="datetime1">
              <a:rPr lang="en-US" smtClean="0"/>
              <a:t>10/26/2010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DB4FCF-F806-4864-ABE6-EC7B99C2478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1076C0C-EB6B-413B-9625-4A86AAA650C0}" type="datetime1">
              <a:rPr lang="en-US" smtClean="0"/>
              <a:t>10/26/2010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DDB4FCF-F806-4864-ABE6-EC7B99C2478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8870" y="1676400"/>
            <a:ext cx="8208818" cy="1219200"/>
          </a:xfrm>
        </p:spPr>
        <p:txBody>
          <a:bodyPr>
            <a:noAutofit/>
          </a:bodyPr>
          <a:lstStyle/>
          <a:p>
            <a:r>
              <a:rPr lang="en-US" sz="4800" b="1" dirty="0" smtClean="0">
                <a:ln w="18000">
                  <a:solidFill>
                    <a:schemeClr val="accent2">
                      <a:satMod val="140000"/>
                    </a:schemeClr>
                  </a:solidFill>
                  <a:prstDash val="solid"/>
                  <a:miter lim="800000"/>
                </a:ln>
                <a:solidFill>
                  <a:schemeClr val="accent3"/>
                </a:solidFill>
                <a:effectLst>
                  <a:outerShdw blurRad="25500" dist="23000" dir="7020000" algn="tl">
                    <a:srgbClr val="000000">
                      <a:alpha val="50000"/>
                    </a:srgbClr>
                  </a:outerShdw>
                </a:effectLst>
                <a:latin typeface="Euphemia" pitchFamily="34" charset="0"/>
              </a:rPr>
              <a:t>Understanding Judgment</a:t>
            </a:r>
            <a:endParaRPr lang="en-US" sz="4800" dirty="0">
              <a:solidFill>
                <a:schemeClr val="accent3"/>
              </a:solidFill>
              <a:latin typeface="Euphemia" pitchFamily="34" charset="0"/>
            </a:endParaRPr>
          </a:p>
        </p:txBody>
      </p:sp>
      <p:sp>
        <p:nvSpPr>
          <p:cNvPr id="3" name="Subtitle 2"/>
          <p:cNvSpPr>
            <a:spLocks noGrp="1"/>
          </p:cNvSpPr>
          <p:nvPr>
            <p:ph type="subTitle" idx="1"/>
          </p:nvPr>
        </p:nvSpPr>
        <p:spPr>
          <a:xfrm>
            <a:off x="1219200" y="3810000"/>
            <a:ext cx="7406640" cy="1752600"/>
          </a:xfrm>
        </p:spPr>
        <p:style>
          <a:lnRef idx="2">
            <a:schemeClr val="accent2"/>
          </a:lnRef>
          <a:fillRef idx="1">
            <a:schemeClr val="lt1"/>
          </a:fillRef>
          <a:effectRef idx="0">
            <a:schemeClr val="accent2"/>
          </a:effectRef>
          <a:fontRef idx="minor">
            <a:schemeClr val="dk1"/>
          </a:fontRef>
        </p:style>
        <p:txBody>
          <a:bodyPr>
            <a:normAutofit/>
          </a:bodyPr>
          <a:lstStyle/>
          <a:p>
            <a:r>
              <a:rPr lang="en-US" sz="9600" b="1" dirty="0" smtClean="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latin typeface="Brush Script MT" pitchFamily="66" charset="0"/>
              </a:rPr>
              <a:t>What is at stake?</a:t>
            </a:r>
            <a:endParaRPr lang="en-US" sz="9600" b="1" dirty="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latin typeface="Brush Script MT" pitchFamily="66" charset="0"/>
            </a:endParaRPr>
          </a:p>
        </p:txBody>
      </p:sp>
      <p:sp>
        <p:nvSpPr>
          <p:cNvPr id="4" name="Slide Number Placeholder 3"/>
          <p:cNvSpPr>
            <a:spLocks noGrp="1"/>
          </p:cNvSpPr>
          <p:nvPr>
            <p:ph type="sldNum" sz="quarter" idx="12"/>
          </p:nvPr>
        </p:nvSpPr>
        <p:spPr/>
        <p:txBody>
          <a:bodyPr/>
          <a:lstStyle/>
          <a:p>
            <a:fld id="{1DDB4FCF-F806-4864-ABE6-EC7B99C24785}" type="slidenum">
              <a:rPr lang="en-US" smtClean="0"/>
              <a:t>1</a:t>
            </a:fld>
            <a:endParaRPr lang="en-US"/>
          </a:p>
        </p:txBody>
      </p:sp>
    </p:spTree>
    <p:extLst>
      <p:ext uri="{BB962C8B-B14F-4D97-AF65-F5344CB8AC3E}">
        <p14:creationId xmlns:p14="http://schemas.microsoft.com/office/powerpoint/2010/main" val="15320137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2750"/>
                                        <p:tgtEl>
                                          <p:spTgt spid="3">
                                            <p:bg/>
                                          </p:spTgt>
                                        </p:tgtEl>
                                      </p:cBhvr>
                                    </p:animEffect>
                                  </p:childTnLst>
                                </p:cTn>
                              </p:par>
                            </p:childTnLst>
                          </p:cTn>
                        </p:par>
                        <p:par>
                          <p:cTn id="15" fill="hold">
                            <p:stCondLst>
                              <p:cond delay="4250"/>
                            </p:stCondLst>
                            <p:childTnLst>
                              <p:par>
                                <p:cTn id="16" presetID="10"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Provoking the wrath of God !</a:t>
            </a:r>
            <a:endParaRPr lang="en-US" dirty="0"/>
          </a:p>
        </p:txBody>
      </p:sp>
      <p:sp>
        <p:nvSpPr>
          <p:cNvPr id="3" name="Content Placeholder 2"/>
          <p:cNvSpPr>
            <a:spLocks noGrp="1"/>
          </p:cNvSpPr>
          <p:nvPr>
            <p:ph idx="1"/>
          </p:nvPr>
        </p:nvSpPr>
        <p:spPr/>
        <p:txBody>
          <a:bodyPr>
            <a:normAutofit lnSpcReduction="10000"/>
          </a:bodyPr>
          <a:lstStyle/>
          <a:p>
            <a:r>
              <a:rPr lang="en-US" dirty="0" smtClean="0"/>
              <a:t> Sadly this does happen and we cause it.</a:t>
            </a:r>
          </a:p>
          <a:p>
            <a:r>
              <a:rPr lang="en-US" dirty="0"/>
              <a:t> Rom </a:t>
            </a:r>
            <a:r>
              <a:rPr lang="en-US" dirty="0" smtClean="0"/>
              <a:t>2:5-6 </a:t>
            </a:r>
            <a:r>
              <a:rPr lang="en-US" dirty="0"/>
              <a:t>But in accordance with your hardness and your impenitent heart you are treasuring up for yourself wrath in the day of wrath and revelation of the righteous judgment of God, 6 who "will render to each one according to his deeds</a:t>
            </a:r>
            <a:r>
              <a:rPr lang="en-US" dirty="0" smtClean="0"/>
              <a:t>":</a:t>
            </a:r>
          </a:p>
          <a:p>
            <a:r>
              <a:rPr lang="en-US" dirty="0"/>
              <a:t> </a:t>
            </a:r>
            <a:r>
              <a:rPr lang="en-US" dirty="0" smtClean="0"/>
              <a:t>God allows truth to determine his judgment – emotion has </a:t>
            </a:r>
            <a:r>
              <a:rPr lang="en-US" dirty="0" smtClean="0"/>
              <a:t>no </a:t>
            </a:r>
            <a:r>
              <a:rPr lang="en-US" dirty="0" smtClean="0"/>
              <a:t>bearing</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10</a:t>
            </a:fld>
            <a:endParaRPr lang="en-US"/>
          </a:p>
        </p:txBody>
      </p:sp>
    </p:spTree>
    <p:extLst>
      <p:ext uri="{BB962C8B-B14F-4D97-AF65-F5344CB8AC3E}">
        <p14:creationId xmlns:p14="http://schemas.microsoft.com/office/powerpoint/2010/main" val="29038407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God speaking to house of Judah</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a:t>Ezek</a:t>
            </a:r>
            <a:r>
              <a:rPr lang="en-US" dirty="0"/>
              <a:t> </a:t>
            </a:r>
            <a:r>
              <a:rPr lang="en-US" dirty="0" smtClean="0"/>
              <a:t>8:17-1   </a:t>
            </a:r>
            <a:r>
              <a:rPr lang="en-US" dirty="0"/>
              <a:t>And He said to me, "Have you seen this, O son of man? Is it a trivial thing to the house of Judah to commit the abominations which they commit here? For they have filled the land with violence; then they have returned to provoke Me to anger. Indeed they put the branch to their nose. 18 Therefore I also will act in fury. My eye will not spare nor will I have pity; and though they cry in My ears with a loud voice, I will not hear them</a:t>
            </a:r>
            <a:r>
              <a:rPr lang="en-US" dirty="0" smtClean="0"/>
              <a:t>." </a:t>
            </a:r>
          </a:p>
          <a:p>
            <a:r>
              <a:rPr lang="en-US" dirty="0"/>
              <a:t> </a:t>
            </a:r>
            <a:r>
              <a:rPr lang="en-US" dirty="0" smtClean="0"/>
              <a:t>Put the branch to the nose is scoffing at God and what he can do about their iniquities.</a:t>
            </a: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11</a:t>
            </a:fld>
            <a:endParaRPr lang="en-US"/>
          </a:p>
        </p:txBody>
      </p:sp>
    </p:spTree>
    <p:extLst>
      <p:ext uri="{BB962C8B-B14F-4D97-AF65-F5344CB8AC3E}">
        <p14:creationId xmlns:p14="http://schemas.microsoft.com/office/powerpoint/2010/main" val="35195373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in)">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do to help the lost?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Just look at what God did!</a:t>
            </a:r>
          </a:p>
          <a:p>
            <a:r>
              <a:rPr lang="en-US" dirty="0"/>
              <a:t> </a:t>
            </a:r>
            <a:r>
              <a:rPr lang="en-US" dirty="0" err="1"/>
              <a:t>Jer</a:t>
            </a:r>
            <a:r>
              <a:rPr lang="en-US" dirty="0"/>
              <a:t> </a:t>
            </a:r>
            <a:r>
              <a:rPr lang="en-US" dirty="0" smtClean="0"/>
              <a:t>31:3 </a:t>
            </a:r>
            <a:r>
              <a:rPr lang="en-US" dirty="0"/>
              <a:t>The Lord has appeared of old to me, saying</a:t>
            </a:r>
            <a:r>
              <a:rPr lang="en-US" dirty="0" smtClean="0"/>
              <a:t>:  "</a:t>
            </a:r>
            <a:r>
              <a:rPr lang="en-US" dirty="0"/>
              <a:t>Yes, I have loved you with an everlasting love</a:t>
            </a:r>
            <a:r>
              <a:rPr lang="en-US" dirty="0" smtClean="0"/>
              <a:t>;  Therefore </a:t>
            </a:r>
            <a:r>
              <a:rPr lang="en-US" dirty="0"/>
              <a:t>with </a:t>
            </a:r>
            <a:r>
              <a:rPr lang="en-US" dirty="0" err="1"/>
              <a:t>lovingkindness</a:t>
            </a:r>
            <a:r>
              <a:rPr lang="en-US" dirty="0"/>
              <a:t> I have drawn you. </a:t>
            </a:r>
          </a:p>
          <a:p>
            <a:r>
              <a:rPr lang="en-US" dirty="0"/>
              <a:t> </a:t>
            </a:r>
            <a:r>
              <a:rPr lang="en-US" dirty="0" smtClean="0"/>
              <a:t>Judgment is the last of things to do not the first</a:t>
            </a:r>
          </a:p>
          <a:p>
            <a:r>
              <a:rPr lang="en-US" dirty="0"/>
              <a:t> </a:t>
            </a:r>
            <a:r>
              <a:rPr lang="en-US" dirty="0" smtClean="0"/>
              <a:t>For many that want to put down others it ends up being the first thing they do.</a:t>
            </a:r>
          </a:p>
          <a:p>
            <a:r>
              <a:rPr lang="en-US" dirty="0" smtClean="0"/>
              <a:t>Condemnation should be the last thing that is done and that is not done by us but by the only one that can do it,  God!</a:t>
            </a:r>
          </a:p>
          <a:p>
            <a:endParaRPr lang="en-US" dirty="0"/>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12</a:t>
            </a:fld>
            <a:endParaRPr lang="en-US"/>
          </a:p>
        </p:txBody>
      </p:sp>
    </p:spTree>
    <p:extLst>
      <p:ext uri="{BB962C8B-B14F-4D97-AF65-F5344CB8AC3E}">
        <p14:creationId xmlns:p14="http://schemas.microsoft.com/office/powerpoint/2010/main" val="8087301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should try every possible cure!</a:t>
            </a:r>
            <a:endParaRPr lang="en-US" dirty="0"/>
          </a:p>
        </p:txBody>
      </p:sp>
      <p:sp>
        <p:nvSpPr>
          <p:cNvPr id="3" name="Content Placeholder 2"/>
          <p:cNvSpPr>
            <a:spLocks noGrp="1"/>
          </p:cNvSpPr>
          <p:nvPr>
            <p:ph idx="1"/>
          </p:nvPr>
        </p:nvSpPr>
        <p:spPr>
          <a:xfrm>
            <a:off x="1219200" y="1447800"/>
            <a:ext cx="7714488" cy="4800600"/>
          </a:xfrm>
        </p:spPr>
        <p:txBody>
          <a:bodyPr>
            <a:normAutofit fontScale="85000" lnSpcReduction="10000"/>
          </a:bodyPr>
          <a:lstStyle/>
          <a:p>
            <a:r>
              <a:rPr lang="en-US" dirty="0" smtClean="0"/>
              <a:t> We would if we </a:t>
            </a:r>
            <a:r>
              <a:rPr lang="en-US" dirty="0" smtClean="0"/>
              <a:t>had </a:t>
            </a:r>
            <a:r>
              <a:rPr lang="en-US" dirty="0" smtClean="0"/>
              <a:t>a dreaded </a:t>
            </a:r>
            <a:r>
              <a:rPr lang="en-US" dirty="0" smtClean="0"/>
              <a:t>disease. </a:t>
            </a:r>
            <a:r>
              <a:rPr lang="en-US" dirty="0"/>
              <a:t> </a:t>
            </a:r>
            <a:r>
              <a:rPr lang="en-US" dirty="0" smtClean="0"/>
              <a:t>I</a:t>
            </a:r>
            <a:r>
              <a:rPr lang="en-US" dirty="0" smtClean="0"/>
              <a:t>f </a:t>
            </a:r>
            <a:r>
              <a:rPr lang="en-US" dirty="0" smtClean="0"/>
              <a:t>sin is not </a:t>
            </a:r>
            <a:r>
              <a:rPr lang="en-US" dirty="0" smtClean="0"/>
              <a:t>considered</a:t>
            </a:r>
            <a:r>
              <a:rPr lang="en-US" dirty="0" smtClean="0"/>
              <a:t> a </a:t>
            </a:r>
            <a:r>
              <a:rPr lang="en-US" dirty="0" smtClean="0"/>
              <a:t>dreaded disease by us, it </a:t>
            </a:r>
            <a:r>
              <a:rPr lang="en-US" dirty="0" smtClean="0"/>
              <a:t>should </a:t>
            </a:r>
            <a:r>
              <a:rPr lang="en-US" dirty="0" smtClean="0"/>
              <a:t>be.</a:t>
            </a:r>
            <a:endParaRPr lang="en-US" dirty="0" smtClean="0"/>
          </a:p>
          <a:p>
            <a:r>
              <a:rPr lang="en-US" dirty="0"/>
              <a:t> </a:t>
            </a:r>
            <a:r>
              <a:rPr lang="en-US" dirty="0" smtClean="0"/>
              <a:t>Sin can be overcome, </a:t>
            </a:r>
            <a:r>
              <a:rPr lang="en-US" dirty="0" smtClean="0"/>
              <a:t> and sin </a:t>
            </a:r>
            <a:r>
              <a:rPr lang="en-US" dirty="0" smtClean="0"/>
              <a:t>can even be </a:t>
            </a:r>
            <a:r>
              <a:rPr lang="en-US" dirty="0" smtClean="0"/>
              <a:t>removed</a:t>
            </a:r>
            <a:r>
              <a:rPr lang="en-US" dirty="0" smtClean="0"/>
              <a:t> </a:t>
            </a:r>
            <a:r>
              <a:rPr lang="en-US" dirty="0" smtClean="0"/>
              <a:t>from</a:t>
            </a:r>
            <a:r>
              <a:rPr lang="en-US" dirty="0" smtClean="0"/>
              <a:t> </a:t>
            </a:r>
            <a:r>
              <a:rPr lang="en-US" dirty="0" smtClean="0"/>
              <a:t>a persons </a:t>
            </a:r>
            <a:r>
              <a:rPr lang="en-US" dirty="0" smtClean="0"/>
              <a:t>life if we so desire.</a:t>
            </a:r>
            <a:endParaRPr lang="en-US" dirty="0" smtClean="0"/>
          </a:p>
          <a:p>
            <a:r>
              <a:rPr lang="en-US" dirty="0"/>
              <a:t> </a:t>
            </a:r>
            <a:r>
              <a:rPr lang="en-US" dirty="0" smtClean="0"/>
              <a:t>Why then not look for remedies for sin?</a:t>
            </a:r>
          </a:p>
          <a:p>
            <a:r>
              <a:rPr lang="en-US" dirty="0"/>
              <a:t> Rom </a:t>
            </a:r>
            <a:r>
              <a:rPr lang="en-US" dirty="0" smtClean="0"/>
              <a:t>12:21  </a:t>
            </a:r>
            <a:r>
              <a:rPr lang="en-US" dirty="0"/>
              <a:t>Do not be overcome by evil, but overcome evil with good. </a:t>
            </a:r>
            <a:endParaRPr lang="en-US" dirty="0" smtClean="0"/>
          </a:p>
          <a:p>
            <a:r>
              <a:rPr lang="en-US" dirty="0"/>
              <a:t> Rom </a:t>
            </a:r>
            <a:r>
              <a:rPr lang="en-US" dirty="0" smtClean="0"/>
              <a:t>3:4   "That </a:t>
            </a:r>
            <a:r>
              <a:rPr lang="en-US" dirty="0"/>
              <a:t>You may be justified in Your words</a:t>
            </a:r>
            <a:r>
              <a:rPr lang="en-US" dirty="0" smtClean="0"/>
              <a:t>,  And </a:t>
            </a:r>
            <a:r>
              <a:rPr lang="en-US" dirty="0"/>
              <a:t>may overcome when You are judged."</a:t>
            </a:r>
          </a:p>
          <a:p>
            <a:r>
              <a:rPr lang="en-US" dirty="0"/>
              <a:t> </a:t>
            </a:r>
            <a:r>
              <a:rPr lang="en-US" dirty="0" smtClean="0"/>
              <a:t>What we do now makes all the difference later when judgment does eventually come.</a:t>
            </a:r>
            <a:endParaRPr lang="en-US" dirty="0"/>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13</a:t>
            </a:fld>
            <a:endParaRPr lang="en-US"/>
          </a:p>
        </p:txBody>
      </p:sp>
    </p:spTree>
    <p:extLst>
      <p:ext uri="{BB962C8B-B14F-4D97-AF65-F5344CB8AC3E}">
        <p14:creationId xmlns:p14="http://schemas.microsoft.com/office/powerpoint/2010/main" val="17840026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heel(1)">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heel(1)">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t>
            </a:r>
            <a:r>
              <a:rPr lang="en-US" smtClean="0"/>
              <a:t>should strive </a:t>
            </a:r>
            <a:r>
              <a:rPr lang="en-US" dirty="0" smtClean="0"/>
              <a:t>to overcome!</a:t>
            </a:r>
            <a:endParaRPr lang="en-US" dirty="0"/>
          </a:p>
        </p:txBody>
      </p:sp>
      <p:sp>
        <p:nvSpPr>
          <p:cNvPr id="3" name="Content Placeholder 2"/>
          <p:cNvSpPr>
            <a:spLocks noGrp="1"/>
          </p:cNvSpPr>
          <p:nvPr>
            <p:ph idx="1"/>
          </p:nvPr>
        </p:nvSpPr>
        <p:spPr/>
        <p:txBody>
          <a:bodyPr>
            <a:normAutofit fontScale="85000" lnSpcReduction="10000"/>
          </a:bodyPr>
          <a:lstStyle/>
          <a:p>
            <a:r>
              <a:rPr lang="en-US" dirty="0"/>
              <a:t> 2 Peter </a:t>
            </a:r>
            <a:r>
              <a:rPr lang="en-US" dirty="0" smtClean="0"/>
              <a:t>2:19-22       </a:t>
            </a:r>
            <a:r>
              <a:rPr lang="en-US" dirty="0"/>
              <a:t>While they promise them liberty, they themselves are slaves of corruption; for by whom a person is overcome, by him also he is brought into bondage. 20 For if, after they have escaped the pollutions of the world through the knowledge of the Lord and Savior Jesus Christ, they are again entangled in them and overcome, the latter end is worse for them than the beginning. 21 For it would have been better for them not to have known the way of righteousness, than having known it, to turn from the holy commandment delivered to them. </a:t>
            </a:r>
          </a:p>
        </p:txBody>
      </p:sp>
      <p:sp>
        <p:nvSpPr>
          <p:cNvPr id="4" name="Slide Number Placeholder 3"/>
          <p:cNvSpPr>
            <a:spLocks noGrp="1"/>
          </p:cNvSpPr>
          <p:nvPr>
            <p:ph type="sldNum" sz="quarter" idx="12"/>
          </p:nvPr>
        </p:nvSpPr>
        <p:spPr/>
        <p:txBody>
          <a:bodyPr/>
          <a:lstStyle/>
          <a:p>
            <a:fld id="{1DDB4FCF-F806-4864-ABE6-EC7B99C24785}" type="slidenum">
              <a:rPr lang="en-US" smtClean="0"/>
              <a:t>14</a:t>
            </a:fld>
            <a:endParaRPr lang="en-US"/>
          </a:p>
        </p:txBody>
      </p:sp>
    </p:spTree>
    <p:extLst>
      <p:ext uri="{BB962C8B-B14F-4D97-AF65-F5344CB8AC3E}">
        <p14:creationId xmlns:p14="http://schemas.microsoft.com/office/powerpoint/2010/main" val="141391777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432560" y="359898"/>
            <a:ext cx="7406640" cy="6574302"/>
          </a:xfrm>
        </p:spPr>
        <p:txBody>
          <a:bodyPr>
            <a:normAutofit/>
          </a:bodyPr>
          <a:lstStyle/>
          <a:p>
            <a:r>
              <a:rPr lang="en-US" dirty="0"/>
              <a:t>Rev </a:t>
            </a:r>
            <a:r>
              <a:rPr lang="en-US" dirty="0" smtClean="0"/>
              <a:t>17:14    </a:t>
            </a:r>
            <a:r>
              <a:rPr lang="en-US" dirty="0"/>
              <a:t>These will make war with the Lamb, and the Lamb will overcome them, for He is Lord of lords and King of kings; and those who are with Him are called, chosen, and faithful." </a:t>
            </a:r>
            <a:br>
              <a:rPr lang="en-US" dirty="0"/>
            </a:b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15</a:t>
            </a:fld>
            <a:endParaRPr lang="en-US"/>
          </a:p>
        </p:txBody>
      </p:sp>
    </p:spTree>
    <p:extLst>
      <p:ext uri="{BB962C8B-B14F-4D97-AF65-F5344CB8AC3E}">
        <p14:creationId xmlns:p14="http://schemas.microsoft.com/office/powerpoint/2010/main" val="1852998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3500" fill="hold"/>
                                        <p:tgtEl>
                                          <p:spTgt spid="5"/>
                                        </p:tgtEl>
                                        <p:attrNameLst>
                                          <p:attrName>fillcolor</p:attrName>
                                        </p:attrNameLst>
                                      </p:cBhvr>
                                      <p:to>
                                        <a:srgbClr val="FED46B"/>
                                      </p:to>
                                    </p:animClr>
                                    <p:set>
                                      <p:cBhvr>
                                        <p:cTn id="7" dur="3500" fill="hold"/>
                                        <p:tgtEl>
                                          <p:spTgt spid="5"/>
                                        </p:tgtEl>
                                        <p:attrNameLst>
                                          <p:attrName>fill.type</p:attrName>
                                        </p:attrNameLst>
                                      </p:cBhvr>
                                      <p:to>
                                        <p:strVal val="solid"/>
                                      </p:to>
                                    </p:set>
                                    <p:set>
                                      <p:cBhvr>
                                        <p:cTn id="8" dur="3500" fill="hold"/>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763000" cy="1143000"/>
          </a:xfrm>
        </p:spPr>
        <p:txBody>
          <a:bodyPr>
            <a:normAutofit/>
          </a:bodyPr>
          <a:lstStyle/>
          <a:p>
            <a:r>
              <a:rPr lang="en-US" dirty="0" smtClean="0"/>
              <a:t>Paul, explaining to  the </a:t>
            </a:r>
            <a:r>
              <a:rPr lang="en-US" dirty="0" smtClean="0"/>
              <a:t>Romans</a:t>
            </a:r>
            <a:endParaRPr lang="en-US" dirty="0"/>
          </a:p>
        </p:txBody>
      </p:sp>
      <p:sp>
        <p:nvSpPr>
          <p:cNvPr id="3" name="Content Placeholder 2"/>
          <p:cNvSpPr>
            <a:spLocks noGrp="1"/>
          </p:cNvSpPr>
          <p:nvPr>
            <p:ph idx="1"/>
          </p:nvPr>
        </p:nvSpPr>
        <p:spPr/>
        <p:txBody>
          <a:bodyPr/>
          <a:lstStyle/>
          <a:p>
            <a:r>
              <a:rPr lang="en-US" dirty="0"/>
              <a:t> Rom </a:t>
            </a:r>
            <a:r>
              <a:rPr lang="en-US" dirty="0" smtClean="0"/>
              <a:t>2:1  Therefore </a:t>
            </a:r>
            <a:r>
              <a:rPr lang="en-US" dirty="0"/>
              <a:t>you are inexcusable, O man, whoever you are who judge, for in whatever you judge another you condemn yourself; for you who judge practice the same things</a:t>
            </a:r>
            <a:r>
              <a:rPr lang="en-US" dirty="0" smtClean="0"/>
              <a:t>.</a:t>
            </a:r>
          </a:p>
          <a:p>
            <a:r>
              <a:rPr lang="en-US" dirty="0"/>
              <a:t> </a:t>
            </a:r>
            <a:r>
              <a:rPr lang="en-US" dirty="0" smtClean="0"/>
              <a:t>What is Paul’s concern here?</a:t>
            </a:r>
          </a:p>
          <a:p>
            <a:r>
              <a:rPr lang="en-US" dirty="0"/>
              <a:t> </a:t>
            </a:r>
            <a:r>
              <a:rPr lang="en-US" dirty="0" smtClean="0"/>
              <a:t>Is </a:t>
            </a:r>
            <a:r>
              <a:rPr lang="en-US" dirty="0" smtClean="0"/>
              <a:t>it, </a:t>
            </a:r>
            <a:r>
              <a:rPr lang="en-US" dirty="0" smtClean="0"/>
              <a:t>that we are aware and concerned over our brother or sisters </a:t>
            </a:r>
            <a:r>
              <a:rPr lang="en-US" dirty="0" smtClean="0"/>
              <a:t>life or is it a whole different motive?</a:t>
            </a: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2</a:t>
            </a:fld>
            <a:endParaRPr lang="en-US"/>
          </a:p>
        </p:txBody>
      </p:sp>
    </p:spTree>
    <p:extLst>
      <p:ext uri="{BB962C8B-B14F-4D97-AF65-F5344CB8AC3E}">
        <p14:creationId xmlns:p14="http://schemas.microsoft.com/office/powerpoint/2010/main" val="1961172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GOD</a:t>
            </a:r>
            <a:r>
              <a:rPr lang="en-US" dirty="0" smtClean="0"/>
              <a:t> </a:t>
            </a:r>
            <a:r>
              <a:rPr lang="en-US" dirty="0" smtClean="0"/>
              <a:t>arraigns them</a:t>
            </a:r>
            <a:endParaRPr lang="en-US" dirty="0"/>
          </a:p>
        </p:txBody>
      </p:sp>
      <p:sp>
        <p:nvSpPr>
          <p:cNvPr id="3" name="Content Placeholder 2"/>
          <p:cNvSpPr>
            <a:spLocks noGrp="1"/>
          </p:cNvSpPr>
          <p:nvPr>
            <p:ph idx="1"/>
          </p:nvPr>
        </p:nvSpPr>
        <p:spPr/>
        <p:txBody>
          <a:bodyPr>
            <a:normAutofit lnSpcReduction="10000"/>
          </a:bodyPr>
          <a:lstStyle/>
          <a:p>
            <a:r>
              <a:rPr lang="en-US" dirty="0" smtClean="0"/>
              <a:t>For their censoriousness and self-conceit</a:t>
            </a:r>
          </a:p>
          <a:p>
            <a:r>
              <a:rPr lang="en-US" dirty="0"/>
              <a:t> </a:t>
            </a:r>
            <a:r>
              <a:rPr lang="en-US" dirty="0" smtClean="0"/>
              <a:t>They want to assume to themselves the power of censor, control </a:t>
            </a:r>
            <a:r>
              <a:rPr lang="en-US" dirty="0" smtClean="0"/>
              <a:t>and the authority </a:t>
            </a:r>
            <a:r>
              <a:rPr lang="en-US" dirty="0" smtClean="0"/>
              <a:t>to condemn others.  </a:t>
            </a:r>
          </a:p>
          <a:p>
            <a:r>
              <a:rPr lang="en-US" dirty="0" smtClean="0"/>
              <a:t>He is talking about the proud, </a:t>
            </a:r>
            <a:r>
              <a:rPr lang="en-US" dirty="0" smtClean="0"/>
              <a:t>arrogant, </a:t>
            </a:r>
            <a:r>
              <a:rPr lang="en-US" dirty="0" smtClean="0"/>
              <a:t>behavior of the Jews.  They themselves were not doing what the Lord had commanded as they threw stones at the Gentile Christians.  They might not be idolatrous but they were sacrilegious. </a:t>
            </a: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3</a:t>
            </a:fld>
            <a:endParaRPr lang="en-US"/>
          </a:p>
        </p:txBody>
      </p:sp>
    </p:spTree>
    <p:extLst>
      <p:ext uri="{BB962C8B-B14F-4D97-AF65-F5344CB8AC3E}">
        <p14:creationId xmlns:p14="http://schemas.microsoft.com/office/powerpoint/2010/main" val="19143849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careful what you wish for?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If the Gentiles were considered by the Jews as inexcusable for their sins,  what should the Jews be thought worthy of, who had a first hand knowledge of God’s Law down through the ages which they had not bothered to obey.  </a:t>
            </a:r>
          </a:p>
          <a:p>
            <a:r>
              <a:rPr lang="en-US" dirty="0" smtClean="0"/>
              <a:t>The Jews had the light of the law, the understanding of God’s wishes and they were not convicted to obey it.</a:t>
            </a:r>
          </a:p>
          <a:p>
            <a:r>
              <a:rPr lang="en-US" dirty="0" smtClean="0"/>
              <a:t>Where does that put them on the scale of justice before </a:t>
            </a:r>
            <a:r>
              <a:rPr lang="en-US" dirty="0" smtClean="0"/>
              <a:t>God?</a:t>
            </a: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4</a:t>
            </a:fld>
            <a:endParaRPr lang="en-US"/>
          </a:p>
        </p:txBody>
      </p:sp>
    </p:spTree>
    <p:extLst>
      <p:ext uri="{BB962C8B-B14F-4D97-AF65-F5344CB8AC3E}">
        <p14:creationId xmlns:p14="http://schemas.microsoft.com/office/powerpoint/2010/main" val="15519095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THIS BE APPLIED TODAY?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Let’s try to apply this lesson</a:t>
            </a:r>
          </a:p>
          <a:p>
            <a:r>
              <a:rPr lang="en-US" dirty="0"/>
              <a:t> Rom </a:t>
            </a:r>
            <a:r>
              <a:rPr lang="en-US" dirty="0" smtClean="0"/>
              <a:t>2:2 </a:t>
            </a:r>
            <a:r>
              <a:rPr lang="en-US" dirty="0"/>
              <a:t>But we know that the judgment of God is according to truth against those who practice such things.</a:t>
            </a:r>
          </a:p>
          <a:p>
            <a:r>
              <a:rPr lang="en-US" dirty="0"/>
              <a:t> </a:t>
            </a:r>
            <a:r>
              <a:rPr lang="en-US" dirty="0" smtClean="0"/>
              <a:t>We understand that God will always do what is right.  If what is right condemns us or confirms our righteous acts, so be it! </a:t>
            </a:r>
          </a:p>
          <a:p>
            <a:r>
              <a:rPr lang="en-US" dirty="0" smtClean="0"/>
              <a:t> God does not alter his judgment to fit us or our personalities or what we had hoped would be the outcome.  The end justifies the means will not work with God or his law.</a:t>
            </a:r>
            <a:endParaRPr lang="en-US" dirty="0"/>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5</a:t>
            </a:fld>
            <a:endParaRPr lang="en-US"/>
          </a:p>
        </p:txBody>
      </p:sp>
    </p:spTree>
    <p:extLst>
      <p:ext uri="{BB962C8B-B14F-4D97-AF65-F5344CB8AC3E}">
        <p14:creationId xmlns:p14="http://schemas.microsoft.com/office/powerpoint/2010/main" val="18900116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382000" cy="1143000"/>
          </a:xfrm>
        </p:spPr>
        <p:txBody>
          <a:bodyPr>
            <a:normAutofit fontScale="90000"/>
          </a:bodyPr>
          <a:lstStyle/>
          <a:p>
            <a:r>
              <a:rPr lang="en-US" dirty="0" smtClean="0"/>
              <a:t>God looks at the heart not </a:t>
            </a:r>
            <a:r>
              <a:rPr lang="en-US" dirty="0" smtClean="0"/>
              <a:t>the outside</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1 Sam </a:t>
            </a:r>
            <a:r>
              <a:rPr lang="en-US" dirty="0" smtClean="0"/>
              <a:t>16:7  </a:t>
            </a:r>
            <a:r>
              <a:rPr lang="en-US" dirty="0"/>
              <a:t>But the Lord said to Samuel, "Do not look at his appearance or at his physical stature, because I have refused him. For the Lord does not see as man sees; for man looks at the outward appearance, but the Lord looks at the heart." </a:t>
            </a:r>
            <a:endParaRPr lang="en-US" dirty="0" smtClean="0"/>
          </a:p>
          <a:p>
            <a:r>
              <a:rPr lang="en-US" dirty="0"/>
              <a:t> </a:t>
            </a:r>
            <a:r>
              <a:rPr lang="en-US" dirty="0" smtClean="0"/>
              <a:t>There are no games when judgment is in the hands of God.  He is not a man to be swayed </a:t>
            </a:r>
            <a:r>
              <a:rPr lang="en-US" dirty="0" smtClean="0"/>
              <a:t>by </a:t>
            </a:r>
            <a:r>
              <a:rPr lang="en-US" dirty="0" smtClean="0"/>
              <a:t>excuses </a:t>
            </a:r>
            <a:r>
              <a:rPr lang="en-US" dirty="0" smtClean="0"/>
              <a:t>or </a:t>
            </a:r>
            <a:r>
              <a:rPr lang="en-US" dirty="0" smtClean="0"/>
              <a:t>pleadings.  When he gives mercy, it is at the decision making point and not at the end after judgment is certain.</a:t>
            </a:r>
            <a:endParaRPr lang="en-US" dirty="0"/>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6</a:t>
            </a:fld>
            <a:endParaRPr lang="en-US"/>
          </a:p>
        </p:txBody>
      </p:sp>
    </p:spTree>
    <p:extLst>
      <p:ext uri="{BB962C8B-B14F-4D97-AF65-F5344CB8AC3E}">
        <p14:creationId xmlns:p14="http://schemas.microsoft.com/office/powerpoint/2010/main" val="41840651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924800" cy="1143000"/>
          </a:xfrm>
        </p:spPr>
        <p:txBody>
          <a:bodyPr>
            <a:normAutofit fontScale="90000"/>
          </a:bodyPr>
          <a:lstStyle/>
          <a:p>
            <a:r>
              <a:rPr lang="en-US" dirty="0" smtClean="0"/>
              <a:t>Many today try to move the spotlight!</a:t>
            </a:r>
            <a:endParaRPr lang="en-US" dirty="0"/>
          </a:p>
        </p:txBody>
      </p:sp>
      <p:sp>
        <p:nvSpPr>
          <p:cNvPr id="3" name="Content Placeholder 2"/>
          <p:cNvSpPr>
            <a:spLocks noGrp="1"/>
          </p:cNvSpPr>
          <p:nvPr>
            <p:ph idx="1"/>
          </p:nvPr>
        </p:nvSpPr>
        <p:spPr/>
        <p:txBody>
          <a:bodyPr/>
          <a:lstStyle/>
          <a:p>
            <a:r>
              <a:rPr lang="en-US" dirty="0" smtClean="0"/>
              <a:t> People today that feel the heat from their sins would love to move the attention from themselves to others.</a:t>
            </a:r>
          </a:p>
          <a:p>
            <a:r>
              <a:rPr lang="en-US" dirty="0"/>
              <a:t> </a:t>
            </a:r>
            <a:r>
              <a:rPr lang="en-US" dirty="0" smtClean="0"/>
              <a:t>This diversion appears to work </a:t>
            </a:r>
            <a:r>
              <a:rPr lang="en-US" dirty="0" smtClean="0"/>
              <a:t>for </a:t>
            </a:r>
            <a:r>
              <a:rPr lang="en-US" dirty="0" smtClean="0"/>
              <a:t>man because of his attention span but it has never </a:t>
            </a:r>
            <a:r>
              <a:rPr lang="en-US" dirty="0" smtClean="0"/>
              <a:t>worked </a:t>
            </a:r>
            <a:r>
              <a:rPr lang="en-US" dirty="0" smtClean="0"/>
              <a:t>to divert God’s judgment.</a:t>
            </a:r>
          </a:p>
          <a:p>
            <a:r>
              <a:rPr lang="en-US" dirty="0"/>
              <a:t> </a:t>
            </a:r>
            <a:r>
              <a:rPr lang="en-US" dirty="0" smtClean="0"/>
              <a:t>Bribery or conspiracy appears to work in Washington DC on a regular basis but God is not shallow like </a:t>
            </a:r>
            <a:r>
              <a:rPr lang="en-US" dirty="0" smtClean="0"/>
              <a:t>these people.</a:t>
            </a:r>
            <a:endParaRPr lang="en-US" dirty="0" smtClean="0"/>
          </a:p>
          <a:p>
            <a:pPr marL="82296" indent="0">
              <a:buNone/>
            </a:pP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7</a:t>
            </a:fld>
            <a:endParaRPr lang="en-US"/>
          </a:p>
        </p:txBody>
      </p:sp>
    </p:spTree>
    <p:extLst>
      <p:ext uri="{BB962C8B-B14F-4D97-AF65-F5344CB8AC3E}">
        <p14:creationId xmlns:p14="http://schemas.microsoft.com/office/powerpoint/2010/main" val="382748629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 try to delay judgment!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We know that today criminals try to drag out judgment for years if possible to delay punishment or penalties.   (Death Row)</a:t>
            </a:r>
          </a:p>
          <a:p>
            <a:r>
              <a:rPr lang="en-US" dirty="0"/>
              <a:t>Eccl </a:t>
            </a:r>
            <a:r>
              <a:rPr lang="en-US" dirty="0" smtClean="0"/>
              <a:t>8:11-13    </a:t>
            </a:r>
            <a:r>
              <a:rPr lang="en-US" dirty="0"/>
              <a:t>Because the sentence against an evil work is not executed speedily, therefore the heart of the sons of men is fully set in them to do evil. 12 Though a sinner does evil a hundred times, and his days are prolonged, yet I surely know that it will be well with those who fear God, who fear before Him. 13 But it will not be well with the wicked; nor will he prolong his days, which are as a shadow, because he does not fear before God</a:t>
            </a:r>
            <a:r>
              <a:rPr lang="en-US" dirty="0" smtClean="0"/>
              <a:t>. </a:t>
            </a:r>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8</a:t>
            </a:fld>
            <a:endParaRPr lang="en-US"/>
          </a:p>
        </p:txBody>
      </p:sp>
    </p:spTree>
    <p:extLst>
      <p:ext uri="{BB962C8B-B14F-4D97-AF65-F5344CB8AC3E}">
        <p14:creationId xmlns:p14="http://schemas.microsoft.com/office/powerpoint/2010/main" val="31397320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wants us to be </a:t>
            </a:r>
            <a:r>
              <a:rPr lang="en-US" dirty="0" err="1" smtClean="0"/>
              <a:t>pentitent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Hos </a:t>
            </a:r>
            <a:r>
              <a:rPr lang="en-US" dirty="0" smtClean="0"/>
              <a:t>2:16 </a:t>
            </a:r>
            <a:r>
              <a:rPr lang="en-US" dirty="0"/>
              <a:t>"And it shall be, in that day</a:t>
            </a:r>
            <a:r>
              <a:rPr lang="en-US" dirty="0" smtClean="0"/>
              <a:t>,“   Says the </a:t>
            </a:r>
            <a:r>
              <a:rPr lang="en-US" dirty="0"/>
              <a:t>Lord</a:t>
            </a:r>
            <a:r>
              <a:rPr lang="en-US" dirty="0" smtClean="0"/>
              <a:t>,   "That you will call Me 'My Husband,'    And no longer call Me 'My Master,'</a:t>
            </a:r>
          </a:p>
          <a:p>
            <a:r>
              <a:rPr lang="en-US" dirty="0" smtClean="0"/>
              <a:t>Hos 3:1  Then </a:t>
            </a:r>
            <a:r>
              <a:rPr lang="en-US" dirty="0"/>
              <a:t>the Lord said to me, "Go again, love a woman who is loved by a lover and is committing adultery, just like the love of the Lord for the children of Israel, who look to other gods and love the raisin cakes of the pagans." </a:t>
            </a:r>
          </a:p>
          <a:p>
            <a:endParaRPr lang="en-US" dirty="0"/>
          </a:p>
        </p:txBody>
      </p:sp>
      <p:sp>
        <p:nvSpPr>
          <p:cNvPr id="4" name="Slide Number Placeholder 3"/>
          <p:cNvSpPr>
            <a:spLocks noGrp="1"/>
          </p:cNvSpPr>
          <p:nvPr>
            <p:ph type="sldNum" sz="quarter" idx="12"/>
          </p:nvPr>
        </p:nvSpPr>
        <p:spPr/>
        <p:txBody>
          <a:bodyPr/>
          <a:lstStyle/>
          <a:p>
            <a:fld id="{1DDB4FCF-F806-4864-ABE6-EC7B99C24785}" type="slidenum">
              <a:rPr lang="en-US" smtClean="0"/>
              <a:t>9</a:t>
            </a:fld>
            <a:endParaRPr lang="en-US"/>
          </a:p>
        </p:txBody>
      </p:sp>
    </p:spTree>
    <p:extLst>
      <p:ext uri="{BB962C8B-B14F-4D97-AF65-F5344CB8AC3E}">
        <p14:creationId xmlns:p14="http://schemas.microsoft.com/office/powerpoint/2010/main" val="3972592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261</TotalTime>
  <Words>1358</Words>
  <Application>Microsoft Office PowerPoint</Application>
  <PresentationFormat>On-screen Show (4:3)</PresentationFormat>
  <Paragraphs>72</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Understanding Judgment</vt:lpstr>
      <vt:lpstr>Paul, explaining to  the Romans</vt:lpstr>
      <vt:lpstr>GOD arraigns them</vt:lpstr>
      <vt:lpstr>Be careful what you wish for?</vt:lpstr>
      <vt:lpstr>CAN THIS BE APPLIED TODAY?</vt:lpstr>
      <vt:lpstr>God looks at the heart not the outside!</vt:lpstr>
      <vt:lpstr>Many today try to move the spotlight!</vt:lpstr>
      <vt:lpstr>Men try to delay judgment!</vt:lpstr>
      <vt:lpstr>God wants us to be pentitent!</vt:lpstr>
      <vt:lpstr>Provoking the wrath of God !</vt:lpstr>
      <vt:lpstr>God speaking to house of Judah</vt:lpstr>
      <vt:lpstr>What do we do to help the lost?</vt:lpstr>
      <vt:lpstr>We should try every possible cure!</vt:lpstr>
      <vt:lpstr>We should strive to overcome!</vt:lpstr>
      <vt:lpstr>Rev 17:14    These will make war with the Lamb, and the Lamb will overcome them, for He is Lord of lords and King of kings; and those who are with Him are called, chosen, and faithful."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Judgment</dc:title>
  <dc:creator>Noel Bailey</dc:creator>
  <cp:lastModifiedBy>Noel Bailey</cp:lastModifiedBy>
  <cp:revision>40</cp:revision>
  <dcterms:created xsi:type="dcterms:W3CDTF">2010-10-26T13:18:05Z</dcterms:created>
  <dcterms:modified xsi:type="dcterms:W3CDTF">2010-10-26T18:24:00Z</dcterms:modified>
</cp:coreProperties>
</file>