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61" r:id="rId3"/>
    <p:sldId id="262" r:id="rId4"/>
    <p:sldId id="263" r:id="rId5"/>
    <p:sldId id="258" r:id="rId6"/>
    <p:sldId id="259" r:id="rId7"/>
    <p:sldId id="257" r:id="rId8"/>
    <p:sldId id="270" r:id="rId9"/>
    <p:sldId id="282" r:id="rId10"/>
    <p:sldId id="271" r:id="rId11"/>
    <p:sldId id="304" r:id="rId12"/>
    <p:sldId id="30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E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51"/>
  </p:normalViewPr>
  <p:slideViewPr>
    <p:cSldViewPr snapToGrid="0" snapToObjects="1">
      <p:cViewPr varScale="1">
        <p:scale>
          <a:sx n="83" d="100"/>
          <a:sy n="83" d="100"/>
        </p:scale>
        <p:origin x="14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81AF4-FA44-AB48-A963-70AA131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9C6B6-AFEA-EE4B-9D6B-46212C9B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AAFA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4B03B-B4B8-9947-B4DC-E66ABF52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16047" y="45449"/>
            <a:ext cx="679268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2020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46" y="-105545"/>
            <a:ext cx="2061754" cy="2061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" y="123826"/>
            <a:ext cx="1839995" cy="13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4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05F4-7E80-3C41-890A-60A1877D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64EB0-8DAF-C242-92E4-1212420B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6C86B-25E7-9649-8A99-AB093C8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40DA8-1818-CA40-B958-241ACC97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7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BC7907-5467-F14F-80E7-FEDE10B3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EEC77-D914-884C-BEB1-064BA8AC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24D35-B2BB-7743-9FB4-34DE877E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6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64E0-20D6-904B-BFA6-15AB2E23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6C04-2F56-444B-8471-62BD09E6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5A61-32C0-EB49-94C9-3A4363915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93CB5-1868-EE4A-8239-D76C4510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A20C5-E238-EC4C-AFAD-89CB410D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44C38-AF4A-094F-B093-4DD64161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8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28FA-CEB8-EA48-86AE-AF21FD6B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6FF33-1A85-0349-9C17-6360A7E76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3FADA-D8AA-0E4F-89B0-91915AC5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780A6-8012-F845-B31E-F74CFF0A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77E8A-CE42-A446-BF62-63B426BB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52A39-2B46-CB4E-A068-53CE1E09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6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6380-BFC3-154C-8E37-FABD1026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BB057-D71E-2E4B-8B62-2E403DBE0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687AD-30EE-5B44-B89D-D7B97F3D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BC2D4-90D8-0E4D-8EB5-28ABA32C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6455B-938A-544F-ADE9-5A765DFA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04A3FA-9F76-154D-9FA2-A7EB3ED79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BFEB9-9C72-014B-B50F-97B38BD3F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D7D08-D7A5-314C-8A66-82EDA1C6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D6046-88F5-4441-9C96-8EA11168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92792-528D-3242-8FD5-5601738B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35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5973" y="396638"/>
            <a:ext cx="6848409" cy="14005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912713" y="96661"/>
            <a:ext cx="1613349" cy="1700507"/>
            <a:chOff x="9912713" y="96661"/>
            <a:chExt cx="1613349" cy="170050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713" y="474702"/>
              <a:ext cx="1613349" cy="132246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10422434" y="96661"/>
              <a:ext cx="74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87551" y="6412633"/>
            <a:ext cx="3325252" cy="304801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Queanbeyan Tigers Australian Football Club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21831" y="213063"/>
            <a:ext cx="1145885" cy="1727727"/>
            <a:chOff x="421831" y="213063"/>
            <a:chExt cx="1145885" cy="1727727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31" y="213063"/>
              <a:ext cx="1145885" cy="135839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557522" y="1571458"/>
              <a:ext cx="1010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QTAFC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41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8DC1-2541-B84B-AC72-C986FBBF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CB7E4-3792-D442-8BB9-6DB11D81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4DC00-E00D-0A4B-9E88-8328F29D9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F43F7-3B6F-0248-B540-98A72028E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4D6FB-5977-8343-A388-FB90FFD59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" y="63609"/>
            <a:ext cx="1826752" cy="130363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816047" y="45449"/>
            <a:ext cx="679268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2020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804" y="-136592"/>
            <a:ext cx="2061754" cy="20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9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2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2C00-E470-1B40-82EA-236CC093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908F-2450-8943-A84F-AD84EF90C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A05FF-AA50-BF49-A3AF-8731C1F88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A231-8D2B-DD44-A9F3-3A9D0E75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CB2E3-0297-6B44-92E4-413DB4D1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1E827-7A68-DF47-8952-AA974140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2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9760E61A-BD04-4E90-8045-903854089F61}" type="datetimeFigureOut">
              <a:rPr lang="en-AU" smtClean="0"/>
              <a:t>16/04/2020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D8743E3-5E59-40FB-8396-34D0A2D8EDB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234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3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82F9-524B-AF4D-853A-A388598B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61F31-869E-E44E-B896-6A71F285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38E2A-ED34-E245-8DFB-F9BD9F73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E0132-A6D3-3C40-BF5D-A98E4B44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E2A1D-0423-3041-92E4-B2A3BF95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5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82F9-524B-AF4D-853A-A388598B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61F31-869E-E44E-B896-6A71F285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38E2A-ED34-E245-8DFB-F9BD9F73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E0132-A6D3-3C40-BF5D-A98E4B44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E2A1D-0423-3041-92E4-B2A3BF95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4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1980-9B94-F24F-A797-EA4A00BA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8E831-89B7-6D4F-9403-E45546CF7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AEED-3097-A84C-BF72-2A05170B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2FD5B-7107-5B40-A31D-497BA89B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39EFB-D81A-C84E-B41E-E4D40695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8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FABFD-BD6B-6B4A-8C48-B06C44E3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98B2-A251-F941-BCFA-DCAB562A0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3A441-E391-DD41-8DDB-DA9AE88E5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A355-750D-7148-8E92-10087DB437D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45117-3CFC-9D4F-8FB4-A9B79AB86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F287-501A-F542-BE22-62820CD0A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633A-C23D-6F4E-8222-3A92C9C61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1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4" r:id="rId3"/>
    <p:sldLayoutId id="2147483652" r:id="rId4"/>
    <p:sldLayoutId id="2147483661" r:id="rId5"/>
    <p:sldLayoutId id="2147483663" r:id="rId6"/>
    <p:sldLayoutId id="2147483650" r:id="rId7"/>
    <p:sldLayoutId id="2147483662" r:id="rId8"/>
    <p:sldLayoutId id="2147483651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9d954a796e8745b3a2b3b607f7b94ab8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remix3d.com/details/9d954a796e8745b3a2b3b607f7b94ab8" TargetMode="External"/><Relationship Id="rId7" Type="http://schemas.openxmlformats.org/officeDocument/2006/relationships/image" Target="../media/image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9d954a796e8745b3a2b3b607f7b94ab8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9d954a796e8745b3a2b3b607f7b94ab8" TargetMode="External"/><Relationship Id="rId7" Type="http://schemas.openxmlformats.org/officeDocument/2006/relationships/image" Target="../media/image10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9d954a796e8745b3a2b3b607f7b94ab8" TargetMode="External"/><Relationship Id="rId7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9d954a796e8745b3a2b3b607f7b94ab8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0ADB-12CC-F74E-B299-88330E5B1C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19569" y="1686193"/>
            <a:ext cx="9144000" cy="2387600"/>
          </a:xfrm>
        </p:spPr>
        <p:txBody>
          <a:bodyPr/>
          <a:lstStyle/>
          <a:p>
            <a:pPr algn="ctr"/>
            <a:r>
              <a:rPr lang="en-US" dirty="0" smtClean="0"/>
              <a:t>2020 Craft Drills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97E45-DC82-964E-BB62-07DB6DB7CB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19569" y="3769622"/>
            <a:ext cx="9144000" cy="16557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Chris Clifton</a:t>
            </a:r>
          </a:p>
        </p:txBody>
      </p:sp>
    </p:spTree>
    <p:extLst>
      <p:ext uri="{BB962C8B-B14F-4D97-AF65-F5344CB8AC3E}">
        <p14:creationId xmlns:p14="http://schemas.microsoft.com/office/powerpoint/2010/main" val="32888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347E52-B236-5945-8163-B90F41C6E42A}"/>
              </a:ext>
            </a:extLst>
          </p:cNvPr>
          <p:cNvSpPr txBox="1"/>
          <p:nvPr/>
        </p:nvSpPr>
        <p:spPr>
          <a:xfrm>
            <a:off x="2080054" y="348836"/>
            <a:ext cx="80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Game sense – T Drill 3 v 2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231A3-886D-AC4D-9FD4-DC1108A81045}"/>
              </a:ext>
            </a:extLst>
          </p:cNvPr>
          <p:cNvSpPr txBox="1"/>
          <p:nvPr/>
        </p:nvSpPr>
        <p:spPr>
          <a:xfrm>
            <a:off x="5770924" y="2616734"/>
            <a:ext cx="32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48B57F-5BC7-A84F-9C62-DAEF65C29723}"/>
              </a:ext>
            </a:extLst>
          </p:cNvPr>
          <p:cNvSpPr txBox="1"/>
          <p:nvPr/>
        </p:nvSpPr>
        <p:spPr>
          <a:xfrm>
            <a:off x="4994363" y="2668509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E3FD441B-3845-674B-ACD5-E5520182221D}"/>
              </a:ext>
            </a:extLst>
          </p:cNvPr>
          <p:cNvSpPr/>
          <p:nvPr/>
        </p:nvSpPr>
        <p:spPr>
          <a:xfrm>
            <a:off x="4639786" y="5109254"/>
            <a:ext cx="407508" cy="3693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01B42804-BB6B-334C-9CB1-150A4BD14ADC}"/>
              </a:ext>
            </a:extLst>
          </p:cNvPr>
          <p:cNvSpPr/>
          <p:nvPr/>
        </p:nvSpPr>
        <p:spPr>
          <a:xfrm>
            <a:off x="3906167" y="2521048"/>
            <a:ext cx="460584" cy="4949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06EE0E9-4997-0C40-9BF4-FBC5ED156367}"/>
              </a:ext>
            </a:extLst>
          </p:cNvPr>
          <p:cNvSpPr/>
          <p:nvPr/>
        </p:nvSpPr>
        <p:spPr>
          <a:xfrm>
            <a:off x="5436133" y="2520895"/>
            <a:ext cx="365538" cy="5212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98477782-2627-4448-94DA-6307EE4B8E9C}"/>
              </a:ext>
            </a:extLst>
          </p:cNvPr>
          <p:cNvSpPr/>
          <p:nvPr/>
        </p:nvSpPr>
        <p:spPr>
          <a:xfrm>
            <a:off x="5771762" y="3578632"/>
            <a:ext cx="306321" cy="342522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1456495"/>
                  </p:ext>
                </p:extLst>
              </p:nvPr>
            </p:nvGraphicFramePr>
            <p:xfrm rot="2485177">
              <a:off x="6113507" y="5556906"/>
              <a:ext cx="449516" cy="45892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449516" cy="45892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7705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6113507" y="5556906"/>
                <a:ext cx="449516" cy="458929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C765738-BEA9-9D43-BDE8-C110F68DDF1C}"/>
              </a:ext>
            </a:extLst>
          </p:cNvPr>
          <p:cNvSpPr txBox="1"/>
          <p:nvPr/>
        </p:nvSpPr>
        <p:spPr>
          <a:xfrm>
            <a:off x="9534598" y="1957573"/>
            <a:ext cx="25640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How:</a:t>
            </a:r>
            <a:endParaRPr lang="en-US" sz="1400" dirty="0"/>
          </a:p>
          <a:p>
            <a:r>
              <a:rPr lang="en-US" sz="1400" dirty="0"/>
              <a:t>The Coach kicks the ball out to the open play area.</a:t>
            </a:r>
          </a:p>
          <a:p>
            <a:endParaRPr lang="en-US" sz="1400" dirty="0"/>
          </a:p>
          <a:p>
            <a:r>
              <a:rPr lang="en-US" sz="1400" dirty="0"/>
              <a:t>A players sprint to get possession of the footy and determine the A1 and A2 players</a:t>
            </a:r>
          </a:p>
          <a:p>
            <a:endParaRPr lang="en-US" sz="1400" dirty="0"/>
          </a:p>
          <a:p>
            <a:r>
              <a:rPr lang="en-US" sz="1400" dirty="0" smtClean="0"/>
              <a:t>The Hit </a:t>
            </a:r>
            <a:r>
              <a:rPr lang="en-US" sz="1400" dirty="0"/>
              <a:t>Player applies pressure to the the A1 player.</a:t>
            </a:r>
          </a:p>
          <a:p>
            <a:endParaRPr lang="en-US" sz="1400" dirty="0"/>
          </a:p>
          <a:p>
            <a:r>
              <a:rPr lang="en-US" sz="1400" dirty="0"/>
              <a:t>The </a:t>
            </a:r>
            <a:r>
              <a:rPr lang="en-US" sz="1400" dirty="0" smtClean="0"/>
              <a:t>lock </a:t>
            </a:r>
            <a:r>
              <a:rPr lang="en-US" sz="1400" dirty="0"/>
              <a:t>player moves central and behind the last A player to protect space and reduce and cover both of </a:t>
            </a:r>
            <a:r>
              <a:rPr lang="en-US" sz="1400" dirty="0" smtClean="0"/>
              <a:t>free A2 </a:t>
            </a:r>
            <a:r>
              <a:rPr lang="en-US" sz="1400" dirty="0"/>
              <a:t>players.</a:t>
            </a:r>
          </a:p>
          <a:p>
            <a:endParaRPr lang="en-US" sz="1400" dirty="0"/>
          </a:p>
          <a:p>
            <a:r>
              <a:rPr lang="en-US" sz="1400" dirty="0"/>
              <a:t>The A1 player is now forced to chose 1 of the 2 x A2 players to handball whilst being under pressure.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8B46C6-0A87-6044-8366-4D58F3200303}"/>
              </a:ext>
            </a:extLst>
          </p:cNvPr>
          <p:cNvSpPr txBox="1"/>
          <p:nvPr/>
        </p:nvSpPr>
        <p:spPr>
          <a:xfrm>
            <a:off x="3627602" y="1110489"/>
            <a:ext cx="46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is a continuous drill for 8 min max.</a:t>
            </a:r>
          </a:p>
          <a:p>
            <a:pPr algn="ctr"/>
            <a:r>
              <a:rPr lang="en-US" b="1" dirty="0"/>
              <a:t>12 players min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7E535-9807-DA4C-AAA2-4ED472EBC453}"/>
              </a:ext>
            </a:extLst>
          </p:cNvPr>
          <p:cNvSpPr txBox="1"/>
          <p:nvPr/>
        </p:nvSpPr>
        <p:spPr>
          <a:xfrm>
            <a:off x="138428" y="1869149"/>
            <a:ext cx="277215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areas: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Handball under pressure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Footy IQ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Contested A1 work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A1 Slice / Draw Handball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A2 Block, A2 Cut, A1 Draw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Hit Player </a:t>
            </a:r>
            <a:r>
              <a:rPr lang="en-US" sz="1600" dirty="0"/>
              <a:t>d</a:t>
            </a:r>
            <a:r>
              <a:rPr lang="en-US" sz="1600" dirty="0" smtClean="0"/>
              <a:t>efensive </a:t>
            </a:r>
            <a:r>
              <a:rPr lang="en-US" sz="1600" dirty="0"/>
              <a:t>pressure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Lock player </a:t>
            </a:r>
            <a:r>
              <a:rPr lang="en-US" sz="1600" dirty="0"/>
              <a:t>d</a:t>
            </a:r>
            <a:r>
              <a:rPr lang="en-US" sz="1600" dirty="0" smtClean="0"/>
              <a:t>efense </a:t>
            </a:r>
            <a:r>
              <a:rPr lang="en-US" sz="1600" dirty="0"/>
              <a:t>of space</a:t>
            </a:r>
          </a:p>
          <a:p>
            <a:endParaRPr lang="en-US" sz="1600" dirty="0"/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549C3601-9817-F545-AFFB-58DD296B12E6}"/>
              </a:ext>
            </a:extLst>
          </p:cNvPr>
          <p:cNvSpPr/>
          <p:nvPr/>
        </p:nvSpPr>
        <p:spPr>
          <a:xfrm>
            <a:off x="4779797" y="2661393"/>
            <a:ext cx="277453" cy="341003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01E3E-B43F-524C-85F4-A9BFE44985B7}"/>
              </a:ext>
            </a:extLst>
          </p:cNvPr>
          <p:cNvSpPr txBox="1"/>
          <p:nvPr/>
        </p:nvSpPr>
        <p:spPr>
          <a:xfrm>
            <a:off x="6790638" y="2633064"/>
            <a:ext cx="33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DD92BF5F-DCA9-A544-8D38-9ACD43816711}"/>
              </a:ext>
            </a:extLst>
          </p:cNvPr>
          <p:cNvSpPr/>
          <p:nvPr/>
        </p:nvSpPr>
        <p:spPr>
          <a:xfrm>
            <a:off x="5860353" y="5099763"/>
            <a:ext cx="391145" cy="465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2C97BF-61A6-FB43-81FA-992B2FA237CB}"/>
              </a:ext>
            </a:extLst>
          </p:cNvPr>
          <p:cNvSpPr txBox="1"/>
          <p:nvPr/>
        </p:nvSpPr>
        <p:spPr>
          <a:xfrm>
            <a:off x="5429751" y="5162374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A1</a:t>
            </a:r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47A8D0CB-032B-E04F-AF96-AFB01DD00B25}"/>
              </a:ext>
            </a:extLst>
          </p:cNvPr>
          <p:cNvSpPr/>
          <p:nvPr/>
        </p:nvSpPr>
        <p:spPr>
          <a:xfrm>
            <a:off x="7341671" y="4436147"/>
            <a:ext cx="468719" cy="43547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4682A1-1597-304C-853A-652EC4B0DA97}"/>
              </a:ext>
            </a:extLst>
          </p:cNvPr>
          <p:cNvSpPr txBox="1"/>
          <p:nvPr/>
        </p:nvSpPr>
        <p:spPr>
          <a:xfrm>
            <a:off x="4285085" y="5151729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31" name="Donut 30">
            <a:extLst>
              <a:ext uri="{FF2B5EF4-FFF2-40B4-BE49-F238E27FC236}">
                <a16:creationId xmlns:a16="http://schemas.microsoft.com/office/drawing/2014/main" id="{DFE6A5DD-88D0-9E48-AEC7-ED946C67489B}"/>
              </a:ext>
            </a:extLst>
          </p:cNvPr>
          <p:cNvSpPr/>
          <p:nvPr/>
        </p:nvSpPr>
        <p:spPr>
          <a:xfrm>
            <a:off x="6535203" y="2604349"/>
            <a:ext cx="277453" cy="341003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FF311D-DF67-794F-A06A-FAF2CD231D86}"/>
              </a:ext>
            </a:extLst>
          </p:cNvPr>
          <p:cNvSpPr/>
          <p:nvPr/>
        </p:nvSpPr>
        <p:spPr>
          <a:xfrm>
            <a:off x="6062728" y="2557556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C2D327-45FB-FD4B-B07A-6A0A083BCA81}"/>
              </a:ext>
            </a:extLst>
          </p:cNvPr>
          <p:cNvSpPr txBox="1"/>
          <p:nvPr/>
        </p:nvSpPr>
        <p:spPr>
          <a:xfrm>
            <a:off x="5789344" y="2173595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Coach</a:t>
            </a:r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FC4B190E-8FD2-2749-BF38-01A300587BFB}"/>
              </a:ext>
            </a:extLst>
          </p:cNvPr>
          <p:cNvSpPr/>
          <p:nvPr/>
        </p:nvSpPr>
        <p:spPr>
          <a:xfrm rot="15218424">
            <a:off x="3477602" y="3975811"/>
            <a:ext cx="2033147" cy="191286"/>
          </a:xfrm>
          <a:prstGeom prst="leftArrow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Multiply 65">
            <a:extLst>
              <a:ext uri="{FF2B5EF4-FFF2-40B4-BE49-F238E27FC236}">
                <a16:creationId xmlns:a16="http://schemas.microsoft.com/office/drawing/2014/main" id="{E259C4CE-4348-1D40-BD55-FFD66FCBB76A}"/>
              </a:ext>
            </a:extLst>
          </p:cNvPr>
          <p:cNvSpPr/>
          <p:nvPr/>
        </p:nvSpPr>
        <p:spPr>
          <a:xfrm>
            <a:off x="7420417" y="2547197"/>
            <a:ext cx="460584" cy="4949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Donut 45">
            <a:extLst>
              <a:ext uri="{FF2B5EF4-FFF2-40B4-BE49-F238E27FC236}">
                <a16:creationId xmlns:a16="http://schemas.microsoft.com/office/drawing/2014/main" id="{9660C089-7E45-7044-AB81-5FC35C9143F4}"/>
              </a:ext>
            </a:extLst>
          </p:cNvPr>
          <p:cNvSpPr/>
          <p:nvPr/>
        </p:nvSpPr>
        <p:spPr>
          <a:xfrm>
            <a:off x="6248358" y="4620979"/>
            <a:ext cx="277453" cy="341003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936238-C8A6-1240-894C-CC6F55B42A9B}"/>
              </a:ext>
            </a:extLst>
          </p:cNvPr>
          <p:cNvSpPr txBox="1"/>
          <p:nvPr/>
        </p:nvSpPr>
        <p:spPr>
          <a:xfrm>
            <a:off x="4263193" y="2583872"/>
            <a:ext cx="32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B90492-0402-9D43-8F1C-FB18B4D0CE94}"/>
              </a:ext>
            </a:extLst>
          </p:cNvPr>
          <p:cNvSpPr txBox="1"/>
          <p:nvPr/>
        </p:nvSpPr>
        <p:spPr>
          <a:xfrm>
            <a:off x="7821980" y="2610021"/>
            <a:ext cx="32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57" name="Left Arrow 56">
            <a:extLst>
              <a:ext uri="{FF2B5EF4-FFF2-40B4-BE49-F238E27FC236}">
                <a16:creationId xmlns:a16="http://schemas.microsoft.com/office/drawing/2014/main" id="{7533A8E8-A1EC-4E41-8F7F-6048723E3CFD}"/>
              </a:ext>
            </a:extLst>
          </p:cNvPr>
          <p:cNvSpPr/>
          <p:nvPr/>
        </p:nvSpPr>
        <p:spPr>
          <a:xfrm rot="15546213">
            <a:off x="4672882" y="3983288"/>
            <a:ext cx="2225606" cy="162704"/>
          </a:xfrm>
          <a:prstGeom prst="leftArrow">
            <a:avLst/>
          </a:prstGeom>
          <a:solidFill>
            <a:srgbClr val="FF0000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Left Arrow 66">
            <a:extLst>
              <a:ext uri="{FF2B5EF4-FFF2-40B4-BE49-F238E27FC236}">
                <a16:creationId xmlns:a16="http://schemas.microsoft.com/office/drawing/2014/main" id="{BB34E56B-6A07-844C-9D40-604BCAFEB1B6}"/>
              </a:ext>
            </a:extLst>
          </p:cNvPr>
          <p:cNvSpPr/>
          <p:nvPr/>
        </p:nvSpPr>
        <p:spPr>
          <a:xfrm rot="16358886">
            <a:off x="6885232" y="3617493"/>
            <a:ext cx="1469059" cy="162318"/>
          </a:xfrm>
          <a:prstGeom prst="leftArrow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45E50B7-A31E-164E-A90F-C2E48CB22A3C}"/>
              </a:ext>
            </a:extLst>
          </p:cNvPr>
          <p:cNvSpPr txBox="1"/>
          <p:nvPr/>
        </p:nvSpPr>
        <p:spPr>
          <a:xfrm>
            <a:off x="6605529" y="4413104"/>
            <a:ext cx="52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Hit</a:t>
            </a:r>
            <a:endParaRPr lang="en-US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07CDEB8-E8D0-0E47-86A4-4EE241819CBF}"/>
              </a:ext>
            </a:extLst>
          </p:cNvPr>
          <p:cNvSpPr txBox="1"/>
          <p:nvPr/>
        </p:nvSpPr>
        <p:spPr>
          <a:xfrm>
            <a:off x="7746572" y="4404369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71" name="Left Arrow 70">
            <a:extLst>
              <a:ext uri="{FF2B5EF4-FFF2-40B4-BE49-F238E27FC236}">
                <a16:creationId xmlns:a16="http://schemas.microsoft.com/office/drawing/2014/main" id="{B427C708-15A4-EB41-843D-6E1ED86051C7}"/>
              </a:ext>
            </a:extLst>
          </p:cNvPr>
          <p:cNvSpPr/>
          <p:nvPr/>
        </p:nvSpPr>
        <p:spPr>
          <a:xfrm rot="16442703">
            <a:off x="5800105" y="3724838"/>
            <a:ext cx="1586276" cy="151317"/>
          </a:xfrm>
          <a:prstGeom prst="leftArrow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Left Arrow 71">
            <a:extLst>
              <a:ext uri="{FF2B5EF4-FFF2-40B4-BE49-F238E27FC236}">
                <a16:creationId xmlns:a16="http://schemas.microsoft.com/office/drawing/2014/main" id="{FAF4D3B2-B0D4-7B4F-A84C-FDD1F2CB8AB8}"/>
              </a:ext>
            </a:extLst>
          </p:cNvPr>
          <p:cNvSpPr/>
          <p:nvPr/>
        </p:nvSpPr>
        <p:spPr>
          <a:xfrm rot="13555750">
            <a:off x="4939763" y="3274941"/>
            <a:ext cx="909085" cy="246401"/>
          </a:xfrm>
          <a:prstGeom prst="leftArrow">
            <a:avLst/>
          </a:prstGeom>
          <a:solidFill>
            <a:srgbClr val="00B0F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Left Arrow 72">
            <a:extLst>
              <a:ext uri="{FF2B5EF4-FFF2-40B4-BE49-F238E27FC236}">
                <a16:creationId xmlns:a16="http://schemas.microsoft.com/office/drawing/2014/main" id="{36DE1E19-3238-5B4C-B325-A34D98C610F7}"/>
              </a:ext>
            </a:extLst>
          </p:cNvPr>
          <p:cNvSpPr/>
          <p:nvPr/>
        </p:nvSpPr>
        <p:spPr>
          <a:xfrm rot="15944965">
            <a:off x="4818066" y="4199100"/>
            <a:ext cx="2927718" cy="11164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044A0A-5457-2140-B2D7-5564FC399E61}"/>
              </a:ext>
            </a:extLst>
          </p:cNvPr>
          <p:cNvSpPr txBox="1"/>
          <p:nvPr/>
        </p:nvSpPr>
        <p:spPr>
          <a:xfrm>
            <a:off x="5546645" y="3251048"/>
            <a:ext cx="87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Lock</a:t>
            </a:r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783A1E-3DA7-A841-A0DC-73A8FFCEA238}"/>
              </a:ext>
            </a:extLst>
          </p:cNvPr>
          <p:cNvSpPr txBox="1"/>
          <p:nvPr/>
        </p:nvSpPr>
        <p:spPr>
          <a:xfrm>
            <a:off x="3005297" y="2208251"/>
            <a:ext cx="344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Players in waiting</a:t>
            </a:r>
          </a:p>
        </p:txBody>
      </p:sp>
      <p:sp>
        <p:nvSpPr>
          <p:cNvPr id="76" name="Pie 75">
            <a:extLst>
              <a:ext uri="{FF2B5EF4-FFF2-40B4-BE49-F238E27FC236}">
                <a16:creationId xmlns:a16="http://schemas.microsoft.com/office/drawing/2014/main" id="{1D65AEEB-0B6B-AA46-9328-7996D3B0973E}"/>
              </a:ext>
            </a:extLst>
          </p:cNvPr>
          <p:cNvSpPr/>
          <p:nvPr/>
        </p:nvSpPr>
        <p:spPr>
          <a:xfrm rot="18290241">
            <a:off x="4890462" y="2850881"/>
            <a:ext cx="2254907" cy="2374114"/>
          </a:xfrm>
          <a:prstGeom prst="pie">
            <a:avLst/>
          </a:prstGeom>
          <a:solidFill>
            <a:schemeClr val="bg2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49274E-5DFF-A647-85C6-18DADF72EF50}"/>
              </a:ext>
            </a:extLst>
          </p:cNvPr>
          <p:cNvCxnSpPr>
            <a:cxnSpLocks/>
          </p:cNvCxnSpPr>
          <p:nvPr/>
        </p:nvCxnSpPr>
        <p:spPr>
          <a:xfrm flipV="1">
            <a:off x="3005297" y="2979355"/>
            <a:ext cx="6391366" cy="23041"/>
          </a:xfrm>
          <a:prstGeom prst="line">
            <a:avLst/>
          </a:prstGeom>
          <a:ln w="635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2A447F5-7EF2-7948-9325-4C0E34448A73}"/>
              </a:ext>
            </a:extLst>
          </p:cNvPr>
          <p:cNvCxnSpPr>
            <a:cxnSpLocks/>
          </p:cNvCxnSpPr>
          <p:nvPr/>
        </p:nvCxnSpPr>
        <p:spPr>
          <a:xfrm flipH="1">
            <a:off x="6066696" y="2976484"/>
            <a:ext cx="4971" cy="3600987"/>
          </a:xfrm>
          <a:prstGeom prst="line">
            <a:avLst/>
          </a:prstGeom>
          <a:ln w="635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4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B9E59-069F-2149-81BF-53B2B042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50639" y="137150"/>
            <a:ext cx="4703621" cy="8577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9459" y="423817"/>
            <a:ext cx="314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Transition 1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4748" y="1781101"/>
            <a:ext cx="401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Transition 6 v </a:t>
            </a:r>
            <a:r>
              <a:rPr lang="en-AU" sz="1600" b="1" dirty="0"/>
              <a:t>6</a:t>
            </a:r>
            <a:r>
              <a:rPr lang="en-AU" sz="1600" b="1" dirty="0" smtClean="0"/>
              <a:t> Full Ground Running Angles</a:t>
            </a:r>
            <a:endParaRPr lang="en-AU" sz="1600" dirty="0" smtClean="0"/>
          </a:p>
          <a:p>
            <a:endParaRPr lang="en-AU" sz="1600" dirty="0" smtClean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8981084" y="3461026"/>
            <a:ext cx="44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2460921" y="5003424"/>
            <a:ext cx="125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Resting Group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103900" y="3728367"/>
            <a:ext cx="10318" cy="1063067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4186563" y="5456540"/>
            <a:ext cx="37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 flipH="1" flipV="1">
            <a:off x="4310438" y="4198972"/>
            <a:ext cx="36362" cy="1342224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4769278" y="2912470"/>
            <a:ext cx="4039712" cy="16211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347508" y="4901689"/>
            <a:ext cx="902499" cy="745445"/>
            <a:chOff x="8862653" y="4922574"/>
            <a:chExt cx="902499" cy="745445"/>
          </a:xfrm>
          <a:solidFill>
            <a:srgbClr val="00B050">
              <a:alpha val="40000"/>
            </a:srgbClr>
          </a:solidFill>
        </p:grpSpPr>
        <p:grpSp>
          <p:nvGrpSpPr>
            <p:cNvPr id="40" name="Group 39"/>
            <p:cNvGrpSpPr/>
            <p:nvPr/>
          </p:nvGrpSpPr>
          <p:grpSpPr>
            <a:xfrm>
              <a:off x="9000516" y="5360206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41" name="Oval 40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8862653" y="5094863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71" name="Oval 70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9430182" y="4922574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74" name="Oval 73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9154081" y="5066936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77" name="Oval 76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9310739" y="5398347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80" name="Oval 79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35" name="Group 134"/>
            <p:cNvGrpSpPr/>
            <p:nvPr/>
          </p:nvGrpSpPr>
          <p:grpSpPr>
            <a:xfrm>
              <a:off x="9473724" y="5194553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136" name="Oval 135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99" y="5358586"/>
            <a:ext cx="316345" cy="316345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10705736" y="3567429"/>
            <a:ext cx="125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Resting Group</a:t>
            </a:r>
            <a:endParaRPr lang="en-US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10375679" y="4065914"/>
            <a:ext cx="902499" cy="745445"/>
            <a:chOff x="8862653" y="4922574"/>
            <a:chExt cx="902499" cy="745445"/>
          </a:xfrm>
          <a:solidFill>
            <a:srgbClr val="00B050">
              <a:alpha val="54000"/>
            </a:srgbClr>
          </a:solidFill>
        </p:grpSpPr>
        <p:grpSp>
          <p:nvGrpSpPr>
            <p:cNvPr id="144" name="Group 143"/>
            <p:cNvGrpSpPr/>
            <p:nvPr/>
          </p:nvGrpSpPr>
          <p:grpSpPr>
            <a:xfrm>
              <a:off x="9000516" y="5360206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161" name="Oval 160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46" name="Group 145"/>
            <p:cNvGrpSpPr/>
            <p:nvPr/>
          </p:nvGrpSpPr>
          <p:grpSpPr>
            <a:xfrm>
              <a:off x="8862653" y="5094863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159" name="Oval 158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47" name="Group 146"/>
            <p:cNvGrpSpPr/>
            <p:nvPr/>
          </p:nvGrpSpPr>
          <p:grpSpPr>
            <a:xfrm>
              <a:off x="9430182" y="4922574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157" name="Oval 156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48" name="Group 147"/>
            <p:cNvGrpSpPr/>
            <p:nvPr/>
          </p:nvGrpSpPr>
          <p:grpSpPr>
            <a:xfrm>
              <a:off x="9154081" y="5066936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155" name="Oval 154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49" name="Group 148"/>
            <p:cNvGrpSpPr/>
            <p:nvPr/>
          </p:nvGrpSpPr>
          <p:grpSpPr>
            <a:xfrm>
              <a:off x="9310739" y="5398347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153" name="Oval 152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50" name="Group 149"/>
            <p:cNvGrpSpPr/>
            <p:nvPr/>
          </p:nvGrpSpPr>
          <p:grpSpPr>
            <a:xfrm>
              <a:off x="9473724" y="5194553"/>
              <a:ext cx="291428" cy="269672"/>
              <a:chOff x="8352638" y="5201984"/>
              <a:chExt cx="291428" cy="269672"/>
            </a:xfrm>
            <a:grpFill/>
          </p:grpSpPr>
          <p:sp>
            <p:nvSpPr>
              <p:cNvPr id="151" name="Oval 150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63" name="Group 162"/>
          <p:cNvGrpSpPr/>
          <p:nvPr/>
        </p:nvGrpSpPr>
        <p:grpSpPr>
          <a:xfrm>
            <a:off x="2557961" y="4262130"/>
            <a:ext cx="902499" cy="745445"/>
            <a:chOff x="8862653" y="4922574"/>
            <a:chExt cx="902499" cy="745445"/>
          </a:xfrm>
        </p:grpSpPr>
        <p:grpSp>
          <p:nvGrpSpPr>
            <p:cNvPr id="164" name="Group 163"/>
            <p:cNvGrpSpPr/>
            <p:nvPr/>
          </p:nvGrpSpPr>
          <p:grpSpPr>
            <a:xfrm>
              <a:off x="9000516" y="5360206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80" name="Oval 179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81" name="Picture 18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65" name="Group 164"/>
            <p:cNvGrpSpPr/>
            <p:nvPr/>
          </p:nvGrpSpPr>
          <p:grpSpPr>
            <a:xfrm>
              <a:off x="8862653" y="5094863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78" name="Oval 177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66" name="Group 165"/>
            <p:cNvGrpSpPr/>
            <p:nvPr/>
          </p:nvGrpSpPr>
          <p:grpSpPr>
            <a:xfrm>
              <a:off x="9430182" y="4922574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76" name="Oval 175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67" name="Group 166"/>
            <p:cNvGrpSpPr/>
            <p:nvPr/>
          </p:nvGrpSpPr>
          <p:grpSpPr>
            <a:xfrm>
              <a:off x="9154081" y="5066936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74" name="Oval 173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68" name="Group 167"/>
            <p:cNvGrpSpPr/>
            <p:nvPr/>
          </p:nvGrpSpPr>
          <p:grpSpPr>
            <a:xfrm>
              <a:off x="9310739" y="5398347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72" name="Oval 171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69" name="Group 168"/>
            <p:cNvGrpSpPr/>
            <p:nvPr/>
          </p:nvGrpSpPr>
          <p:grpSpPr>
            <a:xfrm>
              <a:off x="9473724" y="5194553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70" name="Oval 169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82" name="Group 181"/>
          <p:cNvGrpSpPr/>
          <p:nvPr/>
        </p:nvGrpSpPr>
        <p:grpSpPr>
          <a:xfrm>
            <a:off x="3597195" y="3138170"/>
            <a:ext cx="902499" cy="745445"/>
            <a:chOff x="8862653" y="4922574"/>
            <a:chExt cx="902499" cy="745445"/>
          </a:xfrm>
        </p:grpSpPr>
        <p:grpSp>
          <p:nvGrpSpPr>
            <p:cNvPr id="183" name="Group 182"/>
            <p:cNvGrpSpPr/>
            <p:nvPr/>
          </p:nvGrpSpPr>
          <p:grpSpPr>
            <a:xfrm>
              <a:off x="9000516" y="5360206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99" name="Oval 198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84" name="Group 183"/>
            <p:cNvGrpSpPr/>
            <p:nvPr/>
          </p:nvGrpSpPr>
          <p:grpSpPr>
            <a:xfrm>
              <a:off x="8862653" y="5094863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97" name="Oval 196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85" name="Group 184"/>
            <p:cNvGrpSpPr/>
            <p:nvPr/>
          </p:nvGrpSpPr>
          <p:grpSpPr>
            <a:xfrm>
              <a:off x="9430182" y="4922574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95" name="Oval 194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86" name="Group 185"/>
            <p:cNvGrpSpPr/>
            <p:nvPr/>
          </p:nvGrpSpPr>
          <p:grpSpPr>
            <a:xfrm>
              <a:off x="9154081" y="5066936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93" name="Oval 192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87" name="Group 186"/>
            <p:cNvGrpSpPr/>
            <p:nvPr/>
          </p:nvGrpSpPr>
          <p:grpSpPr>
            <a:xfrm>
              <a:off x="9310739" y="5398347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91" name="Oval 190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  <p:grpSp>
          <p:nvGrpSpPr>
            <p:cNvPr id="188" name="Group 187"/>
            <p:cNvGrpSpPr/>
            <p:nvPr/>
          </p:nvGrpSpPr>
          <p:grpSpPr>
            <a:xfrm>
              <a:off x="9473724" y="5194553"/>
              <a:ext cx="291428" cy="269672"/>
              <a:chOff x="8352638" y="5201984"/>
              <a:chExt cx="291428" cy="269672"/>
            </a:xfrm>
            <a:solidFill>
              <a:srgbClr val="FF0000">
                <a:alpha val="55000"/>
              </a:srgbClr>
            </a:solidFill>
          </p:grpSpPr>
          <p:sp>
            <p:nvSpPr>
              <p:cNvPr id="189" name="Oval 188"/>
              <p:cNvSpPr/>
              <p:nvPr/>
            </p:nvSpPr>
            <p:spPr>
              <a:xfrm>
                <a:off x="8352638" y="5201984"/>
                <a:ext cx="291428" cy="2696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224" y="5236933"/>
                <a:ext cx="233908" cy="166926"/>
              </a:xfrm>
              <a:prstGeom prst="rect">
                <a:avLst/>
              </a:prstGeom>
              <a:grpFill/>
            </p:spPr>
          </p:pic>
        </p:grpSp>
      </p:grpSp>
      <p:cxnSp>
        <p:nvCxnSpPr>
          <p:cNvPr id="201" name="Straight Arrow Connector 200"/>
          <p:cNvCxnSpPr/>
          <p:nvPr/>
        </p:nvCxnSpPr>
        <p:spPr>
          <a:xfrm flipH="1">
            <a:off x="4885974" y="6214190"/>
            <a:ext cx="4095110" cy="24735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154354" y="2664029"/>
            <a:ext cx="545557" cy="1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894767" y="2492474"/>
            <a:ext cx="1663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Travel of Footy</a:t>
            </a:r>
            <a:endParaRPr lang="en-AU" sz="1600" dirty="0" smtClean="0"/>
          </a:p>
          <a:p>
            <a:endParaRPr lang="en-AU" sz="16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5391954" y="3524038"/>
            <a:ext cx="2217243" cy="1682413"/>
            <a:chOff x="107799" y="3309441"/>
            <a:chExt cx="2217243" cy="1682413"/>
          </a:xfrm>
        </p:grpSpPr>
        <p:cxnSp>
          <p:nvCxnSpPr>
            <p:cNvPr id="207" name="Straight Arrow Connector 206"/>
            <p:cNvCxnSpPr/>
            <p:nvPr/>
          </p:nvCxnSpPr>
          <p:spPr>
            <a:xfrm flipV="1">
              <a:off x="107799" y="3309441"/>
              <a:ext cx="2217243" cy="1682413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>
              <a:off x="1216420" y="3349395"/>
              <a:ext cx="950544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308069" y="3442193"/>
            <a:ext cx="699292" cy="1756063"/>
            <a:chOff x="555818" y="4119841"/>
            <a:chExt cx="699292" cy="1756063"/>
          </a:xfrm>
        </p:grpSpPr>
        <p:cxnSp>
          <p:nvCxnSpPr>
            <p:cNvPr id="206" name="Straight Arrow Connector 205"/>
            <p:cNvCxnSpPr/>
            <p:nvPr/>
          </p:nvCxnSpPr>
          <p:spPr>
            <a:xfrm flipV="1">
              <a:off x="555818" y="4119841"/>
              <a:ext cx="699292" cy="1756063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H="1">
              <a:off x="597076" y="4166844"/>
              <a:ext cx="541436" cy="15382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445784" y="5067196"/>
            <a:ext cx="4042144" cy="1016464"/>
            <a:chOff x="331591" y="5993418"/>
            <a:chExt cx="4042144" cy="1016464"/>
          </a:xfrm>
        </p:grpSpPr>
        <p:cxnSp>
          <p:nvCxnSpPr>
            <p:cNvPr id="205" name="Straight Arrow Connector 204"/>
            <p:cNvCxnSpPr/>
            <p:nvPr/>
          </p:nvCxnSpPr>
          <p:spPr>
            <a:xfrm flipH="1" flipV="1">
              <a:off x="2405724" y="5993418"/>
              <a:ext cx="1815611" cy="353029"/>
            </a:xfrm>
            <a:prstGeom prst="straightConnector1">
              <a:avLst/>
            </a:prstGeom>
            <a:ln w="38100">
              <a:solidFill>
                <a:srgbClr val="00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flipH="1">
              <a:off x="331591" y="6498847"/>
              <a:ext cx="4042144" cy="1567"/>
            </a:xfrm>
            <a:prstGeom prst="straightConnector1">
              <a:avLst/>
            </a:prstGeom>
            <a:ln w="38100">
              <a:solidFill>
                <a:srgbClr val="00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flipH="1">
              <a:off x="2130862" y="6547152"/>
              <a:ext cx="2240756" cy="462730"/>
            </a:xfrm>
            <a:prstGeom prst="straightConnector1">
              <a:avLst/>
            </a:prstGeom>
            <a:ln w="38100">
              <a:solidFill>
                <a:srgbClr val="00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flipH="1">
            <a:off x="4617215" y="3157864"/>
            <a:ext cx="3968568" cy="1016464"/>
            <a:chOff x="331591" y="5993418"/>
            <a:chExt cx="4042144" cy="1016464"/>
          </a:xfrm>
        </p:grpSpPr>
        <p:cxnSp>
          <p:nvCxnSpPr>
            <p:cNvPr id="216" name="Straight Arrow Connector 215"/>
            <p:cNvCxnSpPr/>
            <p:nvPr/>
          </p:nvCxnSpPr>
          <p:spPr>
            <a:xfrm flipH="1" flipV="1">
              <a:off x="2405724" y="5993418"/>
              <a:ext cx="1815611" cy="353029"/>
            </a:xfrm>
            <a:prstGeom prst="straightConnector1">
              <a:avLst/>
            </a:prstGeom>
            <a:ln w="38100">
              <a:solidFill>
                <a:srgbClr val="00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flipH="1">
              <a:off x="331591" y="6498847"/>
              <a:ext cx="4042144" cy="1567"/>
            </a:xfrm>
            <a:prstGeom prst="straightConnector1">
              <a:avLst/>
            </a:prstGeom>
            <a:ln w="38100">
              <a:solidFill>
                <a:srgbClr val="00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H="1">
              <a:off x="2130862" y="6547152"/>
              <a:ext cx="2240756" cy="462730"/>
            </a:xfrm>
            <a:prstGeom prst="straightConnector1">
              <a:avLst/>
            </a:prstGeom>
            <a:ln w="38100">
              <a:solidFill>
                <a:srgbClr val="00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/>
          <p:cNvGrpSpPr/>
          <p:nvPr/>
        </p:nvGrpSpPr>
        <p:grpSpPr>
          <a:xfrm flipH="1" flipV="1">
            <a:off x="7024150" y="3901606"/>
            <a:ext cx="1412895" cy="1411732"/>
            <a:chOff x="107799" y="3309441"/>
            <a:chExt cx="2217243" cy="1682413"/>
          </a:xfrm>
        </p:grpSpPr>
        <p:cxnSp>
          <p:nvCxnSpPr>
            <p:cNvPr id="220" name="Straight Arrow Connector 219"/>
            <p:cNvCxnSpPr/>
            <p:nvPr/>
          </p:nvCxnSpPr>
          <p:spPr>
            <a:xfrm flipV="1">
              <a:off x="107799" y="3309441"/>
              <a:ext cx="2217243" cy="1682413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H="1">
              <a:off x="1216420" y="3349395"/>
              <a:ext cx="950544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 flipH="1" flipV="1">
            <a:off x="5667998" y="4285221"/>
            <a:ext cx="1743408" cy="1616979"/>
            <a:chOff x="495715" y="4111264"/>
            <a:chExt cx="699292" cy="1756063"/>
          </a:xfrm>
        </p:grpSpPr>
        <p:cxnSp>
          <p:nvCxnSpPr>
            <p:cNvPr id="223" name="Straight Arrow Connector 222"/>
            <p:cNvCxnSpPr/>
            <p:nvPr/>
          </p:nvCxnSpPr>
          <p:spPr>
            <a:xfrm flipV="1">
              <a:off x="495715" y="4111264"/>
              <a:ext cx="699292" cy="1756063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 flipH="1">
              <a:off x="861055" y="4166844"/>
              <a:ext cx="277457" cy="15382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 flipH="1">
            <a:off x="154354" y="3140347"/>
            <a:ext cx="578783" cy="311732"/>
            <a:chOff x="331591" y="5993418"/>
            <a:chExt cx="4042144" cy="1016464"/>
          </a:xfrm>
        </p:grpSpPr>
        <p:cxnSp>
          <p:nvCxnSpPr>
            <p:cNvPr id="226" name="Straight Arrow Connector 225"/>
            <p:cNvCxnSpPr/>
            <p:nvPr/>
          </p:nvCxnSpPr>
          <p:spPr>
            <a:xfrm flipH="1" flipV="1">
              <a:off x="2405724" y="5993418"/>
              <a:ext cx="1815611" cy="353029"/>
            </a:xfrm>
            <a:prstGeom prst="straightConnector1">
              <a:avLst/>
            </a:prstGeom>
            <a:ln w="38100">
              <a:solidFill>
                <a:srgbClr val="00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flipH="1">
              <a:off x="331591" y="6498847"/>
              <a:ext cx="4042144" cy="1567"/>
            </a:xfrm>
            <a:prstGeom prst="straightConnector1">
              <a:avLst/>
            </a:prstGeom>
            <a:ln w="38100">
              <a:solidFill>
                <a:srgbClr val="00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H="1">
              <a:off x="2130862" y="6547152"/>
              <a:ext cx="2240756" cy="462730"/>
            </a:xfrm>
            <a:prstGeom prst="straightConnector1">
              <a:avLst/>
            </a:prstGeom>
            <a:ln w="38100">
              <a:solidFill>
                <a:srgbClr val="00FF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TextBox 228"/>
          <p:cNvSpPr txBox="1"/>
          <p:nvPr/>
        </p:nvSpPr>
        <p:spPr>
          <a:xfrm>
            <a:off x="778150" y="3127850"/>
            <a:ext cx="241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Offensive running angles</a:t>
            </a:r>
            <a:endParaRPr lang="en-AU" sz="1600" dirty="0" smtClean="0"/>
          </a:p>
          <a:p>
            <a:endParaRPr lang="en-AU" sz="1600" dirty="0" smtClean="0"/>
          </a:p>
        </p:txBody>
      </p:sp>
      <p:grpSp>
        <p:nvGrpSpPr>
          <p:cNvPr id="230" name="Group 229"/>
          <p:cNvGrpSpPr/>
          <p:nvPr/>
        </p:nvGrpSpPr>
        <p:grpSpPr>
          <a:xfrm>
            <a:off x="145497" y="3814007"/>
            <a:ext cx="730959" cy="467065"/>
            <a:chOff x="107799" y="3309441"/>
            <a:chExt cx="2217243" cy="1682413"/>
          </a:xfrm>
        </p:grpSpPr>
        <p:cxnSp>
          <p:nvCxnSpPr>
            <p:cNvPr id="231" name="Straight Arrow Connector 230"/>
            <p:cNvCxnSpPr/>
            <p:nvPr/>
          </p:nvCxnSpPr>
          <p:spPr>
            <a:xfrm flipV="1">
              <a:off x="107799" y="3309441"/>
              <a:ext cx="2217243" cy="1682413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flipH="1">
              <a:off x="1216420" y="3349395"/>
              <a:ext cx="950544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Box 232"/>
          <p:cNvSpPr txBox="1"/>
          <p:nvPr/>
        </p:nvSpPr>
        <p:spPr>
          <a:xfrm>
            <a:off x="793698" y="3912904"/>
            <a:ext cx="241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Defensive running angles</a:t>
            </a:r>
            <a:endParaRPr lang="en-AU" sz="1600" dirty="0" smtClean="0"/>
          </a:p>
          <a:p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9732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B9E59-069F-2149-81BF-53B2B042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87187" y="81763"/>
            <a:ext cx="4703621" cy="8577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9459" y="423817"/>
            <a:ext cx="314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Transition 2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8141" y="1726129"/>
            <a:ext cx="4012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4 v 4  Square Transition by Hands, Hit &amp; Lock,  legs and link with I50 Entry</a:t>
            </a:r>
            <a:endParaRPr lang="en-AU" sz="1600" dirty="0" smtClean="0"/>
          </a:p>
          <a:p>
            <a:endParaRPr lang="en-AU" sz="1600" dirty="0" smtClean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4340370" y="4202951"/>
            <a:ext cx="37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104144" y="3998117"/>
            <a:ext cx="291428" cy="269672"/>
            <a:chOff x="8352638" y="5201984"/>
            <a:chExt cx="291428" cy="269672"/>
          </a:xfrm>
          <a:solidFill>
            <a:srgbClr val="00B050">
              <a:alpha val="40000"/>
            </a:srgbClr>
          </a:solidFill>
        </p:grpSpPr>
        <p:sp>
          <p:nvSpPr>
            <p:cNvPr id="41" name="Oval 40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70" name="Group 69"/>
          <p:cNvGrpSpPr/>
          <p:nvPr/>
        </p:nvGrpSpPr>
        <p:grpSpPr>
          <a:xfrm>
            <a:off x="8131227" y="3487192"/>
            <a:ext cx="291428" cy="269672"/>
            <a:chOff x="8352638" y="5201984"/>
            <a:chExt cx="291428" cy="269672"/>
          </a:xfrm>
          <a:solidFill>
            <a:srgbClr val="00B050">
              <a:alpha val="40000"/>
            </a:srgbClr>
          </a:solidFill>
        </p:grpSpPr>
        <p:sp>
          <p:nvSpPr>
            <p:cNvPr id="71" name="Oval 70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73" name="Group 72"/>
          <p:cNvGrpSpPr/>
          <p:nvPr/>
        </p:nvGrpSpPr>
        <p:grpSpPr>
          <a:xfrm>
            <a:off x="6893283" y="3195481"/>
            <a:ext cx="291428" cy="269672"/>
            <a:chOff x="8352638" y="5201984"/>
            <a:chExt cx="291428" cy="269672"/>
          </a:xfrm>
          <a:solidFill>
            <a:srgbClr val="00B050">
              <a:alpha val="40000"/>
            </a:srgbClr>
          </a:solidFill>
        </p:grpSpPr>
        <p:sp>
          <p:nvSpPr>
            <p:cNvPr id="74" name="Oval 73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76" name="Group 75"/>
          <p:cNvGrpSpPr/>
          <p:nvPr/>
        </p:nvGrpSpPr>
        <p:grpSpPr>
          <a:xfrm>
            <a:off x="8136761" y="4975860"/>
            <a:ext cx="291428" cy="269672"/>
            <a:chOff x="8352638" y="5201984"/>
            <a:chExt cx="291428" cy="269672"/>
          </a:xfrm>
          <a:solidFill>
            <a:srgbClr val="00B050">
              <a:alpha val="40000"/>
            </a:srgbClr>
          </a:solidFill>
        </p:grpSpPr>
        <p:sp>
          <p:nvSpPr>
            <p:cNvPr id="77" name="Oval 76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79" name="Group 78"/>
          <p:cNvGrpSpPr/>
          <p:nvPr/>
        </p:nvGrpSpPr>
        <p:grpSpPr>
          <a:xfrm>
            <a:off x="8104144" y="4476711"/>
            <a:ext cx="291428" cy="269672"/>
            <a:chOff x="8352638" y="5201984"/>
            <a:chExt cx="291428" cy="269672"/>
          </a:xfrm>
          <a:solidFill>
            <a:srgbClr val="00B050">
              <a:alpha val="40000"/>
            </a:srgbClr>
          </a:solidFill>
        </p:grpSpPr>
        <p:sp>
          <p:nvSpPr>
            <p:cNvPr id="80" name="Oval 79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35" name="Group 134"/>
          <p:cNvGrpSpPr/>
          <p:nvPr/>
        </p:nvGrpSpPr>
        <p:grpSpPr>
          <a:xfrm>
            <a:off x="6905109" y="2870675"/>
            <a:ext cx="291428" cy="269672"/>
            <a:chOff x="8352638" y="5201984"/>
            <a:chExt cx="291428" cy="269672"/>
          </a:xfrm>
          <a:solidFill>
            <a:srgbClr val="00B050">
              <a:alpha val="40000"/>
            </a:srgbClr>
          </a:solidFill>
        </p:grpSpPr>
        <p:sp>
          <p:nvSpPr>
            <p:cNvPr id="136" name="Oval 135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26" y="3992080"/>
            <a:ext cx="316345" cy="316345"/>
          </a:xfrm>
          <a:prstGeom prst="rect">
            <a:avLst/>
          </a:prstGeom>
        </p:spPr>
      </p:pic>
      <p:grpSp>
        <p:nvGrpSpPr>
          <p:cNvPr id="144" name="Group 143"/>
          <p:cNvGrpSpPr/>
          <p:nvPr/>
        </p:nvGrpSpPr>
        <p:grpSpPr>
          <a:xfrm>
            <a:off x="8498663" y="3487446"/>
            <a:ext cx="291428" cy="269672"/>
            <a:chOff x="8352638" y="5201984"/>
            <a:chExt cx="291428" cy="269672"/>
          </a:xfrm>
          <a:solidFill>
            <a:srgbClr val="00B050">
              <a:alpha val="54000"/>
            </a:srgbClr>
          </a:solidFill>
        </p:grpSpPr>
        <p:sp>
          <p:nvSpPr>
            <p:cNvPr id="161" name="Oval 160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46" name="Group 145"/>
          <p:cNvGrpSpPr/>
          <p:nvPr/>
        </p:nvGrpSpPr>
        <p:grpSpPr>
          <a:xfrm>
            <a:off x="8428189" y="3956096"/>
            <a:ext cx="291428" cy="269672"/>
            <a:chOff x="8352638" y="5201984"/>
            <a:chExt cx="291428" cy="269672"/>
          </a:xfrm>
          <a:solidFill>
            <a:srgbClr val="00B050">
              <a:alpha val="54000"/>
            </a:srgbClr>
          </a:solidFill>
        </p:grpSpPr>
        <p:sp>
          <p:nvSpPr>
            <p:cNvPr id="159" name="Oval 158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49" name="Group 148"/>
          <p:cNvGrpSpPr/>
          <p:nvPr/>
        </p:nvGrpSpPr>
        <p:grpSpPr>
          <a:xfrm>
            <a:off x="8440753" y="4476231"/>
            <a:ext cx="291428" cy="269672"/>
            <a:chOff x="8352638" y="5201984"/>
            <a:chExt cx="291428" cy="269672"/>
          </a:xfrm>
          <a:solidFill>
            <a:srgbClr val="00B050">
              <a:alpha val="54000"/>
            </a:srgbClr>
          </a:solidFill>
        </p:grpSpPr>
        <p:sp>
          <p:nvSpPr>
            <p:cNvPr id="153" name="Oval 152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50" name="Group 149"/>
          <p:cNvGrpSpPr/>
          <p:nvPr/>
        </p:nvGrpSpPr>
        <p:grpSpPr>
          <a:xfrm>
            <a:off x="8510489" y="4922521"/>
            <a:ext cx="291428" cy="269672"/>
            <a:chOff x="8352638" y="5201984"/>
            <a:chExt cx="291428" cy="269672"/>
          </a:xfrm>
          <a:solidFill>
            <a:srgbClr val="00B050">
              <a:alpha val="54000"/>
            </a:srgbClr>
          </a:solidFill>
        </p:grpSpPr>
        <p:sp>
          <p:nvSpPr>
            <p:cNvPr id="151" name="Oval 150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68" name="Group 167"/>
          <p:cNvGrpSpPr/>
          <p:nvPr/>
        </p:nvGrpSpPr>
        <p:grpSpPr>
          <a:xfrm>
            <a:off x="5301351" y="4525263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72" name="Oval 171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69" name="Group 168"/>
          <p:cNvGrpSpPr/>
          <p:nvPr/>
        </p:nvGrpSpPr>
        <p:grpSpPr>
          <a:xfrm>
            <a:off x="5265154" y="5022408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70" name="Oval 169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83" name="Group 182"/>
          <p:cNvGrpSpPr/>
          <p:nvPr/>
        </p:nvGrpSpPr>
        <p:grpSpPr>
          <a:xfrm>
            <a:off x="5661710" y="4510274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99" name="Oval 198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84" name="Group 183"/>
          <p:cNvGrpSpPr/>
          <p:nvPr/>
        </p:nvGrpSpPr>
        <p:grpSpPr>
          <a:xfrm>
            <a:off x="5292320" y="4010853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97" name="Oval 196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85" name="Group 184"/>
          <p:cNvGrpSpPr/>
          <p:nvPr/>
        </p:nvGrpSpPr>
        <p:grpSpPr>
          <a:xfrm>
            <a:off x="5678170" y="5046051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95" name="Oval 194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86" name="Group 185"/>
          <p:cNvGrpSpPr/>
          <p:nvPr/>
        </p:nvGrpSpPr>
        <p:grpSpPr>
          <a:xfrm>
            <a:off x="5341937" y="3487192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93" name="Oval 192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87" name="Group 186"/>
          <p:cNvGrpSpPr/>
          <p:nvPr/>
        </p:nvGrpSpPr>
        <p:grpSpPr>
          <a:xfrm>
            <a:off x="5661710" y="3998117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91" name="Oval 190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88" name="Group 187"/>
          <p:cNvGrpSpPr/>
          <p:nvPr/>
        </p:nvGrpSpPr>
        <p:grpSpPr>
          <a:xfrm>
            <a:off x="5661710" y="3485960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89" name="Oval 188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21" name="Group 120"/>
          <p:cNvGrpSpPr/>
          <p:nvPr/>
        </p:nvGrpSpPr>
        <p:grpSpPr>
          <a:xfrm>
            <a:off x="6813070" y="5292839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22" name="Oval 121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grpSp>
        <p:nvGrpSpPr>
          <p:cNvPr id="127" name="Group 126"/>
          <p:cNvGrpSpPr/>
          <p:nvPr/>
        </p:nvGrpSpPr>
        <p:grpSpPr>
          <a:xfrm>
            <a:off x="6804454" y="5615759"/>
            <a:ext cx="291428" cy="269672"/>
            <a:chOff x="8352638" y="5201984"/>
            <a:chExt cx="291428" cy="269672"/>
          </a:xfrm>
          <a:solidFill>
            <a:srgbClr val="FF0000">
              <a:alpha val="55000"/>
            </a:srgbClr>
          </a:solidFill>
        </p:grpSpPr>
        <p:sp>
          <p:nvSpPr>
            <p:cNvPr id="128" name="Oval 127"/>
            <p:cNvSpPr/>
            <p:nvPr/>
          </p:nvSpPr>
          <p:spPr>
            <a:xfrm>
              <a:off x="8352638" y="5201984"/>
              <a:ext cx="291428" cy="2696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224" y="5236933"/>
              <a:ext cx="233908" cy="166926"/>
            </a:xfrm>
            <a:prstGeom prst="rect">
              <a:avLst/>
            </a:prstGeom>
            <a:grpFill/>
          </p:spPr>
        </p:pic>
      </p:grpSp>
      <p:cxnSp>
        <p:nvCxnSpPr>
          <p:cNvPr id="138" name="Straight Arrow Connector 137"/>
          <p:cNvCxnSpPr/>
          <p:nvPr/>
        </p:nvCxnSpPr>
        <p:spPr>
          <a:xfrm flipH="1">
            <a:off x="1597738" y="7925355"/>
            <a:ext cx="313366" cy="0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7245813" y="5522026"/>
            <a:ext cx="11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+ 1 outlet</a:t>
            </a:r>
            <a:endParaRPr lang="en-US" b="1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7184711" y="3024534"/>
            <a:ext cx="11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+ 1 outlet</a:t>
            </a:r>
            <a:endParaRPr lang="en-US" b="1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6077626" y="5329219"/>
            <a:ext cx="37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9259827" y="4170685"/>
            <a:ext cx="37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54" y="5555521"/>
            <a:ext cx="258034" cy="258034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84" y="5705991"/>
            <a:ext cx="258034" cy="258034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33" y="5959245"/>
            <a:ext cx="258034" cy="258034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19" y="5842448"/>
            <a:ext cx="258034" cy="258034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52" y="5586074"/>
            <a:ext cx="258034" cy="2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347E52-B236-5945-8163-B90F41C6E42A}"/>
              </a:ext>
            </a:extLst>
          </p:cNvPr>
          <p:cNvSpPr txBox="1"/>
          <p:nvPr/>
        </p:nvSpPr>
        <p:spPr>
          <a:xfrm>
            <a:off x="2080054" y="348836"/>
            <a:ext cx="80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Rapid Touch - One Way Traffic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C4132-3FD4-2C46-9E4D-7EC4AA82B2C2}"/>
              </a:ext>
            </a:extLst>
          </p:cNvPr>
          <p:cNvSpPr/>
          <p:nvPr/>
        </p:nvSpPr>
        <p:spPr>
          <a:xfrm>
            <a:off x="3359301" y="2045923"/>
            <a:ext cx="5325762" cy="4104000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E3FD441B-3845-674B-ACD5-E5520182221D}"/>
              </a:ext>
            </a:extLst>
          </p:cNvPr>
          <p:cNvSpPr/>
          <p:nvPr/>
        </p:nvSpPr>
        <p:spPr>
          <a:xfrm>
            <a:off x="8359346" y="5687724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01B42804-BB6B-334C-9CB1-150A4BD14ADC}"/>
              </a:ext>
            </a:extLst>
          </p:cNvPr>
          <p:cNvSpPr/>
          <p:nvPr/>
        </p:nvSpPr>
        <p:spPr>
          <a:xfrm>
            <a:off x="3103606" y="1764956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06EE0E9-4997-0C40-9BF4-FBC5ED156367}"/>
              </a:ext>
            </a:extLst>
          </p:cNvPr>
          <p:cNvSpPr/>
          <p:nvPr/>
        </p:nvSpPr>
        <p:spPr>
          <a:xfrm>
            <a:off x="8188025" y="1634604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765738-BEA9-9D43-BDE8-C110F68DDF1C}"/>
              </a:ext>
            </a:extLst>
          </p:cNvPr>
          <p:cNvSpPr txBox="1"/>
          <p:nvPr/>
        </p:nvSpPr>
        <p:spPr>
          <a:xfrm>
            <a:off x="9551644" y="2121927"/>
            <a:ext cx="25640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How:</a:t>
            </a:r>
          </a:p>
          <a:p>
            <a:endParaRPr lang="en-US" sz="1600" dirty="0"/>
          </a:p>
          <a:p>
            <a:r>
              <a:rPr lang="en-US" sz="1600" dirty="0"/>
              <a:t>The red </a:t>
            </a:r>
            <a:r>
              <a:rPr lang="en-US" sz="1600" dirty="0" err="1"/>
              <a:t>footys</a:t>
            </a:r>
            <a:r>
              <a:rPr lang="en-US" sz="1600" dirty="0"/>
              <a:t> can only move in one direction back and forth from point to point and the yellow </a:t>
            </a:r>
            <a:r>
              <a:rPr lang="en-US" sz="1600" dirty="0" err="1"/>
              <a:t>footys</a:t>
            </a:r>
            <a:r>
              <a:rPr lang="en-US" sz="1600" dirty="0"/>
              <a:t> in another. </a:t>
            </a:r>
          </a:p>
          <a:p>
            <a:endParaRPr lang="en-US" sz="1600" dirty="0"/>
          </a:p>
          <a:p>
            <a:r>
              <a:rPr lang="en-US" sz="1600" dirty="0"/>
              <a:t>Players follow where they give.</a:t>
            </a:r>
          </a:p>
          <a:p>
            <a:endParaRPr lang="en-US" sz="1600" dirty="0"/>
          </a:p>
          <a:p>
            <a:r>
              <a:rPr lang="en-US" sz="1600" dirty="0"/>
              <a:t>Players go as fast as they can go for 2 min, with 1 min rest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8B46C6-0A87-6044-8366-4D58F3200303}"/>
              </a:ext>
            </a:extLst>
          </p:cNvPr>
          <p:cNvSpPr txBox="1"/>
          <p:nvPr/>
        </p:nvSpPr>
        <p:spPr>
          <a:xfrm>
            <a:off x="3283813" y="1096167"/>
            <a:ext cx="518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is a continuous drill for 2 min with 1 min rest for 8 min - Minimum  12 players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7E535-9807-DA4C-AAA2-4ED472EBC453}"/>
              </a:ext>
            </a:extLst>
          </p:cNvPr>
          <p:cNvSpPr txBox="1"/>
          <p:nvPr/>
        </p:nvSpPr>
        <p:spPr>
          <a:xfrm>
            <a:off x="199126" y="2381765"/>
            <a:ext cx="27721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areas: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Handball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Footy IQ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Decision making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Communication</a:t>
            </a:r>
          </a:p>
        </p:txBody>
      </p:sp>
      <p:sp>
        <p:nvSpPr>
          <p:cNvPr id="42" name="Multiply 41">
            <a:extLst>
              <a:ext uri="{FF2B5EF4-FFF2-40B4-BE49-F238E27FC236}">
                <a16:creationId xmlns:a16="http://schemas.microsoft.com/office/drawing/2014/main" id="{F87979FA-6290-184C-B3EB-26DB378CCCD3}"/>
              </a:ext>
            </a:extLst>
          </p:cNvPr>
          <p:cNvSpPr/>
          <p:nvPr/>
        </p:nvSpPr>
        <p:spPr>
          <a:xfrm>
            <a:off x="2254081" y="1523210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Multiply 45">
            <a:extLst>
              <a:ext uri="{FF2B5EF4-FFF2-40B4-BE49-F238E27FC236}">
                <a16:creationId xmlns:a16="http://schemas.microsoft.com/office/drawing/2014/main" id="{8533A34C-45AC-394B-828D-6C5B1CA637AF}"/>
              </a:ext>
            </a:extLst>
          </p:cNvPr>
          <p:cNvSpPr/>
          <p:nvPr/>
        </p:nvSpPr>
        <p:spPr>
          <a:xfrm>
            <a:off x="2676977" y="1646428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Multiply 46">
            <a:extLst>
              <a:ext uri="{FF2B5EF4-FFF2-40B4-BE49-F238E27FC236}">
                <a16:creationId xmlns:a16="http://schemas.microsoft.com/office/drawing/2014/main" id="{ADCC04D0-A7A1-9C44-ADAE-BCBDB14D351E}"/>
              </a:ext>
            </a:extLst>
          </p:cNvPr>
          <p:cNvSpPr/>
          <p:nvPr/>
        </p:nvSpPr>
        <p:spPr>
          <a:xfrm>
            <a:off x="9212476" y="5923221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Multiply 47">
            <a:extLst>
              <a:ext uri="{FF2B5EF4-FFF2-40B4-BE49-F238E27FC236}">
                <a16:creationId xmlns:a16="http://schemas.microsoft.com/office/drawing/2014/main" id="{98FD5A8B-08DF-3D4D-B8F0-EE65C506845B}"/>
              </a:ext>
            </a:extLst>
          </p:cNvPr>
          <p:cNvSpPr/>
          <p:nvPr/>
        </p:nvSpPr>
        <p:spPr>
          <a:xfrm>
            <a:off x="2218406" y="5956890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Multiply 48">
            <a:extLst>
              <a:ext uri="{FF2B5EF4-FFF2-40B4-BE49-F238E27FC236}">
                <a16:creationId xmlns:a16="http://schemas.microsoft.com/office/drawing/2014/main" id="{31416874-F754-B745-A155-A320655E1098}"/>
              </a:ext>
            </a:extLst>
          </p:cNvPr>
          <p:cNvSpPr/>
          <p:nvPr/>
        </p:nvSpPr>
        <p:spPr>
          <a:xfrm>
            <a:off x="2631144" y="5838362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Multiply 49">
            <a:extLst>
              <a:ext uri="{FF2B5EF4-FFF2-40B4-BE49-F238E27FC236}">
                <a16:creationId xmlns:a16="http://schemas.microsoft.com/office/drawing/2014/main" id="{FFC0A010-DE92-4047-8111-A681D49F916D}"/>
              </a:ext>
            </a:extLst>
          </p:cNvPr>
          <p:cNvSpPr/>
          <p:nvPr/>
        </p:nvSpPr>
        <p:spPr>
          <a:xfrm>
            <a:off x="3043882" y="5698320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Multiply 50">
            <a:extLst>
              <a:ext uri="{FF2B5EF4-FFF2-40B4-BE49-F238E27FC236}">
                <a16:creationId xmlns:a16="http://schemas.microsoft.com/office/drawing/2014/main" id="{8911568B-6E2F-7F4C-858C-EAD2E627534A}"/>
              </a:ext>
            </a:extLst>
          </p:cNvPr>
          <p:cNvSpPr/>
          <p:nvPr/>
        </p:nvSpPr>
        <p:spPr>
          <a:xfrm>
            <a:off x="8762615" y="5822156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Multiply 51">
            <a:extLst>
              <a:ext uri="{FF2B5EF4-FFF2-40B4-BE49-F238E27FC236}">
                <a16:creationId xmlns:a16="http://schemas.microsoft.com/office/drawing/2014/main" id="{92FF71EA-366E-0048-B36E-58BA08AF9523}"/>
              </a:ext>
            </a:extLst>
          </p:cNvPr>
          <p:cNvSpPr/>
          <p:nvPr/>
        </p:nvSpPr>
        <p:spPr>
          <a:xfrm>
            <a:off x="9098949" y="1376372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Multiply 52">
            <a:extLst>
              <a:ext uri="{FF2B5EF4-FFF2-40B4-BE49-F238E27FC236}">
                <a16:creationId xmlns:a16="http://schemas.microsoft.com/office/drawing/2014/main" id="{967BD149-E55C-DE46-ABC5-3ECD6AFB830E}"/>
              </a:ext>
            </a:extLst>
          </p:cNvPr>
          <p:cNvSpPr/>
          <p:nvPr/>
        </p:nvSpPr>
        <p:spPr>
          <a:xfrm>
            <a:off x="8651275" y="1507141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0ACCE-26C8-CB41-8394-37761FE88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349" y="3566705"/>
            <a:ext cx="711200" cy="711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718D8EC-1B00-8B4F-B926-05BEE25E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42" y="3742323"/>
            <a:ext cx="711200" cy="7112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D1A757F3-49BE-334A-9E21-3595ECA11AD9}"/>
              </a:ext>
            </a:extLst>
          </p:cNvPr>
          <p:cNvSpPr/>
          <p:nvPr/>
        </p:nvSpPr>
        <p:spPr>
          <a:xfrm>
            <a:off x="3498799" y="4428324"/>
            <a:ext cx="317177" cy="13335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140B534B-7966-D842-AEC3-E93AD413B2AA}"/>
              </a:ext>
            </a:extLst>
          </p:cNvPr>
          <p:cNvSpPr/>
          <p:nvPr/>
        </p:nvSpPr>
        <p:spPr>
          <a:xfrm rot="5400000">
            <a:off x="4504087" y="4913069"/>
            <a:ext cx="317177" cy="1845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E3C8EE14-D2BB-974E-888A-6819D2B6180F}"/>
              </a:ext>
            </a:extLst>
          </p:cNvPr>
          <p:cNvSpPr/>
          <p:nvPr/>
        </p:nvSpPr>
        <p:spPr>
          <a:xfrm rot="16200000">
            <a:off x="7126552" y="5055614"/>
            <a:ext cx="317177" cy="16315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1FC238D2-91D7-8A4A-87AC-4A2D4441B53A}"/>
              </a:ext>
            </a:extLst>
          </p:cNvPr>
          <p:cNvSpPr/>
          <p:nvPr/>
        </p:nvSpPr>
        <p:spPr>
          <a:xfrm rot="10800000">
            <a:off x="8046071" y="2344675"/>
            <a:ext cx="317177" cy="12716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9C7278EB-9FD9-7648-B0DF-E990E51C7709}"/>
              </a:ext>
            </a:extLst>
          </p:cNvPr>
          <p:cNvSpPr/>
          <p:nvPr/>
        </p:nvSpPr>
        <p:spPr>
          <a:xfrm>
            <a:off x="8064266" y="4246983"/>
            <a:ext cx="317177" cy="161785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AB7EEED2-C4B7-EF45-ADED-2C10E749CF72}"/>
              </a:ext>
            </a:extLst>
          </p:cNvPr>
          <p:cNvSpPr/>
          <p:nvPr/>
        </p:nvSpPr>
        <p:spPr>
          <a:xfrm rot="5400000">
            <a:off x="4449417" y="1469367"/>
            <a:ext cx="317177" cy="16465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>
            <a:extLst>
              <a:ext uri="{FF2B5EF4-FFF2-40B4-BE49-F238E27FC236}">
                <a16:creationId xmlns:a16="http://schemas.microsoft.com/office/drawing/2014/main" id="{D9680999-1711-C44C-B99D-3E6E8CD4D150}"/>
              </a:ext>
            </a:extLst>
          </p:cNvPr>
          <p:cNvSpPr/>
          <p:nvPr/>
        </p:nvSpPr>
        <p:spPr>
          <a:xfrm rot="16200000">
            <a:off x="7062871" y="1412234"/>
            <a:ext cx="317177" cy="17343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id="{32C81713-73C2-C047-A9E3-8D2DF66CC7E5}"/>
              </a:ext>
            </a:extLst>
          </p:cNvPr>
          <p:cNvSpPr/>
          <p:nvPr/>
        </p:nvSpPr>
        <p:spPr>
          <a:xfrm rot="10800000">
            <a:off x="3493619" y="2451239"/>
            <a:ext cx="317177" cy="1335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5318DD-0CDC-574F-A5E8-9C13D83B2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84" y="5321769"/>
            <a:ext cx="830282" cy="75343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8AC18D4-754F-DD41-B6C7-5A07AAAA0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055" y="2107234"/>
            <a:ext cx="830282" cy="7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347E52-B236-5945-8163-B90F41C6E42A}"/>
              </a:ext>
            </a:extLst>
          </p:cNvPr>
          <p:cNvSpPr txBox="1"/>
          <p:nvPr/>
        </p:nvSpPr>
        <p:spPr>
          <a:xfrm>
            <a:off x="2080054" y="348836"/>
            <a:ext cx="80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Rapid Touch - 16 Touches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C4132-3FD4-2C46-9E4D-7EC4AA82B2C2}"/>
              </a:ext>
            </a:extLst>
          </p:cNvPr>
          <p:cNvSpPr/>
          <p:nvPr/>
        </p:nvSpPr>
        <p:spPr>
          <a:xfrm>
            <a:off x="3852958" y="2222841"/>
            <a:ext cx="1850682" cy="1774243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E3FD441B-3845-674B-ACD5-E5520182221D}"/>
              </a:ext>
            </a:extLst>
          </p:cNvPr>
          <p:cNvSpPr/>
          <p:nvPr/>
        </p:nvSpPr>
        <p:spPr>
          <a:xfrm>
            <a:off x="5871133" y="4230793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765738-BEA9-9D43-BDE8-C110F68DDF1C}"/>
              </a:ext>
            </a:extLst>
          </p:cNvPr>
          <p:cNvSpPr txBox="1"/>
          <p:nvPr/>
        </p:nvSpPr>
        <p:spPr>
          <a:xfrm>
            <a:off x="9551644" y="2121927"/>
            <a:ext cx="25640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How:</a:t>
            </a:r>
          </a:p>
          <a:p>
            <a:endParaRPr lang="en-US" sz="1600" dirty="0"/>
          </a:p>
          <a:p>
            <a:r>
              <a:rPr lang="en-US" sz="1600" dirty="0"/>
              <a:t>Players move within the grids to get 16 handballs.</a:t>
            </a:r>
          </a:p>
          <a:p>
            <a:endParaRPr lang="en-US" sz="1600" dirty="0"/>
          </a:p>
          <a:p>
            <a:r>
              <a:rPr lang="en-US" sz="1600" dirty="0"/>
              <a:t>The footy that is in each grid must remain within that grid.</a:t>
            </a:r>
          </a:p>
          <a:p>
            <a:endParaRPr lang="en-US" sz="1600" dirty="0"/>
          </a:p>
          <a:p>
            <a:r>
              <a:rPr lang="en-US" sz="1600" dirty="0"/>
              <a:t>When a player reaches 16 touches they get out of the drill.</a:t>
            </a: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8B46C6-0A87-6044-8366-4D58F3200303}"/>
              </a:ext>
            </a:extLst>
          </p:cNvPr>
          <p:cNvSpPr txBox="1"/>
          <p:nvPr/>
        </p:nvSpPr>
        <p:spPr>
          <a:xfrm>
            <a:off x="3832654" y="1096167"/>
            <a:ext cx="46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is a continuous drill for 2 min max with 1 min rest for 8 Min . Min 12 players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7E535-9807-DA4C-AAA2-4ED472EBC453}"/>
              </a:ext>
            </a:extLst>
          </p:cNvPr>
          <p:cNvSpPr txBox="1"/>
          <p:nvPr/>
        </p:nvSpPr>
        <p:spPr>
          <a:xfrm>
            <a:off x="199126" y="2381765"/>
            <a:ext cx="27721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areas: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Handball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Lateral movement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Work rate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Communication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51E01F-DCC2-E443-B88F-4338F796DA77}"/>
              </a:ext>
            </a:extLst>
          </p:cNvPr>
          <p:cNvSpPr/>
          <p:nvPr/>
        </p:nvSpPr>
        <p:spPr>
          <a:xfrm>
            <a:off x="5683336" y="2222840"/>
            <a:ext cx="1850682" cy="1774243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16AB4C-F49A-5C4C-A5D8-24E170B7A552}"/>
              </a:ext>
            </a:extLst>
          </p:cNvPr>
          <p:cNvSpPr/>
          <p:nvPr/>
        </p:nvSpPr>
        <p:spPr>
          <a:xfrm>
            <a:off x="5674776" y="4030140"/>
            <a:ext cx="1850682" cy="1774243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3888A5-7B51-504D-ACE2-CBA7B544D61C}"/>
              </a:ext>
            </a:extLst>
          </p:cNvPr>
          <p:cNvSpPr/>
          <p:nvPr/>
        </p:nvSpPr>
        <p:spPr>
          <a:xfrm>
            <a:off x="3854954" y="4015637"/>
            <a:ext cx="1850682" cy="1774243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32" name="Multiply 31">
            <a:extLst>
              <a:ext uri="{FF2B5EF4-FFF2-40B4-BE49-F238E27FC236}">
                <a16:creationId xmlns:a16="http://schemas.microsoft.com/office/drawing/2014/main" id="{47EC7D8C-A254-A442-AF1A-448776B107D8}"/>
              </a:ext>
            </a:extLst>
          </p:cNvPr>
          <p:cNvSpPr/>
          <p:nvPr/>
        </p:nvSpPr>
        <p:spPr>
          <a:xfrm>
            <a:off x="5889427" y="5156704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Multiply 32">
            <a:extLst>
              <a:ext uri="{FF2B5EF4-FFF2-40B4-BE49-F238E27FC236}">
                <a16:creationId xmlns:a16="http://schemas.microsoft.com/office/drawing/2014/main" id="{D0EEF367-EC08-FE42-BD39-08C0D9FD0DB1}"/>
              </a:ext>
            </a:extLst>
          </p:cNvPr>
          <p:cNvSpPr/>
          <p:nvPr/>
        </p:nvSpPr>
        <p:spPr>
          <a:xfrm>
            <a:off x="6009583" y="4708541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Multiply 33">
            <a:extLst>
              <a:ext uri="{FF2B5EF4-FFF2-40B4-BE49-F238E27FC236}">
                <a16:creationId xmlns:a16="http://schemas.microsoft.com/office/drawing/2014/main" id="{A26CB886-2268-3F4E-BBFB-AC2CF78F0BE9}"/>
              </a:ext>
            </a:extLst>
          </p:cNvPr>
          <p:cNvSpPr/>
          <p:nvPr/>
        </p:nvSpPr>
        <p:spPr>
          <a:xfrm>
            <a:off x="6436013" y="4156849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80DF677B-516C-3E42-BCB5-76A96B1CE152}"/>
              </a:ext>
            </a:extLst>
          </p:cNvPr>
          <p:cNvSpPr/>
          <p:nvPr/>
        </p:nvSpPr>
        <p:spPr>
          <a:xfrm>
            <a:off x="6392080" y="5277176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Multiply 39">
            <a:extLst>
              <a:ext uri="{FF2B5EF4-FFF2-40B4-BE49-F238E27FC236}">
                <a16:creationId xmlns:a16="http://schemas.microsoft.com/office/drawing/2014/main" id="{633ACB56-484B-D746-A8D8-08E3B37C7613}"/>
              </a:ext>
            </a:extLst>
          </p:cNvPr>
          <p:cNvSpPr/>
          <p:nvPr/>
        </p:nvSpPr>
        <p:spPr>
          <a:xfrm>
            <a:off x="6892480" y="4454657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Multiply 40">
            <a:extLst>
              <a:ext uri="{FF2B5EF4-FFF2-40B4-BE49-F238E27FC236}">
                <a16:creationId xmlns:a16="http://schemas.microsoft.com/office/drawing/2014/main" id="{D336C0A0-E420-4C42-AFCB-B6235B2A7F8F}"/>
              </a:ext>
            </a:extLst>
          </p:cNvPr>
          <p:cNvSpPr/>
          <p:nvPr/>
        </p:nvSpPr>
        <p:spPr>
          <a:xfrm>
            <a:off x="5949724" y="3239472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Multiply 41">
            <a:extLst>
              <a:ext uri="{FF2B5EF4-FFF2-40B4-BE49-F238E27FC236}">
                <a16:creationId xmlns:a16="http://schemas.microsoft.com/office/drawing/2014/main" id="{FB0B7937-ABC5-AA46-9AAD-C4D3F420BD96}"/>
              </a:ext>
            </a:extLst>
          </p:cNvPr>
          <p:cNvSpPr/>
          <p:nvPr/>
        </p:nvSpPr>
        <p:spPr>
          <a:xfrm>
            <a:off x="5897176" y="2759130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Multiply 45">
            <a:extLst>
              <a:ext uri="{FF2B5EF4-FFF2-40B4-BE49-F238E27FC236}">
                <a16:creationId xmlns:a16="http://schemas.microsoft.com/office/drawing/2014/main" id="{5239999A-EE17-6C4C-86EF-E2585AB197E1}"/>
              </a:ext>
            </a:extLst>
          </p:cNvPr>
          <p:cNvSpPr/>
          <p:nvPr/>
        </p:nvSpPr>
        <p:spPr>
          <a:xfrm>
            <a:off x="6161290" y="2343915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Multiply 46">
            <a:extLst>
              <a:ext uri="{FF2B5EF4-FFF2-40B4-BE49-F238E27FC236}">
                <a16:creationId xmlns:a16="http://schemas.microsoft.com/office/drawing/2014/main" id="{70FD49F6-B563-6A46-9F98-E06635E07D1D}"/>
              </a:ext>
            </a:extLst>
          </p:cNvPr>
          <p:cNvSpPr/>
          <p:nvPr/>
        </p:nvSpPr>
        <p:spPr>
          <a:xfrm>
            <a:off x="7035560" y="2958646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Multiply 47">
            <a:extLst>
              <a:ext uri="{FF2B5EF4-FFF2-40B4-BE49-F238E27FC236}">
                <a16:creationId xmlns:a16="http://schemas.microsoft.com/office/drawing/2014/main" id="{05D23EF9-9BBB-D049-A23A-4B30E6BBB187}"/>
              </a:ext>
            </a:extLst>
          </p:cNvPr>
          <p:cNvSpPr/>
          <p:nvPr/>
        </p:nvSpPr>
        <p:spPr>
          <a:xfrm>
            <a:off x="6793696" y="2358987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Multiply 58">
            <a:extLst>
              <a:ext uri="{FF2B5EF4-FFF2-40B4-BE49-F238E27FC236}">
                <a16:creationId xmlns:a16="http://schemas.microsoft.com/office/drawing/2014/main" id="{1F5FB48B-86F4-784D-9E5C-5F1D08951D50}"/>
              </a:ext>
            </a:extLst>
          </p:cNvPr>
          <p:cNvSpPr/>
          <p:nvPr/>
        </p:nvSpPr>
        <p:spPr>
          <a:xfrm>
            <a:off x="4092543" y="3352951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Multiply 59">
            <a:extLst>
              <a:ext uri="{FF2B5EF4-FFF2-40B4-BE49-F238E27FC236}">
                <a16:creationId xmlns:a16="http://schemas.microsoft.com/office/drawing/2014/main" id="{80B12C95-1FE6-B54D-9411-76DA7542D684}"/>
              </a:ext>
            </a:extLst>
          </p:cNvPr>
          <p:cNvSpPr/>
          <p:nvPr/>
        </p:nvSpPr>
        <p:spPr>
          <a:xfrm>
            <a:off x="4046494" y="2819091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Multiply 60">
            <a:extLst>
              <a:ext uri="{FF2B5EF4-FFF2-40B4-BE49-F238E27FC236}">
                <a16:creationId xmlns:a16="http://schemas.microsoft.com/office/drawing/2014/main" id="{253DDEB8-A2AF-1A4D-B9DE-6321C8B13B52}"/>
              </a:ext>
            </a:extLst>
          </p:cNvPr>
          <p:cNvSpPr/>
          <p:nvPr/>
        </p:nvSpPr>
        <p:spPr>
          <a:xfrm>
            <a:off x="3993173" y="2313561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Multiply 61">
            <a:extLst>
              <a:ext uri="{FF2B5EF4-FFF2-40B4-BE49-F238E27FC236}">
                <a16:creationId xmlns:a16="http://schemas.microsoft.com/office/drawing/2014/main" id="{1F2D5BE7-4608-9C49-80DB-925859DC56F6}"/>
              </a:ext>
            </a:extLst>
          </p:cNvPr>
          <p:cNvSpPr/>
          <p:nvPr/>
        </p:nvSpPr>
        <p:spPr>
          <a:xfrm>
            <a:off x="5058610" y="2656066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Multiply 62">
            <a:extLst>
              <a:ext uri="{FF2B5EF4-FFF2-40B4-BE49-F238E27FC236}">
                <a16:creationId xmlns:a16="http://schemas.microsoft.com/office/drawing/2014/main" id="{E3A4CEB2-FE8B-A449-B95F-8714372BAE03}"/>
              </a:ext>
            </a:extLst>
          </p:cNvPr>
          <p:cNvSpPr/>
          <p:nvPr/>
        </p:nvSpPr>
        <p:spPr>
          <a:xfrm>
            <a:off x="4646713" y="2318377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Multiply 63">
            <a:extLst>
              <a:ext uri="{FF2B5EF4-FFF2-40B4-BE49-F238E27FC236}">
                <a16:creationId xmlns:a16="http://schemas.microsoft.com/office/drawing/2014/main" id="{C935837D-E3AA-BA42-9594-D881CFF358FB}"/>
              </a:ext>
            </a:extLst>
          </p:cNvPr>
          <p:cNvSpPr/>
          <p:nvPr/>
        </p:nvSpPr>
        <p:spPr>
          <a:xfrm>
            <a:off x="4000180" y="4908057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Multiply 64">
            <a:extLst>
              <a:ext uri="{FF2B5EF4-FFF2-40B4-BE49-F238E27FC236}">
                <a16:creationId xmlns:a16="http://schemas.microsoft.com/office/drawing/2014/main" id="{DE2393B4-32F9-3347-924B-D43ED63D9819}"/>
              </a:ext>
            </a:extLst>
          </p:cNvPr>
          <p:cNvSpPr/>
          <p:nvPr/>
        </p:nvSpPr>
        <p:spPr>
          <a:xfrm>
            <a:off x="3985851" y="4174539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Multiply 65">
            <a:extLst>
              <a:ext uri="{FF2B5EF4-FFF2-40B4-BE49-F238E27FC236}">
                <a16:creationId xmlns:a16="http://schemas.microsoft.com/office/drawing/2014/main" id="{B9A01007-A5EE-DB44-ACCC-4227B9B7D873}"/>
              </a:ext>
            </a:extLst>
          </p:cNvPr>
          <p:cNvSpPr/>
          <p:nvPr/>
        </p:nvSpPr>
        <p:spPr>
          <a:xfrm>
            <a:off x="4487096" y="4225222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Multiply 66">
            <a:extLst>
              <a:ext uri="{FF2B5EF4-FFF2-40B4-BE49-F238E27FC236}">
                <a16:creationId xmlns:a16="http://schemas.microsoft.com/office/drawing/2014/main" id="{24FCE153-028E-314B-875D-7B55D80223D6}"/>
              </a:ext>
            </a:extLst>
          </p:cNvPr>
          <p:cNvSpPr/>
          <p:nvPr/>
        </p:nvSpPr>
        <p:spPr>
          <a:xfrm>
            <a:off x="5035918" y="4853689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Multiply 67">
            <a:extLst>
              <a:ext uri="{FF2B5EF4-FFF2-40B4-BE49-F238E27FC236}">
                <a16:creationId xmlns:a16="http://schemas.microsoft.com/office/drawing/2014/main" id="{7A416800-11F9-5446-9557-ACD9B769C575}"/>
              </a:ext>
            </a:extLst>
          </p:cNvPr>
          <p:cNvSpPr/>
          <p:nvPr/>
        </p:nvSpPr>
        <p:spPr>
          <a:xfrm>
            <a:off x="5078463" y="4174539"/>
            <a:ext cx="364524" cy="399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B12F3-4C95-DF44-9C7F-07DCF9490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36" y="4822279"/>
            <a:ext cx="459155" cy="41665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0A899F2-107B-724F-905C-0B1561DF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49" y="4756116"/>
            <a:ext cx="459155" cy="41665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ABE74C6-5656-954F-97A2-F1D5680D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00" y="3055098"/>
            <a:ext cx="459155" cy="4166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EF4A317-81D1-DB4D-BB96-A457B38A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713" y="3073652"/>
            <a:ext cx="459155" cy="4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347E52-B236-5945-8163-B90F41C6E42A}"/>
              </a:ext>
            </a:extLst>
          </p:cNvPr>
          <p:cNvSpPr txBox="1"/>
          <p:nvPr/>
        </p:nvSpPr>
        <p:spPr>
          <a:xfrm>
            <a:off x="2200474" y="117449"/>
            <a:ext cx="761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3600" dirty="0"/>
              <a:t>Rapid Touch – Piggy </a:t>
            </a:r>
            <a:r>
              <a:rPr lang="en-US" sz="3600" dirty="0" smtClean="0"/>
              <a:t>in </a:t>
            </a:r>
            <a:r>
              <a:rPr lang="en-US" sz="3600" dirty="0"/>
              <a:t>the </a:t>
            </a:r>
            <a:r>
              <a:rPr lang="en-US" sz="3600" dirty="0" smtClean="0"/>
              <a:t>middle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C4132-3FD4-2C46-9E4D-7EC4AA82B2C2}"/>
              </a:ext>
            </a:extLst>
          </p:cNvPr>
          <p:cNvSpPr/>
          <p:nvPr/>
        </p:nvSpPr>
        <p:spPr>
          <a:xfrm>
            <a:off x="3419990" y="2056892"/>
            <a:ext cx="5325762" cy="4104000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E3FD441B-3845-674B-ACD5-E5520182221D}"/>
              </a:ext>
            </a:extLst>
          </p:cNvPr>
          <p:cNvSpPr/>
          <p:nvPr/>
        </p:nvSpPr>
        <p:spPr>
          <a:xfrm>
            <a:off x="8368099" y="5588569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01B42804-BB6B-334C-9CB1-150A4BD14ADC}"/>
              </a:ext>
            </a:extLst>
          </p:cNvPr>
          <p:cNvSpPr/>
          <p:nvPr/>
        </p:nvSpPr>
        <p:spPr>
          <a:xfrm>
            <a:off x="3103606" y="1764956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06EE0E9-4997-0C40-9BF4-FBC5ED156367}"/>
              </a:ext>
            </a:extLst>
          </p:cNvPr>
          <p:cNvSpPr/>
          <p:nvPr/>
        </p:nvSpPr>
        <p:spPr>
          <a:xfrm>
            <a:off x="8299622" y="1674340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7136494"/>
                  </p:ext>
                </p:extLst>
              </p:nvPr>
            </p:nvGraphicFramePr>
            <p:xfrm rot="2485177">
              <a:off x="7688240" y="3708202"/>
              <a:ext cx="642879" cy="64287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9" cy="64287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54683" ay="-260625" az="34637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298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7688240" y="3708202"/>
                <a:ext cx="642879" cy="642879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C765738-BEA9-9D43-BDE8-C110F68DDF1C}"/>
              </a:ext>
            </a:extLst>
          </p:cNvPr>
          <p:cNvSpPr txBox="1"/>
          <p:nvPr/>
        </p:nvSpPr>
        <p:spPr>
          <a:xfrm>
            <a:off x="9551644" y="2121927"/>
            <a:ext cx="256408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How:</a:t>
            </a:r>
          </a:p>
          <a:p>
            <a:endParaRPr lang="en-US" sz="1600" dirty="0"/>
          </a:p>
          <a:p>
            <a:r>
              <a:rPr lang="en-US" sz="1600" dirty="0"/>
              <a:t>The middle player works back and forth receiving a handball/kick from the outside player and gives it back, turns and heads for the the other outside player, receives and gives back.</a:t>
            </a:r>
          </a:p>
          <a:p>
            <a:endParaRPr lang="en-US" sz="1600" dirty="0"/>
          </a:p>
          <a:p>
            <a:r>
              <a:rPr lang="en-US" sz="1600" dirty="0"/>
              <a:t>Outside players deliver the ball to the middle player as they turn.</a:t>
            </a:r>
          </a:p>
          <a:p>
            <a:endParaRPr lang="en-US" sz="1600" dirty="0"/>
          </a:p>
          <a:p>
            <a:r>
              <a:rPr lang="en-US" sz="1600" dirty="0"/>
              <a:t>Middle player changes out after 30 sec on the whistle blast.</a:t>
            </a: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8B46C6-0A87-6044-8366-4D58F3200303}"/>
              </a:ext>
            </a:extLst>
          </p:cNvPr>
          <p:cNvSpPr txBox="1"/>
          <p:nvPr/>
        </p:nvSpPr>
        <p:spPr>
          <a:xfrm>
            <a:off x="3647643" y="1193496"/>
            <a:ext cx="46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is a continuous drill for 5 min max.</a:t>
            </a:r>
          </a:p>
          <a:p>
            <a:pPr algn="ctr"/>
            <a:r>
              <a:rPr lang="en-US" b="1" dirty="0"/>
              <a:t>30 sec change outs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7E535-9807-DA4C-AAA2-4ED472EBC453}"/>
              </a:ext>
            </a:extLst>
          </p:cNvPr>
          <p:cNvSpPr txBox="1"/>
          <p:nvPr/>
        </p:nvSpPr>
        <p:spPr>
          <a:xfrm>
            <a:off x="199126" y="2381765"/>
            <a:ext cx="27721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areas: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Handball/kick under  fatigue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Disposal efficiency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Communication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Work rate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Shape for disposal with speed</a:t>
            </a:r>
          </a:p>
        </p:txBody>
      </p:sp>
      <p:sp>
        <p:nvSpPr>
          <p:cNvPr id="23" name="Multiply 22">
            <a:extLst>
              <a:ext uri="{FF2B5EF4-FFF2-40B4-BE49-F238E27FC236}">
                <a16:creationId xmlns:a16="http://schemas.microsoft.com/office/drawing/2014/main" id="{F2DB4594-CF9A-6340-A50A-FBCB3189F202}"/>
              </a:ext>
            </a:extLst>
          </p:cNvPr>
          <p:cNvSpPr/>
          <p:nvPr/>
        </p:nvSpPr>
        <p:spPr>
          <a:xfrm>
            <a:off x="3070011" y="4559422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FE348565-89BB-024C-9BE4-380EF425CCF7}"/>
              </a:ext>
            </a:extLst>
          </p:cNvPr>
          <p:cNvSpPr/>
          <p:nvPr/>
        </p:nvSpPr>
        <p:spPr>
          <a:xfrm>
            <a:off x="3072713" y="3653260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743CA335-D523-C140-B3BF-EF9E22BED96C}"/>
              </a:ext>
            </a:extLst>
          </p:cNvPr>
          <p:cNvSpPr/>
          <p:nvPr/>
        </p:nvSpPr>
        <p:spPr>
          <a:xfrm>
            <a:off x="5585193" y="2703871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Multiply 31">
            <a:extLst>
              <a:ext uri="{FF2B5EF4-FFF2-40B4-BE49-F238E27FC236}">
                <a16:creationId xmlns:a16="http://schemas.microsoft.com/office/drawing/2014/main" id="{8B7239AF-BE92-F046-9777-FAD1BAB2E12B}"/>
              </a:ext>
            </a:extLst>
          </p:cNvPr>
          <p:cNvSpPr/>
          <p:nvPr/>
        </p:nvSpPr>
        <p:spPr>
          <a:xfrm>
            <a:off x="3070011" y="2671118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Multiply 32">
            <a:extLst>
              <a:ext uri="{FF2B5EF4-FFF2-40B4-BE49-F238E27FC236}">
                <a16:creationId xmlns:a16="http://schemas.microsoft.com/office/drawing/2014/main" id="{F61542F7-EE6E-3841-AFB3-8D3CA48ED66B}"/>
              </a:ext>
            </a:extLst>
          </p:cNvPr>
          <p:cNvSpPr/>
          <p:nvPr/>
        </p:nvSpPr>
        <p:spPr>
          <a:xfrm>
            <a:off x="8333152" y="2671118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Multiply 33">
            <a:extLst>
              <a:ext uri="{FF2B5EF4-FFF2-40B4-BE49-F238E27FC236}">
                <a16:creationId xmlns:a16="http://schemas.microsoft.com/office/drawing/2014/main" id="{50D95568-9E6D-8F4F-896D-6B23B3127292}"/>
              </a:ext>
            </a:extLst>
          </p:cNvPr>
          <p:cNvSpPr/>
          <p:nvPr/>
        </p:nvSpPr>
        <p:spPr>
          <a:xfrm>
            <a:off x="8384577" y="4588861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FCFFEAC1-21CA-9740-9651-D9575984EFAE}"/>
              </a:ext>
            </a:extLst>
          </p:cNvPr>
          <p:cNvSpPr/>
          <p:nvPr/>
        </p:nvSpPr>
        <p:spPr>
          <a:xfrm>
            <a:off x="8384577" y="3624052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Multiply 39">
            <a:extLst>
              <a:ext uri="{FF2B5EF4-FFF2-40B4-BE49-F238E27FC236}">
                <a16:creationId xmlns:a16="http://schemas.microsoft.com/office/drawing/2014/main" id="{20F89341-84AA-024B-9ED3-98EB7CCDE248}"/>
              </a:ext>
            </a:extLst>
          </p:cNvPr>
          <p:cNvSpPr/>
          <p:nvPr/>
        </p:nvSpPr>
        <p:spPr>
          <a:xfrm>
            <a:off x="3055466" y="5645806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1" name="3D Model 40" descr="AFL Football">
                <a:extLst>
                  <a:ext uri="{FF2B5EF4-FFF2-40B4-BE49-F238E27FC236}">
                    <a16:creationId xmlns:a16="http://schemas.microsoft.com/office/drawing/2014/main" id="{9DB2C777-294C-5D49-97F9-FBEA8C633F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3839873"/>
                  </p:ext>
                </p:extLst>
              </p:nvPr>
            </p:nvGraphicFramePr>
            <p:xfrm rot="2485177">
              <a:off x="7700107" y="2746252"/>
              <a:ext cx="642879" cy="64287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9" cy="64287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54683" ay="-260625" az="34637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1298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3D Model 40" descr="AFL Football">
                <a:extLst>
                  <a:ext uri="{FF2B5EF4-FFF2-40B4-BE49-F238E27FC236}">
                    <a16:creationId xmlns:a16="http://schemas.microsoft.com/office/drawing/2014/main" id="{9DB2C777-294C-5D49-97F9-FBEA8C633F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7700107" y="2746252"/>
                <a:ext cx="642879" cy="64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2" name="3D Model 41" descr="AFL Football">
                <a:extLst>
                  <a:ext uri="{FF2B5EF4-FFF2-40B4-BE49-F238E27FC236}">
                    <a16:creationId xmlns:a16="http://schemas.microsoft.com/office/drawing/2014/main" id="{FAD56ECC-502F-4D46-B862-16EE9DC9B3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0716756"/>
                  </p:ext>
                </p:extLst>
              </p:nvPr>
            </p:nvGraphicFramePr>
            <p:xfrm rot="2485177">
              <a:off x="3735540" y="5763356"/>
              <a:ext cx="642879" cy="64287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9" cy="64287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54683" ay="-260625" az="34637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298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2" name="3D Model 41" descr="AFL Football">
                <a:extLst>
                  <a:ext uri="{FF2B5EF4-FFF2-40B4-BE49-F238E27FC236}">
                    <a16:creationId xmlns:a16="http://schemas.microsoft.com/office/drawing/2014/main" id="{FAD56ECC-502F-4D46-B862-16EE9DC9B3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3735540" y="5763356"/>
                <a:ext cx="642879" cy="64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6" name="3D Model 45" descr="AFL Football">
                <a:extLst>
                  <a:ext uri="{FF2B5EF4-FFF2-40B4-BE49-F238E27FC236}">
                    <a16:creationId xmlns:a16="http://schemas.microsoft.com/office/drawing/2014/main" id="{5860C15A-25D5-1540-9A95-FC87CDF3C2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4566410"/>
                  </p:ext>
                </p:extLst>
              </p:nvPr>
            </p:nvGraphicFramePr>
            <p:xfrm rot="2485177">
              <a:off x="3741159" y="4644302"/>
              <a:ext cx="642879" cy="64287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9" cy="64287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54683" ay="-260625" az="34637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1298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6" name="3D Model 45" descr="AFL Football">
                <a:extLst>
                  <a:ext uri="{FF2B5EF4-FFF2-40B4-BE49-F238E27FC236}">
                    <a16:creationId xmlns:a16="http://schemas.microsoft.com/office/drawing/2014/main" id="{5860C15A-25D5-1540-9A95-FC87CDF3C2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3741159" y="4644302"/>
                <a:ext cx="642879" cy="64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7" name="3D Model 46" descr="AFL Football">
                <a:extLst>
                  <a:ext uri="{FF2B5EF4-FFF2-40B4-BE49-F238E27FC236}">
                    <a16:creationId xmlns:a16="http://schemas.microsoft.com/office/drawing/2014/main" id="{67B6FEF5-150E-E544-A4A8-037EFDDD7D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7886703"/>
                  </p:ext>
                </p:extLst>
              </p:nvPr>
            </p:nvGraphicFramePr>
            <p:xfrm rot="2485177">
              <a:off x="3745315" y="3757809"/>
              <a:ext cx="642879" cy="64287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9" cy="64287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54683" ay="-260625" az="34637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1298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7" name="3D Model 46" descr="AFL Football">
                <a:extLst>
                  <a:ext uri="{FF2B5EF4-FFF2-40B4-BE49-F238E27FC236}">
                    <a16:creationId xmlns:a16="http://schemas.microsoft.com/office/drawing/2014/main" id="{67B6FEF5-150E-E544-A4A8-037EFDDD7D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3745315" y="3757809"/>
                <a:ext cx="642879" cy="64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8" name="3D Model 47" descr="AFL Football">
                <a:extLst>
                  <a:ext uri="{FF2B5EF4-FFF2-40B4-BE49-F238E27FC236}">
                    <a16:creationId xmlns:a16="http://schemas.microsoft.com/office/drawing/2014/main" id="{6A0E5C0F-FD74-1649-8289-952B278833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306396"/>
                  </p:ext>
                </p:extLst>
              </p:nvPr>
            </p:nvGraphicFramePr>
            <p:xfrm rot="2485177">
              <a:off x="3691059" y="2725512"/>
              <a:ext cx="642879" cy="64287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9" cy="64287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54683" ay="-260625" az="34637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1298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8" name="3D Model 47" descr="AFL Football">
                <a:extLst>
                  <a:ext uri="{FF2B5EF4-FFF2-40B4-BE49-F238E27FC236}">
                    <a16:creationId xmlns:a16="http://schemas.microsoft.com/office/drawing/2014/main" id="{6A0E5C0F-FD74-1649-8289-952B278833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3691059" y="2725512"/>
                <a:ext cx="642879" cy="64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9" name="3D Model 48" descr="AFL Football">
                <a:extLst>
                  <a:ext uri="{FF2B5EF4-FFF2-40B4-BE49-F238E27FC236}">
                    <a16:creationId xmlns:a16="http://schemas.microsoft.com/office/drawing/2014/main" id="{3FE5F65F-B360-AC4D-A57A-63627C782E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8007878"/>
                  </p:ext>
                </p:extLst>
              </p:nvPr>
            </p:nvGraphicFramePr>
            <p:xfrm rot="2485177">
              <a:off x="7706114" y="1738784"/>
              <a:ext cx="642879" cy="64287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9" cy="64287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54683" ay="-260625" az="34637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1298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9" name="3D Model 48" descr="AFL Football">
                <a:extLst>
                  <a:ext uri="{FF2B5EF4-FFF2-40B4-BE49-F238E27FC236}">
                    <a16:creationId xmlns:a16="http://schemas.microsoft.com/office/drawing/2014/main" id="{3FE5F65F-B360-AC4D-A57A-63627C782E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7706114" y="1738784"/>
                <a:ext cx="642879" cy="64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50" name="3D Model 49" descr="AFL Football">
                <a:extLst>
                  <a:ext uri="{FF2B5EF4-FFF2-40B4-BE49-F238E27FC236}">
                    <a16:creationId xmlns:a16="http://schemas.microsoft.com/office/drawing/2014/main" id="{BE4AC521-3339-EE4C-9EB4-97C6C6B68A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2167071"/>
                  </p:ext>
                </p:extLst>
              </p:nvPr>
            </p:nvGraphicFramePr>
            <p:xfrm rot="2485177">
              <a:off x="3733479" y="1818117"/>
              <a:ext cx="642879" cy="64287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9" cy="64287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54683" ay="-260625" az="34637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298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0" name="3D Model 49" descr="AFL Football">
                <a:extLst>
                  <a:ext uri="{FF2B5EF4-FFF2-40B4-BE49-F238E27FC236}">
                    <a16:creationId xmlns:a16="http://schemas.microsoft.com/office/drawing/2014/main" id="{BE4AC521-3339-EE4C-9EB4-97C6C6B68A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3733479" y="1818117"/>
                <a:ext cx="642879" cy="64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51" name="3D Model 50" descr="AFL Football">
                <a:extLst>
                  <a:ext uri="{FF2B5EF4-FFF2-40B4-BE49-F238E27FC236}">
                    <a16:creationId xmlns:a16="http://schemas.microsoft.com/office/drawing/2014/main" id="{AB8749FB-E4A3-AB40-BD8D-1D44D5F87D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64874"/>
                  </p:ext>
                </p:extLst>
              </p:nvPr>
            </p:nvGraphicFramePr>
            <p:xfrm rot="2485177">
              <a:off x="7791956" y="5731919"/>
              <a:ext cx="642879" cy="64287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9" cy="64287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54683" ay="-260625" az="34637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1298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1" name="3D Model 50" descr="AFL Football">
                <a:extLst>
                  <a:ext uri="{FF2B5EF4-FFF2-40B4-BE49-F238E27FC236}">
                    <a16:creationId xmlns:a16="http://schemas.microsoft.com/office/drawing/2014/main" id="{AB8749FB-E4A3-AB40-BD8D-1D44D5F87D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7791956" y="5731919"/>
                <a:ext cx="642879" cy="642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53" name="3D Model 52" descr="AFL Football">
                <a:extLst>
                  <a:ext uri="{FF2B5EF4-FFF2-40B4-BE49-F238E27FC236}">
                    <a16:creationId xmlns:a16="http://schemas.microsoft.com/office/drawing/2014/main" id="{6BD73780-27F3-6049-B14E-00A6CE9381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6118976"/>
                  </p:ext>
                </p:extLst>
              </p:nvPr>
            </p:nvGraphicFramePr>
            <p:xfrm rot="2485177">
              <a:off x="7719257" y="4665351"/>
              <a:ext cx="642875" cy="668087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5" cy="668087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23977" ay="303922" az="74127"/>
                    <am3d:postTrans dx="0" dy="0" dz="0"/>
                  </am3d:trans>
                  <am3d:attrSrcUrl r:id="rId3"/>
                  <am3d:raster rName="Office3DRenderer" rVer="16.0.8326">
                    <am3d:blip r:embed="rId7"/>
                  </am3d:raster>
                  <am3d:objViewport viewportSz="12983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3" name="3D Model 52" descr="AFL Football">
                <a:extLst>
                  <a:ext uri="{FF2B5EF4-FFF2-40B4-BE49-F238E27FC236}">
                    <a16:creationId xmlns:a16="http://schemas.microsoft.com/office/drawing/2014/main" id="{6BD73780-27F3-6049-B14E-00A6CE9381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485177">
                <a:off x="7719257" y="4665351"/>
                <a:ext cx="642875" cy="668087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Multiply 53">
            <a:extLst>
              <a:ext uri="{FF2B5EF4-FFF2-40B4-BE49-F238E27FC236}">
                <a16:creationId xmlns:a16="http://schemas.microsoft.com/office/drawing/2014/main" id="{AEC3BD71-16EE-C745-BE4A-AA8EFA2F7574}"/>
              </a:ext>
            </a:extLst>
          </p:cNvPr>
          <p:cNvSpPr/>
          <p:nvPr/>
        </p:nvSpPr>
        <p:spPr>
          <a:xfrm>
            <a:off x="5642291" y="3660687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Multiply 54">
            <a:extLst>
              <a:ext uri="{FF2B5EF4-FFF2-40B4-BE49-F238E27FC236}">
                <a16:creationId xmlns:a16="http://schemas.microsoft.com/office/drawing/2014/main" id="{127B869D-3C2D-4943-AC0C-9FFE18EB3A57}"/>
              </a:ext>
            </a:extLst>
          </p:cNvPr>
          <p:cNvSpPr/>
          <p:nvPr/>
        </p:nvSpPr>
        <p:spPr>
          <a:xfrm>
            <a:off x="5585193" y="4722349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Multiply 55">
            <a:extLst>
              <a:ext uri="{FF2B5EF4-FFF2-40B4-BE49-F238E27FC236}">
                <a16:creationId xmlns:a16="http://schemas.microsoft.com/office/drawing/2014/main" id="{296615A9-0B68-7E42-A7FD-06D9194E211B}"/>
              </a:ext>
            </a:extLst>
          </p:cNvPr>
          <p:cNvSpPr/>
          <p:nvPr/>
        </p:nvSpPr>
        <p:spPr>
          <a:xfrm>
            <a:off x="5642828" y="5662607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Multiply 56">
            <a:extLst>
              <a:ext uri="{FF2B5EF4-FFF2-40B4-BE49-F238E27FC236}">
                <a16:creationId xmlns:a16="http://schemas.microsoft.com/office/drawing/2014/main" id="{748E5DD8-75C3-C241-8B43-DF482B45F296}"/>
              </a:ext>
            </a:extLst>
          </p:cNvPr>
          <p:cNvSpPr/>
          <p:nvPr/>
        </p:nvSpPr>
        <p:spPr>
          <a:xfrm>
            <a:off x="5598981" y="1804141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-Turn Arrow 3">
            <a:extLst>
              <a:ext uri="{FF2B5EF4-FFF2-40B4-BE49-F238E27FC236}">
                <a16:creationId xmlns:a16="http://schemas.microsoft.com/office/drawing/2014/main" id="{DCF1C708-1825-3C44-A22D-96B145A77F18}"/>
              </a:ext>
            </a:extLst>
          </p:cNvPr>
          <p:cNvSpPr/>
          <p:nvPr/>
        </p:nvSpPr>
        <p:spPr>
          <a:xfrm rot="5400000">
            <a:off x="6893443" y="1564334"/>
            <a:ext cx="302668" cy="1393722"/>
          </a:xfrm>
          <a:prstGeom prst="uturnArrow">
            <a:avLst>
              <a:gd name="adj1" fmla="val 25000"/>
              <a:gd name="adj2" fmla="val 21439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U-Turn Arrow 57">
            <a:extLst>
              <a:ext uri="{FF2B5EF4-FFF2-40B4-BE49-F238E27FC236}">
                <a16:creationId xmlns:a16="http://schemas.microsoft.com/office/drawing/2014/main" id="{6FF57A48-0384-2748-876E-0417EA7EA7C0}"/>
              </a:ext>
            </a:extLst>
          </p:cNvPr>
          <p:cNvSpPr/>
          <p:nvPr/>
        </p:nvSpPr>
        <p:spPr>
          <a:xfrm rot="5400000" flipH="1" flipV="1">
            <a:off x="4903051" y="1619111"/>
            <a:ext cx="231172" cy="1264251"/>
          </a:xfrm>
          <a:prstGeom prst="uturnArrow">
            <a:avLst>
              <a:gd name="adj1" fmla="val 25000"/>
              <a:gd name="adj2" fmla="val 16082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U-Turn Arrow 58">
            <a:extLst>
              <a:ext uri="{FF2B5EF4-FFF2-40B4-BE49-F238E27FC236}">
                <a16:creationId xmlns:a16="http://schemas.microsoft.com/office/drawing/2014/main" id="{350A937C-A8FF-6C49-A7ED-4AC049B18EE0}"/>
              </a:ext>
            </a:extLst>
          </p:cNvPr>
          <p:cNvSpPr/>
          <p:nvPr/>
        </p:nvSpPr>
        <p:spPr>
          <a:xfrm rot="5400000">
            <a:off x="6859768" y="3384851"/>
            <a:ext cx="302668" cy="1393722"/>
          </a:xfrm>
          <a:prstGeom prst="uturnArrow">
            <a:avLst>
              <a:gd name="adj1" fmla="val 25000"/>
              <a:gd name="adj2" fmla="val 21439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U-Turn Arrow 59">
            <a:extLst>
              <a:ext uri="{FF2B5EF4-FFF2-40B4-BE49-F238E27FC236}">
                <a16:creationId xmlns:a16="http://schemas.microsoft.com/office/drawing/2014/main" id="{6F2DA041-24AE-8A41-8B50-7A11FB7E8D3F}"/>
              </a:ext>
            </a:extLst>
          </p:cNvPr>
          <p:cNvSpPr/>
          <p:nvPr/>
        </p:nvSpPr>
        <p:spPr>
          <a:xfrm rot="5400000">
            <a:off x="6893443" y="4437032"/>
            <a:ext cx="302668" cy="1393722"/>
          </a:xfrm>
          <a:prstGeom prst="uturnArrow">
            <a:avLst>
              <a:gd name="adj1" fmla="val 25000"/>
              <a:gd name="adj2" fmla="val 21439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U-Turn Arrow 60">
            <a:extLst>
              <a:ext uri="{FF2B5EF4-FFF2-40B4-BE49-F238E27FC236}">
                <a16:creationId xmlns:a16="http://schemas.microsoft.com/office/drawing/2014/main" id="{FD2206CA-E814-9842-8783-CEEB97F8C76A}"/>
              </a:ext>
            </a:extLst>
          </p:cNvPr>
          <p:cNvSpPr/>
          <p:nvPr/>
        </p:nvSpPr>
        <p:spPr>
          <a:xfrm rot="5400000">
            <a:off x="6877543" y="5332780"/>
            <a:ext cx="302668" cy="1393722"/>
          </a:xfrm>
          <a:prstGeom prst="uturnArrow">
            <a:avLst>
              <a:gd name="adj1" fmla="val 25000"/>
              <a:gd name="adj2" fmla="val 21439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U-Turn Arrow 61">
            <a:extLst>
              <a:ext uri="{FF2B5EF4-FFF2-40B4-BE49-F238E27FC236}">
                <a16:creationId xmlns:a16="http://schemas.microsoft.com/office/drawing/2014/main" id="{9D10677E-D549-C545-BB2C-0CCC9DD22452}"/>
              </a:ext>
            </a:extLst>
          </p:cNvPr>
          <p:cNvSpPr/>
          <p:nvPr/>
        </p:nvSpPr>
        <p:spPr>
          <a:xfrm rot="5400000">
            <a:off x="6811503" y="2471012"/>
            <a:ext cx="302668" cy="1393722"/>
          </a:xfrm>
          <a:prstGeom prst="uturnArrow">
            <a:avLst>
              <a:gd name="adj1" fmla="val 25000"/>
              <a:gd name="adj2" fmla="val 21439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U-Turn Arrow 63">
            <a:extLst>
              <a:ext uri="{FF2B5EF4-FFF2-40B4-BE49-F238E27FC236}">
                <a16:creationId xmlns:a16="http://schemas.microsoft.com/office/drawing/2014/main" id="{96E7C560-9F4E-D64E-9BB7-A26B0643C438}"/>
              </a:ext>
            </a:extLst>
          </p:cNvPr>
          <p:cNvSpPr/>
          <p:nvPr/>
        </p:nvSpPr>
        <p:spPr>
          <a:xfrm rot="5400000" flipH="1" flipV="1">
            <a:off x="4923684" y="2429781"/>
            <a:ext cx="231172" cy="1264251"/>
          </a:xfrm>
          <a:prstGeom prst="uturnArrow">
            <a:avLst>
              <a:gd name="adj1" fmla="val 25000"/>
              <a:gd name="adj2" fmla="val 16082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U-Turn Arrow 64">
            <a:extLst>
              <a:ext uri="{FF2B5EF4-FFF2-40B4-BE49-F238E27FC236}">
                <a16:creationId xmlns:a16="http://schemas.microsoft.com/office/drawing/2014/main" id="{391D2B7E-F68A-7E4E-9766-46F2D0F615B7}"/>
              </a:ext>
            </a:extLst>
          </p:cNvPr>
          <p:cNvSpPr/>
          <p:nvPr/>
        </p:nvSpPr>
        <p:spPr>
          <a:xfrm rot="5400000" flipH="1" flipV="1">
            <a:off x="4965786" y="3432892"/>
            <a:ext cx="231172" cy="1264251"/>
          </a:xfrm>
          <a:prstGeom prst="uturnArrow">
            <a:avLst>
              <a:gd name="adj1" fmla="val 25000"/>
              <a:gd name="adj2" fmla="val 16082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U-Turn Arrow 65">
            <a:extLst>
              <a:ext uri="{FF2B5EF4-FFF2-40B4-BE49-F238E27FC236}">
                <a16:creationId xmlns:a16="http://schemas.microsoft.com/office/drawing/2014/main" id="{3761B743-ABF6-6848-9461-B92A5CF61946}"/>
              </a:ext>
            </a:extLst>
          </p:cNvPr>
          <p:cNvSpPr/>
          <p:nvPr/>
        </p:nvSpPr>
        <p:spPr>
          <a:xfrm rot="5400000" flipH="1" flipV="1">
            <a:off x="4923684" y="4448116"/>
            <a:ext cx="231172" cy="1264251"/>
          </a:xfrm>
          <a:prstGeom prst="uturnArrow">
            <a:avLst>
              <a:gd name="adj1" fmla="val 25000"/>
              <a:gd name="adj2" fmla="val 16082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U-Turn Arrow 66">
            <a:extLst>
              <a:ext uri="{FF2B5EF4-FFF2-40B4-BE49-F238E27FC236}">
                <a16:creationId xmlns:a16="http://schemas.microsoft.com/office/drawing/2014/main" id="{C7AEB07A-C0AB-804D-A8AF-E61C6725CE72}"/>
              </a:ext>
            </a:extLst>
          </p:cNvPr>
          <p:cNvSpPr/>
          <p:nvPr/>
        </p:nvSpPr>
        <p:spPr>
          <a:xfrm rot="5400000" flipH="1" flipV="1">
            <a:off x="5022906" y="5349713"/>
            <a:ext cx="231172" cy="1264251"/>
          </a:xfrm>
          <a:prstGeom prst="uturnArrow">
            <a:avLst>
              <a:gd name="adj1" fmla="val 25000"/>
              <a:gd name="adj2" fmla="val 16082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347E52-B236-5945-8163-B90F41C6E42A}"/>
              </a:ext>
            </a:extLst>
          </p:cNvPr>
          <p:cNvSpPr txBox="1"/>
          <p:nvPr/>
        </p:nvSpPr>
        <p:spPr>
          <a:xfrm>
            <a:off x="2080054" y="348836"/>
            <a:ext cx="80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Handball Grid  1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C4132-3FD4-2C46-9E4D-7EC4AA82B2C2}"/>
              </a:ext>
            </a:extLst>
          </p:cNvPr>
          <p:cNvSpPr/>
          <p:nvPr/>
        </p:nvSpPr>
        <p:spPr>
          <a:xfrm>
            <a:off x="3419990" y="2056892"/>
            <a:ext cx="5325762" cy="4104000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33610-9150-D842-8947-9CB1D0FEAAB9}"/>
              </a:ext>
            </a:extLst>
          </p:cNvPr>
          <p:cNvSpPr txBox="1"/>
          <p:nvPr/>
        </p:nvSpPr>
        <p:spPr>
          <a:xfrm>
            <a:off x="8977184" y="1866555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231A3-886D-AC4D-9FD4-DC1108A81045}"/>
              </a:ext>
            </a:extLst>
          </p:cNvPr>
          <p:cNvSpPr txBox="1"/>
          <p:nvPr/>
        </p:nvSpPr>
        <p:spPr>
          <a:xfrm>
            <a:off x="2590801" y="1957171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45C04-6919-574F-8B57-08612BF301EC}"/>
              </a:ext>
            </a:extLst>
          </p:cNvPr>
          <p:cNvSpPr txBox="1"/>
          <p:nvPr/>
        </p:nvSpPr>
        <p:spPr>
          <a:xfrm>
            <a:off x="9012195" y="5879939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48B57F-5BC7-A84F-9C62-DAEF65C29723}"/>
              </a:ext>
            </a:extLst>
          </p:cNvPr>
          <p:cNvSpPr txBox="1"/>
          <p:nvPr/>
        </p:nvSpPr>
        <p:spPr>
          <a:xfrm>
            <a:off x="6827715" y="5239241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</a:t>
            </a:r>
            <a:endParaRPr lang="en-US" dirty="0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E3FD441B-3845-674B-ACD5-E5520182221D}"/>
              </a:ext>
            </a:extLst>
          </p:cNvPr>
          <p:cNvSpPr/>
          <p:nvPr/>
        </p:nvSpPr>
        <p:spPr>
          <a:xfrm>
            <a:off x="8359346" y="5687724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01B42804-BB6B-334C-9CB1-150A4BD14ADC}"/>
              </a:ext>
            </a:extLst>
          </p:cNvPr>
          <p:cNvSpPr/>
          <p:nvPr/>
        </p:nvSpPr>
        <p:spPr>
          <a:xfrm>
            <a:off x="3103606" y="1764956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06EE0E9-4997-0C40-9BF4-FBC5ED156367}"/>
              </a:ext>
            </a:extLst>
          </p:cNvPr>
          <p:cNvSpPr/>
          <p:nvPr/>
        </p:nvSpPr>
        <p:spPr>
          <a:xfrm>
            <a:off x="8299622" y="1674340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98477782-2627-4448-94DA-6307EE4B8E9C}"/>
              </a:ext>
            </a:extLst>
          </p:cNvPr>
          <p:cNvSpPr/>
          <p:nvPr/>
        </p:nvSpPr>
        <p:spPr>
          <a:xfrm>
            <a:off x="7515542" y="5151947"/>
            <a:ext cx="580769" cy="517257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6864343"/>
                  </p:ext>
                </p:extLst>
              </p:nvPr>
            </p:nvGraphicFramePr>
            <p:xfrm rot="2485177">
              <a:off x="8065438" y="5363264"/>
              <a:ext cx="580769" cy="592931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580769" cy="592931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2983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8065438" y="5363264"/>
                <a:ext cx="580769" cy="592931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C765738-BEA9-9D43-BDE8-C110F68DDF1C}"/>
              </a:ext>
            </a:extLst>
          </p:cNvPr>
          <p:cNvSpPr txBox="1"/>
          <p:nvPr/>
        </p:nvSpPr>
        <p:spPr>
          <a:xfrm>
            <a:off x="9491957" y="2014150"/>
            <a:ext cx="25640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How:</a:t>
            </a:r>
          </a:p>
          <a:p>
            <a:endParaRPr lang="en-US" sz="1600" dirty="0"/>
          </a:p>
          <a:p>
            <a:r>
              <a:rPr lang="en-US" sz="1600" dirty="0" smtClean="0"/>
              <a:t>Hit </a:t>
            </a:r>
            <a:r>
              <a:rPr lang="en-US" sz="1600" dirty="0"/>
              <a:t>player applies pressure to A1 &amp; the </a:t>
            </a:r>
            <a:r>
              <a:rPr lang="en-US" sz="1600" dirty="0" smtClean="0"/>
              <a:t>Guard/Lock </a:t>
            </a:r>
            <a:r>
              <a:rPr lang="en-US" sz="1600" dirty="0"/>
              <a:t>player protects space</a:t>
            </a:r>
          </a:p>
          <a:p>
            <a:endParaRPr lang="en-US" sz="1600" dirty="0"/>
          </a:p>
          <a:p>
            <a:r>
              <a:rPr lang="en-US" sz="1600" dirty="0"/>
              <a:t>A1 player handballs to an A2 player &amp; the </a:t>
            </a:r>
            <a:r>
              <a:rPr lang="en-US" sz="1600" dirty="0" smtClean="0"/>
              <a:t>Guard/Lock </a:t>
            </a:r>
            <a:r>
              <a:rPr lang="en-US" sz="1600" dirty="0"/>
              <a:t>Player moves to become </a:t>
            </a:r>
            <a:r>
              <a:rPr lang="en-US" sz="1600" dirty="0" smtClean="0"/>
              <a:t>Hit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Hit </a:t>
            </a:r>
            <a:r>
              <a:rPr lang="en-US" sz="1600" dirty="0"/>
              <a:t>now moves back to assume </a:t>
            </a:r>
            <a:r>
              <a:rPr lang="en-US" sz="1600" dirty="0" smtClean="0"/>
              <a:t>Guard/Lock </a:t>
            </a:r>
            <a:r>
              <a:rPr lang="en-US" sz="1600" dirty="0"/>
              <a:t>and protect space</a:t>
            </a:r>
          </a:p>
          <a:p>
            <a:endParaRPr lang="en-US" sz="1600" dirty="0"/>
          </a:p>
          <a:p>
            <a:r>
              <a:rPr lang="en-US" sz="1600" dirty="0"/>
              <a:t>At the whistle blast (every 30 sec) D players move out and waiting D players move in. Players rotate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8B46C6-0A87-6044-8366-4D58F3200303}"/>
              </a:ext>
            </a:extLst>
          </p:cNvPr>
          <p:cNvSpPr txBox="1"/>
          <p:nvPr/>
        </p:nvSpPr>
        <p:spPr>
          <a:xfrm>
            <a:off x="3832654" y="1096167"/>
            <a:ext cx="46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is a continuous drill for 5 min max.</a:t>
            </a:r>
          </a:p>
          <a:p>
            <a:pPr algn="ctr"/>
            <a:r>
              <a:rPr lang="en-US" b="1" dirty="0"/>
              <a:t>8 players per grid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7E535-9807-DA4C-AAA2-4ED472EBC453}"/>
              </a:ext>
            </a:extLst>
          </p:cNvPr>
          <p:cNvSpPr txBox="1"/>
          <p:nvPr/>
        </p:nvSpPr>
        <p:spPr>
          <a:xfrm>
            <a:off x="199126" y="2381765"/>
            <a:ext cx="2772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areas: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Handball under pressure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Footy IQ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Hit player </a:t>
            </a:r>
            <a:r>
              <a:rPr lang="en-US" sz="1600" dirty="0"/>
              <a:t>Defensive pressure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Lock player </a:t>
            </a:r>
            <a:r>
              <a:rPr lang="en-US" sz="1600" dirty="0"/>
              <a:t>protection of space</a:t>
            </a:r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549C3601-9817-F545-AFFB-58DD296B12E6}"/>
              </a:ext>
            </a:extLst>
          </p:cNvPr>
          <p:cNvSpPr/>
          <p:nvPr/>
        </p:nvSpPr>
        <p:spPr>
          <a:xfrm>
            <a:off x="6246453" y="6310834"/>
            <a:ext cx="463265" cy="465220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01E3E-B43F-524C-85F4-A9BFE44985B7}"/>
              </a:ext>
            </a:extLst>
          </p:cNvPr>
          <p:cNvSpPr txBox="1"/>
          <p:nvPr/>
        </p:nvSpPr>
        <p:spPr>
          <a:xfrm>
            <a:off x="4510383" y="6394133"/>
            <a:ext cx="144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</a:t>
            </a:r>
            <a:r>
              <a:rPr lang="en-US" dirty="0"/>
              <a:t>&amp; </a:t>
            </a:r>
            <a:r>
              <a:rPr lang="en-US" dirty="0" smtClean="0"/>
              <a:t>Lock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BD7F1-42A8-3D43-9C76-D60331D81A7F}"/>
              </a:ext>
            </a:extLst>
          </p:cNvPr>
          <p:cNvSpPr txBox="1"/>
          <p:nvPr/>
        </p:nvSpPr>
        <p:spPr>
          <a:xfrm>
            <a:off x="6780526" y="6358778"/>
            <a:ext cx="125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D6A3D-91CA-7F42-983E-D1B2A41C2DE5}"/>
              </a:ext>
            </a:extLst>
          </p:cNvPr>
          <p:cNvSpPr txBox="1"/>
          <p:nvPr/>
        </p:nvSpPr>
        <p:spPr>
          <a:xfrm>
            <a:off x="2574711" y="5917072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77BBFDAA-81F4-AD45-AA52-0DE5704E455B}"/>
              </a:ext>
            </a:extLst>
          </p:cNvPr>
          <p:cNvSpPr/>
          <p:nvPr/>
        </p:nvSpPr>
        <p:spPr>
          <a:xfrm>
            <a:off x="3087516" y="5724857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5F71F4-9F3E-8C47-BF74-A257AD613E5E}"/>
              </a:ext>
            </a:extLst>
          </p:cNvPr>
          <p:cNvSpPr txBox="1"/>
          <p:nvPr/>
        </p:nvSpPr>
        <p:spPr>
          <a:xfrm>
            <a:off x="4792144" y="3577588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Guard</a:t>
            </a:r>
            <a:endParaRPr lang="en-US" dirty="0"/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C5826F18-6CDB-114F-A2CA-77C303B034CA}"/>
              </a:ext>
            </a:extLst>
          </p:cNvPr>
          <p:cNvSpPr/>
          <p:nvPr/>
        </p:nvSpPr>
        <p:spPr>
          <a:xfrm>
            <a:off x="5590577" y="3511796"/>
            <a:ext cx="580769" cy="517257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ie 1">
            <a:extLst>
              <a:ext uri="{FF2B5EF4-FFF2-40B4-BE49-F238E27FC236}">
                <a16:creationId xmlns:a16="http://schemas.microsoft.com/office/drawing/2014/main" id="{2B73DCC6-6D55-054A-A277-B9934AEDBD73}"/>
              </a:ext>
            </a:extLst>
          </p:cNvPr>
          <p:cNvSpPr/>
          <p:nvPr/>
        </p:nvSpPr>
        <p:spPr>
          <a:xfrm rot="16200000">
            <a:off x="4593750" y="2117011"/>
            <a:ext cx="3675630" cy="4040558"/>
          </a:xfrm>
          <a:prstGeom prst="pie">
            <a:avLst/>
          </a:prstGeom>
          <a:solidFill>
            <a:schemeClr val="bg2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FDCD6CE4-9ACD-BE47-B2F6-F43D63C7E6AE}"/>
              </a:ext>
            </a:extLst>
          </p:cNvPr>
          <p:cNvSpPr/>
          <p:nvPr/>
        </p:nvSpPr>
        <p:spPr>
          <a:xfrm>
            <a:off x="5641718" y="6315361"/>
            <a:ext cx="463265" cy="460693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BE8A5F75-1559-4848-A8EB-BA00A0E2B459}"/>
              </a:ext>
            </a:extLst>
          </p:cNvPr>
          <p:cNvSpPr/>
          <p:nvPr/>
        </p:nvSpPr>
        <p:spPr>
          <a:xfrm rot="16200000">
            <a:off x="7098234" y="3826188"/>
            <a:ext cx="2842054" cy="31983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iped Right Arrow 33">
            <a:extLst>
              <a:ext uri="{FF2B5EF4-FFF2-40B4-BE49-F238E27FC236}">
                <a16:creationId xmlns:a16="http://schemas.microsoft.com/office/drawing/2014/main" id="{D3C4E827-FCCE-E342-8CEB-56C6DF9D6C29}"/>
              </a:ext>
            </a:extLst>
          </p:cNvPr>
          <p:cNvSpPr/>
          <p:nvPr/>
        </p:nvSpPr>
        <p:spPr>
          <a:xfrm rot="13287522">
            <a:off x="5949348" y="4517640"/>
            <a:ext cx="1800275" cy="269039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iped Right Arrow 38">
            <a:extLst>
              <a:ext uri="{FF2B5EF4-FFF2-40B4-BE49-F238E27FC236}">
                <a16:creationId xmlns:a16="http://schemas.microsoft.com/office/drawing/2014/main" id="{109FF267-26FD-EF4D-888D-660A7C2EFA23}"/>
              </a:ext>
            </a:extLst>
          </p:cNvPr>
          <p:cNvSpPr/>
          <p:nvPr/>
        </p:nvSpPr>
        <p:spPr>
          <a:xfrm rot="19752523">
            <a:off x="6268575" y="2776284"/>
            <a:ext cx="2194782" cy="303207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347E52-B236-5945-8163-B90F41C6E42A}"/>
              </a:ext>
            </a:extLst>
          </p:cNvPr>
          <p:cNvSpPr txBox="1"/>
          <p:nvPr/>
        </p:nvSpPr>
        <p:spPr>
          <a:xfrm>
            <a:off x="2080054" y="348836"/>
            <a:ext cx="80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Handball Grid  </a:t>
            </a:r>
            <a:r>
              <a:rPr lang="en-US" sz="4000" dirty="0" smtClean="0"/>
              <a:t> </a:t>
            </a:r>
            <a:r>
              <a:rPr lang="en-US" sz="4000" dirty="0"/>
              <a:t>- A2 Connect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C4132-3FD4-2C46-9E4D-7EC4AA82B2C2}"/>
              </a:ext>
            </a:extLst>
          </p:cNvPr>
          <p:cNvSpPr/>
          <p:nvPr/>
        </p:nvSpPr>
        <p:spPr>
          <a:xfrm>
            <a:off x="3419990" y="2056892"/>
            <a:ext cx="5325762" cy="4104000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33610-9150-D842-8947-9CB1D0FEAAB9}"/>
              </a:ext>
            </a:extLst>
          </p:cNvPr>
          <p:cNvSpPr txBox="1"/>
          <p:nvPr/>
        </p:nvSpPr>
        <p:spPr>
          <a:xfrm>
            <a:off x="8977184" y="1866555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231A3-886D-AC4D-9FD4-DC1108A81045}"/>
              </a:ext>
            </a:extLst>
          </p:cNvPr>
          <p:cNvSpPr txBox="1"/>
          <p:nvPr/>
        </p:nvSpPr>
        <p:spPr>
          <a:xfrm>
            <a:off x="2590801" y="1957171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745C04-6919-574F-8B57-08612BF301EC}"/>
              </a:ext>
            </a:extLst>
          </p:cNvPr>
          <p:cNvSpPr txBox="1"/>
          <p:nvPr/>
        </p:nvSpPr>
        <p:spPr>
          <a:xfrm>
            <a:off x="9012195" y="5879939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48B57F-5BC7-A84F-9C62-DAEF65C29723}"/>
              </a:ext>
            </a:extLst>
          </p:cNvPr>
          <p:cNvSpPr txBox="1"/>
          <p:nvPr/>
        </p:nvSpPr>
        <p:spPr>
          <a:xfrm>
            <a:off x="5091631" y="3777057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Hit</a:t>
            </a:r>
            <a:endParaRPr lang="en-US" b="1" dirty="0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E3FD441B-3845-674B-ACD5-E5520182221D}"/>
              </a:ext>
            </a:extLst>
          </p:cNvPr>
          <p:cNvSpPr/>
          <p:nvPr/>
        </p:nvSpPr>
        <p:spPr>
          <a:xfrm>
            <a:off x="8359346" y="5687724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01B42804-BB6B-334C-9CB1-150A4BD14ADC}"/>
              </a:ext>
            </a:extLst>
          </p:cNvPr>
          <p:cNvSpPr/>
          <p:nvPr/>
        </p:nvSpPr>
        <p:spPr>
          <a:xfrm>
            <a:off x="3103606" y="1764956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06EE0E9-4997-0C40-9BF4-FBC5ED156367}"/>
              </a:ext>
            </a:extLst>
          </p:cNvPr>
          <p:cNvSpPr/>
          <p:nvPr/>
        </p:nvSpPr>
        <p:spPr>
          <a:xfrm>
            <a:off x="8299622" y="1674340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98477782-2627-4448-94DA-6307EE4B8E9C}"/>
              </a:ext>
            </a:extLst>
          </p:cNvPr>
          <p:cNvSpPr/>
          <p:nvPr/>
        </p:nvSpPr>
        <p:spPr>
          <a:xfrm>
            <a:off x="5630435" y="3730737"/>
            <a:ext cx="580769" cy="517257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485177">
              <a:off x="8019599" y="5401855"/>
              <a:ext cx="580769" cy="592931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580769" cy="592931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2983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8019599" y="5401855"/>
                <a:ext cx="580769" cy="592931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C765738-BEA9-9D43-BDE8-C110F68DDF1C}"/>
              </a:ext>
            </a:extLst>
          </p:cNvPr>
          <p:cNvSpPr txBox="1"/>
          <p:nvPr/>
        </p:nvSpPr>
        <p:spPr>
          <a:xfrm>
            <a:off x="9423314" y="1278763"/>
            <a:ext cx="25640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How:</a:t>
            </a:r>
            <a:endParaRPr lang="en-US" sz="1600" dirty="0"/>
          </a:p>
          <a:p>
            <a:r>
              <a:rPr lang="en-US" sz="1600" dirty="0"/>
              <a:t>The inside A2 player must move to receive from any  A1 player.</a:t>
            </a:r>
          </a:p>
          <a:p>
            <a:endParaRPr lang="en-US" sz="1600" dirty="0"/>
          </a:p>
          <a:p>
            <a:r>
              <a:rPr lang="en-US" sz="1600" dirty="0"/>
              <a:t>When the inside A2 receives, they must give to any outside A2 player. </a:t>
            </a:r>
          </a:p>
          <a:p>
            <a:endParaRPr lang="en-US" sz="1600" dirty="0"/>
          </a:p>
          <a:p>
            <a:r>
              <a:rPr lang="en-US" sz="1600" dirty="0"/>
              <a:t>The inside A2 player then works hard to receive from any A1 player</a:t>
            </a:r>
          </a:p>
          <a:p>
            <a:endParaRPr lang="en-US" sz="1600" dirty="0"/>
          </a:p>
          <a:p>
            <a:r>
              <a:rPr lang="en-US" sz="1600" dirty="0" smtClean="0"/>
              <a:t>Hit </a:t>
            </a:r>
            <a:r>
              <a:rPr lang="en-US" sz="1600" dirty="0"/>
              <a:t>player applies 100% body pressure to the middle A2 player only (no tackle).</a:t>
            </a:r>
          </a:p>
          <a:p>
            <a:endParaRPr lang="en-US" sz="1600" dirty="0"/>
          </a:p>
          <a:p>
            <a:r>
              <a:rPr lang="en-US" sz="1600" dirty="0"/>
              <a:t>On the whistle blast (30 Sec) the waiting A2 &amp; </a:t>
            </a:r>
            <a:r>
              <a:rPr lang="en-US" sz="1600" dirty="0" smtClean="0"/>
              <a:t>Hit </a:t>
            </a:r>
            <a:r>
              <a:rPr lang="en-US" sz="1600" dirty="0"/>
              <a:t>player comes into the drill and the </a:t>
            </a:r>
            <a:r>
              <a:rPr lang="en-US" sz="1600" dirty="0" smtClean="0"/>
              <a:t>Hit </a:t>
            </a:r>
            <a:r>
              <a:rPr lang="en-US" sz="1600" dirty="0"/>
              <a:t>&amp; A2  players who is in the drill rotates out. </a:t>
            </a: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8B46C6-0A87-6044-8366-4D58F3200303}"/>
              </a:ext>
            </a:extLst>
          </p:cNvPr>
          <p:cNvSpPr txBox="1"/>
          <p:nvPr/>
        </p:nvSpPr>
        <p:spPr>
          <a:xfrm>
            <a:off x="3627602" y="1110489"/>
            <a:ext cx="46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is a continuous drill for 5 min max.</a:t>
            </a:r>
          </a:p>
          <a:p>
            <a:pPr algn="ctr"/>
            <a:r>
              <a:rPr lang="en-US" b="1" dirty="0"/>
              <a:t>8 players per grid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7E535-9807-DA4C-AAA2-4ED472EBC453}"/>
              </a:ext>
            </a:extLst>
          </p:cNvPr>
          <p:cNvSpPr txBox="1"/>
          <p:nvPr/>
        </p:nvSpPr>
        <p:spPr>
          <a:xfrm>
            <a:off x="199126" y="2381765"/>
            <a:ext cx="2772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areas: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Handball under pressure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Footy IQ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Contested A2 work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Hit Player defensive </a:t>
            </a:r>
            <a:r>
              <a:rPr lang="en-US" sz="1600" dirty="0"/>
              <a:t>pressure</a:t>
            </a:r>
          </a:p>
          <a:p>
            <a:endParaRPr lang="en-US" sz="1600" dirty="0"/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549C3601-9817-F545-AFFB-58DD296B12E6}"/>
              </a:ext>
            </a:extLst>
          </p:cNvPr>
          <p:cNvSpPr/>
          <p:nvPr/>
        </p:nvSpPr>
        <p:spPr>
          <a:xfrm>
            <a:off x="4910952" y="6262890"/>
            <a:ext cx="463265" cy="465220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01E3E-B43F-524C-85F4-A9BFE44985B7}"/>
              </a:ext>
            </a:extLst>
          </p:cNvPr>
          <p:cNvSpPr txBox="1"/>
          <p:nvPr/>
        </p:nvSpPr>
        <p:spPr>
          <a:xfrm>
            <a:off x="4381097" y="6319106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Hit</a:t>
            </a:r>
            <a:endParaRPr lang="en-US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BD7F1-42A8-3D43-9C76-D60331D81A7F}"/>
              </a:ext>
            </a:extLst>
          </p:cNvPr>
          <p:cNvSpPr txBox="1"/>
          <p:nvPr/>
        </p:nvSpPr>
        <p:spPr>
          <a:xfrm>
            <a:off x="6780526" y="6358778"/>
            <a:ext cx="125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Waiting</a:t>
            </a:r>
          </a:p>
        </p:txBody>
      </p:sp>
      <p:sp>
        <p:nvSpPr>
          <p:cNvPr id="23" name="Multiply 22">
            <a:extLst>
              <a:ext uri="{FF2B5EF4-FFF2-40B4-BE49-F238E27FC236}">
                <a16:creationId xmlns:a16="http://schemas.microsoft.com/office/drawing/2014/main" id="{4B2E8CFE-849F-DF46-9C38-1CD64F9A490A}"/>
              </a:ext>
            </a:extLst>
          </p:cNvPr>
          <p:cNvSpPr/>
          <p:nvPr/>
        </p:nvSpPr>
        <p:spPr>
          <a:xfrm>
            <a:off x="3033585" y="5755402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5" name="3D Model 24" descr="AFL Football">
                <a:extLst>
                  <a:ext uri="{FF2B5EF4-FFF2-40B4-BE49-F238E27FC236}">
                    <a16:creationId xmlns:a16="http://schemas.microsoft.com/office/drawing/2014/main" id="{B723D4D3-8333-2E40-B292-A677DEBD83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9545507"/>
                  </p:ext>
                </p:extLst>
              </p:nvPr>
            </p:nvGraphicFramePr>
            <p:xfrm rot="2485177">
              <a:off x="3454583" y="2148797"/>
              <a:ext cx="642877" cy="66808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642877" cy="66808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65681" ay="404232" az="54965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12983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5" name="3D Model 24" descr="AFL Football">
                <a:extLst>
                  <a:ext uri="{FF2B5EF4-FFF2-40B4-BE49-F238E27FC236}">
                    <a16:creationId xmlns:a16="http://schemas.microsoft.com/office/drawing/2014/main" id="{B723D4D3-8333-2E40-B292-A677DEBD83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485177">
                <a:off x="3454583" y="2148797"/>
                <a:ext cx="642877" cy="668089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Multiply 28">
            <a:extLst>
              <a:ext uri="{FF2B5EF4-FFF2-40B4-BE49-F238E27FC236}">
                <a16:creationId xmlns:a16="http://schemas.microsoft.com/office/drawing/2014/main" id="{DD92BF5F-DCA9-A544-8D38-9ACD43816711}"/>
              </a:ext>
            </a:extLst>
          </p:cNvPr>
          <p:cNvSpPr/>
          <p:nvPr/>
        </p:nvSpPr>
        <p:spPr>
          <a:xfrm>
            <a:off x="6089578" y="6132283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9E6B87-24DF-CF4F-ABFC-AEB6E564E448}"/>
              </a:ext>
            </a:extLst>
          </p:cNvPr>
          <p:cNvSpPr txBox="1"/>
          <p:nvPr/>
        </p:nvSpPr>
        <p:spPr>
          <a:xfrm>
            <a:off x="2511895" y="6017775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2C97BF-61A6-FB43-81FA-992B2FA237CB}"/>
              </a:ext>
            </a:extLst>
          </p:cNvPr>
          <p:cNvSpPr txBox="1"/>
          <p:nvPr/>
        </p:nvSpPr>
        <p:spPr>
          <a:xfrm>
            <a:off x="6050448" y="4187252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47A8D0CB-032B-E04F-AF96-AFB01DD00B25}"/>
              </a:ext>
            </a:extLst>
          </p:cNvPr>
          <p:cNvSpPr/>
          <p:nvPr/>
        </p:nvSpPr>
        <p:spPr>
          <a:xfrm>
            <a:off x="6311991" y="3995037"/>
            <a:ext cx="729048" cy="7537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4682A1-1597-304C-853A-652EC4B0DA97}"/>
              </a:ext>
            </a:extLst>
          </p:cNvPr>
          <p:cNvSpPr txBox="1"/>
          <p:nvPr/>
        </p:nvSpPr>
        <p:spPr>
          <a:xfrm>
            <a:off x="5593133" y="6319106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10218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347E52-B236-5945-8163-B90F41C6E42A}"/>
              </a:ext>
            </a:extLst>
          </p:cNvPr>
          <p:cNvSpPr txBox="1"/>
          <p:nvPr/>
        </p:nvSpPr>
        <p:spPr>
          <a:xfrm>
            <a:off x="2080054" y="348836"/>
            <a:ext cx="80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Kicking -  Kick to advantage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C4132-3FD4-2C46-9E4D-7EC4AA82B2C2}"/>
              </a:ext>
            </a:extLst>
          </p:cNvPr>
          <p:cNvSpPr/>
          <p:nvPr/>
        </p:nvSpPr>
        <p:spPr>
          <a:xfrm>
            <a:off x="3419990" y="2056892"/>
            <a:ext cx="5325762" cy="4104000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2013442"/>
                  </p:ext>
                </p:extLst>
              </p:nvPr>
            </p:nvGraphicFramePr>
            <p:xfrm rot="2485177">
              <a:off x="4968713" y="5687053"/>
              <a:ext cx="554820" cy="554821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554820" cy="554821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769832" ay="-650520" az="147216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0592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4968713" y="5687053"/>
                <a:ext cx="554820" cy="554821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C765738-BEA9-9D43-BDE8-C110F68DDF1C}"/>
              </a:ext>
            </a:extLst>
          </p:cNvPr>
          <p:cNvSpPr txBox="1"/>
          <p:nvPr/>
        </p:nvSpPr>
        <p:spPr>
          <a:xfrm>
            <a:off x="9260300" y="2494411"/>
            <a:ext cx="25640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How:</a:t>
            </a:r>
          </a:p>
          <a:p>
            <a:endParaRPr lang="en-US" sz="1600" dirty="0"/>
          </a:p>
          <a:p>
            <a:r>
              <a:rPr lang="en-US" sz="1600" dirty="0"/>
              <a:t>Players lead to the corner of the square and away from the A1 player </a:t>
            </a:r>
          </a:p>
          <a:p>
            <a:endParaRPr lang="en-US" sz="1600" dirty="0"/>
          </a:p>
          <a:p>
            <a:r>
              <a:rPr lang="en-US" sz="1600" dirty="0"/>
              <a:t>A1 player kicks to the advantage and out in front of the A2 player.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8B46C6-0A87-6044-8366-4D58F3200303}"/>
              </a:ext>
            </a:extLst>
          </p:cNvPr>
          <p:cNvSpPr txBox="1"/>
          <p:nvPr/>
        </p:nvSpPr>
        <p:spPr>
          <a:xfrm>
            <a:off x="3681027" y="1137685"/>
            <a:ext cx="46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is a continuous drill for 5 min max.</a:t>
            </a:r>
          </a:p>
          <a:p>
            <a:pPr algn="ctr"/>
            <a:r>
              <a:rPr lang="en-US" b="1" dirty="0"/>
              <a:t>8 players minimum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7E535-9807-DA4C-AAA2-4ED472EBC453}"/>
              </a:ext>
            </a:extLst>
          </p:cNvPr>
          <p:cNvSpPr txBox="1"/>
          <p:nvPr/>
        </p:nvSpPr>
        <p:spPr>
          <a:xfrm>
            <a:off x="199126" y="2381765"/>
            <a:ext cx="27721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areas: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Roll outwards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Lead away from the A1 player to space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Kick to space and the advantage of the the A2 player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Penetrate kick in a switch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01E3E-B43F-524C-85F4-A9BFE44985B7}"/>
              </a:ext>
            </a:extLst>
          </p:cNvPr>
          <p:cNvSpPr txBox="1"/>
          <p:nvPr/>
        </p:nvSpPr>
        <p:spPr>
          <a:xfrm>
            <a:off x="4585709" y="5534819"/>
            <a:ext cx="105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 Kick</a:t>
            </a:r>
          </a:p>
        </p:txBody>
      </p:sp>
      <p:sp>
        <p:nvSpPr>
          <p:cNvPr id="46" name="&quot;No&quot; Symbol 45">
            <a:extLst>
              <a:ext uri="{FF2B5EF4-FFF2-40B4-BE49-F238E27FC236}">
                <a16:creationId xmlns:a16="http://schemas.microsoft.com/office/drawing/2014/main" id="{C083B3F4-549C-734B-92B9-94104A756EDB}"/>
              </a:ext>
            </a:extLst>
          </p:cNvPr>
          <p:cNvSpPr/>
          <p:nvPr/>
        </p:nvSpPr>
        <p:spPr>
          <a:xfrm rot="8092342">
            <a:off x="5792966" y="3885127"/>
            <a:ext cx="324009" cy="333632"/>
          </a:xfrm>
          <a:prstGeom prst="noSmoking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01B42804-BB6B-334C-9CB1-150A4BD14ADC}"/>
              </a:ext>
            </a:extLst>
          </p:cNvPr>
          <p:cNvSpPr/>
          <p:nvPr/>
        </p:nvSpPr>
        <p:spPr>
          <a:xfrm>
            <a:off x="5313662" y="4289273"/>
            <a:ext cx="458329" cy="36479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E3FD441B-3845-674B-ACD5-E5520182221D}"/>
              </a:ext>
            </a:extLst>
          </p:cNvPr>
          <p:cNvSpPr/>
          <p:nvPr/>
        </p:nvSpPr>
        <p:spPr>
          <a:xfrm flipV="1">
            <a:off x="6109186" y="4189872"/>
            <a:ext cx="404508" cy="3647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Multiply 49">
            <a:extLst>
              <a:ext uri="{FF2B5EF4-FFF2-40B4-BE49-F238E27FC236}">
                <a16:creationId xmlns:a16="http://schemas.microsoft.com/office/drawing/2014/main" id="{48D5115F-297D-1343-9ADF-FC50AB076985}"/>
              </a:ext>
            </a:extLst>
          </p:cNvPr>
          <p:cNvSpPr/>
          <p:nvPr/>
        </p:nvSpPr>
        <p:spPr>
          <a:xfrm flipV="1">
            <a:off x="5307603" y="3494343"/>
            <a:ext cx="404508" cy="3647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Multiply 50">
            <a:extLst>
              <a:ext uri="{FF2B5EF4-FFF2-40B4-BE49-F238E27FC236}">
                <a16:creationId xmlns:a16="http://schemas.microsoft.com/office/drawing/2014/main" id="{6F7409C5-5196-A74A-A217-202EE09D13CF}"/>
              </a:ext>
            </a:extLst>
          </p:cNvPr>
          <p:cNvSpPr/>
          <p:nvPr/>
        </p:nvSpPr>
        <p:spPr>
          <a:xfrm flipV="1">
            <a:off x="6261765" y="3530984"/>
            <a:ext cx="404508" cy="3647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Bent Arrow 51">
            <a:extLst>
              <a:ext uri="{FF2B5EF4-FFF2-40B4-BE49-F238E27FC236}">
                <a16:creationId xmlns:a16="http://schemas.microsoft.com/office/drawing/2014/main" id="{039ED74A-5161-4947-895F-95D269D09B31}"/>
              </a:ext>
            </a:extLst>
          </p:cNvPr>
          <p:cNvSpPr/>
          <p:nvPr/>
        </p:nvSpPr>
        <p:spPr>
          <a:xfrm flipV="1">
            <a:off x="4315123" y="5694291"/>
            <a:ext cx="914767" cy="36933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>
            <a:extLst>
              <a:ext uri="{FF2B5EF4-FFF2-40B4-BE49-F238E27FC236}">
                <a16:creationId xmlns:a16="http://schemas.microsoft.com/office/drawing/2014/main" id="{A6533CA9-6D99-F64B-BA2F-3777E37DA5D0}"/>
              </a:ext>
            </a:extLst>
          </p:cNvPr>
          <p:cNvSpPr/>
          <p:nvPr/>
        </p:nvSpPr>
        <p:spPr>
          <a:xfrm flipV="1">
            <a:off x="4563473" y="5777044"/>
            <a:ext cx="404508" cy="3647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Left Arrow 54">
            <a:extLst>
              <a:ext uri="{FF2B5EF4-FFF2-40B4-BE49-F238E27FC236}">
                <a16:creationId xmlns:a16="http://schemas.microsoft.com/office/drawing/2014/main" id="{0B1DAB92-43BC-F242-BF14-1431CEE12048}"/>
              </a:ext>
            </a:extLst>
          </p:cNvPr>
          <p:cNvSpPr/>
          <p:nvPr/>
        </p:nvSpPr>
        <p:spPr>
          <a:xfrm rot="19041656">
            <a:off x="4265918" y="4915986"/>
            <a:ext cx="1205412" cy="2036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Arrow 55">
            <a:extLst>
              <a:ext uri="{FF2B5EF4-FFF2-40B4-BE49-F238E27FC236}">
                <a16:creationId xmlns:a16="http://schemas.microsoft.com/office/drawing/2014/main" id="{845B74CB-E31F-7848-8CEC-56435D83E256}"/>
              </a:ext>
            </a:extLst>
          </p:cNvPr>
          <p:cNvSpPr/>
          <p:nvPr/>
        </p:nvSpPr>
        <p:spPr>
          <a:xfrm rot="2030151">
            <a:off x="4125680" y="3034546"/>
            <a:ext cx="1205412" cy="2036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Arrow 56">
            <a:extLst>
              <a:ext uri="{FF2B5EF4-FFF2-40B4-BE49-F238E27FC236}">
                <a16:creationId xmlns:a16="http://schemas.microsoft.com/office/drawing/2014/main" id="{B7C54DAA-25B4-A649-A5E4-2CC3AE8BA140}"/>
              </a:ext>
            </a:extLst>
          </p:cNvPr>
          <p:cNvSpPr/>
          <p:nvPr/>
        </p:nvSpPr>
        <p:spPr>
          <a:xfrm rot="8837562">
            <a:off x="6618662" y="3104003"/>
            <a:ext cx="1205412" cy="2036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Arrow 57">
            <a:extLst>
              <a:ext uri="{FF2B5EF4-FFF2-40B4-BE49-F238E27FC236}">
                <a16:creationId xmlns:a16="http://schemas.microsoft.com/office/drawing/2014/main" id="{3F9E6A73-F6FD-124F-A05C-452429064AEE}"/>
              </a:ext>
            </a:extLst>
          </p:cNvPr>
          <p:cNvSpPr/>
          <p:nvPr/>
        </p:nvSpPr>
        <p:spPr>
          <a:xfrm rot="13182494">
            <a:off x="6562511" y="5088161"/>
            <a:ext cx="1205412" cy="2036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06EE0E9-4997-0C40-9BF4-FBC5ED156367}"/>
              </a:ext>
            </a:extLst>
          </p:cNvPr>
          <p:cNvSpPr/>
          <p:nvPr/>
        </p:nvSpPr>
        <p:spPr>
          <a:xfrm>
            <a:off x="7092557" y="5094234"/>
            <a:ext cx="313037" cy="3825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12-Point Star 58">
            <a:extLst>
              <a:ext uri="{FF2B5EF4-FFF2-40B4-BE49-F238E27FC236}">
                <a16:creationId xmlns:a16="http://schemas.microsoft.com/office/drawing/2014/main" id="{8C57EC01-027A-E04B-B12E-08AD4C82425C}"/>
              </a:ext>
            </a:extLst>
          </p:cNvPr>
          <p:cNvSpPr/>
          <p:nvPr/>
        </p:nvSpPr>
        <p:spPr>
          <a:xfrm>
            <a:off x="3449121" y="5412622"/>
            <a:ext cx="866002" cy="748270"/>
          </a:xfrm>
          <a:prstGeom prst="star1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60" name="12-Point Star 59">
            <a:extLst>
              <a:ext uri="{FF2B5EF4-FFF2-40B4-BE49-F238E27FC236}">
                <a16:creationId xmlns:a16="http://schemas.microsoft.com/office/drawing/2014/main" id="{3047A0BC-9184-3B45-96DF-35031267F016}"/>
              </a:ext>
            </a:extLst>
          </p:cNvPr>
          <p:cNvSpPr/>
          <p:nvPr/>
        </p:nvSpPr>
        <p:spPr>
          <a:xfrm>
            <a:off x="7989936" y="5607745"/>
            <a:ext cx="866002" cy="748270"/>
          </a:xfrm>
          <a:prstGeom prst="star1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61" name="12-Point Star 60">
            <a:extLst>
              <a:ext uri="{FF2B5EF4-FFF2-40B4-BE49-F238E27FC236}">
                <a16:creationId xmlns:a16="http://schemas.microsoft.com/office/drawing/2014/main" id="{0EEE7F1B-990B-8842-BD29-9868CF8FFC4F}"/>
              </a:ext>
            </a:extLst>
          </p:cNvPr>
          <p:cNvSpPr/>
          <p:nvPr/>
        </p:nvSpPr>
        <p:spPr>
          <a:xfrm>
            <a:off x="3194861" y="1980808"/>
            <a:ext cx="866002" cy="748270"/>
          </a:xfrm>
          <a:prstGeom prst="star1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62" name="12-Point Star 61">
            <a:extLst>
              <a:ext uri="{FF2B5EF4-FFF2-40B4-BE49-F238E27FC236}">
                <a16:creationId xmlns:a16="http://schemas.microsoft.com/office/drawing/2014/main" id="{DDE3C369-F939-F240-8D0B-F6467F8D5B0D}"/>
              </a:ext>
            </a:extLst>
          </p:cNvPr>
          <p:cNvSpPr/>
          <p:nvPr/>
        </p:nvSpPr>
        <p:spPr>
          <a:xfrm>
            <a:off x="7879750" y="2133629"/>
            <a:ext cx="866002" cy="748270"/>
          </a:xfrm>
          <a:prstGeom prst="star1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63" name="Bent Arrow 62">
            <a:extLst>
              <a:ext uri="{FF2B5EF4-FFF2-40B4-BE49-F238E27FC236}">
                <a16:creationId xmlns:a16="http://schemas.microsoft.com/office/drawing/2014/main" id="{F65DA5BB-7D4E-1448-859F-D78C64C3A52F}"/>
              </a:ext>
            </a:extLst>
          </p:cNvPr>
          <p:cNvSpPr/>
          <p:nvPr/>
        </p:nvSpPr>
        <p:spPr>
          <a:xfrm rot="16200000" flipV="1">
            <a:off x="8034748" y="5049316"/>
            <a:ext cx="817690" cy="28137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Bent Arrow 63">
            <a:extLst>
              <a:ext uri="{FF2B5EF4-FFF2-40B4-BE49-F238E27FC236}">
                <a16:creationId xmlns:a16="http://schemas.microsoft.com/office/drawing/2014/main" id="{D8B854E9-A2AD-3B49-9007-EA5ABE0561BD}"/>
              </a:ext>
            </a:extLst>
          </p:cNvPr>
          <p:cNvSpPr/>
          <p:nvPr/>
        </p:nvSpPr>
        <p:spPr>
          <a:xfrm rot="5400000" flipV="1">
            <a:off x="3249176" y="2989863"/>
            <a:ext cx="817690" cy="31574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Bent Arrow 64">
            <a:extLst>
              <a:ext uri="{FF2B5EF4-FFF2-40B4-BE49-F238E27FC236}">
                <a16:creationId xmlns:a16="http://schemas.microsoft.com/office/drawing/2014/main" id="{7B71DDD9-2D92-F340-AF4A-194D41E466D1}"/>
              </a:ext>
            </a:extLst>
          </p:cNvPr>
          <p:cNvSpPr/>
          <p:nvPr/>
        </p:nvSpPr>
        <p:spPr>
          <a:xfrm rot="10800000" flipV="1">
            <a:off x="7092557" y="2189331"/>
            <a:ext cx="817690" cy="28137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6" name="3D Model 65" descr="AFL Football">
                <a:extLst>
                  <a:ext uri="{FF2B5EF4-FFF2-40B4-BE49-F238E27FC236}">
                    <a16:creationId xmlns:a16="http://schemas.microsoft.com/office/drawing/2014/main" id="{FC66DDDD-6226-2243-B429-51382C964F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4884691"/>
                  </p:ext>
                </p:extLst>
              </p:nvPr>
            </p:nvGraphicFramePr>
            <p:xfrm rot="2485177">
              <a:off x="6534582" y="2077827"/>
              <a:ext cx="529601" cy="504381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529601" cy="504381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256466" ay="-93273" az="35729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10592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6" name="3D Model 65" descr="AFL Football">
                <a:extLst>
                  <a:ext uri="{FF2B5EF4-FFF2-40B4-BE49-F238E27FC236}">
                    <a16:creationId xmlns:a16="http://schemas.microsoft.com/office/drawing/2014/main" id="{FC66DDDD-6226-2243-B429-51382C964F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485177">
                <a:off x="6534582" y="2077827"/>
                <a:ext cx="529601" cy="504381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Multiply 66">
            <a:extLst>
              <a:ext uri="{FF2B5EF4-FFF2-40B4-BE49-F238E27FC236}">
                <a16:creationId xmlns:a16="http://schemas.microsoft.com/office/drawing/2014/main" id="{DEC466A3-29AC-B44B-808F-1AFF526563FE}"/>
              </a:ext>
            </a:extLst>
          </p:cNvPr>
          <p:cNvSpPr/>
          <p:nvPr/>
        </p:nvSpPr>
        <p:spPr>
          <a:xfrm flipV="1">
            <a:off x="7188093" y="2121927"/>
            <a:ext cx="404508" cy="3647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5752E6-C6B5-614F-852F-4EC1CB47BE38}"/>
              </a:ext>
            </a:extLst>
          </p:cNvPr>
          <p:cNvSpPr txBox="1"/>
          <p:nvPr/>
        </p:nvSpPr>
        <p:spPr>
          <a:xfrm>
            <a:off x="6705795" y="2423684"/>
            <a:ext cx="88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 Kick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68432ED-0CD4-3A45-BC1F-703424C5ABFD}"/>
              </a:ext>
            </a:extLst>
          </p:cNvPr>
          <p:cNvSpPr txBox="1"/>
          <p:nvPr/>
        </p:nvSpPr>
        <p:spPr>
          <a:xfrm>
            <a:off x="5753137" y="3542603"/>
            <a:ext cx="47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EBB9E1-CE14-FB41-A95A-8DEA7735DB8C}"/>
              </a:ext>
            </a:extLst>
          </p:cNvPr>
          <p:cNvSpPr txBox="1"/>
          <p:nvPr/>
        </p:nvSpPr>
        <p:spPr>
          <a:xfrm>
            <a:off x="5813372" y="4216253"/>
            <a:ext cx="47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74" name="Multiply 73">
            <a:extLst>
              <a:ext uri="{FF2B5EF4-FFF2-40B4-BE49-F238E27FC236}">
                <a16:creationId xmlns:a16="http://schemas.microsoft.com/office/drawing/2014/main" id="{8A0CB308-4759-3A44-AF26-B3650ACC17E8}"/>
              </a:ext>
            </a:extLst>
          </p:cNvPr>
          <p:cNvSpPr/>
          <p:nvPr/>
        </p:nvSpPr>
        <p:spPr>
          <a:xfrm flipV="1">
            <a:off x="5460003" y="3646743"/>
            <a:ext cx="404508" cy="3647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Multiply 74">
            <a:extLst>
              <a:ext uri="{FF2B5EF4-FFF2-40B4-BE49-F238E27FC236}">
                <a16:creationId xmlns:a16="http://schemas.microsoft.com/office/drawing/2014/main" id="{06786A25-269E-A844-89E6-DFEC50BD65D2}"/>
              </a:ext>
            </a:extLst>
          </p:cNvPr>
          <p:cNvSpPr/>
          <p:nvPr/>
        </p:nvSpPr>
        <p:spPr>
          <a:xfrm>
            <a:off x="5527941" y="4158701"/>
            <a:ext cx="458329" cy="36479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Multiply 75">
            <a:extLst>
              <a:ext uri="{FF2B5EF4-FFF2-40B4-BE49-F238E27FC236}">
                <a16:creationId xmlns:a16="http://schemas.microsoft.com/office/drawing/2014/main" id="{909E25EC-2A41-E34F-9081-FE46B3FA988C}"/>
              </a:ext>
            </a:extLst>
          </p:cNvPr>
          <p:cNvSpPr/>
          <p:nvPr/>
        </p:nvSpPr>
        <p:spPr>
          <a:xfrm flipV="1">
            <a:off x="6387222" y="4441674"/>
            <a:ext cx="404508" cy="3647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Multiply 76">
            <a:extLst>
              <a:ext uri="{FF2B5EF4-FFF2-40B4-BE49-F238E27FC236}">
                <a16:creationId xmlns:a16="http://schemas.microsoft.com/office/drawing/2014/main" id="{F9168321-C5F3-3C4C-ACBD-0CB78E183B81}"/>
              </a:ext>
            </a:extLst>
          </p:cNvPr>
          <p:cNvSpPr/>
          <p:nvPr/>
        </p:nvSpPr>
        <p:spPr>
          <a:xfrm flipV="1">
            <a:off x="6031247" y="3725383"/>
            <a:ext cx="404508" cy="3001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Multiply 77">
            <a:extLst>
              <a:ext uri="{FF2B5EF4-FFF2-40B4-BE49-F238E27FC236}">
                <a16:creationId xmlns:a16="http://schemas.microsoft.com/office/drawing/2014/main" id="{67653CA9-C50F-8F41-9FA3-1259091B2877}"/>
              </a:ext>
            </a:extLst>
          </p:cNvPr>
          <p:cNvSpPr/>
          <p:nvPr/>
        </p:nvSpPr>
        <p:spPr>
          <a:xfrm flipV="1">
            <a:off x="4608329" y="2982750"/>
            <a:ext cx="404508" cy="3647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FB6C721-6C3C-084F-9590-4220E38BA79D}"/>
              </a:ext>
            </a:extLst>
          </p:cNvPr>
          <p:cNvSpPr txBox="1"/>
          <p:nvPr/>
        </p:nvSpPr>
        <p:spPr>
          <a:xfrm>
            <a:off x="7168363" y="4851536"/>
            <a:ext cx="47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48836C-3846-F947-A1FE-CD41DD52EE62}"/>
              </a:ext>
            </a:extLst>
          </p:cNvPr>
          <p:cNvSpPr txBox="1"/>
          <p:nvPr/>
        </p:nvSpPr>
        <p:spPr>
          <a:xfrm>
            <a:off x="4941321" y="2892581"/>
            <a:ext cx="47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43" name="Left Arrow 42">
            <a:extLst>
              <a:ext uri="{FF2B5EF4-FFF2-40B4-BE49-F238E27FC236}">
                <a16:creationId xmlns:a16="http://schemas.microsoft.com/office/drawing/2014/main" id="{AE751445-F30B-474A-B80E-5CB667B16708}"/>
              </a:ext>
            </a:extLst>
          </p:cNvPr>
          <p:cNvSpPr/>
          <p:nvPr/>
        </p:nvSpPr>
        <p:spPr>
          <a:xfrm>
            <a:off x="4324624" y="2240684"/>
            <a:ext cx="2171741" cy="18909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>
            <a:extLst>
              <a:ext uri="{FF2B5EF4-FFF2-40B4-BE49-F238E27FC236}">
                <a16:creationId xmlns:a16="http://schemas.microsoft.com/office/drawing/2014/main" id="{AB2FF2CB-6E31-0740-9A4B-170ECEAB0EAB}"/>
              </a:ext>
            </a:extLst>
          </p:cNvPr>
          <p:cNvSpPr/>
          <p:nvPr/>
        </p:nvSpPr>
        <p:spPr>
          <a:xfrm rot="10800000">
            <a:off x="5611800" y="5864892"/>
            <a:ext cx="2171741" cy="18909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347E52-B236-5945-8163-B90F41C6E42A}"/>
              </a:ext>
            </a:extLst>
          </p:cNvPr>
          <p:cNvSpPr txBox="1"/>
          <p:nvPr/>
        </p:nvSpPr>
        <p:spPr>
          <a:xfrm>
            <a:off x="2080054" y="348836"/>
            <a:ext cx="80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Game sense 3 v 3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C4132-3FD4-2C46-9E4D-7EC4AA82B2C2}"/>
              </a:ext>
            </a:extLst>
          </p:cNvPr>
          <p:cNvSpPr/>
          <p:nvPr/>
        </p:nvSpPr>
        <p:spPr>
          <a:xfrm>
            <a:off x="3939684" y="3457193"/>
            <a:ext cx="4356658" cy="2373007"/>
          </a:xfrm>
          <a:prstGeom prst="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231A3-886D-AC4D-9FD4-DC1108A81045}"/>
              </a:ext>
            </a:extLst>
          </p:cNvPr>
          <p:cNvSpPr txBox="1"/>
          <p:nvPr/>
        </p:nvSpPr>
        <p:spPr>
          <a:xfrm>
            <a:off x="4636764" y="4565031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48B57F-5BC7-A84F-9C62-DAEF65C29723}"/>
              </a:ext>
            </a:extLst>
          </p:cNvPr>
          <p:cNvSpPr txBox="1"/>
          <p:nvPr/>
        </p:nvSpPr>
        <p:spPr>
          <a:xfrm>
            <a:off x="5091631" y="3777057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Lock</a:t>
            </a:r>
            <a:endParaRPr lang="en-US" b="1" dirty="0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E3FD441B-3845-674B-ACD5-E5520182221D}"/>
              </a:ext>
            </a:extLst>
          </p:cNvPr>
          <p:cNvSpPr/>
          <p:nvPr/>
        </p:nvSpPr>
        <p:spPr>
          <a:xfrm>
            <a:off x="4260226" y="4002585"/>
            <a:ext cx="407508" cy="3693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01B42804-BB6B-334C-9CB1-150A4BD14ADC}"/>
              </a:ext>
            </a:extLst>
          </p:cNvPr>
          <p:cNvSpPr/>
          <p:nvPr/>
        </p:nvSpPr>
        <p:spPr>
          <a:xfrm>
            <a:off x="5329369" y="2407199"/>
            <a:ext cx="460584" cy="4949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06EE0E9-4997-0C40-9BF4-FBC5ED156367}"/>
              </a:ext>
            </a:extLst>
          </p:cNvPr>
          <p:cNvSpPr/>
          <p:nvPr/>
        </p:nvSpPr>
        <p:spPr>
          <a:xfrm>
            <a:off x="5365508" y="2025876"/>
            <a:ext cx="365538" cy="5212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98477782-2627-4448-94DA-6307EE4B8E9C}"/>
              </a:ext>
            </a:extLst>
          </p:cNvPr>
          <p:cNvSpPr/>
          <p:nvPr/>
        </p:nvSpPr>
        <p:spPr>
          <a:xfrm>
            <a:off x="4868860" y="3842059"/>
            <a:ext cx="306321" cy="342522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0418564"/>
                  </p:ext>
                </p:extLst>
              </p:nvPr>
            </p:nvGraphicFramePr>
            <p:xfrm rot="2485177">
              <a:off x="5334903" y="4534600"/>
              <a:ext cx="449516" cy="458929"/>
            </p:xfrm>
            <a:graphic>
              <a:graphicData uri="http://schemas.microsoft.com/office/drawing/2017/model3d">
                <am3d:model3d r:embed="rId2">
                  <am3d:spPr>
                    <a:xfrm rot="2485177">
                      <a:off x="0" y="0"/>
                      <a:ext cx="449516" cy="458929"/>
                    </a:xfrm>
                    <a:prstGeom prst="rect">
                      <a:avLst/>
                    </a:prstGeom>
                  </am3d:spPr>
                  <am3d:camera>
                    <am3d:pos x="0" y="0" z="58795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5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7705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AFL Football">
                <a:extLst>
                  <a:ext uri="{FF2B5EF4-FFF2-40B4-BE49-F238E27FC236}">
                    <a16:creationId xmlns:a16="http://schemas.microsoft.com/office/drawing/2014/main" id="{B7F4E75E-7219-4147-8B72-D84767C306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485177">
                <a:off x="5334903" y="4534600"/>
                <a:ext cx="449516" cy="458929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C765738-BEA9-9D43-BDE8-C110F68DDF1C}"/>
              </a:ext>
            </a:extLst>
          </p:cNvPr>
          <p:cNvSpPr txBox="1"/>
          <p:nvPr/>
        </p:nvSpPr>
        <p:spPr>
          <a:xfrm>
            <a:off x="9551644" y="1056722"/>
            <a:ext cx="256408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How:</a:t>
            </a:r>
            <a:endParaRPr lang="en-US" sz="1600" dirty="0"/>
          </a:p>
          <a:p>
            <a:r>
              <a:rPr lang="en-US" sz="1600" dirty="0"/>
              <a:t>The Coach blows a whistle for players to break and enter the closed work area by running around the top cones.</a:t>
            </a:r>
          </a:p>
          <a:p>
            <a:endParaRPr lang="en-US" sz="1600" dirty="0"/>
          </a:p>
          <a:p>
            <a:r>
              <a:rPr lang="en-US" sz="1600" dirty="0"/>
              <a:t>Which ever group gets the ball they become the A1 &amp; A2 players whilst the other commences defense as an </a:t>
            </a:r>
            <a:r>
              <a:rPr lang="en-US" sz="1600" dirty="0" smtClean="0"/>
              <a:t>Hit </a:t>
            </a:r>
            <a:r>
              <a:rPr lang="en-US" sz="1600" dirty="0"/>
              <a:t>&amp; </a:t>
            </a:r>
            <a:r>
              <a:rPr lang="en-US" sz="1600" dirty="0" smtClean="0"/>
              <a:t>Lock </a:t>
            </a:r>
            <a:r>
              <a:rPr lang="en-US" sz="1600" dirty="0"/>
              <a:t>players </a:t>
            </a:r>
          </a:p>
          <a:p>
            <a:endParaRPr lang="en-US" sz="1600" dirty="0"/>
          </a:p>
          <a:p>
            <a:r>
              <a:rPr lang="en-US" sz="1600" dirty="0"/>
              <a:t>Players then try and create a turnover through </a:t>
            </a:r>
            <a:r>
              <a:rPr lang="en-US" sz="1600" dirty="0" smtClean="0"/>
              <a:t>Hit </a:t>
            </a:r>
            <a:r>
              <a:rPr lang="en-US" sz="1600" dirty="0"/>
              <a:t>and </a:t>
            </a:r>
            <a:r>
              <a:rPr lang="en-US" sz="1600" dirty="0" smtClean="0"/>
              <a:t>lock </a:t>
            </a:r>
            <a:r>
              <a:rPr lang="en-US" sz="1600" dirty="0"/>
              <a:t>pressure or work into good A2 positions to deliver the ball to the opposing side </a:t>
            </a:r>
            <a:r>
              <a:rPr lang="en-US" sz="1600" dirty="0" err="1"/>
              <a:t>Asst</a:t>
            </a:r>
            <a:r>
              <a:rPr lang="en-US" sz="1600" dirty="0"/>
              <a:t> outside the drill.</a:t>
            </a:r>
          </a:p>
          <a:p>
            <a:endParaRPr lang="en-US" sz="1600" dirty="0"/>
          </a:p>
          <a:p>
            <a:r>
              <a:rPr lang="en-US" sz="1600" dirty="0"/>
              <a:t>Pause the drill after every 3 sets to discuss common fault  patterns.</a:t>
            </a: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8B46C6-0A87-6044-8366-4D58F3200303}"/>
              </a:ext>
            </a:extLst>
          </p:cNvPr>
          <p:cNvSpPr txBox="1"/>
          <p:nvPr/>
        </p:nvSpPr>
        <p:spPr>
          <a:xfrm>
            <a:off x="3627602" y="1110489"/>
            <a:ext cx="46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is a continuous drill for 8 min max.</a:t>
            </a:r>
          </a:p>
          <a:p>
            <a:pPr algn="ctr"/>
            <a:r>
              <a:rPr lang="en-US" b="1" dirty="0"/>
              <a:t>12 players min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7E535-9807-DA4C-AAA2-4ED472EBC453}"/>
              </a:ext>
            </a:extLst>
          </p:cNvPr>
          <p:cNvSpPr txBox="1"/>
          <p:nvPr/>
        </p:nvSpPr>
        <p:spPr>
          <a:xfrm>
            <a:off x="138428" y="1869149"/>
            <a:ext cx="277215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areas: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Handball under pressure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Footy IQ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Contested A2 /A1 work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A1 Slice / Draw Handball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A2 Block, A2 Cut, A1 Draw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Hit Lock </a:t>
            </a:r>
            <a:r>
              <a:rPr lang="en-US" sz="1600" dirty="0"/>
              <a:t>Defensive pressure</a:t>
            </a:r>
          </a:p>
          <a:p>
            <a:endParaRPr lang="en-US" sz="1600" dirty="0"/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549C3601-9817-F545-AFFB-58DD296B12E6}"/>
              </a:ext>
            </a:extLst>
          </p:cNvPr>
          <p:cNvSpPr/>
          <p:nvPr/>
        </p:nvSpPr>
        <p:spPr>
          <a:xfrm>
            <a:off x="5801555" y="4573873"/>
            <a:ext cx="277453" cy="341003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01E3E-B43F-524C-85F4-A9BFE44985B7}"/>
              </a:ext>
            </a:extLst>
          </p:cNvPr>
          <p:cNvSpPr txBox="1"/>
          <p:nvPr/>
        </p:nvSpPr>
        <p:spPr>
          <a:xfrm>
            <a:off x="6067183" y="4591850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Hit</a:t>
            </a:r>
            <a:endParaRPr lang="en-US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BD7F1-42A8-3D43-9C76-D60331D81A7F}"/>
              </a:ext>
            </a:extLst>
          </p:cNvPr>
          <p:cNvSpPr txBox="1"/>
          <p:nvPr/>
        </p:nvSpPr>
        <p:spPr>
          <a:xfrm>
            <a:off x="6780526" y="6358778"/>
            <a:ext cx="125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Waiting</a:t>
            </a:r>
          </a:p>
        </p:txBody>
      </p:sp>
      <p:sp>
        <p:nvSpPr>
          <p:cNvPr id="23" name="Multiply 22">
            <a:extLst>
              <a:ext uri="{FF2B5EF4-FFF2-40B4-BE49-F238E27FC236}">
                <a16:creationId xmlns:a16="http://schemas.microsoft.com/office/drawing/2014/main" id="{4B2E8CFE-849F-DF46-9C38-1CD64F9A490A}"/>
              </a:ext>
            </a:extLst>
          </p:cNvPr>
          <p:cNvSpPr/>
          <p:nvPr/>
        </p:nvSpPr>
        <p:spPr>
          <a:xfrm>
            <a:off x="5358822" y="1726746"/>
            <a:ext cx="442849" cy="49386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DD92BF5F-DCA9-A544-8D38-9ACD43816711}"/>
              </a:ext>
            </a:extLst>
          </p:cNvPr>
          <p:cNvSpPr/>
          <p:nvPr/>
        </p:nvSpPr>
        <p:spPr>
          <a:xfrm>
            <a:off x="5009688" y="4495962"/>
            <a:ext cx="391145" cy="465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9E6B87-24DF-CF4F-ABFC-AEB6E564E448}"/>
              </a:ext>
            </a:extLst>
          </p:cNvPr>
          <p:cNvSpPr txBox="1"/>
          <p:nvPr/>
        </p:nvSpPr>
        <p:spPr>
          <a:xfrm>
            <a:off x="5727895" y="5259807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Lock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2C97BF-61A6-FB43-81FA-992B2FA237CB}"/>
              </a:ext>
            </a:extLst>
          </p:cNvPr>
          <p:cNvSpPr txBox="1"/>
          <p:nvPr/>
        </p:nvSpPr>
        <p:spPr>
          <a:xfrm>
            <a:off x="4451868" y="5148264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47A8D0CB-032B-E04F-AF96-AFB01DD00B25}"/>
              </a:ext>
            </a:extLst>
          </p:cNvPr>
          <p:cNvSpPr/>
          <p:nvPr/>
        </p:nvSpPr>
        <p:spPr>
          <a:xfrm>
            <a:off x="4855522" y="5138262"/>
            <a:ext cx="468719" cy="43547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4682A1-1597-304C-853A-652EC4B0DA97}"/>
              </a:ext>
            </a:extLst>
          </p:cNvPr>
          <p:cNvSpPr txBox="1"/>
          <p:nvPr/>
        </p:nvSpPr>
        <p:spPr>
          <a:xfrm>
            <a:off x="4534566" y="3997584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A2</a:t>
            </a:r>
          </a:p>
        </p:txBody>
      </p:sp>
      <p:sp>
        <p:nvSpPr>
          <p:cNvPr id="31" name="Donut 30">
            <a:extLst>
              <a:ext uri="{FF2B5EF4-FFF2-40B4-BE49-F238E27FC236}">
                <a16:creationId xmlns:a16="http://schemas.microsoft.com/office/drawing/2014/main" id="{DFE6A5DD-88D0-9E48-AEC7-ED946C67489B}"/>
              </a:ext>
            </a:extLst>
          </p:cNvPr>
          <p:cNvSpPr/>
          <p:nvPr/>
        </p:nvSpPr>
        <p:spPr>
          <a:xfrm>
            <a:off x="5409551" y="5232733"/>
            <a:ext cx="277453" cy="341003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U-Turn Arrow 3">
            <a:extLst>
              <a:ext uri="{FF2B5EF4-FFF2-40B4-BE49-F238E27FC236}">
                <a16:creationId xmlns:a16="http://schemas.microsoft.com/office/drawing/2014/main" id="{B48B334C-3DBB-9341-A4BC-F547A918882A}"/>
              </a:ext>
            </a:extLst>
          </p:cNvPr>
          <p:cNvSpPr/>
          <p:nvPr/>
        </p:nvSpPr>
        <p:spPr>
          <a:xfrm rot="5400000">
            <a:off x="7266707" y="2553280"/>
            <a:ext cx="1464735" cy="2447553"/>
          </a:xfrm>
          <a:prstGeom prst="uturnArrow">
            <a:avLst>
              <a:gd name="adj1" fmla="val 19540"/>
              <a:gd name="adj2" fmla="val 25000"/>
              <a:gd name="adj3" fmla="val 25001"/>
              <a:gd name="adj4" fmla="val 43750"/>
              <a:gd name="adj5" fmla="val 410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>
            <a:extLst>
              <a:ext uri="{FF2B5EF4-FFF2-40B4-BE49-F238E27FC236}">
                <a16:creationId xmlns:a16="http://schemas.microsoft.com/office/drawing/2014/main" id="{32C63777-6163-8B44-BC3D-AE6C2BFF19CB}"/>
              </a:ext>
            </a:extLst>
          </p:cNvPr>
          <p:cNvSpPr/>
          <p:nvPr/>
        </p:nvSpPr>
        <p:spPr>
          <a:xfrm rot="5400000" flipV="1">
            <a:off x="3468125" y="2552622"/>
            <a:ext cx="1464735" cy="2447552"/>
          </a:xfrm>
          <a:prstGeom prst="uturnArrow">
            <a:avLst>
              <a:gd name="adj1" fmla="val 19540"/>
              <a:gd name="adj2" fmla="val 25000"/>
              <a:gd name="adj3" fmla="val 25001"/>
              <a:gd name="adj4" fmla="val 43750"/>
              <a:gd name="adj5" fmla="val 410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534196-1016-1043-97C9-1B9D8578046F}"/>
              </a:ext>
            </a:extLst>
          </p:cNvPr>
          <p:cNvSpPr/>
          <p:nvPr/>
        </p:nvSpPr>
        <p:spPr>
          <a:xfrm>
            <a:off x="8163471" y="5627168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097F64-2906-8B48-814B-7DFF49B31B29}"/>
              </a:ext>
            </a:extLst>
          </p:cNvPr>
          <p:cNvSpPr/>
          <p:nvPr/>
        </p:nvSpPr>
        <p:spPr>
          <a:xfrm>
            <a:off x="5932649" y="5728624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FF311D-DF67-794F-A06A-FAF2CD231D86}"/>
              </a:ext>
            </a:extLst>
          </p:cNvPr>
          <p:cNvSpPr/>
          <p:nvPr/>
        </p:nvSpPr>
        <p:spPr>
          <a:xfrm>
            <a:off x="5809106" y="3277534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42DBDEC-8241-6042-8474-053C9281A886}"/>
              </a:ext>
            </a:extLst>
          </p:cNvPr>
          <p:cNvSpPr/>
          <p:nvPr/>
        </p:nvSpPr>
        <p:spPr>
          <a:xfrm>
            <a:off x="3786173" y="5637568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5EF68A-CB66-244C-9D26-D6FFCE356263}"/>
              </a:ext>
            </a:extLst>
          </p:cNvPr>
          <p:cNvSpPr/>
          <p:nvPr/>
        </p:nvSpPr>
        <p:spPr>
          <a:xfrm>
            <a:off x="3815980" y="3346893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35A08D4-A512-0049-81AC-BB5918DEC8B5}"/>
              </a:ext>
            </a:extLst>
          </p:cNvPr>
          <p:cNvSpPr/>
          <p:nvPr/>
        </p:nvSpPr>
        <p:spPr>
          <a:xfrm>
            <a:off x="8106364" y="3346893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3E76004-C63C-BC4C-985B-8E67B2A55CF8}"/>
              </a:ext>
            </a:extLst>
          </p:cNvPr>
          <p:cNvSpPr/>
          <p:nvPr/>
        </p:nvSpPr>
        <p:spPr>
          <a:xfrm>
            <a:off x="3183707" y="4524533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F5DEF8A-61A1-204B-B73E-C3C8B1148867}"/>
              </a:ext>
            </a:extLst>
          </p:cNvPr>
          <p:cNvSpPr/>
          <p:nvPr/>
        </p:nvSpPr>
        <p:spPr>
          <a:xfrm>
            <a:off x="8968272" y="4456960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2C3AB4-E632-8A41-A40C-5B666F4DB267}"/>
              </a:ext>
            </a:extLst>
          </p:cNvPr>
          <p:cNvSpPr txBox="1"/>
          <p:nvPr/>
        </p:nvSpPr>
        <p:spPr>
          <a:xfrm>
            <a:off x="8772742" y="4827465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Asst</a:t>
            </a:r>
            <a:endParaRPr lang="en-US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41D802-636B-9A44-B065-A14D04D80880}"/>
              </a:ext>
            </a:extLst>
          </p:cNvPr>
          <p:cNvSpPr txBox="1"/>
          <p:nvPr/>
        </p:nvSpPr>
        <p:spPr>
          <a:xfrm>
            <a:off x="2994738" y="4827465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Asst</a:t>
            </a:r>
            <a:endParaRPr lang="en-US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50A4A8B-BA5B-BD46-97C1-FE681E437717}"/>
              </a:ext>
            </a:extLst>
          </p:cNvPr>
          <p:cNvSpPr/>
          <p:nvPr/>
        </p:nvSpPr>
        <p:spPr>
          <a:xfrm>
            <a:off x="5433853" y="2824666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44E052E-B27E-9C4B-9B06-7FEAB22B099B}"/>
              </a:ext>
            </a:extLst>
          </p:cNvPr>
          <p:cNvSpPr/>
          <p:nvPr/>
        </p:nvSpPr>
        <p:spPr>
          <a:xfrm>
            <a:off x="6245751" y="2817805"/>
            <a:ext cx="21839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C2D327-45FB-FD4B-B07A-6A0A083BCA81}"/>
              </a:ext>
            </a:extLst>
          </p:cNvPr>
          <p:cNvSpPr txBox="1"/>
          <p:nvPr/>
        </p:nvSpPr>
        <p:spPr>
          <a:xfrm>
            <a:off x="5585427" y="2945352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Coach</a:t>
            </a:r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FC4B190E-8FD2-2749-BF38-01A300587BFB}"/>
              </a:ext>
            </a:extLst>
          </p:cNvPr>
          <p:cNvSpPr/>
          <p:nvPr/>
        </p:nvSpPr>
        <p:spPr>
          <a:xfrm rot="16871797">
            <a:off x="5032841" y="3832919"/>
            <a:ext cx="1381518" cy="20218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ultiply 63">
            <a:extLst>
              <a:ext uri="{FF2B5EF4-FFF2-40B4-BE49-F238E27FC236}">
                <a16:creationId xmlns:a16="http://schemas.microsoft.com/office/drawing/2014/main" id="{1086459A-EEA3-1B41-97A2-260C1F684DCB}"/>
              </a:ext>
            </a:extLst>
          </p:cNvPr>
          <p:cNvSpPr/>
          <p:nvPr/>
        </p:nvSpPr>
        <p:spPr>
          <a:xfrm>
            <a:off x="6529363" y="2080655"/>
            <a:ext cx="460584" cy="4949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Multiply 64">
            <a:extLst>
              <a:ext uri="{FF2B5EF4-FFF2-40B4-BE49-F238E27FC236}">
                <a16:creationId xmlns:a16="http://schemas.microsoft.com/office/drawing/2014/main" id="{F4BCE977-BC23-CD44-931D-E6C3CDE26F34}"/>
              </a:ext>
            </a:extLst>
          </p:cNvPr>
          <p:cNvSpPr/>
          <p:nvPr/>
        </p:nvSpPr>
        <p:spPr>
          <a:xfrm>
            <a:off x="6565502" y="1699332"/>
            <a:ext cx="365538" cy="5212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Multiply 65">
            <a:extLst>
              <a:ext uri="{FF2B5EF4-FFF2-40B4-BE49-F238E27FC236}">
                <a16:creationId xmlns:a16="http://schemas.microsoft.com/office/drawing/2014/main" id="{E259C4CE-4348-1D40-BD55-FFD66FCBB76A}"/>
              </a:ext>
            </a:extLst>
          </p:cNvPr>
          <p:cNvSpPr/>
          <p:nvPr/>
        </p:nvSpPr>
        <p:spPr>
          <a:xfrm>
            <a:off x="6538316" y="2413903"/>
            <a:ext cx="460584" cy="4949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347E52-B236-5945-8163-B90F41C6E42A}"/>
              </a:ext>
            </a:extLst>
          </p:cNvPr>
          <p:cNvSpPr txBox="1"/>
          <p:nvPr/>
        </p:nvSpPr>
        <p:spPr>
          <a:xfrm>
            <a:off x="2080054" y="348836"/>
            <a:ext cx="80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Contested Crunch</a:t>
            </a:r>
            <a:endParaRPr lang="en-US" sz="4000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01B42804-BB6B-334C-9CB1-150A4BD14ADC}"/>
              </a:ext>
            </a:extLst>
          </p:cNvPr>
          <p:cNvSpPr/>
          <p:nvPr/>
        </p:nvSpPr>
        <p:spPr>
          <a:xfrm>
            <a:off x="4765687" y="3321668"/>
            <a:ext cx="460584" cy="4949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06EE0E9-4997-0C40-9BF4-FBC5ED156367}"/>
              </a:ext>
            </a:extLst>
          </p:cNvPr>
          <p:cNvSpPr/>
          <p:nvPr/>
        </p:nvSpPr>
        <p:spPr>
          <a:xfrm>
            <a:off x="6744237" y="3231146"/>
            <a:ext cx="365538" cy="5212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98477782-2627-4448-94DA-6307EE4B8E9C}"/>
              </a:ext>
            </a:extLst>
          </p:cNvPr>
          <p:cNvSpPr/>
          <p:nvPr/>
        </p:nvSpPr>
        <p:spPr>
          <a:xfrm>
            <a:off x="3994888" y="3687556"/>
            <a:ext cx="306321" cy="342522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765738-BEA9-9D43-BDE8-C110F68DDF1C}"/>
              </a:ext>
            </a:extLst>
          </p:cNvPr>
          <p:cNvSpPr txBox="1"/>
          <p:nvPr/>
        </p:nvSpPr>
        <p:spPr>
          <a:xfrm>
            <a:off x="9008685" y="1699460"/>
            <a:ext cx="30558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How:</a:t>
            </a:r>
            <a:endParaRPr lang="en-US" sz="1600" dirty="0"/>
          </a:p>
          <a:p>
            <a:r>
              <a:rPr lang="en-US" sz="1600" dirty="0"/>
              <a:t>The Coach </a:t>
            </a:r>
            <a:r>
              <a:rPr lang="en-US" sz="1600" dirty="0" smtClean="0"/>
              <a:t>throws a  footy into the center of the crunch area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Which ever group gets the ball they become the A1 &amp; A2 players whilst the other commences defense as an </a:t>
            </a:r>
            <a:r>
              <a:rPr lang="en-US" sz="1600" dirty="0" smtClean="0"/>
              <a:t>Hit </a:t>
            </a:r>
            <a:r>
              <a:rPr lang="en-US" sz="1600" dirty="0"/>
              <a:t>&amp; </a:t>
            </a:r>
            <a:r>
              <a:rPr lang="en-US" sz="1600" dirty="0" smtClean="0"/>
              <a:t>Lock </a:t>
            </a:r>
            <a:r>
              <a:rPr lang="en-US" sz="1600" dirty="0"/>
              <a:t>players </a:t>
            </a:r>
          </a:p>
          <a:p>
            <a:endParaRPr lang="en-US" sz="1600" dirty="0"/>
          </a:p>
          <a:p>
            <a:r>
              <a:rPr lang="en-US" sz="1600" dirty="0"/>
              <a:t>Players then </a:t>
            </a:r>
            <a:r>
              <a:rPr lang="en-US" sz="1600" dirty="0" smtClean="0"/>
              <a:t>drive legs out of the congestion to burst the bubble and get across the score zone</a:t>
            </a:r>
          </a:p>
          <a:p>
            <a:endParaRPr lang="en-US" sz="1600" dirty="0"/>
          </a:p>
          <a:p>
            <a:r>
              <a:rPr lang="en-US" sz="1600" dirty="0" smtClean="0"/>
              <a:t>Increase complexity by adding outside player or bump bags inside the crunch area</a:t>
            </a:r>
          </a:p>
          <a:p>
            <a:endParaRPr lang="en-US" sz="1600" dirty="0"/>
          </a:p>
          <a:p>
            <a:r>
              <a:rPr lang="en-US" sz="1600" dirty="0"/>
              <a:t>Pause the drill after every 3 sets to discuss common fault  patterns.</a:t>
            </a: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8B46C6-0A87-6044-8366-4D58F3200303}"/>
              </a:ext>
            </a:extLst>
          </p:cNvPr>
          <p:cNvSpPr txBox="1"/>
          <p:nvPr/>
        </p:nvSpPr>
        <p:spPr>
          <a:xfrm>
            <a:off x="3627602" y="1110489"/>
            <a:ext cx="46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is a continuous drill for 8 min max.</a:t>
            </a:r>
          </a:p>
          <a:p>
            <a:pPr algn="ctr"/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players min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7E535-9807-DA4C-AAA2-4ED472EBC453}"/>
              </a:ext>
            </a:extLst>
          </p:cNvPr>
          <p:cNvSpPr txBox="1"/>
          <p:nvPr/>
        </p:nvSpPr>
        <p:spPr>
          <a:xfrm>
            <a:off x="138428" y="1869149"/>
            <a:ext cx="277215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areas: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Handball under pressure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Footy IQ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Contested A2 /A1 work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Drive the legs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Burst the bubble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Hit Lock </a:t>
            </a:r>
            <a:r>
              <a:rPr lang="en-US" sz="1600" dirty="0"/>
              <a:t>Defensive pressure</a:t>
            </a:r>
          </a:p>
          <a:p>
            <a:endParaRPr lang="en-US" sz="1600" dirty="0"/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549C3601-9817-F545-AFFB-58DD296B12E6}"/>
              </a:ext>
            </a:extLst>
          </p:cNvPr>
          <p:cNvSpPr/>
          <p:nvPr/>
        </p:nvSpPr>
        <p:spPr>
          <a:xfrm>
            <a:off x="6849986" y="4822354"/>
            <a:ext cx="277453" cy="341003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Donut 30">
            <a:extLst>
              <a:ext uri="{FF2B5EF4-FFF2-40B4-BE49-F238E27FC236}">
                <a16:creationId xmlns:a16="http://schemas.microsoft.com/office/drawing/2014/main" id="{DFE6A5DD-88D0-9E48-AEC7-ED946C67489B}"/>
              </a:ext>
            </a:extLst>
          </p:cNvPr>
          <p:cNvSpPr/>
          <p:nvPr/>
        </p:nvSpPr>
        <p:spPr>
          <a:xfrm>
            <a:off x="4751030" y="4823402"/>
            <a:ext cx="277453" cy="341003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534196-1016-1043-97C9-1B9D8578046F}"/>
              </a:ext>
            </a:extLst>
          </p:cNvPr>
          <p:cNvSpPr/>
          <p:nvPr/>
        </p:nvSpPr>
        <p:spPr>
          <a:xfrm>
            <a:off x="6588241" y="4833572"/>
            <a:ext cx="247086" cy="3029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097F64-2906-8B48-814B-7DFF49B31B29}"/>
              </a:ext>
            </a:extLst>
          </p:cNvPr>
          <p:cNvSpPr/>
          <p:nvPr/>
        </p:nvSpPr>
        <p:spPr>
          <a:xfrm>
            <a:off x="4972157" y="4857689"/>
            <a:ext cx="247086" cy="3029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FF311D-DF67-794F-A06A-FAF2CD231D86}"/>
              </a:ext>
            </a:extLst>
          </p:cNvPr>
          <p:cNvSpPr/>
          <p:nvPr/>
        </p:nvSpPr>
        <p:spPr>
          <a:xfrm>
            <a:off x="6556086" y="3340322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42DBDEC-8241-6042-8474-053C9281A886}"/>
              </a:ext>
            </a:extLst>
          </p:cNvPr>
          <p:cNvSpPr/>
          <p:nvPr/>
        </p:nvSpPr>
        <p:spPr>
          <a:xfrm>
            <a:off x="5777842" y="4849210"/>
            <a:ext cx="318158" cy="2872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5EF68A-CB66-244C-9D26-D6FFCE356263}"/>
              </a:ext>
            </a:extLst>
          </p:cNvPr>
          <p:cNvSpPr/>
          <p:nvPr/>
        </p:nvSpPr>
        <p:spPr>
          <a:xfrm>
            <a:off x="3077988" y="4036597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35A08D4-A512-0049-81AC-BB5918DEC8B5}"/>
              </a:ext>
            </a:extLst>
          </p:cNvPr>
          <p:cNvSpPr/>
          <p:nvPr/>
        </p:nvSpPr>
        <p:spPr>
          <a:xfrm>
            <a:off x="7630061" y="4054945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3E76004-C63C-BC4C-985B-8E67B2A55CF8}"/>
              </a:ext>
            </a:extLst>
          </p:cNvPr>
          <p:cNvSpPr/>
          <p:nvPr/>
        </p:nvSpPr>
        <p:spPr>
          <a:xfrm>
            <a:off x="4019122" y="4034448"/>
            <a:ext cx="247086" cy="3029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F5DEF8A-61A1-204B-B73E-C3C8B1148867}"/>
              </a:ext>
            </a:extLst>
          </p:cNvPr>
          <p:cNvSpPr/>
          <p:nvPr/>
        </p:nvSpPr>
        <p:spPr>
          <a:xfrm>
            <a:off x="8537201" y="4034448"/>
            <a:ext cx="247086" cy="3029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50A4A8B-BA5B-BD46-97C1-FE681E437717}"/>
              </a:ext>
            </a:extLst>
          </p:cNvPr>
          <p:cNvSpPr/>
          <p:nvPr/>
        </p:nvSpPr>
        <p:spPr>
          <a:xfrm>
            <a:off x="5095700" y="3381773"/>
            <a:ext cx="247086" cy="3029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44E052E-B27E-9C4B-9B06-7FEAB22B099B}"/>
              </a:ext>
            </a:extLst>
          </p:cNvPr>
          <p:cNvSpPr/>
          <p:nvPr/>
        </p:nvSpPr>
        <p:spPr>
          <a:xfrm>
            <a:off x="5840241" y="3348667"/>
            <a:ext cx="269902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FC4B190E-8FD2-2749-BF38-01A300587BFB}"/>
              </a:ext>
            </a:extLst>
          </p:cNvPr>
          <p:cNvSpPr/>
          <p:nvPr/>
        </p:nvSpPr>
        <p:spPr>
          <a:xfrm rot="10800000">
            <a:off x="5066535" y="2489669"/>
            <a:ext cx="1531748" cy="23435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ultiply 63">
            <a:extLst>
              <a:ext uri="{FF2B5EF4-FFF2-40B4-BE49-F238E27FC236}">
                <a16:creationId xmlns:a16="http://schemas.microsoft.com/office/drawing/2014/main" id="{1086459A-EEA3-1B41-97A2-260C1F684DCB}"/>
              </a:ext>
            </a:extLst>
          </p:cNvPr>
          <p:cNvSpPr/>
          <p:nvPr/>
        </p:nvSpPr>
        <p:spPr>
          <a:xfrm>
            <a:off x="5974271" y="4745366"/>
            <a:ext cx="460584" cy="4949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Multiply 65">
            <a:extLst>
              <a:ext uri="{FF2B5EF4-FFF2-40B4-BE49-F238E27FC236}">
                <a16:creationId xmlns:a16="http://schemas.microsoft.com/office/drawing/2014/main" id="{E259C4CE-4348-1D40-BD55-FFD66FCBB76A}"/>
              </a:ext>
            </a:extLst>
          </p:cNvPr>
          <p:cNvSpPr/>
          <p:nvPr/>
        </p:nvSpPr>
        <p:spPr>
          <a:xfrm>
            <a:off x="7741075" y="3938423"/>
            <a:ext cx="460584" cy="4949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Donut 45">
            <a:extLst>
              <a:ext uri="{FF2B5EF4-FFF2-40B4-BE49-F238E27FC236}">
                <a16:creationId xmlns:a16="http://schemas.microsoft.com/office/drawing/2014/main" id="{98477782-2627-4448-94DA-6307EE4B8E9C}"/>
              </a:ext>
            </a:extLst>
          </p:cNvPr>
          <p:cNvSpPr/>
          <p:nvPr/>
        </p:nvSpPr>
        <p:spPr>
          <a:xfrm>
            <a:off x="5651699" y="3361978"/>
            <a:ext cx="306321" cy="342522"/>
          </a:xfrm>
          <a:prstGeom prst="donu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D95B8D6-48DC-7A42-8E0C-53B24987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93456">
            <a:off x="5735595" y="4017402"/>
            <a:ext cx="424167" cy="510571"/>
          </a:xfrm>
          <a:prstGeom prst="rect">
            <a:avLst/>
          </a:prstGeom>
        </p:spPr>
      </p:pic>
      <p:sp>
        <p:nvSpPr>
          <p:cNvPr id="48" name="Left Arrow 47">
            <a:extLst>
              <a:ext uri="{FF2B5EF4-FFF2-40B4-BE49-F238E27FC236}">
                <a16:creationId xmlns:a16="http://schemas.microsoft.com/office/drawing/2014/main" id="{FC4B190E-8FD2-2749-BF38-01A300587BFB}"/>
              </a:ext>
            </a:extLst>
          </p:cNvPr>
          <p:cNvSpPr/>
          <p:nvPr/>
        </p:nvSpPr>
        <p:spPr>
          <a:xfrm>
            <a:off x="4994689" y="5920047"/>
            <a:ext cx="1531748" cy="23435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194611" y="1699460"/>
            <a:ext cx="0" cy="493256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682940" y="1563796"/>
            <a:ext cx="0" cy="493256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9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1073</Words>
  <Application>Microsoft Office PowerPoint</Application>
  <PresentationFormat>Widescreen</PresentationFormat>
  <Paragraphs>270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2020 Craft Drills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QTAFC Women’s Drills</dc:title>
  <dc:creator>Microsoft Office User</dc:creator>
  <cp:lastModifiedBy>Clifton, Chris WO2</cp:lastModifiedBy>
  <cp:revision>147</cp:revision>
  <cp:lastPrinted>2020-03-03T04:32:07Z</cp:lastPrinted>
  <dcterms:created xsi:type="dcterms:W3CDTF">2019-02-02T02:17:11Z</dcterms:created>
  <dcterms:modified xsi:type="dcterms:W3CDTF">2020-04-16T11:10:33Z</dcterms:modified>
</cp:coreProperties>
</file>