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8" r:id="rId5"/>
    <p:sldId id="257" r:id="rId6"/>
    <p:sldId id="270" r:id="rId7"/>
    <p:sldId id="264" r:id="rId8"/>
    <p:sldId id="265" r:id="rId9"/>
    <p:sldId id="266" r:id="rId10"/>
    <p:sldId id="268" r:id="rId11"/>
    <p:sldId id="267" r:id="rId12"/>
    <p:sldId id="269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rector SEEC" initials="DS" lastIdx="2" clrIdx="0">
    <p:extLst>
      <p:ext uri="{19B8F6BF-5375-455C-9EA6-DF929625EA0E}">
        <p15:presenceInfo xmlns:p15="http://schemas.microsoft.com/office/powerpoint/2012/main" userId="S::director@seecny.org::5996394f-5f67-4777-b72e-cf82a6512c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85C692-32AC-483D-8003-E0F9E334DF13}" v="11" dt="2020-05-12T18:48:35.976"/>
    <p1510:client id="{FEE53E95-CD6D-4C1C-BC3A-D349E6E842FC}" v="470" dt="2020-05-12T17:02:51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15226D-862C-4910-8D03-AD448A47E496}" type="doc">
      <dgm:prSet loTypeId="urn:microsoft.com/office/officeart/2005/8/layout/radial4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FABDCB-1A96-41A1-9F4C-9DB1E6A860CC}">
      <dgm:prSet phldrT="[Text]" custT="1"/>
      <dgm:spPr/>
      <dgm:t>
        <a:bodyPr/>
        <a:lstStyle/>
        <a:p>
          <a:r>
            <a:rPr lang="en-US" sz="2400" b="1" dirty="0"/>
            <a:t>New York Forward</a:t>
          </a:r>
        </a:p>
      </dgm:t>
    </dgm:pt>
    <dgm:pt modelId="{83A87168-86B8-46DF-AFB9-C04D2696C198}" type="parTrans" cxnId="{3D4AC878-D5B7-44CF-A3E1-DFBEFD2F433B}">
      <dgm:prSet/>
      <dgm:spPr/>
      <dgm:t>
        <a:bodyPr/>
        <a:lstStyle/>
        <a:p>
          <a:endParaRPr lang="en-US"/>
        </a:p>
      </dgm:t>
    </dgm:pt>
    <dgm:pt modelId="{E4319F26-2404-4E3D-9C56-BDED827AE45A}" type="sibTrans" cxnId="{3D4AC878-D5B7-44CF-A3E1-DFBEFD2F433B}">
      <dgm:prSet/>
      <dgm:spPr/>
      <dgm:t>
        <a:bodyPr/>
        <a:lstStyle/>
        <a:p>
          <a:endParaRPr lang="en-US"/>
        </a:p>
      </dgm:t>
    </dgm:pt>
    <dgm:pt modelId="{F3291F43-5C7A-4CC6-BA17-784ACF2531AB}">
      <dgm:prSet phldrT="[Text]"/>
      <dgm:spPr/>
      <dgm:t>
        <a:bodyPr/>
        <a:lstStyle/>
        <a:p>
          <a:r>
            <a:rPr lang="en-US" b="1" dirty="0"/>
            <a:t>MV Control Room: </a:t>
          </a:r>
          <a:r>
            <a:rPr lang="en-US" dirty="0"/>
            <a:t>Monitoring Metrics</a:t>
          </a:r>
        </a:p>
      </dgm:t>
    </dgm:pt>
    <dgm:pt modelId="{8843F8FB-3E1C-41EA-9ACC-90B9833E6D34}" type="parTrans" cxnId="{36D1719B-5CFF-4991-AFC1-42F897307954}">
      <dgm:prSet/>
      <dgm:spPr/>
      <dgm:t>
        <a:bodyPr/>
        <a:lstStyle/>
        <a:p>
          <a:endParaRPr lang="en-US"/>
        </a:p>
      </dgm:t>
    </dgm:pt>
    <dgm:pt modelId="{BD080F98-A687-4256-9673-4B4A382B03A6}" type="sibTrans" cxnId="{36D1719B-5CFF-4991-AFC1-42F897307954}">
      <dgm:prSet/>
      <dgm:spPr/>
      <dgm:t>
        <a:bodyPr/>
        <a:lstStyle/>
        <a:p>
          <a:endParaRPr lang="en-US"/>
        </a:p>
      </dgm:t>
    </dgm:pt>
    <dgm:pt modelId="{5DEC0BE0-6378-4339-9325-4CF63BC8579F}">
      <dgm:prSet phldrT="[Text]"/>
      <dgm:spPr/>
      <dgm:t>
        <a:bodyPr/>
        <a:lstStyle/>
        <a:p>
          <a:r>
            <a:rPr lang="en-US" b="1" dirty="0"/>
            <a:t>Assemblyman Tague Advisory Council:</a:t>
          </a:r>
        </a:p>
        <a:p>
          <a:r>
            <a:rPr lang="en-US" dirty="0"/>
            <a:t>Business Advocacy</a:t>
          </a:r>
        </a:p>
      </dgm:t>
    </dgm:pt>
    <dgm:pt modelId="{EF3360DA-8243-4D8B-BEA6-8ADCFB6A94FF}" type="parTrans" cxnId="{BA184934-C175-40AF-BF49-C27CCBC912BB}">
      <dgm:prSet/>
      <dgm:spPr/>
      <dgm:t>
        <a:bodyPr/>
        <a:lstStyle/>
        <a:p>
          <a:endParaRPr lang="en-US"/>
        </a:p>
      </dgm:t>
    </dgm:pt>
    <dgm:pt modelId="{5FBA2942-E3CB-4A3F-999C-9C18DAC53A05}" type="sibTrans" cxnId="{BA184934-C175-40AF-BF49-C27CCBC912BB}">
      <dgm:prSet/>
      <dgm:spPr/>
      <dgm:t>
        <a:bodyPr/>
        <a:lstStyle/>
        <a:p>
          <a:endParaRPr lang="en-US"/>
        </a:p>
      </dgm:t>
    </dgm:pt>
    <dgm:pt modelId="{A9EA86E8-B426-42B4-BFA2-B654B28DBD88}">
      <dgm:prSet phldrT="[Text]"/>
      <dgm:spPr/>
      <dgm:t>
        <a:bodyPr/>
        <a:lstStyle/>
        <a:p>
          <a:r>
            <a:rPr lang="en-US" dirty="0"/>
            <a:t>Schoharie County COVID-19 Task Force: Public Health</a:t>
          </a:r>
        </a:p>
      </dgm:t>
    </dgm:pt>
    <dgm:pt modelId="{D8CEF638-3786-41D2-AE9B-574EEEB26E0F}" type="parTrans" cxnId="{EF1A6464-2AC0-4572-AE56-05CD1729C7E1}">
      <dgm:prSet/>
      <dgm:spPr/>
      <dgm:t>
        <a:bodyPr/>
        <a:lstStyle/>
        <a:p>
          <a:endParaRPr lang="en-US"/>
        </a:p>
      </dgm:t>
    </dgm:pt>
    <dgm:pt modelId="{38234D53-5412-44E9-831F-862CEFE62B13}" type="sibTrans" cxnId="{EF1A6464-2AC0-4572-AE56-05CD1729C7E1}">
      <dgm:prSet/>
      <dgm:spPr/>
      <dgm:t>
        <a:bodyPr/>
        <a:lstStyle/>
        <a:p>
          <a:endParaRPr lang="en-US"/>
        </a:p>
      </dgm:t>
    </dgm:pt>
    <dgm:pt modelId="{9D535F1F-194E-473E-AD55-1CE06CC28C03}">
      <dgm:prSet phldrT="[Text]" custRadScaleRad="101641" custRadScaleInc="-194158"/>
      <dgm:spPr/>
    </dgm:pt>
    <dgm:pt modelId="{D5C20ACE-DCB2-4A8F-8ED9-2DDF61FB931E}" type="parTrans" cxnId="{8AD0A1B6-E4DB-4519-A848-34DD5CDCAC6F}">
      <dgm:prSet custAng="17879644" custLinFactY="-100000" custLinFactNeighborX="-420" custLinFactNeighborY="-128292"/>
      <dgm:spPr/>
      <dgm:t>
        <a:bodyPr/>
        <a:lstStyle/>
        <a:p>
          <a:endParaRPr lang="en-US"/>
        </a:p>
      </dgm:t>
    </dgm:pt>
    <dgm:pt modelId="{44CA2F97-70D6-428F-B21C-4402DB8364F2}" type="sibTrans" cxnId="{8AD0A1B6-E4DB-4519-A848-34DD5CDCAC6F}">
      <dgm:prSet/>
      <dgm:spPr/>
      <dgm:t>
        <a:bodyPr/>
        <a:lstStyle/>
        <a:p>
          <a:endParaRPr lang="en-US"/>
        </a:p>
      </dgm:t>
    </dgm:pt>
    <dgm:pt modelId="{B5A9A77A-9628-40C9-B3C3-6A8DABF21E1D}">
      <dgm:prSet/>
      <dgm:spPr/>
    </dgm:pt>
    <dgm:pt modelId="{B10D5398-8969-432E-BE55-B81D581BBF62}" type="parTrans" cxnId="{B939713A-1055-4B2A-8477-89672DBB0C1E}">
      <dgm:prSet/>
      <dgm:spPr/>
      <dgm:t>
        <a:bodyPr/>
        <a:lstStyle/>
        <a:p>
          <a:endParaRPr lang="en-US"/>
        </a:p>
      </dgm:t>
    </dgm:pt>
    <dgm:pt modelId="{9CB2B76D-07F6-4895-B7FF-EB97E5BC8005}" type="sibTrans" cxnId="{B939713A-1055-4B2A-8477-89672DBB0C1E}">
      <dgm:prSet/>
      <dgm:spPr/>
      <dgm:t>
        <a:bodyPr/>
        <a:lstStyle/>
        <a:p>
          <a:endParaRPr lang="en-US"/>
        </a:p>
      </dgm:t>
    </dgm:pt>
    <dgm:pt modelId="{53484E82-5D51-4297-8C2F-DDAC205F6927}">
      <dgm:prSet/>
      <dgm:spPr/>
      <dgm:t>
        <a:bodyPr/>
        <a:lstStyle/>
        <a:p>
          <a:endParaRPr lang="en-US"/>
        </a:p>
      </dgm:t>
    </dgm:pt>
    <dgm:pt modelId="{88E7A1F5-FF1B-4624-AF38-73BEDA3AC15D}" type="parTrans" cxnId="{225697A5-C6AB-49BD-8B64-43F09E0EDB31}">
      <dgm:prSet/>
      <dgm:spPr/>
      <dgm:t>
        <a:bodyPr/>
        <a:lstStyle/>
        <a:p>
          <a:endParaRPr lang="en-US"/>
        </a:p>
      </dgm:t>
    </dgm:pt>
    <dgm:pt modelId="{731B4421-8E6E-4CD0-9229-77A4D5A9A598}" type="sibTrans" cxnId="{225697A5-C6AB-49BD-8B64-43F09E0EDB31}">
      <dgm:prSet/>
      <dgm:spPr/>
      <dgm:t>
        <a:bodyPr/>
        <a:lstStyle/>
        <a:p>
          <a:endParaRPr lang="en-US"/>
        </a:p>
      </dgm:t>
    </dgm:pt>
    <dgm:pt modelId="{BB6B1A31-FBE1-46F8-AD54-49F367CF45D6}" type="pres">
      <dgm:prSet presAssocID="{E415226D-862C-4910-8D03-AD448A47E496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B56FA6-12DE-410A-B102-64BFEF31B128}" type="pres">
      <dgm:prSet presAssocID="{E0FABDCB-1A96-41A1-9F4C-9DB1E6A860CC}" presName="centerShape" presStyleLbl="node0" presStyleIdx="0" presStyleCnt="1" custLinFactNeighborX="-3945" custLinFactNeighborY="-43901"/>
      <dgm:spPr/>
    </dgm:pt>
    <dgm:pt modelId="{D56A8F3C-B042-469E-AFB8-EB859E6427E3}" type="pres">
      <dgm:prSet presAssocID="{8843F8FB-3E1C-41EA-9ACC-90B9833E6D34}" presName="parTrans" presStyleLbl="bgSibTrans2D1" presStyleIdx="0" presStyleCnt="3" custLinFactNeighborX="13838" custLinFactNeighborY="-19834"/>
      <dgm:spPr/>
    </dgm:pt>
    <dgm:pt modelId="{16A33162-BBD0-4AD2-882B-63B5DFC159E1}" type="pres">
      <dgm:prSet presAssocID="{F3291F43-5C7A-4CC6-BA17-784ACF2531AB}" presName="node" presStyleLbl="node1" presStyleIdx="0" presStyleCnt="3" custRadScaleRad="118459" custRadScaleInc="-2413">
        <dgm:presLayoutVars>
          <dgm:bulletEnabled val="1"/>
        </dgm:presLayoutVars>
      </dgm:prSet>
      <dgm:spPr/>
    </dgm:pt>
    <dgm:pt modelId="{3166C116-D383-4BE1-A10D-5CCCD43AB503}" type="pres">
      <dgm:prSet presAssocID="{EF3360DA-8243-4D8B-BEA6-8ADCFB6A94FF}" presName="parTrans" presStyleLbl="bgSibTrans2D1" presStyleIdx="1" presStyleCnt="3" custLinFactNeighborX="-19019" custLinFactNeighborY="-15996"/>
      <dgm:spPr/>
    </dgm:pt>
    <dgm:pt modelId="{C12B3197-638F-4CFB-B5D0-B5B4E23535EC}" type="pres">
      <dgm:prSet presAssocID="{5DEC0BE0-6378-4339-9325-4CF63BC8579F}" presName="node" presStyleLbl="node1" presStyleIdx="1" presStyleCnt="3" custRadScaleRad="113306" custRadScaleInc="88193">
        <dgm:presLayoutVars>
          <dgm:bulletEnabled val="1"/>
        </dgm:presLayoutVars>
      </dgm:prSet>
      <dgm:spPr/>
    </dgm:pt>
    <dgm:pt modelId="{17435419-CAA5-41F4-AAEC-4065FC25E8A7}" type="pres">
      <dgm:prSet presAssocID="{D8CEF638-3786-41D2-AE9B-574EEEB26E0F}" presName="parTrans" presStyleLbl="bgSibTrans2D1" presStyleIdx="2" presStyleCnt="3" custAng="17888733" custScaleX="164254" custLinFactX="-73880" custLinFactNeighborX="-100000" custLinFactNeighborY="12028"/>
      <dgm:spPr/>
    </dgm:pt>
    <dgm:pt modelId="{D3797888-79DC-4BB1-9FCE-9F0FEF9C1053}" type="pres">
      <dgm:prSet presAssocID="{A9EA86E8-B426-42B4-BFA2-B654B28DBD88}" presName="node" presStyleLbl="node1" presStyleIdx="2" presStyleCnt="3" custScaleX="99760" custScaleY="51056" custRadScaleRad="22035" custRadScaleInc="-126635">
        <dgm:presLayoutVars>
          <dgm:bulletEnabled val="1"/>
        </dgm:presLayoutVars>
      </dgm:prSet>
      <dgm:spPr/>
    </dgm:pt>
  </dgm:ptLst>
  <dgm:cxnLst>
    <dgm:cxn modelId="{63BE1A11-CF11-4152-95B1-5E1E1E907E20}" type="presOf" srcId="{F3291F43-5C7A-4CC6-BA17-784ACF2531AB}" destId="{16A33162-BBD0-4AD2-882B-63B5DFC159E1}" srcOrd="0" destOrd="0" presId="urn:microsoft.com/office/officeart/2005/8/layout/radial4"/>
    <dgm:cxn modelId="{A15F0A16-E919-4A22-8B3E-42D83C01049E}" type="presOf" srcId="{E415226D-862C-4910-8D03-AD448A47E496}" destId="{BB6B1A31-FBE1-46F8-AD54-49F367CF45D6}" srcOrd="0" destOrd="0" presId="urn:microsoft.com/office/officeart/2005/8/layout/radial4"/>
    <dgm:cxn modelId="{668F5724-7EEF-464D-8A78-C47E3859F66D}" type="presOf" srcId="{5DEC0BE0-6378-4339-9325-4CF63BC8579F}" destId="{C12B3197-638F-4CFB-B5D0-B5B4E23535EC}" srcOrd="0" destOrd="0" presId="urn:microsoft.com/office/officeart/2005/8/layout/radial4"/>
    <dgm:cxn modelId="{BA184934-C175-40AF-BF49-C27CCBC912BB}" srcId="{E0FABDCB-1A96-41A1-9F4C-9DB1E6A860CC}" destId="{5DEC0BE0-6378-4339-9325-4CF63BC8579F}" srcOrd="1" destOrd="0" parTransId="{EF3360DA-8243-4D8B-BEA6-8ADCFB6A94FF}" sibTransId="{5FBA2942-E3CB-4A3F-999C-9C18DAC53A05}"/>
    <dgm:cxn modelId="{C7A4B234-BC43-4447-9EBF-09EBD7FC319B}" type="presOf" srcId="{8843F8FB-3E1C-41EA-9ACC-90B9833E6D34}" destId="{D56A8F3C-B042-469E-AFB8-EB859E6427E3}" srcOrd="0" destOrd="0" presId="urn:microsoft.com/office/officeart/2005/8/layout/radial4"/>
    <dgm:cxn modelId="{B939713A-1055-4B2A-8477-89672DBB0C1E}" srcId="{E415226D-862C-4910-8D03-AD448A47E496}" destId="{B5A9A77A-9628-40C9-B3C3-6A8DABF21E1D}" srcOrd="2" destOrd="0" parTransId="{B10D5398-8969-432E-BE55-B81D581BBF62}" sibTransId="{9CB2B76D-07F6-4895-B7FF-EB97E5BC8005}"/>
    <dgm:cxn modelId="{EF1A6464-2AC0-4572-AE56-05CD1729C7E1}" srcId="{E0FABDCB-1A96-41A1-9F4C-9DB1E6A860CC}" destId="{A9EA86E8-B426-42B4-BFA2-B654B28DBD88}" srcOrd="2" destOrd="0" parTransId="{D8CEF638-3786-41D2-AE9B-574EEEB26E0F}" sibTransId="{38234D53-5412-44E9-831F-862CEFE62B13}"/>
    <dgm:cxn modelId="{04C7974D-BC63-41C7-916D-0B22B5B32EB8}" type="presOf" srcId="{E0FABDCB-1A96-41A1-9F4C-9DB1E6A860CC}" destId="{49B56FA6-12DE-410A-B102-64BFEF31B128}" srcOrd="0" destOrd="0" presId="urn:microsoft.com/office/officeart/2005/8/layout/radial4"/>
    <dgm:cxn modelId="{3CDCDA74-A1B3-421F-BCC2-273F8463C190}" type="presOf" srcId="{A9EA86E8-B426-42B4-BFA2-B654B28DBD88}" destId="{D3797888-79DC-4BB1-9FCE-9F0FEF9C1053}" srcOrd="0" destOrd="0" presId="urn:microsoft.com/office/officeart/2005/8/layout/radial4"/>
    <dgm:cxn modelId="{D5048055-995A-42FA-9D95-9A35C1AA5600}" type="presOf" srcId="{EF3360DA-8243-4D8B-BEA6-8ADCFB6A94FF}" destId="{3166C116-D383-4BE1-A10D-5CCCD43AB503}" srcOrd="0" destOrd="0" presId="urn:microsoft.com/office/officeart/2005/8/layout/radial4"/>
    <dgm:cxn modelId="{3D4AC878-D5B7-44CF-A3E1-DFBEFD2F433B}" srcId="{E415226D-862C-4910-8D03-AD448A47E496}" destId="{E0FABDCB-1A96-41A1-9F4C-9DB1E6A860CC}" srcOrd="0" destOrd="0" parTransId="{83A87168-86B8-46DF-AFB9-C04D2696C198}" sibTransId="{E4319F26-2404-4E3D-9C56-BDED827AE45A}"/>
    <dgm:cxn modelId="{321C3688-D6B4-4E16-BE9B-3E7E34C9F01B}" type="presOf" srcId="{D8CEF638-3786-41D2-AE9B-574EEEB26E0F}" destId="{17435419-CAA5-41F4-AAEC-4065FC25E8A7}" srcOrd="0" destOrd="0" presId="urn:microsoft.com/office/officeart/2005/8/layout/radial4"/>
    <dgm:cxn modelId="{36D1719B-5CFF-4991-AFC1-42F897307954}" srcId="{E0FABDCB-1A96-41A1-9F4C-9DB1E6A860CC}" destId="{F3291F43-5C7A-4CC6-BA17-784ACF2531AB}" srcOrd="0" destOrd="0" parTransId="{8843F8FB-3E1C-41EA-9ACC-90B9833E6D34}" sibTransId="{BD080F98-A687-4256-9673-4B4A382B03A6}"/>
    <dgm:cxn modelId="{225697A5-C6AB-49BD-8B64-43F09E0EDB31}" srcId="{E415226D-862C-4910-8D03-AD448A47E496}" destId="{53484E82-5D51-4297-8C2F-DDAC205F6927}" srcOrd="3" destOrd="0" parTransId="{88E7A1F5-FF1B-4624-AF38-73BEDA3AC15D}" sibTransId="{731B4421-8E6E-4CD0-9229-77A4D5A9A598}"/>
    <dgm:cxn modelId="{8AD0A1B6-E4DB-4519-A848-34DD5CDCAC6F}" srcId="{E415226D-862C-4910-8D03-AD448A47E496}" destId="{9D535F1F-194E-473E-AD55-1CE06CC28C03}" srcOrd="1" destOrd="0" parTransId="{D5C20ACE-DCB2-4A8F-8ED9-2DDF61FB931E}" sibTransId="{44CA2F97-70D6-428F-B21C-4402DB8364F2}"/>
    <dgm:cxn modelId="{0F563DCA-FECE-452D-BC06-FE1AD88DEDDF}" type="presParOf" srcId="{BB6B1A31-FBE1-46F8-AD54-49F367CF45D6}" destId="{49B56FA6-12DE-410A-B102-64BFEF31B128}" srcOrd="0" destOrd="0" presId="urn:microsoft.com/office/officeart/2005/8/layout/radial4"/>
    <dgm:cxn modelId="{43887AB7-0CA6-4EFE-82E9-A64BB09E74B1}" type="presParOf" srcId="{BB6B1A31-FBE1-46F8-AD54-49F367CF45D6}" destId="{D56A8F3C-B042-469E-AFB8-EB859E6427E3}" srcOrd="1" destOrd="0" presId="urn:microsoft.com/office/officeart/2005/8/layout/radial4"/>
    <dgm:cxn modelId="{E62F7450-7B5C-476B-9A69-68E23F33434D}" type="presParOf" srcId="{BB6B1A31-FBE1-46F8-AD54-49F367CF45D6}" destId="{16A33162-BBD0-4AD2-882B-63B5DFC159E1}" srcOrd="2" destOrd="0" presId="urn:microsoft.com/office/officeart/2005/8/layout/radial4"/>
    <dgm:cxn modelId="{9190D909-7D1D-4D0A-9F82-2531AB7A953C}" type="presParOf" srcId="{BB6B1A31-FBE1-46F8-AD54-49F367CF45D6}" destId="{3166C116-D383-4BE1-A10D-5CCCD43AB503}" srcOrd="3" destOrd="0" presId="urn:microsoft.com/office/officeart/2005/8/layout/radial4"/>
    <dgm:cxn modelId="{43504F96-38EA-4B7C-A4A8-38850E84D776}" type="presParOf" srcId="{BB6B1A31-FBE1-46F8-AD54-49F367CF45D6}" destId="{C12B3197-638F-4CFB-B5D0-B5B4E23535EC}" srcOrd="4" destOrd="0" presId="urn:microsoft.com/office/officeart/2005/8/layout/radial4"/>
    <dgm:cxn modelId="{BAB940D3-3382-4976-AAD8-C452C8B8B072}" type="presParOf" srcId="{BB6B1A31-FBE1-46F8-AD54-49F367CF45D6}" destId="{17435419-CAA5-41F4-AAEC-4065FC25E8A7}" srcOrd="5" destOrd="0" presId="urn:microsoft.com/office/officeart/2005/8/layout/radial4"/>
    <dgm:cxn modelId="{2DF83539-7DDB-4353-82C5-7B862CCB9F9D}" type="presParOf" srcId="{BB6B1A31-FBE1-46F8-AD54-49F367CF45D6}" destId="{D3797888-79DC-4BB1-9FCE-9F0FEF9C105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56FA6-12DE-410A-B102-64BFEF31B128}">
      <dsp:nvSpPr>
        <dsp:cNvPr id="0" name=""/>
        <dsp:cNvSpPr/>
      </dsp:nvSpPr>
      <dsp:spPr>
        <a:xfrm>
          <a:off x="3437972" y="69608"/>
          <a:ext cx="1717433" cy="1717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New York Forward</a:t>
          </a:r>
        </a:p>
      </dsp:txBody>
      <dsp:txXfrm>
        <a:off x="3689484" y="321120"/>
        <a:ext cx="1214409" cy="1214409"/>
      </dsp:txXfrm>
    </dsp:sp>
    <dsp:sp modelId="{D56A8F3C-B042-469E-AFB8-EB859E6427E3}">
      <dsp:nvSpPr>
        <dsp:cNvPr id="0" name=""/>
        <dsp:cNvSpPr/>
      </dsp:nvSpPr>
      <dsp:spPr>
        <a:xfrm rot="9971296">
          <a:off x="2395437" y="948911"/>
          <a:ext cx="1181129" cy="489468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A33162-BBD0-4AD2-882B-63B5DFC159E1}">
      <dsp:nvSpPr>
        <dsp:cNvPr id="0" name=""/>
        <dsp:cNvSpPr/>
      </dsp:nvSpPr>
      <dsp:spPr>
        <a:xfrm>
          <a:off x="1433288" y="779089"/>
          <a:ext cx="1631561" cy="13052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MV Control Room: </a:t>
          </a:r>
          <a:r>
            <a:rPr lang="en-US" sz="1200" kern="1200" dirty="0"/>
            <a:t>Monitoring Metrics</a:t>
          </a:r>
        </a:p>
      </dsp:txBody>
      <dsp:txXfrm>
        <a:off x="1471517" y="817318"/>
        <a:ext cx="1555103" cy="1228791"/>
      </dsp:txXfrm>
    </dsp:sp>
    <dsp:sp modelId="{3166C116-D383-4BE1-A10D-5CCCD43AB503}">
      <dsp:nvSpPr>
        <dsp:cNvPr id="0" name=""/>
        <dsp:cNvSpPr/>
      </dsp:nvSpPr>
      <dsp:spPr>
        <a:xfrm rot="672670">
          <a:off x="4950317" y="915825"/>
          <a:ext cx="1322914" cy="489468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12B3197-638F-4CFB-B5D0-B5B4E23535EC}">
      <dsp:nvSpPr>
        <dsp:cNvPr id="0" name=""/>
        <dsp:cNvSpPr/>
      </dsp:nvSpPr>
      <dsp:spPr>
        <a:xfrm>
          <a:off x="5696434" y="714834"/>
          <a:ext cx="1631561" cy="13052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Assemblyman Tague Advisory Council: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Business Advocacy</a:t>
          </a:r>
        </a:p>
      </dsp:txBody>
      <dsp:txXfrm>
        <a:off x="5734663" y="753063"/>
        <a:ext cx="1555103" cy="1228791"/>
      </dsp:txXfrm>
    </dsp:sp>
    <dsp:sp modelId="{17435419-CAA5-41F4-AAEC-4065FC25E8A7}">
      <dsp:nvSpPr>
        <dsp:cNvPr id="0" name=""/>
        <dsp:cNvSpPr/>
      </dsp:nvSpPr>
      <dsp:spPr>
        <a:xfrm rot="1688724">
          <a:off x="2707708" y="1947645"/>
          <a:ext cx="1019491" cy="489468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797888-79DC-4BB1-9FCE-9F0FEF9C1053}">
      <dsp:nvSpPr>
        <dsp:cNvPr id="0" name=""/>
        <dsp:cNvSpPr/>
      </dsp:nvSpPr>
      <dsp:spPr>
        <a:xfrm>
          <a:off x="3482870" y="2110641"/>
          <a:ext cx="1627645" cy="6664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Schoharie County COVID-19 Task Force: Public Health</a:t>
          </a:r>
        </a:p>
      </dsp:txBody>
      <dsp:txXfrm>
        <a:off x="3502388" y="2130159"/>
        <a:ext cx="1588609" cy="627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E763E-4ABC-4002-B7B6-E199528ADB36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27FA0-3FF0-4719-BB54-2757B0BD9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2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9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23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67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704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63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85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39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47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0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8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9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0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0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B1B54E7-6264-4733-B8F5-718317ADC0D7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61739-9793-4580-B5A4-6A21C0F7A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61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director@seecny.org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orward.ny.gov/metrics-guide-reopening-new-york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2C2B-B81F-4882-8B8D-360B6EEB59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COVID-19 Business Reopen/Recovery Task Force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D977F-6563-4A49-B33B-0FA1812438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Kick-off presentation Schoharie County business Task Force</a:t>
            </a:r>
          </a:p>
          <a:p>
            <a:r>
              <a:rPr lang="en-US" dirty="0"/>
              <a:t>May 12, 2020</a:t>
            </a:r>
          </a:p>
        </p:txBody>
      </p:sp>
      <p:pic>
        <p:nvPicPr>
          <p:cNvPr id="6" name="Picture 5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4F127C8-6B87-4F80-965D-A564D0E58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662" y="5729608"/>
            <a:ext cx="2426310" cy="78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09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04333-18F3-4199-9C4D-51B93694F2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director@seecny.org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r>
              <a:rPr lang="en-US" dirty="0"/>
              <a:t>518-517-1700</a:t>
            </a: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7BD34A24-776B-4E9D-91A1-6755B43BCD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54" y="3429000"/>
            <a:ext cx="3218620" cy="104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486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F517-0A92-4A33-9C05-D6804BAF1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F1313-09C4-4509-ACE5-3A321BC0A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53248"/>
            <a:ext cx="10011120" cy="419548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Introductions: </a:t>
            </a:r>
          </a:p>
          <a:p>
            <a:pPr lvl="1"/>
            <a:r>
              <a:rPr lang="en-US" dirty="0"/>
              <a:t>Dozens of business volunteers, responded to Business Relief &amp; PPE survey, April 2020</a:t>
            </a:r>
          </a:p>
          <a:p>
            <a:pPr lvl="1"/>
            <a:r>
              <a:rPr lang="en-US" dirty="0"/>
              <a:t>Assemblyman Tague, New York State Assembly District 102</a:t>
            </a:r>
          </a:p>
          <a:p>
            <a:pPr lvl="1"/>
            <a:r>
              <a:rPr lang="en-US" dirty="0"/>
              <a:t>Chairman Federice, Schoharie County Board of Supervisors &amp; Mohawk Valley Regional “Control Room” Representative</a:t>
            </a:r>
          </a:p>
          <a:p>
            <a:r>
              <a:rPr lang="en-US" dirty="0"/>
              <a:t>Reopen Metrics: </a:t>
            </a:r>
          </a:p>
          <a:p>
            <a:pPr lvl="1"/>
            <a:r>
              <a:rPr lang="en-US" dirty="0"/>
              <a:t>New York Forward Regions</a:t>
            </a:r>
          </a:p>
          <a:p>
            <a:r>
              <a:rPr lang="en-US" dirty="0"/>
              <a:t>Landscape of “Guidance", Decision-makers:</a:t>
            </a:r>
          </a:p>
          <a:p>
            <a:pPr lvl="1"/>
            <a:r>
              <a:rPr lang="en-US" dirty="0"/>
              <a:t>New York Forward</a:t>
            </a:r>
          </a:p>
          <a:p>
            <a:pPr lvl="1"/>
            <a:r>
              <a:rPr lang="en-US" dirty="0"/>
              <a:t>Mohawk Valley Control Room</a:t>
            </a:r>
          </a:p>
          <a:p>
            <a:pPr lvl="1"/>
            <a:r>
              <a:rPr lang="en-US" dirty="0"/>
              <a:t>Schoharie County COVID-19 Task Force, Office of Emergency Service</a:t>
            </a:r>
          </a:p>
          <a:p>
            <a:r>
              <a:rPr lang="en-US" dirty="0"/>
              <a:t>Burning Questions</a:t>
            </a:r>
          </a:p>
          <a:p>
            <a:r>
              <a:rPr lang="en-US" dirty="0"/>
              <a:t>Task Force Expectations</a:t>
            </a:r>
          </a:p>
          <a:p>
            <a:endParaRPr lang="en-US" dirty="0"/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152CEE95-F743-45E4-981B-11D5F94AE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662" y="5729608"/>
            <a:ext cx="2426310" cy="78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67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B0516E5-28CF-44DA-8EE0-028435EAE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1485547"/>
            <a:ext cx="7143750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tar: 5 Points 3">
            <a:extLst>
              <a:ext uri="{FF2B5EF4-FFF2-40B4-BE49-F238E27FC236}">
                <a16:creationId xmlns:a16="http://schemas.microsoft.com/office/drawing/2014/main" id="{C6B24F93-470F-4E83-A447-0D7E3DDAE92A}"/>
              </a:ext>
            </a:extLst>
          </p:cNvPr>
          <p:cNvSpPr/>
          <p:nvPr/>
        </p:nvSpPr>
        <p:spPr>
          <a:xfrm>
            <a:off x="6824444" y="3429000"/>
            <a:ext cx="239086" cy="22021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5913EC-0EF4-4EF5-9AA1-1683DC8FD555}"/>
              </a:ext>
            </a:extLst>
          </p:cNvPr>
          <p:cNvSpPr txBox="1"/>
          <p:nvPr/>
        </p:nvSpPr>
        <p:spPr>
          <a:xfrm>
            <a:off x="4630723" y="3356823"/>
            <a:ext cx="85567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REOPEN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6382C2-6596-45A1-B610-892980EBD46A}"/>
              </a:ext>
            </a:extLst>
          </p:cNvPr>
          <p:cNvSpPr txBox="1"/>
          <p:nvPr/>
        </p:nvSpPr>
        <p:spPr>
          <a:xfrm>
            <a:off x="5399713" y="3946153"/>
            <a:ext cx="85567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REOPEN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B698C3-35BF-486D-A46A-1E9278D089B2}"/>
              </a:ext>
            </a:extLst>
          </p:cNvPr>
          <p:cNvSpPr txBox="1"/>
          <p:nvPr/>
        </p:nvSpPr>
        <p:spPr>
          <a:xfrm>
            <a:off x="6096000" y="2988141"/>
            <a:ext cx="85567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FFFF00"/>
                </a:solidFill>
              </a:rPr>
              <a:t>REOPEN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68E541E-08FB-46CC-A69E-01A99BE3BFB0}"/>
              </a:ext>
            </a:extLst>
          </p:cNvPr>
          <p:cNvSpPr txBox="1">
            <a:spLocks/>
          </p:cNvSpPr>
          <p:nvPr/>
        </p:nvSpPr>
        <p:spPr>
          <a:xfrm>
            <a:off x="838898" y="587181"/>
            <a:ext cx="8825657" cy="5667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/>
              <a:t>Reopen Metrics: New York Forward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41510E8-F913-456E-B703-A373174CA16A}"/>
              </a:ext>
            </a:extLst>
          </p:cNvPr>
          <p:cNvSpPr txBox="1">
            <a:spLocks/>
          </p:cNvSpPr>
          <p:nvPr/>
        </p:nvSpPr>
        <p:spPr>
          <a:xfrm>
            <a:off x="838899" y="1315443"/>
            <a:ext cx="8825656" cy="4937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US" sz="2400" dirty="0"/>
              <a:t>Metrics Met = Phased Reopening </a:t>
            </a:r>
          </a:p>
        </p:txBody>
      </p:sp>
    </p:spTree>
    <p:extLst>
      <p:ext uri="{BB962C8B-B14F-4D97-AF65-F5344CB8AC3E}">
        <p14:creationId xmlns:p14="http://schemas.microsoft.com/office/powerpoint/2010/main" val="34000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64F7-144A-444B-A1B7-A307F7449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98" y="587181"/>
            <a:ext cx="8825657" cy="566738"/>
          </a:xfrm>
        </p:spPr>
        <p:txBody>
          <a:bodyPr>
            <a:noAutofit/>
          </a:bodyPr>
          <a:lstStyle/>
          <a:p>
            <a:r>
              <a:rPr lang="en-US" sz="3600" dirty="0"/>
              <a:t>Reopen Metrics: New York Forward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1CB0B2-351F-47C6-804D-ADDF6E025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899" y="1315443"/>
            <a:ext cx="8825656" cy="493712"/>
          </a:xfrm>
        </p:spPr>
        <p:txBody>
          <a:bodyPr>
            <a:normAutofit/>
          </a:bodyPr>
          <a:lstStyle/>
          <a:p>
            <a:r>
              <a:rPr lang="en-US" sz="2400" dirty="0"/>
              <a:t>Mohawk Valley meets all seven (7) metrics.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C5B64CE-27A6-4BD2-B254-BDB1D11AB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485056"/>
              </p:ext>
            </p:extLst>
          </p:nvPr>
        </p:nvGraphicFramePr>
        <p:xfrm>
          <a:off x="838897" y="2205596"/>
          <a:ext cx="10284904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272">
                  <a:extLst>
                    <a:ext uri="{9D8B030D-6E8A-4147-A177-3AD203B41FA5}">
                      <a16:colId xmlns:a16="http://schemas.microsoft.com/office/drawing/2014/main" val="149786532"/>
                    </a:ext>
                  </a:extLst>
                </a:gridCol>
                <a:gridCol w="1469272">
                  <a:extLst>
                    <a:ext uri="{9D8B030D-6E8A-4147-A177-3AD203B41FA5}">
                      <a16:colId xmlns:a16="http://schemas.microsoft.com/office/drawing/2014/main" val="3188594617"/>
                    </a:ext>
                  </a:extLst>
                </a:gridCol>
                <a:gridCol w="1469272">
                  <a:extLst>
                    <a:ext uri="{9D8B030D-6E8A-4147-A177-3AD203B41FA5}">
                      <a16:colId xmlns:a16="http://schemas.microsoft.com/office/drawing/2014/main" val="523468256"/>
                    </a:ext>
                  </a:extLst>
                </a:gridCol>
                <a:gridCol w="1469272">
                  <a:extLst>
                    <a:ext uri="{9D8B030D-6E8A-4147-A177-3AD203B41FA5}">
                      <a16:colId xmlns:a16="http://schemas.microsoft.com/office/drawing/2014/main" val="2466655996"/>
                    </a:ext>
                  </a:extLst>
                </a:gridCol>
                <a:gridCol w="1469272">
                  <a:extLst>
                    <a:ext uri="{9D8B030D-6E8A-4147-A177-3AD203B41FA5}">
                      <a16:colId xmlns:a16="http://schemas.microsoft.com/office/drawing/2014/main" val="2969687749"/>
                    </a:ext>
                  </a:extLst>
                </a:gridCol>
                <a:gridCol w="1469272">
                  <a:extLst>
                    <a:ext uri="{9D8B030D-6E8A-4147-A177-3AD203B41FA5}">
                      <a16:colId xmlns:a16="http://schemas.microsoft.com/office/drawing/2014/main" val="2046898765"/>
                    </a:ext>
                  </a:extLst>
                </a:gridCol>
                <a:gridCol w="1469272">
                  <a:extLst>
                    <a:ext uri="{9D8B030D-6E8A-4147-A177-3AD203B41FA5}">
                      <a16:colId xmlns:a16="http://schemas.microsoft.com/office/drawing/2014/main" val="1740183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14-day decline in new hospitalizations OR under 15 new hospitalizations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14-day decline in hospital deaths OR fewer than 5 deaths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New hospitalization (under 2 per 100k residents)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Share of total beds available (threshold of 30%)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Share of ICU beds available (threshold of 30%)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30 per 1k residents tested monthly (7-day average of new tests per day)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Contact tracers 30 per 100k residents OR based on infection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91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952385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7758528-712A-42C4-A892-F43EEB540248}"/>
              </a:ext>
            </a:extLst>
          </p:cNvPr>
          <p:cNvSpPr/>
          <p:nvPr/>
        </p:nvSpPr>
        <p:spPr>
          <a:xfrm>
            <a:off x="838897" y="4237512"/>
            <a:ext cx="9336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2"/>
              </a:rPr>
              <a:t>https://forward.ny.gov/metrics-guide-reopening-new-york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697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4F16-812E-4211-8910-262152655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New York Forward Control 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F6E67-F8CF-4122-AFB9-554EE205C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1702966"/>
            <a:ext cx="4396339" cy="4343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300" b="1" dirty="0"/>
              <a:t>Mohawk Valley</a:t>
            </a:r>
            <a:r>
              <a:rPr lang="en-US" sz="2300" dirty="0"/>
              <a:t>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Regional Captain: </a:t>
            </a:r>
            <a:r>
              <a:rPr lang="en-US" dirty="0" err="1"/>
              <a:t>RoAnn</a:t>
            </a:r>
            <a:r>
              <a:rPr lang="en-US" dirty="0"/>
              <a:t> </a:t>
            </a:r>
            <a:r>
              <a:rPr lang="en-US" dirty="0" err="1"/>
              <a:t>Destito</a:t>
            </a:r>
            <a:r>
              <a:rPr lang="en-US" dirty="0"/>
              <a:t>, OGS Commissioner </a:t>
            </a:r>
          </a:p>
          <a:p>
            <a:r>
              <a:rPr lang="en-US" dirty="0"/>
              <a:t>Steve </a:t>
            </a:r>
            <a:r>
              <a:rPr lang="en-US" dirty="0" err="1"/>
              <a:t>DiMeo</a:t>
            </a:r>
            <a:r>
              <a:rPr lang="en-US" dirty="0"/>
              <a:t>, former REDC co-chair </a:t>
            </a:r>
          </a:p>
          <a:p>
            <a:r>
              <a:rPr lang="en-US" dirty="0"/>
              <a:t>Sam </a:t>
            </a:r>
            <a:r>
              <a:rPr lang="en-US" dirty="0" err="1"/>
              <a:t>DeRiso</a:t>
            </a:r>
            <a:r>
              <a:rPr lang="en-US" dirty="0"/>
              <a:t>, UFCW Local 1 &amp; President of the Central New York Labor Council </a:t>
            </a:r>
          </a:p>
          <a:p>
            <a:r>
              <a:rPr lang="en-US" dirty="0"/>
              <a:t>Oneida County Executive Anthony </a:t>
            </a:r>
            <a:r>
              <a:rPr lang="en-US" dirty="0" err="1"/>
              <a:t>Picente</a:t>
            </a:r>
            <a:r>
              <a:rPr lang="en-US" dirty="0"/>
              <a:t> Jr. </a:t>
            </a:r>
          </a:p>
          <a:p>
            <a:r>
              <a:rPr lang="en-US" dirty="0"/>
              <a:t>Montgomery County Executive Matt </a:t>
            </a:r>
            <a:r>
              <a:rPr lang="en-US" dirty="0" err="1"/>
              <a:t>Ossenfort</a:t>
            </a:r>
            <a:r>
              <a:rPr lang="en-US" dirty="0"/>
              <a:t> </a:t>
            </a:r>
          </a:p>
          <a:p>
            <a:r>
              <a:rPr lang="en-US" dirty="0"/>
              <a:t>Fulton County Administrator John Stead </a:t>
            </a:r>
          </a:p>
          <a:p>
            <a:r>
              <a:rPr lang="en-US" dirty="0"/>
              <a:t>Herkimer County Legislature Chair Jim Bono </a:t>
            </a:r>
          </a:p>
          <a:p>
            <a:r>
              <a:rPr lang="en-US" dirty="0"/>
              <a:t>Otsego County Board Chair Dave Bliss </a:t>
            </a:r>
          </a:p>
          <a:p>
            <a:r>
              <a:rPr lang="en-US" b="1" dirty="0">
                <a:solidFill>
                  <a:schemeClr val="accent1"/>
                </a:solidFill>
              </a:rPr>
              <a:t>Schoharie County Board of Supervisors Chair William Federice </a:t>
            </a:r>
          </a:p>
          <a:p>
            <a:r>
              <a:rPr lang="en-US" dirty="0"/>
              <a:t>City of Utica Mayor Robert Palmieri </a:t>
            </a:r>
          </a:p>
          <a:p>
            <a:r>
              <a:rPr lang="en-US" dirty="0"/>
              <a:t>City of Rome Mayor Jackie Izzo 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5655B-A75D-4605-95A6-3977B7613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1702966"/>
            <a:ext cx="5434195" cy="4200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Monitor Regional Metrics:</a:t>
            </a:r>
          </a:p>
          <a:p>
            <a:pPr lvl="1"/>
            <a:r>
              <a:rPr lang="en-US" dirty="0"/>
              <a:t>Hospitalization rate</a:t>
            </a:r>
          </a:p>
          <a:p>
            <a:pPr lvl="1"/>
            <a:r>
              <a:rPr lang="en-US" dirty="0"/>
              <a:t>Death rate</a:t>
            </a:r>
          </a:p>
          <a:p>
            <a:pPr lvl="1"/>
            <a:r>
              <a:rPr lang="en-US" dirty="0"/>
              <a:t>Number of new hospitalizations</a:t>
            </a:r>
          </a:p>
          <a:p>
            <a:pPr lvl="1"/>
            <a:r>
              <a:rPr lang="en-US" dirty="0"/>
              <a:t>Hospital bed capacity</a:t>
            </a:r>
          </a:p>
          <a:p>
            <a:pPr lvl="1"/>
            <a:r>
              <a:rPr lang="en-US" dirty="0"/>
              <a:t>ICU bed capacity </a:t>
            </a:r>
          </a:p>
          <a:p>
            <a:pPr lvl="1"/>
            <a:r>
              <a:rPr lang="en-US" dirty="0"/>
              <a:t>Testing</a:t>
            </a:r>
          </a:p>
          <a:p>
            <a:pPr lvl="1"/>
            <a:r>
              <a:rPr lang="en-US" dirty="0"/>
              <a:t>Contact tracing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Alert the state if the region's metrics no longer meet the reopening guidelines and adjust the reopening plan for that region accordingly. </a:t>
            </a:r>
          </a:p>
        </p:txBody>
      </p:sp>
    </p:spTree>
    <p:extLst>
      <p:ext uri="{BB962C8B-B14F-4D97-AF65-F5344CB8AC3E}">
        <p14:creationId xmlns:p14="http://schemas.microsoft.com/office/powerpoint/2010/main" val="1657397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AE4E07-7FED-43EC-B2F2-06A66BBBD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en-US" dirty="0"/>
              <a:t>Landscape of “Guidance”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9FE742-1A27-4AEF-B5F0-F8C383EAB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69EEFA-4960-4FF5-9F7A-37AB606E6F64}"/>
              </a:ext>
            </a:extLst>
          </p:cNvPr>
          <p:cNvSpPr/>
          <p:nvPr/>
        </p:nvSpPr>
        <p:spPr>
          <a:xfrm>
            <a:off x="3243557" y="5028544"/>
            <a:ext cx="4576016" cy="124345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Schoharie County Business </a:t>
            </a:r>
          </a:p>
          <a:p>
            <a:pPr algn="ctr"/>
            <a:r>
              <a:rPr lang="en-US" b="1" dirty="0"/>
              <a:t>Reopen/Recovery Task Force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F85E67B-123E-4320-85A3-C7DCE3A89CFF}"/>
              </a:ext>
            </a:extLst>
          </p:cNvPr>
          <p:cNvSpPr/>
          <p:nvPr/>
        </p:nvSpPr>
        <p:spPr>
          <a:xfrm>
            <a:off x="8264211" y="4631805"/>
            <a:ext cx="2566172" cy="124345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Local Economic Alliance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D78009D-9A32-4A3D-885E-ECCC9D826DAD}"/>
              </a:ext>
            </a:extLst>
          </p:cNvPr>
          <p:cNvSpPr/>
          <p:nvPr/>
        </p:nvSpPr>
        <p:spPr>
          <a:xfrm>
            <a:off x="724883" y="1261395"/>
            <a:ext cx="2203318" cy="684132"/>
          </a:xfrm>
          <a:prstGeom prst="roundRect">
            <a:avLst>
              <a:gd name="adj" fmla="val 1566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USA Federal: CDC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6BA8B34-D865-49AA-8008-C757E6CB534D}"/>
              </a:ext>
            </a:extLst>
          </p:cNvPr>
          <p:cNvSpPr/>
          <p:nvPr/>
        </p:nvSpPr>
        <p:spPr>
          <a:xfrm>
            <a:off x="516935" y="4631805"/>
            <a:ext cx="2357306" cy="1296389"/>
          </a:xfrm>
          <a:prstGeom prst="roundRect">
            <a:avLst>
              <a:gd name="adj" fmla="val 1566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Trade Associations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58D9E269-88EF-4960-8784-79F03B70B9BB}"/>
              </a:ext>
            </a:extLst>
          </p:cNvPr>
          <p:cNvSpPr/>
          <p:nvPr/>
        </p:nvSpPr>
        <p:spPr>
          <a:xfrm>
            <a:off x="2628160" y="5253533"/>
            <a:ext cx="1065401" cy="195545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420A6815-1F67-460F-AA62-1152D8EFDC9C}"/>
              </a:ext>
            </a:extLst>
          </p:cNvPr>
          <p:cNvSpPr/>
          <p:nvPr/>
        </p:nvSpPr>
        <p:spPr>
          <a:xfrm rot="10800000">
            <a:off x="7433040" y="5294660"/>
            <a:ext cx="1065401" cy="195545"/>
          </a:xfrm>
          <a:prstGeom prst="rightArrow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855C2AA0-ABDC-4C85-B19D-BB826705EE71}"/>
              </a:ext>
            </a:extLst>
          </p:cNvPr>
          <p:cNvSpPr/>
          <p:nvPr/>
        </p:nvSpPr>
        <p:spPr>
          <a:xfrm>
            <a:off x="5291018" y="4248019"/>
            <a:ext cx="272282" cy="106892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B8610645-3945-45C4-BE06-90231981E689}"/>
              </a:ext>
            </a:extLst>
          </p:cNvPr>
          <p:cNvSpPr/>
          <p:nvPr/>
        </p:nvSpPr>
        <p:spPr>
          <a:xfrm>
            <a:off x="7089876" y="3429000"/>
            <a:ext cx="272282" cy="182453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80E8D2-02C2-4AA5-843B-83B78D1E0E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495877"/>
              </p:ext>
            </p:extLst>
          </p:nvPr>
        </p:nvGraphicFramePr>
        <p:xfrm>
          <a:off x="1103313" y="1408922"/>
          <a:ext cx="8947150" cy="3767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B5604BD6-0A20-4649-A095-E6885BB731C2}"/>
              </a:ext>
            </a:extLst>
          </p:cNvPr>
          <p:cNvSpPr/>
          <p:nvPr/>
        </p:nvSpPr>
        <p:spPr>
          <a:xfrm rot="3492112">
            <a:off x="6391694" y="3239430"/>
            <a:ext cx="270928" cy="710955"/>
          </a:xfrm>
          <a:prstGeom prst="upDownArrow">
            <a:avLst/>
          </a:prstGeom>
          <a:solidFill>
            <a:schemeClr val="accent4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066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60653-7A6E-4BC3-A8A3-84D6EC4E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 Forward Reopen Phases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3DCFA-A3A6-4E1C-8F09-9BDE7B832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986934" cy="4195481"/>
          </a:xfrm>
        </p:spPr>
        <p:txBody>
          <a:bodyPr/>
          <a:lstStyle/>
          <a:p>
            <a:r>
              <a:rPr lang="en-US" dirty="0"/>
              <a:t>Phase One: 	Construction Manufacturing Wholesale Trade Select 							Retail for Curbside Pickup Only Agriculture, Forestry, Fishing</a:t>
            </a:r>
          </a:p>
          <a:p>
            <a:endParaRPr lang="en-US" dirty="0"/>
          </a:p>
          <a:p>
            <a:r>
              <a:rPr lang="en-US" dirty="0"/>
              <a:t>Phase Two:		Professional Services Finance and Insurance Retail 								Administrative Support Real Estate, Rental, and Leasing</a:t>
            </a:r>
          </a:p>
          <a:p>
            <a:endParaRPr lang="en-US" dirty="0"/>
          </a:p>
          <a:p>
            <a:r>
              <a:rPr lang="en-US" dirty="0"/>
              <a:t>Phase Three:	Restaurants and Food Services</a:t>
            </a:r>
          </a:p>
          <a:p>
            <a:endParaRPr lang="en-US" dirty="0"/>
          </a:p>
          <a:p>
            <a:r>
              <a:rPr lang="en-US" dirty="0"/>
              <a:t>Phase Four:		Arts, Entertainment, and Recreation Education</a:t>
            </a:r>
          </a:p>
        </p:txBody>
      </p:sp>
    </p:spTree>
    <p:extLst>
      <p:ext uri="{BB962C8B-B14F-4D97-AF65-F5344CB8AC3E}">
        <p14:creationId xmlns:p14="http://schemas.microsoft.com/office/powerpoint/2010/main" val="3287133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1ADA9-BAEA-4519-B125-24C375F1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68E16-E036-4949-B4F5-128963F6F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Who’s guidance do we follow? CDC? State? County? </a:t>
            </a:r>
          </a:p>
          <a:p>
            <a:r>
              <a:rPr lang="en-US" dirty="0"/>
              <a:t>Legally, what is required of a business once allowed to reopen for staff and consumers (masks required, limiting # of clients, hours of operation..) ?</a:t>
            </a:r>
          </a:p>
          <a:p>
            <a:r>
              <a:rPr lang="en-US" dirty="0"/>
              <a:t>When can churches or my business open if we follow social distancing?</a:t>
            </a:r>
          </a:p>
          <a:p>
            <a:r>
              <a:rPr lang="en-US" dirty="0"/>
              <a:t>How will we be able to survive the tremendous loss of income?</a:t>
            </a:r>
          </a:p>
          <a:p>
            <a:r>
              <a:rPr lang="en-US" dirty="0"/>
              <a:t>Will the county be getting any financial support to implement the guidelines?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44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D646B-35B7-49F4-A183-466947B0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Force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6B9F4-9E84-4585-8376-61217FA79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Topics:</a:t>
            </a:r>
          </a:p>
          <a:p>
            <a:pPr lvl="1"/>
            <a:r>
              <a:rPr lang="en-US" dirty="0"/>
              <a:t>Regulatory Clarity: Who, When, How &amp; PPE Supplies</a:t>
            </a:r>
          </a:p>
          <a:p>
            <a:pPr lvl="1"/>
            <a:r>
              <a:rPr lang="en-US" dirty="0"/>
              <a:t>Access to Capital &amp; Assuring “Forgiveness”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Meetings &amp; Other Ways to Connect</a:t>
            </a:r>
          </a:p>
          <a:p>
            <a:pPr marL="457200" lvl="1" indent="0">
              <a:buNone/>
            </a:pPr>
            <a:r>
              <a:rPr lang="en-US" dirty="0"/>
              <a:t>Coordinated Communication</a:t>
            </a:r>
          </a:p>
          <a:p>
            <a:pPr marL="457200" lvl="1" indent="0">
              <a:buNone/>
            </a:pPr>
            <a:r>
              <a:rPr lang="en-US" dirty="0"/>
              <a:t>Deliverables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230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AED94DD62F244CA6785FEB4D6301B4" ma:contentTypeVersion="13" ma:contentTypeDescription="Create a new document." ma:contentTypeScope="" ma:versionID="0bbe8cc843f0ece33db9ef2eaf2d653b">
  <xsd:schema xmlns:xsd="http://www.w3.org/2001/XMLSchema" xmlns:xs="http://www.w3.org/2001/XMLSchema" xmlns:p="http://schemas.microsoft.com/office/2006/metadata/properties" xmlns:ns3="6e530505-f941-4899-948c-aa80ba91b1a4" xmlns:ns4="d054bfe8-3165-47bb-b7b5-5227f4a19f0b" targetNamespace="http://schemas.microsoft.com/office/2006/metadata/properties" ma:root="true" ma:fieldsID="2a8aa42c55e1fe1f2c90b9813713e7b4" ns3:_="" ns4:_="">
    <xsd:import namespace="6e530505-f941-4899-948c-aa80ba91b1a4"/>
    <xsd:import namespace="d054bfe8-3165-47bb-b7b5-5227f4a19f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530505-f941-4899-948c-aa80ba91b1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54bfe8-3165-47bb-b7b5-5227f4a19f0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87A608-6861-40BC-AFC9-A4EA00A918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0194B2-BCDE-4107-A6D2-F343D5C8969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D6B3DF9-199B-4D13-830E-F2D91BA2D0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530505-f941-4899-948c-aa80ba91b1a4"/>
    <ds:schemaRef ds:uri="d054bfe8-3165-47bb-b7b5-5227f4a19f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598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Ion</vt:lpstr>
      <vt:lpstr>COVID-19 Business Reopen/Recovery Task Force</vt:lpstr>
      <vt:lpstr>Proposed Agenda</vt:lpstr>
      <vt:lpstr>PowerPoint Presentation</vt:lpstr>
      <vt:lpstr>Reopen Metrics: New York Forward</vt:lpstr>
      <vt:lpstr>New York Forward Control Room</vt:lpstr>
      <vt:lpstr>Landscape of “Guidance”</vt:lpstr>
      <vt:lpstr>New York Forward Reopen Phases</vt:lpstr>
      <vt:lpstr>Burning Questions</vt:lpstr>
      <vt:lpstr>Task Force Expectations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Business Reopen/Recovery Task Force</dc:title>
  <dc:creator>Director SEEC</dc:creator>
  <cp:lastModifiedBy>Trish Bergan</cp:lastModifiedBy>
  <cp:revision>3</cp:revision>
  <dcterms:created xsi:type="dcterms:W3CDTF">2020-05-12T16:19:21Z</dcterms:created>
  <dcterms:modified xsi:type="dcterms:W3CDTF">2020-05-19T22:19:14Z</dcterms:modified>
</cp:coreProperties>
</file>