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1pPr>
    <a:lvl2pPr marL="40639" marR="40639" indent="3429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2pPr>
    <a:lvl3pPr marL="40639" marR="40639" indent="685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3pPr>
    <a:lvl4pPr marL="40639" marR="40639" indent="10287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4pPr>
    <a:lvl5pPr marL="40639" marR="40639"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5pPr>
    <a:lvl6pPr marL="40639" marR="40639" indent="17145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6pPr>
    <a:lvl7pPr marL="40639" marR="40639" indent="2057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7pPr>
    <a:lvl8pPr marL="40639" marR="40639" indent="24003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8pPr>
    <a:lvl9pPr marL="40639" marR="40639"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4479"/>
        </a:fontRef>
        <a:srgbClr val="004479"/>
      </a:tcTxStyle>
      <a:tcStyle>
        <a:tcBdr>
          <a:left>
            <a:ln w="28575"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firstCol>
    <a:lastRow>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28575"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lastRow>
    <a:firstRow>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28575"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4479"/>
        </a:fontRef>
        <a:srgbClr val="004479"/>
      </a:tcTxStyle>
      <a:tcStyle>
        <a:tcBdr>
          <a:left>
            <a:ln w="28575"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firstCol>
    <a:lastRow>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12700" cap="flat">
              <a:solidFill>
                <a:srgbClr val="004479"/>
              </a:solidFill>
              <a:prstDash val="solid"/>
              <a:miter lim="400000"/>
            </a:ln>
          </a:top>
          <a:bottom>
            <a:ln w="28575"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lastRow>
    <a:firstRow>
      <a:tcTxStyle b="off" i="off">
        <a:fontRef idx="minor">
          <a:srgbClr val="004479"/>
        </a:fontRef>
        <a:srgbClr val="004479"/>
      </a:tcTxStyle>
      <a:tcStyle>
        <a:tcBdr>
          <a:left>
            <a:ln w="12700" cap="flat">
              <a:solidFill>
                <a:srgbClr val="004479"/>
              </a:solidFill>
              <a:prstDash val="solid"/>
              <a:miter lim="400000"/>
            </a:ln>
          </a:left>
          <a:right>
            <a:ln w="12700" cap="flat">
              <a:solidFill>
                <a:srgbClr val="004479"/>
              </a:solidFill>
              <a:prstDash val="solid"/>
              <a:miter lim="400000"/>
            </a:ln>
          </a:right>
          <a:top>
            <a:ln w="28575" cap="flat">
              <a:solidFill>
                <a:srgbClr val="004479"/>
              </a:solidFill>
              <a:prstDash val="solid"/>
              <a:miter lim="400000"/>
            </a:ln>
          </a:top>
          <a:bottom>
            <a:ln w="12700" cap="flat">
              <a:solidFill>
                <a:srgbClr val="004479"/>
              </a:solidFill>
              <a:prstDash val="solid"/>
              <a:miter lim="400000"/>
            </a:ln>
          </a:bottom>
          <a:insideH>
            <a:ln w="12700" cap="flat">
              <a:solidFill>
                <a:srgbClr val="004479"/>
              </a:solidFill>
              <a:prstDash val="solid"/>
              <a:miter lim="400000"/>
            </a:ln>
          </a:insideH>
          <a:insideV>
            <a:ln w="12700" cap="flat">
              <a:solidFill>
                <a:srgbClr val="004479"/>
              </a:solidFill>
              <a:prstDash val="solid"/>
              <a:miter lim="400000"/>
            </a:ln>
          </a:insideV>
        </a:tcBdr>
        <a:fill>
          <a:solidFill>
            <a:srgbClr val="000000">
              <a:alpha val="25000"/>
            </a:srgbClr>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1" name="Shape 41"/>
          <p:cNvSpPr/>
          <p:nvPr>
            <p:ph type="sldImg"/>
          </p:nvPr>
        </p:nvSpPr>
        <p:spPr>
          <a:xfrm>
            <a:off x="1143000" y="685800"/>
            <a:ext cx="4572000" cy="3429000"/>
          </a:xfrm>
          <a:prstGeom prst="rect">
            <a:avLst/>
          </a:prstGeom>
        </p:spPr>
        <p:txBody>
          <a:bodyPr/>
          <a:lstStyle/>
          <a:p>
            <a:pPr/>
          </a:p>
        </p:txBody>
      </p:sp>
      <p:sp>
        <p:nvSpPr>
          <p:cNvPr id="42" name="Shape 4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Shape 82"/>
          <p:cNvSpPr/>
          <p:nvPr>
            <p:ph type="sldImg"/>
          </p:nvPr>
        </p:nvSpPr>
        <p:spPr>
          <a:prstGeom prst="rect">
            <a:avLst/>
          </a:prstGeom>
        </p:spPr>
        <p:txBody>
          <a:bodyPr/>
          <a:lstStyle/>
          <a:p>
            <a:pPr/>
          </a:p>
        </p:txBody>
      </p:sp>
      <p:sp>
        <p:nvSpPr>
          <p:cNvPr id="83" name="Shape 83"/>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Transitions are used for many purposes.  They can show addition or sequence, such as in the words</a:t>
            </a:r>
            <a:endParaRPr sz="1200">
              <a:uFill>
                <a:solidFill>
                  <a:srgbClr val="000000"/>
                </a:solidFill>
              </a:uFill>
              <a:latin typeface="+mn-lt"/>
              <a:ea typeface="+mn-ea"/>
              <a:cs typeface="+mn-cs"/>
              <a:sym typeface="Arial"/>
            </a:endParaRPr>
          </a:p>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		</a:t>
            </a:r>
            <a:r>
              <a:rPr b="1" sz="1200">
                <a:uFill>
                  <a:solidFill>
                    <a:srgbClr val="000000"/>
                  </a:solidFill>
                </a:uFill>
                <a:latin typeface="+mn-lt"/>
                <a:ea typeface="+mn-ea"/>
                <a:cs typeface="+mn-cs"/>
                <a:sym typeface="Arial"/>
              </a:rPr>
              <a:t>first, second, also, furthermore…</a:t>
            </a:r>
            <a:endParaRPr b="1" sz="1200">
              <a:uFill>
                <a:solidFill>
                  <a:srgbClr val="000000"/>
                </a:solidFill>
              </a:uFill>
              <a:latin typeface="+mn-lt"/>
              <a:ea typeface="+mn-ea"/>
              <a:cs typeface="+mn-cs"/>
              <a:sym typeface="Arial"/>
            </a:endParaRPr>
          </a:p>
          <a:p>
            <a:pPr marL="40639" marR="40639" defTabSz="914400">
              <a:spcBef>
                <a:spcPts val="400"/>
              </a:spcBef>
              <a:buClr>
                <a:srgbClr val="000000"/>
              </a:buClr>
              <a:buFont typeface="Arial"/>
            </a:pPr>
          </a:p>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Or contrast and contradiction, such as </a:t>
            </a:r>
            <a:r>
              <a:rPr b="1" sz="1200">
                <a:uFill>
                  <a:solidFill>
                    <a:srgbClr val="000000"/>
                  </a:solidFill>
                </a:uFill>
                <a:latin typeface="+mn-lt"/>
                <a:ea typeface="+mn-ea"/>
                <a:cs typeface="+mn-cs"/>
                <a:sym typeface="Arial"/>
              </a:rPr>
              <a:t>nevertheless, on the contrary….</a:t>
            </a:r>
            <a:endParaRPr b="1" sz="1200">
              <a:uFill>
                <a:solidFill>
                  <a:srgbClr val="000000"/>
                </a:solidFill>
              </a:uFill>
              <a:latin typeface="+mn-lt"/>
              <a:ea typeface="+mn-ea"/>
              <a:cs typeface="+mn-cs"/>
              <a:sym typeface="Arial"/>
            </a:endParaRPr>
          </a:p>
          <a:p>
            <a:pPr marL="40639" marR="40639" defTabSz="914400">
              <a:spcBef>
                <a:spcPts val="400"/>
              </a:spcBef>
              <a:buClr>
                <a:srgbClr val="000000"/>
              </a:buClr>
              <a:buFont typeface="Arial"/>
              <a:defRPr b="1" sz="1200">
                <a:uFill>
                  <a:solidFill>
                    <a:srgbClr val="000000"/>
                  </a:solidFill>
                </a:uFill>
                <a:latin typeface="+mn-lt"/>
                <a:ea typeface="+mn-ea"/>
                <a:cs typeface="+mn-cs"/>
                <a:sym typeface="Arial"/>
              </a:defRPr>
            </a:pP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r>
              <a:t>Or……(read out)</a:t>
            </a: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r>
              <a:t>We will discuss each category later.  You can also find these in the handout TRANSITIONS, as well as in your grammar textbooks.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a:p>
        </p:txBody>
      </p:sp>
      <p:sp>
        <p:nvSpPr>
          <p:cNvPr id="95" name="Shape 95"/>
          <p:cNvSpPr/>
          <p:nvPr>
            <p:ph type="body" sz="quarter" idx="1"/>
          </p:nvPr>
        </p:nvSpPr>
        <p:spPr>
          <a:prstGeom prst="rect">
            <a:avLst/>
          </a:prstGeom>
        </p:spPr>
        <p:txBody>
          <a:bodyPr/>
          <a:lstStyle/>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1.  A number of students sometimes mistakenly use subordinating conjunctions such as </a:t>
            </a:r>
            <a:r>
              <a:rPr b="1" sz="1200">
                <a:uFill>
                  <a:solidFill>
                    <a:srgbClr val="000000"/>
                  </a:solidFill>
                </a:uFill>
                <a:latin typeface="+mn-lt"/>
                <a:ea typeface="+mn-ea"/>
                <a:cs typeface="+mn-cs"/>
                <a:sym typeface="Arial"/>
              </a:rPr>
              <a:t>although</a:t>
            </a:r>
            <a:r>
              <a:rPr sz="1200">
                <a:uFill>
                  <a:solidFill>
                    <a:srgbClr val="000000"/>
                  </a:solidFill>
                </a:uFill>
                <a:latin typeface="+mn-lt"/>
                <a:ea typeface="+mn-ea"/>
                <a:cs typeface="+mn-cs"/>
                <a:sym typeface="Arial"/>
              </a:rPr>
              <a:t> to signal a contrast.  The word </a:t>
            </a:r>
            <a:r>
              <a:rPr b="1" sz="1200">
                <a:uFill>
                  <a:solidFill>
                    <a:srgbClr val="000000"/>
                  </a:solidFill>
                </a:uFill>
                <a:latin typeface="+mn-lt"/>
                <a:ea typeface="+mn-ea"/>
                <a:cs typeface="+mn-cs"/>
                <a:sym typeface="Arial"/>
              </a:rPr>
              <a:t>although </a:t>
            </a:r>
            <a:r>
              <a:rPr sz="1200">
                <a:uFill>
                  <a:solidFill>
                    <a:srgbClr val="000000"/>
                  </a:solidFill>
                </a:uFill>
                <a:latin typeface="+mn-lt"/>
                <a:ea typeface="+mn-ea"/>
                <a:cs typeface="+mn-cs"/>
                <a:sym typeface="Arial"/>
              </a:rPr>
              <a:t>must be joined to the rest of the dependent clause. This subordinating clause is an adverb clause preceded by the subordinating conjunction although.</a:t>
            </a:r>
            <a:endParaRPr sz="1200">
              <a:uFill>
                <a:solidFill>
                  <a:srgbClr val="000000"/>
                </a:solidFill>
              </a:uFill>
              <a:latin typeface="+mn-lt"/>
              <a:ea typeface="+mn-ea"/>
              <a:cs typeface="+mn-cs"/>
              <a:sym typeface="Arial"/>
            </a:endParaRPr>
          </a:p>
          <a:p>
            <a:pPr marL="40639" marR="40639" defTabSz="914400">
              <a:spcBef>
                <a:spcPts val="400"/>
              </a:spcBef>
              <a:buClr>
                <a:srgbClr val="000000"/>
              </a:buClr>
              <a:buFont typeface="Arial"/>
            </a:pPr>
          </a:p>
          <a:p>
            <a:pPr marL="40639" marR="40639" defTabSz="914400">
              <a:spcBef>
                <a:spcPts val="400"/>
              </a:spcBef>
              <a:buClr>
                <a:srgbClr val="000000"/>
              </a:buClr>
              <a:buFont typeface="Arial"/>
            </a:pPr>
            <a:r>
              <a:rPr sz="1200">
                <a:uFill>
                  <a:solidFill>
                    <a:srgbClr val="000000"/>
                  </a:solidFill>
                </a:uFill>
                <a:latin typeface="+mn-lt"/>
                <a:ea typeface="+mn-ea"/>
                <a:cs typeface="+mn-cs"/>
                <a:sym typeface="Arial"/>
              </a:rPr>
              <a:t>2. Do not use </a:t>
            </a:r>
            <a:r>
              <a:rPr b="1" sz="1200">
                <a:uFill>
                  <a:solidFill>
                    <a:srgbClr val="000000"/>
                  </a:solidFill>
                </a:uFill>
                <a:latin typeface="+mn-lt"/>
                <a:ea typeface="+mn-ea"/>
                <a:cs typeface="+mn-cs"/>
                <a:sym typeface="Arial"/>
              </a:rPr>
              <a:t>nevertheless </a:t>
            </a:r>
            <a:r>
              <a:rPr sz="1200">
                <a:uFill>
                  <a:solidFill>
                    <a:srgbClr val="000000"/>
                  </a:solidFill>
                </a:uFill>
                <a:latin typeface="+mn-lt"/>
                <a:ea typeface="+mn-ea"/>
                <a:cs typeface="+mn-cs"/>
                <a:sym typeface="Arial"/>
              </a:rPr>
              <a:t>when you mean </a:t>
            </a:r>
            <a:r>
              <a:rPr b="1" sz="1200">
                <a:uFill>
                  <a:solidFill>
                    <a:srgbClr val="000000"/>
                  </a:solidFill>
                </a:uFill>
                <a:latin typeface="+mn-lt"/>
                <a:ea typeface="+mn-ea"/>
                <a:cs typeface="+mn-cs"/>
                <a:sym typeface="Arial"/>
              </a:rPr>
              <a:t>contrary to.</a:t>
            </a:r>
            <a:endParaRPr b="1" sz="1200">
              <a:uFill>
                <a:solidFill>
                  <a:srgbClr val="000000"/>
                </a:solidFill>
              </a:uFill>
              <a:latin typeface="+mn-lt"/>
              <a:ea typeface="+mn-ea"/>
              <a:cs typeface="+mn-cs"/>
              <a:sym typeface="Arial"/>
            </a:endParaRP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p>
          <a:p>
            <a:pPr marL="40639" marR="40639" defTabSz="914400">
              <a:spcBef>
                <a:spcPts val="400"/>
              </a:spcBef>
              <a:buClr>
                <a:srgbClr val="000000"/>
              </a:buClr>
              <a:buFont typeface="Arial"/>
              <a:defRPr sz="1200">
                <a:uFill>
                  <a:solidFill>
                    <a:srgbClr val="000000"/>
                  </a:solidFill>
                </a:uFill>
                <a:latin typeface="+mn-lt"/>
                <a:ea typeface="+mn-ea"/>
                <a:cs typeface="+mn-cs"/>
                <a:sym typeface="Arial"/>
              </a:defRPr>
            </a:pPr>
            <a:r>
              <a:t>4. Writers should use transitions as they would salt.  Too little makes the food (essay) uninteresting.  Too much makes the food salty (or bores the reader with too mujch to process)   When you revise your paper,  try to hit a happy medium.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sules">
    <p:spTree>
      <p:nvGrpSpPr>
        <p:cNvPr id="1" name=""/>
        <p:cNvGrpSpPr/>
        <p:nvPr/>
      </p:nvGrpSpPr>
      <p:grpSpPr>
        <a:xfrm>
          <a:off x="0" y="0"/>
          <a:ext cx="0" cy="0"/>
          <a:chOff x="0" y="0"/>
          <a:chExt cx="0" cy="0"/>
        </a:xfrm>
      </p:grpSpPr>
      <p:sp>
        <p:nvSpPr>
          <p:cNvPr id="18" name="Title Text"/>
          <p:cNvSpPr txBox="1"/>
          <p:nvPr>
            <p:ph type="title"/>
          </p:nvPr>
        </p:nvSpPr>
        <p:spPr>
          <a:prstGeom prst="rect">
            <a:avLst/>
          </a:prstGeom>
        </p:spPr>
        <p:txBody>
          <a:bodyPr/>
          <a:lstStyle/>
          <a:p>
            <a:pPr/>
            <a:r>
              <a:t>Title Text</a:t>
            </a:r>
          </a:p>
        </p:txBody>
      </p:sp>
      <p:sp>
        <p:nvSpPr>
          <p:cNvPr id="1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Subtitle">
    <p:spTree>
      <p:nvGrpSpPr>
        <p:cNvPr id="1" name=""/>
        <p:cNvGrpSpPr/>
        <p:nvPr/>
      </p:nvGrpSpPr>
      <p:grpSpPr>
        <a:xfrm>
          <a:off x="0" y="0"/>
          <a:ext cx="0" cy="0"/>
          <a:chOff x="0" y="0"/>
          <a:chExt cx="0" cy="0"/>
        </a:xfrm>
      </p:grpSpPr>
      <p:grpSp>
        <p:nvGrpSpPr>
          <p:cNvPr id="29" name="Group"/>
          <p:cNvGrpSpPr/>
          <p:nvPr/>
        </p:nvGrpSpPr>
        <p:grpSpPr>
          <a:xfrm>
            <a:off x="0" y="0"/>
            <a:ext cx="5867400" cy="6858000"/>
            <a:chOff x="0" y="0"/>
            <a:chExt cx="5867400" cy="6858000"/>
          </a:xfrm>
        </p:grpSpPr>
        <p:sp>
          <p:nvSpPr>
            <p:cNvPr id="27" name="Rectangle"/>
            <p:cNvSpPr/>
            <p:nvPr/>
          </p:nvSpPr>
          <p:spPr>
            <a:xfrm>
              <a:off x="0" y="0"/>
              <a:ext cx="457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28" name="Rounded Rectangle"/>
            <p:cNvSpPr/>
            <p:nvPr/>
          </p:nvSpPr>
          <p:spPr>
            <a:xfrm>
              <a:off x="685800" y="990600"/>
              <a:ext cx="5181600" cy="1905000"/>
            </a:xfrm>
            <a:prstGeom prst="roundRect">
              <a:avLst>
                <a:gd name="adj" fmla="val 50000"/>
              </a:avLst>
            </a:prstGeom>
            <a:solidFill>
              <a:srgbClr val="FFFFFF"/>
            </a:solidFill>
            <a:ln w="9525" cap="flat">
              <a:noFill/>
              <a:round/>
            </a:ln>
            <a:effectLst/>
          </p:spPr>
          <p:txBody>
            <a:bodyPr wrap="square" lIns="50800" tIns="50800" rIns="50800" bIns="50800" numCol="1" anchor="ctr">
              <a:noAutofit/>
            </a:bodyPr>
            <a:lstStyle/>
            <a:p>
              <a:pPr/>
            </a:p>
          </p:txBody>
        </p:sp>
      </p:grpSp>
      <p:grpSp>
        <p:nvGrpSpPr>
          <p:cNvPr id="32" name="Group"/>
          <p:cNvGrpSpPr/>
          <p:nvPr/>
        </p:nvGrpSpPr>
        <p:grpSpPr>
          <a:xfrm>
            <a:off x="3632200" y="4889500"/>
            <a:ext cx="4876800" cy="319088"/>
            <a:chOff x="0" y="0"/>
            <a:chExt cx="4876800" cy="319087"/>
          </a:xfrm>
        </p:grpSpPr>
        <p:sp>
          <p:nvSpPr>
            <p:cNvPr id="30" name="Rectangle"/>
            <p:cNvSpPr/>
            <p:nvPr/>
          </p:nvSpPr>
          <p:spPr>
            <a:xfrm flipH="1">
              <a:off x="0" y="0"/>
              <a:ext cx="4625975"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31" name="Shape"/>
            <p:cNvSpPr/>
            <p:nvPr/>
          </p:nvSpPr>
          <p:spPr>
            <a:xfrm>
              <a:off x="4616450" y="0"/>
              <a:ext cx="26035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sp>
        <p:nvSpPr>
          <p:cNvPr id="33" name="Title Text"/>
          <p:cNvSpPr txBox="1"/>
          <p:nvPr>
            <p:ph type="title"/>
          </p:nvPr>
        </p:nvSpPr>
        <p:spPr>
          <a:xfrm>
            <a:off x="685800" y="980016"/>
            <a:ext cx="8229600" cy="1926168"/>
          </a:xfrm>
          <a:prstGeom prst="rect">
            <a:avLst/>
          </a:prstGeom>
        </p:spPr>
        <p:txBody>
          <a:bodyPr anchor="ctr"/>
          <a:lstStyle>
            <a:lvl1pPr algn="ctr">
              <a:defRPr>
                <a:solidFill>
                  <a:srgbClr val="004479"/>
                </a:solidFill>
                <a:uFill>
                  <a:solidFill>
                    <a:srgbClr val="004479"/>
                  </a:solidFill>
                </a:uFill>
              </a:defRPr>
            </a:lvl1pPr>
          </a:lstStyle>
          <a:p>
            <a:pPr/>
            <a:r>
              <a:t>Title Text</a:t>
            </a:r>
          </a:p>
        </p:txBody>
      </p:sp>
      <p:sp>
        <p:nvSpPr>
          <p:cNvPr id="34" name="Body Level One…"/>
          <p:cNvSpPr txBox="1"/>
          <p:nvPr>
            <p:ph type="body" sz="quarter" idx="1"/>
          </p:nvPr>
        </p:nvSpPr>
        <p:spPr>
          <a:xfrm>
            <a:off x="4673600" y="2906183"/>
            <a:ext cx="4013200" cy="1843617"/>
          </a:xfrm>
          <a:prstGeom prst="rect">
            <a:avLst/>
          </a:prstGeom>
        </p:spPr>
        <p:txBody>
          <a:bodyPr anchor="b"/>
          <a:lstStyle>
            <a:lvl1pPr marL="40639" indent="0">
              <a:buSzTx/>
              <a:buFont typeface="Wingdings"/>
              <a:buNone/>
              <a:defRPr>
                <a:solidFill>
                  <a:srgbClr val="007879"/>
                </a:solidFill>
                <a:uFill>
                  <a:solidFill>
                    <a:srgbClr val="007879"/>
                  </a:solidFill>
                </a:uFill>
              </a:defRPr>
            </a:lvl1pPr>
            <a:lvl2pPr marL="497840" indent="0" algn="ctr">
              <a:buSzTx/>
              <a:buNone/>
            </a:lvl2pPr>
            <a:lvl3pPr marL="955039" indent="0" algn="ctr">
              <a:buSzTx/>
              <a:buFont typeface="Wingdings"/>
              <a:buNone/>
            </a:lvl3pPr>
            <a:lvl4pPr marL="1412239" indent="0" algn="ctr">
              <a:buSzTx/>
              <a:buNone/>
            </a:lvl4pPr>
            <a:lvl5pPr marL="1869439" indent="0" algn="ctr">
              <a:buSzTx/>
              <a:buFont typeface="Wingdings"/>
              <a:buNone/>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xfrm>
            <a:off x="129095" y="6252852"/>
            <a:ext cx="481585" cy="484498"/>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8" name="Group"/>
          <p:cNvGrpSpPr/>
          <p:nvPr/>
        </p:nvGrpSpPr>
        <p:grpSpPr>
          <a:xfrm>
            <a:off x="0" y="0"/>
            <a:ext cx="7620000" cy="6858000"/>
            <a:chOff x="0" y="0"/>
            <a:chExt cx="7620000" cy="6858000"/>
          </a:xfrm>
        </p:grpSpPr>
        <p:grpSp>
          <p:nvGrpSpPr>
            <p:cNvPr id="4" name="Group"/>
            <p:cNvGrpSpPr/>
            <p:nvPr/>
          </p:nvGrpSpPr>
          <p:grpSpPr>
            <a:xfrm>
              <a:off x="0" y="0"/>
              <a:ext cx="3200400" cy="6858000"/>
              <a:chOff x="0" y="0"/>
              <a:chExt cx="3200400" cy="6858000"/>
            </a:xfrm>
          </p:grpSpPr>
          <p:sp>
            <p:nvSpPr>
              <p:cNvPr id="2"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3"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7" name="Group"/>
            <p:cNvGrpSpPr/>
            <p:nvPr/>
          </p:nvGrpSpPr>
          <p:grpSpPr>
            <a:xfrm>
              <a:off x="228600" y="1981200"/>
              <a:ext cx="7391400" cy="319088"/>
              <a:chOff x="0" y="0"/>
              <a:chExt cx="7391400" cy="319087"/>
            </a:xfrm>
          </p:grpSpPr>
          <p:sp>
            <p:nvSpPr>
              <p:cNvPr id="5"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6"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9" name="Title Text"/>
          <p:cNvSpPr txBox="1"/>
          <p:nvPr>
            <p:ph type="title"/>
          </p:nvPr>
        </p:nvSpPr>
        <p:spPr>
          <a:xfrm>
            <a:off x="762000" y="0"/>
            <a:ext cx="792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lstStyle/>
          <a:p>
            <a:pPr/>
            <a:r>
              <a:t>Title Text</a:t>
            </a:r>
          </a:p>
        </p:txBody>
      </p:sp>
      <p:sp>
        <p:nvSpPr>
          <p:cNvPr id="10" name="Body Level One…"/>
          <p:cNvSpPr txBox="1"/>
          <p:nvPr>
            <p:ph type="body" idx="1"/>
          </p:nvPr>
        </p:nvSpPr>
        <p:spPr>
          <a:xfrm>
            <a:off x="838200" y="2362200"/>
            <a:ext cx="7693025" cy="4495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2pPr marL="783590" indent="-285750">
              <a:spcBef>
                <a:spcPts val="500"/>
              </a:spcBef>
              <a:buFont typeface="Arial"/>
              <a:buChar char="–"/>
              <a:defRPr sz="2400"/>
            </a:lvl2pPr>
            <a:lvl3pPr marL="1183639" indent="-228600">
              <a:spcBef>
                <a:spcPts val="400"/>
              </a:spcBef>
              <a:defRPr sz="2000"/>
            </a:lvl3pPr>
            <a:lvl4pPr marL="1640839" indent="-228600">
              <a:spcBef>
                <a:spcPts val="400"/>
              </a:spcBef>
              <a:buSzPct val="80000"/>
              <a:buFont typeface="Arial"/>
              <a:buChar char="–"/>
              <a:defRPr sz="1800"/>
            </a:lvl4pPr>
            <a:lvl5pPr marL="2098039" indent="-228600">
              <a:spcBef>
                <a:spcPts val="400"/>
              </a:spcBef>
              <a:buSzPct val="65000"/>
              <a:defRPr sz="1800"/>
            </a:lvl5pPr>
          </a:lstStyle>
          <a:p>
            <a:pPr/>
            <a:r>
              <a:t>Body Level One</a:t>
            </a:r>
          </a:p>
          <a:p>
            <a:pPr lvl="1"/>
            <a:r>
              <a:t>Body Level Two</a:t>
            </a:r>
          </a:p>
          <a:p>
            <a:pPr lvl="2"/>
            <a:r>
              <a:t>Body Level Three</a:t>
            </a:r>
          </a:p>
          <a:p>
            <a:pPr lvl="3"/>
            <a:r>
              <a:t>Body Level Four</a:t>
            </a:r>
          </a:p>
          <a:p>
            <a:pPr lvl="4"/>
            <a:r>
              <a:t>Body Level Five</a:t>
            </a:r>
          </a:p>
        </p:txBody>
      </p:sp>
      <p:sp>
        <p:nvSpPr>
          <p:cNvPr id="11" name="Slide Number"/>
          <p:cNvSpPr txBox="1"/>
          <p:nvPr>
            <p:ph type="sldNum" sz="quarter" idx="2"/>
          </p:nvPr>
        </p:nvSpPr>
        <p:spPr>
          <a:xfrm>
            <a:off x="137033" y="6246502"/>
            <a:ext cx="481584" cy="484498"/>
          </a:xfrm>
          <a:prstGeom prst="rect">
            <a:avLst/>
          </a:prstGeom>
          <a:ln w="12700">
            <a:miter lim="400000"/>
          </a:ln>
        </p:spPr>
        <p:txBody>
          <a:bodyPr wrap="none" lIns="50800" tIns="50800" rIns="50800" bIns="50800" anchor="b">
            <a:spAutoFit/>
          </a:bodyPr>
          <a:lstStyle>
            <a:lvl1pPr marL="0" marR="0" algn="ctr" defTabSz="584200">
              <a:defRPr b="1" sz="2600">
                <a:solidFill>
                  <a:srgbClr val="FFFFFF"/>
                </a:solidFill>
                <a:uFill>
                  <a:solidFill>
                    <a:srgbClr val="FFFFFF"/>
                  </a:solidFill>
                </a:u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xmlns:p14="http://schemas.microsoft.com/office/powerpoint/2010/main" spd="med" advClick="1"/>
  <p:txStyles>
    <p:titleStyle>
      <a:lvl1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1pPr>
      <a:lvl2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2pPr>
      <a:lvl3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3pPr>
      <a:lvl4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4pPr>
      <a:lvl5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5pPr>
      <a:lvl6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6pPr>
      <a:lvl7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7pPr>
      <a:lvl8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8pPr>
      <a:lvl9pPr marL="40639" marR="40639" indent="0" algn="l" defTabSz="914400" rtl="0" latinLnBrk="0">
        <a:lnSpc>
          <a:spcPct val="90000"/>
        </a:lnSpc>
        <a:spcBef>
          <a:spcPts val="0"/>
        </a:spcBef>
        <a:spcAft>
          <a:spcPts val="0"/>
        </a:spcAft>
        <a:buClrTx/>
        <a:buSzTx/>
        <a:buFontTx/>
        <a:buNone/>
        <a:tabLst/>
        <a:defRPr b="1" baseline="0" cap="none" i="0" spc="0" strike="noStrike" sz="3600" u="none">
          <a:ln>
            <a:noFill/>
          </a:ln>
          <a:solidFill>
            <a:srgbClr val="007879"/>
          </a:solidFill>
          <a:uFill>
            <a:solidFill>
              <a:srgbClr val="007879"/>
            </a:solidFill>
          </a:uFill>
          <a:latin typeface="+mn-lt"/>
          <a:ea typeface="+mn-ea"/>
          <a:cs typeface="+mn-cs"/>
          <a:sym typeface="Arial"/>
        </a:defRPr>
      </a:lvl9pPr>
    </p:titleStyle>
    <p:bodyStyle>
      <a:lvl1pPr marL="383540" marR="40639" indent="-3429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1pPr>
      <a:lvl2pPr marL="831214" marR="40639" indent="-333374"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2pPr>
      <a:lvl3pPr marL="1275079" marR="40639" indent="-320039"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3pPr>
      <a:lvl4pPr marL="17678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4pPr>
      <a:lvl5pPr marL="22250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5pPr>
      <a:lvl6pPr marL="22250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6pPr>
      <a:lvl7pPr marL="22250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7pPr>
      <a:lvl8pPr marL="22250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8pPr>
      <a:lvl9pPr marL="2225039" marR="40639" indent="-355600" algn="l" defTabSz="914400" rtl="0" latinLnBrk="0">
        <a:lnSpc>
          <a:spcPct val="100000"/>
        </a:lnSpc>
        <a:spcBef>
          <a:spcPts val="600"/>
        </a:spcBef>
        <a:spcAft>
          <a:spcPts val="0"/>
        </a:spcAft>
        <a:buClr>
          <a:srgbClr val="004479"/>
        </a:buClr>
        <a:buSzPct val="75000"/>
        <a:buFontTx/>
        <a:buChar char=""/>
        <a:tabLst/>
        <a:defRPr b="0" baseline="0" cap="none" i="0" spc="0" strike="noStrike" sz="2800" u="none">
          <a:ln>
            <a:noFill/>
          </a:ln>
          <a:solidFill>
            <a:srgbClr val="004479"/>
          </a:solidFill>
          <a:uFill>
            <a:solidFill>
              <a:srgbClr val="004479"/>
            </a:solidFill>
          </a:uFill>
          <a:latin typeface="+mn-lt"/>
          <a:ea typeface="+mn-ea"/>
          <a:cs typeface="+mn-cs"/>
          <a:sym typeface="Arial"/>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1pPr>
      <a:lvl2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2pPr>
      <a:lvl3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3pPr>
      <a:lvl4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4pPr>
      <a:lvl5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5pPr>
      <a:lvl6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6pPr>
      <a:lvl7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7pPr>
      <a:lvl8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8pPr>
      <a:lvl9pPr marL="0" marR="0" indent="0" algn="ctr" defTabSz="584200" latinLnBrk="0">
        <a:lnSpc>
          <a:spcPct val="100000"/>
        </a:lnSpc>
        <a:spcBef>
          <a:spcPts val="0"/>
        </a:spcBef>
        <a:spcAft>
          <a:spcPts val="0"/>
        </a:spcAft>
        <a:buClrTx/>
        <a:buSzTx/>
        <a:buFontTx/>
        <a:buNone/>
        <a:tabLst/>
        <a:defRPr b="1" baseline="0" cap="none" i="0" spc="0" strike="noStrike" sz="2600" u="none">
          <a:ln>
            <a:noFill/>
          </a:ln>
          <a:solidFill>
            <a:schemeClr val="tx1"/>
          </a:solidFill>
          <a:uFill>
            <a:solidFill>
              <a:srgbClr val="FFFFFF"/>
            </a:solidFill>
          </a:uFill>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0" y="0"/>
            <a:ext cx="5867400" cy="6858000"/>
            <a:chOff x="0" y="0"/>
            <a:chExt cx="5867400" cy="6858000"/>
          </a:xfrm>
        </p:grpSpPr>
        <p:sp>
          <p:nvSpPr>
            <p:cNvPr id="44" name="Rectangle"/>
            <p:cNvSpPr/>
            <p:nvPr/>
          </p:nvSpPr>
          <p:spPr>
            <a:xfrm>
              <a:off x="0" y="0"/>
              <a:ext cx="457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45" name="Rounded Rectangle"/>
            <p:cNvSpPr/>
            <p:nvPr/>
          </p:nvSpPr>
          <p:spPr>
            <a:xfrm>
              <a:off x="685800" y="990600"/>
              <a:ext cx="5181600" cy="1905000"/>
            </a:xfrm>
            <a:prstGeom prst="roundRect">
              <a:avLst>
                <a:gd name="adj" fmla="val 50000"/>
              </a:avLst>
            </a:prstGeom>
            <a:solidFill>
              <a:srgbClr val="FFFFFF"/>
            </a:solidFill>
            <a:ln w="9525" cap="flat">
              <a:noFill/>
              <a:round/>
            </a:ln>
            <a:effectLst/>
          </p:spPr>
          <p:txBody>
            <a:bodyPr wrap="square" lIns="50800" tIns="50800" rIns="50800" bIns="50800" numCol="1" anchor="ctr">
              <a:noAutofit/>
            </a:bodyPr>
            <a:lstStyle/>
            <a:p>
              <a:pPr/>
            </a:p>
          </p:txBody>
        </p:sp>
      </p:grpSp>
      <p:grpSp>
        <p:nvGrpSpPr>
          <p:cNvPr id="49" name="Group"/>
          <p:cNvGrpSpPr/>
          <p:nvPr/>
        </p:nvGrpSpPr>
        <p:grpSpPr>
          <a:xfrm>
            <a:off x="3632200" y="4889500"/>
            <a:ext cx="4876800" cy="319088"/>
            <a:chOff x="0" y="0"/>
            <a:chExt cx="4876800" cy="319087"/>
          </a:xfrm>
        </p:grpSpPr>
        <p:sp>
          <p:nvSpPr>
            <p:cNvPr id="47" name="Rectangle"/>
            <p:cNvSpPr/>
            <p:nvPr/>
          </p:nvSpPr>
          <p:spPr>
            <a:xfrm flipH="1">
              <a:off x="0" y="0"/>
              <a:ext cx="4625975"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48" name="Shape"/>
            <p:cNvSpPr/>
            <p:nvPr/>
          </p:nvSpPr>
          <p:spPr>
            <a:xfrm>
              <a:off x="4616450" y="0"/>
              <a:ext cx="26035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sp>
        <p:nvSpPr>
          <p:cNvPr id="50" name="TRANSITIONAL EXPRESSIONS Dr. Mary Custureri"/>
          <p:cNvSpPr txBox="1"/>
          <p:nvPr>
            <p:ph type="title"/>
          </p:nvPr>
        </p:nvSpPr>
        <p:spPr>
          <a:prstGeom prst="rect">
            <a:avLst/>
          </a:prstGeom>
        </p:spPr>
        <p:txBody>
          <a:bodyPr/>
          <a:lstStyle/>
          <a:p>
            <a:pPr/>
            <a:r>
              <a:t>TRANSITIONAL EXPRESSIONS</a:t>
            </a:r>
            <a:br/>
            <a:r>
              <a:t>Dr. Mary Custureri</a:t>
            </a:r>
          </a:p>
        </p:txBody>
      </p:sp>
      <p:sp>
        <p:nvSpPr>
          <p:cNvPr id="51" name="WORDS, PHRASES, CLAUSES…"/>
          <p:cNvSpPr txBox="1"/>
          <p:nvPr>
            <p:ph type="body" sz="quarter" idx="1"/>
          </p:nvPr>
        </p:nvSpPr>
        <p:spPr>
          <a:prstGeom prst="rect">
            <a:avLst/>
          </a:prstGeom>
        </p:spPr>
        <p:txBody>
          <a:bodyPr/>
          <a:lstStyle/>
          <a:p>
            <a:pPr>
              <a:lnSpc>
                <a:spcPct val="90000"/>
              </a:lnSpc>
            </a:pPr>
            <a:r>
              <a:t>WORDS, PHRASES, CLAUSES</a:t>
            </a:r>
          </a:p>
          <a:p>
            <a:pPr>
              <a:lnSpc>
                <a:spcPct val="90000"/>
              </a:lnSpc>
            </a:pPr>
            <a:r>
              <a:t>What they are and how they are used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0" name="Group"/>
          <p:cNvGrpSpPr/>
          <p:nvPr/>
        </p:nvGrpSpPr>
        <p:grpSpPr>
          <a:xfrm>
            <a:off x="0" y="0"/>
            <a:ext cx="7620000" cy="6858000"/>
            <a:chOff x="0" y="0"/>
            <a:chExt cx="7620000" cy="6858000"/>
          </a:xfrm>
        </p:grpSpPr>
        <p:grpSp>
          <p:nvGrpSpPr>
            <p:cNvPr id="146" name="Group"/>
            <p:cNvGrpSpPr/>
            <p:nvPr/>
          </p:nvGrpSpPr>
          <p:grpSpPr>
            <a:xfrm>
              <a:off x="0" y="0"/>
              <a:ext cx="3200400" cy="6858000"/>
              <a:chOff x="0" y="0"/>
              <a:chExt cx="3200400" cy="6858000"/>
            </a:xfrm>
          </p:grpSpPr>
          <p:sp>
            <p:nvSpPr>
              <p:cNvPr id="144"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45"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49" name="Group"/>
            <p:cNvGrpSpPr/>
            <p:nvPr/>
          </p:nvGrpSpPr>
          <p:grpSpPr>
            <a:xfrm>
              <a:off x="228600" y="1981200"/>
              <a:ext cx="7391400" cy="319088"/>
              <a:chOff x="0" y="0"/>
              <a:chExt cx="7391400" cy="319087"/>
            </a:xfrm>
          </p:grpSpPr>
          <p:sp>
            <p:nvSpPr>
              <p:cNvPr id="147"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48"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51" name="TO SHOW COMPARISON"/>
          <p:cNvSpPr txBox="1"/>
          <p:nvPr>
            <p:ph type="title"/>
          </p:nvPr>
        </p:nvSpPr>
        <p:spPr>
          <a:prstGeom prst="rect">
            <a:avLst/>
          </a:prstGeom>
        </p:spPr>
        <p:txBody>
          <a:bodyPr/>
          <a:lstStyle/>
          <a:p>
            <a:pPr/>
            <a:r>
              <a:t>TO SHOW COMPARISON</a:t>
            </a:r>
          </a:p>
        </p:txBody>
      </p:sp>
      <p:sp>
        <p:nvSpPr>
          <p:cNvPr id="152" name="Similarly…"/>
          <p:cNvSpPr txBox="1"/>
          <p:nvPr>
            <p:ph type="body" sz="half" idx="1"/>
          </p:nvPr>
        </p:nvSpPr>
        <p:spPr>
          <a:xfrm>
            <a:off x="838200" y="2362200"/>
            <a:ext cx="3770313" cy="4495800"/>
          </a:xfrm>
          <a:prstGeom prst="rect">
            <a:avLst/>
          </a:prstGeom>
        </p:spPr>
        <p:txBody>
          <a:bodyPr/>
          <a:lstStyle/>
          <a:p>
            <a:pPr/>
            <a:r>
              <a:t>Similarly</a:t>
            </a:r>
          </a:p>
          <a:p>
            <a:pPr/>
            <a:r>
              <a:t>Just like  (as)</a:t>
            </a:r>
          </a:p>
          <a:p>
            <a:pPr/>
            <a:r>
              <a:t>In like manner</a:t>
            </a:r>
          </a:p>
          <a:p>
            <a:pPr/>
            <a:r>
              <a:t>Equally</a:t>
            </a:r>
          </a:p>
          <a:p>
            <a:pPr/>
            <a:r>
              <a:t>The similarities</a:t>
            </a:r>
          </a:p>
          <a:p>
            <a:pPr/>
            <a:r>
              <a:t>Resembling this</a:t>
            </a:r>
          </a:p>
        </p:txBody>
      </p:sp>
      <p:sp>
        <p:nvSpPr>
          <p:cNvPr id="153" name="Both…"/>
          <p:cNvSpPr/>
          <p:nvPr/>
        </p:nvSpPr>
        <p:spPr>
          <a:xfrm>
            <a:off x="4760912" y="2362200"/>
            <a:ext cx="3784601" cy="29347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600"/>
              </a:spcBef>
              <a:buClr>
                <a:srgbClr val="004479"/>
              </a:buClr>
              <a:buSzPct val="75000"/>
              <a:buChar char=""/>
              <a:defRPr sz="2800"/>
            </a:pPr>
            <a:r>
              <a:t>Both</a:t>
            </a:r>
          </a:p>
          <a:p>
            <a:pPr marL="383540" indent="-342900">
              <a:spcBef>
                <a:spcPts val="600"/>
              </a:spcBef>
              <a:buClr>
                <a:srgbClr val="004479"/>
              </a:buClr>
              <a:buSzPct val="75000"/>
              <a:buChar char=""/>
              <a:defRPr sz="2800"/>
            </a:pPr>
            <a:r>
              <a:t>In the same way</a:t>
            </a:r>
          </a:p>
          <a:p>
            <a:pPr marL="383540" indent="-342900">
              <a:spcBef>
                <a:spcPts val="600"/>
              </a:spcBef>
              <a:buClr>
                <a:srgbClr val="004479"/>
              </a:buClr>
              <a:buSzPct val="75000"/>
              <a:buChar char=""/>
              <a:defRPr sz="2800"/>
            </a:pPr>
            <a:r>
              <a:t>Also</a:t>
            </a:r>
          </a:p>
          <a:p>
            <a:pPr marL="383540" indent="-342900">
              <a:spcBef>
                <a:spcPts val="600"/>
              </a:spcBef>
              <a:buClr>
                <a:srgbClr val="004479"/>
              </a:buClr>
              <a:buSzPct val="75000"/>
              <a:buChar char=""/>
              <a:defRPr sz="2800"/>
            </a:pPr>
            <a:r>
              <a:t>Likewise</a:t>
            </a:r>
          </a:p>
          <a:p>
            <a:pPr marL="383540" indent="-342900">
              <a:spcBef>
                <a:spcPts val="600"/>
              </a:spcBef>
              <a:buClr>
                <a:srgbClr val="004479"/>
              </a:buClr>
              <a:buSzPct val="75000"/>
              <a:buChar char=""/>
              <a:defRPr sz="2800"/>
            </a:pPr>
            <a:r>
              <a:t>Like</a:t>
            </a:r>
          </a:p>
          <a:p>
            <a:pPr marL="383540" indent="-342900">
              <a:spcBef>
                <a:spcPts val="600"/>
              </a:spcBef>
              <a:buClr>
                <a:srgbClr val="004479"/>
              </a:buClr>
              <a:buSzPct val="75000"/>
              <a:buChar char=""/>
              <a:defRPr sz="2800"/>
            </a:pPr>
            <a:r>
              <a:t>In comparison</a:t>
            </a:r>
          </a:p>
        </p:txBody>
      </p:sp>
      <p:pic>
        <p:nvPicPr>
          <p:cNvPr id="154" name="j0230843.pdf" descr="j0230843.pdf"/>
          <p:cNvPicPr>
            <a:picLocks noChangeAspect="0"/>
          </p:cNvPicPr>
          <p:nvPr/>
        </p:nvPicPr>
        <p:blipFill>
          <a:blip r:embed="rId2">
            <a:extLst/>
          </a:blip>
          <a:stretch>
            <a:fillRect/>
          </a:stretch>
        </p:blipFill>
        <p:spPr>
          <a:xfrm>
            <a:off x="6934200" y="228600"/>
            <a:ext cx="1852613" cy="18288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62" name="Group"/>
          <p:cNvGrpSpPr/>
          <p:nvPr/>
        </p:nvGrpSpPr>
        <p:grpSpPr>
          <a:xfrm>
            <a:off x="0" y="0"/>
            <a:ext cx="7620000" cy="6858000"/>
            <a:chOff x="0" y="0"/>
            <a:chExt cx="7620000" cy="6858000"/>
          </a:xfrm>
        </p:grpSpPr>
        <p:grpSp>
          <p:nvGrpSpPr>
            <p:cNvPr id="158" name="Group"/>
            <p:cNvGrpSpPr/>
            <p:nvPr/>
          </p:nvGrpSpPr>
          <p:grpSpPr>
            <a:xfrm>
              <a:off x="0" y="0"/>
              <a:ext cx="3200400" cy="6858000"/>
              <a:chOff x="0" y="0"/>
              <a:chExt cx="3200400" cy="6858000"/>
            </a:xfrm>
          </p:grpSpPr>
          <p:sp>
            <p:nvSpPr>
              <p:cNvPr id="156"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57"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61" name="Group"/>
            <p:cNvGrpSpPr/>
            <p:nvPr/>
          </p:nvGrpSpPr>
          <p:grpSpPr>
            <a:xfrm>
              <a:off x="228600" y="1981200"/>
              <a:ext cx="7391400" cy="319088"/>
              <a:chOff x="0" y="0"/>
              <a:chExt cx="7391400" cy="319087"/>
            </a:xfrm>
          </p:grpSpPr>
          <p:sp>
            <p:nvSpPr>
              <p:cNvPr id="159"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60"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63" name="SHOW CONTRAST OR     CONTRADICTION"/>
          <p:cNvSpPr txBox="1"/>
          <p:nvPr>
            <p:ph type="title"/>
          </p:nvPr>
        </p:nvSpPr>
        <p:spPr>
          <a:prstGeom prst="rect">
            <a:avLst/>
          </a:prstGeom>
        </p:spPr>
        <p:txBody>
          <a:bodyPr/>
          <a:lstStyle/>
          <a:p>
            <a:pPr/>
            <a:r>
              <a:rPr sz="3200"/>
              <a:t>SHOW CONTRAST OR 				</a:t>
            </a:r>
            <a:r>
              <a:rPr sz="3200">
                <a:solidFill>
                  <a:srgbClr val="FF4C00"/>
                </a:solidFill>
                <a:uFill>
                  <a:solidFill>
                    <a:srgbClr val="FF4C00"/>
                  </a:solidFill>
                </a:uFill>
              </a:rPr>
              <a:t>CONTRADICTION</a:t>
            </a:r>
          </a:p>
        </p:txBody>
      </p:sp>
      <p:sp>
        <p:nvSpPr>
          <p:cNvPr id="164" name="Although…"/>
          <p:cNvSpPr txBox="1"/>
          <p:nvPr>
            <p:ph type="body" sz="half" idx="1"/>
          </p:nvPr>
        </p:nvSpPr>
        <p:spPr>
          <a:xfrm>
            <a:off x="838200" y="2362200"/>
            <a:ext cx="3770313" cy="4495800"/>
          </a:xfrm>
          <a:prstGeom prst="rect">
            <a:avLst/>
          </a:prstGeom>
        </p:spPr>
        <p:txBody>
          <a:bodyPr/>
          <a:lstStyle/>
          <a:p>
            <a:pPr marL="285568" indent="-244928"/>
            <a:r>
              <a:rPr sz="2000"/>
              <a:t>Although</a:t>
            </a:r>
            <a:endParaRPr sz="2000"/>
          </a:p>
          <a:p>
            <a:pPr marL="285568" indent="-244928"/>
            <a:r>
              <a:rPr sz="2000"/>
              <a:t>But</a:t>
            </a:r>
            <a:endParaRPr sz="2000"/>
          </a:p>
          <a:p>
            <a:pPr marL="285568" indent="-244928"/>
            <a:r>
              <a:rPr sz="2000"/>
              <a:t>On the other hand,</a:t>
            </a:r>
            <a:endParaRPr sz="2000"/>
          </a:p>
          <a:p>
            <a:pPr marL="285568" indent="-244928"/>
            <a:r>
              <a:rPr sz="2000"/>
              <a:t>Yet        (and yet)</a:t>
            </a:r>
            <a:endParaRPr sz="2000"/>
          </a:p>
          <a:p>
            <a:pPr marL="285568" indent="-244928"/>
            <a:r>
              <a:rPr sz="2000"/>
              <a:t>Unlike</a:t>
            </a:r>
            <a:endParaRPr sz="2000"/>
          </a:p>
          <a:p>
            <a:pPr marL="285568" indent="-244928"/>
            <a:r>
              <a:rPr sz="2000"/>
              <a:t>Whereas</a:t>
            </a:r>
            <a:endParaRPr sz="2000"/>
          </a:p>
          <a:p>
            <a:pPr marL="285568" indent="-244928"/>
            <a:r>
              <a:rPr sz="2000"/>
              <a:t>However</a:t>
            </a:r>
            <a:endParaRPr sz="2000"/>
          </a:p>
          <a:p>
            <a:pPr marL="285568" indent="-244928"/>
            <a:r>
              <a:rPr sz="2000"/>
              <a:t>Conversely</a:t>
            </a:r>
            <a:endParaRPr sz="2000"/>
          </a:p>
          <a:p>
            <a:pPr marL="285568" indent="-244928"/>
            <a:r>
              <a:rPr sz="2000"/>
              <a:t>In contrast</a:t>
            </a:r>
            <a:endParaRPr sz="2000"/>
          </a:p>
          <a:p>
            <a:pPr marL="285568" indent="-244928"/>
            <a:r>
              <a:rPr sz="2000"/>
              <a:t>Opposite   (as opposed to</a:t>
            </a:r>
            <a:r>
              <a:rPr sz="2400"/>
              <a:t>)</a:t>
            </a:r>
          </a:p>
        </p:txBody>
      </p:sp>
      <p:sp>
        <p:nvSpPr>
          <p:cNvPr id="165" name="Despite…"/>
          <p:cNvSpPr/>
          <p:nvPr/>
        </p:nvSpPr>
        <p:spPr>
          <a:xfrm>
            <a:off x="4760912" y="2362200"/>
            <a:ext cx="3784601" cy="3189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400"/>
              </a:spcBef>
              <a:buClr>
                <a:srgbClr val="004479"/>
              </a:buClr>
              <a:buSzPct val="75000"/>
              <a:buChar char=""/>
              <a:defRPr sz="2000"/>
            </a:pPr>
            <a:r>
              <a:t>Despite</a:t>
            </a:r>
          </a:p>
          <a:p>
            <a:pPr marL="383540" indent="-342900">
              <a:spcBef>
                <a:spcPts val="400"/>
              </a:spcBef>
              <a:buClr>
                <a:srgbClr val="004479"/>
              </a:buClr>
              <a:buSzPct val="75000"/>
              <a:buChar char=""/>
              <a:defRPr sz="2000"/>
            </a:pPr>
            <a:r>
              <a:t>Instead</a:t>
            </a:r>
          </a:p>
          <a:p>
            <a:pPr marL="383540" indent="-342900">
              <a:spcBef>
                <a:spcPts val="400"/>
              </a:spcBef>
              <a:buClr>
                <a:srgbClr val="004479"/>
              </a:buClr>
              <a:buSzPct val="75000"/>
              <a:buChar char=""/>
              <a:defRPr sz="2000"/>
            </a:pPr>
            <a:r>
              <a:t>By contrast</a:t>
            </a:r>
          </a:p>
          <a:p>
            <a:pPr marL="383540" indent="-342900">
              <a:spcBef>
                <a:spcPts val="400"/>
              </a:spcBef>
              <a:buClr>
                <a:srgbClr val="004479"/>
              </a:buClr>
              <a:buSzPct val="75000"/>
              <a:buChar char=""/>
              <a:defRPr sz="2000"/>
            </a:pPr>
            <a:r>
              <a:t>On the other hand</a:t>
            </a:r>
          </a:p>
          <a:p>
            <a:pPr marL="383540" indent="-342900">
              <a:spcBef>
                <a:spcPts val="400"/>
              </a:spcBef>
              <a:buClr>
                <a:srgbClr val="004479"/>
              </a:buClr>
              <a:buSzPct val="75000"/>
              <a:buChar char=""/>
              <a:defRPr sz="2000"/>
            </a:pPr>
            <a:r>
              <a:t>In spite of</a:t>
            </a:r>
          </a:p>
          <a:p>
            <a:pPr marL="383540" indent="-342900">
              <a:spcBef>
                <a:spcPts val="400"/>
              </a:spcBef>
              <a:buClr>
                <a:srgbClr val="004479"/>
              </a:buClr>
              <a:buSzPct val="75000"/>
              <a:buChar char=""/>
              <a:defRPr sz="2000"/>
            </a:pPr>
            <a:r>
              <a:t>Rather than</a:t>
            </a:r>
          </a:p>
          <a:p>
            <a:pPr marL="383540" indent="-342900">
              <a:spcBef>
                <a:spcPts val="400"/>
              </a:spcBef>
              <a:buClr>
                <a:srgbClr val="004479"/>
              </a:buClr>
              <a:buSzPct val="75000"/>
              <a:buChar char=""/>
              <a:defRPr sz="2000"/>
            </a:pPr>
            <a:r>
              <a:t>Contrary to (on the contrary)</a:t>
            </a:r>
          </a:p>
          <a:p>
            <a:pPr marL="383540" indent="-342900">
              <a:spcBef>
                <a:spcPts val="400"/>
              </a:spcBef>
              <a:buClr>
                <a:srgbClr val="004479"/>
              </a:buClr>
              <a:buSzPct val="75000"/>
              <a:buChar char=""/>
              <a:defRPr sz="2000"/>
            </a:pPr>
            <a:r>
              <a:t>Even though</a:t>
            </a:r>
          </a:p>
          <a:p>
            <a:pPr marL="383540" indent="-342900">
              <a:spcBef>
                <a:spcPts val="400"/>
              </a:spcBef>
              <a:buClr>
                <a:srgbClr val="004479"/>
              </a:buClr>
              <a:buSzPct val="75000"/>
              <a:buChar char=""/>
              <a:defRPr sz="2000"/>
            </a:pPr>
            <a:r>
              <a:t>Otherwise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3" name="Group"/>
          <p:cNvGrpSpPr/>
          <p:nvPr/>
        </p:nvGrpSpPr>
        <p:grpSpPr>
          <a:xfrm>
            <a:off x="0" y="0"/>
            <a:ext cx="7620000" cy="6858000"/>
            <a:chOff x="0" y="0"/>
            <a:chExt cx="7620000" cy="6858000"/>
          </a:xfrm>
        </p:grpSpPr>
        <p:grpSp>
          <p:nvGrpSpPr>
            <p:cNvPr id="169" name="Group"/>
            <p:cNvGrpSpPr/>
            <p:nvPr/>
          </p:nvGrpSpPr>
          <p:grpSpPr>
            <a:xfrm>
              <a:off x="0" y="0"/>
              <a:ext cx="3200400" cy="6858000"/>
              <a:chOff x="0" y="0"/>
              <a:chExt cx="3200400" cy="6858000"/>
            </a:xfrm>
          </p:grpSpPr>
          <p:sp>
            <p:nvSpPr>
              <p:cNvPr id="167"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68"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72" name="Group"/>
            <p:cNvGrpSpPr/>
            <p:nvPr/>
          </p:nvGrpSpPr>
          <p:grpSpPr>
            <a:xfrm>
              <a:off x="228600" y="1981200"/>
              <a:ext cx="7391400" cy="319088"/>
              <a:chOff x="0" y="0"/>
              <a:chExt cx="7391400" cy="319087"/>
            </a:xfrm>
          </p:grpSpPr>
          <p:sp>
            <p:nvSpPr>
              <p:cNvPr id="170"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71"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74" name="TO SHOW CAUSE AND EFFECT"/>
          <p:cNvSpPr txBox="1"/>
          <p:nvPr>
            <p:ph type="title"/>
          </p:nvPr>
        </p:nvSpPr>
        <p:spPr>
          <a:prstGeom prst="rect">
            <a:avLst/>
          </a:prstGeom>
        </p:spPr>
        <p:txBody>
          <a:bodyPr/>
          <a:lstStyle/>
          <a:p>
            <a:pPr/>
            <a:r>
              <a:t>TO SHOW CAUSE AND </a:t>
            </a:r>
            <a:r>
              <a:rPr>
                <a:solidFill>
                  <a:srgbClr val="FF4C00"/>
                </a:solidFill>
                <a:uFill>
                  <a:solidFill>
                    <a:srgbClr val="FF4C00"/>
                  </a:solidFill>
                </a:uFill>
              </a:rPr>
              <a:t>EFFECT</a:t>
            </a:r>
          </a:p>
        </p:txBody>
      </p:sp>
      <p:sp>
        <p:nvSpPr>
          <p:cNvPr id="175" name="Because…"/>
          <p:cNvSpPr txBox="1"/>
          <p:nvPr>
            <p:ph type="body" sz="half" idx="1"/>
          </p:nvPr>
        </p:nvSpPr>
        <p:spPr>
          <a:xfrm>
            <a:off x="838200" y="2362200"/>
            <a:ext cx="3770313" cy="4495800"/>
          </a:xfrm>
          <a:prstGeom prst="rect">
            <a:avLst/>
          </a:prstGeom>
        </p:spPr>
        <p:txBody>
          <a:bodyPr/>
          <a:lstStyle/>
          <a:p>
            <a:pPr marL="334554" indent="-293914">
              <a:defRPr sz="2400"/>
            </a:pPr>
            <a:r>
              <a:t>Because</a:t>
            </a:r>
          </a:p>
          <a:p>
            <a:pPr marL="334554" indent="-293914">
              <a:defRPr sz="2400"/>
            </a:pPr>
            <a:r>
              <a:t>Since</a:t>
            </a:r>
          </a:p>
          <a:p>
            <a:pPr marL="334554" indent="-293914">
              <a:defRPr sz="2400"/>
            </a:pPr>
            <a:r>
              <a:t>The explanation of</a:t>
            </a:r>
          </a:p>
          <a:p>
            <a:pPr marL="334554" indent="-293914">
              <a:defRPr sz="2400"/>
            </a:pPr>
            <a:r>
              <a:t>So that</a:t>
            </a:r>
          </a:p>
          <a:p>
            <a:pPr marL="334554" indent="-293914">
              <a:defRPr sz="2400"/>
            </a:pPr>
            <a:r>
              <a:t>Unless</a:t>
            </a:r>
          </a:p>
          <a:p>
            <a:pPr marL="334554" indent="-293914">
              <a:defRPr sz="2400"/>
            </a:pPr>
            <a:r>
              <a:t>If</a:t>
            </a:r>
          </a:p>
          <a:p>
            <a:pPr marL="334554" indent="-293914">
              <a:defRPr sz="2400"/>
            </a:pPr>
            <a:r>
              <a:t>So that</a:t>
            </a:r>
          </a:p>
          <a:p>
            <a:pPr marL="334554" indent="-293914">
              <a:defRPr sz="2400"/>
            </a:pPr>
            <a:r>
              <a:t>In order to…</a:t>
            </a:r>
          </a:p>
        </p:txBody>
      </p:sp>
      <p:sp>
        <p:nvSpPr>
          <p:cNvPr id="176" name="As a result…The Result…"/>
          <p:cNvSpPr/>
          <p:nvPr/>
        </p:nvSpPr>
        <p:spPr>
          <a:xfrm>
            <a:off x="4760912" y="2362200"/>
            <a:ext cx="3784601"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500"/>
              </a:spcBef>
              <a:buClr>
                <a:srgbClr val="004479"/>
              </a:buClr>
              <a:buSzPct val="75000"/>
              <a:buChar char=""/>
              <a:defRPr sz="2400">
                <a:solidFill>
                  <a:srgbClr val="FF4C00"/>
                </a:solidFill>
                <a:uFill>
                  <a:solidFill>
                    <a:srgbClr val="FF4C00"/>
                  </a:solidFill>
                </a:uFill>
              </a:defRPr>
            </a:pPr>
            <a:r>
              <a:t>As a result…The Result</a:t>
            </a:r>
          </a:p>
          <a:p>
            <a:pPr marL="383540" indent="-342900">
              <a:spcBef>
                <a:spcPts val="500"/>
              </a:spcBef>
              <a:buClr>
                <a:srgbClr val="004479"/>
              </a:buClr>
              <a:buSzPct val="75000"/>
              <a:buChar char=""/>
              <a:defRPr sz="2400">
                <a:solidFill>
                  <a:srgbClr val="FF4C00"/>
                </a:solidFill>
                <a:uFill>
                  <a:solidFill>
                    <a:srgbClr val="FF4C00"/>
                  </a:solidFill>
                </a:uFill>
              </a:defRPr>
            </a:pPr>
            <a:r>
              <a:t>Consequently</a:t>
            </a:r>
          </a:p>
          <a:p>
            <a:pPr marL="383540" indent="-342900">
              <a:spcBef>
                <a:spcPts val="500"/>
              </a:spcBef>
              <a:buClr>
                <a:srgbClr val="004479"/>
              </a:buClr>
              <a:buSzPct val="75000"/>
              <a:buChar char=""/>
              <a:defRPr sz="2400">
                <a:solidFill>
                  <a:srgbClr val="FF4C00"/>
                </a:solidFill>
                <a:uFill>
                  <a:solidFill>
                    <a:srgbClr val="FF4C00"/>
                  </a:solidFill>
                </a:uFill>
              </a:defRPr>
            </a:pPr>
            <a:r>
              <a:t>Therefore</a:t>
            </a:r>
          </a:p>
          <a:p>
            <a:pPr marL="383540" indent="-342900">
              <a:spcBef>
                <a:spcPts val="500"/>
              </a:spcBef>
              <a:buClr>
                <a:srgbClr val="004479"/>
              </a:buClr>
              <a:buSzPct val="75000"/>
              <a:buChar char=""/>
              <a:defRPr sz="2400">
                <a:solidFill>
                  <a:srgbClr val="FF4C00"/>
                </a:solidFill>
                <a:uFill>
                  <a:solidFill>
                    <a:srgbClr val="FF4C00"/>
                  </a:solidFill>
                </a:uFill>
              </a:defRPr>
            </a:pPr>
            <a:r>
              <a:t>As a consequencej</a:t>
            </a:r>
          </a:p>
          <a:p>
            <a:pPr marL="383540" indent="-342900">
              <a:spcBef>
                <a:spcPts val="500"/>
              </a:spcBef>
              <a:buClr>
                <a:srgbClr val="004479"/>
              </a:buClr>
              <a:buSzPct val="75000"/>
              <a:buChar char=""/>
              <a:defRPr sz="2400">
                <a:solidFill>
                  <a:srgbClr val="FF4C00"/>
                </a:solidFill>
                <a:uFill>
                  <a:solidFill>
                    <a:srgbClr val="FF4C00"/>
                  </a:solidFill>
                </a:uFill>
              </a:defRPr>
            </a:pPr>
            <a:r>
              <a:t>The effect</a:t>
            </a:r>
          </a:p>
          <a:p>
            <a:pPr marL="383540" indent="-342900">
              <a:spcBef>
                <a:spcPts val="500"/>
              </a:spcBef>
              <a:buClr>
                <a:srgbClr val="004479"/>
              </a:buClr>
              <a:buSzPct val="75000"/>
              <a:buChar char=""/>
              <a:defRPr sz="2400">
                <a:solidFill>
                  <a:srgbClr val="FF4C00"/>
                </a:solidFill>
                <a:uFill>
                  <a:solidFill>
                    <a:srgbClr val="FF4C00"/>
                  </a:solidFill>
                </a:uFill>
              </a:defRPr>
            </a:pPr>
            <a:r>
              <a:t>Hence</a:t>
            </a:r>
          </a:p>
          <a:p>
            <a:pPr marL="383540" indent="-342900">
              <a:spcBef>
                <a:spcPts val="500"/>
              </a:spcBef>
              <a:buClr>
                <a:srgbClr val="004479"/>
              </a:buClr>
              <a:buSzPct val="75000"/>
              <a:buChar char=""/>
              <a:defRPr sz="2400">
                <a:solidFill>
                  <a:srgbClr val="FF4C00"/>
                </a:solidFill>
                <a:uFill>
                  <a:solidFill>
                    <a:srgbClr val="FF4C00"/>
                  </a:solidFill>
                </a:uFill>
              </a:defRPr>
            </a:pPr>
            <a:r>
              <a:t>Accordingly</a:t>
            </a:r>
          </a:p>
          <a:p>
            <a:pPr marL="383540" indent="-342900">
              <a:spcBef>
                <a:spcPts val="500"/>
              </a:spcBef>
              <a:buClr>
                <a:srgbClr val="004479"/>
              </a:buClr>
              <a:buSzPct val="75000"/>
              <a:buChar char=""/>
              <a:defRPr sz="2400">
                <a:solidFill>
                  <a:srgbClr val="FF4C00"/>
                </a:solidFill>
                <a:uFill>
                  <a:solidFill>
                    <a:srgbClr val="FF4C00"/>
                  </a:solidFill>
                </a:uFill>
              </a:defRPr>
            </a:pPr>
            <a:r>
              <a:t>Thus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84" name="Group"/>
          <p:cNvGrpSpPr/>
          <p:nvPr/>
        </p:nvGrpSpPr>
        <p:grpSpPr>
          <a:xfrm>
            <a:off x="0" y="0"/>
            <a:ext cx="7620000" cy="6858000"/>
            <a:chOff x="0" y="0"/>
            <a:chExt cx="7620000" cy="6858000"/>
          </a:xfrm>
        </p:grpSpPr>
        <p:grpSp>
          <p:nvGrpSpPr>
            <p:cNvPr id="180" name="Group"/>
            <p:cNvGrpSpPr/>
            <p:nvPr/>
          </p:nvGrpSpPr>
          <p:grpSpPr>
            <a:xfrm>
              <a:off x="0" y="0"/>
              <a:ext cx="3200400" cy="6858000"/>
              <a:chOff x="0" y="0"/>
              <a:chExt cx="3200400" cy="6858000"/>
            </a:xfrm>
          </p:grpSpPr>
          <p:sp>
            <p:nvSpPr>
              <p:cNvPr id="178"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79"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83" name="Group"/>
            <p:cNvGrpSpPr/>
            <p:nvPr/>
          </p:nvGrpSpPr>
          <p:grpSpPr>
            <a:xfrm>
              <a:off x="228600" y="1981200"/>
              <a:ext cx="7391400" cy="319088"/>
              <a:chOff x="0" y="0"/>
              <a:chExt cx="7391400" cy="319087"/>
            </a:xfrm>
          </p:grpSpPr>
          <p:sp>
            <p:nvSpPr>
              <p:cNvPr id="181"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82"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85" name="TO SUMMARIZE"/>
          <p:cNvSpPr txBox="1"/>
          <p:nvPr>
            <p:ph type="title"/>
          </p:nvPr>
        </p:nvSpPr>
        <p:spPr>
          <a:prstGeom prst="rect">
            <a:avLst/>
          </a:prstGeom>
        </p:spPr>
        <p:txBody>
          <a:bodyPr/>
          <a:lstStyle/>
          <a:p>
            <a:pPr/>
            <a:r>
              <a:t>TO SUMMARIZE</a:t>
            </a:r>
          </a:p>
        </p:txBody>
      </p:sp>
      <p:sp>
        <p:nvSpPr>
          <p:cNvPr id="186" name="On the whole…"/>
          <p:cNvSpPr txBox="1"/>
          <p:nvPr>
            <p:ph type="body" sz="half" idx="1"/>
          </p:nvPr>
        </p:nvSpPr>
        <p:spPr>
          <a:xfrm>
            <a:off x="838200" y="2362200"/>
            <a:ext cx="3770313" cy="4495800"/>
          </a:xfrm>
          <a:prstGeom prst="rect">
            <a:avLst/>
          </a:prstGeom>
        </p:spPr>
        <p:txBody>
          <a:bodyPr/>
          <a:lstStyle/>
          <a:p>
            <a:pPr marL="334554" indent="-293914">
              <a:defRPr sz="2400"/>
            </a:pPr>
            <a:r>
              <a:t>On the whole</a:t>
            </a:r>
          </a:p>
          <a:p>
            <a:pPr marL="334554" indent="-293914">
              <a:defRPr sz="2400"/>
            </a:pPr>
            <a:r>
              <a:t>Therefore</a:t>
            </a:r>
          </a:p>
          <a:p>
            <a:pPr marL="334554" indent="-293914">
              <a:defRPr sz="2400"/>
            </a:pPr>
            <a:r>
              <a:t>In any case</a:t>
            </a:r>
          </a:p>
          <a:p>
            <a:pPr marL="334554" indent="-293914">
              <a:defRPr sz="2400"/>
            </a:pPr>
            <a:r>
              <a:t>In short</a:t>
            </a:r>
          </a:p>
          <a:p>
            <a:pPr marL="334554" indent="-293914">
              <a:defRPr sz="2400"/>
            </a:pPr>
            <a:r>
              <a:t>Thus</a:t>
            </a:r>
          </a:p>
          <a:p>
            <a:pPr marL="334554" indent="-293914">
              <a:defRPr sz="2400"/>
            </a:pPr>
            <a:r>
              <a:t>In summary</a:t>
            </a:r>
          </a:p>
        </p:txBody>
      </p:sp>
      <p:sp>
        <p:nvSpPr>
          <p:cNvPr id="187" name="Finally…"/>
          <p:cNvSpPr/>
          <p:nvPr/>
        </p:nvSpPr>
        <p:spPr>
          <a:xfrm>
            <a:off x="4760912" y="2362200"/>
            <a:ext cx="3784601"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500"/>
              </a:spcBef>
              <a:buClr>
                <a:srgbClr val="004479"/>
              </a:buClr>
              <a:buSzPct val="75000"/>
              <a:buChar char=""/>
              <a:defRPr sz="2400"/>
            </a:pPr>
            <a:r>
              <a:t>Finally</a:t>
            </a:r>
          </a:p>
          <a:p>
            <a:pPr marL="383540" indent="-342900">
              <a:spcBef>
                <a:spcPts val="500"/>
              </a:spcBef>
              <a:buClr>
                <a:srgbClr val="004479"/>
              </a:buClr>
              <a:buSzPct val="75000"/>
              <a:buChar char=""/>
              <a:defRPr sz="2400"/>
            </a:pPr>
            <a:r>
              <a:t>In order words</a:t>
            </a:r>
          </a:p>
          <a:p>
            <a:pPr marL="383540" indent="-342900">
              <a:spcBef>
                <a:spcPts val="500"/>
              </a:spcBef>
              <a:buClr>
                <a:srgbClr val="004479"/>
              </a:buClr>
              <a:buSzPct val="75000"/>
              <a:buChar char=""/>
              <a:defRPr sz="2400"/>
            </a:pPr>
            <a:r>
              <a:t>To sum up</a:t>
            </a:r>
          </a:p>
          <a:p>
            <a:pPr marL="383540" indent="-342900">
              <a:spcBef>
                <a:spcPts val="500"/>
              </a:spcBef>
              <a:buClr>
                <a:srgbClr val="004479"/>
              </a:buClr>
              <a:buSzPct val="75000"/>
              <a:buChar char=""/>
              <a:defRPr sz="2400"/>
            </a:pPr>
            <a:r>
              <a:t>In conclusion</a:t>
            </a:r>
          </a:p>
          <a:p>
            <a:pPr marL="383540" indent="-342900">
              <a:spcBef>
                <a:spcPts val="500"/>
              </a:spcBef>
              <a:buClr>
                <a:srgbClr val="004479"/>
              </a:buClr>
              <a:buSzPct val="75000"/>
              <a:buChar char=""/>
              <a:defRPr sz="2400"/>
            </a:pPr>
            <a:r>
              <a:t>Ultimately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5" name="Group"/>
          <p:cNvGrpSpPr/>
          <p:nvPr/>
        </p:nvGrpSpPr>
        <p:grpSpPr>
          <a:xfrm>
            <a:off x="0" y="0"/>
            <a:ext cx="7620000" cy="6858000"/>
            <a:chOff x="0" y="0"/>
            <a:chExt cx="7620000" cy="6858000"/>
          </a:xfrm>
        </p:grpSpPr>
        <p:grpSp>
          <p:nvGrpSpPr>
            <p:cNvPr id="191" name="Group"/>
            <p:cNvGrpSpPr/>
            <p:nvPr/>
          </p:nvGrpSpPr>
          <p:grpSpPr>
            <a:xfrm>
              <a:off x="0" y="0"/>
              <a:ext cx="3200400" cy="6858000"/>
              <a:chOff x="0" y="0"/>
              <a:chExt cx="3200400" cy="6858000"/>
            </a:xfrm>
          </p:grpSpPr>
          <p:sp>
            <p:nvSpPr>
              <p:cNvPr id="189"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90"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94" name="Group"/>
            <p:cNvGrpSpPr/>
            <p:nvPr/>
          </p:nvGrpSpPr>
          <p:grpSpPr>
            <a:xfrm>
              <a:off x="228600" y="1981200"/>
              <a:ext cx="7391400" cy="319088"/>
              <a:chOff x="0" y="0"/>
              <a:chExt cx="7391400" cy="319087"/>
            </a:xfrm>
          </p:grpSpPr>
          <p:sp>
            <p:nvSpPr>
              <p:cNvPr id="192"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93"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96" name="REMEMBER TRANSITIONS"/>
          <p:cNvSpPr txBox="1"/>
          <p:nvPr>
            <p:ph type="title"/>
          </p:nvPr>
        </p:nvSpPr>
        <p:spPr>
          <a:prstGeom prst="rect">
            <a:avLst/>
          </a:prstGeom>
        </p:spPr>
        <p:txBody>
          <a:bodyPr/>
          <a:lstStyle>
            <a:lvl1pPr>
              <a:defRPr>
                <a:solidFill>
                  <a:srgbClr val="FF4C00"/>
                </a:solidFill>
                <a:uFill>
                  <a:solidFill>
                    <a:srgbClr val="FF4C00"/>
                  </a:solidFill>
                </a:uFill>
              </a:defRPr>
            </a:lvl1pPr>
          </a:lstStyle>
          <a:p>
            <a:pPr/>
            <a:r>
              <a:t>REMEMBER TRANSITIONS</a:t>
            </a:r>
          </a:p>
        </p:txBody>
      </p:sp>
      <p:sp>
        <p:nvSpPr>
          <p:cNvPr id="197" name="They are important.  They have a purpose.…"/>
          <p:cNvSpPr txBox="1"/>
          <p:nvPr>
            <p:ph type="body" idx="1"/>
          </p:nvPr>
        </p:nvSpPr>
        <p:spPr>
          <a:prstGeom prst="rect">
            <a:avLst/>
          </a:prstGeom>
        </p:spPr>
        <p:txBody>
          <a:bodyPr/>
          <a:lstStyle/>
          <a:p>
            <a:pPr/>
            <a:r>
              <a:t>They are important.  They have a purpose.</a:t>
            </a:r>
          </a:p>
          <a:p>
            <a:pPr/>
            <a:r>
              <a:t>Transition means </a:t>
            </a:r>
            <a:r>
              <a:rPr i="1"/>
              <a:t>to move.</a:t>
            </a:r>
            <a:endParaRPr i="1"/>
          </a:p>
          <a:p>
            <a:pPr/>
            <a:r>
              <a:t>They prepare the reader for understanding the relationships between each idea.</a:t>
            </a:r>
          </a:p>
          <a:p>
            <a:pPr/>
            <a:r>
              <a:t>They make it easy for the reader to understand your purpose.</a:t>
            </a:r>
          </a:p>
          <a:p>
            <a:pPr/>
            <a:r>
              <a:t>Readers, as well as writers, should be aware of what transition words mean and what the purpose of the transition is.</a:t>
            </a:r>
          </a:p>
        </p:txBody>
      </p:sp>
      <p:pic>
        <p:nvPicPr>
          <p:cNvPr id="198" name="j0312438.pdf" descr="j0312438.pdf"/>
          <p:cNvPicPr>
            <a:picLocks noChangeAspect="0"/>
          </p:cNvPicPr>
          <p:nvPr/>
        </p:nvPicPr>
        <p:blipFill>
          <a:blip r:embed="rId2">
            <a:extLst/>
          </a:blip>
          <a:stretch>
            <a:fillRect/>
          </a:stretch>
        </p:blipFill>
        <p:spPr>
          <a:xfrm>
            <a:off x="6869112" y="404812"/>
            <a:ext cx="1824038" cy="104775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5" name="Group"/>
          <p:cNvGrpSpPr/>
          <p:nvPr/>
        </p:nvGrpSpPr>
        <p:grpSpPr>
          <a:xfrm>
            <a:off x="0" y="0"/>
            <a:ext cx="5867400" cy="6858000"/>
            <a:chOff x="0" y="0"/>
            <a:chExt cx="5867400" cy="6858000"/>
          </a:xfrm>
        </p:grpSpPr>
        <p:sp>
          <p:nvSpPr>
            <p:cNvPr id="53" name="Rectangle"/>
            <p:cNvSpPr/>
            <p:nvPr/>
          </p:nvSpPr>
          <p:spPr>
            <a:xfrm>
              <a:off x="0" y="0"/>
              <a:ext cx="457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54" name="Rounded Rectangle"/>
            <p:cNvSpPr/>
            <p:nvPr/>
          </p:nvSpPr>
          <p:spPr>
            <a:xfrm>
              <a:off x="685800" y="990600"/>
              <a:ext cx="5181600" cy="1905000"/>
            </a:xfrm>
            <a:prstGeom prst="roundRect">
              <a:avLst>
                <a:gd name="adj" fmla="val 50000"/>
              </a:avLst>
            </a:prstGeom>
            <a:solidFill>
              <a:srgbClr val="FFFFFF"/>
            </a:solidFill>
            <a:ln w="9525" cap="flat">
              <a:noFill/>
              <a:round/>
            </a:ln>
            <a:effectLst/>
          </p:spPr>
          <p:txBody>
            <a:bodyPr wrap="square" lIns="50800" tIns="50800" rIns="50800" bIns="50800" numCol="1" anchor="ctr">
              <a:noAutofit/>
            </a:bodyPr>
            <a:lstStyle/>
            <a:p>
              <a:pPr/>
            </a:p>
          </p:txBody>
        </p:sp>
      </p:grpSp>
      <p:grpSp>
        <p:nvGrpSpPr>
          <p:cNvPr id="58" name="Group"/>
          <p:cNvGrpSpPr/>
          <p:nvPr/>
        </p:nvGrpSpPr>
        <p:grpSpPr>
          <a:xfrm>
            <a:off x="3632200" y="4889500"/>
            <a:ext cx="4876800" cy="319088"/>
            <a:chOff x="0" y="0"/>
            <a:chExt cx="4876800" cy="319087"/>
          </a:xfrm>
        </p:grpSpPr>
        <p:sp>
          <p:nvSpPr>
            <p:cNvPr id="56" name="Rectangle"/>
            <p:cNvSpPr/>
            <p:nvPr/>
          </p:nvSpPr>
          <p:spPr>
            <a:xfrm flipH="1">
              <a:off x="0" y="0"/>
              <a:ext cx="4625975"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57" name="Shape"/>
            <p:cNvSpPr/>
            <p:nvPr/>
          </p:nvSpPr>
          <p:spPr>
            <a:xfrm>
              <a:off x="4616450" y="0"/>
              <a:ext cx="26035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sp>
        <p:nvSpPr>
          <p:cNvPr id="59" name="TRANSITIONS……………"/>
          <p:cNvSpPr txBox="1"/>
          <p:nvPr>
            <p:ph type="title"/>
          </p:nvPr>
        </p:nvSpPr>
        <p:spPr>
          <a:prstGeom prst="rect">
            <a:avLst/>
          </a:prstGeom>
        </p:spPr>
        <p:txBody>
          <a:bodyPr/>
          <a:lstStyle/>
          <a:p>
            <a:pPr/>
            <a:r>
              <a:t>TRANSITIONS…………</a:t>
            </a:r>
          </a:p>
          <a:p>
            <a:pPr/>
            <a:r>
              <a:t>Where do your thoughts want to go?</a:t>
            </a:r>
          </a:p>
          <a:p>
            <a:pPr/>
            <a:r>
              <a:t>Which direction? </a:t>
            </a:r>
          </a:p>
        </p:txBody>
      </p:sp>
      <p:sp>
        <p:nvSpPr>
          <p:cNvPr id="60" name="comparison/contrast…"/>
          <p:cNvSpPr txBox="1"/>
          <p:nvPr>
            <p:ph type="body" sz="quarter" idx="1"/>
          </p:nvPr>
        </p:nvSpPr>
        <p:spPr>
          <a:prstGeom prst="rect">
            <a:avLst/>
          </a:prstGeom>
        </p:spPr>
        <p:txBody>
          <a:bodyPr/>
          <a:lstStyle/>
          <a:p>
            <a:pPr/>
            <a:r>
              <a:t>comparison/contrast</a:t>
            </a:r>
          </a:p>
          <a:p>
            <a:pPr/>
            <a:r>
              <a:t>cause/effect</a:t>
            </a:r>
          </a:p>
          <a:p>
            <a:pPr/>
            <a:r>
              <a:t>addition/illustration</a:t>
            </a:r>
          </a:p>
          <a:p>
            <a:pPr/>
            <a:r>
              <a:t>…</a:t>
            </a:r>
          </a:p>
        </p:txBody>
      </p:sp>
      <p:sp>
        <p:nvSpPr>
          <p:cNvPr id="61" name="Slide Number"/>
          <p:cNvSpPr txBox="1"/>
          <p:nvPr>
            <p:ph type="sldNum" sz="quarter" idx="2"/>
          </p:nvPr>
        </p:nvSpPr>
        <p:spPr>
          <a:xfrm>
            <a:off x="220916" y="6252852"/>
            <a:ext cx="297943" cy="484498"/>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 name="Group"/>
          <p:cNvGrpSpPr/>
          <p:nvPr/>
        </p:nvGrpSpPr>
        <p:grpSpPr>
          <a:xfrm>
            <a:off x="0" y="0"/>
            <a:ext cx="7620000" cy="6858000"/>
            <a:chOff x="0" y="0"/>
            <a:chExt cx="7620000" cy="6858000"/>
          </a:xfrm>
        </p:grpSpPr>
        <p:grpSp>
          <p:nvGrpSpPr>
            <p:cNvPr id="65" name="Group"/>
            <p:cNvGrpSpPr/>
            <p:nvPr/>
          </p:nvGrpSpPr>
          <p:grpSpPr>
            <a:xfrm>
              <a:off x="0" y="0"/>
              <a:ext cx="3200400" cy="6858000"/>
              <a:chOff x="0" y="0"/>
              <a:chExt cx="3200400" cy="6858000"/>
            </a:xfrm>
          </p:grpSpPr>
          <p:sp>
            <p:nvSpPr>
              <p:cNvPr id="63"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64"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68" name="Group"/>
            <p:cNvGrpSpPr/>
            <p:nvPr/>
          </p:nvGrpSpPr>
          <p:grpSpPr>
            <a:xfrm>
              <a:off x="228600" y="1981200"/>
              <a:ext cx="7391400" cy="319088"/>
              <a:chOff x="0" y="0"/>
              <a:chExt cx="7391400" cy="319087"/>
            </a:xfrm>
          </p:grpSpPr>
          <p:sp>
            <p:nvSpPr>
              <p:cNvPr id="66"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67"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70" name="What they are"/>
          <p:cNvSpPr txBox="1"/>
          <p:nvPr>
            <p:ph type="title"/>
          </p:nvPr>
        </p:nvSpPr>
        <p:spPr>
          <a:xfrm>
            <a:off x="722312" y="12700"/>
            <a:ext cx="7924801" cy="1905000"/>
          </a:xfrm>
          <a:prstGeom prst="rect">
            <a:avLst/>
          </a:prstGeom>
        </p:spPr>
        <p:txBody>
          <a:bodyPr/>
          <a:lstStyle/>
          <a:p>
            <a:pPr/>
            <a:r>
              <a:t>What they are</a:t>
            </a:r>
          </a:p>
        </p:txBody>
      </p:sp>
      <p:sp>
        <p:nvSpPr>
          <p:cNvPr id="71" name="Transitions help the reader understand the purpose of thoughts which follow the transitional expression.…"/>
          <p:cNvSpPr txBox="1"/>
          <p:nvPr>
            <p:ph type="body" idx="1"/>
          </p:nvPr>
        </p:nvSpPr>
        <p:spPr>
          <a:prstGeom prst="rect">
            <a:avLst/>
          </a:prstGeom>
        </p:spPr>
        <p:txBody>
          <a:bodyPr/>
          <a:lstStyle/>
          <a:p>
            <a:pPr/>
            <a:r>
              <a:t>Transitions help the reader understand the purpose of thoughts which follow the transitional expression.</a:t>
            </a:r>
          </a:p>
          <a:p>
            <a:pPr/>
            <a:r>
              <a:t>They show different kinds of relationships between ideas which precede the expression and those that follow.</a:t>
            </a:r>
          </a:p>
          <a:p>
            <a:pPr/>
            <a:r>
              <a:t>They can be words, phrases or clauses.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9" name="Group"/>
          <p:cNvGrpSpPr/>
          <p:nvPr/>
        </p:nvGrpSpPr>
        <p:grpSpPr>
          <a:xfrm>
            <a:off x="0" y="0"/>
            <a:ext cx="7620000" cy="6858000"/>
            <a:chOff x="0" y="0"/>
            <a:chExt cx="7620000" cy="6858000"/>
          </a:xfrm>
        </p:grpSpPr>
        <p:grpSp>
          <p:nvGrpSpPr>
            <p:cNvPr id="75" name="Group"/>
            <p:cNvGrpSpPr/>
            <p:nvPr/>
          </p:nvGrpSpPr>
          <p:grpSpPr>
            <a:xfrm>
              <a:off x="0" y="0"/>
              <a:ext cx="3200400" cy="6858000"/>
              <a:chOff x="0" y="0"/>
              <a:chExt cx="3200400" cy="6858000"/>
            </a:xfrm>
          </p:grpSpPr>
          <p:sp>
            <p:nvSpPr>
              <p:cNvPr id="73"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74"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78" name="Group"/>
            <p:cNvGrpSpPr/>
            <p:nvPr/>
          </p:nvGrpSpPr>
          <p:grpSpPr>
            <a:xfrm>
              <a:off x="228600" y="1981200"/>
              <a:ext cx="7391400" cy="319088"/>
              <a:chOff x="0" y="0"/>
              <a:chExt cx="7391400" cy="319087"/>
            </a:xfrm>
          </p:grpSpPr>
          <p:sp>
            <p:nvSpPr>
              <p:cNvPr id="76"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77"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80" name="How they are used"/>
          <p:cNvSpPr txBox="1"/>
          <p:nvPr>
            <p:ph type="title"/>
          </p:nvPr>
        </p:nvSpPr>
        <p:spPr>
          <a:prstGeom prst="rect">
            <a:avLst/>
          </a:prstGeom>
        </p:spPr>
        <p:txBody>
          <a:bodyPr/>
          <a:lstStyle/>
          <a:p>
            <a:pPr/>
            <a:r>
              <a:t>How they are used </a:t>
            </a:r>
          </a:p>
        </p:txBody>
      </p:sp>
      <p:sp>
        <p:nvSpPr>
          <p:cNvPr id="81" name="Addition or sequence…"/>
          <p:cNvSpPr txBox="1"/>
          <p:nvPr>
            <p:ph type="body" idx="1"/>
          </p:nvPr>
        </p:nvSpPr>
        <p:spPr>
          <a:prstGeom prst="rect">
            <a:avLst/>
          </a:prstGeom>
        </p:spPr>
        <p:txBody>
          <a:bodyPr/>
          <a:lstStyle/>
          <a:p>
            <a:pPr marL="334554" indent="-293914">
              <a:defRPr sz="2400"/>
            </a:pPr>
            <a:r>
              <a:t>Addition or sequence</a:t>
            </a:r>
          </a:p>
          <a:p>
            <a:pPr marL="334554" indent="-293914">
              <a:defRPr sz="2400"/>
            </a:pPr>
            <a:r>
              <a:t>Contrast or contradiction</a:t>
            </a:r>
          </a:p>
          <a:p>
            <a:pPr marL="334554" indent="-293914">
              <a:defRPr sz="2400"/>
            </a:pPr>
            <a:r>
              <a:t>Comparison</a:t>
            </a:r>
          </a:p>
          <a:p>
            <a:pPr marL="334554" indent="-293914">
              <a:defRPr sz="2400"/>
            </a:pPr>
            <a:r>
              <a:t>Illustration</a:t>
            </a:r>
          </a:p>
          <a:p>
            <a:pPr marL="334554" indent="-293914">
              <a:defRPr sz="2400"/>
            </a:pPr>
            <a:r>
              <a:t>Summary</a:t>
            </a:r>
          </a:p>
          <a:p>
            <a:pPr marL="334554" indent="-293914">
              <a:defRPr sz="2400"/>
            </a:pPr>
            <a:r>
              <a:t>Arrangement  by time</a:t>
            </a:r>
          </a:p>
          <a:p>
            <a:pPr marL="334554" indent="-293914">
              <a:defRPr sz="2400"/>
            </a:pPr>
            <a:r>
              <a:t>Arrangement by place</a:t>
            </a:r>
          </a:p>
          <a:p>
            <a:pPr marL="334554" indent="-293914">
              <a:defRPr sz="2400"/>
            </a:pPr>
            <a:r>
              <a:t>Cause and effect relation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1" name="Group"/>
          <p:cNvGrpSpPr/>
          <p:nvPr/>
        </p:nvGrpSpPr>
        <p:grpSpPr>
          <a:xfrm>
            <a:off x="0" y="0"/>
            <a:ext cx="7620000" cy="6858000"/>
            <a:chOff x="0" y="0"/>
            <a:chExt cx="7620000" cy="6858000"/>
          </a:xfrm>
        </p:grpSpPr>
        <p:grpSp>
          <p:nvGrpSpPr>
            <p:cNvPr id="87" name="Group"/>
            <p:cNvGrpSpPr/>
            <p:nvPr/>
          </p:nvGrpSpPr>
          <p:grpSpPr>
            <a:xfrm>
              <a:off x="0" y="0"/>
              <a:ext cx="3200400" cy="6858000"/>
              <a:chOff x="0" y="0"/>
              <a:chExt cx="3200400" cy="6858000"/>
            </a:xfrm>
          </p:grpSpPr>
          <p:sp>
            <p:nvSpPr>
              <p:cNvPr id="85"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86"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90" name="Group"/>
            <p:cNvGrpSpPr/>
            <p:nvPr/>
          </p:nvGrpSpPr>
          <p:grpSpPr>
            <a:xfrm>
              <a:off x="228600" y="1981200"/>
              <a:ext cx="7391400" cy="319088"/>
              <a:chOff x="0" y="0"/>
              <a:chExt cx="7391400" cy="319087"/>
            </a:xfrm>
          </p:grpSpPr>
          <p:sp>
            <p:nvSpPr>
              <p:cNvPr id="88"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89"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92" name="What to be aware of when choosing  transitional expressions"/>
          <p:cNvSpPr txBox="1"/>
          <p:nvPr>
            <p:ph type="title"/>
          </p:nvPr>
        </p:nvSpPr>
        <p:spPr>
          <a:prstGeom prst="rect">
            <a:avLst/>
          </a:prstGeom>
        </p:spPr>
        <p:txBody>
          <a:bodyPr/>
          <a:lstStyle>
            <a:lvl1pPr>
              <a:defRPr sz="3200"/>
            </a:lvl1pPr>
          </a:lstStyle>
          <a:p>
            <a:pPr/>
            <a:r>
              <a:t>What to be aware of when choosing  transitional expressions</a:t>
            </a:r>
          </a:p>
        </p:txBody>
      </p:sp>
      <p:sp>
        <p:nvSpPr>
          <p:cNvPr id="93" name="Make sure you use the correct expression.…"/>
          <p:cNvSpPr txBox="1"/>
          <p:nvPr>
            <p:ph type="body" idx="1"/>
          </p:nvPr>
        </p:nvSpPr>
        <p:spPr>
          <a:prstGeom prst="rect">
            <a:avLst/>
          </a:prstGeom>
        </p:spPr>
        <p:txBody>
          <a:bodyPr/>
          <a:lstStyle/>
          <a:p>
            <a:pPr marL="574040" indent="-533400">
              <a:buFont typeface="Arial"/>
              <a:buAutoNum type="arabicPeriod" startAt="1"/>
              <a:defRPr sz="3200"/>
            </a:pPr>
            <a:r>
              <a:t>Make sure you use the correct expression. </a:t>
            </a:r>
          </a:p>
          <a:p>
            <a:pPr marL="574040" indent="-533400">
              <a:buFont typeface="Arial"/>
              <a:buAutoNum type="arabicPeriod" startAt="1"/>
              <a:defRPr sz="3200"/>
            </a:pPr>
            <a:r>
              <a:t>Use them in the right context.</a:t>
            </a:r>
          </a:p>
          <a:p>
            <a:pPr marL="574040" indent="-533400">
              <a:buFont typeface="Arial"/>
              <a:buAutoNum type="arabicPeriod" startAt="1"/>
              <a:defRPr sz="3200"/>
            </a:pPr>
            <a:r>
              <a:t>Use them to help your flow of sentences, to  signal your next idea.</a:t>
            </a:r>
          </a:p>
          <a:p>
            <a:pPr marL="574040" indent="-533400">
              <a:buFont typeface="Arial"/>
              <a:buAutoNum type="arabicPeriod" startAt="1"/>
              <a:defRPr sz="3200"/>
            </a:pPr>
            <a:r>
              <a:t>Do not overuse them.  That is as bad as not using any.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3" name="Group"/>
          <p:cNvGrpSpPr/>
          <p:nvPr/>
        </p:nvGrpSpPr>
        <p:grpSpPr>
          <a:xfrm>
            <a:off x="0" y="0"/>
            <a:ext cx="7620000" cy="6858000"/>
            <a:chOff x="0" y="0"/>
            <a:chExt cx="7620000" cy="6858000"/>
          </a:xfrm>
        </p:grpSpPr>
        <p:grpSp>
          <p:nvGrpSpPr>
            <p:cNvPr id="99" name="Group"/>
            <p:cNvGrpSpPr/>
            <p:nvPr/>
          </p:nvGrpSpPr>
          <p:grpSpPr>
            <a:xfrm>
              <a:off x="0" y="0"/>
              <a:ext cx="3200400" cy="6858000"/>
              <a:chOff x="0" y="0"/>
              <a:chExt cx="3200400" cy="6858000"/>
            </a:xfrm>
          </p:grpSpPr>
          <p:sp>
            <p:nvSpPr>
              <p:cNvPr id="97"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98"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02" name="Group"/>
            <p:cNvGrpSpPr/>
            <p:nvPr/>
          </p:nvGrpSpPr>
          <p:grpSpPr>
            <a:xfrm>
              <a:off x="228600" y="1981200"/>
              <a:ext cx="7391400" cy="319088"/>
              <a:chOff x="0" y="0"/>
              <a:chExt cx="7391400" cy="319087"/>
            </a:xfrm>
          </p:grpSpPr>
          <p:sp>
            <p:nvSpPr>
              <p:cNvPr id="100"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01"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04" name="TRANSITIONS TO SHOW, ILLUSTRATE"/>
          <p:cNvSpPr txBox="1"/>
          <p:nvPr>
            <p:ph type="title"/>
          </p:nvPr>
        </p:nvSpPr>
        <p:spPr>
          <a:xfrm>
            <a:off x="723900" y="-469900"/>
            <a:ext cx="7924800" cy="1905000"/>
          </a:xfrm>
          <a:prstGeom prst="rect">
            <a:avLst/>
          </a:prstGeom>
        </p:spPr>
        <p:txBody>
          <a:bodyPr/>
          <a:lstStyle>
            <a:lvl1pPr>
              <a:defRPr sz="3200"/>
            </a:lvl1pPr>
          </a:lstStyle>
          <a:p>
            <a:pPr/>
            <a:r>
              <a:t>TRANSITIONS TO SHOW, ILLUSTRATE </a:t>
            </a:r>
          </a:p>
        </p:txBody>
      </p:sp>
      <p:sp>
        <p:nvSpPr>
          <p:cNvPr id="105" name="In fact…"/>
          <p:cNvSpPr txBox="1"/>
          <p:nvPr>
            <p:ph type="body" idx="1"/>
          </p:nvPr>
        </p:nvSpPr>
        <p:spPr>
          <a:prstGeom prst="rect">
            <a:avLst/>
          </a:prstGeom>
        </p:spPr>
        <p:txBody>
          <a:bodyPr/>
          <a:lstStyle/>
          <a:p>
            <a:pPr marL="334554" indent="-293914">
              <a:lnSpc>
                <a:spcPct val="90000"/>
              </a:lnSpc>
              <a:defRPr sz="2400"/>
            </a:pPr>
            <a:r>
              <a:t>In fact	             	</a:t>
            </a:r>
          </a:p>
          <a:p>
            <a:pPr marL="334554" indent="-293914">
              <a:lnSpc>
                <a:spcPct val="90000"/>
              </a:lnSpc>
              <a:defRPr sz="2400"/>
            </a:pPr>
            <a:r>
              <a:t>For example</a:t>
            </a:r>
          </a:p>
          <a:p>
            <a:pPr marL="334554" indent="-293914">
              <a:lnSpc>
                <a:spcPct val="90000"/>
              </a:lnSpc>
              <a:defRPr sz="2400"/>
            </a:pPr>
            <a:r>
              <a:t>Such as</a:t>
            </a:r>
          </a:p>
          <a:p>
            <a:pPr marL="334554" indent="-293914">
              <a:lnSpc>
                <a:spcPct val="90000"/>
              </a:lnSpc>
              <a:defRPr sz="2400"/>
            </a:pPr>
            <a:r>
              <a:t>Specifically</a:t>
            </a:r>
          </a:p>
          <a:p>
            <a:pPr marL="334554" indent="-293914">
              <a:lnSpc>
                <a:spcPct val="90000"/>
              </a:lnSpc>
              <a:defRPr sz="2400"/>
            </a:pPr>
            <a:r>
              <a:t>For instance</a:t>
            </a:r>
          </a:p>
          <a:p>
            <a:pPr marL="334554" indent="-293914">
              <a:lnSpc>
                <a:spcPct val="90000"/>
              </a:lnSpc>
              <a:defRPr sz="2400"/>
            </a:pPr>
            <a:r>
              <a:t>In any event		</a:t>
            </a:r>
          </a:p>
          <a:p>
            <a:pPr marL="334554" indent="-293914">
              <a:lnSpc>
                <a:spcPct val="90000"/>
              </a:lnSpc>
              <a:defRPr sz="2400"/>
            </a:pPr>
            <a:r>
              <a:t>in a sense                           </a:t>
            </a:r>
          </a:p>
          <a:p>
            <a:pPr marL="334554" indent="-293914">
              <a:lnSpc>
                <a:spcPct val="90000"/>
              </a:lnSpc>
              <a:defRPr sz="2400"/>
            </a:pPr>
            <a:r>
              <a:t> including</a:t>
            </a:r>
          </a:p>
          <a:p>
            <a:pPr marL="334554" indent="-293914">
              <a:lnSpc>
                <a:spcPct val="90000"/>
              </a:lnSpc>
              <a:defRPr sz="2400"/>
            </a:pPr>
            <a:r>
              <a:t>To illustrate                    </a:t>
            </a:r>
          </a:p>
          <a:p>
            <a:pPr marL="334554" indent="-293914">
              <a:lnSpc>
                <a:spcPct val="90000"/>
              </a:lnSpc>
              <a:defRPr sz="2400"/>
            </a:pPr>
            <a:r>
              <a:t>to be specific</a:t>
            </a:r>
          </a:p>
          <a:p>
            <a:pPr marL="334554" indent="-293914">
              <a:lnSpc>
                <a:spcPct val="90000"/>
              </a:lnSpc>
              <a:defRPr sz="2400"/>
            </a:pPr>
            <a:r>
              <a:t>In other words</a:t>
            </a:r>
          </a:p>
        </p:txBody>
      </p:sp>
      <p:pic>
        <p:nvPicPr>
          <p:cNvPr id="106" name="j0250257.pdf" descr="j0250257.pdf"/>
          <p:cNvPicPr>
            <a:picLocks noChangeAspect="0"/>
          </p:cNvPicPr>
          <p:nvPr/>
        </p:nvPicPr>
        <p:blipFill>
          <a:blip r:embed="rId2">
            <a:extLst/>
          </a:blip>
          <a:stretch>
            <a:fillRect/>
          </a:stretch>
        </p:blipFill>
        <p:spPr>
          <a:xfrm>
            <a:off x="5410200" y="1371600"/>
            <a:ext cx="2965450" cy="19462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4" name="Group"/>
          <p:cNvGrpSpPr/>
          <p:nvPr/>
        </p:nvGrpSpPr>
        <p:grpSpPr>
          <a:xfrm>
            <a:off x="0" y="0"/>
            <a:ext cx="7620000" cy="6858000"/>
            <a:chOff x="0" y="0"/>
            <a:chExt cx="7620000" cy="6858000"/>
          </a:xfrm>
        </p:grpSpPr>
        <p:grpSp>
          <p:nvGrpSpPr>
            <p:cNvPr id="110" name="Group"/>
            <p:cNvGrpSpPr/>
            <p:nvPr/>
          </p:nvGrpSpPr>
          <p:grpSpPr>
            <a:xfrm>
              <a:off x="0" y="0"/>
              <a:ext cx="3200400" cy="6858000"/>
              <a:chOff x="0" y="0"/>
              <a:chExt cx="3200400" cy="6858000"/>
            </a:xfrm>
          </p:grpSpPr>
          <p:sp>
            <p:nvSpPr>
              <p:cNvPr id="108"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09"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13" name="Group"/>
            <p:cNvGrpSpPr/>
            <p:nvPr/>
          </p:nvGrpSpPr>
          <p:grpSpPr>
            <a:xfrm>
              <a:off x="228600" y="1981200"/>
              <a:ext cx="7391400" cy="319088"/>
              <a:chOff x="0" y="0"/>
              <a:chExt cx="7391400" cy="319087"/>
            </a:xfrm>
          </p:grpSpPr>
          <p:sp>
            <p:nvSpPr>
              <p:cNvPr id="111"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12"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15" name="TO SHOW ADDITION OR SEQUENCE"/>
          <p:cNvSpPr txBox="1"/>
          <p:nvPr>
            <p:ph type="title"/>
          </p:nvPr>
        </p:nvSpPr>
        <p:spPr>
          <a:prstGeom prst="rect">
            <a:avLst/>
          </a:prstGeom>
        </p:spPr>
        <p:txBody>
          <a:bodyPr/>
          <a:lstStyle>
            <a:lvl1pPr>
              <a:defRPr sz="3200"/>
            </a:lvl1pPr>
          </a:lstStyle>
          <a:p>
            <a:pPr/>
            <a:r>
              <a:t>TO SHOW ADDITION OR SEQUENCE</a:t>
            </a:r>
          </a:p>
        </p:txBody>
      </p:sp>
      <p:sp>
        <p:nvSpPr>
          <p:cNvPr id="116" name="First…"/>
          <p:cNvSpPr txBox="1"/>
          <p:nvPr>
            <p:ph type="body" sz="half" idx="1"/>
          </p:nvPr>
        </p:nvSpPr>
        <p:spPr>
          <a:xfrm>
            <a:off x="838200" y="2362200"/>
            <a:ext cx="3770313" cy="4495800"/>
          </a:xfrm>
          <a:prstGeom prst="rect">
            <a:avLst/>
          </a:prstGeom>
        </p:spPr>
        <p:txBody>
          <a:bodyPr/>
          <a:lstStyle/>
          <a:p>
            <a:pPr marL="285568" indent="-244928">
              <a:defRPr sz="2000"/>
            </a:pPr>
            <a:r>
              <a:t>First</a:t>
            </a:r>
          </a:p>
          <a:p>
            <a:pPr marL="285568" indent="-244928">
              <a:defRPr sz="2000"/>
            </a:pPr>
            <a:r>
              <a:t>Second</a:t>
            </a:r>
          </a:p>
          <a:p>
            <a:pPr marL="285568" indent="-244928">
              <a:defRPr sz="2000"/>
            </a:pPr>
            <a:r>
              <a:t>Also</a:t>
            </a:r>
          </a:p>
          <a:p>
            <a:pPr marL="285568" indent="-244928">
              <a:defRPr sz="2000"/>
            </a:pPr>
            <a:r>
              <a:t>Too</a:t>
            </a:r>
          </a:p>
          <a:p>
            <a:pPr marL="285568" indent="-244928">
              <a:defRPr sz="2000"/>
            </a:pPr>
            <a:r>
              <a:t>Again</a:t>
            </a:r>
          </a:p>
          <a:p>
            <a:pPr marL="285568" indent="-244928">
              <a:defRPr sz="2000"/>
            </a:pPr>
            <a:r>
              <a:t>Further</a:t>
            </a:r>
          </a:p>
          <a:p>
            <a:pPr marL="285568" indent="-244928">
              <a:defRPr sz="2000"/>
            </a:pPr>
            <a:r>
              <a:t>Next</a:t>
            </a:r>
          </a:p>
          <a:p>
            <a:pPr marL="285568" indent="-244928">
              <a:defRPr sz="2000"/>
            </a:pPr>
            <a:r>
              <a:t>Furthermore</a:t>
            </a:r>
          </a:p>
          <a:p>
            <a:pPr marL="285568" indent="-244928">
              <a:defRPr sz="2000"/>
            </a:pPr>
            <a:r>
              <a:t>Equally important</a:t>
            </a:r>
          </a:p>
          <a:p>
            <a:pPr marL="285568" indent="-244928">
              <a:defRPr sz="2000"/>
            </a:pPr>
            <a:r>
              <a:t>In addition to…</a:t>
            </a:r>
          </a:p>
        </p:txBody>
      </p:sp>
      <p:sp>
        <p:nvSpPr>
          <p:cNvPr id="117" name="Besides…"/>
          <p:cNvSpPr/>
          <p:nvPr/>
        </p:nvSpPr>
        <p:spPr>
          <a:xfrm>
            <a:off x="4760912" y="2362200"/>
            <a:ext cx="3784601" cy="3189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400"/>
              </a:spcBef>
              <a:buClr>
                <a:srgbClr val="004479"/>
              </a:buClr>
              <a:buSzPct val="75000"/>
              <a:buChar char=""/>
              <a:defRPr sz="2000"/>
            </a:pPr>
            <a:r>
              <a:t>Besides</a:t>
            </a:r>
          </a:p>
          <a:p>
            <a:pPr marL="383540" indent="-342900">
              <a:spcBef>
                <a:spcPts val="400"/>
              </a:spcBef>
              <a:buClr>
                <a:srgbClr val="004479"/>
              </a:buClr>
              <a:buSzPct val="75000"/>
              <a:buChar char=""/>
              <a:defRPr sz="2000"/>
            </a:pPr>
            <a:r>
              <a:t>In the same way</a:t>
            </a:r>
          </a:p>
          <a:p>
            <a:pPr marL="383540" indent="-342900">
              <a:spcBef>
                <a:spcPts val="400"/>
              </a:spcBef>
              <a:buClr>
                <a:srgbClr val="004479"/>
              </a:buClr>
              <a:buSzPct val="75000"/>
              <a:buChar char=""/>
              <a:defRPr sz="2000"/>
            </a:pPr>
            <a:r>
              <a:t>First of all</a:t>
            </a:r>
          </a:p>
          <a:p>
            <a:pPr marL="383540" indent="-342900">
              <a:spcBef>
                <a:spcPts val="400"/>
              </a:spcBef>
              <a:buClr>
                <a:srgbClr val="004479"/>
              </a:buClr>
              <a:buSzPct val="75000"/>
              <a:buChar char=""/>
              <a:defRPr sz="2000"/>
            </a:pPr>
            <a:r>
              <a:t>Then</a:t>
            </a:r>
          </a:p>
          <a:p>
            <a:pPr marL="383540" indent="-342900">
              <a:spcBef>
                <a:spcPts val="400"/>
              </a:spcBef>
              <a:buClr>
                <a:srgbClr val="004479"/>
              </a:buClr>
              <a:buSzPct val="75000"/>
              <a:buChar char=""/>
              <a:defRPr sz="2000"/>
            </a:pPr>
            <a:r>
              <a:t>Last of all</a:t>
            </a:r>
          </a:p>
          <a:p>
            <a:pPr marL="383540" indent="-342900">
              <a:spcBef>
                <a:spcPts val="400"/>
              </a:spcBef>
              <a:buClr>
                <a:srgbClr val="004479"/>
              </a:buClr>
              <a:buSzPct val="75000"/>
              <a:buChar char=""/>
              <a:defRPr sz="2000"/>
            </a:pPr>
            <a:r>
              <a:t>Finally</a:t>
            </a:r>
          </a:p>
          <a:p>
            <a:pPr marL="383540" indent="-342900">
              <a:spcBef>
                <a:spcPts val="400"/>
              </a:spcBef>
              <a:buClr>
                <a:srgbClr val="004479"/>
              </a:buClr>
              <a:buSzPct val="75000"/>
              <a:buChar char=""/>
              <a:defRPr sz="2000"/>
            </a:pPr>
            <a:r>
              <a:t>And</a:t>
            </a:r>
          </a:p>
          <a:p>
            <a:pPr marL="383540" indent="-342900">
              <a:spcBef>
                <a:spcPts val="400"/>
              </a:spcBef>
              <a:buClr>
                <a:srgbClr val="004479"/>
              </a:buClr>
              <a:buSzPct val="75000"/>
              <a:buChar char=""/>
              <a:defRPr sz="2000"/>
            </a:pPr>
            <a:r>
              <a:t>Consequently</a:t>
            </a:r>
          </a:p>
          <a:p>
            <a:pPr marL="383540" indent="-342900">
              <a:spcBef>
                <a:spcPts val="400"/>
              </a:spcBef>
              <a:buClr>
                <a:srgbClr val="004479"/>
              </a:buClr>
              <a:buSzPct val="75000"/>
              <a:buChar char=""/>
              <a:defRPr sz="2000"/>
            </a:pPr>
            <a:r>
              <a:t>Ultimately</a:t>
            </a:r>
          </a:p>
        </p:txBody>
      </p:sp>
      <p:pic>
        <p:nvPicPr>
          <p:cNvPr id="118" name="j0078702.pdf" descr="j0078702.pdf"/>
          <p:cNvPicPr>
            <a:picLocks noChangeAspect="0"/>
          </p:cNvPicPr>
          <p:nvPr/>
        </p:nvPicPr>
        <p:blipFill>
          <a:blip r:embed="rId2">
            <a:extLst/>
          </a:blip>
          <a:stretch>
            <a:fillRect/>
          </a:stretch>
        </p:blipFill>
        <p:spPr>
          <a:xfrm>
            <a:off x="7086600" y="4343400"/>
            <a:ext cx="1600200" cy="18288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6" name="Group"/>
          <p:cNvGrpSpPr/>
          <p:nvPr/>
        </p:nvGrpSpPr>
        <p:grpSpPr>
          <a:xfrm>
            <a:off x="0" y="0"/>
            <a:ext cx="7620000" cy="6858000"/>
            <a:chOff x="0" y="0"/>
            <a:chExt cx="7620000" cy="6858000"/>
          </a:xfrm>
        </p:grpSpPr>
        <p:grpSp>
          <p:nvGrpSpPr>
            <p:cNvPr id="122" name="Group"/>
            <p:cNvGrpSpPr/>
            <p:nvPr/>
          </p:nvGrpSpPr>
          <p:grpSpPr>
            <a:xfrm>
              <a:off x="0" y="0"/>
              <a:ext cx="3200400" cy="6858000"/>
              <a:chOff x="0" y="0"/>
              <a:chExt cx="3200400" cy="6858000"/>
            </a:xfrm>
          </p:grpSpPr>
          <p:sp>
            <p:nvSpPr>
              <p:cNvPr id="120"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21"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25" name="Group"/>
            <p:cNvGrpSpPr/>
            <p:nvPr/>
          </p:nvGrpSpPr>
          <p:grpSpPr>
            <a:xfrm>
              <a:off x="228600" y="1981200"/>
              <a:ext cx="7391400" cy="319088"/>
              <a:chOff x="0" y="0"/>
              <a:chExt cx="7391400" cy="319087"/>
            </a:xfrm>
          </p:grpSpPr>
          <p:sp>
            <p:nvSpPr>
              <p:cNvPr id="123"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24"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27" name="ARRANGE BY TIME"/>
          <p:cNvSpPr txBox="1"/>
          <p:nvPr>
            <p:ph type="title"/>
          </p:nvPr>
        </p:nvSpPr>
        <p:spPr>
          <a:prstGeom prst="rect">
            <a:avLst/>
          </a:prstGeom>
        </p:spPr>
        <p:txBody>
          <a:bodyPr/>
          <a:lstStyle/>
          <a:p>
            <a:pPr/>
            <a:r>
              <a:t>ARRANGE BY TIME</a:t>
            </a:r>
          </a:p>
        </p:txBody>
      </p:sp>
      <p:sp>
        <p:nvSpPr>
          <p:cNvPr id="128" name="At this point…"/>
          <p:cNvSpPr txBox="1"/>
          <p:nvPr>
            <p:ph type="body" sz="half" idx="1"/>
          </p:nvPr>
        </p:nvSpPr>
        <p:spPr>
          <a:xfrm>
            <a:off x="838200" y="2286000"/>
            <a:ext cx="3810000" cy="4572000"/>
          </a:xfrm>
          <a:prstGeom prst="rect">
            <a:avLst/>
          </a:prstGeom>
        </p:spPr>
        <p:txBody>
          <a:bodyPr/>
          <a:lstStyle/>
          <a:p>
            <a:pPr marL="285568" indent="-244928">
              <a:lnSpc>
                <a:spcPct val="80000"/>
              </a:lnSpc>
              <a:defRPr b="1" sz="2000"/>
            </a:pPr>
            <a:r>
              <a:t>At this point</a:t>
            </a:r>
          </a:p>
          <a:p>
            <a:pPr marL="285568" indent="-244928">
              <a:lnSpc>
                <a:spcPct val="80000"/>
              </a:lnSpc>
              <a:defRPr b="1" sz="2000"/>
            </a:pPr>
            <a:r>
              <a:t>Later</a:t>
            </a:r>
          </a:p>
          <a:p>
            <a:pPr marL="285568" indent="-244928">
              <a:lnSpc>
                <a:spcPct val="80000"/>
              </a:lnSpc>
              <a:defRPr b="1" sz="2000"/>
            </a:pPr>
            <a:r>
              <a:t>While…</a:t>
            </a:r>
          </a:p>
          <a:p>
            <a:pPr marL="285568" indent="-244928">
              <a:lnSpc>
                <a:spcPct val="80000"/>
              </a:lnSpc>
              <a:defRPr b="1" sz="2000"/>
            </a:pPr>
            <a:r>
              <a:t>Often</a:t>
            </a:r>
          </a:p>
          <a:p>
            <a:pPr marL="285568" indent="-244928">
              <a:lnSpc>
                <a:spcPct val="80000"/>
              </a:lnSpc>
              <a:defRPr b="1" sz="2000"/>
            </a:pPr>
            <a:r>
              <a:t>At that time</a:t>
            </a:r>
          </a:p>
          <a:p>
            <a:pPr marL="285568" indent="-244928">
              <a:lnSpc>
                <a:spcPct val="80000"/>
              </a:lnSpc>
              <a:defRPr b="1" sz="2000"/>
            </a:pPr>
            <a:r>
              <a:t>First, second…</a:t>
            </a:r>
          </a:p>
          <a:p>
            <a:pPr marL="285568" indent="-244928">
              <a:lnSpc>
                <a:spcPct val="80000"/>
              </a:lnSpc>
              <a:defRPr b="1" sz="2000"/>
            </a:pPr>
            <a:r>
              <a:t>Meanwhile</a:t>
            </a:r>
          </a:p>
          <a:p>
            <a:pPr marL="285568" indent="-244928">
              <a:lnSpc>
                <a:spcPct val="80000"/>
              </a:lnSpc>
              <a:defRPr b="1" sz="2000"/>
            </a:pPr>
            <a:r>
              <a:t>Recently</a:t>
            </a:r>
          </a:p>
          <a:p>
            <a:pPr marL="285568" indent="-244928">
              <a:lnSpc>
                <a:spcPct val="80000"/>
              </a:lnSpc>
              <a:defRPr b="1" sz="2000"/>
            </a:pPr>
            <a:r>
              <a:t>Formerly</a:t>
            </a:r>
          </a:p>
          <a:p>
            <a:pPr marL="285568" indent="-244928">
              <a:lnSpc>
                <a:spcPct val="80000"/>
              </a:lnSpc>
              <a:defRPr b="1" sz="2000"/>
            </a:pPr>
            <a:r>
              <a:t>Then…soon</a:t>
            </a:r>
          </a:p>
          <a:p>
            <a:pPr marL="285568" indent="-244928">
              <a:lnSpc>
                <a:spcPct val="80000"/>
              </a:lnSpc>
              <a:defRPr b="1" sz="2000"/>
            </a:pPr>
            <a:r>
              <a:t>Eventually</a:t>
            </a:r>
          </a:p>
          <a:p>
            <a:pPr marL="285568" indent="-244928">
              <a:lnSpc>
                <a:spcPct val="80000"/>
              </a:lnSpc>
              <a:defRPr b="1" sz="2000"/>
            </a:pPr>
            <a:r>
              <a:t>Until</a:t>
            </a:r>
          </a:p>
          <a:p>
            <a:pPr marL="285568" indent="-244928">
              <a:lnSpc>
                <a:spcPct val="80000"/>
              </a:lnSpc>
              <a:defRPr b="1" sz="2000"/>
            </a:pPr>
            <a:r>
              <a:t>during</a:t>
            </a:r>
          </a:p>
        </p:txBody>
      </p:sp>
      <p:sp>
        <p:nvSpPr>
          <p:cNvPr id="129" name="Frequently…"/>
          <p:cNvSpPr/>
          <p:nvPr/>
        </p:nvSpPr>
        <p:spPr>
          <a:xfrm>
            <a:off x="4760912" y="2362200"/>
            <a:ext cx="3784601" cy="392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lnSpc>
                <a:spcPct val="80000"/>
              </a:lnSpc>
              <a:spcBef>
                <a:spcPts val="400"/>
              </a:spcBef>
              <a:buClr>
                <a:srgbClr val="004479"/>
              </a:buClr>
              <a:buSzPct val="75000"/>
              <a:buChar char=""/>
              <a:defRPr b="1" sz="2000"/>
            </a:pPr>
            <a:r>
              <a:t>Frequently</a:t>
            </a:r>
          </a:p>
          <a:p>
            <a:pPr marL="383540" indent="-342900">
              <a:lnSpc>
                <a:spcPct val="80000"/>
              </a:lnSpc>
              <a:spcBef>
                <a:spcPts val="400"/>
              </a:spcBef>
              <a:buClr>
                <a:srgbClr val="004479"/>
              </a:buClr>
              <a:buSzPct val="75000"/>
              <a:buChar char=""/>
              <a:defRPr b="1" sz="2000"/>
            </a:pPr>
            <a:r>
              <a:t>Rarely</a:t>
            </a:r>
          </a:p>
          <a:p>
            <a:pPr marL="383540" indent="-342900">
              <a:lnSpc>
                <a:spcPct val="80000"/>
              </a:lnSpc>
              <a:spcBef>
                <a:spcPts val="400"/>
              </a:spcBef>
              <a:buClr>
                <a:srgbClr val="004479"/>
              </a:buClr>
              <a:buSzPct val="75000"/>
              <a:buChar char=""/>
              <a:defRPr b="1" sz="2000"/>
            </a:pPr>
            <a:r>
              <a:t>Recently</a:t>
            </a:r>
          </a:p>
          <a:p>
            <a:pPr marL="383540" indent="-342900">
              <a:lnSpc>
                <a:spcPct val="80000"/>
              </a:lnSpc>
              <a:spcBef>
                <a:spcPts val="400"/>
              </a:spcBef>
              <a:buClr>
                <a:srgbClr val="004479"/>
              </a:buClr>
              <a:buSzPct val="75000"/>
              <a:buChar char=""/>
              <a:defRPr b="1" sz="2000"/>
            </a:pPr>
            <a:r>
              <a:t>At this point</a:t>
            </a:r>
          </a:p>
          <a:p>
            <a:pPr marL="383540" indent="-342900">
              <a:lnSpc>
                <a:spcPct val="80000"/>
              </a:lnSpc>
              <a:spcBef>
                <a:spcPts val="400"/>
              </a:spcBef>
              <a:buClr>
                <a:srgbClr val="004479"/>
              </a:buClr>
              <a:buSzPct val="75000"/>
              <a:buChar char=""/>
              <a:defRPr b="1" sz="2000"/>
            </a:pPr>
            <a:r>
              <a:t>Afterward (or after)</a:t>
            </a:r>
          </a:p>
          <a:p>
            <a:pPr marL="383540" indent="-342900">
              <a:lnSpc>
                <a:spcPct val="80000"/>
              </a:lnSpc>
              <a:spcBef>
                <a:spcPts val="400"/>
              </a:spcBef>
              <a:buClr>
                <a:srgbClr val="004479"/>
              </a:buClr>
              <a:buSzPct val="75000"/>
              <a:buChar char=""/>
              <a:defRPr b="1" sz="2000"/>
            </a:pPr>
            <a:r>
              <a:t>At length</a:t>
            </a:r>
          </a:p>
          <a:p>
            <a:pPr marL="383540" indent="-342900">
              <a:lnSpc>
                <a:spcPct val="80000"/>
              </a:lnSpc>
              <a:spcBef>
                <a:spcPts val="400"/>
              </a:spcBef>
              <a:buClr>
                <a:srgbClr val="004479"/>
              </a:buClr>
              <a:buSzPct val="75000"/>
              <a:buChar char=""/>
              <a:defRPr b="1" sz="2000"/>
            </a:pPr>
            <a:r>
              <a:t>The following…</a:t>
            </a:r>
          </a:p>
          <a:p>
            <a:pPr marL="383540" indent="-342900">
              <a:lnSpc>
                <a:spcPct val="80000"/>
              </a:lnSpc>
              <a:spcBef>
                <a:spcPts val="400"/>
              </a:spcBef>
              <a:buClr>
                <a:srgbClr val="004479"/>
              </a:buClr>
              <a:buSzPct val="75000"/>
              <a:buChar char=""/>
              <a:defRPr b="1" sz="2000"/>
            </a:pPr>
            <a:r>
              <a:t>Next</a:t>
            </a:r>
          </a:p>
          <a:p>
            <a:pPr marL="383540" indent="-342900">
              <a:lnSpc>
                <a:spcPct val="80000"/>
              </a:lnSpc>
              <a:spcBef>
                <a:spcPts val="400"/>
              </a:spcBef>
              <a:buClr>
                <a:srgbClr val="004479"/>
              </a:buClr>
              <a:buSzPct val="75000"/>
              <a:buChar char=""/>
              <a:defRPr b="1" sz="2000"/>
            </a:pPr>
            <a:r>
              <a:t>Now</a:t>
            </a:r>
          </a:p>
          <a:p>
            <a:pPr marL="383540" indent="-342900">
              <a:lnSpc>
                <a:spcPct val="80000"/>
              </a:lnSpc>
              <a:spcBef>
                <a:spcPts val="400"/>
              </a:spcBef>
              <a:buClr>
                <a:srgbClr val="004479"/>
              </a:buClr>
              <a:buSzPct val="75000"/>
              <a:buChar char=""/>
              <a:defRPr b="1" sz="2000"/>
            </a:pPr>
            <a:r>
              <a:t>Since</a:t>
            </a:r>
          </a:p>
          <a:p>
            <a:pPr marL="383540" indent="-342900">
              <a:lnSpc>
                <a:spcPct val="80000"/>
              </a:lnSpc>
              <a:spcBef>
                <a:spcPts val="400"/>
              </a:spcBef>
              <a:buClr>
                <a:srgbClr val="004479"/>
              </a:buClr>
              <a:buSzPct val="75000"/>
              <a:buChar char=""/>
              <a:defRPr b="1" sz="2000"/>
            </a:pPr>
            <a:r>
              <a:t>When…….</a:t>
            </a:r>
          </a:p>
          <a:p>
            <a:pPr marL="383540" indent="-342900">
              <a:lnSpc>
                <a:spcPct val="80000"/>
              </a:lnSpc>
              <a:spcBef>
                <a:spcPts val="400"/>
              </a:spcBef>
              <a:buClr>
                <a:srgbClr val="004479"/>
              </a:buClr>
              <a:buSzPct val="75000"/>
              <a:buChar char=""/>
              <a:defRPr b="1" sz="2000"/>
            </a:pPr>
            <a:r>
              <a:t>Presently</a:t>
            </a:r>
          </a:p>
          <a:p>
            <a:pPr marL="383540" indent="-342900">
              <a:lnSpc>
                <a:spcPct val="80000"/>
              </a:lnSpc>
              <a:spcBef>
                <a:spcPts val="400"/>
              </a:spcBef>
              <a:buClr>
                <a:srgbClr val="004479"/>
              </a:buClr>
              <a:buSzPct val="75000"/>
              <a:buChar char=""/>
              <a:defRPr b="1" sz="2000"/>
            </a:pPr>
            <a:r>
              <a:t>immnediately</a:t>
            </a:r>
          </a:p>
        </p:txBody>
      </p:sp>
      <p:pic>
        <p:nvPicPr>
          <p:cNvPr id="130" name="j0149681.pdf" descr="j0149681.pdf"/>
          <p:cNvPicPr>
            <a:picLocks noChangeAspect="0"/>
          </p:cNvPicPr>
          <p:nvPr/>
        </p:nvPicPr>
        <p:blipFill>
          <a:blip r:embed="rId2">
            <a:extLst/>
          </a:blip>
          <a:stretch>
            <a:fillRect/>
          </a:stretch>
        </p:blipFill>
        <p:spPr>
          <a:xfrm>
            <a:off x="7391400" y="228600"/>
            <a:ext cx="1539876" cy="225425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8" name="Group"/>
          <p:cNvGrpSpPr/>
          <p:nvPr/>
        </p:nvGrpSpPr>
        <p:grpSpPr>
          <a:xfrm>
            <a:off x="0" y="0"/>
            <a:ext cx="7620000" cy="6858000"/>
            <a:chOff x="0" y="0"/>
            <a:chExt cx="7620000" cy="6858000"/>
          </a:xfrm>
        </p:grpSpPr>
        <p:grpSp>
          <p:nvGrpSpPr>
            <p:cNvPr id="134" name="Group"/>
            <p:cNvGrpSpPr/>
            <p:nvPr/>
          </p:nvGrpSpPr>
          <p:grpSpPr>
            <a:xfrm>
              <a:off x="0" y="0"/>
              <a:ext cx="3200400" cy="6858000"/>
              <a:chOff x="0" y="0"/>
              <a:chExt cx="3200400" cy="6858000"/>
            </a:xfrm>
          </p:grpSpPr>
          <p:sp>
            <p:nvSpPr>
              <p:cNvPr id="132" name="Rectangle"/>
              <p:cNvSpPr/>
              <p:nvPr/>
            </p:nvSpPr>
            <p:spPr>
              <a:xfrm>
                <a:off x="0" y="0"/>
                <a:ext cx="762000" cy="6858000"/>
              </a:xfrm>
              <a:prstGeom prst="rect">
                <a:avLst/>
              </a:prstGeom>
              <a:solidFill>
                <a:srgbClr val="A8D4A9"/>
              </a:solidFill>
              <a:ln w="9525" cap="flat">
                <a:noFill/>
                <a:miter lim="400000"/>
              </a:ln>
              <a:effectLst/>
            </p:spPr>
            <p:txBody>
              <a:bodyPr wrap="square" lIns="50800" tIns="50800" rIns="50800" bIns="50800" numCol="1" anchor="ctr">
                <a:noAutofit/>
              </a:bodyPr>
              <a:lstStyle/>
              <a:p>
                <a:pPr/>
              </a:p>
            </p:txBody>
          </p:sp>
          <p:sp>
            <p:nvSpPr>
              <p:cNvPr id="133" name="Shape"/>
              <p:cNvSpPr/>
              <p:nvPr/>
            </p:nvSpPr>
            <p:spPr>
              <a:xfrm>
                <a:off x="457200" y="0"/>
                <a:ext cx="2743200" cy="11668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14106"/>
                    </a:lnTo>
                    <a:lnTo>
                      <a:pt x="0" y="0"/>
                    </a:lnTo>
                    <a:lnTo>
                      <a:pt x="21600" y="0"/>
                    </a:lnTo>
                    <a:close/>
                  </a:path>
                </a:pathLst>
              </a:custGeom>
              <a:solidFill>
                <a:srgbClr val="A8D4A9"/>
              </a:solidFill>
              <a:ln w="9525" cap="flat">
                <a:noFill/>
                <a:miter lim="400000"/>
              </a:ln>
              <a:effectLst/>
            </p:spPr>
            <p:txBody>
              <a:bodyPr wrap="square" lIns="50800" tIns="50800" rIns="50800" bIns="50800" numCol="1" anchor="ctr">
                <a:noAutofit/>
              </a:bodyPr>
              <a:lstStyle/>
              <a:p>
                <a:pPr/>
              </a:p>
            </p:txBody>
          </p:sp>
        </p:grpSp>
        <p:grpSp>
          <p:nvGrpSpPr>
            <p:cNvPr id="137" name="Group"/>
            <p:cNvGrpSpPr/>
            <p:nvPr/>
          </p:nvGrpSpPr>
          <p:grpSpPr>
            <a:xfrm>
              <a:off x="228600" y="1981200"/>
              <a:ext cx="7391400" cy="319088"/>
              <a:chOff x="0" y="0"/>
              <a:chExt cx="7391400" cy="319087"/>
            </a:xfrm>
          </p:grpSpPr>
          <p:sp>
            <p:nvSpPr>
              <p:cNvPr id="135" name="Rectangle"/>
              <p:cNvSpPr/>
              <p:nvPr/>
            </p:nvSpPr>
            <p:spPr>
              <a:xfrm>
                <a:off x="381000" y="0"/>
                <a:ext cx="7010400" cy="317500"/>
              </a:xfrm>
              <a:prstGeom prst="roundRect">
                <a:avLst>
                  <a:gd name="adj" fmla="val 0"/>
                </a:avLst>
              </a:prstGeom>
              <a:solidFill>
                <a:srgbClr val="004479"/>
              </a:solidFill>
              <a:ln w="9525" cap="flat">
                <a:noFill/>
                <a:round/>
              </a:ln>
              <a:effectLst/>
            </p:spPr>
            <p:txBody>
              <a:bodyPr wrap="square" lIns="50800" tIns="50800" rIns="50800" bIns="50800" numCol="1" anchor="ctr">
                <a:noAutofit/>
              </a:bodyPr>
              <a:lstStyle/>
              <a:p>
                <a:pPr/>
              </a:p>
            </p:txBody>
          </p:sp>
          <p:sp>
            <p:nvSpPr>
              <p:cNvPr id="136" name="Shape"/>
              <p:cNvSpPr/>
              <p:nvPr/>
            </p:nvSpPr>
            <p:spPr>
              <a:xfrm flipH="1">
                <a:off x="0" y="0"/>
                <a:ext cx="393700" cy="3190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004479"/>
              </a:solidFill>
              <a:ln w="9525" cap="flat">
                <a:noFill/>
                <a:miter lim="400000"/>
              </a:ln>
              <a:effectLst/>
            </p:spPr>
            <p:txBody>
              <a:bodyPr wrap="square" lIns="50800" tIns="50800" rIns="50800" bIns="50800" numCol="1" anchor="ctr">
                <a:noAutofit/>
              </a:bodyPr>
              <a:lstStyle/>
              <a:p>
                <a:pPr/>
              </a:p>
            </p:txBody>
          </p:sp>
        </p:grpSp>
      </p:grpSp>
      <p:sp>
        <p:nvSpPr>
          <p:cNvPr id="139" name="ARRANGE BY PLACE"/>
          <p:cNvSpPr txBox="1"/>
          <p:nvPr>
            <p:ph type="title"/>
          </p:nvPr>
        </p:nvSpPr>
        <p:spPr>
          <a:prstGeom prst="rect">
            <a:avLst/>
          </a:prstGeom>
        </p:spPr>
        <p:txBody>
          <a:bodyPr/>
          <a:lstStyle/>
          <a:p>
            <a:pPr/>
            <a:r>
              <a:t>ARRANGE BY PLACE</a:t>
            </a:r>
          </a:p>
        </p:txBody>
      </p:sp>
      <p:sp>
        <p:nvSpPr>
          <p:cNvPr id="140" name="Here…"/>
          <p:cNvSpPr txBox="1"/>
          <p:nvPr>
            <p:ph type="body" sz="half" idx="1"/>
          </p:nvPr>
        </p:nvSpPr>
        <p:spPr>
          <a:xfrm>
            <a:off x="838200" y="2362200"/>
            <a:ext cx="3770313" cy="4495800"/>
          </a:xfrm>
          <a:prstGeom prst="rect">
            <a:avLst/>
          </a:prstGeom>
        </p:spPr>
        <p:txBody>
          <a:bodyPr/>
          <a:lstStyle/>
          <a:p>
            <a:pPr marL="334554" indent="-293914">
              <a:defRPr sz="2400"/>
            </a:pPr>
            <a:r>
              <a:t>Here</a:t>
            </a:r>
          </a:p>
          <a:p>
            <a:pPr marL="334554" indent="-293914">
              <a:defRPr sz="2400"/>
            </a:pPr>
            <a:r>
              <a:t>There</a:t>
            </a:r>
          </a:p>
          <a:p>
            <a:pPr marL="334554" indent="-293914">
              <a:defRPr sz="2400"/>
            </a:pPr>
            <a:r>
              <a:t>Adjacent to</a:t>
            </a:r>
          </a:p>
          <a:p>
            <a:pPr marL="334554" indent="-293914">
              <a:defRPr sz="2400"/>
            </a:pPr>
            <a:r>
              <a:t>Nearby</a:t>
            </a:r>
          </a:p>
          <a:p>
            <a:pPr marL="334554" indent="-293914">
              <a:defRPr sz="2400"/>
            </a:pPr>
            <a:r>
              <a:t>Beneath</a:t>
            </a:r>
          </a:p>
        </p:txBody>
      </p:sp>
      <p:sp>
        <p:nvSpPr>
          <p:cNvPr id="141" name="Under…"/>
          <p:cNvSpPr/>
          <p:nvPr/>
        </p:nvSpPr>
        <p:spPr>
          <a:xfrm>
            <a:off x="4760912" y="2362200"/>
            <a:ext cx="3784601" cy="25808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3540" indent="-342900">
              <a:spcBef>
                <a:spcPts val="500"/>
              </a:spcBef>
              <a:buClr>
                <a:srgbClr val="004479"/>
              </a:buClr>
              <a:buSzPct val="75000"/>
              <a:buChar char=""/>
              <a:defRPr sz="2400"/>
            </a:pPr>
            <a:r>
              <a:t>Under</a:t>
            </a:r>
          </a:p>
          <a:p>
            <a:pPr marL="383540" indent="-342900">
              <a:spcBef>
                <a:spcPts val="500"/>
              </a:spcBef>
              <a:buClr>
                <a:srgbClr val="004479"/>
              </a:buClr>
              <a:buSzPct val="75000"/>
              <a:buChar char=""/>
              <a:defRPr sz="2400"/>
            </a:pPr>
            <a:r>
              <a:t>Opposite to</a:t>
            </a:r>
          </a:p>
          <a:p>
            <a:pPr marL="383540" indent="-342900">
              <a:spcBef>
                <a:spcPts val="500"/>
              </a:spcBef>
              <a:buClr>
                <a:srgbClr val="004479"/>
              </a:buClr>
              <a:buSzPct val="75000"/>
              <a:buChar char=""/>
              <a:defRPr sz="2400"/>
            </a:pPr>
            <a:r>
              <a:t>Below</a:t>
            </a:r>
          </a:p>
          <a:p>
            <a:pPr marL="383540" indent="-342900">
              <a:spcBef>
                <a:spcPts val="500"/>
              </a:spcBef>
              <a:buClr>
                <a:srgbClr val="004479"/>
              </a:buClr>
              <a:buSzPct val="75000"/>
              <a:buChar char=""/>
              <a:defRPr sz="2400"/>
            </a:pPr>
            <a:r>
              <a:t>Next to</a:t>
            </a:r>
          </a:p>
          <a:p>
            <a:pPr marL="383540" indent="-342900">
              <a:spcBef>
                <a:spcPts val="500"/>
              </a:spcBef>
              <a:buClr>
                <a:srgbClr val="004479"/>
              </a:buClr>
              <a:buSzPct val="75000"/>
              <a:buChar char=""/>
              <a:defRPr sz="2400"/>
            </a:pPr>
            <a:r>
              <a:t>At this point</a:t>
            </a:r>
          </a:p>
          <a:p>
            <a:pPr marL="383540" indent="-342900">
              <a:spcBef>
                <a:spcPts val="500"/>
              </a:spcBef>
              <a:buClr>
                <a:srgbClr val="004479"/>
              </a:buClr>
              <a:buSzPct val="75000"/>
              <a:buChar char=""/>
              <a:defRPr sz="2400"/>
            </a:pPr>
            <a:r>
              <a:t>Over</a:t>
            </a:r>
          </a:p>
        </p:txBody>
      </p:sp>
      <p:pic>
        <p:nvPicPr>
          <p:cNvPr id="142" name="j0090027.pdf" descr="j0090027.pdf"/>
          <p:cNvPicPr>
            <a:picLocks noChangeAspect="0"/>
          </p:cNvPicPr>
          <p:nvPr/>
        </p:nvPicPr>
        <p:blipFill>
          <a:blip r:embed="rId2">
            <a:extLst/>
          </a:blip>
          <a:stretch>
            <a:fillRect/>
          </a:stretch>
        </p:blipFill>
        <p:spPr>
          <a:xfrm>
            <a:off x="5867400" y="304800"/>
            <a:ext cx="3025775" cy="1447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4479"/>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D4D6"/>
        </a:solidFill>
        <a:ln w="9525" cap="flat">
          <a:solidFill>
            <a:srgbClr val="004479"/>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447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8D4D6"/>
        </a:solidFill>
        <a:ln w="9525" cap="flat">
          <a:solidFill>
            <a:srgbClr val="004479"/>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4479"/>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4479"/>
            </a:solidFill>
            <a:effectLst/>
            <a:uFill>
              <a:solidFill>
                <a:srgbClr val="004479"/>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