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3"/>
  </p:notesMasterIdLst>
  <p:sldIdLst>
    <p:sldId id="28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4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</a:lstStyle>
          <a:p>
            <a:fld id="{2B9FCA63-C6B6-448B-8C6F-44D420184C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40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F30436-7FD9-43A1-877B-F751C557CAAD}" type="slidenum">
              <a:rPr lang="en-GB"/>
              <a:pPr/>
              <a:t>2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EE72DA-AA49-4D79-804F-801E187F9800}" type="slidenum">
              <a:rPr lang="en-GB"/>
              <a:pPr/>
              <a:t>11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8E950C-C6BE-4F4D-B77D-9474286529B9}" type="slidenum">
              <a:rPr lang="en-GB"/>
              <a:pPr/>
              <a:t>12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A85985-1519-443C-81B9-212E1C83B784}" type="slidenum">
              <a:rPr lang="en-GB"/>
              <a:pPr/>
              <a:t>13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C3AB00-1688-49CA-BB8F-C05B9506DD4C}" type="slidenum">
              <a:rPr lang="en-GB"/>
              <a:pPr/>
              <a:t>14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9476B1-1FC0-4002-A962-3F4E06C4DFEC}" type="slidenum">
              <a:rPr lang="en-GB"/>
              <a:pPr/>
              <a:t>15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B2D453-F5E5-4A8F-B659-5C853FE419CA}" type="slidenum">
              <a:rPr lang="en-GB"/>
              <a:pPr/>
              <a:t>16</a:t>
            </a:fld>
            <a:endParaRPr lang="en-GB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4A2533-263F-49A6-897F-FBAD1808EB43}" type="slidenum">
              <a:rPr lang="en-GB"/>
              <a:pPr/>
              <a:t>17</a:t>
            </a:fld>
            <a:endParaRPr lang="en-GB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A0F7D5-7440-4059-AF7A-A2507D4285A4}" type="slidenum">
              <a:rPr lang="en-GB"/>
              <a:pPr/>
              <a:t>18</a:t>
            </a:fld>
            <a:endParaRPr lang="en-GB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7337AF-E7CD-4158-ADBE-BE1BA198E705}" type="slidenum">
              <a:rPr lang="en-GB"/>
              <a:pPr/>
              <a:t>19</a:t>
            </a:fld>
            <a:endParaRPr lang="en-GB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F46EDA-7601-41C3-9AE2-BB2D19816E4A}" type="slidenum">
              <a:rPr lang="en-GB"/>
              <a:pPr/>
              <a:t>20</a:t>
            </a:fld>
            <a:endParaRPr lang="en-GB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79D53D-A8F8-4D7A-A2DD-DEAE10A860D9}" type="slidenum">
              <a:rPr lang="en-GB"/>
              <a:pPr/>
              <a:t>3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B76CF0-D6B3-4E3E-9A13-5A01E449DEE1}" type="slidenum">
              <a:rPr lang="en-GB"/>
              <a:pPr/>
              <a:t>21</a:t>
            </a:fld>
            <a:endParaRPr lang="en-GB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541A58-B2B2-4C2F-9D9C-78F8BD5D647E}" type="slidenum">
              <a:rPr lang="en-GB"/>
              <a:pPr/>
              <a:t>22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14A92-A65D-494F-B80E-327FA98B7EBD}" type="slidenum">
              <a:rPr lang="en-GB"/>
              <a:pPr/>
              <a:t>23</a:t>
            </a:fld>
            <a:endParaRPr lang="en-GB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35EBEF-848F-42EA-9317-7A0CD76D62FF}" type="slidenum">
              <a:rPr lang="en-GB"/>
              <a:pPr/>
              <a:t>24</a:t>
            </a:fld>
            <a:endParaRPr lang="en-GB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0FD69A-F6B1-4738-8E50-8DD1EF55E43F}" type="slidenum">
              <a:rPr lang="en-GB"/>
              <a:pPr/>
              <a:t>25</a:t>
            </a:fld>
            <a:endParaRPr lang="en-GB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A2A904-4C91-422F-8AF7-82F193FA1333}" type="slidenum">
              <a:rPr lang="en-GB"/>
              <a:pPr/>
              <a:t>26</a:t>
            </a:fld>
            <a:endParaRPr lang="en-GB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07DA38-F1B2-4973-A04F-FCFFA462EC0C}" type="slidenum">
              <a:rPr lang="en-GB"/>
              <a:pPr/>
              <a:t>27</a:t>
            </a:fld>
            <a:endParaRPr lang="en-GB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77F42E-39CF-43D4-AC9D-1A2DEF8D63D1}" type="slidenum">
              <a:rPr lang="en-GB"/>
              <a:pPr/>
              <a:t>28</a:t>
            </a:fld>
            <a:endParaRPr lang="en-GB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6AFE7-3BB4-4EEF-A336-244699ACEAA8}" type="slidenum">
              <a:rPr lang="en-GB"/>
              <a:pPr/>
              <a:t>29</a:t>
            </a:fld>
            <a:endParaRPr lang="en-GB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950A52-0316-453C-B537-9E3C93626B4D}" type="slidenum">
              <a:rPr lang="en-GB"/>
              <a:pPr/>
              <a:t>30</a:t>
            </a:fld>
            <a:endParaRPr lang="en-GB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ECE492-11EC-46FD-A8CE-41E5ABC1A63B}" type="slidenum">
              <a:rPr lang="en-GB"/>
              <a:pPr/>
              <a:t>4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D2ABFC-0B2E-4ED5-BB6E-72967D61B978}" type="slidenum">
              <a:rPr lang="en-GB"/>
              <a:pPr/>
              <a:t>5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1FB6FD-8C2B-43BC-BC69-C912FA806357}" type="slidenum">
              <a:rPr lang="en-GB"/>
              <a:pPr/>
              <a:t>6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086072-6F38-4E12-BAD2-C88D7967AEC8}" type="slidenum">
              <a:rPr lang="en-GB"/>
              <a:pPr/>
              <a:t>7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22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1D2B92-2DAD-4B92-AEBE-EE27B301A850}" type="slidenum">
              <a:rPr lang="en-GB"/>
              <a:pPr/>
              <a:t>8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2C9F44-AEC7-44AE-BA6F-959C18A56E29}" type="slidenum">
              <a:rPr lang="en-GB"/>
              <a:pPr/>
              <a:t>9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CB5A7A-9549-436C-AB3B-5889B11A1D39}" type="slidenum">
              <a:rPr lang="en-GB"/>
              <a:pPr/>
              <a:t>10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739400-C100-4EFA-9C3E-B4FCA3B59E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D672DC-D2EE-4637-B550-EBA7AA13B2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23850"/>
            <a:ext cx="1949450" cy="580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323850"/>
            <a:ext cx="5699125" cy="580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18077D-2114-4097-B7E5-DA8A228D35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513D35-8736-488D-A881-4F7ADCC13A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3BD595-DBD4-40B0-AED0-6287169AEC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12FF47-4073-4A4C-9579-13F082B4F7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728941-6C8D-4C48-9DDE-568548850A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92399F-1B03-4801-8726-92370DD20DD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EE92EE-8954-44C4-96D9-FBBBF67E46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6F0500-96C7-479A-B005-7F7E3D16E8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5AB9BE-CFD0-4F94-87A3-FB10FD9191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4EFEE1-5474-448A-82A0-3FD1175213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AD807C-0D0B-4AB9-8B2B-B6172924AB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16D911-DCAB-451F-A116-DC84754C6C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1535113"/>
            <a:ext cx="2074862" cy="459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35113"/>
            <a:ext cx="6075363" cy="4591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CC17D1-3E4D-4A12-A66F-88ACA4E805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900A7A-7138-4A69-BD35-680AF6801B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084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5D6F47-C4F4-4CB5-B9A0-5EF4E7BEB1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0DF4B9-A49E-47F8-9347-01C4E554F2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522F23-83AA-4F89-BAEB-0E544BBDB4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CB985A-7DAE-4D2A-AFB3-DA7D9330B6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1DBF8D-3A25-4332-A4A4-2E41D0A18D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75D63F-8514-449C-93CE-4610B4510E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323850"/>
            <a:ext cx="7789862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69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3246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246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1B5909-D17D-4AEC-9CF6-85B6AFB0E2E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39725" indent="-339725" algn="l" defTabSz="457200" rtl="0" fontAlgn="base">
        <a:spcBef>
          <a:spcPts val="800"/>
        </a:spcBef>
        <a:spcAft>
          <a:spcPct val="0"/>
        </a:spcAft>
        <a:buClr>
          <a:srgbClr val="3333CC"/>
        </a:buClr>
        <a:buSzPct val="60000"/>
        <a:buFont typeface="Wingdings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fontAlgn="base">
        <a:spcBef>
          <a:spcPts val="700"/>
        </a:spcBef>
        <a:spcAft>
          <a:spcPct val="0"/>
        </a:spcAft>
        <a:buClr>
          <a:srgbClr val="FF0000"/>
        </a:buClr>
        <a:buSzPct val="55000"/>
        <a:buFont typeface="Wingdings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3333CC"/>
        </a:buClr>
        <a:buSzPct val="50000"/>
        <a:buFont typeface="Wingdings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83" y="1604"/>
              <a:ext cx="447" cy="298"/>
              <a:chOff x="183" y="1604"/>
              <a:chExt cx="447" cy="298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183" y="1604"/>
                <a:ext cx="276" cy="299"/>
              </a:xfrm>
              <a:prstGeom prst="rect">
                <a:avLst/>
              </a:pr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24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261" y="1870"/>
              <a:ext cx="463" cy="298"/>
              <a:chOff x="261" y="1870"/>
              <a:chExt cx="463" cy="298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61" y="1870"/>
                <a:ext cx="266" cy="299"/>
              </a:xfrm>
              <a:prstGeom prst="rect">
                <a:avLst/>
              </a:prstGeom>
              <a:solidFill>
                <a:srgbClr val="FFCF0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93" y="1870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35113"/>
            <a:ext cx="77692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Tahom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Font typeface="Tahoma" pitchFamily="32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Tahom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FC2D1EB-3618-4396-A7A0-AE19207B572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Lucida Sans Unicode" charset="0"/>
          <a:cs typeface="Lucida Sans Unicode" charset="0"/>
        </a:defRPr>
      </a:lvl9pPr>
    </p:titleStyle>
    <p:bodyStyle>
      <a:lvl1pPr marL="339725" indent="-339725" algn="l" defTabSz="457200" rtl="0" fontAlgn="base">
        <a:spcBef>
          <a:spcPts val="800"/>
        </a:spcBef>
        <a:spcAft>
          <a:spcPct val="0"/>
        </a:spcAft>
        <a:buClr>
          <a:srgbClr val="3333CC"/>
        </a:buClr>
        <a:buSzPct val="60000"/>
        <a:buFont typeface="Wingdings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fontAlgn="base">
        <a:spcBef>
          <a:spcPts val="700"/>
        </a:spcBef>
        <a:spcAft>
          <a:spcPct val="0"/>
        </a:spcAft>
        <a:buClr>
          <a:srgbClr val="FF0000"/>
        </a:buClr>
        <a:buSzPct val="55000"/>
        <a:buFont typeface="Wingdings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3333CC"/>
        </a:buClr>
        <a:buSzPct val="50000"/>
        <a:buFont typeface="Wingdings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934200" cy="1828800"/>
          </a:xfrm>
        </p:spPr>
        <p:txBody>
          <a:bodyPr/>
          <a:lstStyle/>
          <a:p>
            <a:endParaRPr lang="en-US" i="1" dirty="0" smtClean="0"/>
          </a:p>
          <a:p>
            <a:r>
              <a:rPr lang="en-US" sz="3600" b="1" i="1" dirty="0" smtClean="0"/>
              <a:t>Mohamed Ali </a:t>
            </a:r>
            <a:r>
              <a:rPr lang="en-US" sz="3600" b="1" i="1" dirty="0" err="1" smtClean="0"/>
              <a:t>Abukar</a:t>
            </a:r>
            <a:r>
              <a:rPr lang="en-US" sz="3600" b="1" i="1" dirty="0" smtClean="0"/>
              <a:t>, PhD</a:t>
            </a:r>
          </a:p>
          <a:p>
            <a:r>
              <a:rPr lang="en-US" sz="2800" b="1" i="1" u="sng" dirty="0" smtClean="0"/>
              <a:t>GRAND CANYON UNIVERSITY</a:t>
            </a:r>
          </a:p>
          <a:p>
            <a:endParaRPr lang="en-US" i="1" dirty="0" smtClean="0"/>
          </a:p>
          <a:p>
            <a:endParaRPr lang="en-US" sz="2400" b="1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51025"/>
          </a:xfrm>
        </p:spPr>
        <p:txBody>
          <a:bodyPr/>
          <a:lstStyle/>
          <a:p>
            <a:r>
              <a:rPr lang="en-US" sz="6000" b="1" i="1" dirty="0" smtClean="0">
                <a:solidFill>
                  <a:srgbClr val="0000FF"/>
                </a:solidFill>
                <a:latin typeface="Apple Chancery"/>
                <a:cs typeface="Apple Chancery"/>
              </a:rPr>
              <a:t>ETHICS &amp;</a:t>
            </a:r>
            <a:r>
              <a:rPr lang="en-US" sz="6000" b="1" i="1" dirty="0" smtClean="0">
                <a:latin typeface="Apple Chancery"/>
                <a:cs typeface="Apple Chancery"/>
              </a:rPr>
              <a:t> </a:t>
            </a:r>
            <a:r>
              <a:rPr lang="en-US" sz="6000" b="1" i="1" dirty="0" smtClean="0">
                <a:solidFill>
                  <a:srgbClr val="3366FF"/>
                </a:solidFill>
                <a:latin typeface="Apple Chancery"/>
                <a:cs typeface="Apple Chancery"/>
              </a:rPr>
              <a:t>SOCIAL </a:t>
            </a:r>
            <a:r>
              <a:rPr lang="en-US" sz="6600" b="1" i="1" dirty="0" smtClean="0">
                <a:solidFill>
                  <a:srgbClr val="3366FF"/>
                </a:solidFill>
                <a:latin typeface="Apple Chancery"/>
                <a:cs typeface="Apple Chancery"/>
              </a:rPr>
              <a:t>RESPONSIBILITY</a:t>
            </a:r>
            <a:endParaRPr lang="en-US" sz="6600" b="1" i="1" dirty="0">
              <a:solidFill>
                <a:srgbClr val="3366FF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8154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/>
              <a:t>LEVELS OF</a:t>
            </a:r>
            <a:r>
              <a:rPr lang="en-GB" sz="3600"/>
              <a:t> </a:t>
            </a:r>
            <a:r>
              <a:rPr lang="en-GB" sz="4000"/>
              <a:t>SOCIAL RESPONSIBILITY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Following are the levels of social responsibility: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ECONOMIC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LEGAL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ETHICAL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PHILANTHROPIC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SOCIAL </a:t>
            </a:r>
            <a:r>
              <a:rPr lang="en-GB" sz="3600"/>
              <a:t>RESPONSIBILITY ISSUES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/>
              <a:t>Organizations that fails to provide: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 return on investment or profits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Create jobs for community, and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Contribute to the economy</a:t>
            </a:r>
          </a:p>
          <a:p>
            <a:pPr lvl="1"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Cannot survive for long-term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1" dur="indefinite" fill="hold">
                              <p:stCondLst>
                                <p:cond evt="begin" delay="0">
                                  <p:tn val="4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CORPORATE CITIZEN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25975"/>
          </a:xfrm>
          <a:ln/>
        </p:spPr>
        <p:txBody>
          <a:bodyPr/>
          <a:lstStyle/>
          <a:p>
            <a:pPr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Refers to the extent to which business strategically meet the economic, legal, ethical and philanthropic responsibilities</a:t>
            </a:r>
          </a:p>
          <a:p>
            <a:pPr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A commitment to corporate citizenship indicates a strategic focus on fulfilling the social responsibilities to stakeholders</a:t>
            </a:r>
          </a:p>
          <a:p>
            <a:pPr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Includes all activities and organizational process adopted by business to meet their social responsibilities</a:t>
            </a:r>
          </a:p>
          <a:p>
            <a:pPr>
              <a:spcBef>
                <a:spcPts val="7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/>
              <a:t>CORPORATE CULTURE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spcBef>
                <a:spcPts val="900"/>
              </a:spcBef>
              <a:buClr>
                <a:srgbClr val="000000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600"/>
              <a:t>Refers to the value and practices shared by the employees</a:t>
            </a:r>
          </a:p>
          <a:p>
            <a:pPr>
              <a:spcBef>
                <a:spcPts val="900"/>
              </a:spcBef>
              <a:buClr>
                <a:srgbClr val="000000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600"/>
              <a:t> The way that work and authority are organized</a:t>
            </a:r>
          </a:p>
          <a:p>
            <a:pPr>
              <a:spcBef>
                <a:spcPts val="900"/>
              </a:spcBef>
              <a:buClr>
                <a:srgbClr val="000000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600"/>
              <a:t>The way people are rewarded and managed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ECONOMIC ISSUES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Price increases over extended period of time, (</a:t>
            </a:r>
            <a:r>
              <a:rPr lang="en-GB" sz="2800" b="1" i="1" u="sng"/>
              <a:t>inflation)</a:t>
            </a:r>
            <a:r>
              <a:rPr lang="en-GB" sz="2800"/>
              <a:t> raise on unemployment, credit restriction, low productivity, low investment and many bankruptcies (</a:t>
            </a:r>
            <a:r>
              <a:rPr lang="en-GB" sz="2800" b="1" i="1" u="sng"/>
              <a:t>recession)</a:t>
            </a:r>
            <a:r>
              <a:rPr lang="en-GB" sz="2800" i="1"/>
              <a:t>, </a:t>
            </a:r>
            <a:r>
              <a:rPr lang="en-GB" sz="2800"/>
              <a:t>and when there is a high demand in the market with a limited supply</a:t>
            </a:r>
          </a:p>
          <a:p>
            <a:pPr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 Yes - that is when economic issues exists</a:t>
            </a:r>
          </a:p>
          <a:p>
            <a:pPr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Needs immediate attention and consideration, in order to be able to correct it properly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CRISES IN BUSINESS ETHICS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In Government, several politicians and some high-ranking officials have had to resign in disgrace over ethical indiscretion</a:t>
            </a:r>
          </a:p>
          <a:p>
            <a:pPr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Nixon Administration’s Watergate's scandal</a:t>
            </a:r>
          </a:p>
          <a:p>
            <a:pPr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The </a:t>
            </a:r>
            <a:r>
              <a:rPr lang="en-GB" sz="2400" b="1"/>
              <a:t>Foreign corrupt practices Act</a:t>
            </a:r>
            <a:r>
              <a:rPr lang="en-GB" sz="2400"/>
              <a:t>, passed during Carter’s Administration made illegal for US businesses to bribe government officials of other countries</a:t>
            </a:r>
          </a:p>
          <a:p>
            <a:pPr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Accounting fraud, documents falsification and employee theft are all problems that negatively effect ethical standards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COMPLIANCE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64012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In recent years accounting fraud become a major ethical issue in many organizations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/>
              <a:t>Compliance</a:t>
            </a:r>
            <a:r>
              <a:rPr lang="en-GB" sz="2800"/>
              <a:t>, usually is performed by audit and control unit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Accounting services must abide by a strict code of ethical, which defines their responsibilities 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Possible question can be: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Are all financial records accurate and free from fraud?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1" dur="indefinite" fill="hold">
                              <p:stCondLst>
                                <p:cond evt="begin" delay="0">
                                  <p:tn val="4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ETHICS OFFICERS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95762"/>
          </a:xfrm>
          <a:ln/>
        </p:spPr>
        <p:txBody>
          <a:bodyPr/>
          <a:lstStyle/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/>
              <a:t>EO</a:t>
            </a:r>
            <a:r>
              <a:rPr lang="en-GB"/>
              <a:t> are responsible for managing the organizations ethics and legal compliance program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The ethical officers association (EOA) has approximately 900 members who are at the front line of managing ethics program</a:t>
            </a:r>
          </a:p>
          <a:p>
            <a:pP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/>
              <a:t>BUSINESS COMMUNICATION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Business communication is particularly difficult with lot of misunderstanding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The reason is that the message is most of the time complex, conditions are difficult and differences often separate the sender and receiver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To overcome communication barriers, one must think about persuasion, clarify message, use simple and easy language, emphasize key point and provide opportunity for feedback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 b="1"/>
              <a:t>A POSITIVE APPROACH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687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 successful communication can be achieved when there is: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 sincere wish to communicate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 properly organized management structure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Clear lines of communication and well-defined responsibility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An understanding of the What, how, where, When and why of communication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High communication skill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 willingness to explain, consult and consider individual feeling and reaction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1" dur="indefinite" fill="hold">
                              <p:stCondLst>
                                <p:cond evt="begin" delay="0">
                                  <p:tn val="5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8" dur="indefinite" fill="hold">
                              <p:stCondLst>
                                <p:cond evt="begin" delay="0">
                                  <p:tn val="57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POSITIVE THINKING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70375"/>
          </a:xfrm>
          <a:ln/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Approaching positive thinking in any task fulfillment, equipped with an appropriate model of mental process will certainly create an ability to bring together different practices under a single umbrella of practical intelligence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Openness, ability to generate ideas, sense of humor, intellectual courage and mental flexibility are the main skills that can be used as a working model of practical intelligence and positive thinking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 i="1">
                <a:cs typeface="Times New Roman" pitchFamily="16" charset="0"/>
              </a:rPr>
              <a:t>This will allow Working productively with most of the people most of the time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b="1" i="1">
              <a:cs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/>
              <a:t>IMPORTANT PRINCIPLES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5310187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9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600" b="1"/>
              <a:t>Organizations must be: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Profitable 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Provide high quality products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Treat customer fairly and with dignity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Improve living conditions for workers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Ensure safety of worker while at working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Communicate honestly and openly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Encourage staff development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Avoid discrimination and promote competition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Exercise fair pricing policies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1" dur="indefinite" fill="hold">
                              <p:stCondLst>
                                <p:cond evt="begin" delay="0">
                                  <p:tn val="5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8" dur="indefinite" fill="hold">
                              <p:stCondLst>
                                <p:cond evt="begin" delay="0">
                                  <p:tn val="57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65" dur="indefinite" fill="hold">
                              <p:stCondLst>
                                <p:cond evt="begin" delay="0">
                                  <p:tn val="64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72" dur="indefinite" fill="hold">
                              <p:stCondLst>
                                <p:cond evt="begin" delay="0">
                                  <p:tn val="71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79" dur="indefinite" fill="hold">
                              <p:stCondLst>
                                <p:cond evt="begin" delay="0">
                                  <p:tn val="7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0" b="1"/>
              <a:t>ETHICAL ISSUES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48187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Following are some of the ethical issues related to most business organizations:</a:t>
            </a:r>
          </a:p>
          <a:p>
            <a:pPr>
              <a:lnSpc>
                <a:spcPct val="90000"/>
              </a:lnSpc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Fraud and conflict of interest</a:t>
            </a:r>
          </a:p>
          <a:p>
            <a:pPr>
              <a:lnSpc>
                <a:spcPct val="90000"/>
              </a:lnSpc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Discrimination</a:t>
            </a:r>
          </a:p>
          <a:p>
            <a:pPr>
              <a:lnSpc>
                <a:spcPct val="90000"/>
              </a:lnSpc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Ethical issues related to the technology</a:t>
            </a:r>
          </a:p>
          <a:p>
            <a:pPr>
              <a:lnSpc>
                <a:spcPct val="90000"/>
              </a:lnSpc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 There is evidence that people use the organization’s technology for personal business while are working</a:t>
            </a:r>
          </a:p>
          <a:p>
            <a:pPr>
              <a:lnSpc>
                <a:spcPct val="90000"/>
              </a:lnSpc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506413"/>
            <a:ext cx="7793037" cy="125095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ETHICS </a:t>
            </a:r>
            <a:br>
              <a:rPr lang="en-GB"/>
            </a:br>
            <a:r>
              <a:rPr lang="en-GB" sz="3200"/>
              <a:t>AS A FORCE IN SOCIAL RESPONSIBILITY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Many businesspeople and scholars have questioned the role of ethics and </a:t>
            </a:r>
            <a:r>
              <a:rPr lang="en-GB" sz="2400" b="1"/>
              <a:t>SR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Classical theorists says – </a:t>
            </a:r>
            <a:r>
              <a:rPr lang="en-GB" sz="2400" i="1"/>
              <a:t>if this is well</a:t>
            </a:r>
            <a:r>
              <a:rPr lang="en-GB" sz="2400"/>
              <a:t> </a:t>
            </a:r>
            <a:r>
              <a:rPr lang="en-GB" sz="2400" i="1"/>
              <a:t>done</a:t>
            </a:r>
            <a:r>
              <a:rPr lang="en-GB" sz="2400"/>
              <a:t> - profits are maximized and organization carryout their major responsibilities to society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Classical period have extended from the mid of 19</a:t>
            </a:r>
            <a:r>
              <a:rPr lang="en-GB" sz="2400" baseline="30000"/>
              <a:t>th</a:t>
            </a:r>
            <a:r>
              <a:rPr lang="en-GB" sz="2400"/>
              <a:t> century through early 20</a:t>
            </a:r>
            <a:r>
              <a:rPr lang="en-GB" sz="2400" baseline="30000"/>
              <a:t>th</a:t>
            </a:r>
            <a:r>
              <a:rPr lang="en-GB" sz="2400"/>
              <a:t> century. Have successfully held the balance of power in economic circles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Evidence shows that </a:t>
            </a:r>
            <a:r>
              <a:rPr lang="en-GB" sz="2400" b="1"/>
              <a:t>SR</a:t>
            </a:r>
            <a:r>
              <a:rPr lang="en-GB" sz="2400"/>
              <a:t>, including business ethics is associated with increased profits and contributes to employee commitment and customer loyalty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566738"/>
            <a:ext cx="7793037" cy="11906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/>
              <a:t>HIGH </a:t>
            </a:r>
            <a:br>
              <a:rPr lang="en-GB" sz="3600" b="1"/>
            </a:br>
            <a:r>
              <a:rPr lang="en-GB" sz="3600" b="1"/>
              <a:t>STANDARDS OF PERFORMANCE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449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WILL BE GUIDED BY: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HONESTY AND CREDIBILITY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TALENTS AND ENERGIES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MANAGE PROPERLY TIME AND ACTIVITY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PROFESSIONALISM AND WORKING KNOWLEDGE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PRACTICE RATIONAL DECISIONS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SUCCESS, EFFECTIVENESS AND EFFICIENCY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PEOPLE NEEDS EFFECTIVE LEADER – INDIVIDUALS OF VISION AND JUDGMENT WHO CAN GUIDE, DIRECT, MOTIVATE AND INSPIRE TO REACH HIGH STANDARDS OF PERFORMANCE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1" dur="indefinite" fill="hold">
                              <p:stCondLst>
                                <p:cond evt="begin" delay="0">
                                  <p:tn val="5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8" dur="indefinite" fill="hold">
                              <p:stCondLst>
                                <p:cond evt="begin" delay="0">
                                  <p:tn val="57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65" dur="indefinite" fill="hold">
                              <p:stCondLst>
                                <p:cond evt="begin" delay="0">
                                  <p:tn val="64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LEADERSHIP STYLES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83075"/>
          </a:xfrm>
          <a:ln/>
        </p:spPr>
        <p:txBody>
          <a:bodyPr/>
          <a:lstStyle/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PATH-GOAL THEORY SUGGESTS DIFFERENT LEADESHIP STYLES: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DIRECTIVE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SUPPORTIVE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PARTICIPATIVE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ACHIEVEMENT-ORIENTED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PATH-GOAL’S KEY CONCEPTS: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INCREASE MOTIVATION BY CLARIFYING THE BEHAVIORS NECESSARY FOR TASK ACHIEVEMENT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1" dur="indefinite" fill="hold">
                              <p:stCondLst>
                                <p:cond evt="begin" delay="0">
                                  <p:tn val="5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8" dur="indefinite" fill="hold">
                              <p:stCondLst>
                                <p:cond evt="begin" delay="0">
                                  <p:tn val="57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i="1"/>
              <a:t>Management's</a:t>
            </a:r>
            <a:r>
              <a:rPr lang="en-GB" b="1"/>
              <a:t> </a:t>
            </a:r>
            <a:r>
              <a:rPr lang="en-GB" sz="3200" b="1" i="1"/>
              <a:t>Characteristics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830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Frederick Taylor’ Scientific management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Max Weber’s Bureaucracy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Henry Fayol’s </a:t>
            </a:r>
            <a:r>
              <a:rPr lang="en-GB" sz="2400"/>
              <a:t>Administrative management </a:t>
            </a:r>
            <a:r>
              <a:rPr lang="en-GB" sz="1600"/>
              <a:t>(functions)</a:t>
            </a:r>
            <a:r>
              <a:rPr lang="x-none" sz="1600">
                <a:cs typeface="Arial" charset="0"/>
              </a:rPr>
              <a:t>‏</a:t>
            </a:r>
            <a:endParaRPr lang="en-GB" sz="160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Herbert Simon- Administrative behavior with decision-making as the central focus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Elton Mayo </a:t>
            </a:r>
            <a:r>
              <a:rPr lang="en-GB" sz="2400"/>
              <a:t>study on the concern for human </a:t>
            </a:r>
            <a:r>
              <a:rPr lang="en-GB" sz="2000"/>
              <a:t>elements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Chris Argyris</a:t>
            </a:r>
            <a:r>
              <a:rPr lang="en-GB" sz="2400"/>
              <a:t>- for integration and job enrichment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McGregor</a:t>
            </a:r>
            <a:r>
              <a:rPr lang="en-GB" sz="2400" b="1"/>
              <a:t>-self-fulfilling </a:t>
            </a:r>
            <a:r>
              <a:rPr lang="en-GB" sz="2400"/>
              <a:t>prophecies</a:t>
            </a:r>
            <a:r>
              <a:rPr lang="en-GB" sz="2400" b="1"/>
              <a:t> </a:t>
            </a:r>
            <a:r>
              <a:rPr lang="en-GB" sz="2400"/>
              <a:t>and</a:t>
            </a:r>
            <a:r>
              <a:rPr lang="en-GB" sz="2400" b="1"/>
              <a:t> </a:t>
            </a:r>
            <a:r>
              <a:rPr lang="en-GB" sz="2400"/>
              <a:t>theory X&amp;Y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/>
              <a:t>All these will have a significant bearing on the characteristics of today’s Management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b="1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1" dur="indefinite" fill="hold">
                              <p:stCondLst>
                                <p:cond evt="begin" delay="0">
                                  <p:tn val="5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8" dur="indefinite" fill="hold">
                              <p:stCondLst>
                                <p:cond evt="begin" delay="0">
                                  <p:tn val="57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65" dur="indefinite" fill="hold">
                              <p:stCondLst>
                                <p:cond evt="begin" delay="0">
                                  <p:tn val="64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/>
              <a:t>EVOLUTION OF MANAGEMENT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spcBef>
                <a:spcPts val="7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/>
              <a:t>OVERVIEWING THE MANAGEMENT REVOLUTION COMPONENT WILL ALLOW BETTER UNDERSTANDING OF THEIR CONTRIBUTIONS TO ORGANIZATION AND MANAGEMENT</a:t>
            </a:r>
          </a:p>
          <a:p>
            <a:pPr>
              <a:spcBef>
                <a:spcPts val="7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/>
              <a:t>IN TODAY’S WORLD A BETTER SKILLED, KNOWLEDGED AND QUALIFIED MANAGERS BECOME A KEY FACTOR TO THE SUCCESS OF THE ORAGNIZATION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600" b="1"/>
              <a:t>OLD VALUES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/>
              <a:t>KEEP THE BOSS ALWAYS HAPPY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/>
              <a:t>DUMP PROBLEMS ON SOMEONE WHEN THINGS GOES WRONG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/>
              <a:t>WITH LARGE SPAN FEEL MORE IMPORTANT (EMPIRE BUILDER)</a:t>
            </a:r>
            <a:r>
              <a:rPr lang="x-none" b="1">
                <a:cs typeface="Arial" charset="0"/>
              </a:rPr>
              <a:t>‏</a:t>
            </a:r>
            <a:endParaRPr lang="en-GB" b="1"/>
          </a:p>
          <a:p>
            <a:pPr>
              <a:buClr>
                <a:srgbClr val="000000"/>
              </a:buCl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600" b="1"/>
              <a:t>NEW VALUES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CUSTOMER SATISFACTION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ACCEPT RESPONSIBILITY 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ACCEPT ACCOUNTABILITY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DECENTRALIZE AUTHORITY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IDENTIFY PROBLEMS BEFORE THEY EMERGE</a:t>
            </a:r>
          </a:p>
          <a:p>
            <a:pPr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CONTINUOUS LEARNING PROCESS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51" dur="indefinite" fill="hold">
                              <p:stCondLst>
                                <p:cond evt="begin" delay="0">
                                  <p:tn val="50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400" b="1"/>
              <a:t>EQUITY THEORY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9735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/>
              <a:t>Stacy Adam</a:t>
            </a:r>
            <a:r>
              <a:rPr lang="en-GB" sz="2800"/>
              <a:t> has stressed that a sense of inequity will create and lead to discomforts and dysfunctions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People always assess the balance between their inputs and the rewards they receive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It’s very important that reward and promotion system to be fair and free of any kind of discrimination and favoritism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The system should be always legally defendable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/>
              <a:t>HEALTHY ENVIRONMENT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94175"/>
          </a:xfrm>
          <a:ln/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The healthy climate of an organization has a direct implication for both moral and performance, which will lead to total positiveness in creating an atmosphere of approval and security in which everyone feels free to express without fear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Although peoples have some unique thinking habits, there are a certain common thought patterns used in information processing and decision-making that can be used to distinguish between different decision styles, which will be guided by an important tools of how much information has been received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>
              <a:cs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QUESTIONS FOR DISCUSSION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6267450"/>
          </a:xfrm>
          <a:ln/>
        </p:spPr>
        <p:txBody>
          <a:bodyPr/>
          <a:lstStyle/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Identify the social responsibility issues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are the crises in Business ethics?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Explain and discuss economic issues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are the levels of social responsibilities?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Explain and discuss the leadership styles</a:t>
            </a:r>
          </a:p>
          <a:p>
            <a:pP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/>
          </a:p>
          <a:p>
            <a:pP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/>
          </a:p>
          <a:p>
            <a:pP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/>
          </a:p>
          <a:p>
            <a:pPr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7" dur="indefinite" fill="hold">
                              <p:stCondLst>
                                <p:cond evt="begin" delay="0">
                                  <p:tn val="36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44" dur="indefinite" fill="hold">
                              <p:stCondLst>
                                <p:cond evt="begin" delay="0">
                                  <p:tn val="43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0" b="1"/>
              <a:t>MECHANISM</a:t>
            </a:r>
            <a:r>
              <a:rPr lang="en-GB"/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98987"/>
          </a:xfrm>
          <a:ln/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>
                <a:cs typeface="Times New Roman" pitchFamily="16" charset="0"/>
              </a:rPr>
              <a:t>Organization is the mechanism by which human join together to accomplish the objectives. Particular attention should be given on how the organization is structured to accomplish particular purpose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>
                <a:cs typeface="Times New Roman" pitchFamily="16" charset="0"/>
              </a:rPr>
              <a:t>People should ask </a:t>
            </a:r>
            <a:r>
              <a:rPr lang="en-GB" sz="2400" dirty="0" smtClean="0">
                <a:cs typeface="Times New Roman" pitchFamily="16" charset="0"/>
              </a:rPr>
              <a:t>themselves </a:t>
            </a:r>
            <a:r>
              <a:rPr lang="en-GB" sz="2400" dirty="0">
                <a:cs typeface="Times New Roman" pitchFamily="16" charset="0"/>
              </a:rPr>
              <a:t>following questions in order to understand where they stand: (1) How well developed is my sense of </a:t>
            </a:r>
            <a:r>
              <a:rPr lang="en-GB" sz="2400" dirty="0" err="1">
                <a:cs typeface="Times New Roman" pitchFamily="16" charset="0"/>
              </a:rPr>
              <a:t>humor</a:t>
            </a:r>
            <a:r>
              <a:rPr lang="en-GB" sz="2400" dirty="0">
                <a:cs typeface="Times New Roman" pitchFamily="16" charset="0"/>
              </a:rPr>
              <a:t>? (2) How well I do maintain a positive frame of mind? (3) Am I listening with an open mind to any new ideas or information?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>
                <a:cs typeface="Times New Roman" pitchFamily="16" charset="0"/>
              </a:rPr>
              <a:t>The challenge is to make the organization productive and achieve the goals in an efficient and effective manner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dirty="0">
              <a:cs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0" b="1"/>
              <a:t>DIVERSITY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 algn="just"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People of different ethnicity and origins bring new ideas and different ways of doing things. To work together as a team people needs to be aware of differences in style and expectations. </a:t>
            </a:r>
          </a:p>
          <a:p>
            <a:pPr algn="just"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Tension is likely to arise in demographically diverse team with contrasting personalities, and these needs not to be destructive but constructive</a:t>
            </a:r>
          </a:p>
          <a:p>
            <a:pPr algn="just"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An organization that may need to succeed should welcome diversity and treat it as an opportunity 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>
              <a:cs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0" b="1"/>
              <a:t>POSITIVENESS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44987"/>
          </a:xfrm>
          <a:ln/>
        </p:spPr>
        <p:txBody>
          <a:bodyPr/>
          <a:lstStyle/>
          <a:p>
            <a:pPr algn="just"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>
                <a:cs typeface="Times New Roman" pitchFamily="16" charset="0"/>
              </a:rPr>
              <a:t>Positiveness</a:t>
            </a:r>
            <a:r>
              <a:rPr lang="en-GB" sz="2400">
                <a:cs typeface="Times New Roman" pitchFamily="16" charset="0"/>
              </a:rPr>
              <a:t> is appreciated as is tolerance for view, opinion, orientation and capabilities and one must be able to communicate effectively and equipped with an interpersonal relations skills </a:t>
            </a:r>
          </a:p>
          <a:p>
            <a:pPr algn="just"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Such peoples always are able to create healthy atmosphere, and by encouraging the initiative to act and learn working with other as a productive team </a:t>
            </a:r>
          </a:p>
          <a:p>
            <a:pPr algn="just">
              <a:spcBef>
                <a:spcPts val="6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cs typeface="Times New Roman" pitchFamily="16" charset="0"/>
              </a:rPr>
              <a:t>A positive working environment provides the organization and its employees with the opportunities to achieve high performance and productivity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>
              <a:cs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 b="1"/>
              <a:t>INTERPERSONAL ROLE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Interpersonal relation bring down all barriers, creates appreciation and healthy environment where everyone is pleased in working together as team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An individual cannot be effective without knowing how to establish and maintain productive relation with other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/>
              <a:t>ETHICS </a:t>
            </a:r>
            <a:r>
              <a:rPr lang="en-GB" sz="3200"/>
              <a:t>AND SOCIAL RESPONSIBILITY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Refers to an organizations obligation to maximize its positive impact and minimize its negative impact on society</a:t>
            </a:r>
          </a:p>
          <a:p>
            <a:pPr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Is to determine the relationships, obligation and duties that are appropriate between organization and various stakeholders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5950"/>
            <a:ext cx="7793037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/>
              <a:t>SOCIAL RESPONSIBILITY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8152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The responsibility is to conduct the business in accordance with their desire to make profit in conformity to the basic rules of the society (Law and ethic)</a:t>
            </a:r>
            <a:r>
              <a:rPr lang="x-none" sz="2800">
                <a:cs typeface="Arial" charset="0"/>
              </a:rPr>
              <a:t>‏</a:t>
            </a:r>
            <a:endParaRPr lang="en-GB" sz="2800"/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Same financial institutions contributes huge amount in grants to community improvement, educational services and others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Char char="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Accountability, innovation, justice, respect for the community, respect for rules and avoid illicit operations are business responsibility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9" dur="indefinite" fill="hold">
                              <p:stCondLst>
                                <p:cond evt="begin" delay="0">
                                  <p:tn val="8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additive="repl"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16" dur="indefinite" fill="hold">
                              <p:stCondLst>
                                <p:cond evt="begin" delay="0">
                                  <p:tn val="15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23" dur="indefinite" fill="hold">
                              <p:stCondLst>
                                <p:cond evt="begin" delay="0">
                                  <p:tn val="22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audio>
                          <p:cMediaNode vol="100000">
                            <p:cTn id="30" dur="indefinite" fill="hold">
                              <p:stCondLst>
                                <p:cond evt="begin" delay="0">
                                  <p:tn val="29"/>
                                </p:cond>
                              </p:stCondLst>
                              <p:endCondLst>
                                <p:cond evt="onStopAudio" delay="0"/>
                              </p:endCondLst>
                            </p:cTn>
                            <p:tgtEl>
                              <p:sndTgt r:embed="rId3" name="camera.wav"/>
                            </p:tgtEl>
                          </p:cMediaNode>
                        </p:audio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1590</Words>
  <Application>Microsoft Macintosh PowerPoint</Application>
  <PresentationFormat>On-screen Show (4:3)</PresentationFormat>
  <Paragraphs>187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Office Theme</vt:lpstr>
      <vt:lpstr>ETHICS &amp; SOCIAL RESPONSIBILITY</vt:lpstr>
      <vt:lpstr>POSITIVE THINKING</vt:lpstr>
      <vt:lpstr>HEALTHY ENVIRONMENT</vt:lpstr>
      <vt:lpstr>MECHANISM </vt:lpstr>
      <vt:lpstr>DIVERSITY</vt:lpstr>
      <vt:lpstr>POSITIVENESS</vt:lpstr>
      <vt:lpstr>INTERPERSONAL ROLE</vt:lpstr>
      <vt:lpstr>ETHICS AND SOCIAL RESPONSIBILITY</vt:lpstr>
      <vt:lpstr>SOCIAL RESPONSIBILITY</vt:lpstr>
      <vt:lpstr>LEVELS OF SOCIAL RESPONSIBILITY</vt:lpstr>
      <vt:lpstr>SOCIAL RESPONSIBILITY ISSUES</vt:lpstr>
      <vt:lpstr>CORPORATE CITIZEN</vt:lpstr>
      <vt:lpstr>CORPORATE CULTURE</vt:lpstr>
      <vt:lpstr>ECONOMIC ISSUES</vt:lpstr>
      <vt:lpstr>CRISES IN BUSINESS ETHICS</vt:lpstr>
      <vt:lpstr>COMPLIANCE</vt:lpstr>
      <vt:lpstr>ETHICS OFFICERS</vt:lpstr>
      <vt:lpstr>BUSINESS COMMUNICATION</vt:lpstr>
      <vt:lpstr>A POSITIVE APPROACH</vt:lpstr>
      <vt:lpstr>IMPORTANT PRINCIPLES</vt:lpstr>
      <vt:lpstr>ETHICAL ISSUES</vt:lpstr>
      <vt:lpstr>ETHICS  AS A FORCE IN SOCIAL RESPONSIBILITY</vt:lpstr>
      <vt:lpstr>HIGH  STANDARDS OF PERFORMANCE</vt:lpstr>
      <vt:lpstr>LEADERSHIP STYLES</vt:lpstr>
      <vt:lpstr>Management's Characteristics</vt:lpstr>
      <vt:lpstr>EVOLUTION OF MANAGEMENT</vt:lpstr>
      <vt:lpstr>OLD VALUES</vt:lpstr>
      <vt:lpstr>NEW VALUES</vt:lpstr>
      <vt:lpstr>EQUITY THEORY</vt:lpstr>
      <vt:lpstr>QUESTIONS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</dc:title>
  <dc:creator>Owner</dc:creator>
  <cp:lastModifiedBy>ali ali</cp:lastModifiedBy>
  <cp:revision>13</cp:revision>
  <dcterms:modified xsi:type="dcterms:W3CDTF">2012-04-02T01:50:51Z</dcterms:modified>
</cp:coreProperties>
</file>