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 id="543" r:id="rId289"/>
    <p:sldId id="544" r:id="rId290"/>
    <p:sldId id="545" r:id="rId291"/>
    <p:sldId id="546" r:id="rId292"/>
    <p:sldId id="547" r:id="rId293"/>
    <p:sldId id="548" r:id="rId294"/>
    <p:sldId id="549" r:id="rId295"/>
    <p:sldId id="550" r:id="rId296"/>
    <p:sldId id="551" r:id="rId297"/>
    <p:sldId id="552" r:id="rId298"/>
    <p:sldId id="553" r:id="rId299"/>
    <p:sldId id="554" r:id="rId300"/>
    <p:sldId id="555" r:id="rId301"/>
    <p:sldId id="556" r:id="rId302"/>
    <p:sldId id="557" r:id="rId303"/>
    <p:sldId id="558" r:id="rId304"/>
    <p:sldId id="559" r:id="rId305"/>
    <p:sldId id="560" r:id="rId306"/>
    <p:sldId id="561" r:id="rId307"/>
    <p:sldId id="562" r:id="rId308"/>
    <p:sldId id="563" r:id="rId309"/>
    <p:sldId id="564" r:id="rId310"/>
    <p:sldId id="565" r:id="rId311"/>
    <p:sldId id="566" r:id="rId312"/>
    <p:sldId id="567" r:id="rId313"/>
    <p:sldId id="568" r:id="rId314"/>
    <p:sldId id="569" r:id="rId315"/>
    <p:sldId id="570" r:id="rId316"/>
    <p:sldId id="571" r:id="rId317"/>
    <p:sldId id="572" r:id="rId318"/>
    <p:sldId id="573" r:id="rId319"/>
    <p:sldId id="574" r:id="rId320"/>
    <p:sldId id="575" r:id="rId321"/>
    <p:sldId id="576" r:id="rId322"/>
    <p:sldId id="577" r:id="rId323"/>
    <p:sldId id="578" r:id="rId324"/>
    <p:sldId id="579" r:id="rId325"/>
    <p:sldId id="580" r:id="rId326"/>
    <p:sldId id="581" r:id="rId327"/>
    <p:sldId id="582" r:id="rId328"/>
    <p:sldId id="583" r:id="rId329"/>
    <p:sldId id="584" r:id="rId330"/>
    <p:sldId id="585" r:id="rId331"/>
    <p:sldId id="586" r:id="rId332"/>
    <p:sldId id="587" r:id="rId333"/>
    <p:sldId id="588" r:id="rId334"/>
    <p:sldId id="589" r:id="rId335"/>
    <p:sldId id="590" r:id="rId336"/>
    <p:sldId id="591" r:id="rId337"/>
    <p:sldId id="592" r:id="rId338"/>
    <p:sldId id="593" r:id="rId339"/>
    <p:sldId id="594" r:id="rId340"/>
    <p:sldId id="595" r:id="rId341"/>
    <p:sldId id="596" r:id="rId342"/>
    <p:sldId id="597" r:id="rId343"/>
    <p:sldId id="598" r:id="rId344"/>
    <p:sldId id="599" r:id="rId345"/>
    <p:sldId id="600" r:id="rId346"/>
    <p:sldId id="601" r:id="rId347"/>
    <p:sldId id="602" r:id="rId348"/>
    <p:sldId id="603" r:id="rId349"/>
    <p:sldId id="604" r:id="rId350"/>
    <p:sldId id="605" r:id="rId351"/>
    <p:sldId id="606" r:id="rId352"/>
    <p:sldId id="607" r:id="rId353"/>
    <p:sldId id="608" r:id="rId354"/>
    <p:sldId id="609" r:id="rId355"/>
    <p:sldId id="610" r:id="rId356"/>
    <p:sldId id="611" r:id="rId357"/>
    <p:sldId id="612" r:id="rId358"/>
    <p:sldId id="613" r:id="rId359"/>
    <p:sldId id="614" r:id="rId360"/>
    <p:sldId id="615" r:id="rId361"/>
    <p:sldId id="616" r:id="rId362"/>
    <p:sldId id="617" r:id="rId363"/>
    <p:sldId id="618" r:id="rId364"/>
    <p:sldId id="619" r:id="rId365"/>
    <p:sldId id="620" r:id="rId366"/>
    <p:sldId id="621" r:id="rId367"/>
    <p:sldId id="622" r:id="rId368"/>
    <p:sldId id="623" r:id="rId369"/>
    <p:sldId id="624" r:id="rId370"/>
    <p:sldId id="625" r:id="rId371"/>
    <p:sldId id="626" r:id="rId372"/>
    <p:sldId id="627" r:id="rId373"/>
    <p:sldId id="628" r:id="rId374"/>
    <p:sldId id="629" r:id="rId375"/>
    <p:sldId id="630" r:id="rId376"/>
    <p:sldId id="631" r:id="rId377"/>
    <p:sldId id="632" r:id="rId378"/>
    <p:sldId id="633" r:id="rId379"/>
    <p:sldId id="634" r:id="rId380"/>
    <p:sldId id="635" r:id="rId381"/>
    <p:sldId id="636" r:id="rId382"/>
    <p:sldId id="640" r:id="rId383"/>
    <p:sldId id="637" r:id="rId384"/>
    <p:sldId id="638" r:id="rId385"/>
    <p:sldId id="639" r:id="rId386"/>
    <p:sldId id="641" r:id="rId387"/>
    <p:sldId id="642" r:id="rId388"/>
    <p:sldId id="643" r:id="rId389"/>
    <p:sldId id="644" r:id="rId390"/>
    <p:sldId id="645" r:id="rId391"/>
    <p:sldId id="646" r:id="rId392"/>
    <p:sldId id="647" r:id="rId393"/>
    <p:sldId id="648" r:id="rId394"/>
    <p:sldId id="649" r:id="rId395"/>
    <p:sldId id="650" r:id="rId396"/>
    <p:sldId id="651" r:id="rId397"/>
    <p:sldId id="652" r:id="rId398"/>
    <p:sldId id="653" r:id="rId399"/>
    <p:sldId id="654" r:id="rId400"/>
    <p:sldId id="655" r:id="rId401"/>
    <p:sldId id="656" r:id="rId402"/>
    <p:sldId id="657" r:id="rId403"/>
    <p:sldId id="658" r:id="rId404"/>
    <p:sldId id="659" r:id="rId405"/>
    <p:sldId id="660" r:id="rId406"/>
    <p:sldId id="661" r:id="rId407"/>
    <p:sldId id="662" r:id="rId408"/>
    <p:sldId id="663" r:id="rId409"/>
    <p:sldId id="664" r:id="rId410"/>
    <p:sldId id="665" r:id="rId411"/>
    <p:sldId id="666" r:id="rId412"/>
    <p:sldId id="667" r:id="rId413"/>
    <p:sldId id="668" r:id="rId414"/>
    <p:sldId id="669" r:id="rId415"/>
    <p:sldId id="670" r:id="rId416"/>
    <p:sldId id="671" r:id="rId417"/>
    <p:sldId id="672" r:id="rId418"/>
    <p:sldId id="673" r:id="rId419"/>
    <p:sldId id="674" r:id="rId420"/>
    <p:sldId id="675" r:id="rId421"/>
    <p:sldId id="676" r:id="rId422"/>
    <p:sldId id="677" r:id="rId423"/>
    <p:sldId id="678" r:id="rId424"/>
    <p:sldId id="679" r:id="rId425"/>
    <p:sldId id="680" r:id="rId426"/>
    <p:sldId id="681" r:id="rId427"/>
    <p:sldId id="682" r:id="rId428"/>
    <p:sldId id="683" r:id="rId429"/>
    <p:sldId id="684" r:id="rId430"/>
    <p:sldId id="685" r:id="rId431"/>
    <p:sldId id="686" r:id="rId432"/>
    <p:sldId id="687" r:id="rId433"/>
    <p:sldId id="688" r:id="rId434"/>
    <p:sldId id="689" r:id="rId435"/>
    <p:sldId id="690" r:id="rId436"/>
    <p:sldId id="691" r:id="rId437"/>
    <p:sldId id="692" r:id="rId438"/>
    <p:sldId id="693" r:id="rId439"/>
    <p:sldId id="694" r:id="rId440"/>
    <p:sldId id="695" r:id="rId441"/>
    <p:sldId id="696" r:id="rId442"/>
    <p:sldId id="697" r:id="rId443"/>
    <p:sldId id="698" r:id="rId444"/>
    <p:sldId id="699" r:id="rId445"/>
    <p:sldId id="700" r:id="rId446"/>
    <p:sldId id="701" r:id="rId447"/>
    <p:sldId id="702" r:id="rId448"/>
    <p:sldId id="703" r:id="rId449"/>
    <p:sldId id="704" r:id="rId450"/>
    <p:sldId id="705" r:id="rId451"/>
    <p:sldId id="706" r:id="rId452"/>
    <p:sldId id="707" r:id="rId453"/>
    <p:sldId id="708" r:id="rId454"/>
    <p:sldId id="709" r:id="rId455"/>
    <p:sldId id="710" r:id="rId456"/>
    <p:sldId id="711" r:id="rId457"/>
    <p:sldId id="712" r:id="rId458"/>
    <p:sldId id="713" r:id="rId459"/>
    <p:sldId id="714" r:id="rId460"/>
    <p:sldId id="715" r:id="rId461"/>
    <p:sldId id="716" r:id="rId462"/>
    <p:sldId id="717" r:id="rId463"/>
    <p:sldId id="718" r:id="rId464"/>
    <p:sldId id="719" r:id="rId465"/>
    <p:sldId id="720" r:id="rId466"/>
    <p:sldId id="721" r:id="rId467"/>
    <p:sldId id="722" r:id="rId468"/>
    <p:sldId id="723" r:id="rId469"/>
    <p:sldId id="724" r:id="rId470"/>
    <p:sldId id="725" r:id="rId471"/>
    <p:sldId id="726" r:id="rId472"/>
    <p:sldId id="727" r:id="rId473"/>
    <p:sldId id="728" r:id="rId474"/>
    <p:sldId id="729" r:id="rId475"/>
    <p:sldId id="730" r:id="rId476"/>
    <p:sldId id="731" r:id="rId477"/>
    <p:sldId id="732" r:id="rId478"/>
    <p:sldId id="733" r:id="rId479"/>
    <p:sldId id="734" r:id="rId480"/>
    <p:sldId id="735" r:id="rId481"/>
    <p:sldId id="736" r:id="rId482"/>
    <p:sldId id="737" r:id="rId483"/>
    <p:sldId id="738" r:id="rId484"/>
    <p:sldId id="739" r:id="rId485"/>
    <p:sldId id="740" r:id="rId486"/>
    <p:sldId id="741" r:id="rId487"/>
    <p:sldId id="742" r:id="rId488"/>
    <p:sldId id="743" r:id="rId489"/>
    <p:sldId id="744" r:id="rId490"/>
    <p:sldId id="745" r:id="rId491"/>
    <p:sldId id="746" r:id="rId492"/>
    <p:sldId id="747" r:id="rId493"/>
    <p:sldId id="748" r:id="rId494"/>
    <p:sldId id="749" r:id="rId495"/>
    <p:sldId id="750" r:id="rId496"/>
    <p:sldId id="751" r:id="rId497"/>
    <p:sldId id="752" r:id="rId498"/>
    <p:sldId id="753" r:id="rId499"/>
    <p:sldId id="754" r:id="rId500"/>
    <p:sldId id="755" r:id="rId501"/>
    <p:sldId id="756" r:id="rId5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5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475" Type="http://schemas.openxmlformats.org/officeDocument/2006/relationships/slide" Target="slides/slide474.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00" Type="http://schemas.openxmlformats.org/officeDocument/2006/relationships/slide" Target="slides/slide499.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44" Type="http://schemas.openxmlformats.org/officeDocument/2006/relationships/slide" Target="slides/slide443.xml"/><Relationship Id="rId486" Type="http://schemas.openxmlformats.org/officeDocument/2006/relationships/slide" Target="slides/slide485.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455" Type="http://schemas.openxmlformats.org/officeDocument/2006/relationships/slide" Target="slides/slide454.xml"/><Relationship Id="rId497" Type="http://schemas.openxmlformats.org/officeDocument/2006/relationships/slide" Target="slides/slide496.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466" Type="http://schemas.openxmlformats.org/officeDocument/2006/relationships/slide" Target="slides/slide465.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477" Type="http://schemas.openxmlformats.org/officeDocument/2006/relationships/slide" Target="slides/slide476.xml"/><Relationship Id="rId281" Type="http://schemas.openxmlformats.org/officeDocument/2006/relationships/slide" Target="slides/slide280.xml"/><Relationship Id="rId337" Type="http://schemas.openxmlformats.org/officeDocument/2006/relationships/slide" Target="slides/slide336.xml"/><Relationship Id="rId502" Type="http://schemas.openxmlformats.org/officeDocument/2006/relationships/slide" Target="slides/slide501.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46" Type="http://schemas.openxmlformats.org/officeDocument/2006/relationships/slide" Target="slides/slide445.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88" Type="http://schemas.openxmlformats.org/officeDocument/2006/relationships/slide" Target="slides/slide487.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380" Type="http://schemas.openxmlformats.org/officeDocument/2006/relationships/slide" Target="slides/slide379.xml"/><Relationship Id="rId415" Type="http://schemas.openxmlformats.org/officeDocument/2006/relationships/slide" Target="slides/slide414.xml"/><Relationship Id="rId436" Type="http://schemas.openxmlformats.org/officeDocument/2006/relationships/slide" Target="slides/slide435.xml"/><Relationship Id="rId457" Type="http://schemas.openxmlformats.org/officeDocument/2006/relationships/slide" Target="slides/slide456.xml"/><Relationship Id="rId240" Type="http://schemas.openxmlformats.org/officeDocument/2006/relationships/slide" Target="slides/slide239.xml"/><Relationship Id="rId261" Type="http://schemas.openxmlformats.org/officeDocument/2006/relationships/slide" Target="slides/slide260.xml"/><Relationship Id="rId478" Type="http://schemas.openxmlformats.org/officeDocument/2006/relationships/slide" Target="slides/slide477.xml"/><Relationship Id="rId499" Type="http://schemas.openxmlformats.org/officeDocument/2006/relationships/slide" Target="slides/slide49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359" Type="http://schemas.openxmlformats.org/officeDocument/2006/relationships/slide" Target="slides/slide358.xml"/><Relationship Id="rId503" Type="http://schemas.openxmlformats.org/officeDocument/2006/relationships/presProps" Target="presProps.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70" Type="http://schemas.openxmlformats.org/officeDocument/2006/relationships/slide" Target="slides/slide369.xml"/><Relationship Id="rId391" Type="http://schemas.openxmlformats.org/officeDocument/2006/relationships/slide" Target="slides/slide390.xml"/><Relationship Id="rId405" Type="http://schemas.openxmlformats.org/officeDocument/2006/relationships/slide" Target="slides/slide404.xml"/><Relationship Id="rId426" Type="http://schemas.openxmlformats.org/officeDocument/2006/relationships/slide" Target="slides/slide425.xml"/><Relationship Id="rId447" Type="http://schemas.openxmlformats.org/officeDocument/2006/relationships/slide" Target="slides/slide446.xml"/><Relationship Id="rId230" Type="http://schemas.openxmlformats.org/officeDocument/2006/relationships/slide" Target="slides/slide229.xml"/><Relationship Id="rId251" Type="http://schemas.openxmlformats.org/officeDocument/2006/relationships/slide" Target="slides/slide250.xml"/><Relationship Id="rId468" Type="http://schemas.openxmlformats.org/officeDocument/2006/relationships/slide" Target="slides/slide467.xml"/><Relationship Id="rId489" Type="http://schemas.openxmlformats.org/officeDocument/2006/relationships/slide" Target="slides/slide488.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381" Type="http://schemas.openxmlformats.org/officeDocument/2006/relationships/slide" Target="slides/slide380.xml"/><Relationship Id="rId416" Type="http://schemas.openxmlformats.org/officeDocument/2006/relationships/slide" Target="slides/slide415.xml"/><Relationship Id="rId220" Type="http://schemas.openxmlformats.org/officeDocument/2006/relationships/slide" Target="slides/slide219.xml"/><Relationship Id="rId241" Type="http://schemas.openxmlformats.org/officeDocument/2006/relationships/slide" Target="slides/slide240.xml"/><Relationship Id="rId437" Type="http://schemas.openxmlformats.org/officeDocument/2006/relationships/slide" Target="slides/slide436.xml"/><Relationship Id="rId458" Type="http://schemas.openxmlformats.org/officeDocument/2006/relationships/slide" Target="slides/slide457.xml"/><Relationship Id="rId479" Type="http://schemas.openxmlformats.org/officeDocument/2006/relationships/slide" Target="slides/slide4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490" Type="http://schemas.openxmlformats.org/officeDocument/2006/relationships/slide" Target="slides/slide489.xml"/><Relationship Id="rId504" Type="http://schemas.openxmlformats.org/officeDocument/2006/relationships/viewProps" Target="view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slide" Target="slides/slide370.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27" Type="http://schemas.openxmlformats.org/officeDocument/2006/relationships/slide" Target="slides/slide426.xml"/><Relationship Id="rId448" Type="http://schemas.openxmlformats.org/officeDocument/2006/relationships/slide" Target="slides/slide447.xml"/><Relationship Id="rId469" Type="http://schemas.openxmlformats.org/officeDocument/2006/relationships/slide" Target="slides/slide468.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80" Type="http://schemas.openxmlformats.org/officeDocument/2006/relationships/slide" Target="slides/slide479.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382" Type="http://schemas.openxmlformats.org/officeDocument/2006/relationships/slide" Target="slides/slide381.xml"/><Relationship Id="rId417" Type="http://schemas.openxmlformats.org/officeDocument/2006/relationships/slide" Target="slides/slide416.xml"/><Relationship Id="rId438" Type="http://schemas.openxmlformats.org/officeDocument/2006/relationships/slide" Target="slides/slide437.xml"/><Relationship Id="rId459" Type="http://schemas.openxmlformats.org/officeDocument/2006/relationships/slide" Target="slides/slide458.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470" Type="http://schemas.openxmlformats.org/officeDocument/2006/relationships/slide" Target="slides/slide469.xml"/><Relationship Id="rId491" Type="http://schemas.openxmlformats.org/officeDocument/2006/relationships/slide" Target="slides/slide490.xml"/><Relationship Id="rId505"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393" Type="http://schemas.openxmlformats.org/officeDocument/2006/relationships/slide" Target="slides/slide392.xml"/><Relationship Id="rId407" Type="http://schemas.openxmlformats.org/officeDocument/2006/relationships/slide" Target="slides/slide406.xml"/><Relationship Id="rId428" Type="http://schemas.openxmlformats.org/officeDocument/2006/relationships/slide" Target="slides/slide427.xml"/><Relationship Id="rId449" Type="http://schemas.openxmlformats.org/officeDocument/2006/relationships/slide" Target="slides/slide448.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460" Type="http://schemas.openxmlformats.org/officeDocument/2006/relationships/slide" Target="slides/slide459.xml"/><Relationship Id="rId481" Type="http://schemas.openxmlformats.org/officeDocument/2006/relationships/slide" Target="slides/slide48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418" Type="http://schemas.openxmlformats.org/officeDocument/2006/relationships/slide" Target="slides/slide417.xml"/><Relationship Id="rId439" Type="http://schemas.openxmlformats.org/officeDocument/2006/relationships/slide" Target="slides/slide438.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450" Type="http://schemas.openxmlformats.org/officeDocument/2006/relationships/slide" Target="slides/slide449.xml"/><Relationship Id="rId471" Type="http://schemas.openxmlformats.org/officeDocument/2006/relationships/slide" Target="slides/slide470.xml"/><Relationship Id="rId506"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492" Type="http://schemas.openxmlformats.org/officeDocument/2006/relationships/slide" Target="slides/slide491.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429" Type="http://schemas.openxmlformats.org/officeDocument/2006/relationships/slide" Target="slides/slide428.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440" Type="http://schemas.openxmlformats.org/officeDocument/2006/relationships/slide" Target="slides/slide439.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461" Type="http://schemas.openxmlformats.org/officeDocument/2006/relationships/slide" Target="slides/slide460.xml"/><Relationship Id="rId482" Type="http://schemas.openxmlformats.org/officeDocument/2006/relationships/slide" Target="slides/slide481.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430" Type="http://schemas.openxmlformats.org/officeDocument/2006/relationships/slide" Target="slides/slide429.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451" Type="http://schemas.openxmlformats.org/officeDocument/2006/relationships/slide" Target="slides/slide450.xml"/><Relationship Id="rId472" Type="http://schemas.openxmlformats.org/officeDocument/2006/relationships/slide" Target="slides/slide471.xml"/><Relationship Id="rId493" Type="http://schemas.openxmlformats.org/officeDocument/2006/relationships/slide" Target="slides/slide492.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41" Type="http://schemas.openxmlformats.org/officeDocument/2006/relationships/slide" Target="slides/slide440.xml"/><Relationship Id="rId462" Type="http://schemas.openxmlformats.org/officeDocument/2006/relationships/slide" Target="slides/slide461.xml"/><Relationship Id="rId483" Type="http://schemas.openxmlformats.org/officeDocument/2006/relationships/slide" Target="slides/slide482.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431" Type="http://schemas.openxmlformats.org/officeDocument/2006/relationships/slide" Target="slides/slide430.xml"/><Relationship Id="rId452" Type="http://schemas.openxmlformats.org/officeDocument/2006/relationships/slide" Target="slides/slide451.xml"/><Relationship Id="rId473" Type="http://schemas.openxmlformats.org/officeDocument/2006/relationships/slide" Target="slides/slide472.xml"/><Relationship Id="rId494" Type="http://schemas.openxmlformats.org/officeDocument/2006/relationships/slide" Target="slides/slide49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442" Type="http://schemas.openxmlformats.org/officeDocument/2006/relationships/slide" Target="slides/slide441.xml"/><Relationship Id="rId463" Type="http://schemas.openxmlformats.org/officeDocument/2006/relationships/slide" Target="slides/slide462.xml"/><Relationship Id="rId484" Type="http://schemas.openxmlformats.org/officeDocument/2006/relationships/slide" Target="slides/slide483.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432" Type="http://schemas.openxmlformats.org/officeDocument/2006/relationships/slide" Target="slides/slide431.xml"/><Relationship Id="rId453" Type="http://schemas.openxmlformats.org/officeDocument/2006/relationships/slide" Target="slides/slide452.xml"/><Relationship Id="rId474" Type="http://schemas.openxmlformats.org/officeDocument/2006/relationships/slide" Target="slides/slide473.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495" Type="http://schemas.openxmlformats.org/officeDocument/2006/relationships/slide" Target="slides/slide494.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443" Type="http://schemas.openxmlformats.org/officeDocument/2006/relationships/slide" Target="slides/slide442.xml"/><Relationship Id="rId464" Type="http://schemas.openxmlformats.org/officeDocument/2006/relationships/slide" Target="slides/slide463.xml"/><Relationship Id="rId303" Type="http://schemas.openxmlformats.org/officeDocument/2006/relationships/slide" Target="slides/slide302.xml"/><Relationship Id="rId485" Type="http://schemas.openxmlformats.org/officeDocument/2006/relationships/slide" Target="slides/slide484.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454" Type="http://schemas.openxmlformats.org/officeDocument/2006/relationships/slide" Target="slides/slide453.xml"/><Relationship Id="rId496" Type="http://schemas.openxmlformats.org/officeDocument/2006/relationships/slide" Target="slides/slide495.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465" Type="http://schemas.openxmlformats.org/officeDocument/2006/relationships/slide" Target="slides/slide464.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476" Type="http://schemas.openxmlformats.org/officeDocument/2006/relationships/slide" Target="slides/slide475.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501" Type="http://schemas.openxmlformats.org/officeDocument/2006/relationships/slide" Target="slides/slide500.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445" Type="http://schemas.openxmlformats.org/officeDocument/2006/relationships/slide" Target="slides/slide444.xml"/><Relationship Id="rId487" Type="http://schemas.openxmlformats.org/officeDocument/2006/relationships/slide" Target="slides/slide486.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456" Type="http://schemas.openxmlformats.org/officeDocument/2006/relationships/slide" Target="slides/slide455.xml"/><Relationship Id="rId498" Type="http://schemas.openxmlformats.org/officeDocument/2006/relationships/slide" Target="slides/slide497.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467" Type="http://schemas.openxmlformats.org/officeDocument/2006/relationships/slide" Target="slides/slide466.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2927C6-44B2-4E59-9E2E-41529CBFC1AE}"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2226995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2927C6-44B2-4E59-9E2E-41529CBFC1AE}"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135100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2927C6-44B2-4E59-9E2E-41529CBFC1AE}"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10267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2927C6-44B2-4E59-9E2E-41529CBFC1AE}"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307058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2927C6-44B2-4E59-9E2E-41529CBFC1AE}" type="datetimeFigureOut">
              <a:rPr lang="en-US" smtClean="0"/>
              <a:t>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218593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2927C6-44B2-4E59-9E2E-41529CBFC1AE}" type="datetimeFigureOut">
              <a:rPr lang="en-US" smtClean="0"/>
              <a:t>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160464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2927C6-44B2-4E59-9E2E-41529CBFC1AE}" type="datetimeFigureOut">
              <a:rPr lang="en-US" smtClean="0"/>
              <a:t>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1871337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2927C6-44B2-4E59-9E2E-41529CBFC1AE}" type="datetimeFigureOut">
              <a:rPr lang="en-US" smtClean="0"/>
              <a:t>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1397810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927C6-44B2-4E59-9E2E-41529CBFC1AE}" type="datetimeFigureOut">
              <a:rPr lang="en-US" smtClean="0"/>
              <a:t>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406691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2927C6-44B2-4E59-9E2E-41529CBFC1AE}" type="datetimeFigureOut">
              <a:rPr lang="en-US" smtClean="0"/>
              <a:t>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3414945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2927C6-44B2-4E59-9E2E-41529CBFC1AE}" type="datetimeFigureOut">
              <a:rPr lang="en-US" smtClean="0"/>
              <a:t>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19AF2B-7DF2-4C47-B88C-AB2F2769CAE2}" type="slidenum">
              <a:rPr lang="en-US" smtClean="0"/>
              <a:t>‹#›</a:t>
            </a:fld>
            <a:endParaRPr lang="en-US"/>
          </a:p>
        </p:txBody>
      </p:sp>
    </p:spTree>
    <p:extLst>
      <p:ext uri="{BB962C8B-B14F-4D97-AF65-F5344CB8AC3E}">
        <p14:creationId xmlns:p14="http://schemas.microsoft.com/office/powerpoint/2010/main" val="423506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927C6-44B2-4E59-9E2E-41529CBFC1AE}" type="datetimeFigureOut">
              <a:rPr lang="en-US" smtClean="0"/>
              <a:t>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9AF2B-7DF2-4C47-B88C-AB2F2769CAE2}" type="slidenum">
              <a:rPr lang="en-US" smtClean="0"/>
              <a:t>‹#›</a:t>
            </a:fld>
            <a:endParaRPr lang="en-US"/>
          </a:p>
        </p:txBody>
      </p:sp>
    </p:spTree>
    <p:extLst>
      <p:ext uri="{BB962C8B-B14F-4D97-AF65-F5344CB8AC3E}">
        <p14:creationId xmlns:p14="http://schemas.microsoft.com/office/powerpoint/2010/main" val="179039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Introductory Psychology</a:t>
            </a:r>
            <a:endParaRPr lang="en-US" dirty="0"/>
          </a:p>
        </p:txBody>
      </p:sp>
      <p:sp>
        <p:nvSpPr>
          <p:cNvPr id="3" name="Subtitle 2"/>
          <p:cNvSpPr>
            <a:spLocks noGrp="1"/>
          </p:cNvSpPr>
          <p:nvPr>
            <p:ph type="subTitle" idx="1"/>
          </p:nvPr>
        </p:nvSpPr>
        <p:spPr/>
        <p:txBody>
          <a:bodyPr/>
          <a:lstStyle/>
          <a:p>
            <a:r>
              <a:rPr lang="en-US" altLang="en-US" dirty="0" smtClean="0"/>
              <a:t>Spring 2014</a:t>
            </a:r>
          </a:p>
          <a:p>
            <a:r>
              <a:rPr lang="en-US" altLang="en-US" dirty="0" smtClean="0"/>
              <a:t>Chapter 1: The science of psychology</a:t>
            </a:r>
          </a:p>
          <a:p>
            <a:r>
              <a:rPr lang="en-US" altLang="en-US" dirty="0" smtClean="0"/>
              <a:t>Chapter Flashcards</a:t>
            </a:r>
          </a:p>
        </p:txBody>
      </p:sp>
    </p:spTree>
    <p:extLst>
      <p:ext uri="{BB962C8B-B14F-4D97-AF65-F5344CB8AC3E}">
        <p14:creationId xmlns:p14="http://schemas.microsoft.com/office/powerpoint/2010/main" val="365566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lstStyle/>
          <a:p>
            <a:r>
              <a:rPr lang="en-US" dirty="0" smtClean="0"/>
              <a:t>What is the goal of description</a:t>
            </a:r>
            <a:endParaRPr lang="en-US" dirty="0"/>
          </a:p>
        </p:txBody>
      </p:sp>
    </p:spTree>
    <p:extLst>
      <p:ext uri="{BB962C8B-B14F-4D97-AF65-F5344CB8AC3E}">
        <p14:creationId xmlns:p14="http://schemas.microsoft.com/office/powerpoint/2010/main" val="2846048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50</a:t>
            </a:r>
            <a:endParaRPr lang="en-US" dirty="0"/>
          </a:p>
        </p:txBody>
      </p:sp>
      <p:sp>
        <p:nvSpPr>
          <p:cNvPr id="3" name="Content Placeholder 2"/>
          <p:cNvSpPr>
            <a:spLocks noGrp="1"/>
          </p:cNvSpPr>
          <p:nvPr>
            <p:ph idx="1"/>
          </p:nvPr>
        </p:nvSpPr>
        <p:spPr/>
        <p:txBody>
          <a:bodyPr/>
          <a:lstStyle/>
          <a:p>
            <a:r>
              <a:rPr lang="en-US" dirty="0" smtClean="0"/>
              <a:t>How are thoughts formed according to empiricism?</a:t>
            </a:r>
            <a:endParaRPr lang="en-US" dirty="0"/>
          </a:p>
        </p:txBody>
      </p:sp>
    </p:spTree>
    <p:extLst>
      <p:ext uri="{BB962C8B-B14F-4D97-AF65-F5344CB8AC3E}">
        <p14:creationId xmlns:p14="http://schemas.microsoft.com/office/powerpoint/2010/main" val="14827946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50- Answer</a:t>
            </a:r>
            <a:endParaRPr lang="en-US" dirty="0"/>
          </a:p>
        </p:txBody>
      </p:sp>
      <p:sp>
        <p:nvSpPr>
          <p:cNvPr id="3" name="Content Placeholder 2"/>
          <p:cNvSpPr>
            <a:spLocks noGrp="1"/>
          </p:cNvSpPr>
          <p:nvPr>
            <p:ph idx="1"/>
          </p:nvPr>
        </p:nvSpPr>
        <p:spPr/>
        <p:txBody>
          <a:bodyPr/>
          <a:lstStyle/>
          <a:p>
            <a:r>
              <a:rPr lang="en-US" dirty="0"/>
              <a:t>Elementary ideas that are derived from sensory experiences become linked together to form thoughts</a:t>
            </a:r>
          </a:p>
        </p:txBody>
      </p:sp>
    </p:spTree>
    <p:extLst>
      <p:ext uri="{BB962C8B-B14F-4D97-AF65-F5344CB8AC3E}">
        <p14:creationId xmlns:p14="http://schemas.microsoft.com/office/powerpoint/2010/main" val="27268595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51</a:t>
            </a:r>
            <a:endParaRPr lang="en-US" dirty="0"/>
          </a:p>
        </p:txBody>
      </p:sp>
      <p:sp>
        <p:nvSpPr>
          <p:cNvPr id="3" name="Content Placeholder 2"/>
          <p:cNvSpPr>
            <a:spLocks noGrp="1"/>
          </p:cNvSpPr>
          <p:nvPr>
            <p:ph idx="1"/>
          </p:nvPr>
        </p:nvSpPr>
        <p:spPr/>
        <p:txBody>
          <a:bodyPr/>
          <a:lstStyle/>
          <a:p>
            <a:r>
              <a:rPr lang="en-US" dirty="0" smtClean="0"/>
              <a:t>English Philosopher</a:t>
            </a:r>
            <a:endParaRPr lang="en-US" dirty="0"/>
          </a:p>
        </p:txBody>
      </p:sp>
    </p:spTree>
    <p:extLst>
      <p:ext uri="{BB962C8B-B14F-4D97-AF65-F5344CB8AC3E}">
        <p14:creationId xmlns:p14="http://schemas.microsoft.com/office/powerpoint/2010/main" val="35641388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51- Answer</a:t>
            </a:r>
            <a:endParaRPr lang="en-US" dirty="0"/>
          </a:p>
        </p:txBody>
      </p:sp>
      <p:sp>
        <p:nvSpPr>
          <p:cNvPr id="3" name="Content Placeholder 2"/>
          <p:cNvSpPr>
            <a:spLocks noGrp="1"/>
          </p:cNvSpPr>
          <p:nvPr>
            <p:ph idx="1"/>
          </p:nvPr>
        </p:nvSpPr>
        <p:spPr/>
        <p:txBody>
          <a:bodyPr/>
          <a:lstStyle/>
          <a:p>
            <a:r>
              <a:rPr lang="en-US" dirty="0" smtClean="0"/>
              <a:t>Thomas Hobbes</a:t>
            </a:r>
            <a:endParaRPr lang="en-US" dirty="0"/>
          </a:p>
        </p:txBody>
      </p:sp>
    </p:spTree>
    <p:extLst>
      <p:ext uri="{BB962C8B-B14F-4D97-AF65-F5344CB8AC3E}">
        <p14:creationId xmlns:p14="http://schemas.microsoft.com/office/powerpoint/2010/main" val="413192035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52</a:t>
            </a:r>
            <a:endParaRPr lang="en-US" dirty="0"/>
          </a:p>
        </p:txBody>
      </p:sp>
      <p:sp>
        <p:nvSpPr>
          <p:cNvPr id="3" name="Content Placeholder 2"/>
          <p:cNvSpPr>
            <a:spLocks noGrp="1"/>
          </p:cNvSpPr>
          <p:nvPr>
            <p:ph idx="1"/>
          </p:nvPr>
        </p:nvSpPr>
        <p:spPr/>
        <p:txBody>
          <a:bodyPr/>
          <a:lstStyle/>
          <a:p>
            <a:r>
              <a:rPr lang="en-US" dirty="0" smtClean="0"/>
              <a:t>What is empiricism</a:t>
            </a:r>
            <a:endParaRPr lang="en-US" dirty="0"/>
          </a:p>
        </p:txBody>
      </p:sp>
    </p:spTree>
    <p:extLst>
      <p:ext uri="{BB962C8B-B14F-4D97-AF65-F5344CB8AC3E}">
        <p14:creationId xmlns:p14="http://schemas.microsoft.com/office/powerpoint/2010/main" val="4257289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52- Answer</a:t>
            </a:r>
            <a:endParaRPr lang="en-US" dirty="0"/>
          </a:p>
        </p:txBody>
      </p:sp>
      <p:sp>
        <p:nvSpPr>
          <p:cNvPr id="3" name="Content Placeholder 2"/>
          <p:cNvSpPr>
            <a:spLocks noGrp="1"/>
          </p:cNvSpPr>
          <p:nvPr>
            <p:ph idx="1"/>
          </p:nvPr>
        </p:nvSpPr>
        <p:spPr/>
        <p:txBody>
          <a:bodyPr/>
          <a:lstStyle/>
          <a:p>
            <a:r>
              <a:rPr lang="en-US" dirty="0" smtClean="0"/>
              <a:t>Theory that espouses that all knowledge is derived from sensory experiences.</a:t>
            </a:r>
            <a:endParaRPr lang="en-US" dirty="0"/>
          </a:p>
        </p:txBody>
      </p:sp>
    </p:spTree>
    <p:extLst>
      <p:ext uri="{BB962C8B-B14F-4D97-AF65-F5344CB8AC3E}">
        <p14:creationId xmlns:p14="http://schemas.microsoft.com/office/powerpoint/2010/main" val="26131627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53</a:t>
            </a:r>
            <a:endParaRPr lang="en-US" dirty="0"/>
          </a:p>
        </p:txBody>
      </p:sp>
      <p:sp>
        <p:nvSpPr>
          <p:cNvPr id="3" name="Content Placeholder 2"/>
          <p:cNvSpPr>
            <a:spLocks noGrp="1"/>
          </p:cNvSpPr>
          <p:nvPr>
            <p:ph idx="1"/>
          </p:nvPr>
        </p:nvSpPr>
        <p:spPr/>
        <p:txBody>
          <a:bodyPr/>
          <a:lstStyle/>
          <a:p>
            <a:r>
              <a:rPr lang="en-US" dirty="0" smtClean="0"/>
              <a:t>Believed conscious thought was the product of the brain’s machinery</a:t>
            </a:r>
            <a:endParaRPr lang="en-US" dirty="0"/>
          </a:p>
        </p:txBody>
      </p:sp>
    </p:spTree>
    <p:extLst>
      <p:ext uri="{BB962C8B-B14F-4D97-AF65-F5344CB8AC3E}">
        <p14:creationId xmlns:p14="http://schemas.microsoft.com/office/powerpoint/2010/main" val="324509051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53- Answer</a:t>
            </a:r>
            <a:endParaRPr lang="en-US" dirty="0"/>
          </a:p>
        </p:txBody>
      </p:sp>
      <p:sp>
        <p:nvSpPr>
          <p:cNvPr id="3" name="Content Placeholder 2"/>
          <p:cNvSpPr>
            <a:spLocks noGrp="1"/>
          </p:cNvSpPr>
          <p:nvPr>
            <p:ph idx="1"/>
          </p:nvPr>
        </p:nvSpPr>
        <p:spPr/>
        <p:txBody>
          <a:bodyPr/>
          <a:lstStyle/>
          <a:p>
            <a:r>
              <a:rPr lang="en-US" dirty="0" smtClean="0"/>
              <a:t>Thomas Hobbes</a:t>
            </a:r>
            <a:endParaRPr lang="en-US" dirty="0"/>
          </a:p>
        </p:txBody>
      </p:sp>
    </p:spTree>
    <p:extLst>
      <p:ext uri="{BB962C8B-B14F-4D97-AF65-F5344CB8AC3E}">
        <p14:creationId xmlns:p14="http://schemas.microsoft.com/office/powerpoint/2010/main" val="178369698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54</a:t>
            </a:r>
            <a:endParaRPr lang="en-US" dirty="0"/>
          </a:p>
        </p:txBody>
      </p:sp>
      <p:sp>
        <p:nvSpPr>
          <p:cNvPr id="3" name="Content Placeholder 2"/>
          <p:cNvSpPr>
            <a:spLocks noGrp="1"/>
          </p:cNvSpPr>
          <p:nvPr>
            <p:ph idx="1"/>
          </p:nvPr>
        </p:nvSpPr>
        <p:spPr/>
        <p:txBody>
          <a:bodyPr/>
          <a:lstStyle/>
          <a:p>
            <a:r>
              <a:rPr lang="en-US" dirty="0" smtClean="0"/>
              <a:t>Why was Thomas Hobbes able to break away from dualistic theory while Rene Descartes was not?</a:t>
            </a:r>
            <a:endParaRPr lang="en-US" dirty="0"/>
          </a:p>
        </p:txBody>
      </p:sp>
    </p:spTree>
    <p:extLst>
      <p:ext uri="{BB962C8B-B14F-4D97-AF65-F5344CB8AC3E}">
        <p14:creationId xmlns:p14="http://schemas.microsoft.com/office/powerpoint/2010/main" val="40931644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54- Answer</a:t>
            </a:r>
            <a:endParaRPr lang="en-US" dirty="0"/>
          </a:p>
        </p:txBody>
      </p:sp>
      <p:sp>
        <p:nvSpPr>
          <p:cNvPr id="3" name="Content Placeholder 2"/>
          <p:cNvSpPr>
            <a:spLocks noGrp="1"/>
          </p:cNvSpPr>
          <p:nvPr>
            <p:ph idx="1"/>
          </p:nvPr>
        </p:nvSpPr>
        <p:spPr/>
        <p:txBody>
          <a:bodyPr/>
          <a:lstStyle/>
          <a:p>
            <a:r>
              <a:rPr lang="en-US" dirty="0" smtClean="0"/>
              <a:t>Thomas Hobbes was an Englishman where the church and the state were already in conflict and democracy was emerging. Rene Descartes was in France where the church maintained power.</a:t>
            </a:r>
            <a:endParaRPr lang="en-US" dirty="0"/>
          </a:p>
        </p:txBody>
      </p:sp>
    </p:spTree>
    <p:extLst>
      <p:ext uri="{BB962C8B-B14F-4D97-AF65-F5344CB8AC3E}">
        <p14:creationId xmlns:p14="http://schemas.microsoft.com/office/powerpoint/2010/main" val="4135645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 Answer</a:t>
            </a:r>
            <a:endParaRPr lang="en-US" dirty="0"/>
          </a:p>
        </p:txBody>
      </p:sp>
      <p:sp>
        <p:nvSpPr>
          <p:cNvPr id="3" name="Content Placeholder 2"/>
          <p:cNvSpPr>
            <a:spLocks noGrp="1"/>
          </p:cNvSpPr>
          <p:nvPr>
            <p:ph idx="1"/>
          </p:nvPr>
        </p:nvSpPr>
        <p:spPr/>
        <p:txBody>
          <a:bodyPr/>
          <a:lstStyle/>
          <a:p>
            <a:r>
              <a:rPr lang="en-US" dirty="0" smtClean="0"/>
              <a:t>observations</a:t>
            </a:r>
            <a:endParaRPr lang="en-US" dirty="0"/>
          </a:p>
        </p:txBody>
      </p:sp>
    </p:spTree>
    <p:extLst>
      <p:ext uri="{BB962C8B-B14F-4D97-AF65-F5344CB8AC3E}">
        <p14:creationId xmlns:p14="http://schemas.microsoft.com/office/powerpoint/2010/main" val="373827564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55</a:t>
            </a:r>
            <a:endParaRPr lang="en-US" dirty="0"/>
          </a:p>
        </p:txBody>
      </p:sp>
      <p:sp>
        <p:nvSpPr>
          <p:cNvPr id="3" name="Content Placeholder 2"/>
          <p:cNvSpPr>
            <a:spLocks noGrp="1"/>
          </p:cNvSpPr>
          <p:nvPr>
            <p:ph idx="1"/>
          </p:nvPr>
        </p:nvSpPr>
        <p:spPr/>
        <p:txBody>
          <a:bodyPr/>
          <a:lstStyle/>
          <a:p>
            <a:r>
              <a:rPr lang="en-US" dirty="0" smtClean="0"/>
              <a:t>Lived from 1832-1920</a:t>
            </a:r>
            <a:endParaRPr lang="en-US" dirty="0"/>
          </a:p>
        </p:txBody>
      </p:sp>
    </p:spTree>
    <p:extLst>
      <p:ext uri="{BB962C8B-B14F-4D97-AF65-F5344CB8AC3E}">
        <p14:creationId xmlns:p14="http://schemas.microsoft.com/office/powerpoint/2010/main" val="2150098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55- Answer</a:t>
            </a:r>
            <a:endParaRPr lang="en-US" dirty="0"/>
          </a:p>
        </p:txBody>
      </p:sp>
      <p:sp>
        <p:nvSpPr>
          <p:cNvPr id="3" name="Content Placeholder 2"/>
          <p:cNvSpPr>
            <a:spLocks noGrp="1"/>
          </p:cNvSpPr>
          <p:nvPr>
            <p:ph idx="1"/>
          </p:nvPr>
        </p:nvSpPr>
        <p:spPr/>
        <p:txBody>
          <a:bodyPr/>
          <a:lstStyle/>
          <a:p>
            <a:r>
              <a:rPr lang="en-US" dirty="0" smtClean="0"/>
              <a:t>Wilhelm Wundt</a:t>
            </a:r>
            <a:endParaRPr lang="en-US" dirty="0"/>
          </a:p>
        </p:txBody>
      </p:sp>
    </p:spTree>
    <p:extLst>
      <p:ext uri="{BB962C8B-B14F-4D97-AF65-F5344CB8AC3E}">
        <p14:creationId xmlns:p14="http://schemas.microsoft.com/office/powerpoint/2010/main" val="41784965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56</a:t>
            </a:r>
            <a:endParaRPr lang="en-US" dirty="0"/>
          </a:p>
        </p:txBody>
      </p:sp>
      <p:sp>
        <p:nvSpPr>
          <p:cNvPr id="3" name="Content Placeholder 2"/>
          <p:cNvSpPr>
            <a:spLocks noGrp="1"/>
          </p:cNvSpPr>
          <p:nvPr>
            <p:ph idx="1"/>
          </p:nvPr>
        </p:nvSpPr>
        <p:spPr/>
        <p:txBody>
          <a:bodyPr/>
          <a:lstStyle/>
          <a:p>
            <a:r>
              <a:rPr lang="en-US" dirty="0" smtClean="0"/>
              <a:t>Received her Ph.D. in 1926</a:t>
            </a:r>
            <a:endParaRPr lang="en-US" dirty="0"/>
          </a:p>
        </p:txBody>
      </p:sp>
    </p:spTree>
    <p:extLst>
      <p:ext uri="{BB962C8B-B14F-4D97-AF65-F5344CB8AC3E}">
        <p14:creationId xmlns:p14="http://schemas.microsoft.com/office/powerpoint/2010/main" val="31054949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56- Answer</a:t>
            </a:r>
            <a:endParaRPr lang="en-US" dirty="0"/>
          </a:p>
        </p:txBody>
      </p:sp>
      <p:sp>
        <p:nvSpPr>
          <p:cNvPr id="3" name="Content Placeholder 2"/>
          <p:cNvSpPr>
            <a:spLocks noGrp="1"/>
          </p:cNvSpPr>
          <p:nvPr>
            <p:ph idx="1"/>
          </p:nvPr>
        </p:nvSpPr>
        <p:spPr/>
        <p:txBody>
          <a:bodyPr/>
          <a:lstStyle/>
          <a:p>
            <a:r>
              <a:rPr lang="en-US" dirty="0" smtClean="0"/>
              <a:t>Christine Ladd-Franklin</a:t>
            </a:r>
            <a:endParaRPr lang="en-US" dirty="0"/>
          </a:p>
        </p:txBody>
      </p:sp>
    </p:spTree>
    <p:extLst>
      <p:ext uri="{BB962C8B-B14F-4D97-AF65-F5344CB8AC3E}">
        <p14:creationId xmlns:p14="http://schemas.microsoft.com/office/powerpoint/2010/main" val="269327334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57</a:t>
            </a:r>
            <a:endParaRPr lang="en-US" dirty="0"/>
          </a:p>
        </p:txBody>
      </p:sp>
      <p:sp>
        <p:nvSpPr>
          <p:cNvPr id="3" name="Content Placeholder 2"/>
          <p:cNvSpPr>
            <a:spLocks noGrp="1"/>
          </p:cNvSpPr>
          <p:nvPr>
            <p:ph idx="1"/>
          </p:nvPr>
        </p:nvSpPr>
        <p:spPr/>
        <p:txBody>
          <a:bodyPr/>
          <a:lstStyle/>
          <a:p>
            <a:r>
              <a:rPr lang="en-US" dirty="0" smtClean="0"/>
              <a:t>Lived 1871-1939</a:t>
            </a:r>
            <a:endParaRPr lang="en-US" dirty="0"/>
          </a:p>
        </p:txBody>
      </p:sp>
    </p:spTree>
    <p:extLst>
      <p:ext uri="{BB962C8B-B14F-4D97-AF65-F5344CB8AC3E}">
        <p14:creationId xmlns:p14="http://schemas.microsoft.com/office/powerpoint/2010/main" val="263246527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57- Answer</a:t>
            </a:r>
            <a:endParaRPr lang="en-US" dirty="0"/>
          </a:p>
        </p:txBody>
      </p:sp>
      <p:sp>
        <p:nvSpPr>
          <p:cNvPr id="3" name="Content Placeholder 2"/>
          <p:cNvSpPr>
            <a:spLocks noGrp="1"/>
          </p:cNvSpPr>
          <p:nvPr>
            <p:ph idx="1"/>
          </p:nvPr>
        </p:nvSpPr>
        <p:spPr/>
        <p:txBody>
          <a:bodyPr/>
          <a:lstStyle/>
          <a:p>
            <a:r>
              <a:rPr lang="en-US" dirty="0" smtClean="0"/>
              <a:t>Margaret F. Washburn</a:t>
            </a:r>
            <a:endParaRPr lang="en-US" dirty="0"/>
          </a:p>
        </p:txBody>
      </p:sp>
    </p:spTree>
    <p:extLst>
      <p:ext uri="{BB962C8B-B14F-4D97-AF65-F5344CB8AC3E}">
        <p14:creationId xmlns:p14="http://schemas.microsoft.com/office/powerpoint/2010/main" val="9075541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58</a:t>
            </a:r>
            <a:endParaRPr lang="en-US" dirty="0"/>
          </a:p>
        </p:txBody>
      </p:sp>
      <p:sp>
        <p:nvSpPr>
          <p:cNvPr id="3" name="Content Placeholder 2"/>
          <p:cNvSpPr>
            <a:spLocks noGrp="1"/>
          </p:cNvSpPr>
          <p:nvPr>
            <p:ph idx="1"/>
          </p:nvPr>
        </p:nvSpPr>
        <p:spPr/>
        <p:txBody>
          <a:bodyPr/>
          <a:lstStyle/>
          <a:p>
            <a:r>
              <a:rPr lang="en-US" dirty="0" smtClean="0"/>
              <a:t>Originally a student at Columbia University but left due to discrimination</a:t>
            </a:r>
            <a:endParaRPr lang="en-US" dirty="0"/>
          </a:p>
        </p:txBody>
      </p:sp>
    </p:spTree>
    <p:extLst>
      <p:ext uri="{BB962C8B-B14F-4D97-AF65-F5344CB8AC3E}">
        <p14:creationId xmlns:p14="http://schemas.microsoft.com/office/powerpoint/2010/main" val="154345368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58- Answer</a:t>
            </a:r>
            <a:endParaRPr lang="en-US" dirty="0"/>
          </a:p>
        </p:txBody>
      </p:sp>
      <p:sp>
        <p:nvSpPr>
          <p:cNvPr id="3" name="Content Placeholder 2"/>
          <p:cNvSpPr>
            <a:spLocks noGrp="1"/>
          </p:cNvSpPr>
          <p:nvPr>
            <p:ph idx="1"/>
          </p:nvPr>
        </p:nvSpPr>
        <p:spPr/>
        <p:txBody>
          <a:bodyPr/>
          <a:lstStyle/>
          <a:p>
            <a:r>
              <a:rPr lang="en-US" dirty="0" smtClean="0"/>
              <a:t>Margaret Washburn</a:t>
            </a:r>
            <a:endParaRPr lang="en-US" dirty="0"/>
          </a:p>
        </p:txBody>
      </p:sp>
    </p:spTree>
    <p:extLst>
      <p:ext uri="{BB962C8B-B14F-4D97-AF65-F5344CB8AC3E}">
        <p14:creationId xmlns:p14="http://schemas.microsoft.com/office/powerpoint/2010/main" val="157228973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59</a:t>
            </a:r>
            <a:endParaRPr lang="en-US" dirty="0"/>
          </a:p>
        </p:txBody>
      </p:sp>
      <p:sp>
        <p:nvSpPr>
          <p:cNvPr id="3" name="Content Placeholder 2"/>
          <p:cNvSpPr>
            <a:spLocks noGrp="1"/>
          </p:cNvSpPr>
          <p:nvPr>
            <p:ph idx="1"/>
          </p:nvPr>
        </p:nvSpPr>
        <p:spPr/>
        <p:txBody>
          <a:bodyPr/>
          <a:lstStyle/>
          <a:p>
            <a:r>
              <a:rPr lang="en-US" dirty="0" smtClean="0"/>
              <a:t>Lived from 1895- 1954</a:t>
            </a:r>
            <a:endParaRPr lang="en-US" dirty="0"/>
          </a:p>
        </p:txBody>
      </p:sp>
    </p:spTree>
    <p:extLst>
      <p:ext uri="{BB962C8B-B14F-4D97-AF65-F5344CB8AC3E}">
        <p14:creationId xmlns:p14="http://schemas.microsoft.com/office/powerpoint/2010/main" val="30680376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59- Answer</a:t>
            </a:r>
            <a:endParaRPr lang="en-US" dirty="0"/>
          </a:p>
        </p:txBody>
      </p:sp>
      <p:sp>
        <p:nvSpPr>
          <p:cNvPr id="3" name="Content Placeholder 2"/>
          <p:cNvSpPr>
            <a:spLocks noGrp="1"/>
          </p:cNvSpPr>
          <p:nvPr>
            <p:ph idx="1"/>
          </p:nvPr>
        </p:nvSpPr>
        <p:spPr/>
        <p:txBody>
          <a:bodyPr/>
          <a:lstStyle/>
          <a:p>
            <a:r>
              <a:rPr lang="en-US" dirty="0" smtClean="0"/>
              <a:t>Francis Cecil Sumner</a:t>
            </a:r>
            <a:endParaRPr lang="en-US" dirty="0"/>
          </a:p>
        </p:txBody>
      </p:sp>
    </p:spTree>
    <p:extLst>
      <p:ext uri="{BB962C8B-B14F-4D97-AF65-F5344CB8AC3E}">
        <p14:creationId xmlns:p14="http://schemas.microsoft.com/office/powerpoint/2010/main" val="3249472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lstStyle/>
          <a:p>
            <a:r>
              <a:rPr lang="en-US" dirty="0" smtClean="0"/>
              <a:t>What is the goal of explanation</a:t>
            </a:r>
            <a:endParaRPr lang="en-US" dirty="0"/>
          </a:p>
        </p:txBody>
      </p:sp>
    </p:spTree>
    <p:extLst>
      <p:ext uri="{BB962C8B-B14F-4D97-AF65-F5344CB8AC3E}">
        <p14:creationId xmlns:p14="http://schemas.microsoft.com/office/powerpoint/2010/main" val="75557452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60</a:t>
            </a:r>
            <a:endParaRPr lang="en-US" dirty="0"/>
          </a:p>
        </p:txBody>
      </p:sp>
      <p:sp>
        <p:nvSpPr>
          <p:cNvPr id="3" name="Content Placeholder 2"/>
          <p:cNvSpPr>
            <a:spLocks noGrp="1"/>
          </p:cNvSpPr>
          <p:nvPr>
            <p:ph idx="1"/>
          </p:nvPr>
        </p:nvSpPr>
        <p:spPr/>
        <p:txBody>
          <a:bodyPr/>
          <a:lstStyle/>
          <a:p>
            <a:r>
              <a:rPr lang="en-US" dirty="0" smtClean="0"/>
              <a:t>Student of Wundt</a:t>
            </a:r>
            <a:endParaRPr lang="en-US" dirty="0"/>
          </a:p>
        </p:txBody>
      </p:sp>
    </p:spTree>
    <p:extLst>
      <p:ext uri="{BB962C8B-B14F-4D97-AF65-F5344CB8AC3E}">
        <p14:creationId xmlns:p14="http://schemas.microsoft.com/office/powerpoint/2010/main" val="195512706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60- Answer</a:t>
            </a:r>
            <a:endParaRPr lang="en-US" dirty="0"/>
          </a:p>
        </p:txBody>
      </p:sp>
      <p:sp>
        <p:nvSpPr>
          <p:cNvPr id="3" name="Content Placeholder 2"/>
          <p:cNvSpPr>
            <a:spLocks noGrp="1"/>
          </p:cNvSpPr>
          <p:nvPr>
            <p:ph idx="1"/>
          </p:nvPr>
        </p:nvSpPr>
        <p:spPr/>
        <p:txBody>
          <a:bodyPr/>
          <a:lstStyle/>
          <a:p>
            <a:r>
              <a:rPr lang="en-US" dirty="0" smtClean="0"/>
              <a:t>Edward </a:t>
            </a:r>
            <a:r>
              <a:rPr lang="en-US" dirty="0" err="1" smtClean="0"/>
              <a:t>Titchener</a:t>
            </a:r>
            <a:endParaRPr lang="en-US" dirty="0"/>
          </a:p>
        </p:txBody>
      </p:sp>
    </p:spTree>
    <p:extLst>
      <p:ext uri="{BB962C8B-B14F-4D97-AF65-F5344CB8AC3E}">
        <p14:creationId xmlns:p14="http://schemas.microsoft.com/office/powerpoint/2010/main" val="98616089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61</a:t>
            </a:r>
            <a:endParaRPr lang="en-US" dirty="0"/>
          </a:p>
        </p:txBody>
      </p:sp>
      <p:sp>
        <p:nvSpPr>
          <p:cNvPr id="3" name="Content Placeholder 2"/>
          <p:cNvSpPr>
            <a:spLocks noGrp="1"/>
          </p:cNvSpPr>
          <p:nvPr>
            <p:ph idx="1"/>
          </p:nvPr>
        </p:nvSpPr>
        <p:spPr/>
        <p:txBody>
          <a:bodyPr/>
          <a:lstStyle/>
          <a:p>
            <a:r>
              <a:rPr lang="en-US" dirty="0" smtClean="0"/>
              <a:t>Student of William James</a:t>
            </a:r>
            <a:endParaRPr lang="en-US" dirty="0"/>
          </a:p>
        </p:txBody>
      </p:sp>
    </p:spTree>
    <p:extLst>
      <p:ext uri="{BB962C8B-B14F-4D97-AF65-F5344CB8AC3E}">
        <p14:creationId xmlns:p14="http://schemas.microsoft.com/office/powerpoint/2010/main" val="23485934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61- Answer</a:t>
            </a:r>
            <a:endParaRPr lang="en-US" dirty="0"/>
          </a:p>
        </p:txBody>
      </p:sp>
      <p:sp>
        <p:nvSpPr>
          <p:cNvPr id="3" name="Content Placeholder 2"/>
          <p:cNvSpPr>
            <a:spLocks noGrp="1"/>
          </p:cNvSpPr>
          <p:nvPr>
            <p:ph idx="1"/>
          </p:nvPr>
        </p:nvSpPr>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31829873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62</a:t>
            </a:r>
            <a:endParaRPr lang="en-US" dirty="0"/>
          </a:p>
        </p:txBody>
      </p:sp>
      <p:sp>
        <p:nvSpPr>
          <p:cNvPr id="3" name="Content Placeholder 2"/>
          <p:cNvSpPr>
            <a:spLocks noGrp="1"/>
          </p:cNvSpPr>
          <p:nvPr>
            <p:ph idx="1"/>
          </p:nvPr>
        </p:nvSpPr>
        <p:spPr/>
        <p:txBody>
          <a:bodyPr/>
          <a:lstStyle/>
          <a:p>
            <a:r>
              <a:rPr lang="en-US" dirty="0" smtClean="0"/>
              <a:t>Who brought Wundt’s ideas to America?</a:t>
            </a:r>
            <a:endParaRPr lang="en-US" dirty="0"/>
          </a:p>
        </p:txBody>
      </p:sp>
    </p:spTree>
    <p:extLst>
      <p:ext uri="{BB962C8B-B14F-4D97-AF65-F5344CB8AC3E}">
        <p14:creationId xmlns:p14="http://schemas.microsoft.com/office/powerpoint/2010/main" val="22911317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62- Answer</a:t>
            </a:r>
            <a:endParaRPr lang="en-US" dirty="0"/>
          </a:p>
        </p:txBody>
      </p:sp>
      <p:sp>
        <p:nvSpPr>
          <p:cNvPr id="3" name="Content Placeholder 2"/>
          <p:cNvSpPr>
            <a:spLocks noGrp="1"/>
          </p:cNvSpPr>
          <p:nvPr>
            <p:ph idx="1"/>
          </p:nvPr>
        </p:nvSpPr>
        <p:spPr/>
        <p:txBody>
          <a:bodyPr/>
          <a:lstStyle/>
          <a:p>
            <a:r>
              <a:rPr lang="en-US" dirty="0" smtClean="0"/>
              <a:t>Edward </a:t>
            </a:r>
            <a:r>
              <a:rPr lang="en-US" dirty="0" err="1" smtClean="0"/>
              <a:t>Titchener</a:t>
            </a:r>
            <a:endParaRPr lang="en-US" dirty="0"/>
          </a:p>
        </p:txBody>
      </p:sp>
    </p:spTree>
    <p:extLst>
      <p:ext uri="{BB962C8B-B14F-4D97-AF65-F5344CB8AC3E}">
        <p14:creationId xmlns:p14="http://schemas.microsoft.com/office/powerpoint/2010/main" val="310731281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63</a:t>
            </a:r>
            <a:endParaRPr lang="en-US" dirty="0"/>
          </a:p>
        </p:txBody>
      </p:sp>
      <p:sp>
        <p:nvSpPr>
          <p:cNvPr id="3" name="Content Placeholder 2"/>
          <p:cNvSpPr>
            <a:spLocks noGrp="1"/>
          </p:cNvSpPr>
          <p:nvPr>
            <p:ph idx="1"/>
          </p:nvPr>
        </p:nvSpPr>
        <p:spPr/>
        <p:txBody>
          <a:bodyPr/>
          <a:lstStyle/>
          <a:p>
            <a:r>
              <a:rPr lang="en-US" dirty="0" smtClean="0"/>
              <a:t>Theory used today by evolutionary psychologists</a:t>
            </a:r>
            <a:endParaRPr lang="en-US" dirty="0"/>
          </a:p>
        </p:txBody>
      </p:sp>
    </p:spTree>
    <p:extLst>
      <p:ext uri="{BB962C8B-B14F-4D97-AF65-F5344CB8AC3E}">
        <p14:creationId xmlns:p14="http://schemas.microsoft.com/office/powerpoint/2010/main" val="336949541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63- Answer</a:t>
            </a:r>
            <a:endParaRPr lang="en-US" dirty="0"/>
          </a:p>
        </p:txBody>
      </p:sp>
      <p:sp>
        <p:nvSpPr>
          <p:cNvPr id="3" name="Content Placeholder 2"/>
          <p:cNvSpPr>
            <a:spLocks noGrp="1"/>
          </p:cNvSpPr>
          <p:nvPr>
            <p:ph idx="1"/>
          </p:nvPr>
        </p:nvSpPr>
        <p:spPr/>
        <p:txBody>
          <a:bodyPr/>
          <a:lstStyle/>
          <a:p>
            <a:r>
              <a:rPr lang="en-US" dirty="0" smtClean="0"/>
              <a:t>functionalism</a:t>
            </a:r>
            <a:endParaRPr lang="en-US" dirty="0"/>
          </a:p>
        </p:txBody>
      </p:sp>
    </p:spTree>
    <p:extLst>
      <p:ext uri="{BB962C8B-B14F-4D97-AF65-F5344CB8AC3E}">
        <p14:creationId xmlns:p14="http://schemas.microsoft.com/office/powerpoint/2010/main" val="7005814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 64</a:t>
            </a:r>
            <a:endParaRPr lang="en-US" dirty="0"/>
          </a:p>
        </p:txBody>
      </p:sp>
      <p:sp>
        <p:nvSpPr>
          <p:cNvPr id="3" name="Content Placeholder 2"/>
          <p:cNvSpPr>
            <a:spLocks noGrp="1"/>
          </p:cNvSpPr>
          <p:nvPr>
            <p:ph idx="1"/>
          </p:nvPr>
        </p:nvSpPr>
        <p:spPr/>
        <p:txBody>
          <a:bodyPr/>
          <a:lstStyle/>
          <a:p>
            <a:r>
              <a:rPr lang="en-US" dirty="0" smtClean="0"/>
              <a:t>Lived 1863-1930</a:t>
            </a:r>
            <a:endParaRPr lang="en-US" dirty="0"/>
          </a:p>
        </p:txBody>
      </p:sp>
    </p:spTree>
    <p:extLst>
      <p:ext uri="{BB962C8B-B14F-4D97-AF65-F5344CB8AC3E}">
        <p14:creationId xmlns:p14="http://schemas.microsoft.com/office/powerpoint/2010/main" val="34932508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64- Answer</a:t>
            </a:r>
            <a:endParaRPr lang="en-US" dirty="0"/>
          </a:p>
        </p:txBody>
      </p:sp>
      <p:sp>
        <p:nvSpPr>
          <p:cNvPr id="3" name="Content Placeholder 2"/>
          <p:cNvSpPr>
            <a:spLocks noGrp="1"/>
          </p:cNvSpPr>
          <p:nvPr>
            <p:ph idx="1"/>
          </p:nvPr>
        </p:nvSpPr>
        <p:spPr>
          <a:xfrm>
            <a:off x="381000" y="1600200"/>
            <a:ext cx="8229600" cy="4525963"/>
          </a:xfrm>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57879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Answer</a:t>
            </a:r>
            <a:endParaRPr lang="en-US" dirty="0"/>
          </a:p>
        </p:txBody>
      </p:sp>
      <p:sp>
        <p:nvSpPr>
          <p:cNvPr id="3" name="Content Placeholder 2"/>
          <p:cNvSpPr>
            <a:spLocks noGrp="1"/>
          </p:cNvSpPr>
          <p:nvPr>
            <p:ph idx="1"/>
          </p:nvPr>
        </p:nvSpPr>
        <p:spPr/>
        <p:txBody>
          <a:bodyPr/>
          <a:lstStyle/>
          <a:p>
            <a:r>
              <a:rPr lang="en-US" dirty="0" smtClean="0"/>
              <a:t>theory</a:t>
            </a:r>
            <a:endParaRPr lang="en-US" dirty="0"/>
          </a:p>
        </p:txBody>
      </p:sp>
    </p:spTree>
    <p:extLst>
      <p:ext uri="{BB962C8B-B14F-4D97-AF65-F5344CB8AC3E}">
        <p14:creationId xmlns:p14="http://schemas.microsoft.com/office/powerpoint/2010/main" val="162604560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65</a:t>
            </a:r>
            <a:endParaRPr lang="en-US" dirty="0"/>
          </a:p>
        </p:txBody>
      </p:sp>
      <p:sp>
        <p:nvSpPr>
          <p:cNvPr id="3" name="Content Placeholder 2"/>
          <p:cNvSpPr>
            <a:spLocks noGrp="1"/>
          </p:cNvSpPr>
          <p:nvPr>
            <p:ph idx="1"/>
          </p:nvPr>
        </p:nvSpPr>
        <p:spPr/>
        <p:txBody>
          <a:bodyPr/>
          <a:lstStyle/>
          <a:p>
            <a:r>
              <a:rPr lang="en-US" dirty="0" smtClean="0"/>
              <a:t>Established the first psychology laboratory in Leipzig Germany in 1879</a:t>
            </a:r>
            <a:endParaRPr lang="en-US" dirty="0"/>
          </a:p>
        </p:txBody>
      </p:sp>
    </p:spTree>
    <p:extLst>
      <p:ext uri="{BB962C8B-B14F-4D97-AF65-F5344CB8AC3E}">
        <p14:creationId xmlns:p14="http://schemas.microsoft.com/office/powerpoint/2010/main" val="15885452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65- Answer</a:t>
            </a:r>
            <a:endParaRPr lang="en-US" dirty="0"/>
          </a:p>
        </p:txBody>
      </p:sp>
      <p:sp>
        <p:nvSpPr>
          <p:cNvPr id="3" name="Content Placeholder 2"/>
          <p:cNvSpPr>
            <a:spLocks noGrp="1"/>
          </p:cNvSpPr>
          <p:nvPr>
            <p:ph idx="1"/>
          </p:nvPr>
        </p:nvSpPr>
        <p:spPr/>
        <p:txBody>
          <a:bodyPr/>
          <a:lstStyle/>
          <a:p>
            <a:r>
              <a:rPr lang="en-US" dirty="0" smtClean="0"/>
              <a:t>Wilhelm Wundt</a:t>
            </a:r>
            <a:endParaRPr lang="en-US" dirty="0"/>
          </a:p>
        </p:txBody>
      </p:sp>
    </p:spTree>
    <p:extLst>
      <p:ext uri="{BB962C8B-B14F-4D97-AF65-F5344CB8AC3E}">
        <p14:creationId xmlns:p14="http://schemas.microsoft.com/office/powerpoint/2010/main" val="307769449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66</a:t>
            </a:r>
            <a:endParaRPr lang="en-US" dirty="0"/>
          </a:p>
        </p:txBody>
      </p:sp>
      <p:sp>
        <p:nvSpPr>
          <p:cNvPr id="3" name="Content Placeholder 2"/>
          <p:cNvSpPr>
            <a:spLocks noGrp="1"/>
          </p:cNvSpPr>
          <p:nvPr>
            <p:ph idx="1"/>
          </p:nvPr>
        </p:nvSpPr>
        <p:spPr/>
        <p:txBody>
          <a:bodyPr/>
          <a:lstStyle/>
          <a:p>
            <a:r>
              <a:rPr lang="en-US" dirty="0" smtClean="0"/>
              <a:t>Inventor of objective introspection</a:t>
            </a:r>
            <a:endParaRPr lang="en-US" dirty="0"/>
          </a:p>
        </p:txBody>
      </p:sp>
    </p:spTree>
    <p:extLst>
      <p:ext uri="{BB962C8B-B14F-4D97-AF65-F5344CB8AC3E}">
        <p14:creationId xmlns:p14="http://schemas.microsoft.com/office/powerpoint/2010/main" val="64471078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66- Answer</a:t>
            </a:r>
            <a:endParaRPr lang="en-US" dirty="0"/>
          </a:p>
        </p:txBody>
      </p:sp>
      <p:sp>
        <p:nvSpPr>
          <p:cNvPr id="3" name="Content Placeholder 2"/>
          <p:cNvSpPr>
            <a:spLocks noGrp="1"/>
          </p:cNvSpPr>
          <p:nvPr>
            <p:ph idx="1"/>
          </p:nvPr>
        </p:nvSpPr>
        <p:spPr/>
        <p:txBody>
          <a:bodyPr/>
          <a:lstStyle/>
          <a:p>
            <a:r>
              <a:rPr lang="en-US" dirty="0" smtClean="0"/>
              <a:t>Wilhelm Wundt</a:t>
            </a:r>
            <a:endParaRPr lang="en-US" dirty="0"/>
          </a:p>
        </p:txBody>
      </p:sp>
    </p:spTree>
    <p:extLst>
      <p:ext uri="{BB962C8B-B14F-4D97-AF65-F5344CB8AC3E}">
        <p14:creationId xmlns:p14="http://schemas.microsoft.com/office/powerpoint/2010/main" val="72145677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 67</a:t>
            </a:r>
            <a:endParaRPr lang="en-US" dirty="0"/>
          </a:p>
        </p:txBody>
      </p:sp>
      <p:sp>
        <p:nvSpPr>
          <p:cNvPr id="3" name="Content Placeholder 2"/>
          <p:cNvSpPr>
            <a:spLocks noGrp="1"/>
          </p:cNvSpPr>
          <p:nvPr>
            <p:ph idx="1"/>
          </p:nvPr>
        </p:nvSpPr>
        <p:spPr/>
        <p:txBody>
          <a:bodyPr/>
          <a:lstStyle/>
          <a:p>
            <a:r>
              <a:rPr lang="en-US" dirty="0" smtClean="0"/>
              <a:t>What is the fatal flaw of structuralism?</a:t>
            </a:r>
            <a:endParaRPr lang="en-US" dirty="0"/>
          </a:p>
        </p:txBody>
      </p:sp>
    </p:spTree>
    <p:extLst>
      <p:ext uri="{BB962C8B-B14F-4D97-AF65-F5344CB8AC3E}">
        <p14:creationId xmlns:p14="http://schemas.microsoft.com/office/powerpoint/2010/main" val="379665843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67- Answer</a:t>
            </a:r>
            <a:endParaRPr lang="en-US" dirty="0"/>
          </a:p>
        </p:txBody>
      </p:sp>
      <p:sp>
        <p:nvSpPr>
          <p:cNvPr id="3" name="Content Placeholder 2"/>
          <p:cNvSpPr>
            <a:spLocks noGrp="1"/>
          </p:cNvSpPr>
          <p:nvPr>
            <p:ph idx="1"/>
          </p:nvPr>
        </p:nvSpPr>
        <p:spPr/>
        <p:txBody>
          <a:bodyPr/>
          <a:lstStyle/>
          <a:p>
            <a:r>
              <a:rPr lang="en-US" dirty="0"/>
              <a:t>It is a private technique and therefore data is not able to be reproduced by others</a:t>
            </a:r>
          </a:p>
        </p:txBody>
      </p:sp>
    </p:spTree>
    <p:extLst>
      <p:ext uri="{BB962C8B-B14F-4D97-AF65-F5344CB8AC3E}">
        <p14:creationId xmlns:p14="http://schemas.microsoft.com/office/powerpoint/2010/main" val="191710388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68</a:t>
            </a:r>
            <a:endParaRPr lang="en-US" dirty="0"/>
          </a:p>
        </p:txBody>
      </p:sp>
      <p:sp>
        <p:nvSpPr>
          <p:cNvPr id="3" name="Content Placeholder 2"/>
          <p:cNvSpPr>
            <a:spLocks noGrp="1"/>
          </p:cNvSpPr>
          <p:nvPr>
            <p:ph idx="1"/>
          </p:nvPr>
        </p:nvSpPr>
        <p:spPr/>
        <p:txBody>
          <a:bodyPr/>
          <a:lstStyle/>
          <a:p>
            <a:r>
              <a:rPr lang="en-US" dirty="0" smtClean="0"/>
              <a:t>Physiologist who applied scientific principles to the human mind</a:t>
            </a:r>
            <a:endParaRPr lang="en-US" dirty="0"/>
          </a:p>
        </p:txBody>
      </p:sp>
    </p:spTree>
    <p:extLst>
      <p:ext uri="{BB962C8B-B14F-4D97-AF65-F5344CB8AC3E}">
        <p14:creationId xmlns:p14="http://schemas.microsoft.com/office/powerpoint/2010/main" val="263189452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68- Answer</a:t>
            </a:r>
            <a:endParaRPr lang="en-US" dirty="0"/>
          </a:p>
        </p:txBody>
      </p:sp>
      <p:sp>
        <p:nvSpPr>
          <p:cNvPr id="3" name="Content Placeholder 2"/>
          <p:cNvSpPr>
            <a:spLocks noGrp="1"/>
          </p:cNvSpPr>
          <p:nvPr>
            <p:ph idx="1"/>
          </p:nvPr>
        </p:nvSpPr>
        <p:spPr/>
        <p:txBody>
          <a:bodyPr/>
          <a:lstStyle/>
          <a:p>
            <a:r>
              <a:rPr lang="en-US" dirty="0" smtClean="0"/>
              <a:t>Wilhelm Wundt</a:t>
            </a:r>
            <a:endParaRPr lang="en-US" dirty="0"/>
          </a:p>
        </p:txBody>
      </p:sp>
    </p:spTree>
    <p:extLst>
      <p:ext uri="{BB962C8B-B14F-4D97-AF65-F5344CB8AC3E}">
        <p14:creationId xmlns:p14="http://schemas.microsoft.com/office/powerpoint/2010/main" val="126351246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69</a:t>
            </a:r>
            <a:endParaRPr lang="en-US" dirty="0"/>
          </a:p>
        </p:txBody>
      </p:sp>
      <p:sp>
        <p:nvSpPr>
          <p:cNvPr id="3" name="Content Placeholder 2"/>
          <p:cNvSpPr>
            <a:spLocks noGrp="1"/>
          </p:cNvSpPr>
          <p:nvPr>
            <p:ph idx="1"/>
          </p:nvPr>
        </p:nvSpPr>
        <p:spPr/>
        <p:txBody>
          <a:bodyPr/>
          <a:lstStyle/>
          <a:p>
            <a:r>
              <a:rPr lang="en-US" dirty="0" smtClean="0"/>
              <a:t>What percent of new doctoral degrees are being earned by members of ethnic minority groups?</a:t>
            </a:r>
            <a:endParaRPr lang="en-US" dirty="0"/>
          </a:p>
        </p:txBody>
      </p:sp>
    </p:spTree>
    <p:extLst>
      <p:ext uri="{BB962C8B-B14F-4D97-AF65-F5344CB8AC3E}">
        <p14:creationId xmlns:p14="http://schemas.microsoft.com/office/powerpoint/2010/main" val="219078956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69- Answer</a:t>
            </a:r>
            <a:endParaRPr lang="en-US" dirty="0"/>
          </a:p>
        </p:txBody>
      </p:sp>
      <p:sp>
        <p:nvSpPr>
          <p:cNvPr id="3" name="Content Placeholder 2"/>
          <p:cNvSpPr>
            <a:spLocks noGrp="1"/>
          </p:cNvSpPr>
          <p:nvPr>
            <p:ph idx="1"/>
          </p:nvPr>
        </p:nvSpPr>
        <p:spPr/>
        <p:txBody>
          <a:bodyPr/>
          <a:lstStyle/>
          <a:p>
            <a:r>
              <a:rPr lang="en-US" dirty="0" smtClean="0"/>
              <a:t>18%</a:t>
            </a:r>
            <a:endParaRPr lang="en-US" dirty="0"/>
          </a:p>
        </p:txBody>
      </p:sp>
    </p:spTree>
    <p:extLst>
      <p:ext uri="{BB962C8B-B14F-4D97-AF65-F5344CB8AC3E}">
        <p14:creationId xmlns:p14="http://schemas.microsoft.com/office/powerpoint/2010/main" val="3227722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lstStyle/>
          <a:p>
            <a:r>
              <a:rPr lang="en-US" dirty="0" smtClean="0"/>
              <a:t>What is a theory</a:t>
            </a:r>
            <a:endParaRPr lang="en-US" dirty="0"/>
          </a:p>
        </p:txBody>
      </p:sp>
    </p:spTree>
    <p:extLst>
      <p:ext uri="{BB962C8B-B14F-4D97-AF65-F5344CB8AC3E}">
        <p14:creationId xmlns:p14="http://schemas.microsoft.com/office/powerpoint/2010/main" val="395613027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70</a:t>
            </a:r>
            <a:endParaRPr lang="en-US" dirty="0"/>
          </a:p>
        </p:txBody>
      </p:sp>
      <p:sp>
        <p:nvSpPr>
          <p:cNvPr id="3" name="Content Placeholder 2"/>
          <p:cNvSpPr>
            <a:spLocks noGrp="1"/>
          </p:cNvSpPr>
          <p:nvPr>
            <p:ph idx="1"/>
          </p:nvPr>
        </p:nvSpPr>
        <p:spPr/>
        <p:txBody>
          <a:bodyPr/>
          <a:lstStyle/>
          <a:p>
            <a:r>
              <a:rPr lang="en-US" dirty="0" smtClean="0"/>
              <a:t>Father of psychology</a:t>
            </a:r>
            <a:endParaRPr lang="en-US" dirty="0"/>
          </a:p>
        </p:txBody>
      </p:sp>
    </p:spTree>
    <p:extLst>
      <p:ext uri="{BB962C8B-B14F-4D97-AF65-F5344CB8AC3E}">
        <p14:creationId xmlns:p14="http://schemas.microsoft.com/office/powerpoint/2010/main" val="219309829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70- Answer</a:t>
            </a:r>
            <a:endParaRPr lang="en-US" dirty="0"/>
          </a:p>
        </p:txBody>
      </p:sp>
      <p:sp>
        <p:nvSpPr>
          <p:cNvPr id="3" name="Content Placeholder 2"/>
          <p:cNvSpPr>
            <a:spLocks noGrp="1"/>
          </p:cNvSpPr>
          <p:nvPr>
            <p:ph idx="1"/>
          </p:nvPr>
        </p:nvSpPr>
        <p:spPr/>
        <p:txBody>
          <a:bodyPr/>
          <a:lstStyle/>
          <a:p>
            <a:r>
              <a:rPr lang="en-US" dirty="0" smtClean="0"/>
              <a:t>Wilhelm Wundt</a:t>
            </a:r>
            <a:endParaRPr lang="en-US" dirty="0"/>
          </a:p>
        </p:txBody>
      </p:sp>
    </p:spTree>
    <p:extLst>
      <p:ext uri="{BB962C8B-B14F-4D97-AF65-F5344CB8AC3E}">
        <p14:creationId xmlns:p14="http://schemas.microsoft.com/office/powerpoint/2010/main" val="374119420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71</a:t>
            </a:r>
            <a:endParaRPr lang="en-US" dirty="0"/>
          </a:p>
        </p:txBody>
      </p:sp>
      <p:sp>
        <p:nvSpPr>
          <p:cNvPr id="3" name="Content Placeholder 2"/>
          <p:cNvSpPr>
            <a:spLocks noGrp="1"/>
          </p:cNvSpPr>
          <p:nvPr>
            <p:ph idx="1"/>
          </p:nvPr>
        </p:nvSpPr>
        <p:spPr/>
        <p:txBody>
          <a:bodyPr/>
          <a:lstStyle/>
          <a:p>
            <a:r>
              <a:rPr lang="en-US" dirty="0" smtClean="0"/>
              <a:t>Lived 1867- 1927</a:t>
            </a:r>
            <a:endParaRPr lang="en-US" dirty="0"/>
          </a:p>
        </p:txBody>
      </p:sp>
    </p:spTree>
    <p:extLst>
      <p:ext uri="{BB962C8B-B14F-4D97-AF65-F5344CB8AC3E}">
        <p14:creationId xmlns:p14="http://schemas.microsoft.com/office/powerpoint/2010/main" val="413312068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71- Answer</a:t>
            </a:r>
            <a:endParaRPr lang="en-US" dirty="0"/>
          </a:p>
        </p:txBody>
      </p:sp>
      <p:sp>
        <p:nvSpPr>
          <p:cNvPr id="3" name="Content Placeholder 2"/>
          <p:cNvSpPr>
            <a:spLocks noGrp="1"/>
          </p:cNvSpPr>
          <p:nvPr>
            <p:ph idx="1"/>
          </p:nvPr>
        </p:nvSpPr>
        <p:spPr/>
        <p:txBody>
          <a:bodyPr/>
          <a:lstStyle/>
          <a:p>
            <a:r>
              <a:rPr lang="en-US" dirty="0" smtClean="0"/>
              <a:t>Edward </a:t>
            </a:r>
            <a:r>
              <a:rPr lang="en-US" dirty="0" err="1" smtClean="0"/>
              <a:t>Titchener</a:t>
            </a:r>
            <a:endParaRPr lang="en-US" dirty="0"/>
          </a:p>
        </p:txBody>
      </p:sp>
    </p:spTree>
    <p:extLst>
      <p:ext uri="{BB962C8B-B14F-4D97-AF65-F5344CB8AC3E}">
        <p14:creationId xmlns:p14="http://schemas.microsoft.com/office/powerpoint/2010/main" val="316369705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72</a:t>
            </a:r>
            <a:endParaRPr lang="en-US" dirty="0"/>
          </a:p>
        </p:txBody>
      </p:sp>
      <p:sp>
        <p:nvSpPr>
          <p:cNvPr id="3" name="Content Placeholder 2"/>
          <p:cNvSpPr>
            <a:spLocks noGrp="1"/>
          </p:cNvSpPr>
          <p:nvPr>
            <p:ph idx="1"/>
          </p:nvPr>
        </p:nvSpPr>
        <p:spPr/>
        <p:txBody>
          <a:bodyPr/>
          <a:lstStyle/>
          <a:p>
            <a:r>
              <a:rPr lang="en-US" dirty="0" smtClean="0"/>
              <a:t>Completed her Ph.D. requirements at Harvard University but was denied a doctorate</a:t>
            </a:r>
            <a:endParaRPr lang="en-US" dirty="0"/>
          </a:p>
        </p:txBody>
      </p:sp>
    </p:spTree>
    <p:extLst>
      <p:ext uri="{BB962C8B-B14F-4D97-AF65-F5344CB8AC3E}">
        <p14:creationId xmlns:p14="http://schemas.microsoft.com/office/powerpoint/2010/main" val="341612401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72- Answer</a:t>
            </a:r>
            <a:endParaRPr lang="en-US" dirty="0"/>
          </a:p>
        </p:txBody>
      </p:sp>
      <p:sp>
        <p:nvSpPr>
          <p:cNvPr id="3" name="Content Placeholder 2"/>
          <p:cNvSpPr>
            <a:spLocks noGrp="1"/>
          </p:cNvSpPr>
          <p:nvPr>
            <p:ph idx="1"/>
          </p:nvPr>
        </p:nvSpPr>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336590273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73</a:t>
            </a:r>
            <a:endParaRPr lang="en-US" dirty="0"/>
          </a:p>
        </p:txBody>
      </p:sp>
      <p:sp>
        <p:nvSpPr>
          <p:cNvPr id="3" name="Content Placeholder 2"/>
          <p:cNvSpPr>
            <a:spLocks noGrp="1"/>
          </p:cNvSpPr>
          <p:nvPr>
            <p:ph idx="1"/>
          </p:nvPr>
        </p:nvSpPr>
        <p:spPr/>
        <p:txBody>
          <a:bodyPr/>
          <a:lstStyle/>
          <a:p>
            <a:r>
              <a:rPr lang="en-US" dirty="0" smtClean="0"/>
              <a:t>The process of examining and measuring one’s own thoughts and mental activities</a:t>
            </a:r>
            <a:endParaRPr lang="en-US" dirty="0"/>
          </a:p>
        </p:txBody>
      </p:sp>
    </p:spTree>
    <p:extLst>
      <p:ext uri="{BB962C8B-B14F-4D97-AF65-F5344CB8AC3E}">
        <p14:creationId xmlns:p14="http://schemas.microsoft.com/office/powerpoint/2010/main" val="328960838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73- Answer</a:t>
            </a:r>
            <a:endParaRPr lang="en-US" dirty="0"/>
          </a:p>
        </p:txBody>
      </p:sp>
      <p:sp>
        <p:nvSpPr>
          <p:cNvPr id="3" name="Content Placeholder 2"/>
          <p:cNvSpPr>
            <a:spLocks noGrp="1"/>
          </p:cNvSpPr>
          <p:nvPr>
            <p:ph idx="1"/>
          </p:nvPr>
        </p:nvSpPr>
        <p:spPr/>
        <p:txBody>
          <a:bodyPr/>
          <a:lstStyle/>
          <a:p>
            <a:r>
              <a:rPr lang="en-US" dirty="0" smtClean="0"/>
              <a:t>Objective introspection</a:t>
            </a:r>
            <a:endParaRPr lang="en-US" dirty="0"/>
          </a:p>
        </p:txBody>
      </p:sp>
    </p:spTree>
    <p:extLst>
      <p:ext uri="{BB962C8B-B14F-4D97-AF65-F5344CB8AC3E}">
        <p14:creationId xmlns:p14="http://schemas.microsoft.com/office/powerpoint/2010/main" val="140631827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74</a:t>
            </a:r>
            <a:endParaRPr lang="en-US" dirty="0"/>
          </a:p>
        </p:txBody>
      </p:sp>
      <p:sp>
        <p:nvSpPr>
          <p:cNvPr id="3" name="Content Placeholder 2"/>
          <p:cNvSpPr>
            <a:spLocks noGrp="1"/>
          </p:cNvSpPr>
          <p:nvPr>
            <p:ph idx="1"/>
          </p:nvPr>
        </p:nvSpPr>
        <p:spPr/>
        <p:txBody>
          <a:bodyPr/>
          <a:lstStyle/>
          <a:p>
            <a:r>
              <a:rPr lang="en-US" dirty="0" smtClean="0"/>
              <a:t>Women constitute what percentage of all psychologists holding doctoral degrees?</a:t>
            </a:r>
            <a:endParaRPr lang="en-US" dirty="0"/>
          </a:p>
        </p:txBody>
      </p:sp>
    </p:spTree>
    <p:extLst>
      <p:ext uri="{BB962C8B-B14F-4D97-AF65-F5344CB8AC3E}">
        <p14:creationId xmlns:p14="http://schemas.microsoft.com/office/powerpoint/2010/main" val="90169678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74- Answer</a:t>
            </a:r>
            <a:endParaRPr lang="en-US" dirty="0"/>
          </a:p>
        </p:txBody>
      </p:sp>
      <p:sp>
        <p:nvSpPr>
          <p:cNvPr id="3" name="Content Placeholder 2"/>
          <p:cNvSpPr>
            <a:spLocks noGrp="1"/>
          </p:cNvSpPr>
          <p:nvPr>
            <p:ph idx="1"/>
          </p:nvPr>
        </p:nvSpPr>
        <p:spPr/>
        <p:txBody>
          <a:bodyPr/>
          <a:lstStyle/>
          <a:p>
            <a:r>
              <a:rPr lang="en-US" dirty="0" smtClean="0"/>
              <a:t>48%</a:t>
            </a:r>
            <a:endParaRPr lang="en-US" dirty="0"/>
          </a:p>
        </p:txBody>
      </p:sp>
    </p:spTree>
    <p:extLst>
      <p:ext uri="{BB962C8B-B14F-4D97-AF65-F5344CB8AC3E}">
        <p14:creationId xmlns:p14="http://schemas.microsoft.com/office/powerpoint/2010/main" val="2245191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 Answer</a:t>
            </a:r>
            <a:endParaRPr lang="en-US" dirty="0"/>
          </a:p>
        </p:txBody>
      </p:sp>
      <p:sp>
        <p:nvSpPr>
          <p:cNvPr id="3" name="Content Placeholder 2"/>
          <p:cNvSpPr>
            <a:spLocks noGrp="1"/>
          </p:cNvSpPr>
          <p:nvPr>
            <p:ph idx="1"/>
          </p:nvPr>
        </p:nvSpPr>
        <p:spPr/>
        <p:txBody>
          <a:bodyPr/>
          <a:lstStyle/>
          <a:p>
            <a:r>
              <a:rPr lang="en-US" dirty="0" smtClean="0"/>
              <a:t>A general explanation of a set of observations or facts.</a:t>
            </a:r>
            <a:endParaRPr lang="en-US" dirty="0"/>
          </a:p>
        </p:txBody>
      </p:sp>
    </p:spTree>
    <p:extLst>
      <p:ext uri="{BB962C8B-B14F-4D97-AF65-F5344CB8AC3E}">
        <p14:creationId xmlns:p14="http://schemas.microsoft.com/office/powerpoint/2010/main" val="33180232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75</a:t>
            </a:r>
            <a:endParaRPr lang="en-US" dirty="0"/>
          </a:p>
        </p:txBody>
      </p:sp>
      <p:sp>
        <p:nvSpPr>
          <p:cNvPr id="3" name="Content Placeholder 2"/>
          <p:cNvSpPr>
            <a:spLocks noGrp="1"/>
          </p:cNvSpPr>
          <p:nvPr>
            <p:ph idx="1"/>
          </p:nvPr>
        </p:nvSpPr>
        <p:spPr/>
        <p:txBody>
          <a:bodyPr/>
          <a:lstStyle/>
          <a:p>
            <a:r>
              <a:rPr lang="en-US" dirty="0" smtClean="0"/>
              <a:t>Student of </a:t>
            </a:r>
            <a:r>
              <a:rPr lang="en-US" dirty="0" err="1" smtClean="0"/>
              <a:t>Titchener</a:t>
            </a:r>
            <a:r>
              <a:rPr lang="en-US" dirty="0" smtClean="0"/>
              <a:t> at Cornell University</a:t>
            </a:r>
            <a:endParaRPr lang="en-US" dirty="0"/>
          </a:p>
        </p:txBody>
      </p:sp>
    </p:spTree>
    <p:extLst>
      <p:ext uri="{BB962C8B-B14F-4D97-AF65-F5344CB8AC3E}">
        <p14:creationId xmlns:p14="http://schemas.microsoft.com/office/powerpoint/2010/main" val="234393996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75- Answer</a:t>
            </a:r>
            <a:endParaRPr lang="en-US" dirty="0"/>
          </a:p>
        </p:txBody>
      </p:sp>
      <p:sp>
        <p:nvSpPr>
          <p:cNvPr id="3" name="Content Placeholder 2"/>
          <p:cNvSpPr>
            <a:spLocks noGrp="1"/>
          </p:cNvSpPr>
          <p:nvPr>
            <p:ph idx="1"/>
          </p:nvPr>
        </p:nvSpPr>
        <p:spPr/>
        <p:txBody>
          <a:bodyPr/>
          <a:lstStyle/>
          <a:p>
            <a:r>
              <a:rPr lang="en-US" dirty="0" smtClean="0"/>
              <a:t>Margaret F. Washburn</a:t>
            </a:r>
            <a:endParaRPr lang="en-US" dirty="0"/>
          </a:p>
        </p:txBody>
      </p:sp>
    </p:spTree>
    <p:extLst>
      <p:ext uri="{BB962C8B-B14F-4D97-AF65-F5344CB8AC3E}">
        <p14:creationId xmlns:p14="http://schemas.microsoft.com/office/powerpoint/2010/main" val="334442337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76</a:t>
            </a:r>
            <a:endParaRPr lang="en-US" dirty="0"/>
          </a:p>
        </p:txBody>
      </p:sp>
      <p:sp>
        <p:nvSpPr>
          <p:cNvPr id="3" name="Content Placeholder 2"/>
          <p:cNvSpPr>
            <a:spLocks noGrp="1"/>
          </p:cNvSpPr>
          <p:nvPr>
            <p:ph idx="1"/>
          </p:nvPr>
        </p:nvSpPr>
        <p:spPr/>
        <p:txBody>
          <a:bodyPr/>
          <a:lstStyle/>
          <a:p>
            <a:r>
              <a:rPr lang="en-US" dirty="0" smtClean="0"/>
              <a:t>Expanded Wundt’s ideas of introspection of to include thoughts as well as physical sensations</a:t>
            </a:r>
            <a:endParaRPr lang="en-US" dirty="0"/>
          </a:p>
        </p:txBody>
      </p:sp>
    </p:spTree>
    <p:extLst>
      <p:ext uri="{BB962C8B-B14F-4D97-AF65-F5344CB8AC3E}">
        <p14:creationId xmlns:p14="http://schemas.microsoft.com/office/powerpoint/2010/main" val="409208292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76- Answer</a:t>
            </a:r>
            <a:endParaRPr lang="en-US" dirty="0"/>
          </a:p>
        </p:txBody>
      </p:sp>
      <p:sp>
        <p:nvSpPr>
          <p:cNvPr id="3" name="Content Placeholder 2"/>
          <p:cNvSpPr>
            <a:spLocks noGrp="1"/>
          </p:cNvSpPr>
          <p:nvPr>
            <p:ph idx="1"/>
          </p:nvPr>
        </p:nvSpPr>
        <p:spPr/>
        <p:txBody>
          <a:bodyPr/>
          <a:lstStyle/>
          <a:p>
            <a:r>
              <a:rPr lang="en-US" dirty="0" smtClean="0"/>
              <a:t>Edward </a:t>
            </a:r>
            <a:r>
              <a:rPr lang="en-US" dirty="0" err="1" smtClean="0"/>
              <a:t>Titchener</a:t>
            </a:r>
            <a:endParaRPr lang="en-US" dirty="0"/>
          </a:p>
        </p:txBody>
      </p:sp>
    </p:spTree>
    <p:extLst>
      <p:ext uri="{BB962C8B-B14F-4D97-AF65-F5344CB8AC3E}">
        <p14:creationId xmlns:p14="http://schemas.microsoft.com/office/powerpoint/2010/main" val="151033526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77</a:t>
            </a:r>
            <a:endParaRPr lang="en-US" dirty="0"/>
          </a:p>
        </p:txBody>
      </p:sp>
      <p:sp>
        <p:nvSpPr>
          <p:cNvPr id="3" name="Content Placeholder 2"/>
          <p:cNvSpPr>
            <a:spLocks noGrp="1"/>
          </p:cNvSpPr>
          <p:nvPr>
            <p:ph idx="1"/>
          </p:nvPr>
        </p:nvSpPr>
        <p:spPr/>
        <p:txBody>
          <a:bodyPr/>
          <a:lstStyle/>
          <a:p>
            <a:r>
              <a:rPr lang="en-US" dirty="0"/>
              <a:t>E</a:t>
            </a:r>
            <a:r>
              <a:rPr lang="en-US" dirty="0" smtClean="0"/>
              <a:t>arly </a:t>
            </a:r>
            <a:r>
              <a:rPr lang="en-US" dirty="0"/>
              <a:t>perspective in psychology associated with Wilhelm Wundt and Edward </a:t>
            </a:r>
            <a:r>
              <a:rPr lang="en-US" dirty="0" err="1"/>
              <a:t>Titchener</a:t>
            </a:r>
            <a:r>
              <a:rPr lang="en-US" dirty="0"/>
              <a:t> in which the focus of study is the structure or basic elements of the mind</a:t>
            </a:r>
          </a:p>
          <a:p>
            <a:endParaRPr lang="en-US" dirty="0"/>
          </a:p>
        </p:txBody>
      </p:sp>
    </p:spTree>
    <p:extLst>
      <p:ext uri="{BB962C8B-B14F-4D97-AF65-F5344CB8AC3E}">
        <p14:creationId xmlns:p14="http://schemas.microsoft.com/office/powerpoint/2010/main" val="89759002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77- Answer</a:t>
            </a:r>
            <a:endParaRPr lang="en-US" dirty="0"/>
          </a:p>
        </p:txBody>
      </p:sp>
      <p:sp>
        <p:nvSpPr>
          <p:cNvPr id="3" name="Content Placeholder 2"/>
          <p:cNvSpPr>
            <a:spLocks noGrp="1"/>
          </p:cNvSpPr>
          <p:nvPr>
            <p:ph idx="1"/>
          </p:nvPr>
        </p:nvSpPr>
        <p:spPr/>
        <p:txBody>
          <a:bodyPr/>
          <a:lstStyle/>
          <a:p>
            <a:r>
              <a:rPr lang="en-US" dirty="0" smtClean="0"/>
              <a:t>Structuralism</a:t>
            </a:r>
            <a:endParaRPr lang="en-US" dirty="0"/>
          </a:p>
        </p:txBody>
      </p:sp>
    </p:spTree>
    <p:extLst>
      <p:ext uri="{BB962C8B-B14F-4D97-AF65-F5344CB8AC3E}">
        <p14:creationId xmlns:p14="http://schemas.microsoft.com/office/powerpoint/2010/main" val="13628710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78</a:t>
            </a:r>
            <a:endParaRPr lang="en-US" dirty="0"/>
          </a:p>
        </p:txBody>
      </p:sp>
      <p:sp>
        <p:nvSpPr>
          <p:cNvPr id="3" name="Content Placeholder 2"/>
          <p:cNvSpPr>
            <a:spLocks noGrp="1"/>
          </p:cNvSpPr>
          <p:nvPr>
            <p:ph idx="1"/>
          </p:nvPr>
        </p:nvSpPr>
        <p:spPr/>
        <p:txBody>
          <a:bodyPr/>
          <a:lstStyle/>
          <a:p>
            <a:r>
              <a:rPr lang="en-US" dirty="0"/>
              <a:t>What percentage of new doctoral degrees in psychology are earned by women each year?</a:t>
            </a:r>
          </a:p>
        </p:txBody>
      </p:sp>
    </p:spTree>
    <p:extLst>
      <p:ext uri="{BB962C8B-B14F-4D97-AF65-F5344CB8AC3E}">
        <p14:creationId xmlns:p14="http://schemas.microsoft.com/office/powerpoint/2010/main" val="415504657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78- Answer</a:t>
            </a:r>
            <a:endParaRPr lang="en-US" dirty="0"/>
          </a:p>
        </p:txBody>
      </p:sp>
      <p:sp>
        <p:nvSpPr>
          <p:cNvPr id="3" name="Content Placeholder 2"/>
          <p:cNvSpPr>
            <a:spLocks noGrp="1"/>
          </p:cNvSpPr>
          <p:nvPr>
            <p:ph idx="1"/>
          </p:nvPr>
        </p:nvSpPr>
        <p:spPr/>
        <p:txBody>
          <a:bodyPr/>
          <a:lstStyle/>
          <a:p>
            <a:r>
              <a:rPr lang="en-US" dirty="0" smtClean="0"/>
              <a:t>66.9%</a:t>
            </a:r>
            <a:endParaRPr lang="en-US" dirty="0"/>
          </a:p>
        </p:txBody>
      </p:sp>
    </p:spTree>
    <p:extLst>
      <p:ext uri="{BB962C8B-B14F-4D97-AF65-F5344CB8AC3E}">
        <p14:creationId xmlns:p14="http://schemas.microsoft.com/office/powerpoint/2010/main" val="38926224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79</a:t>
            </a:r>
            <a:endParaRPr lang="en-US" dirty="0"/>
          </a:p>
        </p:txBody>
      </p:sp>
      <p:sp>
        <p:nvSpPr>
          <p:cNvPr id="3" name="Content Placeholder 2"/>
          <p:cNvSpPr>
            <a:spLocks noGrp="1"/>
          </p:cNvSpPr>
          <p:nvPr>
            <p:ph idx="1"/>
          </p:nvPr>
        </p:nvSpPr>
        <p:spPr/>
        <p:txBody>
          <a:bodyPr/>
          <a:lstStyle/>
          <a:p>
            <a:r>
              <a:rPr lang="en-US" dirty="0" smtClean="0"/>
              <a:t>Psychology as a field is how many years old?</a:t>
            </a:r>
            <a:endParaRPr lang="en-US" dirty="0"/>
          </a:p>
        </p:txBody>
      </p:sp>
    </p:spTree>
    <p:extLst>
      <p:ext uri="{BB962C8B-B14F-4D97-AF65-F5344CB8AC3E}">
        <p14:creationId xmlns:p14="http://schemas.microsoft.com/office/powerpoint/2010/main" val="370608809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79- Answer</a:t>
            </a:r>
            <a:endParaRPr lang="en-US" dirty="0"/>
          </a:p>
        </p:txBody>
      </p:sp>
      <p:sp>
        <p:nvSpPr>
          <p:cNvPr id="3" name="Content Placeholder 2"/>
          <p:cNvSpPr>
            <a:spLocks noGrp="1"/>
          </p:cNvSpPr>
          <p:nvPr>
            <p:ph idx="1"/>
          </p:nvPr>
        </p:nvSpPr>
        <p:spPr/>
        <p:txBody>
          <a:bodyPr/>
          <a:lstStyle/>
          <a:p>
            <a:r>
              <a:rPr lang="en-US" dirty="0" smtClean="0"/>
              <a:t>Around 125 years old.</a:t>
            </a:r>
            <a:endParaRPr lang="en-US" dirty="0"/>
          </a:p>
        </p:txBody>
      </p:sp>
    </p:spTree>
    <p:extLst>
      <p:ext uri="{BB962C8B-B14F-4D97-AF65-F5344CB8AC3E}">
        <p14:creationId xmlns:p14="http://schemas.microsoft.com/office/powerpoint/2010/main" val="259555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lstStyle/>
          <a:p>
            <a:r>
              <a:rPr lang="en-US" dirty="0" smtClean="0"/>
              <a:t>What is prediction</a:t>
            </a:r>
            <a:endParaRPr lang="en-US" dirty="0"/>
          </a:p>
        </p:txBody>
      </p:sp>
    </p:spTree>
    <p:extLst>
      <p:ext uri="{BB962C8B-B14F-4D97-AF65-F5344CB8AC3E}">
        <p14:creationId xmlns:p14="http://schemas.microsoft.com/office/powerpoint/2010/main" val="114529658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80</a:t>
            </a:r>
            <a:endParaRPr lang="en-US" dirty="0"/>
          </a:p>
        </p:txBody>
      </p:sp>
      <p:sp>
        <p:nvSpPr>
          <p:cNvPr id="3" name="Content Placeholder 2"/>
          <p:cNvSpPr>
            <a:spLocks noGrp="1"/>
          </p:cNvSpPr>
          <p:nvPr>
            <p:ph idx="1"/>
          </p:nvPr>
        </p:nvSpPr>
        <p:spPr/>
        <p:txBody>
          <a:bodyPr/>
          <a:lstStyle/>
          <a:p>
            <a:r>
              <a:rPr lang="en-US" dirty="0" smtClean="0"/>
              <a:t>Women earn what percentage of new master’s degrees in psychology each year?</a:t>
            </a:r>
            <a:endParaRPr lang="en-US" dirty="0"/>
          </a:p>
        </p:txBody>
      </p:sp>
    </p:spTree>
    <p:extLst>
      <p:ext uri="{BB962C8B-B14F-4D97-AF65-F5344CB8AC3E}">
        <p14:creationId xmlns:p14="http://schemas.microsoft.com/office/powerpoint/2010/main" val="98050000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80- Answer</a:t>
            </a:r>
            <a:endParaRPr lang="en-US" dirty="0"/>
          </a:p>
        </p:txBody>
      </p:sp>
      <p:sp>
        <p:nvSpPr>
          <p:cNvPr id="3" name="Content Placeholder 2"/>
          <p:cNvSpPr>
            <a:spLocks noGrp="1"/>
          </p:cNvSpPr>
          <p:nvPr>
            <p:ph idx="1"/>
          </p:nvPr>
        </p:nvSpPr>
        <p:spPr/>
        <p:txBody>
          <a:bodyPr/>
          <a:lstStyle/>
          <a:p>
            <a:r>
              <a:rPr lang="en-US" dirty="0" smtClean="0"/>
              <a:t>75.7%</a:t>
            </a:r>
            <a:endParaRPr lang="en-US" dirty="0"/>
          </a:p>
        </p:txBody>
      </p:sp>
    </p:spTree>
    <p:extLst>
      <p:ext uri="{BB962C8B-B14F-4D97-AF65-F5344CB8AC3E}">
        <p14:creationId xmlns:p14="http://schemas.microsoft.com/office/powerpoint/2010/main" val="353803274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81</a:t>
            </a:r>
            <a:endParaRPr lang="en-US" dirty="0"/>
          </a:p>
        </p:txBody>
      </p:sp>
      <p:sp>
        <p:nvSpPr>
          <p:cNvPr id="3" name="Content Placeholder 2"/>
          <p:cNvSpPr>
            <a:spLocks noGrp="1"/>
          </p:cNvSpPr>
          <p:nvPr>
            <p:ph idx="1"/>
          </p:nvPr>
        </p:nvSpPr>
        <p:spPr/>
        <p:txBody>
          <a:bodyPr/>
          <a:lstStyle/>
          <a:p>
            <a:r>
              <a:rPr lang="en-US" dirty="0" smtClean="0"/>
              <a:t>Lived from 1847-1930</a:t>
            </a:r>
            <a:endParaRPr lang="en-US" dirty="0"/>
          </a:p>
        </p:txBody>
      </p:sp>
    </p:spTree>
    <p:extLst>
      <p:ext uri="{BB962C8B-B14F-4D97-AF65-F5344CB8AC3E}">
        <p14:creationId xmlns:p14="http://schemas.microsoft.com/office/powerpoint/2010/main" val="14715091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81- Answer</a:t>
            </a:r>
            <a:endParaRPr lang="en-US" dirty="0"/>
          </a:p>
        </p:txBody>
      </p:sp>
      <p:sp>
        <p:nvSpPr>
          <p:cNvPr id="3" name="Content Placeholder 2"/>
          <p:cNvSpPr>
            <a:spLocks noGrp="1"/>
          </p:cNvSpPr>
          <p:nvPr>
            <p:ph idx="1"/>
          </p:nvPr>
        </p:nvSpPr>
        <p:spPr/>
        <p:txBody>
          <a:bodyPr/>
          <a:lstStyle/>
          <a:p>
            <a:r>
              <a:rPr lang="en-US" dirty="0" smtClean="0"/>
              <a:t>Christine Ladd-Franklin</a:t>
            </a:r>
            <a:endParaRPr lang="en-US" dirty="0"/>
          </a:p>
        </p:txBody>
      </p:sp>
    </p:spTree>
    <p:extLst>
      <p:ext uri="{BB962C8B-B14F-4D97-AF65-F5344CB8AC3E}">
        <p14:creationId xmlns:p14="http://schemas.microsoft.com/office/powerpoint/2010/main" val="404616529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82</a:t>
            </a:r>
            <a:endParaRPr lang="en-US" dirty="0"/>
          </a:p>
        </p:txBody>
      </p:sp>
      <p:sp>
        <p:nvSpPr>
          <p:cNvPr id="3" name="Content Placeholder 2"/>
          <p:cNvSpPr>
            <a:spLocks noGrp="1"/>
          </p:cNvSpPr>
          <p:nvPr>
            <p:ph idx="1"/>
          </p:nvPr>
        </p:nvSpPr>
        <p:spPr/>
        <p:txBody>
          <a:bodyPr/>
          <a:lstStyle/>
          <a:p>
            <a:r>
              <a:rPr lang="en-US" dirty="0" smtClean="0"/>
              <a:t>Published </a:t>
            </a:r>
            <a:r>
              <a:rPr lang="en-US" i="1" dirty="0" smtClean="0"/>
              <a:t>The Animal Mind</a:t>
            </a:r>
            <a:r>
              <a:rPr lang="en-US" dirty="0" smtClean="0"/>
              <a:t> in 1908</a:t>
            </a:r>
            <a:endParaRPr lang="en-US" dirty="0"/>
          </a:p>
        </p:txBody>
      </p:sp>
    </p:spTree>
    <p:extLst>
      <p:ext uri="{BB962C8B-B14F-4D97-AF65-F5344CB8AC3E}">
        <p14:creationId xmlns:p14="http://schemas.microsoft.com/office/powerpoint/2010/main" val="326259829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82- Answer</a:t>
            </a:r>
            <a:endParaRPr lang="en-US" dirty="0"/>
          </a:p>
        </p:txBody>
      </p:sp>
      <p:sp>
        <p:nvSpPr>
          <p:cNvPr id="3" name="Content Placeholder 2"/>
          <p:cNvSpPr>
            <a:spLocks noGrp="1"/>
          </p:cNvSpPr>
          <p:nvPr>
            <p:ph idx="1"/>
          </p:nvPr>
        </p:nvSpPr>
        <p:spPr/>
        <p:txBody>
          <a:bodyPr/>
          <a:lstStyle/>
          <a:p>
            <a:r>
              <a:rPr lang="en-US" dirty="0" smtClean="0"/>
              <a:t>Margaret F. Washburn</a:t>
            </a:r>
            <a:endParaRPr lang="en-US" dirty="0"/>
          </a:p>
        </p:txBody>
      </p:sp>
    </p:spTree>
    <p:extLst>
      <p:ext uri="{BB962C8B-B14F-4D97-AF65-F5344CB8AC3E}">
        <p14:creationId xmlns:p14="http://schemas.microsoft.com/office/powerpoint/2010/main" val="59176625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83</a:t>
            </a:r>
            <a:endParaRPr lang="en-US" dirty="0"/>
          </a:p>
        </p:txBody>
      </p:sp>
      <p:sp>
        <p:nvSpPr>
          <p:cNvPr id="3" name="Content Placeholder 2"/>
          <p:cNvSpPr>
            <a:spLocks noGrp="1"/>
          </p:cNvSpPr>
          <p:nvPr>
            <p:ph idx="1"/>
          </p:nvPr>
        </p:nvSpPr>
        <p:spPr/>
        <p:txBody>
          <a:bodyPr/>
          <a:lstStyle/>
          <a:p>
            <a:r>
              <a:rPr lang="en-US" dirty="0" smtClean="0"/>
              <a:t>Developed a new theory of color vision</a:t>
            </a:r>
            <a:endParaRPr lang="en-US" dirty="0"/>
          </a:p>
        </p:txBody>
      </p:sp>
    </p:spTree>
    <p:extLst>
      <p:ext uri="{BB962C8B-B14F-4D97-AF65-F5344CB8AC3E}">
        <p14:creationId xmlns:p14="http://schemas.microsoft.com/office/powerpoint/2010/main" val="293957765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83- Answer</a:t>
            </a:r>
            <a:endParaRPr lang="en-US" dirty="0"/>
          </a:p>
        </p:txBody>
      </p:sp>
      <p:sp>
        <p:nvSpPr>
          <p:cNvPr id="3" name="Content Placeholder 2"/>
          <p:cNvSpPr>
            <a:spLocks noGrp="1"/>
          </p:cNvSpPr>
          <p:nvPr>
            <p:ph idx="1"/>
          </p:nvPr>
        </p:nvSpPr>
        <p:spPr/>
        <p:txBody>
          <a:bodyPr/>
          <a:lstStyle/>
          <a:p>
            <a:r>
              <a:rPr lang="en-US" dirty="0" smtClean="0"/>
              <a:t>Christine Ladd-Franklin</a:t>
            </a:r>
            <a:endParaRPr lang="en-US" dirty="0"/>
          </a:p>
        </p:txBody>
      </p:sp>
    </p:spTree>
    <p:extLst>
      <p:ext uri="{BB962C8B-B14F-4D97-AF65-F5344CB8AC3E}">
        <p14:creationId xmlns:p14="http://schemas.microsoft.com/office/powerpoint/2010/main" val="200799289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84</a:t>
            </a:r>
            <a:endParaRPr lang="en-US" dirty="0"/>
          </a:p>
        </p:txBody>
      </p:sp>
      <p:sp>
        <p:nvSpPr>
          <p:cNvPr id="3" name="Content Placeholder 2"/>
          <p:cNvSpPr>
            <a:spLocks noGrp="1"/>
          </p:cNvSpPr>
          <p:nvPr>
            <p:ph idx="1"/>
          </p:nvPr>
        </p:nvSpPr>
        <p:spPr/>
        <p:txBody>
          <a:bodyPr/>
          <a:lstStyle/>
          <a:p>
            <a:r>
              <a:rPr lang="en-US" dirty="0" smtClean="0"/>
              <a:t>The first woman to receive her Ph.D. in psychology in 1894</a:t>
            </a:r>
            <a:endParaRPr lang="en-US" dirty="0"/>
          </a:p>
        </p:txBody>
      </p:sp>
    </p:spTree>
    <p:extLst>
      <p:ext uri="{BB962C8B-B14F-4D97-AF65-F5344CB8AC3E}">
        <p14:creationId xmlns:p14="http://schemas.microsoft.com/office/powerpoint/2010/main" val="387797033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84- Answer</a:t>
            </a:r>
            <a:endParaRPr lang="en-US" dirty="0"/>
          </a:p>
        </p:txBody>
      </p:sp>
      <p:sp>
        <p:nvSpPr>
          <p:cNvPr id="3" name="Content Placeholder 2"/>
          <p:cNvSpPr>
            <a:spLocks noGrp="1"/>
          </p:cNvSpPr>
          <p:nvPr>
            <p:ph idx="1"/>
          </p:nvPr>
        </p:nvSpPr>
        <p:spPr/>
        <p:txBody>
          <a:bodyPr/>
          <a:lstStyle/>
          <a:p>
            <a:r>
              <a:rPr lang="en-US" dirty="0" smtClean="0"/>
              <a:t>Margaret F. Washburn</a:t>
            </a:r>
            <a:endParaRPr lang="en-US" dirty="0"/>
          </a:p>
        </p:txBody>
      </p:sp>
    </p:spTree>
    <p:extLst>
      <p:ext uri="{BB962C8B-B14F-4D97-AF65-F5344CB8AC3E}">
        <p14:creationId xmlns:p14="http://schemas.microsoft.com/office/powerpoint/2010/main" val="15260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 Answer</a:t>
            </a:r>
            <a:endParaRPr lang="en-US" dirty="0"/>
          </a:p>
        </p:txBody>
      </p:sp>
      <p:sp>
        <p:nvSpPr>
          <p:cNvPr id="3" name="Content Placeholder 2"/>
          <p:cNvSpPr>
            <a:spLocks noGrp="1"/>
          </p:cNvSpPr>
          <p:nvPr>
            <p:ph idx="1"/>
          </p:nvPr>
        </p:nvSpPr>
        <p:spPr/>
        <p:txBody>
          <a:bodyPr/>
          <a:lstStyle/>
          <a:p>
            <a:r>
              <a:rPr lang="en-US" dirty="0" smtClean="0"/>
              <a:t>Determining what will happen in the future</a:t>
            </a:r>
            <a:endParaRPr lang="en-US" dirty="0"/>
          </a:p>
        </p:txBody>
      </p:sp>
    </p:spTree>
    <p:extLst>
      <p:ext uri="{BB962C8B-B14F-4D97-AF65-F5344CB8AC3E}">
        <p14:creationId xmlns:p14="http://schemas.microsoft.com/office/powerpoint/2010/main" val="358693283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85</a:t>
            </a:r>
            <a:endParaRPr lang="en-US" dirty="0"/>
          </a:p>
        </p:txBody>
      </p:sp>
      <p:sp>
        <p:nvSpPr>
          <p:cNvPr id="3" name="Content Placeholder 2"/>
          <p:cNvSpPr>
            <a:spLocks noGrp="1"/>
          </p:cNvSpPr>
          <p:nvPr>
            <p:ph idx="1"/>
          </p:nvPr>
        </p:nvSpPr>
        <p:spPr/>
        <p:txBody>
          <a:bodyPr/>
          <a:lstStyle/>
          <a:p>
            <a:r>
              <a:rPr lang="en-US" dirty="0" smtClean="0"/>
              <a:t>Lived from 1847-1930</a:t>
            </a:r>
            <a:endParaRPr lang="en-US" dirty="0"/>
          </a:p>
        </p:txBody>
      </p:sp>
    </p:spTree>
    <p:extLst>
      <p:ext uri="{BB962C8B-B14F-4D97-AF65-F5344CB8AC3E}">
        <p14:creationId xmlns:p14="http://schemas.microsoft.com/office/powerpoint/2010/main" val="239150013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85- Answer</a:t>
            </a:r>
            <a:endParaRPr lang="en-US" dirty="0"/>
          </a:p>
        </p:txBody>
      </p:sp>
      <p:sp>
        <p:nvSpPr>
          <p:cNvPr id="3" name="Content Placeholder 2"/>
          <p:cNvSpPr>
            <a:spLocks noGrp="1"/>
          </p:cNvSpPr>
          <p:nvPr>
            <p:ph idx="1"/>
          </p:nvPr>
        </p:nvSpPr>
        <p:spPr/>
        <p:txBody>
          <a:bodyPr/>
          <a:lstStyle/>
          <a:p>
            <a:r>
              <a:rPr lang="en-US" dirty="0" smtClean="0"/>
              <a:t>Christine Ladd- Franklin</a:t>
            </a:r>
            <a:endParaRPr lang="en-US" dirty="0"/>
          </a:p>
        </p:txBody>
      </p:sp>
    </p:spTree>
    <p:extLst>
      <p:ext uri="{BB962C8B-B14F-4D97-AF65-F5344CB8AC3E}">
        <p14:creationId xmlns:p14="http://schemas.microsoft.com/office/powerpoint/2010/main" val="356376552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86</a:t>
            </a:r>
            <a:endParaRPr lang="en-US" dirty="0"/>
          </a:p>
        </p:txBody>
      </p:sp>
      <p:sp>
        <p:nvSpPr>
          <p:cNvPr id="3" name="Content Placeholder 2"/>
          <p:cNvSpPr>
            <a:spLocks noGrp="1"/>
          </p:cNvSpPr>
          <p:nvPr>
            <p:ph idx="1"/>
          </p:nvPr>
        </p:nvSpPr>
        <p:spPr/>
        <p:txBody>
          <a:bodyPr/>
          <a:lstStyle/>
          <a:p>
            <a:r>
              <a:rPr lang="en-US" dirty="0"/>
              <a:t>What did </a:t>
            </a:r>
            <a:r>
              <a:rPr lang="en-US" dirty="0" err="1"/>
              <a:t>Titchener</a:t>
            </a:r>
            <a:r>
              <a:rPr lang="en-US" dirty="0"/>
              <a:t> view as the four qualities of an introspection?</a:t>
            </a:r>
          </a:p>
        </p:txBody>
      </p:sp>
    </p:spTree>
    <p:extLst>
      <p:ext uri="{BB962C8B-B14F-4D97-AF65-F5344CB8AC3E}">
        <p14:creationId xmlns:p14="http://schemas.microsoft.com/office/powerpoint/2010/main" val="423732325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86- Answer</a:t>
            </a:r>
            <a:endParaRPr lang="en-US" dirty="0"/>
          </a:p>
        </p:txBody>
      </p:sp>
      <p:sp>
        <p:nvSpPr>
          <p:cNvPr id="3" name="Content Placeholder 2"/>
          <p:cNvSpPr>
            <a:spLocks noGrp="1"/>
          </p:cNvSpPr>
          <p:nvPr>
            <p:ph idx="1"/>
          </p:nvPr>
        </p:nvSpPr>
        <p:spPr/>
        <p:txBody>
          <a:bodyPr/>
          <a:lstStyle/>
          <a:p>
            <a:r>
              <a:rPr lang="en-US" dirty="0" smtClean="0"/>
              <a:t>Quality, intensity, duration, clarity</a:t>
            </a:r>
            <a:endParaRPr lang="en-US" dirty="0"/>
          </a:p>
        </p:txBody>
      </p:sp>
    </p:spTree>
    <p:extLst>
      <p:ext uri="{BB962C8B-B14F-4D97-AF65-F5344CB8AC3E}">
        <p14:creationId xmlns:p14="http://schemas.microsoft.com/office/powerpoint/2010/main" val="242458748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87</a:t>
            </a:r>
            <a:endParaRPr lang="en-US" dirty="0"/>
          </a:p>
        </p:txBody>
      </p:sp>
      <p:sp>
        <p:nvSpPr>
          <p:cNvPr id="3" name="Content Placeholder 2"/>
          <p:cNvSpPr>
            <a:spLocks noGrp="1"/>
          </p:cNvSpPr>
          <p:nvPr>
            <p:ph idx="1"/>
          </p:nvPr>
        </p:nvSpPr>
        <p:spPr/>
        <p:txBody>
          <a:bodyPr/>
          <a:lstStyle/>
          <a:p>
            <a:r>
              <a:rPr lang="en-US" dirty="0" smtClean="0"/>
              <a:t>The reason John Hopkins University did not give Christine Ladd-Franklin her Ph.D.</a:t>
            </a:r>
            <a:endParaRPr lang="en-US" dirty="0"/>
          </a:p>
        </p:txBody>
      </p:sp>
    </p:spTree>
    <p:extLst>
      <p:ext uri="{BB962C8B-B14F-4D97-AF65-F5344CB8AC3E}">
        <p14:creationId xmlns:p14="http://schemas.microsoft.com/office/powerpoint/2010/main" val="99377315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87- Answer</a:t>
            </a:r>
            <a:endParaRPr lang="en-US" dirty="0"/>
          </a:p>
        </p:txBody>
      </p:sp>
      <p:sp>
        <p:nvSpPr>
          <p:cNvPr id="3" name="Content Placeholder 2"/>
          <p:cNvSpPr>
            <a:spLocks noGrp="1"/>
          </p:cNvSpPr>
          <p:nvPr>
            <p:ph idx="1"/>
          </p:nvPr>
        </p:nvSpPr>
        <p:spPr/>
        <p:txBody>
          <a:bodyPr/>
          <a:lstStyle/>
          <a:p>
            <a:r>
              <a:rPr lang="en-US" dirty="0" smtClean="0"/>
              <a:t>She was a woman and the university did not issue doctoral degrees to woman in 1882.</a:t>
            </a:r>
            <a:endParaRPr lang="en-US" dirty="0"/>
          </a:p>
        </p:txBody>
      </p:sp>
    </p:spTree>
    <p:extLst>
      <p:ext uri="{BB962C8B-B14F-4D97-AF65-F5344CB8AC3E}">
        <p14:creationId xmlns:p14="http://schemas.microsoft.com/office/powerpoint/2010/main" val="199521760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88</a:t>
            </a:r>
            <a:endParaRPr lang="en-US" dirty="0"/>
          </a:p>
        </p:txBody>
      </p:sp>
      <p:sp>
        <p:nvSpPr>
          <p:cNvPr id="3" name="Content Placeholder 2"/>
          <p:cNvSpPr>
            <a:spLocks noGrp="1"/>
          </p:cNvSpPr>
          <p:nvPr>
            <p:ph idx="1"/>
          </p:nvPr>
        </p:nvSpPr>
        <p:spPr/>
        <p:txBody>
          <a:bodyPr/>
          <a:lstStyle/>
          <a:p>
            <a:r>
              <a:rPr lang="en-US" dirty="0" smtClean="0"/>
              <a:t>John Hopkins refused to grant her a Ph.D. in 1882 despite her having completed all of the requirements.</a:t>
            </a:r>
            <a:endParaRPr lang="en-US" dirty="0"/>
          </a:p>
        </p:txBody>
      </p:sp>
    </p:spTree>
    <p:extLst>
      <p:ext uri="{BB962C8B-B14F-4D97-AF65-F5344CB8AC3E}">
        <p14:creationId xmlns:p14="http://schemas.microsoft.com/office/powerpoint/2010/main" val="140529809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88- Answer</a:t>
            </a:r>
            <a:endParaRPr lang="en-US" dirty="0"/>
          </a:p>
        </p:txBody>
      </p:sp>
      <p:sp>
        <p:nvSpPr>
          <p:cNvPr id="3" name="Content Placeholder 2"/>
          <p:cNvSpPr>
            <a:spLocks noGrp="1"/>
          </p:cNvSpPr>
          <p:nvPr>
            <p:ph idx="1"/>
          </p:nvPr>
        </p:nvSpPr>
        <p:spPr/>
        <p:txBody>
          <a:bodyPr/>
          <a:lstStyle/>
          <a:p>
            <a:r>
              <a:rPr lang="en-US" dirty="0" smtClean="0"/>
              <a:t>Christine Ladd-Franklin</a:t>
            </a:r>
            <a:endParaRPr lang="en-US" dirty="0"/>
          </a:p>
        </p:txBody>
      </p:sp>
    </p:spTree>
    <p:extLst>
      <p:ext uri="{BB962C8B-B14F-4D97-AF65-F5344CB8AC3E}">
        <p14:creationId xmlns:p14="http://schemas.microsoft.com/office/powerpoint/2010/main" val="198031077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89</a:t>
            </a:r>
            <a:endParaRPr lang="en-US" dirty="0"/>
          </a:p>
        </p:txBody>
      </p:sp>
      <p:sp>
        <p:nvSpPr>
          <p:cNvPr id="3" name="Content Placeholder 2"/>
          <p:cNvSpPr>
            <a:spLocks noGrp="1"/>
          </p:cNvSpPr>
          <p:nvPr>
            <p:ph idx="1"/>
          </p:nvPr>
        </p:nvSpPr>
        <p:spPr/>
        <p:txBody>
          <a:bodyPr/>
          <a:lstStyle/>
          <a:p>
            <a:r>
              <a:rPr lang="en-US" dirty="0" smtClean="0"/>
              <a:t>Second female president of the American Psychological association</a:t>
            </a:r>
            <a:endParaRPr lang="en-US" dirty="0"/>
          </a:p>
        </p:txBody>
      </p:sp>
    </p:spTree>
    <p:extLst>
      <p:ext uri="{BB962C8B-B14F-4D97-AF65-F5344CB8AC3E}">
        <p14:creationId xmlns:p14="http://schemas.microsoft.com/office/powerpoint/2010/main" val="318731593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89- Answer</a:t>
            </a:r>
            <a:endParaRPr lang="en-US" dirty="0"/>
          </a:p>
        </p:txBody>
      </p:sp>
      <p:sp>
        <p:nvSpPr>
          <p:cNvPr id="3" name="Content Placeholder 2"/>
          <p:cNvSpPr>
            <a:spLocks noGrp="1"/>
          </p:cNvSpPr>
          <p:nvPr>
            <p:ph idx="1"/>
          </p:nvPr>
        </p:nvSpPr>
        <p:spPr/>
        <p:txBody>
          <a:bodyPr/>
          <a:lstStyle/>
          <a:p>
            <a:r>
              <a:rPr lang="en-US" dirty="0" smtClean="0"/>
              <a:t>Margaret F. Washburn</a:t>
            </a:r>
            <a:endParaRPr lang="en-US" dirty="0"/>
          </a:p>
        </p:txBody>
      </p:sp>
    </p:spTree>
    <p:extLst>
      <p:ext uri="{BB962C8B-B14F-4D97-AF65-F5344CB8AC3E}">
        <p14:creationId xmlns:p14="http://schemas.microsoft.com/office/powerpoint/2010/main" val="21457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lstStyle/>
          <a:p>
            <a:r>
              <a:rPr lang="en-US" dirty="0" smtClean="0"/>
              <a:t>What is the goal of prediction</a:t>
            </a:r>
            <a:endParaRPr lang="en-US" dirty="0"/>
          </a:p>
        </p:txBody>
      </p:sp>
    </p:spTree>
    <p:extLst>
      <p:ext uri="{BB962C8B-B14F-4D97-AF65-F5344CB8AC3E}">
        <p14:creationId xmlns:p14="http://schemas.microsoft.com/office/powerpoint/2010/main" val="50369270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90</a:t>
            </a:r>
            <a:endParaRPr lang="en-US" dirty="0"/>
          </a:p>
        </p:txBody>
      </p:sp>
      <p:sp>
        <p:nvSpPr>
          <p:cNvPr id="3" name="Content Placeholder 2"/>
          <p:cNvSpPr>
            <a:spLocks noGrp="1"/>
          </p:cNvSpPr>
          <p:nvPr>
            <p:ph idx="1"/>
          </p:nvPr>
        </p:nvSpPr>
        <p:spPr/>
        <p:txBody>
          <a:bodyPr/>
          <a:lstStyle/>
          <a:p>
            <a:r>
              <a:rPr lang="en-US" dirty="0" smtClean="0"/>
              <a:t>Lived 1842-1910</a:t>
            </a:r>
            <a:endParaRPr lang="en-US" dirty="0"/>
          </a:p>
        </p:txBody>
      </p:sp>
    </p:spTree>
    <p:extLst>
      <p:ext uri="{BB962C8B-B14F-4D97-AF65-F5344CB8AC3E}">
        <p14:creationId xmlns:p14="http://schemas.microsoft.com/office/powerpoint/2010/main" val="28456886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90- Answer</a:t>
            </a:r>
            <a:endParaRPr lang="en-US" dirty="0"/>
          </a:p>
        </p:txBody>
      </p:sp>
      <p:sp>
        <p:nvSpPr>
          <p:cNvPr id="3" name="Content Placeholder 2"/>
          <p:cNvSpPr>
            <a:spLocks noGrp="1"/>
          </p:cNvSpPr>
          <p:nvPr>
            <p:ph idx="1"/>
          </p:nvPr>
        </p:nvSpPr>
        <p:spPr/>
        <p:txBody>
          <a:bodyPr/>
          <a:lstStyle/>
          <a:p>
            <a:r>
              <a:rPr lang="en-US" dirty="0" smtClean="0"/>
              <a:t>William James</a:t>
            </a:r>
            <a:endParaRPr lang="en-US" dirty="0"/>
          </a:p>
        </p:txBody>
      </p:sp>
    </p:spTree>
    <p:extLst>
      <p:ext uri="{BB962C8B-B14F-4D97-AF65-F5344CB8AC3E}">
        <p14:creationId xmlns:p14="http://schemas.microsoft.com/office/powerpoint/2010/main" val="179398388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91</a:t>
            </a:r>
            <a:endParaRPr lang="en-US" dirty="0"/>
          </a:p>
        </p:txBody>
      </p:sp>
      <p:sp>
        <p:nvSpPr>
          <p:cNvPr id="3" name="Content Placeholder 2"/>
          <p:cNvSpPr>
            <a:spLocks noGrp="1"/>
          </p:cNvSpPr>
          <p:nvPr>
            <p:ph idx="1"/>
          </p:nvPr>
        </p:nvSpPr>
        <p:spPr/>
        <p:txBody>
          <a:bodyPr/>
          <a:lstStyle/>
          <a:p>
            <a:r>
              <a:rPr lang="en-US" dirty="0" smtClean="0"/>
              <a:t>Established a psychology lab at Wellesley College</a:t>
            </a:r>
            <a:endParaRPr lang="en-US" dirty="0"/>
          </a:p>
        </p:txBody>
      </p:sp>
    </p:spTree>
    <p:extLst>
      <p:ext uri="{BB962C8B-B14F-4D97-AF65-F5344CB8AC3E}">
        <p14:creationId xmlns:p14="http://schemas.microsoft.com/office/powerpoint/2010/main" val="203137031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91- Answer</a:t>
            </a:r>
            <a:endParaRPr lang="en-US" dirty="0"/>
          </a:p>
        </p:txBody>
      </p:sp>
      <p:sp>
        <p:nvSpPr>
          <p:cNvPr id="3" name="Content Placeholder 2"/>
          <p:cNvSpPr>
            <a:spLocks noGrp="1"/>
          </p:cNvSpPr>
          <p:nvPr>
            <p:ph idx="1"/>
          </p:nvPr>
        </p:nvSpPr>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49820326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92</a:t>
            </a:r>
            <a:endParaRPr lang="en-US" dirty="0"/>
          </a:p>
        </p:txBody>
      </p:sp>
      <p:sp>
        <p:nvSpPr>
          <p:cNvPr id="3" name="Content Placeholder 2"/>
          <p:cNvSpPr>
            <a:spLocks noGrp="1"/>
          </p:cNvSpPr>
          <p:nvPr>
            <p:ph idx="1"/>
          </p:nvPr>
        </p:nvSpPr>
        <p:spPr/>
        <p:txBody>
          <a:bodyPr/>
          <a:lstStyle/>
          <a:p>
            <a:r>
              <a:rPr lang="en-US" dirty="0" smtClean="0"/>
              <a:t>Theory of psychology influenced by the theory of natural selection</a:t>
            </a:r>
            <a:endParaRPr lang="en-US" dirty="0"/>
          </a:p>
        </p:txBody>
      </p:sp>
    </p:spTree>
    <p:extLst>
      <p:ext uri="{BB962C8B-B14F-4D97-AF65-F5344CB8AC3E}">
        <p14:creationId xmlns:p14="http://schemas.microsoft.com/office/powerpoint/2010/main" val="125909621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92- Answer</a:t>
            </a:r>
            <a:endParaRPr lang="en-US" dirty="0"/>
          </a:p>
        </p:txBody>
      </p:sp>
      <p:sp>
        <p:nvSpPr>
          <p:cNvPr id="3" name="Content Placeholder 2"/>
          <p:cNvSpPr>
            <a:spLocks noGrp="1"/>
          </p:cNvSpPr>
          <p:nvPr>
            <p:ph idx="1"/>
          </p:nvPr>
        </p:nvSpPr>
        <p:spPr/>
        <p:txBody>
          <a:bodyPr/>
          <a:lstStyle/>
          <a:p>
            <a:r>
              <a:rPr lang="en-US" dirty="0" smtClean="0"/>
              <a:t>functionalism</a:t>
            </a:r>
            <a:endParaRPr lang="en-US" dirty="0"/>
          </a:p>
        </p:txBody>
      </p:sp>
    </p:spTree>
    <p:extLst>
      <p:ext uri="{BB962C8B-B14F-4D97-AF65-F5344CB8AC3E}">
        <p14:creationId xmlns:p14="http://schemas.microsoft.com/office/powerpoint/2010/main" val="235805830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93</a:t>
            </a:r>
            <a:endParaRPr lang="en-US" dirty="0"/>
          </a:p>
        </p:txBody>
      </p:sp>
      <p:sp>
        <p:nvSpPr>
          <p:cNvPr id="3" name="Content Placeholder 2"/>
          <p:cNvSpPr>
            <a:spLocks noGrp="1"/>
          </p:cNvSpPr>
          <p:nvPr>
            <p:ph idx="1"/>
          </p:nvPr>
        </p:nvSpPr>
        <p:spPr/>
        <p:txBody>
          <a:bodyPr/>
          <a:lstStyle/>
          <a:p>
            <a:r>
              <a:rPr lang="en-US" dirty="0" smtClean="0"/>
              <a:t>Research on learning, short term memory, and psychology of the self</a:t>
            </a:r>
            <a:endParaRPr lang="en-US" dirty="0"/>
          </a:p>
        </p:txBody>
      </p:sp>
    </p:spTree>
    <p:extLst>
      <p:ext uri="{BB962C8B-B14F-4D97-AF65-F5344CB8AC3E}">
        <p14:creationId xmlns:p14="http://schemas.microsoft.com/office/powerpoint/2010/main" val="80227545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93- Answer</a:t>
            </a:r>
            <a:endParaRPr lang="en-US" dirty="0"/>
          </a:p>
        </p:txBody>
      </p:sp>
      <p:sp>
        <p:nvSpPr>
          <p:cNvPr id="3" name="Content Placeholder 2"/>
          <p:cNvSpPr>
            <a:spLocks noGrp="1"/>
          </p:cNvSpPr>
          <p:nvPr>
            <p:ph idx="1"/>
          </p:nvPr>
        </p:nvSpPr>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93040489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94</a:t>
            </a:r>
            <a:endParaRPr lang="en-US" dirty="0"/>
          </a:p>
        </p:txBody>
      </p:sp>
      <p:sp>
        <p:nvSpPr>
          <p:cNvPr id="3" name="Content Placeholder 2"/>
          <p:cNvSpPr>
            <a:spLocks noGrp="1"/>
          </p:cNvSpPr>
          <p:nvPr>
            <p:ph idx="1"/>
          </p:nvPr>
        </p:nvSpPr>
        <p:spPr/>
        <p:txBody>
          <a:bodyPr/>
          <a:lstStyle/>
          <a:p>
            <a:r>
              <a:rPr lang="en-US" dirty="0" smtClean="0"/>
              <a:t>1905 First female president of the American Psychological </a:t>
            </a:r>
            <a:r>
              <a:rPr lang="en-US" dirty="0" err="1" smtClean="0"/>
              <a:t>Assoication</a:t>
            </a:r>
            <a:endParaRPr lang="en-US" dirty="0"/>
          </a:p>
        </p:txBody>
      </p:sp>
    </p:spTree>
    <p:extLst>
      <p:ext uri="{BB962C8B-B14F-4D97-AF65-F5344CB8AC3E}">
        <p14:creationId xmlns:p14="http://schemas.microsoft.com/office/powerpoint/2010/main" val="219663140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94- Answer</a:t>
            </a:r>
            <a:endParaRPr lang="en-US" dirty="0"/>
          </a:p>
        </p:txBody>
      </p:sp>
      <p:sp>
        <p:nvSpPr>
          <p:cNvPr id="3" name="Content Placeholder 2"/>
          <p:cNvSpPr>
            <a:spLocks noGrp="1"/>
          </p:cNvSpPr>
          <p:nvPr>
            <p:ph idx="1"/>
          </p:nvPr>
        </p:nvSpPr>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3546071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 Answer</a:t>
            </a:r>
            <a:endParaRPr lang="en-US" dirty="0"/>
          </a:p>
        </p:txBody>
      </p:sp>
      <p:sp>
        <p:nvSpPr>
          <p:cNvPr id="3" name="Content Placeholder 2"/>
          <p:cNvSpPr>
            <a:spLocks noGrp="1"/>
          </p:cNvSpPr>
          <p:nvPr>
            <p:ph idx="1"/>
          </p:nvPr>
        </p:nvSpPr>
        <p:spPr/>
        <p:txBody>
          <a:bodyPr/>
          <a:lstStyle/>
          <a:p>
            <a:r>
              <a:rPr lang="en-US" dirty="0" smtClean="0"/>
              <a:t>To understand the behavior in the future</a:t>
            </a:r>
            <a:endParaRPr lang="en-US" dirty="0"/>
          </a:p>
        </p:txBody>
      </p:sp>
    </p:spTree>
    <p:extLst>
      <p:ext uri="{BB962C8B-B14F-4D97-AF65-F5344CB8AC3E}">
        <p14:creationId xmlns:p14="http://schemas.microsoft.com/office/powerpoint/2010/main" val="263369242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95</a:t>
            </a:r>
            <a:endParaRPr lang="en-US" dirty="0"/>
          </a:p>
        </p:txBody>
      </p:sp>
      <p:sp>
        <p:nvSpPr>
          <p:cNvPr id="3" name="Content Placeholder 2"/>
          <p:cNvSpPr>
            <a:spLocks noGrp="1"/>
          </p:cNvSpPr>
          <p:nvPr>
            <p:ph idx="1"/>
          </p:nvPr>
        </p:nvSpPr>
        <p:spPr/>
        <p:txBody>
          <a:bodyPr/>
          <a:lstStyle/>
          <a:p>
            <a:r>
              <a:rPr lang="en-US" dirty="0"/>
              <a:t>early perspective in psychology associated with William James in which the focus of study is how the mind allows people to adapt, live, work, and play.</a:t>
            </a:r>
          </a:p>
          <a:p>
            <a:endParaRPr lang="en-US" dirty="0"/>
          </a:p>
        </p:txBody>
      </p:sp>
    </p:spTree>
    <p:extLst>
      <p:ext uri="{BB962C8B-B14F-4D97-AF65-F5344CB8AC3E}">
        <p14:creationId xmlns:p14="http://schemas.microsoft.com/office/powerpoint/2010/main" val="317266270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95- Answer</a:t>
            </a:r>
            <a:endParaRPr lang="en-US" dirty="0"/>
          </a:p>
        </p:txBody>
      </p:sp>
      <p:sp>
        <p:nvSpPr>
          <p:cNvPr id="3" name="Content Placeholder 2"/>
          <p:cNvSpPr>
            <a:spLocks noGrp="1"/>
          </p:cNvSpPr>
          <p:nvPr>
            <p:ph idx="1"/>
          </p:nvPr>
        </p:nvSpPr>
        <p:spPr/>
        <p:txBody>
          <a:bodyPr/>
          <a:lstStyle/>
          <a:p>
            <a:r>
              <a:rPr lang="en-US" dirty="0" smtClean="0"/>
              <a:t>functionalism</a:t>
            </a:r>
            <a:endParaRPr lang="en-US" dirty="0"/>
          </a:p>
        </p:txBody>
      </p:sp>
    </p:spTree>
    <p:extLst>
      <p:ext uri="{BB962C8B-B14F-4D97-AF65-F5344CB8AC3E}">
        <p14:creationId xmlns:p14="http://schemas.microsoft.com/office/powerpoint/2010/main" val="370272224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96</a:t>
            </a:r>
            <a:endParaRPr lang="en-US" dirty="0"/>
          </a:p>
        </p:txBody>
      </p:sp>
      <p:sp>
        <p:nvSpPr>
          <p:cNvPr id="3" name="Content Placeholder 2"/>
          <p:cNvSpPr>
            <a:spLocks noGrp="1"/>
          </p:cNvSpPr>
          <p:nvPr>
            <p:ph idx="1"/>
          </p:nvPr>
        </p:nvSpPr>
        <p:spPr/>
        <p:txBody>
          <a:bodyPr/>
          <a:lstStyle/>
          <a:p>
            <a:r>
              <a:rPr lang="en-US" dirty="0"/>
              <a:t>Despite having completed the work she was never awarded her Ph.D.</a:t>
            </a:r>
          </a:p>
        </p:txBody>
      </p:sp>
    </p:spTree>
    <p:extLst>
      <p:ext uri="{BB962C8B-B14F-4D97-AF65-F5344CB8AC3E}">
        <p14:creationId xmlns:p14="http://schemas.microsoft.com/office/powerpoint/2010/main" val="129707820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96- Answer</a:t>
            </a:r>
            <a:endParaRPr lang="en-US" dirty="0"/>
          </a:p>
        </p:txBody>
      </p:sp>
      <p:sp>
        <p:nvSpPr>
          <p:cNvPr id="3" name="Content Placeholder 2"/>
          <p:cNvSpPr>
            <a:spLocks noGrp="1"/>
          </p:cNvSpPr>
          <p:nvPr>
            <p:ph idx="1"/>
          </p:nvPr>
        </p:nvSpPr>
        <p:spPr/>
        <p:txBody>
          <a:bodyPr/>
          <a:lstStyle/>
          <a:p>
            <a:r>
              <a:rPr lang="en-US" dirty="0" smtClean="0"/>
              <a:t>Mary </a:t>
            </a:r>
            <a:r>
              <a:rPr lang="en-US" dirty="0" err="1" smtClean="0"/>
              <a:t>Whiton</a:t>
            </a:r>
            <a:r>
              <a:rPr lang="en-US" dirty="0" smtClean="0"/>
              <a:t> Calkins</a:t>
            </a:r>
            <a:endParaRPr lang="en-US" dirty="0"/>
          </a:p>
        </p:txBody>
      </p:sp>
    </p:spTree>
    <p:extLst>
      <p:ext uri="{BB962C8B-B14F-4D97-AF65-F5344CB8AC3E}">
        <p14:creationId xmlns:p14="http://schemas.microsoft.com/office/powerpoint/2010/main" val="377625454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97</a:t>
            </a:r>
            <a:endParaRPr lang="en-US" dirty="0"/>
          </a:p>
        </p:txBody>
      </p:sp>
      <p:sp>
        <p:nvSpPr>
          <p:cNvPr id="3" name="Content Placeholder 2"/>
          <p:cNvSpPr>
            <a:spLocks noGrp="1"/>
          </p:cNvSpPr>
          <p:nvPr>
            <p:ph idx="1"/>
          </p:nvPr>
        </p:nvSpPr>
        <p:spPr/>
        <p:txBody>
          <a:bodyPr/>
          <a:lstStyle/>
          <a:p>
            <a:r>
              <a:rPr lang="en-US" dirty="0" smtClean="0"/>
              <a:t>The year Francis Cecil Sumner became the first African American to earn a Ph.D. in psychology at Clark University</a:t>
            </a:r>
            <a:endParaRPr lang="en-US" dirty="0"/>
          </a:p>
        </p:txBody>
      </p:sp>
    </p:spTree>
    <p:extLst>
      <p:ext uri="{BB962C8B-B14F-4D97-AF65-F5344CB8AC3E}">
        <p14:creationId xmlns:p14="http://schemas.microsoft.com/office/powerpoint/2010/main" val="253021068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97- Answer</a:t>
            </a:r>
            <a:endParaRPr lang="en-US" dirty="0"/>
          </a:p>
        </p:txBody>
      </p:sp>
      <p:sp>
        <p:nvSpPr>
          <p:cNvPr id="3" name="Content Placeholder 2"/>
          <p:cNvSpPr>
            <a:spLocks noGrp="1"/>
          </p:cNvSpPr>
          <p:nvPr>
            <p:ph idx="1"/>
          </p:nvPr>
        </p:nvSpPr>
        <p:spPr/>
        <p:txBody>
          <a:bodyPr/>
          <a:lstStyle/>
          <a:p>
            <a:r>
              <a:rPr lang="en-US" dirty="0" smtClean="0"/>
              <a:t>1920</a:t>
            </a:r>
            <a:endParaRPr lang="en-US" dirty="0"/>
          </a:p>
        </p:txBody>
      </p:sp>
    </p:spTree>
    <p:extLst>
      <p:ext uri="{BB962C8B-B14F-4D97-AF65-F5344CB8AC3E}">
        <p14:creationId xmlns:p14="http://schemas.microsoft.com/office/powerpoint/2010/main" val="229263678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98</a:t>
            </a:r>
            <a:endParaRPr lang="en-US" dirty="0"/>
          </a:p>
        </p:txBody>
      </p:sp>
      <p:sp>
        <p:nvSpPr>
          <p:cNvPr id="3" name="Content Placeholder 2"/>
          <p:cNvSpPr>
            <a:spLocks noGrp="1"/>
          </p:cNvSpPr>
          <p:nvPr>
            <p:ph idx="1"/>
          </p:nvPr>
        </p:nvSpPr>
        <p:spPr/>
        <p:txBody>
          <a:bodyPr/>
          <a:lstStyle/>
          <a:p>
            <a:r>
              <a:rPr lang="en-US" dirty="0" smtClean="0"/>
              <a:t>First African American with a Ph.D. to teach psychology in the U.S.</a:t>
            </a:r>
            <a:endParaRPr lang="en-US" dirty="0"/>
          </a:p>
        </p:txBody>
      </p:sp>
    </p:spTree>
    <p:extLst>
      <p:ext uri="{BB962C8B-B14F-4D97-AF65-F5344CB8AC3E}">
        <p14:creationId xmlns:p14="http://schemas.microsoft.com/office/powerpoint/2010/main" val="246685866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98- Answer</a:t>
            </a:r>
            <a:endParaRPr lang="en-US" dirty="0"/>
          </a:p>
        </p:txBody>
      </p:sp>
      <p:sp>
        <p:nvSpPr>
          <p:cNvPr id="3" name="Content Placeholder 2"/>
          <p:cNvSpPr>
            <a:spLocks noGrp="1"/>
          </p:cNvSpPr>
          <p:nvPr>
            <p:ph idx="1"/>
          </p:nvPr>
        </p:nvSpPr>
        <p:spPr/>
        <p:txBody>
          <a:bodyPr/>
          <a:lstStyle/>
          <a:p>
            <a:r>
              <a:rPr lang="en-US" dirty="0" smtClean="0"/>
              <a:t>Gilbert Haven Jones</a:t>
            </a:r>
            <a:endParaRPr lang="en-US" dirty="0"/>
          </a:p>
        </p:txBody>
      </p:sp>
    </p:spTree>
    <p:extLst>
      <p:ext uri="{BB962C8B-B14F-4D97-AF65-F5344CB8AC3E}">
        <p14:creationId xmlns:p14="http://schemas.microsoft.com/office/powerpoint/2010/main" val="274164152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99</a:t>
            </a:r>
            <a:endParaRPr lang="en-US" dirty="0"/>
          </a:p>
        </p:txBody>
      </p:sp>
      <p:sp>
        <p:nvSpPr>
          <p:cNvPr id="3" name="Content Placeholder 2"/>
          <p:cNvSpPr>
            <a:spLocks noGrp="1"/>
          </p:cNvSpPr>
          <p:nvPr>
            <p:ph idx="1"/>
          </p:nvPr>
        </p:nvSpPr>
        <p:spPr/>
        <p:txBody>
          <a:bodyPr/>
          <a:lstStyle/>
          <a:p>
            <a:r>
              <a:rPr lang="en-US" dirty="0" smtClean="0"/>
              <a:t>First Asian American president of the American Psychological Association (APA)</a:t>
            </a:r>
            <a:endParaRPr lang="en-US" dirty="0"/>
          </a:p>
        </p:txBody>
      </p:sp>
    </p:spTree>
    <p:extLst>
      <p:ext uri="{BB962C8B-B14F-4D97-AF65-F5344CB8AC3E}">
        <p14:creationId xmlns:p14="http://schemas.microsoft.com/office/powerpoint/2010/main" val="198861087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99- Answer</a:t>
            </a:r>
            <a:endParaRPr lang="en-US" dirty="0"/>
          </a:p>
        </p:txBody>
      </p:sp>
      <p:sp>
        <p:nvSpPr>
          <p:cNvPr id="3" name="Content Placeholder 2"/>
          <p:cNvSpPr>
            <a:spLocks noGrp="1"/>
          </p:cNvSpPr>
          <p:nvPr>
            <p:ph idx="1"/>
          </p:nvPr>
        </p:nvSpPr>
        <p:spPr/>
        <p:txBody>
          <a:bodyPr/>
          <a:lstStyle/>
          <a:p>
            <a:r>
              <a:rPr lang="en-US" dirty="0" smtClean="0"/>
              <a:t>Richard </a:t>
            </a:r>
            <a:r>
              <a:rPr lang="en-US" dirty="0" err="1" smtClean="0"/>
              <a:t>Suinn</a:t>
            </a:r>
            <a:endParaRPr lang="en-US" dirty="0"/>
          </a:p>
        </p:txBody>
      </p:sp>
    </p:spTree>
    <p:extLst>
      <p:ext uri="{BB962C8B-B14F-4D97-AF65-F5344CB8AC3E}">
        <p14:creationId xmlns:p14="http://schemas.microsoft.com/office/powerpoint/2010/main" val="127176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r>
              <a:rPr lang="en-US" dirty="0" smtClean="0"/>
              <a:t>Psychology is defined as</a:t>
            </a:r>
            <a:endParaRPr lang="en-US" dirty="0"/>
          </a:p>
        </p:txBody>
      </p:sp>
    </p:spTree>
    <p:extLst>
      <p:ext uri="{BB962C8B-B14F-4D97-AF65-F5344CB8AC3E}">
        <p14:creationId xmlns:p14="http://schemas.microsoft.com/office/powerpoint/2010/main" val="2429626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lstStyle/>
          <a:p>
            <a:r>
              <a:rPr lang="en-US" dirty="0" smtClean="0"/>
              <a:t>What is the goal of control</a:t>
            </a:r>
            <a:endParaRPr lang="en-US" dirty="0"/>
          </a:p>
        </p:txBody>
      </p:sp>
    </p:spTree>
    <p:extLst>
      <p:ext uri="{BB962C8B-B14F-4D97-AF65-F5344CB8AC3E}">
        <p14:creationId xmlns:p14="http://schemas.microsoft.com/office/powerpoint/2010/main" val="312574061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100</a:t>
            </a:r>
            <a:endParaRPr lang="en-US" dirty="0"/>
          </a:p>
        </p:txBody>
      </p:sp>
      <p:sp>
        <p:nvSpPr>
          <p:cNvPr id="3" name="Content Placeholder 2"/>
          <p:cNvSpPr>
            <a:spLocks noGrp="1"/>
          </p:cNvSpPr>
          <p:nvPr>
            <p:ph idx="1"/>
          </p:nvPr>
        </p:nvSpPr>
        <p:spPr/>
        <p:txBody>
          <a:bodyPr/>
          <a:lstStyle/>
          <a:p>
            <a:r>
              <a:rPr lang="en-US" dirty="0" smtClean="0"/>
              <a:t>First psychologist to serve on U.S. Olympic sports medicine team in 1972</a:t>
            </a:r>
            <a:endParaRPr lang="en-US" dirty="0"/>
          </a:p>
        </p:txBody>
      </p:sp>
    </p:spTree>
    <p:extLst>
      <p:ext uri="{BB962C8B-B14F-4D97-AF65-F5344CB8AC3E}">
        <p14:creationId xmlns:p14="http://schemas.microsoft.com/office/powerpoint/2010/main" val="286801368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100- Answer</a:t>
            </a:r>
            <a:endParaRPr lang="en-US" dirty="0"/>
          </a:p>
        </p:txBody>
      </p:sp>
      <p:sp>
        <p:nvSpPr>
          <p:cNvPr id="3" name="Content Placeholder 2"/>
          <p:cNvSpPr>
            <a:spLocks noGrp="1"/>
          </p:cNvSpPr>
          <p:nvPr>
            <p:ph idx="1"/>
          </p:nvPr>
        </p:nvSpPr>
        <p:spPr/>
        <p:txBody>
          <a:bodyPr/>
          <a:lstStyle/>
          <a:p>
            <a:r>
              <a:rPr lang="en-US" dirty="0" smtClean="0"/>
              <a:t>Richard </a:t>
            </a:r>
            <a:r>
              <a:rPr lang="en-US" dirty="0" err="1" smtClean="0"/>
              <a:t>Suinn</a:t>
            </a:r>
            <a:endParaRPr lang="en-US" dirty="0"/>
          </a:p>
        </p:txBody>
      </p:sp>
    </p:spTree>
    <p:extLst>
      <p:ext uri="{BB962C8B-B14F-4D97-AF65-F5344CB8AC3E}">
        <p14:creationId xmlns:p14="http://schemas.microsoft.com/office/powerpoint/2010/main" val="275536215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101</a:t>
            </a:r>
            <a:endParaRPr lang="en-US" dirty="0"/>
          </a:p>
        </p:txBody>
      </p:sp>
      <p:sp>
        <p:nvSpPr>
          <p:cNvPr id="3" name="Content Placeholder 2"/>
          <p:cNvSpPr>
            <a:spLocks noGrp="1"/>
          </p:cNvSpPr>
          <p:nvPr>
            <p:ph idx="1"/>
          </p:nvPr>
        </p:nvSpPr>
        <p:spPr/>
        <p:txBody>
          <a:bodyPr/>
          <a:lstStyle/>
          <a:p>
            <a:r>
              <a:rPr lang="en-US" dirty="0" smtClean="0"/>
              <a:t>Father of African American Psychology</a:t>
            </a:r>
            <a:endParaRPr lang="en-US" dirty="0"/>
          </a:p>
        </p:txBody>
      </p:sp>
    </p:spTree>
    <p:extLst>
      <p:ext uri="{BB962C8B-B14F-4D97-AF65-F5344CB8AC3E}">
        <p14:creationId xmlns:p14="http://schemas.microsoft.com/office/powerpoint/2010/main" val="280036288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101- Answer</a:t>
            </a:r>
            <a:endParaRPr lang="en-US" dirty="0"/>
          </a:p>
        </p:txBody>
      </p:sp>
      <p:sp>
        <p:nvSpPr>
          <p:cNvPr id="3" name="Content Placeholder 2"/>
          <p:cNvSpPr>
            <a:spLocks noGrp="1"/>
          </p:cNvSpPr>
          <p:nvPr>
            <p:ph idx="1"/>
          </p:nvPr>
        </p:nvSpPr>
        <p:spPr/>
        <p:txBody>
          <a:bodyPr/>
          <a:lstStyle/>
          <a:p>
            <a:r>
              <a:rPr lang="en-US" dirty="0" smtClean="0"/>
              <a:t>Francis Cecil Sumner</a:t>
            </a:r>
            <a:endParaRPr lang="en-US" dirty="0"/>
          </a:p>
        </p:txBody>
      </p:sp>
    </p:spTree>
    <p:extLst>
      <p:ext uri="{BB962C8B-B14F-4D97-AF65-F5344CB8AC3E}">
        <p14:creationId xmlns:p14="http://schemas.microsoft.com/office/powerpoint/2010/main" val="26642353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102</a:t>
            </a:r>
            <a:endParaRPr lang="en-US" dirty="0"/>
          </a:p>
        </p:txBody>
      </p:sp>
      <p:sp>
        <p:nvSpPr>
          <p:cNvPr id="3" name="Content Placeholder 2"/>
          <p:cNvSpPr>
            <a:spLocks noGrp="1"/>
          </p:cNvSpPr>
          <p:nvPr>
            <p:ph idx="1"/>
          </p:nvPr>
        </p:nvSpPr>
        <p:spPr/>
        <p:txBody>
          <a:bodyPr/>
          <a:lstStyle/>
          <a:p>
            <a:r>
              <a:rPr lang="en-US" dirty="0" smtClean="0"/>
              <a:t>Researched racial disparity in intelligence testing and intellectual disabilities</a:t>
            </a:r>
            <a:endParaRPr lang="en-US" dirty="0"/>
          </a:p>
        </p:txBody>
      </p:sp>
    </p:spTree>
    <p:extLst>
      <p:ext uri="{BB962C8B-B14F-4D97-AF65-F5344CB8AC3E}">
        <p14:creationId xmlns:p14="http://schemas.microsoft.com/office/powerpoint/2010/main" val="236014003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102- Answer</a:t>
            </a:r>
            <a:endParaRPr lang="en-US" dirty="0"/>
          </a:p>
        </p:txBody>
      </p:sp>
      <p:sp>
        <p:nvSpPr>
          <p:cNvPr id="3" name="Content Placeholder 2"/>
          <p:cNvSpPr>
            <a:spLocks noGrp="1"/>
          </p:cNvSpPr>
          <p:nvPr>
            <p:ph idx="1"/>
          </p:nvPr>
        </p:nvSpPr>
        <p:spPr/>
        <p:txBody>
          <a:bodyPr/>
          <a:lstStyle/>
          <a:p>
            <a:r>
              <a:rPr lang="en-US" dirty="0" smtClean="0"/>
              <a:t>Albert Sidney Beckham</a:t>
            </a:r>
            <a:endParaRPr lang="en-US" dirty="0"/>
          </a:p>
        </p:txBody>
      </p:sp>
    </p:spTree>
    <p:extLst>
      <p:ext uri="{BB962C8B-B14F-4D97-AF65-F5344CB8AC3E}">
        <p14:creationId xmlns:p14="http://schemas.microsoft.com/office/powerpoint/2010/main" val="11086001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103</a:t>
            </a:r>
            <a:endParaRPr lang="en-US" dirty="0"/>
          </a:p>
        </p:txBody>
      </p:sp>
      <p:sp>
        <p:nvSpPr>
          <p:cNvPr id="3" name="Content Placeholder 2"/>
          <p:cNvSpPr>
            <a:spLocks noGrp="1"/>
          </p:cNvSpPr>
          <p:nvPr>
            <p:ph idx="1"/>
          </p:nvPr>
        </p:nvSpPr>
        <p:spPr/>
        <p:txBody>
          <a:bodyPr/>
          <a:lstStyle/>
          <a:p>
            <a:r>
              <a:rPr lang="en-US" dirty="0" smtClean="0"/>
              <a:t>Lived from 1917-1983</a:t>
            </a:r>
            <a:endParaRPr lang="en-US" dirty="0"/>
          </a:p>
        </p:txBody>
      </p:sp>
    </p:spTree>
    <p:extLst>
      <p:ext uri="{BB962C8B-B14F-4D97-AF65-F5344CB8AC3E}">
        <p14:creationId xmlns:p14="http://schemas.microsoft.com/office/powerpoint/2010/main" val="5411803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103- Answer</a:t>
            </a:r>
            <a:endParaRPr lang="en-US" dirty="0"/>
          </a:p>
        </p:txBody>
      </p:sp>
      <p:sp>
        <p:nvSpPr>
          <p:cNvPr id="3" name="Content Placeholder 2"/>
          <p:cNvSpPr>
            <a:spLocks noGrp="1"/>
          </p:cNvSpPr>
          <p:nvPr>
            <p:ph idx="1"/>
          </p:nvPr>
        </p:nvSpPr>
        <p:spPr/>
        <p:txBody>
          <a:bodyPr/>
          <a:lstStyle/>
          <a:p>
            <a:r>
              <a:rPr lang="en-US" dirty="0" smtClean="0"/>
              <a:t>Mamie Clark</a:t>
            </a:r>
            <a:endParaRPr lang="en-US" dirty="0"/>
          </a:p>
        </p:txBody>
      </p:sp>
    </p:spTree>
    <p:extLst>
      <p:ext uri="{BB962C8B-B14F-4D97-AF65-F5344CB8AC3E}">
        <p14:creationId xmlns:p14="http://schemas.microsoft.com/office/powerpoint/2010/main" val="10658742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 104</a:t>
            </a:r>
            <a:endParaRPr lang="en-US" dirty="0"/>
          </a:p>
        </p:txBody>
      </p:sp>
      <p:sp>
        <p:nvSpPr>
          <p:cNvPr id="3" name="Content Placeholder 2"/>
          <p:cNvSpPr>
            <a:spLocks noGrp="1"/>
          </p:cNvSpPr>
          <p:nvPr>
            <p:ph idx="1"/>
          </p:nvPr>
        </p:nvSpPr>
        <p:spPr/>
        <p:txBody>
          <a:bodyPr/>
          <a:lstStyle/>
          <a:p>
            <a:r>
              <a:rPr lang="en-US" dirty="0" smtClean="0"/>
              <a:t>Had two children while completing a doctoral degree</a:t>
            </a:r>
            <a:endParaRPr lang="en-US" dirty="0"/>
          </a:p>
        </p:txBody>
      </p:sp>
    </p:spTree>
    <p:extLst>
      <p:ext uri="{BB962C8B-B14F-4D97-AF65-F5344CB8AC3E}">
        <p14:creationId xmlns:p14="http://schemas.microsoft.com/office/powerpoint/2010/main" val="55329780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104- Answer</a:t>
            </a:r>
            <a:endParaRPr lang="en-US" dirty="0"/>
          </a:p>
        </p:txBody>
      </p:sp>
      <p:sp>
        <p:nvSpPr>
          <p:cNvPr id="3" name="Content Placeholder 2"/>
          <p:cNvSpPr>
            <a:spLocks noGrp="1"/>
          </p:cNvSpPr>
          <p:nvPr>
            <p:ph idx="1"/>
          </p:nvPr>
        </p:nvSpPr>
        <p:spPr/>
        <p:txBody>
          <a:bodyPr/>
          <a:lstStyle/>
          <a:p>
            <a:r>
              <a:rPr lang="en-US" dirty="0" smtClean="0"/>
              <a:t>Mamie Clark</a:t>
            </a:r>
            <a:endParaRPr lang="en-US" dirty="0"/>
          </a:p>
        </p:txBody>
      </p:sp>
    </p:spTree>
    <p:extLst>
      <p:ext uri="{BB962C8B-B14F-4D97-AF65-F5344CB8AC3E}">
        <p14:creationId xmlns:p14="http://schemas.microsoft.com/office/powerpoint/2010/main" val="2437663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 Answer</a:t>
            </a:r>
            <a:endParaRPr lang="en-US" dirty="0"/>
          </a:p>
        </p:txBody>
      </p:sp>
      <p:sp>
        <p:nvSpPr>
          <p:cNvPr id="3" name="Content Placeholder 2"/>
          <p:cNvSpPr>
            <a:spLocks noGrp="1"/>
          </p:cNvSpPr>
          <p:nvPr>
            <p:ph idx="1"/>
          </p:nvPr>
        </p:nvSpPr>
        <p:spPr/>
        <p:txBody>
          <a:bodyPr/>
          <a:lstStyle/>
          <a:p>
            <a:r>
              <a:rPr lang="en-US" dirty="0"/>
              <a:t>Goal of control is to change or modify the behavior, specifically from undesirable behavior to desirable behavior</a:t>
            </a:r>
          </a:p>
          <a:p>
            <a:pPr marL="0" indent="0">
              <a:buNone/>
            </a:pPr>
            <a:endParaRPr lang="en-US" dirty="0"/>
          </a:p>
        </p:txBody>
      </p:sp>
    </p:spTree>
    <p:extLst>
      <p:ext uri="{BB962C8B-B14F-4D97-AF65-F5344CB8AC3E}">
        <p14:creationId xmlns:p14="http://schemas.microsoft.com/office/powerpoint/2010/main" val="41903567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105</a:t>
            </a:r>
            <a:endParaRPr lang="en-US" dirty="0"/>
          </a:p>
        </p:txBody>
      </p:sp>
      <p:sp>
        <p:nvSpPr>
          <p:cNvPr id="3" name="Content Placeholder 2"/>
          <p:cNvSpPr>
            <a:spLocks noGrp="1"/>
          </p:cNvSpPr>
          <p:nvPr>
            <p:ph idx="1"/>
          </p:nvPr>
        </p:nvSpPr>
        <p:spPr/>
        <p:txBody>
          <a:bodyPr/>
          <a:lstStyle/>
          <a:p>
            <a:r>
              <a:rPr lang="en-US" dirty="0"/>
              <a:t>Research on formation of racial identity and self-esteem</a:t>
            </a:r>
          </a:p>
          <a:p>
            <a:endParaRPr lang="en-US" dirty="0"/>
          </a:p>
        </p:txBody>
      </p:sp>
    </p:spTree>
    <p:extLst>
      <p:ext uri="{BB962C8B-B14F-4D97-AF65-F5344CB8AC3E}">
        <p14:creationId xmlns:p14="http://schemas.microsoft.com/office/powerpoint/2010/main" val="107202742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105- Answer</a:t>
            </a:r>
            <a:endParaRPr lang="en-US" dirty="0"/>
          </a:p>
        </p:txBody>
      </p:sp>
      <p:sp>
        <p:nvSpPr>
          <p:cNvPr id="3" name="Content Placeholder 2"/>
          <p:cNvSpPr>
            <a:spLocks noGrp="1"/>
          </p:cNvSpPr>
          <p:nvPr>
            <p:ph idx="1"/>
          </p:nvPr>
        </p:nvSpPr>
        <p:spPr/>
        <p:txBody>
          <a:bodyPr/>
          <a:lstStyle/>
          <a:p>
            <a:r>
              <a:rPr lang="en-US" dirty="0" smtClean="0"/>
              <a:t>Mamie Clark</a:t>
            </a:r>
            <a:endParaRPr lang="en-US" dirty="0"/>
          </a:p>
        </p:txBody>
      </p:sp>
    </p:spTree>
    <p:extLst>
      <p:ext uri="{BB962C8B-B14F-4D97-AF65-F5344CB8AC3E}">
        <p14:creationId xmlns:p14="http://schemas.microsoft.com/office/powerpoint/2010/main" val="756362627"/>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106</a:t>
            </a:r>
            <a:endParaRPr lang="en-US" dirty="0"/>
          </a:p>
        </p:txBody>
      </p:sp>
      <p:sp>
        <p:nvSpPr>
          <p:cNvPr id="3" name="Content Placeholder 2"/>
          <p:cNvSpPr>
            <a:spLocks noGrp="1"/>
          </p:cNvSpPr>
          <p:nvPr>
            <p:ph idx="1"/>
          </p:nvPr>
        </p:nvSpPr>
        <p:spPr/>
        <p:txBody>
          <a:bodyPr/>
          <a:lstStyle/>
          <a:p>
            <a:r>
              <a:rPr lang="en-US" dirty="0" smtClean="0"/>
              <a:t>Opened the Northside Center for Child Development</a:t>
            </a:r>
            <a:endParaRPr lang="en-US" dirty="0"/>
          </a:p>
        </p:txBody>
      </p:sp>
    </p:spTree>
    <p:extLst>
      <p:ext uri="{BB962C8B-B14F-4D97-AF65-F5344CB8AC3E}">
        <p14:creationId xmlns:p14="http://schemas.microsoft.com/office/powerpoint/2010/main" val="198179169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106- Answer</a:t>
            </a:r>
            <a:endParaRPr lang="en-US" dirty="0"/>
          </a:p>
        </p:txBody>
      </p:sp>
      <p:sp>
        <p:nvSpPr>
          <p:cNvPr id="3" name="Content Placeholder 2"/>
          <p:cNvSpPr>
            <a:spLocks noGrp="1"/>
          </p:cNvSpPr>
          <p:nvPr>
            <p:ph idx="1"/>
          </p:nvPr>
        </p:nvSpPr>
        <p:spPr/>
        <p:txBody>
          <a:bodyPr/>
          <a:lstStyle/>
          <a:p>
            <a:r>
              <a:rPr lang="en-US" dirty="0" smtClean="0"/>
              <a:t>Mamie and Kenneth Clark</a:t>
            </a:r>
            <a:endParaRPr lang="en-US" dirty="0"/>
          </a:p>
        </p:txBody>
      </p:sp>
    </p:spTree>
    <p:extLst>
      <p:ext uri="{BB962C8B-B14F-4D97-AF65-F5344CB8AC3E}">
        <p14:creationId xmlns:p14="http://schemas.microsoft.com/office/powerpoint/2010/main" val="148244541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107</a:t>
            </a:r>
            <a:endParaRPr lang="en-US" dirty="0"/>
          </a:p>
        </p:txBody>
      </p:sp>
      <p:sp>
        <p:nvSpPr>
          <p:cNvPr id="3" name="Content Placeholder 2"/>
          <p:cNvSpPr>
            <a:spLocks noGrp="1"/>
          </p:cNvSpPr>
          <p:nvPr>
            <p:ph idx="1"/>
          </p:nvPr>
        </p:nvSpPr>
        <p:spPr/>
        <p:txBody>
          <a:bodyPr/>
          <a:lstStyle/>
          <a:p>
            <a:r>
              <a:rPr lang="en-US" dirty="0" smtClean="0"/>
              <a:t>Specialized in Educational Psychology</a:t>
            </a:r>
            <a:endParaRPr lang="en-US" dirty="0"/>
          </a:p>
        </p:txBody>
      </p:sp>
    </p:spTree>
    <p:extLst>
      <p:ext uri="{BB962C8B-B14F-4D97-AF65-F5344CB8AC3E}">
        <p14:creationId xmlns:p14="http://schemas.microsoft.com/office/powerpoint/2010/main" val="19602409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107- Answer</a:t>
            </a:r>
            <a:endParaRPr lang="en-US" dirty="0"/>
          </a:p>
        </p:txBody>
      </p:sp>
      <p:sp>
        <p:nvSpPr>
          <p:cNvPr id="3" name="Content Placeholder 2"/>
          <p:cNvSpPr>
            <a:spLocks noGrp="1"/>
          </p:cNvSpPr>
          <p:nvPr>
            <p:ph idx="1"/>
          </p:nvPr>
        </p:nvSpPr>
        <p:spPr/>
        <p:txBody>
          <a:bodyPr/>
          <a:lstStyle/>
          <a:p>
            <a:r>
              <a:rPr lang="en-US" dirty="0" smtClean="0"/>
              <a:t>Albert Sidney Beckham</a:t>
            </a:r>
            <a:endParaRPr lang="en-US" dirty="0"/>
          </a:p>
        </p:txBody>
      </p:sp>
    </p:spTree>
    <p:extLst>
      <p:ext uri="{BB962C8B-B14F-4D97-AF65-F5344CB8AC3E}">
        <p14:creationId xmlns:p14="http://schemas.microsoft.com/office/powerpoint/2010/main" val="201875970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108</a:t>
            </a:r>
            <a:endParaRPr lang="en-US" dirty="0"/>
          </a:p>
        </p:txBody>
      </p:sp>
      <p:sp>
        <p:nvSpPr>
          <p:cNvPr id="3" name="Content Placeholder 2"/>
          <p:cNvSpPr>
            <a:spLocks noGrp="1"/>
          </p:cNvSpPr>
          <p:nvPr>
            <p:ph idx="1"/>
          </p:nvPr>
        </p:nvSpPr>
        <p:spPr/>
        <p:txBody>
          <a:bodyPr/>
          <a:lstStyle/>
          <a:p>
            <a:r>
              <a:rPr lang="en-US" dirty="0" smtClean="0"/>
              <a:t>Research on formation of racial identity and self-esteem</a:t>
            </a:r>
            <a:endParaRPr lang="en-US" dirty="0"/>
          </a:p>
        </p:txBody>
      </p:sp>
    </p:spTree>
    <p:extLst>
      <p:ext uri="{BB962C8B-B14F-4D97-AF65-F5344CB8AC3E}">
        <p14:creationId xmlns:p14="http://schemas.microsoft.com/office/powerpoint/2010/main" val="391750589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108- Answer</a:t>
            </a:r>
            <a:endParaRPr lang="en-US" dirty="0"/>
          </a:p>
        </p:txBody>
      </p:sp>
      <p:sp>
        <p:nvSpPr>
          <p:cNvPr id="3" name="Content Placeholder 2"/>
          <p:cNvSpPr>
            <a:spLocks noGrp="1"/>
          </p:cNvSpPr>
          <p:nvPr>
            <p:ph idx="1"/>
          </p:nvPr>
        </p:nvSpPr>
        <p:spPr/>
        <p:txBody>
          <a:bodyPr/>
          <a:lstStyle/>
          <a:p>
            <a:r>
              <a:rPr lang="en-US" dirty="0" smtClean="0"/>
              <a:t>Mamie Clark</a:t>
            </a:r>
            <a:endParaRPr lang="en-US" dirty="0"/>
          </a:p>
        </p:txBody>
      </p:sp>
    </p:spTree>
    <p:extLst>
      <p:ext uri="{BB962C8B-B14F-4D97-AF65-F5344CB8AC3E}">
        <p14:creationId xmlns:p14="http://schemas.microsoft.com/office/powerpoint/2010/main" val="157388483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109</a:t>
            </a:r>
            <a:endParaRPr lang="en-US" dirty="0"/>
          </a:p>
        </p:txBody>
      </p:sp>
      <p:sp>
        <p:nvSpPr>
          <p:cNvPr id="3" name="Content Placeholder 2"/>
          <p:cNvSpPr>
            <a:spLocks noGrp="1"/>
          </p:cNvSpPr>
          <p:nvPr>
            <p:ph idx="1"/>
          </p:nvPr>
        </p:nvSpPr>
        <p:spPr/>
        <p:txBody>
          <a:bodyPr/>
          <a:lstStyle/>
          <a:p>
            <a:r>
              <a:rPr lang="en-US" dirty="0" smtClean="0"/>
              <a:t>Lived from 1897-1964</a:t>
            </a:r>
            <a:endParaRPr lang="en-US" dirty="0"/>
          </a:p>
        </p:txBody>
      </p:sp>
    </p:spTree>
    <p:extLst>
      <p:ext uri="{BB962C8B-B14F-4D97-AF65-F5344CB8AC3E}">
        <p14:creationId xmlns:p14="http://schemas.microsoft.com/office/powerpoint/2010/main" val="1169295609"/>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109- Answer</a:t>
            </a:r>
            <a:endParaRPr lang="en-US" dirty="0"/>
          </a:p>
        </p:txBody>
      </p:sp>
      <p:sp>
        <p:nvSpPr>
          <p:cNvPr id="3" name="Content Placeholder 2"/>
          <p:cNvSpPr>
            <a:spLocks noGrp="1"/>
          </p:cNvSpPr>
          <p:nvPr>
            <p:ph idx="1"/>
          </p:nvPr>
        </p:nvSpPr>
        <p:spPr/>
        <p:txBody>
          <a:bodyPr/>
          <a:lstStyle/>
          <a:p>
            <a:r>
              <a:rPr lang="en-US" dirty="0" smtClean="0"/>
              <a:t>Albert Sidney Beckham</a:t>
            </a:r>
            <a:endParaRPr lang="en-US" dirty="0"/>
          </a:p>
        </p:txBody>
      </p:sp>
    </p:spTree>
    <p:extLst>
      <p:ext uri="{BB962C8B-B14F-4D97-AF65-F5344CB8AC3E}">
        <p14:creationId xmlns:p14="http://schemas.microsoft.com/office/powerpoint/2010/main" val="1264170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lstStyle/>
          <a:p>
            <a:r>
              <a:rPr lang="en-US" dirty="0" smtClean="0"/>
              <a:t>The early roots of psychology are founded in what two fields of study</a:t>
            </a:r>
            <a:endParaRPr lang="en-US" dirty="0"/>
          </a:p>
        </p:txBody>
      </p:sp>
    </p:spTree>
    <p:extLst>
      <p:ext uri="{BB962C8B-B14F-4D97-AF65-F5344CB8AC3E}">
        <p14:creationId xmlns:p14="http://schemas.microsoft.com/office/powerpoint/2010/main" val="186563630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110</a:t>
            </a:r>
            <a:endParaRPr lang="en-US" dirty="0"/>
          </a:p>
        </p:txBody>
      </p:sp>
      <p:sp>
        <p:nvSpPr>
          <p:cNvPr id="3" name="Content Placeholder 2"/>
          <p:cNvSpPr>
            <a:spLocks noGrp="1"/>
          </p:cNvSpPr>
          <p:nvPr>
            <p:ph idx="1"/>
          </p:nvPr>
        </p:nvSpPr>
        <p:spPr/>
        <p:txBody>
          <a:bodyPr/>
          <a:lstStyle/>
          <a:p>
            <a:r>
              <a:rPr lang="en-US" dirty="0" smtClean="0"/>
              <a:t>The first African American to earn a Ph.D. in psychology from Clark University</a:t>
            </a:r>
            <a:endParaRPr lang="en-US" dirty="0"/>
          </a:p>
        </p:txBody>
      </p:sp>
    </p:spTree>
    <p:extLst>
      <p:ext uri="{BB962C8B-B14F-4D97-AF65-F5344CB8AC3E}">
        <p14:creationId xmlns:p14="http://schemas.microsoft.com/office/powerpoint/2010/main" val="2535135880"/>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110- Answer</a:t>
            </a:r>
            <a:endParaRPr lang="en-US" dirty="0"/>
          </a:p>
        </p:txBody>
      </p:sp>
      <p:sp>
        <p:nvSpPr>
          <p:cNvPr id="3" name="Content Placeholder 2"/>
          <p:cNvSpPr>
            <a:spLocks noGrp="1"/>
          </p:cNvSpPr>
          <p:nvPr>
            <p:ph idx="1"/>
          </p:nvPr>
        </p:nvSpPr>
        <p:spPr/>
        <p:txBody>
          <a:bodyPr/>
          <a:lstStyle/>
          <a:p>
            <a:r>
              <a:rPr lang="en-US" dirty="0" smtClean="0"/>
              <a:t>Francis Cecil Sumner</a:t>
            </a:r>
            <a:endParaRPr lang="en-US" dirty="0"/>
          </a:p>
        </p:txBody>
      </p:sp>
    </p:spTree>
    <p:extLst>
      <p:ext uri="{BB962C8B-B14F-4D97-AF65-F5344CB8AC3E}">
        <p14:creationId xmlns:p14="http://schemas.microsoft.com/office/powerpoint/2010/main" val="2145397579"/>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111</a:t>
            </a:r>
            <a:endParaRPr lang="en-US" dirty="0"/>
          </a:p>
        </p:txBody>
      </p:sp>
      <p:sp>
        <p:nvSpPr>
          <p:cNvPr id="3" name="Content Placeholder 2"/>
          <p:cNvSpPr>
            <a:spLocks noGrp="1"/>
          </p:cNvSpPr>
          <p:nvPr>
            <p:ph idx="1"/>
          </p:nvPr>
        </p:nvSpPr>
        <p:spPr/>
        <p:txBody>
          <a:bodyPr/>
          <a:lstStyle/>
          <a:p>
            <a:r>
              <a:rPr lang="en-US" dirty="0" smtClean="0"/>
              <a:t>1943 Second African American to earn a doctorate from Columbia</a:t>
            </a:r>
            <a:endParaRPr lang="en-US" dirty="0"/>
          </a:p>
        </p:txBody>
      </p:sp>
    </p:spTree>
    <p:extLst>
      <p:ext uri="{BB962C8B-B14F-4D97-AF65-F5344CB8AC3E}">
        <p14:creationId xmlns:p14="http://schemas.microsoft.com/office/powerpoint/2010/main" val="212043320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111- Answer</a:t>
            </a:r>
            <a:endParaRPr lang="en-US" dirty="0"/>
          </a:p>
        </p:txBody>
      </p:sp>
      <p:sp>
        <p:nvSpPr>
          <p:cNvPr id="3" name="Content Placeholder 2"/>
          <p:cNvSpPr>
            <a:spLocks noGrp="1"/>
          </p:cNvSpPr>
          <p:nvPr>
            <p:ph idx="1"/>
          </p:nvPr>
        </p:nvSpPr>
        <p:spPr/>
        <p:txBody>
          <a:bodyPr/>
          <a:lstStyle/>
          <a:p>
            <a:r>
              <a:rPr lang="en-US" dirty="0" smtClean="0"/>
              <a:t>Mamie Clark</a:t>
            </a:r>
            <a:endParaRPr lang="en-US" dirty="0"/>
          </a:p>
        </p:txBody>
      </p:sp>
    </p:spTree>
    <p:extLst>
      <p:ext uri="{BB962C8B-B14F-4D97-AF65-F5344CB8AC3E}">
        <p14:creationId xmlns:p14="http://schemas.microsoft.com/office/powerpoint/2010/main" val="419321408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112</a:t>
            </a:r>
            <a:endParaRPr lang="en-US" dirty="0"/>
          </a:p>
        </p:txBody>
      </p:sp>
      <p:sp>
        <p:nvSpPr>
          <p:cNvPr id="3" name="Content Placeholder 2"/>
          <p:cNvSpPr>
            <a:spLocks noGrp="1"/>
          </p:cNvSpPr>
          <p:nvPr>
            <p:ph idx="1"/>
          </p:nvPr>
        </p:nvSpPr>
        <p:spPr/>
        <p:txBody>
          <a:bodyPr/>
          <a:lstStyle/>
          <a:p>
            <a:r>
              <a:rPr lang="en-US" dirty="0" smtClean="0"/>
              <a:t>Worked with his wife to show the negative effects of segregation on school children</a:t>
            </a:r>
            <a:endParaRPr lang="en-US" dirty="0"/>
          </a:p>
        </p:txBody>
      </p:sp>
    </p:spTree>
    <p:extLst>
      <p:ext uri="{BB962C8B-B14F-4D97-AF65-F5344CB8AC3E}">
        <p14:creationId xmlns:p14="http://schemas.microsoft.com/office/powerpoint/2010/main" val="38729580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112- Answer</a:t>
            </a:r>
            <a:endParaRPr lang="en-US" dirty="0"/>
          </a:p>
        </p:txBody>
      </p:sp>
      <p:sp>
        <p:nvSpPr>
          <p:cNvPr id="3" name="Content Placeholder 2"/>
          <p:cNvSpPr>
            <a:spLocks noGrp="1"/>
          </p:cNvSpPr>
          <p:nvPr>
            <p:ph idx="1"/>
          </p:nvPr>
        </p:nvSpPr>
        <p:spPr/>
        <p:txBody>
          <a:bodyPr/>
          <a:lstStyle/>
          <a:p>
            <a:r>
              <a:rPr lang="en-US" dirty="0" smtClean="0"/>
              <a:t>Kenneth Clark</a:t>
            </a:r>
            <a:endParaRPr lang="en-US" dirty="0"/>
          </a:p>
        </p:txBody>
      </p:sp>
    </p:spTree>
    <p:extLst>
      <p:ext uri="{BB962C8B-B14F-4D97-AF65-F5344CB8AC3E}">
        <p14:creationId xmlns:p14="http://schemas.microsoft.com/office/powerpoint/2010/main" val="669384642"/>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113</a:t>
            </a:r>
            <a:endParaRPr lang="en-US" dirty="0"/>
          </a:p>
        </p:txBody>
      </p:sp>
      <p:sp>
        <p:nvSpPr>
          <p:cNvPr id="3" name="Content Placeholder 2"/>
          <p:cNvSpPr>
            <a:spLocks noGrp="1"/>
          </p:cNvSpPr>
          <p:nvPr>
            <p:ph idx="1"/>
          </p:nvPr>
        </p:nvSpPr>
        <p:spPr/>
        <p:txBody>
          <a:bodyPr/>
          <a:lstStyle/>
          <a:p>
            <a:r>
              <a:rPr lang="en-US" dirty="0" smtClean="0"/>
              <a:t>The first African American to publish research findings in a U.S. psychology journal in 1920</a:t>
            </a:r>
            <a:endParaRPr lang="en-US" dirty="0"/>
          </a:p>
        </p:txBody>
      </p:sp>
    </p:spTree>
    <p:extLst>
      <p:ext uri="{BB962C8B-B14F-4D97-AF65-F5344CB8AC3E}">
        <p14:creationId xmlns:p14="http://schemas.microsoft.com/office/powerpoint/2010/main" val="2035427650"/>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113- Answer</a:t>
            </a:r>
            <a:endParaRPr lang="en-US" dirty="0"/>
          </a:p>
        </p:txBody>
      </p:sp>
      <p:sp>
        <p:nvSpPr>
          <p:cNvPr id="3" name="Content Placeholder 2"/>
          <p:cNvSpPr>
            <a:spLocks noGrp="1"/>
          </p:cNvSpPr>
          <p:nvPr>
            <p:ph idx="1"/>
          </p:nvPr>
        </p:nvSpPr>
        <p:spPr/>
        <p:txBody>
          <a:bodyPr/>
          <a:lstStyle/>
          <a:p>
            <a:r>
              <a:rPr lang="en-US" dirty="0" smtClean="0"/>
              <a:t>J. Henry Alston</a:t>
            </a:r>
            <a:endParaRPr lang="en-US" dirty="0"/>
          </a:p>
        </p:txBody>
      </p:sp>
    </p:spTree>
    <p:extLst>
      <p:ext uri="{BB962C8B-B14F-4D97-AF65-F5344CB8AC3E}">
        <p14:creationId xmlns:p14="http://schemas.microsoft.com/office/powerpoint/2010/main" val="56296521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114</a:t>
            </a:r>
            <a:endParaRPr lang="en-US" dirty="0"/>
          </a:p>
        </p:txBody>
      </p:sp>
      <p:sp>
        <p:nvSpPr>
          <p:cNvPr id="3" name="Content Placeholder 2"/>
          <p:cNvSpPr>
            <a:spLocks noGrp="1"/>
          </p:cNvSpPr>
          <p:nvPr>
            <p:ph idx="1"/>
          </p:nvPr>
        </p:nvSpPr>
        <p:spPr/>
        <p:txBody>
          <a:bodyPr/>
          <a:lstStyle/>
          <a:p>
            <a:r>
              <a:rPr lang="en-US" dirty="0" smtClean="0"/>
              <a:t>One of the first members of the APA Committee on Ethnic Minority Affairs</a:t>
            </a:r>
            <a:endParaRPr lang="en-US" dirty="0"/>
          </a:p>
        </p:txBody>
      </p:sp>
    </p:spTree>
    <p:extLst>
      <p:ext uri="{BB962C8B-B14F-4D97-AF65-F5344CB8AC3E}">
        <p14:creationId xmlns:p14="http://schemas.microsoft.com/office/powerpoint/2010/main" val="11877395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114- Answer</a:t>
            </a:r>
            <a:endParaRPr lang="en-US" dirty="0"/>
          </a:p>
        </p:txBody>
      </p:sp>
      <p:sp>
        <p:nvSpPr>
          <p:cNvPr id="3" name="Content Placeholder 2"/>
          <p:cNvSpPr>
            <a:spLocks noGrp="1"/>
          </p:cNvSpPr>
          <p:nvPr>
            <p:ph idx="1"/>
          </p:nvPr>
        </p:nvSpPr>
        <p:spPr/>
        <p:txBody>
          <a:bodyPr/>
          <a:lstStyle/>
          <a:p>
            <a:r>
              <a:rPr lang="en-US" dirty="0" smtClean="0"/>
              <a:t>Richard </a:t>
            </a:r>
            <a:r>
              <a:rPr lang="en-US" dirty="0" err="1" smtClean="0"/>
              <a:t>Suinn</a:t>
            </a:r>
            <a:endParaRPr lang="en-US" dirty="0"/>
          </a:p>
        </p:txBody>
      </p:sp>
    </p:spTree>
    <p:extLst>
      <p:ext uri="{BB962C8B-B14F-4D97-AF65-F5344CB8AC3E}">
        <p14:creationId xmlns:p14="http://schemas.microsoft.com/office/powerpoint/2010/main" val="818689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 Answer</a:t>
            </a:r>
            <a:endParaRPr lang="en-US" dirty="0"/>
          </a:p>
        </p:txBody>
      </p:sp>
      <p:sp>
        <p:nvSpPr>
          <p:cNvPr id="3" name="Content Placeholder 2"/>
          <p:cNvSpPr>
            <a:spLocks noGrp="1"/>
          </p:cNvSpPr>
          <p:nvPr>
            <p:ph idx="1"/>
          </p:nvPr>
        </p:nvSpPr>
        <p:spPr/>
        <p:txBody>
          <a:bodyPr/>
          <a:lstStyle/>
          <a:p>
            <a:r>
              <a:rPr lang="en-US" dirty="0" smtClean="0"/>
              <a:t>Philosophy and Physiology</a:t>
            </a:r>
            <a:endParaRPr lang="en-US" dirty="0"/>
          </a:p>
        </p:txBody>
      </p:sp>
    </p:spTree>
    <p:extLst>
      <p:ext uri="{BB962C8B-B14F-4D97-AF65-F5344CB8AC3E}">
        <p14:creationId xmlns:p14="http://schemas.microsoft.com/office/powerpoint/2010/main" val="88439268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115</a:t>
            </a:r>
            <a:endParaRPr lang="en-US" dirty="0"/>
          </a:p>
        </p:txBody>
      </p:sp>
      <p:sp>
        <p:nvSpPr>
          <p:cNvPr id="3" name="Content Placeholder 2"/>
          <p:cNvSpPr>
            <a:spLocks noGrp="1"/>
          </p:cNvSpPr>
          <p:nvPr>
            <p:ph idx="1"/>
          </p:nvPr>
        </p:nvSpPr>
        <p:spPr/>
        <p:txBody>
          <a:bodyPr/>
          <a:lstStyle/>
          <a:p>
            <a:r>
              <a:rPr lang="en-US" dirty="0" smtClean="0"/>
              <a:t>Lived from 1883-1966</a:t>
            </a:r>
            <a:endParaRPr lang="en-US" dirty="0"/>
          </a:p>
        </p:txBody>
      </p:sp>
    </p:spTree>
    <p:extLst>
      <p:ext uri="{BB962C8B-B14F-4D97-AF65-F5344CB8AC3E}">
        <p14:creationId xmlns:p14="http://schemas.microsoft.com/office/powerpoint/2010/main" val="3124820498"/>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115- Answer</a:t>
            </a:r>
            <a:endParaRPr lang="en-US" dirty="0"/>
          </a:p>
        </p:txBody>
      </p:sp>
      <p:sp>
        <p:nvSpPr>
          <p:cNvPr id="3" name="Content Placeholder 2"/>
          <p:cNvSpPr>
            <a:spLocks noGrp="1"/>
          </p:cNvSpPr>
          <p:nvPr>
            <p:ph idx="1"/>
          </p:nvPr>
        </p:nvSpPr>
        <p:spPr/>
        <p:txBody>
          <a:bodyPr/>
          <a:lstStyle/>
          <a:p>
            <a:r>
              <a:rPr lang="en-US" dirty="0" smtClean="0"/>
              <a:t>Gilbert Haven Jones</a:t>
            </a:r>
            <a:endParaRPr lang="en-US" dirty="0"/>
          </a:p>
        </p:txBody>
      </p:sp>
    </p:spTree>
    <p:extLst>
      <p:ext uri="{BB962C8B-B14F-4D97-AF65-F5344CB8AC3E}">
        <p14:creationId xmlns:p14="http://schemas.microsoft.com/office/powerpoint/2010/main" val="202830164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116</a:t>
            </a:r>
            <a:endParaRPr lang="en-US" dirty="0"/>
          </a:p>
        </p:txBody>
      </p:sp>
      <p:sp>
        <p:nvSpPr>
          <p:cNvPr id="3" name="Content Placeholder 2"/>
          <p:cNvSpPr>
            <a:spLocks noGrp="1"/>
          </p:cNvSpPr>
          <p:nvPr>
            <p:ph idx="1"/>
          </p:nvPr>
        </p:nvSpPr>
        <p:spPr/>
        <p:txBody>
          <a:bodyPr/>
          <a:lstStyle/>
          <a:p>
            <a:r>
              <a:rPr lang="en-US" dirty="0" smtClean="0"/>
              <a:t>Researched in sport psychology and also ethnic minority issues</a:t>
            </a:r>
            <a:endParaRPr lang="en-US" dirty="0"/>
          </a:p>
        </p:txBody>
      </p:sp>
    </p:spTree>
    <p:extLst>
      <p:ext uri="{BB962C8B-B14F-4D97-AF65-F5344CB8AC3E}">
        <p14:creationId xmlns:p14="http://schemas.microsoft.com/office/powerpoint/2010/main" val="2335837505"/>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116- Answer</a:t>
            </a:r>
            <a:endParaRPr lang="en-US" dirty="0"/>
          </a:p>
        </p:txBody>
      </p:sp>
      <p:sp>
        <p:nvSpPr>
          <p:cNvPr id="3" name="Content Placeholder 2"/>
          <p:cNvSpPr>
            <a:spLocks noGrp="1"/>
          </p:cNvSpPr>
          <p:nvPr>
            <p:ph idx="1"/>
          </p:nvPr>
        </p:nvSpPr>
        <p:spPr/>
        <p:txBody>
          <a:bodyPr/>
          <a:lstStyle/>
          <a:p>
            <a:r>
              <a:rPr lang="en-US" dirty="0" smtClean="0"/>
              <a:t>Richard </a:t>
            </a:r>
            <a:r>
              <a:rPr lang="en-US" dirty="0" err="1" smtClean="0"/>
              <a:t>Suinn</a:t>
            </a:r>
            <a:endParaRPr lang="en-US" dirty="0"/>
          </a:p>
        </p:txBody>
      </p:sp>
    </p:spTree>
    <p:extLst>
      <p:ext uri="{BB962C8B-B14F-4D97-AF65-F5344CB8AC3E}">
        <p14:creationId xmlns:p14="http://schemas.microsoft.com/office/powerpoint/2010/main" val="176721834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117</a:t>
            </a:r>
            <a:endParaRPr lang="en-US" dirty="0"/>
          </a:p>
        </p:txBody>
      </p:sp>
      <p:sp>
        <p:nvSpPr>
          <p:cNvPr id="3" name="Content Placeholder 2"/>
          <p:cNvSpPr>
            <a:spLocks noGrp="1"/>
          </p:cNvSpPr>
          <p:nvPr>
            <p:ph idx="1"/>
          </p:nvPr>
        </p:nvSpPr>
        <p:spPr/>
        <p:txBody>
          <a:bodyPr/>
          <a:lstStyle/>
          <a:p>
            <a:r>
              <a:rPr lang="en-US" dirty="0" smtClean="0"/>
              <a:t>1971 First African American president of the American Psychological Association</a:t>
            </a:r>
            <a:endParaRPr lang="en-US" dirty="0"/>
          </a:p>
        </p:txBody>
      </p:sp>
    </p:spTree>
    <p:extLst>
      <p:ext uri="{BB962C8B-B14F-4D97-AF65-F5344CB8AC3E}">
        <p14:creationId xmlns:p14="http://schemas.microsoft.com/office/powerpoint/2010/main" val="7344655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117- Answer</a:t>
            </a:r>
            <a:endParaRPr lang="en-US" dirty="0"/>
          </a:p>
        </p:txBody>
      </p:sp>
      <p:sp>
        <p:nvSpPr>
          <p:cNvPr id="3" name="Content Placeholder 2"/>
          <p:cNvSpPr>
            <a:spLocks noGrp="1"/>
          </p:cNvSpPr>
          <p:nvPr>
            <p:ph idx="1"/>
          </p:nvPr>
        </p:nvSpPr>
        <p:spPr/>
        <p:txBody>
          <a:bodyPr/>
          <a:lstStyle/>
          <a:p>
            <a:r>
              <a:rPr lang="en-US" dirty="0" smtClean="0"/>
              <a:t>Kenneth Clark</a:t>
            </a:r>
            <a:endParaRPr lang="en-US" dirty="0"/>
          </a:p>
        </p:txBody>
      </p:sp>
    </p:spTree>
    <p:extLst>
      <p:ext uri="{BB962C8B-B14F-4D97-AF65-F5344CB8AC3E}">
        <p14:creationId xmlns:p14="http://schemas.microsoft.com/office/powerpoint/2010/main" val="256754086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118</a:t>
            </a:r>
            <a:endParaRPr lang="en-US" dirty="0"/>
          </a:p>
        </p:txBody>
      </p:sp>
      <p:sp>
        <p:nvSpPr>
          <p:cNvPr id="3" name="Content Placeholder 2"/>
          <p:cNvSpPr>
            <a:spLocks noGrp="1"/>
          </p:cNvSpPr>
          <p:nvPr>
            <p:ph idx="1"/>
          </p:nvPr>
        </p:nvSpPr>
        <p:spPr/>
        <p:txBody>
          <a:bodyPr/>
          <a:lstStyle/>
          <a:p>
            <a:r>
              <a:rPr lang="en-US" dirty="0" smtClean="0"/>
              <a:t>J. Henry Alston’s research</a:t>
            </a:r>
            <a:endParaRPr lang="en-US" dirty="0"/>
          </a:p>
        </p:txBody>
      </p:sp>
    </p:spTree>
    <p:extLst>
      <p:ext uri="{BB962C8B-B14F-4D97-AF65-F5344CB8AC3E}">
        <p14:creationId xmlns:p14="http://schemas.microsoft.com/office/powerpoint/2010/main" val="361084186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118- Answer</a:t>
            </a:r>
            <a:endParaRPr lang="en-US" dirty="0"/>
          </a:p>
        </p:txBody>
      </p:sp>
      <p:sp>
        <p:nvSpPr>
          <p:cNvPr id="3" name="Content Placeholder 2"/>
          <p:cNvSpPr>
            <a:spLocks noGrp="1"/>
          </p:cNvSpPr>
          <p:nvPr>
            <p:ph idx="1"/>
          </p:nvPr>
        </p:nvSpPr>
        <p:spPr/>
        <p:txBody>
          <a:bodyPr/>
          <a:lstStyle/>
          <a:p>
            <a:r>
              <a:rPr lang="en-US" dirty="0" smtClean="0"/>
              <a:t>The perception of warmth and cold</a:t>
            </a:r>
            <a:endParaRPr lang="en-US" dirty="0"/>
          </a:p>
        </p:txBody>
      </p:sp>
    </p:spTree>
    <p:extLst>
      <p:ext uri="{BB962C8B-B14F-4D97-AF65-F5344CB8AC3E}">
        <p14:creationId xmlns:p14="http://schemas.microsoft.com/office/powerpoint/2010/main" val="102218342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119</a:t>
            </a:r>
            <a:endParaRPr lang="en-US" dirty="0"/>
          </a:p>
        </p:txBody>
      </p:sp>
      <p:sp>
        <p:nvSpPr>
          <p:cNvPr id="3" name="Content Placeholder 2"/>
          <p:cNvSpPr>
            <a:spLocks noGrp="1"/>
          </p:cNvSpPr>
          <p:nvPr>
            <p:ph idx="1"/>
          </p:nvPr>
        </p:nvSpPr>
        <p:spPr/>
        <p:txBody>
          <a:bodyPr/>
          <a:lstStyle/>
          <a:p>
            <a:r>
              <a:rPr lang="en-US" dirty="0" smtClean="0"/>
              <a:t>In 1909 Received a doctorate in psychology from a university in Germany</a:t>
            </a:r>
            <a:endParaRPr lang="en-US" dirty="0"/>
          </a:p>
        </p:txBody>
      </p:sp>
    </p:spTree>
    <p:extLst>
      <p:ext uri="{BB962C8B-B14F-4D97-AF65-F5344CB8AC3E}">
        <p14:creationId xmlns:p14="http://schemas.microsoft.com/office/powerpoint/2010/main" val="601670830"/>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119- Answer</a:t>
            </a:r>
            <a:endParaRPr lang="en-US" dirty="0"/>
          </a:p>
        </p:txBody>
      </p:sp>
      <p:sp>
        <p:nvSpPr>
          <p:cNvPr id="3" name="Content Placeholder 2"/>
          <p:cNvSpPr>
            <a:spLocks noGrp="1"/>
          </p:cNvSpPr>
          <p:nvPr>
            <p:ph idx="1"/>
          </p:nvPr>
        </p:nvSpPr>
        <p:spPr/>
        <p:txBody>
          <a:bodyPr/>
          <a:lstStyle/>
          <a:p>
            <a:r>
              <a:rPr lang="en-US" dirty="0" smtClean="0"/>
              <a:t>Gilbert Haven Jones</a:t>
            </a:r>
            <a:endParaRPr lang="en-US" dirty="0"/>
          </a:p>
        </p:txBody>
      </p:sp>
    </p:spTree>
    <p:extLst>
      <p:ext uri="{BB962C8B-B14F-4D97-AF65-F5344CB8AC3E}">
        <p14:creationId xmlns:p14="http://schemas.microsoft.com/office/powerpoint/2010/main" val="1606721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a:t>
            </a:r>
            <a:endParaRPr lang="en-US" dirty="0"/>
          </a:p>
        </p:txBody>
      </p:sp>
      <p:sp>
        <p:nvSpPr>
          <p:cNvPr id="3" name="Content Placeholder 2"/>
          <p:cNvSpPr>
            <a:spLocks noGrp="1"/>
          </p:cNvSpPr>
          <p:nvPr>
            <p:ph idx="1"/>
          </p:nvPr>
        </p:nvSpPr>
        <p:spPr/>
        <p:txBody>
          <a:bodyPr/>
          <a:lstStyle/>
          <a:p>
            <a:pPr marL="0" indent="0">
              <a:buNone/>
            </a:pPr>
            <a:r>
              <a:rPr lang="en-US" dirty="0" smtClean="0"/>
              <a:t>Philosophers who made a contribution to the development of the field of psychology include</a:t>
            </a:r>
            <a:endParaRPr lang="en-US" dirty="0"/>
          </a:p>
        </p:txBody>
      </p:sp>
    </p:spTree>
    <p:extLst>
      <p:ext uri="{BB962C8B-B14F-4D97-AF65-F5344CB8AC3E}">
        <p14:creationId xmlns:p14="http://schemas.microsoft.com/office/powerpoint/2010/main" val="213626198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120</a:t>
            </a:r>
            <a:endParaRPr lang="en-US" dirty="0"/>
          </a:p>
        </p:txBody>
      </p:sp>
      <p:sp>
        <p:nvSpPr>
          <p:cNvPr id="3" name="Content Placeholder 2"/>
          <p:cNvSpPr>
            <a:spLocks noGrp="1"/>
          </p:cNvSpPr>
          <p:nvPr>
            <p:ph idx="1"/>
          </p:nvPr>
        </p:nvSpPr>
        <p:spPr/>
        <p:txBody>
          <a:bodyPr/>
          <a:lstStyle/>
          <a:p>
            <a:r>
              <a:rPr lang="en-US" dirty="0" smtClean="0"/>
              <a:t>Lived 1914-2005</a:t>
            </a:r>
            <a:endParaRPr lang="en-US" dirty="0"/>
          </a:p>
        </p:txBody>
      </p:sp>
    </p:spTree>
    <p:extLst>
      <p:ext uri="{BB962C8B-B14F-4D97-AF65-F5344CB8AC3E}">
        <p14:creationId xmlns:p14="http://schemas.microsoft.com/office/powerpoint/2010/main" val="52114506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120- Answer</a:t>
            </a:r>
            <a:endParaRPr lang="en-US" dirty="0"/>
          </a:p>
        </p:txBody>
      </p:sp>
      <p:sp>
        <p:nvSpPr>
          <p:cNvPr id="3" name="Content Placeholder 2"/>
          <p:cNvSpPr>
            <a:spLocks noGrp="1"/>
          </p:cNvSpPr>
          <p:nvPr>
            <p:ph idx="1"/>
          </p:nvPr>
        </p:nvSpPr>
        <p:spPr/>
        <p:txBody>
          <a:bodyPr/>
          <a:lstStyle/>
          <a:p>
            <a:r>
              <a:rPr lang="en-US" dirty="0" smtClean="0"/>
              <a:t>Kenneth Clark</a:t>
            </a:r>
            <a:endParaRPr lang="en-US" dirty="0"/>
          </a:p>
        </p:txBody>
      </p:sp>
    </p:spTree>
    <p:extLst>
      <p:ext uri="{BB962C8B-B14F-4D97-AF65-F5344CB8AC3E}">
        <p14:creationId xmlns:p14="http://schemas.microsoft.com/office/powerpoint/2010/main" val="272231024"/>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121</a:t>
            </a:r>
            <a:endParaRPr lang="en-US" dirty="0"/>
          </a:p>
        </p:txBody>
      </p:sp>
      <p:sp>
        <p:nvSpPr>
          <p:cNvPr id="3" name="Content Placeholder 2"/>
          <p:cNvSpPr>
            <a:spLocks noGrp="1"/>
          </p:cNvSpPr>
          <p:nvPr>
            <p:ph idx="1"/>
          </p:nvPr>
        </p:nvSpPr>
        <p:spPr/>
        <p:txBody>
          <a:bodyPr/>
          <a:lstStyle/>
          <a:p>
            <a:r>
              <a:rPr lang="en-US" dirty="0" smtClean="0"/>
              <a:t>What is the early perspective in psychology focusing on perception and sensation, particularly the perception of patterns and whole figures</a:t>
            </a:r>
            <a:endParaRPr lang="en-US" dirty="0"/>
          </a:p>
        </p:txBody>
      </p:sp>
    </p:spTree>
    <p:extLst>
      <p:ext uri="{BB962C8B-B14F-4D97-AF65-F5344CB8AC3E}">
        <p14:creationId xmlns:p14="http://schemas.microsoft.com/office/powerpoint/2010/main" val="59560454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121- Answer</a:t>
            </a:r>
            <a:endParaRPr lang="en-US" dirty="0"/>
          </a:p>
        </p:txBody>
      </p:sp>
      <p:sp>
        <p:nvSpPr>
          <p:cNvPr id="3" name="Content Placeholder 2"/>
          <p:cNvSpPr>
            <a:spLocks noGrp="1"/>
          </p:cNvSpPr>
          <p:nvPr>
            <p:ph idx="1"/>
          </p:nvPr>
        </p:nvSpPr>
        <p:spPr/>
        <p:txBody>
          <a:bodyPr/>
          <a:lstStyle/>
          <a:p>
            <a:r>
              <a:rPr lang="en-US" dirty="0" smtClean="0"/>
              <a:t>Gestalt psychology</a:t>
            </a:r>
            <a:endParaRPr lang="en-US" dirty="0"/>
          </a:p>
        </p:txBody>
      </p:sp>
    </p:spTree>
    <p:extLst>
      <p:ext uri="{BB962C8B-B14F-4D97-AF65-F5344CB8AC3E}">
        <p14:creationId xmlns:p14="http://schemas.microsoft.com/office/powerpoint/2010/main" val="20649812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122</a:t>
            </a:r>
            <a:endParaRPr lang="en-US" dirty="0"/>
          </a:p>
        </p:txBody>
      </p:sp>
      <p:sp>
        <p:nvSpPr>
          <p:cNvPr id="3" name="Content Placeholder 2"/>
          <p:cNvSpPr>
            <a:spLocks noGrp="1"/>
          </p:cNvSpPr>
          <p:nvPr>
            <p:ph idx="1"/>
          </p:nvPr>
        </p:nvSpPr>
        <p:spPr/>
        <p:txBody>
          <a:bodyPr/>
          <a:lstStyle/>
          <a:p>
            <a:r>
              <a:rPr lang="en-US" dirty="0" smtClean="0"/>
              <a:t>Lived 1856-1939</a:t>
            </a:r>
            <a:endParaRPr lang="en-US" dirty="0"/>
          </a:p>
        </p:txBody>
      </p:sp>
    </p:spTree>
    <p:extLst>
      <p:ext uri="{BB962C8B-B14F-4D97-AF65-F5344CB8AC3E}">
        <p14:creationId xmlns:p14="http://schemas.microsoft.com/office/powerpoint/2010/main" val="3899632234"/>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122- Answer</a:t>
            </a:r>
            <a:endParaRPr lang="en-US" dirty="0"/>
          </a:p>
        </p:txBody>
      </p:sp>
      <p:sp>
        <p:nvSpPr>
          <p:cNvPr id="3" name="Content Placeholder 2"/>
          <p:cNvSpPr>
            <a:spLocks noGrp="1"/>
          </p:cNvSpPr>
          <p:nvPr>
            <p:ph idx="1"/>
          </p:nvPr>
        </p:nvSpPr>
        <p:spPr/>
        <p:txBody>
          <a:bodyPr/>
          <a:lstStyle/>
          <a:p>
            <a:r>
              <a:rPr lang="en-US" dirty="0" smtClean="0"/>
              <a:t>Sigmund Freud</a:t>
            </a:r>
            <a:endParaRPr lang="en-US" dirty="0"/>
          </a:p>
        </p:txBody>
      </p:sp>
    </p:spTree>
    <p:extLst>
      <p:ext uri="{BB962C8B-B14F-4D97-AF65-F5344CB8AC3E}">
        <p14:creationId xmlns:p14="http://schemas.microsoft.com/office/powerpoint/2010/main" val="233170852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123</a:t>
            </a:r>
            <a:endParaRPr lang="en-US" dirty="0"/>
          </a:p>
        </p:txBody>
      </p:sp>
      <p:sp>
        <p:nvSpPr>
          <p:cNvPr id="3" name="Content Placeholder 2"/>
          <p:cNvSpPr>
            <a:spLocks noGrp="1"/>
          </p:cNvSpPr>
          <p:nvPr>
            <p:ph idx="1"/>
          </p:nvPr>
        </p:nvSpPr>
        <p:spPr/>
        <p:txBody>
          <a:bodyPr/>
          <a:lstStyle/>
          <a:p>
            <a:r>
              <a:rPr lang="en-US" dirty="0" smtClean="0"/>
              <a:t>What did Freud believe was the cause of the nervous disorders of his patients</a:t>
            </a:r>
            <a:endParaRPr lang="en-US" dirty="0"/>
          </a:p>
        </p:txBody>
      </p:sp>
    </p:spTree>
    <p:extLst>
      <p:ext uri="{BB962C8B-B14F-4D97-AF65-F5344CB8AC3E}">
        <p14:creationId xmlns:p14="http://schemas.microsoft.com/office/powerpoint/2010/main" val="244222360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123- Answer</a:t>
            </a:r>
            <a:endParaRPr lang="en-US" dirty="0"/>
          </a:p>
        </p:txBody>
      </p:sp>
      <p:sp>
        <p:nvSpPr>
          <p:cNvPr id="3" name="Content Placeholder 2"/>
          <p:cNvSpPr>
            <a:spLocks noGrp="1"/>
          </p:cNvSpPr>
          <p:nvPr>
            <p:ph idx="1"/>
          </p:nvPr>
        </p:nvSpPr>
        <p:spPr/>
        <p:txBody>
          <a:bodyPr/>
          <a:lstStyle/>
          <a:p>
            <a:r>
              <a:rPr lang="en-US" dirty="0" smtClean="0"/>
              <a:t>The unconscious</a:t>
            </a:r>
            <a:endParaRPr lang="en-US" dirty="0"/>
          </a:p>
        </p:txBody>
      </p:sp>
    </p:spTree>
    <p:extLst>
      <p:ext uri="{BB962C8B-B14F-4D97-AF65-F5344CB8AC3E}">
        <p14:creationId xmlns:p14="http://schemas.microsoft.com/office/powerpoint/2010/main" val="248735446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124</a:t>
            </a:r>
            <a:endParaRPr lang="en-US" dirty="0"/>
          </a:p>
        </p:txBody>
      </p:sp>
      <p:sp>
        <p:nvSpPr>
          <p:cNvPr id="3" name="Content Placeholder 2"/>
          <p:cNvSpPr>
            <a:spLocks noGrp="1"/>
          </p:cNvSpPr>
          <p:nvPr>
            <p:ph idx="1"/>
          </p:nvPr>
        </p:nvSpPr>
        <p:spPr/>
        <p:txBody>
          <a:bodyPr/>
          <a:lstStyle/>
          <a:p>
            <a:r>
              <a:rPr lang="en-US" dirty="0" smtClean="0"/>
              <a:t>What are the two competing theories as to why most of Freud’s clients were women</a:t>
            </a:r>
            <a:endParaRPr lang="en-US" dirty="0"/>
          </a:p>
        </p:txBody>
      </p:sp>
    </p:spTree>
    <p:extLst>
      <p:ext uri="{BB962C8B-B14F-4D97-AF65-F5344CB8AC3E}">
        <p14:creationId xmlns:p14="http://schemas.microsoft.com/office/powerpoint/2010/main" val="68417660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124- Answer</a:t>
            </a:r>
            <a:endParaRPr lang="en-US" dirty="0"/>
          </a:p>
        </p:txBody>
      </p:sp>
      <p:sp>
        <p:nvSpPr>
          <p:cNvPr id="3" name="Content Placeholder 2"/>
          <p:cNvSpPr>
            <a:spLocks noGrp="1"/>
          </p:cNvSpPr>
          <p:nvPr>
            <p:ph idx="1"/>
          </p:nvPr>
        </p:nvSpPr>
        <p:spPr/>
        <p:txBody>
          <a:bodyPr/>
          <a:lstStyle/>
          <a:p>
            <a:r>
              <a:rPr lang="en-US" dirty="0" smtClean="0"/>
              <a:t>1) during the Victorian Age sex was repressed. The men had cultural permission to have mistresses and so they did not experience symptoms associated with repression like the women did.</a:t>
            </a:r>
          </a:p>
          <a:p>
            <a:r>
              <a:rPr lang="en-US" dirty="0" smtClean="0"/>
              <a:t>2)Only wealthy Victorian women had the time or resources to undergo daily psychoanalysis.</a:t>
            </a:r>
          </a:p>
        </p:txBody>
      </p:sp>
    </p:spTree>
    <p:extLst>
      <p:ext uri="{BB962C8B-B14F-4D97-AF65-F5344CB8AC3E}">
        <p14:creationId xmlns:p14="http://schemas.microsoft.com/office/powerpoint/2010/main" val="944834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 Answer</a:t>
            </a:r>
            <a:endParaRPr lang="en-US" dirty="0"/>
          </a:p>
        </p:txBody>
      </p:sp>
      <p:sp>
        <p:nvSpPr>
          <p:cNvPr id="3" name="Content Placeholder 2"/>
          <p:cNvSpPr>
            <a:spLocks noGrp="1"/>
          </p:cNvSpPr>
          <p:nvPr>
            <p:ph idx="1"/>
          </p:nvPr>
        </p:nvSpPr>
        <p:spPr/>
        <p:txBody>
          <a:bodyPr/>
          <a:lstStyle/>
          <a:p>
            <a:r>
              <a:rPr lang="en-US" dirty="0" smtClean="0"/>
              <a:t>Hippocrates</a:t>
            </a:r>
          </a:p>
          <a:p>
            <a:r>
              <a:rPr lang="en-US" dirty="0" smtClean="0"/>
              <a:t>Aristotle</a:t>
            </a:r>
          </a:p>
          <a:p>
            <a:r>
              <a:rPr lang="en-US" dirty="0" smtClean="0"/>
              <a:t>Plato</a:t>
            </a:r>
          </a:p>
          <a:p>
            <a:r>
              <a:rPr lang="en-US" dirty="0" smtClean="0"/>
              <a:t>Descartes</a:t>
            </a:r>
            <a:endParaRPr lang="en-US" dirty="0"/>
          </a:p>
        </p:txBody>
      </p:sp>
    </p:spTree>
    <p:extLst>
      <p:ext uri="{BB962C8B-B14F-4D97-AF65-F5344CB8AC3E}">
        <p14:creationId xmlns:p14="http://schemas.microsoft.com/office/powerpoint/2010/main" val="1522769790"/>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125</a:t>
            </a:r>
            <a:endParaRPr lang="en-US" dirty="0"/>
          </a:p>
        </p:txBody>
      </p:sp>
      <p:sp>
        <p:nvSpPr>
          <p:cNvPr id="3" name="Content Placeholder 2"/>
          <p:cNvSpPr>
            <a:spLocks noGrp="1"/>
          </p:cNvSpPr>
          <p:nvPr>
            <p:ph idx="1"/>
          </p:nvPr>
        </p:nvSpPr>
        <p:spPr/>
        <p:txBody>
          <a:bodyPr/>
          <a:lstStyle/>
          <a:p>
            <a:r>
              <a:rPr lang="en-US" dirty="0" smtClean="0"/>
              <a:t>Why did Freud stress the importance of the childhood?</a:t>
            </a:r>
            <a:endParaRPr lang="en-US" dirty="0"/>
          </a:p>
        </p:txBody>
      </p:sp>
    </p:spTree>
    <p:extLst>
      <p:ext uri="{BB962C8B-B14F-4D97-AF65-F5344CB8AC3E}">
        <p14:creationId xmlns:p14="http://schemas.microsoft.com/office/powerpoint/2010/main" val="1763019294"/>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125- Answer</a:t>
            </a:r>
            <a:endParaRPr lang="en-US" dirty="0"/>
          </a:p>
        </p:txBody>
      </p:sp>
      <p:sp>
        <p:nvSpPr>
          <p:cNvPr id="3" name="Content Placeholder 2"/>
          <p:cNvSpPr>
            <a:spLocks noGrp="1"/>
          </p:cNvSpPr>
          <p:nvPr>
            <p:ph idx="1"/>
          </p:nvPr>
        </p:nvSpPr>
        <p:spPr/>
        <p:txBody>
          <a:bodyPr/>
          <a:lstStyle/>
          <a:p>
            <a:r>
              <a:rPr lang="en-US" dirty="0" smtClean="0"/>
              <a:t>He believed childhood, specifically the first six years, were the source of the personality and of all problems of the unconscious.</a:t>
            </a:r>
            <a:endParaRPr lang="en-US" dirty="0"/>
          </a:p>
        </p:txBody>
      </p:sp>
    </p:spTree>
    <p:extLst>
      <p:ext uri="{BB962C8B-B14F-4D97-AF65-F5344CB8AC3E}">
        <p14:creationId xmlns:p14="http://schemas.microsoft.com/office/powerpoint/2010/main" val="4252788336"/>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126</a:t>
            </a:r>
            <a:endParaRPr lang="en-US" dirty="0"/>
          </a:p>
        </p:txBody>
      </p:sp>
      <p:sp>
        <p:nvSpPr>
          <p:cNvPr id="3" name="Content Placeholder 2"/>
          <p:cNvSpPr>
            <a:spLocks noGrp="1"/>
          </p:cNvSpPr>
          <p:nvPr>
            <p:ph idx="1"/>
          </p:nvPr>
        </p:nvSpPr>
        <p:spPr/>
        <p:txBody>
          <a:bodyPr/>
          <a:lstStyle/>
          <a:p>
            <a:r>
              <a:rPr lang="en-US" dirty="0" smtClean="0"/>
              <a:t>What forms can Freud’s psychoanalysis be found in today?</a:t>
            </a:r>
            <a:endParaRPr lang="en-US" dirty="0"/>
          </a:p>
        </p:txBody>
      </p:sp>
    </p:spTree>
    <p:extLst>
      <p:ext uri="{BB962C8B-B14F-4D97-AF65-F5344CB8AC3E}">
        <p14:creationId xmlns:p14="http://schemas.microsoft.com/office/powerpoint/2010/main" val="4139903139"/>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126- Answer</a:t>
            </a:r>
            <a:endParaRPr lang="en-US" dirty="0"/>
          </a:p>
        </p:txBody>
      </p:sp>
      <p:sp>
        <p:nvSpPr>
          <p:cNvPr id="3" name="Content Placeholder 2"/>
          <p:cNvSpPr>
            <a:spLocks noGrp="1"/>
          </p:cNvSpPr>
          <p:nvPr>
            <p:ph idx="1"/>
          </p:nvPr>
        </p:nvSpPr>
        <p:spPr/>
        <p:txBody>
          <a:bodyPr/>
          <a:lstStyle/>
          <a:p>
            <a:r>
              <a:rPr lang="en-US" dirty="0" smtClean="0"/>
              <a:t>It is the source of the modern day therapy model</a:t>
            </a:r>
          </a:p>
          <a:p>
            <a:r>
              <a:rPr lang="en-US" dirty="0" smtClean="0"/>
              <a:t>Psychoanalysis is still practiced today in a modified form</a:t>
            </a:r>
            <a:endParaRPr lang="en-US" dirty="0"/>
          </a:p>
        </p:txBody>
      </p:sp>
    </p:spTree>
    <p:extLst>
      <p:ext uri="{BB962C8B-B14F-4D97-AF65-F5344CB8AC3E}">
        <p14:creationId xmlns:p14="http://schemas.microsoft.com/office/powerpoint/2010/main" val="108771040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127</a:t>
            </a:r>
            <a:endParaRPr lang="en-US" dirty="0"/>
          </a:p>
        </p:txBody>
      </p:sp>
      <p:sp>
        <p:nvSpPr>
          <p:cNvPr id="3" name="Content Placeholder 2"/>
          <p:cNvSpPr>
            <a:spLocks noGrp="1"/>
          </p:cNvSpPr>
          <p:nvPr>
            <p:ph idx="1"/>
          </p:nvPr>
        </p:nvSpPr>
        <p:spPr/>
        <p:txBody>
          <a:bodyPr/>
          <a:lstStyle/>
          <a:p>
            <a:r>
              <a:rPr lang="en-US" dirty="0" smtClean="0"/>
              <a:t>Lived 1878-1958</a:t>
            </a:r>
            <a:endParaRPr lang="en-US" dirty="0"/>
          </a:p>
        </p:txBody>
      </p:sp>
    </p:spTree>
    <p:extLst>
      <p:ext uri="{BB962C8B-B14F-4D97-AF65-F5344CB8AC3E}">
        <p14:creationId xmlns:p14="http://schemas.microsoft.com/office/powerpoint/2010/main" val="1324364203"/>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127- Answer</a:t>
            </a:r>
            <a:endParaRPr lang="en-US" dirty="0"/>
          </a:p>
        </p:txBody>
      </p:sp>
      <p:sp>
        <p:nvSpPr>
          <p:cNvPr id="3" name="Content Placeholder 2"/>
          <p:cNvSpPr>
            <a:spLocks noGrp="1"/>
          </p:cNvSpPr>
          <p:nvPr>
            <p:ph idx="1"/>
          </p:nvPr>
        </p:nvSpPr>
        <p:spPr/>
        <p:txBody>
          <a:bodyPr/>
          <a:lstStyle/>
          <a:p>
            <a:r>
              <a:rPr lang="en-US" dirty="0" smtClean="0"/>
              <a:t>John B. Watson</a:t>
            </a:r>
            <a:endParaRPr lang="en-US" dirty="0"/>
          </a:p>
        </p:txBody>
      </p:sp>
    </p:spTree>
    <p:extLst>
      <p:ext uri="{BB962C8B-B14F-4D97-AF65-F5344CB8AC3E}">
        <p14:creationId xmlns:p14="http://schemas.microsoft.com/office/powerpoint/2010/main" val="3685246032"/>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128</a:t>
            </a:r>
            <a:endParaRPr lang="en-US" dirty="0"/>
          </a:p>
        </p:txBody>
      </p:sp>
      <p:sp>
        <p:nvSpPr>
          <p:cNvPr id="3" name="Content Placeholder 2"/>
          <p:cNvSpPr>
            <a:spLocks noGrp="1"/>
          </p:cNvSpPr>
          <p:nvPr>
            <p:ph idx="1"/>
          </p:nvPr>
        </p:nvSpPr>
        <p:spPr/>
        <p:txBody>
          <a:bodyPr/>
          <a:lstStyle/>
          <a:p>
            <a:r>
              <a:rPr lang="en-US" dirty="0" smtClean="0"/>
              <a:t>Why could Watson’s experiment not be repeated today</a:t>
            </a:r>
            <a:endParaRPr lang="en-US" dirty="0"/>
          </a:p>
        </p:txBody>
      </p:sp>
    </p:spTree>
    <p:extLst>
      <p:ext uri="{BB962C8B-B14F-4D97-AF65-F5344CB8AC3E}">
        <p14:creationId xmlns:p14="http://schemas.microsoft.com/office/powerpoint/2010/main" val="1064147373"/>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128- Answer</a:t>
            </a:r>
            <a:endParaRPr lang="en-US" dirty="0"/>
          </a:p>
        </p:txBody>
      </p:sp>
      <p:sp>
        <p:nvSpPr>
          <p:cNvPr id="3" name="Content Placeholder 2"/>
          <p:cNvSpPr>
            <a:spLocks noGrp="1"/>
          </p:cNvSpPr>
          <p:nvPr>
            <p:ph idx="1"/>
          </p:nvPr>
        </p:nvSpPr>
        <p:spPr/>
        <p:txBody>
          <a:bodyPr/>
          <a:lstStyle/>
          <a:p>
            <a:r>
              <a:rPr lang="en-US" dirty="0" smtClean="0"/>
              <a:t>It would be considered to be unethical</a:t>
            </a:r>
            <a:endParaRPr lang="en-US" dirty="0"/>
          </a:p>
        </p:txBody>
      </p:sp>
    </p:spTree>
    <p:extLst>
      <p:ext uri="{BB962C8B-B14F-4D97-AF65-F5344CB8AC3E}">
        <p14:creationId xmlns:p14="http://schemas.microsoft.com/office/powerpoint/2010/main" val="1685233749"/>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129</a:t>
            </a:r>
            <a:endParaRPr lang="en-US" dirty="0"/>
          </a:p>
        </p:txBody>
      </p:sp>
      <p:sp>
        <p:nvSpPr>
          <p:cNvPr id="3" name="Content Placeholder 2"/>
          <p:cNvSpPr>
            <a:spLocks noGrp="1"/>
          </p:cNvSpPr>
          <p:nvPr>
            <p:ph idx="1"/>
          </p:nvPr>
        </p:nvSpPr>
        <p:spPr/>
        <p:txBody>
          <a:bodyPr/>
          <a:lstStyle/>
          <a:p>
            <a:r>
              <a:rPr lang="en-US" dirty="0" smtClean="0"/>
              <a:t>Lived 1897-1987</a:t>
            </a:r>
            <a:endParaRPr lang="en-US" dirty="0"/>
          </a:p>
        </p:txBody>
      </p:sp>
    </p:spTree>
    <p:extLst>
      <p:ext uri="{BB962C8B-B14F-4D97-AF65-F5344CB8AC3E}">
        <p14:creationId xmlns:p14="http://schemas.microsoft.com/office/powerpoint/2010/main" val="2566467868"/>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129- Answer</a:t>
            </a:r>
            <a:endParaRPr lang="en-US" dirty="0"/>
          </a:p>
        </p:txBody>
      </p:sp>
      <p:sp>
        <p:nvSpPr>
          <p:cNvPr id="3" name="Content Placeholder 2"/>
          <p:cNvSpPr>
            <a:spLocks noGrp="1"/>
          </p:cNvSpPr>
          <p:nvPr>
            <p:ph idx="1"/>
          </p:nvPr>
        </p:nvSpPr>
        <p:spPr/>
        <p:txBody>
          <a:bodyPr/>
          <a:lstStyle/>
          <a:p>
            <a:r>
              <a:rPr lang="en-US" dirty="0" smtClean="0"/>
              <a:t>Mary Cover Jones</a:t>
            </a:r>
            <a:endParaRPr lang="en-US" dirty="0"/>
          </a:p>
        </p:txBody>
      </p:sp>
    </p:spTree>
    <p:extLst>
      <p:ext uri="{BB962C8B-B14F-4D97-AF65-F5344CB8AC3E}">
        <p14:creationId xmlns:p14="http://schemas.microsoft.com/office/powerpoint/2010/main" val="3757516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a:t>
            </a:r>
            <a:endParaRPr lang="en-US" dirty="0"/>
          </a:p>
        </p:txBody>
      </p:sp>
      <p:sp>
        <p:nvSpPr>
          <p:cNvPr id="3" name="Content Placeholder 2"/>
          <p:cNvSpPr>
            <a:spLocks noGrp="1"/>
          </p:cNvSpPr>
          <p:nvPr>
            <p:ph idx="1"/>
          </p:nvPr>
        </p:nvSpPr>
        <p:spPr/>
        <p:txBody>
          <a:bodyPr/>
          <a:lstStyle/>
          <a:p>
            <a:r>
              <a:rPr lang="en-US" dirty="0" smtClean="0"/>
              <a:t>Philosopher who lived from 384-322 B.C.</a:t>
            </a:r>
            <a:endParaRPr lang="en-US" dirty="0"/>
          </a:p>
        </p:txBody>
      </p:sp>
    </p:spTree>
    <p:extLst>
      <p:ext uri="{BB962C8B-B14F-4D97-AF65-F5344CB8AC3E}">
        <p14:creationId xmlns:p14="http://schemas.microsoft.com/office/powerpoint/2010/main" val="101422257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130</a:t>
            </a:r>
            <a:endParaRPr lang="en-US" dirty="0"/>
          </a:p>
        </p:txBody>
      </p:sp>
      <p:sp>
        <p:nvSpPr>
          <p:cNvPr id="3" name="Content Placeholder 2"/>
          <p:cNvSpPr>
            <a:spLocks noGrp="1"/>
          </p:cNvSpPr>
          <p:nvPr>
            <p:ph idx="1"/>
          </p:nvPr>
        </p:nvSpPr>
        <p:spPr/>
        <p:txBody>
          <a:bodyPr/>
          <a:lstStyle/>
          <a:p>
            <a:r>
              <a:rPr lang="en-US" dirty="0" smtClean="0"/>
              <a:t>Major figure in Gestalt psychology</a:t>
            </a:r>
            <a:endParaRPr lang="en-US" dirty="0"/>
          </a:p>
        </p:txBody>
      </p:sp>
    </p:spTree>
    <p:extLst>
      <p:ext uri="{BB962C8B-B14F-4D97-AF65-F5344CB8AC3E}">
        <p14:creationId xmlns:p14="http://schemas.microsoft.com/office/powerpoint/2010/main" val="3287202528"/>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130- Answer</a:t>
            </a:r>
            <a:endParaRPr lang="en-US" dirty="0"/>
          </a:p>
        </p:txBody>
      </p:sp>
      <p:sp>
        <p:nvSpPr>
          <p:cNvPr id="3" name="Content Placeholder 2"/>
          <p:cNvSpPr>
            <a:spLocks noGrp="1"/>
          </p:cNvSpPr>
          <p:nvPr>
            <p:ph idx="1"/>
          </p:nvPr>
        </p:nvSpPr>
        <p:spPr/>
        <p:txBody>
          <a:bodyPr/>
          <a:lstStyle/>
          <a:p>
            <a:r>
              <a:rPr lang="en-US" dirty="0" smtClean="0"/>
              <a:t>Max Wertheimer</a:t>
            </a:r>
            <a:endParaRPr lang="en-US" dirty="0"/>
          </a:p>
        </p:txBody>
      </p:sp>
    </p:spTree>
    <p:extLst>
      <p:ext uri="{BB962C8B-B14F-4D97-AF65-F5344CB8AC3E}">
        <p14:creationId xmlns:p14="http://schemas.microsoft.com/office/powerpoint/2010/main" val="2730183794"/>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131</a:t>
            </a:r>
            <a:endParaRPr lang="en-US" dirty="0"/>
          </a:p>
        </p:txBody>
      </p:sp>
      <p:sp>
        <p:nvSpPr>
          <p:cNvPr id="3" name="Content Placeholder 2"/>
          <p:cNvSpPr>
            <a:spLocks noGrp="1"/>
          </p:cNvSpPr>
          <p:nvPr>
            <p:ph idx="1"/>
          </p:nvPr>
        </p:nvSpPr>
        <p:spPr/>
        <p:txBody>
          <a:bodyPr/>
          <a:lstStyle/>
          <a:p>
            <a:r>
              <a:rPr lang="en-US" dirty="0" err="1" smtClean="0"/>
              <a:t>Tabla</a:t>
            </a:r>
            <a:r>
              <a:rPr lang="en-US" dirty="0" smtClean="0"/>
              <a:t> Rasa</a:t>
            </a:r>
            <a:endParaRPr lang="en-US" dirty="0"/>
          </a:p>
        </p:txBody>
      </p:sp>
    </p:spTree>
    <p:extLst>
      <p:ext uri="{BB962C8B-B14F-4D97-AF65-F5344CB8AC3E}">
        <p14:creationId xmlns:p14="http://schemas.microsoft.com/office/powerpoint/2010/main" val="2635640908"/>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131- Answer</a:t>
            </a:r>
            <a:endParaRPr lang="en-US" dirty="0"/>
          </a:p>
        </p:txBody>
      </p:sp>
      <p:sp>
        <p:nvSpPr>
          <p:cNvPr id="3" name="Content Placeholder 2"/>
          <p:cNvSpPr>
            <a:spLocks noGrp="1"/>
          </p:cNvSpPr>
          <p:nvPr>
            <p:ph idx="1"/>
          </p:nvPr>
        </p:nvSpPr>
        <p:spPr/>
        <p:txBody>
          <a:bodyPr/>
          <a:lstStyle/>
          <a:p>
            <a:r>
              <a:rPr lang="en-US" dirty="0" smtClean="0"/>
              <a:t>Belief we are all born a blank slate</a:t>
            </a:r>
            <a:endParaRPr lang="en-US" dirty="0"/>
          </a:p>
        </p:txBody>
      </p:sp>
    </p:spTree>
    <p:extLst>
      <p:ext uri="{BB962C8B-B14F-4D97-AF65-F5344CB8AC3E}">
        <p14:creationId xmlns:p14="http://schemas.microsoft.com/office/powerpoint/2010/main" val="2708608459"/>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132</a:t>
            </a:r>
            <a:endParaRPr lang="en-US" dirty="0"/>
          </a:p>
        </p:txBody>
      </p:sp>
      <p:sp>
        <p:nvSpPr>
          <p:cNvPr id="3" name="Content Placeholder 2"/>
          <p:cNvSpPr>
            <a:spLocks noGrp="1"/>
          </p:cNvSpPr>
          <p:nvPr>
            <p:ph idx="1"/>
          </p:nvPr>
        </p:nvSpPr>
        <p:spPr/>
        <p:txBody>
          <a:bodyPr/>
          <a:lstStyle/>
          <a:p>
            <a:r>
              <a:rPr lang="en-US" dirty="0" smtClean="0"/>
              <a:t>Slogan of gestalt psychology</a:t>
            </a:r>
            <a:endParaRPr lang="en-US" dirty="0"/>
          </a:p>
        </p:txBody>
      </p:sp>
    </p:spTree>
    <p:extLst>
      <p:ext uri="{BB962C8B-B14F-4D97-AF65-F5344CB8AC3E}">
        <p14:creationId xmlns:p14="http://schemas.microsoft.com/office/powerpoint/2010/main" val="3891278763"/>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132- Answer</a:t>
            </a:r>
            <a:endParaRPr lang="en-US" dirty="0"/>
          </a:p>
        </p:txBody>
      </p:sp>
      <p:sp>
        <p:nvSpPr>
          <p:cNvPr id="3" name="Content Placeholder 2"/>
          <p:cNvSpPr>
            <a:spLocks noGrp="1"/>
          </p:cNvSpPr>
          <p:nvPr>
            <p:ph idx="1"/>
          </p:nvPr>
        </p:nvSpPr>
        <p:spPr/>
        <p:txBody>
          <a:bodyPr/>
          <a:lstStyle/>
          <a:p>
            <a:r>
              <a:rPr lang="en-US" dirty="0" smtClean="0"/>
              <a:t>The whole is greater than the sum of it’s parts</a:t>
            </a:r>
            <a:endParaRPr lang="en-US" dirty="0"/>
          </a:p>
        </p:txBody>
      </p:sp>
    </p:spTree>
    <p:extLst>
      <p:ext uri="{BB962C8B-B14F-4D97-AF65-F5344CB8AC3E}">
        <p14:creationId xmlns:p14="http://schemas.microsoft.com/office/powerpoint/2010/main" val="176850510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133</a:t>
            </a:r>
            <a:endParaRPr lang="en-US" dirty="0"/>
          </a:p>
        </p:txBody>
      </p:sp>
      <p:sp>
        <p:nvSpPr>
          <p:cNvPr id="3" name="Content Placeholder 2"/>
          <p:cNvSpPr>
            <a:spLocks noGrp="1"/>
          </p:cNvSpPr>
          <p:nvPr>
            <p:ph idx="1"/>
          </p:nvPr>
        </p:nvSpPr>
        <p:spPr/>
        <p:txBody>
          <a:bodyPr/>
          <a:lstStyle/>
          <a:p>
            <a:r>
              <a:rPr lang="en-US" dirty="0" smtClean="0"/>
              <a:t>Primarily concerned with sensation and perception but also focuses on perception, learning, memory, thought process, and problem solving today.</a:t>
            </a:r>
            <a:endParaRPr lang="en-US" dirty="0"/>
          </a:p>
        </p:txBody>
      </p:sp>
    </p:spTree>
    <p:extLst>
      <p:ext uri="{BB962C8B-B14F-4D97-AF65-F5344CB8AC3E}">
        <p14:creationId xmlns:p14="http://schemas.microsoft.com/office/powerpoint/2010/main" val="968845843"/>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133- Answer</a:t>
            </a:r>
            <a:endParaRPr lang="en-US" dirty="0"/>
          </a:p>
        </p:txBody>
      </p:sp>
      <p:sp>
        <p:nvSpPr>
          <p:cNvPr id="3" name="Content Placeholder 2"/>
          <p:cNvSpPr>
            <a:spLocks noGrp="1"/>
          </p:cNvSpPr>
          <p:nvPr>
            <p:ph idx="1"/>
          </p:nvPr>
        </p:nvSpPr>
        <p:spPr/>
        <p:txBody>
          <a:bodyPr/>
          <a:lstStyle/>
          <a:p>
            <a:r>
              <a:rPr lang="en-US" dirty="0" smtClean="0"/>
              <a:t>Gestalt psychology</a:t>
            </a:r>
            <a:endParaRPr lang="en-US" dirty="0"/>
          </a:p>
        </p:txBody>
      </p:sp>
    </p:spTree>
    <p:extLst>
      <p:ext uri="{BB962C8B-B14F-4D97-AF65-F5344CB8AC3E}">
        <p14:creationId xmlns:p14="http://schemas.microsoft.com/office/powerpoint/2010/main" val="274358922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134</a:t>
            </a:r>
            <a:endParaRPr lang="en-US" dirty="0"/>
          </a:p>
        </p:txBody>
      </p:sp>
      <p:sp>
        <p:nvSpPr>
          <p:cNvPr id="3" name="Content Placeholder 2"/>
          <p:cNvSpPr>
            <a:spLocks noGrp="1"/>
          </p:cNvSpPr>
          <p:nvPr>
            <p:ph idx="1"/>
          </p:nvPr>
        </p:nvSpPr>
        <p:spPr/>
        <p:txBody>
          <a:bodyPr/>
          <a:lstStyle/>
          <a:p>
            <a:r>
              <a:rPr lang="en-US" dirty="0" smtClean="0"/>
              <a:t>Gestalt means</a:t>
            </a:r>
            <a:endParaRPr lang="en-US" dirty="0"/>
          </a:p>
        </p:txBody>
      </p:sp>
    </p:spTree>
    <p:extLst>
      <p:ext uri="{BB962C8B-B14F-4D97-AF65-F5344CB8AC3E}">
        <p14:creationId xmlns:p14="http://schemas.microsoft.com/office/powerpoint/2010/main" val="3591143388"/>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134- Answer</a:t>
            </a:r>
            <a:endParaRPr lang="en-US" dirty="0"/>
          </a:p>
        </p:txBody>
      </p:sp>
      <p:sp>
        <p:nvSpPr>
          <p:cNvPr id="3" name="Content Placeholder 2"/>
          <p:cNvSpPr>
            <a:spLocks noGrp="1"/>
          </p:cNvSpPr>
          <p:nvPr>
            <p:ph idx="1"/>
          </p:nvPr>
        </p:nvSpPr>
        <p:spPr/>
        <p:txBody>
          <a:bodyPr/>
          <a:lstStyle/>
          <a:p>
            <a:r>
              <a:rPr lang="en-US" dirty="0" smtClean="0"/>
              <a:t>Good form or good figure</a:t>
            </a:r>
            <a:endParaRPr lang="en-US" dirty="0"/>
          </a:p>
        </p:txBody>
      </p:sp>
    </p:spTree>
    <p:extLst>
      <p:ext uri="{BB962C8B-B14F-4D97-AF65-F5344CB8AC3E}">
        <p14:creationId xmlns:p14="http://schemas.microsoft.com/office/powerpoint/2010/main" val="1029007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 Answer</a:t>
            </a:r>
            <a:endParaRPr lang="en-US" dirty="0"/>
          </a:p>
        </p:txBody>
      </p:sp>
      <p:sp>
        <p:nvSpPr>
          <p:cNvPr id="3" name="Content Placeholder 2"/>
          <p:cNvSpPr>
            <a:spLocks noGrp="1"/>
          </p:cNvSpPr>
          <p:nvPr>
            <p:ph idx="1"/>
          </p:nvPr>
        </p:nvSpPr>
        <p:spPr/>
        <p:txBody>
          <a:bodyPr/>
          <a:lstStyle/>
          <a:p>
            <a:r>
              <a:rPr lang="en-US" dirty="0" smtClean="0"/>
              <a:t>Aristotle</a:t>
            </a:r>
            <a:endParaRPr lang="en-US" dirty="0"/>
          </a:p>
        </p:txBody>
      </p:sp>
    </p:spTree>
    <p:extLst>
      <p:ext uri="{BB962C8B-B14F-4D97-AF65-F5344CB8AC3E}">
        <p14:creationId xmlns:p14="http://schemas.microsoft.com/office/powerpoint/2010/main" val="99847153"/>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135</a:t>
            </a:r>
            <a:endParaRPr lang="en-US" dirty="0"/>
          </a:p>
        </p:txBody>
      </p:sp>
      <p:sp>
        <p:nvSpPr>
          <p:cNvPr id="3" name="Content Placeholder 2"/>
          <p:cNvSpPr>
            <a:spLocks noGrp="1"/>
          </p:cNvSpPr>
          <p:nvPr>
            <p:ph idx="1"/>
          </p:nvPr>
        </p:nvSpPr>
        <p:spPr/>
        <p:txBody>
          <a:bodyPr/>
          <a:lstStyle/>
          <a:p>
            <a:r>
              <a:rPr lang="en-US" dirty="0" smtClean="0"/>
              <a:t>Mary Cover Jones trained him to become afraid of a white rabbit</a:t>
            </a:r>
            <a:endParaRPr lang="en-US" dirty="0"/>
          </a:p>
        </p:txBody>
      </p:sp>
    </p:spTree>
    <p:extLst>
      <p:ext uri="{BB962C8B-B14F-4D97-AF65-F5344CB8AC3E}">
        <p14:creationId xmlns:p14="http://schemas.microsoft.com/office/powerpoint/2010/main" val="3718692395"/>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135- Answer</a:t>
            </a:r>
            <a:endParaRPr lang="en-US" dirty="0"/>
          </a:p>
        </p:txBody>
      </p:sp>
      <p:sp>
        <p:nvSpPr>
          <p:cNvPr id="3" name="Content Placeholder 2"/>
          <p:cNvSpPr>
            <a:spLocks noGrp="1"/>
          </p:cNvSpPr>
          <p:nvPr>
            <p:ph idx="1"/>
          </p:nvPr>
        </p:nvSpPr>
        <p:spPr/>
        <p:txBody>
          <a:bodyPr/>
          <a:lstStyle/>
          <a:p>
            <a:r>
              <a:rPr lang="en-US" dirty="0" smtClean="0"/>
              <a:t>Little Peter</a:t>
            </a:r>
            <a:endParaRPr lang="en-US" dirty="0"/>
          </a:p>
        </p:txBody>
      </p:sp>
    </p:spTree>
    <p:extLst>
      <p:ext uri="{BB962C8B-B14F-4D97-AF65-F5344CB8AC3E}">
        <p14:creationId xmlns:p14="http://schemas.microsoft.com/office/powerpoint/2010/main" val="3272488436"/>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136</a:t>
            </a:r>
            <a:endParaRPr lang="en-US" dirty="0"/>
          </a:p>
        </p:txBody>
      </p:sp>
      <p:sp>
        <p:nvSpPr>
          <p:cNvPr id="3" name="Content Placeholder 2"/>
          <p:cNvSpPr>
            <a:spLocks noGrp="1"/>
          </p:cNvSpPr>
          <p:nvPr>
            <p:ph idx="1"/>
          </p:nvPr>
        </p:nvSpPr>
        <p:spPr/>
        <p:txBody>
          <a:bodyPr/>
          <a:lstStyle/>
          <a:p>
            <a:r>
              <a:rPr lang="en-US" dirty="0" smtClean="0"/>
              <a:t>Two current areas of psychology based somewhat from Gestalt psychology</a:t>
            </a:r>
            <a:endParaRPr lang="en-US" dirty="0"/>
          </a:p>
        </p:txBody>
      </p:sp>
    </p:spTree>
    <p:extLst>
      <p:ext uri="{BB962C8B-B14F-4D97-AF65-F5344CB8AC3E}">
        <p14:creationId xmlns:p14="http://schemas.microsoft.com/office/powerpoint/2010/main" val="1298510644"/>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136- Answer</a:t>
            </a:r>
            <a:endParaRPr lang="en-US" dirty="0"/>
          </a:p>
        </p:txBody>
      </p:sp>
      <p:sp>
        <p:nvSpPr>
          <p:cNvPr id="3" name="Content Placeholder 2"/>
          <p:cNvSpPr>
            <a:spLocks noGrp="1"/>
          </p:cNvSpPr>
          <p:nvPr>
            <p:ph idx="1"/>
          </p:nvPr>
        </p:nvSpPr>
        <p:spPr/>
        <p:txBody>
          <a:bodyPr/>
          <a:lstStyle/>
          <a:p>
            <a:r>
              <a:rPr lang="en-US" dirty="0" smtClean="0"/>
              <a:t>Cognitive psychology</a:t>
            </a:r>
          </a:p>
          <a:p>
            <a:r>
              <a:rPr lang="en-US" dirty="0" smtClean="0"/>
              <a:t>Gestalt therapy</a:t>
            </a:r>
            <a:endParaRPr lang="en-US" dirty="0"/>
          </a:p>
        </p:txBody>
      </p:sp>
    </p:spTree>
    <p:extLst>
      <p:ext uri="{BB962C8B-B14F-4D97-AF65-F5344CB8AC3E}">
        <p14:creationId xmlns:p14="http://schemas.microsoft.com/office/powerpoint/2010/main" val="1755819051"/>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137</a:t>
            </a:r>
            <a:endParaRPr lang="en-US" dirty="0"/>
          </a:p>
        </p:txBody>
      </p:sp>
      <p:sp>
        <p:nvSpPr>
          <p:cNvPr id="3" name="Content Placeholder 2"/>
          <p:cNvSpPr>
            <a:spLocks noGrp="1"/>
          </p:cNvSpPr>
          <p:nvPr>
            <p:ph idx="1"/>
          </p:nvPr>
        </p:nvSpPr>
        <p:spPr/>
        <p:txBody>
          <a:bodyPr/>
          <a:lstStyle/>
          <a:p>
            <a:r>
              <a:rPr lang="en-US" dirty="0" smtClean="0"/>
              <a:t>Who hold a belief that people naturally seek out patterns</a:t>
            </a:r>
            <a:endParaRPr lang="en-US" dirty="0"/>
          </a:p>
        </p:txBody>
      </p:sp>
    </p:spTree>
    <p:extLst>
      <p:ext uri="{BB962C8B-B14F-4D97-AF65-F5344CB8AC3E}">
        <p14:creationId xmlns:p14="http://schemas.microsoft.com/office/powerpoint/2010/main" val="1233952326"/>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137- Answer</a:t>
            </a:r>
            <a:endParaRPr lang="en-US" dirty="0"/>
          </a:p>
        </p:txBody>
      </p:sp>
      <p:sp>
        <p:nvSpPr>
          <p:cNvPr id="3" name="Content Placeholder 2"/>
          <p:cNvSpPr>
            <a:spLocks noGrp="1"/>
          </p:cNvSpPr>
          <p:nvPr>
            <p:ph idx="1"/>
          </p:nvPr>
        </p:nvSpPr>
        <p:spPr/>
        <p:txBody>
          <a:bodyPr/>
          <a:lstStyle/>
          <a:p>
            <a:r>
              <a:rPr lang="en-US" dirty="0" smtClean="0"/>
              <a:t>Gestalt psychologists</a:t>
            </a:r>
            <a:endParaRPr lang="en-US" dirty="0"/>
          </a:p>
        </p:txBody>
      </p:sp>
    </p:spTree>
    <p:extLst>
      <p:ext uri="{BB962C8B-B14F-4D97-AF65-F5344CB8AC3E}">
        <p14:creationId xmlns:p14="http://schemas.microsoft.com/office/powerpoint/2010/main" val="535192090"/>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138</a:t>
            </a:r>
            <a:endParaRPr lang="en-US" dirty="0"/>
          </a:p>
        </p:txBody>
      </p:sp>
      <p:sp>
        <p:nvSpPr>
          <p:cNvPr id="3" name="Content Placeholder 2"/>
          <p:cNvSpPr>
            <a:spLocks noGrp="1"/>
          </p:cNvSpPr>
          <p:nvPr>
            <p:ph idx="1"/>
          </p:nvPr>
        </p:nvSpPr>
        <p:spPr/>
        <p:txBody>
          <a:bodyPr/>
          <a:lstStyle/>
          <a:p>
            <a:r>
              <a:rPr lang="en-US" dirty="0" smtClean="0"/>
              <a:t>Lived 1849-1936</a:t>
            </a:r>
            <a:endParaRPr lang="en-US" dirty="0"/>
          </a:p>
        </p:txBody>
      </p:sp>
    </p:spTree>
    <p:extLst>
      <p:ext uri="{BB962C8B-B14F-4D97-AF65-F5344CB8AC3E}">
        <p14:creationId xmlns:p14="http://schemas.microsoft.com/office/powerpoint/2010/main" val="1574108696"/>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138- Answer</a:t>
            </a:r>
            <a:endParaRPr lang="en-US" dirty="0"/>
          </a:p>
        </p:txBody>
      </p:sp>
      <p:sp>
        <p:nvSpPr>
          <p:cNvPr id="3" name="Content Placeholder 2"/>
          <p:cNvSpPr>
            <a:spLocks noGrp="1"/>
          </p:cNvSpPr>
          <p:nvPr>
            <p:ph idx="1"/>
          </p:nvPr>
        </p:nvSpPr>
        <p:spPr/>
        <p:txBody>
          <a:bodyPr/>
          <a:lstStyle/>
          <a:p>
            <a:r>
              <a:rPr lang="en-US" dirty="0" smtClean="0"/>
              <a:t>Ivan Pavlov</a:t>
            </a:r>
            <a:endParaRPr lang="en-US" dirty="0"/>
          </a:p>
        </p:txBody>
      </p:sp>
    </p:spTree>
    <p:extLst>
      <p:ext uri="{BB962C8B-B14F-4D97-AF65-F5344CB8AC3E}">
        <p14:creationId xmlns:p14="http://schemas.microsoft.com/office/powerpoint/2010/main" val="279520122"/>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139</a:t>
            </a:r>
            <a:endParaRPr lang="en-US" dirty="0"/>
          </a:p>
        </p:txBody>
      </p:sp>
      <p:sp>
        <p:nvSpPr>
          <p:cNvPr id="3" name="Content Placeholder 2"/>
          <p:cNvSpPr>
            <a:spLocks noGrp="1"/>
          </p:cNvSpPr>
          <p:nvPr>
            <p:ph idx="1"/>
          </p:nvPr>
        </p:nvSpPr>
        <p:spPr/>
        <p:txBody>
          <a:bodyPr/>
          <a:lstStyle/>
          <a:p>
            <a:r>
              <a:rPr lang="en-US" dirty="0" smtClean="0"/>
              <a:t>According to psychoanalysis phobias are caused by</a:t>
            </a:r>
            <a:endParaRPr lang="en-US" dirty="0"/>
          </a:p>
        </p:txBody>
      </p:sp>
    </p:spTree>
    <p:extLst>
      <p:ext uri="{BB962C8B-B14F-4D97-AF65-F5344CB8AC3E}">
        <p14:creationId xmlns:p14="http://schemas.microsoft.com/office/powerpoint/2010/main" val="3615954695"/>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139- Answer</a:t>
            </a:r>
            <a:endParaRPr lang="en-US" dirty="0"/>
          </a:p>
        </p:txBody>
      </p:sp>
      <p:sp>
        <p:nvSpPr>
          <p:cNvPr id="3" name="Content Placeholder 2"/>
          <p:cNvSpPr>
            <a:spLocks noGrp="1"/>
          </p:cNvSpPr>
          <p:nvPr>
            <p:ph idx="1"/>
          </p:nvPr>
        </p:nvSpPr>
        <p:spPr/>
        <p:txBody>
          <a:bodyPr/>
          <a:lstStyle/>
          <a:p>
            <a:r>
              <a:rPr lang="en-US" dirty="0" smtClean="0"/>
              <a:t>Unconscious repressed conflicts</a:t>
            </a:r>
            <a:endParaRPr lang="en-US" dirty="0"/>
          </a:p>
        </p:txBody>
      </p:sp>
    </p:spTree>
    <p:extLst>
      <p:ext uri="{BB962C8B-B14F-4D97-AF65-F5344CB8AC3E}">
        <p14:creationId xmlns:p14="http://schemas.microsoft.com/office/powerpoint/2010/main" val="1668570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a:t>
            </a:r>
            <a:endParaRPr lang="en-US" dirty="0"/>
          </a:p>
        </p:txBody>
      </p:sp>
      <p:sp>
        <p:nvSpPr>
          <p:cNvPr id="3" name="Content Placeholder 2"/>
          <p:cNvSpPr>
            <a:spLocks noGrp="1"/>
          </p:cNvSpPr>
          <p:nvPr>
            <p:ph idx="1"/>
          </p:nvPr>
        </p:nvSpPr>
        <p:spPr/>
        <p:txBody>
          <a:bodyPr/>
          <a:lstStyle/>
          <a:p>
            <a:r>
              <a:rPr lang="en-US" dirty="0" smtClean="0"/>
              <a:t>Conclusion was that the brain must be functionally divided</a:t>
            </a:r>
            <a:endParaRPr lang="en-US" dirty="0"/>
          </a:p>
        </p:txBody>
      </p:sp>
    </p:spTree>
    <p:extLst>
      <p:ext uri="{BB962C8B-B14F-4D97-AF65-F5344CB8AC3E}">
        <p14:creationId xmlns:p14="http://schemas.microsoft.com/office/powerpoint/2010/main" val="213128448"/>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140</a:t>
            </a:r>
            <a:endParaRPr lang="en-US" dirty="0"/>
          </a:p>
        </p:txBody>
      </p:sp>
      <p:sp>
        <p:nvSpPr>
          <p:cNvPr id="3" name="Content Placeholder 2"/>
          <p:cNvSpPr>
            <a:spLocks noGrp="1"/>
          </p:cNvSpPr>
          <p:nvPr>
            <p:ph idx="1"/>
          </p:nvPr>
        </p:nvSpPr>
        <p:spPr/>
        <p:txBody>
          <a:bodyPr/>
          <a:lstStyle/>
          <a:p>
            <a:r>
              <a:rPr lang="en-US" dirty="0" smtClean="0"/>
              <a:t>Psychological theory created during the Victorian Age</a:t>
            </a:r>
            <a:endParaRPr lang="en-US" dirty="0"/>
          </a:p>
        </p:txBody>
      </p:sp>
    </p:spTree>
    <p:extLst>
      <p:ext uri="{BB962C8B-B14F-4D97-AF65-F5344CB8AC3E}">
        <p14:creationId xmlns:p14="http://schemas.microsoft.com/office/powerpoint/2010/main" val="1349178689"/>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smtClean="0"/>
              <a:t>140- Answer</a:t>
            </a:r>
            <a:endParaRPr lang="en-US"/>
          </a:p>
        </p:txBody>
      </p:sp>
      <p:sp>
        <p:nvSpPr>
          <p:cNvPr id="3" name="Content Placeholder 2"/>
          <p:cNvSpPr>
            <a:spLocks noGrp="1"/>
          </p:cNvSpPr>
          <p:nvPr>
            <p:ph idx="1"/>
          </p:nvPr>
        </p:nvSpPr>
        <p:spPr/>
        <p:txBody>
          <a:bodyPr/>
          <a:lstStyle/>
          <a:p>
            <a:r>
              <a:rPr lang="en-US" dirty="0" smtClean="0"/>
              <a:t>psychoanalysis</a:t>
            </a:r>
            <a:endParaRPr lang="en-US" dirty="0"/>
          </a:p>
        </p:txBody>
      </p:sp>
    </p:spTree>
    <p:extLst>
      <p:ext uri="{BB962C8B-B14F-4D97-AF65-F5344CB8AC3E}">
        <p14:creationId xmlns:p14="http://schemas.microsoft.com/office/powerpoint/2010/main" val="3826039948"/>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141</a:t>
            </a:r>
            <a:endParaRPr lang="en-US" dirty="0"/>
          </a:p>
        </p:txBody>
      </p:sp>
      <p:sp>
        <p:nvSpPr>
          <p:cNvPr id="3" name="Content Placeholder 2"/>
          <p:cNvSpPr>
            <a:spLocks noGrp="1"/>
          </p:cNvSpPr>
          <p:nvPr>
            <p:ph idx="1"/>
          </p:nvPr>
        </p:nvSpPr>
        <p:spPr/>
        <p:txBody>
          <a:bodyPr/>
          <a:lstStyle/>
          <a:p>
            <a:r>
              <a:rPr lang="en-US" dirty="0" smtClean="0"/>
              <a:t>Conditioned dogs to salivate at the sound of a bell</a:t>
            </a:r>
            <a:endParaRPr lang="en-US" dirty="0"/>
          </a:p>
        </p:txBody>
      </p:sp>
    </p:spTree>
    <p:extLst>
      <p:ext uri="{BB962C8B-B14F-4D97-AF65-F5344CB8AC3E}">
        <p14:creationId xmlns:p14="http://schemas.microsoft.com/office/powerpoint/2010/main" val="4188913230"/>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141- Answer</a:t>
            </a:r>
            <a:endParaRPr lang="en-US" dirty="0"/>
          </a:p>
        </p:txBody>
      </p:sp>
      <p:sp>
        <p:nvSpPr>
          <p:cNvPr id="3" name="Content Placeholder 2"/>
          <p:cNvSpPr>
            <a:spLocks noGrp="1"/>
          </p:cNvSpPr>
          <p:nvPr>
            <p:ph idx="1"/>
          </p:nvPr>
        </p:nvSpPr>
        <p:spPr/>
        <p:txBody>
          <a:bodyPr/>
          <a:lstStyle/>
          <a:p>
            <a:r>
              <a:rPr lang="en-US" dirty="0" smtClean="0"/>
              <a:t>Ivan Pavlov</a:t>
            </a:r>
            <a:endParaRPr lang="en-US" dirty="0"/>
          </a:p>
        </p:txBody>
      </p:sp>
    </p:spTree>
    <p:extLst>
      <p:ext uri="{BB962C8B-B14F-4D97-AF65-F5344CB8AC3E}">
        <p14:creationId xmlns:p14="http://schemas.microsoft.com/office/powerpoint/2010/main" val="4110619417"/>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142</a:t>
            </a:r>
            <a:endParaRPr lang="en-US" dirty="0"/>
          </a:p>
        </p:txBody>
      </p:sp>
      <p:sp>
        <p:nvSpPr>
          <p:cNvPr id="3" name="Content Placeholder 2"/>
          <p:cNvSpPr>
            <a:spLocks noGrp="1"/>
          </p:cNvSpPr>
          <p:nvPr>
            <p:ph idx="1"/>
          </p:nvPr>
        </p:nvSpPr>
        <p:spPr/>
        <p:txBody>
          <a:bodyPr/>
          <a:lstStyle/>
          <a:p>
            <a:r>
              <a:rPr lang="en-US" dirty="0" smtClean="0"/>
              <a:t>Decided to ignore consciousness and focus on observable behavior</a:t>
            </a:r>
            <a:endParaRPr lang="en-US" dirty="0"/>
          </a:p>
        </p:txBody>
      </p:sp>
    </p:spTree>
    <p:extLst>
      <p:ext uri="{BB962C8B-B14F-4D97-AF65-F5344CB8AC3E}">
        <p14:creationId xmlns:p14="http://schemas.microsoft.com/office/powerpoint/2010/main" val="3382533570"/>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142- Answer</a:t>
            </a:r>
            <a:endParaRPr lang="en-US" dirty="0"/>
          </a:p>
        </p:txBody>
      </p:sp>
      <p:sp>
        <p:nvSpPr>
          <p:cNvPr id="3" name="Content Placeholder 2"/>
          <p:cNvSpPr>
            <a:spLocks noGrp="1"/>
          </p:cNvSpPr>
          <p:nvPr>
            <p:ph idx="1"/>
          </p:nvPr>
        </p:nvSpPr>
        <p:spPr/>
        <p:txBody>
          <a:bodyPr/>
          <a:lstStyle/>
          <a:p>
            <a:r>
              <a:rPr lang="en-US" dirty="0" smtClean="0"/>
              <a:t>John B. Watson and Behaviorists </a:t>
            </a:r>
            <a:endParaRPr lang="en-US" dirty="0"/>
          </a:p>
        </p:txBody>
      </p:sp>
    </p:spTree>
    <p:extLst>
      <p:ext uri="{BB962C8B-B14F-4D97-AF65-F5344CB8AC3E}">
        <p14:creationId xmlns:p14="http://schemas.microsoft.com/office/powerpoint/2010/main" val="4133177709"/>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143</a:t>
            </a:r>
            <a:endParaRPr lang="en-US" dirty="0"/>
          </a:p>
        </p:txBody>
      </p:sp>
      <p:sp>
        <p:nvSpPr>
          <p:cNvPr id="3" name="Content Placeholder 2"/>
          <p:cNvSpPr>
            <a:spLocks noGrp="1"/>
          </p:cNvSpPr>
          <p:nvPr>
            <p:ph idx="1"/>
          </p:nvPr>
        </p:nvSpPr>
        <p:spPr/>
        <p:txBody>
          <a:bodyPr/>
          <a:lstStyle/>
          <a:p>
            <a:r>
              <a:rPr lang="en-US" dirty="0" smtClean="0"/>
              <a:t>Watson trained him to become afraid of a white rat by pairing the presence of the rat with a loud noise</a:t>
            </a:r>
            <a:endParaRPr lang="en-US" dirty="0"/>
          </a:p>
        </p:txBody>
      </p:sp>
    </p:spTree>
    <p:extLst>
      <p:ext uri="{BB962C8B-B14F-4D97-AF65-F5344CB8AC3E}">
        <p14:creationId xmlns:p14="http://schemas.microsoft.com/office/powerpoint/2010/main" val="1640140975"/>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143- Answer</a:t>
            </a:r>
            <a:endParaRPr lang="en-US" dirty="0"/>
          </a:p>
        </p:txBody>
      </p:sp>
      <p:sp>
        <p:nvSpPr>
          <p:cNvPr id="3" name="Content Placeholder 2"/>
          <p:cNvSpPr>
            <a:spLocks noGrp="1"/>
          </p:cNvSpPr>
          <p:nvPr>
            <p:ph idx="1"/>
          </p:nvPr>
        </p:nvSpPr>
        <p:spPr/>
        <p:txBody>
          <a:bodyPr/>
          <a:lstStyle/>
          <a:p>
            <a:r>
              <a:rPr lang="en-US" dirty="0" smtClean="0"/>
              <a:t>Little Albert</a:t>
            </a:r>
            <a:endParaRPr lang="en-US" dirty="0"/>
          </a:p>
        </p:txBody>
      </p:sp>
    </p:spTree>
    <p:extLst>
      <p:ext uri="{BB962C8B-B14F-4D97-AF65-F5344CB8AC3E}">
        <p14:creationId xmlns:p14="http://schemas.microsoft.com/office/powerpoint/2010/main" val="547072721"/>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144</a:t>
            </a:r>
            <a:endParaRPr lang="en-US" dirty="0"/>
          </a:p>
        </p:txBody>
      </p:sp>
      <p:sp>
        <p:nvSpPr>
          <p:cNvPr id="3" name="Content Placeholder 2"/>
          <p:cNvSpPr>
            <a:spLocks noGrp="1"/>
          </p:cNvSpPr>
          <p:nvPr>
            <p:ph idx="1"/>
          </p:nvPr>
        </p:nvSpPr>
        <p:spPr/>
        <p:txBody>
          <a:bodyPr/>
          <a:lstStyle/>
          <a:p>
            <a:r>
              <a:rPr lang="en-US" dirty="0" smtClean="0"/>
              <a:t>According to behaviorists phobias are caused by</a:t>
            </a:r>
            <a:endParaRPr lang="en-US" dirty="0"/>
          </a:p>
        </p:txBody>
      </p:sp>
    </p:spTree>
    <p:extLst>
      <p:ext uri="{BB962C8B-B14F-4D97-AF65-F5344CB8AC3E}">
        <p14:creationId xmlns:p14="http://schemas.microsoft.com/office/powerpoint/2010/main" val="299446721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144- Answer</a:t>
            </a:r>
            <a:endParaRPr lang="en-US" dirty="0"/>
          </a:p>
        </p:txBody>
      </p:sp>
      <p:sp>
        <p:nvSpPr>
          <p:cNvPr id="3" name="Content Placeholder 2"/>
          <p:cNvSpPr>
            <a:spLocks noGrp="1"/>
          </p:cNvSpPr>
          <p:nvPr>
            <p:ph idx="1"/>
          </p:nvPr>
        </p:nvSpPr>
        <p:spPr/>
        <p:txBody>
          <a:bodyPr/>
          <a:lstStyle/>
          <a:p>
            <a:r>
              <a:rPr lang="en-US" dirty="0" smtClean="0"/>
              <a:t>Learned fear response</a:t>
            </a:r>
            <a:endParaRPr lang="en-US" dirty="0"/>
          </a:p>
        </p:txBody>
      </p:sp>
    </p:spTree>
    <p:extLst>
      <p:ext uri="{BB962C8B-B14F-4D97-AF65-F5344CB8AC3E}">
        <p14:creationId xmlns:p14="http://schemas.microsoft.com/office/powerpoint/2010/main" val="1627496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 Answer</a:t>
            </a:r>
            <a:endParaRPr lang="en-US" dirty="0"/>
          </a:p>
        </p:txBody>
      </p:sp>
      <p:sp>
        <p:nvSpPr>
          <p:cNvPr id="3" name="Content Placeholder 2"/>
          <p:cNvSpPr>
            <a:spLocks noGrp="1"/>
          </p:cNvSpPr>
          <p:nvPr>
            <p:ph idx="1"/>
          </p:nvPr>
        </p:nvSpPr>
        <p:spPr/>
        <p:txBody>
          <a:bodyPr/>
          <a:lstStyle/>
          <a:p>
            <a:r>
              <a:rPr lang="en-US" dirty="0" smtClean="0"/>
              <a:t>Doctrine of specific nerve energies</a:t>
            </a:r>
            <a:endParaRPr lang="en-US" dirty="0"/>
          </a:p>
        </p:txBody>
      </p:sp>
    </p:spTree>
    <p:extLst>
      <p:ext uri="{BB962C8B-B14F-4D97-AF65-F5344CB8AC3E}">
        <p14:creationId xmlns:p14="http://schemas.microsoft.com/office/powerpoint/2010/main" val="699979532"/>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145</a:t>
            </a:r>
            <a:endParaRPr lang="en-US" dirty="0"/>
          </a:p>
        </p:txBody>
      </p:sp>
      <p:sp>
        <p:nvSpPr>
          <p:cNvPr id="3" name="Content Placeholder 2"/>
          <p:cNvSpPr>
            <a:spLocks noGrp="1"/>
          </p:cNvSpPr>
          <p:nvPr>
            <p:ph idx="1"/>
          </p:nvPr>
        </p:nvSpPr>
        <p:spPr/>
        <p:txBody>
          <a:bodyPr/>
          <a:lstStyle/>
          <a:p>
            <a:r>
              <a:rPr lang="en-US" dirty="0" smtClean="0"/>
              <a:t>The science of behavior that focuses on observable behavior only</a:t>
            </a:r>
            <a:endParaRPr lang="en-US" dirty="0"/>
          </a:p>
        </p:txBody>
      </p:sp>
    </p:spTree>
    <p:extLst>
      <p:ext uri="{BB962C8B-B14F-4D97-AF65-F5344CB8AC3E}">
        <p14:creationId xmlns:p14="http://schemas.microsoft.com/office/powerpoint/2010/main" val="556469512"/>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145- Answer</a:t>
            </a:r>
            <a:endParaRPr lang="en-US" dirty="0"/>
          </a:p>
        </p:txBody>
      </p:sp>
      <p:sp>
        <p:nvSpPr>
          <p:cNvPr id="3" name="Content Placeholder 2"/>
          <p:cNvSpPr>
            <a:spLocks noGrp="1"/>
          </p:cNvSpPr>
          <p:nvPr>
            <p:ph idx="1"/>
          </p:nvPr>
        </p:nvSpPr>
        <p:spPr/>
        <p:txBody>
          <a:bodyPr/>
          <a:lstStyle/>
          <a:p>
            <a:r>
              <a:rPr lang="en-US" dirty="0" smtClean="0"/>
              <a:t>Behaviorism</a:t>
            </a:r>
            <a:endParaRPr lang="en-US" dirty="0"/>
          </a:p>
        </p:txBody>
      </p:sp>
    </p:spTree>
    <p:extLst>
      <p:ext uri="{BB962C8B-B14F-4D97-AF65-F5344CB8AC3E}">
        <p14:creationId xmlns:p14="http://schemas.microsoft.com/office/powerpoint/2010/main" val="399632931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146</a:t>
            </a:r>
            <a:endParaRPr lang="en-US" dirty="0"/>
          </a:p>
        </p:txBody>
      </p:sp>
      <p:sp>
        <p:nvSpPr>
          <p:cNvPr id="3" name="Content Placeholder 2"/>
          <p:cNvSpPr>
            <a:spLocks noGrp="1"/>
          </p:cNvSpPr>
          <p:nvPr>
            <p:ph idx="1"/>
          </p:nvPr>
        </p:nvSpPr>
        <p:spPr/>
        <p:txBody>
          <a:bodyPr/>
          <a:lstStyle/>
          <a:p>
            <a:r>
              <a:rPr lang="en-US" dirty="0" smtClean="0"/>
              <a:t>Started the first educational television course in child development in 1952</a:t>
            </a:r>
            <a:endParaRPr lang="en-US" dirty="0"/>
          </a:p>
        </p:txBody>
      </p:sp>
    </p:spTree>
    <p:extLst>
      <p:ext uri="{BB962C8B-B14F-4D97-AF65-F5344CB8AC3E}">
        <p14:creationId xmlns:p14="http://schemas.microsoft.com/office/powerpoint/2010/main" val="1146035181"/>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146- Answer</a:t>
            </a:r>
            <a:endParaRPr lang="en-US" dirty="0"/>
          </a:p>
        </p:txBody>
      </p:sp>
      <p:sp>
        <p:nvSpPr>
          <p:cNvPr id="3" name="Content Placeholder 2"/>
          <p:cNvSpPr>
            <a:spLocks noGrp="1"/>
          </p:cNvSpPr>
          <p:nvPr>
            <p:ph idx="1"/>
          </p:nvPr>
        </p:nvSpPr>
        <p:spPr/>
        <p:txBody>
          <a:bodyPr/>
          <a:lstStyle/>
          <a:p>
            <a:r>
              <a:rPr lang="en-US" dirty="0" smtClean="0"/>
              <a:t>Mary Cover Jones</a:t>
            </a:r>
            <a:endParaRPr lang="en-US" dirty="0"/>
          </a:p>
        </p:txBody>
      </p:sp>
    </p:spTree>
    <p:extLst>
      <p:ext uri="{BB962C8B-B14F-4D97-AF65-F5344CB8AC3E}">
        <p14:creationId xmlns:p14="http://schemas.microsoft.com/office/powerpoint/2010/main" val="3977031789"/>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147</a:t>
            </a:r>
            <a:endParaRPr lang="en-US" dirty="0"/>
          </a:p>
        </p:txBody>
      </p:sp>
      <p:sp>
        <p:nvSpPr>
          <p:cNvPr id="3" name="Content Placeholder 2"/>
          <p:cNvSpPr>
            <a:spLocks noGrp="1"/>
          </p:cNvSpPr>
          <p:nvPr>
            <p:ph idx="1"/>
          </p:nvPr>
        </p:nvSpPr>
        <p:spPr/>
        <p:txBody>
          <a:bodyPr/>
          <a:lstStyle/>
          <a:p>
            <a:r>
              <a:rPr lang="en-US" dirty="0" smtClean="0"/>
              <a:t>Counterconditioning </a:t>
            </a:r>
            <a:endParaRPr lang="en-US" dirty="0"/>
          </a:p>
        </p:txBody>
      </p:sp>
    </p:spTree>
    <p:extLst>
      <p:ext uri="{BB962C8B-B14F-4D97-AF65-F5344CB8AC3E}">
        <p14:creationId xmlns:p14="http://schemas.microsoft.com/office/powerpoint/2010/main" val="473391968"/>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147- Answer</a:t>
            </a:r>
            <a:endParaRPr lang="en-US" dirty="0"/>
          </a:p>
        </p:txBody>
      </p:sp>
      <p:sp>
        <p:nvSpPr>
          <p:cNvPr id="3" name="Content Placeholder 2"/>
          <p:cNvSpPr>
            <a:spLocks noGrp="1"/>
          </p:cNvSpPr>
          <p:nvPr>
            <p:ph idx="1"/>
          </p:nvPr>
        </p:nvSpPr>
        <p:spPr/>
        <p:txBody>
          <a:bodyPr/>
          <a:lstStyle/>
          <a:p>
            <a:r>
              <a:rPr lang="en-US" dirty="0" smtClean="0"/>
              <a:t>Further conditioning to remove a previously conditioned response</a:t>
            </a:r>
            <a:endParaRPr lang="en-US" dirty="0"/>
          </a:p>
        </p:txBody>
      </p:sp>
    </p:spTree>
    <p:extLst>
      <p:ext uri="{BB962C8B-B14F-4D97-AF65-F5344CB8AC3E}">
        <p14:creationId xmlns:p14="http://schemas.microsoft.com/office/powerpoint/2010/main" val="293333185"/>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148</a:t>
            </a:r>
            <a:endParaRPr lang="en-US" dirty="0"/>
          </a:p>
        </p:txBody>
      </p:sp>
      <p:sp>
        <p:nvSpPr>
          <p:cNvPr id="3" name="Content Placeholder 2"/>
          <p:cNvSpPr>
            <a:spLocks noGrp="1"/>
          </p:cNvSpPr>
          <p:nvPr>
            <p:ph idx="1"/>
          </p:nvPr>
        </p:nvSpPr>
        <p:spPr/>
        <p:txBody>
          <a:bodyPr/>
          <a:lstStyle/>
          <a:p>
            <a:r>
              <a:rPr lang="en-US" dirty="0"/>
              <a:t>A mother and her 2 year old son are in the grocery store. The boy begins to cry and scream when they go by the candy isle because he wants candy. The mother, who does not want to bother other shoppers in the store, gives her son a piece of candy to quiet him down. According to the theory of operant conditioning what is likely to happen in the future.</a:t>
            </a:r>
          </a:p>
        </p:txBody>
      </p:sp>
    </p:spTree>
    <p:extLst>
      <p:ext uri="{BB962C8B-B14F-4D97-AF65-F5344CB8AC3E}">
        <p14:creationId xmlns:p14="http://schemas.microsoft.com/office/powerpoint/2010/main" val="1104892050"/>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148- Answer</a:t>
            </a:r>
            <a:endParaRPr lang="en-US" dirty="0"/>
          </a:p>
        </p:txBody>
      </p:sp>
      <p:sp>
        <p:nvSpPr>
          <p:cNvPr id="3" name="Content Placeholder 2"/>
          <p:cNvSpPr>
            <a:spLocks noGrp="1"/>
          </p:cNvSpPr>
          <p:nvPr>
            <p:ph idx="1"/>
          </p:nvPr>
        </p:nvSpPr>
        <p:spPr/>
        <p:txBody>
          <a:bodyPr/>
          <a:lstStyle/>
          <a:p>
            <a:r>
              <a:rPr lang="en-US" dirty="0"/>
              <a:t>The child will cry and scream more often as he now associates crying and screaming with getting candy.</a:t>
            </a:r>
          </a:p>
        </p:txBody>
      </p:sp>
    </p:spTree>
    <p:extLst>
      <p:ext uri="{BB962C8B-B14F-4D97-AF65-F5344CB8AC3E}">
        <p14:creationId xmlns:p14="http://schemas.microsoft.com/office/powerpoint/2010/main" val="3527405428"/>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149</a:t>
            </a:r>
            <a:endParaRPr lang="en-US" dirty="0"/>
          </a:p>
        </p:txBody>
      </p:sp>
      <p:sp>
        <p:nvSpPr>
          <p:cNvPr id="3" name="Content Placeholder 2"/>
          <p:cNvSpPr>
            <a:spLocks noGrp="1"/>
          </p:cNvSpPr>
          <p:nvPr>
            <p:ph idx="1"/>
          </p:nvPr>
        </p:nvSpPr>
        <p:spPr/>
        <p:txBody>
          <a:bodyPr/>
          <a:lstStyle/>
          <a:p>
            <a:r>
              <a:rPr lang="en-US" dirty="0" smtClean="0"/>
              <a:t>Human behavior is seen as a direct result of events in the body</a:t>
            </a:r>
            <a:endParaRPr lang="en-US" dirty="0"/>
          </a:p>
        </p:txBody>
      </p:sp>
    </p:spTree>
    <p:extLst>
      <p:ext uri="{BB962C8B-B14F-4D97-AF65-F5344CB8AC3E}">
        <p14:creationId xmlns:p14="http://schemas.microsoft.com/office/powerpoint/2010/main" val="1409186227"/>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149- Answer</a:t>
            </a:r>
            <a:endParaRPr lang="en-US" dirty="0"/>
          </a:p>
        </p:txBody>
      </p:sp>
      <p:sp>
        <p:nvSpPr>
          <p:cNvPr id="3" name="Content Placeholder 2"/>
          <p:cNvSpPr>
            <a:spLocks noGrp="1"/>
          </p:cNvSpPr>
          <p:nvPr>
            <p:ph idx="1"/>
          </p:nvPr>
        </p:nvSpPr>
        <p:spPr/>
        <p:txBody>
          <a:bodyPr/>
          <a:lstStyle/>
          <a:p>
            <a:r>
              <a:rPr lang="en-US" dirty="0" err="1" smtClean="0"/>
              <a:t>Biopyschological</a:t>
            </a:r>
            <a:r>
              <a:rPr lang="en-US" dirty="0" smtClean="0"/>
              <a:t> perspective</a:t>
            </a:r>
            <a:endParaRPr lang="en-US" dirty="0"/>
          </a:p>
        </p:txBody>
      </p:sp>
    </p:spTree>
    <p:extLst>
      <p:ext uri="{BB962C8B-B14F-4D97-AF65-F5344CB8AC3E}">
        <p14:creationId xmlns:p14="http://schemas.microsoft.com/office/powerpoint/2010/main" val="313892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Answer</a:t>
            </a:r>
            <a:endParaRPr lang="en-US" dirty="0"/>
          </a:p>
        </p:txBody>
      </p:sp>
      <p:sp>
        <p:nvSpPr>
          <p:cNvPr id="3" name="Content Placeholder 2"/>
          <p:cNvSpPr>
            <a:spLocks noGrp="1"/>
          </p:cNvSpPr>
          <p:nvPr>
            <p:ph idx="1"/>
          </p:nvPr>
        </p:nvSpPr>
        <p:spPr/>
        <p:txBody>
          <a:bodyPr/>
          <a:lstStyle/>
          <a:p>
            <a:r>
              <a:rPr lang="en-US" dirty="0" smtClean="0"/>
              <a:t>The scientific study of behavior and mental processes</a:t>
            </a:r>
            <a:endParaRPr lang="en-US" dirty="0"/>
          </a:p>
        </p:txBody>
      </p:sp>
    </p:spTree>
    <p:extLst>
      <p:ext uri="{BB962C8B-B14F-4D97-AF65-F5344CB8AC3E}">
        <p14:creationId xmlns:p14="http://schemas.microsoft.com/office/powerpoint/2010/main" val="39755041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a:t>
            </a:r>
            <a:endParaRPr lang="en-US" dirty="0"/>
          </a:p>
        </p:txBody>
      </p:sp>
      <p:sp>
        <p:nvSpPr>
          <p:cNvPr id="3" name="Content Placeholder 2"/>
          <p:cNvSpPr>
            <a:spLocks noGrp="1"/>
          </p:cNvSpPr>
          <p:nvPr>
            <p:ph idx="1"/>
          </p:nvPr>
        </p:nvSpPr>
        <p:spPr/>
        <p:txBody>
          <a:bodyPr/>
          <a:lstStyle/>
          <a:p>
            <a:r>
              <a:rPr lang="en-US" dirty="0"/>
              <a:t>States that because all nerve fibers carry the same type of message , sensory information must be specified by the particular nerve fibers that are active</a:t>
            </a:r>
          </a:p>
        </p:txBody>
      </p:sp>
    </p:spTree>
    <p:extLst>
      <p:ext uri="{BB962C8B-B14F-4D97-AF65-F5344CB8AC3E}">
        <p14:creationId xmlns:p14="http://schemas.microsoft.com/office/powerpoint/2010/main" val="1955447751"/>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150</a:t>
            </a:r>
            <a:endParaRPr lang="en-US" dirty="0"/>
          </a:p>
        </p:txBody>
      </p:sp>
      <p:sp>
        <p:nvSpPr>
          <p:cNvPr id="3" name="Content Placeholder 2"/>
          <p:cNvSpPr>
            <a:spLocks noGrp="1"/>
          </p:cNvSpPr>
          <p:nvPr>
            <p:ph idx="1"/>
          </p:nvPr>
        </p:nvSpPr>
        <p:spPr/>
        <p:txBody>
          <a:bodyPr/>
          <a:lstStyle/>
          <a:p>
            <a:r>
              <a:rPr lang="en-US" dirty="0" smtClean="0"/>
              <a:t>Hormones, brain chemicals, tumors, and diseases are the causes of disordered behavior and mental illness</a:t>
            </a:r>
            <a:endParaRPr lang="en-US" dirty="0"/>
          </a:p>
        </p:txBody>
      </p:sp>
    </p:spTree>
    <p:extLst>
      <p:ext uri="{BB962C8B-B14F-4D97-AF65-F5344CB8AC3E}">
        <p14:creationId xmlns:p14="http://schemas.microsoft.com/office/powerpoint/2010/main" val="921416671"/>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150- Answer</a:t>
            </a:r>
            <a:endParaRPr lang="en-US" dirty="0"/>
          </a:p>
        </p:txBody>
      </p:sp>
      <p:sp>
        <p:nvSpPr>
          <p:cNvPr id="3" name="Content Placeholder 2"/>
          <p:cNvSpPr>
            <a:spLocks noGrp="1"/>
          </p:cNvSpPr>
          <p:nvPr>
            <p:ph idx="1"/>
          </p:nvPr>
        </p:nvSpPr>
        <p:spPr/>
        <p:txBody>
          <a:bodyPr/>
          <a:lstStyle/>
          <a:p>
            <a:r>
              <a:rPr lang="en-US" dirty="0" err="1" smtClean="0"/>
              <a:t>Biopsychological</a:t>
            </a:r>
            <a:r>
              <a:rPr lang="en-US" dirty="0" smtClean="0"/>
              <a:t> perspective</a:t>
            </a:r>
            <a:endParaRPr lang="en-US" dirty="0"/>
          </a:p>
        </p:txBody>
      </p:sp>
    </p:spTree>
    <p:extLst>
      <p:ext uri="{BB962C8B-B14F-4D97-AF65-F5344CB8AC3E}">
        <p14:creationId xmlns:p14="http://schemas.microsoft.com/office/powerpoint/2010/main" val="1926910564"/>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151</a:t>
            </a:r>
            <a:endParaRPr lang="en-US" dirty="0"/>
          </a:p>
        </p:txBody>
      </p:sp>
      <p:sp>
        <p:nvSpPr>
          <p:cNvPr id="3" name="Content Placeholder 2"/>
          <p:cNvSpPr>
            <a:spLocks noGrp="1"/>
          </p:cNvSpPr>
          <p:nvPr>
            <p:ph idx="1"/>
          </p:nvPr>
        </p:nvSpPr>
        <p:spPr/>
        <p:txBody>
          <a:bodyPr/>
          <a:lstStyle/>
          <a:p>
            <a:r>
              <a:rPr lang="en-US" dirty="0"/>
              <a:t>A theory that conditioned behaviors that are followed by pleasurable consequences will be reinforced</a:t>
            </a:r>
          </a:p>
          <a:p>
            <a:endParaRPr lang="en-US" dirty="0"/>
          </a:p>
        </p:txBody>
      </p:sp>
    </p:spTree>
    <p:extLst>
      <p:ext uri="{BB962C8B-B14F-4D97-AF65-F5344CB8AC3E}">
        <p14:creationId xmlns:p14="http://schemas.microsoft.com/office/powerpoint/2010/main" val="726033414"/>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151- Answer</a:t>
            </a:r>
            <a:endParaRPr lang="en-US" dirty="0"/>
          </a:p>
        </p:txBody>
      </p:sp>
      <p:sp>
        <p:nvSpPr>
          <p:cNvPr id="3" name="Content Placeholder 2"/>
          <p:cNvSpPr>
            <a:spLocks noGrp="1"/>
          </p:cNvSpPr>
          <p:nvPr>
            <p:ph idx="1"/>
          </p:nvPr>
        </p:nvSpPr>
        <p:spPr/>
        <p:txBody>
          <a:bodyPr/>
          <a:lstStyle/>
          <a:p>
            <a:r>
              <a:rPr lang="en-US" dirty="0" smtClean="0"/>
              <a:t>Operant conditioning</a:t>
            </a:r>
            <a:endParaRPr lang="en-US" dirty="0"/>
          </a:p>
        </p:txBody>
      </p:sp>
    </p:spTree>
    <p:extLst>
      <p:ext uri="{BB962C8B-B14F-4D97-AF65-F5344CB8AC3E}">
        <p14:creationId xmlns:p14="http://schemas.microsoft.com/office/powerpoint/2010/main" val="2292021943"/>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152</a:t>
            </a:r>
            <a:endParaRPr lang="en-US" dirty="0"/>
          </a:p>
        </p:txBody>
      </p:sp>
      <p:sp>
        <p:nvSpPr>
          <p:cNvPr id="3" name="Content Placeholder 2"/>
          <p:cNvSpPr>
            <a:spLocks noGrp="1"/>
          </p:cNvSpPr>
          <p:nvPr>
            <p:ph idx="1"/>
          </p:nvPr>
        </p:nvSpPr>
        <p:spPr/>
        <p:txBody>
          <a:bodyPr/>
          <a:lstStyle/>
          <a:p>
            <a:r>
              <a:rPr lang="en-US" dirty="0" smtClean="0"/>
              <a:t>The perspective that focuses on how people think, remember, store, and use information</a:t>
            </a:r>
            <a:endParaRPr lang="en-US" dirty="0"/>
          </a:p>
        </p:txBody>
      </p:sp>
    </p:spTree>
    <p:extLst>
      <p:ext uri="{BB962C8B-B14F-4D97-AF65-F5344CB8AC3E}">
        <p14:creationId xmlns:p14="http://schemas.microsoft.com/office/powerpoint/2010/main" val="168015821"/>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152- Answer</a:t>
            </a:r>
            <a:endParaRPr lang="en-US" dirty="0"/>
          </a:p>
        </p:txBody>
      </p:sp>
      <p:sp>
        <p:nvSpPr>
          <p:cNvPr id="3" name="Content Placeholder 2"/>
          <p:cNvSpPr>
            <a:spLocks noGrp="1"/>
          </p:cNvSpPr>
          <p:nvPr>
            <p:ph idx="1"/>
          </p:nvPr>
        </p:nvSpPr>
        <p:spPr/>
        <p:txBody>
          <a:bodyPr/>
          <a:lstStyle/>
          <a:p>
            <a:r>
              <a:rPr lang="en-US" dirty="0" smtClean="0"/>
              <a:t>Cognitive perspective</a:t>
            </a:r>
            <a:endParaRPr lang="en-US" dirty="0"/>
          </a:p>
        </p:txBody>
      </p:sp>
    </p:spTree>
    <p:extLst>
      <p:ext uri="{BB962C8B-B14F-4D97-AF65-F5344CB8AC3E}">
        <p14:creationId xmlns:p14="http://schemas.microsoft.com/office/powerpoint/2010/main" val="642257588"/>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153</a:t>
            </a:r>
            <a:endParaRPr lang="en-US" dirty="0"/>
          </a:p>
        </p:txBody>
      </p:sp>
      <p:sp>
        <p:nvSpPr>
          <p:cNvPr id="3" name="Content Placeholder 2"/>
          <p:cNvSpPr>
            <a:spLocks noGrp="1"/>
          </p:cNvSpPr>
          <p:nvPr>
            <p:ph idx="1"/>
          </p:nvPr>
        </p:nvSpPr>
        <p:spPr/>
        <p:txBody>
          <a:bodyPr/>
          <a:lstStyle/>
          <a:p>
            <a:r>
              <a:rPr lang="en-US" dirty="0" smtClean="0"/>
              <a:t>Developed operant conditioning</a:t>
            </a:r>
            <a:endParaRPr lang="en-US" dirty="0"/>
          </a:p>
        </p:txBody>
      </p:sp>
    </p:spTree>
    <p:extLst>
      <p:ext uri="{BB962C8B-B14F-4D97-AF65-F5344CB8AC3E}">
        <p14:creationId xmlns:p14="http://schemas.microsoft.com/office/powerpoint/2010/main" val="720230684"/>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153- Answer</a:t>
            </a:r>
            <a:endParaRPr lang="en-US" dirty="0"/>
          </a:p>
        </p:txBody>
      </p:sp>
      <p:sp>
        <p:nvSpPr>
          <p:cNvPr id="3" name="Content Placeholder 2"/>
          <p:cNvSpPr>
            <a:spLocks noGrp="1"/>
          </p:cNvSpPr>
          <p:nvPr>
            <p:ph idx="1"/>
          </p:nvPr>
        </p:nvSpPr>
        <p:spPr/>
        <p:txBody>
          <a:bodyPr/>
          <a:lstStyle/>
          <a:p>
            <a:r>
              <a:rPr lang="en-US" dirty="0" smtClean="0"/>
              <a:t>B.F. Skinner</a:t>
            </a:r>
            <a:endParaRPr lang="en-US" dirty="0"/>
          </a:p>
        </p:txBody>
      </p:sp>
    </p:spTree>
    <p:extLst>
      <p:ext uri="{BB962C8B-B14F-4D97-AF65-F5344CB8AC3E}">
        <p14:creationId xmlns:p14="http://schemas.microsoft.com/office/powerpoint/2010/main" val="3317246968"/>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154</a:t>
            </a:r>
            <a:endParaRPr lang="en-US" dirty="0"/>
          </a:p>
        </p:txBody>
      </p:sp>
      <p:sp>
        <p:nvSpPr>
          <p:cNvPr id="3" name="Content Placeholder 2"/>
          <p:cNvSpPr>
            <a:spLocks noGrp="1"/>
          </p:cNvSpPr>
          <p:nvPr>
            <p:ph idx="1"/>
          </p:nvPr>
        </p:nvSpPr>
        <p:spPr/>
        <p:txBody>
          <a:bodyPr/>
          <a:lstStyle/>
          <a:p>
            <a:r>
              <a:rPr lang="en-US" dirty="0" smtClean="0"/>
              <a:t>Replaced Watson as the forerunner of the behavioral perspective</a:t>
            </a:r>
            <a:endParaRPr lang="en-US" dirty="0"/>
          </a:p>
        </p:txBody>
      </p:sp>
    </p:spTree>
    <p:extLst>
      <p:ext uri="{BB962C8B-B14F-4D97-AF65-F5344CB8AC3E}">
        <p14:creationId xmlns:p14="http://schemas.microsoft.com/office/powerpoint/2010/main" val="1485838318"/>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154- Answer</a:t>
            </a:r>
            <a:endParaRPr lang="en-US" dirty="0"/>
          </a:p>
        </p:txBody>
      </p:sp>
      <p:sp>
        <p:nvSpPr>
          <p:cNvPr id="3" name="Content Placeholder 2"/>
          <p:cNvSpPr>
            <a:spLocks noGrp="1"/>
          </p:cNvSpPr>
          <p:nvPr>
            <p:ph idx="1"/>
          </p:nvPr>
        </p:nvSpPr>
        <p:spPr/>
        <p:txBody>
          <a:bodyPr/>
          <a:lstStyle/>
          <a:p>
            <a:r>
              <a:rPr lang="en-US" dirty="0" smtClean="0"/>
              <a:t>B. F. Skinner</a:t>
            </a:r>
            <a:endParaRPr lang="en-US" dirty="0"/>
          </a:p>
        </p:txBody>
      </p:sp>
    </p:spTree>
    <p:extLst>
      <p:ext uri="{BB962C8B-B14F-4D97-AF65-F5344CB8AC3E}">
        <p14:creationId xmlns:p14="http://schemas.microsoft.com/office/powerpoint/2010/main" val="2530504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 Answer</a:t>
            </a:r>
            <a:endParaRPr lang="en-US" dirty="0"/>
          </a:p>
        </p:txBody>
      </p:sp>
      <p:sp>
        <p:nvSpPr>
          <p:cNvPr id="3" name="Content Placeholder 2"/>
          <p:cNvSpPr>
            <a:spLocks noGrp="1"/>
          </p:cNvSpPr>
          <p:nvPr>
            <p:ph idx="1"/>
          </p:nvPr>
        </p:nvSpPr>
        <p:spPr/>
        <p:txBody>
          <a:bodyPr/>
          <a:lstStyle/>
          <a:p>
            <a:r>
              <a:rPr lang="en-US" dirty="0"/>
              <a:t>Doctrine of specific nerve energies</a:t>
            </a:r>
          </a:p>
        </p:txBody>
      </p:sp>
    </p:spTree>
    <p:extLst>
      <p:ext uri="{BB962C8B-B14F-4D97-AF65-F5344CB8AC3E}">
        <p14:creationId xmlns:p14="http://schemas.microsoft.com/office/powerpoint/2010/main" val="75278150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155</a:t>
            </a:r>
            <a:endParaRPr lang="en-US" dirty="0"/>
          </a:p>
        </p:txBody>
      </p:sp>
      <p:sp>
        <p:nvSpPr>
          <p:cNvPr id="3" name="Content Placeholder 2"/>
          <p:cNvSpPr>
            <a:spLocks noGrp="1"/>
          </p:cNvSpPr>
          <p:nvPr>
            <p:ph idx="1"/>
          </p:nvPr>
        </p:nvSpPr>
        <p:spPr/>
        <p:txBody>
          <a:bodyPr/>
          <a:lstStyle/>
          <a:p>
            <a:r>
              <a:rPr lang="en-US" dirty="0" smtClean="0"/>
              <a:t>Lived 1904-1990</a:t>
            </a:r>
            <a:endParaRPr lang="en-US" dirty="0"/>
          </a:p>
        </p:txBody>
      </p:sp>
    </p:spTree>
    <p:extLst>
      <p:ext uri="{BB962C8B-B14F-4D97-AF65-F5344CB8AC3E}">
        <p14:creationId xmlns:p14="http://schemas.microsoft.com/office/powerpoint/2010/main" val="1239793918"/>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155- Answer</a:t>
            </a:r>
            <a:endParaRPr lang="en-US" dirty="0"/>
          </a:p>
        </p:txBody>
      </p:sp>
      <p:sp>
        <p:nvSpPr>
          <p:cNvPr id="3" name="Content Placeholder 2"/>
          <p:cNvSpPr>
            <a:spLocks noGrp="1"/>
          </p:cNvSpPr>
          <p:nvPr>
            <p:ph idx="1"/>
          </p:nvPr>
        </p:nvSpPr>
        <p:spPr/>
        <p:txBody>
          <a:bodyPr/>
          <a:lstStyle/>
          <a:p>
            <a:r>
              <a:rPr lang="en-US" dirty="0" smtClean="0"/>
              <a:t>B.F. Skinner</a:t>
            </a:r>
            <a:endParaRPr lang="en-US" dirty="0"/>
          </a:p>
        </p:txBody>
      </p:sp>
    </p:spTree>
    <p:extLst>
      <p:ext uri="{BB962C8B-B14F-4D97-AF65-F5344CB8AC3E}">
        <p14:creationId xmlns:p14="http://schemas.microsoft.com/office/powerpoint/2010/main" val="2493893828"/>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156</a:t>
            </a:r>
            <a:endParaRPr lang="en-US" dirty="0"/>
          </a:p>
        </p:txBody>
      </p:sp>
      <p:sp>
        <p:nvSpPr>
          <p:cNvPr id="3" name="Content Placeholder 2"/>
          <p:cNvSpPr>
            <a:spLocks noGrp="1"/>
          </p:cNvSpPr>
          <p:nvPr>
            <p:ph idx="1"/>
          </p:nvPr>
        </p:nvSpPr>
        <p:spPr/>
        <p:txBody>
          <a:bodyPr/>
          <a:lstStyle/>
          <a:p>
            <a:r>
              <a:rPr lang="en-US" dirty="0" smtClean="0"/>
              <a:t>Watson’s second career</a:t>
            </a:r>
            <a:endParaRPr lang="en-US" dirty="0"/>
          </a:p>
        </p:txBody>
      </p:sp>
    </p:spTree>
    <p:extLst>
      <p:ext uri="{BB962C8B-B14F-4D97-AF65-F5344CB8AC3E}">
        <p14:creationId xmlns:p14="http://schemas.microsoft.com/office/powerpoint/2010/main" val="2867383467"/>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156- Answer</a:t>
            </a:r>
            <a:endParaRPr lang="en-US" dirty="0"/>
          </a:p>
        </p:txBody>
      </p:sp>
      <p:sp>
        <p:nvSpPr>
          <p:cNvPr id="3" name="Content Placeholder 2"/>
          <p:cNvSpPr>
            <a:spLocks noGrp="1"/>
          </p:cNvSpPr>
          <p:nvPr>
            <p:ph idx="1"/>
          </p:nvPr>
        </p:nvSpPr>
        <p:spPr/>
        <p:txBody>
          <a:bodyPr/>
          <a:lstStyle/>
          <a:p>
            <a:r>
              <a:rPr lang="en-US" dirty="0" smtClean="0"/>
              <a:t>Advertising</a:t>
            </a:r>
            <a:endParaRPr lang="en-US" dirty="0"/>
          </a:p>
        </p:txBody>
      </p:sp>
    </p:spTree>
    <p:extLst>
      <p:ext uri="{BB962C8B-B14F-4D97-AF65-F5344CB8AC3E}">
        <p14:creationId xmlns:p14="http://schemas.microsoft.com/office/powerpoint/2010/main" val="2021330517"/>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157</a:t>
            </a:r>
            <a:endParaRPr lang="en-US" dirty="0"/>
          </a:p>
        </p:txBody>
      </p:sp>
      <p:sp>
        <p:nvSpPr>
          <p:cNvPr id="3" name="Content Placeholder 2"/>
          <p:cNvSpPr>
            <a:spLocks noGrp="1"/>
          </p:cNvSpPr>
          <p:nvPr>
            <p:ph idx="1"/>
          </p:nvPr>
        </p:nvSpPr>
        <p:spPr/>
        <p:txBody>
          <a:bodyPr/>
          <a:lstStyle/>
          <a:p>
            <a:r>
              <a:rPr lang="en-US" dirty="0" smtClean="0"/>
              <a:t>Conducted the Oakland Growth Study</a:t>
            </a:r>
            <a:endParaRPr lang="en-US" dirty="0"/>
          </a:p>
        </p:txBody>
      </p:sp>
    </p:spTree>
    <p:extLst>
      <p:ext uri="{BB962C8B-B14F-4D97-AF65-F5344CB8AC3E}">
        <p14:creationId xmlns:p14="http://schemas.microsoft.com/office/powerpoint/2010/main" val="2492460547"/>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157- Answer</a:t>
            </a:r>
            <a:endParaRPr lang="en-US" dirty="0"/>
          </a:p>
        </p:txBody>
      </p:sp>
      <p:sp>
        <p:nvSpPr>
          <p:cNvPr id="3" name="Content Placeholder 2"/>
          <p:cNvSpPr>
            <a:spLocks noGrp="1"/>
          </p:cNvSpPr>
          <p:nvPr>
            <p:ph idx="1"/>
          </p:nvPr>
        </p:nvSpPr>
        <p:spPr/>
        <p:txBody>
          <a:bodyPr/>
          <a:lstStyle/>
          <a:p>
            <a:r>
              <a:rPr lang="en-US" dirty="0" smtClean="0"/>
              <a:t>Mary Cover Jones</a:t>
            </a:r>
            <a:endParaRPr lang="en-US" dirty="0"/>
          </a:p>
        </p:txBody>
      </p:sp>
    </p:spTree>
    <p:extLst>
      <p:ext uri="{BB962C8B-B14F-4D97-AF65-F5344CB8AC3E}">
        <p14:creationId xmlns:p14="http://schemas.microsoft.com/office/powerpoint/2010/main" val="2854675422"/>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158</a:t>
            </a:r>
            <a:endParaRPr lang="en-US" dirty="0"/>
          </a:p>
        </p:txBody>
      </p:sp>
      <p:sp>
        <p:nvSpPr>
          <p:cNvPr id="3" name="Content Placeholder 2"/>
          <p:cNvSpPr>
            <a:spLocks noGrp="1"/>
          </p:cNvSpPr>
          <p:nvPr>
            <p:ph idx="1"/>
          </p:nvPr>
        </p:nvSpPr>
        <p:spPr/>
        <p:txBody>
          <a:bodyPr/>
          <a:lstStyle/>
          <a:p>
            <a:r>
              <a:rPr lang="en-US" dirty="0" smtClean="0"/>
              <a:t>Modern psychological perspective based on Freud’s theory</a:t>
            </a:r>
            <a:endParaRPr lang="en-US" dirty="0"/>
          </a:p>
        </p:txBody>
      </p:sp>
    </p:spTree>
    <p:extLst>
      <p:ext uri="{BB962C8B-B14F-4D97-AF65-F5344CB8AC3E}">
        <p14:creationId xmlns:p14="http://schemas.microsoft.com/office/powerpoint/2010/main" val="3529322705"/>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158- Answer</a:t>
            </a:r>
            <a:endParaRPr lang="en-US" dirty="0"/>
          </a:p>
        </p:txBody>
      </p:sp>
      <p:sp>
        <p:nvSpPr>
          <p:cNvPr id="3" name="Content Placeholder 2"/>
          <p:cNvSpPr>
            <a:spLocks noGrp="1"/>
          </p:cNvSpPr>
          <p:nvPr>
            <p:ph idx="1"/>
          </p:nvPr>
        </p:nvSpPr>
        <p:spPr/>
        <p:txBody>
          <a:bodyPr/>
          <a:lstStyle/>
          <a:p>
            <a:r>
              <a:rPr lang="en-US" dirty="0" smtClean="0"/>
              <a:t>Psychodynamic perspective</a:t>
            </a:r>
            <a:endParaRPr lang="en-US" dirty="0"/>
          </a:p>
        </p:txBody>
      </p:sp>
    </p:spTree>
    <p:extLst>
      <p:ext uri="{BB962C8B-B14F-4D97-AF65-F5344CB8AC3E}">
        <p14:creationId xmlns:p14="http://schemas.microsoft.com/office/powerpoint/2010/main" val="2643002589"/>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159</a:t>
            </a:r>
            <a:endParaRPr lang="en-US" dirty="0"/>
          </a:p>
        </p:txBody>
      </p:sp>
      <p:sp>
        <p:nvSpPr>
          <p:cNvPr id="3" name="Content Placeholder 2"/>
          <p:cNvSpPr>
            <a:spLocks noGrp="1"/>
          </p:cNvSpPr>
          <p:nvPr>
            <p:ph idx="1"/>
          </p:nvPr>
        </p:nvSpPr>
        <p:spPr/>
        <p:txBody>
          <a:bodyPr/>
          <a:lstStyle/>
          <a:p>
            <a:r>
              <a:rPr lang="en-US" dirty="0" smtClean="0"/>
              <a:t>What did Mary Cover Jones use to </a:t>
            </a:r>
            <a:r>
              <a:rPr lang="en-US" dirty="0" err="1" smtClean="0"/>
              <a:t>countercondition</a:t>
            </a:r>
            <a:r>
              <a:rPr lang="en-US" dirty="0" smtClean="0"/>
              <a:t> Little Peter so he was not afraid of rabbits any longer</a:t>
            </a:r>
            <a:endParaRPr lang="en-US" dirty="0"/>
          </a:p>
        </p:txBody>
      </p:sp>
    </p:spTree>
    <p:extLst>
      <p:ext uri="{BB962C8B-B14F-4D97-AF65-F5344CB8AC3E}">
        <p14:creationId xmlns:p14="http://schemas.microsoft.com/office/powerpoint/2010/main" val="301451723"/>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159- Answer</a:t>
            </a:r>
            <a:endParaRPr lang="en-US" dirty="0"/>
          </a:p>
        </p:txBody>
      </p:sp>
      <p:sp>
        <p:nvSpPr>
          <p:cNvPr id="3" name="Content Placeholder 2"/>
          <p:cNvSpPr>
            <a:spLocks noGrp="1"/>
          </p:cNvSpPr>
          <p:nvPr>
            <p:ph idx="1"/>
          </p:nvPr>
        </p:nvSpPr>
        <p:spPr/>
        <p:txBody>
          <a:bodyPr/>
          <a:lstStyle/>
          <a:p>
            <a:r>
              <a:rPr lang="en-US" dirty="0" smtClean="0"/>
              <a:t>His favorite food</a:t>
            </a:r>
            <a:endParaRPr lang="en-US" dirty="0"/>
          </a:p>
        </p:txBody>
      </p:sp>
    </p:spTree>
    <p:extLst>
      <p:ext uri="{BB962C8B-B14F-4D97-AF65-F5344CB8AC3E}">
        <p14:creationId xmlns:p14="http://schemas.microsoft.com/office/powerpoint/2010/main" val="835853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a:t>
            </a:r>
            <a:endParaRPr lang="en-US" dirty="0"/>
          </a:p>
        </p:txBody>
      </p:sp>
      <p:sp>
        <p:nvSpPr>
          <p:cNvPr id="3" name="Content Placeholder 2"/>
          <p:cNvSpPr>
            <a:spLocks noGrp="1"/>
          </p:cNvSpPr>
          <p:nvPr>
            <p:ph idx="1"/>
          </p:nvPr>
        </p:nvSpPr>
        <p:spPr/>
        <p:txBody>
          <a:bodyPr/>
          <a:lstStyle/>
          <a:p>
            <a:r>
              <a:rPr lang="en-US" dirty="0"/>
              <a:t>-Lived from 384- 322 B.C.</a:t>
            </a:r>
          </a:p>
          <a:p>
            <a:r>
              <a:rPr lang="en-US" dirty="0"/>
              <a:t>-Believed the brain served to cool the passion of the heart</a:t>
            </a:r>
          </a:p>
          <a:p>
            <a:r>
              <a:rPr lang="en-US" dirty="0"/>
              <a:t>-Viewed the heart as the seat of thought and emotion</a:t>
            </a:r>
          </a:p>
          <a:p>
            <a:r>
              <a:rPr lang="en-US" dirty="0"/>
              <a:t>-Believed the soul and the body were two parts of the same underlying structure</a:t>
            </a:r>
          </a:p>
          <a:p>
            <a:r>
              <a:rPr lang="en-US" dirty="0"/>
              <a:t>-Wrote De Anima</a:t>
            </a:r>
          </a:p>
        </p:txBody>
      </p:sp>
    </p:spTree>
    <p:extLst>
      <p:ext uri="{BB962C8B-B14F-4D97-AF65-F5344CB8AC3E}">
        <p14:creationId xmlns:p14="http://schemas.microsoft.com/office/powerpoint/2010/main" val="3387510225"/>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160</a:t>
            </a:r>
            <a:endParaRPr lang="en-US" dirty="0"/>
          </a:p>
        </p:txBody>
      </p:sp>
      <p:sp>
        <p:nvSpPr>
          <p:cNvPr id="3" name="Content Placeholder 2"/>
          <p:cNvSpPr>
            <a:spLocks noGrp="1"/>
          </p:cNvSpPr>
          <p:nvPr>
            <p:ph idx="1"/>
          </p:nvPr>
        </p:nvSpPr>
        <p:spPr/>
        <p:txBody>
          <a:bodyPr/>
          <a:lstStyle/>
          <a:p>
            <a:r>
              <a:rPr lang="en-US" dirty="0" smtClean="0"/>
              <a:t>Decided to pursue graduate education after attending one of Watson’s weekend lectures</a:t>
            </a:r>
            <a:endParaRPr lang="en-US" dirty="0"/>
          </a:p>
        </p:txBody>
      </p:sp>
    </p:spTree>
    <p:extLst>
      <p:ext uri="{BB962C8B-B14F-4D97-AF65-F5344CB8AC3E}">
        <p14:creationId xmlns:p14="http://schemas.microsoft.com/office/powerpoint/2010/main" val="1738743788"/>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160- Answer</a:t>
            </a:r>
            <a:endParaRPr lang="en-US" dirty="0"/>
          </a:p>
        </p:txBody>
      </p:sp>
      <p:sp>
        <p:nvSpPr>
          <p:cNvPr id="3" name="Content Placeholder 2"/>
          <p:cNvSpPr>
            <a:spLocks noGrp="1"/>
          </p:cNvSpPr>
          <p:nvPr>
            <p:ph idx="1"/>
          </p:nvPr>
        </p:nvSpPr>
        <p:spPr/>
        <p:txBody>
          <a:bodyPr/>
          <a:lstStyle/>
          <a:p>
            <a:r>
              <a:rPr lang="en-US" dirty="0" smtClean="0"/>
              <a:t>Mary Cover Jones</a:t>
            </a:r>
            <a:endParaRPr lang="en-US" dirty="0"/>
          </a:p>
        </p:txBody>
      </p:sp>
    </p:spTree>
    <p:extLst>
      <p:ext uri="{BB962C8B-B14F-4D97-AF65-F5344CB8AC3E}">
        <p14:creationId xmlns:p14="http://schemas.microsoft.com/office/powerpoint/2010/main" val="2055289687"/>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161</a:t>
            </a:r>
            <a:endParaRPr lang="en-US" dirty="0"/>
          </a:p>
        </p:txBody>
      </p:sp>
      <p:sp>
        <p:nvSpPr>
          <p:cNvPr id="3" name="Content Placeholder 2"/>
          <p:cNvSpPr>
            <a:spLocks noGrp="1"/>
          </p:cNvSpPr>
          <p:nvPr>
            <p:ph idx="1"/>
          </p:nvPr>
        </p:nvSpPr>
        <p:spPr/>
        <p:txBody>
          <a:bodyPr/>
          <a:lstStyle/>
          <a:p>
            <a:r>
              <a:rPr lang="en-US" dirty="0" smtClean="0"/>
              <a:t>The third force in psychology</a:t>
            </a:r>
            <a:endParaRPr lang="en-US" dirty="0"/>
          </a:p>
        </p:txBody>
      </p:sp>
    </p:spTree>
    <p:extLst>
      <p:ext uri="{BB962C8B-B14F-4D97-AF65-F5344CB8AC3E}">
        <p14:creationId xmlns:p14="http://schemas.microsoft.com/office/powerpoint/2010/main" val="1861632124"/>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161- Answer</a:t>
            </a:r>
            <a:endParaRPr lang="en-US" dirty="0"/>
          </a:p>
        </p:txBody>
      </p:sp>
      <p:sp>
        <p:nvSpPr>
          <p:cNvPr id="3" name="Content Placeholder 2"/>
          <p:cNvSpPr>
            <a:spLocks noGrp="1"/>
          </p:cNvSpPr>
          <p:nvPr>
            <p:ph idx="1"/>
          </p:nvPr>
        </p:nvSpPr>
        <p:spPr/>
        <p:txBody>
          <a:bodyPr/>
          <a:lstStyle/>
          <a:p>
            <a:r>
              <a:rPr lang="en-US" dirty="0" smtClean="0"/>
              <a:t>Humanistic perspective</a:t>
            </a:r>
            <a:endParaRPr lang="en-US" dirty="0"/>
          </a:p>
        </p:txBody>
      </p:sp>
    </p:spTree>
    <p:extLst>
      <p:ext uri="{BB962C8B-B14F-4D97-AF65-F5344CB8AC3E}">
        <p14:creationId xmlns:p14="http://schemas.microsoft.com/office/powerpoint/2010/main" val="1786195111"/>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162</a:t>
            </a:r>
            <a:endParaRPr lang="en-US" dirty="0"/>
          </a:p>
        </p:txBody>
      </p:sp>
      <p:sp>
        <p:nvSpPr>
          <p:cNvPr id="3" name="Content Placeholder 2"/>
          <p:cNvSpPr>
            <a:spLocks noGrp="1"/>
          </p:cNvSpPr>
          <p:nvPr>
            <p:ph idx="1"/>
          </p:nvPr>
        </p:nvSpPr>
        <p:spPr/>
        <p:txBody>
          <a:bodyPr/>
          <a:lstStyle/>
          <a:p>
            <a:r>
              <a:rPr lang="en-US" dirty="0" smtClean="0"/>
              <a:t>What perspective focuses on the person’s ability to direct their own lives</a:t>
            </a:r>
            <a:endParaRPr lang="en-US" dirty="0"/>
          </a:p>
        </p:txBody>
      </p:sp>
    </p:spTree>
    <p:extLst>
      <p:ext uri="{BB962C8B-B14F-4D97-AF65-F5344CB8AC3E}">
        <p14:creationId xmlns:p14="http://schemas.microsoft.com/office/powerpoint/2010/main" val="1099840992"/>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162- Answer</a:t>
            </a:r>
            <a:endParaRPr lang="en-US" dirty="0"/>
          </a:p>
        </p:txBody>
      </p:sp>
      <p:sp>
        <p:nvSpPr>
          <p:cNvPr id="3" name="Content Placeholder 2"/>
          <p:cNvSpPr>
            <a:spLocks noGrp="1"/>
          </p:cNvSpPr>
          <p:nvPr>
            <p:ph idx="1"/>
          </p:nvPr>
        </p:nvSpPr>
        <p:spPr/>
        <p:txBody>
          <a:bodyPr/>
          <a:lstStyle/>
          <a:p>
            <a:r>
              <a:rPr lang="en-US" dirty="0" smtClean="0"/>
              <a:t>Humanistic perspective</a:t>
            </a:r>
            <a:endParaRPr lang="en-US" dirty="0"/>
          </a:p>
        </p:txBody>
      </p:sp>
    </p:spTree>
    <p:extLst>
      <p:ext uri="{BB962C8B-B14F-4D97-AF65-F5344CB8AC3E}">
        <p14:creationId xmlns:p14="http://schemas.microsoft.com/office/powerpoint/2010/main" val="1248295162"/>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163</a:t>
            </a:r>
            <a:endParaRPr lang="en-US" dirty="0"/>
          </a:p>
        </p:txBody>
      </p:sp>
      <p:sp>
        <p:nvSpPr>
          <p:cNvPr id="3" name="Content Placeholder 2"/>
          <p:cNvSpPr>
            <a:spLocks noGrp="1"/>
          </p:cNvSpPr>
          <p:nvPr>
            <p:ph idx="1"/>
          </p:nvPr>
        </p:nvSpPr>
        <p:spPr/>
        <p:txBody>
          <a:bodyPr/>
          <a:lstStyle/>
          <a:p>
            <a:r>
              <a:rPr lang="en-US" dirty="0" smtClean="0"/>
              <a:t>The humanistic perspective was a reaction against</a:t>
            </a:r>
            <a:endParaRPr lang="en-US" dirty="0"/>
          </a:p>
        </p:txBody>
      </p:sp>
    </p:spTree>
    <p:extLst>
      <p:ext uri="{BB962C8B-B14F-4D97-AF65-F5344CB8AC3E}">
        <p14:creationId xmlns:p14="http://schemas.microsoft.com/office/powerpoint/2010/main" val="3311068264"/>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163- Answer</a:t>
            </a:r>
            <a:endParaRPr lang="en-US" dirty="0"/>
          </a:p>
        </p:txBody>
      </p:sp>
      <p:sp>
        <p:nvSpPr>
          <p:cNvPr id="3" name="Content Placeholder 2"/>
          <p:cNvSpPr>
            <a:spLocks noGrp="1"/>
          </p:cNvSpPr>
          <p:nvPr>
            <p:ph idx="1"/>
          </p:nvPr>
        </p:nvSpPr>
        <p:spPr/>
        <p:txBody>
          <a:bodyPr/>
          <a:lstStyle/>
          <a:p>
            <a:r>
              <a:rPr lang="en-US" dirty="0" smtClean="0"/>
              <a:t>Both the psychodynamic theory and behaviorism</a:t>
            </a:r>
            <a:endParaRPr lang="en-US" dirty="0"/>
          </a:p>
        </p:txBody>
      </p:sp>
    </p:spTree>
    <p:extLst>
      <p:ext uri="{BB962C8B-B14F-4D97-AF65-F5344CB8AC3E}">
        <p14:creationId xmlns:p14="http://schemas.microsoft.com/office/powerpoint/2010/main" val="3599140975"/>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164</a:t>
            </a:r>
            <a:endParaRPr lang="en-US" dirty="0"/>
          </a:p>
        </p:txBody>
      </p:sp>
      <p:sp>
        <p:nvSpPr>
          <p:cNvPr id="3" name="Content Placeholder 2"/>
          <p:cNvSpPr>
            <a:spLocks noGrp="1"/>
          </p:cNvSpPr>
          <p:nvPr>
            <p:ph idx="1"/>
          </p:nvPr>
        </p:nvSpPr>
        <p:spPr/>
        <p:txBody>
          <a:bodyPr/>
          <a:lstStyle/>
          <a:p>
            <a:r>
              <a:rPr lang="en-US" dirty="0"/>
              <a:t>Humanists believed that people were striving to achieve their full potential called</a:t>
            </a:r>
          </a:p>
        </p:txBody>
      </p:sp>
    </p:spTree>
    <p:extLst>
      <p:ext uri="{BB962C8B-B14F-4D97-AF65-F5344CB8AC3E}">
        <p14:creationId xmlns:p14="http://schemas.microsoft.com/office/powerpoint/2010/main" val="1702685919"/>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164- Answer</a:t>
            </a:r>
            <a:endParaRPr lang="en-US" dirty="0"/>
          </a:p>
        </p:txBody>
      </p:sp>
      <p:sp>
        <p:nvSpPr>
          <p:cNvPr id="3" name="Content Placeholder 2"/>
          <p:cNvSpPr>
            <a:spLocks noGrp="1"/>
          </p:cNvSpPr>
          <p:nvPr>
            <p:ph idx="1"/>
          </p:nvPr>
        </p:nvSpPr>
        <p:spPr/>
        <p:txBody>
          <a:bodyPr/>
          <a:lstStyle/>
          <a:p>
            <a:r>
              <a:rPr lang="en-US" dirty="0" smtClean="0"/>
              <a:t>Self-actualization</a:t>
            </a:r>
            <a:endParaRPr lang="en-US" dirty="0"/>
          </a:p>
        </p:txBody>
      </p:sp>
    </p:spTree>
    <p:extLst>
      <p:ext uri="{BB962C8B-B14F-4D97-AF65-F5344CB8AC3E}">
        <p14:creationId xmlns:p14="http://schemas.microsoft.com/office/powerpoint/2010/main" val="2281206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 Answer</a:t>
            </a:r>
            <a:endParaRPr lang="en-US" dirty="0"/>
          </a:p>
        </p:txBody>
      </p:sp>
      <p:sp>
        <p:nvSpPr>
          <p:cNvPr id="3" name="Content Placeholder 2"/>
          <p:cNvSpPr>
            <a:spLocks noGrp="1"/>
          </p:cNvSpPr>
          <p:nvPr>
            <p:ph idx="1"/>
          </p:nvPr>
        </p:nvSpPr>
        <p:spPr/>
        <p:txBody>
          <a:bodyPr/>
          <a:lstStyle/>
          <a:p>
            <a:r>
              <a:rPr lang="en-US" dirty="0" smtClean="0"/>
              <a:t>Aristotle</a:t>
            </a:r>
            <a:endParaRPr lang="en-US" dirty="0"/>
          </a:p>
        </p:txBody>
      </p:sp>
    </p:spTree>
    <p:extLst>
      <p:ext uri="{BB962C8B-B14F-4D97-AF65-F5344CB8AC3E}">
        <p14:creationId xmlns:p14="http://schemas.microsoft.com/office/powerpoint/2010/main" val="3985136308"/>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165</a:t>
            </a:r>
            <a:endParaRPr lang="en-US" dirty="0"/>
          </a:p>
        </p:txBody>
      </p:sp>
      <p:sp>
        <p:nvSpPr>
          <p:cNvPr id="3" name="Content Placeholder 2"/>
          <p:cNvSpPr>
            <a:spLocks noGrp="1"/>
          </p:cNvSpPr>
          <p:nvPr>
            <p:ph idx="1"/>
          </p:nvPr>
        </p:nvSpPr>
        <p:spPr/>
        <p:txBody>
          <a:bodyPr/>
          <a:lstStyle/>
          <a:p>
            <a:r>
              <a:rPr lang="en-US" dirty="0" smtClean="0"/>
              <a:t>How do modern therapists utilize the humanistic perspective</a:t>
            </a:r>
            <a:endParaRPr lang="en-US" dirty="0"/>
          </a:p>
        </p:txBody>
      </p:sp>
    </p:spTree>
    <p:extLst>
      <p:ext uri="{BB962C8B-B14F-4D97-AF65-F5344CB8AC3E}">
        <p14:creationId xmlns:p14="http://schemas.microsoft.com/office/powerpoint/2010/main" val="1409585184"/>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165- Answer</a:t>
            </a:r>
            <a:endParaRPr lang="en-US" dirty="0"/>
          </a:p>
        </p:txBody>
      </p:sp>
      <p:sp>
        <p:nvSpPr>
          <p:cNvPr id="3" name="Content Placeholder 2"/>
          <p:cNvSpPr>
            <a:spLocks noGrp="1"/>
          </p:cNvSpPr>
          <p:nvPr>
            <p:ph idx="1"/>
          </p:nvPr>
        </p:nvSpPr>
        <p:spPr/>
        <p:txBody>
          <a:bodyPr/>
          <a:lstStyle/>
          <a:p>
            <a:r>
              <a:rPr lang="en-US" dirty="0" smtClean="0"/>
              <a:t>In the building of the therapeutic relationship</a:t>
            </a:r>
            <a:endParaRPr lang="en-US" dirty="0"/>
          </a:p>
        </p:txBody>
      </p:sp>
    </p:spTree>
    <p:extLst>
      <p:ext uri="{BB962C8B-B14F-4D97-AF65-F5344CB8AC3E}">
        <p14:creationId xmlns:p14="http://schemas.microsoft.com/office/powerpoint/2010/main" val="3662952812"/>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166</a:t>
            </a:r>
            <a:endParaRPr lang="en-US" dirty="0"/>
          </a:p>
        </p:txBody>
      </p:sp>
      <p:sp>
        <p:nvSpPr>
          <p:cNvPr id="3" name="Content Placeholder 2"/>
          <p:cNvSpPr>
            <a:spLocks noGrp="1"/>
          </p:cNvSpPr>
          <p:nvPr>
            <p:ph idx="1"/>
          </p:nvPr>
        </p:nvSpPr>
        <p:spPr/>
        <p:txBody>
          <a:bodyPr/>
          <a:lstStyle/>
          <a:p>
            <a:r>
              <a:rPr lang="en-US" dirty="0" smtClean="0"/>
              <a:t>Viewed humans as being at the whim of the environment</a:t>
            </a:r>
            <a:endParaRPr lang="en-US" dirty="0"/>
          </a:p>
        </p:txBody>
      </p:sp>
    </p:spTree>
    <p:extLst>
      <p:ext uri="{BB962C8B-B14F-4D97-AF65-F5344CB8AC3E}">
        <p14:creationId xmlns:p14="http://schemas.microsoft.com/office/powerpoint/2010/main" val="1873932633"/>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166- Answer</a:t>
            </a:r>
            <a:endParaRPr lang="en-US" dirty="0"/>
          </a:p>
        </p:txBody>
      </p:sp>
      <p:sp>
        <p:nvSpPr>
          <p:cNvPr id="3" name="Content Placeholder 2"/>
          <p:cNvSpPr>
            <a:spLocks noGrp="1"/>
          </p:cNvSpPr>
          <p:nvPr>
            <p:ph idx="1"/>
          </p:nvPr>
        </p:nvSpPr>
        <p:spPr/>
        <p:txBody>
          <a:bodyPr/>
          <a:lstStyle/>
          <a:p>
            <a:r>
              <a:rPr lang="en-US" dirty="0" smtClean="0"/>
              <a:t>behaviorism</a:t>
            </a:r>
            <a:endParaRPr lang="en-US" dirty="0"/>
          </a:p>
        </p:txBody>
      </p:sp>
    </p:spTree>
    <p:extLst>
      <p:ext uri="{BB962C8B-B14F-4D97-AF65-F5344CB8AC3E}">
        <p14:creationId xmlns:p14="http://schemas.microsoft.com/office/powerpoint/2010/main" val="269577094"/>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167</a:t>
            </a:r>
            <a:endParaRPr lang="en-US" dirty="0"/>
          </a:p>
        </p:txBody>
      </p:sp>
      <p:sp>
        <p:nvSpPr>
          <p:cNvPr id="3" name="Content Placeholder 2"/>
          <p:cNvSpPr>
            <a:spLocks noGrp="1"/>
          </p:cNvSpPr>
          <p:nvPr>
            <p:ph idx="1"/>
          </p:nvPr>
        </p:nvSpPr>
        <p:spPr/>
        <p:txBody>
          <a:bodyPr/>
          <a:lstStyle/>
          <a:p>
            <a:r>
              <a:rPr lang="en-US" dirty="0" smtClean="0"/>
              <a:t>Self-actualization is</a:t>
            </a:r>
            <a:endParaRPr lang="en-US" dirty="0"/>
          </a:p>
        </p:txBody>
      </p:sp>
    </p:spTree>
    <p:extLst>
      <p:ext uri="{BB962C8B-B14F-4D97-AF65-F5344CB8AC3E}">
        <p14:creationId xmlns:p14="http://schemas.microsoft.com/office/powerpoint/2010/main" val="664863100"/>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167- Answer</a:t>
            </a:r>
            <a:endParaRPr lang="en-US" dirty="0"/>
          </a:p>
        </p:txBody>
      </p:sp>
      <p:sp>
        <p:nvSpPr>
          <p:cNvPr id="3" name="Content Placeholder 2"/>
          <p:cNvSpPr>
            <a:spLocks noGrp="1"/>
          </p:cNvSpPr>
          <p:nvPr>
            <p:ph idx="1"/>
          </p:nvPr>
        </p:nvSpPr>
        <p:spPr/>
        <p:txBody>
          <a:bodyPr/>
          <a:lstStyle/>
          <a:p>
            <a:r>
              <a:rPr lang="en-US" dirty="0" smtClean="0"/>
              <a:t>The ability to achieve one’s full potential</a:t>
            </a:r>
            <a:endParaRPr lang="en-US" dirty="0"/>
          </a:p>
        </p:txBody>
      </p:sp>
    </p:spTree>
    <p:extLst>
      <p:ext uri="{BB962C8B-B14F-4D97-AF65-F5344CB8AC3E}">
        <p14:creationId xmlns:p14="http://schemas.microsoft.com/office/powerpoint/2010/main" val="3026315191"/>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168</a:t>
            </a:r>
            <a:endParaRPr lang="en-US" dirty="0"/>
          </a:p>
        </p:txBody>
      </p:sp>
      <p:sp>
        <p:nvSpPr>
          <p:cNvPr id="3" name="Content Placeholder 2"/>
          <p:cNvSpPr>
            <a:spLocks noGrp="1"/>
          </p:cNvSpPr>
          <p:nvPr>
            <p:ph idx="1"/>
          </p:nvPr>
        </p:nvSpPr>
        <p:spPr/>
        <p:txBody>
          <a:bodyPr/>
          <a:lstStyle/>
          <a:p>
            <a:r>
              <a:rPr lang="en-US" dirty="0"/>
              <a:t>The humanistic perspective is more closely rooted in ____________ rather than medicine and physiology</a:t>
            </a:r>
          </a:p>
        </p:txBody>
      </p:sp>
    </p:spTree>
    <p:extLst>
      <p:ext uri="{BB962C8B-B14F-4D97-AF65-F5344CB8AC3E}">
        <p14:creationId xmlns:p14="http://schemas.microsoft.com/office/powerpoint/2010/main" val="1264083134"/>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168- Answer</a:t>
            </a:r>
            <a:endParaRPr lang="en-US" dirty="0"/>
          </a:p>
        </p:txBody>
      </p:sp>
      <p:sp>
        <p:nvSpPr>
          <p:cNvPr id="3" name="Content Placeholder 2"/>
          <p:cNvSpPr>
            <a:spLocks noGrp="1"/>
          </p:cNvSpPr>
          <p:nvPr>
            <p:ph idx="1"/>
          </p:nvPr>
        </p:nvSpPr>
        <p:spPr/>
        <p:txBody>
          <a:bodyPr/>
          <a:lstStyle/>
          <a:p>
            <a:r>
              <a:rPr lang="en-US" dirty="0" smtClean="0"/>
              <a:t>philosophy</a:t>
            </a:r>
            <a:endParaRPr lang="en-US" dirty="0"/>
          </a:p>
        </p:txBody>
      </p:sp>
    </p:spTree>
    <p:extLst>
      <p:ext uri="{BB962C8B-B14F-4D97-AF65-F5344CB8AC3E}">
        <p14:creationId xmlns:p14="http://schemas.microsoft.com/office/powerpoint/2010/main" val="273151578"/>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169</a:t>
            </a:r>
            <a:endParaRPr lang="en-US" dirty="0"/>
          </a:p>
        </p:txBody>
      </p:sp>
      <p:sp>
        <p:nvSpPr>
          <p:cNvPr id="3" name="Content Placeholder 2"/>
          <p:cNvSpPr>
            <a:spLocks noGrp="1"/>
          </p:cNvSpPr>
          <p:nvPr>
            <p:ph idx="1"/>
          </p:nvPr>
        </p:nvSpPr>
        <p:spPr/>
        <p:txBody>
          <a:bodyPr/>
          <a:lstStyle/>
          <a:p>
            <a:r>
              <a:rPr lang="en-US" dirty="0" smtClean="0"/>
              <a:t>Viewed humans as being at the whim of unconscious drives</a:t>
            </a:r>
            <a:endParaRPr lang="en-US" dirty="0"/>
          </a:p>
        </p:txBody>
      </p:sp>
    </p:spTree>
    <p:extLst>
      <p:ext uri="{BB962C8B-B14F-4D97-AF65-F5344CB8AC3E}">
        <p14:creationId xmlns:p14="http://schemas.microsoft.com/office/powerpoint/2010/main" val="908804065"/>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169- Answer</a:t>
            </a:r>
            <a:endParaRPr lang="en-US" dirty="0"/>
          </a:p>
        </p:txBody>
      </p:sp>
      <p:sp>
        <p:nvSpPr>
          <p:cNvPr id="3" name="Content Placeholder 2"/>
          <p:cNvSpPr>
            <a:spLocks noGrp="1"/>
          </p:cNvSpPr>
          <p:nvPr>
            <p:ph idx="1"/>
          </p:nvPr>
        </p:nvSpPr>
        <p:spPr/>
        <p:txBody>
          <a:bodyPr/>
          <a:lstStyle/>
          <a:p>
            <a:r>
              <a:rPr lang="en-US" dirty="0" smtClean="0"/>
              <a:t>psychoanalysis</a:t>
            </a:r>
            <a:endParaRPr lang="en-US" dirty="0"/>
          </a:p>
        </p:txBody>
      </p:sp>
    </p:spTree>
    <p:extLst>
      <p:ext uri="{BB962C8B-B14F-4D97-AF65-F5344CB8AC3E}">
        <p14:creationId xmlns:p14="http://schemas.microsoft.com/office/powerpoint/2010/main" val="396743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a:t>
            </a:r>
            <a:endParaRPr lang="en-US" dirty="0"/>
          </a:p>
        </p:txBody>
      </p:sp>
      <p:sp>
        <p:nvSpPr>
          <p:cNvPr id="3" name="Content Placeholder 2"/>
          <p:cNvSpPr>
            <a:spLocks noGrp="1"/>
          </p:cNvSpPr>
          <p:nvPr>
            <p:ph idx="1"/>
          </p:nvPr>
        </p:nvSpPr>
        <p:spPr/>
        <p:txBody>
          <a:bodyPr/>
          <a:lstStyle/>
          <a:p>
            <a:r>
              <a:rPr lang="en-US" dirty="0" smtClean="0"/>
              <a:t>Believed the mind was made up of thoughts, experiences, emotions, and other basic elements</a:t>
            </a:r>
            <a:endParaRPr lang="en-US" dirty="0"/>
          </a:p>
        </p:txBody>
      </p:sp>
    </p:spTree>
    <p:extLst>
      <p:ext uri="{BB962C8B-B14F-4D97-AF65-F5344CB8AC3E}">
        <p14:creationId xmlns:p14="http://schemas.microsoft.com/office/powerpoint/2010/main" val="3664121909"/>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170</a:t>
            </a:r>
            <a:endParaRPr lang="en-US" dirty="0"/>
          </a:p>
        </p:txBody>
      </p:sp>
      <p:sp>
        <p:nvSpPr>
          <p:cNvPr id="3" name="Content Placeholder 2"/>
          <p:cNvSpPr>
            <a:spLocks noGrp="1"/>
          </p:cNvSpPr>
          <p:nvPr>
            <p:ph idx="1"/>
          </p:nvPr>
        </p:nvSpPr>
        <p:spPr/>
        <p:txBody>
          <a:bodyPr/>
          <a:lstStyle/>
          <a:p>
            <a:r>
              <a:rPr lang="en-US" dirty="0" smtClean="0"/>
              <a:t>Became a psychological force in the psychology field in the 1960s</a:t>
            </a:r>
            <a:endParaRPr lang="en-US" dirty="0"/>
          </a:p>
        </p:txBody>
      </p:sp>
    </p:spTree>
    <p:extLst>
      <p:ext uri="{BB962C8B-B14F-4D97-AF65-F5344CB8AC3E}">
        <p14:creationId xmlns:p14="http://schemas.microsoft.com/office/powerpoint/2010/main" val="3097839942"/>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170- Answer</a:t>
            </a:r>
            <a:endParaRPr lang="en-US" dirty="0"/>
          </a:p>
        </p:txBody>
      </p:sp>
      <p:sp>
        <p:nvSpPr>
          <p:cNvPr id="3" name="Content Placeholder 2"/>
          <p:cNvSpPr>
            <a:spLocks noGrp="1"/>
          </p:cNvSpPr>
          <p:nvPr>
            <p:ph idx="1"/>
          </p:nvPr>
        </p:nvSpPr>
        <p:spPr/>
        <p:txBody>
          <a:bodyPr/>
          <a:lstStyle/>
          <a:p>
            <a:r>
              <a:rPr lang="en-US" dirty="0" smtClean="0"/>
              <a:t>Cognitive perspective</a:t>
            </a:r>
            <a:endParaRPr lang="en-US" dirty="0"/>
          </a:p>
        </p:txBody>
      </p:sp>
    </p:spTree>
    <p:extLst>
      <p:ext uri="{BB962C8B-B14F-4D97-AF65-F5344CB8AC3E}">
        <p14:creationId xmlns:p14="http://schemas.microsoft.com/office/powerpoint/2010/main" val="1351669339"/>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171</a:t>
            </a:r>
            <a:endParaRPr lang="en-US" dirty="0"/>
          </a:p>
        </p:txBody>
      </p:sp>
      <p:sp>
        <p:nvSpPr>
          <p:cNvPr id="3" name="Content Placeholder 2"/>
          <p:cNvSpPr>
            <a:spLocks noGrp="1"/>
          </p:cNvSpPr>
          <p:nvPr>
            <p:ph idx="1"/>
          </p:nvPr>
        </p:nvSpPr>
        <p:spPr/>
        <p:txBody>
          <a:bodyPr/>
          <a:lstStyle/>
          <a:p>
            <a:r>
              <a:rPr lang="en-US" dirty="0" smtClean="0"/>
              <a:t>Influenced by Gestalt psychology, the development of computers, the work of Piaget, and discoveries in the biological psychology</a:t>
            </a:r>
            <a:endParaRPr lang="en-US" dirty="0"/>
          </a:p>
        </p:txBody>
      </p:sp>
    </p:spTree>
    <p:extLst>
      <p:ext uri="{BB962C8B-B14F-4D97-AF65-F5344CB8AC3E}">
        <p14:creationId xmlns:p14="http://schemas.microsoft.com/office/powerpoint/2010/main" val="245713328"/>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171- Answer</a:t>
            </a:r>
            <a:endParaRPr lang="en-US" dirty="0"/>
          </a:p>
        </p:txBody>
      </p:sp>
      <p:sp>
        <p:nvSpPr>
          <p:cNvPr id="3" name="Content Placeholder 2"/>
          <p:cNvSpPr>
            <a:spLocks noGrp="1"/>
          </p:cNvSpPr>
          <p:nvPr>
            <p:ph idx="1"/>
          </p:nvPr>
        </p:nvSpPr>
        <p:spPr/>
        <p:txBody>
          <a:bodyPr/>
          <a:lstStyle/>
          <a:p>
            <a:r>
              <a:rPr lang="en-US" dirty="0" smtClean="0"/>
              <a:t>Cognitive perspective</a:t>
            </a:r>
            <a:endParaRPr lang="en-US" dirty="0"/>
          </a:p>
        </p:txBody>
      </p:sp>
    </p:spTree>
    <p:extLst>
      <p:ext uri="{BB962C8B-B14F-4D97-AF65-F5344CB8AC3E}">
        <p14:creationId xmlns:p14="http://schemas.microsoft.com/office/powerpoint/2010/main" val="2735146710"/>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172</a:t>
            </a:r>
            <a:endParaRPr lang="en-US" dirty="0"/>
          </a:p>
        </p:txBody>
      </p:sp>
      <p:sp>
        <p:nvSpPr>
          <p:cNvPr id="3" name="Content Placeholder 2"/>
          <p:cNvSpPr>
            <a:spLocks noGrp="1"/>
          </p:cNvSpPr>
          <p:nvPr>
            <p:ph idx="1"/>
          </p:nvPr>
        </p:nvSpPr>
        <p:spPr/>
        <p:txBody>
          <a:bodyPr/>
          <a:lstStyle/>
          <a:p>
            <a:r>
              <a:rPr lang="en-US" dirty="0" smtClean="0"/>
              <a:t>Study of cultural norms, values, and expectations</a:t>
            </a:r>
            <a:endParaRPr lang="en-US" dirty="0"/>
          </a:p>
        </p:txBody>
      </p:sp>
    </p:spTree>
    <p:extLst>
      <p:ext uri="{BB962C8B-B14F-4D97-AF65-F5344CB8AC3E}">
        <p14:creationId xmlns:p14="http://schemas.microsoft.com/office/powerpoint/2010/main" val="1405559787"/>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172- Answer</a:t>
            </a:r>
            <a:endParaRPr lang="en-US" dirty="0"/>
          </a:p>
        </p:txBody>
      </p:sp>
      <p:sp>
        <p:nvSpPr>
          <p:cNvPr id="3" name="Content Placeholder 2"/>
          <p:cNvSpPr>
            <a:spLocks noGrp="1"/>
          </p:cNvSpPr>
          <p:nvPr>
            <p:ph idx="1"/>
          </p:nvPr>
        </p:nvSpPr>
        <p:spPr/>
        <p:txBody>
          <a:bodyPr/>
          <a:lstStyle/>
          <a:p>
            <a:r>
              <a:rPr lang="en-US" dirty="0" smtClean="0"/>
              <a:t>Cultural psychology</a:t>
            </a:r>
            <a:endParaRPr lang="en-US" dirty="0"/>
          </a:p>
        </p:txBody>
      </p:sp>
    </p:spTree>
    <p:extLst>
      <p:ext uri="{BB962C8B-B14F-4D97-AF65-F5344CB8AC3E}">
        <p14:creationId xmlns:p14="http://schemas.microsoft.com/office/powerpoint/2010/main" val="2995322330"/>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173</a:t>
            </a:r>
            <a:endParaRPr lang="en-US" dirty="0"/>
          </a:p>
        </p:txBody>
      </p:sp>
      <p:sp>
        <p:nvSpPr>
          <p:cNvPr id="3" name="Content Placeholder 2"/>
          <p:cNvSpPr>
            <a:spLocks noGrp="1"/>
          </p:cNvSpPr>
          <p:nvPr>
            <p:ph idx="1"/>
          </p:nvPr>
        </p:nvSpPr>
        <p:spPr/>
        <p:txBody>
          <a:bodyPr/>
          <a:lstStyle/>
          <a:p>
            <a:r>
              <a:rPr lang="en-US" dirty="0" smtClean="0"/>
              <a:t>The study of groups, social roles, and rules of social actions, and relationships</a:t>
            </a:r>
            <a:endParaRPr lang="en-US" dirty="0"/>
          </a:p>
        </p:txBody>
      </p:sp>
    </p:spTree>
    <p:extLst>
      <p:ext uri="{BB962C8B-B14F-4D97-AF65-F5344CB8AC3E}">
        <p14:creationId xmlns:p14="http://schemas.microsoft.com/office/powerpoint/2010/main" val="1039055742"/>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173- Answer</a:t>
            </a:r>
            <a:endParaRPr lang="en-US" dirty="0"/>
          </a:p>
        </p:txBody>
      </p:sp>
      <p:sp>
        <p:nvSpPr>
          <p:cNvPr id="3" name="Content Placeholder 2"/>
          <p:cNvSpPr>
            <a:spLocks noGrp="1"/>
          </p:cNvSpPr>
          <p:nvPr>
            <p:ph idx="1"/>
          </p:nvPr>
        </p:nvSpPr>
        <p:spPr/>
        <p:txBody>
          <a:bodyPr/>
          <a:lstStyle/>
          <a:p>
            <a:r>
              <a:rPr lang="en-US" dirty="0" smtClean="0"/>
              <a:t>Social psychology</a:t>
            </a:r>
            <a:endParaRPr lang="en-US" dirty="0"/>
          </a:p>
        </p:txBody>
      </p:sp>
    </p:spTree>
    <p:extLst>
      <p:ext uri="{BB962C8B-B14F-4D97-AF65-F5344CB8AC3E}">
        <p14:creationId xmlns:p14="http://schemas.microsoft.com/office/powerpoint/2010/main" val="2280960316"/>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174</a:t>
            </a:r>
            <a:endParaRPr lang="en-US" dirty="0"/>
          </a:p>
        </p:txBody>
      </p:sp>
      <p:sp>
        <p:nvSpPr>
          <p:cNvPr id="3" name="Content Placeholder 2"/>
          <p:cNvSpPr>
            <a:spLocks noGrp="1"/>
          </p:cNvSpPr>
          <p:nvPr>
            <p:ph idx="1"/>
          </p:nvPr>
        </p:nvSpPr>
        <p:spPr/>
        <p:txBody>
          <a:bodyPr/>
          <a:lstStyle/>
          <a:p>
            <a:r>
              <a:rPr lang="en-US" dirty="0"/>
              <a:t>Master’s degree</a:t>
            </a:r>
          </a:p>
          <a:p>
            <a:r>
              <a:rPr lang="en-US" dirty="0" smtClean="0"/>
              <a:t>Licensure </a:t>
            </a:r>
            <a:r>
              <a:rPr lang="en-US" dirty="0"/>
              <a:t>beyond degree (L.C.S.W. or L.P.C. or M.F.T.)</a:t>
            </a:r>
          </a:p>
          <a:p>
            <a:r>
              <a:rPr lang="en-US" dirty="0" smtClean="0"/>
              <a:t>focus </a:t>
            </a:r>
            <a:r>
              <a:rPr lang="en-US" dirty="0"/>
              <a:t>more on environmental conditions that can impact mental disorders such as</a:t>
            </a:r>
          </a:p>
          <a:p>
            <a:r>
              <a:rPr lang="en-US" dirty="0" smtClean="0"/>
              <a:t>poverty</a:t>
            </a:r>
            <a:r>
              <a:rPr lang="en-US" dirty="0"/>
              <a:t>, overcrowding, stress, drug abuse</a:t>
            </a:r>
          </a:p>
          <a:p>
            <a:r>
              <a:rPr lang="en-US" dirty="0" smtClean="0"/>
              <a:t>work </a:t>
            </a:r>
            <a:r>
              <a:rPr lang="en-US" dirty="0"/>
              <a:t>in clinics, hospitals, private practice, social service organizations</a:t>
            </a:r>
          </a:p>
        </p:txBody>
      </p:sp>
    </p:spTree>
    <p:extLst>
      <p:ext uri="{BB962C8B-B14F-4D97-AF65-F5344CB8AC3E}">
        <p14:creationId xmlns:p14="http://schemas.microsoft.com/office/powerpoint/2010/main" val="1890373679"/>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174- Answer</a:t>
            </a:r>
            <a:endParaRPr lang="en-US" dirty="0"/>
          </a:p>
        </p:txBody>
      </p:sp>
      <p:sp>
        <p:nvSpPr>
          <p:cNvPr id="3" name="Content Placeholder 2"/>
          <p:cNvSpPr>
            <a:spLocks noGrp="1"/>
          </p:cNvSpPr>
          <p:nvPr>
            <p:ph idx="1"/>
          </p:nvPr>
        </p:nvSpPr>
        <p:spPr/>
        <p:txBody>
          <a:bodyPr/>
          <a:lstStyle/>
          <a:p>
            <a:r>
              <a:rPr lang="en-US" dirty="0" smtClean="0"/>
              <a:t>Psychiatric social worker</a:t>
            </a:r>
            <a:endParaRPr lang="en-US" dirty="0"/>
          </a:p>
        </p:txBody>
      </p:sp>
    </p:spTree>
    <p:extLst>
      <p:ext uri="{BB962C8B-B14F-4D97-AF65-F5344CB8AC3E}">
        <p14:creationId xmlns:p14="http://schemas.microsoft.com/office/powerpoint/2010/main" val="1045269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 Answer</a:t>
            </a:r>
            <a:endParaRPr lang="en-US" dirty="0"/>
          </a:p>
        </p:txBody>
      </p:sp>
      <p:sp>
        <p:nvSpPr>
          <p:cNvPr id="3" name="Content Placeholder 2"/>
          <p:cNvSpPr>
            <a:spLocks noGrp="1"/>
          </p:cNvSpPr>
          <p:nvPr>
            <p:ph idx="1"/>
          </p:nvPr>
        </p:nvSpPr>
        <p:spPr/>
        <p:txBody>
          <a:bodyPr/>
          <a:lstStyle/>
          <a:p>
            <a:r>
              <a:rPr lang="en-US" dirty="0" smtClean="0"/>
              <a:t>Wilhelm Wundt</a:t>
            </a:r>
            <a:endParaRPr lang="en-US" dirty="0"/>
          </a:p>
        </p:txBody>
      </p:sp>
    </p:spTree>
    <p:extLst>
      <p:ext uri="{BB962C8B-B14F-4D97-AF65-F5344CB8AC3E}">
        <p14:creationId xmlns:p14="http://schemas.microsoft.com/office/powerpoint/2010/main" val="2061504435"/>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175</a:t>
            </a:r>
            <a:endParaRPr lang="en-US" dirty="0"/>
          </a:p>
        </p:txBody>
      </p:sp>
      <p:sp>
        <p:nvSpPr>
          <p:cNvPr id="3" name="Content Placeholder 2"/>
          <p:cNvSpPr>
            <a:spLocks noGrp="1"/>
          </p:cNvSpPr>
          <p:nvPr>
            <p:ph idx="1"/>
          </p:nvPr>
        </p:nvSpPr>
        <p:spPr/>
        <p:txBody>
          <a:bodyPr/>
          <a:lstStyle/>
          <a:p>
            <a:r>
              <a:rPr lang="en-US" dirty="0"/>
              <a:t>The effect that states that the more bystanders available the less likely any one of them will actually help an injured </a:t>
            </a:r>
            <a:r>
              <a:rPr lang="en-US" dirty="0" smtClean="0"/>
              <a:t>person</a:t>
            </a:r>
            <a:endParaRPr lang="en-US" dirty="0"/>
          </a:p>
        </p:txBody>
      </p:sp>
    </p:spTree>
    <p:extLst>
      <p:ext uri="{BB962C8B-B14F-4D97-AF65-F5344CB8AC3E}">
        <p14:creationId xmlns:p14="http://schemas.microsoft.com/office/powerpoint/2010/main" val="4145422829"/>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175- Answer</a:t>
            </a:r>
            <a:endParaRPr lang="en-US" dirty="0"/>
          </a:p>
        </p:txBody>
      </p:sp>
      <p:sp>
        <p:nvSpPr>
          <p:cNvPr id="3" name="Content Placeholder 2"/>
          <p:cNvSpPr>
            <a:spLocks noGrp="1"/>
          </p:cNvSpPr>
          <p:nvPr>
            <p:ph idx="1"/>
          </p:nvPr>
        </p:nvSpPr>
        <p:spPr/>
        <p:txBody>
          <a:bodyPr/>
          <a:lstStyle/>
          <a:p>
            <a:r>
              <a:rPr lang="en-US" dirty="0" smtClean="0"/>
              <a:t>Bystander effect</a:t>
            </a:r>
            <a:endParaRPr lang="en-US" dirty="0"/>
          </a:p>
        </p:txBody>
      </p:sp>
    </p:spTree>
    <p:extLst>
      <p:ext uri="{BB962C8B-B14F-4D97-AF65-F5344CB8AC3E}">
        <p14:creationId xmlns:p14="http://schemas.microsoft.com/office/powerpoint/2010/main" val="1348762409"/>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176</a:t>
            </a:r>
            <a:endParaRPr lang="en-US" dirty="0"/>
          </a:p>
        </p:txBody>
      </p:sp>
      <p:sp>
        <p:nvSpPr>
          <p:cNvPr id="3" name="Content Placeholder 2"/>
          <p:cNvSpPr>
            <a:spLocks noGrp="1"/>
          </p:cNvSpPr>
          <p:nvPr>
            <p:ph idx="1"/>
          </p:nvPr>
        </p:nvSpPr>
        <p:spPr/>
        <p:txBody>
          <a:bodyPr/>
          <a:lstStyle/>
          <a:p>
            <a:r>
              <a:rPr lang="en-US" dirty="0" smtClean="0"/>
              <a:t>Has a medical doctorate degree</a:t>
            </a:r>
          </a:p>
          <a:p>
            <a:r>
              <a:rPr lang="en-US" dirty="0" smtClean="0"/>
              <a:t>Specializes in diagnosis and treatment of psychological disorders</a:t>
            </a:r>
          </a:p>
          <a:p>
            <a:r>
              <a:rPr lang="en-US" dirty="0" smtClean="0"/>
              <a:t>Can prescribe medication</a:t>
            </a:r>
          </a:p>
          <a:p>
            <a:r>
              <a:rPr lang="en-US" dirty="0" smtClean="0"/>
              <a:t>Usually works in private setting or hospital setting</a:t>
            </a:r>
            <a:endParaRPr lang="en-US" dirty="0"/>
          </a:p>
        </p:txBody>
      </p:sp>
    </p:spTree>
    <p:extLst>
      <p:ext uri="{BB962C8B-B14F-4D97-AF65-F5344CB8AC3E}">
        <p14:creationId xmlns:p14="http://schemas.microsoft.com/office/powerpoint/2010/main" val="3867442294"/>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176- Answer</a:t>
            </a:r>
            <a:endParaRPr lang="en-US" dirty="0"/>
          </a:p>
        </p:txBody>
      </p:sp>
      <p:sp>
        <p:nvSpPr>
          <p:cNvPr id="3" name="Content Placeholder 2"/>
          <p:cNvSpPr>
            <a:spLocks noGrp="1"/>
          </p:cNvSpPr>
          <p:nvPr>
            <p:ph idx="1"/>
          </p:nvPr>
        </p:nvSpPr>
        <p:spPr/>
        <p:txBody>
          <a:bodyPr/>
          <a:lstStyle/>
          <a:p>
            <a:r>
              <a:rPr lang="en-US" dirty="0" smtClean="0"/>
              <a:t>psychiatrist</a:t>
            </a:r>
            <a:endParaRPr lang="en-US" dirty="0"/>
          </a:p>
        </p:txBody>
      </p:sp>
    </p:spTree>
    <p:extLst>
      <p:ext uri="{BB962C8B-B14F-4D97-AF65-F5344CB8AC3E}">
        <p14:creationId xmlns:p14="http://schemas.microsoft.com/office/powerpoint/2010/main" val="572454588"/>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177</a:t>
            </a:r>
            <a:endParaRPr lang="en-US" dirty="0"/>
          </a:p>
        </p:txBody>
      </p:sp>
      <p:sp>
        <p:nvSpPr>
          <p:cNvPr id="3" name="Content Placeholder 2"/>
          <p:cNvSpPr>
            <a:spLocks noGrp="1"/>
          </p:cNvSpPr>
          <p:nvPr>
            <p:ph idx="1"/>
          </p:nvPr>
        </p:nvSpPr>
        <p:spPr/>
        <p:txBody>
          <a:bodyPr/>
          <a:lstStyle/>
          <a:p>
            <a:r>
              <a:rPr lang="en-US" dirty="0"/>
              <a:t>either a medical doctorate degree or a psychologist with a Ph.D., </a:t>
            </a:r>
            <a:r>
              <a:rPr lang="en-US" dirty="0" err="1"/>
              <a:t>Psy.D</a:t>
            </a:r>
            <a:r>
              <a:rPr lang="en-US" dirty="0"/>
              <a:t>., or </a:t>
            </a:r>
            <a:r>
              <a:rPr lang="en-US" dirty="0" err="1"/>
              <a:t>Ed.D</a:t>
            </a:r>
            <a:r>
              <a:rPr lang="en-US" dirty="0"/>
              <a:t>.)</a:t>
            </a:r>
          </a:p>
          <a:p>
            <a:r>
              <a:rPr lang="en-US" dirty="0" smtClean="0"/>
              <a:t>specialized </a:t>
            </a:r>
            <a:r>
              <a:rPr lang="en-US" dirty="0"/>
              <a:t>training in theories of Sigmund Freud and psychoanalysis</a:t>
            </a:r>
          </a:p>
          <a:p>
            <a:r>
              <a:rPr lang="en-US" dirty="0" smtClean="0"/>
              <a:t>usually </a:t>
            </a:r>
            <a:r>
              <a:rPr lang="en-US" dirty="0"/>
              <a:t>work in private setting or hospital setting</a:t>
            </a:r>
          </a:p>
        </p:txBody>
      </p:sp>
    </p:spTree>
    <p:extLst>
      <p:ext uri="{BB962C8B-B14F-4D97-AF65-F5344CB8AC3E}">
        <p14:creationId xmlns:p14="http://schemas.microsoft.com/office/powerpoint/2010/main" val="1341154023"/>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177- Answer</a:t>
            </a:r>
            <a:endParaRPr lang="en-US" dirty="0"/>
          </a:p>
        </p:txBody>
      </p:sp>
      <p:sp>
        <p:nvSpPr>
          <p:cNvPr id="3" name="Content Placeholder 2"/>
          <p:cNvSpPr>
            <a:spLocks noGrp="1"/>
          </p:cNvSpPr>
          <p:nvPr>
            <p:ph idx="1"/>
          </p:nvPr>
        </p:nvSpPr>
        <p:spPr/>
        <p:txBody>
          <a:bodyPr/>
          <a:lstStyle/>
          <a:p>
            <a:r>
              <a:rPr lang="en-US" dirty="0" smtClean="0"/>
              <a:t>psychoanalyst</a:t>
            </a:r>
            <a:endParaRPr lang="en-US" dirty="0"/>
          </a:p>
        </p:txBody>
      </p:sp>
    </p:spTree>
    <p:extLst>
      <p:ext uri="{BB962C8B-B14F-4D97-AF65-F5344CB8AC3E}">
        <p14:creationId xmlns:p14="http://schemas.microsoft.com/office/powerpoint/2010/main" val="152923034"/>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178</a:t>
            </a:r>
            <a:endParaRPr lang="en-US" dirty="0"/>
          </a:p>
        </p:txBody>
      </p:sp>
      <p:sp>
        <p:nvSpPr>
          <p:cNvPr id="3" name="Content Placeholder 2"/>
          <p:cNvSpPr>
            <a:spLocks noGrp="1"/>
          </p:cNvSpPr>
          <p:nvPr>
            <p:ph idx="1"/>
          </p:nvPr>
        </p:nvSpPr>
        <p:spPr/>
        <p:txBody>
          <a:bodyPr/>
          <a:lstStyle/>
          <a:p>
            <a:r>
              <a:rPr lang="en-US" dirty="0" smtClean="0"/>
              <a:t>Perspective that focuses on the relationship between social behavior and culture</a:t>
            </a:r>
            <a:endParaRPr lang="en-US" dirty="0"/>
          </a:p>
        </p:txBody>
      </p:sp>
    </p:spTree>
    <p:extLst>
      <p:ext uri="{BB962C8B-B14F-4D97-AF65-F5344CB8AC3E}">
        <p14:creationId xmlns:p14="http://schemas.microsoft.com/office/powerpoint/2010/main" val="2140727548"/>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178- Answer</a:t>
            </a:r>
            <a:endParaRPr lang="en-US" dirty="0"/>
          </a:p>
        </p:txBody>
      </p:sp>
      <p:sp>
        <p:nvSpPr>
          <p:cNvPr id="3" name="Content Placeholder 2"/>
          <p:cNvSpPr>
            <a:spLocks noGrp="1"/>
          </p:cNvSpPr>
          <p:nvPr>
            <p:ph idx="1"/>
          </p:nvPr>
        </p:nvSpPr>
        <p:spPr/>
        <p:txBody>
          <a:bodyPr/>
          <a:lstStyle/>
          <a:p>
            <a:r>
              <a:rPr lang="en-US" dirty="0" smtClean="0"/>
              <a:t>Sociocultural perspective</a:t>
            </a:r>
            <a:endParaRPr lang="en-US" dirty="0"/>
          </a:p>
        </p:txBody>
      </p:sp>
    </p:spTree>
    <p:extLst>
      <p:ext uri="{BB962C8B-B14F-4D97-AF65-F5344CB8AC3E}">
        <p14:creationId xmlns:p14="http://schemas.microsoft.com/office/powerpoint/2010/main" val="2871817587"/>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179</a:t>
            </a:r>
            <a:endParaRPr lang="en-US" dirty="0"/>
          </a:p>
        </p:txBody>
      </p:sp>
      <p:sp>
        <p:nvSpPr>
          <p:cNvPr id="3" name="Content Placeholder 2"/>
          <p:cNvSpPr>
            <a:spLocks noGrp="1"/>
          </p:cNvSpPr>
          <p:nvPr>
            <p:ph idx="1"/>
          </p:nvPr>
        </p:nvSpPr>
        <p:spPr/>
        <p:txBody>
          <a:bodyPr/>
          <a:lstStyle/>
          <a:p>
            <a:r>
              <a:rPr lang="en-US" dirty="0"/>
              <a:t>This perspective offers an explanation for forgiveness in relation to emotional and physical affairs</a:t>
            </a:r>
          </a:p>
        </p:txBody>
      </p:sp>
    </p:spTree>
    <p:extLst>
      <p:ext uri="{BB962C8B-B14F-4D97-AF65-F5344CB8AC3E}">
        <p14:creationId xmlns:p14="http://schemas.microsoft.com/office/powerpoint/2010/main" val="3403683551"/>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179- Answer</a:t>
            </a:r>
            <a:endParaRPr lang="en-US" dirty="0"/>
          </a:p>
        </p:txBody>
      </p:sp>
      <p:sp>
        <p:nvSpPr>
          <p:cNvPr id="3" name="Content Placeholder 2"/>
          <p:cNvSpPr>
            <a:spLocks noGrp="1"/>
          </p:cNvSpPr>
          <p:nvPr>
            <p:ph idx="1"/>
          </p:nvPr>
        </p:nvSpPr>
        <p:spPr/>
        <p:txBody>
          <a:bodyPr/>
          <a:lstStyle/>
          <a:p>
            <a:r>
              <a:rPr lang="en-US" dirty="0" smtClean="0"/>
              <a:t>Evolutionary perspective</a:t>
            </a:r>
            <a:endParaRPr lang="en-US" dirty="0"/>
          </a:p>
        </p:txBody>
      </p:sp>
    </p:spTree>
    <p:extLst>
      <p:ext uri="{BB962C8B-B14F-4D97-AF65-F5344CB8AC3E}">
        <p14:creationId xmlns:p14="http://schemas.microsoft.com/office/powerpoint/2010/main" val="3115605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18</a:t>
            </a:r>
            <a:endParaRPr lang="en-US" dirty="0"/>
          </a:p>
        </p:txBody>
      </p:sp>
      <p:sp>
        <p:nvSpPr>
          <p:cNvPr id="3" name="Content Placeholder 2"/>
          <p:cNvSpPr>
            <a:spLocks noGrp="1"/>
          </p:cNvSpPr>
          <p:nvPr>
            <p:ph idx="1"/>
          </p:nvPr>
        </p:nvSpPr>
        <p:spPr/>
        <p:txBody>
          <a:bodyPr/>
          <a:lstStyle/>
          <a:p>
            <a:r>
              <a:rPr lang="en-US" dirty="0" smtClean="0"/>
              <a:t>Wrote the doctrine of specific nerve energies</a:t>
            </a:r>
            <a:endParaRPr lang="en-US" dirty="0"/>
          </a:p>
        </p:txBody>
      </p:sp>
    </p:spTree>
    <p:extLst>
      <p:ext uri="{BB962C8B-B14F-4D97-AF65-F5344CB8AC3E}">
        <p14:creationId xmlns:p14="http://schemas.microsoft.com/office/powerpoint/2010/main" val="3130155536"/>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180</a:t>
            </a:r>
            <a:endParaRPr lang="en-US" dirty="0"/>
          </a:p>
        </p:txBody>
      </p:sp>
      <p:sp>
        <p:nvSpPr>
          <p:cNvPr id="3" name="Content Placeholder 2"/>
          <p:cNvSpPr>
            <a:spLocks noGrp="1"/>
          </p:cNvSpPr>
          <p:nvPr>
            <p:ph idx="1"/>
          </p:nvPr>
        </p:nvSpPr>
        <p:spPr/>
        <p:txBody>
          <a:bodyPr/>
          <a:lstStyle/>
          <a:p>
            <a:r>
              <a:rPr lang="en-US" dirty="0" smtClean="0"/>
              <a:t>Kitty Genovese</a:t>
            </a:r>
            <a:endParaRPr lang="en-US" dirty="0"/>
          </a:p>
        </p:txBody>
      </p:sp>
    </p:spTree>
    <p:extLst>
      <p:ext uri="{BB962C8B-B14F-4D97-AF65-F5344CB8AC3E}">
        <p14:creationId xmlns:p14="http://schemas.microsoft.com/office/powerpoint/2010/main" val="3249327713"/>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180- Answer</a:t>
            </a:r>
            <a:endParaRPr lang="en-US" dirty="0"/>
          </a:p>
        </p:txBody>
      </p:sp>
      <p:sp>
        <p:nvSpPr>
          <p:cNvPr id="3" name="Content Placeholder 2"/>
          <p:cNvSpPr>
            <a:spLocks noGrp="1"/>
          </p:cNvSpPr>
          <p:nvPr>
            <p:ph idx="1"/>
          </p:nvPr>
        </p:nvSpPr>
        <p:spPr/>
        <p:txBody>
          <a:bodyPr/>
          <a:lstStyle/>
          <a:p>
            <a:r>
              <a:rPr lang="en-US" dirty="0"/>
              <a:t>Woman who was attacked and given no help despite having at least 38 bystanders who witnessed the attack.</a:t>
            </a:r>
          </a:p>
        </p:txBody>
      </p:sp>
    </p:spTree>
    <p:extLst>
      <p:ext uri="{BB962C8B-B14F-4D97-AF65-F5344CB8AC3E}">
        <p14:creationId xmlns:p14="http://schemas.microsoft.com/office/powerpoint/2010/main" val="959823469"/>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181</a:t>
            </a:r>
            <a:endParaRPr lang="en-US" dirty="0"/>
          </a:p>
        </p:txBody>
      </p:sp>
      <p:sp>
        <p:nvSpPr>
          <p:cNvPr id="3" name="Content Placeholder 2"/>
          <p:cNvSpPr>
            <a:spLocks noGrp="1"/>
          </p:cNvSpPr>
          <p:nvPr>
            <p:ph idx="1"/>
          </p:nvPr>
        </p:nvSpPr>
        <p:spPr/>
        <p:txBody>
          <a:bodyPr/>
          <a:lstStyle/>
          <a:p>
            <a:r>
              <a:rPr lang="en-US" dirty="0" smtClean="0"/>
              <a:t>Some community individuals carried a gene that caused them to deny hunger, have unlimited energy, and a strong urge to move elsewhere when the community is faced with famine. </a:t>
            </a:r>
            <a:endParaRPr lang="en-US" dirty="0"/>
          </a:p>
        </p:txBody>
      </p:sp>
    </p:spTree>
    <p:extLst>
      <p:ext uri="{BB962C8B-B14F-4D97-AF65-F5344CB8AC3E}">
        <p14:creationId xmlns:p14="http://schemas.microsoft.com/office/powerpoint/2010/main" val="633239783"/>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181- Answer</a:t>
            </a:r>
            <a:endParaRPr lang="en-US" dirty="0"/>
          </a:p>
        </p:txBody>
      </p:sp>
      <p:sp>
        <p:nvSpPr>
          <p:cNvPr id="3" name="Content Placeholder 2"/>
          <p:cNvSpPr>
            <a:spLocks noGrp="1"/>
          </p:cNvSpPr>
          <p:nvPr>
            <p:ph idx="1"/>
          </p:nvPr>
        </p:nvSpPr>
        <p:spPr/>
        <p:txBody>
          <a:bodyPr/>
          <a:lstStyle/>
          <a:p>
            <a:r>
              <a:rPr lang="en-US" dirty="0" smtClean="0"/>
              <a:t>Evolutionary perspective of anorexia</a:t>
            </a:r>
            <a:endParaRPr lang="en-US" dirty="0"/>
          </a:p>
        </p:txBody>
      </p:sp>
    </p:spTree>
    <p:extLst>
      <p:ext uri="{BB962C8B-B14F-4D97-AF65-F5344CB8AC3E}">
        <p14:creationId xmlns:p14="http://schemas.microsoft.com/office/powerpoint/2010/main" val="1692657521"/>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182</a:t>
            </a:r>
            <a:endParaRPr lang="en-US" dirty="0"/>
          </a:p>
        </p:txBody>
      </p:sp>
      <p:sp>
        <p:nvSpPr>
          <p:cNvPr id="3" name="Content Placeholder 2"/>
          <p:cNvSpPr>
            <a:spLocks noGrp="1"/>
          </p:cNvSpPr>
          <p:nvPr>
            <p:ph idx="1"/>
          </p:nvPr>
        </p:nvSpPr>
        <p:spPr/>
        <p:txBody>
          <a:bodyPr/>
          <a:lstStyle/>
          <a:p>
            <a:r>
              <a:rPr lang="en-US" dirty="0" smtClean="0"/>
              <a:t>Occurring when a person fails to take responsibility for actions or for inaction because of the presence of other people who are seen to share the responsibility</a:t>
            </a:r>
            <a:endParaRPr lang="en-US" dirty="0"/>
          </a:p>
        </p:txBody>
      </p:sp>
    </p:spTree>
    <p:extLst>
      <p:ext uri="{BB962C8B-B14F-4D97-AF65-F5344CB8AC3E}">
        <p14:creationId xmlns:p14="http://schemas.microsoft.com/office/powerpoint/2010/main" val="2502100109"/>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182- Answer</a:t>
            </a:r>
            <a:endParaRPr lang="en-US" dirty="0"/>
          </a:p>
        </p:txBody>
      </p:sp>
      <p:sp>
        <p:nvSpPr>
          <p:cNvPr id="3" name="Content Placeholder 2"/>
          <p:cNvSpPr>
            <a:spLocks noGrp="1"/>
          </p:cNvSpPr>
          <p:nvPr>
            <p:ph idx="1"/>
          </p:nvPr>
        </p:nvSpPr>
        <p:spPr/>
        <p:txBody>
          <a:bodyPr/>
          <a:lstStyle/>
          <a:p>
            <a:r>
              <a:rPr lang="en-US" dirty="0" smtClean="0"/>
              <a:t>Diffusion of responsibility</a:t>
            </a:r>
            <a:endParaRPr lang="en-US" dirty="0"/>
          </a:p>
        </p:txBody>
      </p:sp>
    </p:spTree>
    <p:extLst>
      <p:ext uri="{BB962C8B-B14F-4D97-AF65-F5344CB8AC3E}">
        <p14:creationId xmlns:p14="http://schemas.microsoft.com/office/powerpoint/2010/main" val="3322420662"/>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183</a:t>
            </a:r>
            <a:endParaRPr lang="en-US" dirty="0"/>
          </a:p>
        </p:txBody>
      </p:sp>
      <p:sp>
        <p:nvSpPr>
          <p:cNvPr id="3" name="Content Placeholder 2"/>
          <p:cNvSpPr>
            <a:spLocks noGrp="1"/>
          </p:cNvSpPr>
          <p:nvPr>
            <p:ph idx="1"/>
          </p:nvPr>
        </p:nvSpPr>
        <p:spPr/>
        <p:txBody>
          <a:bodyPr/>
          <a:lstStyle/>
          <a:p>
            <a:r>
              <a:rPr lang="en-US" dirty="0"/>
              <a:t>Study where individuals continued to give electric shocks to other individuals despite being aware of the individuals being in pain because a “scientist” told them to continue</a:t>
            </a:r>
          </a:p>
        </p:txBody>
      </p:sp>
    </p:spTree>
    <p:extLst>
      <p:ext uri="{BB962C8B-B14F-4D97-AF65-F5344CB8AC3E}">
        <p14:creationId xmlns:p14="http://schemas.microsoft.com/office/powerpoint/2010/main" val="3683895949"/>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183- Answer</a:t>
            </a:r>
            <a:endParaRPr lang="en-US" dirty="0"/>
          </a:p>
        </p:txBody>
      </p:sp>
      <p:sp>
        <p:nvSpPr>
          <p:cNvPr id="3" name="Content Placeholder 2"/>
          <p:cNvSpPr>
            <a:spLocks noGrp="1"/>
          </p:cNvSpPr>
          <p:nvPr>
            <p:ph idx="1"/>
          </p:nvPr>
        </p:nvSpPr>
        <p:spPr/>
        <p:txBody>
          <a:bodyPr/>
          <a:lstStyle/>
          <a:p>
            <a:r>
              <a:rPr lang="en-US" dirty="0" smtClean="0"/>
              <a:t>Milgram Experiment</a:t>
            </a:r>
            <a:endParaRPr lang="en-US" dirty="0"/>
          </a:p>
        </p:txBody>
      </p:sp>
    </p:spTree>
    <p:extLst>
      <p:ext uri="{BB962C8B-B14F-4D97-AF65-F5344CB8AC3E}">
        <p14:creationId xmlns:p14="http://schemas.microsoft.com/office/powerpoint/2010/main" val="134750235"/>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184</a:t>
            </a:r>
            <a:endParaRPr lang="en-US" dirty="0"/>
          </a:p>
        </p:txBody>
      </p:sp>
      <p:sp>
        <p:nvSpPr>
          <p:cNvPr id="3" name="Content Placeholder 2"/>
          <p:cNvSpPr>
            <a:spLocks noGrp="1"/>
          </p:cNvSpPr>
          <p:nvPr>
            <p:ph idx="1"/>
          </p:nvPr>
        </p:nvSpPr>
        <p:spPr/>
        <p:txBody>
          <a:bodyPr/>
          <a:lstStyle/>
          <a:p>
            <a:r>
              <a:rPr lang="en-US" dirty="0" smtClean="0"/>
              <a:t>The perspective that focuses on the biological bases of universal mental characteristics that all humans share</a:t>
            </a:r>
            <a:endParaRPr lang="en-US" dirty="0"/>
          </a:p>
        </p:txBody>
      </p:sp>
    </p:spTree>
    <p:extLst>
      <p:ext uri="{BB962C8B-B14F-4D97-AF65-F5344CB8AC3E}">
        <p14:creationId xmlns:p14="http://schemas.microsoft.com/office/powerpoint/2010/main" val="4182480896"/>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184- Answer</a:t>
            </a:r>
            <a:endParaRPr lang="en-US" dirty="0"/>
          </a:p>
        </p:txBody>
      </p:sp>
      <p:sp>
        <p:nvSpPr>
          <p:cNvPr id="3" name="Content Placeholder 2"/>
          <p:cNvSpPr>
            <a:spLocks noGrp="1"/>
          </p:cNvSpPr>
          <p:nvPr>
            <p:ph idx="1"/>
          </p:nvPr>
        </p:nvSpPr>
        <p:spPr/>
        <p:txBody>
          <a:bodyPr/>
          <a:lstStyle/>
          <a:p>
            <a:r>
              <a:rPr lang="en-US" dirty="0" smtClean="0"/>
              <a:t>Evolutionary perspective</a:t>
            </a:r>
            <a:endParaRPr lang="en-US" dirty="0"/>
          </a:p>
        </p:txBody>
      </p:sp>
    </p:spTree>
    <p:extLst>
      <p:ext uri="{BB962C8B-B14F-4D97-AF65-F5344CB8AC3E}">
        <p14:creationId xmlns:p14="http://schemas.microsoft.com/office/powerpoint/2010/main" val="2460199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 Answer</a:t>
            </a:r>
            <a:endParaRPr lang="en-US" dirty="0"/>
          </a:p>
        </p:txBody>
      </p:sp>
      <p:sp>
        <p:nvSpPr>
          <p:cNvPr id="3" name="Content Placeholder 2"/>
          <p:cNvSpPr>
            <a:spLocks noGrp="1"/>
          </p:cNvSpPr>
          <p:nvPr>
            <p:ph idx="1"/>
          </p:nvPr>
        </p:nvSpPr>
        <p:spPr/>
        <p:txBody>
          <a:bodyPr/>
          <a:lstStyle/>
          <a:p>
            <a:r>
              <a:rPr lang="en-US" dirty="0" smtClean="0"/>
              <a:t>Johannes Muller</a:t>
            </a:r>
            <a:endParaRPr lang="en-US" dirty="0"/>
          </a:p>
        </p:txBody>
      </p:sp>
    </p:spTree>
    <p:extLst>
      <p:ext uri="{BB962C8B-B14F-4D97-AF65-F5344CB8AC3E}">
        <p14:creationId xmlns:p14="http://schemas.microsoft.com/office/powerpoint/2010/main" val="741779562"/>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185</a:t>
            </a:r>
            <a:endParaRPr lang="en-US" dirty="0"/>
          </a:p>
        </p:txBody>
      </p:sp>
      <p:sp>
        <p:nvSpPr>
          <p:cNvPr id="3" name="Content Placeholder 2"/>
          <p:cNvSpPr>
            <a:spLocks noGrp="1"/>
          </p:cNvSpPr>
          <p:nvPr>
            <p:ph idx="1"/>
          </p:nvPr>
        </p:nvSpPr>
        <p:spPr/>
        <p:txBody>
          <a:bodyPr/>
          <a:lstStyle/>
          <a:p>
            <a:r>
              <a:rPr lang="en-US" dirty="0" smtClean="0"/>
              <a:t>Views the mind as an information processing machine designed by natural selection</a:t>
            </a:r>
            <a:endParaRPr lang="en-US" dirty="0"/>
          </a:p>
        </p:txBody>
      </p:sp>
    </p:spTree>
    <p:extLst>
      <p:ext uri="{BB962C8B-B14F-4D97-AF65-F5344CB8AC3E}">
        <p14:creationId xmlns:p14="http://schemas.microsoft.com/office/powerpoint/2010/main" val="982048872"/>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185- Answer</a:t>
            </a:r>
            <a:endParaRPr lang="en-US" dirty="0"/>
          </a:p>
        </p:txBody>
      </p:sp>
      <p:sp>
        <p:nvSpPr>
          <p:cNvPr id="3" name="Content Placeholder 2"/>
          <p:cNvSpPr>
            <a:spLocks noGrp="1"/>
          </p:cNvSpPr>
          <p:nvPr>
            <p:ph idx="1"/>
          </p:nvPr>
        </p:nvSpPr>
        <p:spPr/>
        <p:txBody>
          <a:bodyPr/>
          <a:lstStyle/>
          <a:p>
            <a:r>
              <a:rPr lang="en-US" dirty="0" smtClean="0"/>
              <a:t>Evolutionary perspective</a:t>
            </a:r>
            <a:endParaRPr lang="en-US" dirty="0"/>
          </a:p>
        </p:txBody>
      </p:sp>
    </p:spTree>
    <p:extLst>
      <p:ext uri="{BB962C8B-B14F-4D97-AF65-F5344CB8AC3E}">
        <p14:creationId xmlns:p14="http://schemas.microsoft.com/office/powerpoint/2010/main" val="3544241584"/>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186</a:t>
            </a:r>
            <a:endParaRPr lang="en-US" dirty="0"/>
          </a:p>
        </p:txBody>
      </p:sp>
      <p:sp>
        <p:nvSpPr>
          <p:cNvPr id="3" name="Content Placeholder 2"/>
          <p:cNvSpPr>
            <a:spLocks noGrp="1"/>
          </p:cNvSpPr>
          <p:nvPr>
            <p:ph idx="1"/>
          </p:nvPr>
        </p:nvSpPr>
        <p:spPr/>
        <p:txBody>
          <a:bodyPr>
            <a:normAutofit/>
          </a:bodyPr>
          <a:lstStyle/>
          <a:p>
            <a:r>
              <a:rPr lang="en-US" dirty="0"/>
              <a:t>usually have a doctorate degree (</a:t>
            </a:r>
            <a:r>
              <a:rPr lang="en-US" dirty="0" err="1"/>
              <a:t>Ph.D</a:t>
            </a:r>
            <a:r>
              <a:rPr lang="en-US" dirty="0"/>
              <a:t>, </a:t>
            </a:r>
            <a:r>
              <a:rPr lang="en-US" dirty="0" err="1"/>
              <a:t>Psy.D</a:t>
            </a:r>
            <a:r>
              <a:rPr lang="en-US" dirty="0"/>
              <a:t>. or </a:t>
            </a:r>
            <a:r>
              <a:rPr lang="en-US" dirty="0" err="1"/>
              <a:t>Ed.D</a:t>
            </a:r>
            <a:r>
              <a:rPr lang="en-US" dirty="0"/>
              <a:t>)</a:t>
            </a:r>
          </a:p>
          <a:p>
            <a:r>
              <a:rPr lang="en-US" dirty="0" smtClean="0"/>
              <a:t>intense </a:t>
            </a:r>
            <a:r>
              <a:rPr lang="en-US" dirty="0"/>
              <a:t>academic training</a:t>
            </a:r>
          </a:p>
          <a:p>
            <a:r>
              <a:rPr lang="en-US" dirty="0" smtClean="0"/>
              <a:t>learning </a:t>
            </a:r>
            <a:r>
              <a:rPr lang="en-US" dirty="0"/>
              <a:t>about many different areas of psychology</a:t>
            </a:r>
          </a:p>
          <a:p>
            <a:r>
              <a:rPr lang="en-US" dirty="0" smtClean="0"/>
              <a:t>some </a:t>
            </a:r>
            <a:r>
              <a:rPr lang="en-US" dirty="0"/>
              <a:t>can prescribe medications with specialized training</a:t>
            </a:r>
          </a:p>
          <a:p>
            <a:pPr marL="0" indent="0">
              <a:buNone/>
            </a:pPr>
            <a:r>
              <a:rPr lang="en-US" dirty="0"/>
              <a:t>	</a:t>
            </a:r>
          </a:p>
        </p:txBody>
      </p:sp>
    </p:spTree>
    <p:extLst>
      <p:ext uri="{BB962C8B-B14F-4D97-AF65-F5344CB8AC3E}">
        <p14:creationId xmlns:p14="http://schemas.microsoft.com/office/powerpoint/2010/main" val="1829856236"/>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186- Answer</a:t>
            </a:r>
            <a:endParaRPr lang="en-US" dirty="0"/>
          </a:p>
        </p:txBody>
      </p:sp>
      <p:sp>
        <p:nvSpPr>
          <p:cNvPr id="3" name="Content Placeholder 2"/>
          <p:cNvSpPr>
            <a:spLocks noGrp="1"/>
          </p:cNvSpPr>
          <p:nvPr>
            <p:ph idx="1"/>
          </p:nvPr>
        </p:nvSpPr>
        <p:spPr/>
        <p:txBody>
          <a:bodyPr/>
          <a:lstStyle/>
          <a:p>
            <a:r>
              <a:rPr lang="en-US" dirty="0" smtClean="0"/>
              <a:t>psychologist</a:t>
            </a:r>
            <a:endParaRPr lang="en-US" dirty="0"/>
          </a:p>
        </p:txBody>
      </p:sp>
    </p:spTree>
    <p:extLst>
      <p:ext uri="{BB962C8B-B14F-4D97-AF65-F5344CB8AC3E}">
        <p14:creationId xmlns:p14="http://schemas.microsoft.com/office/powerpoint/2010/main" val="28317491"/>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187</a:t>
            </a:r>
            <a:endParaRPr lang="en-US" dirty="0"/>
          </a:p>
        </p:txBody>
      </p:sp>
      <p:sp>
        <p:nvSpPr>
          <p:cNvPr id="3" name="Content Placeholder 2"/>
          <p:cNvSpPr>
            <a:spLocks noGrp="1"/>
          </p:cNvSpPr>
          <p:nvPr>
            <p:ph idx="1"/>
          </p:nvPr>
        </p:nvSpPr>
        <p:spPr/>
        <p:txBody>
          <a:bodyPr/>
          <a:lstStyle/>
          <a:p>
            <a:r>
              <a:rPr lang="en-US" dirty="0" smtClean="0"/>
              <a:t>The five steps to the scientific method are</a:t>
            </a:r>
            <a:endParaRPr lang="en-US" dirty="0"/>
          </a:p>
        </p:txBody>
      </p:sp>
    </p:spTree>
    <p:extLst>
      <p:ext uri="{BB962C8B-B14F-4D97-AF65-F5344CB8AC3E}">
        <p14:creationId xmlns:p14="http://schemas.microsoft.com/office/powerpoint/2010/main" val="2125115571"/>
      </p:ext>
    </p:extLst>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187- Answer</a:t>
            </a:r>
            <a:endParaRPr lang="en-US" dirty="0"/>
          </a:p>
        </p:txBody>
      </p:sp>
      <p:sp>
        <p:nvSpPr>
          <p:cNvPr id="3" name="Content Placeholder 2"/>
          <p:cNvSpPr>
            <a:spLocks noGrp="1"/>
          </p:cNvSpPr>
          <p:nvPr>
            <p:ph idx="1"/>
          </p:nvPr>
        </p:nvSpPr>
        <p:spPr/>
        <p:txBody>
          <a:bodyPr/>
          <a:lstStyle/>
          <a:p>
            <a:r>
              <a:rPr lang="en-US" dirty="0" smtClean="0"/>
              <a:t>1) perceiving the question</a:t>
            </a:r>
          </a:p>
          <a:p>
            <a:r>
              <a:rPr lang="en-US" dirty="0" smtClean="0"/>
              <a:t>2) forming a hypothesis</a:t>
            </a:r>
          </a:p>
          <a:p>
            <a:r>
              <a:rPr lang="en-US" dirty="0" smtClean="0"/>
              <a:t>3) testing the hypothesis</a:t>
            </a:r>
          </a:p>
          <a:p>
            <a:r>
              <a:rPr lang="en-US" dirty="0" smtClean="0"/>
              <a:t>4) drawing conclusions</a:t>
            </a:r>
          </a:p>
          <a:p>
            <a:r>
              <a:rPr lang="en-US" dirty="0" smtClean="0"/>
              <a:t>5) report your results</a:t>
            </a:r>
            <a:endParaRPr lang="en-US" dirty="0"/>
          </a:p>
        </p:txBody>
      </p:sp>
    </p:spTree>
    <p:extLst>
      <p:ext uri="{BB962C8B-B14F-4D97-AF65-F5344CB8AC3E}">
        <p14:creationId xmlns:p14="http://schemas.microsoft.com/office/powerpoint/2010/main" val="1926797585"/>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188</a:t>
            </a:r>
            <a:endParaRPr lang="en-US" dirty="0"/>
          </a:p>
        </p:txBody>
      </p:sp>
      <p:sp>
        <p:nvSpPr>
          <p:cNvPr id="3" name="Content Placeholder 2"/>
          <p:cNvSpPr>
            <a:spLocks noGrp="1"/>
          </p:cNvSpPr>
          <p:nvPr>
            <p:ph idx="1"/>
          </p:nvPr>
        </p:nvSpPr>
        <p:spPr/>
        <p:txBody>
          <a:bodyPr/>
          <a:lstStyle/>
          <a:p>
            <a:r>
              <a:rPr lang="en-US" dirty="0" smtClean="0"/>
              <a:t>A tentative explanation of a phenomenon based on observations</a:t>
            </a:r>
            <a:endParaRPr lang="en-US" dirty="0"/>
          </a:p>
        </p:txBody>
      </p:sp>
    </p:spTree>
    <p:extLst>
      <p:ext uri="{BB962C8B-B14F-4D97-AF65-F5344CB8AC3E}">
        <p14:creationId xmlns:p14="http://schemas.microsoft.com/office/powerpoint/2010/main" val="2737789375"/>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188- Answer</a:t>
            </a:r>
            <a:endParaRPr lang="en-US" dirty="0"/>
          </a:p>
        </p:txBody>
      </p:sp>
      <p:sp>
        <p:nvSpPr>
          <p:cNvPr id="3" name="Content Placeholder 2"/>
          <p:cNvSpPr>
            <a:spLocks noGrp="1"/>
          </p:cNvSpPr>
          <p:nvPr>
            <p:ph idx="1"/>
          </p:nvPr>
        </p:nvSpPr>
        <p:spPr/>
        <p:txBody>
          <a:bodyPr/>
          <a:lstStyle/>
          <a:p>
            <a:r>
              <a:rPr lang="en-US" dirty="0" smtClean="0"/>
              <a:t>hypothesis</a:t>
            </a:r>
            <a:endParaRPr lang="en-US" dirty="0"/>
          </a:p>
        </p:txBody>
      </p:sp>
    </p:spTree>
    <p:extLst>
      <p:ext uri="{BB962C8B-B14F-4D97-AF65-F5344CB8AC3E}">
        <p14:creationId xmlns:p14="http://schemas.microsoft.com/office/powerpoint/2010/main" val="3403174163"/>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189</a:t>
            </a:r>
            <a:endParaRPr lang="en-US" dirty="0"/>
          </a:p>
        </p:txBody>
      </p:sp>
      <p:sp>
        <p:nvSpPr>
          <p:cNvPr id="3" name="Content Placeholder 2"/>
          <p:cNvSpPr>
            <a:spLocks noGrp="1"/>
          </p:cNvSpPr>
          <p:nvPr>
            <p:ph idx="1"/>
          </p:nvPr>
        </p:nvSpPr>
        <p:spPr/>
        <p:txBody>
          <a:bodyPr/>
          <a:lstStyle/>
          <a:p>
            <a:r>
              <a:rPr lang="en-US" dirty="0" smtClean="0"/>
              <a:t>The bias where an individual only notices examples that agree with their world view</a:t>
            </a:r>
            <a:endParaRPr lang="en-US" dirty="0"/>
          </a:p>
        </p:txBody>
      </p:sp>
    </p:spTree>
    <p:extLst>
      <p:ext uri="{BB962C8B-B14F-4D97-AF65-F5344CB8AC3E}">
        <p14:creationId xmlns:p14="http://schemas.microsoft.com/office/powerpoint/2010/main" val="370455227"/>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189- Answer</a:t>
            </a:r>
            <a:endParaRPr lang="en-US" dirty="0"/>
          </a:p>
        </p:txBody>
      </p:sp>
      <p:sp>
        <p:nvSpPr>
          <p:cNvPr id="3" name="Content Placeholder 2"/>
          <p:cNvSpPr>
            <a:spLocks noGrp="1"/>
          </p:cNvSpPr>
          <p:nvPr>
            <p:ph idx="1"/>
          </p:nvPr>
        </p:nvSpPr>
        <p:spPr/>
        <p:txBody>
          <a:bodyPr/>
          <a:lstStyle/>
          <a:p>
            <a:r>
              <a:rPr lang="en-US" dirty="0" smtClean="0"/>
              <a:t>Confirmation bias</a:t>
            </a:r>
            <a:endParaRPr lang="en-US" dirty="0"/>
          </a:p>
        </p:txBody>
      </p:sp>
    </p:spTree>
    <p:extLst>
      <p:ext uri="{BB962C8B-B14F-4D97-AF65-F5344CB8AC3E}">
        <p14:creationId xmlns:p14="http://schemas.microsoft.com/office/powerpoint/2010/main" val="9920167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a:t>
            </a:r>
            <a:endParaRPr lang="en-US" dirty="0"/>
          </a:p>
        </p:txBody>
      </p:sp>
      <p:sp>
        <p:nvSpPr>
          <p:cNvPr id="3" name="Content Placeholder 2"/>
          <p:cNvSpPr>
            <a:spLocks noGrp="1"/>
          </p:cNvSpPr>
          <p:nvPr>
            <p:ph idx="1"/>
          </p:nvPr>
        </p:nvSpPr>
        <p:spPr/>
        <p:txBody>
          <a:bodyPr/>
          <a:lstStyle/>
          <a:p>
            <a:r>
              <a:rPr lang="en-US" dirty="0"/>
              <a:t>Viewed the heart as the seat of thought and emotion</a:t>
            </a:r>
          </a:p>
        </p:txBody>
      </p:sp>
    </p:spTree>
    <p:extLst>
      <p:ext uri="{BB962C8B-B14F-4D97-AF65-F5344CB8AC3E}">
        <p14:creationId xmlns:p14="http://schemas.microsoft.com/office/powerpoint/2010/main" val="423042825"/>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190</a:t>
            </a:r>
            <a:endParaRPr lang="en-US" dirty="0"/>
          </a:p>
        </p:txBody>
      </p:sp>
      <p:sp>
        <p:nvSpPr>
          <p:cNvPr id="3" name="Content Placeholder 2"/>
          <p:cNvSpPr>
            <a:spLocks noGrp="1"/>
          </p:cNvSpPr>
          <p:nvPr>
            <p:ph idx="1"/>
          </p:nvPr>
        </p:nvSpPr>
        <p:spPr/>
        <p:txBody>
          <a:bodyPr/>
          <a:lstStyle/>
          <a:p>
            <a:r>
              <a:rPr lang="en-US" dirty="0" smtClean="0"/>
              <a:t>The methods for testing a hypothesis must match this</a:t>
            </a:r>
            <a:endParaRPr lang="en-US" dirty="0"/>
          </a:p>
        </p:txBody>
      </p:sp>
    </p:spTree>
    <p:extLst>
      <p:ext uri="{BB962C8B-B14F-4D97-AF65-F5344CB8AC3E}">
        <p14:creationId xmlns:p14="http://schemas.microsoft.com/office/powerpoint/2010/main" val="2689482372"/>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190- Answer</a:t>
            </a:r>
            <a:endParaRPr lang="en-US" dirty="0"/>
          </a:p>
        </p:txBody>
      </p:sp>
      <p:sp>
        <p:nvSpPr>
          <p:cNvPr id="3" name="Content Placeholder 2"/>
          <p:cNvSpPr>
            <a:spLocks noGrp="1"/>
          </p:cNvSpPr>
          <p:nvPr>
            <p:ph idx="1"/>
          </p:nvPr>
        </p:nvSpPr>
        <p:spPr/>
        <p:txBody>
          <a:bodyPr/>
          <a:lstStyle/>
          <a:p>
            <a:r>
              <a:rPr lang="en-US" dirty="0" smtClean="0"/>
              <a:t>The question asked</a:t>
            </a:r>
            <a:endParaRPr lang="en-US" dirty="0"/>
          </a:p>
        </p:txBody>
      </p:sp>
    </p:spTree>
    <p:extLst>
      <p:ext uri="{BB962C8B-B14F-4D97-AF65-F5344CB8AC3E}">
        <p14:creationId xmlns:p14="http://schemas.microsoft.com/office/powerpoint/2010/main" val="2418920677"/>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191</a:t>
            </a:r>
            <a:endParaRPr lang="en-US" dirty="0"/>
          </a:p>
        </p:txBody>
      </p:sp>
      <p:sp>
        <p:nvSpPr>
          <p:cNvPr id="3" name="Content Placeholder 2"/>
          <p:cNvSpPr>
            <a:spLocks noGrp="1"/>
          </p:cNvSpPr>
          <p:nvPr>
            <p:ph idx="1"/>
          </p:nvPr>
        </p:nvSpPr>
        <p:spPr/>
        <p:txBody>
          <a:bodyPr/>
          <a:lstStyle/>
          <a:p>
            <a:r>
              <a:rPr lang="en-US" dirty="0" smtClean="0"/>
              <a:t>When are results reported</a:t>
            </a:r>
            <a:endParaRPr lang="en-US" dirty="0"/>
          </a:p>
        </p:txBody>
      </p:sp>
    </p:spTree>
    <p:extLst>
      <p:ext uri="{BB962C8B-B14F-4D97-AF65-F5344CB8AC3E}">
        <p14:creationId xmlns:p14="http://schemas.microsoft.com/office/powerpoint/2010/main" val="1896287712"/>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191- Answer</a:t>
            </a:r>
            <a:endParaRPr lang="en-US" dirty="0"/>
          </a:p>
        </p:txBody>
      </p:sp>
      <p:sp>
        <p:nvSpPr>
          <p:cNvPr id="3" name="Content Placeholder 2"/>
          <p:cNvSpPr>
            <a:spLocks noGrp="1"/>
          </p:cNvSpPr>
          <p:nvPr>
            <p:ph idx="1"/>
          </p:nvPr>
        </p:nvSpPr>
        <p:spPr/>
        <p:txBody>
          <a:bodyPr/>
          <a:lstStyle/>
          <a:p>
            <a:r>
              <a:rPr lang="en-US" dirty="0" smtClean="0"/>
              <a:t>When they are supported or rejected</a:t>
            </a:r>
            <a:endParaRPr lang="en-US" dirty="0"/>
          </a:p>
        </p:txBody>
      </p:sp>
    </p:spTree>
    <p:extLst>
      <p:ext uri="{BB962C8B-B14F-4D97-AF65-F5344CB8AC3E}">
        <p14:creationId xmlns:p14="http://schemas.microsoft.com/office/powerpoint/2010/main" val="1015607646"/>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192</a:t>
            </a:r>
            <a:endParaRPr lang="en-US" dirty="0"/>
          </a:p>
        </p:txBody>
      </p:sp>
      <p:sp>
        <p:nvSpPr>
          <p:cNvPr id="3" name="Content Placeholder 2"/>
          <p:cNvSpPr>
            <a:spLocks noGrp="1"/>
          </p:cNvSpPr>
          <p:nvPr>
            <p:ph idx="1"/>
          </p:nvPr>
        </p:nvSpPr>
        <p:spPr>
          <a:xfrm>
            <a:off x="457200" y="1676400"/>
            <a:ext cx="8229600" cy="4525963"/>
          </a:xfrm>
        </p:spPr>
        <p:txBody>
          <a:bodyPr/>
          <a:lstStyle/>
          <a:p>
            <a:r>
              <a:rPr lang="en-US" dirty="0" smtClean="0"/>
              <a:t>Why are studies reported</a:t>
            </a:r>
            <a:endParaRPr lang="en-US" dirty="0"/>
          </a:p>
        </p:txBody>
      </p:sp>
    </p:spTree>
    <p:extLst>
      <p:ext uri="{BB962C8B-B14F-4D97-AF65-F5344CB8AC3E}">
        <p14:creationId xmlns:p14="http://schemas.microsoft.com/office/powerpoint/2010/main" val="1665840279"/>
      </p:ext>
    </p:extLst>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192- Answer</a:t>
            </a:r>
            <a:endParaRPr lang="en-US" dirty="0"/>
          </a:p>
        </p:txBody>
      </p:sp>
      <p:sp>
        <p:nvSpPr>
          <p:cNvPr id="3" name="Content Placeholder 2"/>
          <p:cNvSpPr>
            <a:spLocks noGrp="1"/>
          </p:cNvSpPr>
          <p:nvPr>
            <p:ph idx="1"/>
          </p:nvPr>
        </p:nvSpPr>
        <p:spPr/>
        <p:txBody>
          <a:bodyPr/>
          <a:lstStyle/>
          <a:p>
            <a:r>
              <a:rPr lang="en-US" dirty="0" smtClean="0"/>
              <a:t>So they can be replicated</a:t>
            </a:r>
            <a:endParaRPr lang="en-US" dirty="0"/>
          </a:p>
        </p:txBody>
      </p:sp>
    </p:spTree>
    <p:extLst>
      <p:ext uri="{BB962C8B-B14F-4D97-AF65-F5344CB8AC3E}">
        <p14:creationId xmlns:p14="http://schemas.microsoft.com/office/powerpoint/2010/main" val="1689121145"/>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193</a:t>
            </a:r>
            <a:endParaRPr lang="en-US" dirty="0"/>
          </a:p>
        </p:txBody>
      </p:sp>
      <p:sp>
        <p:nvSpPr>
          <p:cNvPr id="3" name="Content Placeholder 2"/>
          <p:cNvSpPr>
            <a:spLocks noGrp="1"/>
          </p:cNvSpPr>
          <p:nvPr>
            <p:ph idx="1"/>
          </p:nvPr>
        </p:nvSpPr>
        <p:spPr/>
        <p:txBody>
          <a:bodyPr/>
          <a:lstStyle/>
          <a:p>
            <a:r>
              <a:rPr lang="en-US" dirty="0" smtClean="0"/>
              <a:t>What is an empirical question</a:t>
            </a:r>
            <a:endParaRPr lang="en-US" dirty="0"/>
          </a:p>
        </p:txBody>
      </p:sp>
    </p:spTree>
    <p:extLst>
      <p:ext uri="{BB962C8B-B14F-4D97-AF65-F5344CB8AC3E}">
        <p14:creationId xmlns:p14="http://schemas.microsoft.com/office/powerpoint/2010/main" val="3551032289"/>
      </p:ext>
    </p:extLst>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193- Answer</a:t>
            </a:r>
            <a:endParaRPr lang="en-US" dirty="0"/>
          </a:p>
        </p:txBody>
      </p:sp>
      <p:sp>
        <p:nvSpPr>
          <p:cNvPr id="3" name="Content Placeholder 2"/>
          <p:cNvSpPr>
            <a:spLocks noGrp="1"/>
          </p:cNvSpPr>
          <p:nvPr>
            <p:ph idx="1"/>
          </p:nvPr>
        </p:nvSpPr>
        <p:spPr/>
        <p:txBody>
          <a:bodyPr/>
          <a:lstStyle/>
          <a:p>
            <a:r>
              <a:rPr lang="en-US" dirty="0" smtClean="0"/>
              <a:t>A question that can be tested through the scientific method</a:t>
            </a:r>
            <a:endParaRPr lang="en-US" dirty="0"/>
          </a:p>
        </p:txBody>
      </p:sp>
    </p:spTree>
    <p:extLst>
      <p:ext uri="{BB962C8B-B14F-4D97-AF65-F5344CB8AC3E}">
        <p14:creationId xmlns:p14="http://schemas.microsoft.com/office/powerpoint/2010/main" val="723024368"/>
      </p:ext>
    </p:extLst>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194</a:t>
            </a:r>
            <a:endParaRPr lang="en-US" dirty="0"/>
          </a:p>
        </p:txBody>
      </p:sp>
      <p:sp>
        <p:nvSpPr>
          <p:cNvPr id="3" name="Content Placeholder 2"/>
          <p:cNvSpPr>
            <a:spLocks noGrp="1"/>
          </p:cNvSpPr>
          <p:nvPr>
            <p:ph idx="1"/>
          </p:nvPr>
        </p:nvSpPr>
        <p:spPr/>
        <p:txBody>
          <a:bodyPr/>
          <a:lstStyle/>
          <a:p>
            <a:r>
              <a:rPr lang="en-US" dirty="0" smtClean="0"/>
              <a:t>What are the four descriptive methods?</a:t>
            </a:r>
            <a:endParaRPr lang="en-US" dirty="0"/>
          </a:p>
        </p:txBody>
      </p:sp>
    </p:spTree>
    <p:extLst>
      <p:ext uri="{BB962C8B-B14F-4D97-AF65-F5344CB8AC3E}">
        <p14:creationId xmlns:p14="http://schemas.microsoft.com/office/powerpoint/2010/main" val="3690007614"/>
      </p:ext>
    </p:extLst>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194- Answer</a:t>
            </a:r>
            <a:endParaRPr lang="en-US" dirty="0"/>
          </a:p>
        </p:txBody>
      </p:sp>
      <p:sp>
        <p:nvSpPr>
          <p:cNvPr id="3" name="Content Placeholder 2"/>
          <p:cNvSpPr>
            <a:spLocks noGrp="1"/>
          </p:cNvSpPr>
          <p:nvPr>
            <p:ph idx="1"/>
          </p:nvPr>
        </p:nvSpPr>
        <p:spPr/>
        <p:txBody>
          <a:bodyPr/>
          <a:lstStyle/>
          <a:p>
            <a:r>
              <a:rPr lang="en-US" dirty="0" smtClean="0"/>
              <a:t>Naturalistic observation</a:t>
            </a:r>
          </a:p>
          <a:p>
            <a:r>
              <a:rPr lang="en-US" dirty="0" smtClean="0"/>
              <a:t>Laboratory observation</a:t>
            </a:r>
          </a:p>
          <a:p>
            <a:r>
              <a:rPr lang="en-US" dirty="0" smtClean="0"/>
              <a:t>Case studies</a:t>
            </a:r>
          </a:p>
          <a:p>
            <a:r>
              <a:rPr lang="en-US" dirty="0" smtClean="0"/>
              <a:t>surveys</a:t>
            </a:r>
            <a:endParaRPr lang="en-US" dirty="0"/>
          </a:p>
        </p:txBody>
      </p:sp>
    </p:spTree>
    <p:extLst>
      <p:ext uri="{BB962C8B-B14F-4D97-AF65-F5344CB8AC3E}">
        <p14:creationId xmlns:p14="http://schemas.microsoft.com/office/powerpoint/2010/main" val="29356027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 Answer</a:t>
            </a:r>
            <a:endParaRPr lang="en-US" dirty="0"/>
          </a:p>
        </p:txBody>
      </p:sp>
      <p:sp>
        <p:nvSpPr>
          <p:cNvPr id="3" name="Content Placeholder 2"/>
          <p:cNvSpPr>
            <a:spLocks noGrp="1"/>
          </p:cNvSpPr>
          <p:nvPr>
            <p:ph idx="1"/>
          </p:nvPr>
        </p:nvSpPr>
        <p:spPr/>
        <p:txBody>
          <a:bodyPr/>
          <a:lstStyle/>
          <a:p>
            <a:r>
              <a:rPr lang="en-US" dirty="0" smtClean="0"/>
              <a:t>Aristotle</a:t>
            </a:r>
            <a:endParaRPr lang="en-US" dirty="0"/>
          </a:p>
        </p:txBody>
      </p:sp>
    </p:spTree>
    <p:extLst>
      <p:ext uri="{BB962C8B-B14F-4D97-AF65-F5344CB8AC3E}">
        <p14:creationId xmlns:p14="http://schemas.microsoft.com/office/powerpoint/2010/main" val="3528953535"/>
      </p:ext>
    </p:extLst>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195</a:t>
            </a:r>
            <a:endParaRPr lang="en-US" dirty="0"/>
          </a:p>
        </p:txBody>
      </p:sp>
      <p:sp>
        <p:nvSpPr>
          <p:cNvPr id="3" name="Content Placeholder 2"/>
          <p:cNvSpPr>
            <a:spLocks noGrp="1"/>
          </p:cNvSpPr>
          <p:nvPr>
            <p:ph idx="1"/>
          </p:nvPr>
        </p:nvSpPr>
        <p:spPr/>
        <p:txBody>
          <a:bodyPr/>
          <a:lstStyle/>
          <a:p>
            <a:r>
              <a:rPr lang="en-US" dirty="0" smtClean="0"/>
              <a:t>A disadvantage of this descriptive method is that people or animals may behave in an artificial manner</a:t>
            </a:r>
            <a:endParaRPr lang="en-US" dirty="0"/>
          </a:p>
        </p:txBody>
      </p:sp>
    </p:spTree>
    <p:extLst>
      <p:ext uri="{BB962C8B-B14F-4D97-AF65-F5344CB8AC3E}">
        <p14:creationId xmlns:p14="http://schemas.microsoft.com/office/powerpoint/2010/main" val="188191751"/>
      </p:ext>
    </p:extLst>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195- Answer</a:t>
            </a:r>
            <a:endParaRPr lang="en-US" dirty="0"/>
          </a:p>
        </p:txBody>
      </p:sp>
      <p:sp>
        <p:nvSpPr>
          <p:cNvPr id="3" name="Content Placeholder 2"/>
          <p:cNvSpPr>
            <a:spLocks noGrp="1"/>
          </p:cNvSpPr>
          <p:nvPr>
            <p:ph idx="1"/>
          </p:nvPr>
        </p:nvSpPr>
        <p:spPr/>
        <p:txBody>
          <a:bodyPr/>
          <a:lstStyle/>
          <a:p>
            <a:r>
              <a:rPr lang="en-US" dirty="0" smtClean="0"/>
              <a:t>Laboratory observation</a:t>
            </a:r>
            <a:endParaRPr lang="en-US" dirty="0"/>
          </a:p>
        </p:txBody>
      </p:sp>
    </p:spTree>
    <p:extLst>
      <p:ext uri="{BB962C8B-B14F-4D97-AF65-F5344CB8AC3E}">
        <p14:creationId xmlns:p14="http://schemas.microsoft.com/office/powerpoint/2010/main" val="3032343200"/>
      </p:ext>
    </p:extLst>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196</a:t>
            </a:r>
            <a:endParaRPr lang="en-US" dirty="0"/>
          </a:p>
        </p:txBody>
      </p:sp>
      <p:sp>
        <p:nvSpPr>
          <p:cNvPr id="3" name="Content Placeholder 2"/>
          <p:cNvSpPr>
            <a:spLocks noGrp="1"/>
          </p:cNvSpPr>
          <p:nvPr>
            <p:ph idx="1"/>
          </p:nvPr>
        </p:nvSpPr>
        <p:spPr/>
        <p:txBody>
          <a:bodyPr/>
          <a:lstStyle/>
          <a:p>
            <a:r>
              <a:rPr lang="en-US" dirty="0" smtClean="0"/>
              <a:t>An advantage of this descriptive method is that it provides a lot of environmental control</a:t>
            </a:r>
            <a:endParaRPr lang="en-US" dirty="0"/>
          </a:p>
        </p:txBody>
      </p:sp>
    </p:spTree>
    <p:extLst>
      <p:ext uri="{BB962C8B-B14F-4D97-AF65-F5344CB8AC3E}">
        <p14:creationId xmlns:p14="http://schemas.microsoft.com/office/powerpoint/2010/main" val="2112360866"/>
      </p:ext>
    </p:extLst>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196- Answer</a:t>
            </a:r>
            <a:endParaRPr lang="en-US" dirty="0"/>
          </a:p>
        </p:txBody>
      </p:sp>
      <p:sp>
        <p:nvSpPr>
          <p:cNvPr id="3" name="Content Placeholder 2"/>
          <p:cNvSpPr>
            <a:spLocks noGrp="1"/>
          </p:cNvSpPr>
          <p:nvPr>
            <p:ph idx="1"/>
          </p:nvPr>
        </p:nvSpPr>
        <p:spPr/>
        <p:txBody>
          <a:bodyPr/>
          <a:lstStyle/>
          <a:p>
            <a:r>
              <a:rPr lang="en-US" dirty="0" smtClean="0"/>
              <a:t>Laboratory observation</a:t>
            </a:r>
            <a:endParaRPr lang="en-US" dirty="0"/>
          </a:p>
        </p:txBody>
      </p:sp>
    </p:spTree>
    <p:extLst>
      <p:ext uri="{BB962C8B-B14F-4D97-AF65-F5344CB8AC3E}">
        <p14:creationId xmlns:p14="http://schemas.microsoft.com/office/powerpoint/2010/main" val="3366520774"/>
      </p:ext>
    </p:extLst>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197</a:t>
            </a:r>
            <a:endParaRPr lang="en-US" dirty="0"/>
          </a:p>
        </p:txBody>
      </p:sp>
      <p:sp>
        <p:nvSpPr>
          <p:cNvPr id="3" name="Content Placeholder 2"/>
          <p:cNvSpPr>
            <a:spLocks noGrp="1"/>
          </p:cNvSpPr>
          <p:nvPr>
            <p:ph idx="1"/>
          </p:nvPr>
        </p:nvSpPr>
        <p:spPr/>
        <p:txBody>
          <a:bodyPr/>
          <a:lstStyle/>
          <a:p>
            <a:r>
              <a:rPr lang="en-US" dirty="0" smtClean="0"/>
              <a:t>The study of one individual in great detail</a:t>
            </a:r>
            <a:endParaRPr lang="en-US" dirty="0"/>
          </a:p>
        </p:txBody>
      </p:sp>
    </p:spTree>
    <p:extLst>
      <p:ext uri="{BB962C8B-B14F-4D97-AF65-F5344CB8AC3E}">
        <p14:creationId xmlns:p14="http://schemas.microsoft.com/office/powerpoint/2010/main" val="1738521949"/>
      </p:ext>
    </p:extLst>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197- Answer</a:t>
            </a:r>
            <a:endParaRPr lang="en-US" dirty="0"/>
          </a:p>
        </p:txBody>
      </p:sp>
      <p:sp>
        <p:nvSpPr>
          <p:cNvPr id="3" name="Content Placeholder 2"/>
          <p:cNvSpPr>
            <a:spLocks noGrp="1"/>
          </p:cNvSpPr>
          <p:nvPr>
            <p:ph idx="1"/>
          </p:nvPr>
        </p:nvSpPr>
        <p:spPr/>
        <p:txBody>
          <a:bodyPr/>
          <a:lstStyle/>
          <a:p>
            <a:r>
              <a:rPr lang="en-US" dirty="0" smtClean="0"/>
              <a:t>Case study</a:t>
            </a:r>
            <a:endParaRPr lang="en-US" dirty="0"/>
          </a:p>
        </p:txBody>
      </p:sp>
    </p:spTree>
    <p:extLst>
      <p:ext uri="{BB962C8B-B14F-4D97-AF65-F5344CB8AC3E}">
        <p14:creationId xmlns:p14="http://schemas.microsoft.com/office/powerpoint/2010/main" val="3935109635"/>
      </p:ext>
    </p:extLst>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198</a:t>
            </a:r>
            <a:endParaRPr lang="en-US" dirty="0"/>
          </a:p>
        </p:txBody>
      </p:sp>
      <p:sp>
        <p:nvSpPr>
          <p:cNvPr id="3" name="Content Placeholder 2"/>
          <p:cNvSpPr>
            <a:spLocks noGrp="1"/>
          </p:cNvSpPr>
          <p:nvPr>
            <p:ph idx="1"/>
          </p:nvPr>
        </p:nvSpPr>
        <p:spPr/>
        <p:txBody>
          <a:bodyPr/>
          <a:lstStyle/>
          <a:p>
            <a:r>
              <a:rPr lang="en-US" dirty="0" smtClean="0"/>
              <a:t>Sigmund Freud based his entire theory of psychoanalysis on these</a:t>
            </a:r>
            <a:endParaRPr lang="en-US" dirty="0"/>
          </a:p>
        </p:txBody>
      </p:sp>
    </p:spTree>
    <p:extLst>
      <p:ext uri="{BB962C8B-B14F-4D97-AF65-F5344CB8AC3E}">
        <p14:creationId xmlns:p14="http://schemas.microsoft.com/office/powerpoint/2010/main" val="2965074266"/>
      </p:ext>
    </p:extLst>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198- Answer</a:t>
            </a:r>
            <a:endParaRPr lang="en-US" dirty="0"/>
          </a:p>
        </p:txBody>
      </p:sp>
      <p:sp>
        <p:nvSpPr>
          <p:cNvPr id="3" name="Content Placeholder 2"/>
          <p:cNvSpPr>
            <a:spLocks noGrp="1"/>
          </p:cNvSpPr>
          <p:nvPr>
            <p:ph idx="1"/>
          </p:nvPr>
        </p:nvSpPr>
        <p:spPr/>
        <p:txBody>
          <a:bodyPr/>
          <a:lstStyle/>
          <a:p>
            <a:r>
              <a:rPr lang="en-US" dirty="0" smtClean="0"/>
              <a:t>Case studies</a:t>
            </a:r>
            <a:endParaRPr lang="en-US" dirty="0"/>
          </a:p>
        </p:txBody>
      </p:sp>
    </p:spTree>
    <p:extLst>
      <p:ext uri="{BB962C8B-B14F-4D97-AF65-F5344CB8AC3E}">
        <p14:creationId xmlns:p14="http://schemas.microsoft.com/office/powerpoint/2010/main" val="984091304"/>
      </p:ext>
    </p:extLst>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199</a:t>
            </a:r>
            <a:endParaRPr lang="en-US" dirty="0"/>
          </a:p>
        </p:txBody>
      </p:sp>
      <p:sp>
        <p:nvSpPr>
          <p:cNvPr id="3" name="Content Placeholder 2"/>
          <p:cNvSpPr>
            <a:spLocks noGrp="1"/>
          </p:cNvSpPr>
          <p:nvPr>
            <p:ph idx="1"/>
          </p:nvPr>
        </p:nvSpPr>
        <p:spPr/>
        <p:txBody>
          <a:bodyPr/>
          <a:lstStyle/>
          <a:p>
            <a:r>
              <a:rPr lang="en-US" dirty="0" smtClean="0"/>
              <a:t>Two methods that allow researchers to know more about a topic than simple description</a:t>
            </a:r>
            <a:endParaRPr lang="en-US" dirty="0"/>
          </a:p>
        </p:txBody>
      </p:sp>
    </p:spTree>
    <p:extLst>
      <p:ext uri="{BB962C8B-B14F-4D97-AF65-F5344CB8AC3E}">
        <p14:creationId xmlns:p14="http://schemas.microsoft.com/office/powerpoint/2010/main" val="3934256135"/>
      </p:ext>
    </p:extLst>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199- Answer</a:t>
            </a:r>
            <a:endParaRPr lang="en-US" dirty="0"/>
          </a:p>
        </p:txBody>
      </p:sp>
      <p:sp>
        <p:nvSpPr>
          <p:cNvPr id="3" name="Content Placeholder 2"/>
          <p:cNvSpPr>
            <a:spLocks noGrp="1"/>
          </p:cNvSpPr>
          <p:nvPr>
            <p:ph idx="1"/>
          </p:nvPr>
        </p:nvSpPr>
        <p:spPr/>
        <p:txBody>
          <a:bodyPr/>
          <a:lstStyle/>
          <a:p>
            <a:r>
              <a:rPr lang="en-US" smtClean="0"/>
              <a:t>Correlation</a:t>
            </a:r>
            <a:endParaRPr lang="en-US" dirty="0" smtClean="0"/>
          </a:p>
          <a:p>
            <a:r>
              <a:rPr lang="en-US" dirty="0" smtClean="0"/>
              <a:t>Experiments</a:t>
            </a:r>
          </a:p>
          <a:p>
            <a:endParaRPr lang="en-US" dirty="0"/>
          </a:p>
        </p:txBody>
      </p:sp>
    </p:spTree>
    <p:extLst>
      <p:ext uri="{BB962C8B-B14F-4D97-AF65-F5344CB8AC3E}">
        <p14:creationId xmlns:p14="http://schemas.microsoft.com/office/powerpoint/2010/main" val="1482202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r>
              <a:rPr lang="en-US" dirty="0" smtClean="0"/>
              <a:t>What are the four goals of psychology?</a:t>
            </a:r>
            <a:endParaRPr lang="en-US" dirty="0"/>
          </a:p>
        </p:txBody>
      </p:sp>
    </p:spTree>
    <p:extLst>
      <p:ext uri="{BB962C8B-B14F-4D97-AF65-F5344CB8AC3E}">
        <p14:creationId xmlns:p14="http://schemas.microsoft.com/office/powerpoint/2010/main" val="18654388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a:t>
            </a:r>
            <a:endParaRPr lang="en-US" dirty="0"/>
          </a:p>
        </p:txBody>
      </p:sp>
      <p:sp>
        <p:nvSpPr>
          <p:cNvPr id="3" name="Content Placeholder 2"/>
          <p:cNvSpPr>
            <a:spLocks noGrp="1"/>
          </p:cNvSpPr>
          <p:nvPr>
            <p:ph idx="1"/>
          </p:nvPr>
        </p:nvSpPr>
        <p:spPr/>
        <p:txBody>
          <a:bodyPr/>
          <a:lstStyle/>
          <a:p>
            <a:r>
              <a:rPr lang="en-US" dirty="0"/>
              <a:t>What function did Descartes attribute to the soul</a:t>
            </a:r>
          </a:p>
          <a:p>
            <a:endParaRPr lang="en-US" dirty="0"/>
          </a:p>
        </p:txBody>
      </p:sp>
    </p:spTree>
    <p:extLst>
      <p:ext uri="{BB962C8B-B14F-4D97-AF65-F5344CB8AC3E}">
        <p14:creationId xmlns:p14="http://schemas.microsoft.com/office/powerpoint/2010/main" val="3951824376"/>
      </p:ext>
    </p:extLst>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200</a:t>
            </a:r>
            <a:endParaRPr lang="en-US" dirty="0"/>
          </a:p>
        </p:txBody>
      </p:sp>
      <p:sp>
        <p:nvSpPr>
          <p:cNvPr id="3" name="Content Placeholder 2"/>
          <p:cNvSpPr>
            <a:spLocks noGrp="1"/>
          </p:cNvSpPr>
          <p:nvPr>
            <p:ph idx="1"/>
          </p:nvPr>
        </p:nvSpPr>
        <p:spPr/>
        <p:txBody>
          <a:bodyPr/>
          <a:lstStyle/>
          <a:p>
            <a:r>
              <a:rPr lang="en-US" dirty="0"/>
              <a:t>Advantages of this descriptive method  include that they provide incredible detail and are sometimes the only way to get certain information</a:t>
            </a:r>
          </a:p>
        </p:txBody>
      </p:sp>
    </p:spTree>
    <p:extLst>
      <p:ext uri="{BB962C8B-B14F-4D97-AF65-F5344CB8AC3E}">
        <p14:creationId xmlns:p14="http://schemas.microsoft.com/office/powerpoint/2010/main" val="2964008463"/>
      </p:ext>
    </p:extLst>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200- Answer</a:t>
            </a:r>
            <a:endParaRPr lang="en-US" dirty="0"/>
          </a:p>
        </p:txBody>
      </p:sp>
      <p:sp>
        <p:nvSpPr>
          <p:cNvPr id="3" name="Content Placeholder 2"/>
          <p:cNvSpPr>
            <a:spLocks noGrp="1"/>
          </p:cNvSpPr>
          <p:nvPr>
            <p:ph idx="1"/>
          </p:nvPr>
        </p:nvSpPr>
        <p:spPr/>
        <p:txBody>
          <a:bodyPr/>
          <a:lstStyle/>
          <a:p>
            <a:r>
              <a:rPr lang="en-US" dirty="0" smtClean="0"/>
              <a:t>Case studies</a:t>
            </a:r>
            <a:endParaRPr lang="en-US" dirty="0"/>
          </a:p>
        </p:txBody>
      </p:sp>
    </p:spTree>
    <p:extLst>
      <p:ext uri="{BB962C8B-B14F-4D97-AF65-F5344CB8AC3E}">
        <p14:creationId xmlns:p14="http://schemas.microsoft.com/office/powerpoint/2010/main" val="615070550"/>
      </p:ext>
    </p:extLst>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201</a:t>
            </a:r>
            <a:endParaRPr lang="en-US" dirty="0"/>
          </a:p>
        </p:txBody>
      </p:sp>
      <p:sp>
        <p:nvSpPr>
          <p:cNvPr id="3" name="Content Placeholder 2"/>
          <p:cNvSpPr>
            <a:spLocks noGrp="1"/>
          </p:cNvSpPr>
          <p:nvPr>
            <p:ph idx="1"/>
          </p:nvPr>
        </p:nvSpPr>
        <p:spPr/>
        <p:txBody>
          <a:bodyPr/>
          <a:lstStyle/>
          <a:p>
            <a:r>
              <a:rPr lang="en-US" dirty="0" smtClean="0"/>
              <a:t>This descriptive method consists of a series of questions asked in person, in interviews, on the telephone, on the internet or with a questionnaire</a:t>
            </a:r>
            <a:endParaRPr lang="en-US" dirty="0"/>
          </a:p>
        </p:txBody>
      </p:sp>
    </p:spTree>
    <p:extLst>
      <p:ext uri="{BB962C8B-B14F-4D97-AF65-F5344CB8AC3E}">
        <p14:creationId xmlns:p14="http://schemas.microsoft.com/office/powerpoint/2010/main" val="1176297301"/>
      </p:ext>
    </p:extLst>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201- Answer</a:t>
            </a:r>
            <a:endParaRPr lang="en-US" dirty="0"/>
          </a:p>
        </p:txBody>
      </p:sp>
      <p:sp>
        <p:nvSpPr>
          <p:cNvPr id="3" name="Content Placeholder 2"/>
          <p:cNvSpPr>
            <a:spLocks noGrp="1"/>
          </p:cNvSpPr>
          <p:nvPr>
            <p:ph idx="1"/>
          </p:nvPr>
        </p:nvSpPr>
        <p:spPr/>
        <p:txBody>
          <a:bodyPr/>
          <a:lstStyle/>
          <a:p>
            <a:r>
              <a:rPr lang="en-US" dirty="0" smtClean="0"/>
              <a:t>surveys</a:t>
            </a:r>
            <a:endParaRPr lang="en-US" dirty="0"/>
          </a:p>
        </p:txBody>
      </p:sp>
    </p:spTree>
    <p:extLst>
      <p:ext uri="{BB962C8B-B14F-4D97-AF65-F5344CB8AC3E}">
        <p14:creationId xmlns:p14="http://schemas.microsoft.com/office/powerpoint/2010/main" val="3755470885"/>
      </p:ext>
    </p:extLst>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202</a:t>
            </a:r>
            <a:endParaRPr lang="en-US" dirty="0"/>
          </a:p>
        </p:txBody>
      </p:sp>
      <p:sp>
        <p:nvSpPr>
          <p:cNvPr id="3" name="Content Placeholder 2"/>
          <p:cNvSpPr>
            <a:spLocks noGrp="1"/>
          </p:cNvSpPr>
          <p:nvPr>
            <p:ph idx="1"/>
          </p:nvPr>
        </p:nvSpPr>
        <p:spPr/>
        <p:txBody>
          <a:bodyPr/>
          <a:lstStyle/>
          <a:p>
            <a:r>
              <a:rPr lang="en-US" dirty="0" smtClean="0"/>
              <a:t>A disadvantage of these descriptive methods was that information was not easily generalized.</a:t>
            </a:r>
            <a:endParaRPr lang="en-US" dirty="0"/>
          </a:p>
        </p:txBody>
      </p:sp>
    </p:spTree>
    <p:extLst>
      <p:ext uri="{BB962C8B-B14F-4D97-AF65-F5344CB8AC3E}">
        <p14:creationId xmlns:p14="http://schemas.microsoft.com/office/powerpoint/2010/main" val="1464524554"/>
      </p:ext>
    </p:extLst>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202- Answer</a:t>
            </a:r>
            <a:endParaRPr lang="en-US" dirty="0"/>
          </a:p>
        </p:txBody>
      </p:sp>
      <p:sp>
        <p:nvSpPr>
          <p:cNvPr id="3" name="Content Placeholder 2"/>
          <p:cNvSpPr>
            <a:spLocks noGrp="1"/>
          </p:cNvSpPr>
          <p:nvPr>
            <p:ph idx="1"/>
          </p:nvPr>
        </p:nvSpPr>
        <p:spPr/>
        <p:txBody>
          <a:bodyPr/>
          <a:lstStyle/>
          <a:p>
            <a:r>
              <a:rPr lang="en-US" dirty="0" smtClean="0"/>
              <a:t>Naturalistic observation</a:t>
            </a:r>
          </a:p>
          <a:p>
            <a:r>
              <a:rPr lang="en-US" dirty="0" smtClean="0"/>
              <a:t>Case study</a:t>
            </a:r>
          </a:p>
          <a:p>
            <a:r>
              <a:rPr lang="en-US" dirty="0" smtClean="0"/>
              <a:t>Laboratory observation</a:t>
            </a:r>
            <a:endParaRPr lang="en-US" dirty="0"/>
          </a:p>
        </p:txBody>
      </p:sp>
    </p:spTree>
    <p:extLst>
      <p:ext uri="{BB962C8B-B14F-4D97-AF65-F5344CB8AC3E}">
        <p14:creationId xmlns:p14="http://schemas.microsoft.com/office/powerpoint/2010/main" val="1053029101"/>
      </p:ext>
    </p:extLst>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203</a:t>
            </a:r>
            <a:endParaRPr lang="en-US" dirty="0"/>
          </a:p>
        </p:txBody>
      </p:sp>
      <p:sp>
        <p:nvSpPr>
          <p:cNvPr id="3" name="Content Placeholder 2"/>
          <p:cNvSpPr>
            <a:spLocks noGrp="1"/>
          </p:cNvSpPr>
          <p:nvPr>
            <p:ph idx="1"/>
          </p:nvPr>
        </p:nvSpPr>
        <p:spPr/>
        <p:txBody>
          <a:bodyPr/>
          <a:lstStyle/>
          <a:p>
            <a:r>
              <a:rPr lang="en-US" dirty="0" smtClean="0"/>
              <a:t>Tendency of observers to see what they tend to expect to see</a:t>
            </a:r>
          </a:p>
          <a:p>
            <a:r>
              <a:rPr lang="en-US" dirty="0" smtClean="0"/>
              <a:t>A special kind of confirmation bias</a:t>
            </a:r>
            <a:endParaRPr lang="en-US" dirty="0"/>
          </a:p>
        </p:txBody>
      </p:sp>
    </p:spTree>
    <p:extLst>
      <p:ext uri="{BB962C8B-B14F-4D97-AF65-F5344CB8AC3E}">
        <p14:creationId xmlns:p14="http://schemas.microsoft.com/office/powerpoint/2010/main" val="283147365"/>
      </p:ext>
    </p:extLst>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203- Answer</a:t>
            </a:r>
            <a:endParaRPr lang="en-US" dirty="0"/>
          </a:p>
        </p:txBody>
      </p:sp>
      <p:sp>
        <p:nvSpPr>
          <p:cNvPr id="3" name="Content Placeholder 2"/>
          <p:cNvSpPr>
            <a:spLocks noGrp="1"/>
          </p:cNvSpPr>
          <p:nvPr>
            <p:ph idx="1"/>
          </p:nvPr>
        </p:nvSpPr>
        <p:spPr/>
        <p:txBody>
          <a:bodyPr/>
          <a:lstStyle/>
          <a:p>
            <a:r>
              <a:rPr lang="en-US" dirty="0" smtClean="0"/>
              <a:t>Observer bias</a:t>
            </a:r>
            <a:endParaRPr lang="en-US" dirty="0"/>
          </a:p>
        </p:txBody>
      </p:sp>
    </p:spTree>
    <p:extLst>
      <p:ext uri="{BB962C8B-B14F-4D97-AF65-F5344CB8AC3E}">
        <p14:creationId xmlns:p14="http://schemas.microsoft.com/office/powerpoint/2010/main" val="2767799155"/>
      </p:ext>
    </p:extLst>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204</a:t>
            </a:r>
            <a:endParaRPr lang="en-US" dirty="0"/>
          </a:p>
        </p:txBody>
      </p:sp>
      <p:sp>
        <p:nvSpPr>
          <p:cNvPr id="3" name="Content Placeholder 2"/>
          <p:cNvSpPr>
            <a:spLocks noGrp="1"/>
          </p:cNvSpPr>
          <p:nvPr>
            <p:ph idx="1"/>
          </p:nvPr>
        </p:nvSpPr>
        <p:spPr/>
        <p:txBody>
          <a:bodyPr/>
          <a:lstStyle/>
          <a:p>
            <a:r>
              <a:rPr lang="en-US" dirty="0" smtClean="0"/>
              <a:t>Advantages of this descriptive method include that they are useful for acquiring information about personal topics like sexual relationships and can gain a lot of data from large groups of people</a:t>
            </a:r>
            <a:endParaRPr lang="en-US" dirty="0"/>
          </a:p>
        </p:txBody>
      </p:sp>
    </p:spTree>
    <p:extLst>
      <p:ext uri="{BB962C8B-B14F-4D97-AF65-F5344CB8AC3E}">
        <p14:creationId xmlns:p14="http://schemas.microsoft.com/office/powerpoint/2010/main" val="2518615857"/>
      </p:ext>
    </p:extLst>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204- Answer</a:t>
            </a:r>
            <a:endParaRPr lang="en-US" dirty="0"/>
          </a:p>
        </p:txBody>
      </p:sp>
      <p:sp>
        <p:nvSpPr>
          <p:cNvPr id="3" name="Content Placeholder 2"/>
          <p:cNvSpPr>
            <a:spLocks noGrp="1"/>
          </p:cNvSpPr>
          <p:nvPr>
            <p:ph idx="1"/>
          </p:nvPr>
        </p:nvSpPr>
        <p:spPr/>
        <p:txBody>
          <a:bodyPr/>
          <a:lstStyle/>
          <a:p>
            <a:r>
              <a:rPr lang="en-US" dirty="0" smtClean="0"/>
              <a:t>surveys</a:t>
            </a:r>
            <a:endParaRPr lang="en-US" dirty="0"/>
          </a:p>
        </p:txBody>
      </p:sp>
    </p:spTree>
    <p:extLst>
      <p:ext uri="{BB962C8B-B14F-4D97-AF65-F5344CB8AC3E}">
        <p14:creationId xmlns:p14="http://schemas.microsoft.com/office/powerpoint/2010/main" val="39201649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 Answer</a:t>
            </a:r>
            <a:endParaRPr lang="en-US" dirty="0"/>
          </a:p>
        </p:txBody>
      </p:sp>
      <p:sp>
        <p:nvSpPr>
          <p:cNvPr id="3" name="Content Placeholder 2"/>
          <p:cNvSpPr>
            <a:spLocks noGrp="1"/>
          </p:cNvSpPr>
          <p:nvPr>
            <p:ph idx="1"/>
          </p:nvPr>
        </p:nvSpPr>
        <p:spPr/>
        <p:txBody>
          <a:bodyPr/>
          <a:lstStyle/>
          <a:p>
            <a:r>
              <a:rPr lang="en-US" dirty="0"/>
              <a:t>Thought in the form of </a:t>
            </a:r>
            <a:r>
              <a:rPr lang="en-US" dirty="0" smtClean="0"/>
              <a:t>conscious deliberation </a:t>
            </a:r>
            <a:r>
              <a:rPr lang="en-US" dirty="0"/>
              <a:t>and judgment</a:t>
            </a:r>
          </a:p>
        </p:txBody>
      </p:sp>
    </p:spTree>
    <p:extLst>
      <p:ext uri="{BB962C8B-B14F-4D97-AF65-F5344CB8AC3E}">
        <p14:creationId xmlns:p14="http://schemas.microsoft.com/office/powerpoint/2010/main" val="478319387"/>
      </p:ext>
    </p:extLst>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205</a:t>
            </a:r>
            <a:endParaRPr lang="en-US" dirty="0"/>
          </a:p>
        </p:txBody>
      </p:sp>
      <p:sp>
        <p:nvSpPr>
          <p:cNvPr id="3" name="Content Placeholder 2"/>
          <p:cNvSpPr>
            <a:spLocks noGrp="1"/>
          </p:cNvSpPr>
          <p:nvPr>
            <p:ph idx="1"/>
          </p:nvPr>
        </p:nvSpPr>
        <p:spPr/>
        <p:txBody>
          <a:bodyPr/>
          <a:lstStyle/>
          <a:p>
            <a:r>
              <a:rPr lang="en-US" dirty="0"/>
              <a:t>A disadvantage of  surveys include</a:t>
            </a:r>
          </a:p>
          <a:p>
            <a:endParaRPr lang="en-US" dirty="0"/>
          </a:p>
        </p:txBody>
      </p:sp>
    </p:spTree>
    <p:extLst>
      <p:ext uri="{BB962C8B-B14F-4D97-AF65-F5344CB8AC3E}">
        <p14:creationId xmlns:p14="http://schemas.microsoft.com/office/powerpoint/2010/main" val="2615338737"/>
      </p:ext>
    </p:extLst>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205- Answer</a:t>
            </a:r>
            <a:endParaRPr lang="en-US" dirty="0"/>
          </a:p>
        </p:txBody>
      </p:sp>
      <p:sp>
        <p:nvSpPr>
          <p:cNvPr id="3" name="Content Placeholder 2"/>
          <p:cNvSpPr>
            <a:spLocks noGrp="1"/>
          </p:cNvSpPr>
          <p:nvPr>
            <p:ph idx="1"/>
          </p:nvPr>
        </p:nvSpPr>
        <p:spPr/>
        <p:txBody>
          <a:bodyPr/>
          <a:lstStyle/>
          <a:p>
            <a:r>
              <a:rPr lang="en-US" dirty="0"/>
              <a:t>Researchers must make sure they have a representative sample from the population</a:t>
            </a:r>
          </a:p>
        </p:txBody>
      </p:sp>
    </p:spTree>
    <p:extLst>
      <p:ext uri="{BB962C8B-B14F-4D97-AF65-F5344CB8AC3E}">
        <p14:creationId xmlns:p14="http://schemas.microsoft.com/office/powerpoint/2010/main" val="794981473"/>
      </p:ext>
    </p:extLst>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206</a:t>
            </a:r>
            <a:endParaRPr lang="en-US" dirty="0"/>
          </a:p>
        </p:txBody>
      </p:sp>
      <p:sp>
        <p:nvSpPr>
          <p:cNvPr id="3" name="Content Placeholder 2"/>
          <p:cNvSpPr>
            <a:spLocks noGrp="1"/>
          </p:cNvSpPr>
          <p:nvPr>
            <p:ph idx="1"/>
          </p:nvPr>
        </p:nvSpPr>
        <p:spPr/>
        <p:txBody>
          <a:bodyPr/>
          <a:lstStyle/>
          <a:p>
            <a:r>
              <a:rPr lang="en-US" dirty="0" smtClean="0"/>
              <a:t>Representative sample</a:t>
            </a:r>
            <a:endParaRPr lang="en-US" dirty="0"/>
          </a:p>
        </p:txBody>
      </p:sp>
    </p:spTree>
    <p:extLst>
      <p:ext uri="{BB962C8B-B14F-4D97-AF65-F5344CB8AC3E}">
        <p14:creationId xmlns:p14="http://schemas.microsoft.com/office/powerpoint/2010/main" val="79750941"/>
      </p:ext>
    </p:extLst>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206- Answer</a:t>
            </a:r>
            <a:endParaRPr lang="en-US" dirty="0"/>
          </a:p>
        </p:txBody>
      </p:sp>
      <p:sp>
        <p:nvSpPr>
          <p:cNvPr id="3" name="Content Placeholder 2"/>
          <p:cNvSpPr>
            <a:spLocks noGrp="1"/>
          </p:cNvSpPr>
          <p:nvPr>
            <p:ph idx="1"/>
          </p:nvPr>
        </p:nvSpPr>
        <p:spPr/>
        <p:txBody>
          <a:bodyPr/>
          <a:lstStyle/>
          <a:p>
            <a:r>
              <a:rPr lang="en-US" dirty="0" smtClean="0"/>
              <a:t>Randomly selected sample of subjects from a larger population of subjects</a:t>
            </a:r>
            <a:endParaRPr lang="en-US" dirty="0"/>
          </a:p>
        </p:txBody>
      </p:sp>
    </p:spTree>
    <p:extLst>
      <p:ext uri="{BB962C8B-B14F-4D97-AF65-F5344CB8AC3E}">
        <p14:creationId xmlns:p14="http://schemas.microsoft.com/office/powerpoint/2010/main" val="3874450624"/>
      </p:ext>
    </p:extLst>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207</a:t>
            </a:r>
            <a:endParaRPr lang="en-US" dirty="0"/>
          </a:p>
        </p:txBody>
      </p:sp>
      <p:sp>
        <p:nvSpPr>
          <p:cNvPr id="3" name="Content Placeholder 2"/>
          <p:cNvSpPr>
            <a:spLocks noGrp="1"/>
          </p:cNvSpPr>
          <p:nvPr>
            <p:ph idx="1"/>
          </p:nvPr>
        </p:nvSpPr>
        <p:spPr/>
        <p:txBody>
          <a:bodyPr/>
          <a:lstStyle/>
          <a:p>
            <a:r>
              <a:rPr lang="en-US" dirty="0" smtClean="0"/>
              <a:t>Watching people or animals behave in their normal environment</a:t>
            </a:r>
            <a:endParaRPr lang="en-US" dirty="0"/>
          </a:p>
        </p:txBody>
      </p:sp>
    </p:spTree>
    <p:extLst>
      <p:ext uri="{BB962C8B-B14F-4D97-AF65-F5344CB8AC3E}">
        <p14:creationId xmlns:p14="http://schemas.microsoft.com/office/powerpoint/2010/main" val="516630692"/>
      </p:ext>
    </p:extLst>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207- Answer</a:t>
            </a:r>
            <a:endParaRPr lang="en-US" dirty="0"/>
          </a:p>
        </p:txBody>
      </p:sp>
      <p:sp>
        <p:nvSpPr>
          <p:cNvPr id="3" name="Content Placeholder 2"/>
          <p:cNvSpPr>
            <a:spLocks noGrp="1"/>
          </p:cNvSpPr>
          <p:nvPr>
            <p:ph idx="1"/>
          </p:nvPr>
        </p:nvSpPr>
        <p:spPr/>
        <p:txBody>
          <a:bodyPr/>
          <a:lstStyle/>
          <a:p>
            <a:r>
              <a:rPr lang="en-US" dirty="0" smtClean="0"/>
              <a:t>Naturalistic observation</a:t>
            </a:r>
            <a:endParaRPr lang="en-US" dirty="0"/>
          </a:p>
        </p:txBody>
      </p:sp>
    </p:spTree>
    <p:extLst>
      <p:ext uri="{BB962C8B-B14F-4D97-AF65-F5344CB8AC3E}">
        <p14:creationId xmlns:p14="http://schemas.microsoft.com/office/powerpoint/2010/main" val="1889382461"/>
      </p:ext>
    </p:extLst>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208</a:t>
            </a:r>
            <a:endParaRPr lang="en-US" dirty="0"/>
          </a:p>
        </p:txBody>
      </p:sp>
      <p:sp>
        <p:nvSpPr>
          <p:cNvPr id="3" name="Content Placeholder 2"/>
          <p:cNvSpPr>
            <a:spLocks noGrp="1"/>
          </p:cNvSpPr>
          <p:nvPr>
            <p:ph idx="1"/>
          </p:nvPr>
        </p:nvSpPr>
        <p:spPr/>
        <p:txBody>
          <a:bodyPr/>
          <a:lstStyle/>
          <a:p>
            <a:r>
              <a:rPr lang="en-US" dirty="0" smtClean="0"/>
              <a:t>Observer bias is a disadvantage of this descriptive method</a:t>
            </a:r>
            <a:endParaRPr lang="en-US" dirty="0"/>
          </a:p>
        </p:txBody>
      </p:sp>
    </p:spTree>
    <p:extLst>
      <p:ext uri="{BB962C8B-B14F-4D97-AF65-F5344CB8AC3E}">
        <p14:creationId xmlns:p14="http://schemas.microsoft.com/office/powerpoint/2010/main" val="3849972892"/>
      </p:ext>
    </p:extLst>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208- Answer</a:t>
            </a:r>
            <a:endParaRPr lang="en-US" dirty="0"/>
          </a:p>
        </p:txBody>
      </p:sp>
      <p:sp>
        <p:nvSpPr>
          <p:cNvPr id="3" name="Content Placeholder 2"/>
          <p:cNvSpPr>
            <a:spLocks noGrp="1"/>
          </p:cNvSpPr>
          <p:nvPr>
            <p:ph idx="1"/>
          </p:nvPr>
        </p:nvSpPr>
        <p:spPr/>
        <p:txBody>
          <a:bodyPr/>
          <a:lstStyle/>
          <a:p>
            <a:r>
              <a:rPr lang="en-US" dirty="0" smtClean="0"/>
              <a:t>Naturalistic observation</a:t>
            </a:r>
            <a:endParaRPr lang="en-US" dirty="0"/>
          </a:p>
        </p:txBody>
      </p:sp>
    </p:spTree>
    <p:extLst>
      <p:ext uri="{BB962C8B-B14F-4D97-AF65-F5344CB8AC3E}">
        <p14:creationId xmlns:p14="http://schemas.microsoft.com/office/powerpoint/2010/main" val="3711427118"/>
      </p:ext>
    </p:extLst>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209</a:t>
            </a:r>
            <a:endParaRPr lang="en-US" dirty="0"/>
          </a:p>
        </p:txBody>
      </p:sp>
      <p:sp>
        <p:nvSpPr>
          <p:cNvPr id="3" name="Content Placeholder 2"/>
          <p:cNvSpPr>
            <a:spLocks noGrp="1"/>
          </p:cNvSpPr>
          <p:nvPr>
            <p:ph idx="1"/>
          </p:nvPr>
        </p:nvSpPr>
        <p:spPr/>
        <p:txBody>
          <a:bodyPr/>
          <a:lstStyle/>
          <a:p>
            <a:r>
              <a:rPr lang="en-US" dirty="0"/>
              <a:t>Disadvantages of this descriptive method include that researchers have to make sure they have a representative sample, courtesy bias, and bias caused by the wording of questions</a:t>
            </a:r>
          </a:p>
        </p:txBody>
      </p:sp>
    </p:spTree>
    <p:extLst>
      <p:ext uri="{BB962C8B-B14F-4D97-AF65-F5344CB8AC3E}">
        <p14:creationId xmlns:p14="http://schemas.microsoft.com/office/powerpoint/2010/main" val="2286859800"/>
      </p:ext>
    </p:extLst>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209- Answer</a:t>
            </a:r>
            <a:endParaRPr lang="en-US" dirty="0"/>
          </a:p>
        </p:txBody>
      </p:sp>
      <p:sp>
        <p:nvSpPr>
          <p:cNvPr id="3" name="Content Placeholder 2"/>
          <p:cNvSpPr>
            <a:spLocks noGrp="1"/>
          </p:cNvSpPr>
          <p:nvPr>
            <p:ph idx="1"/>
          </p:nvPr>
        </p:nvSpPr>
        <p:spPr/>
        <p:txBody>
          <a:bodyPr/>
          <a:lstStyle/>
          <a:p>
            <a:r>
              <a:rPr lang="en-US" dirty="0" smtClean="0"/>
              <a:t>survey</a:t>
            </a:r>
            <a:endParaRPr lang="en-US" dirty="0"/>
          </a:p>
        </p:txBody>
      </p:sp>
    </p:spTree>
    <p:extLst>
      <p:ext uri="{BB962C8B-B14F-4D97-AF65-F5344CB8AC3E}">
        <p14:creationId xmlns:p14="http://schemas.microsoft.com/office/powerpoint/2010/main" val="17846499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a:t>
            </a:r>
            <a:endParaRPr lang="en-US" dirty="0"/>
          </a:p>
        </p:txBody>
      </p:sp>
      <p:sp>
        <p:nvSpPr>
          <p:cNvPr id="3" name="Content Placeholder 2"/>
          <p:cNvSpPr>
            <a:spLocks noGrp="1"/>
          </p:cNvSpPr>
          <p:nvPr>
            <p:ph idx="1"/>
          </p:nvPr>
        </p:nvSpPr>
        <p:spPr/>
        <p:txBody>
          <a:bodyPr/>
          <a:lstStyle/>
          <a:p>
            <a:r>
              <a:rPr lang="en-US" dirty="0"/>
              <a:t>Believed the brain served to cool the passion of the heart</a:t>
            </a:r>
          </a:p>
        </p:txBody>
      </p:sp>
    </p:spTree>
    <p:extLst>
      <p:ext uri="{BB962C8B-B14F-4D97-AF65-F5344CB8AC3E}">
        <p14:creationId xmlns:p14="http://schemas.microsoft.com/office/powerpoint/2010/main" val="1467303773"/>
      </p:ext>
    </p:extLst>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210</a:t>
            </a:r>
            <a:endParaRPr lang="en-US" dirty="0"/>
          </a:p>
        </p:txBody>
      </p:sp>
      <p:sp>
        <p:nvSpPr>
          <p:cNvPr id="3" name="Content Placeholder 2"/>
          <p:cNvSpPr>
            <a:spLocks noGrp="1"/>
          </p:cNvSpPr>
          <p:nvPr>
            <p:ph idx="1"/>
          </p:nvPr>
        </p:nvSpPr>
        <p:spPr/>
        <p:txBody>
          <a:bodyPr/>
          <a:lstStyle/>
          <a:p>
            <a:r>
              <a:rPr lang="en-US" dirty="0" smtClean="0"/>
              <a:t>The entire group of people or animals in which the researcher is interested</a:t>
            </a:r>
            <a:endParaRPr lang="en-US" dirty="0"/>
          </a:p>
        </p:txBody>
      </p:sp>
    </p:spTree>
    <p:extLst>
      <p:ext uri="{BB962C8B-B14F-4D97-AF65-F5344CB8AC3E}">
        <p14:creationId xmlns:p14="http://schemas.microsoft.com/office/powerpoint/2010/main" val="3355489542"/>
      </p:ext>
    </p:extLst>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210- Answer</a:t>
            </a:r>
            <a:endParaRPr lang="en-US" dirty="0"/>
          </a:p>
        </p:txBody>
      </p:sp>
      <p:sp>
        <p:nvSpPr>
          <p:cNvPr id="3" name="Content Placeholder 2"/>
          <p:cNvSpPr>
            <a:spLocks noGrp="1"/>
          </p:cNvSpPr>
          <p:nvPr>
            <p:ph idx="1"/>
          </p:nvPr>
        </p:nvSpPr>
        <p:spPr/>
        <p:txBody>
          <a:bodyPr/>
          <a:lstStyle/>
          <a:p>
            <a:r>
              <a:rPr lang="en-US" dirty="0" smtClean="0"/>
              <a:t>population</a:t>
            </a:r>
            <a:endParaRPr lang="en-US" dirty="0"/>
          </a:p>
        </p:txBody>
      </p:sp>
    </p:spTree>
    <p:extLst>
      <p:ext uri="{BB962C8B-B14F-4D97-AF65-F5344CB8AC3E}">
        <p14:creationId xmlns:p14="http://schemas.microsoft.com/office/powerpoint/2010/main" val="217985047"/>
      </p:ext>
    </p:extLst>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211</a:t>
            </a:r>
            <a:endParaRPr lang="en-US" dirty="0"/>
          </a:p>
        </p:txBody>
      </p:sp>
      <p:sp>
        <p:nvSpPr>
          <p:cNvPr id="3" name="Content Placeholder 2"/>
          <p:cNvSpPr>
            <a:spLocks noGrp="1"/>
          </p:cNvSpPr>
          <p:nvPr>
            <p:ph idx="1"/>
          </p:nvPr>
        </p:nvSpPr>
        <p:spPr/>
        <p:txBody>
          <a:bodyPr/>
          <a:lstStyle/>
          <a:p>
            <a:r>
              <a:rPr lang="en-US" dirty="0" smtClean="0"/>
              <a:t>A naturalistic observation in which the observer becomes a participant of the group being observed</a:t>
            </a:r>
            <a:endParaRPr lang="en-US" dirty="0"/>
          </a:p>
        </p:txBody>
      </p:sp>
    </p:spTree>
    <p:extLst>
      <p:ext uri="{BB962C8B-B14F-4D97-AF65-F5344CB8AC3E}">
        <p14:creationId xmlns:p14="http://schemas.microsoft.com/office/powerpoint/2010/main" val="3560727793"/>
      </p:ext>
    </p:extLst>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211- Answer</a:t>
            </a:r>
            <a:endParaRPr lang="en-US" dirty="0"/>
          </a:p>
        </p:txBody>
      </p:sp>
      <p:sp>
        <p:nvSpPr>
          <p:cNvPr id="3" name="Content Placeholder 2"/>
          <p:cNvSpPr>
            <a:spLocks noGrp="1"/>
          </p:cNvSpPr>
          <p:nvPr>
            <p:ph idx="1"/>
          </p:nvPr>
        </p:nvSpPr>
        <p:spPr/>
        <p:txBody>
          <a:bodyPr/>
          <a:lstStyle/>
          <a:p>
            <a:r>
              <a:rPr lang="en-US" dirty="0" smtClean="0"/>
              <a:t>Participant observation</a:t>
            </a:r>
            <a:endParaRPr lang="en-US" dirty="0"/>
          </a:p>
        </p:txBody>
      </p:sp>
    </p:spTree>
    <p:extLst>
      <p:ext uri="{BB962C8B-B14F-4D97-AF65-F5344CB8AC3E}">
        <p14:creationId xmlns:p14="http://schemas.microsoft.com/office/powerpoint/2010/main" val="577071042"/>
      </p:ext>
    </p:extLst>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212</a:t>
            </a:r>
            <a:endParaRPr lang="en-US" dirty="0"/>
          </a:p>
        </p:txBody>
      </p:sp>
      <p:sp>
        <p:nvSpPr>
          <p:cNvPr id="3" name="Content Placeholder 2"/>
          <p:cNvSpPr>
            <a:spLocks noGrp="1"/>
          </p:cNvSpPr>
          <p:nvPr>
            <p:ph idx="1"/>
          </p:nvPr>
        </p:nvSpPr>
        <p:spPr/>
        <p:txBody>
          <a:bodyPr/>
          <a:lstStyle/>
          <a:p>
            <a:r>
              <a:rPr lang="en-US" dirty="0" smtClean="0"/>
              <a:t>This person does observations but has no knowledge of the hypothesis of the study</a:t>
            </a:r>
            <a:endParaRPr lang="en-US" dirty="0"/>
          </a:p>
        </p:txBody>
      </p:sp>
    </p:spTree>
    <p:extLst>
      <p:ext uri="{BB962C8B-B14F-4D97-AF65-F5344CB8AC3E}">
        <p14:creationId xmlns:p14="http://schemas.microsoft.com/office/powerpoint/2010/main" val="3959221708"/>
      </p:ext>
    </p:extLst>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212- Answer</a:t>
            </a:r>
            <a:endParaRPr lang="en-US" dirty="0"/>
          </a:p>
        </p:txBody>
      </p:sp>
      <p:sp>
        <p:nvSpPr>
          <p:cNvPr id="3" name="Content Placeholder 2"/>
          <p:cNvSpPr>
            <a:spLocks noGrp="1"/>
          </p:cNvSpPr>
          <p:nvPr>
            <p:ph idx="1"/>
          </p:nvPr>
        </p:nvSpPr>
        <p:spPr/>
        <p:txBody>
          <a:bodyPr/>
          <a:lstStyle/>
          <a:p>
            <a:r>
              <a:rPr lang="en-US" dirty="0" smtClean="0"/>
              <a:t>Blind observer</a:t>
            </a:r>
            <a:endParaRPr lang="en-US" dirty="0"/>
          </a:p>
        </p:txBody>
      </p:sp>
    </p:spTree>
    <p:extLst>
      <p:ext uri="{BB962C8B-B14F-4D97-AF65-F5344CB8AC3E}">
        <p14:creationId xmlns:p14="http://schemas.microsoft.com/office/powerpoint/2010/main" val="2803760863"/>
      </p:ext>
    </p:extLst>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213</a:t>
            </a:r>
            <a:endParaRPr lang="en-US" dirty="0"/>
          </a:p>
        </p:txBody>
      </p:sp>
      <p:sp>
        <p:nvSpPr>
          <p:cNvPr id="3" name="Content Placeholder 2"/>
          <p:cNvSpPr>
            <a:spLocks noGrp="1"/>
          </p:cNvSpPr>
          <p:nvPr>
            <p:ph idx="1"/>
          </p:nvPr>
        </p:nvSpPr>
        <p:spPr/>
        <p:txBody>
          <a:bodyPr/>
          <a:lstStyle/>
          <a:p>
            <a:r>
              <a:rPr lang="en-US" dirty="0" smtClean="0"/>
              <a:t>Tendency of people or animals to behave differently from normal when they know they are being observed</a:t>
            </a:r>
            <a:endParaRPr lang="en-US" dirty="0"/>
          </a:p>
        </p:txBody>
      </p:sp>
    </p:spTree>
    <p:extLst>
      <p:ext uri="{BB962C8B-B14F-4D97-AF65-F5344CB8AC3E}">
        <p14:creationId xmlns:p14="http://schemas.microsoft.com/office/powerpoint/2010/main" val="4237273965"/>
      </p:ext>
    </p:extLst>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213- Answer</a:t>
            </a:r>
            <a:endParaRPr lang="en-US" dirty="0"/>
          </a:p>
        </p:txBody>
      </p:sp>
      <p:sp>
        <p:nvSpPr>
          <p:cNvPr id="3" name="Content Placeholder 2"/>
          <p:cNvSpPr>
            <a:spLocks noGrp="1"/>
          </p:cNvSpPr>
          <p:nvPr>
            <p:ph idx="1"/>
          </p:nvPr>
        </p:nvSpPr>
        <p:spPr/>
        <p:txBody>
          <a:bodyPr/>
          <a:lstStyle/>
          <a:p>
            <a:r>
              <a:rPr lang="en-US" dirty="0" smtClean="0"/>
              <a:t>Observer effect</a:t>
            </a:r>
            <a:endParaRPr lang="en-US" dirty="0"/>
          </a:p>
        </p:txBody>
      </p:sp>
    </p:spTree>
    <p:extLst>
      <p:ext uri="{BB962C8B-B14F-4D97-AF65-F5344CB8AC3E}">
        <p14:creationId xmlns:p14="http://schemas.microsoft.com/office/powerpoint/2010/main" val="1422535451"/>
      </p:ext>
    </p:extLst>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214</a:t>
            </a:r>
            <a:endParaRPr lang="en-US" dirty="0"/>
          </a:p>
        </p:txBody>
      </p:sp>
      <p:sp>
        <p:nvSpPr>
          <p:cNvPr id="3" name="Content Placeholder 2"/>
          <p:cNvSpPr>
            <a:spLocks noGrp="1"/>
          </p:cNvSpPr>
          <p:nvPr>
            <p:ph idx="1"/>
          </p:nvPr>
        </p:nvSpPr>
        <p:spPr/>
        <p:txBody>
          <a:bodyPr/>
          <a:lstStyle/>
          <a:p>
            <a:r>
              <a:rPr lang="en-US" dirty="0"/>
              <a:t>Participants give answers to questions that they believe are socially acceptable or desirable </a:t>
            </a:r>
          </a:p>
        </p:txBody>
      </p:sp>
    </p:spTree>
    <p:extLst>
      <p:ext uri="{BB962C8B-B14F-4D97-AF65-F5344CB8AC3E}">
        <p14:creationId xmlns:p14="http://schemas.microsoft.com/office/powerpoint/2010/main" val="2137713227"/>
      </p:ext>
    </p:extLst>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214- Answer</a:t>
            </a:r>
            <a:endParaRPr lang="en-US" dirty="0"/>
          </a:p>
        </p:txBody>
      </p:sp>
      <p:sp>
        <p:nvSpPr>
          <p:cNvPr id="3" name="Content Placeholder 2"/>
          <p:cNvSpPr>
            <a:spLocks noGrp="1"/>
          </p:cNvSpPr>
          <p:nvPr>
            <p:ph idx="1"/>
          </p:nvPr>
        </p:nvSpPr>
        <p:spPr/>
        <p:txBody>
          <a:bodyPr/>
          <a:lstStyle/>
          <a:p>
            <a:r>
              <a:rPr lang="en-US" dirty="0" smtClean="0"/>
              <a:t>Courtesy bias</a:t>
            </a:r>
            <a:endParaRPr lang="en-US" dirty="0"/>
          </a:p>
        </p:txBody>
      </p:sp>
    </p:spTree>
    <p:extLst>
      <p:ext uri="{BB962C8B-B14F-4D97-AF65-F5344CB8AC3E}">
        <p14:creationId xmlns:p14="http://schemas.microsoft.com/office/powerpoint/2010/main" val="3464425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 Answer</a:t>
            </a:r>
            <a:endParaRPr lang="en-US" dirty="0"/>
          </a:p>
        </p:txBody>
      </p:sp>
      <p:sp>
        <p:nvSpPr>
          <p:cNvPr id="3" name="Content Placeholder 2"/>
          <p:cNvSpPr>
            <a:spLocks noGrp="1"/>
          </p:cNvSpPr>
          <p:nvPr>
            <p:ph idx="1"/>
          </p:nvPr>
        </p:nvSpPr>
        <p:spPr/>
        <p:txBody>
          <a:bodyPr/>
          <a:lstStyle/>
          <a:p>
            <a:r>
              <a:rPr lang="en-US" dirty="0" smtClean="0"/>
              <a:t>Aristotle</a:t>
            </a:r>
            <a:endParaRPr lang="en-US" dirty="0"/>
          </a:p>
        </p:txBody>
      </p:sp>
    </p:spTree>
    <p:extLst>
      <p:ext uri="{BB962C8B-B14F-4D97-AF65-F5344CB8AC3E}">
        <p14:creationId xmlns:p14="http://schemas.microsoft.com/office/powerpoint/2010/main" val="1455855230"/>
      </p:ext>
    </p:extLst>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215</a:t>
            </a:r>
            <a:endParaRPr lang="en-US" dirty="0"/>
          </a:p>
        </p:txBody>
      </p:sp>
      <p:sp>
        <p:nvSpPr>
          <p:cNvPr id="3" name="Content Placeholder 2"/>
          <p:cNvSpPr>
            <a:spLocks noGrp="1"/>
          </p:cNvSpPr>
          <p:nvPr>
            <p:ph idx="1"/>
          </p:nvPr>
        </p:nvSpPr>
        <p:spPr/>
        <p:txBody>
          <a:bodyPr/>
          <a:lstStyle/>
          <a:p>
            <a:r>
              <a:rPr lang="en-US" dirty="0" smtClean="0"/>
              <a:t>Witnessing natural and non-contrived behavior is an advantage of ___________</a:t>
            </a:r>
            <a:endParaRPr lang="en-US" dirty="0"/>
          </a:p>
        </p:txBody>
      </p:sp>
    </p:spTree>
    <p:extLst>
      <p:ext uri="{BB962C8B-B14F-4D97-AF65-F5344CB8AC3E}">
        <p14:creationId xmlns:p14="http://schemas.microsoft.com/office/powerpoint/2010/main" val="3693262607"/>
      </p:ext>
    </p:extLst>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215- Answer</a:t>
            </a:r>
            <a:endParaRPr lang="en-US" dirty="0"/>
          </a:p>
        </p:txBody>
      </p:sp>
      <p:sp>
        <p:nvSpPr>
          <p:cNvPr id="3" name="Content Placeholder 2"/>
          <p:cNvSpPr>
            <a:spLocks noGrp="1"/>
          </p:cNvSpPr>
          <p:nvPr>
            <p:ph idx="1"/>
          </p:nvPr>
        </p:nvSpPr>
        <p:spPr/>
        <p:txBody>
          <a:bodyPr/>
          <a:lstStyle/>
          <a:p>
            <a:r>
              <a:rPr lang="en-US" dirty="0" smtClean="0"/>
              <a:t>Naturalistic observation</a:t>
            </a:r>
            <a:endParaRPr lang="en-US" dirty="0"/>
          </a:p>
        </p:txBody>
      </p:sp>
    </p:spTree>
    <p:extLst>
      <p:ext uri="{BB962C8B-B14F-4D97-AF65-F5344CB8AC3E}">
        <p14:creationId xmlns:p14="http://schemas.microsoft.com/office/powerpoint/2010/main" val="3835231177"/>
      </p:ext>
    </p:extLst>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216</a:t>
            </a:r>
            <a:endParaRPr lang="en-US" dirty="0"/>
          </a:p>
        </p:txBody>
      </p:sp>
      <p:sp>
        <p:nvSpPr>
          <p:cNvPr id="3" name="Content Placeholder 2"/>
          <p:cNvSpPr>
            <a:spLocks noGrp="1"/>
          </p:cNvSpPr>
          <p:nvPr>
            <p:ph idx="1"/>
          </p:nvPr>
        </p:nvSpPr>
        <p:spPr/>
        <p:txBody>
          <a:bodyPr/>
          <a:lstStyle/>
          <a:p>
            <a:r>
              <a:rPr lang="en-US" dirty="0"/>
              <a:t>How can the wording of questions  in surveys influence the results</a:t>
            </a:r>
          </a:p>
        </p:txBody>
      </p:sp>
    </p:spTree>
    <p:extLst>
      <p:ext uri="{BB962C8B-B14F-4D97-AF65-F5344CB8AC3E}">
        <p14:creationId xmlns:p14="http://schemas.microsoft.com/office/powerpoint/2010/main" val="2672018380"/>
      </p:ext>
    </p:extLst>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216- Answer</a:t>
            </a:r>
            <a:endParaRPr lang="en-US" dirty="0"/>
          </a:p>
        </p:txBody>
      </p:sp>
      <p:sp>
        <p:nvSpPr>
          <p:cNvPr id="3" name="Content Placeholder 2"/>
          <p:cNvSpPr>
            <a:spLocks noGrp="1"/>
          </p:cNvSpPr>
          <p:nvPr>
            <p:ph idx="1"/>
          </p:nvPr>
        </p:nvSpPr>
        <p:spPr/>
        <p:txBody>
          <a:bodyPr/>
          <a:lstStyle/>
          <a:p>
            <a:r>
              <a:rPr lang="en-US" dirty="0"/>
              <a:t>The wording of the questions could confuse participants leading to incorrect data. They can lead participants to give a desired answer and lead to incorrect data.  The order of questions can influence the answers given.</a:t>
            </a:r>
          </a:p>
        </p:txBody>
      </p:sp>
    </p:spTree>
    <p:extLst>
      <p:ext uri="{BB962C8B-B14F-4D97-AF65-F5344CB8AC3E}">
        <p14:creationId xmlns:p14="http://schemas.microsoft.com/office/powerpoint/2010/main" val="2280535664"/>
      </p:ext>
    </p:extLst>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217</a:t>
            </a:r>
            <a:endParaRPr lang="en-US" dirty="0"/>
          </a:p>
        </p:txBody>
      </p:sp>
      <p:sp>
        <p:nvSpPr>
          <p:cNvPr id="3" name="Content Placeholder 2"/>
          <p:cNvSpPr>
            <a:spLocks noGrp="1"/>
          </p:cNvSpPr>
          <p:nvPr>
            <p:ph idx="1"/>
          </p:nvPr>
        </p:nvSpPr>
        <p:spPr/>
        <p:txBody>
          <a:bodyPr/>
          <a:lstStyle/>
          <a:p>
            <a:r>
              <a:rPr lang="en-US" dirty="0" smtClean="0"/>
              <a:t>Lived 1823-1860</a:t>
            </a:r>
            <a:endParaRPr lang="en-US" dirty="0"/>
          </a:p>
        </p:txBody>
      </p:sp>
    </p:spTree>
    <p:extLst>
      <p:ext uri="{BB962C8B-B14F-4D97-AF65-F5344CB8AC3E}">
        <p14:creationId xmlns:p14="http://schemas.microsoft.com/office/powerpoint/2010/main" val="177945048"/>
      </p:ext>
    </p:extLst>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217- Answer</a:t>
            </a:r>
            <a:endParaRPr lang="en-US" dirty="0"/>
          </a:p>
        </p:txBody>
      </p:sp>
      <p:sp>
        <p:nvSpPr>
          <p:cNvPr id="3" name="Content Placeholder 2"/>
          <p:cNvSpPr>
            <a:spLocks noGrp="1"/>
          </p:cNvSpPr>
          <p:nvPr>
            <p:ph idx="1"/>
          </p:nvPr>
        </p:nvSpPr>
        <p:spPr/>
        <p:txBody>
          <a:bodyPr/>
          <a:lstStyle/>
          <a:p>
            <a:r>
              <a:rPr lang="en-US" dirty="0" smtClean="0"/>
              <a:t>Phineas Gage</a:t>
            </a:r>
            <a:endParaRPr lang="en-US" dirty="0"/>
          </a:p>
        </p:txBody>
      </p:sp>
    </p:spTree>
    <p:extLst>
      <p:ext uri="{BB962C8B-B14F-4D97-AF65-F5344CB8AC3E}">
        <p14:creationId xmlns:p14="http://schemas.microsoft.com/office/powerpoint/2010/main" val="2802479403"/>
      </p:ext>
    </p:extLst>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218</a:t>
            </a:r>
            <a:endParaRPr lang="en-US" dirty="0"/>
          </a:p>
        </p:txBody>
      </p:sp>
      <p:sp>
        <p:nvSpPr>
          <p:cNvPr id="3" name="Content Placeholder 2"/>
          <p:cNvSpPr>
            <a:spLocks noGrp="1"/>
          </p:cNvSpPr>
          <p:nvPr>
            <p:ph idx="1"/>
          </p:nvPr>
        </p:nvSpPr>
        <p:spPr/>
        <p:txBody>
          <a:bodyPr/>
          <a:lstStyle/>
          <a:p>
            <a:r>
              <a:rPr lang="en-US" dirty="0"/>
              <a:t>Case Study that helped establish the frontal lobe as the location of personality and impulse control in the brain</a:t>
            </a:r>
          </a:p>
          <a:p>
            <a:endParaRPr lang="en-US" dirty="0"/>
          </a:p>
        </p:txBody>
      </p:sp>
    </p:spTree>
    <p:extLst>
      <p:ext uri="{BB962C8B-B14F-4D97-AF65-F5344CB8AC3E}">
        <p14:creationId xmlns:p14="http://schemas.microsoft.com/office/powerpoint/2010/main" val="1829767434"/>
      </p:ext>
    </p:extLst>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218- Answer</a:t>
            </a:r>
            <a:endParaRPr lang="en-US" dirty="0"/>
          </a:p>
        </p:txBody>
      </p:sp>
      <p:sp>
        <p:nvSpPr>
          <p:cNvPr id="3" name="Content Placeholder 2"/>
          <p:cNvSpPr>
            <a:spLocks noGrp="1"/>
          </p:cNvSpPr>
          <p:nvPr>
            <p:ph idx="1"/>
          </p:nvPr>
        </p:nvSpPr>
        <p:spPr/>
        <p:txBody>
          <a:bodyPr/>
          <a:lstStyle/>
          <a:p>
            <a:r>
              <a:rPr lang="en-US" dirty="0" smtClean="0"/>
              <a:t>Phineas Gage</a:t>
            </a:r>
            <a:endParaRPr lang="en-US" dirty="0"/>
          </a:p>
        </p:txBody>
      </p:sp>
    </p:spTree>
    <p:extLst>
      <p:ext uri="{BB962C8B-B14F-4D97-AF65-F5344CB8AC3E}">
        <p14:creationId xmlns:p14="http://schemas.microsoft.com/office/powerpoint/2010/main" val="1037796067"/>
      </p:ext>
    </p:extLst>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219</a:t>
            </a:r>
            <a:endParaRPr lang="en-US" dirty="0"/>
          </a:p>
        </p:txBody>
      </p:sp>
      <p:sp>
        <p:nvSpPr>
          <p:cNvPr id="3" name="Content Placeholder 2"/>
          <p:cNvSpPr>
            <a:spLocks noGrp="1"/>
          </p:cNvSpPr>
          <p:nvPr>
            <p:ph idx="1"/>
          </p:nvPr>
        </p:nvSpPr>
        <p:spPr/>
        <p:txBody>
          <a:bodyPr/>
          <a:lstStyle/>
          <a:p>
            <a:r>
              <a:rPr lang="en-US" dirty="0" smtClean="0"/>
              <a:t>A measure of the relationship between two variables</a:t>
            </a:r>
            <a:endParaRPr lang="en-US" dirty="0"/>
          </a:p>
        </p:txBody>
      </p:sp>
    </p:spTree>
    <p:extLst>
      <p:ext uri="{BB962C8B-B14F-4D97-AF65-F5344CB8AC3E}">
        <p14:creationId xmlns:p14="http://schemas.microsoft.com/office/powerpoint/2010/main" val="2231446688"/>
      </p:ext>
    </p:extLst>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219- Answer</a:t>
            </a:r>
            <a:endParaRPr lang="en-US" dirty="0"/>
          </a:p>
        </p:txBody>
      </p:sp>
      <p:sp>
        <p:nvSpPr>
          <p:cNvPr id="3" name="Content Placeholder 2"/>
          <p:cNvSpPr>
            <a:spLocks noGrp="1"/>
          </p:cNvSpPr>
          <p:nvPr>
            <p:ph idx="1"/>
          </p:nvPr>
        </p:nvSpPr>
        <p:spPr/>
        <p:txBody>
          <a:bodyPr/>
          <a:lstStyle/>
          <a:p>
            <a:r>
              <a:rPr lang="en-US" dirty="0" smtClean="0"/>
              <a:t>correlation</a:t>
            </a:r>
            <a:endParaRPr lang="en-US" dirty="0"/>
          </a:p>
        </p:txBody>
      </p:sp>
    </p:spTree>
    <p:extLst>
      <p:ext uri="{BB962C8B-B14F-4D97-AF65-F5344CB8AC3E}">
        <p14:creationId xmlns:p14="http://schemas.microsoft.com/office/powerpoint/2010/main" val="3736023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a:t>
            </a:r>
            <a:endParaRPr lang="en-US" dirty="0"/>
          </a:p>
        </p:txBody>
      </p:sp>
      <p:sp>
        <p:nvSpPr>
          <p:cNvPr id="3" name="Content Placeholder 2"/>
          <p:cNvSpPr>
            <a:spLocks noGrp="1"/>
          </p:cNvSpPr>
          <p:nvPr>
            <p:ph idx="1"/>
          </p:nvPr>
        </p:nvSpPr>
        <p:spPr/>
        <p:txBody>
          <a:bodyPr/>
          <a:lstStyle/>
          <a:p>
            <a:r>
              <a:rPr lang="en-US" dirty="0"/>
              <a:t>Believed the soul and the body were two parts of the same underlying structure</a:t>
            </a:r>
          </a:p>
        </p:txBody>
      </p:sp>
    </p:spTree>
    <p:extLst>
      <p:ext uri="{BB962C8B-B14F-4D97-AF65-F5344CB8AC3E}">
        <p14:creationId xmlns:p14="http://schemas.microsoft.com/office/powerpoint/2010/main" val="3505424550"/>
      </p:ext>
    </p:extLst>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220</a:t>
            </a:r>
            <a:endParaRPr lang="en-US" dirty="0"/>
          </a:p>
        </p:txBody>
      </p:sp>
      <p:sp>
        <p:nvSpPr>
          <p:cNvPr id="3" name="Content Placeholder 2"/>
          <p:cNvSpPr>
            <a:spLocks noGrp="1"/>
          </p:cNvSpPr>
          <p:nvPr>
            <p:ph idx="1"/>
          </p:nvPr>
        </p:nvSpPr>
        <p:spPr/>
        <p:txBody>
          <a:bodyPr/>
          <a:lstStyle/>
          <a:p>
            <a:r>
              <a:rPr lang="en-US" dirty="0" smtClean="0"/>
              <a:t>A number between -1.0 and +1.0 that shows how closely related two variables are and in what direction</a:t>
            </a:r>
            <a:endParaRPr lang="en-US" dirty="0"/>
          </a:p>
        </p:txBody>
      </p:sp>
    </p:spTree>
    <p:extLst>
      <p:ext uri="{BB962C8B-B14F-4D97-AF65-F5344CB8AC3E}">
        <p14:creationId xmlns:p14="http://schemas.microsoft.com/office/powerpoint/2010/main" val="1251891340"/>
      </p:ext>
    </p:extLst>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220- Answer</a:t>
            </a:r>
            <a:endParaRPr lang="en-US" dirty="0"/>
          </a:p>
        </p:txBody>
      </p:sp>
      <p:sp>
        <p:nvSpPr>
          <p:cNvPr id="3" name="Content Placeholder 2"/>
          <p:cNvSpPr>
            <a:spLocks noGrp="1"/>
          </p:cNvSpPr>
          <p:nvPr>
            <p:ph idx="1"/>
          </p:nvPr>
        </p:nvSpPr>
        <p:spPr/>
        <p:txBody>
          <a:bodyPr/>
          <a:lstStyle/>
          <a:p>
            <a:r>
              <a:rPr lang="en-US" dirty="0" smtClean="0"/>
              <a:t>Correlation coefficient</a:t>
            </a:r>
            <a:endParaRPr lang="en-US" dirty="0"/>
          </a:p>
        </p:txBody>
      </p:sp>
    </p:spTree>
    <p:extLst>
      <p:ext uri="{BB962C8B-B14F-4D97-AF65-F5344CB8AC3E}">
        <p14:creationId xmlns:p14="http://schemas.microsoft.com/office/powerpoint/2010/main" val="3238298547"/>
      </p:ext>
    </p:extLst>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221</a:t>
            </a:r>
            <a:endParaRPr lang="en-US" dirty="0"/>
          </a:p>
        </p:txBody>
      </p:sp>
      <p:sp>
        <p:nvSpPr>
          <p:cNvPr id="3" name="Content Placeholder 2"/>
          <p:cNvSpPr>
            <a:spLocks noGrp="1"/>
          </p:cNvSpPr>
          <p:nvPr>
            <p:ph idx="1"/>
          </p:nvPr>
        </p:nvSpPr>
        <p:spPr/>
        <p:txBody>
          <a:bodyPr/>
          <a:lstStyle/>
          <a:p>
            <a:r>
              <a:rPr lang="en-US" dirty="0"/>
              <a:t>Is -0.89 or +0.75 a stronger correlation</a:t>
            </a:r>
          </a:p>
        </p:txBody>
      </p:sp>
    </p:spTree>
    <p:extLst>
      <p:ext uri="{BB962C8B-B14F-4D97-AF65-F5344CB8AC3E}">
        <p14:creationId xmlns:p14="http://schemas.microsoft.com/office/powerpoint/2010/main" val="2607783768"/>
      </p:ext>
    </p:extLst>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221- Answer</a:t>
            </a:r>
            <a:endParaRPr lang="en-US" dirty="0"/>
          </a:p>
        </p:txBody>
      </p:sp>
      <p:sp>
        <p:nvSpPr>
          <p:cNvPr id="3" name="Content Placeholder 2"/>
          <p:cNvSpPr>
            <a:spLocks noGrp="1"/>
          </p:cNvSpPr>
          <p:nvPr>
            <p:ph idx="1"/>
          </p:nvPr>
        </p:nvSpPr>
        <p:spPr/>
        <p:txBody>
          <a:bodyPr/>
          <a:lstStyle/>
          <a:p>
            <a:r>
              <a:rPr lang="en-US" dirty="0" smtClean="0"/>
              <a:t>-0.89</a:t>
            </a:r>
            <a:endParaRPr lang="en-US" dirty="0"/>
          </a:p>
        </p:txBody>
      </p:sp>
    </p:spTree>
    <p:extLst>
      <p:ext uri="{BB962C8B-B14F-4D97-AF65-F5344CB8AC3E}">
        <p14:creationId xmlns:p14="http://schemas.microsoft.com/office/powerpoint/2010/main" val="1875385127"/>
      </p:ext>
    </p:extLst>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222</a:t>
            </a:r>
            <a:endParaRPr lang="en-US" dirty="0"/>
          </a:p>
        </p:txBody>
      </p:sp>
      <p:sp>
        <p:nvSpPr>
          <p:cNvPr id="3" name="Content Placeholder 2"/>
          <p:cNvSpPr>
            <a:spLocks noGrp="1"/>
          </p:cNvSpPr>
          <p:nvPr>
            <p:ph idx="1"/>
          </p:nvPr>
        </p:nvSpPr>
        <p:spPr/>
        <p:txBody>
          <a:bodyPr/>
          <a:lstStyle/>
          <a:p>
            <a:r>
              <a:rPr lang="en-US" dirty="0"/>
              <a:t>variables that interferes with each other and their possible effects on some other variable of interest</a:t>
            </a:r>
          </a:p>
          <a:p>
            <a:pPr marL="0" indent="0">
              <a:buNone/>
            </a:pPr>
            <a:endParaRPr lang="en-US" dirty="0"/>
          </a:p>
        </p:txBody>
      </p:sp>
    </p:spTree>
    <p:extLst>
      <p:ext uri="{BB962C8B-B14F-4D97-AF65-F5344CB8AC3E}">
        <p14:creationId xmlns:p14="http://schemas.microsoft.com/office/powerpoint/2010/main" val="3978026784"/>
      </p:ext>
    </p:extLst>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222- Answer</a:t>
            </a:r>
            <a:endParaRPr lang="en-US" dirty="0"/>
          </a:p>
        </p:txBody>
      </p:sp>
      <p:sp>
        <p:nvSpPr>
          <p:cNvPr id="3" name="Content Placeholder 2"/>
          <p:cNvSpPr>
            <a:spLocks noGrp="1"/>
          </p:cNvSpPr>
          <p:nvPr>
            <p:ph idx="1"/>
          </p:nvPr>
        </p:nvSpPr>
        <p:spPr/>
        <p:txBody>
          <a:bodyPr/>
          <a:lstStyle/>
          <a:p>
            <a:r>
              <a:rPr lang="en-US" dirty="0" smtClean="0"/>
              <a:t>Confounding variable</a:t>
            </a:r>
            <a:endParaRPr lang="en-US" dirty="0"/>
          </a:p>
        </p:txBody>
      </p:sp>
    </p:spTree>
    <p:extLst>
      <p:ext uri="{BB962C8B-B14F-4D97-AF65-F5344CB8AC3E}">
        <p14:creationId xmlns:p14="http://schemas.microsoft.com/office/powerpoint/2010/main" val="3678435035"/>
      </p:ext>
    </p:extLst>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223</a:t>
            </a:r>
            <a:endParaRPr lang="en-US" dirty="0"/>
          </a:p>
        </p:txBody>
      </p:sp>
      <p:sp>
        <p:nvSpPr>
          <p:cNvPr id="3" name="Content Placeholder 2"/>
          <p:cNvSpPr>
            <a:spLocks noGrp="1"/>
          </p:cNvSpPr>
          <p:nvPr>
            <p:ph idx="1"/>
          </p:nvPr>
        </p:nvSpPr>
        <p:spPr/>
        <p:txBody>
          <a:bodyPr/>
          <a:lstStyle/>
          <a:p>
            <a:r>
              <a:rPr lang="en-US" dirty="0" smtClean="0"/>
              <a:t>What two things are important in sample selection?</a:t>
            </a:r>
            <a:endParaRPr lang="en-US" dirty="0"/>
          </a:p>
        </p:txBody>
      </p:sp>
    </p:spTree>
    <p:extLst>
      <p:ext uri="{BB962C8B-B14F-4D97-AF65-F5344CB8AC3E}">
        <p14:creationId xmlns:p14="http://schemas.microsoft.com/office/powerpoint/2010/main" val="3495214538"/>
      </p:ext>
    </p:extLst>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223- Answer</a:t>
            </a:r>
            <a:endParaRPr lang="en-US" dirty="0"/>
          </a:p>
        </p:txBody>
      </p:sp>
      <p:sp>
        <p:nvSpPr>
          <p:cNvPr id="3" name="Content Placeholder 2"/>
          <p:cNvSpPr>
            <a:spLocks noGrp="1"/>
          </p:cNvSpPr>
          <p:nvPr>
            <p:ph idx="1"/>
          </p:nvPr>
        </p:nvSpPr>
        <p:spPr/>
        <p:txBody>
          <a:bodyPr/>
          <a:lstStyle/>
          <a:p>
            <a:r>
              <a:rPr lang="en-US" dirty="0" smtClean="0"/>
              <a:t>A clearly defined population of study</a:t>
            </a:r>
          </a:p>
          <a:p>
            <a:r>
              <a:rPr lang="en-US" dirty="0" smtClean="0"/>
              <a:t>The sample must be randomly selected from the defined population</a:t>
            </a:r>
            <a:endParaRPr lang="en-US" dirty="0"/>
          </a:p>
        </p:txBody>
      </p:sp>
    </p:spTree>
    <p:extLst>
      <p:ext uri="{BB962C8B-B14F-4D97-AF65-F5344CB8AC3E}">
        <p14:creationId xmlns:p14="http://schemas.microsoft.com/office/powerpoint/2010/main" val="64231500"/>
      </p:ext>
    </p:extLst>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224</a:t>
            </a:r>
            <a:endParaRPr lang="en-US" dirty="0"/>
          </a:p>
        </p:txBody>
      </p:sp>
      <p:sp>
        <p:nvSpPr>
          <p:cNvPr id="3" name="Content Placeholder 2"/>
          <p:cNvSpPr>
            <a:spLocks noGrp="1"/>
          </p:cNvSpPr>
          <p:nvPr>
            <p:ph idx="1"/>
          </p:nvPr>
        </p:nvSpPr>
        <p:spPr/>
        <p:txBody>
          <a:bodyPr/>
          <a:lstStyle/>
          <a:p>
            <a:r>
              <a:rPr lang="en-US" dirty="0" smtClean="0"/>
              <a:t>Definition of a variable of interest that allows it to be directly measured</a:t>
            </a:r>
            <a:endParaRPr lang="en-US" dirty="0"/>
          </a:p>
        </p:txBody>
      </p:sp>
    </p:spTree>
    <p:extLst>
      <p:ext uri="{BB962C8B-B14F-4D97-AF65-F5344CB8AC3E}">
        <p14:creationId xmlns:p14="http://schemas.microsoft.com/office/powerpoint/2010/main" val="2878251536"/>
      </p:ext>
    </p:extLst>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224- Answer</a:t>
            </a:r>
            <a:endParaRPr lang="en-US" dirty="0"/>
          </a:p>
        </p:txBody>
      </p:sp>
      <p:sp>
        <p:nvSpPr>
          <p:cNvPr id="3" name="Content Placeholder 2"/>
          <p:cNvSpPr>
            <a:spLocks noGrp="1"/>
          </p:cNvSpPr>
          <p:nvPr>
            <p:ph idx="1"/>
          </p:nvPr>
        </p:nvSpPr>
        <p:spPr/>
        <p:txBody>
          <a:bodyPr/>
          <a:lstStyle/>
          <a:p>
            <a:r>
              <a:rPr lang="en-US" dirty="0" smtClean="0"/>
              <a:t>Operational definition</a:t>
            </a:r>
            <a:endParaRPr lang="en-US" dirty="0"/>
          </a:p>
        </p:txBody>
      </p:sp>
    </p:spTree>
    <p:extLst>
      <p:ext uri="{BB962C8B-B14F-4D97-AF65-F5344CB8AC3E}">
        <p14:creationId xmlns:p14="http://schemas.microsoft.com/office/powerpoint/2010/main" val="26673316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 Answer</a:t>
            </a:r>
            <a:endParaRPr lang="en-US" dirty="0"/>
          </a:p>
        </p:txBody>
      </p:sp>
      <p:sp>
        <p:nvSpPr>
          <p:cNvPr id="3" name="Content Placeholder 2"/>
          <p:cNvSpPr>
            <a:spLocks noGrp="1"/>
          </p:cNvSpPr>
          <p:nvPr>
            <p:ph idx="1"/>
          </p:nvPr>
        </p:nvSpPr>
        <p:spPr/>
        <p:txBody>
          <a:bodyPr/>
          <a:lstStyle/>
          <a:p>
            <a:r>
              <a:rPr lang="en-US" dirty="0" smtClean="0"/>
              <a:t>Aristotle</a:t>
            </a:r>
            <a:endParaRPr lang="en-US" dirty="0"/>
          </a:p>
        </p:txBody>
      </p:sp>
    </p:spTree>
    <p:extLst>
      <p:ext uri="{BB962C8B-B14F-4D97-AF65-F5344CB8AC3E}">
        <p14:creationId xmlns:p14="http://schemas.microsoft.com/office/powerpoint/2010/main" val="3839281195"/>
      </p:ext>
    </p:extLst>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225</a:t>
            </a:r>
            <a:endParaRPr lang="en-US" dirty="0"/>
          </a:p>
        </p:txBody>
      </p:sp>
      <p:sp>
        <p:nvSpPr>
          <p:cNvPr id="3" name="Content Placeholder 2"/>
          <p:cNvSpPr>
            <a:spLocks noGrp="1"/>
          </p:cNvSpPr>
          <p:nvPr>
            <p:ph idx="1"/>
          </p:nvPr>
        </p:nvSpPr>
        <p:spPr/>
        <p:txBody>
          <a:bodyPr/>
          <a:lstStyle/>
          <a:p>
            <a:r>
              <a:rPr lang="en-US" dirty="0"/>
              <a:t>Experienced significant personality changes following an accident where a railroad spike went through the frontal lobe of his brain.</a:t>
            </a:r>
          </a:p>
        </p:txBody>
      </p:sp>
    </p:spTree>
    <p:extLst>
      <p:ext uri="{BB962C8B-B14F-4D97-AF65-F5344CB8AC3E}">
        <p14:creationId xmlns:p14="http://schemas.microsoft.com/office/powerpoint/2010/main" val="155774993"/>
      </p:ext>
    </p:extLst>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225- Answer</a:t>
            </a:r>
            <a:endParaRPr lang="en-US" dirty="0"/>
          </a:p>
        </p:txBody>
      </p:sp>
      <p:sp>
        <p:nvSpPr>
          <p:cNvPr id="3" name="Content Placeholder 2"/>
          <p:cNvSpPr>
            <a:spLocks noGrp="1"/>
          </p:cNvSpPr>
          <p:nvPr>
            <p:ph idx="1"/>
          </p:nvPr>
        </p:nvSpPr>
        <p:spPr/>
        <p:txBody>
          <a:bodyPr/>
          <a:lstStyle/>
          <a:p>
            <a:r>
              <a:rPr lang="en-US" dirty="0" smtClean="0"/>
              <a:t>Phineas Gage</a:t>
            </a:r>
            <a:endParaRPr lang="en-US" dirty="0"/>
          </a:p>
        </p:txBody>
      </p:sp>
    </p:spTree>
    <p:extLst>
      <p:ext uri="{BB962C8B-B14F-4D97-AF65-F5344CB8AC3E}">
        <p14:creationId xmlns:p14="http://schemas.microsoft.com/office/powerpoint/2010/main" val="1695230936"/>
      </p:ext>
    </p:extLst>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226</a:t>
            </a:r>
            <a:endParaRPr lang="en-US" dirty="0"/>
          </a:p>
        </p:txBody>
      </p:sp>
      <p:sp>
        <p:nvSpPr>
          <p:cNvPr id="3" name="Content Placeholder 2"/>
          <p:cNvSpPr>
            <a:spLocks noGrp="1"/>
          </p:cNvSpPr>
          <p:nvPr>
            <p:ph idx="1"/>
          </p:nvPr>
        </p:nvSpPr>
        <p:spPr/>
        <p:txBody>
          <a:bodyPr/>
          <a:lstStyle/>
          <a:p>
            <a:r>
              <a:rPr lang="en-US" dirty="0" smtClean="0"/>
              <a:t>A measurable characteristic whose change is observed or manipulated in research</a:t>
            </a:r>
            <a:endParaRPr lang="en-US" dirty="0"/>
          </a:p>
        </p:txBody>
      </p:sp>
    </p:spTree>
    <p:extLst>
      <p:ext uri="{BB962C8B-B14F-4D97-AF65-F5344CB8AC3E}">
        <p14:creationId xmlns:p14="http://schemas.microsoft.com/office/powerpoint/2010/main" val="1709806259"/>
      </p:ext>
    </p:extLst>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226- Answer</a:t>
            </a:r>
            <a:endParaRPr lang="en-US" dirty="0"/>
          </a:p>
        </p:txBody>
      </p:sp>
      <p:sp>
        <p:nvSpPr>
          <p:cNvPr id="3" name="Content Placeholder 2"/>
          <p:cNvSpPr>
            <a:spLocks noGrp="1"/>
          </p:cNvSpPr>
          <p:nvPr>
            <p:ph idx="1"/>
          </p:nvPr>
        </p:nvSpPr>
        <p:spPr/>
        <p:txBody>
          <a:bodyPr/>
          <a:lstStyle/>
          <a:p>
            <a:r>
              <a:rPr lang="en-US" dirty="0" smtClean="0"/>
              <a:t>variable</a:t>
            </a:r>
            <a:endParaRPr lang="en-US" dirty="0"/>
          </a:p>
        </p:txBody>
      </p:sp>
    </p:spTree>
    <p:extLst>
      <p:ext uri="{BB962C8B-B14F-4D97-AF65-F5344CB8AC3E}">
        <p14:creationId xmlns:p14="http://schemas.microsoft.com/office/powerpoint/2010/main" val="1877620486"/>
      </p:ext>
    </p:extLst>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227</a:t>
            </a:r>
            <a:endParaRPr lang="en-US" dirty="0"/>
          </a:p>
        </p:txBody>
      </p:sp>
      <p:sp>
        <p:nvSpPr>
          <p:cNvPr id="3" name="Content Placeholder 2"/>
          <p:cNvSpPr>
            <a:spLocks noGrp="1"/>
          </p:cNvSpPr>
          <p:nvPr>
            <p:ph idx="1"/>
          </p:nvPr>
        </p:nvSpPr>
        <p:spPr/>
        <p:txBody>
          <a:bodyPr/>
          <a:lstStyle/>
          <a:p>
            <a:r>
              <a:rPr lang="en-US" dirty="0"/>
              <a:t>What does correlation does not prove causation mean?</a:t>
            </a:r>
          </a:p>
        </p:txBody>
      </p:sp>
    </p:spTree>
    <p:extLst>
      <p:ext uri="{BB962C8B-B14F-4D97-AF65-F5344CB8AC3E}">
        <p14:creationId xmlns:p14="http://schemas.microsoft.com/office/powerpoint/2010/main" val="526913157"/>
      </p:ext>
    </p:extLst>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227- Answer</a:t>
            </a:r>
            <a:endParaRPr lang="en-US" dirty="0"/>
          </a:p>
        </p:txBody>
      </p:sp>
      <p:sp>
        <p:nvSpPr>
          <p:cNvPr id="3" name="Content Placeholder 2"/>
          <p:cNvSpPr>
            <a:spLocks noGrp="1"/>
          </p:cNvSpPr>
          <p:nvPr>
            <p:ph idx="1"/>
          </p:nvPr>
        </p:nvSpPr>
        <p:spPr/>
        <p:txBody>
          <a:bodyPr/>
          <a:lstStyle/>
          <a:p>
            <a:r>
              <a:rPr lang="en-US" dirty="0"/>
              <a:t>That simply because two variables change in a predictable pattern with one another, it does not mean that one variable causes the other.</a:t>
            </a:r>
          </a:p>
        </p:txBody>
      </p:sp>
    </p:spTree>
    <p:extLst>
      <p:ext uri="{BB962C8B-B14F-4D97-AF65-F5344CB8AC3E}">
        <p14:creationId xmlns:p14="http://schemas.microsoft.com/office/powerpoint/2010/main" val="1314393388"/>
      </p:ext>
    </p:extLst>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228</a:t>
            </a:r>
            <a:endParaRPr lang="en-US" dirty="0"/>
          </a:p>
        </p:txBody>
      </p:sp>
      <p:sp>
        <p:nvSpPr>
          <p:cNvPr id="3" name="Content Placeholder 2"/>
          <p:cNvSpPr>
            <a:spLocks noGrp="1"/>
          </p:cNvSpPr>
          <p:nvPr>
            <p:ph idx="1"/>
          </p:nvPr>
        </p:nvSpPr>
        <p:spPr/>
        <p:txBody>
          <a:bodyPr/>
          <a:lstStyle/>
          <a:p>
            <a:r>
              <a:rPr lang="en-US" dirty="0"/>
              <a:t>the only research method that will allow researchers to determine the cause of a behavior</a:t>
            </a:r>
          </a:p>
        </p:txBody>
      </p:sp>
    </p:spTree>
    <p:extLst>
      <p:ext uri="{BB962C8B-B14F-4D97-AF65-F5344CB8AC3E}">
        <p14:creationId xmlns:p14="http://schemas.microsoft.com/office/powerpoint/2010/main" val="1854724903"/>
      </p:ext>
    </p:extLst>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228- Answer</a:t>
            </a:r>
            <a:endParaRPr lang="en-US" dirty="0"/>
          </a:p>
        </p:txBody>
      </p:sp>
      <p:sp>
        <p:nvSpPr>
          <p:cNvPr id="3" name="Content Placeholder 2"/>
          <p:cNvSpPr>
            <a:spLocks noGrp="1"/>
          </p:cNvSpPr>
          <p:nvPr>
            <p:ph idx="1"/>
          </p:nvPr>
        </p:nvSpPr>
        <p:spPr/>
        <p:txBody>
          <a:bodyPr/>
          <a:lstStyle/>
          <a:p>
            <a:r>
              <a:rPr lang="en-US" dirty="0" smtClean="0"/>
              <a:t>experiment</a:t>
            </a:r>
            <a:endParaRPr lang="en-US" dirty="0"/>
          </a:p>
        </p:txBody>
      </p:sp>
    </p:spTree>
    <p:extLst>
      <p:ext uri="{BB962C8B-B14F-4D97-AF65-F5344CB8AC3E}">
        <p14:creationId xmlns:p14="http://schemas.microsoft.com/office/powerpoint/2010/main" val="2704719956"/>
      </p:ext>
    </p:extLst>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229</a:t>
            </a:r>
            <a:endParaRPr lang="en-US" dirty="0"/>
          </a:p>
        </p:txBody>
      </p:sp>
      <p:sp>
        <p:nvSpPr>
          <p:cNvPr id="3" name="Content Placeholder 2"/>
          <p:cNvSpPr>
            <a:spLocks noGrp="1"/>
          </p:cNvSpPr>
          <p:nvPr>
            <p:ph idx="1"/>
          </p:nvPr>
        </p:nvSpPr>
        <p:spPr/>
        <p:txBody>
          <a:bodyPr/>
          <a:lstStyle/>
          <a:p>
            <a:r>
              <a:rPr lang="en-US" dirty="0"/>
              <a:t>A deliberate manipulation of a variable to see if corresponding changes in behavior result, allowing the determination of cause and effect relationships</a:t>
            </a:r>
          </a:p>
        </p:txBody>
      </p:sp>
    </p:spTree>
    <p:extLst>
      <p:ext uri="{BB962C8B-B14F-4D97-AF65-F5344CB8AC3E}">
        <p14:creationId xmlns:p14="http://schemas.microsoft.com/office/powerpoint/2010/main" val="4153677277"/>
      </p:ext>
    </p:extLst>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229- Answer</a:t>
            </a:r>
            <a:endParaRPr lang="en-US" dirty="0"/>
          </a:p>
        </p:txBody>
      </p:sp>
      <p:sp>
        <p:nvSpPr>
          <p:cNvPr id="3" name="Content Placeholder 2"/>
          <p:cNvSpPr>
            <a:spLocks noGrp="1"/>
          </p:cNvSpPr>
          <p:nvPr>
            <p:ph idx="1"/>
          </p:nvPr>
        </p:nvSpPr>
        <p:spPr/>
        <p:txBody>
          <a:bodyPr/>
          <a:lstStyle/>
          <a:p>
            <a:r>
              <a:rPr lang="en-US" dirty="0"/>
              <a:t>Experiment (definition of)</a:t>
            </a:r>
          </a:p>
        </p:txBody>
      </p:sp>
    </p:spTree>
    <p:extLst>
      <p:ext uri="{BB962C8B-B14F-4D97-AF65-F5344CB8AC3E}">
        <p14:creationId xmlns:p14="http://schemas.microsoft.com/office/powerpoint/2010/main" val="348464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a:t>
            </a:r>
            <a:endParaRPr lang="en-US" dirty="0"/>
          </a:p>
        </p:txBody>
      </p:sp>
      <p:sp>
        <p:nvSpPr>
          <p:cNvPr id="3" name="Content Placeholder 2"/>
          <p:cNvSpPr>
            <a:spLocks noGrp="1"/>
          </p:cNvSpPr>
          <p:nvPr>
            <p:ph idx="1"/>
          </p:nvPr>
        </p:nvSpPr>
        <p:spPr/>
        <p:txBody>
          <a:bodyPr/>
          <a:lstStyle/>
          <a:p>
            <a:r>
              <a:rPr lang="en-US" dirty="0" smtClean="0"/>
              <a:t>Believed the pineal gland was the seat of the soul</a:t>
            </a:r>
            <a:endParaRPr lang="en-US" dirty="0"/>
          </a:p>
        </p:txBody>
      </p:sp>
    </p:spTree>
    <p:extLst>
      <p:ext uri="{BB962C8B-B14F-4D97-AF65-F5344CB8AC3E}">
        <p14:creationId xmlns:p14="http://schemas.microsoft.com/office/powerpoint/2010/main" val="3252980818"/>
      </p:ext>
    </p:extLst>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230</a:t>
            </a:r>
            <a:endParaRPr lang="en-US" dirty="0"/>
          </a:p>
        </p:txBody>
      </p:sp>
      <p:sp>
        <p:nvSpPr>
          <p:cNvPr id="3" name="Content Placeholder 2"/>
          <p:cNvSpPr>
            <a:spLocks noGrp="1"/>
          </p:cNvSpPr>
          <p:nvPr>
            <p:ph idx="1"/>
          </p:nvPr>
        </p:nvSpPr>
        <p:spPr/>
        <p:txBody>
          <a:bodyPr/>
          <a:lstStyle/>
          <a:p>
            <a:r>
              <a:rPr lang="en-US" dirty="0" smtClean="0"/>
              <a:t>Variable in an experiment that is manipulated by the experimenter</a:t>
            </a:r>
            <a:endParaRPr lang="en-US" dirty="0"/>
          </a:p>
        </p:txBody>
      </p:sp>
    </p:spTree>
    <p:extLst>
      <p:ext uri="{BB962C8B-B14F-4D97-AF65-F5344CB8AC3E}">
        <p14:creationId xmlns:p14="http://schemas.microsoft.com/office/powerpoint/2010/main" val="1610484797"/>
      </p:ext>
    </p:extLst>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230- Answer</a:t>
            </a:r>
            <a:endParaRPr lang="en-US" dirty="0"/>
          </a:p>
        </p:txBody>
      </p:sp>
      <p:sp>
        <p:nvSpPr>
          <p:cNvPr id="3" name="Content Placeholder 2"/>
          <p:cNvSpPr>
            <a:spLocks noGrp="1"/>
          </p:cNvSpPr>
          <p:nvPr>
            <p:ph idx="1"/>
          </p:nvPr>
        </p:nvSpPr>
        <p:spPr/>
        <p:txBody>
          <a:bodyPr/>
          <a:lstStyle/>
          <a:p>
            <a:r>
              <a:rPr lang="en-US" dirty="0" smtClean="0"/>
              <a:t>Independent variable</a:t>
            </a:r>
            <a:endParaRPr lang="en-US" dirty="0"/>
          </a:p>
        </p:txBody>
      </p:sp>
    </p:spTree>
    <p:extLst>
      <p:ext uri="{BB962C8B-B14F-4D97-AF65-F5344CB8AC3E}">
        <p14:creationId xmlns:p14="http://schemas.microsoft.com/office/powerpoint/2010/main" val="3076474185"/>
      </p:ext>
    </p:extLst>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231</a:t>
            </a:r>
            <a:endParaRPr lang="en-US" dirty="0"/>
          </a:p>
        </p:txBody>
      </p:sp>
      <p:sp>
        <p:nvSpPr>
          <p:cNvPr id="3" name="Content Placeholder 2"/>
          <p:cNvSpPr>
            <a:spLocks noGrp="1"/>
          </p:cNvSpPr>
          <p:nvPr>
            <p:ph idx="1"/>
          </p:nvPr>
        </p:nvSpPr>
        <p:spPr/>
        <p:txBody>
          <a:bodyPr/>
          <a:lstStyle/>
          <a:p>
            <a:r>
              <a:rPr lang="en-US" dirty="0" smtClean="0"/>
              <a:t>Subjects in an experiment who are subjected to the independent variable</a:t>
            </a:r>
            <a:endParaRPr lang="en-US" dirty="0"/>
          </a:p>
        </p:txBody>
      </p:sp>
    </p:spTree>
    <p:extLst>
      <p:ext uri="{BB962C8B-B14F-4D97-AF65-F5344CB8AC3E}">
        <p14:creationId xmlns:p14="http://schemas.microsoft.com/office/powerpoint/2010/main" val="1198932401"/>
      </p:ext>
    </p:extLst>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231- Answer</a:t>
            </a:r>
            <a:endParaRPr lang="en-US" dirty="0"/>
          </a:p>
        </p:txBody>
      </p:sp>
      <p:sp>
        <p:nvSpPr>
          <p:cNvPr id="3" name="Content Placeholder 2"/>
          <p:cNvSpPr>
            <a:spLocks noGrp="1"/>
          </p:cNvSpPr>
          <p:nvPr>
            <p:ph idx="1"/>
          </p:nvPr>
        </p:nvSpPr>
        <p:spPr/>
        <p:txBody>
          <a:bodyPr/>
          <a:lstStyle/>
          <a:p>
            <a:r>
              <a:rPr lang="en-US" dirty="0" smtClean="0"/>
              <a:t>Experimental group</a:t>
            </a:r>
            <a:endParaRPr lang="en-US" dirty="0"/>
          </a:p>
        </p:txBody>
      </p:sp>
    </p:spTree>
    <p:extLst>
      <p:ext uri="{BB962C8B-B14F-4D97-AF65-F5344CB8AC3E}">
        <p14:creationId xmlns:p14="http://schemas.microsoft.com/office/powerpoint/2010/main" val="1503827254"/>
      </p:ext>
    </p:extLst>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232</a:t>
            </a:r>
            <a:endParaRPr lang="en-US" dirty="0"/>
          </a:p>
        </p:txBody>
      </p:sp>
      <p:sp>
        <p:nvSpPr>
          <p:cNvPr id="3" name="Content Placeholder 2"/>
          <p:cNvSpPr>
            <a:spLocks noGrp="1"/>
          </p:cNvSpPr>
          <p:nvPr>
            <p:ph idx="1"/>
          </p:nvPr>
        </p:nvSpPr>
        <p:spPr/>
        <p:txBody>
          <a:bodyPr/>
          <a:lstStyle/>
          <a:p>
            <a:r>
              <a:rPr lang="en-US" dirty="0"/>
              <a:t>Process of assigning subjects to the experimental or control groups randomly, so that each subject has an equal chance of being in either group </a:t>
            </a:r>
          </a:p>
        </p:txBody>
      </p:sp>
    </p:spTree>
    <p:extLst>
      <p:ext uri="{BB962C8B-B14F-4D97-AF65-F5344CB8AC3E}">
        <p14:creationId xmlns:p14="http://schemas.microsoft.com/office/powerpoint/2010/main" val="3527332562"/>
      </p:ext>
    </p:extLst>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232- Answer</a:t>
            </a:r>
            <a:endParaRPr lang="en-US" dirty="0"/>
          </a:p>
        </p:txBody>
      </p:sp>
      <p:sp>
        <p:nvSpPr>
          <p:cNvPr id="3" name="Content Placeholder 2"/>
          <p:cNvSpPr>
            <a:spLocks noGrp="1"/>
          </p:cNvSpPr>
          <p:nvPr>
            <p:ph idx="1"/>
          </p:nvPr>
        </p:nvSpPr>
        <p:spPr/>
        <p:txBody>
          <a:bodyPr/>
          <a:lstStyle/>
          <a:p>
            <a:r>
              <a:rPr lang="en-US" dirty="0" smtClean="0"/>
              <a:t>Random assignment</a:t>
            </a:r>
            <a:endParaRPr lang="en-US" dirty="0"/>
          </a:p>
        </p:txBody>
      </p:sp>
    </p:spTree>
    <p:extLst>
      <p:ext uri="{BB962C8B-B14F-4D97-AF65-F5344CB8AC3E}">
        <p14:creationId xmlns:p14="http://schemas.microsoft.com/office/powerpoint/2010/main" val="2954882011"/>
      </p:ext>
    </p:extLst>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224</a:t>
            </a:r>
            <a:endParaRPr lang="en-US" dirty="0"/>
          </a:p>
        </p:txBody>
      </p:sp>
      <p:sp>
        <p:nvSpPr>
          <p:cNvPr id="3" name="Content Placeholder 2"/>
          <p:cNvSpPr>
            <a:spLocks noGrp="1"/>
          </p:cNvSpPr>
          <p:nvPr>
            <p:ph idx="1"/>
          </p:nvPr>
        </p:nvSpPr>
        <p:spPr/>
        <p:txBody>
          <a:bodyPr/>
          <a:lstStyle/>
          <a:p>
            <a:r>
              <a:rPr lang="en-US" dirty="0" smtClean="0"/>
              <a:t>Tendency of the experimenter’s expectations for a study to unintentionally influence the results of the study</a:t>
            </a:r>
            <a:endParaRPr lang="en-US" dirty="0"/>
          </a:p>
        </p:txBody>
      </p:sp>
    </p:spTree>
    <p:extLst>
      <p:ext uri="{BB962C8B-B14F-4D97-AF65-F5344CB8AC3E}">
        <p14:creationId xmlns:p14="http://schemas.microsoft.com/office/powerpoint/2010/main" val="217496784"/>
      </p:ext>
    </p:extLst>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224- Answer</a:t>
            </a:r>
            <a:endParaRPr lang="en-US" dirty="0"/>
          </a:p>
        </p:txBody>
      </p:sp>
      <p:sp>
        <p:nvSpPr>
          <p:cNvPr id="3" name="Content Placeholder 2"/>
          <p:cNvSpPr>
            <a:spLocks noGrp="1"/>
          </p:cNvSpPr>
          <p:nvPr>
            <p:ph idx="1"/>
          </p:nvPr>
        </p:nvSpPr>
        <p:spPr/>
        <p:txBody>
          <a:bodyPr/>
          <a:lstStyle/>
          <a:p>
            <a:r>
              <a:rPr lang="en-US" dirty="0" smtClean="0"/>
              <a:t>Experimenter effect</a:t>
            </a:r>
            <a:endParaRPr lang="en-US" dirty="0"/>
          </a:p>
        </p:txBody>
      </p:sp>
    </p:spTree>
    <p:extLst>
      <p:ext uri="{BB962C8B-B14F-4D97-AF65-F5344CB8AC3E}">
        <p14:creationId xmlns:p14="http://schemas.microsoft.com/office/powerpoint/2010/main" val="3411092295"/>
      </p:ext>
    </p:extLst>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225</a:t>
            </a:r>
            <a:endParaRPr lang="en-US" dirty="0"/>
          </a:p>
        </p:txBody>
      </p:sp>
      <p:sp>
        <p:nvSpPr>
          <p:cNvPr id="3" name="Content Placeholder 2"/>
          <p:cNvSpPr>
            <a:spLocks noGrp="1"/>
          </p:cNvSpPr>
          <p:nvPr>
            <p:ph idx="1"/>
          </p:nvPr>
        </p:nvSpPr>
        <p:spPr/>
        <p:txBody>
          <a:bodyPr/>
          <a:lstStyle/>
          <a:p>
            <a:r>
              <a:rPr lang="en-US" dirty="0"/>
              <a:t>What is the purpose of random assignment of participants to the experimental or control groups</a:t>
            </a:r>
          </a:p>
        </p:txBody>
      </p:sp>
    </p:spTree>
    <p:extLst>
      <p:ext uri="{BB962C8B-B14F-4D97-AF65-F5344CB8AC3E}">
        <p14:creationId xmlns:p14="http://schemas.microsoft.com/office/powerpoint/2010/main" val="3386966565"/>
      </p:ext>
    </p:extLst>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225- Answer</a:t>
            </a:r>
            <a:endParaRPr lang="en-US" dirty="0"/>
          </a:p>
        </p:txBody>
      </p:sp>
      <p:sp>
        <p:nvSpPr>
          <p:cNvPr id="3" name="Content Placeholder 2"/>
          <p:cNvSpPr>
            <a:spLocks noGrp="1"/>
          </p:cNvSpPr>
          <p:nvPr>
            <p:ph idx="1"/>
          </p:nvPr>
        </p:nvSpPr>
        <p:spPr/>
        <p:txBody>
          <a:bodyPr/>
          <a:lstStyle/>
          <a:p>
            <a:r>
              <a:rPr lang="en-US" dirty="0"/>
              <a:t>To prevent extraneous variables from interfering with the experiment</a:t>
            </a:r>
          </a:p>
        </p:txBody>
      </p:sp>
    </p:spTree>
    <p:extLst>
      <p:ext uri="{BB962C8B-B14F-4D97-AF65-F5344CB8AC3E}">
        <p14:creationId xmlns:p14="http://schemas.microsoft.com/office/powerpoint/2010/main" val="1285880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 Answer</a:t>
            </a:r>
            <a:endParaRPr lang="en-US" dirty="0"/>
          </a:p>
        </p:txBody>
      </p:sp>
      <p:sp>
        <p:nvSpPr>
          <p:cNvPr id="3" name="Content Placeholder 2"/>
          <p:cNvSpPr>
            <a:spLocks noGrp="1"/>
          </p:cNvSpPr>
          <p:nvPr>
            <p:ph idx="1"/>
          </p:nvPr>
        </p:nvSpPr>
        <p:spPr/>
        <p:txBody>
          <a:bodyPr/>
          <a:lstStyle/>
          <a:p>
            <a:r>
              <a:rPr lang="en-US" dirty="0" smtClean="0"/>
              <a:t>Descartes</a:t>
            </a:r>
            <a:endParaRPr lang="en-US" dirty="0"/>
          </a:p>
        </p:txBody>
      </p:sp>
    </p:spTree>
    <p:extLst>
      <p:ext uri="{BB962C8B-B14F-4D97-AF65-F5344CB8AC3E}">
        <p14:creationId xmlns:p14="http://schemas.microsoft.com/office/powerpoint/2010/main" val="2163926724"/>
      </p:ext>
    </p:extLst>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226</a:t>
            </a:r>
            <a:endParaRPr lang="en-US" dirty="0"/>
          </a:p>
        </p:txBody>
      </p:sp>
      <p:sp>
        <p:nvSpPr>
          <p:cNvPr id="3" name="Content Placeholder 2"/>
          <p:cNvSpPr>
            <a:spLocks noGrp="1"/>
          </p:cNvSpPr>
          <p:nvPr>
            <p:ph idx="1"/>
          </p:nvPr>
        </p:nvSpPr>
        <p:spPr/>
        <p:txBody>
          <a:bodyPr/>
          <a:lstStyle/>
          <a:p>
            <a:r>
              <a:rPr lang="en-US" dirty="0" smtClean="0"/>
              <a:t>Variable in an experiment that represents the measurable response of behavior of the subjects in the experiment</a:t>
            </a:r>
            <a:endParaRPr lang="en-US" dirty="0"/>
          </a:p>
        </p:txBody>
      </p:sp>
    </p:spTree>
    <p:extLst>
      <p:ext uri="{BB962C8B-B14F-4D97-AF65-F5344CB8AC3E}">
        <p14:creationId xmlns:p14="http://schemas.microsoft.com/office/powerpoint/2010/main" val="3538172289"/>
      </p:ext>
    </p:extLst>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226- Answer</a:t>
            </a:r>
            <a:endParaRPr lang="en-US" dirty="0"/>
          </a:p>
        </p:txBody>
      </p:sp>
      <p:sp>
        <p:nvSpPr>
          <p:cNvPr id="3" name="Content Placeholder 2"/>
          <p:cNvSpPr>
            <a:spLocks noGrp="1"/>
          </p:cNvSpPr>
          <p:nvPr>
            <p:ph idx="1"/>
          </p:nvPr>
        </p:nvSpPr>
        <p:spPr/>
        <p:txBody>
          <a:bodyPr/>
          <a:lstStyle/>
          <a:p>
            <a:r>
              <a:rPr lang="en-US" dirty="0" smtClean="0"/>
              <a:t>Dependent variable</a:t>
            </a:r>
            <a:endParaRPr lang="en-US" dirty="0"/>
          </a:p>
        </p:txBody>
      </p:sp>
    </p:spTree>
    <p:extLst>
      <p:ext uri="{BB962C8B-B14F-4D97-AF65-F5344CB8AC3E}">
        <p14:creationId xmlns:p14="http://schemas.microsoft.com/office/powerpoint/2010/main" val="4251926652"/>
      </p:ext>
    </p:extLst>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227</a:t>
            </a:r>
            <a:endParaRPr lang="en-US" dirty="0"/>
          </a:p>
        </p:txBody>
      </p:sp>
      <p:sp>
        <p:nvSpPr>
          <p:cNvPr id="3" name="Content Placeholder 2"/>
          <p:cNvSpPr>
            <a:spLocks noGrp="1"/>
          </p:cNvSpPr>
          <p:nvPr>
            <p:ph idx="1"/>
          </p:nvPr>
        </p:nvSpPr>
        <p:spPr/>
        <p:txBody>
          <a:bodyPr/>
          <a:lstStyle/>
          <a:p>
            <a:r>
              <a:rPr lang="en-US" dirty="0" smtClean="0"/>
              <a:t>Subjects in an experiment who are not subjected to the independent variable and who may receive a placebo treatment</a:t>
            </a:r>
            <a:endParaRPr lang="en-US" dirty="0"/>
          </a:p>
        </p:txBody>
      </p:sp>
    </p:spTree>
    <p:extLst>
      <p:ext uri="{BB962C8B-B14F-4D97-AF65-F5344CB8AC3E}">
        <p14:creationId xmlns:p14="http://schemas.microsoft.com/office/powerpoint/2010/main" val="3706829237"/>
      </p:ext>
    </p:extLst>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227- Answer</a:t>
            </a:r>
            <a:endParaRPr lang="en-US" dirty="0"/>
          </a:p>
        </p:txBody>
      </p:sp>
      <p:sp>
        <p:nvSpPr>
          <p:cNvPr id="3" name="Content Placeholder 2"/>
          <p:cNvSpPr>
            <a:spLocks noGrp="1"/>
          </p:cNvSpPr>
          <p:nvPr>
            <p:ph idx="1"/>
          </p:nvPr>
        </p:nvSpPr>
        <p:spPr/>
        <p:txBody>
          <a:bodyPr/>
          <a:lstStyle/>
          <a:p>
            <a:r>
              <a:rPr lang="en-US" dirty="0" smtClean="0"/>
              <a:t>Control group</a:t>
            </a:r>
            <a:endParaRPr lang="en-US" dirty="0"/>
          </a:p>
        </p:txBody>
      </p:sp>
    </p:spTree>
    <p:extLst>
      <p:ext uri="{BB962C8B-B14F-4D97-AF65-F5344CB8AC3E}">
        <p14:creationId xmlns:p14="http://schemas.microsoft.com/office/powerpoint/2010/main" val="1182804474"/>
      </p:ext>
    </p:extLst>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228</a:t>
            </a:r>
            <a:endParaRPr lang="en-US" dirty="0"/>
          </a:p>
        </p:txBody>
      </p:sp>
      <p:sp>
        <p:nvSpPr>
          <p:cNvPr id="3" name="Content Placeholder 2"/>
          <p:cNvSpPr>
            <a:spLocks noGrp="1"/>
          </p:cNvSpPr>
          <p:nvPr>
            <p:ph idx="1"/>
          </p:nvPr>
        </p:nvSpPr>
        <p:spPr/>
        <p:txBody>
          <a:bodyPr/>
          <a:lstStyle/>
          <a:p>
            <a:r>
              <a:rPr lang="en-US" dirty="0" smtClean="0"/>
              <a:t>Any variables not directly related to the independent variable or dependent variable</a:t>
            </a:r>
            <a:endParaRPr lang="en-US" dirty="0"/>
          </a:p>
        </p:txBody>
      </p:sp>
    </p:spTree>
    <p:extLst>
      <p:ext uri="{BB962C8B-B14F-4D97-AF65-F5344CB8AC3E}">
        <p14:creationId xmlns:p14="http://schemas.microsoft.com/office/powerpoint/2010/main" val="252586629"/>
      </p:ext>
    </p:extLst>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228- Answer</a:t>
            </a:r>
            <a:endParaRPr lang="en-US" dirty="0"/>
          </a:p>
        </p:txBody>
      </p:sp>
      <p:sp>
        <p:nvSpPr>
          <p:cNvPr id="3" name="Content Placeholder 2"/>
          <p:cNvSpPr>
            <a:spLocks noGrp="1"/>
          </p:cNvSpPr>
          <p:nvPr>
            <p:ph idx="1"/>
          </p:nvPr>
        </p:nvSpPr>
        <p:spPr/>
        <p:txBody>
          <a:bodyPr/>
          <a:lstStyle/>
          <a:p>
            <a:r>
              <a:rPr lang="en-US" dirty="0" smtClean="0"/>
              <a:t>Extraneous variables</a:t>
            </a:r>
            <a:endParaRPr lang="en-US" dirty="0"/>
          </a:p>
        </p:txBody>
      </p:sp>
    </p:spTree>
    <p:extLst>
      <p:ext uri="{BB962C8B-B14F-4D97-AF65-F5344CB8AC3E}">
        <p14:creationId xmlns:p14="http://schemas.microsoft.com/office/powerpoint/2010/main" val="1793426109"/>
      </p:ext>
    </p:extLst>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229</a:t>
            </a:r>
            <a:endParaRPr lang="en-US" dirty="0"/>
          </a:p>
        </p:txBody>
      </p:sp>
      <p:sp>
        <p:nvSpPr>
          <p:cNvPr id="3" name="Content Placeholder 2"/>
          <p:cNvSpPr>
            <a:spLocks noGrp="1"/>
          </p:cNvSpPr>
          <p:nvPr>
            <p:ph idx="1"/>
          </p:nvPr>
        </p:nvSpPr>
        <p:spPr/>
        <p:txBody>
          <a:bodyPr/>
          <a:lstStyle/>
          <a:p>
            <a:r>
              <a:rPr lang="en-US" dirty="0" smtClean="0"/>
              <a:t>The phenomenon in which the expectations of the participants in the study can influence their behavior</a:t>
            </a:r>
            <a:endParaRPr lang="en-US" dirty="0"/>
          </a:p>
        </p:txBody>
      </p:sp>
    </p:spTree>
    <p:extLst>
      <p:ext uri="{BB962C8B-B14F-4D97-AF65-F5344CB8AC3E}">
        <p14:creationId xmlns:p14="http://schemas.microsoft.com/office/powerpoint/2010/main" val="2510642566"/>
      </p:ext>
    </p:extLst>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229- Answer</a:t>
            </a:r>
            <a:endParaRPr lang="en-US" dirty="0"/>
          </a:p>
        </p:txBody>
      </p:sp>
      <p:sp>
        <p:nvSpPr>
          <p:cNvPr id="3" name="Content Placeholder 2"/>
          <p:cNvSpPr>
            <a:spLocks noGrp="1"/>
          </p:cNvSpPr>
          <p:nvPr>
            <p:ph idx="1"/>
          </p:nvPr>
        </p:nvSpPr>
        <p:spPr/>
        <p:txBody>
          <a:bodyPr/>
          <a:lstStyle/>
          <a:p>
            <a:r>
              <a:rPr lang="en-US" dirty="0" smtClean="0"/>
              <a:t>Placebo effect</a:t>
            </a:r>
            <a:endParaRPr lang="en-US" dirty="0"/>
          </a:p>
        </p:txBody>
      </p:sp>
    </p:spTree>
    <p:extLst>
      <p:ext uri="{BB962C8B-B14F-4D97-AF65-F5344CB8AC3E}">
        <p14:creationId xmlns:p14="http://schemas.microsoft.com/office/powerpoint/2010/main" val="2679642255"/>
      </p:ext>
    </p:extLst>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230</a:t>
            </a:r>
            <a:endParaRPr lang="en-US" dirty="0"/>
          </a:p>
        </p:txBody>
      </p:sp>
      <p:sp>
        <p:nvSpPr>
          <p:cNvPr id="3" name="Content Placeholder 2"/>
          <p:cNvSpPr>
            <a:spLocks noGrp="1"/>
          </p:cNvSpPr>
          <p:nvPr>
            <p:ph idx="1"/>
          </p:nvPr>
        </p:nvSpPr>
        <p:spPr/>
        <p:txBody>
          <a:bodyPr/>
          <a:lstStyle/>
          <a:p>
            <a:r>
              <a:rPr lang="en-US" dirty="0"/>
              <a:t>Study in which the subjects do not know if they are in the experimental or the control group</a:t>
            </a:r>
            <a:endParaRPr lang="en-US" dirty="0"/>
          </a:p>
        </p:txBody>
      </p:sp>
    </p:spTree>
    <p:extLst>
      <p:ext uri="{BB962C8B-B14F-4D97-AF65-F5344CB8AC3E}">
        <p14:creationId xmlns:p14="http://schemas.microsoft.com/office/powerpoint/2010/main" val="912792040"/>
      </p:ext>
    </p:extLst>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230- Answer</a:t>
            </a:r>
            <a:endParaRPr lang="en-US" dirty="0"/>
          </a:p>
        </p:txBody>
      </p:sp>
      <p:sp>
        <p:nvSpPr>
          <p:cNvPr id="3" name="Content Placeholder 2"/>
          <p:cNvSpPr>
            <a:spLocks noGrp="1"/>
          </p:cNvSpPr>
          <p:nvPr>
            <p:ph idx="1"/>
          </p:nvPr>
        </p:nvSpPr>
        <p:spPr/>
        <p:txBody>
          <a:bodyPr/>
          <a:lstStyle/>
          <a:p>
            <a:r>
              <a:rPr lang="en-US" dirty="0" smtClean="0"/>
              <a:t>Single-blind study</a:t>
            </a:r>
            <a:endParaRPr lang="en-US" dirty="0"/>
          </a:p>
        </p:txBody>
      </p:sp>
    </p:spTree>
    <p:extLst>
      <p:ext uri="{BB962C8B-B14F-4D97-AF65-F5344CB8AC3E}">
        <p14:creationId xmlns:p14="http://schemas.microsoft.com/office/powerpoint/2010/main" val="2439648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24</a:t>
            </a:r>
            <a:endParaRPr lang="en-US" dirty="0"/>
          </a:p>
        </p:txBody>
      </p:sp>
      <p:sp>
        <p:nvSpPr>
          <p:cNvPr id="3" name="Content Placeholder 2"/>
          <p:cNvSpPr>
            <a:spLocks noGrp="1"/>
          </p:cNvSpPr>
          <p:nvPr>
            <p:ph idx="1"/>
          </p:nvPr>
        </p:nvSpPr>
        <p:spPr/>
        <p:txBody>
          <a:bodyPr/>
          <a:lstStyle/>
          <a:p>
            <a:r>
              <a:rPr lang="en-US" dirty="0" smtClean="0"/>
              <a:t>Lived from 1596-1650</a:t>
            </a:r>
            <a:endParaRPr lang="en-US" dirty="0"/>
          </a:p>
        </p:txBody>
      </p:sp>
    </p:spTree>
    <p:extLst>
      <p:ext uri="{BB962C8B-B14F-4D97-AF65-F5344CB8AC3E}">
        <p14:creationId xmlns:p14="http://schemas.microsoft.com/office/powerpoint/2010/main" val="115386005"/>
      </p:ext>
    </p:extLst>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231</a:t>
            </a:r>
            <a:endParaRPr lang="en-US" dirty="0"/>
          </a:p>
        </p:txBody>
      </p:sp>
      <p:sp>
        <p:nvSpPr>
          <p:cNvPr id="3" name="Content Placeholder 2"/>
          <p:cNvSpPr>
            <a:spLocks noGrp="1"/>
          </p:cNvSpPr>
          <p:nvPr>
            <p:ph idx="1"/>
          </p:nvPr>
        </p:nvSpPr>
        <p:spPr/>
        <p:txBody>
          <a:bodyPr/>
          <a:lstStyle/>
          <a:p>
            <a:r>
              <a:rPr lang="en-US" dirty="0" smtClean="0"/>
              <a:t>Study where teachers were told students had either high potential or low potential and the response of the teachers to these students actually started to impact the students grades.</a:t>
            </a:r>
            <a:endParaRPr lang="en-US" dirty="0"/>
          </a:p>
        </p:txBody>
      </p:sp>
    </p:spTree>
    <p:extLst>
      <p:ext uri="{BB962C8B-B14F-4D97-AF65-F5344CB8AC3E}">
        <p14:creationId xmlns:p14="http://schemas.microsoft.com/office/powerpoint/2010/main" val="1768992433"/>
      </p:ext>
    </p:extLst>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231- Answer</a:t>
            </a:r>
            <a:endParaRPr lang="en-US" dirty="0"/>
          </a:p>
        </p:txBody>
      </p:sp>
      <p:sp>
        <p:nvSpPr>
          <p:cNvPr id="3" name="Content Placeholder 2"/>
          <p:cNvSpPr>
            <a:spLocks noGrp="1"/>
          </p:cNvSpPr>
          <p:nvPr>
            <p:ph idx="1"/>
          </p:nvPr>
        </p:nvSpPr>
        <p:spPr/>
        <p:txBody>
          <a:bodyPr/>
          <a:lstStyle/>
          <a:p>
            <a:r>
              <a:rPr lang="en-US" dirty="0" err="1" smtClean="0"/>
              <a:t>Pygmalian</a:t>
            </a:r>
            <a:r>
              <a:rPr lang="en-US" dirty="0" smtClean="0"/>
              <a:t> in the classroom</a:t>
            </a:r>
            <a:endParaRPr lang="en-US" dirty="0"/>
          </a:p>
        </p:txBody>
      </p:sp>
    </p:spTree>
    <p:extLst>
      <p:ext uri="{BB962C8B-B14F-4D97-AF65-F5344CB8AC3E}">
        <p14:creationId xmlns:p14="http://schemas.microsoft.com/office/powerpoint/2010/main" val="2341949170"/>
      </p:ext>
    </p:extLst>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232</a:t>
            </a:r>
            <a:endParaRPr lang="en-US" dirty="0"/>
          </a:p>
        </p:txBody>
      </p:sp>
      <p:sp>
        <p:nvSpPr>
          <p:cNvPr id="3" name="Content Placeholder 2"/>
          <p:cNvSpPr>
            <a:spLocks noGrp="1"/>
          </p:cNvSpPr>
          <p:nvPr>
            <p:ph idx="1"/>
          </p:nvPr>
        </p:nvSpPr>
        <p:spPr/>
        <p:txBody>
          <a:bodyPr/>
          <a:lstStyle/>
          <a:p>
            <a:r>
              <a:rPr lang="en-US" dirty="0" smtClean="0"/>
              <a:t>An alternative research designed used with participants can’t be randomly assigned</a:t>
            </a:r>
            <a:endParaRPr lang="en-US" dirty="0"/>
          </a:p>
        </p:txBody>
      </p:sp>
    </p:spTree>
    <p:extLst>
      <p:ext uri="{BB962C8B-B14F-4D97-AF65-F5344CB8AC3E}">
        <p14:creationId xmlns:p14="http://schemas.microsoft.com/office/powerpoint/2010/main" val="1193458814"/>
      </p:ext>
    </p:extLst>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232- Answer</a:t>
            </a:r>
            <a:endParaRPr lang="en-US" dirty="0"/>
          </a:p>
        </p:txBody>
      </p:sp>
      <p:sp>
        <p:nvSpPr>
          <p:cNvPr id="3" name="Content Placeholder 2"/>
          <p:cNvSpPr>
            <a:spLocks noGrp="1"/>
          </p:cNvSpPr>
          <p:nvPr>
            <p:ph idx="1"/>
          </p:nvPr>
        </p:nvSpPr>
        <p:spPr/>
        <p:txBody>
          <a:bodyPr/>
          <a:lstStyle/>
          <a:p>
            <a:r>
              <a:rPr lang="en-US" dirty="0" smtClean="0"/>
              <a:t>Quasi-experimental design</a:t>
            </a:r>
            <a:endParaRPr lang="en-US" dirty="0"/>
          </a:p>
        </p:txBody>
      </p:sp>
    </p:spTree>
    <p:extLst>
      <p:ext uri="{BB962C8B-B14F-4D97-AF65-F5344CB8AC3E}">
        <p14:creationId xmlns:p14="http://schemas.microsoft.com/office/powerpoint/2010/main" val="1365954758"/>
      </p:ext>
    </p:extLst>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233</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94714948"/>
      </p:ext>
    </p:extLst>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233-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96172994"/>
      </p:ext>
    </p:extLst>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234</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42162931"/>
      </p:ext>
    </p:extLst>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234-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58046865"/>
      </p:ext>
    </p:extLst>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235</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61401356"/>
      </p:ext>
    </p:extLst>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235-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854699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24- Answer</a:t>
            </a:r>
            <a:endParaRPr lang="en-US" dirty="0"/>
          </a:p>
        </p:txBody>
      </p:sp>
      <p:sp>
        <p:nvSpPr>
          <p:cNvPr id="3" name="Content Placeholder 2"/>
          <p:cNvSpPr>
            <a:spLocks noGrp="1"/>
          </p:cNvSpPr>
          <p:nvPr>
            <p:ph idx="1"/>
          </p:nvPr>
        </p:nvSpPr>
        <p:spPr/>
        <p:txBody>
          <a:bodyPr/>
          <a:lstStyle/>
          <a:p>
            <a:r>
              <a:rPr lang="en-US" dirty="0" smtClean="0"/>
              <a:t>Rene Descartes</a:t>
            </a:r>
            <a:endParaRPr lang="en-US" dirty="0"/>
          </a:p>
        </p:txBody>
      </p:sp>
    </p:spTree>
    <p:extLst>
      <p:ext uri="{BB962C8B-B14F-4D97-AF65-F5344CB8AC3E}">
        <p14:creationId xmlns:p14="http://schemas.microsoft.com/office/powerpoint/2010/main" val="2333707619"/>
      </p:ext>
    </p:extLst>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236</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43065597"/>
      </p:ext>
    </p:extLst>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236-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23866808"/>
      </p:ext>
    </p:extLst>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237</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47248624"/>
      </p:ext>
    </p:extLst>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237-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65570961"/>
      </p:ext>
    </p:extLst>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238</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2178261"/>
      </p:ext>
    </p:extLst>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238-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2253248"/>
      </p:ext>
    </p:extLst>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239</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85011166"/>
      </p:ext>
    </p:extLst>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239- Answer</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1521572"/>
      </p:ext>
    </p:extLst>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240</a:t>
            </a:r>
            <a:endParaRPr lang="en-US" dirty="0"/>
          </a:p>
        </p:txBody>
      </p:sp>
      <p:sp>
        <p:nvSpPr>
          <p:cNvPr id="3" name="Content Placeholder 2"/>
          <p:cNvSpPr>
            <a:spLocks noGrp="1"/>
          </p:cNvSpPr>
          <p:nvPr>
            <p:ph idx="1"/>
          </p:nvPr>
        </p:nvSpPr>
        <p:spPr/>
        <p:txBody>
          <a:bodyPr/>
          <a:lstStyle/>
          <a:p>
            <a:r>
              <a:rPr lang="en-US" dirty="0" smtClean="0"/>
              <a:t>Study in which neither the experimenter nor the subjects knows if the subjects are in the experimental or control group</a:t>
            </a:r>
            <a:endParaRPr lang="en-US" dirty="0"/>
          </a:p>
        </p:txBody>
      </p:sp>
    </p:spTree>
    <p:extLst>
      <p:ext uri="{BB962C8B-B14F-4D97-AF65-F5344CB8AC3E}">
        <p14:creationId xmlns:p14="http://schemas.microsoft.com/office/powerpoint/2010/main" val="933723853"/>
      </p:ext>
    </p:extLst>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240- Answer</a:t>
            </a:r>
            <a:endParaRPr lang="en-US" dirty="0"/>
          </a:p>
        </p:txBody>
      </p:sp>
      <p:sp>
        <p:nvSpPr>
          <p:cNvPr id="3" name="Content Placeholder 2"/>
          <p:cNvSpPr>
            <a:spLocks noGrp="1"/>
          </p:cNvSpPr>
          <p:nvPr>
            <p:ph idx="1"/>
          </p:nvPr>
        </p:nvSpPr>
        <p:spPr/>
        <p:txBody>
          <a:bodyPr/>
          <a:lstStyle/>
          <a:p>
            <a:r>
              <a:rPr lang="en-US" dirty="0" smtClean="0"/>
              <a:t>Double blind study</a:t>
            </a:r>
            <a:endParaRPr lang="en-US" dirty="0"/>
          </a:p>
        </p:txBody>
      </p:sp>
    </p:spTree>
    <p:extLst>
      <p:ext uri="{BB962C8B-B14F-4D97-AF65-F5344CB8AC3E}">
        <p14:creationId xmlns:p14="http://schemas.microsoft.com/office/powerpoint/2010/main" val="331345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Answer</a:t>
            </a:r>
            <a:endParaRPr lang="en-US" dirty="0"/>
          </a:p>
        </p:txBody>
      </p:sp>
      <p:sp>
        <p:nvSpPr>
          <p:cNvPr id="3" name="Content Placeholder 2"/>
          <p:cNvSpPr>
            <a:spLocks noGrp="1"/>
          </p:cNvSpPr>
          <p:nvPr>
            <p:ph idx="1"/>
          </p:nvPr>
        </p:nvSpPr>
        <p:spPr/>
        <p:txBody>
          <a:bodyPr/>
          <a:lstStyle/>
          <a:p>
            <a:r>
              <a:rPr lang="en-US" dirty="0" smtClean="0"/>
              <a:t>Description</a:t>
            </a:r>
          </a:p>
          <a:p>
            <a:r>
              <a:rPr lang="en-US" dirty="0" smtClean="0"/>
              <a:t>Explanation</a:t>
            </a:r>
          </a:p>
          <a:p>
            <a:r>
              <a:rPr lang="en-US" dirty="0" smtClean="0"/>
              <a:t>Prediction</a:t>
            </a:r>
          </a:p>
          <a:p>
            <a:r>
              <a:rPr lang="en-US" dirty="0" smtClean="0"/>
              <a:t>Control</a:t>
            </a:r>
            <a:endParaRPr lang="en-US" dirty="0"/>
          </a:p>
        </p:txBody>
      </p:sp>
    </p:spTree>
    <p:extLst>
      <p:ext uri="{BB962C8B-B14F-4D97-AF65-F5344CB8AC3E}">
        <p14:creationId xmlns:p14="http://schemas.microsoft.com/office/powerpoint/2010/main" val="1059712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25</a:t>
            </a:r>
            <a:endParaRPr lang="en-US" dirty="0"/>
          </a:p>
        </p:txBody>
      </p:sp>
      <p:sp>
        <p:nvSpPr>
          <p:cNvPr id="3" name="Content Placeholder 2"/>
          <p:cNvSpPr>
            <a:spLocks noGrp="1"/>
          </p:cNvSpPr>
          <p:nvPr>
            <p:ph idx="1"/>
          </p:nvPr>
        </p:nvSpPr>
        <p:spPr/>
        <p:txBody>
          <a:bodyPr/>
          <a:lstStyle/>
          <a:p>
            <a:r>
              <a:rPr lang="en-US" dirty="0"/>
              <a:t>Prior to Descartes what did philosophers believe was the function of the soul</a:t>
            </a:r>
          </a:p>
        </p:txBody>
      </p:sp>
    </p:spTree>
    <p:extLst>
      <p:ext uri="{BB962C8B-B14F-4D97-AF65-F5344CB8AC3E}">
        <p14:creationId xmlns:p14="http://schemas.microsoft.com/office/powerpoint/2010/main" val="3132840613"/>
      </p:ext>
    </p:extLst>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241</a:t>
            </a:r>
            <a:endParaRPr lang="en-US" dirty="0"/>
          </a:p>
        </p:txBody>
      </p:sp>
      <p:sp>
        <p:nvSpPr>
          <p:cNvPr id="3" name="Content Placeholder 2"/>
          <p:cNvSpPr>
            <a:spLocks noGrp="1"/>
          </p:cNvSpPr>
          <p:nvPr>
            <p:ph idx="1"/>
          </p:nvPr>
        </p:nvSpPr>
        <p:spPr/>
        <p:txBody>
          <a:bodyPr/>
          <a:lstStyle/>
          <a:p>
            <a:r>
              <a:rPr lang="en-US" dirty="0" smtClean="0"/>
              <a:t>Researchers of </a:t>
            </a:r>
            <a:r>
              <a:rPr lang="en-US" dirty="0" err="1" smtClean="0"/>
              <a:t>Pygmalian</a:t>
            </a:r>
            <a:r>
              <a:rPr lang="en-US" dirty="0" smtClean="0"/>
              <a:t> in the classroom</a:t>
            </a:r>
            <a:endParaRPr lang="en-US" dirty="0"/>
          </a:p>
        </p:txBody>
      </p:sp>
    </p:spTree>
    <p:extLst>
      <p:ext uri="{BB962C8B-B14F-4D97-AF65-F5344CB8AC3E}">
        <p14:creationId xmlns:p14="http://schemas.microsoft.com/office/powerpoint/2010/main" val="3612731953"/>
      </p:ext>
    </p:extLst>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241- Answer</a:t>
            </a:r>
            <a:endParaRPr lang="en-US" dirty="0"/>
          </a:p>
        </p:txBody>
      </p:sp>
      <p:sp>
        <p:nvSpPr>
          <p:cNvPr id="3" name="Content Placeholder 2"/>
          <p:cNvSpPr>
            <a:spLocks noGrp="1"/>
          </p:cNvSpPr>
          <p:nvPr>
            <p:ph idx="1"/>
          </p:nvPr>
        </p:nvSpPr>
        <p:spPr/>
        <p:txBody>
          <a:bodyPr/>
          <a:lstStyle/>
          <a:p>
            <a:r>
              <a:rPr lang="en-US" dirty="0" smtClean="0"/>
              <a:t>Robert Rosenthal and Lenore Jacobson</a:t>
            </a:r>
            <a:endParaRPr lang="en-US" dirty="0"/>
          </a:p>
        </p:txBody>
      </p:sp>
    </p:spTree>
    <p:extLst>
      <p:ext uri="{BB962C8B-B14F-4D97-AF65-F5344CB8AC3E}">
        <p14:creationId xmlns:p14="http://schemas.microsoft.com/office/powerpoint/2010/main" val="17532562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25- Answer</a:t>
            </a:r>
            <a:endParaRPr lang="en-US" dirty="0"/>
          </a:p>
        </p:txBody>
      </p:sp>
      <p:sp>
        <p:nvSpPr>
          <p:cNvPr id="3" name="Content Placeholder 2"/>
          <p:cNvSpPr>
            <a:spLocks noGrp="1"/>
          </p:cNvSpPr>
          <p:nvPr>
            <p:ph idx="1"/>
          </p:nvPr>
        </p:nvSpPr>
        <p:spPr/>
        <p:txBody>
          <a:bodyPr/>
          <a:lstStyle/>
          <a:p>
            <a:r>
              <a:rPr lang="en-US" dirty="0"/>
              <a:t>The soul was viewed as the source of heat, life, and movement</a:t>
            </a:r>
          </a:p>
        </p:txBody>
      </p:sp>
    </p:spTree>
    <p:extLst>
      <p:ext uri="{BB962C8B-B14F-4D97-AF65-F5344CB8AC3E}">
        <p14:creationId xmlns:p14="http://schemas.microsoft.com/office/powerpoint/2010/main" val="21147534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26</a:t>
            </a:r>
            <a:endParaRPr lang="en-US" dirty="0"/>
          </a:p>
        </p:txBody>
      </p:sp>
      <p:sp>
        <p:nvSpPr>
          <p:cNvPr id="3" name="Content Placeholder 2"/>
          <p:cNvSpPr>
            <a:spLocks noGrp="1"/>
          </p:cNvSpPr>
          <p:nvPr>
            <p:ph idx="1"/>
          </p:nvPr>
        </p:nvSpPr>
        <p:spPr/>
        <p:txBody>
          <a:bodyPr/>
          <a:lstStyle/>
          <a:p>
            <a:r>
              <a:rPr lang="en-US" dirty="0" smtClean="0"/>
              <a:t>Aristotle’s teacher</a:t>
            </a:r>
            <a:endParaRPr lang="en-US" dirty="0"/>
          </a:p>
        </p:txBody>
      </p:sp>
    </p:spTree>
    <p:extLst>
      <p:ext uri="{BB962C8B-B14F-4D97-AF65-F5344CB8AC3E}">
        <p14:creationId xmlns:p14="http://schemas.microsoft.com/office/powerpoint/2010/main" val="11324474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26- Answer</a:t>
            </a:r>
            <a:endParaRPr lang="en-US" dirty="0"/>
          </a:p>
        </p:txBody>
      </p:sp>
      <p:sp>
        <p:nvSpPr>
          <p:cNvPr id="3" name="Content Placeholder 2"/>
          <p:cNvSpPr>
            <a:spLocks noGrp="1"/>
          </p:cNvSpPr>
          <p:nvPr>
            <p:ph idx="1"/>
          </p:nvPr>
        </p:nvSpPr>
        <p:spPr/>
        <p:txBody>
          <a:bodyPr/>
          <a:lstStyle/>
          <a:p>
            <a:r>
              <a:rPr lang="en-US" dirty="0" smtClean="0"/>
              <a:t>Plato</a:t>
            </a:r>
            <a:endParaRPr lang="en-US" dirty="0"/>
          </a:p>
        </p:txBody>
      </p:sp>
    </p:spTree>
    <p:extLst>
      <p:ext uri="{BB962C8B-B14F-4D97-AF65-F5344CB8AC3E}">
        <p14:creationId xmlns:p14="http://schemas.microsoft.com/office/powerpoint/2010/main" val="23846370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27</a:t>
            </a:r>
            <a:endParaRPr lang="en-US" dirty="0"/>
          </a:p>
        </p:txBody>
      </p:sp>
      <p:sp>
        <p:nvSpPr>
          <p:cNvPr id="3" name="Content Placeholder 2"/>
          <p:cNvSpPr>
            <a:spLocks noGrp="1"/>
          </p:cNvSpPr>
          <p:nvPr>
            <p:ph idx="1"/>
          </p:nvPr>
        </p:nvSpPr>
        <p:spPr/>
        <p:txBody>
          <a:bodyPr/>
          <a:lstStyle/>
          <a:p>
            <a:r>
              <a:rPr lang="en-US" dirty="0" smtClean="0"/>
              <a:t>Aristotle’s teacher</a:t>
            </a:r>
          </a:p>
          <a:p>
            <a:r>
              <a:rPr lang="en-US" dirty="0" smtClean="0"/>
              <a:t>Lived 427-347 B.C.</a:t>
            </a:r>
          </a:p>
          <a:p>
            <a:r>
              <a:rPr lang="en-US" dirty="0" smtClean="0"/>
              <a:t>Believed the soul could exist separately from the body</a:t>
            </a:r>
          </a:p>
          <a:p>
            <a:r>
              <a:rPr lang="en-US" dirty="0" smtClean="0"/>
              <a:t>Dualism: a belief that human beings consist of two distinct but intimately conjoined entities, a material body and an immaterial soul.</a:t>
            </a:r>
          </a:p>
          <a:p>
            <a:endParaRPr lang="en-US" dirty="0"/>
          </a:p>
        </p:txBody>
      </p:sp>
    </p:spTree>
    <p:extLst>
      <p:ext uri="{BB962C8B-B14F-4D97-AF65-F5344CB8AC3E}">
        <p14:creationId xmlns:p14="http://schemas.microsoft.com/office/powerpoint/2010/main" val="7550419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27- Answer</a:t>
            </a:r>
            <a:endParaRPr lang="en-US" dirty="0"/>
          </a:p>
        </p:txBody>
      </p:sp>
      <p:sp>
        <p:nvSpPr>
          <p:cNvPr id="3" name="Content Placeholder 2"/>
          <p:cNvSpPr>
            <a:spLocks noGrp="1"/>
          </p:cNvSpPr>
          <p:nvPr>
            <p:ph idx="1"/>
          </p:nvPr>
        </p:nvSpPr>
        <p:spPr/>
        <p:txBody>
          <a:bodyPr/>
          <a:lstStyle/>
          <a:p>
            <a:r>
              <a:rPr lang="en-US" dirty="0" smtClean="0"/>
              <a:t>Plato</a:t>
            </a:r>
            <a:endParaRPr lang="en-US" dirty="0"/>
          </a:p>
        </p:txBody>
      </p:sp>
    </p:spTree>
    <p:extLst>
      <p:ext uri="{BB962C8B-B14F-4D97-AF65-F5344CB8AC3E}">
        <p14:creationId xmlns:p14="http://schemas.microsoft.com/office/powerpoint/2010/main" val="38823762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28</a:t>
            </a:r>
            <a:endParaRPr lang="en-US" dirty="0"/>
          </a:p>
        </p:txBody>
      </p:sp>
      <p:sp>
        <p:nvSpPr>
          <p:cNvPr id="3" name="Content Placeholder 2"/>
          <p:cNvSpPr>
            <a:spLocks noGrp="1"/>
          </p:cNvSpPr>
          <p:nvPr>
            <p:ph idx="1"/>
          </p:nvPr>
        </p:nvSpPr>
        <p:spPr/>
        <p:txBody>
          <a:bodyPr/>
          <a:lstStyle/>
          <a:p>
            <a:r>
              <a:rPr lang="en-US" dirty="0" smtClean="0"/>
              <a:t>Wrote De Anima</a:t>
            </a:r>
            <a:endParaRPr lang="en-US" dirty="0"/>
          </a:p>
        </p:txBody>
      </p:sp>
    </p:spTree>
    <p:extLst>
      <p:ext uri="{BB962C8B-B14F-4D97-AF65-F5344CB8AC3E}">
        <p14:creationId xmlns:p14="http://schemas.microsoft.com/office/powerpoint/2010/main" val="37940716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28- Answer</a:t>
            </a:r>
            <a:endParaRPr lang="en-US" dirty="0"/>
          </a:p>
        </p:txBody>
      </p:sp>
      <p:sp>
        <p:nvSpPr>
          <p:cNvPr id="3" name="Content Placeholder 2"/>
          <p:cNvSpPr>
            <a:spLocks noGrp="1"/>
          </p:cNvSpPr>
          <p:nvPr>
            <p:ph idx="1"/>
          </p:nvPr>
        </p:nvSpPr>
        <p:spPr/>
        <p:txBody>
          <a:bodyPr/>
          <a:lstStyle/>
          <a:p>
            <a:r>
              <a:rPr lang="en-US" dirty="0" smtClean="0"/>
              <a:t>Aristotle</a:t>
            </a:r>
            <a:endParaRPr lang="en-US" dirty="0"/>
          </a:p>
        </p:txBody>
      </p:sp>
    </p:spTree>
    <p:extLst>
      <p:ext uri="{BB962C8B-B14F-4D97-AF65-F5344CB8AC3E}">
        <p14:creationId xmlns:p14="http://schemas.microsoft.com/office/powerpoint/2010/main" val="3950584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29</a:t>
            </a:r>
            <a:endParaRPr lang="en-US" dirty="0"/>
          </a:p>
        </p:txBody>
      </p:sp>
      <p:sp>
        <p:nvSpPr>
          <p:cNvPr id="3" name="Content Placeholder 2"/>
          <p:cNvSpPr>
            <a:spLocks noGrp="1"/>
          </p:cNvSpPr>
          <p:nvPr>
            <p:ph idx="1"/>
          </p:nvPr>
        </p:nvSpPr>
        <p:spPr/>
        <p:txBody>
          <a:bodyPr/>
          <a:lstStyle/>
          <a:p>
            <a:r>
              <a:rPr lang="en-US" dirty="0" smtClean="0"/>
              <a:t>French philosopher and mathematician</a:t>
            </a:r>
            <a:endParaRPr lang="en-US" dirty="0"/>
          </a:p>
        </p:txBody>
      </p:sp>
    </p:spTree>
    <p:extLst>
      <p:ext uri="{BB962C8B-B14F-4D97-AF65-F5344CB8AC3E}">
        <p14:creationId xmlns:p14="http://schemas.microsoft.com/office/powerpoint/2010/main" val="35024332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29- Answer</a:t>
            </a:r>
            <a:endParaRPr lang="en-US" dirty="0"/>
          </a:p>
        </p:txBody>
      </p:sp>
      <p:sp>
        <p:nvSpPr>
          <p:cNvPr id="3" name="Content Placeholder 2"/>
          <p:cNvSpPr>
            <a:spLocks noGrp="1"/>
          </p:cNvSpPr>
          <p:nvPr>
            <p:ph idx="1"/>
          </p:nvPr>
        </p:nvSpPr>
        <p:spPr/>
        <p:txBody>
          <a:bodyPr/>
          <a:lstStyle/>
          <a:p>
            <a:r>
              <a:rPr lang="en-US" dirty="0" smtClean="0"/>
              <a:t>Descartes</a:t>
            </a:r>
            <a:endParaRPr lang="en-US" dirty="0"/>
          </a:p>
        </p:txBody>
      </p:sp>
    </p:spTree>
    <p:extLst>
      <p:ext uri="{BB962C8B-B14F-4D97-AF65-F5344CB8AC3E}">
        <p14:creationId xmlns:p14="http://schemas.microsoft.com/office/powerpoint/2010/main" val="35989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lstStyle/>
          <a:p>
            <a:r>
              <a:rPr lang="en-US" dirty="0" smtClean="0"/>
              <a:t>What is description</a:t>
            </a:r>
            <a:endParaRPr lang="en-US" dirty="0"/>
          </a:p>
        </p:txBody>
      </p:sp>
    </p:spTree>
    <p:extLst>
      <p:ext uri="{BB962C8B-B14F-4D97-AF65-F5344CB8AC3E}">
        <p14:creationId xmlns:p14="http://schemas.microsoft.com/office/powerpoint/2010/main" val="23466499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30</a:t>
            </a:r>
            <a:endParaRPr lang="en-US" dirty="0"/>
          </a:p>
        </p:txBody>
      </p:sp>
      <p:sp>
        <p:nvSpPr>
          <p:cNvPr id="3" name="Content Placeholder 2"/>
          <p:cNvSpPr>
            <a:spLocks noGrp="1"/>
          </p:cNvSpPr>
          <p:nvPr>
            <p:ph idx="1"/>
          </p:nvPr>
        </p:nvSpPr>
        <p:spPr/>
        <p:txBody>
          <a:bodyPr/>
          <a:lstStyle/>
          <a:p>
            <a:r>
              <a:rPr lang="en-US" dirty="0"/>
              <a:t>Why was Descartes dualism theory well received</a:t>
            </a:r>
          </a:p>
        </p:txBody>
      </p:sp>
    </p:spTree>
    <p:extLst>
      <p:ext uri="{BB962C8B-B14F-4D97-AF65-F5344CB8AC3E}">
        <p14:creationId xmlns:p14="http://schemas.microsoft.com/office/powerpoint/2010/main" val="31960701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30- Answer</a:t>
            </a:r>
            <a:endParaRPr lang="en-US" dirty="0"/>
          </a:p>
        </p:txBody>
      </p:sp>
      <p:sp>
        <p:nvSpPr>
          <p:cNvPr id="3" name="Content Placeholder 2"/>
          <p:cNvSpPr>
            <a:spLocks noGrp="1"/>
          </p:cNvSpPr>
          <p:nvPr>
            <p:ph idx="1"/>
          </p:nvPr>
        </p:nvSpPr>
        <p:spPr/>
        <p:txBody>
          <a:bodyPr/>
          <a:lstStyle/>
          <a:p>
            <a:r>
              <a:rPr lang="en-US" dirty="0"/>
              <a:t>It accounted for the functions of the sense organs, nerves, and muscles without violating religious beliefs at that time.</a:t>
            </a:r>
          </a:p>
        </p:txBody>
      </p:sp>
    </p:spTree>
    <p:extLst>
      <p:ext uri="{BB962C8B-B14F-4D97-AF65-F5344CB8AC3E}">
        <p14:creationId xmlns:p14="http://schemas.microsoft.com/office/powerpoint/2010/main" val="4577717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31</a:t>
            </a:r>
            <a:endParaRPr lang="en-US" dirty="0"/>
          </a:p>
        </p:txBody>
      </p:sp>
      <p:sp>
        <p:nvSpPr>
          <p:cNvPr id="3" name="Content Placeholder 2"/>
          <p:cNvSpPr>
            <a:spLocks noGrp="1"/>
          </p:cNvSpPr>
          <p:nvPr>
            <p:ph idx="1"/>
          </p:nvPr>
        </p:nvSpPr>
        <p:spPr/>
        <p:txBody>
          <a:bodyPr/>
          <a:lstStyle/>
          <a:p>
            <a:r>
              <a:rPr lang="en-US" dirty="0"/>
              <a:t>What is </a:t>
            </a:r>
            <a:r>
              <a:rPr lang="en-US" dirty="0" smtClean="0"/>
              <a:t>the true </a:t>
            </a:r>
            <a:r>
              <a:rPr lang="en-US" dirty="0"/>
              <a:t>function of the Pineal gland</a:t>
            </a:r>
          </a:p>
        </p:txBody>
      </p:sp>
    </p:spTree>
    <p:extLst>
      <p:ext uri="{BB962C8B-B14F-4D97-AF65-F5344CB8AC3E}">
        <p14:creationId xmlns:p14="http://schemas.microsoft.com/office/powerpoint/2010/main" val="14036420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31- Answer</a:t>
            </a:r>
            <a:endParaRPr lang="en-US" dirty="0"/>
          </a:p>
        </p:txBody>
      </p:sp>
      <p:sp>
        <p:nvSpPr>
          <p:cNvPr id="3" name="Content Placeholder 2"/>
          <p:cNvSpPr>
            <a:spLocks noGrp="1"/>
          </p:cNvSpPr>
          <p:nvPr>
            <p:ph idx="1"/>
          </p:nvPr>
        </p:nvSpPr>
        <p:spPr/>
        <p:txBody>
          <a:bodyPr/>
          <a:lstStyle/>
          <a:p>
            <a:r>
              <a:rPr lang="en-US" dirty="0"/>
              <a:t>-Produces several hormones including melatonin</a:t>
            </a:r>
          </a:p>
          <a:p>
            <a:r>
              <a:rPr lang="en-US" dirty="0"/>
              <a:t>-Regulation of endocrine functions</a:t>
            </a:r>
          </a:p>
          <a:p>
            <a:r>
              <a:rPr lang="en-US" dirty="0"/>
              <a:t>-Conversion of nervous system signals to endocrine signals</a:t>
            </a:r>
          </a:p>
          <a:p>
            <a:r>
              <a:rPr lang="en-US" dirty="0"/>
              <a:t>-Causes sleepiness</a:t>
            </a:r>
          </a:p>
          <a:p>
            <a:r>
              <a:rPr lang="en-US" dirty="0"/>
              <a:t>-Influences development of sexual organs</a:t>
            </a:r>
          </a:p>
        </p:txBody>
      </p:sp>
    </p:spTree>
    <p:extLst>
      <p:ext uri="{BB962C8B-B14F-4D97-AF65-F5344CB8AC3E}">
        <p14:creationId xmlns:p14="http://schemas.microsoft.com/office/powerpoint/2010/main" val="8851550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32</a:t>
            </a:r>
            <a:endParaRPr lang="en-US" dirty="0"/>
          </a:p>
        </p:txBody>
      </p:sp>
      <p:sp>
        <p:nvSpPr>
          <p:cNvPr id="3" name="Content Placeholder 2"/>
          <p:cNvSpPr>
            <a:spLocks noGrp="1"/>
          </p:cNvSpPr>
          <p:nvPr>
            <p:ph idx="1"/>
          </p:nvPr>
        </p:nvSpPr>
        <p:spPr/>
        <p:txBody>
          <a:bodyPr/>
          <a:lstStyle/>
          <a:p>
            <a:r>
              <a:rPr lang="en-US" dirty="0" smtClean="0"/>
              <a:t>Lived from 1599-1679</a:t>
            </a:r>
            <a:endParaRPr lang="en-US" dirty="0"/>
          </a:p>
        </p:txBody>
      </p:sp>
    </p:spTree>
    <p:extLst>
      <p:ext uri="{BB962C8B-B14F-4D97-AF65-F5344CB8AC3E}">
        <p14:creationId xmlns:p14="http://schemas.microsoft.com/office/powerpoint/2010/main" val="30604757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32- Answer</a:t>
            </a:r>
            <a:endParaRPr lang="en-US" dirty="0"/>
          </a:p>
        </p:txBody>
      </p:sp>
      <p:sp>
        <p:nvSpPr>
          <p:cNvPr id="3" name="Content Placeholder 2"/>
          <p:cNvSpPr>
            <a:spLocks noGrp="1"/>
          </p:cNvSpPr>
          <p:nvPr>
            <p:ph idx="1"/>
          </p:nvPr>
        </p:nvSpPr>
        <p:spPr/>
        <p:txBody>
          <a:bodyPr/>
          <a:lstStyle/>
          <a:p>
            <a:r>
              <a:rPr lang="en-US" dirty="0" smtClean="0"/>
              <a:t>Thomas Hobbes</a:t>
            </a:r>
            <a:endParaRPr lang="en-US" dirty="0"/>
          </a:p>
        </p:txBody>
      </p:sp>
    </p:spTree>
    <p:extLst>
      <p:ext uri="{BB962C8B-B14F-4D97-AF65-F5344CB8AC3E}">
        <p14:creationId xmlns:p14="http://schemas.microsoft.com/office/powerpoint/2010/main" val="10708672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33</a:t>
            </a:r>
            <a:endParaRPr lang="en-US" dirty="0"/>
          </a:p>
        </p:txBody>
      </p:sp>
      <p:sp>
        <p:nvSpPr>
          <p:cNvPr id="3" name="Content Placeholder 2"/>
          <p:cNvSpPr>
            <a:spLocks noGrp="1"/>
          </p:cNvSpPr>
          <p:nvPr>
            <p:ph idx="1"/>
          </p:nvPr>
        </p:nvSpPr>
        <p:spPr/>
        <p:txBody>
          <a:bodyPr/>
          <a:lstStyle/>
          <a:p>
            <a:r>
              <a:rPr lang="en-US" dirty="0" smtClean="0"/>
              <a:t>What is the function of the pineal gland according to Descartes</a:t>
            </a:r>
            <a:endParaRPr lang="en-US" dirty="0"/>
          </a:p>
        </p:txBody>
      </p:sp>
    </p:spTree>
    <p:extLst>
      <p:ext uri="{BB962C8B-B14F-4D97-AF65-F5344CB8AC3E}">
        <p14:creationId xmlns:p14="http://schemas.microsoft.com/office/powerpoint/2010/main" val="17111361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33-Answer</a:t>
            </a:r>
            <a:endParaRPr lang="en-US" dirty="0"/>
          </a:p>
        </p:txBody>
      </p:sp>
      <p:sp>
        <p:nvSpPr>
          <p:cNvPr id="3" name="Content Placeholder 2"/>
          <p:cNvSpPr>
            <a:spLocks noGrp="1"/>
          </p:cNvSpPr>
          <p:nvPr>
            <p:ph idx="1"/>
          </p:nvPr>
        </p:nvSpPr>
        <p:spPr/>
        <p:txBody>
          <a:bodyPr/>
          <a:lstStyle/>
          <a:p>
            <a:r>
              <a:rPr lang="en-US" dirty="0" smtClean="0"/>
              <a:t>Descartes believed the pineal gland was the seat of the soul</a:t>
            </a:r>
            <a:endParaRPr lang="en-US" dirty="0"/>
          </a:p>
        </p:txBody>
      </p:sp>
    </p:spTree>
    <p:extLst>
      <p:ext uri="{BB962C8B-B14F-4D97-AF65-F5344CB8AC3E}">
        <p14:creationId xmlns:p14="http://schemas.microsoft.com/office/powerpoint/2010/main" val="42220125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34</a:t>
            </a:r>
            <a:endParaRPr lang="en-US" dirty="0"/>
          </a:p>
        </p:txBody>
      </p:sp>
      <p:sp>
        <p:nvSpPr>
          <p:cNvPr id="3" name="Content Placeholder 2"/>
          <p:cNvSpPr>
            <a:spLocks noGrp="1"/>
          </p:cNvSpPr>
          <p:nvPr>
            <p:ph idx="1"/>
          </p:nvPr>
        </p:nvSpPr>
        <p:spPr/>
        <p:txBody>
          <a:bodyPr/>
          <a:lstStyle/>
          <a:p>
            <a:r>
              <a:rPr lang="en-US" dirty="0" smtClean="0"/>
              <a:t>Philosopher who believed the soul could exist separately from the body (called dualism)</a:t>
            </a:r>
            <a:endParaRPr lang="en-US" dirty="0"/>
          </a:p>
        </p:txBody>
      </p:sp>
    </p:spTree>
    <p:extLst>
      <p:ext uri="{BB962C8B-B14F-4D97-AF65-F5344CB8AC3E}">
        <p14:creationId xmlns:p14="http://schemas.microsoft.com/office/powerpoint/2010/main" val="18803602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34- Answer</a:t>
            </a:r>
            <a:endParaRPr lang="en-US" dirty="0"/>
          </a:p>
        </p:txBody>
      </p:sp>
      <p:sp>
        <p:nvSpPr>
          <p:cNvPr id="3" name="Content Placeholder 2"/>
          <p:cNvSpPr>
            <a:spLocks noGrp="1"/>
          </p:cNvSpPr>
          <p:nvPr>
            <p:ph idx="1"/>
          </p:nvPr>
        </p:nvSpPr>
        <p:spPr/>
        <p:txBody>
          <a:bodyPr/>
          <a:lstStyle/>
          <a:p>
            <a:r>
              <a:rPr lang="en-US" dirty="0" smtClean="0"/>
              <a:t>Plato</a:t>
            </a:r>
            <a:endParaRPr lang="en-US" dirty="0"/>
          </a:p>
        </p:txBody>
      </p:sp>
    </p:spTree>
    <p:extLst>
      <p:ext uri="{BB962C8B-B14F-4D97-AF65-F5344CB8AC3E}">
        <p14:creationId xmlns:p14="http://schemas.microsoft.com/office/powerpoint/2010/main" val="380535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 Answer</a:t>
            </a:r>
            <a:endParaRPr lang="en-US" dirty="0"/>
          </a:p>
        </p:txBody>
      </p:sp>
      <p:sp>
        <p:nvSpPr>
          <p:cNvPr id="3" name="Content Placeholder 2"/>
          <p:cNvSpPr>
            <a:spLocks noGrp="1"/>
          </p:cNvSpPr>
          <p:nvPr>
            <p:ph idx="1"/>
          </p:nvPr>
        </p:nvSpPr>
        <p:spPr/>
        <p:txBody>
          <a:bodyPr/>
          <a:lstStyle/>
          <a:p>
            <a:r>
              <a:rPr lang="en-US" dirty="0" smtClean="0"/>
              <a:t>Observing a behavior or mental process and noting everything about it.</a:t>
            </a:r>
            <a:endParaRPr lang="en-US" dirty="0"/>
          </a:p>
        </p:txBody>
      </p:sp>
    </p:spTree>
    <p:extLst>
      <p:ext uri="{BB962C8B-B14F-4D97-AF65-F5344CB8AC3E}">
        <p14:creationId xmlns:p14="http://schemas.microsoft.com/office/powerpoint/2010/main" val="1308221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35</a:t>
            </a:r>
            <a:endParaRPr lang="en-US" dirty="0"/>
          </a:p>
        </p:txBody>
      </p:sp>
      <p:sp>
        <p:nvSpPr>
          <p:cNvPr id="3" name="Content Placeholder 2"/>
          <p:cNvSpPr>
            <a:spLocks noGrp="1"/>
          </p:cNvSpPr>
          <p:nvPr>
            <p:ph idx="1"/>
          </p:nvPr>
        </p:nvSpPr>
        <p:spPr/>
        <p:txBody>
          <a:bodyPr/>
          <a:lstStyle/>
          <a:p>
            <a:r>
              <a:rPr lang="en-US" dirty="0" smtClean="0"/>
              <a:t>Philosopher who lived 427-347 B.C.</a:t>
            </a:r>
            <a:endParaRPr lang="en-US" dirty="0"/>
          </a:p>
        </p:txBody>
      </p:sp>
    </p:spTree>
    <p:extLst>
      <p:ext uri="{BB962C8B-B14F-4D97-AF65-F5344CB8AC3E}">
        <p14:creationId xmlns:p14="http://schemas.microsoft.com/office/powerpoint/2010/main" val="27012199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35- Answer</a:t>
            </a:r>
            <a:endParaRPr lang="en-US" dirty="0"/>
          </a:p>
        </p:txBody>
      </p:sp>
      <p:sp>
        <p:nvSpPr>
          <p:cNvPr id="3" name="Content Placeholder 2"/>
          <p:cNvSpPr>
            <a:spLocks noGrp="1"/>
          </p:cNvSpPr>
          <p:nvPr>
            <p:ph idx="1"/>
          </p:nvPr>
        </p:nvSpPr>
        <p:spPr/>
        <p:txBody>
          <a:bodyPr/>
          <a:lstStyle/>
          <a:p>
            <a:r>
              <a:rPr lang="en-US" dirty="0" smtClean="0"/>
              <a:t>Plato</a:t>
            </a:r>
            <a:endParaRPr lang="en-US" dirty="0"/>
          </a:p>
        </p:txBody>
      </p:sp>
    </p:spTree>
    <p:extLst>
      <p:ext uri="{BB962C8B-B14F-4D97-AF65-F5344CB8AC3E}">
        <p14:creationId xmlns:p14="http://schemas.microsoft.com/office/powerpoint/2010/main" val="20082140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36</a:t>
            </a:r>
            <a:endParaRPr lang="en-US" dirty="0"/>
          </a:p>
        </p:txBody>
      </p:sp>
      <p:sp>
        <p:nvSpPr>
          <p:cNvPr id="3" name="Content Placeholder 2"/>
          <p:cNvSpPr>
            <a:spLocks noGrp="1"/>
          </p:cNvSpPr>
          <p:nvPr>
            <p:ph idx="1"/>
          </p:nvPr>
        </p:nvSpPr>
        <p:spPr/>
        <p:txBody>
          <a:bodyPr/>
          <a:lstStyle/>
          <a:p>
            <a:r>
              <a:rPr lang="en-US" dirty="0" smtClean="0"/>
              <a:t>Dualism is</a:t>
            </a:r>
            <a:endParaRPr lang="en-US" dirty="0"/>
          </a:p>
        </p:txBody>
      </p:sp>
    </p:spTree>
    <p:extLst>
      <p:ext uri="{BB962C8B-B14F-4D97-AF65-F5344CB8AC3E}">
        <p14:creationId xmlns:p14="http://schemas.microsoft.com/office/powerpoint/2010/main" val="33534651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36- Answer</a:t>
            </a:r>
            <a:endParaRPr lang="en-US" dirty="0"/>
          </a:p>
        </p:txBody>
      </p:sp>
      <p:sp>
        <p:nvSpPr>
          <p:cNvPr id="3" name="Content Placeholder 2"/>
          <p:cNvSpPr>
            <a:spLocks noGrp="1"/>
          </p:cNvSpPr>
          <p:nvPr>
            <p:ph idx="1"/>
          </p:nvPr>
        </p:nvSpPr>
        <p:spPr/>
        <p:txBody>
          <a:bodyPr/>
          <a:lstStyle/>
          <a:p>
            <a:r>
              <a:rPr lang="en-US" dirty="0"/>
              <a:t>A belief that human beings consist of two distinct but intimately conjoined entities, a material body and an immaterial </a:t>
            </a:r>
            <a:r>
              <a:rPr lang="en-US" dirty="0" smtClean="0"/>
              <a:t>soul.</a:t>
            </a:r>
            <a:endParaRPr lang="en-US" dirty="0"/>
          </a:p>
        </p:txBody>
      </p:sp>
    </p:spTree>
    <p:extLst>
      <p:ext uri="{BB962C8B-B14F-4D97-AF65-F5344CB8AC3E}">
        <p14:creationId xmlns:p14="http://schemas.microsoft.com/office/powerpoint/2010/main" val="4720961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37</a:t>
            </a:r>
            <a:endParaRPr lang="en-US" dirty="0"/>
          </a:p>
        </p:txBody>
      </p:sp>
      <p:sp>
        <p:nvSpPr>
          <p:cNvPr id="3" name="Content Placeholder 2"/>
          <p:cNvSpPr>
            <a:spLocks noGrp="1"/>
          </p:cNvSpPr>
          <p:nvPr>
            <p:ph idx="1"/>
          </p:nvPr>
        </p:nvSpPr>
        <p:spPr/>
        <p:txBody>
          <a:bodyPr/>
          <a:lstStyle/>
          <a:p>
            <a:r>
              <a:rPr lang="en-US" dirty="0"/>
              <a:t>What was the major flaw of Descartes theory</a:t>
            </a:r>
          </a:p>
        </p:txBody>
      </p:sp>
    </p:spTree>
    <p:extLst>
      <p:ext uri="{BB962C8B-B14F-4D97-AF65-F5344CB8AC3E}">
        <p14:creationId xmlns:p14="http://schemas.microsoft.com/office/powerpoint/2010/main" val="11552307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37- Answer</a:t>
            </a:r>
            <a:endParaRPr lang="en-US" dirty="0"/>
          </a:p>
        </p:txBody>
      </p:sp>
      <p:sp>
        <p:nvSpPr>
          <p:cNvPr id="3" name="Content Placeholder 2"/>
          <p:cNvSpPr>
            <a:spLocks noGrp="1"/>
          </p:cNvSpPr>
          <p:nvPr>
            <p:ph idx="1"/>
          </p:nvPr>
        </p:nvSpPr>
        <p:spPr/>
        <p:txBody>
          <a:bodyPr/>
          <a:lstStyle/>
          <a:p>
            <a:r>
              <a:rPr lang="en-US" dirty="0"/>
              <a:t>How can something ethereal interact with something material which in modern day has been nicknamed </a:t>
            </a:r>
            <a:r>
              <a:rPr lang="en-US" dirty="0" smtClean="0"/>
              <a:t>“</a:t>
            </a:r>
            <a:r>
              <a:rPr lang="en-US" dirty="0"/>
              <a:t>C</a:t>
            </a:r>
            <a:r>
              <a:rPr lang="en-US" dirty="0" smtClean="0"/>
              <a:t>asper’s </a:t>
            </a:r>
            <a:r>
              <a:rPr lang="en-US" dirty="0"/>
              <a:t>dilemma”.</a:t>
            </a:r>
          </a:p>
        </p:txBody>
      </p:sp>
    </p:spTree>
    <p:extLst>
      <p:ext uri="{BB962C8B-B14F-4D97-AF65-F5344CB8AC3E}">
        <p14:creationId xmlns:p14="http://schemas.microsoft.com/office/powerpoint/2010/main" val="28959838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 38</a:t>
            </a:r>
            <a:endParaRPr lang="en-US" dirty="0"/>
          </a:p>
        </p:txBody>
      </p:sp>
      <p:sp>
        <p:nvSpPr>
          <p:cNvPr id="3" name="Content Placeholder 2"/>
          <p:cNvSpPr>
            <a:spLocks noGrp="1"/>
          </p:cNvSpPr>
          <p:nvPr>
            <p:ph idx="1"/>
          </p:nvPr>
        </p:nvSpPr>
        <p:spPr/>
        <p:txBody>
          <a:bodyPr/>
          <a:lstStyle/>
          <a:p>
            <a:r>
              <a:rPr lang="en-US" dirty="0" smtClean="0"/>
              <a:t>Wrote Leviathan</a:t>
            </a:r>
            <a:endParaRPr lang="en-US" dirty="0"/>
          </a:p>
        </p:txBody>
      </p:sp>
    </p:spTree>
    <p:extLst>
      <p:ext uri="{BB962C8B-B14F-4D97-AF65-F5344CB8AC3E}">
        <p14:creationId xmlns:p14="http://schemas.microsoft.com/office/powerpoint/2010/main" val="25691166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38- Answer</a:t>
            </a:r>
            <a:endParaRPr lang="en-US" dirty="0"/>
          </a:p>
        </p:txBody>
      </p:sp>
      <p:sp>
        <p:nvSpPr>
          <p:cNvPr id="3" name="Content Placeholder 2"/>
          <p:cNvSpPr>
            <a:spLocks noGrp="1"/>
          </p:cNvSpPr>
          <p:nvPr>
            <p:ph idx="1"/>
          </p:nvPr>
        </p:nvSpPr>
        <p:spPr/>
        <p:txBody>
          <a:bodyPr/>
          <a:lstStyle/>
          <a:p>
            <a:r>
              <a:rPr lang="en-US" dirty="0" smtClean="0"/>
              <a:t>Thomas Hobbes</a:t>
            </a:r>
            <a:endParaRPr lang="en-US" dirty="0"/>
          </a:p>
        </p:txBody>
      </p:sp>
    </p:spTree>
    <p:extLst>
      <p:ext uri="{BB962C8B-B14F-4D97-AF65-F5344CB8AC3E}">
        <p14:creationId xmlns:p14="http://schemas.microsoft.com/office/powerpoint/2010/main" val="6848234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39</a:t>
            </a:r>
            <a:endParaRPr lang="en-US" dirty="0"/>
          </a:p>
        </p:txBody>
      </p:sp>
      <p:sp>
        <p:nvSpPr>
          <p:cNvPr id="3" name="Content Placeholder 2"/>
          <p:cNvSpPr>
            <a:spLocks noGrp="1"/>
          </p:cNvSpPr>
          <p:nvPr>
            <p:ph idx="1"/>
          </p:nvPr>
        </p:nvSpPr>
        <p:spPr/>
        <p:txBody>
          <a:bodyPr/>
          <a:lstStyle/>
          <a:p>
            <a:r>
              <a:rPr lang="en-US" dirty="0" smtClean="0"/>
              <a:t>What political/religious struggle was set off by the book Leviathan?</a:t>
            </a:r>
            <a:endParaRPr lang="en-US" dirty="0"/>
          </a:p>
        </p:txBody>
      </p:sp>
    </p:spTree>
    <p:extLst>
      <p:ext uri="{BB962C8B-B14F-4D97-AF65-F5344CB8AC3E}">
        <p14:creationId xmlns:p14="http://schemas.microsoft.com/office/powerpoint/2010/main" val="4009050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39- Answer</a:t>
            </a:r>
            <a:endParaRPr lang="en-US" dirty="0"/>
          </a:p>
        </p:txBody>
      </p:sp>
      <p:sp>
        <p:nvSpPr>
          <p:cNvPr id="3" name="Content Placeholder 2"/>
          <p:cNvSpPr>
            <a:spLocks noGrp="1"/>
          </p:cNvSpPr>
          <p:nvPr>
            <p:ph idx="1"/>
          </p:nvPr>
        </p:nvSpPr>
        <p:spPr/>
        <p:txBody>
          <a:bodyPr/>
          <a:lstStyle/>
          <a:p>
            <a:r>
              <a:rPr lang="en-US" dirty="0" smtClean="0"/>
              <a:t>The bishop wanted Thomas Hobbes to be burnt to death for blasphemy but he was a former tutor to the king. Because of the protection of the king, Hobbes only received a stern warning and copies of Leviathan were burned by the church. </a:t>
            </a:r>
            <a:endParaRPr lang="en-US" dirty="0"/>
          </a:p>
        </p:txBody>
      </p:sp>
    </p:spTree>
    <p:extLst>
      <p:ext uri="{BB962C8B-B14F-4D97-AF65-F5344CB8AC3E}">
        <p14:creationId xmlns:p14="http://schemas.microsoft.com/office/powerpoint/2010/main" val="33927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lstStyle/>
          <a:p>
            <a:r>
              <a:rPr lang="en-US" dirty="0"/>
              <a:t>What are the four questions of description?</a:t>
            </a:r>
          </a:p>
        </p:txBody>
      </p:sp>
    </p:spTree>
    <p:extLst>
      <p:ext uri="{BB962C8B-B14F-4D97-AF65-F5344CB8AC3E}">
        <p14:creationId xmlns:p14="http://schemas.microsoft.com/office/powerpoint/2010/main" val="38499438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40</a:t>
            </a:r>
            <a:endParaRPr lang="en-US" dirty="0"/>
          </a:p>
        </p:txBody>
      </p:sp>
      <p:sp>
        <p:nvSpPr>
          <p:cNvPr id="3" name="Content Placeholder 2"/>
          <p:cNvSpPr>
            <a:spLocks noGrp="1"/>
          </p:cNvSpPr>
          <p:nvPr>
            <p:ph idx="1"/>
          </p:nvPr>
        </p:nvSpPr>
        <p:spPr/>
        <p:txBody>
          <a:bodyPr/>
          <a:lstStyle/>
          <a:p>
            <a:r>
              <a:rPr lang="en-US" dirty="0" smtClean="0"/>
              <a:t>Believed all human behavior was mechanical</a:t>
            </a:r>
            <a:endParaRPr lang="en-US" dirty="0"/>
          </a:p>
        </p:txBody>
      </p:sp>
    </p:spTree>
    <p:extLst>
      <p:ext uri="{BB962C8B-B14F-4D97-AF65-F5344CB8AC3E}">
        <p14:creationId xmlns:p14="http://schemas.microsoft.com/office/powerpoint/2010/main" val="29303126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40- Answer</a:t>
            </a:r>
            <a:endParaRPr lang="en-US" dirty="0"/>
          </a:p>
        </p:txBody>
      </p:sp>
      <p:sp>
        <p:nvSpPr>
          <p:cNvPr id="3" name="Content Placeholder 2"/>
          <p:cNvSpPr>
            <a:spLocks noGrp="1"/>
          </p:cNvSpPr>
          <p:nvPr>
            <p:ph idx="1"/>
          </p:nvPr>
        </p:nvSpPr>
        <p:spPr/>
        <p:txBody>
          <a:bodyPr/>
          <a:lstStyle/>
          <a:p>
            <a:r>
              <a:rPr lang="en-US" dirty="0" smtClean="0"/>
              <a:t>Thomas Hobbes</a:t>
            </a:r>
            <a:endParaRPr lang="en-US" dirty="0"/>
          </a:p>
        </p:txBody>
      </p:sp>
    </p:spTree>
    <p:extLst>
      <p:ext uri="{BB962C8B-B14F-4D97-AF65-F5344CB8AC3E}">
        <p14:creationId xmlns:p14="http://schemas.microsoft.com/office/powerpoint/2010/main" val="21955469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41</a:t>
            </a:r>
            <a:endParaRPr lang="en-US" dirty="0"/>
          </a:p>
        </p:txBody>
      </p:sp>
      <p:sp>
        <p:nvSpPr>
          <p:cNvPr id="3" name="Content Placeholder 2"/>
          <p:cNvSpPr>
            <a:spLocks noGrp="1"/>
          </p:cNvSpPr>
          <p:nvPr>
            <p:ph idx="1"/>
          </p:nvPr>
        </p:nvSpPr>
        <p:spPr/>
        <p:txBody>
          <a:bodyPr/>
          <a:lstStyle/>
          <a:p>
            <a:r>
              <a:rPr lang="en-US" dirty="0" smtClean="0"/>
              <a:t>What is materialism?</a:t>
            </a:r>
            <a:endParaRPr lang="en-US" dirty="0"/>
          </a:p>
        </p:txBody>
      </p:sp>
    </p:spTree>
    <p:extLst>
      <p:ext uri="{BB962C8B-B14F-4D97-AF65-F5344CB8AC3E}">
        <p14:creationId xmlns:p14="http://schemas.microsoft.com/office/powerpoint/2010/main" val="39974247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41- Answer</a:t>
            </a:r>
            <a:endParaRPr lang="en-US" dirty="0"/>
          </a:p>
        </p:txBody>
      </p:sp>
      <p:sp>
        <p:nvSpPr>
          <p:cNvPr id="3" name="Content Placeholder 2"/>
          <p:cNvSpPr>
            <a:spLocks noGrp="1"/>
          </p:cNvSpPr>
          <p:nvPr>
            <p:ph idx="1"/>
          </p:nvPr>
        </p:nvSpPr>
        <p:spPr/>
        <p:txBody>
          <a:bodyPr/>
          <a:lstStyle/>
          <a:p>
            <a:r>
              <a:rPr lang="en-US" dirty="0" smtClean="0"/>
              <a:t>A theory made popular by Thomas Hobbes that espouses that nothing but matter and energy exists.</a:t>
            </a:r>
            <a:endParaRPr lang="en-US" dirty="0"/>
          </a:p>
        </p:txBody>
      </p:sp>
    </p:spTree>
    <p:extLst>
      <p:ext uri="{BB962C8B-B14F-4D97-AF65-F5344CB8AC3E}">
        <p14:creationId xmlns:p14="http://schemas.microsoft.com/office/powerpoint/2010/main" val="20010896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42</a:t>
            </a:r>
            <a:endParaRPr lang="en-US" dirty="0"/>
          </a:p>
        </p:txBody>
      </p:sp>
      <p:sp>
        <p:nvSpPr>
          <p:cNvPr id="3" name="Content Placeholder 2"/>
          <p:cNvSpPr>
            <a:spLocks noGrp="1"/>
          </p:cNvSpPr>
          <p:nvPr>
            <p:ph idx="1"/>
          </p:nvPr>
        </p:nvSpPr>
        <p:spPr/>
        <p:txBody>
          <a:bodyPr/>
          <a:lstStyle/>
          <a:p>
            <a:r>
              <a:rPr lang="en-US" dirty="0" smtClean="0"/>
              <a:t>What is nativism</a:t>
            </a:r>
            <a:endParaRPr lang="en-US" dirty="0"/>
          </a:p>
        </p:txBody>
      </p:sp>
    </p:spTree>
    <p:extLst>
      <p:ext uri="{BB962C8B-B14F-4D97-AF65-F5344CB8AC3E}">
        <p14:creationId xmlns:p14="http://schemas.microsoft.com/office/powerpoint/2010/main" val="9702028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42- Answer</a:t>
            </a:r>
            <a:endParaRPr lang="en-US" dirty="0"/>
          </a:p>
        </p:txBody>
      </p:sp>
      <p:sp>
        <p:nvSpPr>
          <p:cNvPr id="3" name="Content Placeholder 2"/>
          <p:cNvSpPr>
            <a:spLocks noGrp="1"/>
          </p:cNvSpPr>
          <p:nvPr>
            <p:ph idx="1"/>
          </p:nvPr>
        </p:nvSpPr>
        <p:spPr/>
        <p:txBody>
          <a:bodyPr/>
          <a:lstStyle/>
          <a:p>
            <a:r>
              <a:rPr lang="en-US" dirty="0" smtClean="0"/>
              <a:t>Theory that espouses </a:t>
            </a:r>
            <a:r>
              <a:rPr lang="en-US" dirty="0"/>
              <a:t>e</a:t>
            </a:r>
            <a:r>
              <a:rPr lang="en-US" dirty="0" smtClean="0"/>
              <a:t>lementary </a:t>
            </a:r>
            <a:r>
              <a:rPr lang="en-US" dirty="0"/>
              <a:t>ideas are innate to the human mind and do not need to be gained through experience</a:t>
            </a:r>
          </a:p>
        </p:txBody>
      </p:sp>
    </p:spTree>
    <p:extLst>
      <p:ext uri="{BB962C8B-B14F-4D97-AF65-F5344CB8AC3E}">
        <p14:creationId xmlns:p14="http://schemas.microsoft.com/office/powerpoint/2010/main" val="37146123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43</a:t>
            </a:r>
            <a:endParaRPr lang="en-US" dirty="0"/>
          </a:p>
        </p:txBody>
      </p:sp>
      <p:sp>
        <p:nvSpPr>
          <p:cNvPr id="3" name="Content Placeholder 2"/>
          <p:cNvSpPr>
            <a:spLocks noGrp="1"/>
          </p:cNvSpPr>
          <p:nvPr>
            <p:ph idx="1"/>
          </p:nvPr>
        </p:nvSpPr>
        <p:spPr/>
        <p:txBody>
          <a:bodyPr/>
          <a:lstStyle/>
          <a:p>
            <a:r>
              <a:rPr lang="en-US" dirty="0" smtClean="0"/>
              <a:t>Performed first scientific experiments in studies of perception</a:t>
            </a:r>
            <a:endParaRPr lang="en-US" dirty="0"/>
          </a:p>
        </p:txBody>
      </p:sp>
    </p:spTree>
    <p:extLst>
      <p:ext uri="{BB962C8B-B14F-4D97-AF65-F5344CB8AC3E}">
        <p14:creationId xmlns:p14="http://schemas.microsoft.com/office/powerpoint/2010/main" val="34461800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43- Answer</a:t>
            </a:r>
            <a:endParaRPr lang="en-US" dirty="0"/>
          </a:p>
        </p:txBody>
      </p:sp>
      <p:sp>
        <p:nvSpPr>
          <p:cNvPr id="3" name="Content Placeholder 2"/>
          <p:cNvSpPr>
            <a:spLocks noGrp="1"/>
          </p:cNvSpPr>
          <p:nvPr>
            <p:ph idx="1"/>
          </p:nvPr>
        </p:nvSpPr>
        <p:spPr/>
        <p:txBody>
          <a:bodyPr/>
          <a:lstStyle/>
          <a:p>
            <a:r>
              <a:rPr lang="en-US" dirty="0" smtClean="0"/>
              <a:t>Gustav Fechner</a:t>
            </a:r>
            <a:endParaRPr lang="en-US" dirty="0"/>
          </a:p>
        </p:txBody>
      </p:sp>
    </p:spTree>
    <p:extLst>
      <p:ext uri="{BB962C8B-B14F-4D97-AF65-F5344CB8AC3E}">
        <p14:creationId xmlns:p14="http://schemas.microsoft.com/office/powerpoint/2010/main" val="34771333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44</a:t>
            </a:r>
            <a:endParaRPr lang="en-US" dirty="0"/>
          </a:p>
        </p:txBody>
      </p:sp>
      <p:sp>
        <p:nvSpPr>
          <p:cNvPr id="3" name="Content Placeholder 2"/>
          <p:cNvSpPr>
            <a:spLocks noGrp="1"/>
          </p:cNvSpPr>
          <p:nvPr>
            <p:ph idx="1"/>
          </p:nvPr>
        </p:nvSpPr>
        <p:spPr/>
        <p:txBody>
          <a:bodyPr/>
          <a:lstStyle/>
          <a:p>
            <a:r>
              <a:rPr lang="en-US" dirty="0" smtClean="0"/>
              <a:t>Lived 1821-1894</a:t>
            </a:r>
            <a:endParaRPr lang="en-US" dirty="0"/>
          </a:p>
        </p:txBody>
      </p:sp>
    </p:spTree>
    <p:extLst>
      <p:ext uri="{BB962C8B-B14F-4D97-AF65-F5344CB8AC3E}">
        <p14:creationId xmlns:p14="http://schemas.microsoft.com/office/powerpoint/2010/main" val="133141997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44- Answer</a:t>
            </a:r>
            <a:endParaRPr lang="en-US" dirty="0"/>
          </a:p>
        </p:txBody>
      </p:sp>
      <p:sp>
        <p:nvSpPr>
          <p:cNvPr id="3" name="Content Placeholder 2"/>
          <p:cNvSpPr>
            <a:spLocks noGrp="1"/>
          </p:cNvSpPr>
          <p:nvPr>
            <p:ph idx="1"/>
          </p:nvPr>
        </p:nvSpPr>
        <p:spPr/>
        <p:txBody>
          <a:bodyPr/>
          <a:lstStyle/>
          <a:p>
            <a:r>
              <a:rPr lang="en-US" dirty="0" smtClean="0"/>
              <a:t>Herman von Helmholtz</a:t>
            </a:r>
            <a:endParaRPr lang="en-US" dirty="0"/>
          </a:p>
        </p:txBody>
      </p:sp>
    </p:spTree>
    <p:extLst>
      <p:ext uri="{BB962C8B-B14F-4D97-AF65-F5344CB8AC3E}">
        <p14:creationId xmlns:p14="http://schemas.microsoft.com/office/powerpoint/2010/main" val="300445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 Answer</a:t>
            </a:r>
            <a:endParaRPr lang="en-US" dirty="0"/>
          </a:p>
        </p:txBody>
      </p:sp>
      <p:sp>
        <p:nvSpPr>
          <p:cNvPr id="3" name="Content Placeholder 2"/>
          <p:cNvSpPr>
            <a:spLocks noGrp="1"/>
          </p:cNvSpPr>
          <p:nvPr>
            <p:ph idx="1"/>
          </p:nvPr>
        </p:nvSpPr>
        <p:spPr/>
        <p:txBody>
          <a:bodyPr/>
          <a:lstStyle/>
          <a:p>
            <a:pPr lvl="0"/>
            <a:r>
              <a:rPr lang="en-US" dirty="0"/>
              <a:t>What is happening?</a:t>
            </a:r>
          </a:p>
          <a:p>
            <a:pPr lvl="0"/>
            <a:r>
              <a:rPr lang="en-US" dirty="0"/>
              <a:t>Where does it happen?</a:t>
            </a:r>
          </a:p>
          <a:p>
            <a:pPr lvl="0"/>
            <a:r>
              <a:rPr lang="en-US" dirty="0"/>
              <a:t>To whom does it happen?</a:t>
            </a:r>
          </a:p>
          <a:p>
            <a:r>
              <a:rPr lang="en-US" dirty="0"/>
              <a:t>Under what circumstances does it seem to happen?</a:t>
            </a:r>
          </a:p>
        </p:txBody>
      </p:sp>
    </p:spTree>
    <p:extLst>
      <p:ext uri="{BB962C8B-B14F-4D97-AF65-F5344CB8AC3E}">
        <p14:creationId xmlns:p14="http://schemas.microsoft.com/office/powerpoint/2010/main" val="251640566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45</a:t>
            </a:r>
            <a:endParaRPr lang="en-US" dirty="0"/>
          </a:p>
        </p:txBody>
      </p:sp>
      <p:sp>
        <p:nvSpPr>
          <p:cNvPr id="3" name="Content Placeholder 2"/>
          <p:cNvSpPr>
            <a:spLocks noGrp="1"/>
          </p:cNvSpPr>
          <p:nvPr>
            <p:ph idx="1"/>
          </p:nvPr>
        </p:nvSpPr>
        <p:spPr/>
        <p:txBody>
          <a:bodyPr/>
          <a:lstStyle/>
          <a:p>
            <a:r>
              <a:rPr lang="en-US" dirty="0" smtClean="0"/>
              <a:t>Conducted groundbreaking experiments in visual and auditory perception</a:t>
            </a:r>
            <a:endParaRPr lang="en-US" dirty="0"/>
          </a:p>
        </p:txBody>
      </p:sp>
    </p:spTree>
    <p:extLst>
      <p:ext uri="{BB962C8B-B14F-4D97-AF65-F5344CB8AC3E}">
        <p14:creationId xmlns:p14="http://schemas.microsoft.com/office/powerpoint/2010/main" val="19024086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45- Answer</a:t>
            </a:r>
            <a:endParaRPr lang="en-US" dirty="0"/>
          </a:p>
        </p:txBody>
      </p:sp>
      <p:sp>
        <p:nvSpPr>
          <p:cNvPr id="3" name="Content Placeholder 2"/>
          <p:cNvSpPr>
            <a:spLocks noGrp="1"/>
          </p:cNvSpPr>
          <p:nvPr>
            <p:ph idx="1"/>
          </p:nvPr>
        </p:nvSpPr>
        <p:spPr/>
        <p:txBody>
          <a:bodyPr/>
          <a:lstStyle/>
          <a:p>
            <a:r>
              <a:rPr lang="en-US" dirty="0" smtClean="0"/>
              <a:t>Herman von Helmholtz</a:t>
            </a:r>
            <a:endParaRPr lang="en-US" dirty="0"/>
          </a:p>
        </p:txBody>
      </p:sp>
    </p:spTree>
    <p:extLst>
      <p:ext uri="{BB962C8B-B14F-4D97-AF65-F5344CB8AC3E}">
        <p14:creationId xmlns:p14="http://schemas.microsoft.com/office/powerpoint/2010/main" val="10893613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46</a:t>
            </a:r>
            <a:endParaRPr lang="en-US" dirty="0"/>
          </a:p>
        </p:txBody>
      </p:sp>
      <p:sp>
        <p:nvSpPr>
          <p:cNvPr id="3" name="Content Placeholder 2"/>
          <p:cNvSpPr>
            <a:spLocks noGrp="1"/>
          </p:cNvSpPr>
          <p:nvPr>
            <p:ph idx="1"/>
          </p:nvPr>
        </p:nvSpPr>
        <p:spPr/>
        <p:txBody>
          <a:bodyPr/>
          <a:lstStyle/>
          <a:p>
            <a:r>
              <a:rPr lang="en-US" dirty="0" smtClean="0"/>
              <a:t>Strong advocate for the application of experimental techniques</a:t>
            </a:r>
            <a:endParaRPr lang="en-US" dirty="0"/>
          </a:p>
        </p:txBody>
      </p:sp>
    </p:spTree>
    <p:extLst>
      <p:ext uri="{BB962C8B-B14F-4D97-AF65-F5344CB8AC3E}">
        <p14:creationId xmlns:p14="http://schemas.microsoft.com/office/powerpoint/2010/main" val="16828726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46- Answer</a:t>
            </a:r>
            <a:endParaRPr lang="en-US" dirty="0"/>
          </a:p>
        </p:txBody>
      </p:sp>
      <p:sp>
        <p:nvSpPr>
          <p:cNvPr id="3" name="Content Placeholder 2"/>
          <p:cNvSpPr>
            <a:spLocks noGrp="1"/>
          </p:cNvSpPr>
          <p:nvPr>
            <p:ph idx="1"/>
          </p:nvPr>
        </p:nvSpPr>
        <p:spPr/>
        <p:txBody>
          <a:bodyPr/>
          <a:lstStyle/>
          <a:p>
            <a:r>
              <a:rPr lang="en-US" dirty="0" smtClean="0"/>
              <a:t>Johannes Muller</a:t>
            </a:r>
            <a:endParaRPr lang="en-US" dirty="0"/>
          </a:p>
        </p:txBody>
      </p:sp>
    </p:spTree>
    <p:extLst>
      <p:ext uri="{BB962C8B-B14F-4D97-AF65-F5344CB8AC3E}">
        <p14:creationId xmlns:p14="http://schemas.microsoft.com/office/powerpoint/2010/main" val="24496194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47</a:t>
            </a:r>
            <a:endParaRPr lang="en-US" dirty="0"/>
          </a:p>
        </p:txBody>
      </p:sp>
      <p:sp>
        <p:nvSpPr>
          <p:cNvPr id="3" name="Content Placeholder 2"/>
          <p:cNvSpPr>
            <a:spLocks noGrp="1"/>
          </p:cNvSpPr>
          <p:nvPr>
            <p:ph idx="1"/>
          </p:nvPr>
        </p:nvSpPr>
        <p:spPr/>
        <p:txBody>
          <a:bodyPr/>
          <a:lstStyle/>
          <a:p>
            <a:r>
              <a:rPr lang="en-US" dirty="0" smtClean="0"/>
              <a:t>Lived 1801-1858</a:t>
            </a:r>
            <a:endParaRPr lang="en-US" dirty="0"/>
          </a:p>
        </p:txBody>
      </p:sp>
    </p:spTree>
    <p:extLst>
      <p:ext uri="{BB962C8B-B14F-4D97-AF65-F5344CB8AC3E}">
        <p14:creationId xmlns:p14="http://schemas.microsoft.com/office/powerpoint/2010/main" val="2696551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47- Answer</a:t>
            </a:r>
            <a:endParaRPr lang="en-US" dirty="0"/>
          </a:p>
        </p:txBody>
      </p:sp>
      <p:sp>
        <p:nvSpPr>
          <p:cNvPr id="3" name="Content Placeholder 2"/>
          <p:cNvSpPr>
            <a:spLocks noGrp="1"/>
          </p:cNvSpPr>
          <p:nvPr>
            <p:ph idx="1"/>
          </p:nvPr>
        </p:nvSpPr>
        <p:spPr/>
        <p:txBody>
          <a:bodyPr/>
          <a:lstStyle/>
          <a:p>
            <a:r>
              <a:rPr lang="en-US" dirty="0" smtClean="0"/>
              <a:t>Johannes Muller</a:t>
            </a:r>
            <a:endParaRPr lang="en-US" dirty="0"/>
          </a:p>
        </p:txBody>
      </p:sp>
    </p:spTree>
    <p:extLst>
      <p:ext uri="{BB962C8B-B14F-4D97-AF65-F5344CB8AC3E}">
        <p14:creationId xmlns:p14="http://schemas.microsoft.com/office/powerpoint/2010/main" val="289230477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48</a:t>
            </a:r>
            <a:endParaRPr lang="en-US" dirty="0"/>
          </a:p>
        </p:txBody>
      </p:sp>
      <p:sp>
        <p:nvSpPr>
          <p:cNvPr id="3" name="Content Placeholder 2"/>
          <p:cNvSpPr>
            <a:spLocks noGrp="1"/>
          </p:cNvSpPr>
          <p:nvPr>
            <p:ph idx="1"/>
          </p:nvPr>
        </p:nvSpPr>
        <p:spPr/>
        <p:txBody>
          <a:bodyPr/>
          <a:lstStyle/>
          <a:p>
            <a:r>
              <a:rPr lang="en-US" dirty="0" smtClean="0"/>
              <a:t>Lived 1801-1887</a:t>
            </a:r>
            <a:endParaRPr lang="en-US" dirty="0"/>
          </a:p>
        </p:txBody>
      </p:sp>
    </p:spTree>
    <p:extLst>
      <p:ext uri="{BB962C8B-B14F-4D97-AF65-F5344CB8AC3E}">
        <p14:creationId xmlns:p14="http://schemas.microsoft.com/office/powerpoint/2010/main" val="110268557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48- Answer</a:t>
            </a:r>
            <a:endParaRPr lang="en-US" dirty="0"/>
          </a:p>
        </p:txBody>
      </p:sp>
      <p:sp>
        <p:nvSpPr>
          <p:cNvPr id="3" name="Content Placeholder 2"/>
          <p:cNvSpPr>
            <a:spLocks noGrp="1"/>
          </p:cNvSpPr>
          <p:nvPr>
            <p:ph idx="1"/>
          </p:nvPr>
        </p:nvSpPr>
        <p:spPr/>
        <p:txBody>
          <a:bodyPr/>
          <a:lstStyle/>
          <a:p>
            <a:r>
              <a:rPr lang="en-US" dirty="0" smtClean="0"/>
              <a:t>Gustav Fechner</a:t>
            </a:r>
            <a:endParaRPr lang="en-US" dirty="0"/>
          </a:p>
        </p:txBody>
      </p:sp>
    </p:spTree>
    <p:extLst>
      <p:ext uri="{BB962C8B-B14F-4D97-AF65-F5344CB8AC3E}">
        <p14:creationId xmlns:p14="http://schemas.microsoft.com/office/powerpoint/2010/main" val="210240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49</a:t>
            </a:r>
            <a:endParaRPr lang="en-US" dirty="0"/>
          </a:p>
        </p:txBody>
      </p:sp>
      <p:sp>
        <p:nvSpPr>
          <p:cNvPr id="3" name="Content Placeholder 2"/>
          <p:cNvSpPr>
            <a:spLocks noGrp="1"/>
          </p:cNvSpPr>
          <p:nvPr>
            <p:ph idx="1"/>
          </p:nvPr>
        </p:nvSpPr>
        <p:spPr/>
        <p:txBody>
          <a:bodyPr/>
          <a:lstStyle/>
          <a:p>
            <a:r>
              <a:rPr lang="en-US" dirty="0" smtClean="0"/>
              <a:t>Tutor to King Charles II</a:t>
            </a:r>
            <a:endParaRPr lang="en-US" dirty="0"/>
          </a:p>
        </p:txBody>
      </p:sp>
    </p:spTree>
    <p:extLst>
      <p:ext uri="{BB962C8B-B14F-4D97-AF65-F5344CB8AC3E}">
        <p14:creationId xmlns:p14="http://schemas.microsoft.com/office/powerpoint/2010/main" val="12830395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49- Answer</a:t>
            </a:r>
            <a:endParaRPr lang="en-US" dirty="0"/>
          </a:p>
        </p:txBody>
      </p:sp>
      <p:sp>
        <p:nvSpPr>
          <p:cNvPr id="3" name="Content Placeholder 2"/>
          <p:cNvSpPr>
            <a:spLocks noGrp="1"/>
          </p:cNvSpPr>
          <p:nvPr>
            <p:ph idx="1"/>
          </p:nvPr>
        </p:nvSpPr>
        <p:spPr/>
        <p:txBody>
          <a:bodyPr/>
          <a:lstStyle/>
          <a:p>
            <a:r>
              <a:rPr lang="en-US" dirty="0" smtClean="0"/>
              <a:t>Thomas Hobbes</a:t>
            </a:r>
            <a:endParaRPr lang="en-US" dirty="0"/>
          </a:p>
        </p:txBody>
      </p:sp>
    </p:spTree>
    <p:extLst>
      <p:ext uri="{BB962C8B-B14F-4D97-AF65-F5344CB8AC3E}">
        <p14:creationId xmlns:p14="http://schemas.microsoft.com/office/powerpoint/2010/main" val="1115918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3694</TotalTime>
  <Words>5178</Words>
  <Application>Microsoft Office PowerPoint</Application>
  <PresentationFormat>On-screen Show (4:3)</PresentationFormat>
  <Paragraphs>1038</Paragraphs>
  <Slides>501</Slides>
  <Notes>0</Notes>
  <HiddenSlides>0</HiddenSlides>
  <MMClips>0</MMClips>
  <ScaleCrop>false</ScaleCrop>
  <HeadingPairs>
    <vt:vector size="4" baseType="variant">
      <vt:variant>
        <vt:lpstr>Theme</vt:lpstr>
      </vt:variant>
      <vt:variant>
        <vt:i4>1</vt:i4>
      </vt:variant>
      <vt:variant>
        <vt:lpstr>Slide Titles</vt:lpstr>
      </vt:variant>
      <vt:variant>
        <vt:i4>501</vt:i4>
      </vt:variant>
    </vt:vector>
  </HeadingPairs>
  <TitlesOfParts>
    <vt:vector size="502" baseType="lpstr">
      <vt:lpstr>Office Theme</vt:lpstr>
      <vt:lpstr>Introductory Psychology</vt:lpstr>
      <vt:lpstr>Question 1</vt:lpstr>
      <vt:lpstr>Question 1- Answer</vt:lpstr>
      <vt:lpstr>Question 2</vt:lpstr>
      <vt:lpstr>Question 2- Answer</vt:lpstr>
      <vt:lpstr>Question 3</vt:lpstr>
      <vt:lpstr>Question 3- Answer</vt:lpstr>
      <vt:lpstr>Question 4</vt:lpstr>
      <vt:lpstr>Question 4- Answer</vt:lpstr>
      <vt:lpstr>Question 5</vt:lpstr>
      <vt:lpstr>Question 5- Answer</vt:lpstr>
      <vt:lpstr>Question 6</vt:lpstr>
      <vt:lpstr>Question 6- Answer</vt:lpstr>
      <vt:lpstr>Question 7</vt:lpstr>
      <vt:lpstr>Question 7- Answer</vt:lpstr>
      <vt:lpstr>Question 8</vt:lpstr>
      <vt:lpstr>Question 8- Answer</vt:lpstr>
      <vt:lpstr>Question 9</vt:lpstr>
      <vt:lpstr>Question 9- Answer</vt:lpstr>
      <vt:lpstr>Question 10</vt:lpstr>
      <vt:lpstr>Question 10- Answer</vt:lpstr>
      <vt:lpstr>Question 11</vt:lpstr>
      <vt:lpstr>Question 11- Answer</vt:lpstr>
      <vt:lpstr>Question 12</vt:lpstr>
      <vt:lpstr>Question 12- Answer</vt:lpstr>
      <vt:lpstr>Question 13</vt:lpstr>
      <vt:lpstr>Question 13- Answer</vt:lpstr>
      <vt:lpstr>Question 14</vt:lpstr>
      <vt:lpstr>Question 14- Answer</vt:lpstr>
      <vt:lpstr>Question 15</vt:lpstr>
      <vt:lpstr>Question 15- Answer</vt:lpstr>
      <vt:lpstr>Question 16</vt:lpstr>
      <vt:lpstr>Question 16- Answer</vt:lpstr>
      <vt:lpstr>Question 17</vt:lpstr>
      <vt:lpstr>Question 17- Answer</vt:lpstr>
      <vt:lpstr>Question 18</vt:lpstr>
      <vt:lpstr>Question 18- Answer</vt:lpstr>
      <vt:lpstr>Question 19</vt:lpstr>
      <vt:lpstr>Question 19- Answer</vt:lpstr>
      <vt:lpstr>Question 20</vt:lpstr>
      <vt:lpstr>Question 20- Answer</vt:lpstr>
      <vt:lpstr>Question 21</vt:lpstr>
      <vt:lpstr>Question 21- Answer</vt:lpstr>
      <vt:lpstr>Question 22</vt:lpstr>
      <vt:lpstr>Question 22- Answer</vt:lpstr>
      <vt:lpstr>Question 23</vt:lpstr>
      <vt:lpstr>Question 23- Answer</vt:lpstr>
      <vt:lpstr>Question 24</vt:lpstr>
      <vt:lpstr>Question 24- Answer</vt:lpstr>
      <vt:lpstr>Question 25</vt:lpstr>
      <vt:lpstr>Question 25- Answer</vt:lpstr>
      <vt:lpstr>Question 26</vt:lpstr>
      <vt:lpstr>Question 26- Answer</vt:lpstr>
      <vt:lpstr>Question 27</vt:lpstr>
      <vt:lpstr>Question 27- Answer</vt:lpstr>
      <vt:lpstr>Question 28</vt:lpstr>
      <vt:lpstr>Question 28- Answer</vt:lpstr>
      <vt:lpstr>Question 29</vt:lpstr>
      <vt:lpstr>Question 29- Answer</vt:lpstr>
      <vt:lpstr>Question 30</vt:lpstr>
      <vt:lpstr>Question 30- Answer</vt:lpstr>
      <vt:lpstr>Question 31</vt:lpstr>
      <vt:lpstr>Question 31- Answer</vt:lpstr>
      <vt:lpstr>Question 32</vt:lpstr>
      <vt:lpstr>Question 32- Answer</vt:lpstr>
      <vt:lpstr>Question 33</vt:lpstr>
      <vt:lpstr>Question 33-Answer</vt:lpstr>
      <vt:lpstr>Question 34</vt:lpstr>
      <vt:lpstr>Question 34- Answer</vt:lpstr>
      <vt:lpstr>Question 35</vt:lpstr>
      <vt:lpstr>Question 35- Answer</vt:lpstr>
      <vt:lpstr>Question 36</vt:lpstr>
      <vt:lpstr>Question 36- Answer</vt:lpstr>
      <vt:lpstr>Question 37</vt:lpstr>
      <vt:lpstr>Question 37- Answer</vt:lpstr>
      <vt:lpstr> Question 38</vt:lpstr>
      <vt:lpstr>Question 38- Answer</vt:lpstr>
      <vt:lpstr>Question 39</vt:lpstr>
      <vt:lpstr>Question 39- Answer</vt:lpstr>
      <vt:lpstr>Question 40</vt:lpstr>
      <vt:lpstr>Question 40- Answer</vt:lpstr>
      <vt:lpstr>Question 41</vt:lpstr>
      <vt:lpstr>Question 41- Answer</vt:lpstr>
      <vt:lpstr>Question 42</vt:lpstr>
      <vt:lpstr>Question 42- Answer</vt:lpstr>
      <vt:lpstr>Question 43</vt:lpstr>
      <vt:lpstr>Question 43- Answer</vt:lpstr>
      <vt:lpstr>Question 44</vt:lpstr>
      <vt:lpstr>Question 44- Answer</vt:lpstr>
      <vt:lpstr>Question 45</vt:lpstr>
      <vt:lpstr>Question 45- Answer</vt:lpstr>
      <vt:lpstr>Question 46</vt:lpstr>
      <vt:lpstr>Question 46- Answer</vt:lpstr>
      <vt:lpstr>Question 47</vt:lpstr>
      <vt:lpstr>Question 47- Answer</vt:lpstr>
      <vt:lpstr>Question 48</vt:lpstr>
      <vt:lpstr>Question 48- Answer</vt:lpstr>
      <vt:lpstr>Question 49</vt:lpstr>
      <vt:lpstr>Question 49- Answer</vt:lpstr>
      <vt:lpstr>Question 50</vt:lpstr>
      <vt:lpstr>Question 50- Answer</vt:lpstr>
      <vt:lpstr>Question 51</vt:lpstr>
      <vt:lpstr>Question 51- Answer</vt:lpstr>
      <vt:lpstr>Question 52</vt:lpstr>
      <vt:lpstr>Question 52- Answer</vt:lpstr>
      <vt:lpstr>Question 53</vt:lpstr>
      <vt:lpstr>Question 53- Answer</vt:lpstr>
      <vt:lpstr>Question 54</vt:lpstr>
      <vt:lpstr>Question 54- Answer</vt:lpstr>
      <vt:lpstr>Question 55</vt:lpstr>
      <vt:lpstr>Question 55- Answer</vt:lpstr>
      <vt:lpstr>Question 56</vt:lpstr>
      <vt:lpstr>Question 56- Answer</vt:lpstr>
      <vt:lpstr>Question 57</vt:lpstr>
      <vt:lpstr>Question 57- Answer</vt:lpstr>
      <vt:lpstr>Question 58</vt:lpstr>
      <vt:lpstr>Question 58- Answer</vt:lpstr>
      <vt:lpstr>Question 59</vt:lpstr>
      <vt:lpstr>Question 59- Answer</vt:lpstr>
      <vt:lpstr>Question 60</vt:lpstr>
      <vt:lpstr>Question 60- Answer</vt:lpstr>
      <vt:lpstr>Question 61</vt:lpstr>
      <vt:lpstr>Question 61- Answer</vt:lpstr>
      <vt:lpstr>Question 62</vt:lpstr>
      <vt:lpstr>Question 62- Answer</vt:lpstr>
      <vt:lpstr>Question 63</vt:lpstr>
      <vt:lpstr>Question 63- Answer</vt:lpstr>
      <vt:lpstr> Question 64</vt:lpstr>
      <vt:lpstr>Question 64- Answer</vt:lpstr>
      <vt:lpstr>Question 65</vt:lpstr>
      <vt:lpstr>Question 65- Answer</vt:lpstr>
      <vt:lpstr>Question 66</vt:lpstr>
      <vt:lpstr>Question 66- Answer</vt:lpstr>
      <vt:lpstr> Question 67</vt:lpstr>
      <vt:lpstr>Question 67- Answer</vt:lpstr>
      <vt:lpstr>Question 68</vt:lpstr>
      <vt:lpstr>Question 68- Answer</vt:lpstr>
      <vt:lpstr>Question 69</vt:lpstr>
      <vt:lpstr>Question 69- Answer</vt:lpstr>
      <vt:lpstr>Question 70</vt:lpstr>
      <vt:lpstr>Question 70- Answer</vt:lpstr>
      <vt:lpstr>Question 71</vt:lpstr>
      <vt:lpstr>Question 71- Answer</vt:lpstr>
      <vt:lpstr>Question 72</vt:lpstr>
      <vt:lpstr>Question 72- Answer</vt:lpstr>
      <vt:lpstr>Question 73</vt:lpstr>
      <vt:lpstr>Question 73- Answer</vt:lpstr>
      <vt:lpstr>Question 74</vt:lpstr>
      <vt:lpstr>Question 74- Answer</vt:lpstr>
      <vt:lpstr>Question 75</vt:lpstr>
      <vt:lpstr>Question 75- Answer</vt:lpstr>
      <vt:lpstr>Question 76</vt:lpstr>
      <vt:lpstr>Question 76- Answer</vt:lpstr>
      <vt:lpstr>Question 77</vt:lpstr>
      <vt:lpstr>Question 77- Answer</vt:lpstr>
      <vt:lpstr>Question 78</vt:lpstr>
      <vt:lpstr>Question 78- Answer</vt:lpstr>
      <vt:lpstr>Question 79</vt:lpstr>
      <vt:lpstr>Question 79- Answer</vt:lpstr>
      <vt:lpstr>Question 80</vt:lpstr>
      <vt:lpstr>Question 80- Answer</vt:lpstr>
      <vt:lpstr>Question 81</vt:lpstr>
      <vt:lpstr>Question 81- Answer</vt:lpstr>
      <vt:lpstr>Question 82</vt:lpstr>
      <vt:lpstr>Question 82- Answer</vt:lpstr>
      <vt:lpstr>Question 83</vt:lpstr>
      <vt:lpstr>Question 83- Answer</vt:lpstr>
      <vt:lpstr>Question 84</vt:lpstr>
      <vt:lpstr>Question 84- Answer</vt:lpstr>
      <vt:lpstr>Question 85</vt:lpstr>
      <vt:lpstr>Question 85- Answer</vt:lpstr>
      <vt:lpstr>Question 86</vt:lpstr>
      <vt:lpstr>Question 86- Answer</vt:lpstr>
      <vt:lpstr>Question 87</vt:lpstr>
      <vt:lpstr>Question 87- Answer</vt:lpstr>
      <vt:lpstr>Question 88</vt:lpstr>
      <vt:lpstr>Question 88- Answer</vt:lpstr>
      <vt:lpstr>Question 89</vt:lpstr>
      <vt:lpstr>Question 89- Answer</vt:lpstr>
      <vt:lpstr>Question 90</vt:lpstr>
      <vt:lpstr>Question 90- Answer</vt:lpstr>
      <vt:lpstr>Question 91</vt:lpstr>
      <vt:lpstr>Question 91- Answer</vt:lpstr>
      <vt:lpstr>Question 92</vt:lpstr>
      <vt:lpstr>Question 92- Answer</vt:lpstr>
      <vt:lpstr>Question 93</vt:lpstr>
      <vt:lpstr>Question 93- Answer</vt:lpstr>
      <vt:lpstr>Question 94</vt:lpstr>
      <vt:lpstr>Question 94- Answer</vt:lpstr>
      <vt:lpstr>Question 95</vt:lpstr>
      <vt:lpstr>Question 95- Answer</vt:lpstr>
      <vt:lpstr>Question 96</vt:lpstr>
      <vt:lpstr>Question 96- Answer</vt:lpstr>
      <vt:lpstr>Question 97</vt:lpstr>
      <vt:lpstr>Question 97- Answer</vt:lpstr>
      <vt:lpstr>Question 98</vt:lpstr>
      <vt:lpstr>Question 98- Answer</vt:lpstr>
      <vt:lpstr>Question 99</vt:lpstr>
      <vt:lpstr>Question 99- Answer</vt:lpstr>
      <vt:lpstr>Question 100</vt:lpstr>
      <vt:lpstr>Question 100- Answer</vt:lpstr>
      <vt:lpstr>Question 101</vt:lpstr>
      <vt:lpstr>Question 101- Answer</vt:lpstr>
      <vt:lpstr>Question 102</vt:lpstr>
      <vt:lpstr>Question 102- Answer</vt:lpstr>
      <vt:lpstr>Question 103</vt:lpstr>
      <vt:lpstr>Question 103- Answer</vt:lpstr>
      <vt:lpstr> Question 104</vt:lpstr>
      <vt:lpstr>Question 104- Answer</vt:lpstr>
      <vt:lpstr>Question 105</vt:lpstr>
      <vt:lpstr>Question 105- Answer</vt:lpstr>
      <vt:lpstr>Question 106</vt:lpstr>
      <vt:lpstr>Question 106- Answer</vt:lpstr>
      <vt:lpstr>Question 107</vt:lpstr>
      <vt:lpstr>Question 107- Answer</vt:lpstr>
      <vt:lpstr>Question 108</vt:lpstr>
      <vt:lpstr>Question 108- Answer</vt:lpstr>
      <vt:lpstr>Question 109</vt:lpstr>
      <vt:lpstr>Question 109- Answer</vt:lpstr>
      <vt:lpstr>Question 110</vt:lpstr>
      <vt:lpstr>Question 110- Answer</vt:lpstr>
      <vt:lpstr>Question 111</vt:lpstr>
      <vt:lpstr>Question 111- Answer</vt:lpstr>
      <vt:lpstr>Question 112</vt:lpstr>
      <vt:lpstr>Question 112- Answer</vt:lpstr>
      <vt:lpstr>Question 113</vt:lpstr>
      <vt:lpstr>Question 113- Answer</vt:lpstr>
      <vt:lpstr>Question 114</vt:lpstr>
      <vt:lpstr>Question 114- Answer</vt:lpstr>
      <vt:lpstr>Question 115</vt:lpstr>
      <vt:lpstr>Question 115- Answer</vt:lpstr>
      <vt:lpstr>Question 116</vt:lpstr>
      <vt:lpstr>Question 116- Answer</vt:lpstr>
      <vt:lpstr>Question 117</vt:lpstr>
      <vt:lpstr>Question 117- Answer</vt:lpstr>
      <vt:lpstr>Question 118</vt:lpstr>
      <vt:lpstr>Question 118- Answer</vt:lpstr>
      <vt:lpstr>Question 119</vt:lpstr>
      <vt:lpstr>Question 119- Answer</vt:lpstr>
      <vt:lpstr>Question 120</vt:lpstr>
      <vt:lpstr>Question 120- Answer</vt:lpstr>
      <vt:lpstr>Question 121</vt:lpstr>
      <vt:lpstr>Question 121- Answer</vt:lpstr>
      <vt:lpstr>Question 122</vt:lpstr>
      <vt:lpstr>Question 122- Answer</vt:lpstr>
      <vt:lpstr>Question 123</vt:lpstr>
      <vt:lpstr>Question 123- Answer</vt:lpstr>
      <vt:lpstr>Question 124</vt:lpstr>
      <vt:lpstr>Question 124- Answer</vt:lpstr>
      <vt:lpstr>Question 125</vt:lpstr>
      <vt:lpstr>Question 125- Answer</vt:lpstr>
      <vt:lpstr>Question 126</vt:lpstr>
      <vt:lpstr>Question 126- Answer</vt:lpstr>
      <vt:lpstr>Question 127</vt:lpstr>
      <vt:lpstr>Question 127- Answer</vt:lpstr>
      <vt:lpstr>Question 128</vt:lpstr>
      <vt:lpstr>Question 128- Answer</vt:lpstr>
      <vt:lpstr>Question 129</vt:lpstr>
      <vt:lpstr>Question 129- Answer</vt:lpstr>
      <vt:lpstr>Question 130</vt:lpstr>
      <vt:lpstr>Question 130- Answer</vt:lpstr>
      <vt:lpstr>Question 131</vt:lpstr>
      <vt:lpstr>Question 131- Answer</vt:lpstr>
      <vt:lpstr>Question 132</vt:lpstr>
      <vt:lpstr>Question 132- Answer</vt:lpstr>
      <vt:lpstr>Question 133</vt:lpstr>
      <vt:lpstr>Question 133- Answer</vt:lpstr>
      <vt:lpstr>Question 134</vt:lpstr>
      <vt:lpstr>Question 134- Answer</vt:lpstr>
      <vt:lpstr>Question 135</vt:lpstr>
      <vt:lpstr>Question 135- Answer</vt:lpstr>
      <vt:lpstr>Question 136</vt:lpstr>
      <vt:lpstr>Question 136- Answer</vt:lpstr>
      <vt:lpstr>Question 137</vt:lpstr>
      <vt:lpstr>Question 137- Answer</vt:lpstr>
      <vt:lpstr>Question 138</vt:lpstr>
      <vt:lpstr>Question 138- Answer</vt:lpstr>
      <vt:lpstr>Question 139</vt:lpstr>
      <vt:lpstr>Question 139- Answer</vt:lpstr>
      <vt:lpstr>Question 140</vt:lpstr>
      <vt:lpstr>Question 140- Answer</vt:lpstr>
      <vt:lpstr>Question 141</vt:lpstr>
      <vt:lpstr>Question 141- Answer</vt:lpstr>
      <vt:lpstr>Question 142</vt:lpstr>
      <vt:lpstr>Question 142- Answer</vt:lpstr>
      <vt:lpstr>Question 143</vt:lpstr>
      <vt:lpstr>Question 143- Answer</vt:lpstr>
      <vt:lpstr>Question 144</vt:lpstr>
      <vt:lpstr>Question 144- Answer</vt:lpstr>
      <vt:lpstr>Question 145</vt:lpstr>
      <vt:lpstr>Question 145- Answer</vt:lpstr>
      <vt:lpstr>Question 146</vt:lpstr>
      <vt:lpstr>Question 146- Answer</vt:lpstr>
      <vt:lpstr>Question 147</vt:lpstr>
      <vt:lpstr>Question 147- Answer</vt:lpstr>
      <vt:lpstr>Question 148</vt:lpstr>
      <vt:lpstr>Question 148- Answer</vt:lpstr>
      <vt:lpstr>Question 149</vt:lpstr>
      <vt:lpstr>Question 149- Answer</vt:lpstr>
      <vt:lpstr>Question 150</vt:lpstr>
      <vt:lpstr>Question 150- Answer</vt:lpstr>
      <vt:lpstr>Question 151</vt:lpstr>
      <vt:lpstr>Question 151- Answer</vt:lpstr>
      <vt:lpstr>Question 152</vt:lpstr>
      <vt:lpstr>Question 152- Answer</vt:lpstr>
      <vt:lpstr>Question 153</vt:lpstr>
      <vt:lpstr>Question 153- Answer</vt:lpstr>
      <vt:lpstr>Question 154</vt:lpstr>
      <vt:lpstr>Question 154- Answer</vt:lpstr>
      <vt:lpstr>Question 155</vt:lpstr>
      <vt:lpstr>Question 155- Answer</vt:lpstr>
      <vt:lpstr>Question 156</vt:lpstr>
      <vt:lpstr>Question 156- Answer</vt:lpstr>
      <vt:lpstr>Question 157</vt:lpstr>
      <vt:lpstr>Question 157- Answer</vt:lpstr>
      <vt:lpstr>Question 158</vt:lpstr>
      <vt:lpstr>Question 158- Answer</vt:lpstr>
      <vt:lpstr>Question 159</vt:lpstr>
      <vt:lpstr>Question 159- Answer</vt:lpstr>
      <vt:lpstr>Question 160</vt:lpstr>
      <vt:lpstr>Question 160- Answer</vt:lpstr>
      <vt:lpstr>Question 161</vt:lpstr>
      <vt:lpstr>Question 161- Answer</vt:lpstr>
      <vt:lpstr>Question 162</vt:lpstr>
      <vt:lpstr>Question 162- Answer</vt:lpstr>
      <vt:lpstr>Question 163</vt:lpstr>
      <vt:lpstr>Question 163- Answer</vt:lpstr>
      <vt:lpstr>Question 164</vt:lpstr>
      <vt:lpstr>Question 164- Answer</vt:lpstr>
      <vt:lpstr>Question 165</vt:lpstr>
      <vt:lpstr>Question 165- Answer</vt:lpstr>
      <vt:lpstr>Question 166</vt:lpstr>
      <vt:lpstr>Question 166- Answer</vt:lpstr>
      <vt:lpstr>Question 167</vt:lpstr>
      <vt:lpstr>Question 167- Answer</vt:lpstr>
      <vt:lpstr>Question 168</vt:lpstr>
      <vt:lpstr>Question 168- Answer</vt:lpstr>
      <vt:lpstr>Question 169</vt:lpstr>
      <vt:lpstr>Question 169- Answer</vt:lpstr>
      <vt:lpstr>Question 170</vt:lpstr>
      <vt:lpstr>Question 170- Answer</vt:lpstr>
      <vt:lpstr>Question 171</vt:lpstr>
      <vt:lpstr>Question 171- Answer</vt:lpstr>
      <vt:lpstr>Question 172</vt:lpstr>
      <vt:lpstr>Question 172- Answer</vt:lpstr>
      <vt:lpstr>Question 173</vt:lpstr>
      <vt:lpstr>Question 173- Answer</vt:lpstr>
      <vt:lpstr>Question 174</vt:lpstr>
      <vt:lpstr>Question 174- Answer</vt:lpstr>
      <vt:lpstr>Question 175</vt:lpstr>
      <vt:lpstr>Question 175- Answer</vt:lpstr>
      <vt:lpstr>Question 176</vt:lpstr>
      <vt:lpstr>Question 176- Answer</vt:lpstr>
      <vt:lpstr>Question 177</vt:lpstr>
      <vt:lpstr>Question 177- Answer</vt:lpstr>
      <vt:lpstr>Question 178</vt:lpstr>
      <vt:lpstr>Question 178- Answer</vt:lpstr>
      <vt:lpstr>Question 179</vt:lpstr>
      <vt:lpstr>Question 179- Answer</vt:lpstr>
      <vt:lpstr>Question 180</vt:lpstr>
      <vt:lpstr>Question 180- Answer</vt:lpstr>
      <vt:lpstr>Question 181</vt:lpstr>
      <vt:lpstr>Question 181- Answer</vt:lpstr>
      <vt:lpstr>Question 182</vt:lpstr>
      <vt:lpstr>Question 182- Answer</vt:lpstr>
      <vt:lpstr>Question 183</vt:lpstr>
      <vt:lpstr>Question 183- Answer</vt:lpstr>
      <vt:lpstr>Question 184</vt:lpstr>
      <vt:lpstr>Question 184- Answer</vt:lpstr>
      <vt:lpstr>Question 185</vt:lpstr>
      <vt:lpstr>Question 185- Answer</vt:lpstr>
      <vt:lpstr>Question 186</vt:lpstr>
      <vt:lpstr>Question 186- Answer</vt:lpstr>
      <vt:lpstr>Question 187</vt:lpstr>
      <vt:lpstr>Question 187- Answer</vt:lpstr>
      <vt:lpstr>Question 188</vt:lpstr>
      <vt:lpstr>Question 188- Answer</vt:lpstr>
      <vt:lpstr>Question 189</vt:lpstr>
      <vt:lpstr>Question 189- Answer</vt:lpstr>
      <vt:lpstr>Question 190</vt:lpstr>
      <vt:lpstr>Question 190- Answer</vt:lpstr>
      <vt:lpstr>Question 191</vt:lpstr>
      <vt:lpstr>Question 191- Answer</vt:lpstr>
      <vt:lpstr>Question 192</vt:lpstr>
      <vt:lpstr>Question 192- Answer</vt:lpstr>
      <vt:lpstr>Question 193</vt:lpstr>
      <vt:lpstr>Question 193- Answer</vt:lpstr>
      <vt:lpstr>Question 194</vt:lpstr>
      <vt:lpstr>Question 194- Answer</vt:lpstr>
      <vt:lpstr>Question 195</vt:lpstr>
      <vt:lpstr>Question 195- Answer</vt:lpstr>
      <vt:lpstr>Question 196</vt:lpstr>
      <vt:lpstr>Question 196- Answer</vt:lpstr>
      <vt:lpstr>Question 197</vt:lpstr>
      <vt:lpstr>Question 197- Answer</vt:lpstr>
      <vt:lpstr>Question 198</vt:lpstr>
      <vt:lpstr>Question 198- Answer</vt:lpstr>
      <vt:lpstr>Question 199</vt:lpstr>
      <vt:lpstr>Question 199- Answer</vt:lpstr>
      <vt:lpstr>Question 200</vt:lpstr>
      <vt:lpstr>Question 200- Answer</vt:lpstr>
      <vt:lpstr>Question 201</vt:lpstr>
      <vt:lpstr>Question 201- Answer</vt:lpstr>
      <vt:lpstr>Question 202</vt:lpstr>
      <vt:lpstr>Question 202- Answer</vt:lpstr>
      <vt:lpstr>Question 203</vt:lpstr>
      <vt:lpstr>Question 203- Answer</vt:lpstr>
      <vt:lpstr>Question 204</vt:lpstr>
      <vt:lpstr>Question 204- Answer</vt:lpstr>
      <vt:lpstr>Question 205</vt:lpstr>
      <vt:lpstr>Question 205- Answer</vt:lpstr>
      <vt:lpstr>Question 206</vt:lpstr>
      <vt:lpstr>Question 206- Answer</vt:lpstr>
      <vt:lpstr>Question 207</vt:lpstr>
      <vt:lpstr>Question 207- Answer</vt:lpstr>
      <vt:lpstr>Question 208</vt:lpstr>
      <vt:lpstr>Question 208- Answer</vt:lpstr>
      <vt:lpstr>Question 209</vt:lpstr>
      <vt:lpstr>Question 209- Answer</vt:lpstr>
      <vt:lpstr>Question 210</vt:lpstr>
      <vt:lpstr>Question 210- Answer</vt:lpstr>
      <vt:lpstr>Question 211</vt:lpstr>
      <vt:lpstr>Question 211- Answer</vt:lpstr>
      <vt:lpstr>Question 212</vt:lpstr>
      <vt:lpstr>Question 212- Answer</vt:lpstr>
      <vt:lpstr>Question 213</vt:lpstr>
      <vt:lpstr>Question 213- Answer</vt:lpstr>
      <vt:lpstr>Question 214</vt:lpstr>
      <vt:lpstr>Question 214- Answer</vt:lpstr>
      <vt:lpstr>Question 215</vt:lpstr>
      <vt:lpstr>Question 215- Answer</vt:lpstr>
      <vt:lpstr>Question 216</vt:lpstr>
      <vt:lpstr>Question 216- Answer</vt:lpstr>
      <vt:lpstr>Question 217</vt:lpstr>
      <vt:lpstr>Question 217- Answer</vt:lpstr>
      <vt:lpstr>Question 218</vt:lpstr>
      <vt:lpstr>Question 218- Answer</vt:lpstr>
      <vt:lpstr>Question 219</vt:lpstr>
      <vt:lpstr>Question 219- Answer</vt:lpstr>
      <vt:lpstr>Question 220</vt:lpstr>
      <vt:lpstr>Question 220- Answer</vt:lpstr>
      <vt:lpstr>Question 221</vt:lpstr>
      <vt:lpstr>Question 221- Answer</vt:lpstr>
      <vt:lpstr>Question 222</vt:lpstr>
      <vt:lpstr>Question 222- Answer</vt:lpstr>
      <vt:lpstr>Question 223</vt:lpstr>
      <vt:lpstr>Question 223- Answer</vt:lpstr>
      <vt:lpstr>Question 224</vt:lpstr>
      <vt:lpstr>Question 224- Answer</vt:lpstr>
      <vt:lpstr>Question 225</vt:lpstr>
      <vt:lpstr>Question 225- Answer</vt:lpstr>
      <vt:lpstr>Question 226</vt:lpstr>
      <vt:lpstr>Question 226- Answer</vt:lpstr>
      <vt:lpstr>Question 227</vt:lpstr>
      <vt:lpstr>Question 227- Answer</vt:lpstr>
      <vt:lpstr>Question 228</vt:lpstr>
      <vt:lpstr>Question 228- Answer</vt:lpstr>
      <vt:lpstr>Question 229</vt:lpstr>
      <vt:lpstr>Question 229- Answer</vt:lpstr>
      <vt:lpstr>Question 230</vt:lpstr>
      <vt:lpstr>Question 230- Answer</vt:lpstr>
      <vt:lpstr>Question 231</vt:lpstr>
      <vt:lpstr>Question 231- Answer</vt:lpstr>
      <vt:lpstr>Question 232</vt:lpstr>
      <vt:lpstr>Question 232- Answer</vt:lpstr>
      <vt:lpstr>Question 224</vt:lpstr>
      <vt:lpstr>Question 224- Answer</vt:lpstr>
      <vt:lpstr>Question 225</vt:lpstr>
      <vt:lpstr>Question 225- Answer</vt:lpstr>
      <vt:lpstr>Question 226</vt:lpstr>
      <vt:lpstr>Question 226- Answer</vt:lpstr>
      <vt:lpstr>Question 227</vt:lpstr>
      <vt:lpstr>Question 227- Answer</vt:lpstr>
      <vt:lpstr>Question 228</vt:lpstr>
      <vt:lpstr>Question 228- Answer</vt:lpstr>
      <vt:lpstr>Question 229</vt:lpstr>
      <vt:lpstr>Question 229- Answer</vt:lpstr>
      <vt:lpstr>Question 230</vt:lpstr>
      <vt:lpstr>Question 230- Answer</vt:lpstr>
      <vt:lpstr>Question 231</vt:lpstr>
      <vt:lpstr>Question 231- Answer</vt:lpstr>
      <vt:lpstr>Question 232</vt:lpstr>
      <vt:lpstr>Question 232- Answer</vt:lpstr>
      <vt:lpstr>Question 233</vt:lpstr>
      <vt:lpstr>Question 233- Answer</vt:lpstr>
      <vt:lpstr>Question 234</vt:lpstr>
      <vt:lpstr>Question 234- Answer</vt:lpstr>
      <vt:lpstr>Question 235</vt:lpstr>
      <vt:lpstr>Question 235- Answer</vt:lpstr>
      <vt:lpstr>Question 236</vt:lpstr>
      <vt:lpstr>Question 236- Answer</vt:lpstr>
      <vt:lpstr>Question 237</vt:lpstr>
      <vt:lpstr>Question 237- Answer</vt:lpstr>
      <vt:lpstr>Question 238</vt:lpstr>
      <vt:lpstr>Question 238- Answer</vt:lpstr>
      <vt:lpstr>Question 239</vt:lpstr>
      <vt:lpstr>Question 239- Answer</vt:lpstr>
      <vt:lpstr>Question 240</vt:lpstr>
      <vt:lpstr>Question 240- Answer</vt:lpstr>
      <vt:lpstr>Question 241</vt:lpstr>
      <vt:lpstr>Question 241- Answer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Introductory Psychology</dc:title>
  <dc:creator>Owner</dc:creator>
  <cp:lastModifiedBy>Owner</cp:lastModifiedBy>
  <cp:revision>84</cp:revision>
  <dcterms:created xsi:type="dcterms:W3CDTF">2013-12-26T21:14:42Z</dcterms:created>
  <dcterms:modified xsi:type="dcterms:W3CDTF">2014-01-07T03:44:37Z</dcterms:modified>
</cp:coreProperties>
</file>