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64" r:id="rId4"/>
    <p:sldId id="259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307" r:id="rId23"/>
    <p:sldId id="283" r:id="rId24"/>
    <p:sldId id="284" r:id="rId25"/>
    <p:sldId id="294" r:id="rId26"/>
    <p:sldId id="282" r:id="rId27"/>
    <p:sldId id="303" r:id="rId28"/>
    <p:sldId id="315" r:id="rId29"/>
    <p:sldId id="295" r:id="rId30"/>
    <p:sldId id="292" r:id="rId31"/>
    <p:sldId id="302" r:id="rId32"/>
    <p:sldId id="301" r:id="rId33"/>
    <p:sldId id="262" r:id="rId34"/>
    <p:sldId id="287" r:id="rId35"/>
    <p:sldId id="288" r:id="rId36"/>
    <p:sldId id="289" r:id="rId37"/>
    <p:sldId id="290" r:id="rId38"/>
    <p:sldId id="291" r:id="rId39"/>
    <p:sldId id="293" r:id="rId40"/>
    <p:sldId id="296" r:id="rId41"/>
    <p:sldId id="297" r:id="rId42"/>
    <p:sldId id="298" r:id="rId43"/>
    <p:sldId id="299" r:id="rId44"/>
    <p:sldId id="308" r:id="rId45"/>
    <p:sldId id="300" r:id="rId46"/>
    <p:sldId id="305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616" autoAdjust="0"/>
  </p:normalViewPr>
  <p:slideViewPr>
    <p:cSldViewPr>
      <p:cViewPr varScale="1">
        <p:scale>
          <a:sx n="48" d="100"/>
          <a:sy n="48" d="100"/>
        </p:scale>
        <p:origin x="20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60FF2-97F9-46A6-9DBA-D2168C50C3C0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1BAED-A1BE-4E6B-955A-5CDDC5E8B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BAED-A1BE-4E6B-955A-5CDDC5E8B0D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BAED-A1BE-4E6B-955A-5CDDC5E8B0D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BAED-A1BE-4E6B-955A-5CDDC5E8B0D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BAED-A1BE-4E6B-955A-5CDDC5E8B0D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BAED-A1BE-4E6B-955A-5CDDC5E8B0D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BAED-A1BE-4E6B-955A-5CDDC5E8B0D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BAED-A1BE-4E6B-955A-5CDDC5E8B0D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BAED-A1BE-4E6B-955A-5CDDC5E8B0D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BAED-A1BE-4E6B-955A-5CDDC5E8B0D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BAED-A1BE-4E6B-955A-5CDDC5E8B0D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BAED-A1BE-4E6B-955A-5CDDC5E8B0D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BAED-A1BE-4E6B-955A-5CDDC5E8B0D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BAED-A1BE-4E6B-955A-5CDDC5E8B0D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BAED-A1BE-4E6B-955A-5CDDC5E8B0D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BAED-A1BE-4E6B-955A-5CDDC5E8B0D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BAED-A1BE-4E6B-955A-5CDDC5E8B0D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BAED-A1BE-4E6B-955A-5CDDC5E8B0D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BAED-A1BE-4E6B-955A-5CDDC5E8B0D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BAED-A1BE-4E6B-955A-5CDDC5E8B0D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BAED-A1BE-4E6B-955A-5CDDC5E8B0D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BAED-A1BE-4E6B-955A-5CDDC5E8B0D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BAED-A1BE-4E6B-955A-5CDDC5E8B0D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BAED-A1BE-4E6B-955A-5CDDC5E8B0D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BAED-A1BE-4E6B-955A-5CDDC5E8B0D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BAED-A1BE-4E6B-955A-5CDDC5E8B0D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BAED-A1BE-4E6B-955A-5CDDC5E8B0D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BAED-A1BE-4E6B-955A-5CDDC5E8B0D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BAED-A1BE-4E6B-955A-5CDDC5E8B0D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BAED-A1BE-4E6B-955A-5CDDC5E8B0D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BAED-A1BE-4E6B-955A-5CDDC5E8B0D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BAED-A1BE-4E6B-955A-5CDDC5E8B0D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BAED-A1BE-4E6B-955A-5CDDC5E8B0D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BAED-A1BE-4E6B-955A-5CDDC5E8B0D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BAED-A1BE-4E6B-955A-5CDDC5E8B0D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BAED-A1BE-4E6B-955A-5CDDC5E8B0D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667000"/>
            <a:ext cx="7772400" cy="1470025"/>
          </a:xfrm>
        </p:spPr>
        <p:txBody>
          <a:bodyPr/>
          <a:lstStyle/>
          <a:p>
            <a:r>
              <a:rPr lang="en-US" dirty="0"/>
              <a:t>			</a:t>
            </a:r>
            <a:r>
              <a:rPr lang="en-US" dirty="0">
                <a:solidFill>
                  <a:srgbClr val="FF0000"/>
                </a:solidFill>
              </a:rPr>
              <a:t>Evolution of CPR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343400"/>
            <a:ext cx="6400800" cy="1752600"/>
          </a:xfrm>
        </p:spPr>
        <p:txBody>
          <a:bodyPr/>
          <a:lstStyle/>
          <a:p>
            <a:r>
              <a:rPr lang="en-US" dirty="0"/>
              <a:t>David Wolfe</a:t>
            </a:r>
          </a:p>
          <a:p>
            <a:r>
              <a:rPr lang="en-US" dirty="0"/>
              <a:t>Crouse Health</a:t>
            </a:r>
          </a:p>
          <a:p>
            <a:r>
              <a:rPr lang="en-US" dirty="0"/>
              <a:t>SUNY Upstate Medical University</a:t>
            </a: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4724400" cy="208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Compressions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1903</a:t>
            </a:r>
          </a:p>
          <a:p>
            <a:pPr>
              <a:buNone/>
            </a:pPr>
            <a:r>
              <a:rPr lang="en-US" dirty="0"/>
              <a:t>	Research confirms external compressions 	restore circulation in dogs. </a:t>
            </a:r>
          </a:p>
          <a:p>
            <a:r>
              <a:rPr lang="en-US" dirty="0"/>
              <a:t>1904</a:t>
            </a:r>
          </a:p>
          <a:p>
            <a:pPr>
              <a:buNone/>
            </a:pPr>
            <a:r>
              <a:rPr lang="en-US" dirty="0"/>
              <a:t>	Report of successful closed-chest cardiac 	massage in 1 human case.</a:t>
            </a:r>
          </a:p>
          <a:p>
            <a:pPr>
              <a:buNone/>
            </a:pPr>
            <a:r>
              <a:rPr lang="en-US" dirty="0"/>
              <a:t>	*But, patient’s continue to receive open-heart 	massage. 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1900s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1924</a:t>
            </a:r>
          </a:p>
          <a:p>
            <a:pPr>
              <a:buNone/>
            </a:pPr>
            <a:r>
              <a:rPr lang="en-US" dirty="0"/>
              <a:t>	6 cardiologists meet – form the AHA</a:t>
            </a:r>
          </a:p>
          <a:p>
            <a:r>
              <a:rPr lang="en-US" dirty="0"/>
              <a:t>1933</a:t>
            </a:r>
          </a:p>
          <a:p>
            <a:pPr>
              <a:buNone/>
            </a:pPr>
            <a:r>
              <a:rPr lang="en-US" dirty="0"/>
              <a:t>	Accidental rediscover external compressions</a:t>
            </a:r>
          </a:p>
          <a:p>
            <a:pPr>
              <a:buNone/>
            </a:pPr>
            <a:r>
              <a:rPr lang="en-US" dirty="0"/>
              <a:t>	- Pressure on a dog’s sternum – adequate circulation keeping animal alive.</a:t>
            </a:r>
          </a:p>
          <a:p>
            <a:pPr>
              <a:buNone/>
            </a:pPr>
            <a:r>
              <a:rPr lang="en-US" dirty="0"/>
              <a:t>	-&gt; results confirmed in 100 dogs! </a:t>
            </a:r>
          </a:p>
          <a:p>
            <a:pPr>
              <a:buNone/>
            </a:pPr>
            <a:r>
              <a:rPr lang="en-US" dirty="0"/>
              <a:t>	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Defibrillation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1947 </a:t>
            </a:r>
          </a:p>
          <a:p>
            <a:pPr>
              <a:buNone/>
            </a:pPr>
            <a:r>
              <a:rPr lang="en-US" dirty="0"/>
              <a:t>	First </a:t>
            </a:r>
            <a:r>
              <a:rPr lang="en-US" i="1" dirty="0"/>
              <a:t>successful</a:t>
            </a:r>
            <a:r>
              <a:rPr lang="en-US" dirty="0"/>
              <a:t> use of a defibrillator on an </a:t>
            </a:r>
            <a:r>
              <a:rPr lang="en-US" i="1" dirty="0"/>
              <a:t>exposed</a:t>
            </a:r>
            <a:r>
              <a:rPr lang="en-US" dirty="0"/>
              <a:t> human heart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1950s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1950</a:t>
            </a:r>
          </a:p>
          <a:p>
            <a:pPr>
              <a:buNone/>
            </a:pPr>
            <a:r>
              <a:rPr lang="en-US" dirty="0"/>
              <a:t>	AHA begins the journal, </a:t>
            </a:r>
            <a:r>
              <a:rPr lang="en-US" i="1" dirty="0"/>
              <a:t>Circulation</a:t>
            </a:r>
            <a:r>
              <a:rPr lang="en-US" dirty="0"/>
              <a:t>.</a:t>
            </a:r>
          </a:p>
          <a:p>
            <a:r>
              <a:rPr lang="en-US" dirty="0"/>
              <a:t>1954</a:t>
            </a:r>
          </a:p>
          <a:p>
            <a:pPr>
              <a:buNone/>
            </a:pPr>
            <a:r>
              <a:rPr lang="en-US" dirty="0"/>
              <a:t>	Proven that expired air sufficient to maintain adequate oxygenation. </a:t>
            </a:r>
          </a:p>
          <a:p>
            <a:r>
              <a:rPr lang="en-US" dirty="0"/>
              <a:t>1956 </a:t>
            </a:r>
          </a:p>
          <a:p>
            <a:pPr>
              <a:buNone/>
            </a:pPr>
            <a:r>
              <a:rPr lang="en-US" dirty="0"/>
              <a:t>	Proven that mouth-to-mouth resuscitation is an effective lifesaving method.</a:t>
            </a:r>
          </a:p>
          <a:p>
            <a:pPr>
              <a:buNone/>
            </a:pPr>
            <a:r>
              <a:rPr lang="en-US" dirty="0"/>
              <a:t>	-&gt; Rescue breathing is promoted</a:t>
            </a:r>
          </a:p>
          <a:p>
            <a:pPr>
              <a:buNone/>
            </a:pPr>
            <a:r>
              <a:rPr lang="en-US" dirty="0"/>
              <a:t>	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31746" name="Picture 2" descr="Image result for original aha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04800"/>
            <a:ext cx="2370666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Defibrillation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1956	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i="1" dirty="0"/>
              <a:t>External</a:t>
            </a:r>
            <a:r>
              <a:rPr lang="en-US" dirty="0"/>
              <a:t> defibrillator successfully </a:t>
            </a:r>
          </a:p>
          <a:p>
            <a:pPr>
              <a:buNone/>
            </a:pPr>
            <a:r>
              <a:rPr lang="en-US" dirty="0"/>
              <a:t>	restores a steady rhythm to quivering</a:t>
            </a:r>
          </a:p>
          <a:p>
            <a:pPr>
              <a:buNone/>
            </a:pPr>
            <a:r>
              <a:rPr lang="en-US" dirty="0"/>
              <a:t> 	heart. </a:t>
            </a:r>
          </a:p>
          <a:p>
            <a:r>
              <a:rPr lang="en-US" dirty="0"/>
              <a:t>1957</a:t>
            </a:r>
          </a:p>
          <a:p>
            <a:pPr>
              <a:buNone/>
            </a:pPr>
            <a:r>
              <a:rPr lang="en-US" dirty="0"/>
              <a:t>	Prototype first portable external defibrillator</a:t>
            </a:r>
          </a:p>
          <a:p>
            <a:pPr>
              <a:buNone/>
            </a:pPr>
            <a:r>
              <a:rPr lang="en-US" dirty="0"/>
              <a:t>	-&gt; Hopkins Closed Chest Defibrillator (200 lbs)</a:t>
            </a:r>
          </a:p>
        </p:txBody>
      </p:sp>
      <p:pic>
        <p:nvPicPr>
          <p:cNvPr id="30723" name="Picture 3" descr="Image result for hopkins closed chest defibrillat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990600"/>
            <a:ext cx="2057400" cy="3170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“PR” in CPR.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1957</a:t>
            </a:r>
          </a:p>
          <a:p>
            <a:pPr>
              <a:buNone/>
            </a:pPr>
            <a:r>
              <a:rPr lang="en-US" dirty="0"/>
              <a:t>	U.S. military adopts mouth-to-mouth breathing for unresponsive victims.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1960</a:t>
            </a:r>
          </a:p>
          <a:p>
            <a:pPr lvl="1"/>
            <a:r>
              <a:rPr lang="en-US" dirty="0"/>
              <a:t>Mouth-to-mouth breathing is combined with chest compressions.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r>
              <a:rPr lang="en-US" dirty="0"/>
              <a:t>And . . . it’s a girl!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1960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1960 </a:t>
            </a:r>
          </a:p>
          <a:p>
            <a:pPr lvl="1"/>
            <a:r>
              <a:rPr lang="en-US" dirty="0" err="1"/>
              <a:t>Resusci</a:t>
            </a:r>
            <a:r>
              <a:rPr lang="en-US" dirty="0"/>
              <a:t> Anne is born. </a:t>
            </a:r>
          </a:p>
          <a:p>
            <a:pPr lvl="2"/>
            <a:r>
              <a:rPr lang="en-US" dirty="0"/>
              <a:t>Life-size training manikin</a:t>
            </a:r>
          </a:p>
          <a:p>
            <a:pPr lvl="2"/>
            <a:r>
              <a:rPr lang="en-US" dirty="0"/>
              <a:t>Developed by 3 physicians and </a:t>
            </a:r>
            <a:r>
              <a:rPr lang="en-US" dirty="0" err="1"/>
              <a:t>Åsmund</a:t>
            </a:r>
            <a:r>
              <a:rPr lang="en-US" dirty="0"/>
              <a:t> </a:t>
            </a:r>
            <a:r>
              <a:rPr lang="en-US" dirty="0" err="1"/>
              <a:t>Lærdal</a:t>
            </a:r>
            <a:r>
              <a:rPr lang="en-US" dirty="0"/>
              <a:t> (Norwegian toymaker)</a:t>
            </a:r>
          </a:p>
          <a:p>
            <a:r>
              <a:rPr lang="en-US" dirty="0"/>
              <a:t>1963</a:t>
            </a:r>
          </a:p>
          <a:p>
            <a:pPr lvl="1"/>
            <a:r>
              <a:rPr lang="en-US" dirty="0"/>
              <a:t>AHA’s CPR Committee established</a:t>
            </a:r>
          </a:p>
          <a:p>
            <a:pPr lvl="1"/>
            <a:r>
              <a:rPr lang="en-US" dirty="0"/>
              <a:t>AHA formally endorses CPR</a:t>
            </a:r>
          </a:p>
        </p:txBody>
      </p:sp>
      <p:pic>
        <p:nvPicPr>
          <p:cNvPr id="43010" name="Picture 2" descr="Image result for resusci an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3048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1970s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Mass CPR training begins.</a:t>
            </a:r>
          </a:p>
          <a:p>
            <a:r>
              <a:rPr lang="en-US" dirty="0"/>
              <a:t>The first ACLS textbook is published (1975).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80s and 90s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/>
              <a:t>1980s</a:t>
            </a:r>
          </a:p>
          <a:p>
            <a:r>
              <a:rPr lang="en-US" dirty="0"/>
              <a:t>Some emergency dispatchers are trained to give CPR instructions over the phone. </a:t>
            </a:r>
          </a:p>
          <a:p>
            <a:r>
              <a:rPr lang="en-US" dirty="0"/>
              <a:t>AHA introduces pediatric BLS, PALS and NRP.</a:t>
            </a:r>
          </a:p>
          <a:p>
            <a:pPr>
              <a:buNone/>
            </a:pPr>
            <a:r>
              <a:rPr lang="en-US" u="sng" dirty="0"/>
              <a:t>1990s</a:t>
            </a:r>
          </a:p>
          <a:p>
            <a:r>
              <a:rPr lang="en-US" dirty="0"/>
              <a:t>Public AEDs are introduced.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CPR</a:t>
            </a:r>
          </a:p>
          <a:p>
            <a:r>
              <a:rPr lang="en-US" dirty="0"/>
              <a:t>Group skills </a:t>
            </a:r>
            <a:r>
              <a:rPr lang="en-US" dirty="0">
                <a:sym typeface="Wingdings" pitchFamily="2" charset="2"/>
              </a:rPr>
              <a:t></a:t>
            </a:r>
          </a:p>
          <a:p>
            <a:r>
              <a:rPr lang="en-US" dirty="0">
                <a:sym typeface="Wingdings" pitchFamily="2" charset="2"/>
              </a:rPr>
              <a:t>Ventilation</a:t>
            </a:r>
          </a:p>
          <a:p>
            <a:r>
              <a:rPr lang="en-US" dirty="0">
                <a:sym typeface="Wingdings" pitchFamily="2" charset="2"/>
              </a:rPr>
              <a:t>Head-up CPR</a:t>
            </a:r>
          </a:p>
          <a:p>
            <a:r>
              <a:rPr lang="en-US" dirty="0">
                <a:sym typeface="Wingdings" pitchFamily="2" charset="2"/>
              </a:rPr>
              <a:t>Double sequential external defibrillation</a:t>
            </a:r>
          </a:p>
          <a:p>
            <a:r>
              <a:rPr lang="en-US" dirty="0">
                <a:sym typeface="Wingdings" pitchFamily="2" charset="2"/>
              </a:rPr>
              <a:t>CPR-induced consciousness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2004 - AED may be used in children 1-8 </a:t>
            </a:r>
            <a:r>
              <a:rPr lang="en-US" dirty="0" err="1"/>
              <a:t>yo</a:t>
            </a:r>
            <a:endParaRPr lang="en-US" dirty="0"/>
          </a:p>
          <a:p>
            <a:r>
              <a:rPr lang="en-US" dirty="0"/>
              <a:t>2005 </a:t>
            </a:r>
          </a:p>
          <a:p>
            <a:pPr lvl="1"/>
            <a:r>
              <a:rPr lang="en-US" dirty="0"/>
              <a:t>AHA develops Family &amp; Friends</a:t>
            </a:r>
            <a:r>
              <a:rPr lang="en-US" baseline="30000" dirty="0">
                <a:latin typeface="Times New Roman"/>
                <a:cs typeface="Times New Roman"/>
              </a:rPr>
              <a:t>® </a:t>
            </a:r>
            <a:r>
              <a:rPr lang="en-US" dirty="0"/>
              <a:t>CPR Anytime</a:t>
            </a:r>
            <a:r>
              <a:rPr lang="en-US" baseline="30000" dirty="0">
                <a:latin typeface="Times New Roman"/>
                <a:cs typeface="Times New Roman"/>
              </a:rPr>
              <a:t>®</a:t>
            </a:r>
            <a:r>
              <a:rPr lang="en-US" dirty="0"/>
              <a:t> kit</a:t>
            </a:r>
          </a:p>
          <a:p>
            <a:pPr lvl="2"/>
            <a:r>
              <a:rPr lang="en-US" dirty="0"/>
              <a:t>Learn CPR, AED, choking in 20 minutes.</a:t>
            </a:r>
          </a:p>
          <a:p>
            <a:pPr lvl="1"/>
            <a:r>
              <a:rPr lang="en-US" dirty="0"/>
              <a:t>Guidelines recommend 30:2</a:t>
            </a:r>
          </a:p>
          <a:p>
            <a:r>
              <a:rPr lang="en-US" dirty="0"/>
              <a:t>2008 – Hands-Only CPR, </a:t>
            </a:r>
            <a:r>
              <a:rPr lang="en-US" i="1" dirty="0"/>
              <a:t>in adults</a:t>
            </a:r>
            <a:r>
              <a:rPr lang="en-US" dirty="0"/>
              <a:t>, is introduced.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04800"/>
            <a:ext cx="4781550" cy="6375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Guideline Changes . . .</a:t>
            </a:r>
          </a:p>
          <a:p>
            <a:endParaRPr lang="en-US" dirty="0"/>
          </a:p>
        </p:txBody>
      </p:sp>
      <p:pic>
        <p:nvPicPr>
          <p:cNvPr id="1026" name="Picture 2" descr="C:\Users\davidwolfe\AppData\Local\Microsoft\Windows\Temporary Internet Files\Content.Outlook\U3H4LC6V\IMG_144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49668"/>
            <a:ext cx="3733800" cy="6656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/>
              <a:t>1995</a:t>
            </a:r>
          </a:p>
          <a:p>
            <a:r>
              <a:rPr lang="en-US" dirty="0"/>
              <a:t>ABCs becomes ABCD</a:t>
            </a:r>
          </a:p>
          <a:p>
            <a:r>
              <a:rPr lang="en-US" dirty="0"/>
              <a:t>Compression rate 80-100/min</a:t>
            </a:r>
          </a:p>
          <a:p>
            <a:r>
              <a:rPr lang="en-US" dirty="0"/>
              <a:t>15:2</a:t>
            </a:r>
          </a:p>
          <a:p>
            <a:pPr>
              <a:buNone/>
            </a:pPr>
            <a:r>
              <a:rPr lang="en-US" u="sng" dirty="0"/>
              <a:t>2000</a:t>
            </a:r>
          </a:p>
          <a:p>
            <a:r>
              <a:rPr lang="en-US" dirty="0"/>
              <a:t>Compression rate 100/min for </a:t>
            </a:r>
            <a:r>
              <a:rPr lang="en-US" i="1" dirty="0"/>
              <a:t>adults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u="sng" dirty="0"/>
              <a:t>2005</a:t>
            </a:r>
          </a:p>
          <a:p>
            <a:r>
              <a:rPr lang="en-US" dirty="0"/>
              <a:t>Compression rate 100/min </a:t>
            </a:r>
            <a:r>
              <a:rPr lang="en-US" i="1" dirty="0"/>
              <a:t>all ages</a:t>
            </a:r>
            <a:r>
              <a:rPr lang="en-US" dirty="0"/>
              <a:t>.</a:t>
            </a:r>
          </a:p>
          <a:p>
            <a:r>
              <a:rPr lang="en-US" dirty="0"/>
              <a:t>30:2</a:t>
            </a:r>
          </a:p>
          <a:p>
            <a:pPr>
              <a:buNone/>
            </a:pPr>
            <a:r>
              <a:rPr lang="en-US" u="sng" dirty="0"/>
              <a:t>2010</a:t>
            </a:r>
          </a:p>
          <a:p>
            <a:r>
              <a:rPr lang="en-US" dirty="0"/>
              <a:t>CAB</a:t>
            </a:r>
          </a:p>
          <a:p>
            <a:r>
              <a:rPr lang="en-US" dirty="0"/>
              <a:t>Compression rate </a:t>
            </a:r>
            <a:r>
              <a:rPr lang="en-US" i="1" dirty="0"/>
              <a:t>at least </a:t>
            </a:r>
            <a:r>
              <a:rPr lang="en-US" dirty="0"/>
              <a:t>100/min</a:t>
            </a:r>
          </a:p>
          <a:p>
            <a:pPr>
              <a:buNone/>
            </a:pPr>
            <a:r>
              <a:rPr lang="en-US" u="sng" dirty="0"/>
              <a:t>2015</a:t>
            </a:r>
          </a:p>
          <a:p>
            <a:r>
              <a:rPr lang="en-US" dirty="0"/>
              <a:t>Compression rate 100-120/min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– Feedback Device Required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Compared to standard CPR, effective compressions not improved by feedback device.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Chest compression quality can be improved with CPR feedback technologies.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Feedback significantly improved compression quality by </a:t>
            </a:r>
            <a:r>
              <a:rPr lang="en-US" i="1" dirty="0"/>
              <a:t>untrained</a:t>
            </a:r>
            <a:r>
              <a:rPr lang="en-US" dirty="0"/>
              <a:t> rescuers.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Feedback (OHCA)</a:t>
            </a:r>
          </a:p>
          <a:p>
            <a:pPr lvl="1"/>
            <a:r>
              <a:rPr lang="en-US" dirty="0"/>
              <a:t>improved CPR quality.</a:t>
            </a:r>
          </a:p>
          <a:p>
            <a:pPr lvl="1"/>
            <a:r>
              <a:rPr lang="en-US" dirty="0"/>
              <a:t>increased survival.</a:t>
            </a:r>
          </a:p>
          <a:p>
            <a:pPr lvl="1"/>
            <a:r>
              <a:rPr lang="en-US" dirty="0"/>
              <a:t>increased favorable </a:t>
            </a:r>
          </a:p>
          <a:p>
            <a:pPr lvl="1">
              <a:buNone/>
            </a:pPr>
            <a:r>
              <a:rPr lang="en-US" dirty="0"/>
              <a:t>	functional outcomes.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5486400"/>
            <a:ext cx="35477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600" dirty="0" err="1"/>
              <a:t>Zapletal</a:t>
            </a:r>
            <a:r>
              <a:rPr lang="en-US" sz="1600" dirty="0"/>
              <a:t> et al, Resuscitation, 2014</a:t>
            </a:r>
          </a:p>
          <a:p>
            <a:pPr marL="342900" indent="-342900">
              <a:buAutoNum type="arabicPeriod"/>
            </a:pPr>
            <a:r>
              <a:rPr lang="en-US" sz="1600" dirty="0" err="1"/>
              <a:t>Peberdy</a:t>
            </a:r>
            <a:r>
              <a:rPr lang="en-US" sz="1600" dirty="0"/>
              <a:t> et al, Resuscitation, 2009</a:t>
            </a:r>
          </a:p>
          <a:p>
            <a:pPr marL="342900" indent="-342900">
              <a:buAutoNum type="arabicPeriod"/>
            </a:pPr>
            <a:r>
              <a:rPr lang="en-US" sz="1600" dirty="0" err="1"/>
              <a:t>Buléon</a:t>
            </a:r>
            <a:r>
              <a:rPr lang="en-US" sz="1600" dirty="0"/>
              <a:t> et al, Am J </a:t>
            </a:r>
            <a:r>
              <a:rPr lang="en-US" sz="1600" dirty="0" err="1"/>
              <a:t>Emerg</a:t>
            </a:r>
            <a:r>
              <a:rPr lang="en-US" sz="1600" dirty="0"/>
              <a:t> Med, 2013</a:t>
            </a:r>
          </a:p>
          <a:p>
            <a:pPr marL="342900" indent="-342900">
              <a:buAutoNum type="arabicPeriod"/>
            </a:pPr>
            <a:r>
              <a:rPr lang="en-US" sz="1600" dirty="0" err="1"/>
              <a:t>Bobrow</a:t>
            </a:r>
            <a:r>
              <a:rPr lang="en-US" sz="1600" dirty="0"/>
              <a:t> et al, Ann </a:t>
            </a:r>
            <a:r>
              <a:rPr lang="en-US" sz="1600" dirty="0" err="1"/>
              <a:t>Emerg</a:t>
            </a:r>
            <a:r>
              <a:rPr lang="en-US" sz="1600" dirty="0"/>
              <a:t> Med, 2013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Adult BLS Skills </a:t>
            </a:r>
            <a:r>
              <a:rPr lang="en-US" dirty="0" err="1"/>
              <a:t>Checkoff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Image result for tap and sho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209800"/>
            <a:ext cx="6400800" cy="3416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05000"/>
            <a:ext cx="3124200" cy="3124200"/>
          </a:xfrm>
          <a:prstGeom prst="rect">
            <a:avLst/>
          </a:prstGeom>
          <a:noFill/>
        </p:spPr>
      </p:pic>
      <p:pic>
        <p:nvPicPr>
          <p:cNvPr id="37892" name="Picture 4" descr="Image result for aed pa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143000"/>
            <a:ext cx="3333750" cy="2667000"/>
          </a:xfrm>
          <a:prstGeom prst="rect">
            <a:avLst/>
          </a:prstGeom>
          <a:noFill/>
        </p:spPr>
      </p:pic>
      <p:pic>
        <p:nvPicPr>
          <p:cNvPr id="37894" name="Picture 6" descr="Image result for aed pad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886200"/>
            <a:ext cx="3445621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2564"/>
            <a:ext cx="8220075" cy="531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Ventilation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Half squeeze of resuscitation bag</a:t>
            </a:r>
          </a:p>
          <a:p>
            <a:r>
              <a:rPr lang="en-US" dirty="0"/>
              <a:t>Passive Flow O</a:t>
            </a:r>
            <a:r>
              <a:rPr lang="en-US" baseline="-25000" dirty="0"/>
              <a:t>2</a:t>
            </a:r>
          </a:p>
        </p:txBody>
      </p:sp>
      <p:pic>
        <p:nvPicPr>
          <p:cNvPr id="76802" name="Picture 2" descr="Image result for non rebreather ma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352800"/>
            <a:ext cx="2695575" cy="2695576"/>
          </a:xfrm>
          <a:prstGeom prst="rect">
            <a:avLst/>
          </a:prstGeom>
          <a:noFill/>
        </p:spPr>
      </p:pic>
      <p:pic>
        <p:nvPicPr>
          <p:cNvPr id="76804" name="Picture 4" descr="Image result for ambu ba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667000"/>
            <a:ext cx="2619375" cy="261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to Mid 1700s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Barrel method </a:t>
            </a:r>
          </a:p>
        </p:txBody>
      </p:sp>
      <p:pic>
        <p:nvPicPr>
          <p:cNvPr id="24578" name="Picture 2" descr="http://museumstjohn.org.uk/wp-content/uploads/2017/11/Artificial_respiration_by_rolling_a_man_prone_on_a_barrel._Wellcome_M00171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371600"/>
            <a:ext cx="3867150" cy="5102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Impedance Threshold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negative </a:t>
            </a:r>
            <a:r>
              <a:rPr lang="en-US" dirty="0" err="1"/>
              <a:t>intrathoracic</a:t>
            </a:r>
            <a:r>
              <a:rPr lang="en-US" dirty="0"/>
              <a:t> pressure, </a:t>
            </a:r>
          </a:p>
          <a:p>
            <a:pPr>
              <a:buNone/>
            </a:pPr>
            <a:r>
              <a:rPr lang="en-US" dirty="0"/>
              <a:t>	more blood returns to heart.</a:t>
            </a:r>
          </a:p>
          <a:p>
            <a:r>
              <a:rPr lang="en-US" dirty="0"/>
              <a:t>ITD prevents influx of respiratory </a:t>
            </a:r>
          </a:p>
          <a:p>
            <a:pPr>
              <a:buNone/>
            </a:pPr>
            <a:r>
              <a:rPr lang="en-US" dirty="0"/>
              <a:t>	gases into the chest during chest </a:t>
            </a:r>
          </a:p>
          <a:p>
            <a:pPr>
              <a:buNone/>
            </a:pPr>
            <a:r>
              <a:rPr lang="en-US" dirty="0"/>
              <a:t>	wall recoil.</a:t>
            </a:r>
          </a:p>
          <a:p>
            <a:r>
              <a:rPr lang="en-US" dirty="0"/>
              <a:t>Ventilation timing light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066800"/>
            <a:ext cx="18478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ITD with CPR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Increases ETCO</a:t>
            </a:r>
            <a:r>
              <a:rPr lang="en-US" baseline="-25000" dirty="0"/>
              <a:t>2</a:t>
            </a:r>
          </a:p>
          <a:p>
            <a:r>
              <a:rPr lang="en-US" dirty="0"/>
              <a:t>Decreases ICP</a:t>
            </a:r>
          </a:p>
          <a:p>
            <a:r>
              <a:rPr lang="en-US" dirty="0"/>
              <a:t>Increases blood flow to brain.</a:t>
            </a:r>
            <a:r>
              <a:rPr lang="en-US" baseline="30000" dirty="0"/>
              <a:t>1</a:t>
            </a:r>
          </a:p>
          <a:p>
            <a:r>
              <a:rPr lang="en-US" dirty="0"/>
              <a:t>Increases blood flow to heart.</a:t>
            </a:r>
            <a:r>
              <a:rPr lang="en-US" baseline="30000" dirty="0"/>
              <a:t>2</a:t>
            </a:r>
          </a:p>
          <a:p>
            <a:r>
              <a:rPr lang="en-US" dirty="0"/>
              <a:t>Improve survival by ≥ 25%.</a:t>
            </a:r>
            <a:r>
              <a:rPr lang="en-US" baseline="30000" dirty="0"/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800" y="5410200"/>
            <a:ext cx="38229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Lurie et al, Chest, 1998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Langhelle</a:t>
            </a:r>
            <a:r>
              <a:rPr lang="en-US" dirty="0"/>
              <a:t> et al, Resuscitation, 2002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Idris</a:t>
            </a:r>
            <a:r>
              <a:rPr lang="en-US" dirty="0"/>
              <a:t> et al, Circulation, 2012</a:t>
            </a:r>
          </a:p>
          <a:p>
            <a:endParaRPr lang="en-US" dirty="0"/>
          </a:p>
        </p:txBody>
      </p:sp>
      <p:sp>
        <p:nvSpPr>
          <p:cNvPr id="28676" name="AutoShape 4" descr="Image result for br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8" name="Picture 6" descr="Image result for br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990600"/>
            <a:ext cx="1876567" cy="1676400"/>
          </a:xfrm>
          <a:prstGeom prst="rect">
            <a:avLst/>
          </a:prstGeom>
          <a:noFill/>
        </p:spPr>
      </p:pic>
      <p:pic>
        <p:nvPicPr>
          <p:cNvPr id="28680" name="Picture 8" descr="Image result for he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2895600"/>
            <a:ext cx="2438400" cy="1828800"/>
          </a:xfrm>
          <a:prstGeom prst="rect">
            <a:avLst/>
          </a:prstGeom>
          <a:noFill/>
        </p:spPr>
      </p:pic>
      <p:sp>
        <p:nvSpPr>
          <p:cNvPr id="28682" name="AutoShape 10" descr="Image result for he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4" name="AutoShape 12" descr="Image result for he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6" name="AutoShape 14" descr="Image result for he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8" name="AutoShape 16" descr="Image result for he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ITD - Contraindications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CHF</a:t>
            </a:r>
          </a:p>
          <a:p>
            <a:r>
              <a:rPr lang="en-US" dirty="0"/>
              <a:t>Pulmonary HTN</a:t>
            </a:r>
          </a:p>
          <a:p>
            <a:r>
              <a:rPr lang="en-US" dirty="0"/>
              <a:t>Aortic </a:t>
            </a:r>
            <a:r>
              <a:rPr lang="en-US" dirty="0" err="1"/>
              <a:t>stenosis</a:t>
            </a:r>
            <a:endParaRPr lang="en-US" dirty="0"/>
          </a:p>
          <a:p>
            <a:r>
              <a:rPr lang="en-US" dirty="0"/>
              <a:t>Flail chest</a:t>
            </a:r>
          </a:p>
          <a:p>
            <a:r>
              <a:rPr lang="en-US" dirty="0"/>
              <a:t>Uncontrolled blood loss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Chest Compression System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lucas 2 chest compression syst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733800"/>
            <a:ext cx="2419984" cy="2819400"/>
          </a:xfrm>
          <a:prstGeom prst="rect">
            <a:avLst/>
          </a:prstGeom>
          <a:noFill/>
        </p:spPr>
      </p:pic>
      <p:pic>
        <p:nvPicPr>
          <p:cNvPr id="1028" name="Picture 4" descr="LUCAS 3.1 Chest Compression System 99576-00006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524000"/>
            <a:ext cx="3619500" cy="4305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CPR Patient 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South Korea – dense population.</a:t>
            </a:r>
          </a:p>
          <a:p>
            <a:r>
              <a:rPr lang="en-US" dirty="0"/>
              <a:t>Tall apartments, small elevators. </a:t>
            </a:r>
          </a:p>
          <a:p>
            <a:r>
              <a:rPr lang="en-US" dirty="0"/>
              <a:t>Patient diagonal – head up or down?</a:t>
            </a:r>
          </a:p>
        </p:txBody>
      </p:sp>
      <p:pic>
        <p:nvPicPr>
          <p:cNvPr id="2050" name="Picture 2" descr="https://aemstatic-ww2.azureedge.net/content/dam/jems/print-articles/2017/01/1701JEMSfra-p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191000"/>
            <a:ext cx="7283818" cy="152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10200" y="6096000"/>
            <a:ext cx="3365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Frascone</a:t>
            </a:r>
            <a:r>
              <a:rPr lang="en-US" dirty="0"/>
              <a:t>, J </a:t>
            </a:r>
            <a:r>
              <a:rPr lang="en-US" dirty="0" err="1"/>
              <a:t>Emerg</a:t>
            </a:r>
            <a:r>
              <a:rPr lang="en-US" dirty="0"/>
              <a:t> Med </a:t>
            </a:r>
            <a:r>
              <a:rPr lang="en-US" dirty="0" err="1"/>
              <a:t>Serv</a:t>
            </a:r>
            <a:r>
              <a:rPr lang="en-US" dirty="0"/>
              <a:t>, 2017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CPR Position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5538" name="Picture 2" descr="https://aemstatic-ww1.azureedge.net/content/dam/jems/print-articles/2017/01/1701JEMSfra-z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752600"/>
            <a:ext cx="7696200" cy="40148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81600" y="6172200"/>
            <a:ext cx="3365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Frascone</a:t>
            </a:r>
            <a:r>
              <a:rPr lang="en-US" dirty="0"/>
              <a:t>, J </a:t>
            </a:r>
            <a:r>
              <a:rPr lang="en-US" dirty="0" err="1"/>
              <a:t>Emerg</a:t>
            </a:r>
            <a:r>
              <a:rPr lang="en-US" dirty="0"/>
              <a:t> Med </a:t>
            </a:r>
            <a:r>
              <a:rPr lang="en-US" dirty="0" err="1"/>
              <a:t>Serv</a:t>
            </a:r>
            <a:r>
              <a:rPr lang="en-US" dirty="0"/>
              <a:t>, 2017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CPR in Pigs w/Head-Up 30</a:t>
            </a:r>
            <a:r>
              <a:rPr lang="en-US" dirty="0">
                <a:latin typeface="Times New Roman"/>
                <a:cs typeface="Times New Roman"/>
              </a:rPr>
              <a:t>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Improved:</a:t>
            </a:r>
          </a:p>
          <a:p>
            <a:pPr lvl="1"/>
            <a:r>
              <a:rPr lang="en-US" dirty="0"/>
              <a:t>Coronary perfusion pressure</a:t>
            </a:r>
          </a:p>
          <a:p>
            <a:pPr lvl="1"/>
            <a:r>
              <a:rPr lang="en-US" dirty="0"/>
              <a:t>Cerebral perfusion pressure</a:t>
            </a:r>
          </a:p>
          <a:p>
            <a:r>
              <a:rPr lang="en-US" dirty="0"/>
              <a:t>Pigs began to gasp spontaneously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0" y="6172200"/>
            <a:ext cx="3365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Frascone</a:t>
            </a:r>
            <a:r>
              <a:rPr lang="en-US" dirty="0"/>
              <a:t>, J </a:t>
            </a:r>
            <a:r>
              <a:rPr lang="en-US" dirty="0" err="1"/>
              <a:t>Emerg</a:t>
            </a:r>
            <a:r>
              <a:rPr lang="en-US" dirty="0"/>
              <a:t> Med </a:t>
            </a:r>
            <a:r>
              <a:rPr lang="en-US" dirty="0" err="1"/>
              <a:t>Serv</a:t>
            </a:r>
            <a:r>
              <a:rPr lang="en-US" dirty="0"/>
              <a:t>, 2017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CPR in Cadavers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7586" name="Picture 2" descr="https://aemstatic-ww2.azureedge.net/content/dam/jems/print-articles/2017/01/1701JEMSfra-z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447800"/>
            <a:ext cx="3810000" cy="4762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0" y="6248400"/>
            <a:ext cx="3365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Frascone</a:t>
            </a:r>
            <a:r>
              <a:rPr lang="en-US" dirty="0"/>
              <a:t>, J </a:t>
            </a:r>
            <a:r>
              <a:rPr lang="en-US" dirty="0" err="1"/>
              <a:t>Emerg</a:t>
            </a:r>
            <a:r>
              <a:rPr lang="en-US" dirty="0"/>
              <a:t> Med </a:t>
            </a:r>
            <a:r>
              <a:rPr lang="en-US" dirty="0" err="1"/>
              <a:t>Serv</a:t>
            </a:r>
            <a:r>
              <a:rPr lang="en-US" dirty="0"/>
              <a:t>, 2017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5600" y="22860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</a:rPr>
              <a:t>↓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05600" y="3657600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</a:rPr>
              <a:t>↓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05600" y="5334000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</a:rPr>
              <a:t>↑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Head-Up CPR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Compared to normal, heart appeared to be:</a:t>
            </a:r>
          </a:p>
          <a:p>
            <a:pPr lvl="1"/>
            <a:r>
              <a:rPr lang="en-US" dirty="0"/>
              <a:t>3-4 cm superior</a:t>
            </a:r>
          </a:p>
          <a:p>
            <a:pPr lvl="1"/>
            <a:r>
              <a:rPr lang="en-US" dirty="0"/>
              <a:t>3-4 cm to the left</a:t>
            </a:r>
          </a:p>
          <a:p>
            <a:r>
              <a:rPr lang="en-US" dirty="0"/>
              <a:t>May need to change hand/plunger placement.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5410200" y="6248400"/>
            <a:ext cx="3365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Frascone</a:t>
            </a:r>
            <a:r>
              <a:rPr lang="en-US" dirty="0"/>
              <a:t>, J </a:t>
            </a:r>
            <a:r>
              <a:rPr lang="en-US" dirty="0" err="1"/>
              <a:t>Emerg</a:t>
            </a:r>
            <a:r>
              <a:rPr lang="en-US" dirty="0"/>
              <a:t> Med </a:t>
            </a:r>
            <a:r>
              <a:rPr lang="en-US" dirty="0" err="1"/>
              <a:t>Serv</a:t>
            </a:r>
            <a:r>
              <a:rPr lang="en-US" dirty="0"/>
              <a:t>, 2017</a:t>
            </a:r>
          </a:p>
        </p:txBody>
      </p:sp>
      <p:pic>
        <p:nvPicPr>
          <p:cNvPr id="5122" name="Picture 2" descr="The Perfusing Cadaver Model and Head-Up CP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038600"/>
            <a:ext cx="3573143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Head-Up CPR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Head-up position in C-CPR and ACD+ITD CPR significantly improved </a:t>
            </a:r>
            <a:r>
              <a:rPr lang="en-US" dirty="0" err="1"/>
              <a:t>CerPP</a:t>
            </a:r>
            <a:r>
              <a:rPr lang="en-US" dirty="0"/>
              <a:t>.</a:t>
            </a:r>
          </a:p>
          <a:p>
            <a:r>
              <a:rPr lang="en-US" dirty="0"/>
              <a:t>Potential to improve neurological outcomes after cardiac arrest. </a:t>
            </a:r>
          </a:p>
        </p:txBody>
      </p:sp>
      <p:sp>
        <p:nvSpPr>
          <p:cNvPr id="4" name="Rectangle 3"/>
          <p:cNvSpPr/>
          <p:nvPr/>
        </p:nvSpPr>
        <p:spPr>
          <a:xfrm>
            <a:off x="5791200" y="6248400"/>
            <a:ext cx="2926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Ryu</a:t>
            </a:r>
            <a:r>
              <a:rPr lang="en-US" dirty="0"/>
              <a:t> et al, Resuscitation, 2016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1700s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lain" startAt="1732"/>
            </a:pPr>
            <a:r>
              <a:rPr lang="en-US" dirty="0"/>
              <a:t> - Physician uses mouth-to-mouth to revive a suffocated coal-pit miner.</a:t>
            </a:r>
          </a:p>
          <a:p>
            <a:pPr marL="514350" indent="-514350">
              <a:buNone/>
            </a:pPr>
            <a:r>
              <a:rPr lang="en-US" dirty="0"/>
              <a:t>1740 - The </a:t>
            </a:r>
            <a:r>
              <a:rPr lang="en-US" dirty="0" err="1"/>
              <a:t>Academie</a:t>
            </a:r>
            <a:r>
              <a:rPr lang="en-US" dirty="0"/>
              <a:t> des Sciences (Paris) officially recommends mouth-to-mouth for drowning victims.</a:t>
            </a:r>
          </a:p>
          <a:p>
            <a:pPr marL="514350" indent="-514350">
              <a:buNone/>
            </a:pPr>
            <a:r>
              <a:rPr lang="en-US" dirty="0"/>
              <a:t>1775 - Veterinarian discovers that after killing a chicken by shocking it, </a:t>
            </a:r>
            <a:r>
              <a:rPr lang="en-US" dirty="0" err="1"/>
              <a:t>countershocks</a:t>
            </a:r>
            <a:r>
              <a:rPr lang="en-US" dirty="0"/>
              <a:t> to the chest could restore the heartbeat.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Sequential Defibrillation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7410" name="Picture 2" descr="Image result for double sequential defibrill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378935"/>
            <a:ext cx="3200400" cy="48759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Sequential Defibrillation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  <a:p>
            <a:pPr lvl="1"/>
            <a:r>
              <a:rPr lang="en-US" dirty="0"/>
              <a:t>Over 30 minutes of CPR, defibrillation (11x), meds</a:t>
            </a:r>
          </a:p>
          <a:p>
            <a:r>
              <a:rPr lang="en-US" dirty="0"/>
              <a:t>Case 2</a:t>
            </a:r>
          </a:p>
          <a:p>
            <a:pPr lvl="1"/>
            <a:r>
              <a:rPr lang="en-US" dirty="0"/>
              <a:t>CPR, defibrillation, meds, multiple rhythms (</a:t>
            </a:r>
            <a:r>
              <a:rPr lang="en-US" dirty="0" err="1"/>
              <a:t>asystole</a:t>
            </a:r>
            <a:r>
              <a:rPr lang="en-US" dirty="0"/>
              <a:t>, VF, sinus </a:t>
            </a:r>
            <a:r>
              <a:rPr lang="en-US" dirty="0" err="1"/>
              <a:t>tach</a:t>
            </a:r>
            <a:r>
              <a:rPr lang="en-US" dirty="0"/>
              <a:t>, NSR, </a:t>
            </a:r>
            <a:r>
              <a:rPr lang="en-US" dirty="0" err="1"/>
              <a:t>torsades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5562600"/>
            <a:ext cx="38979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/>
              <a:t>Lanan</a:t>
            </a:r>
            <a:r>
              <a:rPr lang="en-US" dirty="0"/>
              <a:t> et al, J </a:t>
            </a:r>
            <a:r>
              <a:rPr lang="en-US" dirty="0" err="1"/>
              <a:t>Emerg</a:t>
            </a:r>
            <a:r>
              <a:rPr lang="en-US" dirty="0"/>
              <a:t> Med </a:t>
            </a:r>
            <a:r>
              <a:rPr lang="en-US" dirty="0" err="1"/>
              <a:t>Serv</a:t>
            </a:r>
            <a:r>
              <a:rPr lang="en-US" dirty="0"/>
              <a:t>, 2016</a:t>
            </a:r>
          </a:p>
          <a:p>
            <a:pPr marL="342900" indent="-342900">
              <a:buAutoNum type="arabicPeriod"/>
            </a:pPr>
            <a:r>
              <a:rPr lang="en-US" dirty="0" err="1"/>
              <a:t>Neubert</a:t>
            </a:r>
            <a:r>
              <a:rPr lang="en-US" dirty="0"/>
              <a:t>, J </a:t>
            </a:r>
            <a:r>
              <a:rPr lang="en-US" dirty="0" err="1"/>
              <a:t>Emerg</a:t>
            </a:r>
            <a:r>
              <a:rPr lang="en-US" dirty="0"/>
              <a:t> Med </a:t>
            </a:r>
            <a:r>
              <a:rPr lang="en-US" dirty="0" err="1"/>
              <a:t>Serv</a:t>
            </a:r>
            <a:r>
              <a:rPr lang="en-US" dirty="0"/>
              <a:t>, 2016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Double Sequential Defibrillation (DSD)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Refractory VF = VF persisted following:</a:t>
            </a:r>
          </a:p>
          <a:p>
            <a:pPr lvl="1"/>
            <a:r>
              <a:rPr lang="en-US" dirty="0"/>
              <a:t>≥5 unsuccessful single shocks</a:t>
            </a:r>
          </a:p>
          <a:p>
            <a:pPr lvl="1"/>
            <a:r>
              <a:rPr lang="en-US" dirty="0" err="1"/>
              <a:t>epi</a:t>
            </a:r>
            <a:endParaRPr lang="en-US" dirty="0"/>
          </a:p>
          <a:p>
            <a:pPr lvl="1"/>
            <a:r>
              <a:rPr lang="en-US" dirty="0" err="1"/>
              <a:t>antiarrhythmic</a:t>
            </a:r>
            <a:endParaRPr lang="en-US" dirty="0"/>
          </a:p>
          <a:p>
            <a:r>
              <a:rPr lang="en-US" dirty="0"/>
              <a:t>2-year period, 10 patients with DSD</a:t>
            </a:r>
          </a:p>
          <a:p>
            <a:pPr lvl="1"/>
            <a:r>
              <a:rPr lang="en-US" dirty="0"/>
              <a:t>7 successful </a:t>
            </a:r>
            <a:r>
              <a:rPr lang="en-US" dirty="0" err="1"/>
              <a:t>cardioversion</a:t>
            </a:r>
            <a:endParaRPr lang="en-US" dirty="0"/>
          </a:p>
          <a:p>
            <a:pPr lvl="1"/>
            <a:r>
              <a:rPr lang="en-US" dirty="0"/>
              <a:t>3 ROSC</a:t>
            </a:r>
          </a:p>
          <a:p>
            <a:pPr lvl="1"/>
            <a:r>
              <a:rPr lang="en-US" dirty="0"/>
              <a:t>0 survived to hospital discharge</a:t>
            </a:r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5943600"/>
            <a:ext cx="3309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dirty="0" err="1"/>
              <a:t>Neubert</a:t>
            </a:r>
            <a:r>
              <a:rPr lang="en-US" dirty="0"/>
              <a:t>, J </a:t>
            </a:r>
            <a:r>
              <a:rPr lang="en-US" dirty="0" err="1"/>
              <a:t>Emerg</a:t>
            </a:r>
            <a:r>
              <a:rPr lang="en-US" dirty="0"/>
              <a:t> Med </a:t>
            </a:r>
            <a:r>
              <a:rPr lang="en-US" dirty="0" err="1"/>
              <a:t>Serv</a:t>
            </a:r>
            <a:r>
              <a:rPr lang="en-US" dirty="0"/>
              <a:t>, 2016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Sequential, NOT Simultaneous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long between shocks?</a:t>
            </a:r>
          </a:p>
          <a:p>
            <a:r>
              <a:rPr lang="en-US" dirty="0"/>
              <a:t>Biphasic shock ~150 ms</a:t>
            </a:r>
          </a:p>
          <a:p>
            <a:r>
              <a:rPr lang="en-US" dirty="0"/>
              <a:t>Too short (simultaneous, overlapping)</a:t>
            </a:r>
          </a:p>
          <a:p>
            <a:pPr lvl="1"/>
            <a:r>
              <a:rPr lang="en-US" dirty="0"/>
              <a:t>Ineffective - positive and negative waves cancel (attenuate) each other</a:t>
            </a:r>
          </a:p>
          <a:p>
            <a:pPr lvl="1"/>
            <a:r>
              <a:rPr lang="en-US" dirty="0"/>
              <a:t>damage devices</a:t>
            </a:r>
          </a:p>
          <a:p>
            <a:r>
              <a:rPr lang="en-US" dirty="0"/>
              <a:t>Too long </a:t>
            </a:r>
          </a:p>
          <a:p>
            <a:pPr lvl="1"/>
            <a:r>
              <a:rPr lang="en-US" dirty="0"/>
              <a:t>increased energy threshold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shock re-induces VF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10200" y="6096000"/>
            <a:ext cx="3551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 err="1"/>
              <a:t>Lanan</a:t>
            </a:r>
            <a:r>
              <a:rPr lang="en-US" dirty="0"/>
              <a:t> et al, J </a:t>
            </a:r>
            <a:r>
              <a:rPr lang="en-US" dirty="0" err="1"/>
              <a:t>Emerg</a:t>
            </a:r>
            <a:r>
              <a:rPr lang="en-US" dirty="0"/>
              <a:t> Med </a:t>
            </a:r>
            <a:r>
              <a:rPr lang="en-US" dirty="0" err="1"/>
              <a:t>Serv</a:t>
            </a:r>
            <a:r>
              <a:rPr lang="en-US" dirty="0"/>
              <a:t>, 2016</a:t>
            </a:r>
          </a:p>
        </p:txBody>
      </p:sp>
      <p:pic>
        <p:nvPicPr>
          <p:cNvPr id="81922" name="Picture 2" descr="Image result for biphasic defibrill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5182" y="1066800"/>
            <a:ext cx="1988818" cy="2187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CPR Induced Consciousness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52 </a:t>
            </a:r>
            <a:r>
              <a:rPr lang="en-US" dirty="0" err="1"/>
              <a:t>yo</a:t>
            </a:r>
            <a:r>
              <a:rPr lang="en-US" dirty="0"/>
              <a:t> male</a:t>
            </a:r>
          </a:p>
          <a:p>
            <a:r>
              <a:rPr lang="en-US" dirty="0"/>
              <a:t>Witnessed OHCA (v-fib)</a:t>
            </a:r>
          </a:p>
          <a:p>
            <a:r>
              <a:rPr lang="en-US" dirty="0"/>
              <a:t>During CPR</a:t>
            </a:r>
          </a:p>
          <a:p>
            <a:pPr lvl="1"/>
            <a:r>
              <a:rPr lang="en-US" dirty="0"/>
              <a:t>Severe agitation and thrashing (before </a:t>
            </a:r>
            <a:r>
              <a:rPr lang="en-US" dirty="0" err="1"/>
              <a:t>defib</a:t>
            </a:r>
            <a:r>
              <a:rPr lang="en-US" dirty="0"/>
              <a:t>)</a:t>
            </a:r>
          </a:p>
          <a:p>
            <a:r>
              <a:rPr lang="en-US" dirty="0"/>
              <a:t>Resuscitated </a:t>
            </a:r>
          </a:p>
          <a:p>
            <a:pPr lvl="1"/>
            <a:r>
              <a:rPr lang="en-US" dirty="0"/>
              <a:t>High quality CPR w/ advanced life support</a:t>
            </a:r>
          </a:p>
          <a:p>
            <a:pPr lvl="1"/>
            <a:r>
              <a:rPr lang="en-US" dirty="0"/>
              <a:t>2 double sequential external </a:t>
            </a:r>
            <a:r>
              <a:rPr lang="en-US" dirty="0" err="1"/>
              <a:t>defib</a:t>
            </a:r>
            <a:r>
              <a:rPr lang="en-US" dirty="0"/>
              <a:t> shocks</a:t>
            </a:r>
          </a:p>
          <a:p>
            <a:r>
              <a:rPr lang="en-US" dirty="0"/>
              <a:t>Need for sedation?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6800" y="6096000"/>
            <a:ext cx="383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Pound et al, </a:t>
            </a:r>
            <a:r>
              <a:rPr lang="en-US" dirty="0" err="1"/>
              <a:t>Prehosp</a:t>
            </a:r>
            <a:r>
              <a:rPr lang="en-US" dirty="0"/>
              <a:t> </a:t>
            </a:r>
            <a:r>
              <a:rPr lang="en-US" dirty="0" err="1"/>
              <a:t>Emerg</a:t>
            </a:r>
            <a:r>
              <a:rPr lang="en-US" dirty="0"/>
              <a:t> Care, 2017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6018" name="Picture 2" descr="https://schoolcpr.com/wp-content/uploads/2019/03/United-States-High-School-CPR-Map-2018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1000"/>
            <a:ext cx="8218614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CPR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Updates as needed. </a:t>
            </a:r>
          </a:p>
          <a:p>
            <a:r>
              <a:rPr lang="en-US" dirty="0"/>
              <a:t>Phone app.</a:t>
            </a:r>
          </a:p>
          <a:p>
            <a:r>
              <a:rPr lang="en-US" dirty="0"/>
              <a:t>Increase bystander CPR.</a:t>
            </a:r>
          </a:p>
          <a:p>
            <a:r>
              <a:rPr lang="en-US" dirty="0"/>
              <a:t>Identify and start CPR earlier.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1700s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1782 – The Royal Humane Society expresses preference for using bellows rather than mouth-to-mouth. </a:t>
            </a:r>
          </a:p>
        </p:txBody>
      </p:sp>
      <p:pic>
        <p:nvPicPr>
          <p:cNvPr id="20482" name="Picture 2" descr="Image result for the bellows metho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971800"/>
            <a:ext cx="3105150" cy="3105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Tobacco Smoke Enemas – Late 1700s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Most commonly used for drowning victims.</a:t>
            </a:r>
          </a:p>
          <a:p>
            <a:r>
              <a:rPr lang="en-US" dirty="0"/>
              <a:t>Led to tobacco smoke resuscitation devices at various points of main waterways.</a:t>
            </a:r>
          </a:p>
          <a:p>
            <a:r>
              <a:rPr lang="en-US" dirty="0"/>
              <a:t>Believed that nicotine </a:t>
            </a:r>
          </a:p>
          <a:p>
            <a:pPr>
              <a:buNone/>
            </a:pPr>
            <a:r>
              <a:rPr lang="en-US" dirty="0"/>
              <a:t>	(stimulant):</a:t>
            </a:r>
          </a:p>
          <a:p>
            <a:pPr>
              <a:buNone/>
            </a:pPr>
            <a:r>
              <a:rPr lang="en-US" dirty="0"/>
              <a:t>		1. made heart </a:t>
            </a:r>
          </a:p>
          <a:p>
            <a:pPr>
              <a:buNone/>
            </a:pPr>
            <a:r>
              <a:rPr lang="en-US" dirty="0"/>
              <a:t>		     beat stronger</a:t>
            </a:r>
          </a:p>
          <a:p>
            <a:pPr>
              <a:buNone/>
            </a:pPr>
            <a:r>
              <a:rPr lang="en-US" dirty="0"/>
              <a:t>		2. warmed the </a:t>
            </a:r>
          </a:p>
          <a:p>
            <a:pPr>
              <a:buNone/>
            </a:pPr>
            <a:r>
              <a:rPr lang="en-US" dirty="0"/>
              <a:t>		     body</a:t>
            </a:r>
          </a:p>
          <a:p>
            <a:pPr>
              <a:buNone/>
            </a:pPr>
            <a:r>
              <a:rPr lang="en-US" dirty="0"/>
              <a:t>		3. dried the insides.</a:t>
            </a:r>
          </a:p>
        </p:txBody>
      </p:sp>
      <p:pic>
        <p:nvPicPr>
          <p:cNvPr id="23554" name="Picture 2" descr="http://museumstjohn.org.uk/wp-content/uploads/2017/11/Tobacco_smoke_enem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657600"/>
            <a:ext cx="4152900" cy="21891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62800" y="6172200"/>
            <a:ext cx="134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Figure, 1773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1800s – Artificial Respiration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3058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Hall Method (1856)</a:t>
            </a:r>
          </a:p>
          <a:p>
            <a:pPr lvl="1"/>
            <a:r>
              <a:rPr lang="en-US" dirty="0"/>
              <a:t>alternately repositioning patient </a:t>
            </a:r>
          </a:p>
          <a:p>
            <a:pPr lvl="1">
              <a:buNone/>
            </a:pPr>
            <a:r>
              <a:rPr lang="en-US" dirty="0"/>
              <a:t>	from face down (exhale) to side</a:t>
            </a:r>
          </a:p>
          <a:p>
            <a:pPr lvl="1">
              <a:buNone/>
            </a:pPr>
            <a:r>
              <a:rPr lang="en-US" dirty="0"/>
              <a:t>	(inhale). </a:t>
            </a:r>
          </a:p>
          <a:p>
            <a:pPr lvl="1"/>
            <a:r>
              <a:rPr lang="en-US" dirty="0"/>
              <a:t>updated later by adding pressure to the thorax.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Silvester</a:t>
            </a:r>
            <a:r>
              <a:rPr lang="en-US" dirty="0"/>
              <a:t> Method (1858)</a:t>
            </a:r>
          </a:p>
          <a:p>
            <a:pPr lvl="1"/>
            <a:r>
              <a:rPr lang="en-US" dirty="0"/>
              <a:t>chest-pressure arm-lift</a:t>
            </a:r>
          </a:p>
          <a:p>
            <a:pPr lvl="2"/>
            <a:r>
              <a:rPr lang="en-US" dirty="0"/>
              <a:t>supine, arms up over head to expand chest (inhale)</a:t>
            </a:r>
          </a:p>
          <a:p>
            <a:pPr lvl="2"/>
            <a:r>
              <a:rPr lang="en-US" dirty="0"/>
              <a:t>cross arms over chest to apply expiratory pressure.</a:t>
            </a:r>
          </a:p>
        </p:txBody>
      </p:sp>
      <p:pic>
        <p:nvPicPr>
          <p:cNvPr id="5122" name="Picture 2" descr="Image result for the silvester metho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505200"/>
            <a:ext cx="2420456" cy="1935182"/>
          </a:xfrm>
          <a:prstGeom prst="rect">
            <a:avLst/>
          </a:prstGeom>
          <a:noFill/>
        </p:spPr>
      </p:pic>
      <p:pic>
        <p:nvPicPr>
          <p:cNvPr id="5124" name="Picture 4" descr="Image result for the hall method resuscita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066800"/>
            <a:ext cx="2240507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1800s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1874 </a:t>
            </a:r>
          </a:p>
          <a:p>
            <a:pPr lvl="1">
              <a:buNone/>
            </a:pPr>
            <a:r>
              <a:rPr lang="en-US"/>
              <a:t>Massaging </a:t>
            </a:r>
            <a:r>
              <a:rPr lang="en-US" dirty="0"/>
              <a:t>an animal’s heart during surgery can restore circulation.</a:t>
            </a:r>
          </a:p>
          <a:p>
            <a:r>
              <a:rPr lang="en-US" dirty="0"/>
              <a:t>1878 </a:t>
            </a:r>
          </a:p>
          <a:p>
            <a:pPr lvl="1">
              <a:buNone/>
            </a:pPr>
            <a:r>
              <a:rPr lang="en-US" i="1" dirty="0"/>
              <a:t>External</a:t>
            </a:r>
            <a:r>
              <a:rPr lang="en-US" dirty="0"/>
              <a:t> cardiac compressions provide adequate circulation in cats.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1891 – External Compressions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External compressions restart the heart of 2 young humans.</a:t>
            </a:r>
          </a:p>
          <a:p>
            <a:r>
              <a:rPr lang="en-US" dirty="0"/>
              <a:t>First promote chest compressions, rather than ventilation alone, to help circulation.</a:t>
            </a:r>
          </a:p>
          <a:p>
            <a:r>
              <a:rPr lang="en-US" dirty="0"/>
              <a:t>Technique doesn’t take hold</a:t>
            </a:r>
          </a:p>
          <a:p>
            <a:pPr lvl="1"/>
            <a:r>
              <a:rPr lang="en-US" dirty="0"/>
              <a:t>Next 50 years, open-heart massage is the standard.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2906</TotalTime>
  <Words>1003</Words>
  <Application>Microsoft Office PowerPoint</Application>
  <PresentationFormat>On-screen Show (4:3)</PresentationFormat>
  <Paragraphs>286</Paragraphs>
  <Slides>46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Times New Roman</vt:lpstr>
      <vt:lpstr>Office Theme</vt:lpstr>
      <vt:lpstr>   Evolution of CPR</vt:lpstr>
      <vt:lpstr>Outline</vt:lpstr>
      <vt:lpstr>Early to Mid 1700s</vt:lpstr>
      <vt:lpstr>1700s</vt:lpstr>
      <vt:lpstr>1700s</vt:lpstr>
      <vt:lpstr>Tobacco Smoke Enemas – Late 1700s</vt:lpstr>
      <vt:lpstr>1800s – Artificial Respiration</vt:lpstr>
      <vt:lpstr>1800s</vt:lpstr>
      <vt:lpstr>1891 – External Compressions</vt:lpstr>
      <vt:lpstr>External Compressions</vt:lpstr>
      <vt:lpstr>1900s</vt:lpstr>
      <vt:lpstr>Defibrillation</vt:lpstr>
      <vt:lpstr>1950s</vt:lpstr>
      <vt:lpstr>External Defibrillation</vt:lpstr>
      <vt:lpstr>The “PR” in CPR.</vt:lpstr>
      <vt:lpstr>CPR!</vt:lpstr>
      <vt:lpstr>1960 </vt:lpstr>
      <vt:lpstr>1970s</vt:lpstr>
      <vt:lpstr>80s and 90s</vt:lpstr>
      <vt:lpstr>2000s</vt:lpstr>
      <vt:lpstr>PowerPoint Presentation</vt:lpstr>
      <vt:lpstr>PowerPoint Presentation</vt:lpstr>
      <vt:lpstr>Guideline Changes</vt:lpstr>
      <vt:lpstr>Guideline Changes</vt:lpstr>
      <vt:lpstr>2019 – Feedback Device Required</vt:lpstr>
      <vt:lpstr>Group Adult BLS Skills Checkoff</vt:lpstr>
      <vt:lpstr>AED</vt:lpstr>
      <vt:lpstr>PowerPoint Presentation</vt:lpstr>
      <vt:lpstr>Ventilation</vt:lpstr>
      <vt:lpstr>Impedance Threshold Device</vt:lpstr>
      <vt:lpstr>ITD with CPR</vt:lpstr>
      <vt:lpstr>ITD - Contraindications</vt:lpstr>
      <vt:lpstr>Chest Compression System </vt:lpstr>
      <vt:lpstr>CPR Patient Position</vt:lpstr>
      <vt:lpstr>CPR Position </vt:lpstr>
      <vt:lpstr>CPR in Pigs w/Head-Up 30º</vt:lpstr>
      <vt:lpstr>CPR in Cadavers</vt:lpstr>
      <vt:lpstr>Head-Up CPR</vt:lpstr>
      <vt:lpstr>Head-Up CPR</vt:lpstr>
      <vt:lpstr>Double Sequential Defibrillation</vt:lpstr>
      <vt:lpstr>Double Sequential Defibrillation</vt:lpstr>
      <vt:lpstr>Double Sequential Defibrillation (DSD)</vt:lpstr>
      <vt:lpstr>Sequential, NOT Simultaneous</vt:lpstr>
      <vt:lpstr>CPR Induced Consciousness</vt:lpstr>
      <vt:lpstr>PowerPoint Presentation</vt:lpstr>
      <vt:lpstr>CPR Future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Evolution of CPR</dc:title>
  <dc:creator>David Wolfe</dc:creator>
  <cp:lastModifiedBy>tammy tetu</cp:lastModifiedBy>
  <cp:revision>282</cp:revision>
  <dcterms:created xsi:type="dcterms:W3CDTF">2006-08-16T00:00:00Z</dcterms:created>
  <dcterms:modified xsi:type="dcterms:W3CDTF">2019-08-28T16:40:17Z</dcterms:modified>
</cp:coreProperties>
</file>