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35"/>
  </p:notesMasterIdLst>
  <p:handoutMasterIdLst>
    <p:handoutMasterId r:id="rId36"/>
  </p:handoutMasterIdLst>
  <p:sldIdLst>
    <p:sldId id="303" r:id="rId3"/>
    <p:sldId id="262" r:id="rId4"/>
    <p:sldId id="295" r:id="rId5"/>
    <p:sldId id="297" r:id="rId6"/>
    <p:sldId id="284" r:id="rId7"/>
    <p:sldId id="261" r:id="rId8"/>
    <p:sldId id="263" r:id="rId9"/>
    <p:sldId id="264" r:id="rId10"/>
    <p:sldId id="273" r:id="rId11"/>
    <p:sldId id="274" r:id="rId12"/>
    <p:sldId id="275" r:id="rId13"/>
    <p:sldId id="266" r:id="rId14"/>
    <p:sldId id="267" r:id="rId15"/>
    <p:sldId id="268" r:id="rId16"/>
    <p:sldId id="269" r:id="rId17"/>
    <p:sldId id="271" r:id="rId18"/>
    <p:sldId id="299" r:id="rId19"/>
    <p:sldId id="300" r:id="rId20"/>
    <p:sldId id="301" r:id="rId21"/>
    <p:sldId id="281" r:id="rId22"/>
    <p:sldId id="288" r:id="rId23"/>
    <p:sldId id="292" r:id="rId24"/>
    <p:sldId id="279" r:id="rId25"/>
    <p:sldId id="280" r:id="rId26"/>
    <p:sldId id="291" r:id="rId27"/>
    <p:sldId id="298" r:id="rId28"/>
    <p:sldId id="283" r:id="rId29"/>
    <p:sldId id="277" r:id="rId30"/>
    <p:sldId id="276" r:id="rId31"/>
    <p:sldId id="265" r:id="rId32"/>
    <p:sldId id="294" r:id="rId33"/>
    <p:sldId id="30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7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5" autoAdjust="0"/>
    <p:restoredTop sz="94709" autoAdjust="0"/>
  </p:normalViewPr>
  <p:slideViewPr>
    <p:cSldViewPr>
      <p:cViewPr varScale="1">
        <p:scale>
          <a:sx n="81" d="100"/>
          <a:sy n="81" d="100"/>
        </p:scale>
        <p:origin x="134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20"/>
    </p:cViewPr>
  </p:sorterViewPr>
  <p:notesViewPr>
    <p:cSldViewPr>
      <p:cViewPr varScale="1">
        <p:scale>
          <a:sx n="53" d="100"/>
          <a:sy n="53" d="100"/>
        </p:scale>
        <p:origin x="-261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44B2FD-9956-4E9C-86B5-801FF66ED975}" type="doc">
      <dgm:prSet loTypeId="urn:microsoft.com/office/officeart/2005/8/layout/hierarchy6" loCatId="hierarchy" qsTypeId="urn:microsoft.com/office/officeart/2005/8/quickstyle/3d3" qsCatId="3D" csTypeId="urn:microsoft.com/office/officeart/2005/8/colors/accent1_2" csCatId="accent1" phldr="1"/>
      <dgm:spPr/>
      <dgm:t>
        <a:bodyPr/>
        <a:lstStyle/>
        <a:p>
          <a:endParaRPr lang="en-US"/>
        </a:p>
      </dgm:t>
    </dgm:pt>
    <dgm:pt modelId="{D9AE2731-E18F-4F00-9030-A93B27472AA2}">
      <dgm:prSet phldrT="[Text]"/>
      <dgm:spPr/>
      <dgm:t>
        <a:bodyPr/>
        <a:lstStyle/>
        <a:p>
          <a:r>
            <a:rPr lang="en-US" b="1" dirty="0"/>
            <a:t>$50.</a:t>
          </a:r>
        </a:p>
      </dgm:t>
    </dgm:pt>
    <dgm:pt modelId="{A932AC0F-1788-411C-AFCF-5442363FCC8E}" type="parTrans" cxnId="{BC063A18-D238-40B8-AE3E-50153B21C146}">
      <dgm:prSet/>
      <dgm:spPr/>
      <dgm:t>
        <a:bodyPr/>
        <a:lstStyle/>
        <a:p>
          <a:endParaRPr lang="en-US"/>
        </a:p>
      </dgm:t>
    </dgm:pt>
    <dgm:pt modelId="{8C344B24-7D71-4BFD-90EC-9F51DD9030AB}" type="sibTrans" cxnId="{BC063A18-D238-40B8-AE3E-50153B21C146}">
      <dgm:prSet/>
      <dgm:spPr/>
      <dgm:t>
        <a:bodyPr/>
        <a:lstStyle/>
        <a:p>
          <a:endParaRPr lang="en-US"/>
        </a:p>
      </dgm:t>
    </dgm:pt>
    <dgm:pt modelId="{54ECDFC7-FB64-4B32-92DE-DD0C7354E583}">
      <dgm:prSet phldrT="[Text]" custT="1"/>
      <dgm:spPr/>
      <dgm:t>
        <a:bodyPr/>
        <a:lstStyle/>
        <a:p>
          <a:r>
            <a:rPr lang="en-US" sz="1600" b="1" dirty="0">
              <a:latin typeface="Garamond" pitchFamily="18" charset="0"/>
            </a:rPr>
            <a:t>They tell two of their friends, and so on and so on…</a:t>
          </a:r>
        </a:p>
      </dgm:t>
    </dgm:pt>
    <dgm:pt modelId="{8CCA7B23-5290-4A98-B4D6-737ED1CB7058}" type="parTrans" cxnId="{40AE0F35-4033-4951-9802-10134DA9EC2A}">
      <dgm:prSet/>
      <dgm:spPr/>
      <dgm:t>
        <a:bodyPr/>
        <a:lstStyle/>
        <a:p>
          <a:endParaRPr lang="en-US"/>
        </a:p>
      </dgm:t>
    </dgm:pt>
    <dgm:pt modelId="{73B796FE-A7E1-4DC8-9015-47A414E8B1C7}" type="sibTrans" cxnId="{40AE0F35-4033-4951-9802-10134DA9EC2A}">
      <dgm:prSet/>
      <dgm:spPr/>
      <dgm:t>
        <a:bodyPr/>
        <a:lstStyle/>
        <a:p>
          <a:endParaRPr lang="en-US"/>
        </a:p>
      </dgm:t>
    </dgm:pt>
    <dgm:pt modelId="{AE357D8C-BA97-4AF5-8924-F1245A99FBF9}">
      <dgm:prSet phldrT="[Text]" custT="1"/>
      <dgm:spPr/>
      <dgm:t>
        <a:bodyPr/>
        <a:lstStyle/>
        <a:p>
          <a:r>
            <a:rPr lang="en-US" sz="1600" b="1" dirty="0">
              <a:latin typeface="Garamond" pitchFamily="18" charset="0"/>
            </a:rPr>
            <a:t>You spend $50 on something based on a referral from a friend.</a:t>
          </a:r>
        </a:p>
      </dgm:t>
    </dgm:pt>
    <dgm:pt modelId="{68DBBE70-DD8A-4BDF-968B-F4FC8F7DDC20}" type="parTrans" cxnId="{A17A8CD0-E84E-4DA6-A32A-1F37BC9F4B57}">
      <dgm:prSet/>
      <dgm:spPr/>
      <dgm:t>
        <a:bodyPr/>
        <a:lstStyle/>
        <a:p>
          <a:endParaRPr lang="en-US"/>
        </a:p>
      </dgm:t>
    </dgm:pt>
    <dgm:pt modelId="{6A099286-AC78-4291-BD4E-3333E954C3C5}" type="sibTrans" cxnId="{A17A8CD0-E84E-4DA6-A32A-1F37BC9F4B57}">
      <dgm:prSet/>
      <dgm:spPr/>
      <dgm:t>
        <a:bodyPr/>
        <a:lstStyle/>
        <a:p>
          <a:endParaRPr lang="en-US"/>
        </a:p>
      </dgm:t>
    </dgm:pt>
    <dgm:pt modelId="{EAAE9AB9-A1E1-47D7-879E-0D9A6E38D14F}">
      <dgm:prSet phldrT="[Text]"/>
      <dgm:spPr/>
      <dgm:t>
        <a:bodyPr/>
        <a:lstStyle/>
        <a:p>
          <a:r>
            <a:rPr lang="en-US" b="1" dirty="0"/>
            <a:t>$50.</a:t>
          </a:r>
        </a:p>
      </dgm:t>
    </dgm:pt>
    <dgm:pt modelId="{E17314C4-AA8E-48A1-BF8F-E61826587654}" type="parTrans" cxnId="{DB13FE0C-5C4C-44D8-B077-E265E31286AA}">
      <dgm:prSet/>
      <dgm:spPr/>
      <dgm:t>
        <a:bodyPr/>
        <a:lstStyle/>
        <a:p>
          <a:endParaRPr lang="en-US"/>
        </a:p>
      </dgm:t>
    </dgm:pt>
    <dgm:pt modelId="{C757E7F1-9150-4DAB-B23D-C155C8644639}" type="sibTrans" cxnId="{DB13FE0C-5C4C-44D8-B077-E265E31286AA}">
      <dgm:prSet/>
      <dgm:spPr/>
      <dgm:t>
        <a:bodyPr/>
        <a:lstStyle/>
        <a:p>
          <a:endParaRPr lang="en-US"/>
        </a:p>
      </dgm:t>
    </dgm:pt>
    <dgm:pt modelId="{7CCA7E78-C95D-4CBF-9A21-193B57A50786}">
      <dgm:prSet phldrT="[Text]"/>
      <dgm:spPr/>
      <dgm:t>
        <a:bodyPr/>
        <a:lstStyle/>
        <a:p>
          <a:r>
            <a:rPr lang="en-US" b="1" dirty="0"/>
            <a:t>$50.</a:t>
          </a:r>
        </a:p>
      </dgm:t>
    </dgm:pt>
    <dgm:pt modelId="{8993B1CA-EFFB-4E41-B6F9-490409406CE4}" type="parTrans" cxnId="{111C73A9-FC1A-4B83-BA85-C81019D1003A}">
      <dgm:prSet/>
      <dgm:spPr/>
      <dgm:t>
        <a:bodyPr/>
        <a:lstStyle/>
        <a:p>
          <a:endParaRPr lang="en-US"/>
        </a:p>
      </dgm:t>
    </dgm:pt>
    <dgm:pt modelId="{039ED0EF-3073-4AE5-A460-DECA38F8D23A}" type="sibTrans" cxnId="{111C73A9-FC1A-4B83-BA85-C81019D1003A}">
      <dgm:prSet/>
      <dgm:spPr/>
      <dgm:t>
        <a:bodyPr/>
        <a:lstStyle/>
        <a:p>
          <a:endParaRPr lang="en-US"/>
        </a:p>
      </dgm:t>
    </dgm:pt>
    <dgm:pt modelId="{3FB18FA4-EC8A-460F-8188-8A6CFC4A4670}">
      <dgm:prSet phldrT="[Text]" custT="1"/>
      <dgm:spPr/>
      <dgm:t>
        <a:bodyPr/>
        <a:lstStyle/>
        <a:p>
          <a:r>
            <a:rPr lang="en-US" sz="1600" b="1" dirty="0">
              <a:latin typeface="Garamond" pitchFamily="18" charset="0"/>
            </a:rPr>
            <a:t>Two of your friends spend $50 on the same thing based on a referral from you. </a:t>
          </a:r>
        </a:p>
      </dgm:t>
    </dgm:pt>
    <dgm:pt modelId="{0917FC2F-BA05-4465-87AF-1F836B1F269E}" type="parTrans" cxnId="{C9D34F65-3F13-4ECC-BEA5-7CEBD0556835}">
      <dgm:prSet/>
      <dgm:spPr/>
      <dgm:t>
        <a:bodyPr/>
        <a:lstStyle/>
        <a:p>
          <a:endParaRPr lang="en-US"/>
        </a:p>
      </dgm:t>
    </dgm:pt>
    <dgm:pt modelId="{58D48DCD-03DE-4B10-A2C4-FE0825128E4A}" type="sibTrans" cxnId="{C9D34F65-3F13-4ECC-BEA5-7CEBD0556835}">
      <dgm:prSet/>
      <dgm:spPr/>
      <dgm:t>
        <a:bodyPr/>
        <a:lstStyle/>
        <a:p>
          <a:endParaRPr lang="en-US"/>
        </a:p>
      </dgm:t>
    </dgm:pt>
    <dgm:pt modelId="{B0E0A5EA-7F3C-472E-B206-5ADE2061BD27}">
      <dgm:prSet phldrT="[Text]" custT="1"/>
      <dgm:spPr/>
      <dgm:t>
        <a:bodyPr/>
        <a:lstStyle/>
        <a:p>
          <a:r>
            <a:rPr lang="en-US" sz="1600" b="1" dirty="0">
              <a:latin typeface="Garamond" pitchFamily="18" charset="0"/>
            </a:rPr>
            <a:t>They each tell two of their friends, who also spend $50 on that same something.</a:t>
          </a:r>
        </a:p>
      </dgm:t>
    </dgm:pt>
    <dgm:pt modelId="{10E008BD-E373-457F-8068-60EAE91181A1}" type="parTrans" cxnId="{3B7CAC06-8EA8-4D4B-97E0-29759688979A}">
      <dgm:prSet/>
      <dgm:spPr/>
      <dgm:t>
        <a:bodyPr/>
        <a:lstStyle/>
        <a:p>
          <a:endParaRPr lang="en-US"/>
        </a:p>
      </dgm:t>
    </dgm:pt>
    <dgm:pt modelId="{85A39010-7B85-40DC-81E4-49B2A92DFB45}" type="sibTrans" cxnId="{3B7CAC06-8EA8-4D4B-97E0-29759688979A}">
      <dgm:prSet/>
      <dgm:spPr/>
      <dgm:t>
        <a:bodyPr/>
        <a:lstStyle/>
        <a:p>
          <a:endParaRPr lang="en-US"/>
        </a:p>
      </dgm:t>
    </dgm:pt>
    <dgm:pt modelId="{A3DA8CC0-F099-4D2D-A9BB-37F51A5482BE}">
      <dgm:prSet phldrT="[Text]"/>
      <dgm:spPr/>
      <dgm:t>
        <a:bodyPr/>
        <a:lstStyle/>
        <a:p>
          <a:r>
            <a:rPr lang="en-US" b="1" dirty="0"/>
            <a:t>$50.</a:t>
          </a:r>
        </a:p>
      </dgm:t>
    </dgm:pt>
    <dgm:pt modelId="{348592FA-7667-4FFA-8846-444815913981}">
      <dgm:prSet phldrT="[Text]"/>
      <dgm:spPr/>
      <dgm:t>
        <a:bodyPr/>
        <a:lstStyle/>
        <a:p>
          <a:r>
            <a:rPr lang="en-US" b="1" dirty="0"/>
            <a:t>$50.</a:t>
          </a:r>
        </a:p>
      </dgm:t>
    </dgm:pt>
    <dgm:pt modelId="{A746BED7-2BDF-48C9-B395-688F6C97A9CF}" type="sibTrans" cxnId="{0281272E-C63D-456E-A716-83E71F5C95F5}">
      <dgm:prSet/>
      <dgm:spPr/>
      <dgm:t>
        <a:bodyPr/>
        <a:lstStyle/>
        <a:p>
          <a:endParaRPr lang="en-US"/>
        </a:p>
      </dgm:t>
    </dgm:pt>
    <dgm:pt modelId="{63A645EF-6E30-4083-BA69-EFE5596C9B44}" type="parTrans" cxnId="{0281272E-C63D-456E-A716-83E71F5C95F5}">
      <dgm:prSet/>
      <dgm:spPr/>
      <dgm:t>
        <a:bodyPr/>
        <a:lstStyle/>
        <a:p>
          <a:endParaRPr lang="en-US"/>
        </a:p>
      </dgm:t>
    </dgm:pt>
    <dgm:pt modelId="{03861B4D-5782-411E-AE54-6D0E907BB350}">
      <dgm:prSet phldrT="[Text]"/>
      <dgm:spPr/>
      <dgm:t>
        <a:bodyPr/>
        <a:lstStyle/>
        <a:p>
          <a:r>
            <a:rPr lang="en-US" b="1" dirty="0"/>
            <a:t>$50.</a:t>
          </a:r>
        </a:p>
      </dgm:t>
    </dgm:pt>
    <dgm:pt modelId="{D02A7361-D8B9-4AF3-803E-14AB5D225158}" type="sibTrans" cxnId="{BA4BD9EC-BCF5-4C37-AE30-4D72305AEA9D}">
      <dgm:prSet/>
      <dgm:spPr/>
      <dgm:t>
        <a:bodyPr/>
        <a:lstStyle/>
        <a:p>
          <a:endParaRPr lang="en-US"/>
        </a:p>
      </dgm:t>
    </dgm:pt>
    <dgm:pt modelId="{B74D087A-573C-4404-AF07-99EE3CDD233C}" type="parTrans" cxnId="{BA4BD9EC-BCF5-4C37-AE30-4D72305AEA9D}">
      <dgm:prSet/>
      <dgm:spPr/>
      <dgm:t>
        <a:bodyPr/>
        <a:lstStyle/>
        <a:p>
          <a:endParaRPr lang="en-US"/>
        </a:p>
      </dgm:t>
    </dgm:pt>
    <dgm:pt modelId="{4DD58581-2196-487B-9A9C-2713A320E1EA}" type="sibTrans" cxnId="{736843A4-A41C-4F71-AD34-6EF5DD8A9750}">
      <dgm:prSet/>
      <dgm:spPr/>
      <dgm:t>
        <a:bodyPr/>
        <a:lstStyle/>
        <a:p>
          <a:endParaRPr lang="en-US"/>
        </a:p>
      </dgm:t>
    </dgm:pt>
    <dgm:pt modelId="{B3E85C93-FAD7-4E31-9DD0-E71FDE88F35A}" type="parTrans" cxnId="{736843A4-A41C-4F71-AD34-6EF5DD8A9750}">
      <dgm:prSet/>
      <dgm:spPr/>
      <dgm:t>
        <a:bodyPr/>
        <a:lstStyle/>
        <a:p>
          <a:endParaRPr lang="en-US"/>
        </a:p>
      </dgm:t>
    </dgm:pt>
    <dgm:pt modelId="{356469CE-101F-4516-8FC6-7AB41462BAD6}">
      <dgm:prSet phldrT="[Text]"/>
      <dgm:spPr/>
      <dgm:t>
        <a:bodyPr/>
        <a:lstStyle/>
        <a:p>
          <a:r>
            <a:rPr lang="en-US" b="1" dirty="0"/>
            <a:t>$50.</a:t>
          </a:r>
        </a:p>
      </dgm:t>
    </dgm:pt>
    <dgm:pt modelId="{5D93AFCC-1A60-4D30-8A9A-5D497BC0C32A}">
      <dgm:prSet phldrT="[Text]"/>
      <dgm:spPr/>
      <dgm:t>
        <a:bodyPr/>
        <a:lstStyle/>
        <a:p>
          <a:r>
            <a:rPr lang="en-US" b="1" dirty="0"/>
            <a:t>$50.</a:t>
          </a:r>
        </a:p>
      </dgm:t>
    </dgm:pt>
    <dgm:pt modelId="{8A5D81C0-8796-4677-A8AE-53F4AE23621F}">
      <dgm:prSet phldrT="[Text]"/>
      <dgm:spPr/>
      <dgm:t>
        <a:bodyPr/>
        <a:lstStyle/>
        <a:p>
          <a:r>
            <a:rPr lang="en-US" b="1" dirty="0"/>
            <a:t>$50.</a:t>
          </a:r>
        </a:p>
      </dgm:t>
    </dgm:pt>
    <dgm:pt modelId="{D6F661D0-622F-4C2C-BC1F-4787FF7C2D4C}" type="sibTrans" cxnId="{D8F4CF3D-51A3-49AA-9981-02F239EBF880}">
      <dgm:prSet/>
      <dgm:spPr/>
      <dgm:t>
        <a:bodyPr/>
        <a:lstStyle/>
        <a:p>
          <a:endParaRPr lang="en-US"/>
        </a:p>
      </dgm:t>
    </dgm:pt>
    <dgm:pt modelId="{3B4B72C3-606B-40DC-B6F3-FD24A9EB4C98}" type="parTrans" cxnId="{D8F4CF3D-51A3-49AA-9981-02F239EBF880}">
      <dgm:prSet/>
      <dgm:spPr/>
      <dgm:t>
        <a:bodyPr/>
        <a:lstStyle/>
        <a:p>
          <a:endParaRPr lang="en-US"/>
        </a:p>
      </dgm:t>
    </dgm:pt>
    <dgm:pt modelId="{AFBEBBC6-966A-426A-B27B-4CD827A9FF7E}" type="sibTrans" cxnId="{3A6D13B7-5B86-45F8-AFF3-86A020D2954F}">
      <dgm:prSet/>
      <dgm:spPr/>
      <dgm:t>
        <a:bodyPr/>
        <a:lstStyle/>
        <a:p>
          <a:endParaRPr lang="en-US"/>
        </a:p>
      </dgm:t>
    </dgm:pt>
    <dgm:pt modelId="{50514C18-6F70-4153-89B5-C1759EE47055}" type="parTrans" cxnId="{3A6D13B7-5B86-45F8-AFF3-86A020D2954F}">
      <dgm:prSet/>
      <dgm:spPr/>
      <dgm:t>
        <a:bodyPr/>
        <a:lstStyle/>
        <a:p>
          <a:endParaRPr lang="en-US"/>
        </a:p>
      </dgm:t>
    </dgm:pt>
    <dgm:pt modelId="{3AD9689B-6DEA-4EB8-B9AA-F1D1D4E39E61}" type="sibTrans" cxnId="{EA7E875E-FACA-4865-BC35-2510FE984E8F}">
      <dgm:prSet/>
      <dgm:spPr/>
      <dgm:t>
        <a:bodyPr/>
        <a:lstStyle/>
        <a:p>
          <a:endParaRPr lang="en-US"/>
        </a:p>
      </dgm:t>
    </dgm:pt>
    <dgm:pt modelId="{0799CDB2-7168-42C5-A642-E5B03841432F}" type="parTrans" cxnId="{EA7E875E-FACA-4865-BC35-2510FE984E8F}">
      <dgm:prSet/>
      <dgm:spPr/>
      <dgm:t>
        <a:bodyPr/>
        <a:lstStyle/>
        <a:p>
          <a:endParaRPr lang="en-US"/>
        </a:p>
      </dgm:t>
    </dgm:pt>
    <dgm:pt modelId="{4727A932-BF30-4F3D-8DE4-41E4EEE3A689}" type="pres">
      <dgm:prSet presAssocID="{2044B2FD-9956-4E9C-86B5-801FF66ED975}" presName="mainComposite" presStyleCnt="0">
        <dgm:presLayoutVars>
          <dgm:chPref val="1"/>
          <dgm:dir/>
          <dgm:animOne val="branch"/>
          <dgm:animLvl val="lvl"/>
          <dgm:resizeHandles val="exact"/>
        </dgm:presLayoutVars>
      </dgm:prSet>
      <dgm:spPr/>
    </dgm:pt>
    <dgm:pt modelId="{342B6B87-3CD1-436F-9657-6EEE1C0F8120}" type="pres">
      <dgm:prSet presAssocID="{2044B2FD-9956-4E9C-86B5-801FF66ED975}" presName="hierFlow" presStyleCnt="0"/>
      <dgm:spPr/>
    </dgm:pt>
    <dgm:pt modelId="{E80EEEF7-896C-41FF-A513-2FF6D1D9BF2F}" type="pres">
      <dgm:prSet presAssocID="{2044B2FD-9956-4E9C-86B5-801FF66ED975}" presName="firstBuf" presStyleCnt="0"/>
      <dgm:spPr/>
    </dgm:pt>
    <dgm:pt modelId="{194EBBB4-34C0-4ADB-9027-9D6C4F139040}" type="pres">
      <dgm:prSet presAssocID="{2044B2FD-9956-4E9C-86B5-801FF66ED975}" presName="hierChild1" presStyleCnt="0">
        <dgm:presLayoutVars>
          <dgm:chPref val="1"/>
          <dgm:animOne val="branch"/>
          <dgm:animLvl val="lvl"/>
        </dgm:presLayoutVars>
      </dgm:prSet>
      <dgm:spPr/>
    </dgm:pt>
    <dgm:pt modelId="{F4E0B5FB-0535-4A9C-A14F-F1CFC09E3AC7}" type="pres">
      <dgm:prSet presAssocID="{D9AE2731-E18F-4F00-9030-A93B27472AA2}" presName="Name14" presStyleCnt="0"/>
      <dgm:spPr/>
    </dgm:pt>
    <dgm:pt modelId="{E20978C5-104B-45B3-A24C-BD49DC9F9774}" type="pres">
      <dgm:prSet presAssocID="{D9AE2731-E18F-4F00-9030-A93B27472AA2}" presName="level1Shape" presStyleLbl="node0" presStyleIdx="0" presStyleCnt="1">
        <dgm:presLayoutVars>
          <dgm:chPref val="3"/>
        </dgm:presLayoutVars>
      </dgm:prSet>
      <dgm:spPr/>
    </dgm:pt>
    <dgm:pt modelId="{21ADF59C-573D-4942-95D2-C40414369B51}" type="pres">
      <dgm:prSet presAssocID="{D9AE2731-E18F-4F00-9030-A93B27472AA2}" presName="hierChild2" presStyleCnt="0"/>
      <dgm:spPr/>
    </dgm:pt>
    <dgm:pt modelId="{1C006753-FFB1-431E-A3D0-D44340A075F0}" type="pres">
      <dgm:prSet presAssocID="{3B4B72C3-606B-40DC-B6F3-FD24A9EB4C98}" presName="Name19" presStyleLbl="parChTrans1D2" presStyleIdx="0" presStyleCnt="2"/>
      <dgm:spPr/>
    </dgm:pt>
    <dgm:pt modelId="{FF5C1531-2DE8-4307-BADE-BC8C84ED71B4}" type="pres">
      <dgm:prSet presAssocID="{8A5D81C0-8796-4677-A8AE-53F4AE23621F}" presName="Name21" presStyleCnt="0"/>
      <dgm:spPr/>
    </dgm:pt>
    <dgm:pt modelId="{EDE96CB4-7B45-49AB-88EF-96DFAB3426AC}" type="pres">
      <dgm:prSet presAssocID="{8A5D81C0-8796-4677-A8AE-53F4AE23621F}" presName="level2Shape" presStyleLbl="node2" presStyleIdx="0" presStyleCnt="2"/>
      <dgm:spPr/>
    </dgm:pt>
    <dgm:pt modelId="{0D32406A-2201-45D2-96A7-541E80CECE13}" type="pres">
      <dgm:prSet presAssocID="{8A5D81C0-8796-4677-A8AE-53F4AE23621F}" presName="hierChild3" presStyleCnt="0"/>
      <dgm:spPr/>
    </dgm:pt>
    <dgm:pt modelId="{B3BFAB05-94D3-4549-AA96-EDBE30BF19B4}" type="pres">
      <dgm:prSet presAssocID="{0799CDB2-7168-42C5-A642-E5B03841432F}" presName="Name19" presStyleLbl="parChTrans1D3" presStyleIdx="0" presStyleCnt="4"/>
      <dgm:spPr/>
    </dgm:pt>
    <dgm:pt modelId="{89868517-A7BA-4E55-9350-C1F082F55ABF}" type="pres">
      <dgm:prSet presAssocID="{5D93AFCC-1A60-4D30-8A9A-5D497BC0C32A}" presName="Name21" presStyleCnt="0"/>
      <dgm:spPr/>
    </dgm:pt>
    <dgm:pt modelId="{C526A8D6-9435-41EF-B4B4-86C11B33ABD9}" type="pres">
      <dgm:prSet presAssocID="{5D93AFCC-1A60-4D30-8A9A-5D497BC0C32A}" presName="level2Shape" presStyleLbl="node3" presStyleIdx="0" presStyleCnt="4"/>
      <dgm:spPr/>
    </dgm:pt>
    <dgm:pt modelId="{E0153C0F-7D5A-4F55-AB9C-3878A39798C3}" type="pres">
      <dgm:prSet presAssocID="{5D93AFCC-1A60-4D30-8A9A-5D497BC0C32A}" presName="hierChild3" presStyleCnt="0"/>
      <dgm:spPr/>
    </dgm:pt>
    <dgm:pt modelId="{D74A5BFD-AEDD-403F-A168-259F1326A66F}" type="pres">
      <dgm:prSet presAssocID="{50514C18-6F70-4153-89B5-C1759EE47055}" presName="Name19" presStyleLbl="parChTrans1D3" presStyleIdx="1" presStyleCnt="4"/>
      <dgm:spPr/>
    </dgm:pt>
    <dgm:pt modelId="{47B37B28-4A2E-47C6-B92A-55E46C693C79}" type="pres">
      <dgm:prSet presAssocID="{356469CE-101F-4516-8FC6-7AB41462BAD6}" presName="Name21" presStyleCnt="0"/>
      <dgm:spPr/>
    </dgm:pt>
    <dgm:pt modelId="{62FC6288-C3FD-4D7C-BCA7-C87DF5BCB253}" type="pres">
      <dgm:prSet presAssocID="{356469CE-101F-4516-8FC6-7AB41462BAD6}" presName="level2Shape" presStyleLbl="node3" presStyleIdx="1" presStyleCnt="4"/>
      <dgm:spPr/>
    </dgm:pt>
    <dgm:pt modelId="{31DB7929-CAC4-465E-A12F-746E188B604B}" type="pres">
      <dgm:prSet presAssocID="{356469CE-101F-4516-8FC6-7AB41462BAD6}" presName="hierChild3" presStyleCnt="0"/>
      <dgm:spPr/>
    </dgm:pt>
    <dgm:pt modelId="{C63CC154-B1FA-4FAC-824A-2EA9875B640C}" type="pres">
      <dgm:prSet presAssocID="{B74D087A-573C-4404-AF07-99EE3CDD233C}" presName="Name19" presStyleLbl="parChTrans1D2" presStyleIdx="1" presStyleCnt="2"/>
      <dgm:spPr/>
    </dgm:pt>
    <dgm:pt modelId="{8E87F911-F337-4DE5-8BCE-90BF1EC43515}" type="pres">
      <dgm:prSet presAssocID="{03861B4D-5782-411E-AE54-6D0E907BB350}" presName="Name21" presStyleCnt="0"/>
      <dgm:spPr/>
    </dgm:pt>
    <dgm:pt modelId="{B1DA413E-7132-4A88-BAF1-AF1F5BC6452E}" type="pres">
      <dgm:prSet presAssocID="{03861B4D-5782-411E-AE54-6D0E907BB350}" presName="level2Shape" presStyleLbl="node2" presStyleIdx="1" presStyleCnt="2"/>
      <dgm:spPr/>
    </dgm:pt>
    <dgm:pt modelId="{D0606893-A0D3-4B9E-8B8A-92D5149FF874}" type="pres">
      <dgm:prSet presAssocID="{03861B4D-5782-411E-AE54-6D0E907BB350}" presName="hierChild3" presStyleCnt="0"/>
      <dgm:spPr/>
    </dgm:pt>
    <dgm:pt modelId="{1C208978-4093-4391-BB3A-A7862BAAD86F}" type="pres">
      <dgm:prSet presAssocID="{B3E85C93-FAD7-4E31-9DD0-E71FDE88F35A}" presName="Name19" presStyleLbl="parChTrans1D3" presStyleIdx="2" presStyleCnt="4"/>
      <dgm:spPr/>
    </dgm:pt>
    <dgm:pt modelId="{87F35581-938D-485D-B691-B7B3DDBA42F0}" type="pres">
      <dgm:prSet presAssocID="{348592FA-7667-4FFA-8846-444815913981}" presName="Name21" presStyleCnt="0"/>
      <dgm:spPr/>
    </dgm:pt>
    <dgm:pt modelId="{E2A66252-CF39-4656-B22E-F7C511744190}" type="pres">
      <dgm:prSet presAssocID="{348592FA-7667-4FFA-8846-444815913981}" presName="level2Shape" presStyleLbl="node3" presStyleIdx="2" presStyleCnt="4"/>
      <dgm:spPr/>
    </dgm:pt>
    <dgm:pt modelId="{A475BD78-E518-4796-962A-14F617782750}" type="pres">
      <dgm:prSet presAssocID="{348592FA-7667-4FFA-8846-444815913981}" presName="hierChild3" presStyleCnt="0"/>
      <dgm:spPr/>
    </dgm:pt>
    <dgm:pt modelId="{088BAEFE-DDA5-4C5D-8804-D00B20601349}" type="pres">
      <dgm:prSet presAssocID="{63A645EF-6E30-4083-BA69-EFE5596C9B44}" presName="Name19" presStyleLbl="parChTrans1D4" presStyleIdx="0" presStyleCnt="2"/>
      <dgm:spPr/>
    </dgm:pt>
    <dgm:pt modelId="{D0B378FF-0653-4301-97EC-355A7CF56F6C}" type="pres">
      <dgm:prSet presAssocID="{A3DA8CC0-F099-4D2D-A9BB-37F51A5482BE}" presName="Name21" presStyleCnt="0"/>
      <dgm:spPr/>
    </dgm:pt>
    <dgm:pt modelId="{71348503-BEBB-4B96-AD9F-8D8FA00A3DF4}" type="pres">
      <dgm:prSet presAssocID="{A3DA8CC0-F099-4D2D-A9BB-37F51A5482BE}" presName="level2Shape" presStyleLbl="node4" presStyleIdx="0" presStyleCnt="2"/>
      <dgm:spPr/>
    </dgm:pt>
    <dgm:pt modelId="{C46FEB31-C2EC-4EDB-94F4-C834E5F5BC50}" type="pres">
      <dgm:prSet presAssocID="{A3DA8CC0-F099-4D2D-A9BB-37F51A5482BE}" presName="hierChild3" presStyleCnt="0"/>
      <dgm:spPr/>
    </dgm:pt>
    <dgm:pt modelId="{6B7253EB-73F5-485A-A95D-919E6B17BF64}" type="pres">
      <dgm:prSet presAssocID="{E17314C4-AA8E-48A1-BF8F-E61826587654}" presName="Name19" presStyleLbl="parChTrans1D4" presStyleIdx="1" presStyleCnt="2"/>
      <dgm:spPr/>
    </dgm:pt>
    <dgm:pt modelId="{F9DC4A1A-785A-4A2D-AEEB-424B353E2A65}" type="pres">
      <dgm:prSet presAssocID="{EAAE9AB9-A1E1-47D7-879E-0D9A6E38D14F}" presName="Name21" presStyleCnt="0"/>
      <dgm:spPr/>
    </dgm:pt>
    <dgm:pt modelId="{46F6104C-23E4-4235-8162-65115B6C7A6D}" type="pres">
      <dgm:prSet presAssocID="{EAAE9AB9-A1E1-47D7-879E-0D9A6E38D14F}" presName="level2Shape" presStyleLbl="node4" presStyleIdx="1" presStyleCnt="2"/>
      <dgm:spPr/>
    </dgm:pt>
    <dgm:pt modelId="{C6CEC87B-6845-4593-9AA7-5F5D4416634D}" type="pres">
      <dgm:prSet presAssocID="{EAAE9AB9-A1E1-47D7-879E-0D9A6E38D14F}" presName="hierChild3" presStyleCnt="0"/>
      <dgm:spPr/>
    </dgm:pt>
    <dgm:pt modelId="{A9DE9390-0008-42BA-9A55-2828FA80A259}" type="pres">
      <dgm:prSet presAssocID="{8993B1CA-EFFB-4E41-B6F9-490409406CE4}" presName="Name19" presStyleLbl="parChTrans1D3" presStyleIdx="3" presStyleCnt="4"/>
      <dgm:spPr/>
    </dgm:pt>
    <dgm:pt modelId="{694A4FE5-F16B-47BD-8B4A-97E472B2F1DA}" type="pres">
      <dgm:prSet presAssocID="{7CCA7E78-C95D-4CBF-9A21-193B57A50786}" presName="Name21" presStyleCnt="0"/>
      <dgm:spPr/>
    </dgm:pt>
    <dgm:pt modelId="{6464EE18-EE90-4D56-B68E-55FA8CF16688}" type="pres">
      <dgm:prSet presAssocID="{7CCA7E78-C95D-4CBF-9A21-193B57A50786}" presName="level2Shape" presStyleLbl="node3" presStyleIdx="3" presStyleCnt="4"/>
      <dgm:spPr/>
    </dgm:pt>
    <dgm:pt modelId="{123F844A-1871-4303-8402-FB91095DB1C2}" type="pres">
      <dgm:prSet presAssocID="{7CCA7E78-C95D-4CBF-9A21-193B57A50786}" presName="hierChild3" presStyleCnt="0"/>
      <dgm:spPr/>
    </dgm:pt>
    <dgm:pt modelId="{82D94927-F80F-4EB4-B915-A1CFA0F95401}" type="pres">
      <dgm:prSet presAssocID="{2044B2FD-9956-4E9C-86B5-801FF66ED975}" presName="bgShapesFlow" presStyleCnt="0"/>
      <dgm:spPr/>
    </dgm:pt>
    <dgm:pt modelId="{98159BE1-645F-4144-972B-0F01E416EC62}" type="pres">
      <dgm:prSet presAssocID="{AE357D8C-BA97-4AF5-8924-F1245A99FBF9}" presName="rectComp" presStyleCnt="0"/>
      <dgm:spPr/>
    </dgm:pt>
    <dgm:pt modelId="{CBE9FFBC-3CC4-4413-928F-44E6585CC523}" type="pres">
      <dgm:prSet presAssocID="{AE357D8C-BA97-4AF5-8924-F1245A99FBF9}" presName="bgRect" presStyleLbl="bgShp" presStyleIdx="0" presStyleCnt="4" custLinFactNeighborY="-4199"/>
      <dgm:spPr/>
    </dgm:pt>
    <dgm:pt modelId="{B07E8B91-6C81-4626-94B9-0E4F928FE8F8}" type="pres">
      <dgm:prSet presAssocID="{AE357D8C-BA97-4AF5-8924-F1245A99FBF9}" presName="bgRectTx" presStyleLbl="bgShp" presStyleIdx="0" presStyleCnt="4">
        <dgm:presLayoutVars>
          <dgm:bulletEnabled val="1"/>
        </dgm:presLayoutVars>
      </dgm:prSet>
      <dgm:spPr/>
    </dgm:pt>
    <dgm:pt modelId="{42766033-FB10-419C-AD51-F7FE59F56D84}" type="pres">
      <dgm:prSet presAssocID="{AE357D8C-BA97-4AF5-8924-F1245A99FBF9}" presName="spComp" presStyleCnt="0"/>
      <dgm:spPr/>
    </dgm:pt>
    <dgm:pt modelId="{F8820042-E845-490F-A25B-9961B899AF3C}" type="pres">
      <dgm:prSet presAssocID="{AE357D8C-BA97-4AF5-8924-F1245A99FBF9}" presName="vSp" presStyleCnt="0"/>
      <dgm:spPr/>
    </dgm:pt>
    <dgm:pt modelId="{CE8E9834-32B7-4AEB-AF84-C684EC44CF1F}" type="pres">
      <dgm:prSet presAssocID="{3FB18FA4-EC8A-460F-8188-8A6CFC4A4670}" presName="rectComp" presStyleCnt="0"/>
      <dgm:spPr/>
    </dgm:pt>
    <dgm:pt modelId="{AB9C6549-F861-42BE-A154-BE4F95A9860A}" type="pres">
      <dgm:prSet presAssocID="{3FB18FA4-EC8A-460F-8188-8A6CFC4A4670}" presName="bgRect" presStyleLbl="bgShp" presStyleIdx="1" presStyleCnt="4" custAng="0"/>
      <dgm:spPr/>
    </dgm:pt>
    <dgm:pt modelId="{B67AC1C4-A664-4B59-948A-B5930ED1E145}" type="pres">
      <dgm:prSet presAssocID="{3FB18FA4-EC8A-460F-8188-8A6CFC4A4670}" presName="bgRectTx" presStyleLbl="bgShp" presStyleIdx="1" presStyleCnt="4">
        <dgm:presLayoutVars>
          <dgm:bulletEnabled val="1"/>
        </dgm:presLayoutVars>
      </dgm:prSet>
      <dgm:spPr/>
    </dgm:pt>
    <dgm:pt modelId="{681BC39B-5009-4161-A4DA-27CEADA2F77C}" type="pres">
      <dgm:prSet presAssocID="{3FB18FA4-EC8A-460F-8188-8A6CFC4A4670}" presName="spComp" presStyleCnt="0"/>
      <dgm:spPr/>
    </dgm:pt>
    <dgm:pt modelId="{2E0C09E6-5B8E-4B1A-97F2-185CB0323044}" type="pres">
      <dgm:prSet presAssocID="{3FB18FA4-EC8A-460F-8188-8A6CFC4A4670}" presName="vSp" presStyleCnt="0"/>
      <dgm:spPr/>
    </dgm:pt>
    <dgm:pt modelId="{40D9ED2B-57F4-464E-A644-1A8B1AFE46B6}" type="pres">
      <dgm:prSet presAssocID="{B0E0A5EA-7F3C-472E-B206-5ADE2061BD27}" presName="rectComp" presStyleCnt="0"/>
      <dgm:spPr/>
    </dgm:pt>
    <dgm:pt modelId="{BF2FFEFD-4087-43E8-B341-98536A4455B3}" type="pres">
      <dgm:prSet presAssocID="{B0E0A5EA-7F3C-472E-B206-5ADE2061BD27}" presName="bgRect" presStyleLbl="bgShp" presStyleIdx="2" presStyleCnt="4"/>
      <dgm:spPr/>
    </dgm:pt>
    <dgm:pt modelId="{D534AF23-9D2F-4C6D-B8E8-3085F00671BA}" type="pres">
      <dgm:prSet presAssocID="{B0E0A5EA-7F3C-472E-B206-5ADE2061BD27}" presName="bgRectTx" presStyleLbl="bgShp" presStyleIdx="2" presStyleCnt="4">
        <dgm:presLayoutVars>
          <dgm:bulletEnabled val="1"/>
        </dgm:presLayoutVars>
      </dgm:prSet>
      <dgm:spPr/>
    </dgm:pt>
    <dgm:pt modelId="{012D4751-7F03-4322-B073-7944C0890B04}" type="pres">
      <dgm:prSet presAssocID="{B0E0A5EA-7F3C-472E-B206-5ADE2061BD27}" presName="spComp" presStyleCnt="0"/>
      <dgm:spPr/>
    </dgm:pt>
    <dgm:pt modelId="{5495BDE8-EC11-4B15-BEBF-0D0BEF0BFA29}" type="pres">
      <dgm:prSet presAssocID="{B0E0A5EA-7F3C-472E-B206-5ADE2061BD27}" presName="vSp" presStyleCnt="0"/>
      <dgm:spPr/>
    </dgm:pt>
    <dgm:pt modelId="{0F64108F-3A04-4336-92CF-A62BAE681970}" type="pres">
      <dgm:prSet presAssocID="{54ECDFC7-FB64-4B32-92DE-DD0C7354E583}" presName="rectComp" presStyleCnt="0"/>
      <dgm:spPr/>
    </dgm:pt>
    <dgm:pt modelId="{A3E23132-9AB7-436E-B9A3-421C5254E283}" type="pres">
      <dgm:prSet presAssocID="{54ECDFC7-FB64-4B32-92DE-DD0C7354E583}" presName="bgRect" presStyleLbl="bgShp" presStyleIdx="3" presStyleCnt="4"/>
      <dgm:spPr/>
    </dgm:pt>
    <dgm:pt modelId="{CCA4C484-CC3C-438F-A007-40DEB5FBEC32}" type="pres">
      <dgm:prSet presAssocID="{54ECDFC7-FB64-4B32-92DE-DD0C7354E583}" presName="bgRectTx" presStyleLbl="bgShp" presStyleIdx="3" presStyleCnt="4">
        <dgm:presLayoutVars>
          <dgm:bulletEnabled val="1"/>
        </dgm:presLayoutVars>
      </dgm:prSet>
      <dgm:spPr/>
    </dgm:pt>
  </dgm:ptLst>
  <dgm:cxnLst>
    <dgm:cxn modelId="{3B7CAC06-8EA8-4D4B-97E0-29759688979A}" srcId="{2044B2FD-9956-4E9C-86B5-801FF66ED975}" destId="{B0E0A5EA-7F3C-472E-B206-5ADE2061BD27}" srcOrd="3" destOrd="0" parTransId="{10E008BD-E373-457F-8068-60EAE91181A1}" sibTransId="{85A39010-7B85-40DC-81E4-49B2A92DFB45}"/>
    <dgm:cxn modelId="{DB13FE0C-5C4C-44D8-B077-E265E31286AA}" srcId="{348592FA-7667-4FFA-8846-444815913981}" destId="{EAAE9AB9-A1E1-47D7-879E-0D9A6E38D14F}" srcOrd="1" destOrd="0" parTransId="{E17314C4-AA8E-48A1-BF8F-E61826587654}" sibTransId="{C757E7F1-9150-4DAB-B23D-C155C8644639}"/>
    <dgm:cxn modelId="{BC063A18-D238-40B8-AE3E-50153B21C146}" srcId="{2044B2FD-9956-4E9C-86B5-801FF66ED975}" destId="{D9AE2731-E18F-4F00-9030-A93B27472AA2}" srcOrd="0" destOrd="0" parTransId="{A932AC0F-1788-411C-AFCF-5442363FCC8E}" sibTransId="{8C344B24-7D71-4BFD-90EC-9F51DD9030AB}"/>
    <dgm:cxn modelId="{0281272E-C63D-456E-A716-83E71F5C95F5}" srcId="{348592FA-7667-4FFA-8846-444815913981}" destId="{A3DA8CC0-F099-4D2D-A9BB-37F51A5482BE}" srcOrd="0" destOrd="0" parTransId="{63A645EF-6E30-4083-BA69-EFE5596C9B44}" sibTransId="{A746BED7-2BDF-48C9-B395-688F6C97A9CF}"/>
    <dgm:cxn modelId="{6E9F5D2F-DA90-47B5-8B4B-3529FB4D642C}" type="presOf" srcId="{E17314C4-AA8E-48A1-BF8F-E61826587654}" destId="{6B7253EB-73F5-485A-A95D-919E6B17BF64}" srcOrd="0" destOrd="0" presId="urn:microsoft.com/office/officeart/2005/8/layout/hierarchy6"/>
    <dgm:cxn modelId="{0D503130-D212-48DA-97AB-0DC51D2A46CC}" type="presOf" srcId="{AE357D8C-BA97-4AF5-8924-F1245A99FBF9}" destId="{CBE9FFBC-3CC4-4413-928F-44E6585CC523}" srcOrd="0" destOrd="0" presId="urn:microsoft.com/office/officeart/2005/8/layout/hierarchy6"/>
    <dgm:cxn modelId="{4FA8E934-20C3-4D15-A249-CB9E064D8B62}" type="presOf" srcId="{356469CE-101F-4516-8FC6-7AB41462BAD6}" destId="{62FC6288-C3FD-4D7C-BCA7-C87DF5BCB253}" srcOrd="0" destOrd="0" presId="urn:microsoft.com/office/officeart/2005/8/layout/hierarchy6"/>
    <dgm:cxn modelId="{40AE0F35-4033-4951-9802-10134DA9EC2A}" srcId="{2044B2FD-9956-4E9C-86B5-801FF66ED975}" destId="{54ECDFC7-FB64-4B32-92DE-DD0C7354E583}" srcOrd="4" destOrd="0" parTransId="{8CCA7B23-5290-4A98-B4D6-737ED1CB7058}" sibTransId="{73B796FE-A7E1-4DC8-9015-47A414E8B1C7}"/>
    <dgm:cxn modelId="{8E9B3F3C-4593-452C-B99A-6320E3244145}" type="presOf" srcId="{50514C18-6F70-4153-89B5-C1759EE47055}" destId="{D74A5BFD-AEDD-403F-A168-259F1326A66F}" srcOrd="0" destOrd="0" presId="urn:microsoft.com/office/officeart/2005/8/layout/hierarchy6"/>
    <dgm:cxn modelId="{D8F4CF3D-51A3-49AA-9981-02F239EBF880}" srcId="{D9AE2731-E18F-4F00-9030-A93B27472AA2}" destId="{8A5D81C0-8796-4677-A8AE-53F4AE23621F}" srcOrd="0" destOrd="0" parTransId="{3B4B72C3-606B-40DC-B6F3-FD24A9EB4C98}" sibTransId="{D6F661D0-622F-4C2C-BC1F-4787FF7C2D4C}"/>
    <dgm:cxn modelId="{2C62C65C-87F3-4609-9BF4-F0FB9E42210C}" type="presOf" srcId="{0799CDB2-7168-42C5-A642-E5B03841432F}" destId="{B3BFAB05-94D3-4549-AA96-EDBE30BF19B4}" srcOrd="0" destOrd="0" presId="urn:microsoft.com/office/officeart/2005/8/layout/hierarchy6"/>
    <dgm:cxn modelId="{EA7E875E-FACA-4865-BC35-2510FE984E8F}" srcId="{8A5D81C0-8796-4677-A8AE-53F4AE23621F}" destId="{5D93AFCC-1A60-4D30-8A9A-5D497BC0C32A}" srcOrd="0" destOrd="0" parTransId="{0799CDB2-7168-42C5-A642-E5B03841432F}" sibTransId="{3AD9689B-6DEA-4EB8-B9AA-F1D1D4E39E61}"/>
    <dgm:cxn modelId="{A6609762-F238-4712-9163-78132AF3BDF5}" type="presOf" srcId="{8A5D81C0-8796-4677-A8AE-53F4AE23621F}" destId="{EDE96CB4-7B45-49AB-88EF-96DFAB3426AC}" srcOrd="0" destOrd="0" presId="urn:microsoft.com/office/officeart/2005/8/layout/hierarchy6"/>
    <dgm:cxn modelId="{BFB1DB63-97D6-4C3E-A054-B8EF1173D9D7}" type="presOf" srcId="{348592FA-7667-4FFA-8846-444815913981}" destId="{E2A66252-CF39-4656-B22E-F7C511744190}" srcOrd="0" destOrd="0" presId="urn:microsoft.com/office/officeart/2005/8/layout/hierarchy6"/>
    <dgm:cxn modelId="{F8D60944-00D8-4675-9057-67EC1CB71890}" type="presOf" srcId="{EAAE9AB9-A1E1-47D7-879E-0D9A6E38D14F}" destId="{46F6104C-23E4-4235-8162-65115B6C7A6D}" srcOrd="0" destOrd="0" presId="urn:microsoft.com/office/officeart/2005/8/layout/hierarchy6"/>
    <dgm:cxn modelId="{C9D34F65-3F13-4ECC-BEA5-7CEBD0556835}" srcId="{2044B2FD-9956-4E9C-86B5-801FF66ED975}" destId="{3FB18FA4-EC8A-460F-8188-8A6CFC4A4670}" srcOrd="2" destOrd="0" parTransId="{0917FC2F-BA05-4465-87AF-1F836B1F269E}" sibTransId="{58D48DCD-03DE-4B10-A2C4-FE0825128E4A}"/>
    <dgm:cxn modelId="{7442804D-E547-43BA-BE37-311EA92A114F}" type="presOf" srcId="{3FB18FA4-EC8A-460F-8188-8A6CFC4A4670}" destId="{B67AC1C4-A664-4B59-948A-B5930ED1E145}" srcOrd="1" destOrd="0" presId="urn:microsoft.com/office/officeart/2005/8/layout/hierarchy6"/>
    <dgm:cxn modelId="{7C4A3276-5F97-4BDB-8136-96CDA6FFD044}" type="presOf" srcId="{54ECDFC7-FB64-4B32-92DE-DD0C7354E583}" destId="{A3E23132-9AB7-436E-B9A3-421C5254E283}" srcOrd="0" destOrd="0" presId="urn:microsoft.com/office/officeart/2005/8/layout/hierarchy6"/>
    <dgm:cxn modelId="{8C0FCB76-E29B-41E4-8757-42555EF6A766}" type="presOf" srcId="{2044B2FD-9956-4E9C-86B5-801FF66ED975}" destId="{4727A932-BF30-4F3D-8DE4-41E4EEE3A689}" srcOrd="0" destOrd="0" presId="urn:microsoft.com/office/officeart/2005/8/layout/hierarchy6"/>
    <dgm:cxn modelId="{6606E879-9FAB-495B-B676-29C123F04045}" type="presOf" srcId="{3B4B72C3-606B-40DC-B6F3-FD24A9EB4C98}" destId="{1C006753-FFB1-431E-A3D0-D44340A075F0}" srcOrd="0" destOrd="0" presId="urn:microsoft.com/office/officeart/2005/8/layout/hierarchy6"/>
    <dgm:cxn modelId="{F8DE717E-ABCE-4E02-8BBB-0E6F814F2A6D}" type="presOf" srcId="{B3E85C93-FAD7-4E31-9DD0-E71FDE88F35A}" destId="{1C208978-4093-4391-BB3A-A7862BAAD86F}" srcOrd="0" destOrd="0" presId="urn:microsoft.com/office/officeart/2005/8/layout/hierarchy6"/>
    <dgm:cxn modelId="{35894D93-FA18-4667-82EE-FC88B0973938}" type="presOf" srcId="{8993B1CA-EFFB-4E41-B6F9-490409406CE4}" destId="{A9DE9390-0008-42BA-9A55-2828FA80A259}" srcOrd="0" destOrd="0" presId="urn:microsoft.com/office/officeart/2005/8/layout/hierarchy6"/>
    <dgm:cxn modelId="{4932B193-6D7F-4BE9-A600-20F02F4E498C}" type="presOf" srcId="{A3DA8CC0-F099-4D2D-A9BB-37F51A5482BE}" destId="{71348503-BEBB-4B96-AD9F-8D8FA00A3DF4}" srcOrd="0" destOrd="0" presId="urn:microsoft.com/office/officeart/2005/8/layout/hierarchy6"/>
    <dgm:cxn modelId="{0607479B-251F-457A-ADAA-53C7D514A625}" type="presOf" srcId="{03861B4D-5782-411E-AE54-6D0E907BB350}" destId="{B1DA413E-7132-4A88-BAF1-AF1F5BC6452E}" srcOrd="0" destOrd="0" presId="urn:microsoft.com/office/officeart/2005/8/layout/hierarchy6"/>
    <dgm:cxn modelId="{D9FDAAA0-0F8F-4859-95EB-9A75D649A0C4}" type="presOf" srcId="{B0E0A5EA-7F3C-472E-B206-5ADE2061BD27}" destId="{BF2FFEFD-4087-43E8-B341-98536A4455B3}" srcOrd="0" destOrd="0" presId="urn:microsoft.com/office/officeart/2005/8/layout/hierarchy6"/>
    <dgm:cxn modelId="{736843A4-A41C-4F71-AD34-6EF5DD8A9750}" srcId="{03861B4D-5782-411E-AE54-6D0E907BB350}" destId="{348592FA-7667-4FFA-8846-444815913981}" srcOrd="0" destOrd="0" parTransId="{B3E85C93-FAD7-4E31-9DD0-E71FDE88F35A}" sibTransId="{4DD58581-2196-487B-9A9C-2713A320E1EA}"/>
    <dgm:cxn modelId="{49DD2AA9-226C-40FB-ABE5-874EFC32994C}" type="presOf" srcId="{B74D087A-573C-4404-AF07-99EE3CDD233C}" destId="{C63CC154-B1FA-4FAC-824A-2EA9875B640C}" srcOrd="0" destOrd="0" presId="urn:microsoft.com/office/officeart/2005/8/layout/hierarchy6"/>
    <dgm:cxn modelId="{111C73A9-FC1A-4B83-BA85-C81019D1003A}" srcId="{03861B4D-5782-411E-AE54-6D0E907BB350}" destId="{7CCA7E78-C95D-4CBF-9A21-193B57A50786}" srcOrd="1" destOrd="0" parTransId="{8993B1CA-EFFB-4E41-B6F9-490409406CE4}" sibTransId="{039ED0EF-3073-4AE5-A460-DECA38F8D23A}"/>
    <dgm:cxn modelId="{3A6D13B7-5B86-45F8-AFF3-86A020D2954F}" srcId="{8A5D81C0-8796-4677-A8AE-53F4AE23621F}" destId="{356469CE-101F-4516-8FC6-7AB41462BAD6}" srcOrd="1" destOrd="0" parTransId="{50514C18-6F70-4153-89B5-C1759EE47055}" sibTransId="{AFBEBBC6-966A-426A-B27B-4CD827A9FF7E}"/>
    <dgm:cxn modelId="{FF36F3BB-3DC5-4A18-A620-A0ED046C8528}" type="presOf" srcId="{D9AE2731-E18F-4F00-9030-A93B27472AA2}" destId="{E20978C5-104B-45B3-A24C-BD49DC9F9774}" srcOrd="0" destOrd="0" presId="urn:microsoft.com/office/officeart/2005/8/layout/hierarchy6"/>
    <dgm:cxn modelId="{5F6304C2-F2EC-4FBA-9037-3F3313E21D52}" type="presOf" srcId="{54ECDFC7-FB64-4B32-92DE-DD0C7354E583}" destId="{CCA4C484-CC3C-438F-A007-40DEB5FBEC32}" srcOrd="1" destOrd="0" presId="urn:microsoft.com/office/officeart/2005/8/layout/hierarchy6"/>
    <dgm:cxn modelId="{62E78DC8-BBCA-4ADD-8C6E-9D680A5F1771}" type="presOf" srcId="{63A645EF-6E30-4083-BA69-EFE5596C9B44}" destId="{088BAEFE-DDA5-4C5D-8804-D00B20601349}" srcOrd="0" destOrd="0" presId="urn:microsoft.com/office/officeart/2005/8/layout/hierarchy6"/>
    <dgm:cxn modelId="{A17A8CD0-E84E-4DA6-A32A-1F37BC9F4B57}" srcId="{2044B2FD-9956-4E9C-86B5-801FF66ED975}" destId="{AE357D8C-BA97-4AF5-8924-F1245A99FBF9}" srcOrd="1" destOrd="0" parTransId="{68DBBE70-DD8A-4BDF-968B-F4FC8F7DDC20}" sibTransId="{6A099286-AC78-4291-BD4E-3333E954C3C5}"/>
    <dgm:cxn modelId="{E10506DC-A02B-4E8E-A73D-0E9FB3E268C9}" type="presOf" srcId="{AE357D8C-BA97-4AF5-8924-F1245A99FBF9}" destId="{B07E8B91-6C81-4626-94B9-0E4F928FE8F8}" srcOrd="1" destOrd="0" presId="urn:microsoft.com/office/officeart/2005/8/layout/hierarchy6"/>
    <dgm:cxn modelId="{FF877CDE-073C-461A-A75B-46BAAC3A0C2D}" type="presOf" srcId="{3FB18FA4-EC8A-460F-8188-8A6CFC4A4670}" destId="{AB9C6549-F861-42BE-A154-BE4F95A9860A}" srcOrd="0" destOrd="0" presId="urn:microsoft.com/office/officeart/2005/8/layout/hierarchy6"/>
    <dgm:cxn modelId="{333B2EEA-2D46-4547-875C-0334733DCB5F}" type="presOf" srcId="{7CCA7E78-C95D-4CBF-9A21-193B57A50786}" destId="{6464EE18-EE90-4D56-B68E-55FA8CF16688}" srcOrd="0" destOrd="0" presId="urn:microsoft.com/office/officeart/2005/8/layout/hierarchy6"/>
    <dgm:cxn modelId="{BA4BD9EC-BCF5-4C37-AE30-4D72305AEA9D}" srcId="{D9AE2731-E18F-4F00-9030-A93B27472AA2}" destId="{03861B4D-5782-411E-AE54-6D0E907BB350}" srcOrd="1" destOrd="0" parTransId="{B74D087A-573C-4404-AF07-99EE3CDD233C}" sibTransId="{D02A7361-D8B9-4AF3-803E-14AB5D225158}"/>
    <dgm:cxn modelId="{42010BF9-AD2D-419C-9C73-19C4817BFA4D}" type="presOf" srcId="{B0E0A5EA-7F3C-472E-B206-5ADE2061BD27}" destId="{D534AF23-9D2F-4C6D-B8E8-3085F00671BA}" srcOrd="1" destOrd="0" presId="urn:microsoft.com/office/officeart/2005/8/layout/hierarchy6"/>
    <dgm:cxn modelId="{BC2B41FD-89E8-47EF-8D87-6C87CAD7C028}" type="presOf" srcId="{5D93AFCC-1A60-4D30-8A9A-5D497BC0C32A}" destId="{C526A8D6-9435-41EF-B4B4-86C11B33ABD9}" srcOrd="0" destOrd="0" presId="urn:microsoft.com/office/officeart/2005/8/layout/hierarchy6"/>
    <dgm:cxn modelId="{14D1AF6A-82F6-48E8-A44A-423521B29DC4}" type="presParOf" srcId="{4727A932-BF30-4F3D-8DE4-41E4EEE3A689}" destId="{342B6B87-3CD1-436F-9657-6EEE1C0F8120}" srcOrd="0" destOrd="0" presId="urn:microsoft.com/office/officeart/2005/8/layout/hierarchy6"/>
    <dgm:cxn modelId="{E35C87EC-5808-419E-AE55-1ACE4851E709}" type="presParOf" srcId="{342B6B87-3CD1-436F-9657-6EEE1C0F8120}" destId="{E80EEEF7-896C-41FF-A513-2FF6D1D9BF2F}" srcOrd="0" destOrd="0" presId="urn:microsoft.com/office/officeart/2005/8/layout/hierarchy6"/>
    <dgm:cxn modelId="{F4971B1D-38DF-4366-B0F8-BDDBE6DC08E0}" type="presParOf" srcId="{342B6B87-3CD1-436F-9657-6EEE1C0F8120}" destId="{194EBBB4-34C0-4ADB-9027-9D6C4F139040}" srcOrd="1" destOrd="0" presId="urn:microsoft.com/office/officeart/2005/8/layout/hierarchy6"/>
    <dgm:cxn modelId="{688C2A19-9160-469E-96E0-194A733E04A0}" type="presParOf" srcId="{194EBBB4-34C0-4ADB-9027-9D6C4F139040}" destId="{F4E0B5FB-0535-4A9C-A14F-F1CFC09E3AC7}" srcOrd="0" destOrd="0" presId="urn:microsoft.com/office/officeart/2005/8/layout/hierarchy6"/>
    <dgm:cxn modelId="{C763860C-78BF-4CDD-9153-A9FBCCA1892A}" type="presParOf" srcId="{F4E0B5FB-0535-4A9C-A14F-F1CFC09E3AC7}" destId="{E20978C5-104B-45B3-A24C-BD49DC9F9774}" srcOrd="0" destOrd="0" presId="urn:microsoft.com/office/officeart/2005/8/layout/hierarchy6"/>
    <dgm:cxn modelId="{22BEC9AA-D543-4F3A-914C-8E4545D5A3AE}" type="presParOf" srcId="{F4E0B5FB-0535-4A9C-A14F-F1CFC09E3AC7}" destId="{21ADF59C-573D-4942-95D2-C40414369B51}" srcOrd="1" destOrd="0" presId="urn:microsoft.com/office/officeart/2005/8/layout/hierarchy6"/>
    <dgm:cxn modelId="{E6F737E7-0844-412C-8918-41670357D4ED}" type="presParOf" srcId="{21ADF59C-573D-4942-95D2-C40414369B51}" destId="{1C006753-FFB1-431E-A3D0-D44340A075F0}" srcOrd="0" destOrd="0" presId="urn:microsoft.com/office/officeart/2005/8/layout/hierarchy6"/>
    <dgm:cxn modelId="{2DEE6A4B-E62E-458A-BD70-117DD21666C2}" type="presParOf" srcId="{21ADF59C-573D-4942-95D2-C40414369B51}" destId="{FF5C1531-2DE8-4307-BADE-BC8C84ED71B4}" srcOrd="1" destOrd="0" presId="urn:microsoft.com/office/officeart/2005/8/layout/hierarchy6"/>
    <dgm:cxn modelId="{EC5160CF-0588-4A33-B915-526C1EB98961}" type="presParOf" srcId="{FF5C1531-2DE8-4307-BADE-BC8C84ED71B4}" destId="{EDE96CB4-7B45-49AB-88EF-96DFAB3426AC}" srcOrd="0" destOrd="0" presId="urn:microsoft.com/office/officeart/2005/8/layout/hierarchy6"/>
    <dgm:cxn modelId="{0A6943C4-4670-438C-8847-D8ACA4EB8723}" type="presParOf" srcId="{FF5C1531-2DE8-4307-BADE-BC8C84ED71B4}" destId="{0D32406A-2201-45D2-96A7-541E80CECE13}" srcOrd="1" destOrd="0" presId="urn:microsoft.com/office/officeart/2005/8/layout/hierarchy6"/>
    <dgm:cxn modelId="{DC2558DC-E666-404E-9677-4FE67F8FD32E}" type="presParOf" srcId="{0D32406A-2201-45D2-96A7-541E80CECE13}" destId="{B3BFAB05-94D3-4549-AA96-EDBE30BF19B4}" srcOrd="0" destOrd="0" presId="urn:microsoft.com/office/officeart/2005/8/layout/hierarchy6"/>
    <dgm:cxn modelId="{B3261407-D214-4B67-9B11-57339878038D}" type="presParOf" srcId="{0D32406A-2201-45D2-96A7-541E80CECE13}" destId="{89868517-A7BA-4E55-9350-C1F082F55ABF}" srcOrd="1" destOrd="0" presId="urn:microsoft.com/office/officeart/2005/8/layout/hierarchy6"/>
    <dgm:cxn modelId="{BC57B34A-23B0-41E0-B512-1CB61EA6D4FC}" type="presParOf" srcId="{89868517-A7BA-4E55-9350-C1F082F55ABF}" destId="{C526A8D6-9435-41EF-B4B4-86C11B33ABD9}" srcOrd="0" destOrd="0" presId="urn:microsoft.com/office/officeart/2005/8/layout/hierarchy6"/>
    <dgm:cxn modelId="{F637C5CD-2A38-4679-9BC7-827BD6C423A9}" type="presParOf" srcId="{89868517-A7BA-4E55-9350-C1F082F55ABF}" destId="{E0153C0F-7D5A-4F55-AB9C-3878A39798C3}" srcOrd="1" destOrd="0" presId="urn:microsoft.com/office/officeart/2005/8/layout/hierarchy6"/>
    <dgm:cxn modelId="{CC0A133A-140B-45DA-8914-3BD8502A7B71}" type="presParOf" srcId="{0D32406A-2201-45D2-96A7-541E80CECE13}" destId="{D74A5BFD-AEDD-403F-A168-259F1326A66F}" srcOrd="2" destOrd="0" presId="urn:microsoft.com/office/officeart/2005/8/layout/hierarchy6"/>
    <dgm:cxn modelId="{4B85ECBB-484C-4433-A363-62B82D669AF7}" type="presParOf" srcId="{0D32406A-2201-45D2-96A7-541E80CECE13}" destId="{47B37B28-4A2E-47C6-B92A-55E46C693C79}" srcOrd="3" destOrd="0" presId="urn:microsoft.com/office/officeart/2005/8/layout/hierarchy6"/>
    <dgm:cxn modelId="{4A467811-CF34-4E82-B90A-00E6CFB8267B}" type="presParOf" srcId="{47B37B28-4A2E-47C6-B92A-55E46C693C79}" destId="{62FC6288-C3FD-4D7C-BCA7-C87DF5BCB253}" srcOrd="0" destOrd="0" presId="urn:microsoft.com/office/officeart/2005/8/layout/hierarchy6"/>
    <dgm:cxn modelId="{9B981D30-1643-483A-B267-A862BFB99410}" type="presParOf" srcId="{47B37B28-4A2E-47C6-B92A-55E46C693C79}" destId="{31DB7929-CAC4-465E-A12F-746E188B604B}" srcOrd="1" destOrd="0" presId="urn:microsoft.com/office/officeart/2005/8/layout/hierarchy6"/>
    <dgm:cxn modelId="{04DAE31C-A00F-4568-808C-D0DAB10576C4}" type="presParOf" srcId="{21ADF59C-573D-4942-95D2-C40414369B51}" destId="{C63CC154-B1FA-4FAC-824A-2EA9875B640C}" srcOrd="2" destOrd="0" presId="urn:microsoft.com/office/officeart/2005/8/layout/hierarchy6"/>
    <dgm:cxn modelId="{FF708E0A-726C-4781-A821-1F4F367C2068}" type="presParOf" srcId="{21ADF59C-573D-4942-95D2-C40414369B51}" destId="{8E87F911-F337-4DE5-8BCE-90BF1EC43515}" srcOrd="3" destOrd="0" presId="urn:microsoft.com/office/officeart/2005/8/layout/hierarchy6"/>
    <dgm:cxn modelId="{BFBF3BB8-939E-4196-9DCB-11C642065C37}" type="presParOf" srcId="{8E87F911-F337-4DE5-8BCE-90BF1EC43515}" destId="{B1DA413E-7132-4A88-BAF1-AF1F5BC6452E}" srcOrd="0" destOrd="0" presId="urn:microsoft.com/office/officeart/2005/8/layout/hierarchy6"/>
    <dgm:cxn modelId="{753D14C9-311A-4A00-B004-8DF0358C6D1F}" type="presParOf" srcId="{8E87F911-F337-4DE5-8BCE-90BF1EC43515}" destId="{D0606893-A0D3-4B9E-8B8A-92D5149FF874}" srcOrd="1" destOrd="0" presId="urn:microsoft.com/office/officeart/2005/8/layout/hierarchy6"/>
    <dgm:cxn modelId="{169C01A1-03F1-40F7-96B5-ED3E24ABE9C3}" type="presParOf" srcId="{D0606893-A0D3-4B9E-8B8A-92D5149FF874}" destId="{1C208978-4093-4391-BB3A-A7862BAAD86F}" srcOrd="0" destOrd="0" presId="urn:microsoft.com/office/officeart/2005/8/layout/hierarchy6"/>
    <dgm:cxn modelId="{647A9DE1-36B8-4AA9-8534-9AE2924694F8}" type="presParOf" srcId="{D0606893-A0D3-4B9E-8B8A-92D5149FF874}" destId="{87F35581-938D-485D-B691-B7B3DDBA42F0}" srcOrd="1" destOrd="0" presId="urn:microsoft.com/office/officeart/2005/8/layout/hierarchy6"/>
    <dgm:cxn modelId="{3CA89370-82D4-4F11-98A2-322254F786F0}" type="presParOf" srcId="{87F35581-938D-485D-B691-B7B3DDBA42F0}" destId="{E2A66252-CF39-4656-B22E-F7C511744190}" srcOrd="0" destOrd="0" presId="urn:microsoft.com/office/officeart/2005/8/layout/hierarchy6"/>
    <dgm:cxn modelId="{11BBD7A7-3499-4BFE-8A18-2967CBEC3ABE}" type="presParOf" srcId="{87F35581-938D-485D-B691-B7B3DDBA42F0}" destId="{A475BD78-E518-4796-962A-14F617782750}" srcOrd="1" destOrd="0" presId="urn:microsoft.com/office/officeart/2005/8/layout/hierarchy6"/>
    <dgm:cxn modelId="{60E579A7-EE58-4AB3-A796-397E3AFE3D1B}" type="presParOf" srcId="{A475BD78-E518-4796-962A-14F617782750}" destId="{088BAEFE-DDA5-4C5D-8804-D00B20601349}" srcOrd="0" destOrd="0" presId="urn:microsoft.com/office/officeart/2005/8/layout/hierarchy6"/>
    <dgm:cxn modelId="{C211D6E4-E652-4E2C-8FCF-41B28B5D8F6E}" type="presParOf" srcId="{A475BD78-E518-4796-962A-14F617782750}" destId="{D0B378FF-0653-4301-97EC-355A7CF56F6C}" srcOrd="1" destOrd="0" presId="urn:microsoft.com/office/officeart/2005/8/layout/hierarchy6"/>
    <dgm:cxn modelId="{573C80E4-94F4-45D1-AFD2-6D7451A1F5EB}" type="presParOf" srcId="{D0B378FF-0653-4301-97EC-355A7CF56F6C}" destId="{71348503-BEBB-4B96-AD9F-8D8FA00A3DF4}" srcOrd="0" destOrd="0" presId="urn:microsoft.com/office/officeart/2005/8/layout/hierarchy6"/>
    <dgm:cxn modelId="{D3C79190-DFC7-4B26-A7B7-B792627F6D22}" type="presParOf" srcId="{D0B378FF-0653-4301-97EC-355A7CF56F6C}" destId="{C46FEB31-C2EC-4EDB-94F4-C834E5F5BC50}" srcOrd="1" destOrd="0" presId="urn:microsoft.com/office/officeart/2005/8/layout/hierarchy6"/>
    <dgm:cxn modelId="{3E6ED61E-7DEC-469D-B1A8-42680CD4934C}" type="presParOf" srcId="{A475BD78-E518-4796-962A-14F617782750}" destId="{6B7253EB-73F5-485A-A95D-919E6B17BF64}" srcOrd="2" destOrd="0" presId="urn:microsoft.com/office/officeart/2005/8/layout/hierarchy6"/>
    <dgm:cxn modelId="{773909C7-C41E-4712-8602-EE4879957AA9}" type="presParOf" srcId="{A475BD78-E518-4796-962A-14F617782750}" destId="{F9DC4A1A-785A-4A2D-AEEB-424B353E2A65}" srcOrd="3" destOrd="0" presId="urn:microsoft.com/office/officeart/2005/8/layout/hierarchy6"/>
    <dgm:cxn modelId="{10B6450B-AA39-471F-B98D-D6CE5FF3258E}" type="presParOf" srcId="{F9DC4A1A-785A-4A2D-AEEB-424B353E2A65}" destId="{46F6104C-23E4-4235-8162-65115B6C7A6D}" srcOrd="0" destOrd="0" presId="urn:microsoft.com/office/officeart/2005/8/layout/hierarchy6"/>
    <dgm:cxn modelId="{7501859E-6C37-4C24-9B2D-3A065AD468C9}" type="presParOf" srcId="{F9DC4A1A-785A-4A2D-AEEB-424B353E2A65}" destId="{C6CEC87B-6845-4593-9AA7-5F5D4416634D}" srcOrd="1" destOrd="0" presId="urn:microsoft.com/office/officeart/2005/8/layout/hierarchy6"/>
    <dgm:cxn modelId="{A8D7CBA2-0E1D-4DB2-953F-F48365761708}" type="presParOf" srcId="{D0606893-A0D3-4B9E-8B8A-92D5149FF874}" destId="{A9DE9390-0008-42BA-9A55-2828FA80A259}" srcOrd="2" destOrd="0" presId="urn:microsoft.com/office/officeart/2005/8/layout/hierarchy6"/>
    <dgm:cxn modelId="{AC32D91E-55E9-4081-B515-9703567CBD9F}" type="presParOf" srcId="{D0606893-A0D3-4B9E-8B8A-92D5149FF874}" destId="{694A4FE5-F16B-47BD-8B4A-97E472B2F1DA}" srcOrd="3" destOrd="0" presId="urn:microsoft.com/office/officeart/2005/8/layout/hierarchy6"/>
    <dgm:cxn modelId="{98AFDA7B-0262-4F22-BFC8-AB6AC2447B44}" type="presParOf" srcId="{694A4FE5-F16B-47BD-8B4A-97E472B2F1DA}" destId="{6464EE18-EE90-4D56-B68E-55FA8CF16688}" srcOrd="0" destOrd="0" presId="urn:microsoft.com/office/officeart/2005/8/layout/hierarchy6"/>
    <dgm:cxn modelId="{60C5E112-DFF4-48CA-BD48-4960C12CD8A6}" type="presParOf" srcId="{694A4FE5-F16B-47BD-8B4A-97E472B2F1DA}" destId="{123F844A-1871-4303-8402-FB91095DB1C2}" srcOrd="1" destOrd="0" presId="urn:microsoft.com/office/officeart/2005/8/layout/hierarchy6"/>
    <dgm:cxn modelId="{3A4F6B31-E3AF-4169-8C66-DCC8B98155BE}" type="presParOf" srcId="{4727A932-BF30-4F3D-8DE4-41E4EEE3A689}" destId="{82D94927-F80F-4EB4-B915-A1CFA0F95401}" srcOrd="1" destOrd="0" presId="urn:microsoft.com/office/officeart/2005/8/layout/hierarchy6"/>
    <dgm:cxn modelId="{83AFBC19-85D8-452C-B454-BD8E87DECDAF}" type="presParOf" srcId="{82D94927-F80F-4EB4-B915-A1CFA0F95401}" destId="{98159BE1-645F-4144-972B-0F01E416EC62}" srcOrd="0" destOrd="0" presId="urn:microsoft.com/office/officeart/2005/8/layout/hierarchy6"/>
    <dgm:cxn modelId="{9EB92783-1E8B-45D6-8A0E-4707F946A0C5}" type="presParOf" srcId="{98159BE1-645F-4144-972B-0F01E416EC62}" destId="{CBE9FFBC-3CC4-4413-928F-44E6585CC523}" srcOrd="0" destOrd="0" presId="urn:microsoft.com/office/officeart/2005/8/layout/hierarchy6"/>
    <dgm:cxn modelId="{7D50027C-802B-4961-AACA-3FD7EFF05175}" type="presParOf" srcId="{98159BE1-645F-4144-972B-0F01E416EC62}" destId="{B07E8B91-6C81-4626-94B9-0E4F928FE8F8}" srcOrd="1" destOrd="0" presId="urn:microsoft.com/office/officeart/2005/8/layout/hierarchy6"/>
    <dgm:cxn modelId="{11E61ACA-1E75-418C-970B-70BE1D1647B0}" type="presParOf" srcId="{82D94927-F80F-4EB4-B915-A1CFA0F95401}" destId="{42766033-FB10-419C-AD51-F7FE59F56D84}" srcOrd="1" destOrd="0" presId="urn:microsoft.com/office/officeart/2005/8/layout/hierarchy6"/>
    <dgm:cxn modelId="{000FE3A0-F37C-4951-B1B9-CC7623B1FA13}" type="presParOf" srcId="{42766033-FB10-419C-AD51-F7FE59F56D84}" destId="{F8820042-E845-490F-A25B-9961B899AF3C}" srcOrd="0" destOrd="0" presId="urn:microsoft.com/office/officeart/2005/8/layout/hierarchy6"/>
    <dgm:cxn modelId="{9C2D52E2-55BD-4A3C-9904-6D10A8F4A269}" type="presParOf" srcId="{82D94927-F80F-4EB4-B915-A1CFA0F95401}" destId="{CE8E9834-32B7-4AEB-AF84-C684EC44CF1F}" srcOrd="2" destOrd="0" presId="urn:microsoft.com/office/officeart/2005/8/layout/hierarchy6"/>
    <dgm:cxn modelId="{5F9EBA34-4974-433A-839B-29CAC0B8B62D}" type="presParOf" srcId="{CE8E9834-32B7-4AEB-AF84-C684EC44CF1F}" destId="{AB9C6549-F861-42BE-A154-BE4F95A9860A}" srcOrd="0" destOrd="0" presId="urn:microsoft.com/office/officeart/2005/8/layout/hierarchy6"/>
    <dgm:cxn modelId="{0A1ABC83-98B2-45D5-889D-4DC1F47FD268}" type="presParOf" srcId="{CE8E9834-32B7-4AEB-AF84-C684EC44CF1F}" destId="{B67AC1C4-A664-4B59-948A-B5930ED1E145}" srcOrd="1" destOrd="0" presId="urn:microsoft.com/office/officeart/2005/8/layout/hierarchy6"/>
    <dgm:cxn modelId="{D979DA08-48A8-44B3-8CD8-6B9714085DD6}" type="presParOf" srcId="{82D94927-F80F-4EB4-B915-A1CFA0F95401}" destId="{681BC39B-5009-4161-A4DA-27CEADA2F77C}" srcOrd="3" destOrd="0" presId="urn:microsoft.com/office/officeart/2005/8/layout/hierarchy6"/>
    <dgm:cxn modelId="{8DA14DBF-66F9-4415-A901-46A0DBE13003}" type="presParOf" srcId="{681BC39B-5009-4161-A4DA-27CEADA2F77C}" destId="{2E0C09E6-5B8E-4B1A-97F2-185CB0323044}" srcOrd="0" destOrd="0" presId="urn:microsoft.com/office/officeart/2005/8/layout/hierarchy6"/>
    <dgm:cxn modelId="{0BEA2AA7-0325-4700-9136-E3D59079B1C4}" type="presParOf" srcId="{82D94927-F80F-4EB4-B915-A1CFA0F95401}" destId="{40D9ED2B-57F4-464E-A644-1A8B1AFE46B6}" srcOrd="4" destOrd="0" presId="urn:microsoft.com/office/officeart/2005/8/layout/hierarchy6"/>
    <dgm:cxn modelId="{4C1A22E9-83D8-40F4-8211-B0835D17C057}" type="presParOf" srcId="{40D9ED2B-57F4-464E-A644-1A8B1AFE46B6}" destId="{BF2FFEFD-4087-43E8-B341-98536A4455B3}" srcOrd="0" destOrd="0" presId="urn:microsoft.com/office/officeart/2005/8/layout/hierarchy6"/>
    <dgm:cxn modelId="{C210927E-A82E-42DD-812B-0AC718FD6823}" type="presParOf" srcId="{40D9ED2B-57F4-464E-A644-1A8B1AFE46B6}" destId="{D534AF23-9D2F-4C6D-B8E8-3085F00671BA}" srcOrd="1" destOrd="0" presId="urn:microsoft.com/office/officeart/2005/8/layout/hierarchy6"/>
    <dgm:cxn modelId="{F6653F75-8165-4BD2-8803-4E244B6741AA}" type="presParOf" srcId="{82D94927-F80F-4EB4-B915-A1CFA0F95401}" destId="{012D4751-7F03-4322-B073-7944C0890B04}" srcOrd="5" destOrd="0" presId="urn:microsoft.com/office/officeart/2005/8/layout/hierarchy6"/>
    <dgm:cxn modelId="{66BD9F21-5C8E-47D8-8EF4-22BF1FED1BE8}" type="presParOf" srcId="{012D4751-7F03-4322-B073-7944C0890B04}" destId="{5495BDE8-EC11-4B15-BEBF-0D0BEF0BFA29}" srcOrd="0" destOrd="0" presId="urn:microsoft.com/office/officeart/2005/8/layout/hierarchy6"/>
    <dgm:cxn modelId="{CA6C0EB9-32DD-4C2C-8C97-C2957806EE93}" type="presParOf" srcId="{82D94927-F80F-4EB4-B915-A1CFA0F95401}" destId="{0F64108F-3A04-4336-92CF-A62BAE681970}" srcOrd="6" destOrd="0" presId="urn:microsoft.com/office/officeart/2005/8/layout/hierarchy6"/>
    <dgm:cxn modelId="{4318C7AE-5411-4921-9753-219902262113}" type="presParOf" srcId="{0F64108F-3A04-4336-92CF-A62BAE681970}" destId="{A3E23132-9AB7-436E-B9A3-421C5254E283}" srcOrd="0" destOrd="0" presId="urn:microsoft.com/office/officeart/2005/8/layout/hierarchy6"/>
    <dgm:cxn modelId="{50C214F4-8AC6-4B48-A936-398E3DB11AE7}" type="presParOf" srcId="{0F64108F-3A04-4336-92CF-A62BAE681970}" destId="{CCA4C484-CC3C-438F-A007-40DEB5FBEC32}"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143B9D-A048-4AFC-B2B2-BA1CE8678280}" type="doc">
      <dgm:prSet loTypeId="urn:microsoft.com/office/officeart/2005/8/layout/hierarchy6" loCatId="hierarchy" qsTypeId="urn:microsoft.com/office/officeart/2005/8/quickstyle/3d3" qsCatId="3D" csTypeId="urn:microsoft.com/office/officeart/2005/8/colors/accent1_2" csCatId="accent1" phldr="1"/>
      <dgm:spPr/>
      <dgm:t>
        <a:bodyPr/>
        <a:lstStyle/>
        <a:p>
          <a:endParaRPr lang="en-US"/>
        </a:p>
      </dgm:t>
    </dgm:pt>
    <dgm:pt modelId="{66B96793-177C-403F-82B4-5DD8F8690D10}">
      <dgm:prSet phldrT="[Text]"/>
      <dgm:spPr/>
      <dgm:t>
        <a:bodyPr/>
        <a:lstStyle/>
        <a:p>
          <a:r>
            <a:rPr lang="en-US" b="1" dirty="0"/>
            <a:t>$50.</a:t>
          </a:r>
        </a:p>
      </dgm:t>
    </dgm:pt>
    <dgm:pt modelId="{1BF00079-129C-4D4A-8A64-D8B19FE4FB3D}" type="parTrans" cxnId="{1ABA7268-1755-42CC-844D-32FF5BF9D6B1}">
      <dgm:prSet/>
      <dgm:spPr/>
      <dgm:t>
        <a:bodyPr/>
        <a:lstStyle/>
        <a:p>
          <a:endParaRPr lang="en-US"/>
        </a:p>
      </dgm:t>
    </dgm:pt>
    <dgm:pt modelId="{0CB8CDC7-FF3C-47BA-B3EF-40143BAC10A7}" type="sibTrans" cxnId="{1ABA7268-1755-42CC-844D-32FF5BF9D6B1}">
      <dgm:prSet/>
      <dgm:spPr/>
      <dgm:t>
        <a:bodyPr/>
        <a:lstStyle/>
        <a:p>
          <a:endParaRPr lang="en-US"/>
        </a:p>
      </dgm:t>
    </dgm:pt>
    <dgm:pt modelId="{9D361304-EECE-40A1-A826-C2118AFF09C4}">
      <dgm:prSet phldrT="[Text]"/>
      <dgm:spPr/>
      <dgm:t>
        <a:bodyPr/>
        <a:lstStyle/>
        <a:p>
          <a:r>
            <a:rPr lang="en-US" b="1" dirty="0"/>
            <a:t>$50.</a:t>
          </a:r>
        </a:p>
      </dgm:t>
    </dgm:pt>
    <dgm:pt modelId="{DCE16136-F083-444F-8351-F9970170E85F}" type="parTrans" cxnId="{7B066828-23A7-4255-8C41-246C2580461B}">
      <dgm:prSet/>
      <dgm:spPr/>
      <dgm:t>
        <a:bodyPr/>
        <a:lstStyle/>
        <a:p>
          <a:endParaRPr lang="en-US"/>
        </a:p>
      </dgm:t>
    </dgm:pt>
    <dgm:pt modelId="{1BDE76D0-19C4-40FB-9DB2-F1E6FFDBF3A8}" type="sibTrans" cxnId="{7B066828-23A7-4255-8C41-246C2580461B}">
      <dgm:prSet/>
      <dgm:spPr/>
      <dgm:t>
        <a:bodyPr/>
        <a:lstStyle/>
        <a:p>
          <a:endParaRPr lang="en-US"/>
        </a:p>
      </dgm:t>
    </dgm:pt>
    <dgm:pt modelId="{2E4AB77A-D0E0-44AA-B9DE-00677ECEC52A}">
      <dgm:prSet phldrT="[Text]"/>
      <dgm:spPr/>
      <dgm:t>
        <a:bodyPr/>
        <a:lstStyle/>
        <a:p>
          <a:r>
            <a:rPr lang="en-US" b="1" dirty="0"/>
            <a:t>$50.</a:t>
          </a:r>
        </a:p>
      </dgm:t>
    </dgm:pt>
    <dgm:pt modelId="{23D96004-D298-454F-9687-142DF25BBDF7}" type="parTrans" cxnId="{AD059093-371A-4558-8532-E37FC92569A3}">
      <dgm:prSet/>
      <dgm:spPr/>
      <dgm:t>
        <a:bodyPr/>
        <a:lstStyle/>
        <a:p>
          <a:endParaRPr lang="en-US"/>
        </a:p>
      </dgm:t>
    </dgm:pt>
    <dgm:pt modelId="{BD9084AA-9794-4EE3-A754-58236AA74E2C}" type="sibTrans" cxnId="{AD059093-371A-4558-8532-E37FC92569A3}">
      <dgm:prSet/>
      <dgm:spPr/>
      <dgm:t>
        <a:bodyPr/>
        <a:lstStyle/>
        <a:p>
          <a:endParaRPr lang="en-US"/>
        </a:p>
      </dgm:t>
    </dgm:pt>
    <dgm:pt modelId="{74D21901-0F4A-4C3C-8E37-F07D651A2523}">
      <dgm:prSet phldrT="[Text]"/>
      <dgm:spPr/>
      <dgm:t>
        <a:bodyPr/>
        <a:lstStyle/>
        <a:p>
          <a:r>
            <a:rPr lang="en-US" b="1" dirty="0"/>
            <a:t>$50.</a:t>
          </a:r>
        </a:p>
      </dgm:t>
    </dgm:pt>
    <dgm:pt modelId="{0A0476D6-76D7-4508-BDAC-F5E8FBC27B3E}" type="parTrans" cxnId="{09FBC979-4001-4E57-87F5-23397FCF0E16}">
      <dgm:prSet/>
      <dgm:spPr/>
      <dgm:t>
        <a:bodyPr/>
        <a:lstStyle/>
        <a:p>
          <a:endParaRPr lang="en-US"/>
        </a:p>
      </dgm:t>
    </dgm:pt>
    <dgm:pt modelId="{0E0DBB24-0D8C-4CCB-82D5-35588259AFDA}" type="sibTrans" cxnId="{09FBC979-4001-4E57-87F5-23397FCF0E16}">
      <dgm:prSet/>
      <dgm:spPr/>
      <dgm:t>
        <a:bodyPr/>
        <a:lstStyle/>
        <a:p>
          <a:endParaRPr lang="en-US"/>
        </a:p>
      </dgm:t>
    </dgm:pt>
    <dgm:pt modelId="{CA0545D8-DDA8-4597-8F0F-B1485210A912}">
      <dgm:prSet phldrT="[Text]"/>
      <dgm:spPr/>
      <dgm:t>
        <a:bodyPr/>
        <a:lstStyle/>
        <a:p>
          <a:r>
            <a:rPr lang="en-US" b="1" dirty="0"/>
            <a:t>$50.</a:t>
          </a:r>
        </a:p>
      </dgm:t>
    </dgm:pt>
    <dgm:pt modelId="{8BEB6523-84A4-4D66-8BD3-2A4A337767B9}" type="parTrans" cxnId="{D3C61DE6-07A8-42DB-8D89-8CFA7C57FE78}">
      <dgm:prSet/>
      <dgm:spPr/>
      <dgm:t>
        <a:bodyPr/>
        <a:lstStyle/>
        <a:p>
          <a:endParaRPr lang="en-US"/>
        </a:p>
      </dgm:t>
    </dgm:pt>
    <dgm:pt modelId="{EDF3AFD1-58EE-405A-8830-314EAFB83C34}" type="sibTrans" cxnId="{D3C61DE6-07A8-42DB-8D89-8CFA7C57FE78}">
      <dgm:prSet/>
      <dgm:spPr/>
      <dgm:t>
        <a:bodyPr/>
        <a:lstStyle/>
        <a:p>
          <a:endParaRPr lang="en-US"/>
        </a:p>
      </dgm:t>
    </dgm:pt>
    <dgm:pt modelId="{0A97E92F-7A72-41F7-ABF3-8755EF0A191C}">
      <dgm:prSet phldrT="[Text]"/>
      <dgm:spPr/>
      <dgm:t>
        <a:bodyPr/>
        <a:lstStyle/>
        <a:p>
          <a:r>
            <a:rPr lang="en-US" b="1" dirty="0"/>
            <a:t>$50.</a:t>
          </a:r>
        </a:p>
      </dgm:t>
    </dgm:pt>
    <dgm:pt modelId="{C13810E5-2B17-41D7-9B81-DA2FBA521F9C}" type="parTrans" cxnId="{3D587AE8-BAFC-450E-9A04-4D93CC5D80BC}">
      <dgm:prSet/>
      <dgm:spPr/>
      <dgm:t>
        <a:bodyPr/>
        <a:lstStyle/>
        <a:p>
          <a:endParaRPr lang="en-US"/>
        </a:p>
      </dgm:t>
    </dgm:pt>
    <dgm:pt modelId="{CD858A99-16B9-4EE8-ABAC-31C5729E66BB}" type="sibTrans" cxnId="{3D587AE8-BAFC-450E-9A04-4D93CC5D80BC}">
      <dgm:prSet/>
      <dgm:spPr/>
      <dgm:t>
        <a:bodyPr/>
        <a:lstStyle/>
        <a:p>
          <a:endParaRPr lang="en-US"/>
        </a:p>
      </dgm:t>
    </dgm:pt>
    <dgm:pt modelId="{1CE4A97B-AC7C-468B-A6C9-F8CBCF1B00EF}">
      <dgm:prSet phldrT="[Text]"/>
      <dgm:spPr/>
      <dgm:t>
        <a:bodyPr/>
        <a:lstStyle/>
        <a:p>
          <a:r>
            <a:rPr lang="en-US" b="1" dirty="0"/>
            <a:t>$50.</a:t>
          </a:r>
        </a:p>
      </dgm:t>
    </dgm:pt>
    <dgm:pt modelId="{50EB4746-C102-494E-99B0-A16972245F29}" type="parTrans" cxnId="{92D25D2E-0F93-44A4-B450-9FDE2C8A1725}">
      <dgm:prSet/>
      <dgm:spPr/>
      <dgm:t>
        <a:bodyPr/>
        <a:lstStyle/>
        <a:p>
          <a:endParaRPr lang="en-US"/>
        </a:p>
      </dgm:t>
    </dgm:pt>
    <dgm:pt modelId="{F86B9A83-3199-4741-A127-DD586B52E4E1}" type="sibTrans" cxnId="{92D25D2E-0F93-44A4-B450-9FDE2C8A1725}">
      <dgm:prSet/>
      <dgm:spPr/>
      <dgm:t>
        <a:bodyPr/>
        <a:lstStyle/>
        <a:p>
          <a:endParaRPr lang="en-US"/>
        </a:p>
      </dgm:t>
    </dgm:pt>
    <dgm:pt modelId="{DF94F5F7-AB89-4EBB-B986-F6C0FA721DE0}">
      <dgm:prSet phldrT="[Text]"/>
      <dgm:spPr/>
      <dgm:t>
        <a:bodyPr/>
        <a:lstStyle/>
        <a:p>
          <a:r>
            <a:rPr lang="en-US" b="1" dirty="0"/>
            <a:t>$50.</a:t>
          </a:r>
        </a:p>
      </dgm:t>
    </dgm:pt>
    <dgm:pt modelId="{9E89974C-F506-4011-9B0D-9DF82888AEE1}" type="parTrans" cxnId="{232E8D6A-6AD2-4356-8628-5C866F49CBF6}">
      <dgm:prSet/>
      <dgm:spPr/>
      <dgm:t>
        <a:bodyPr/>
        <a:lstStyle/>
        <a:p>
          <a:endParaRPr lang="en-US"/>
        </a:p>
      </dgm:t>
    </dgm:pt>
    <dgm:pt modelId="{D23BBFC7-A781-4FE0-B1F3-84F33C426942}" type="sibTrans" cxnId="{232E8D6A-6AD2-4356-8628-5C866F49CBF6}">
      <dgm:prSet/>
      <dgm:spPr/>
      <dgm:t>
        <a:bodyPr/>
        <a:lstStyle/>
        <a:p>
          <a:endParaRPr lang="en-US"/>
        </a:p>
      </dgm:t>
    </dgm:pt>
    <dgm:pt modelId="{553825CA-8F62-48FD-B523-D71AC638BABD}">
      <dgm:prSet phldrT="[Text]"/>
      <dgm:spPr/>
      <dgm:t>
        <a:bodyPr/>
        <a:lstStyle/>
        <a:p>
          <a:r>
            <a:rPr lang="en-US" b="1" dirty="0"/>
            <a:t>$50.</a:t>
          </a:r>
        </a:p>
      </dgm:t>
    </dgm:pt>
    <dgm:pt modelId="{D43F24D5-7FE4-4803-90CE-B27007942002}" type="parTrans" cxnId="{5838E73F-7B5F-4AB8-9A07-3AEB0C46CDD7}">
      <dgm:prSet/>
      <dgm:spPr/>
      <dgm:t>
        <a:bodyPr/>
        <a:lstStyle/>
        <a:p>
          <a:endParaRPr lang="en-US"/>
        </a:p>
      </dgm:t>
    </dgm:pt>
    <dgm:pt modelId="{2D266550-E70C-4AD4-A7A5-544EE7178196}" type="sibTrans" cxnId="{5838E73F-7B5F-4AB8-9A07-3AEB0C46CDD7}">
      <dgm:prSet/>
      <dgm:spPr/>
      <dgm:t>
        <a:bodyPr/>
        <a:lstStyle/>
        <a:p>
          <a:endParaRPr lang="en-US"/>
        </a:p>
      </dgm:t>
    </dgm:pt>
    <dgm:pt modelId="{E0E9B5BA-D3DF-4E05-B680-DE5757CB29B1}">
      <dgm:prSet phldrT="[Text]" custT="1"/>
      <dgm:spPr/>
      <dgm:t>
        <a:bodyPr/>
        <a:lstStyle/>
        <a:p>
          <a:r>
            <a:rPr lang="en-US" sz="1600" b="1" dirty="0">
              <a:latin typeface="Garamond" pitchFamily="18" charset="0"/>
            </a:rPr>
            <a:t>You spend $50 and get 10%* back</a:t>
          </a:r>
        </a:p>
      </dgm:t>
    </dgm:pt>
    <dgm:pt modelId="{7C416E07-6879-4552-8ECC-21D7F7B4F7E9}" type="parTrans" cxnId="{516DE2DC-9E61-47F5-AEFA-215FCF35B25D}">
      <dgm:prSet/>
      <dgm:spPr/>
      <dgm:t>
        <a:bodyPr/>
        <a:lstStyle/>
        <a:p>
          <a:endParaRPr lang="en-US"/>
        </a:p>
      </dgm:t>
    </dgm:pt>
    <dgm:pt modelId="{D3925588-C242-4026-A75C-D41C1C72E733}" type="sibTrans" cxnId="{516DE2DC-9E61-47F5-AEFA-215FCF35B25D}">
      <dgm:prSet/>
      <dgm:spPr/>
      <dgm:t>
        <a:bodyPr/>
        <a:lstStyle/>
        <a:p>
          <a:endParaRPr lang="en-US"/>
        </a:p>
      </dgm:t>
    </dgm:pt>
    <dgm:pt modelId="{ED3AB549-EA75-4902-A911-1D64D2D058C7}">
      <dgm:prSet phldrT="[Text]" custT="1"/>
      <dgm:spPr/>
      <dgm:t>
        <a:bodyPr/>
        <a:lstStyle/>
        <a:p>
          <a:r>
            <a:rPr lang="en-US" sz="1600" b="1" dirty="0">
              <a:latin typeface="Garamond" pitchFamily="18" charset="0"/>
            </a:rPr>
            <a:t>Two of your friends spend $50 and you receive 10%* from both of them. </a:t>
          </a:r>
        </a:p>
      </dgm:t>
    </dgm:pt>
    <dgm:pt modelId="{AB557C1B-F4A2-4A30-A0FD-AD10AF077806}" type="parTrans" cxnId="{9D39C7DF-83EB-4BB9-9C53-8203B2735FCC}">
      <dgm:prSet/>
      <dgm:spPr/>
      <dgm:t>
        <a:bodyPr/>
        <a:lstStyle/>
        <a:p>
          <a:endParaRPr lang="en-US"/>
        </a:p>
      </dgm:t>
    </dgm:pt>
    <dgm:pt modelId="{0CCDCE8D-3FCD-4BCB-BE43-09669D771045}" type="sibTrans" cxnId="{9D39C7DF-83EB-4BB9-9C53-8203B2735FCC}">
      <dgm:prSet/>
      <dgm:spPr/>
      <dgm:t>
        <a:bodyPr/>
        <a:lstStyle/>
        <a:p>
          <a:endParaRPr lang="en-US"/>
        </a:p>
      </dgm:t>
    </dgm:pt>
    <dgm:pt modelId="{7A2F012E-F189-4C0B-8861-424D6DB4245A}">
      <dgm:prSet phldrT="[Text]" custT="1"/>
      <dgm:spPr/>
      <dgm:t>
        <a:bodyPr/>
        <a:lstStyle/>
        <a:p>
          <a:r>
            <a:rPr lang="en-US" sz="1600" b="1" dirty="0">
              <a:latin typeface="Garamond" pitchFamily="18" charset="0"/>
            </a:rPr>
            <a:t>All 4 spend $50 and you receive 10%* from each of them. </a:t>
          </a:r>
        </a:p>
      </dgm:t>
    </dgm:pt>
    <dgm:pt modelId="{5D13342A-B9B6-477F-B306-1B167258CCFA}" type="parTrans" cxnId="{7D363DBD-B10B-4AF8-A03B-21518A887194}">
      <dgm:prSet/>
      <dgm:spPr/>
      <dgm:t>
        <a:bodyPr/>
        <a:lstStyle/>
        <a:p>
          <a:endParaRPr lang="en-US"/>
        </a:p>
      </dgm:t>
    </dgm:pt>
    <dgm:pt modelId="{05D4B7A0-73D8-46CD-9429-39F407F5D365}" type="sibTrans" cxnId="{7D363DBD-B10B-4AF8-A03B-21518A887194}">
      <dgm:prSet/>
      <dgm:spPr/>
      <dgm:t>
        <a:bodyPr/>
        <a:lstStyle/>
        <a:p>
          <a:endParaRPr lang="en-US"/>
        </a:p>
      </dgm:t>
    </dgm:pt>
    <dgm:pt modelId="{8A7DDD50-9E2A-4EFC-98F4-85E2888B941E}">
      <dgm:prSet phldrT="[Text]" custT="1"/>
      <dgm:spPr/>
      <dgm:t>
        <a:bodyPr/>
        <a:lstStyle/>
        <a:p>
          <a:r>
            <a:rPr lang="en-US" sz="1600" b="1" dirty="0">
              <a:latin typeface="Garamond" pitchFamily="18" charset="0"/>
            </a:rPr>
            <a:t>All 8 spend $50 and you receive 10%* from each of them. </a:t>
          </a:r>
        </a:p>
      </dgm:t>
    </dgm:pt>
    <dgm:pt modelId="{33F0363D-0F6F-4B3F-B43E-3B73A66DFE51}" type="parTrans" cxnId="{27F7E8F2-5B24-4F06-B8BA-ECBB05C8F5B3}">
      <dgm:prSet/>
      <dgm:spPr/>
      <dgm:t>
        <a:bodyPr/>
        <a:lstStyle/>
        <a:p>
          <a:endParaRPr lang="en-US"/>
        </a:p>
      </dgm:t>
    </dgm:pt>
    <dgm:pt modelId="{2549BDB6-7A83-4EC7-8865-19418DB08816}" type="sibTrans" cxnId="{27F7E8F2-5B24-4F06-B8BA-ECBB05C8F5B3}">
      <dgm:prSet/>
      <dgm:spPr/>
      <dgm:t>
        <a:bodyPr/>
        <a:lstStyle/>
        <a:p>
          <a:endParaRPr lang="en-US"/>
        </a:p>
      </dgm:t>
    </dgm:pt>
    <dgm:pt modelId="{C642547D-EB7F-4BA7-AF6D-05B798A81535}" type="pres">
      <dgm:prSet presAssocID="{1E143B9D-A048-4AFC-B2B2-BA1CE8678280}" presName="mainComposite" presStyleCnt="0">
        <dgm:presLayoutVars>
          <dgm:chPref val="1"/>
          <dgm:dir/>
          <dgm:animOne val="branch"/>
          <dgm:animLvl val="lvl"/>
          <dgm:resizeHandles val="exact"/>
        </dgm:presLayoutVars>
      </dgm:prSet>
      <dgm:spPr/>
    </dgm:pt>
    <dgm:pt modelId="{FE058205-CD5F-4F5D-A39E-C34B9F30258E}" type="pres">
      <dgm:prSet presAssocID="{1E143B9D-A048-4AFC-B2B2-BA1CE8678280}" presName="hierFlow" presStyleCnt="0"/>
      <dgm:spPr/>
    </dgm:pt>
    <dgm:pt modelId="{0A26D071-81A3-4882-9A59-6532C922E934}" type="pres">
      <dgm:prSet presAssocID="{1E143B9D-A048-4AFC-B2B2-BA1CE8678280}" presName="firstBuf" presStyleCnt="0"/>
      <dgm:spPr/>
    </dgm:pt>
    <dgm:pt modelId="{23F30AA4-93EF-4461-8C35-8EE1EA5F7C9C}" type="pres">
      <dgm:prSet presAssocID="{1E143B9D-A048-4AFC-B2B2-BA1CE8678280}" presName="hierChild1" presStyleCnt="0">
        <dgm:presLayoutVars>
          <dgm:chPref val="1"/>
          <dgm:animOne val="branch"/>
          <dgm:animLvl val="lvl"/>
        </dgm:presLayoutVars>
      </dgm:prSet>
      <dgm:spPr/>
    </dgm:pt>
    <dgm:pt modelId="{D91D9CE8-8006-4AFF-B1D8-068C4C016DA6}" type="pres">
      <dgm:prSet presAssocID="{66B96793-177C-403F-82B4-5DD8F8690D10}" presName="Name14" presStyleCnt="0"/>
      <dgm:spPr/>
    </dgm:pt>
    <dgm:pt modelId="{A05B9DAA-762F-4ABE-8877-FCEDF8591557}" type="pres">
      <dgm:prSet presAssocID="{66B96793-177C-403F-82B4-5DD8F8690D10}" presName="level1Shape" presStyleLbl="node0" presStyleIdx="0" presStyleCnt="1">
        <dgm:presLayoutVars>
          <dgm:chPref val="3"/>
        </dgm:presLayoutVars>
      </dgm:prSet>
      <dgm:spPr/>
    </dgm:pt>
    <dgm:pt modelId="{4461AE2C-E25A-4F58-AC65-C0EB5BDC1CDA}" type="pres">
      <dgm:prSet presAssocID="{66B96793-177C-403F-82B4-5DD8F8690D10}" presName="hierChild2" presStyleCnt="0"/>
      <dgm:spPr/>
    </dgm:pt>
    <dgm:pt modelId="{407FAD9A-881E-4349-BE97-2B98D7D090B9}" type="pres">
      <dgm:prSet presAssocID="{DCE16136-F083-444F-8351-F9970170E85F}" presName="Name19" presStyleLbl="parChTrans1D2" presStyleIdx="0" presStyleCnt="2"/>
      <dgm:spPr/>
    </dgm:pt>
    <dgm:pt modelId="{705FCEDF-E2CB-447C-AB12-008855FA06CB}" type="pres">
      <dgm:prSet presAssocID="{9D361304-EECE-40A1-A826-C2118AFF09C4}" presName="Name21" presStyleCnt="0"/>
      <dgm:spPr/>
    </dgm:pt>
    <dgm:pt modelId="{461FF223-A0EB-465A-B8C6-97566BE3D18F}" type="pres">
      <dgm:prSet presAssocID="{9D361304-EECE-40A1-A826-C2118AFF09C4}" presName="level2Shape" presStyleLbl="node2" presStyleIdx="0" presStyleCnt="2"/>
      <dgm:spPr/>
    </dgm:pt>
    <dgm:pt modelId="{39C853CB-8906-4110-B0E3-8C4F0D4198F8}" type="pres">
      <dgm:prSet presAssocID="{9D361304-EECE-40A1-A826-C2118AFF09C4}" presName="hierChild3" presStyleCnt="0"/>
      <dgm:spPr/>
    </dgm:pt>
    <dgm:pt modelId="{DD2AF30D-F62E-45FE-B636-E6EB39D3700E}" type="pres">
      <dgm:prSet presAssocID="{23D96004-D298-454F-9687-142DF25BBDF7}" presName="Name19" presStyleLbl="parChTrans1D3" presStyleIdx="0" presStyleCnt="4"/>
      <dgm:spPr/>
    </dgm:pt>
    <dgm:pt modelId="{F53AC43D-DFF8-44A3-8DE1-648109D36773}" type="pres">
      <dgm:prSet presAssocID="{2E4AB77A-D0E0-44AA-B9DE-00677ECEC52A}" presName="Name21" presStyleCnt="0"/>
      <dgm:spPr/>
    </dgm:pt>
    <dgm:pt modelId="{16650F7E-EE78-404A-80AB-A6ADC3349E19}" type="pres">
      <dgm:prSet presAssocID="{2E4AB77A-D0E0-44AA-B9DE-00677ECEC52A}" presName="level2Shape" presStyleLbl="node3" presStyleIdx="0" presStyleCnt="4"/>
      <dgm:spPr/>
    </dgm:pt>
    <dgm:pt modelId="{1FBEC01B-8D93-47AD-A598-26BC7BAF96F7}" type="pres">
      <dgm:prSet presAssocID="{2E4AB77A-D0E0-44AA-B9DE-00677ECEC52A}" presName="hierChild3" presStyleCnt="0"/>
      <dgm:spPr/>
    </dgm:pt>
    <dgm:pt modelId="{8E96B1F3-A167-4CAC-A8DB-FB682E4D75DE}" type="pres">
      <dgm:prSet presAssocID="{0A0476D6-76D7-4508-BDAC-F5E8FBC27B3E}" presName="Name19" presStyleLbl="parChTrans1D3" presStyleIdx="1" presStyleCnt="4"/>
      <dgm:spPr/>
    </dgm:pt>
    <dgm:pt modelId="{53F43AD2-CF93-47F6-B73B-3EF13C9EB781}" type="pres">
      <dgm:prSet presAssocID="{74D21901-0F4A-4C3C-8E37-F07D651A2523}" presName="Name21" presStyleCnt="0"/>
      <dgm:spPr/>
    </dgm:pt>
    <dgm:pt modelId="{1B7988C3-6CD7-4CDF-875B-E2EDB826750B}" type="pres">
      <dgm:prSet presAssocID="{74D21901-0F4A-4C3C-8E37-F07D651A2523}" presName="level2Shape" presStyleLbl="node3" presStyleIdx="1" presStyleCnt="4"/>
      <dgm:spPr/>
    </dgm:pt>
    <dgm:pt modelId="{1D131C12-FEB8-4854-BC49-6551C57EB80B}" type="pres">
      <dgm:prSet presAssocID="{74D21901-0F4A-4C3C-8E37-F07D651A2523}" presName="hierChild3" presStyleCnt="0"/>
      <dgm:spPr/>
    </dgm:pt>
    <dgm:pt modelId="{0147FC02-38D1-48F8-BA69-AFD7BD12BA96}" type="pres">
      <dgm:prSet presAssocID="{8BEB6523-84A4-4D66-8BD3-2A4A337767B9}" presName="Name19" presStyleLbl="parChTrans1D2" presStyleIdx="1" presStyleCnt="2"/>
      <dgm:spPr/>
    </dgm:pt>
    <dgm:pt modelId="{328C3612-F9A7-4781-8D70-B7455222E408}" type="pres">
      <dgm:prSet presAssocID="{CA0545D8-DDA8-4597-8F0F-B1485210A912}" presName="Name21" presStyleCnt="0"/>
      <dgm:spPr/>
    </dgm:pt>
    <dgm:pt modelId="{B1E05D5F-4F5F-4757-B33B-5FDC43F72E8F}" type="pres">
      <dgm:prSet presAssocID="{CA0545D8-DDA8-4597-8F0F-B1485210A912}" presName="level2Shape" presStyleLbl="node2" presStyleIdx="1" presStyleCnt="2"/>
      <dgm:spPr/>
    </dgm:pt>
    <dgm:pt modelId="{FBB4175F-4F17-4EED-84E4-C2EA8AB66601}" type="pres">
      <dgm:prSet presAssocID="{CA0545D8-DDA8-4597-8F0F-B1485210A912}" presName="hierChild3" presStyleCnt="0"/>
      <dgm:spPr/>
    </dgm:pt>
    <dgm:pt modelId="{27A50657-E29D-413C-A270-44D0F4725DE0}" type="pres">
      <dgm:prSet presAssocID="{C13810E5-2B17-41D7-9B81-DA2FBA521F9C}" presName="Name19" presStyleLbl="parChTrans1D3" presStyleIdx="2" presStyleCnt="4"/>
      <dgm:spPr/>
    </dgm:pt>
    <dgm:pt modelId="{C047AD61-378A-4590-8113-902CDEE5F377}" type="pres">
      <dgm:prSet presAssocID="{0A97E92F-7A72-41F7-ABF3-8755EF0A191C}" presName="Name21" presStyleCnt="0"/>
      <dgm:spPr/>
    </dgm:pt>
    <dgm:pt modelId="{E4A56FE9-1AEE-4961-829C-E88CAA0A419E}" type="pres">
      <dgm:prSet presAssocID="{0A97E92F-7A72-41F7-ABF3-8755EF0A191C}" presName="level2Shape" presStyleLbl="node3" presStyleIdx="2" presStyleCnt="4"/>
      <dgm:spPr/>
    </dgm:pt>
    <dgm:pt modelId="{D411EBEC-8DB3-4BF2-AF30-F4B1D7567C6C}" type="pres">
      <dgm:prSet presAssocID="{0A97E92F-7A72-41F7-ABF3-8755EF0A191C}" presName="hierChild3" presStyleCnt="0"/>
      <dgm:spPr/>
    </dgm:pt>
    <dgm:pt modelId="{4F9D4996-D1C7-4AB6-911C-605082E17527}" type="pres">
      <dgm:prSet presAssocID="{50EB4746-C102-494E-99B0-A16972245F29}" presName="Name19" presStyleLbl="parChTrans1D4" presStyleIdx="0" presStyleCnt="2"/>
      <dgm:spPr/>
    </dgm:pt>
    <dgm:pt modelId="{77AC3A39-9C1C-41DC-B19B-9BB408BF2FE6}" type="pres">
      <dgm:prSet presAssocID="{1CE4A97B-AC7C-468B-A6C9-F8CBCF1B00EF}" presName="Name21" presStyleCnt="0"/>
      <dgm:spPr/>
    </dgm:pt>
    <dgm:pt modelId="{0490F1C1-4C62-4F89-9ED1-79F805E7E75E}" type="pres">
      <dgm:prSet presAssocID="{1CE4A97B-AC7C-468B-A6C9-F8CBCF1B00EF}" presName="level2Shape" presStyleLbl="node4" presStyleIdx="0" presStyleCnt="2"/>
      <dgm:spPr/>
    </dgm:pt>
    <dgm:pt modelId="{A909B07A-85B7-452A-A496-9228F8A1EBBC}" type="pres">
      <dgm:prSet presAssocID="{1CE4A97B-AC7C-468B-A6C9-F8CBCF1B00EF}" presName="hierChild3" presStyleCnt="0"/>
      <dgm:spPr/>
    </dgm:pt>
    <dgm:pt modelId="{6988B9EC-A417-4BC1-A2C3-2A082BD1A2B9}" type="pres">
      <dgm:prSet presAssocID="{9E89974C-F506-4011-9B0D-9DF82888AEE1}" presName="Name19" presStyleLbl="parChTrans1D4" presStyleIdx="1" presStyleCnt="2"/>
      <dgm:spPr/>
    </dgm:pt>
    <dgm:pt modelId="{E3376A82-C705-4A80-A535-9677C68270AF}" type="pres">
      <dgm:prSet presAssocID="{DF94F5F7-AB89-4EBB-B986-F6C0FA721DE0}" presName="Name21" presStyleCnt="0"/>
      <dgm:spPr/>
    </dgm:pt>
    <dgm:pt modelId="{8EC496E0-CAD7-4737-8769-0A723809B2D2}" type="pres">
      <dgm:prSet presAssocID="{DF94F5F7-AB89-4EBB-B986-F6C0FA721DE0}" presName="level2Shape" presStyleLbl="node4" presStyleIdx="1" presStyleCnt="2"/>
      <dgm:spPr/>
    </dgm:pt>
    <dgm:pt modelId="{3D686318-1A5C-4B04-B4C4-BAFB14BF47B8}" type="pres">
      <dgm:prSet presAssocID="{DF94F5F7-AB89-4EBB-B986-F6C0FA721DE0}" presName="hierChild3" presStyleCnt="0"/>
      <dgm:spPr/>
    </dgm:pt>
    <dgm:pt modelId="{00615CCD-F11A-458C-9390-7D664C1ABED1}" type="pres">
      <dgm:prSet presAssocID="{D43F24D5-7FE4-4803-90CE-B27007942002}" presName="Name19" presStyleLbl="parChTrans1D3" presStyleIdx="3" presStyleCnt="4"/>
      <dgm:spPr/>
    </dgm:pt>
    <dgm:pt modelId="{6F3AD541-CE4C-49B0-A7A0-D7F3B4CB6E6F}" type="pres">
      <dgm:prSet presAssocID="{553825CA-8F62-48FD-B523-D71AC638BABD}" presName="Name21" presStyleCnt="0"/>
      <dgm:spPr/>
    </dgm:pt>
    <dgm:pt modelId="{1C5819D8-4DEF-47D3-99EC-25F6F153D4C3}" type="pres">
      <dgm:prSet presAssocID="{553825CA-8F62-48FD-B523-D71AC638BABD}" presName="level2Shape" presStyleLbl="node3" presStyleIdx="3" presStyleCnt="4"/>
      <dgm:spPr/>
    </dgm:pt>
    <dgm:pt modelId="{C89A90E9-6166-471C-A431-8B4723526A9D}" type="pres">
      <dgm:prSet presAssocID="{553825CA-8F62-48FD-B523-D71AC638BABD}" presName="hierChild3" presStyleCnt="0"/>
      <dgm:spPr/>
    </dgm:pt>
    <dgm:pt modelId="{88774561-30B9-4A24-BE27-021762E319CD}" type="pres">
      <dgm:prSet presAssocID="{1E143B9D-A048-4AFC-B2B2-BA1CE8678280}" presName="bgShapesFlow" presStyleCnt="0"/>
      <dgm:spPr/>
    </dgm:pt>
    <dgm:pt modelId="{A404B542-E38E-470B-82F3-42BA23418F18}" type="pres">
      <dgm:prSet presAssocID="{E0E9B5BA-D3DF-4E05-B680-DE5757CB29B1}" presName="rectComp" presStyleCnt="0"/>
      <dgm:spPr/>
    </dgm:pt>
    <dgm:pt modelId="{D257F44F-B349-4855-BD20-6D6320E24B18}" type="pres">
      <dgm:prSet presAssocID="{E0E9B5BA-D3DF-4E05-B680-DE5757CB29B1}" presName="bgRect" presStyleLbl="bgShp" presStyleIdx="0" presStyleCnt="4" custLinFactNeighborY="-4199"/>
      <dgm:spPr/>
    </dgm:pt>
    <dgm:pt modelId="{5046E19E-C4DC-4101-8C37-FC8C3728C81B}" type="pres">
      <dgm:prSet presAssocID="{E0E9B5BA-D3DF-4E05-B680-DE5757CB29B1}" presName="bgRectTx" presStyleLbl="bgShp" presStyleIdx="0" presStyleCnt="4">
        <dgm:presLayoutVars>
          <dgm:bulletEnabled val="1"/>
        </dgm:presLayoutVars>
      </dgm:prSet>
      <dgm:spPr/>
    </dgm:pt>
    <dgm:pt modelId="{8816B65A-5206-4561-B49B-5B0B6CA60CD9}" type="pres">
      <dgm:prSet presAssocID="{E0E9B5BA-D3DF-4E05-B680-DE5757CB29B1}" presName="spComp" presStyleCnt="0"/>
      <dgm:spPr/>
    </dgm:pt>
    <dgm:pt modelId="{224DBFB9-7816-4564-9B4F-3AECC0D93E76}" type="pres">
      <dgm:prSet presAssocID="{E0E9B5BA-D3DF-4E05-B680-DE5757CB29B1}" presName="vSp" presStyleCnt="0"/>
      <dgm:spPr/>
    </dgm:pt>
    <dgm:pt modelId="{1BBB80A2-C206-40B8-8416-A5C7F0181477}" type="pres">
      <dgm:prSet presAssocID="{ED3AB549-EA75-4902-A911-1D64D2D058C7}" presName="rectComp" presStyleCnt="0"/>
      <dgm:spPr/>
    </dgm:pt>
    <dgm:pt modelId="{D58937FA-FA60-4688-86E2-9FA1C5282647}" type="pres">
      <dgm:prSet presAssocID="{ED3AB549-EA75-4902-A911-1D64D2D058C7}" presName="bgRect" presStyleLbl="bgShp" presStyleIdx="1" presStyleCnt="4" custAng="0"/>
      <dgm:spPr/>
    </dgm:pt>
    <dgm:pt modelId="{7A059B24-3CDE-4D6A-B3FA-EB078593AAE8}" type="pres">
      <dgm:prSet presAssocID="{ED3AB549-EA75-4902-A911-1D64D2D058C7}" presName="bgRectTx" presStyleLbl="bgShp" presStyleIdx="1" presStyleCnt="4">
        <dgm:presLayoutVars>
          <dgm:bulletEnabled val="1"/>
        </dgm:presLayoutVars>
      </dgm:prSet>
      <dgm:spPr/>
    </dgm:pt>
    <dgm:pt modelId="{1CB2EA62-72E6-4537-90C0-B7A110472F02}" type="pres">
      <dgm:prSet presAssocID="{ED3AB549-EA75-4902-A911-1D64D2D058C7}" presName="spComp" presStyleCnt="0"/>
      <dgm:spPr/>
    </dgm:pt>
    <dgm:pt modelId="{C2BE19D0-1B3A-4269-9ECE-0E89679797B9}" type="pres">
      <dgm:prSet presAssocID="{ED3AB549-EA75-4902-A911-1D64D2D058C7}" presName="vSp" presStyleCnt="0"/>
      <dgm:spPr/>
    </dgm:pt>
    <dgm:pt modelId="{20B219ED-F695-495B-A179-DF7E3B8504B0}" type="pres">
      <dgm:prSet presAssocID="{7A2F012E-F189-4C0B-8861-424D6DB4245A}" presName="rectComp" presStyleCnt="0"/>
      <dgm:spPr/>
    </dgm:pt>
    <dgm:pt modelId="{DBDC644A-EECD-4C22-9F4A-729178651E2F}" type="pres">
      <dgm:prSet presAssocID="{7A2F012E-F189-4C0B-8861-424D6DB4245A}" presName="bgRect" presStyleLbl="bgShp" presStyleIdx="2" presStyleCnt="4"/>
      <dgm:spPr/>
    </dgm:pt>
    <dgm:pt modelId="{5C16A184-EA64-4985-95F5-05CD8ED3FF94}" type="pres">
      <dgm:prSet presAssocID="{7A2F012E-F189-4C0B-8861-424D6DB4245A}" presName="bgRectTx" presStyleLbl="bgShp" presStyleIdx="2" presStyleCnt="4">
        <dgm:presLayoutVars>
          <dgm:bulletEnabled val="1"/>
        </dgm:presLayoutVars>
      </dgm:prSet>
      <dgm:spPr/>
    </dgm:pt>
    <dgm:pt modelId="{CDCD8426-41DB-4AF9-ABD4-B8DFB0FA72A2}" type="pres">
      <dgm:prSet presAssocID="{7A2F012E-F189-4C0B-8861-424D6DB4245A}" presName="spComp" presStyleCnt="0"/>
      <dgm:spPr/>
    </dgm:pt>
    <dgm:pt modelId="{015AAA8B-1BEA-43DC-8A0C-B0E7144D22E7}" type="pres">
      <dgm:prSet presAssocID="{7A2F012E-F189-4C0B-8861-424D6DB4245A}" presName="vSp" presStyleCnt="0"/>
      <dgm:spPr/>
    </dgm:pt>
    <dgm:pt modelId="{87498F6F-F3B8-4B96-921D-CD98F84C048A}" type="pres">
      <dgm:prSet presAssocID="{8A7DDD50-9E2A-4EFC-98F4-85E2888B941E}" presName="rectComp" presStyleCnt="0"/>
      <dgm:spPr/>
    </dgm:pt>
    <dgm:pt modelId="{6FC84C14-E3A3-4BF7-92E3-256ABF7FF0D3}" type="pres">
      <dgm:prSet presAssocID="{8A7DDD50-9E2A-4EFC-98F4-85E2888B941E}" presName="bgRect" presStyleLbl="bgShp" presStyleIdx="3" presStyleCnt="4"/>
      <dgm:spPr/>
    </dgm:pt>
    <dgm:pt modelId="{8BD0EABE-CAB9-4443-AA02-03AD5010C67F}" type="pres">
      <dgm:prSet presAssocID="{8A7DDD50-9E2A-4EFC-98F4-85E2888B941E}" presName="bgRectTx" presStyleLbl="bgShp" presStyleIdx="3" presStyleCnt="4">
        <dgm:presLayoutVars>
          <dgm:bulletEnabled val="1"/>
        </dgm:presLayoutVars>
      </dgm:prSet>
      <dgm:spPr/>
    </dgm:pt>
  </dgm:ptLst>
  <dgm:cxnLst>
    <dgm:cxn modelId="{D2DCB705-0FBE-4302-A213-114679F6E577}" type="presOf" srcId="{9D361304-EECE-40A1-A826-C2118AFF09C4}" destId="{461FF223-A0EB-465A-B8C6-97566BE3D18F}" srcOrd="0" destOrd="0" presId="urn:microsoft.com/office/officeart/2005/8/layout/hierarchy6"/>
    <dgm:cxn modelId="{FCB55516-33D7-4D60-A0AC-B68413305CF7}" type="presOf" srcId="{E0E9B5BA-D3DF-4E05-B680-DE5757CB29B1}" destId="{D257F44F-B349-4855-BD20-6D6320E24B18}" srcOrd="0" destOrd="0" presId="urn:microsoft.com/office/officeart/2005/8/layout/hierarchy6"/>
    <dgm:cxn modelId="{B152781B-5ADD-43BD-A2D5-7BBA1345DE6C}" type="presOf" srcId="{553825CA-8F62-48FD-B523-D71AC638BABD}" destId="{1C5819D8-4DEF-47D3-99EC-25F6F153D4C3}" srcOrd="0" destOrd="0" presId="urn:microsoft.com/office/officeart/2005/8/layout/hierarchy6"/>
    <dgm:cxn modelId="{643F841D-D251-48AB-B78B-AD9DC852DE4A}" type="presOf" srcId="{50EB4746-C102-494E-99B0-A16972245F29}" destId="{4F9D4996-D1C7-4AB6-911C-605082E17527}" srcOrd="0" destOrd="0" presId="urn:microsoft.com/office/officeart/2005/8/layout/hierarchy6"/>
    <dgm:cxn modelId="{97DD941F-CF73-40D1-9390-9098D4A3DA96}" type="presOf" srcId="{0A0476D6-76D7-4508-BDAC-F5E8FBC27B3E}" destId="{8E96B1F3-A167-4CAC-A8DB-FB682E4D75DE}" srcOrd="0" destOrd="0" presId="urn:microsoft.com/office/officeart/2005/8/layout/hierarchy6"/>
    <dgm:cxn modelId="{240BA720-D31B-49A9-8DD3-448AF9DACC69}" type="presOf" srcId="{1E143B9D-A048-4AFC-B2B2-BA1CE8678280}" destId="{C642547D-EB7F-4BA7-AF6D-05B798A81535}" srcOrd="0" destOrd="0" presId="urn:microsoft.com/office/officeart/2005/8/layout/hierarchy6"/>
    <dgm:cxn modelId="{7B066828-23A7-4255-8C41-246C2580461B}" srcId="{66B96793-177C-403F-82B4-5DD8F8690D10}" destId="{9D361304-EECE-40A1-A826-C2118AFF09C4}" srcOrd="0" destOrd="0" parTransId="{DCE16136-F083-444F-8351-F9970170E85F}" sibTransId="{1BDE76D0-19C4-40FB-9DB2-F1E6FFDBF3A8}"/>
    <dgm:cxn modelId="{64D08E2A-C2B4-4AA4-BF3E-6F7272C1A042}" type="presOf" srcId="{DCE16136-F083-444F-8351-F9970170E85F}" destId="{407FAD9A-881E-4349-BE97-2B98D7D090B9}" srcOrd="0" destOrd="0" presId="urn:microsoft.com/office/officeart/2005/8/layout/hierarchy6"/>
    <dgm:cxn modelId="{92D25D2E-0F93-44A4-B450-9FDE2C8A1725}" srcId="{0A97E92F-7A72-41F7-ABF3-8755EF0A191C}" destId="{1CE4A97B-AC7C-468B-A6C9-F8CBCF1B00EF}" srcOrd="0" destOrd="0" parTransId="{50EB4746-C102-494E-99B0-A16972245F29}" sibTransId="{F86B9A83-3199-4741-A127-DD586B52E4E1}"/>
    <dgm:cxn modelId="{FE3FB535-83FF-4B44-9110-E3F1F9563A57}" type="presOf" srcId="{C13810E5-2B17-41D7-9B81-DA2FBA521F9C}" destId="{27A50657-E29D-413C-A270-44D0F4725DE0}" srcOrd="0" destOrd="0" presId="urn:microsoft.com/office/officeart/2005/8/layout/hierarchy6"/>
    <dgm:cxn modelId="{5838E73F-7B5F-4AB8-9A07-3AEB0C46CDD7}" srcId="{CA0545D8-DDA8-4597-8F0F-B1485210A912}" destId="{553825CA-8F62-48FD-B523-D71AC638BABD}" srcOrd="1" destOrd="0" parTransId="{D43F24D5-7FE4-4803-90CE-B27007942002}" sibTransId="{2D266550-E70C-4AD4-A7A5-544EE7178196}"/>
    <dgm:cxn modelId="{6D5C1842-8D26-43A2-B814-505EA83FECC0}" type="presOf" srcId="{8A7DDD50-9E2A-4EFC-98F4-85E2888B941E}" destId="{6FC84C14-E3A3-4BF7-92E3-256ABF7FF0D3}" srcOrd="0" destOrd="0" presId="urn:microsoft.com/office/officeart/2005/8/layout/hierarchy6"/>
    <dgm:cxn modelId="{3B9C2343-5B91-4EC7-AE4D-A04754A05E65}" type="presOf" srcId="{0A97E92F-7A72-41F7-ABF3-8755EF0A191C}" destId="{E4A56FE9-1AEE-4961-829C-E88CAA0A419E}" srcOrd="0" destOrd="0" presId="urn:microsoft.com/office/officeart/2005/8/layout/hierarchy6"/>
    <dgm:cxn modelId="{8AB2F744-D35A-42DF-8D07-B401DA3BEADB}" type="presOf" srcId="{ED3AB549-EA75-4902-A911-1D64D2D058C7}" destId="{D58937FA-FA60-4688-86E2-9FA1C5282647}" srcOrd="0" destOrd="0" presId="urn:microsoft.com/office/officeart/2005/8/layout/hierarchy6"/>
    <dgm:cxn modelId="{C0260166-080C-486D-AD2F-767B3848A410}" type="presOf" srcId="{D43F24D5-7FE4-4803-90CE-B27007942002}" destId="{00615CCD-F11A-458C-9390-7D664C1ABED1}" srcOrd="0" destOrd="0" presId="urn:microsoft.com/office/officeart/2005/8/layout/hierarchy6"/>
    <dgm:cxn modelId="{1ABA7268-1755-42CC-844D-32FF5BF9D6B1}" srcId="{1E143B9D-A048-4AFC-B2B2-BA1CE8678280}" destId="{66B96793-177C-403F-82B4-5DD8F8690D10}" srcOrd="0" destOrd="0" parTransId="{1BF00079-129C-4D4A-8A64-D8B19FE4FB3D}" sibTransId="{0CB8CDC7-FF3C-47BA-B3EF-40143BAC10A7}"/>
    <dgm:cxn modelId="{3A487949-2EFB-46A6-A5A1-D87188BE07C2}" type="presOf" srcId="{1CE4A97B-AC7C-468B-A6C9-F8CBCF1B00EF}" destId="{0490F1C1-4C62-4F89-9ED1-79F805E7E75E}" srcOrd="0" destOrd="0" presId="urn:microsoft.com/office/officeart/2005/8/layout/hierarchy6"/>
    <dgm:cxn modelId="{232E8D6A-6AD2-4356-8628-5C866F49CBF6}" srcId="{0A97E92F-7A72-41F7-ABF3-8755EF0A191C}" destId="{DF94F5F7-AB89-4EBB-B986-F6C0FA721DE0}" srcOrd="1" destOrd="0" parTransId="{9E89974C-F506-4011-9B0D-9DF82888AEE1}" sibTransId="{D23BBFC7-A781-4FE0-B1F3-84F33C426942}"/>
    <dgm:cxn modelId="{8DF3AB70-F12E-4B1E-95EF-EBF7F1671038}" type="presOf" srcId="{E0E9B5BA-D3DF-4E05-B680-DE5757CB29B1}" destId="{5046E19E-C4DC-4101-8C37-FC8C3728C81B}" srcOrd="1" destOrd="0" presId="urn:microsoft.com/office/officeart/2005/8/layout/hierarchy6"/>
    <dgm:cxn modelId="{71F75456-018E-45B4-951D-DFC7C5E7C589}" type="presOf" srcId="{74D21901-0F4A-4C3C-8E37-F07D651A2523}" destId="{1B7988C3-6CD7-4CDF-875B-E2EDB826750B}" srcOrd="0" destOrd="0" presId="urn:microsoft.com/office/officeart/2005/8/layout/hierarchy6"/>
    <dgm:cxn modelId="{09FBC979-4001-4E57-87F5-23397FCF0E16}" srcId="{9D361304-EECE-40A1-A826-C2118AFF09C4}" destId="{74D21901-0F4A-4C3C-8E37-F07D651A2523}" srcOrd="1" destOrd="0" parTransId="{0A0476D6-76D7-4508-BDAC-F5E8FBC27B3E}" sibTransId="{0E0DBB24-0D8C-4CCB-82D5-35588259AFDA}"/>
    <dgm:cxn modelId="{F7222086-5949-4E50-BB19-424622BCE0B1}" type="presOf" srcId="{66B96793-177C-403F-82B4-5DD8F8690D10}" destId="{A05B9DAA-762F-4ABE-8877-FCEDF8591557}" srcOrd="0" destOrd="0" presId="urn:microsoft.com/office/officeart/2005/8/layout/hierarchy6"/>
    <dgm:cxn modelId="{C9775789-8A31-4BE2-BD70-F6B7311C921D}" type="presOf" srcId="{8A7DDD50-9E2A-4EFC-98F4-85E2888B941E}" destId="{8BD0EABE-CAB9-4443-AA02-03AD5010C67F}" srcOrd="1" destOrd="0" presId="urn:microsoft.com/office/officeart/2005/8/layout/hierarchy6"/>
    <dgm:cxn modelId="{A8F20D8B-6502-462C-B563-56E24F3F2D59}" type="presOf" srcId="{7A2F012E-F189-4C0B-8861-424D6DB4245A}" destId="{DBDC644A-EECD-4C22-9F4A-729178651E2F}" srcOrd="0" destOrd="0" presId="urn:microsoft.com/office/officeart/2005/8/layout/hierarchy6"/>
    <dgm:cxn modelId="{AD059093-371A-4558-8532-E37FC92569A3}" srcId="{9D361304-EECE-40A1-A826-C2118AFF09C4}" destId="{2E4AB77A-D0E0-44AA-B9DE-00677ECEC52A}" srcOrd="0" destOrd="0" parTransId="{23D96004-D298-454F-9687-142DF25BBDF7}" sibTransId="{BD9084AA-9794-4EE3-A754-58236AA74E2C}"/>
    <dgm:cxn modelId="{E999059B-3740-42B4-A9E4-7527E9A75F2A}" type="presOf" srcId="{DF94F5F7-AB89-4EBB-B986-F6C0FA721DE0}" destId="{8EC496E0-CAD7-4737-8769-0A723809B2D2}" srcOrd="0" destOrd="0" presId="urn:microsoft.com/office/officeart/2005/8/layout/hierarchy6"/>
    <dgm:cxn modelId="{D53C61AF-454C-4F59-8655-34C9720F3AE0}" type="presOf" srcId="{7A2F012E-F189-4C0B-8861-424D6DB4245A}" destId="{5C16A184-EA64-4985-95F5-05CD8ED3FF94}" srcOrd="1" destOrd="0" presId="urn:microsoft.com/office/officeart/2005/8/layout/hierarchy6"/>
    <dgm:cxn modelId="{7D363DBD-B10B-4AF8-A03B-21518A887194}" srcId="{1E143B9D-A048-4AFC-B2B2-BA1CE8678280}" destId="{7A2F012E-F189-4C0B-8861-424D6DB4245A}" srcOrd="3" destOrd="0" parTransId="{5D13342A-B9B6-477F-B306-1B167258CCFA}" sibTransId="{05D4B7A0-73D8-46CD-9429-39F407F5D365}"/>
    <dgm:cxn modelId="{FD3606BE-0FC4-489B-A1AC-016761B7EC6E}" type="presOf" srcId="{8BEB6523-84A4-4D66-8BD3-2A4A337767B9}" destId="{0147FC02-38D1-48F8-BA69-AFD7BD12BA96}" srcOrd="0" destOrd="0" presId="urn:microsoft.com/office/officeart/2005/8/layout/hierarchy6"/>
    <dgm:cxn modelId="{077B21CB-23BA-43CE-B935-9C6C974C65CB}" type="presOf" srcId="{2E4AB77A-D0E0-44AA-B9DE-00677ECEC52A}" destId="{16650F7E-EE78-404A-80AB-A6ADC3349E19}" srcOrd="0" destOrd="0" presId="urn:microsoft.com/office/officeart/2005/8/layout/hierarchy6"/>
    <dgm:cxn modelId="{A77699D1-9143-4215-BC0D-31E58F2A868B}" type="presOf" srcId="{9E89974C-F506-4011-9B0D-9DF82888AEE1}" destId="{6988B9EC-A417-4BC1-A2C3-2A082BD1A2B9}" srcOrd="0" destOrd="0" presId="urn:microsoft.com/office/officeart/2005/8/layout/hierarchy6"/>
    <dgm:cxn modelId="{6098ACD9-AA78-4DC8-AA96-98C90AB60D8B}" type="presOf" srcId="{ED3AB549-EA75-4902-A911-1D64D2D058C7}" destId="{7A059B24-3CDE-4D6A-B3FA-EB078593AAE8}" srcOrd="1" destOrd="0" presId="urn:microsoft.com/office/officeart/2005/8/layout/hierarchy6"/>
    <dgm:cxn modelId="{4BECC8D9-1032-4C60-98E9-D8C54AAABFED}" type="presOf" srcId="{23D96004-D298-454F-9687-142DF25BBDF7}" destId="{DD2AF30D-F62E-45FE-B636-E6EB39D3700E}" srcOrd="0" destOrd="0" presId="urn:microsoft.com/office/officeart/2005/8/layout/hierarchy6"/>
    <dgm:cxn modelId="{516DE2DC-9E61-47F5-AEFA-215FCF35B25D}" srcId="{1E143B9D-A048-4AFC-B2B2-BA1CE8678280}" destId="{E0E9B5BA-D3DF-4E05-B680-DE5757CB29B1}" srcOrd="1" destOrd="0" parTransId="{7C416E07-6879-4552-8ECC-21D7F7B4F7E9}" sibTransId="{D3925588-C242-4026-A75C-D41C1C72E733}"/>
    <dgm:cxn modelId="{9D39C7DF-83EB-4BB9-9C53-8203B2735FCC}" srcId="{1E143B9D-A048-4AFC-B2B2-BA1CE8678280}" destId="{ED3AB549-EA75-4902-A911-1D64D2D058C7}" srcOrd="2" destOrd="0" parTransId="{AB557C1B-F4A2-4A30-A0FD-AD10AF077806}" sibTransId="{0CCDCE8D-3FCD-4BCB-BE43-09669D771045}"/>
    <dgm:cxn modelId="{4F8DA2E2-82FA-49C7-A4D2-AC395F5529EA}" type="presOf" srcId="{CA0545D8-DDA8-4597-8F0F-B1485210A912}" destId="{B1E05D5F-4F5F-4757-B33B-5FDC43F72E8F}" srcOrd="0" destOrd="0" presId="urn:microsoft.com/office/officeart/2005/8/layout/hierarchy6"/>
    <dgm:cxn modelId="{D3C61DE6-07A8-42DB-8D89-8CFA7C57FE78}" srcId="{66B96793-177C-403F-82B4-5DD8F8690D10}" destId="{CA0545D8-DDA8-4597-8F0F-B1485210A912}" srcOrd="1" destOrd="0" parTransId="{8BEB6523-84A4-4D66-8BD3-2A4A337767B9}" sibTransId="{EDF3AFD1-58EE-405A-8830-314EAFB83C34}"/>
    <dgm:cxn modelId="{3D587AE8-BAFC-450E-9A04-4D93CC5D80BC}" srcId="{CA0545D8-DDA8-4597-8F0F-B1485210A912}" destId="{0A97E92F-7A72-41F7-ABF3-8755EF0A191C}" srcOrd="0" destOrd="0" parTransId="{C13810E5-2B17-41D7-9B81-DA2FBA521F9C}" sibTransId="{CD858A99-16B9-4EE8-ABAC-31C5729E66BB}"/>
    <dgm:cxn modelId="{27F7E8F2-5B24-4F06-B8BA-ECBB05C8F5B3}" srcId="{1E143B9D-A048-4AFC-B2B2-BA1CE8678280}" destId="{8A7DDD50-9E2A-4EFC-98F4-85E2888B941E}" srcOrd="4" destOrd="0" parTransId="{33F0363D-0F6F-4B3F-B43E-3B73A66DFE51}" sibTransId="{2549BDB6-7A83-4EC7-8865-19418DB08816}"/>
    <dgm:cxn modelId="{E3233DA8-A399-4D1D-83A8-5AB687B41F7F}" type="presParOf" srcId="{C642547D-EB7F-4BA7-AF6D-05B798A81535}" destId="{FE058205-CD5F-4F5D-A39E-C34B9F30258E}" srcOrd="0" destOrd="0" presId="urn:microsoft.com/office/officeart/2005/8/layout/hierarchy6"/>
    <dgm:cxn modelId="{319BFF9E-B7E0-49E6-B56B-4C5E7F319091}" type="presParOf" srcId="{FE058205-CD5F-4F5D-A39E-C34B9F30258E}" destId="{0A26D071-81A3-4882-9A59-6532C922E934}" srcOrd="0" destOrd="0" presId="urn:microsoft.com/office/officeart/2005/8/layout/hierarchy6"/>
    <dgm:cxn modelId="{F63AF106-44B0-4ED5-8D27-F5628EF954CD}" type="presParOf" srcId="{FE058205-CD5F-4F5D-A39E-C34B9F30258E}" destId="{23F30AA4-93EF-4461-8C35-8EE1EA5F7C9C}" srcOrd="1" destOrd="0" presId="urn:microsoft.com/office/officeart/2005/8/layout/hierarchy6"/>
    <dgm:cxn modelId="{A64F9C28-3C65-4B16-94C8-A137E0F4814E}" type="presParOf" srcId="{23F30AA4-93EF-4461-8C35-8EE1EA5F7C9C}" destId="{D91D9CE8-8006-4AFF-B1D8-068C4C016DA6}" srcOrd="0" destOrd="0" presId="urn:microsoft.com/office/officeart/2005/8/layout/hierarchy6"/>
    <dgm:cxn modelId="{C09472E0-B509-4D73-AE37-FB82285C86A1}" type="presParOf" srcId="{D91D9CE8-8006-4AFF-B1D8-068C4C016DA6}" destId="{A05B9DAA-762F-4ABE-8877-FCEDF8591557}" srcOrd="0" destOrd="0" presId="urn:microsoft.com/office/officeart/2005/8/layout/hierarchy6"/>
    <dgm:cxn modelId="{738D42E1-9A8D-4228-8AF7-D96D14C3884C}" type="presParOf" srcId="{D91D9CE8-8006-4AFF-B1D8-068C4C016DA6}" destId="{4461AE2C-E25A-4F58-AC65-C0EB5BDC1CDA}" srcOrd="1" destOrd="0" presId="urn:microsoft.com/office/officeart/2005/8/layout/hierarchy6"/>
    <dgm:cxn modelId="{0847EBA7-6065-46FB-AC17-035FD60FF71A}" type="presParOf" srcId="{4461AE2C-E25A-4F58-AC65-C0EB5BDC1CDA}" destId="{407FAD9A-881E-4349-BE97-2B98D7D090B9}" srcOrd="0" destOrd="0" presId="urn:microsoft.com/office/officeart/2005/8/layout/hierarchy6"/>
    <dgm:cxn modelId="{7CB64CB4-7EB2-4EA7-A74F-F69A21115091}" type="presParOf" srcId="{4461AE2C-E25A-4F58-AC65-C0EB5BDC1CDA}" destId="{705FCEDF-E2CB-447C-AB12-008855FA06CB}" srcOrd="1" destOrd="0" presId="urn:microsoft.com/office/officeart/2005/8/layout/hierarchy6"/>
    <dgm:cxn modelId="{24C57C76-EFB0-41A9-B6E6-73E02EC96160}" type="presParOf" srcId="{705FCEDF-E2CB-447C-AB12-008855FA06CB}" destId="{461FF223-A0EB-465A-B8C6-97566BE3D18F}" srcOrd="0" destOrd="0" presId="urn:microsoft.com/office/officeart/2005/8/layout/hierarchy6"/>
    <dgm:cxn modelId="{44E46A9D-7AA4-470D-8BC0-C5CA2FA50ED0}" type="presParOf" srcId="{705FCEDF-E2CB-447C-AB12-008855FA06CB}" destId="{39C853CB-8906-4110-B0E3-8C4F0D4198F8}" srcOrd="1" destOrd="0" presId="urn:microsoft.com/office/officeart/2005/8/layout/hierarchy6"/>
    <dgm:cxn modelId="{7C97240D-C89F-4DD9-98C8-76F252370F3C}" type="presParOf" srcId="{39C853CB-8906-4110-B0E3-8C4F0D4198F8}" destId="{DD2AF30D-F62E-45FE-B636-E6EB39D3700E}" srcOrd="0" destOrd="0" presId="urn:microsoft.com/office/officeart/2005/8/layout/hierarchy6"/>
    <dgm:cxn modelId="{8E30A35C-6CEE-4EA0-89B2-6C04919A08AC}" type="presParOf" srcId="{39C853CB-8906-4110-B0E3-8C4F0D4198F8}" destId="{F53AC43D-DFF8-44A3-8DE1-648109D36773}" srcOrd="1" destOrd="0" presId="urn:microsoft.com/office/officeart/2005/8/layout/hierarchy6"/>
    <dgm:cxn modelId="{9FD5BC9E-5810-40FA-91ED-97F1346A2777}" type="presParOf" srcId="{F53AC43D-DFF8-44A3-8DE1-648109D36773}" destId="{16650F7E-EE78-404A-80AB-A6ADC3349E19}" srcOrd="0" destOrd="0" presId="urn:microsoft.com/office/officeart/2005/8/layout/hierarchy6"/>
    <dgm:cxn modelId="{43CF8022-E026-44B2-A9C9-342DE9020396}" type="presParOf" srcId="{F53AC43D-DFF8-44A3-8DE1-648109D36773}" destId="{1FBEC01B-8D93-47AD-A598-26BC7BAF96F7}" srcOrd="1" destOrd="0" presId="urn:microsoft.com/office/officeart/2005/8/layout/hierarchy6"/>
    <dgm:cxn modelId="{1D90C523-2E91-4988-A020-9CB48BD0B4B0}" type="presParOf" srcId="{39C853CB-8906-4110-B0E3-8C4F0D4198F8}" destId="{8E96B1F3-A167-4CAC-A8DB-FB682E4D75DE}" srcOrd="2" destOrd="0" presId="urn:microsoft.com/office/officeart/2005/8/layout/hierarchy6"/>
    <dgm:cxn modelId="{428BAE3D-BEC2-4C8E-BC34-4E7E17C00C72}" type="presParOf" srcId="{39C853CB-8906-4110-B0E3-8C4F0D4198F8}" destId="{53F43AD2-CF93-47F6-B73B-3EF13C9EB781}" srcOrd="3" destOrd="0" presId="urn:microsoft.com/office/officeart/2005/8/layout/hierarchy6"/>
    <dgm:cxn modelId="{5D649121-624F-468A-8683-317C63017FEA}" type="presParOf" srcId="{53F43AD2-CF93-47F6-B73B-3EF13C9EB781}" destId="{1B7988C3-6CD7-4CDF-875B-E2EDB826750B}" srcOrd="0" destOrd="0" presId="urn:microsoft.com/office/officeart/2005/8/layout/hierarchy6"/>
    <dgm:cxn modelId="{812BCCAB-3532-42D1-AFD9-180F274FCADC}" type="presParOf" srcId="{53F43AD2-CF93-47F6-B73B-3EF13C9EB781}" destId="{1D131C12-FEB8-4854-BC49-6551C57EB80B}" srcOrd="1" destOrd="0" presId="urn:microsoft.com/office/officeart/2005/8/layout/hierarchy6"/>
    <dgm:cxn modelId="{B4892849-47DF-4BC4-8FC8-3F30CB82B4DD}" type="presParOf" srcId="{4461AE2C-E25A-4F58-AC65-C0EB5BDC1CDA}" destId="{0147FC02-38D1-48F8-BA69-AFD7BD12BA96}" srcOrd="2" destOrd="0" presId="urn:microsoft.com/office/officeart/2005/8/layout/hierarchy6"/>
    <dgm:cxn modelId="{916DA0A6-CDDD-4CC0-BB73-F5237AE81C92}" type="presParOf" srcId="{4461AE2C-E25A-4F58-AC65-C0EB5BDC1CDA}" destId="{328C3612-F9A7-4781-8D70-B7455222E408}" srcOrd="3" destOrd="0" presId="urn:microsoft.com/office/officeart/2005/8/layout/hierarchy6"/>
    <dgm:cxn modelId="{3EE1A106-8DCF-4C8D-8F26-5087A699BE12}" type="presParOf" srcId="{328C3612-F9A7-4781-8D70-B7455222E408}" destId="{B1E05D5F-4F5F-4757-B33B-5FDC43F72E8F}" srcOrd="0" destOrd="0" presId="urn:microsoft.com/office/officeart/2005/8/layout/hierarchy6"/>
    <dgm:cxn modelId="{33134103-BA36-4607-8B0A-4468B8A3B1A6}" type="presParOf" srcId="{328C3612-F9A7-4781-8D70-B7455222E408}" destId="{FBB4175F-4F17-4EED-84E4-C2EA8AB66601}" srcOrd="1" destOrd="0" presId="urn:microsoft.com/office/officeart/2005/8/layout/hierarchy6"/>
    <dgm:cxn modelId="{B1528FC2-BFAB-407B-B268-361734312444}" type="presParOf" srcId="{FBB4175F-4F17-4EED-84E4-C2EA8AB66601}" destId="{27A50657-E29D-413C-A270-44D0F4725DE0}" srcOrd="0" destOrd="0" presId="urn:microsoft.com/office/officeart/2005/8/layout/hierarchy6"/>
    <dgm:cxn modelId="{40E068AB-885F-4FFF-A536-2318BA21A518}" type="presParOf" srcId="{FBB4175F-4F17-4EED-84E4-C2EA8AB66601}" destId="{C047AD61-378A-4590-8113-902CDEE5F377}" srcOrd="1" destOrd="0" presId="urn:microsoft.com/office/officeart/2005/8/layout/hierarchy6"/>
    <dgm:cxn modelId="{42DD5234-06EB-41ED-8747-65CC401FF532}" type="presParOf" srcId="{C047AD61-378A-4590-8113-902CDEE5F377}" destId="{E4A56FE9-1AEE-4961-829C-E88CAA0A419E}" srcOrd="0" destOrd="0" presId="urn:microsoft.com/office/officeart/2005/8/layout/hierarchy6"/>
    <dgm:cxn modelId="{9282941A-BA5A-4732-A363-15E55AB1F448}" type="presParOf" srcId="{C047AD61-378A-4590-8113-902CDEE5F377}" destId="{D411EBEC-8DB3-4BF2-AF30-F4B1D7567C6C}" srcOrd="1" destOrd="0" presId="urn:microsoft.com/office/officeart/2005/8/layout/hierarchy6"/>
    <dgm:cxn modelId="{976B033F-072C-4E3D-908C-28629835857C}" type="presParOf" srcId="{D411EBEC-8DB3-4BF2-AF30-F4B1D7567C6C}" destId="{4F9D4996-D1C7-4AB6-911C-605082E17527}" srcOrd="0" destOrd="0" presId="urn:microsoft.com/office/officeart/2005/8/layout/hierarchy6"/>
    <dgm:cxn modelId="{B0A3B498-C5B0-46A9-BB78-5259F37FA572}" type="presParOf" srcId="{D411EBEC-8DB3-4BF2-AF30-F4B1D7567C6C}" destId="{77AC3A39-9C1C-41DC-B19B-9BB408BF2FE6}" srcOrd="1" destOrd="0" presId="urn:microsoft.com/office/officeart/2005/8/layout/hierarchy6"/>
    <dgm:cxn modelId="{C55FD67A-B137-4EFC-8DEB-DBADB48871AF}" type="presParOf" srcId="{77AC3A39-9C1C-41DC-B19B-9BB408BF2FE6}" destId="{0490F1C1-4C62-4F89-9ED1-79F805E7E75E}" srcOrd="0" destOrd="0" presId="urn:microsoft.com/office/officeart/2005/8/layout/hierarchy6"/>
    <dgm:cxn modelId="{FA8D036C-3163-4ABE-8923-210029E30818}" type="presParOf" srcId="{77AC3A39-9C1C-41DC-B19B-9BB408BF2FE6}" destId="{A909B07A-85B7-452A-A496-9228F8A1EBBC}" srcOrd="1" destOrd="0" presId="urn:microsoft.com/office/officeart/2005/8/layout/hierarchy6"/>
    <dgm:cxn modelId="{2C896A70-AA16-417F-ADE2-05A89CE96FAE}" type="presParOf" srcId="{D411EBEC-8DB3-4BF2-AF30-F4B1D7567C6C}" destId="{6988B9EC-A417-4BC1-A2C3-2A082BD1A2B9}" srcOrd="2" destOrd="0" presId="urn:microsoft.com/office/officeart/2005/8/layout/hierarchy6"/>
    <dgm:cxn modelId="{4E05D582-9327-4D6C-A4E6-5BA90A21B819}" type="presParOf" srcId="{D411EBEC-8DB3-4BF2-AF30-F4B1D7567C6C}" destId="{E3376A82-C705-4A80-A535-9677C68270AF}" srcOrd="3" destOrd="0" presId="urn:microsoft.com/office/officeart/2005/8/layout/hierarchy6"/>
    <dgm:cxn modelId="{1C6BA8A1-2D90-4E09-9A69-141A06F61C29}" type="presParOf" srcId="{E3376A82-C705-4A80-A535-9677C68270AF}" destId="{8EC496E0-CAD7-4737-8769-0A723809B2D2}" srcOrd="0" destOrd="0" presId="urn:microsoft.com/office/officeart/2005/8/layout/hierarchy6"/>
    <dgm:cxn modelId="{2D62D08F-C0CC-4ECC-BB75-AC344A33C001}" type="presParOf" srcId="{E3376A82-C705-4A80-A535-9677C68270AF}" destId="{3D686318-1A5C-4B04-B4C4-BAFB14BF47B8}" srcOrd="1" destOrd="0" presId="urn:microsoft.com/office/officeart/2005/8/layout/hierarchy6"/>
    <dgm:cxn modelId="{725E6E2F-FF53-4AD1-99EE-920E2A6E8A8D}" type="presParOf" srcId="{FBB4175F-4F17-4EED-84E4-C2EA8AB66601}" destId="{00615CCD-F11A-458C-9390-7D664C1ABED1}" srcOrd="2" destOrd="0" presId="urn:microsoft.com/office/officeart/2005/8/layout/hierarchy6"/>
    <dgm:cxn modelId="{244AD09A-ECC8-4B13-A500-7EB69F0DEC3E}" type="presParOf" srcId="{FBB4175F-4F17-4EED-84E4-C2EA8AB66601}" destId="{6F3AD541-CE4C-49B0-A7A0-D7F3B4CB6E6F}" srcOrd="3" destOrd="0" presId="urn:microsoft.com/office/officeart/2005/8/layout/hierarchy6"/>
    <dgm:cxn modelId="{4CD2B747-329B-427C-ADCF-D00641DC27DB}" type="presParOf" srcId="{6F3AD541-CE4C-49B0-A7A0-D7F3B4CB6E6F}" destId="{1C5819D8-4DEF-47D3-99EC-25F6F153D4C3}" srcOrd="0" destOrd="0" presId="urn:microsoft.com/office/officeart/2005/8/layout/hierarchy6"/>
    <dgm:cxn modelId="{8ADDD725-5D25-4B39-848A-A80B7CC71C72}" type="presParOf" srcId="{6F3AD541-CE4C-49B0-A7A0-D7F3B4CB6E6F}" destId="{C89A90E9-6166-471C-A431-8B4723526A9D}" srcOrd="1" destOrd="0" presId="urn:microsoft.com/office/officeart/2005/8/layout/hierarchy6"/>
    <dgm:cxn modelId="{29FC576E-D4A2-4B2C-8336-D770E75C9A6C}" type="presParOf" srcId="{C642547D-EB7F-4BA7-AF6D-05B798A81535}" destId="{88774561-30B9-4A24-BE27-021762E319CD}" srcOrd="1" destOrd="0" presId="urn:microsoft.com/office/officeart/2005/8/layout/hierarchy6"/>
    <dgm:cxn modelId="{BEC98A42-5F10-47BC-AFED-A417844D789C}" type="presParOf" srcId="{88774561-30B9-4A24-BE27-021762E319CD}" destId="{A404B542-E38E-470B-82F3-42BA23418F18}" srcOrd="0" destOrd="0" presId="urn:microsoft.com/office/officeart/2005/8/layout/hierarchy6"/>
    <dgm:cxn modelId="{767B2F9B-6F14-4C20-92DC-29219798AC70}" type="presParOf" srcId="{A404B542-E38E-470B-82F3-42BA23418F18}" destId="{D257F44F-B349-4855-BD20-6D6320E24B18}" srcOrd="0" destOrd="0" presId="urn:microsoft.com/office/officeart/2005/8/layout/hierarchy6"/>
    <dgm:cxn modelId="{6802886A-EB4B-4509-A872-E717177415CE}" type="presParOf" srcId="{A404B542-E38E-470B-82F3-42BA23418F18}" destId="{5046E19E-C4DC-4101-8C37-FC8C3728C81B}" srcOrd="1" destOrd="0" presId="urn:microsoft.com/office/officeart/2005/8/layout/hierarchy6"/>
    <dgm:cxn modelId="{D93E5C18-1567-4873-8FDB-C1816C28A4A1}" type="presParOf" srcId="{88774561-30B9-4A24-BE27-021762E319CD}" destId="{8816B65A-5206-4561-B49B-5B0B6CA60CD9}" srcOrd="1" destOrd="0" presId="urn:microsoft.com/office/officeart/2005/8/layout/hierarchy6"/>
    <dgm:cxn modelId="{1B500C64-E06C-44C1-AB18-21B557BCCA1A}" type="presParOf" srcId="{8816B65A-5206-4561-B49B-5B0B6CA60CD9}" destId="{224DBFB9-7816-4564-9B4F-3AECC0D93E76}" srcOrd="0" destOrd="0" presId="urn:microsoft.com/office/officeart/2005/8/layout/hierarchy6"/>
    <dgm:cxn modelId="{959BAA52-AF3C-48A2-8531-F575AEE5E7EF}" type="presParOf" srcId="{88774561-30B9-4A24-BE27-021762E319CD}" destId="{1BBB80A2-C206-40B8-8416-A5C7F0181477}" srcOrd="2" destOrd="0" presId="urn:microsoft.com/office/officeart/2005/8/layout/hierarchy6"/>
    <dgm:cxn modelId="{5299F798-7918-48CD-8570-7C5714D4ADC4}" type="presParOf" srcId="{1BBB80A2-C206-40B8-8416-A5C7F0181477}" destId="{D58937FA-FA60-4688-86E2-9FA1C5282647}" srcOrd="0" destOrd="0" presId="urn:microsoft.com/office/officeart/2005/8/layout/hierarchy6"/>
    <dgm:cxn modelId="{5EEF4839-C788-440B-A665-A0F541A9EC14}" type="presParOf" srcId="{1BBB80A2-C206-40B8-8416-A5C7F0181477}" destId="{7A059B24-3CDE-4D6A-B3FA-EB078593AAE8}" srcOrd="1" destOrd="0" presId="urn:microsoft.com/office/officeart/2005/8/layout/hierarchy6"/>
    <dgm:cxn modelId="{977E6D07-FB18-48B6-BAC6-AA566C593AE3}" type="presParOf" srcId="{88774561-30B9-4A24-BE27-021762E319CD}" destId="{1CB2EA62-72E6-4537-90C0-B7A110472F02}" srcOrd="3" destOrd="0" presId="urn:microsoft.com/office/officeart/2005/8/layout/hierarchy6"/>
    <dgm:cxn modelId="{AF2187C0-6ADB-42E1-9607-4137B85D5726}" type="presParOf" srcId="{1CB2EA62-72E6-4537-90C0-B7A110472F02}" destId="{C2BE19D0-1B3A-4269-9ECE-0E89679797B9}" srcOrd="0" destOrd="0" presId="urn:microsoft.com/office/officeart/2005/8/layout/hierarchy6"/>
    <dgm:cxn modelId="{3085C353-6925-4F72-B53B-87C113B16835}" type="presParOf" srcId="{88774561-30B9-4A24-BE27-021762E319CD}" destId="{20B219ED-F695-495B-A179-DF7E3B8504B0}" srcOrd="4" destOrd="0" presId="urn:microsoft.com/office/officeart/2005/8/layout/hierarchy6"/>
    <dgm:cxn modelId="{1DAA168F-AB1F-4517-96B7-CD5BEA62C5EB}" type="presParOf" srcId="{20B219ED-F695-495B-A179-DF7E3B8504B0}" destId="{DBDC644A-EECD-4C22-9F4A-729178651E2F}" srcOrd="0" destOrd="0" presId="urn:microsoft.com/office/officeart/2005/8/layout/hierarchy6"/>
    <dgm:cxn modelId="{05C6C906-8D76-4520-A114-E19252AFA442}" type="presParOf" srcId="{20B219ED-F695-495B-A179-DF7E3B8504B0}" destId="{5C16A184-EA64-4985-95F5-05CD8ED3FF94}" srcOrd="1" destOrd="0" presId="urn:microsoft.com/office/officeart/2005/8/layout/hierarchy6"/>
    <dgm:cxn modelId="{BD4A09EA-299B-42A7-8EE0-EB3A3D2E5AFF}" type="presParOf" srcId="{88774561-30B9-4A24-BE27-021762E319CD}" destId="{CDCD8426-41DB-4AF9-ABD4-B8DFB0FA72A2}" srcOrd="5" destOrd="0" presId="urn:microsoft.com/office/officeart/2005/8/layout/hierarchy6"/>
    <dgm:cxn modelId="{143E0082-6D49-423F-98B0-13697866D5A4}" type="presParOf" srcId="{CDCD8426-41DB-4AF9-ABD4-B8DFB0FA72A2}" destId="{015AAA8B-1BEA-43DC-8A0C-B0E7144D22E7}" srcOrd="0" destOrd="0" presId="urn:microsoft.com/office/officeart/2005/8/layout/hierarchy6"/>
    <dgm:cxn modelId="{B900F02F-F565-40BE-9B03-463256F58FAA}" type="presParOf" srcId="{88774561-30B9-4A24-BE27-021762E319CD}" destId="{87498F6F-F3B8-4B96-921D-CD98F84C048A}" srcOrd="6" destOrd="0" presId="urn:microsoft.com/office/officeart/2005/8/layout/hierarchy6"/>
    <dgm:cxn modelId="{5F48A1F6-5404-4E51-B6EF-58A37623ACBA}" type="presParOf" srcId="{87498F6F-F3B8-4B96-921D-CD98F84C048A}" destId="{6FC84C14-E3A3-4BF7-92E3-256ABF7FF0D3}" srcOrd="0" destOrd="0" presId="urn:microsoft.com/office/officeart/2005/8/layout/hierarchy6"/>
    <dgm:cxn modelId="{949E668B-5FCB-4461-B8FC-F23E077A7FA2}" type="presParOf" srcId="{87498F6F-F3B8-4B96-921D-CD98F84C048A}" destId="{8BD0EABE-CAB9-4443-AA02-03AD5010C67F}"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1680DF-FC31-432C-BCC4-8C25F48EE395}" type="doc">
      <dgm:prSet loTypeId="urn:microsoft.com/office/officeart/2005/8/layout/hList1" loCatId="list" qsTypeId="urn:microsoft.com/office/officeart/2005/8/quickstyle/3d3" qsCatId="3D" csTypeId="urn:microsoft.com/office/officeart/2005/8/colors/colorful3" csCatId="colorful" phldr="1"/>
      <dgm:spPr/>
      <dgm:t>
        <a:bodyPr/>
        <a:lstStyle/>
        <a:p>
          <a:endParaRPr lang="en-US"/>
        </a:p>
      </dgm:t>
    </dgm:pt>
    <dgm:pt modelId="{0F6C9C6C-29DD-4B46-8532-96620DCCE3BF}">
      <dgm:prSet phldrT="[Text]" custT="1"/>
      <dgm:spPr/>
      <dgm:t>
        <a:bodyPr/>
        <a:lstStyle/>
        <a:p>
          <a:r>
            <a:rPr lang="en-US" sz="2400" b="1" dirty="0">
              <a:latin typeface="Garamond" pitchFamily="18" charset="0"/>
            </a:rPr>
            <a:t>Health &amp; Beauty</a:t>
          </a:r>
        </a:p>
      </dgm:t>
    </dgm:pt>
    <dgm:pt modelId="{65D204F7-0213-4F55-B68A-845E511BFCE3}" type="parTrans" cxnId="{4644D0DD-73DD-45AC-AF39-9329ACE8DAEE}">
      <dgm:prSet/>
      <dgm:spPr/>
      <dgm:t>
        <a:bodyPr/>
        <a:lstStyle/>
        <a:p>
          <a:endParaRPr lang="en-US"/>
        </a:p>
      </dgm:t>
    </dgm:pt>
    <dgm:pt modelId="{5242D5DB-D637-49EC-9319-E1EA9C55E473}" type="sibTrans" cxnId="{4644D0DD-73DD-45AC-AF39-9329ACE8DAEE}">
      <dgm:prSet/>
      <dgm:spPr/>
      <dgm:t>
        <a:bodyPr/>
        <a:lstStyle/>
        <a:p>
          <a:endParaRPr lang="en-US"/>
        </a:p>
      </dgm:t>
    </dgm:pt>
    <dgm:pt modelId="{8D3BD18C-1AE2-4549-AE5F-71BB60F84156}">
      <dgm:prSet phldrT="[Text]" custT="1"/>
      <dgm:spPr/>
      <dgm:t>
        <a:bodyPr/>
        <a:lstStyle/>
        <a:p>
          <a:r>
            <a:rPr lang="en-US" sz="2000" b="1" dirty="0">
              <a:latin typeface="Garamond" pitchFamily="18" charset="0"/>
            </a:rPr>
            <a:t>With the Baby Boomers at or on the verge of retirement, the desire for staying fit and youthful is at an all time high.</a:t>
          </a:r>
        </a:p>
      </dgm:t>
    </dgm:pt>
    <dgm:pt modelId="{4BAFF3BB-6D49-44F0-8C99-932ECA8D91DC}" type="parTrans" cxnId="{6640E8CC-5632-400A-A775-B7D544041665}">
      <dgm:prSet/>
      <dgm:spPr/>
      <dgm:t>
        <a:bodyPr/>
        <a:lstStyle/>
        <a:p>
          <a:endParaRPr lang="en-US"/>
        </a:p>
      </dgm:t>
    </dgm:pt>
    <dgm:pt modelId="{C48AA234-9BBD-4445-8DB1-E4F1C794B791}" type="sibTrans" cxnId="{6640E8CC-5632-400A-A775-B7D544041665}">
      <dgm:prSet/>
      <dgm:spPr/>
      <dgm:t>
        <a:bodyPr/>
        <a:lstStyle/>
        <a:p>
          <a:endParaRPr lang="en-US"/>
        </a:p>
      </dgm:t>
    </dgm:pt>
    <dgm:pt modelId="{B68244E7-CC9A-42AD-AEB9-450E17EF6224}">
      <dgm:prSet phldrT="[Text]" custT="1"/>
      <dgm:spPr/>
      <dgm:t>
        <a:bodyPr/>
        <a:lstStyle/>
        <a:p>
          <a:r>
            <a:rPr lang="en-US" sz="2400" b="1" dirty="0">
              <a:latin typeface="Garamond" pitchFamily="18" charset="0"/>
            </a:rPr>
            <a:t>Online Purchasing</a:t>
          </a:r>
        </a:p>
      </dgm:t>
    </dgm:pt>
    <dgm:pt modelId="{AEBF6DF8-D775-4229-855C-740C97FF0DE5}" type="parTrans" cxnId="{28EEA1DB-5A46-491F-B076-7A4E3068E341}">
      <dgm:prSet/>
      <dgm:spPr/>
      <dgm:t>
        <a:bodyPr/>
        <a:lstStyle/>
        <a:p>
          <a:endParaRPr lang="en-US"/>
        </a:p>
      </dgm:t>
    </dgm:pt>
    <dgm:pt modelId="{91FE8D32-9015-4E89-B425-824CD1782CBC}" type="sibTrans" cxnId="{28EEA1DB-5A46-491F-B076-7A4E3068E341}">
      <dgm:prSet/>
      <dgm:spPr/>
      <dgm:t>
        <a:bodyPr/>
        <a:lstStyle/>
        <a:p>
          <a:endParaRPr lang="en-US"/>
        </a:p>
      </dgm:t>
    </dgm:pt>
    <dgm:pt modelId="{BE29B674-BC36-4A69-AD72-3FE2ED79C940}">
      <dgm:prSet phldrT="[Text]" custT="1"/>
      <dgm:spPr/>
      <dgm:t>
        <a:bodyPr/>
        <a:lstStyle/>
        <a:p>
          <a:r>
            <a:rPr lang="en-US" sz="2000" b="1" dirty="0">
              <a:latin typeface="Garamond" pitchFamily="18" charset="0"/>
            </a:rPr>
            <a:t>With the ease and convenience of shopping online, more consumers are shifting their purchasing power to the internet.</a:t>
          </a:r>
        </a:p>
      </dgm:t>
    </dgm:pt>
    <dgm:pt modelId="{A6627F4E-74F7-444D-A015-E2B6D5DA199F}" type="parTrans" cxnId="{1874A20A-76D6-43D1-A04B-BBC1DE6DC728}">
      <dgm:prSet/>
      <dgm:spPr/>
      <dgm:t>
        <a:bodyPr/>
        <a:lstStyle/>
        <a:p>
          <a:endParaRPr lang="en-US"/>
        </a:p>
      </dgm:t>
    </dgm:pt>
    <dgm:pt modelId="{6BE9DCA1-9E5F-405B-B389-89093B488AC3}" type="sibTrans" cxnId="{1874A20A-76D6-43D1-A04B-BBC1DE6DC728}">
      <dgm:prSet/>
      <dgm:spPr/>
      <dgm:t>
        <a:bodyPr/>
        <a:lstStyle/>
        <a:p>
          <a:endParaRPr lang="en-US"/>
        </a:p>
      </dgm:t>
    </dgm:pt>
    <dgm:pt modelId="{D51801BF-C941-496B-AF66-8551181EC9F3}">
      <dgm:prSet phldrT="[Text]" custT="1"/>
      <dgm:spPr/>
      <dgm:t>
        <a:bodyPr/>
        <a:lstStyle/>
        <a:p>
          <a:r>
            <a:rPr lang="en-US" sz="2400" b="1" dirty="0">
              <a:latin typeface="Garamond" pitchFamily="18" charset="0"/>
            </a:rPr>
            <a:t>Home-Based Businesses</a:t>
          </a:r>
          <a:endParaRPr lang="en-US" sz="2800" b="1" dirty="0">
            <a:latin typeface="Garamond" pitchFamily="18" charset="0"/>
          </a:endParaRPr>
        </a:p>
      </dgm:t>
    </dgm:pt>
    <dgm:pt modelId="{6E39D759-48DD-451A-A8E6-A2B6C7DD47FE}" type="parTrans" cxnId="{38158D08-D9A5-4DF5-9483-537F24D3606A}">
      <dgm:prSet/>
      <dgm:spPr/>
      <dgm:t>
        <a:bodyPr/>
        <a:lstStyle/>
        <a:p>
          <a:endParaRPr lang="en-US"/>
        </a:p>
      </dgm:t>
    </dgm:pt>
    <dgm:pt modelId="{E60F65F8-6A32-4426-8B79-D73767FFE4D5}" type="sibTrans" cxnId="{38158D08-D9A5-4DF5-9483-537F24D3606A}">
      <dgm:prSet/>
      <dgm:spPr/>
      <dgm:t>
        <a:bodyPr/>
        <a:lstStyle/>
        <a:p>
          <a:endParaRPr lang="en-US"/>
        </a:p>
      </dgm:t>
    </dgm:pt>
    <dgm:pt modelId="{662AC676-081D-4564-BDB3-580D95D7DADE}">
      <dgm:prSet phldrT="[Text]" custT="1"/>
      <dgm:spPr/>
      <dgm:t>
        <a:bodyPr/>
        <a:lstStyle/>
        <a:p>
          <a:pPr algn="l"/>
          <a:r>
            <a:rPr lang="en-US" sz="2000" b="1" dirty="0">
              <a:latin typeface="Garamond" pitchFamily="18" charset="0"/>
            </a:rPr>
            <a:t>With their financial security in doubt, many people are looking for other ways to generate income.        </a:t>
          </a:r>
          <a:r>
            <a:rPr lang="en-US" sz="1500" b="1" baseline="0" dirty="0">
              <a:solidFill>
                <a:srgbClr val="C00000"/>
              </a:solidFill>
              <a:latin typeface="Garamond" pitchFamily="18" charset="0"/>
            </a:rPr>
            <a:t>(Income Diversification)</a:t>
          </a:r>
        </a:p>
      </dgm:t>
    </dgm:pt>
    <dgm:pt modelId="{CE619C28-3984-4FAD-8448-CC2B445C42F1}" type="parTrans" cxnId="{2007A729-D51A-47BD-AC44-F282CBD24C07}">
      <dgm:prSet/>
      <dgm:spPr/>
      <dgm:t>
        <a:bodyPr/>
        <a:lstStyle/>
        <a:p>
          <a:endParaRPr lang="en-US"/>
        </a:p>
      </dgm:t>
    </dgm:pt>
    <dgm:pt modelId="{917C166C-9EB6-4386-B38E-6461CE6C1986}" type="sibTrans" cxnId="{2007A729-D51A-47BD-AC44-F282CBD24C07}">
      <dgm:prSet/>
      <dgm:spPr/>
      <dgm:t>
        <a:bodyPr/>
        <a:lstStyle/>
        <a:p>
          <a:endParaRPr lang="en-US"/>
        </a:p>
      </dgm:t>
    </dgm:pt>
    <dgm:pt modelId="{9D05FB06-376D-4627-B786-E6192C6E21CD}" type="pres">
      <dgm:prSet presAssocID="{6D1680DF-FC31-432C-BCC4-8C25F48EE395}" presName="Name0" presStyleCnt="0">
        <dgm:presLayoutVars>
          <dgm:dir/>
          <dgm:animLvl val="lvl"/>
          <dgm:resizeHandles val="exact"/>
        </dgm:presLayoutVars>
      </dgm:prSet>
      <dgm:spPr/>
    </dgm:pt>
    <dgm:pt modelId="{F4FD0E0F-F05E-4A6F-8666-BBB6EFEAAA75}" type="pres">
      <dgm:prSet presAssocID="{0F6C9C6C-29DD-4B46-8532-96620DCCE3BF}" presName="composite" presStyleCnt="0"/>
      <dgm:spPr/>
    </dgm:pt>
    <dgm:pt modelId="{C63C4B7B-9312-4F2F-A817-86CC124C754C}" type="pres">
      <dgm:prSet presAssocID="{0F6C9C6C-29DD-4B46-8532-96620DCCE3BF}" presName="parTx" presStyleLbl="alignNode1" presStyleIdx="0" presStyleCnt="3">
        <dgm:presLayoutVars>
          <dgm:chMax val="0"/>
          <dgm:chPref val="0"/>
          <dgm:bulletEnabled val="1"/>
        </dgm:presLayoutVars>
      </dgm:prSet>
      <dgm:spPr/>
    </dgm:pt>
    <dgm:pt modelId="{58107061-D1D1-4831-86DB-EBAAB00079CD}" type="pres">
      <dgm:prSet presAssocID="{0F6C9C6C-29DD-4B46-8532-96620DCCE3BF}" presName="desTx" presStyleLbl="alignAccFollowNode1" presStyleIdx="0" presStyleCnt="3">
        <dgm:presLayoutVars>
          <dgm:bulletEnabled val="1"/>
        </dgm:presLayoutVars>
      </dgm:prSet>
      <dgm:spPr/>
    </dgm:pt>
    <dgm:pt modelId="{0D124344-EAB7-4A68-96EE-B17881D0D261}" type="pres">
      <dgm:prSet presAssocID="{5242D5DB-D637-49EC-9319-E1EA9C55E473}" presName="space" presStyleCnt="0"/>
      <dgm:spPr/>
    </dgm:pt>
    <dgm:pt modelId="{75C24C2F-C597-4579-BDFC-9AC57F1C6B98}" type="pres">
      <dgm:prSet presAssocID="{B68244E7-CC9A-42AD-AEB9-450E17EF6224}" presName="composite" presStyleCnt="0"/>
      <dgm:spPr/>
    </dgm:pt>
    <dgm:pt modelId="{18417CE3-9A69-4496-9B58-C1C68391FBCF}" type="pres">
      <dgm:prSet presAssocID="{B68244E7-CC9A-42AD-AEB9-450E17EF6224}" presName="parTx" presStyleLbl="alignNode1" presStyleIdx="1" presStyleCnt="3">
        <dgm:presLayoutVars>
          <dgm:chMax val="0"/>
          <dgm:chPref val="0"/>
          <dgm:bulletEnabled val="1"/>
        </dgm:presLayoutVars>
      </dgm:prSet>
      <dgm:spPr/>
    </dgm:pt>
    <dgm:pt modelId="{B4907385-6FA1-4F0F-B83A-ECAA02975583}" type="pres">
      <dgm:prSet presAssocID="{B68244E7-CC9A-42AD-AEB9-450E17EF6224}" presName="desTx" presStyleLbl="alignAccFollowNode1" presStyleIdx="1" presStyleCnt="3">
        <dgm:presLayoutVars>
          <dgm:bulletEnabled val="1"/>
        </dgm:presLayoutVars>
      </dgm:prSet>
      <dgm:spPr/>
    </dgm:pt>
    <dgm:pt modelId="{F1B4231B-98DC-4DEE-B67E-7722B17263AD}" type="pres">
      <dgm:prSet presAssocID="{91FE8D32-9015-4E89-B425-824CD1782CBC}" presName="space" presStyleCnt="0"/>
      <dgm:spPr/>
    </dgm:pt>
    <dgm:pt modelId="{D499CAD7-B0B1-4C98-B21C-8CDE74AABAD7}" type="pres">
      <dgm:prSet presAssocID="{D51801BF-C941-496B-AF66-8551181EC9F3}" presName="composite" presStyleCnt="0"/>
      <dgm:spPr/>
    </dgm:pt>
    <dgm:pt modelId="{46F5D6AF-602C-4E3C-9810-5ED2804E39F5}" type="pres">
      <dgm:prSet presAssocID="{D51801BF-C941-496B-AF66-8551181EC9F3}" presName="parTx" presStyleLbl="alignNode1" presStyleIdx="2" presStyleCnt="3">
        <dgm:presLayoutVars>
          <dgm:chMax val="0"/>
          <dgm:chPref val="0"/>
          <dgm:bulletEnabled val="1"/>
        </dgm:presLayoutVars>
      </dgm:prSet>
      <dgm:spPr/>
    </dgm:pt>
    <dgm:pt modelId="{F085D496-A6F2-4D8A-A59D-86EC981B7AB6}" type="pres">
      <dgm:prSet presAssocID="{D51801BF-C941-496B-AF66-8551181EC9F3}" presName="desTx" presStyleLbl="alignAccFollowNode1" presStyleIdx="2" presStyleCnt="3">
        <dgm:presLayoutVars>
          <dgm:bulletEnabled val="1"/>
        </dgm:presLayoutVars>
      </dgm:prSet>
      <dgm:spPr/>
    </dgm:pt>
  </dgm:ptLst>
  <dgm:cxnLst>
    <dgm:cxn modelId="{38158D08-D9A5-4DF5-9483-537F24D3606A}" srcId="{6D1680DF-FC31-432C-BCC4-8C25F48EE395}" destId="{D51801BF-C941-496B-AF66-8551181EC9F3}" srcOrd="2" destOrd="0" parTransId="{6E39D759-48DD-451A-A8E6-A2B6C7DD47FE}" sibTransId="{E60F65F8-6A32-4426-8B79-D73767FFE4D5}"/>
    <dgm:cxn modelId="{1874A20A-76D6-43D1-A04B-BBC1DE6DC728}" srcId="{B68244E7-CC9A-42AD-AEB9-450E17EF6224}" destId="{BE29B674-BC36-4A69-AD72-3FE2ED79C940}" srcOrd="0" destOrd="0" parTransId="{A6627F4E-74F7-444D-A015-E2B6D5DA199F}" sibTransId="{6BE9DCA1-9E5F-405B-B389-89093B488AC3}"/>
    <dgm:cxn modelId="{A0C7121D-D2AF-4E0A-A0CA-2F7F6EFA0D15}" type="presOf" srcId="{6D1680DF-FC31-432C-BCC4-8C25F48EE395}" destId="{9D05FB06-376D-4627-B786-E6192C6E21CD}" srcOrd="0" destOrd="0" presId="urn:microsoft.com/office/officeart/2005/8/layout/hList1"/>
    <dgm:cxn modelId="{2007A729-D51A-47BD-AC44-F282CBD24C07}" srcId="{D51801BF-C941-496B-AF66-8551181EC9F3}" destId="{662AC676-081D-4564-BDB3-580D95D7DADE}" srcOrd="0" destOrd="0" parTransId="{CE619C28-3984-4FAD-8448-CC2B445C42F1}" sibTransId="{917C166C-9EB6-4386-B38E-6461CE6C1986}"/>
    <dgm:cxn modelId="{70554731-F3A6-48B7-8C6A-2718B6ECF10E}" type="presOf" srcId="{0F6C9C6C-29DD-4B46-8532-96620DCCE3BF}" destId="{C63C4B7B-9312-4F2F-A817-86CC124C754C}" srcOrd="0" destOrd="0" presId="urn:microsoft.com/office/officeart/2005/8/layout/hList1"/>
    <dgm:cxn modelId="{8F633D64-7C65-4D7F-BF3C-C8AA266D5713}" type="presOf" srcId="{BE29B674-BC36-4A69-AD72-3FE2ED79C940}" destId="{B4907385-6FA1-4F0F-B83A-ECAA02975583}" srcOrd="0" destOrd="0" presId="urn:microsoft.com/office/officeart/2005/8/layout/hList1"/>
    <dgm:cxn modelId="{42F69456-8F52-4364-9BCB-F9B36360B485}" type="presOf" srcId="{8D3BD18C-1AE2-4549-AE5F-71BB60F84156}" destId="{58107061-D1D1-4831-86DB-EBAAB00079CD}" srcOrd="0" destOrd="0" presId="urn:microsoft.com/office/officeart/2005/8/layout/hList1"/>
    <dgm:cxn modelId="{637BCCA0-AF82-4C1A-A513-22B6B63A20F8}" type="presOf" srcId="{B68244E7-CC9A-42AD-AEB9-450E17EF6224}" destId="{18417CE3-9A69-4496-9B58-C1C68391FBCF}" srcOrd="0" destOrd="0" presId="urn:microsoft.com/office/officeart/2005/8/layout/hList1"/>
    <dgm:cxn modelId="{EAEE43B3-E627-43DE-8AFF-FFDF9D76D401}" type="presOf" srcId="{662AC676-081D-4564-BDB3-580D95D7DADE}" destId="{F085D496-A6F2-4D8A-A59D-86EC981B7AB6}" srcOrd="0" destOrd="0" presId="urn:microsoft.com/office/officeart/2005/8/layout/hList1"/>
    <dgm:cxn modelId="{6640E8CC-5632-400A-A775-B7D544041665}" srcId="{0F6C9C6C-29DD-4B46-8532-96620DCCE3BF}" destId="{8D3BD18C-1AE2-4549-AE5F-71BB60F84156}" srcOrd="0" destOrd="0" parTransId="{4BAFF3BB-6D49-44F0-8C99-932ECA8D91DC}" sibTransId="{C48AA234-9BBD-4445-8DB1-E4F1C794B791}"/>
    <dgm:cxn modelId="{28EEA1DB-5A46-491F-B076-7A4E3068E341}" srcId="{6D1680DF-FC31-432C-BCC4-8C25F48EE395}" destId="{B68244E7-CC9A-42AD-AEB9-450E17EF6224}" srcOrd="1" destOrd="0" parTransId="{AEBF6DF8-D775-4229-855C-740C97FF0DE5}" sibTransId="{91FE8D32-9015-4E89-B425-824CD1782CBC}"/>
    <dgm:cxn modelId="{4644D0DD-73DD-45AC-AF39-9329ACE8DAEE}" srcId="{6D1680DF-FC31-432C-BCC4-8C25F48EE395}" destId="{0F6C9C6C-29DD-4B46-8532-96620DCCE3BF}" srcOrd="0" destOrd="0" parTransId="{65D204F7-0213-4F55-B68A-845E511BFCE3}" sibTransId="{5242D5DB-D637-49EC-9319-E1EA9C55E473}"/>
    <dgm:cxn modelId="{FA4C7DF7-F6BE-4EAD-B5B3-CE87CAF1B45E}" type="presOf" srcId="{D51801BF-C941-496B-AF66-8551181EC9F3}" destId="{46F5D6AF-602C-4E3C-9810-5ED2804E39F5}" srcOrd="0" destOrd="0" presId="urn:microsoft.com/office/officeart/2005/8/layout/hList1"/>
    <dgm:cxn modelId="{6B212890-6266-48D6-ACA9-E2CFD3F79547}" type="presParOf" srcId="{9D05FB06-376D-4627-B786-E6192C6E21CD}" destId="{F4FD0E0F-F05E-4A6F-8666-BBB6EFEAAA75}" srcOrd="0" destOrd="0" presId="urn:microsoft.com/office/officeart/2005/8/layout/hList1"/>
    <dgm:cxn modelId="{808866DF-A605-46BE-B386-36D9FB4B2838}" type="presParOf" srcId="{F4FD0E0F-F05E-4A6F-8666-BBB6EFEAAA75}" destId="{C63C4B7B-9312-4F2F-A817-86CC124C754C}" srcOrd="0" destOrd="0" presId="urn:microsoft.com/office/officeart/2005/8/layout/hList1"/>
    <dgm:cxn modelId="{7FD102BB-0DB9-4408-992F-EB1D5BFDFF7E}" type="presParOf" srcId="{F4FD0E0F-F05E-4A6F-8666-BBB6EFEAAA75}" destId="{58107061-D1D1-4831-86DB-EBAAB00079CD}" srcOrd="1" destOrd="0" presId="urn:microsoft.com/office/officeart/2005/8/layout/hList1"/>
    <dgm:cxn modelId="{88CBCF85-F4EA-445B-A128-E5453FC8BF5B}" type="presParOf" srcId="{9D05FB06-376D-4627-B786-E6192C6E21CD}" destId="{0D124344-EAB7-4A68-96EE-B17881D0D261}" srcOrd="1" destOrd="0" presId="urn:microsoft.com/office/officeart/2005/8/layout/hList1"/>
    <dgm:cxn modelId="{51A35757-6676-4082-9A92-04ADD791D9B3}" type="presParOf" srcId="{9D05FB06-376D-4627-B786-E6192C6E21CD}" destId="{75C24C2F-C597-4579-BDFC-9AC57F1C6B98}" srcOrd="2" destOrd="0" presId="urn:microsoft.com/office/officeart/2005/8/layout/hList1"/>
    <dgm:cxn modelId="{D36835AD-96BF-4CEF-A489-F34002C61008}" type="presParOf" srcId="{75C24C2F-C597-4579-BDFC-9AC57F1C6B98}" destId="{18417CE3-9A69-4496-9B58-C1C68391FBCF}" srcOrd="0" destOrd="0" presId="urn:microsoft.com/office/officeart/2005/8/layout/hList1"/>
    <dgm:cxn modelId="{71B1A680-B671-4B56-89E8-DDB666FFBAA5}" type="presParOf" srcId="{75C24C2F-C597-4579-BDFC-9AC57F1C6B98}" destId="{B4907385-6FA1-4F0F-B83A-ECAA02975583}" srcOrd="1" destOrd="0" presId="urn:microsoft.com/office/officeart/2005/8/layout/hList1"/>
    <dgm:cxn modelId="{324B3F37-3592-445F-AF9F-05F135EBF507}" type="presParOf" srcId="{9D05FB06-376D-4627-B786-E6192C6E21CD}" destId="{F1B4231B-98DC-4DEE-B67E-7722B17263AD}" srcOrd="3" destOrd="0" presId="urn:microsoft.com/office/officeart/2005/8/layout/hList1"/>
    <dgm:cxn modelId="{A58102EC-76E2-4E10-8A6F-AD5FC8F26F9F}" type="presParOf" srcId="{9D05FB06-376D-4627-B786-E6192C6E21CD}" destId="{D499CAD7-B0B1-4C98-B21C-8CDE74AABAD7}" srcOrd="4" destOrd="0" presId="urn:microsoft.com/office/officeart/2005/8/layout/hList1"/>
    <dgm:cxn modelId="{81583A00-CEB5-4886-AE95-4130E3133663}" type="presParOf" srcId="{D499CAD7-B0B1-4C98-B21C-8CDE74AABAD7}" destId="{46F5D6AF-602C-4E3C-9810-5ED2804E39F5}" srcOrd="0" destOrd="0" presId="urn:microsoft.com/office/officeart/2005/8/layout/hList1"/>
    <dgm:cxn modelId="{B77C192A-DF7C-4E07-BDB2-63625C1A198B}" type="presParOf" srcId="{D499CAD7-B0B1-4C98-B21C-8CDE74AABAD7}" destId="{F085D496-A6F2-4D8A-A59D-86EC981B7AB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A9EEB9-D1A7-4F0F-A12D-E1AA130BEB23}" type="doc">
      <dgm:prSet loTypeId="urn:microsoft.com/office/officeart/2005/8/layout/vList6" loCatId="list" qsTypeId="urn:microsoft.com/office/officeart/2005/8/quickstyle/3d3" qsCatId="3D" csTypeId="urn:microsoft.com/office/officeart/2005/8/colors/colorful3" csCatId="colorful" phldr="1"/>
      <dgm:spPr/>
      <dgm:t>
        <a:bodyPr/>
        <a:lstStyle/>
        <a:p>
          <a:endParaRPr lang="en-US"/>
        </a:p>
      </dgm:t>
    </dgm:pt>
    <dgm:pt modelId="{CCED229F-7947-463D-B58F-CEFEC85387BA}">
      <dgm:prSet phldrT="[Text]" custT="1"/>
      <dgm:spPr/>
      <dgm:t>
        <a:bodyPr anchor="ctr"/>
        <a:lstStyle/>
        <a:p>
          <a:pPr algn="ctr"/>
          <a:r>
            <a:rPr lang="en-US" sz="2000" b="1" dirty="0">
              <a:latin typeface="Garamond" pitchFamily="18" charset="0"/>
            </a:rPr>
            <a:t>1-3 months </a:t>
          </a:r>
          <a:endParaRPr lang="en-US" sz="2000" b="1" dirty="0"/>
        </a:p>
      </dgm:t>
    </dgm:pt>
    <dgm:pt modelId="{BE099FE8-BBF0-4B20-8484-5A3FEB0D2231}" type="parTrans" cxnId="{8DA4BC6A-4219-4867-9758-AC3CE7A21E16}">
      <dgm:prSet/>
      <dgm:spPr/>
      <dgm:t>
        <a:bodyPr/>
        <a:lstStyle/>
        <a:p>
          <a:endParaRPr lang="en-US"/>
        </a:p>
      </dgm:t>
    </dgm:pt>
    <dgm:pt modelId="{676CED04-FD8E-48DE-8833-1A845EDB2FC2}" type="sibTrans" cxnId="{8DA4BC6A-4219-4867-9758-AC3CE7A21E16}">
      <dgm:prSet/>
      <dgm:spPr/>
      <dgm:t>
        <a:bodyPr/>
        <a:lstStyle/>
        <a:p>
          <a:endParaRPr lang="en-US"/>
        </a:p>
      </dgm:t>
    </dgm:pt>
    <dgm:pt modelId="{8ECDC867-9A3E-4CF5-928D-D875670E0C59}">
      <dgm:prSet phldrT="[Text]" custT="1"/>
      <dgm:spPr/>
      <dgm:t>
        <a:bodyPr anchor="ctr"/>
        <a:lstStyle/>
        <a:p>
          <a:pPr algn="ctr"/>
          <a:r>
            <a:rPr lang="en-US" sz="2000" b="1" dirty="0">
              <a:latin typeface="Garamond" pitchFamily="18" charset="0"/>
            </a:rPr>
            <a:t>3-6 months </a:t>
          </a:r>
        </a:p>
      </dgm:t>
    </dgm:pt>
    <dgm:pt modelId="{41F5272A-97ED-4C9A-B7C7-98E9A6CD9C41}" type="parTrans" cxnId="{79B8DA6B-1C9D-4B29-8E96-AD2EF223C5F7}">
      <dgm:prSet/>
      <dgm:spPr/>
      <dgm:t>
        <a:bodyPr/>
        <a:lstStyle/>
        <a:p>
          <a:endParaRPr lang="en-US"/>
        </a:p>
      </dgm:t>
    </dgm:pt>
    <dgm:pt modelId="{244357DD-B94E-4100-82D7-77A1B33D0E6F}" type="sibTrans" cxnId="{79B8DA6B-1C9D-4B29-8E96-AD2EF223C5F7}">
      <dgm:prSet/>
      <dgm:spPr/>
      <dgm:t>
        <a:bodyPr/>
        <a:lstStyle/>
        <a:p>
          <a:endParaRPr lang="en-US"/>
        </a:p>
      </dgm:t>
    </dgm:pt>
    <dgm:pt modelId="{B4E1F865-274F-4646-93E2-D2FDC25A1822}">
      <dgm:prSet phldrT="[Text]" custT="1"/>
      <dgm:spPr/>
      <dgm:t>
        <a:bodyPr anchor="ctr"/>
        <a:lstStyle/>
        <a:p>
          <a:pPr algn="ctr"/>
          <a:r>
            <a:rPr lang="en-US" sz="2000" b="1" dirty="0">
              <a:latin typeface="Garamond" pitchFamily="18" charset="0"/>
            </a:rPr>
            <a:t>$100.00 – $500.00 per month</a:t>
          </a:r>
        </a:p>
      </dgm:t>
    </dgm:pt>
    <dgm:pt modelId="{4EF914AE-0294-4228-B531-97A409F5F073}" type="parTrans" cxnId="{760A56E7-5B22-4C09-8FD7-8DCB74E98AA4}">
      <dgm:prSet/>
      <dgm:spPr/>
      <dgm:t>
        <a:bodyPr/>
        <a:lstStyle/>
        <a:p>
          <a:endParaRPr lang="en-US"/>
        </a:p>
      </dgm:t>
    </dgm:pt>
    <dgm:pt modelId="{58C98484-9536-4F01-B232-D132412D4401}" type="sibTrans" cxnId="{760A56E7-5B22-4C09-8FD7-8DCB74E98AA4}">
      <dgm:prSet/>
      <dgm:spPr/>
      <dgm:t>
        <a:bodyPr/>
        <a:lstStyle/>
        <a:p>
          <a:endParaRPr lang="en-US"/>
        </a:p>
      </dgm:t>
    </dgm:pt>
    <dgm:pt modelId="{9224B447-6E00-48F1-A2B3-470840A7177E}">
      <dgm:prSet custT="1"/>
      <dgm:spPr/>
      <dgm:t>
        <a:bodyPr anchor="ctr"/>
        <a:lstStyle/>
        <a:p>
          <a:pPr algn="ctr"/>
          <a:r>
            <a:rPr lang="en-US" sz="2000" b="1" dirty="0">
              <a:latin typeface="Garamond" pitchFamily="18" charset="0"/>
            </a:rPr>
            <a:t>$300.00 – $1,000.00 per month</a:t>
          </a:r>
        </a:p>
      </dgm:t>
    </dgm:pt>
    <dgm:pt modelId="{4757FC43-26E7-442E-BFFA-0FD33CC408E1}" type="parTrans" cxnId="{AEF753AD-BBFB-4363-BB73-F0728C15C018}">
      <dgm:prSet/>
      <dgm:spPr/>
      <dgm:t>
        <a:bodyPr/>
        <a:lstStyle/>
        <a:p>
          <a:endParaRPr lang="en-US"/>
        </a:p>
      </dgm:t>
    </dgm:pt>
    <dgm:pt modelId="{44ECD776-5618-4769-9211-3D7DA543391D}" type="sibTrans" cxnId="{AEF753AD-BBFB-4363-BB73-F0728C15C018}">
      <dgm:prSet/>
      <dgm:spPr/>
      <dgm:t>
        <a:bodyPr/>
        <a:lstStyle/>
        <a:p>
          <a:endParaRPr lang="en-US"/>
        </a:p>
      </dgm:t>
    </dgm:pt>
    <dgm:pt modelId="{5CF89B3A-D0F8-486D-BD1C-18F88F7F3EE9}">
      <dgm:prSet custT="1"/>
      <dgm:spPr/>
      <dgm:t>
        <a:bodyPr anchor="ctr"/>
        <a:lstStyle/>
        <a:p>
          <a:pPr algn="ctr"/>
          <a:r>
            <a:rPr lang="en-US" sz="2000" b="1" dirty="0">
              <a:latin typeface="Garamond" pitchFamily="18" charset="0"/>
            </a:rPr>
            <a:t>6-12 months</a:t>
          </a:r>
          <a:endParaRPr lang="en-US" sz="2000" b="1" dirty="0"/>
        </a:p>
      </dgm:t>
    </dgm:pt>
    <dgm:pt modelId="{98B0188C-12DA-460B-8B98-B05D4E8B142D}" type="parTrans" cxnId="{CACA2BC4-15DA-46A0-BD63-A7F54E811C00}">
      <dgm:prSet/>
      <dgm:spPr/>
      <dgm:t>
        <a:bodyPr/>
        <a:lstStyle/>
        <a:p>
          <a:endParaRPr lang="en-US"/>
        </a:p>
      </dgm:t>
    </dgm:pt>
    <dgm:pt modelId="{B4DF65E3-C3C9-432F-BC52-93F4A3D0AB40}" type="sibTrans" cxnId="{CACA2BC4-15DA-46A0-BD63-A7F54E811C00}">
      <dgm:prSet/>
      <dgm:spPr/>
      <dgm:t>
        <a:bodyPr/>
        <a:lstStyle/>
        <a:p>
          <a:endParaRPr lang="en-US"/>
        </a:p>
      </dgm:t>
    </dgm:pt>
    <dgm:pt modelId="{A6FD645D-0244-43FC-8BB1-15F1EA0B07CB}">
      <dgm:prSet phldrT="[Text]" custT="1"/>
      <dgm:spPr/>
      <dgm:t>
        <a:bodyPr anchor="ctr"/>
        <a:lstStyle/>
        <a:p>
          <a:pPr algn="ctr"/>
          <a:r>
            <a:rPr lang="en-US" sz="2000" b="1" dirty="0">
              <a:latin typeface="Garamond" pitchFamily="18" charset="0"/>
            </a:rPr>
            <a:t>$0.00 – $300.00 per month</a:t>
          </a:r>
        </a:p>
      </dgm:t>
    </dgm:pt>
    <dgm:pt modelId="{C41BB15B-27E1-4B07-9656-D43D9C8D0D90}" type="sibTrans" cxnId="{F6F2B1B0-E7C0-40A1-8BC8-2CB45223173C}">
      <dgm:prSet/>
      <dgm:spPr/>
      <dgm:t>
        <a:bodyPr/>
        <a:lstStyle/>
        <a:p>
          <a:endParaRPr lang="en-US"/>
        </a:p>
      </dgm:t>
    </dgm:pt>
    <dgm:pt modelId="{FD24AD57-D5E1-4556-ABC7-5D56355848CC}" type="parTrans" cxnId="{F6F2B1B0-E7C0-40A1-8BC8-2CB45223173C}">
      <dgm:prSet/>
      <dgm:spPr/>
      <dgm:t>
        <a:bodyPr/>
        <a:lstStyle/>
        <a:p>
          <a:endParaRPr lang="en-US"/>
        </a:p>
      </dgm:t>
    </dgm:pt>
    <dgm:pt modelId="{0712A4FF-EE30-401F-92DC-A7A1F1E26723}" type="pres">
      <dgm:prSet presAssocID="{37A9EEB9-D1A7-4F0F-A12D-E1AA130BEB23}" presName="Name0" presStyleCnt="0">
        <dgm:presLayoutVars>
          <dgm:dir/>
          <dgm:animLvl val="lvl"/>
          <dgm:resizeHandles/>
        </dgm:presLayoutVars>
      </dgm:prSet>
      <dgm:spPr/>
    </dgm:pt>
    <dgm:pt modelId="{90B6A7E6-B10C-4CA5-9E30-E567EA7C4D74}" type="pres">
      <dgm:prSet presAssocID="{CCED229F-7947-463D-B58F-CEFEC85387BA}" presName="linNode" presStyleCnt="0"/>
      <dgm:spPr/>
    </dgm:pt>
    <dgm:pt modelId="{134AC187-4A48-4A36-9A1E-306CE2831A69}" type="pres">
      <dgm:prSet presAssocID="{CCED229F-7947-463D-B58F-CEFEC85387BA}" presName="parentShp" presStyleLbl="node1" presStyleIdx="0" presStyleCnt="3" custLinFactNeighborY="-9412">
        <dgm:presLayoutVars>
          <dgm:bulletEnabled val="1"/>
        </dgm:presLayoutVars>
      </dgm:prSet>
      <dgm:spPr/>
    </dgm:pt>
    <dgm:pt modelId="{D912F1E2-F935-479B-BD58-7692C2761BCA}" type="pres">
      <dgm:prSet presAssocID="{CCED229F-7947-463D-B58F-CEFEC85387BA}" presName="childShp" presStyleLbl="bgAccFollowNode1" presStyleIdx="0" presStyleCnt="3" custLinFactNeighborX="17857" custLinFactNeighborY="-18824">
        <dgm:presLayoutVars>
          <dgm:bulletEnabled val="1"/>
        </dgm:presLayoutVars>
      </dgm:prSet>
      <dgm:spPr/>
    </dgm:pt>
    <dgm:pt modelId="{F3FDC750-6BF2-4380-99F5-7034C500F9AF}" type="pres">
      <dgm:prSet presAssocID="{676CED04-FD8E-48DE-8833-1A845EDB2FC2}" presName="spacing" presStyleCnt="0"/>
      <dgm:spPr/>
    </dgm:pt>
    <dgm:pt modelId="{6CCCA072-8B3E-4680-9E8E-82720A9E74C5}" type="pres">
      <dgm:prSet presAssocID="{8ECDC867-9A3E-4CF5-928D-D875670E0C59}" presName="linNode" presStyleCnt="0"/>
      <dgm:spPr/>
    </dgm:pt>
    <dgm:pt modelId="{154C333C-5562-45C5-8118-DA098C293712}" type="pres">
      <dgm:prSet presAssocID="{8ECDC867-9A3E-4CF5-928D-D875670E0C59}" presName="parentShp" presStyleLbl="node1" presStyleIdx="1" presStyleCnt="3">
        <dgm:presLayoutVars>
          <dgm:bulletEnabled val="1"/>
        </dgm:presLayoutVars>
      </dgm:prSet>
      <dgm:spPr/>
    </dgm:pt>
    <dgm:pt modelId="{D3A10475-A741-4886-A158-9D428B1DFD83}" type="pres">
      <dgm:prSet presAssocID="{8ECDC867-9A3E-4CF5-928D-D875670E0C59}" presName="childShp" presStyleLbl="bgAccFollowNode1" presStyleIdx="1" presStyleCnt="3">
        <dgm:presLayoutVars>
          <dgm:bulletEnabled val="1"/>
        </dgm:presLayoutVars>
      </dgm:prSet>
      <dgm:spPr/>
    </dgm:pt>
    <dgm:pt modelId="{E601C21D-8AE6-4B0B-A555-957F62323DC7}" type="pres">
      <dgm:prSet presAssocID="{244357DD-B94E-4100-82D7-77A1B33D0E6F}" presName="spacing" presStyleCnt="0"/>
      <dgm:spPr/>
    </dgm:pt>
    <dgm:pt modelId="{554CA4CA-8809-4A36-951F-8BB803AD6C78}" type="pres">
      <dgm:prSet presAssocID="{5CF89B3A-D0F8-486D-BD1C-18F88F7F3EE9}" presName="linNode" presStyleCnt="0"/>
      <dgm:spPr/>
    </dgm:pt>
    <dgm:pt modelId="{F3873533-1618-405D-BAA2-09A00B6BBA0E}" type="pres">
      <dgm:prSet presAssocID="{5CF89B3A-D0F8-486D-BD1C-18F88F7F3EE9}" presName="parentShp" presStyleLbl="node1" presStyleIdx="2" presStyleCnt="3">
        <dgm:presLayoutVars>
          <dgm:bulletEnabled val="1"/>
        </dgm:presLayoutVars>
      </dgm:prSet>
      <dgm:spPr/>
    </dgm:pt>
    <dgm:pt modelId="{9BC8DF64-4274-4DA7-86FF-7F72D3CAFED0}" type="pres">
      <dgm:prSet presAssocID="{5CF89B3A-D0F8-486D-BD1C-18F88F7F3EE9}" presName="childShp" presStyleLbl="bgAccFollowNode1" presStyleIdx="2" presStyleCnt="3">
        <dgm:presLayoutVars>
          <dgm:bulletEnabled val="1"/>
        </dgm:presLayoutVars>
      </dgm:prSet>
      <dgm:spPr/>
    </dgm:pt>
  </dgm:ptLst>
  <dgm:cxnLst>
    <dgm:cxn modelId="{2BC4970E-E0AC-4602-BFD3-BB45FCC31E1B}" type="presOf" srcId="{B4E1F865-274F-4646-93E2-D2FDC25A1822}" destId="{D3A10475-A741-4886-A158-9D428B1DFD83}" srcOrd="0" destOrd="0" presId="urn:microsoft.com/office/officeart/2005/8/layout/vList6"/>
    <dgm:cxn modelId="{CDB75933-2421-4354-8807-8CA68206B422}" type="presOf" srcId="{A6FD645D-0244-43FC-8BB1-15F1EA0B07CB}" destId="{D912F1E2-F935-479B-BD58-7692C2761BCA}" srcOrd="0" destOrd="0" presId="urn:microsoft.com/office/officeart/2005/8/layout/vList6"/>
    <dgm:cxn modelId="{D7CC5C3D-43C8-4ED3-BCE2-0A61AFF1A951}" type="presOf" srcId="{8ECDC867-9A3E-4CF5-928D-D875670E0C59}" destId="{154C333C-5562-45C5-8118-DA098C293712}" srcOrd="0" destOrd="0" presId="urn:microsoft.com/office/officeart/2005/8/layout/vList6"/>
    <dgm:cxn modelId="{8DA4BC6A-4219-4867-9758-AC3CE7A21E16}" srcId="{37A9EEB9-D1A7-4F0F-A12D-E1AA130BEB23}" destId="{CCED229F-7947-463D-B58F-CEFEC85387BA}" srcOrd="0" destOrd="0" parTransId="{BE099FE8-BBF0-4B20-8484-5A3FEB0D2231}" sibTransId="{676CED04-FD8E-48DE-8833-1A845EDB2FC2}"/>
    <dgm:cxn modelId="{79B8DA6B-1C9D-4B29-8E96-AD2EF223C5F7}" srcId="{37A9EEB9-D1A7-4F0F-A12D-E1AA130BEB23}" destId="{8ECDC867-9A3E-4CF5-928D-D875670E0C59}" srcOrd="1" destOrd="0" parTransId="{41F5272A-97ED-4C9A-B7C7-98E9A6CD9C41}" sibTransId="{244357DD-B94E-4100-82D7-77A1B33D0E6F}"/>
    <dgm:cxn modelId="{6D4F724E-D90D-4AF7-B006-DF99DA5A80A4}" type="presOf" srcId="{9224B447-6E00-48F1-A2B3-470840A7177E}" destId="{9BC8DF64-4274-4DA7-86FF-7F72D3CAFED0}" srcOrd="0" destOrd="0" presId="urn:microsoft.com/office/officeart/2005/8/layout/vList6"/>
    <dgm:cxn modelId="{0255EE4F-9CB3-4154-949B-2034862EA4BA}" type="presOf" srcId="{CCED229F-7947-463D-B58F-CEFEC85387BA}" destId="{134AC187-4A48-4A36-9A1E-306CE2831A69}" srcOrd="0" destOrd="0" presId="urn:microsoft.com/office/officeart/2005/8/layout/vList6"/>
    <dgm:cxn modelId="{DBB11477-BFBE-4BF6-9995-9BA18E200DE1}" type="presOf" srcId="{37A9EEB9-D1A7-4F0F-A12D-E1AA130BEB23}" destId="{0712A4FF-EE30-401F-92DC-A7A1F1E26723}" srcOrd="0" destOrd="0" presId="urn:microsoft.com/office/officeart/2005/8/layout/vList6"/>
    <dgm:cxn modelId="{2723F29C-F9AC-41CA-BA87-E59DE154BDAD}" type="presOf" srcId="{5CF89B3A-D0F8-486D-BD1C-18F88F7F3EE9}" destId="{F3873533-1618-405D-BAA2-09A00B6BBA0E}" srcOrd="0" destOrd="0" presId="urn:microsoft.com/office/officeart/2005/8/layout/vList6"/>
    <dgm:cxn modelId="{AEF753AD-BBFB-4363-BB73-F0728C15C018}" srcId="{5CF89B3A-D0F8-486D-BD1C-18F88F7F3EE9}" destId="{9224B447-6E00-48F1-A2B3-470840A7177E}" srcOrd="0" destOrd="0" parTransId="{4757FC43-26E7-442E-BFFA-0FD33CC408E1}" sibTransId="{44ECD776-5618-4769-9211-3D7DA543391D}"/>
    <dgm:cxn modelId="{F6F2B1B0-E7C0-40A1-8BC8-2CB45223173C}" srcId="{CCED229F-7947-463D-B58F-CEFEC85387BA}" destId="{A6FD645D-0244-43FC-8BB1-15F1EA0B07CB}" srcOrd="0" destOrd="0" parTransId="{FD24AD57-D5E1-4556-ABC7-5D56355848CC}" sibTransId="{C41BB15B-27E1-4B07-9656-D43D9C8D0D90}"/>
    <dgm:cxn modelId="{CACA2BC4-15DA-46A0-BD63-A7F54E811C00}" srcId="{37A9EEB9-D1A7-4F0F-A12D-E1AA130BEB23}" destId="{5CF89B3A-D0F8-486D-BD1C-18F88F7F3EE9}" srcOrd="2" destOrd="0" parTransId="{98B0188C-12DA-460B-8B98-B05D4E8B142D}" sibTransId="{B4DF65E3-C3C9-432F-BC52-93F4A3D0AB40}"/>
    <dgm:cxn modelId="{760A56E7-5B22-4C09-8FD7-8DCB74E98AA4}" srcId="{8ECDC867-9A3E-4CF5-928D-D875670E0C59}" destId="{B4E1F865-274F-4646-93E2-D2FDC25A1822}" srcOrd="0" destOrd="0" parTransId="{4EF914AE-0294-4228-B531-97A409F5F073}" sibTransId="{58C98484-9536-4F01-B232-D132412D4401}"/>
    <dgm:cxn modelId="{A08BABCB-DC32-42E7-AC80-965AF4C975FC}" type="presParOf" srcId="{0712A4FF-EE30-401F-92DC-A7A1F1E26723}" destId="{90B6A7E6-B10C-4CA5-9E30-E567EA7C4D74}" srcOrd="0" destOrd="0" presId="urn:microsoft.com/office/officeart/2005/8/layout/vList6"/>
    <dgm:cxn modelId="{CCEB714D-700A-4E69-AF77-D07A97A18F42}" type="presParOf" srcId="{90B6A7E6-B10C-4CA5-9E30-E567EA7C4D74}" destId="{134AC187-4A48-4A36-9A1E-306CE2831A69}" srcOrd="0" destOrd="0" presId="urn:microsoft.com/office/officeart/2005/8/layout/vList6"/>
    <dgm:cxn modelId="{40090813-3454-4BAF-BFC1-082BB524A048}" type="presParOf" srcId="{90B6A7E6-B10C-4CA5-9E30-E567EA7C4D74}" destId="{D912F1E2-F935-479B-BD58-7692C2761BCA}" srcOrd="1" destOrd="0" presId="urn:microsoft.com/office/officeart/2005/8/layout/vList6"/>
    <dgm:cxn modelId="{923FB906-4731-40E5-9EA0-0134B3EE48C7}" type="presParOf" srcId="{0712A4FF-EE30-401F-92DC-A7A1F1E26723}" destId="{F3FDC750-6BF2-4380-99F5-7034C500F9AF}" srcOrd="1" destOrd="0" presId="urn:microsoft.com/office/officeart/2005/8/layout/vList6"/>
    <dgm:cxn modelId="{7C41C3F7-DA1E-4393-AD28-09F44687012B}" type="presParOf" srcId="{0712A4FF-EE30-401F-92DC-A7A1F1E26723}" destId="{6CCCA072-8B3E-4680-9E8E-82720A9E74C5}" srcOrd="2" destOrd="0" presId="urn:microsoft.com/office/officeart/2005/8/layout/vList6"/>
    <dgm:cxn modelId="{64E70140-5FF0-4573-974B-325B6FA657BB}" type="presParOf" srcId="{6CCCA072-8B3E-4680-9E8E-82720A9E74C5}" destId="{154C333C-5562-45C5-8118-DA098C293712}" srcOrd="0" destOrd="0" presId="urn:microsoft.com/office/officeart/2005/8/layout/vList6"/>
    <dgm:cxn modelId="{E61BB569-795B-48EF-97AA-F4251D5C8B8F}" type="presParOf" srcId="{6CCCA072-8B3E-4680-9E8E-82720A9E74C5}" destId="{D3A10475-A741-4886-A158-9D428B1DFD83}" srcOrd="1" destOrd="0" presId="urn:microsoft.com/office/officeart/2005/8/layout/vList6"/>
    <dgm:cxn modelId="{BCCE8060-B9DB-4936-A773-E9CA9FF1171E}" type="presParOf" srcId="{0712A4FF-EE30-401F-92DC-A7A1F1E26723}" destId="{E601C21D-8AE6-4B0B-A555-957F62323DC7}" srcOrd="3" destOrd="0" presId="urn:microsoft.com/office/officeart/2005/8/layout/vList6"/>
    <dgm:cxn modelId="{66469AB2-DB7A-4638-9E82-DBB724232F4E}" type="presParOf" srcId="{0712A4FF-EE30-401F-92DC-A7A1F1E26723}" destId="{554CA4CA-8809-4A36-951F-8BB803AD6C78}" srcOrd="4" destOrd="0" presId="urn:microsoft.com/office/officeart/2005/8/layout/vList6"/>
    <dgm:cxn modelId="{EA6B6010-E07E-4003-A737-226D41A1E34C}" type="presParOf" srcId="{554CA4CA-8809-4A36-951F-8BB803AD6C78}" destId="{F3873533-1618-405D-BAA2-09A00B6BBA0E}" srcOrd="0" destOrd="0" presId="urn:microsoft.com/office/officeart/2005/8/layout/vList6"/>
    <dgm:cxn modelId="{7A3F3D39-62E6-4EBF-9657-76E54E8C9A90}" type="presParOf" srcId="{554CA4CA-8809-4A36-951F-8BB803AD6C78}" destId="{9BC8DF64-4274-4DA7-86FF-7F72D3CAFED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5EC137-5C8E-4ABF-804B-09CA7E64E25F}" type="doc">
      <dgm:prSet loTypeId="urn:microsoft.com/office/officeart/2005/8/layout/process4" loCatId="list" qsTypeId="urn:microsoft.com/office/officeart/2005/8/quickstyle/3d3" qsCatId="3D" csTypeId="urn:microsoft.com/office/officeart/2005/8/colors/colorful3" csCatId="colorful" phldr="1"/>
      <dgm:spPr/>
      <dgm:t>
        <a:bodyPr/>
        <a:lstStyle/>
        <a:p>
          <a:endParaRPr lang="en-US"/>
        </a:p>
      </dgm:t>
    </dgm:pt>
    <dgm:pt modelId="{DC2744A1-5BA9-49B6-85E9-BB7C87A8BAA6}">
      <dgm:prSet phldrT="[Text]" custT="1"/>
      <dgm:spPr/>
      <dgm:t>
        <a:bodyPr/>
        <a:lstStyle/>
        <a:p>
          <a:r>
            <a:rPr lang="en-US" sz="2000" b="1" dirty="0">
              <a:latin typeface="Garamond" pitchFamily="18" charset="0"/>
            </a:rPr>
            <a:t>2</a:t>
          </a:r>
          <a:r>
            <a:rPr lang="en-US" sz="2000" b="1" baseline="30000" dirty="0">
              <a:latin typeface="Garamond" pitchFamily="18" charset="0"/>
            </a:rPr>
            <a:t>nd</a:t>
          </a:r>
          <a:r>
            <a:rPr lang="en-US" sz="2000" b="1" dirty="0">
              <a:latin typeface="Garamond" pitchFamily="18" charset="0"/>
            </a:rPr>
            <a:t> Year </a:t>
          </a:r>
        </a:p>
      </dgm:t>
    </dgm:pt>
    <dgm:pt modelId="{C58314D3-89AA-4048-99F7-FE28B4B6A4B5}" type="parTrans" cxnId="{1EFBA83C-CEBF-482E-90C8-937CAF1A5AE7}">
      <dgm:prSet/>
      <dgm:spPr/>
      <dgm:t>
        <a:bodyPr/>
        <a:lstStyle/>
        <a:p>
          <a:endParaRPr lang="en-US"/>
        </a:p>
      </dgm:t>
    </dgm:pt>
    <dgm:pt modelId="{05C13E6A-1D15-42B8-A9DC-EE6719BB8C61}" type="sibTrans" cxnId="{1EFBA83C-CEBF-482E-90C8-937CAF1A5AE7}">
      <dgm:prSet/>
      <dgm:spPr/>
      <dgm:t>
        <a:bodyPr/>
        <a:lstStyle/>
        <a:p>
          <a:endParaRPr lang="en-US"/>
        </a:p>
      </dgm:t>
    </dgm:pt>
    <dgm:pt modelId="{7504222A-FA83-4FF2-A06F-972BBEE4CB55}">
      <dgm:prSet phldrT="[Text]" custT="1"/>
      <dgm:spPr/>
      <dgm:t>
        <a:bodyPr/>
        <a:lstStyle/>
        <a:p>
          <a:r>
            <a:rPr lang="en-US" sz="1800" b="1" dirty="0">
              <a:latin typeface="Garamond" pitchFamily="18" charset="0"/>
            </a:rPr>
            <a:t>Month:  $500.00 – $2,000.00</a:t>
          </a:r>
          <a:endParaRPr lang="en-US" sz="1800" b="1" dirty="0"/>
        </a:p>
      </dgm:t>
    </dgm:pt>
    <dgm:pt modelId="{97CECC41-40DA-4FF0-8FB6-D487EA0B7446}" type="parTrans" cxnId="{B05A7C43-2536-4DDF-A0AF-E018EA2CA5D6}">
      <dgm:prSet/>
      <dgm:spPr/>
      <dgm:t>
        <a:bodyPr/>
        <a:lstStyle/>
        <a:p>
          <a:endParaRPr lang="en-US"/>
        </a:p>
      </dgm:t>
    </dgm:pt>
    <dgm:pt modelId="{E7ACA057-97DF-4EC6-9EB9-1B09DE2AE5DB}" type="sibTrans" cxnId="{B05A7C43-2536-4DDF-A0AF-E018EA2CA5D6}">
      <dgm:prSet/>
      <dgm:spPr/>
      <dgm:t>
        <a:bodyPr/>
        <a:lstStyle/>
        <a:p>
          <a:endParaRPr lang="en-US"/>
        </a:p>
      </dgm:t>
    </dgm:pt>
    <dgm:pt modelId="{DD715C90-DB52-4EC2-BD59-AE444470B101}">
      <dgm:prSet phldrT="[Text]" custT="1"/>
      <dgm:spPr/>
      <dgm:t>
        <a:bodyPr/>
        <a:lstStyle/>
        <a:p>
          <a:pPr>
            <a:tabLst>
              <a:tab pos="112713" algn="l"/>
              <a:tab pos="225425" algn="l"/>
              <a:tab pos="858838" algn="l"/>
            </a:tabLst>
          </a:pPr>
          <a:r>
            <a:rPr lang="en-US" sz="1800" b="1" dirty="0">
              <a:latin typeface="Garamond" pitchFamily="18" charset="0"/>
            </a:rPr>
            <a:t>Year:   $6,000.00 – $24,000.00 </a:t>
          </a:r>
          <a:endParaRPr lang="en-US" sz="1800" b="1" dirty="0"/>
        </a:p>
      </dgm:t>
    </dgm:pt>
    <dgm:pt modelId="{15B458D7-5738-42AB-AFC7-FD5360042CCD}" type="parTrans" cxnId="{D2C1B9EB-B17D-4856-AF76-FBDD1570C96C}">
      <dgm:prSet/>
      <dgm:spPr/>
      <dgm:t>
        <a:bodyPr/>
        <a:lstStyle/>
        <a:p>
          <a:endParaRPr lang="en-US"/>
        </a:p>
      </dgm:t>
    </dgm:pt>
    <dgm:pt modelId="{783C3A6F-96C5-48C6-9CB7-342C99F23734}" type="sibTrans" cxnId="{D2C1B9EB-B17D-4856-AF76-FBDD1570C96C}">
      <dgm:prSet/>
      <dgm:spPr/>
      <dgm:t>
        <a:bodyPr/>
        <a:lstStyle/>
        <a:p>
          <a:endParaRPr lang="en-US"/>
        </a:p>
      </dgm:t>
    </dgm:pt>
    <dgm:pt modelId="{BCC5DDDF-97CD-4160-B6B2-51EB7BECA1B4}">
      <dgm:prSet phldrT="[Text]" custT="1"/>
      <dgm:spPr/>
      <dgm:t>
        <a:bodyPr/>
        <a:lstStyle/>
        <a:p>
          <a:r>
            <a:rPr lang="en-US" sz="2000" b="1" dirty="0">
              <a:latin typeface="Garamond" pitchFamily="18" charset="0"/>
            </a:rPr>
            <a:t>3</a:t>
          </a:r>
          <a:r>
            <a:rPr lang="en-US" sz="2000" b="1" baseline="30000" dirty="0">
              <a:latin typeface="Garamond" pitchFamily="18" charset="0"/>
            </a:rPr>
            <a:t>rd</a:t>
          </a:r>
          <a:r>
            <a:rPr lang="en-US" sz="2000" b="1" dirty="0">
              <a:latin typeface="Garamond" pitchFamily="18" charset="0"/>
            </a:rPr>
            <a:t> Year</a:t>
          </a:r>
          <a:endParaRPr lang="en-US" sz="2000" b="1" dirty="0"/>
        </a:p>
      </dgm:t>
    </dgm:pt>
    <dgm:pt modelId="{3B906B3C-1BEA-4C1F-8567-435EC3C1C4DA}" type="parTrans" cxnId="{94784BE2-078C-401D-A7C3-72CDE5E5A0D8}">
      <dgm:prSet/>
      <dgm:spPr/>
      <dgm:t>
        <a:bodyPr/>
        <a:lstStyle/>
        <a:p>
          <a:endParaRPr lang="en-US"/>
        </a:p>
      </dgm:t>
    </dgm:pt>
    <dgm:pt modelId="{EE2F46FE-B04C-43AE-928F-B7F380838BB5}" type="sibTrans" cxnId="{94784BE2-078C-401D-A7C3-72CDE5E5A0D8}">
      <dgm:prSet/>
      <dgm:spPr/>
      <dgm:t>
        <a:bodyPr/>
        <a:lstStyle/>
        <a:p>
          <a:endParaRPr lang="en-US"/>
        </a:p>
      </dgm:t>
    </dgm:pt>
    <dgm:pt modelId="{BC76D01A-B755-4920-AE63-5177E22759C9}">
      <dgm:prSet phldrT="[Text]" custT="1"/>
      <dgm:spPr/>
      <dgm:t>
        <a:bodyPr/>
        <a:lstStyle/>
        <a:p>
          <a:r>
            <a:rPr lang="en-US" sz="1800" b="1" dirty="0">
              <a:latin typeface="Garamond" pitchFamily="18" charset="0"/>
            </a:rPr>
            <a:t>Month:  $2,000.00 – $5,000.00 </a:t>
          </a:r>
          <a:endParaRPr lang="en-US" sz="1800" b="1" dirty="0"/>
        </a:p>
      </dgm:t>
    </dgm:pt>
    <dgm:pt modelId="{F6377872-00FA-405A-9E55-1589AA7B1045}" type="parTrans" cxnId="{B0062AF1-8087-4089-A11C-25BE8D5002C0}">
      <dgm:prSet/>
      <dgm:spPr/>
      <dgm:t>
        <a:bodyPr/>
        <a:lstStyle/>
        <a:p>
          <a:endParaRPr lang="en-US"/>
        </a:p>
      </dgm:t>
    </dgm:pt>
    <dgm:pt modelId="{A61CC550-D30A-407E-8B22-7DBF76E7E70F}" type="sibTrans" cxnId="{B0062AF1-8087-4089-A11C-25BE8D5002C0}">
      <dgm:prSet/>
      <dgm:spPr/>
      <dgm:t>
        <a:bodyPr/>
        <a:lstStyle/>
        <a:p>
          <a:endParaRPr lang="en-US"/>
        </a:p>
      </dgm:t>
    </dgm:pt>
    <dgm:pt modelId="{181FDA32-F079-4745-899F-EA2AF974C3C7}">
      <dgm:prSet phldrT="[Text]" custT="1"/>
      <dgm:spPr/>
      <dgm:t>
        <a:bodyPr/>
        <a:lstStyle/>
        <a:p>
          <a:r>
            <a:rPr lang="en-US" sz="2000" b="1" dirty="0">
              <a:latin typeface="Garamond" pitchFamily="18" charset="0"/>
            </a:rPr>
            <a:t>4</a:t>
          </a:r>
          <a:r>
            <a:rPr lang="en-US" sz="2000" b="1" baseline="30000" dirty="0">
              <a:latin typeface="Garamond" pitchFamily="18" charset="0"/>
            </a:rPr>
            <a:t>th </a:t>
          </a:r>
          <a:r>
            <a:rPr lang="en-US" sz="2000" b="1" dirty="0">
              <a:latin typeface="Garamond" pitchFamily="18" charset="0"/>
            </a:rPr>
            <a:t>Year</a:t>
          </a:r>
        </a:p>
      </dgm:t>
    </dgm:pt>
    <dgm:pt modelId="{574A2C5B-AE02-46C0-9046-4033B044ECDF}" type="parTrans" cxnId="{13C20C52-6BF1-40F8-83DF-4CF21165CC5F}">
      <dgm:prSet/>
      <dgm:spPr/>
      <dgm:t>
        <a:bodyPr/>
        <a:lstStyle/>
        <a:p>
          <a:endParaRPr lang="en-US"/>
        </a:p>
      </dgm:t>
    </dgm:pt>
    <dgm:pt modelId="{69193339-914B-4C0A-BA01-0C1EFC7244C9}" type="sibTrans" cxnId="{13C20C52-6BF1-40F8-83DF-4CF21165CC5F}">
      <dgm:prSet/>
      <dgm:spPr/>
      <dgm:t>
        <a:bodyPr/>
        <a:lstStyle/>
        <a:p>
          <a:endParaRPr lang="en-US"/>
        </a:p>
      </dgm:t>
    </dgm:pt>
    <dgm:pt modelId="{AD78E423-7AE6-49A1-8634-091ECD3BF032}">
      <dgm:prSet custT="1"/>
      <dgm:spPr/>
      <dgm:t>
        <a:bodyPr/>
        <a:lstStyle/>
        <a:p>
          <a:r>
            <a:rPr lang="en-US" sz="1800" b="1" dirty="0">
              <a:latin typeface="Garamond" pitchFamily="18" charset="0"/>
            </a:rPr>
            <a:t>Year:  $24,000.00 – $60,000.00</a:t>
          </a:r>
          <a:endParaRPr lang="en-US" sz="1800" b="1" dirty="0"/>
        </a:p>
      </dgm:t>
    </dgm:pt>
    <dgm:pt modelId="{121D3699-8299-4914-B620-8C28F7A24A0D}" type="parTrans" cxnId="{A410E8B5-DA1B-406E-94EC-DADDAE84B239}">
      <dgm:prSet/>
      <dgm:spPr/>
      <dgm:t>
        <a:bodyPr/>
        <a:lstStyle/>
        <a:p>
          <a:endParaRPr lang="en-US"/>
        </a:p>
      </dgm:t>
    </dgm:pt>
    <dgm:pt modelId="{6F44F56A-21BE-405B-863E-0A63FC1B1F9F}" type="sibTrans" cxnId="{A410E8B5-DA1B-406E-94EC-DADDAE84B239}">
      <dgm:prSet/>
      <dgm:spPr/>
      <dgm:t>
        <a:bodyPr/>
        <a:lstStyle/>
        <a:p>
          <a:endParaRPr lang="en-US"/>
        </a:p>
      </dgm:t>
    </dgm:pt>
    <dgm:pt modelId="{CCF75D69-8E69-4310-9C3E-FEF79E489D88}">
      <dgm:prSet phldrT="[Text]" custT="1"/>
      <dgm:spPr/>
      <dgm:t>
        <a:bodyPr/>
        <a:lstStyle/>
        <a:p>
          <a:r>
            <a:rPr lang="en-US" sz="2000" b="1" dirty="0">
              <a:latin typeface="Garamond" pitchFamily="18" charset="0"/>
            </a:rPr>
            <a:t>1</a:t>
          </a:r>
          <a:r>
            <a:rPr lang="en-US" sz="2000" b="1" baseline="30000" dirty="0">
              <a:latin typeface="Garamond" pitchFamily="18" charset="0"/>
            </a:rPr>
            <a:t>st </a:t>
          </a:r>
          <a:r>
            <a:rPr lang="en-US" sz="2000" b="1" dirty="0">
              <a:latin typeface="Garamond" pitchFamily="18" charset="0"/>
            </a:rPr>
            <a:t>Year</a:t>
          </a:r>
        </a:p>
      </dgm:t>
    </dgm:pt>
    <dgm:pt modelId="{20CE720A-4228-4FE4-8916-5931F74D95CF}" type="parTrans" cxnId="{8F1D3E30-466C-45A8-ACEA-22F30B05381E}">
      <dgm:prSet/>
      <dgm:spPr/>
      <dgm:t>
        <a:bodyPr/>
        <a:lstStyle/>
        <a:p>
          <a:endParaRPr lang="en-US"/>
        </a:p>
      </dgm:t>
    </dgm:pt>
    <dgm:pt modelId="{42E96A42-E814-4A56-AF45-F3E33F587839}" type="sibTrans" cxnId="{8F1D3E30-466C-45A8-ACEA-22F30B05381E}">
      <dgm:prSet/>
      <dgm:spPr/>
      <dgm:t>
        <a:bodyPr/>
        <a:lstStyle/>
        <a:p>
          <a:endParaRPr lang="en-US"/>
        </a:p>
      </dgm:t>
    </dgm:pt>
    <dgm:pt modelId="{AE69048E-C3AB-4DF6-BB98-E142A54BA157}">
      <dgm:prSet phldrT="[Text]" custT="1"/>
      <dgm:spPr/>
      <dgm:t>
        <a:bodyPr/>
        <a:lstStyle/>
        <a:p>
          <a:r>
            <a:rPr lang="en-US" sz="1800" b="1" dirty="0">
              <a:latin typeface="Garamond" pitchFamily="18" charset="0"/>
            </a:rPr>
            <a:t>Month:  $100.00 – $500.00</a:t>
          </a:r>
        </a:p>
      </dgm:t>
    </dgm:pt>
    <dgm:pt modelId="{386E93FE-1A01-44BC-B962-25C4D9EC50EC}" type="parTrans" cxnId="{10660022-DC0C-400C-9C4E-FE90947502C2}">
      <dgm:prSet/>
      <dgm:spPr/>
      <dgm:t>
        <a:bodyPr/>
        <a:lstStyle/>
        <a:p>
          <a:endParaRPr lang="en-US"/>
        </a:p>
      </dgm:t>
    </dgm:pt>
    <dgm:pt modelId="{80953209-A073-4164-9A43-EAFF97DAF2C5}" type="sibTrans" cxnId="{10660022-DC0C-400C-9C4E-FE90947502C2}">
      <dgm:prSet/>
      <dgm:spPr/>
      <dgm:t>
        <a:bodyPr/>
        <a:lstStyle/>
        <a:p>
          <a:endParaRPr lang="en-US"/>
        </a:p>
      </dgm:t>
    </dgm:pt>
    <dgm:pt modelId="{3E16ADC3-514F-4F24-9D95-9565DA4D74AF}">
      <dgm:prSet phldrT="[Text]" custT="1"/>
      <dgm:spPr/>
      <dgm:t>
        <a:bodyPr/>
        <a:lstStyle/>
        <a:p>
          <a:r>
            <a:rPr lang="en-US" sz="1800" b="1" dirty="0">
              <a:latin typeface="Garamond" pitchFamily="18" charset="0"/>
            </a:rPr>
            <a:t>Year:  $1,200.00 – $6,000.00</a:t>
          </a:r>
        </a:p>
      </dgm:t>
    </dgm:pt>
    <dgm:pt modelId="{EDBA3C62-6CFE-498C-B46B-D1E96456692C}" type="parTrans" cxnId="{456FA0A4-A261-4F47-893F-353294E51CB8}">
      <dgm:prSet/>
      <dgm:spPr/>
      <dgm:t>
        <a:bodyPr/>
        <a:lstStyle/>
        <a:p>
          <a:endParaRPr lang="en-US"/>
        </a:p>
      </dgm:t>
    </dgm:pt>
    <dgm:pt modelId="{A00B3AFC-F279-48A1-9B1B-B4FE57DA03F0}" type="sibTrans" cxnId="{456FA0A4-A261-4F47-893F-353294E51CB8}">
      <dgm:prSet/>
      <dgm:spPr/>
      <dgm:t>
        <a:bodyPr/>
        <a:lstStyle/>
        <a:p>
          <a:endParaRPr lang="en-US"/>
        </a:p>
      </dgm:t>
    </dgm:pt>
    <dgm:pt modelId="{66F5E3C4-850C-462A-B304-ECBF404D0A1C}">
      <dgm:prSet custT="1"/>
      <dgm:spPr/>
      <dgm:t>
        <a:bodyPr/>
        <a:lstStyle/>
        <a:p>
          <a:r>
            <a:rPr lang="en-US" sz="2000" b="1" dirty="0">
              <a:latin typeface="Garamond" pitchFamily="18" charset="0"/>
            </a:rPr>
            <a:t>5</a:t>
          </a:r>
          <a:r>
            <a:rPr lang="en-US" sz="2000" b="1" baseline="30000" dirty="0">
              <a:latin typeface="Garamond" pitchFamily="18" charset="0"/>
            </a:rPr>
            <a:t>th </a:t>
          </a:r>
          <a:r>
            <a:rPr lang="en-US" sz="2000" b="1" dirty="0">
              <a:latin typeface="Garamond" pitchFamily="18" charset="0"/>
            </a:rPr>
            <a:t>Year</a:t>
          </a:r>
        </a:p>
      </dgm:t>
    </dgm:pt>
    <dgm:pt modelId="{DBA4F630-0213-490E-B553-3BD58DF07689}" type="parTrans" cxnId="{2FEB11F6-BF8A-4506-9E73-222647A615BE}">
      <dgm:prSet/>
      <dgm:spPr/>
      <dgm:t>
        <a:bodyPr/>
        <a:lstStyle/>
        <a:p>
          <a:endParaRPr lang="en-US"/>
        </a:p>
      </dgm:t>
    </dgm:pt>
    <dgm:pt modelId="{FA9F5AF4-7312-43AE-B750-295FCD299CB6}" type="sibTrans" cxnId="{2FEB11F6-BF8A-4506-9E73-222647A615BE}">
      <dgm:prSet/>
      <dgm:spPr/>
      <dgm:t>
        <a:bodyPr/>
        <a:lstStyle/>
        <a:p>
          <a:endParaRPr lang="en-US"/>
        </a:p>
      </dgm:t>
    </dgm:pt>
    <dgm:pt modelId="{996D43C6-CAAA-4171-A252-2FE7E91EF00B}">
      <dgm:prSet phldrT="[Text]" custT="1"/>
      <dgm:spPr/>
      <dgm:t>
        <a:bodyPr/>
        <a:lstStyle/>
        <a:p>
          <a:r>
            <a:rPr lang="en-US" sz="1800" b="1" dirty="0">
              <a:latin typeface="Garamond" pitchFamily="18" charset="0"/>
            </a:rPr>
            <a:t>Month:  $5,000.00 –  $10,000.00</a:t>
          </a:r>
        </a:p>
      </dgm:t>
    </dgm:pt>
    <dgm:pt modelId="{DDE7CCBE-FD9C-49A7-AA3F-2AEB8AB9D3FB}" type="parTrans" cxnId="{6BAA6DBA-485B-4B0B-A2E8-7DE22D93EFD5}">
      <dgm:prSet/>
      <dgm:spPr/>
      <dgm:t>
        <a:bodyPr/>
        <a:lstStyle/>
        <a:p>
          <a:endParaRPr lang="en-US"/>
        </a:p>
      </dgm:t>
    </dgm:pt>
    <dgm:pt modelId="{25CE56FD-6CA8-4015-92D8-40FA16E7115B}" type="sibTrans" cxnId="{6BAA6DBA-485B-4B0B-A2E8-7DE22D93EFD5}">
      <dgm:prSet/>
      <dgm:spPr/>
      <dgm:t>
        <a:bodyPr/>
        <a:lstStyle/>
        <a:p>
          <a:endParaRPr lang="en-US"/>
        </a:p>
      </dgm:t>
    </dgm:pt>
    <dgm:pt modelId="{0AF0E001-F6C7-4259-905C-62B4A543257B}">
      <dgm:prSet phldrT="[Text]" custT="1"/>
      <dgm:spPr/>
      <dgm:t>
        <a:bodyPr/>
        <a:lstStyle/>
        <a:p>
          <a:r>
            <a:rPr lang="en-US" sz="1800" b="1" dirty="0">
              <a:latin typeface="Garamond" pitchFamily="18" charset="0"/>
            </a:rPr>
            <a:t>Year:  $60,000.00 – $120,000.00</a:t>
          </a:r>
        </a:p>
      </dgm:t>
    </dgm:pt>
    <dgm:pt modelId="{AEA589EC-52F8-4C06-8C22-40B93E729CB7}" type="parTrans" cxnId="{C5D62D14-FCA5-4887-A2A8-95EBEEEECB8A}">
      <dgm:prSet/>
      <dgm:spPr/>
      <dgm:t>
        <a:bodyPr/>
        <a:lstStyle/>
        <a:p>
          <a:endParaRPr lang="en-US"/>
        </a:p>
      </dgm:t>
    </dgm:pt>
    <dgm:pt modelId="{701F055F-4869-47A1-A783-B8617D70A94E}" type="sibTrans" cxnId="{C5D62D14-FCA5-4887-A2A8-95EBEEEECB8A}">
      <dgm:prSet/>
      <dgm:spPr/>
      <dgm:t>
        <a:bodyPr/>
        <a:lstStyle/>
        <a:p>
          <a:endParaRPr lang="en-US"/>
        </a:p>
      </dgm:t>
    </dgm:pt>
    <dgm:pt modelId="{4D9136BF-BF98-4BFE-A47B-5D131741E1A3}">
      <dgm:prSet custT="1"/>
      <dgm:spPr/>
      <dgm:t>
        <a:bodyPr/>
        <a:lstStyle/>
        <a:p>
          <a:r>
            <a:rPr lang="en-US" sz="1800" b="1" dirty="0">
              <a:latin typeface="Garamond" pitchFamily="18" charset="0"/>
            </a:rPr>
            <a:t>Month:  $10,000.00 – $20,000.00</a:t>
          </a:r>
        </a:p>
      </dgm:t>
    </dgm:pt>
    <dgm:pt modelId="{51D891CC-7CC5-4742-9AB1-257DAC8855A5}" type="parTrans" cxnId="{7F3F8F07-2B20-45B9-A321-3A7A738322C6}">
      <dgm:prSet/>
      <dgm:spPr/>
      <dgm:t>
        <a:bodyPr/>
        <a:lstStyle/>
        <a:p>
          <a:endParaRPr lang="en-US"/>
        </a:p>
      </dgm:t>
    </dgm:pt>
    <dgm:pt modelId="{B3592392-6A5E-4E94-BFF7-1E6F57CF9436}" type="sibTrans" cxnId="{7F3F8F07-2B20-45B9-A321-3A7A738322C6}">
      <dgm:prSet/>
      <dgm:spPr/>
      <dgm:t>
        <a:bodyPr/>
        <a:lstStyle/>
        <a:p>
          <a:endParaRPr lang="en-US"/>
        </a:p>
      </dgm:t>
    </dgm:pt>
    <dgm:pt modelId="{E9A555EF-408B-46A6-9803-0F18055B8138}">
      <dgm:prSet custT="1"/>
      <dgm:spPr/>
      <dgm:t>
        <a:bodyPr/>
        <a:lstStyle/>
        <a:p>
          <a:r>
            <a:rPr lang="en-US" sz="1800" b="1" dirty="0">
              <a:latin typeface="Garamond" pitchFamily="18" charset="0"/>
            </a:rPr>
            <a:t>Year:  $120,000.00 – $240,000.00</a:t>
          </a:r>
        </a:p>
      </dgm:t>
    </dgm:pt>
    <dgm:pt modelId="{306B9571-AFFF-4678-824E-09C0558F47F3}" type="parTrans" cxnId="{A3028FAD-8E2D-4C2F-9EB5-9A7972836CD3}">
      <dgm:prSet/>
      <dgm:spPr/>
      <dgm:t>
        <a:bodyPr/>
        <a:lstStyle/>
        <a:p>
          <a:endParaRPr lang="en-US"/>
        </a:p>
      </dgm:t>
    </dgm:pt>
    <dgm:pt modelId="{F7776A5A-A4F9-4C2B-9B50-3295CE4D0CA9}" type="sibTrans" cxnId="{A3028FAD-8E2D-4C2F-9EB5-9A7972836CD3}">
      <dgm:prSet/>
      <dgm:spPr/>
      <dgm:t>
        <a:bodyPr/>
        <a:lstStyle/>
        <a:p>
          <a:endParaRPr lang="en-US"/>
        </a:p>
      </dgm:t>
    </dgm:pt>
    <dgm:pt modelId="{54FFB149-1799-4E12-A883-648EF4E0A1F2}" type="pres">
      <dgm:prSet presAssocID="{AE5EC137-5C8E-4ABF-804B-09CA7E64E25F}" presName="Name0" presStyleCnt="0">
        <dgm:presLayoutVars>
          <dgm:dir/>
          <dgm:animLvl val="lvl"/>
          <dgm:resizeHandles val="exact"/>
        </dgm:presLayoutVars>
      </dgm:prSet>
      <dgm:spPr/>
    </dgm:pt>
    <dgm:pt modelId="{8EFE8A44-1CAF-4717-9149-861238E7942D}" type="pres">
      <dgm:prSet presAssocID="{66F5E3C4-850C-462A-B304-ECBF404D0A1C}" presName="boxAndChildren" presStyleCnt="0"/>
      <dgm:spPr/>
    </dgm:pt>
    <dgm:pt modelId="{705E4935-8BA3-4916-8737-ABB251CB215C}" type="pres">
      <dgm:prSet presAssocID="{66F5E3C4-850C-462A-B304-ECBF404D0A1C}" presName="parentTextBox" presStyleLbl="node1" presStyleIdx="0" presStyleCnt="5"/>
      <dgm:spPr/>
    </dgm:pt>
    <dgm:pt modelId="{CA25DBDF-3E7A-4752-B295-6C108A61ED34}" type="pres">
      <dgm:prSet presAssocID="{66F5E3C4-850C-462A-B304-ECBF404D0A1C}" presName="entireBox" presStyleLbl="node1" presStyleIdx="0" presStyleCnt="5"/>
      <dgm:spPr/>
    </dgm:pt>
    <dgm:pt modelId="{6552881B-1E0C-4049-BB6E-2EAFDF8EC08F}" type="pres">
      <dgm:prSet presAssocID="{66F5E3C4-850C-462A-B304-ECBF404D0A1C}" presName="descendantBox" presStyleCnt="0"/>
      <dgm:spPr/>
    </dgm:pt>
    <dgm:pt modelId="{2C8A5314-A5B9-4E80-9D37-68B5713B6903}" type="pres">
      <dgm:prSet presAssocID="{4D9136BF-BF98-4BFE-A47B-5D131741E1A3}" presName="childTextBox" presStyleLbl="fgAccFollowNode1" presStyleIdx="0" presStyleCnt="10">
        <dgm:presLayoutVars>
          <dgm:bulletEnabled val="1"/>
        </dgm:presLayoutVars>
      </dgm:prSet>
      <dgm:spPr/>
    </dgm:pt>
    <dgm:pt modelId="{4161551B-6DCF-4B50-B92C-05E42EE2C9C5}" type="pres">
      <dgm:prSet presAssocID="{E9A555EF-408B-46A6-9803-0F18055B8138}" presName="childTextBox" presStyleLbl="fgAccFollowNode1" presStyleIdx="1" presStyleCnt="10">
        <dgm:presLayoutVars>
          <dgm:bulletEnabled val="1"/>
        </dgm:presLayoutVars>
      </dgm:prSet>
      <dgm:spPr/>
    </dgm:pt>
    <dgm:pt modelId="{F6707657-B41F-4705-887C-40B554969D56}" type="pres">
      <dgm:prSet presAssocID="{69193339-914B-4C0A-BA01-0C1EFC7244C9}" presName="sp" presStyleCnt="0"/>
      <dgm:spPr/>
    </dgm:pt>
    <dgm:pt modelId="{C16D3FBF-956C-4B9C-9393-D12E634C2790}" type="pres">
      <dgm:prSet presAssocID="{181FDA32-F079-4745-899F-EA2AF974C3C7}" presName="arrowAndChildren" presStyleCnt="0"/>
      <dgm:spPr/>
    </dgm:pt>
    <dgm:pt modelId="{27ABE326-FF08-4EE8-A118-D3261B594D27}" type="pres">
      <dgm:prSet presAssocID="{181FDA32-F079-4745-899F-EA2AF974C3C7}" presName="parentTextArrow" presStyleLbl="node1" presStyleIdx="0" presStyleCnt="5"/>
      <dgm:spPr/>
    </dgm:pt>
    <dgm:pt modelId="{576B877A-EB27-4788-9C93-C6EBE6719D3E}" type="pres">
      <dgm:prSet presAssocID="{181FDA32-F079-4745-899F-EA2AF974C3C7}" presName="arrow" presStyleLbl="node1" presStyleIdx="1" presStyleCnt="5"/>
      <dgm:spPr/>
    </dgm:pt>
    <dgm:pt modelId="{60BA0F6B-45A0-44C9-8BE7-D48A74756DDD}" type="pres">
      <dgm:prSet presAssocID="{181FDA32-F079-4745-899F-EA2AF974C3C7}" presName="descendantArrow" presStyleCnt="0"/>
      <dgm:spPr/>
    </dgm:pt>
    <dgm:pt modelId="{E698995C-CF99-4CD7-B5FA-DA10446E127F}" type="pres">
      <dgm:prSet presAssocID="{996D43C6-CAAA-4171-A252-2FE7E91EF00B}" presName="childTextArrow" presStyleLbl="fgAccFollowNode1" presStyleIdx="2" presStyleCnt="10">
        <dgm:presLayoutVars>
          <dgm:bulletEnabled val="1"/>
        </dgm:presLayoutVars>
      </dgm:prSet>
      <dgm:spPr/>
    </dgm:pt>
    <dgm:pt modelId="{03764444-C5F8-4459-89B1-CA12B5E2D0C8}" type="pres">
      <dgm:prSet presAssocID="{0AF0E001-F6C7-4259-905C-62B4A543257B}" presName="childTextArrow" presStyleLbl="fgAccFollowNode1" presStyleIdx="3" presStyleCnt="10">
        <dgm:presLayoutVars>
          <dgm:bulletEnabled val="1"/>
        </dgm:presLayoutVars>
      </dgm:prSet>
      <dgm:spPr/>
    </dgm:pt>
    <dgm:pt modelId="{20C29BDE-20CF-4A8B-AE2D-52C89F1611B5}" type="pres">
      <dgm:prSet presAssocID="{EE2F46FE-B04C-43AE-928F-B7F380838BB5}" presName="sp" presStyleCnt="0"/>
      <dgm:spPr/>
    </dgm:pt>
    <dgm:pt modelId="{865471C9-96EE-445C-AB93-24FD600331DC}" type="pres">
      <dgm:prSet presAssocID="{BCC5DDDF-97CD-4160-B6B2-51EB7BECA1B4}" presName="arrowAndChildren" presStyleCnt="0"/>
      <dgm:spPr/>
    </dgm:pt>
    <dgm:pt modelId="{083C8505-3313-4823-8055-BB15C0D53647}" type="pres">
      <dgm:prSet presAssocID="{BCC5DDDF-97CD-4160-B6B2-51EB7BECA1B4}" presName="parentTextArrow" presStyleLbl="node1" presStyleIdx="1" presStyleCnt="5"/>
      <dgm:spPr/>
    </dgm:pt>
    <dgm:pt modelId="{33487F9D-617E-4F2D-A7B1-3723E9F1ECEB}" type="pres">
      <dgm:prSet presAssocID="{BCC5DDDF-97CD-4160-B6B2-51EB7BECA1B4}" presName="arrow" presStyleLbl="node1" presStyleIdx="2" presStyleCnt="5"/>
      <dgm:spPr/>
    </dgm:pt>
    <dgm:pt modelId="{35625D33-3410-474D-9EA5-1AAF831AA4D5}" type="pres">
      <dgm:prSet presAssocID="{BCC5DDDF-97CD-4160-B6B2-51EB7BECA1B4}" presName="descendantArrow" presStyleCnt="0"/>
      <dgm:spPr/>
    </dgm:pt>
    <dgm:pt modelId="{9B615668-4EAD-44BE-A848-1F8AC756E962}" type="pres">
      <dgm:prSet presAssocID="{BC76D01A-B755-4920-AE63-5177E22759C9}" presName="childTextArrow" presStyleLbl="fgAccFollowNode1" presStyleIdx="4" presStyleCnt="10">
        <dgm:presLayoutVars>
          <dgm:bulletEnabled val="1"/>
        </dgm:presLayoutVars>
      </dgm:prSet>
      <dgm:spPr/>
    </dgm:pt>
    <dgm:pt modelId="{25F11996-159C-4D19-A330-AABB1413C1CB}" type="pres">
      <dgm:prSet presAssocID="{AD78E423-7AE6-49A1-8634-091ECD3BF032}" presName="childTextArrow" presStyleLbl="fgAccFollowNode1" presStyleIdx="5" presStyleCnt="10">
        <dgm:presLayoutVars>
          <dgm:bulletEnabled val="1"/>
        </dgm:presLayoutVars>
      </dgm:prSet>
      <dgm:spPr/>
    </dgm:pt>
    <dgm:pt modelId="{52649A08-C1F3-47BD-B9E2-A000E3B9F9F7}" type="pres">
      <dgm:prSet presAssocID="{05C13E6A-1D15-42B8-A9DC-EE6719BB8C61}" presName="sp" presStyleCnt="0"/>
      <dgm:spPr/>
    </dgm:pt>
    <dgm:pt modelId="{DEA9BA4A-8795-40F2-9873-0B32912D0BCB}" type="pres">
      <dgm:prSet presAssocID="{DC2744A1-5BA9-49B6-85E9-BB7C87A8BAA6}" presName="arrowAndChildren" presStyleCnt="0"/>
      <dgm:spPr/>
    </dgm:pt>
    <dgm:pt modelId="{6AA6D5F1-F1B6-4CBE-9660-4B66F167802D}" type="pres">
      <dgm:prSet presAssocID="{DC2744A1-5BA9-49B6-85E9-BB7C87A8BAA6}" presName="parentTextArrow" presStyleLbl="node1" presStyleIdx="2" presStyleCnt="5"/>
      <dgm:spPr/>
    </dgm:pt>
    <dgm:pt modelId="{44A78F9F-3203-4070-8881-87CF8C438E87}" type="pres">
      <dgm:prSet presAssocID="{DC2744A1-5BA9-49B6-85E9-BB7C87A8BAA6}" presName="arrow" presStyleLbl="node1" presStyleIdx="3" presStyleCnt="5"/>
      <dgm:spPr/>
    </dgm:pt>
    <dgm:pt modelId="{2EF1A3E2-8BB8-44A4-B554-0AFE6744E051}" type="pres">
      <dgm:prSet presAssocID="{DC2744A1-5BA9-49B6-85E9-BB7C87A8BAA6}" presName="descendantArrow" presStyleCnt="0"/>
      <dgm:spPr/>
    </dgm:pt>
    <dgm:pt modelId="{D6C73C44-A524-4B5E-8536-6C6A3EDC8B8B}" type="pres">
      <dgm:prSet presAssocID="{7504222A-FA83-4FF2-A06F-972BBEE4CB55}" presName="childTextArrow" presStyleLbl="fgAccFollowNode1" presStyleIdx="6" presStyleCnt="10">
        <dgm:presLayoutVars>
          <dgm:bulletEnabled val="1"/>
        </dgm:presLayoutVars>
      </dgm:prSet>
      <dgm:spPr/>
    </dgm:pt>
    <dgm:pt modelId="{4956E5A4-00A6-4443-AC06-0B69FB55A33D}" type="pres">
      <dgm:prSet presAssocID="{DD715C90-DB52-4EC2-BD59-AE444470B101}" presName="childTextArrow" presStyleLbl="fgAccFollowNode1" presStyleIdx="7" presStyleCnt="10">
        <dgm:presLayoutVars>
          <dgm:bulletEnabled val="1"/>
        </dgm:presLayoutVars>
      </dgm:prSet>
      <dgm:spPr/>
    </dgm:pt>
    <dgm:pt modelId="{E95806CA-E192-4CB0-BD2E-0A23608B597E}" type="pres">
      <dgm:prSet presAssocID="{42E96A42-E814-4A56-AF45-F3E33F587839}" presName="sp" presStyleCnt="0"/>
      <dgm:spPr/>
    </dgm:pt>
    <dgm:pt modelId="{AE6EE2A5-984C-48AD-ADBD-335195EF0550}" type="pres">
      <dgm:prSet presAssocID="{CCF75D69-8E69-4310-9C3E-FEF79E489D88}" presName="arrowAndChildren" presStyleCnt="0"/>
      <dgm:spPr/>
    </dgm:pt>
    <dgm:pt modelId="{FAF9D3E8-282F-439C-B334-13215EF453F5}" type="pres">
      <dgm:prSet presAssocID="{CCF75D69-8E69-4310-9C3E-FEF79E489D88}" presName="parentTextArrow" presStyleLbl="node1" presStyleIdx="3" presStyleCnt="5"/>
      <dgm:spPr/>
    </dgm:pt>
    <dgm:pt modelId="{0A9D8A2C-4D6A-4ECF-9049-5300C3366178}" type="pres">
      <dgm:prSet presAssocID="{CCF75D69-8E69-4310-9C3E-FEF79E489D88}" presName="arrow" presStyleLbl="node1" presStyleIdx="4" presStyleCnt="5"/>
      <dgm:spPr/>
    </dgm:pt>
    <dgm:pt modelId="{F39967C0-7185-45E4-8CD2-C13B99FEF7A2}" type="pres">
      <dgm:prSet presAssocID="{CCF75D69-8E69-4310-9C3E-FEF79E489D88}" presName="descendantArrow" presStyleCnt="0"/>
      <dgm:spPr/>
    </dgm:pt>
    <dgm:pt modelId="{57E6A5CF-8217-41C9-8530-0CD2A7031964}" type="pres">
      <dgm:prSet presAssocID="{AE69048E-C3AB-4DF6-BB98-E142A54BA157}" presName="childTextArrow" presStyleLbl="fgAccFollowNode1" presStyleIdx="8" presStyleCnt="10">
        <dgm:presLayoutVars>
          <dgm:bulletEnabled val="1"/>
        </dgm:presLayoutVars>
      </dgm:prSet>
      <dgm:spPr/>
    </dgm:pt>
    <dgm:pt modelId="{8AA78FF9-E67E-4ED8-81D4-56FDC75203F1}" type="pres">
      <dgm:prSet presAssocID="{3E16ADC3-514F-4F24-9D95-9565DA4D74AF}" presName="childTextArrow" presStyleLbl="fgAccFollowNode1" presStyleIdx="9" presStyleCnt="10">
        <dgm:presLayoutVars>
          <dgm:bulletEnabled val="1"/>
        </dgm:presLayoutVars>
      </dgm:prSet>
      <dgm:spPr/>
    </dgm:pt>
  </dgm:ptLst>
  <dgm:cxnLst>
    <dgm:cxn modelId="{7F3F8F07-2B20-45B9-A321-3A7A738322C6}" srcId="{66F5E3C4-850C-462A-B304-ECBF404D0A1C}" destId="{4D9136BF-BF98-4BFE-A47B-5D131741E1A3}" srcOrd="0" destOrd="0" parTransId="{51D891CC-7CC5-4742-9AB1-257DAC8855A5}" sibTransId="{B3592392-6A5E-4E94-BFF7-1E6F57CF9436}"/>
    <dgm:cxn modelId="{CAD79208-4E25-4BC0-BFF1-E23A47740309}" type="presOf" srcId="{BCC5DDDF-97CD-4160-B6B2-51EB7BECA1B4}" destId="{083C8505-3313-4823-8055-BB15C0D53647}" srcOrd="0" destOrd="0" presId="urn:microsoft.com/office/officeart/2005/8/layout/process4"/>
    <dgm:cxn modelId="{5A5F4213-9B98-47F9-960C-E009468C17F3}" type="presOf" srcId="{3E16ADC3-514F-4F24-9D95-9565DA4D74AF}" destId="{8AA78FF9-E67E-4ED8-81D4-56FDC75203F1}" srcOrd="0" destOrd="0" presId="urn:microsoft.com/office/officeart/2005/8/layout/process4"/>
    <dgm:cxn modelId="{C5D62D14-FCA5-4887-A2A8-95EBEEEECB8A}" srcId="{181FDA32-F079-4745-899F-EA2AF974C3C7}" destId="{0AF0E001-F6C7-4259-905C-62B4A543257B}" srcOrd="1" destOrd="0" parTransId="{AEA589EC-52F8-4C06-8C22-40B93E729CB7}" sibTransId="{701F055F-4869-47A1-A783-B8617D70A94E}"/>
    <dgm:cxn modelId="{7479BC14-04E7-4792-96A9-8DC5F7D8B4D1}" type="presOf" srcId="{E9A555EF-408B-46A6-9803-0F18055B8138}" destId="{4161551B-6DCF-4B50-B92C-05E42EE2C9C5}" srcOrd="0" destOrd="0" presId="urn:microsoft.com/office/officeart/2005/8/layout/process4"/>
    <dgm:cxn modelId="{B754D615-4BC5-4533-B094-A2C89C1E506E}" type="presOf" srcId="{0AF0E001-F6C7-4259-905C-62B4A543257B}" destId="{03764444-C5F8-4459-89B1-CA12B5E2D0C8}" srcOrd="0" destOrd="0" presId="urn:microsoft.com/office/officeart/2005/8/layout/process4"/>
    <dgm:cxn modelId="{10660022-DC0C-400C-9C4E-FE90947502C2}" srcId="{CCF75D69-8E69-4310-9C3E-FEF79E489D88}" destId="{AE69048E-C3AB-4DF6-BB98-E142A54BA157}" srcOrd="0" destOrd="0" parTransId="{386E93FE-1A01-44BC-B962-25C4D9EC50EC}" sibTransId="{80953209-A073-4164-9A43-EAFF97DAF2C5}"/>
    <dgm:cxn modelId="{D96A322F-A0D5-4A81-883F-560EE2A10DDE}" type="presOf" srcId="{66F5E3C4-850C-462A-B304-ECBF404D0A1C}" destId="{705E4935-8BA3-4916-8737-ABB251CB215C}" srcOrd="0" destOrd="0" presId="urn:microsoft.com/office/officeart/2005/8/layout/process4"/>
    <dgm:cxn modelId="{8F1D3E30-466C-45A8-ACEA-22F30B05381E}" srcId="{AE5EC137-5C8E-4ABF-804B-09CA7E64E25F}" destId="{CCF75D69-8E69-4310-9C3E-FEF79E489D88}" srcOrd="0" destOrd="0" parTransId="{20CE720A-4228-4FE4-8916-5931F74D95CF}" sibTransId="{42E96A42-E814-4A56-AF45-F3E33F587839}"/>
    <dgm:cxn modelId="{D16B0231-8A75-47D0-9113-9A779BA542D0}" type="presOf" srcId="{996D43C6-CAAA-4171-A252-2FE7E91EF00B}" destId="{E698995C-CF99-4CD7-B5FA-DA10446E127F}" srcOrd="0" destOrd="0" presId="urn:microsoft.com/office/officeart/2005/8/layout/process4"/>
    <dgm:cxn modelId="{763BE234-6895-4645-A398-A66DD26B48EC}" type="presOf" srcId="{BCC5DDDF-97CD-4160-B6B2-51EB7BECA1B4}" destId="{33487F9D-617E-4F2D-A7B1-3723E9F1ECEB}" srcOrd="1" destOrd="0" presId="urn:microsoft.com/office/officeart/2005/8/layout/process4"/>
    <dgm:cxn modelId="{1EFBA83C-CEBF-482E-90C8-937CAF1A5AE7}" srcId="{AE5EC137-5C8E-4ABF-804B-09CA7E64E25F}" destId="{DC2744A1-5BA9-49B6-85E9-BB7C87A8BAA6}" srcOrd="1" destOrd="0" parTransId="{C58314D3-89AA-4048-99F7-FE28B4B6A4B5}" sibTransId="{05C13E6A-1D15-42B8-A9DC-EE6719BB8C61}"/>
    <dgm:cxn modelId="{260F713E-6ECB-486F-89D5-C3C90D0278BC}" type="presOf" srcId="{BC76D01A-B755-4920-AE63-5177E22759C9}" destId="{9B615668-4EAD-44BE-A848-1F8AC756E962}" srcOrd="0" destOrd="0" presId="urn:microsoft.com/office/officeart/2005/8/layout/process4"/>
    <dgm:cxn modelId="{1F6DCE3E-1D81-4444-9A02-A3F7CD96AF8F}" type="presOf" srcId="{DC2744A1-5BA9-49B6-85E9-BB7C87A8BAA6}" destId="{6AA6D5F1-F1B6-4CBE-9660-4B66F167802D}" srcOrd="0" destOrd="0" presId="urn:microsoft.com/office/officeart/2005/8/layout/process4"/>
    <dgm:cxn modelId="{0D35AB5D-613E-4667-ACD4-6AEEAF355E1A}" type="presOf" srcId="{CCF75D69-8E69-4310-9C3E-FEF79E489D88}" destId="{0A9D8A2C-4D6A-4ECF-9049-5300C3366178}" srcOrd="1" destOrd="0" presId="urn:microsoft.com/office/officeart/2005/8/layout/process4"/>
    <dgm:cxn modelId="{2812E85E-C51D-4D34-A99B-909BA0F619D6}" type="presOf" srcId="{DD715C90-DB52-4EC2-BD59-AE444470B101}" destId="{4956E5A4-00A6-4443-AC06-0B69FB55A33D}" srcOrd="0" destOrd="0" presId="urn:microsoft.com/office/officeart/2005/8/layout/process4"/>
    <dgm:cxn modelId="{B05A7C43-2536-4DDF-A0AF-E018EA2CA5D6}" srcId="{DC2744A1-5BA9-49B6-85E9-BB7C87A8BAA6}" destId="{7504222A-FA83-4FF2-A06F-972BBEE4CB55}" srcOrd="0" destOrd="0" parTransId="{97CECC41-40DA-4FF0-8FB6-D487EA0B7446}" sibTransId="{E7ACA057-97DF-4EC6-9EB9-1B09DE2AE5DB}"/>
    <dgm:cxn modelId="{FA589A67-D21C-4C91-98AE-A63D98B182B1}" type="presOf" srcId="{CCF75D69-8E69-4310-9C3E-FEF79E489D88}" destId="{FAF9D3E8-282F-439C-B334-13215EF453F5}" srcOrd="0" destOrd="0" presId="urn:microsoft.com/office/officeart/2005/8/layout/process4"/>
    <dgm:cxn modelId="{74FB6F4A-7C25-4730-B180-E2E330FCE113}" type="presOf" srcId="{66F5E3C4-850C-462A-B304-ECBF404D0A1C}" destId="{CA25DBDF-3E7A-4752-B295-6C108A61ED34}" srcOrd="1" destOrd="0" presId="urn:microsoft.com/office/officeart/2005/8/layout/process4"/>
    <dgm:cxn modelId="{49FF3570-8AAE-42E1-98CD-194A31A05A45}" type="presOf" srcId="{181FDA32-F079-4745-899F-EA2AF974C3C7}" destId="{576B877A-EB27-4788-9C93-C6EBE6719D3E}" srcOrd="1" destOrd="0" presId="urn:microsoft.com/office/officeart/2005/8/layout/process4"/>
    <dgm:cxn modelId="{13C20C52-6BF1-40F8-83DF-4CF21165CC5F}" srcId="{AE5EC137-5C8E-4ABF-804B-09CA7E64E25F}" destId="{181FDA32-F079-4745-899F-EA2AF974C3C7}" srcOrd="3" destOrd="0" parTransId="{574A2C5B-AE02-46C0-9046-4033B044ECDF}" sibTransId="{69193339-914B-4C0A-BA01-0C1EFC7244C9}"/>
    <dgm:cxn modelId="{32172D7D-4F4A-45FB-9C95-9D885361858A}" type="presOf" srcId="{AD78E423-7AE6-49A1-8634-091ECD3BF032}" destId="{25F11996-159C-4D19-A330-AABB1413C1CB}" srcOrd="0" destOrd="0" presId="urn:microsoft.com/office/officeart/2005/8/layout/process4"/>
    <dgm:cxn modelId="{4B8BE299-3481-4497-99CD-771673EEA704}" type="presOf" srcId="{181FDA32-F079-4745-899F-EA2AF974C3C7}" destId="{27ABE326-FF08-4EE8-A118-D3261B594D27}" srcOrd="0" destOrd="0" presId="urn:microsoft.com/office/officeart/2005/8/layout/process4"/>
    <dgm:cxn modelId="{456FA0A4-A261-4F47-893F-353294E51CB8}" srcId="{CCF75D69-8E69-4310-9C3E-FEF79E489D88}" destId="{3E16ADC3-514F-4F24-9D95-9565DA4D74AF}" srcOrd="1" destOrd="0" parTransId="{EDBA3C62-6CFE-498C-B46B-D1E96456692C}" sibTransId="{A00B3AFC-F279-48A1-9B1B-B4FE57DA03F0}"/>
    <dgm:cxn modelId="{A3028FAD-8E2D-4C2F-9EB5-9A7972836CD3}" srcId="{66F5E3C4-850C-462A-B304-ECBF404D0A1C}" destId="{E9A555EF-408B-46A6-9803-0F18055B8138}" srcOrd="1" destOrd="0" parTransId="{306B9571-AFFF-4678-824E-09C0558F47F3}" sibTransId="{F7776A5A-A4F9-4C2B-9B50-3295CE4D0CA9}"/>
    <dgm:cxn modelId="{A410E8B5-DA1B-406E-94EC-DADDAE84B239}" srcId="{BCC5DDDF-97CD-4160-B6B2-51EB7BECA1B4}" destId="{AD78E423-7AE6-49A1-8634-091ECD3BF032}" srcOrd="1" destOrd="0" parTransId="{121D3699-8299-4914-B620-8C28F7A24A0D}" sibTransId="{6F44F56A-21BE-405B-863E-0A63FC1B1F9F}"/>
    <dgm:cxn modelId="{6BAA6DBA-485B-4B0B-A2E8-7DE22D93EFD5}" srcId="{181FDA32-F079-4745-899F-EA2AF974C3C7}" destId="{996D43C6-CAAA-4171-A252-2FE7E91EF00B}" srcOrd="0" destOrd="0" parTransId="{DDE7CCBE-FD9C-49A7-AA3F-2AEB8AB9D3FB}" sibTransId="{25CE56FD-6CA8-4015-92D8-40FA16E7115B}"/>
    <dgm:cxn modelId="{A81470D3-DCB1-470D-AC7E-FE8717D0DA49}" type="presOf" srcId="{AE5EC137-5C8E-4ABF-804B-09CA7E64E25F}" destId="{54FFB149-1799-4E12-A883-648EF4E0A1F2}" srcOrd="0" destOrd="0" presId="urn:microsoft.com/office/officeart/2005/8/layout/process4"/>
    <dgm:cxn modelId="{A40CE7D4-8AD2-4EF1-A906-45C5ECE8A3CF}" type="presOf" srcId="{4D9136BF-BF98-4BFE-A47B-5D131741E1A3}" destId="{2C8A5314-A5B9-4E80-9D37-68B5713B6903}" srcOrd="0" destOrd="0" presId="urn:microsoft.com/office/officeart/2005/8/layout/process4"/>
    <dgm:cxn modelId="{94784BE2-078C-401D-A7C3-72CDE5E5A0D8}" srcId="{AE5EC137-5C8E-4ABF-804B-09CA7E64E25F}" destId="{BCC5DDDF-97CD-4160-B6B2-51EB7BECA1B4}" srcOrd="2" destOrd="0" parTransId="{3B906B3C-1BEA-4C1F-8567-435EC3C1C4DA}" sibTransId="{EE2F46FE-B04C-43AE-928F-B7F380838BB5}"/>
    <dgm:cxn modelId="{2F8FA1E4-9746-415C-8FF2-72C7A93AAEC1}" type="presOf" srcId="{7504222A-FA83-4FF2-A06F-972BBEE4CB55}" destId="{D6C73C44-A524-4B5E-8536-6C6A3EDC8B8B}" srcOrd="0" destOrd="0" presId="urn:microsoft.com/office/officeart/2005/8/layout/process4"/>
    <dgm:cxn modelId="{79A24DE9-B595-47D7-B6E6-0335377D1F81}" type="presOf" srcId="{AE69048E-C3AB-4DF6-BB98-E142A54BA157}" destId="{57E6A5CF-8217-41C9-8530-0CD2A7031964}" srcOrd="0" destOrd="0" presId="urn:microsoft.com/office/officeart/2005/8/layout/process4"/>
    <dgm:cxn modelId="{D2C1B9EB-B17D-4856-AF76-FBDD1570C96C}" srcId="{DC2744A1-5BA9-49B6-85E9-BB7C87A8BAA6}" destId="{DD715C90-DB52-4EC2-BD59-AE444470B101}" srcOrd="1" destOrd="0" parTransId="{15B458D7-5738-42AB-AFC7-FD5360042CCD}" sibTransId="{783C3A6F-96C5-48C6-9CB7-342C99F23734}"/>
    <dgm:cxn modelId="{8937D6F0-10AF-4B5B-BF07-8F2190D87272}" type="presOf" srcId="{DC2744A1-5BA9-49B6-85E9-BB7C87A8BAA6}" destId="{44A78F9F-3203-4070-8881-87CF8C438E87}" srcOrd="1" destOrd="0" presId="urn:microsoft.com/office/officeart/2005/8/layout/process4"/>
    <dgm:cxn modelId="{B0062AF1-8087-4089-A11C-25BE8D5002C0}" srcId="{BCC5DDDF-97CD-4160-B6B2-51EB7BECA1B4}" destId="{BC76D01A-B755-4920-AE63-5177E22759C9}" srcOrd="0" destOrd="0" parTransId="{F6377872-00FA-405A-9E55-1589AA7B1045}" sibTransId="{A61CC550-D30A-407E-8B22-7DBF76E7E70F}"/>
    <dgm:cxn modelId="{2FEB11F6-BF8A-4506-9E73-222647A615BE}" srcId="{AE5EC137-5C8E-4ABF-804B-09CA7E64E25F}" destId="{66F5E3C4-850C-462A-B304-ECBF404D0A1C}" srcOrd="4" destOrd="0" parTransId="{DBA4F630-0213-490E-B553-3BD58DF07689}" sibTransId="{FA9F5AF4-7312-43AE-B750-295FCD299CB6}"/>
    <dgm:cxn modelId="{FAEE036E-F654-431E-8317-97784992205C}" type="presParOf" srcId="{54FFB149-1799-4E12-A883-648EF4E0A1F2}" destId="{8EFE8A44-1CAF-4717-9149-861238E7942D}" srcOrd="0" destOrd="0" presId="urn:microsoft.com/office/officeart/2005/8/layout/process4"/>
    <dgm:cxn modelId="{ED407E68-EB9D-46B9-8744-0A9BB8364269}" type="presParOf" srcId="{8EFE8A44-1CAF-4717-9149-861238E7942D}" destId="{705E4935-8BA3-4916-8737-ABB251CB215C}" srcOrd="0" destOrd="0" presId="urn:microsoft.com/office/officeart/2005/8/layout/process4"/>
    <dgm:cxn modelId="{674A9BD3-93CD-4379-8BF6-F5DB269D174F}" type="presParOf" srcId="{8EFE8A44-1CAF-4717-9149-861238E7942D}" destId="{CA25DBDF-3E7A-4752-B295-6C108A61ED34}" srcOrd="1" destOrd="0" presId="urn:microsoft.com/office/officeart/2005/8/layout/process4"/>
    <dgm:cxn modelId="{0F3E9C24-FA2E-4A2D-A6D7-D6E6A19002E5}" type="presParOf" srcId="{8EFE8A44-1CAF-4717-9149-861238E7942D}" destId="{6552881B-1E0C-4049-BB6E-2EAFDF8EC08F}" srcOrd="2" destOrd="0" presId="urn:microsoft.com/office/officeart/2005/8/layout/process4"/>
    <dgm:cxn modelId="{AE6E6D21-82D8-4479-B06A-009072B16D2E}" type="presParOf" srcId="{6552881B-1E0C-4049-BB6E-2EAFDF8EC08F}" destId="{2C8A5314-A5B9-4E80-9D37-68B5713B6903}" srcOrd="0" destOrd="0" presId="urn:microsoft.com/office/officeart/2005/8/layout/process4"/>
    <dgm:cxn modelId="{C4B6D201-DC90-4809-ABBC-12E0ADA88168}" type="presParOf" srcId="{6552881B-1E0C-4049-BB6E-2EAFDF8EC08F}" destId="{4161551B-6DCF-4B50-B92C-05E42EE2C9C5}" srcOrd="1" destOrd="0" presId="urn:microsoft.com/office/officeart/2005/8/layout/process4"/>
    <dgm:cxn modelId="{0201DB84-CEEB-4BCF-BF94-2977BEFA7417}" type="presParOf" srcId="{54FFB149-1799-4E12-A883-648EF4E0A1F2}" destId="{F6707657-B41F-4705-887C-40B554969D56}" srcOrd="1" destOrd="0" presId="urn:microsoft.com/office/officeart/2005/8/layout/process4"/>
    <dgm:cxn modelId="{6CCF5288-15DB-4503-99AF-E3BEB09DDE73}" type="presParOf" srcId="{54FFB149-1799-4E12-A883-648EF4E0A1F2}" destId="{C16D3FBF-956C-4B9C-9393-D12E634C2790}" srcOrd="2" destOrd="0" presId="urn:microsoft.com/office/officeart/2005/8/layout/process4"/>
    <dgm:cxn modelId="{D1317A85-92D7-4155-B9AA-8179171A5B99}" type="presParOf" srcId="{C16D3FBF-956C-4B9C-9393-D12E634C2790}" destId="{27ABE326-FF08-4EE8-A118-D3261B594D27}" srcOrd="0" destOrd="0" presId="urn:microsoft.com/office/officeart/2005/8/layout/process4"/>
    <dgm:cxn modelId="{37DE1253-5F6D-49D1-9EA0-CBE0FEFE78A2}" type="presParOf" srcId="{C16D3FBF-956C-4B9C-9393-D12E634C2790}" destId="{576B877A-EB27-4788-9C93-C6EBE6719D3E}" srcOrd="1" destOrd="0" presId="urn:microsoft.com/office/officeart/2005/8/layout/process4"/>
    <dgm:cxn modelId="{9174DE6E-E9B0-484E-B33C-AED3F3F98DEE}" type="presParOf" srcId="{C16D3FBF-956C-4B9C-9393-D12E634C2790}" destId="{60BA0F6B-45A0-44C9-8BE7-D48A74756DDD}" srcOrd="2" destOrd="0" presId="urn:microsoft.com/office/officeart/2005/8/layout/process4"/>
    <dgm:cxn modelId="{2A436510-0ED5-4276-9E25-496DB07107A9}" type="presParOf" srcId="{60BA0F6B-45A0-44C9-8BE7-D48A74756DDD}" destId="{E698995C-CF99-4CD7-B5FA-DA10446E127F}" srcOrd="0" destOrd="0" presId="urn:microsoft.com/office/officeart/2005/8/layout/process4"/>
    <dgm:cxn modelId="{C941A3BB-FADB-4B7C-8741-18FC791CBE03}" type="presParOf" srcId="{60BA0F6B-45A0-44C9-8BE7-D48A74756DDD}" destId="{03764444-C5F8-4459-89B1-CA12B5E2D0C8}" srcOrd="1" destOrd="0" presId="urn:microsoft.com/office/officeart/2005/8/layout/process4"/>
    <dgm:cxn modelId="{088D3858-0616-4C3F-B784-E65EAF2A3EC7}" type="presParOf" srcId="{54FFB149-1799-4E12-A883-648EF4E0A1F2}" destId="{20C29BDE-20CF-4A8B-AE2D-52C89F1611B5}" srcOrd="3" destOrd="0" presId="urn:microsoft.com/office/officeart/2005/8/layout/process4"/>
    <dgm:cxn modelId="{1748C19E-5A09-44A1-A93E-567A62ED68FC}" type="presParOf" srcId="{54FFB149-1799-4E12-A883-648EF4E0A1F2}" destId="{865471C9-96EE-445C-AB93-24FD600331DC}" srcOrd="4" destOrd="0" presId="urn:microsoft.com/office/officeart/2005/8/layout/process4"/>
    <dgm:cxn modelId="{A5BA35ED-AE25-4B23-960C-45709788EFCD}" type="presParOf" srcId="{865471C9-96EE-445C-AB93-24FD600331DC}" destId="{083C8505-3313-4823-8055-BB15C0D53647}" srcOrd="0" destOrd="0" presId="urn:microsoft.com/office/officeart/2005/8/layout/process4"/>
    <dgm:cxn modelId="{BC185DF2-C987-42C2-81B2-1BC034BE2C17}" type="presParOf" srcId="{865471C9-96EE-445C-AB93-24FD600331DC}" destId="{33487F9D-617E-4F2D-A7B1-3723E9F1ECEB}" srcOrd="1" destOrd="0" presId="urn:microsoft.com/office/officeart/2005/8/layout/process4"/>
    <dgm:cxn modelId="{526DEF92-7594-4A46-8E5C-9CEF5FE2E2E5}" type="presParOf" srcId="{865471C9-96EE-445C-AB93-24FD600331DC}" destId="{35625D33-3410-474D-9EA5-1AAF831AA4D5}" srcOrd="2" destOrd="0" presId="urn:microsoft.com/office/officeart/2005/8/layout/process4"/>
    <dgm:cxn modelId="{3A2571CC-68D8-4421-97B1-5B887B04D8B2}" type="presParOf" srcId="{35625D33-3410-474D-9EA5-1AAF831AA4D5}" destId="{9B615668-4EAD-44BE-A848-1F8AC756E962}" srcOrd="0" destOrd="0" presId="urn:microsoft.com/office/officeart/2005/8/layout/process4"/>
    <dgm:cxn modelId="{4051DF78-93F7-4D9F-977D-7707D6667B4A}" type="presParOf" srcId="{35625D33-3410-474D-9EA5-1AAF831AA4D5}" destId="{25F11996-159C-4D19-A330-AABB1413C1CB}" srcOrd="1" destOrd="0" presId="urn:microsoft.com/office/officeart/2005/8/layout/process4"/>
    <dgm:cxn modelId="{DDCC4910-02F4-4AE3-9A1A-B93967487AD1}" type="presParOf" srcId="{54FFB149-1799-4E12-A883-648EF4E0A1F2}" destId="{52649A08-C1F3-47BD-B9E2-A000E3B9F9F7}" srcOrd="5" destOrd="0" presId="urn:microsoft.com/office/officeart/2005/8/layout/process4"/>
    <dgm:cxn modelId="{30963D89-268F-4CF6-86AA-82DC2F19F122}" type="presParOf" srcId="{54FFB149-1799-4E12-A883-648EF4E0A1F2}" destId="{DEA9BA4A-8795-40F2-9873-0B32912D0BCB}" srcOrd="6" destOrd="0" presId="urn:microsoft.com/office/officeart/2005/8/layout/process4"/>
    <dgm:cxn modelId="{F90D509F-5052-4398-9829-2AF325A1958B}" type="presParOf" srcId="{DEA9BA4A-8795-40F2-9873-0B32912D0BCB}" destId="{6AA6D5F1-F1B6-4CBE-9660-4B66F167802D}" srcOrd="0" destOrd="0" presId="urn:microsoft.com/office/officeart/2005/8/layout/process4"/>
    <dgm:cxn modelId="{0D3A7FB3-4184-4EA5-8C81-07ABC07B2C94}" type="presParOf" srcId="{DEA9BA4A-8795-40F2-9873-0B32912D0BCB}" destId="{44A78F9F-3203-4070-8881-87CF8C438E87}" srcOrd="1" destOrd="0" presId="urn:microsoft.com/office/officeart/2005/8/layout/process4"/>
    <dgm:cxn modelId="{36AFC206-E1FB-4545-B39F-E9C288A888F6}" type="presParOf" srcId="{DEA9BA4A-8795-40F2-9873-0B32912D0BCB}" destId="{2EF1A3E2-8BB8-44A4-B554-0AFE6744E051}" srcOrd="2" destOrd="0" presId="urn:microsoft.com/office/officeart/2005/8/layout/process4"/>
    <dgm:cxn modelId="{C53ED488-9CAA-4E6A-AFF5-6E2DB486878F}" type="presParOf" srcId="{2EF1A3E2-8BB8-44A4-B554-0AFE6744E051}" destId="{D6C73C44-A524-4B5E-8536-6C6A3EDC8B8B}" srcOrd="0" destOrd="0" presId="urn:microsoft.com/office/officeart/2005/8/layout/process4"/>
    <dgm:cxn modelId="{2EE39E63-40FC-403D-81F8-86E09A346945}" type="presParOf" srcId="{2EF1A3E2-8BB8-44A4-B554-0AFE6744E051}" destId="{4956E5A4-00A6-4443-AC06-0B69FB55A33D}" srcOrd="1" destOrd="0" presId="urn:microsoft.com/office/officeart/2005/8/layout/process4"/>
    <dgm:cxn modelId="{9939F285-588B-4695-AE6E-26E7D74071EA}" type="presParOf" srcId="{54FFB149-1799-4E12-A883-648EF4E0A1F2}" destId="{E95806CA-E192-4CB0-BD2E-0A23608B597E}" srcOrd="7" destOrd="0" presId="urn:microsoft.com/office/officeart/2005/8/layout/process4"/>
    <dgm:cxn modelId="{6CCA61CB-AF71-4FC4-B86C-82C82B2BD0E7}" type="presParOf" srcId="{54FFB149-1799-4E12-A883-648EF4E0A1F2}" destId="{AE6EE2A5-984C-48AD-ADBD-335195EF0550}" srcOrd="8" destOrd="0" presId="urn:microsoft.com/office/officeart/2005/8/layout/process4"/>
    <dgm:cxn modelId="{6DA66405-ED07-44B9-97A3-5E22C51E1994}" type="presParOf" srcId="{AE6EE2A5-984C-48AD-ADBD-335195EF0550}" destId="{FAF9D3E8-282F-439C-B334-13215EF453F5}" srcOrd="0" destOrd="0" presId="urn:microsoft.com/office/officeart/2005/8/layout/process4"/>
    <dgm:cxn modelId="{E46C78E7-1AC0-428F-8DCE-F3ED9932FAE6}" type="presParOf" srcId="{AE6EE2A5-984C-48AD-ADBD-335195EF0550}" destId="{0A9D8A2C-4D6A-4ECF-9049-5300C3366178}" srcOrd="1" destOrd="0" presId="urn:microsoft.com/office/officeart/2005/8/layout/process4"/>
    <dgm:cxn modelId="{8A2D405E-D533-41E3-9687-A239F714C627}" type="presParOf" srcId="{AE6EE2A5-984C-48AD-ADBD-335195EF0550}" destId="{F39967C0-7185-45E4-8CD2-C13B99FEF7A2}" srcOrd="2" destOrd="0" presId="urn:microsoft.com/office/officeart/2005/8/layout/process4"/>
    <dgm:cxn modelId="{636C05E7-1E8B-463D-9DB1-F78D36FDF4DD}" type="presParOf" srcId="{F39967C0-7185-45E4-8CD2-C13B99FEF7A2}" destId="{57E6A5CF-8217-41C9-8530-0CD2A7031964}" srcOrd="0" destOrd="0" presId="urn:microsoft.com/office/officeart/2005/8/layout/process4"/>
    <dgm:cxn modelId="{BD4E4AEC-B043-4BC1-B0A9-22F354673DEF}" type="presParOf" srcId="{F39967C0-7185-45E4-8CD2-C13B99FEF7A2}" destId="{8AA78FF9-E67E-4ED8-81D4-56FDC75203F1}"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23132-9AB7-436E-B9A3-421C5254E283}">
      <dsp:nvSpPr>
        <dsp:cNvPr id="0" name=""/>
        <dsp:cNvSpPr/>
      </dsp:nvSpPr>
      <dsp:spPr>
        <a:xfrm>
          <a:off x="0" y="2830053"/>
          <a:ext cx="8229600" cy="806082"/>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aramond" pitchFamily="18" charset="0"/>
            </a:rPr>
            <a:t>They tell two of their friends, and so on and so on…</a:t>
          </a:r>
        </a:p>
      </dsp:txBody>
      <dsp:txXfrm>
        <a:off x="0" y="2830053"/>
        <a:ext cx="2468880" cy="806082"/>
      </dsp:txXfrm>
    </dsp:sp>
    <dsp:sp modelId="{BF2FFEFD-4087-43E8-B341-98536A4455B3}">
      <dsp:nvSpPr>
        <dsp:cNvPr id="0" name=""/>
        <dsp:cNvSpPr/>
      </dsp:nvSpPr>
      <dsp:spPr>
        <a:xfrm>
          <a:off x="0" y="1889623"/>
          <a:ext cx="8229600" cy="806082"/>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aramond" pitchFamily="18" charset="0"/>
            </a:rPr>
            <a:t>They each tell two of their friends, who also spend $50 on that same something.</a:t>
          </a:r>
        </a:p>
      </dsp:txBody>
      <dsp:txXfrm>
        <a:off x="0" y="1889623"/>
        <a:ext cx="2468880" cy="806082"/>
      </dsp:txXfrm>
    </dsp:sp>
    <dsp:sp modelId="{AB9C6549-F861-42BE-A154-BE4F95A9860A}">
      <dsp:nvSpPr>
        <dsp:cNvPr id="0" name=""/>
        <dsp:cNvSpPr/>
      </dsp:nvSpPr>
      <dsp:spPr>
        <a:xfrm>
          <a:off x="0" y="949193"/>
          <a:ext cx="8229600" cy="806082"/>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aramond" pitchFamily="18" charset="0"/>
            </a:rPr>
            <a:t>Two of your friends spend $50 on the same thing based on a referral from you. </a:t>
          </a:r>
        </a:p>
      </dsp:txBody>
      <dsp:txXfrm>
        <a:off x="0" y="949193"/>
        <a:ext cx="2468880" cy="806082"/>
      </dsp:txXfrm>
    </dsp:sp>
    <dsp:sp modelId="{CBE9FFBC-3CC4-4413-928F-44E6585CC523}">
      <dsp:nvSpPr>
        <dsp:cNvPr id="0" name=""/>
        <dsp:cNvSpPr/>
      </dsp:nvSpPr>
      <dsp:spPr>
        <a:xfrm>
          <a:off x="0" y="0"/>
          <a:ext cx="8229600" cy="806082"/>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aramond" pitchFamily="18" charset="0"/>
            </a:rPr>
            <a:t>You spend $50 on something based on a referral from a friend.</a:t>
          </a:r>
        </a:p>
      </dsp:txBody>
      <dsp:txXfrm>
        <a:off x="0" y="0"/>
        <a:ext cx="2468880" cy="806082"/>
      </dsp:txXfrm>
    </dsp:sp>
    <dsp:sp modelId="{E20978C5-104B-45B3-A24C-BD49DC9F9774}">
      <dsp:nvSpPr>
        <dsp:cNvPr id="0" name=""/>
        <dsp:cNvSpPr/>
      </dsp:nvSpPr>
      <dsp:spPr>
        <a:xfrm>
          <a:off x="4763142" y="75937"/>
          <a:ext cx="1007603" cy="671735"/>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4782816" y="95611"/>
        <a:ext cx="968255" cy="632387"/>
      </dsp:txXfrm>
    </dsp:sp>
    <dsp:sp modelId="{1C006753-FFB1-431E-A3D0-D44340A075F0}">
      <dsp:nvSpPr>
        <dsp:cNvPr id="0" name=""/>
        <dsp:cNvSpPr/>
      </dsp:nvSpPr>
      <dsp:spPr>
        <a:xfrm>
          <a:off x="3629588" y="747672"/>
          <a:ext cx="1637355" cy="268694"/>
        </a:xfrm>
        <a:custGeom>
          <a:avLst/>
          <a:gdLst/>
          <a:ahLst/>
          <a:cxnLst/>
          <a:rect l="0" t="0" r="0" b="0"/>
          <a:pathLst>
            <a:path>
              <a:moveTo>
                <a:pt x="1637355" y="0"/>
              </a:moveTo>
              <a:lnTo>
                <a:pt x="1637355" y="134347"/>
              </a:lnTo>
              <a:lnTo>
                <a:pt x="0" y="134347"/>
              </a:lnTo>
              <a:lnTo>
                <a:pt x="0" y="268694"/>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DE96CB4-7B45-49AB-88EF-96DFAB3426AC}">
      <dsp:nvSpPr>
        <dsp:cNvPr id="0" name=""/>
        <dsp:cNvSpPr/>
      </dsp:nvSpPr>
      <dsp:spPr>
        <a:xfrm>
          <a:off x="3125786" y="1016367"/>
          <a:ext cx="1007603" cy="671735"/>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3145460" y="1036041"/>
        <a:ext cx="968255" cy="632387"/>
      </dsp:txXfrm>
    </dsp:sp>
    <dsp:sp modelId="{B3BFAB05-94D3-4549-AA96-EDBE30BF19B4}">
      <dsp:nvSpPr>
        <dsp:cNvPr id="0" name=""/>
        <dsp:cNvSpPr/>
      </dsp:nvSpPr>
      <dsp:spPr>
        <a:xfrm>
          <a:off x="2974645" y="1688102"/>
          <a:ext cx="654942" cy="268694"/>
        </a:xfrm>
        <a:custGeom>
          <a:avLst/>
          <a:gdLst/>
          <a:ahLst/>
          <a:cxnLst/>
          <a:rect l="0" t="0" r="0" b="0"/>
          <a:pathLst>
            <a:path>
              <a:moveTo>
                <a:pt x="654942" y="0"/>
              </a:moveTo>
              <a:lnTo>
                <a:pt x="654942" y="134347"/>
              </a:lnTo>
              <a:lnTo>
                <a:pt x="0" y="134347"/>
              </a:lnTo>
              <a:lnTo>
                <a:pt x="0" y="268694"/>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526A8D6-9435-41EF-B4B4-86C11B33ABD9}">
      <dsp:nvSpPr>
        <dsp:cNvPr id="0" name=""/>
        <dsp:cNvSpPr/>
      </dsp:nvSpPr>
      <dsp:spPr>
        <a:xfrm>
          <a:off x="2470843" y="1956797"/>
          <a:ext cx="1007603" cy="671735"/>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2490517" y="1976471"/>
        <a:ext cx="968255" cy="632387"/>
      </dsp:txXfrm>
    </dsp:sp>
    <dsp:sp modelId="{D74A5BFD-AEDD-403F-A168-259F1326A66F}">
      <dsp:nvSpPr>
        <dsp:cNvPr id="0" name=""/>
        <dsp:cNvSpPr/>
      </dsp:nvSpPr>
      <dsp:spPr>
        <a:xfrm>
          <a:off x="3629588" y="1688102"/>
          <a:ext cx="654942" cy="268694"/>
        </a:xfrm>
        <a:custGeom>
          <a:avLst/>
          <a:gdLst/>
          <a:ahLst/>
          <a:cxnLst/>
          <a:rect l="0" t="0" r="0" b="0"/>
          <a:pathLst>
            <a:path>
              <a:moveTo>
                <a:pt x="0" y="0"/>
              </a:moveTo>
              <a:lnTo>
                <a:pt x="0" y="134347"/>
              </a:lnTo>
              <a:lnTo>
                <a:pt x="654942" y="134347"/>
              </a:lnTo>
              <a:lnTo>
                <a:pt x="654942" y="268694"/>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2FC6288-C3FD-4D7C-BCA7-C87DF5BCB253}">
      <dsp:nvSpPr>
        <dsp:cNvPr id="0" name=""/>
        <dsp:cNvSpPr/>
      </dsp:nvSpPr>
      <dsp:spPr>
        <a:xfrm>
          <a:off x="3780728" y="1956797"/>
          <a:ext cx="1007603" cy="671735"/>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3800402" y="1976471"/>
        <a:ext cx="968255" cy="632387"/>
      </dsp:txXfrm>
    </dsp:sp>
    <dsp:sp modelId="{C63CC154-B1FA-4FAC-824A-2EA9875B640C}">
      <dsp:nvSpPr>
        <dsp:cNvPr id="0" name=""/>
        <dsp:cNvSpPr/>
      </dsp:nvSpPr>
      <dsp:spPr>
        <a:xfrm>
          <a:off x="5266944" y="747672"/>
          <a:ext cx="1637355" cy="268694"/>
        </a:xfrm>
        <a:custGeom>
          <a:avLst/>
          <a:gdLst/>
          <a:ahLst/>
          <a:cxnLst/>
          <a:rect l="0" t="0" r="0" b="0"/>
          <a:pathLst>
            <a:path>
              <a:moveTo>
                <a:pt x="0" y="0"/>
              </a:moveTo>
              <a:lnTo>
                <a:pt x="0" y="134347"/>
              </a:lnTo>
              <a:lnTo>
                <a:pt x="1637355" y="134347"/>
              </a:lnTo>
              <a:lnTo>
                <a:pt x="1637355" y="268694"/>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1DA413E-7132-4A88-BAF1-AF1F5BC6452E}">
      <dsp:nvSpPr>
        <dsp:cNvPr id="0" name=""/>
        <dsp:cNvSpPr/>
      </dsp:nvSpPr>
      <dsp:spPr>
        <a:xfrm>
          <a:off x="6400498" y="1016367"/>
          <a:ext cx="1007603" cy="671735"/>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6420172" y="1036041"/>
        <a:ext cx="968255" cy="632387"/>
      </dsp:txXfrm>
    </dsp:sp>
    <dsp:sp modelId="{1C208978-4093-4391-BB3A-A7862BAAD86F}">
      <dsp:nvSpPr>
        <dsp:cNvPr id="0" name=""/>
        <dsp:cNvSpPr/>
      </dsp:nvSpPr>
      <dsp:spPr>
        <a:xfrm>
          <a:off x="6249357" y="1688102"/>
          <a:ext cx="654942" cy="268694"/>
        </a:xfrm>
        <a:custGeom>
          <a:avLst/>
          <a:gdLst/>
          <a:ahLst/>
          <a:cxnLst/>
          <a:rect l="0" t="0" r="0" b="0"/>
          <a:pathLst>
            <a:path>
              <a:moveTo>
                <a:pt x="654942" y="0"/>
              </a:moveTo>
              <a:lnTo>
                <a:pt x="654942" y="134347"/>
              </a:lnTo>
              <a:lnTo>
                <a:pt x="0" y="134347"/>
              </a:lnTo>
              <a:lnTo>
                <a:pt x="0" y="268694"/>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2A66252-CF39-4656-B22E-F7C511744190}">
      <dsp:nvSpPr>
        <dsp:cNvPr id="0" name=""/>
        <dsp:cNvSpPr/>
      </dsp:nvSpPr>
      <dsp:spPr>
        <a:xfrm>
          <a:off x="5745555" y="1956797"/>
          <a:ext cx="1007603" cy="671735"/>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5765229" y="1976471"/>
        <a:ext cx="968255" cy="632387"/>
      </dsp:txXfrm>
    </dsp:sp>
    <dsp:sp modelId="{088BAEFE-DDA5-4C5D-8804-D00B20601349}">
      <dsp:nvSpPr>
        <dsp:cNvPr id="0" name=""/>
        <dsp:cNvSpPr/>
      </dsp:nvSpPr>
      <dsp:spPr>
        <a:xfrm>
          <a:off x="5594415" y="2628532"/>
          <a:ext cx="654942" cy="268694"/>
        </a:xfrm>
        <a:custGeom>
          <a:avLst/>
          <a:gdLst/>
          <a:ahLst/>
          <a:cxnLst/>
          <a:rect l="0" t="0" r="0" b="0"/>
          <a:pathLst>
            <a:path>
              <a:moveTo>
                <a:pt x="654942" y="0"/>
              </a:moveTo>
              <a:lnTo>
                <a:pt x="654942" y="134347"/>
              </a:lnTo>
              <a:lnTo>
                <a:pt x="0" y="134347"/>
              </a:lnTo>
              <a:lnTo>
                <a:pt x="0" y="268694"/>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1348503-BEBB-4B96-AD9F-8D8FA00A3DF4}">
      <dsp:nvSpPr>
        <dsp:cNvPr id="0" name=""/>
        <dsp:cNvSpPr/>
      </dsp:nvSpPr>
      <dsp:spPr>
        <a:xfrm>
          <a:off x="5090613" y="2897227"/>
          <a:ext cx="1007603" cy="671735"/>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5110287" y="2916901"/>
        <a:ext cx="968255" cy="632387"/>
      </dsp:txXfrm>
    </dsp:sp>
    <dsp:sp modelId="{6B7253EB-73F5-485A-A95D-919E6B17BF64}">
      <dsp:nvSpPr>
        <dsp:cNvPr id="0" name=""/>
        <dsp:cNvSpPr/>
      </dsp:nvSpPr>
      <dsp:spPr>
        <a:xfrm>
          <a:off x="6249357" y="2628532"/>
          <a:ext cx="654942" cy="268694"/>
        </a:xfrm>
        <a:custGeom>
          <a:avLst/>
          <a:gdLst/>
          <a:ahLst/>
          <a:cxnLst/>
          <a:rect l="0" t="0" r="0" b="0"/>
          <a:pathLst>
            <a:path>
              <a:moveTo>
                <a:pt x="0" y="0"/>
              </a:moveTo>
              <a:lnTo>
                <a:pt x="0" y="134347"/>
              </a:lnTo>
              <a:lnTo>
                <a:pt x="654942" y="134347"/>
              </a:lnTo>
              <a:lnTo>
                <a:pt x="654942" y="268694"/>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6F6104C-23E4-4235-8162-65115B6C7A6D}">
      <dsp:nvSpPr>
        <dsp:cNvPr id="0" name=""/>
        <dsp:cNvSpPr/>
      </dsp:nvSpPr>
      <dsp:spPr>
        <a:xfrm>
          <a:off x="6400498" y="2897227"/>
          <a:ext cx="1007603" cy="671735"/>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6420172" y="2916901"/>
        <a:ext cx="968255" cy="632387"/>
      </dsp:txXfrm>
    </dsp:sp>
    <dsp:sp modelId="{A9DE9390-0008-42BA-9A55-2828FA80A259}">
      <dsp:nvSpPr>
        <dsp:cNvPr id="0" name=""/>
        <dsp:cNvSpPr/>
      </dsp:nvSpPr>
      <dsp:spPr>
        <a:xfrm>
          <a:off x="6904299" y="1688102"/>
          <a:ext cx="654942" cy="268694"/>
        </a:xfrm>
        <a:custGeom>
          <a:avLst/>
          <a:gdLst/>
          <a:ahLst/>
          <a:cxnLst/>
          <a:rect l="0" t="0" r="0" b="0"/>
          <a:pathLst>
            <a:path>
              <a:moveTo>
                <a:pt x="0" y="0"/>
              </a:moveTo>
              <a:lnTo>
                <a:pt x="0" y="134347"/>
              </a:lnTo>
              <a:lnTo>
                <a:pt x="654942" y="134347"/>
              </a:lnTo>
              <a:lnTo>
                <a:pt x="654942" y="268694"/>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464EE18-EE90-4D56-B68E-55FA8CF16688}">
      <dsp:nvSpPr>
        <dsp:cNvPr id="0" name=""/>
        <dsp:cNvSpPr/>
      </dsp:nvSpPr>
      <dsp:spPr>
        <a:xfrm>
          <a:off x="7055440" y="1956797"/>
          <a:ext cx="1007603" cy="671735"/>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7075114" y="1976471"/>
        <a:ext cx="968255" cy="6323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84C14-E3A3-4BF7-92E3-256ABF7FF0D3}">
      <dsp:nvSpPr>
        <dsp:cNvPr id="0" name=""/>
        <dsp:cNvSpPr/>
      </dsp:nvSpPr>
      <dsp:spPr>
        <a:xfrm>
          <a:off x="0" y="2773870"/>
          <a:ext cx="8229600" cy="791616"/>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aramond" pitchFamily="18" charset="0"/>
            </a:rPr>
            <a:t>All 8 spend $50 and you receive 10%* from each of them. </a:t>
          </a:r>
        </a:p>
      </dsp:txBody>
      <dsp:txXfrm>
        <a:off x="0" y="2773870"/>
        <a:ext cx="2468880" cy="791616"/>
      </dsp:txXfrm>
    </dsp:sp>
    <dsp:sp modelId="{DBDC644A-EECD-4C22-9F4A-729178651E2F}">
      <dsp:nvSpPr>
        <dsp:cNvPr id="0" name=""/>
        <dsp:cNvSpPr/>
      </dsp:nvSpPr>
      <dsp:spPr>
        <a:xfrm>
          <a:off x="0" y="1850318"/>
          <a:ext cx="8229600" cy="791616"/>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aramond" pitchFamily="18" charset="0"/>
            </a:rPr>
            <a:t>All 4 spend $50 and you receive 10%* from each of them. </a:t>
          </a:r>
        </a:p>
      </dsp:txBody>
      <dsp:txXfrm>
        <a:off x="0" y="1850318"/>
        <a:ext cx="2468880" cy="791616"/>
      </dsp:txXfrm>
    </dsp:sp>
    <dsp:sp modelId="{D58937FA-FA60-4688-86E2-9FA1C5282647}">
      <dsp:nvSpPr>
        <dsp:cNvPr id="0" name=""/>
        <dsp:cNvSpPr/>
      </dsp:nvSpPr>
      <dsp:spPr>
        <a:xfrm>
          <a:off x="0" y="926765"/>
          <a:ext cx="8229600" cy="791616"/>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aramond" pitchFamily="18" charset="0"/>
            </a:rPr>
            <a:t>Two of your friends spend $50 and you receive 10%* from both of them. </a:t>
          </a:r>
        </a:p>
      </dsp:txBody>
      <dsp:txXfrm>
        <a:off x="0" y="926765"/>
        <a:ext cx="2468880" cy="791616"/>
      </dsp:txXfrm>
    </dsp:sp>
    <dsp:sp modelId="{D257F44F-B349-4855-BD20-6D6320E24B18}">
      <dsp:nvSpPr>
        <dsp:cNvPr id="0" name=""/>
        <dsp:cNvSpPr/>
      </dsp:nvSpPr>
      <dsp:spPr>
        <a:xfrm>
          <a:off x="0" y="0"/>
          <a:ext cx="8229600" cy="791616"/>
        </a:xfrm>
        <a:prstGeom prst="roundRect">
          <a:avLst>
            <a:gd name="adj" fmla="val 10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Garamond" pitchFamily="18" charset="0"/>
            </a:rPr>
            <a:t>You spend $50 and get 10%* back</a:t>
          </a:r>
        </a:p>
      </dsp:txBody>
      <dsp:txXfrm>
        <a:off x="0" y="0"/>
        <a:ext cx="2468880" cy="791616"/>
      </dsp:txXfrm>
    </dsp:sp>
    <dsp:sp modelId="{A05B9DAA-762F-4ABE-8877-FCEDF8591557}">
      <dsp:nvSpPr>
        <dsp:cNvPr id="0" name=""/>
        <dsp:cNvSpPr/>
      </dsp:nvSpPr>
      <dsp:spPr>
        <a:xfrm>
          <a:off x="4772183" y="69180"/>
          <a:ext cx="989520" cy="659680"/>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4791504" y="88501"/>
        <a:ext cx="950878" cy="621038"/>
      </dsp:txXfrm>
    </dsp:sp>
    <dsp:sp modelId="{407FAD9A-881E-4349-BE97-2B98D7D090B9}">
      <dsp:nvSpPr>
        <dsp:cNvPr id="0" name=""/>
        <dsp:cNvSpPr/>
      </dsp:nvSpPr>
      <dsp:spPr>
        <a:xfrm>
          <a:off x="3658972" y="728860"/>
          <a:ext cx="1607971" cy="263872"/>
        </a:xfrm>
        <a:custGeom>
          <a:avLst/>
          <a:gdLst/>
          <a:ahLst/>
          <a:cxnLst/>
          <a:rect l="0" t="0" r="0" b="0"/>
          <a:pathLst>
            <a:path>
              <a:moveTo>
                <a:pt x="1607971" y="0"/>
              </a:moveTo>
              <a:lnTo>
                <a:pt x="1607971" y="131936"/>
              </a:lnTo>
              <a:lnTo>
                <a:pt x="0" y="131936"/>
              </a:lnTo>
              <a:lnTo>
                <a:pt x="0" y="263872"/>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61FF223-A0EB-465A-B8C6-97566BE3D18F}">
      <dsp:nvSpPr>
        <dsp:cNvPr id="0" name=""/>
        <dsp:cNvSpPr/>
      </dsp:nvSpPr>
      <dsp:spPr>
        <a:xfrm>
          <a:off x="3164211" y="992733"/>
          <a:ext cx="989520" cy="659680"/>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3183532" y="1012054"/>
        <a:ext cx="950878" cy="621038"/>
      </dsp:txXfrm>
    </dsp:sp>
    <dsp:sp modelId="{DD2AF30D-F62E-45FE-B636-E6EB39D3700E}">
      <dsp:nvSpPr>
        <dsp:cNvPr id="0" name=""/>
        <dsp:cNvSpPr/>
      </dsp:nvSpPr>
      <dsp:spPr>
        <a:xfrm>
          <a:off x="3015783" y="1652413"/>
          <a:ext cx="643188" cy="263872"/>
        </a:xfrm>
        <a:custGeom>
          <a:avLst/>
          <a:gdLst/>
          <a:ahLst/>
          <a:cxnLst/>
          <a:rect l="0" t="0" r="0" b="0"/>
          <a:pathLst>
            <a:path>
              <a:moveTo>
                <a:pt x="643188" y="0"/>
              </a:moveTo>
              <a:lnTo>
                <a:pt x="643188" y="131936"/>
              </a:lnTo>
              <a:lnTo>
                <a:pt x="0" y="131936"/>
              </a:lnTo>
              <a:lnTo>
                <a:pt x="0" y="263872"/>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6650F7E-EE78-404A-80AB-A6ADC3349E19}">
      <dsp:nvSpPr>
        <dsp:cNvPr id="0" name=""/>
        <dsp:cNvSpPr/>
      </dsp:nvSpPr>
      <dsp:spPr>
        <a:xfrm>
          <a:off x="2521023" y="1916286"/>
          <a:ext cx="989520" cy="659680"/>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2540344" y="1935607"/>
        <a:ext cx="950878" cy="621038"/>
      </dsp:txXfrm>
    </dsp:sp>
    <dsp:sp modelId="{8E96B1F3-A167-4CAC-A8DB-FB682E4D75DE}">
      <dsp:nvSpPr>
        <dsp:cNvPr id="0" name=""/>
        <dsp:cNvSpPr/>
      </dsp:nvSpPr>
      <dsp:spPr>
        <a:xfrm>
          <a:off x="3658972" y="1652413"/>
          <a:ext cx="643188" cy="263872"/>
        </a:xfrm>
        <a:custGeom>
          <a:avLst/>
          <a:gdLst/>
          <a:ahLst/>
          <a:cxnLst/>
          <a:rect l="0" t="0" r="0" b="0"/>
          <a:pathLst>
            <a:path>
              <a:moveTo>
                <a:pt x="0" y="0"/>
              </a:moveTo>
              <a:lnTo>
                <a:pt x="0" y="131936"/>
              </a:lnTo>
              <a:lnTo>
                <a:pt x="643188" y="131936"/>
              </a:lnTo>
              <a:lnTo>
                <a:pt x="643188" y="263872"/>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B7988C3-6CD7-4CDF-875B-E2EDB826750B}">
      <dsp:nvSpPr>
        <dsp:cNvPr id="0" name=""/>
        <dsp:cNvSpPr/>
      </dsp:nvSpPr>
      <dsp:spPr>
        <a:xfrm>
          <a:off x="3807400" y="1916286"/>
          <a:ext cx="989520" cy="659680"/>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3826721" y="1935607"/>
        <a:ext cx="950878" cy="621038"/>
      </dsp:txXfrm>
    </dsp:sp>
    <dsp:sp modelId="{0147FC02-38D1-48F8-BA69-AFD7BD12BA96}">
      <dsp:nvSpPr>
        <dsp:cNvPr id="0" name=""/>
        <dsp:cNvSpPr/>
      </dsp:nvSpPr>
      <dsp:spPr>
        <a:xfrm>
          <a:off x="5266943" y="728860"/>
          <a:ext cx="1607971" cy="263872"/>
        </a:xfrm>
        <a:custGeom>
          <a:avLst/>
          <a:gdLst/>
          <a:ahLst/>
          <a:cxnLst/>
          <a:rect l="0" t="0" r="0" b="0"/>
          <a:pathLst>
            <a:path>
              <a:moveTo>
                <a:pt x="0" y="0"/>
              </a:moveTo>
              <a:lnTo>
                <a:pt x="0" y="131936"/>
              </a:lnTo>
              <a:lnTo>
                <a:pt x="1607971" y="131936"/>
              </a:lnTo>
              <a:lnTo>
                <a:pt x="1607971" y="263872"/>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1E05D5F-4F5F-4757-B33B-5FDC43F72E8F}">
      <dsp:nvSpPr>
        <dsp:cNvPr id="0" name=""/>
        <dsp:cNvSpPr/>
      </dsp:nvSpPr>
      <dsp:spPr>
        <a:xfrm>
          <a:off x="6380155" y="992733"/>
          <a:ext cx="989520" cy="659680"/>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6399476" y="1012054"/>
        <a:ext cx="950878" cy="621038"/>
      </dsp:txXfrm>
    </dsp:sp>
    <dsp:sp modelId="{27A50657-E29D-413C-A270-44D0F4725DE0}">
      <dsp:nvSpPr>
        <dsp:cNvPr id="0" name=""/>
        <dsp:cNvSpPr/>
      </dsp:nvSpPr>
      <dsp:spPr>
        <a:xfrm>
          <a:off x="6231726" y="1652413"/>
          <a:ext cx="643188" cy="263872"/>
        </a:xfrm>
        <a:custGeom>
          <a:avLst/>
          <a:gdLst/>
          <a:ahLst/>
          <a:cxnLst/>
          <a:rect l="0" t="0" r="0" b="0"/>
          <a:pathLst>
            <a:path>
              <a:moveTo>
                <a:pt x="643188" y="0"/>
              </a:moveTo>
              <a:lnTo>
                <a:pt x="643188" y="131936"/>
              </a:lnTo>
              <a:lnTo>
                <a:pt x="0" y="131936"/>
              </a:lnTo>
              <a:lnTo>
                <a:pt x="0" y="263872"/>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4A56FE9-1AEE-4961-829C-E88CAA0A419E}">
      <dsp:nvSpPr>
        <dsp:cNvPr id="0" name=""/>
        <dsp:cNvSpPr/>
      </dsp:nvSpPr>
      <dsp:spPr>
        <a:xfrm>
          <a:off x="5736966" y="1916286"/>
          <a:ext cx="989520" cy="659680"/>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5756287" y="1935607"/>
        <a:ext cx="950878" cy="621038"/>
      </dsp:txXfrm>
    </dsp:sp>
    <dsp:sp modelId="{4F9D4996-D1C7-4AB6-911C-605082E17527}">
      <dsp:nvSpPr>
        <dsp:cNvPr id="0" name=""/>
        <dsp:cNvSpPr/>
      </dsp:nvSpPr>
      <dsp:spPr>
        <a:xfrm>
          <a:off x="5588538" y="2575966"/>
          <a:ext cx="643188" cy="263872"/>
        </a:xfrm>
        <a:custGeom>
          <a:avLst/>
          <a:gdLst/>
          <a:ahLst/>
          <a:cxnLst/>
          <a:rect l="0" t="0" r="0" b="0"/>
          <a:pathLst>
            <a:path>
              <a:moveTo>
                <a:pt x="643188" y="0"/>
              </a:moveTo>
              <a:lnTo>
                <a:pt x="643188" y="131936"/>
              </a:lnTo>
              <a:lnTo>
                <a:pt x="0" y="131936"/>
              </a:lnTo>
              <a:lnTo>
                <a:pt x="0" y="263872"/>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490F1C1-4C62-4F89-9ED1-79F805E7E75E}">
      <dsp:nvSpPr>
        <dsp:cNvPr id="0" name=""/>
        <dsp:cNvSpPr/>
      </dsp:nvSpPr>
      <dsp:spPr>
        <a:xfrm>
          <a:off x="5093777" y="2839839"/>
          <a:ext cx="989520" cy="659680"/>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5113098" y="2859160"/>
        <a:ext cx="950878" cy="621038"/>
      </dsp:txXfrm>
    </dsp:sp>
    <dsp:sp modelId="{6988B9EC-A417-4BC1-A2C3-2A082BD1A2B9}">
      <dsp:nvSpPr>
        <dsp:cNvPr id="0" name=""/>
        <dsp:cNvSpPr/>
      </dsp:nvSpPr>
      <dsp:spPr>
        <a:xfrm>
          <a:off x="6231726" y="2575966"/>
          <a:ext cx="643188" cy="263872"/>
        </a:xfrm>
        <a:custGeom>
          <a:avLst/>
          <a:gdLst/>
          <a:ahLst/>
          <a:cxnLst/>
          <a:rect l="0" t="0" r="0" b="0"/>
          <a:pathLst>
            <a:path>
              <a:moveTo>
                <a:pt x="0" y="0"/>
              </a:moveTo>
              <a:lnTo>
                <a:pt x="0" y="131936"/>
              </a:lnTo>
              <a:lnTo>
                <a:pt x="643188" y="131936"/>
              </a:lnTo>
              <a:lnTo>
                <a:pt x="643188" y="263872"/>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EC496E0-CAD7-4737-8769-0A723809B2D2}">
      <dsp:nvSpPr>
        <dsp:cNvPr id="0" name=""/>
        <dsp:cNvSpPr/>
      </dsp:nvSpPr>
      <dsp:spPr>
        <a:xfrm>
          <a:off x="6380155" y="2839839"/>
          <a:ext cx="989520" cy="659680"/>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6399476" y="2859160"/>
        <a:ext cx="950878" cy="621038"/>
      </dsp:txXfrm>
    </dsp:sp>
    <dsp:sp modelId="{00615CCD-F11A-458C-9390-7D664C1ABED1}">
      <dsp:nvSpPr>
        <dsp:cNvPr id="0" name=""/>
        <dsp:cNvSpPr/>
      </dsp:nvSpPr>
      <dsp:spPr>
        <a:xfrm>
          <a:off x="6874915" y="1652413"/>
          <a:ext cx="643188" cy="263872"/>
        </a:xfrm>
        <a:custGeom>
          <a:avLst/>
          <a:gdLst/>
          <a:ahLst/>
          <a:cxnLst/>
          <a:rect l="0" t="0" r="0" b="0"/>
          <a:pathLst>
            <a:path>
              <a:moveTo>
                <a:pt x="0" y="0"/>
              </a:moveTo>
              <a:lnTo>
                <a:pt x="0" y="131936"/>
              </a:lnTo>
              <a:lnTo>
                <a:pt x="643188" y="131936"/>
              </a:lnTo>
              <a:lnTo>
                <a:pt x="643188" y="263872"/>
              </a:lnTo>
            </a:path>
          </a:pathLst>
        </a:custGeom>
        <a:noFill/>
        <a:ln w="55000" cap="flat" cmpd="thickThin"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C5819D8-4DEF-47D3-99EC-25F6F153D4C3}">
      <dsp:nvSpPr>
        <dsp:cNvPr id="0" name=""/>
        <dsp:cNvSpPr/>
      </dsp:nvSpPr>
      <dsp:spPr>
        <a:xfrm>
          <a:off x="7023343" y="1916286"/>
          <a:ext cx="989520" cy="659680"/>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$50.</a:t>
          </a:r>
        </a:p>
      </dsp:txBody>
      <dsp:txXfrm>
        <a:off x="7042664" y="1935607"/>
        <a:ext cx="950878" cy="6210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C4B7B-9312-4F2F-A817-86CC124C754C}">
      <dsp:nvSpPr>
        <dsp:cNvPr id="0" name=""/>
        <dsp:cNvSpPr/>
      </dsp:nvSpPr>
      <dsp:spPr>
        <a:xfrm>
          <a:off x="2595" y="18025"/>
          <a:ext cx="2530673" cy="1012269"/>
        </a:xfrm>
        <a:prstGeom prst="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Garamond" pitchFamily="18" charset="0"/>
            </a:rPr>
            <a:t>Health &amp; Beauty</a:t>
          </a:r>
        </a:p>
      </dsp:txBody>
      <dsp:txXfrm>
        <a:off x="2595" y="18025"/>
        <a:ext cx="2530673" cy="1012269"/>
      </dsp:txXfrm>
    </dsp:sp>
    <dsp:sp modelId="{58107061-D1D1-4831-86DB-EBAAB00079CD}">
      <dsp:nvSpPr>
        <dsp:cNvPr id="0" name=""/>
        <dsp:cNvSpPr/>
      </dsp:nvSpPr>
      <dsp:spPr>
        <a:xfrm>
          <a:off x="2595" y="1030294"/>
          <a:ext cx="2530673" cy="2152080"/>
        </a:xfrm>
        <a:prstGeom prst="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latin typeface="Garamond" pitchFamily="18" charset="0"/>
            </a:rPr>
            <a:t>With the Baby Boomers at or on the verge of retirement, the desire for staying fit and youthful is at an all time high.</a:t>
          </a:r>
        </a:p>
      </dsp:txBody>
      <dsp:txXfrm>
        <a:off x="2595" y="1030294"/>
        <a:ext cx="2530673" cy="2152080"/>
      </dsp:txXfrm>
    </dsp:sp>
    <dsp:sp modelId="{18417CE3-9A69-4496-9B58-C1C68391FBCF}">
      <dsp:nvSpPr>
        <dsp:cNvPr id="0" name=""/>
        <dsp:cNvSpPr/>
      </dsp:nvSpPr>
      <dsp:spPr>
        <a:xfrm>
          <a:off x="2887563" y="18025"/>
          <a:ext cx="2530673" cy="1012269"/>
        </a:xfrm>
        <a:prstGeom prst="rect">
          <a:avLst/>
        </a:prstGeom>
        <a:solidFill>
          <a:schemeClr val="accent3">
            <a:hueOff val="5812304"/>
            <a:satOff val="-18573"/>
            <a:lumOff val="-4706"/>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Garamond" pitchFamily="18" charset="0"/>
            </a:rPr>
            <a:t>Online Purchasing</a:t>
          </a:r>
        </a:p>
      </dsp:txBody>
      <dsp:txXfrm>
        <a:off x="2887563" y="18025"/>
        <a:ext cx="2530673" cy="1012269"/>
      </dsp:txXfrm>
    </dsp:sp>
    <dsp:sp modelId="{B4907385-6FA1-4F0F-B83A-ECAA02975583}">
      <dsp:nvSpPr>
        <dsp:cNvPr id="0" name=""/>
        <dsp:cNvSpPr/>
      </dsp:nvSpPr>
      <dsp:spPr>
        <a:xfrm>
          <a:off x="2887563" y="1030294"/>
          <a:ext cx="2530673" cy="2152080"/>
        </a:xfrm>
        <a:prstGeom prst="rect">
          <a:avLst/>
        </a:prstGeom>
        <a:solidFill>
          <a:schemeClr val="accent3">
            <a:tint val="40000"/>
            <a:alpha val="90000"/>
            <a:hueOff val="6385567"/>
            <a:satOff val="-26549"/>
            <a:lumOff val="-224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latin typeface="Garamond" pitchFamily="18" charset="0"/>
            </a:rPr>
            <a:t>With the ease and convenience of shopping online, more consumers are shifting their purchasing power to the internet.</a:t>
          </a:r>
        </a:p>
      </dsp:txBody>
      <dsp:txXfrm>
        <a:off x="2887563" y="1030294"/>
        <a:ext cx="2530673" cy="2152080"/>
      </dsp:txXfrm>
    </dsp:sp>
    <dsp:sp modelId="{46F5D6AF-602C-4E3C-9810-5ED2804E39F5}">
      <dsp:nvSpPr>
        <dsp:cNvPr id="0" name=""/>
        <dsp:cNvSpPr/>
      </dsp:nvSpPr>
      <dsp:spPr>
        <a:xfrm>
          <a:off x="5772530" y="18025"/>
          <a:ext cx="2530673" cy="1012269"/>
        </a:xfrm>
        <a:prstGeom prst="rect">
          <a:avLst/>
        </a:prstGeom>
        <a:solidFill>
          <a:schemeClr val="accent3">
            <a:hueOff val="11624607"/>
            <a:satOff val="-37145"/>
            <a:lumOff val="-9412"/>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Garamond" pitchFamily="18" charset="0"/>
            </a:rPr>
            <a:t>Home-Based Businesses</a:t>
          </a:r>
          <a:endParaRPr lang="en-US" sz="2800" b="1" kern="1200" dirty="0">
            <a:latin typeface="Garamond" pitchFamily="18" charset="0"/>
          </a:endParaRPr>
        </a:p>
      </dsp:txBody>
      <dsp:txXfrm>
        <a:off x="5772530" y="18025"/>
        <a:ext cx="2530673" cy="1012269"/>
      </dsp:txXfrm>
    </dsp:sp>
    <dsp:sp modelId="{F085D496-A6F2-4D8A-A59D-86EC981B7AB6}">
      <dsp:nvSpPr>
        <dsp:cNvPr id="0" name=""/>
        <dsp:cNvSpPr/>
      </dsp:nvSpPr>
      <dsp:spPr>
        <a:xfrm>
          <a:off x="5772530" y="1030294"/>
          <a:ext cx="2530673" cy="2152080"/>
        </a:xfrm>
        <a:prstGeom prst="rect">
          <a:avLst/>
        </a:prstGeom>
        <a:solidFill>
          <a:schemeClr val="accent3">
            <a:tint val="40000"/>
            <a:alpha val="90000"/>
            <a:hueOff val="12771134"/>
            <a:satOff val="-53098"/>
            <a:lumOff val="-448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latin typeface="Garamond" pitchFamily="18" charset="0"/>
            </a:rPr>
            <a:t>With their financial security in doubt, many people are looking for other ways to generate income.        </a:t>
          </a:r>
          <a:r>
            <a:rPr lang="en-US" sz="1500" b="1" kern="1200" baseline="0" dirty="0">
              <a:solidFill>
                <a:srgbClr val="C00000"/>
              </a:solidFill>
              <a:latin typeface="Garamond" pitchFamily="18" charset="0"/>
            </a:rPr>
            <a:t>(Income Diversification)</a:t>
          </a:r>
        </a:p>
      </dsp:txBody>
      <dsp:txXfrm>
        <a:off x="5772530" y="1030294"/>
        <a:ext cx="2530673" cy="21520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2F1E2-F935-479B-BD58-7692C2761BCA}">
      <dsp:nvSpPr>
        <dsp:cNvPr id="0" name=""/>
        <dsp:cNvSpPr/>
      </dsp:nvSpPr>
      <dsp:spPr>
        <a:xfrm>
          <a:off x="2621279" y="0"/>
          <a:ext cx="3931920" cy="809625"/>
        </a:xfrm>
        <a:prstGeom prst="rightArrow">
          <a:avLst>
            <a:gd name="adj1" fmla="val 75000"/>
            <a:gd name="adj2" fmla="val 50000"/>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228600" algn="ctr" defTabSz="889000">
            <a:lnSpc>
              <a:spcPct val="90000"/>
            </a:lnSpc>
            <a:spcBef>
              <a:spcPct val="0"/>
            </a:spcBef>
            <a:spcAft>
              <a:spcPct val="15000"/>
            </a:spcAft>
            <a:buChar char="•"/>
          </a:pPr>
          <a:r>
            <a:rPr lang="en-US" sz="2000" b="1" kern="1200" dirty="0">
              <a:latin typeface="Garamond" pitchFamily="18" charset="0"/>
            </a:rPr>
            <a:t>$0.00 – $300.00 per month</a:t>
          </a:r>
        </a:p>
      </dsp:txBody>
      <dsp:txXfrm>
        <a:off x="2621279" y="101203"/>
        <a:ext cx="3628311" cy="607219"/>
      </dsp:txXfrm>
    </dsp:sp>
    <dsp:sp modelId="{134AC187-4A48-4A36-9A1E-306CE2831A69}">
      <dsp:nvSpPr>
        <dsp:cNvPr id="0" name=""/>
        <dsp:cNvSpPr/>
      </dsp:nvSpPr>
      <dsp:spPr>
        <a:xfrm>
          <a:off x="0" y="0"/>
          <a:ext cx="2621280" cy="809625"/>
        </a:xfrm>
        <a:prstGeom prst="round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itchFamily="18" charset="0"/>
            </a:rPr>
            <a:t>1-3 months </a:t>
          </a:r>
          <a:endParaRPr lang="en-US" sz="2000" b="1" kern="1200" dirty="0"/>
        </a:p>
      </dsp:txBody>
      <dsp:txXfrm>
        <a:off x="39523" y="39523"/>
        <a:ext cx="2542234" cy="730579"/>
      </dsp:txXfrm>
    </dsp:sp>
    <dsp:sp modelId="{D3A10475-A741-4886-A158-9D428B1DFD83}">
      <dsp:nvSpPr>
        <dsp:cNvPr id="0" name=""/>
        <dsp:cNvSpPr/>
      </dsp:nvSpPr>
      <dsp:spPr>
        <a:xfrm>
          <a:off x="2621279" y="890587"/>
          <a:ext cx="3931920" cy="809625"/>
        </a:xfrm>
        <a:prstGeom prst="rightArrow">
          <a:avLst>
            <a:gd name="adj1" fmla="val 75000"/>
            <a:gd name="adj2" fmla="val 50000"/>
          </a:avLst>
        </a:prstGeom>
        <a:solidFill>
          <a:schemeClr val="accent3">
            <a:tint val="40000"/>
            <a:alpha val="90000"/>
            <a:hueOff val="6385567"/>
            <a:satOff val="-26549"/>
            <a:lumOff val="-2243"/>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228600" algn="ctr" defTabSz="889000">
            <a:lnSpc>
              <a:spcPct val="90000"/>
            </a:lnSpc>
            <a:spcBef>
              <a:spcPct val="0"/>
            </a:spcBef>
            <a:spcAft>
              <a:spcPct val="15000"/>
            </a:spcAft>
            <a:buChar char="•"/>
          </a:pPr>
          <a:r>
            <a:rPr lang="en-US" sz="2000" b="1" kern="1200" dirty="0">
              <a:latin typeface="Garamond" pitchFamily="18" charset="0"/>
            </a:rPr>
            <a:t>$100.00 – $500.00 per month</a:t>
          </a:r>
        </a:p>
      </dsp:txBody>
      <dsp:txXfrm>
        <a:off x="2621279" y="991790"/>
        <a:ext cx="3628311" cy="607219"/>
      </dsp:txXfrm>
    </dsp:sp>
    <dsp:sp modelId="{154C333C-5562-45C5-8118-DA098C293712}">
      <dsp:nvSpPr>
        <dsp:cNvPr id="0" name=""/>
        <dsp:cNvSpPr/>
      </dsp:nvSpPr>
      <dsp:spPr>
        <a:xfrm>
          <a:off x="0" y="890587"/>
          <a:ext cx="2621280" cy="809625"/>
        </a:xfrm>
        <a:prstGeom prst="roundRect">
          <a:avLst/>
        </a:prstGeom>
        <a:solidFill>
          <a:schemeClr val="accent3">
            <a:hueOff val="5812304"/>
            <a:satOff val="-18573"/>
            <a:lumOff val="-4706"/>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itchFamily="18" charset="0"/>
            </a:rPr>
            <a:t>3-6 months </a:t>
          </a:r>
        </a:p>
      </dsp:txBody>
      <dsp:txXfrm>
        <a:off x="39523" y="930110"/>
        <a:ext cx="2542234" cy="730579"/>
      </dsp:txXfrm>
    </dsp:sp>
    <dsp:sp modelId="{9BC8DF64-4274-4DA7-86FF-7F72D3CAFED0}">
      <dsp:nvSpPr>
        <dsp:cNvPr id="0" name=""/>
        <dsp:cNvSpPr/>
      </dsp:nvSpPr>
      <dsp:spPr>
        <a:xfrm>
          <a:off x="2621279" y="1781175"/>
          <a:ext cx="3931920" cy="809625"/>
        </a:xfrm>
        <a:prstGeom prst="rightArrow">
          <a:avLst>
            <a:gd name="adj1" fmla="val 75000"/>
            <a:gd name="adj2" fmla="val 50000"/>
          </a:avLst>
        </a:prstGeom>
        <a:solidFill>
          <a:schemeClr val="accent3">
            <a:tint val="40000"/>
            <a:alpha val="90000"/>
            <a:hueOff val="12771134"/>
            <a:satOff val="-53098"/>
            <a:lumOff val="-448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228600" lvl="1" indent="-228600" algn="ctr" defTabSz="889000">
            <a:lnSpc>
              <a:spcPct val="90000"/>
            </a:lnSpc>
            <a:spcBef>
              <a:spcPct val="0"/>
            </a:spcBef>
            <a:spcAft>
              <a:spcPct val="15000"/>
            </a:spcAft>
            <a:buChar char="•"/>
          </a:pPr>
          <a:r>
            <a:rPr lang="en-US" sz="2000" b="1" kern="1200" dirty="0">
              <a:latin typeface="Garamond" pitchFamily="18" charset="0"/>
            </a:rPr>
            <a:t>$300.00 – $1,000.00 per month</a:t>
          </a:r>
        </a:p>
      </dsp:txBody>
      <dsp:txXfrm>
        <a:off x="2621279" y="1882378"/>
        <a:ext cx="3628311" cy="607219"/>
      </dsp:txXfrm>
    </dsp:sp>
    <dsp:sp modelId="{F3873533-1618-405D-BAA2-09A00B6BBA0E}">
      <dsp:nvSpPr>
        <dsp:cNvPr id="0" name=""/>
        <dsp:cNvSpPr/>
      </dsp:nvSpPr>
      <dsp:spPr>
        <a:xfrm>
          <a:off x="0" y="1781175"/>
          <a:ext cx="2621280" cy="809625"/>
        </a:xfrm>
        <a:prstGeom prst="roundRect">
          <a:avLst/>
        </a:prstGeom>
        <a:solidFill>
          <a:schemeClr val="accent3">
            <a:hueOff val="11624607"/>
            <a:satOff val="-37145"/>
            <a:lumOff val="-9412"/>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itchFamily="18" charset="0"/>
            </a:rPr>
            <a:t>6-12 months</a:t>
          </a:r>
          <a:endParaRPr lang="en-US" sz="2000" b="1" kern="1200" dirty="0"/>
        </a:p>
      </dsp:txBody>
      <dsp:txXfrm>
        <a:off x="39523" y="1820698"/>
        <a:ext cx="2542234" cy="7305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5DBDF-3E7A-4752-B295-6C108A61ED34}">
      <dsp:nvSpPr>
        <dsp:cNvPr id="0" name=""/>
        <dsp:cNvSpPr/>
      </dsp:nvSpPr>
      <dsp:spPr>
        <a:xfrm>
          <a:off x="0" y="3794902"/>
          <a:ext cx="8001000" cy="622585"/>
        </a:xfrm>
        <a:prstGeom prst="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itchFamily="18" charset="0"/>
            </a:rPr>
            <a:t>5</a:t>
          </a:r>
          <a:r>
            <a:rPr lang="en-US" sz="2000" b="1" kern="1200" baseline="30000" dirty="0">
              <a:latin typeface="Garamond" pitchFamily="18" charset="0"/>
            </a:rPr>
            <a:t>th </a:t>
          </a:r>
          <a:r>
            <a:rPr lang="en-US" sz="2000" b="1" kern="1200" dirty="0">
              <a:latin typeface="Garamond" pitchFamily="18" charset="0"/>
            </a:rPr>
            <a:t>Year</a:t>
          </a:r>
        </a:p>
      </dsp:txBody>
      <dsp:txXfrm>
        <a:off x="0" y="3794902"/>
        <a:ext cx="8001000" cy="336196"/>
      </dsp:txXfrm>
    </dsp:sp>
    <dsp:sp modelId="{2C8A5314-A5B9-4E80-9D37-68B5713B6903}">
      <dsp:nvSpPr>
        <dsp:cNvPr id="0" name=""/>
        <dsp:cNvSpPr/>
      </dsp:nvSpPr>
      <dsp:spPr>
        <a:xfrm>
          <a:off x="0" y="4118646"/>
          <a:ext cx="4000500" cy="286389"/>
        </a:xfrm>
        <a:prstGeom prst="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aramond" pitchFamily="18" charset="0"/>
            </a:rPr>
            <a:t>Month:  $10,000.00 – $20,000.00</a:t>
          </a:r>
        </a:p>
      </dsp:txBody>
      <dsp:txXfrm>
        <a:off x="0" y="4118646"/>
        <a:ext cx="4000500" cy="286389"/>
      </dsp:txXfrm>
    </dsp:sp>
    <dsp:sp modelId="{4161551B-6DCF-4B50-B92C-05E42EE2C9C5}">
      <dsp:nvSpPr>
        <dsp:cNvPr id="0" name=""/>
        <dsp:cNvSpPr/>
      </dsp:nvSpPr>
      <dsp:spPr>
        <a:xfrm>
          <a:off x="4000500" y="4118646"/>
          <a:ext cx="4000500" cy="286389"/>
        </a:xfrm>
        <a:prstGeom prst="rect">
          <a:avLst/>
        </a:prstGeom>
        <a:solidFill>
          <a:schemeClr val="accent3">
            <a:tint val="40000"/>
            <a:alpha val="90000"/>
            <a:hueOff val="1419015"/>
            <a:satOff val="-5900"/>
            <a:lumOff val="-498"/>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aramond" pitchFamily="18" charset="0"/>
            </a:rPr>
            <a:t>Year:  $120,000.00 – $240,000.00</a:t>
          </a:r>
        </a:p>
      </dsp:txBody>
      <dsp:txXfrm>
        <a:off x="4000500" y="4118646"/>
        <a:ext cx="4000500" cy="286389"/>
      </dsp:txXfrm>
    </dsp:sp>
    <dsp:sp modelId="{576B877A-EB27-4788-9C93-C6EBE6719D3E}">
      <dsp:nvSpPr>
        <dsp:cNvPr id="0" name=""/>
        <dsp:cNvSpPr/>
      </dsp:nvSpPr>
      <dsp:spPr>
        <a:xfrm rot="10800000">
          <a:off x="0" y="2846704"/>
          <a:ext cx="8001000" cy="957536"/>
        </a:xfrm>
        <a:prstGeom prst="upArrowCallout">
          <a:avLst/>
        </a:prstGeom>
        <a:solidFill>
          <a:schemeClr val="accent3">
            <a:hueOff val="2906152"/>
            <a:satOff val="-9286"/>
            <a:lumOff val="-2353"/>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itchFamily="18" charset="0"/>
            </a:rPr>
            <a:t>4</a:t>
          </a:r>
          <a:r>
            <a:rPr lang="en-US" sz="2000" b="1" kern="1200" baseline="30000" dirty="0">
              <a:latin typeface="Garamond" pitchFamily="18" charset="0"/>
            </a:rPr>
            <a:t>th </a:t>
          </a:r>
          <a:r>
            <a:rPr lang="en-US" sz="2000" b="1" kern="1200" dirty="0">
              <a:latin typeface="Garamond" pitchFamily="18" charset="0"/>
            </a:rPr>
            <a:t>Year</a:t>
          </a:r>
        </a:p>
      </dsp:txBody>
      <dsp:txXfrm rot="-10800000">
        <a:off x="0" y="2846704"/>
        <a:ext cx="8001000" cy="336095"/>
      </dsp:txXfrm>
    </dsp:sp>
    <dsp:sp modelId="{E698995C-CF99-4CD7-B5FA-DA10446E127F}">
      <dsp:nvSpPr>
        <dsp:cNvPr id="0" name=""/>
        <dsp:cNvSpPr/>
      </dsp:nvSpPr>
      <dsp:spPr>
        <a:xfrm>
          <a:off x="0" y="3182799"/>
          <a:ext cx="4000500" cy="286303"/>
        </a:xfrm>
        <a:prstGeom prst="rect">
          <a:avLst/>
        </a:prstGeom>
        <a:solidFill>
          <a:schemeClr val="accent3">
            <a:tint val="40000"/>
            <a:alpha val="90000"/>
            <a:hueOff val="2838030"/>
            <a:satOff val="-11800"/>
            <a:lumOff val="-997"/>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aramond" pitchFamily="18" charset="0"/>
            </a:rPr>
            <a:t>Month:  $5,000.00 –  $10,000.00</a:t>
          </a:r>
        </a:p>
      </dsp:txBody>
      <dsp:txXfrm>
        <a:off x="0" y="3182799"/>
        <a:ext cx="4000500" cy="286303"/>
      </dsp:txXfrm>
    </dsp:sp>
    <dsp:sp modelId="{03764444-C5F8-4459-89B1-CA12B5E2D0C8}">
      <dsp:nvSpPr>
        <dsp:cNvPr id="0" name=""/>
        <dsp:cNvSpPr/>
      </dsp:nvSpPr>
      <dsp:spPr>
        <a:xfrm>
          <a:off x="4000500" y="3182799"/>
          <a:ext cx="4000500" cy="286303"/>
        </a:xfrm>
        <a:prstGeom prst="rect">
          <a:avLst/>
        </a:prstGeom>
        <a:solidFill>
          <a:schemeClr val="accent3">
            <a:tint val="40000"/>
            <a:alpha val="90000"/>
            <a:hueOff val="4257045"/>
            <a:satOff val="-17699"/>
            <a:lumOff val="-149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aramond" pitchFamily="18" charset="0"/>
            </a:rPr>
            <a:t>Year:  $60,000.00 – $120,000.00</a:t>
          </a:r>
        </a:p>
      </dsp:txBody>
      <dsp:txXfrm>
        <a:off x="4000500" y="3182799"/>
        <a:ext cx="4000500" cy="286303"/>
      </dsp:txXfrm>
    </dsp:sp>
    <dsp:sp modelId="{33487F9D-617E-4F2D-A7B1-3723E9F1ECEB}">
      <dsp:nvSpPr>
        <dsp:cNvPr id="0" name=""/>
        <dsp:cNvSpPr/>
      </dsp:nvSpPr>
      <dsp:spPr>
        <a:xfrm rot="10800000">
          <a:off x="0" y="1898507"/>
          <a:ext cx="8001000" cy="957536"/>
        </a:xfrm>
        <a:prstGeom prst="upArrowCallout">
          <a:avLst/>
        </a:prstGeom>
        <a:solidFill>
          <a:schemeClr val="accent3">
            <a:hueOff val="5812304"/>
            <a:satOff val="-18573"/>
            <a:lumOff val="-4706"/>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itchFamily="18" charset="0"/>
            </a:rPr>
            <a:t>3</a:t>
          </a:r>
          <a:r>
            <a:rPr lang="en-US" sz="2000" b="1" kern="1200" baseline="30000" dirty="0">
              <a:latin typeface="Garamond" pitchFamily="18" charset="0"/>
            </a:rPr>
            <a:t>rd</a:t>
          </a:r>
          <a:r>
            <a:rPr lang="en-US" sz="2000" b="1" kern="1200" dirty="0">
              <a:latin typeface="Garamond" pitchFamily="18" charset="0"/>
            </a:rPr>
            <a:t> Year</a:t>
          </a:r>
          <a:endParaRPr lang="en-US" sz="2000" b="1" kern="1200" dirty="0"/>
        </a:p>
      </dsp:txBody>
      <dsp:txXfrm rot="-10800000">
        <a:off x="0" y="1898507"/>
        <a:ext cx="8001000" cy="336095"/>
      </dsp:txXfrm>
    </dsp:sp>
    <dsp:sp modelId="{9B615668-4EAD-44BE-A848-1F8AC756E962}">
      <dsp:nvSpPr>
        <dsp:cNvPr id="0" name=""/>
        <dsp:cNvSpPr/>
      </dsp:nvSpPr>
      <dsp:spPr>
        <a:xfrm>
          <a:off x="0" y="2234602"/>
          <a:ext cx="4000500" cy="286303"/>
        </a:xfrm>
        <a:prstGeom prst="rect">
          <a:avLst/>
        </a:prstGeom>
        <a:solidFill>
          <a:schemeClr val="accent3">
            <a:tint val="40000"/>
            <a:alpha val="90000"/>
            <a:hueOff val="5676059"/>
            <a:satOff val="-23599"/>
            <a:lumOff val="-1993"/>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aramond" pitchFamily="18" charset="0"/>
            </a:rPr>
            <a:t>Month:  $2,000.00 – $5,000.00 </a:t>
          </a:r>
          <a:endParaRPr lang="en-US" sz="1800" b="1" kern="1200" dirty="0"/>
        </a:p>
      </dsp:txBody>
      <dsp:txXfrm>
        <a:off x="0" y="2234602"/>
        <a:ext cx="4000500" cy="286303"/>
      </dsp:txXfrm>
    </dsp:sp>
    <dsp:sp modelId="{25F11996-159C-4D19-A330-AABB1413C1CB}">
      <dsp:nvSpPr>
        <dsp:cNvPr id="0" name=""/>
        <dsp:cNvSpPr/>
      </dsp:nvSpPr>
      <dsp:spPr>
        <a:xfrm>
          <a:off x="4000500" y="2234602"/>
          <a:ext cx="4000500" cy="286303"/>
        </a:xfrm>
        <a:prstGeom prst="rect">
          <a:avLst/>
        </a:prstGeom>
        <a:solidFill>
          <a:schemeClr val="accent3">
            <a:tint val="40000"/>
            <a:alpha val="90000"/>
            <a:hueOff val="7095075"/>
            <a:satOff val="-29499"/>
            <a:lumOff val="-2492"/>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aramond" pitchFamily="18" charset="0"/>
            </a:rPr>
            <a:t>Year:  $24,000.00 – $60,000.00</a:t>
          </a:r>
          <a:endParaRPr lang="en-US" sz="1800" b="1" kern="1200" dirty="0"/>
        </a:p>
      </dsp:txBody>
      <dsp:txXfrm>
        <a:off x="4000500" y="2234602"/>
        <a:ext cx="4000500" cy="286303"/>
      </dsp:txXfrm>
    </dsp:sp>
    <dsp:sp modelId="{44A78F9F-3203-4070-8881-87CF8C438E87}">
      <dsp:nvSpPr>
        <dsp:cNvPr id="0" name=""/>
        <dsp:cNvSpPr/>
      </dsp:nvSpPr>
      <dsp:spPr>
        <a:xfrm rot="10800000">
          <a:off x="0" y="950310"/>
          <a:ext cx="8001000" cy="957536"/>
        </a:xfrm>
        <a:prstGeom prst="upArrowCallout">
          <a:avLst/>
        </a:prstGeom>
        <a:solidFill>
          <a:schemeClr val="accent3">
            <a:hueOff val="8718455"/>
            <a:satOff val="-27859"/>
            <a:lumOff val="-7059"/>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itchFamily="18" charset="0"/>
            </a:rPr>
            <a:t>2</a:t>
          </a:r>
          <a:r>
            <a:rPr lang="en-US" sz="2000" b="1" kern="1200" baseline="30000" dirty="0">
              <a:latin typeface="Garamond" pitchFamily="18" charset="0"/>
            </a:rPr>
            <a:t>nd</a:t>
          </a:r>
          <a:r>
            <a:rPr lang="en-US" sz="2000" b="1" kern="1200" dirty="0">
              <a:latin typeface="Garamond" pitchFamily="18" charset="0"/>
            </a:rPr>
            <a:t> Year </a:t>
          </a:r>
        </a:p>
      </dsp:txBody>
      <dsp:txXfrm rot="-10800000">
        <a:off x="0" y="950310"/>
        <a:ext cx="8001000" cy="336095"/>
      </dsp:txXfrm>
    </dsp:sp>
    <dsp:sp modelId="{D6C73C44-A524-4B5E-8536-6C6A3EDC8B8B}">
      <dsp:nvSpPr>
        <dsp:cNvPr id="0" name=""/>
        <dsp:cNvSpPr/>
      </dsp:nvSpPr>
      <dsp:spPr>
        <a:xfrm>
          <a:off x="0" y="1286405"/>
          <a:ext cx="4000500" cy="286303"/>
        </a:xfrm>
        <a:prstGeom prst="rect">
          <a:avLst/>
        </a:prstGeom>
        <a:solidFill>
          <a:schemeClr val="accent3">
            <a:tint val="40000"/>
            <a:alpha val="90000"/>
            <a:hueOff val="8514089"/>
            <a:satOff val="-35399"/>
            <a:lumOff val="-299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aramond" pitchFamily="18" charset="0"/>
            </a:rPr>
            <a:t>Month:  $500.00 – $2,000.00</a:t>
          </a:r>
          <a:endParaRPr lang="en-US" sz="1800" b="1" kern="1200" dirty="0"/>
        </a:p>
      </dsp:txBody>
      <dsp:txXfrm>
        <a:off x="0" y="1286405"/>
        <a:ext cx="4000500" cy="286303"/>
      </dsp:txXfrm>
    </dsp:sp>
    <dsp:sp modelId="{4956E5A4-00A6-4443-AC06-0B69FB55A33D}">
      <dsp:nvSpPr>
        <dsp:cNvPr id="0" name=""/>
        <dsp:cNvSpPr/>
      </dsp:nvSpPr>
      <dsp:spPr>
        <a:xfrm>
          <a:off x="4000500" y="1286405"/>
          <a:ext cx="4000500" cy="286303"/>
        </a:xfrm>
        <a:prstGeom prst="rect">
          <a:avLst/>
        </a:prstGeom>
        <a:solidFill>
          <a:schemeClr val="accent3">
            <a:tint val="40000"/>
            <a:alpha val="90000"/>
            <a:hueOff val="9933105"/>
            <a:satOff val="-41298"/>
            <a:lumOff val="-3488"/>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tabLst>
              <a:tab pos="112713" algn="l"/>
              <a:tab pos="225425" algn="l"/>
              <a:tab pos="858838" algn="l"/>
            </a:tabLst>
          </a:pPr>
          <a:r>
            <a:rPr lang="en-US" sz="1800" b="1" kern="1200" dirty="0">
              <a:latin typeface="Garamond" pitchFamily="18" charset="0"/>
            </a:rPr>
            <a:t>Year:   $6,000.00 – $24,000.00 </a:t>
          </a:r>
          <a:endParaRPr lang="en-US" sz="1800" b="1" kern="1200" dirty="0"/>
        </a:p>
      </dsp:txBody>
      <dsp:txXfrm>
        <a:off x="4000500" y="1286405"/>
        <a:ext cx="4000500" cy="286303"/>
      </dsp:txXfrm>
    </dsp:sp>
    <dsp:sp modelId="{0A9D8A2C-4D6A-4ECF-9049-5300C3366178}">
      <dsp:nvSpPr>
        <dsp:cNvPr id="0" name=""/>
        <dsp:cNvSpPr/>
      </dsp:nvSpPr>
      <dsp:spPr>
        <a:xfrm rot="10800000">
          <a:off x="0" y="2112"/>
          <a:ext cx="8001000" cy="957536"/>
        </a:xfrm>
        <a:prstGeom prst="upArrowCallout">
          <a:avLst/>
        </a:prstGeom>
        <a:solidFill>
          <a:schemeClr val="accent3">
            <a:hueOff val="11624607"/>
            <a:satOff val="-37145"/>
            <a:lumOff val="-9412"/>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itchFamily="18" charset="0"/>
            </a:rPr>
            <a:t>1</a:t>
          </a:r>
          <a:r>
            <a:rPr lang="en-US" sz="2000" b="1" kern="1200" baseline="30000" dirty="0">
              <a:latin typeface="Garamond" pitchFamily="18" charset="0"/>
            </a:rPr>
            <a:t>st </a:t>
          </a:r>
          <a:r>
            <a:rPr lang="en-US" sz="2000" b="1" kern="1200" dirty="0">
              <a:latin typeface="Garamond" pitchFamily="18" charset="0"/>
            </a:rPr>
            <a:t>Year</a:t>
          </a:r>
        </a:p>
      </dsp:txBody>
      <dsp:txXfrm rot="-10800000">
        <a:off x="0" y="2112"/>
        <a:ext cx="8001000" cy="336095"/>
      </dsp:txXfrm>
    </dsp:sp>
    <dsp:sp modelId="{57E6A5CF-8217-41C9-8530-0CD2A7031964}">
      <dsp:nvSpPr>
        <dsp:cNvPr id="0" name=""/>
        <dsp:cNvSpPr/>
      </dsp:nvSpPr>
      <dsp:spPr>
        <a:xfrm>
          <a:off x="0" y="338207"/>
          <a:ext cx="4000500" cy="286303"/>
        </a:xfrm>
        <a:prstGeom prst="rect">
          <a:avLst/>
        </a:prstGeom>
        <a:solidFill>
          <a:schemeClr val="accent3">
            <a:tint val="40000"/>
            <a:alpha val="90000"/>
            <a:hueOff val="11352119"/>
            <a:satOff val="-47198"/>
            <a:lumOff val="-3987"/>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aramond" pitchFamily="18" charset="0"/>
            </a:rPr>
            <a:t>Month:  $100.00 – $500.00</a:t>
          </a:r>
        </a:p>
      </dsp:txBody>
      <dsp:txXfrm>
        <a:off x="0" y="338207"/>
        <a:ext cx="4000500" cy="286303"/>
      </dsp:txXfrm>
    </dsp:sp>
    <dsp:sp modelId="{8AA78FF9-E67E-4ED8-81D4-56FDC75203F1}">
      <dsp:nvSpPr>
        <dsp:cNvPr id="0" name=""/>
        <dsp:cNvSpPr/>
      </dsp:nvSpPr>
      <dsp:spPr>
        <a:xfrm>
          <a:off x="4000500" y="338207"/>
          <a:ext cx="4000500" cy="286303"/>
        </a:xfrm>
        <a:prstGeom prst="rect">
          <a:avLst/>
        </a:prstGeom>
        <a:solidFill>
          <a:schemeClr val="accent3">
            <a:tint val="40000"/>
            <a:alpha val="90000"/>
            <a:hueOff val="12771134"/>
            <a:satOff val="-53098"/>
            <a:lumOff val="-448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aramond" pitchFamily="18" charset="0"/>
            </a:rPr>
            <a:t>Year:  $1,200.00 – $6,000.00</a:t>
          </a:r>
        </a:p>
      </dsp:txBody>
      <dsp:txXfrm>
        <a:off x="4000500" y="338207"/>
        <a:ext cx="4000500" cy="2863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DCB400-28F2-44FA-A6B9-E247D01BA4B1}" type="datetimeFigureOut">
              <a:rPr lang="en-US" smtClean="0"/>
              <a:pPr/>
              <a:t>11/6/2019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EE82B4-C40A-4C89-9477-48A3286DD6A7}" type="slidenum">
              <a:rPr lang="en-US" smtClean="0"/>
              <a:pPr/>
              <a:t>‹#›</a:t>
            </a:fld>
            <a:endParaRPr lang="en-US"/>
          </a:p>
        </p:txBody>
      </p:sp>
    </p:spTree>
    <p:extLst>
      <p:ext uri="{BB962C8B-B14F-4D97-AF65-F5344CB8AC3E}">
        <p14:creationId xmlns:p14="http://schemas.microsoft.com/office/powerpoint/2010/main" val="3225255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FF148C-D5E4-4C23-A20C-4B38E171DE74}" type="datetimeFigureOut">
              <a:rPr lang="en-US" smtClean="0"/>
              <a:pPr/>
              <a:t>11/6/2019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82D31-E4AE-4FA5-934F-380319FFBE8D}" type="slidenum">
              <a:rPr lang="en-US" smtClean="0"/>
              <a:pPr/>
              <a:t>‹#›</a:t>
            </a:fld>
            <a:endParaRPr lang="en-US"/>
          </a:p>
        </p:txBody>
      </p:sp>
    </p:spTree>
    <p:extLst>
      <p:ext uri="{BB962C8B-B14F-4D97-AF65-F5344CB8AC3E}">
        <p14:creationId xmlns:p14="http://schemas.microsoft.com/office/powerpoint/2010/main" val="1926658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F368FA-F2E3-482A-9EA8-FA4DB260FFD9}" type="datetime1">
              <a:rPr lang="en-US" smtClean="0"/>
              <a:t>11/6/2019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D23362-61E3-48DC-B756-03BCA8E8D6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30"/>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CA459F-D40F-428F-BAAE-FF1F7B050A0D}"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3362-61E3-48DC-B756-03BCA8E8D6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53993B-0845-4B47-92E8-6320BCCFC4C5}"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3362-61E3-48DC-B756-03BCA8E8D67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EB99BB8-F502-4940-80AB-3560C06475D4}" type="datetime1">
              <a:rPr lang="en-US" smtClean="0"/>
              <a:t>11/6/2019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D23362-61E3-48DC-B756-03BCA8E8D677}" type="slidenum">
              <a:rPr lang="en-US" smtClean="0"/>
              <a:pPr/>
              <a:t>‹#›</a:t>
            </a:fld>
            <a:endParaRPr lang="en-US"/>
          </a:p>
        </p:txBody>
      </p:sp>
    </p:spTree>
    <p:extLst>
      <p:ext uri="{BB962C8B-B14F-4D97-AF65-F5344CB8AC3E}">
        <p14:creationId xmlns:p14="http://schemas.microsoft.com/office/powerpoint/2010/main" val="857013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4E3183-50BB-412E-AE8D-22B330F8F9B2}" type="datetime1">
              <a:rPr lang="en-US" smtClean="0">
                <a:solidFill>
                  <a:prstClr val="black"/>
                </a:solidFill>
              </a:rPr>
              <a:t>11/6/2019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E0D23362-61E3-48DC-B756-03BCA8E8D677}"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913868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8AB9A78-E5A1-401F-B3E8-8364F2351A79}" type="datetime1">
              <a:rPr lang="en-US" smtClean="0">
                <a:solidFill>
                  <a:prstClr val="black"/>
                </a:solidFill>
              </a:rPr>
              <a:t>11/6/2019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E0D23362-61E3-48DC-B756-03BCA8E8D677}" type="slidenum">
              <a:rPr lang="en-US" smtClean="0">
                <a:solidFill>
                  <a:prstClr val="black"/>
                </a:solidFill>
              </a:rPr>
              <a:pPr/>
              <a:t>‹#›</a:t>
            </a:fld>
            <a:endParaRPr lang="en-US">
              <a:solidFill>
                <a:prstClr val="black"/>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3219409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8736D54-7C51-49E3-8E80-B9F62BA79EDD}" type="datetime1">
              <a:rPr lang="en-US" smtClean="0">
                <a:solidFill>
                  <a:prstClr val="black"/>
                </a:solidFill>
              </a:rPr>
              <a:t>11/6/2019</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E0D23362-61E3-48DC-B756-03BCA8E8D677}" type="slidenum">
              <a:rPr lang="en-US" smtClean="0">
                <a:solidFill>
                  <a:prstClr val="black"/>
                </a:solidFill>
              </a:rPr>
              <a:pPr/>
              <a:t>‹#›</a:t>
            </a:fld>
            <a:endParaRPr lang="en-US">
              <a:solidFill>
                <a:prstClr val="black"/>
              </a:solidFill>
            </a:endParaRPr>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4162577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A6FD994-8306-4F8E-A4D0-022F894E5A76}" type="datetime1">
              <a:rPr lang="en-US" smtClean="0">
                <a:solidFill>
                  <a:prstClr val="black"/>
                </a:solidFill>
              </a:rPr>
              <a:t>11/6/2019</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E0D23362-61E3-48DC-B756-03BCA8E8D67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1214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D177D00-0D79-49B7-AD9F-7CDD65DBF529}" type="datetime1">
              <a:rPr lang="en-US" smtClean="0">
                <a:solidFill>
                  <a:prstClr val="black"/>
                </a:solidFill>
              </a:rPr>
              <a:t>11/6/2019</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E0D23362-61E3-48DC-B756-03BCA8E8D677}" type="slidenum">
              <a:rPr lang="en-US" smtClean="0">
                <a:solidFill>
                  <a:prstClr val="black"/>
                </a:solidFill>
              </a:rPr>
              <a:pPr/>
              <a:t>‹#›</a:t>
            </a:fld>
            <a:endParaRPr lang="en-US">
              <a:solidFill>
                <a:prstClr val="black"/>
              </a:solidFill>
            </a:endParaRPr>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004499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52A03-1167-4321-8F39-4FC789BF6A72}" type="datetime1">
              <a:rPr lang="en-US" smtClean="0">
                <a:solidFill>
                  <a:prstClr val="black"/>
                </a:solidFill>
              </a:rPr>
              <a:t>11/6/2019</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E0D23362-61E3-48DC-B756-03BCA8E8D67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81186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E9E1FD1-C3F3-4998-B4D6-A15E7C042FFB}" type="datetime1">
              <a:rPr lang="en-US" smtClean="0">
                <a:solidFill>
                  <a:prstClr val="black"/>
                </a:solidFill>
              </a:rPr>
              <a:t>11/6/2019</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E0D23362-61E3-48DC-B756-03BCA8E8D67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5570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F3FA2D-7C34-4BE8-92FD-88C39FA2DC26}"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3362-61E3-48DC-B756-03BCA8E8D67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6C22AC-040D-48F4-B9B3-0B10051454CF}" type="datetime1">
              <a:rPr lang="en-US" smtClean="0">
                <a:solidFill>
                  <a:prstClr val="black"/>
                </a:solidFill>
              </a:rPr>
              <a:t>11/6/2019</a:t>
            </a:fld>
            <a:endParaRPr lang="en-US">
              <a:solidFill>
                <a:prstClr val="black"/>
              </a:solidFill>
            </a:endParaRPr>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0D23362-61E3-48DC-B756-03BCA8E8D677}" type="slidenum">
              <a:rPr lang="en-US" smtClean="0">
                <a:solidFill>
                  <a:prstClr val="black"/>
                </a:solidFill>
              </a:rPr>
              <a:pPr/>
              <a:t>‹#›</a:t>
            </a:fld>
            <a:endParaRPr lang="en-US">
              <a:solidFill>
                <a:prstClr val="black"/>
              </a:solidFill>
            </a:endParaRPr>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Freeform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1954768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30"/>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C1D866-91F8-4971-86E7-6CB5637DBCE9}" type="datetime1">
              <a:rPr lang="en-US" smtClean="0">
                <a:solidFill>
                  <a:prstClr val="black"/>
                </a:solidFill>
              </a:rPr>
              <a:t>11/6/2019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E0D23362-61E3-48DC-B756-03BCA8E8D67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73581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741D45-C47D-4156-B9F3-40BD98200AB3}" type="datetime1">
              <a:rPr lang="en-US" smtClean="0">
                <a:solidFill>
                  <a:prstClr val="black"/>
                </a:solidFill>
              </a:rPr>
              <a:t>11/6/2019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E0D23362-61E3-48DC-B756-03BCA8E8D67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9390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C1EFE3-0C8B-4720-A5F2-1669587802B3}"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3362-61E3-48DC-B756-03BCA8E8D67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AE695F3-44C6-4DC2-A2DD-CEEF88BFC229}" type="datetime1">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23362-61E3-48DC-B756-03BCA8E8D67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3E598D4-BFC3-4EED-88F2-49690A2C0AFB}" type="datetime1">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23362-61E3-48DC-B756-03BCA8E8D6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D5E168-1661-40C2-BF17-67C0C3715F7D}" type="datetime1">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23362-61E3-48DC-B756-03BCA8E8D67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8DFC8-756F-4F8F-8AEA-8910E1E7BC4C}" type="datetime1">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23362-61E3-48DC-B756-03BCA8E8D6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C29562E-E311-4097-B9F7-BE69773F79DA}" type="datetime1">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23362-61E3-48DC-B756-03BCA8E8D6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B58FB29-1540-43FE-8762-FAD19E0D09A6}" type="datetime1">
              <a:rPr lang="en-US" smtClean="0"/>
              <a:t>11/6/2019</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0D23362-61E3-48DC-B756-03BCA8E8D677}"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3EEEDB-21F6-4AD6-ADC2-835FE1B31DD9}" type="datetime1">
              <a:rPr lang="en-US" smtClean="0"/>
              <a:t>11/6/2019</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D23362-61E3-48DC-B756-03BCA8E8D6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Freeform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CD75CE-1EDD-437F-BDF9-DB55A6A3A2D6}" type="datetime1">
              <a:rPr lang="en-US" smtClean="0">
                <a:solidFill>
                  <a:prstClr val="black"/>
                </a:solidFill>
              </a:rPr>
              <a:t>11/6/2019</a:t>
            </a:fld>
            <a:endParaRPr lang="en-US">
              <a:solidFill>
                <a:prstClr val="black"/>
              </a:solidFill>
            </a:endParaRPr>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D23362-61E3-48DC-B756-03BCA8E8D677}"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4973464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diagramLayout" Target="../diagrams/layout3.xml"/><Relationship Id="rId7" Type="http://schemas.openxmlformats.org/officeDocument/2006/relationships/image" Target="../media/image3.wmf"/><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www.healthzoneplus.com/" TargetMode="External"/><Relationship Id="rId2" Type="http://schemas.openxmlformats.org/officeDocument/2006/relationships/hyperlink" Target="mailto:Jdoherty239@aol.com" TargetMode="External"/><Relationship Id="rId1" Type="http://schemas.openxmlformats.org/officeDocument/2006/relationships/slideLayout" Target="../slideLayouts/slideLayout13.xml"/><Relationship Id="rId5" Type="http://schemas.openxmlformats.org/officeDocument/2006/relationships/image" Target="../media/image8.jpg"/><Relationship Id="rId4" Type="http://schemas.openxmlformats.org/officeDocument/2006/relationships/hyperlink" Target="http://www.amway.com/jkdohertyhealthzon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2743200" y="1143001"/>
            <a:ext cx="5791200" cy="1447800"/>
          </a:xfrm>
        </p:spPr>
        <p:txBody>
          <a:bodyPr>
            <a:noAutofit/>
          </a:bodyPr>
          <a:lstStyle/>
          <a:p>
            <a:r>
              <a:rPr lang="en-US" dirty="0">
                <a:effectLst/>
                <a:latin typeface="Garamond" pitchFamily="18" charset="0"/>
              </a:rPr>
              <a:t>The Direct Selling</a:t>
            </a:r>
            <a:br>
              <a:rPr lang="en-US" dirty="0">
                <a:effectLst/>
                <a:latin typeface="Garamond" pitchFamily="18" charset="0"/>
              </a:rPr>
            </a:br>
            <a:r>
              <a:rPr lang="en-US" dirty="0">
                <a:effectLst/>
                <a:latin typeface="Garamond" pitchFamily="18" charset="0"/>
              </a:rPr>
              <a:t>Business Model</a:t>
            </a:r>
          </a:p>
        </p:txBody>
      </p:sp>
      <p:sp>
        <p:nvSpPr>
          <p:cNvPr id="11" name="Subtitle 10"/>
          <p:cNvSpPr>
            <a:spLocks noGrp="1"/>
          </p:cNvSpPr>
          <p:nvPr>
            <p:ph type="subTitle" idx="1"/>
          </p:nvPr>
        </p:nvSpPr>
        <p:spPr>
          <a:xfrm>
            <a:off x="5791200" y="2819400"/>
            <a:ext cx="2743200" cy="1905000"/>
          </a:xfrm>
        </p:spPr>
        <p:txBody>
          <a:bodyPr>
            <a:noAutofit/>
          </a:bodyPr>
          <a:lstStyle/>
          <a:p>
            <a:endParaRPr lang="en-US" sz="2000" dirty="0">
              <a:latin typeface="Garamond" pitchFamily="18" charset="0"/>
            </a:endParaRPr>
          </a:p>
          <a:p>
            <a:r>
              <a:rPr lang="en-US" sz="2800" dirty="0">
                <a:latin typeface="Garamond" pitchFamily="18" charset="0"/>
              </a:rPr>
              <a:t>The Business</a:t>
            </a:r>
          </a:p>
          <a:p>
            <a:r>
              <a:rPr lang="en-US" sz="2800" dirty="0">
                <a:latin typeface="Garamond" pitchFamily="18" charset="0"/>
              </a:rPr>
              <a:t>of the</a:t>
            </a:r>
          </a:p>
          <a:p>
            <a:r>
              <a:rPr lang="en-US" sz="2800" dirty="0">
                <a:latin typeface="Garamond" pitchFamily="18" charset="0"/>
              </a:rPr>
              <a:t>21</a:t>
            </a:r>
            <a:r>
              <a:rPr lang="en-US" sz="2800" baseline="30000" dirty="0">
                <a:latin typeface="Garamond" pitchFamily="18" charset="0"/>
              </a:rPr>
              <a:t>st</a:t>
            </a:r>
            <a:r>
              <a:rPr lang="en-US" sz="2800" dirty="0">
                <a:latin typeface="Garamond" pitchFamily="18" charset="0"/>
              </a:rPr>
              <a:t> Century</a:t>
            </a:r>
          </a:p>
          <a:p>
            <a:endParaRPr lang="en-US" sz="2000" dirty="0"/>
          </a:p>
        </p:txBody>
      </p:sp>
      <p:sp>
        <p:nvSpPr>
          <p:cNvPr id="48" name="TextBox 47"/>
          <p:cNvSpPr txBox="1"/>
          <p:nvPr/>
        </p:nvSpPr>
        <p:spPr>
          <a:xfrm>
            <a:off x="381000" y="5410200"/>
            <a:ext cx="2057400" cy="1015663"/>
          </a:xfrm>
          <a:prstGeom prst="rect">
            <a:avLst/>
          </a:prstGeom>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nchor="ctr">
            <a:spAutoFit/>
            <a:scene3d>
              <a:camera prst="orthographicFront"/>
              <a:lightRig rig="threePt" dir="t"/>
            </a:scene3d>
            <a:sp3d extrusionH="57150">
              <a:bevelT w="38100" h="38100" prst="angle"/>
            </a:sp3d>
          </a:bodyPr>
          <a:lstStyle/>
          <a:p>
            <a:r>
              <a:rPr lang="en-US" sz="2000" b="1" dirty="0">
                <a:ln w="10160">
                  <a:solidFill>
                    <a:schemeClr val="accent1"/>
                  </a:solidFill>
                  <a:prstDash val="solid"/>
                </a:ln>
                <a:solidFill>
                  <a:schemeClr val="accent1">
                    <a:lumMod val="75000"/>
                  </a:schemeClr>
                </a:solidFill>
                <a:latin typeface="Garamond" pitchFamily="18" charset="0"/>
              </a:rPr>
              <a:t>By:</a:t>
            </a:r>
          </a:p>
          <a:p>
            <a:r>
              <a:rPr lang="en-US" sz="2000" b="1" dirty="0">
                <a:ln w="10160">
                  <a:solidFill>
                    <a:schemeClr val="accent1"/>
                  </a:solidFill>
                  <a:prstDash val="solid"/>
                </a:ln>
                <a:solidFill>
                  <a:schemeClr val="accent1">
                    <a:lumMod val="75000"/>
                  </a:schemeClr>
                </a:solidFill>
                <a:latin typeface="Garamond" pitchFamily="18" charset="0"/>
              </a:rPr>
              <a:t>John K. Doherty</a:t>
            </a:r>
          </a:p>
          <a:p>
            <a:r>
              <a:rPr lang="en-US" sz="2000" b="1" dirty="0">
                <a:ln w="10160">
                  <a:solidFill>
                    <a:schemeClr val="accent1"/>
                  </a:solidFill>
                  <a:prstDash val="solid"/>
                </a:ln>
                <a:solidFill>
                  <a:schemeClr val="accent1">
                    <a:lumMod val="75000"/>
                  </a:schemeClr>
                </a:solidFill>
                <a:latin typeface="Garamond" pitchFamily="18" charset="0"/>
              </a:rPr>
              <a:t>2009 - 2019</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2054225"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4876801"/>
        </p:xfrm>
        <a:graphic>
          <a:graphicData uri="http://schemas.openxmlformats.org/drawingml/2006/table">
            <a:tbl>
              <a:tblPr firstRow="1" bandRow="1">
                <a:tableStyleId>{00A15C55-8517-42AA-B614-E9B94910E393}</a:tableStyleId>
              </a:tblPr>
              <a:tblGrid>
                <a:gridCol w="9906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690376">
                <a:tc gridSpan="2">
                  <a:txBody>
                    <a:bodyPr/>
                    <a:lstStyle/>
                    <a:p>
                      <a:pPr algn="ctr"/>
                      <a:r>
                        <a:rPr lang="en-US" u="sng" dirty="0">
                          <a:latin typeface="Garamond" pitchFamily="18" charset="0"/>
                        </a:rPr>
                        <a:t>Scenario B*</a:t>
                      </a:r>
                    </a:p>
                    <a:p>
                      <a:pPr marL="0" marR="0" indent="0" algn="ctr" defTabSz="914400" rtl="0" eaLnBrk="1" fontAlgn="auto" latinLnBrk="0" hangingPunct="1">
                        <a:lnSpc>
                          <a:spcPct val="100000"/>
                        </a:lnSpc>
                        <a:spcBef>
                          <a:spcPts val="0"/>
                        </a:spcBef>
                        <a:spcAft>
                          <a:spcPts val="0"/>
                        </a:spcAft>
                        <a:buClrTx/>
                        <a:buSzTx/>
                        <a:buFont typeface="Arial" charset="0"/>
                        <a:buNone/>
                        <a:tabLst/>
                        <a:defRPr/>
                      </a:pPr>
                      <a:r>
                        <a:rPr kumimoji="0" lang="en-US" sz="1600" b="1" kern="1200" dirty="0">
                          <a:solidFill>
                            <a:schemeClr val="lt1"/>
                          </a:solidFill>
                          <a:latin typeface="Garamond" pitchFamily="18" charset="0"/>
                          <a:ea typeface="+mn-ea"/>
                          <a:cs typeface="+mn-cs"/>
                        </a:rPr>
                        <a:t>*</a:t>
                      </a:r>
                      <a:r>
                        <a:rPr kumimoji="0" lang="en-US" sz="1600" b="1" kern="1200" baseline="0" dirty="0">
                          <a:solidFill>
                            <a:schemeClr val="lt1"/>
                          </a:solidFill>
                          <a:latin typeface="Garamond" pitchFamily="18" charset="0"/>
                          <a:ea typeface="+mn-ea"/>
                          <a:cs typeface="+mn-cs"/>
                        </a:rPr>
                        <a:t> </a:t>
                      </a:r>
                      <a:r>
                        <a:rPr kumimoji="0" lang="en-US" sz="1600" b="1" kern="1200" dirty="0">
                          <a:solidFill>
                            <a:schemeClr val="lt1"/>
                          </a:solidFill>
                          <a:latin typeface="Garamond" pitchFamily="18" charset="0"/>
                          <a:ea typeface="+mn-ea"/>
                          <a:cs typeface="+mn-cs"/>
                        </a:rPr>
                        <a:t>This</a:t>
                      </a:r>
                      <a:r>
                        <a:rPr kumimoji="0" lang="en-US" sz="1600" b="1" kern="1200" baseline="0" dirty="0">
                          <a:solidFill>
                            <a:schemeClr val="lt1"/>
                          </a:solidFill>
                          <a:latin typeface="Garamond" pitchFamily="18" charset="0"/>
                          <a:ea typeface="+mn-ea"/>
                          <a:cs typeface="+mn-cs"/>
                        </a:rPr>
                        <a:t> is a</a:t>
                      </a:r>
                      <a:r>
                        <a:rPr kumimoji="0" lang="en-US" sz="1600" b="1" kern="1200" dirty="0">
                          <a:solidFill>
                            <a:schemeClr val="lt1"/>
                          </a:solidFill>
                          <a:latin typeface="Garamond" pitchFamily="18" charset="0"/>
                          <a:ea typeface="+mn-ea"/>
                          <a:cs typeface="+mn-cs"/>
                        </a:rPr>
                        <a:t> theoretical example; actual numbers will vary.</a:t>
                      </a:r>
                    </a:p>
                  </a:txBody>
                  <a:tcPr/>
                </a:tc>
                <a:tc hMerge="1">
                  <a:txBody>
                    <a:bodyPr/>
                    <a:lstStyle/>
                    <a:p>
                      <a:endParaRPr lang="en-US" dirty="0">
                        <a:latin typeface="Garamond"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u="sng" dirty="0">
                          <a:latin typeface="Garamond" pitchFamily="18" charset="0"/>
                        </a:rPr>
                        <a:t>Change</a:t>
                      </a:r>
                      <a:r>
                        <a:rPr lang="en-US" sz="1800" u="sng" baseline="0" dirty="0">
                          <a:latin typeface="Garamond" pitchFamily="18" charset="0"/>
                        </a:rPr>
                        <a:t> in Your Income</a:t>
                      </a:r>
                      <a:endParaRPr lang="en-US" dirty="0">
                        <a:latin typeface="Garamond" pitchFamily="18" charset="0"/>
                      </a:endParaRPr>
                    </a:p>
                  </a:txBody>
                  <a:tcPr/>
                </a:tc>
                <a:extLst>
                  <a:ext uri="{0D108BD9-81ED-4DB2-BD59-A6C34878D82A}">
                    <a16:rowId xmlns:a16="http://schemas.microsoft.com/office/drawing/2014/main" val="10000"/>
                  </a:ext>
                </a:extLst>
              </a:tr>
              <a:tr h="613667">
                <a:tc>
                  <a:txBody>
                    <a:bodyPr/>
                    <a:lstStyle/>
                    <a:p>
                      <a:pPr marL="0" marR="0">
                        <a:spcBef>
                          <a:spcPts val="0"/>
                        </a:spcBef>
                        <a:spcAft>
                          <a:spcPts val="0"/>
                        </a:spcAft>
                      </a:pPr>
                      <a:r>
                        <a:rPr lang="en-US" sz="1600" b="1" dirty="0">
                          <a:latin typeface="Garamond" pitchFamily="18" charset="0"/>
                          <a:ea typeface="Times New Roman"/>
                          <a:cs typeface="Times New Roman"/>
                        </a:rPr>
                        <a:t>Month 1:</a:t>
                      </a:r>
                      <a:endParaRPr lang="en-US" sz="1100" dirty="0">
                        <a:latin typeface="Garamond" pitchFamily="18" charset="0"/>
                        <a:ea typeface="Times New Roman"/>
                        <a:cs typeface="Times New Roman"/>
                      </a:endParaRPr>
                    </a:p>
                  </a:txBody>
                  <a:tcPr marL="68580" marR="68580" marT="0" marB="0"/>
                </a:tc>
                <a:tc>
                  <a:txBody>
                    <a:bodyPr/>
                    <a:lstStyle/>
                    <a:p>
                      <a:pPr marL="0" marR="0">
                        <a:spcBef>
                          <a:spcPts val="0"/>
                        </a:spcBef>
                        <a:spcAft>
                          <a:spcPts val="0"/>
                        </a:spcAft>
                      </a:pPr>
                      <a:r>
                        <a:rPr lang="en-US" sz="1400" dirty="0">
                          <a:latin typeface="Garamond" pitchFamily="18" charset="0"/>
                          <a:ea typeface="Times New Roman"/>
                          <a:cs typeface="Times New Roman"/>
                        </a:rPr>
                        <a:t>You purchase $300 on consumables &amp; other items</a:t>
                      </a:r>
                      <a:r>
                        <a:rPr lang="en-US" sz="1400" baseline="0" dirty="0">
                          <a:latin typeface="Garamond" pitchFamily="18" charset="0"/>
                          <a:ea typeface="Times New Roman"/>
                          <a:cs typeface="Times New Roman"/>
                        </a:rPr>
                        <a:t> from your own online business.</a:t>
                      </a:r>
                      <a:endParaRPr lang="en-US" sz="1100" dirty="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r>
                        <a:rPr lang="en-US" sz="1600" b="1" dirty="0">
                          <a:latin typeface="Garamond" pitchFamily="18" charset="0"/>
                          <a:ea typeface="Times New Roman"/>
                          <a:cs typeface="Times New Roman"/>
                        </a:rPr>
                        <a:t>- $ 300.00</a:t>
                      </a:r>
                      <a:endParaRPr lang="en-US" sz="11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1"/>
                  </a:ext>
                </a:extLst>
              </a:tr>
              <a:tr h="840395">
                <a:tc>
                  <a:txBody>
                    <a:bodyPr/>
                    <a:lstStyle/>
                    <a:p>
                      <a:pPr marL="0" marR="0">
                        <a:spcBef>
                          <a:spcPts val="0"/>
                        </a:spcBef>
                        <a:spcAft>
                          <a:spcPts val="0"/>
                        </a:spcAft>
                      </a:pPr>
                      <a:endParaRPr lang="en-US" sz="1100" dirty="0">
                        <a:latin typeface="Garamond" pitchFamily="18" charset="0"/>
                        <a:ea typeface="Times New Roman"/>
                        <a:cs typeface="Times New Roman"/>
                      </a:endParaRPr>
                    </a:p>
                    <a:p>
                      <a:pPr marL="0" marR="0">
                        <a:spcBef>
                          <a:spcPts val="0"/>
                        </a:spcBef>
                        <a:spcAft>
                          <a:spcPts val="0"/>
                        </a:spcAft>
                      </a:pPr>
                      <a:r>
                        <a:rPr lang="en-US" sz="1600" b="1" dirty="0">
                          <a:latin typeface="Garamond" pitchFamily="18" charset="0"/>
                          <a:ea typeface="Times New Roman"/>
                          <a:cs typeface="Times New Roman"/>
                        </a:rPr>
                        <a:t>Month 2:</a:t>
                      </a:r>
                      <a:endParaRPr lang="en-US" sz="1100" dirty="0">
                        <a:latin typeface="Garamond" pitchFamily="18" charset="0"/>
                        <a:ea typeface="Times New Roman"/>
                        <a:cs typeface="Times New Roman"/>
                      </a:endParaRPr>
                    </a:p>
                  </a:txBody>
                  <a:tcPr marL="68580" marR="68580" marT="0" marB="0"/>
                </a:tc>
                <a:tc>
                  <a:txBody>
                    <a:bodyPr/>
                    <a:lstStyle/>
                    <a:p>
                      <a:pPr marL="0" marR="0">
                        <a:spcBef>
                          <a:spcPts val="0"/>
                        </a:spcBef>
                        <a:spcAft>
                          <a:spcPts val="0"/>
                        </a:spcAft>
                      </a:pPr>
                      <a:r>
                        <a:rPr lang="en-US" sz="1400" dirty="0">
                          <a:latin typeface="Garamond" pitchFamily="18" charset="0"/>
                          <a:ea typeface="Times New Roman"/>
                          <a:cs typeface="Times New Roman"/>
                        </a:rPr>
                        <a:t>Reorder your $300 and share this opportunity with 4 people who each purchase $300. You earn 10% of the total purchases. </a:t>
                      </a:r>
                      <a:r>
                        <a:rPr lang="en-US" sz="1400" b="1" dirty="0">
                          <a:solidFill>
                            <a:srgbClr val="C00000"/>
                          </a:solidFill>
                          <a:latin typeface="Garamond" pitchFamily="18" charset="0"/>
                          <a:ea typeface="Times New Roman"/>
                          <a:cs typeface="Times New Roman"/>
                        </a:rPr>
                        <a:t>Thus, 5 x $300 = $1,500 x 10% = $150, minus your $300 and you are - $150 for the month.</a:t>
                      </a:r>
                    </a:p>
                  </a:txBody>
                  <a:tcPr marL="68580" marR="68580" marT="0" marB="0"/>
                </a:tc>
                <a:tc>
                  <a:txBody>
                    <a:bodyPr/>
                    <a:lstStyle/>
                    <a:p>
                      <a:pPr marL="0" marR="0">
                        <a:spcBef>
                          <a:spcPts val="0"/>
                        </a:spcBef>
                        <a:spcAft>
                          <a:spcPts val="0"/>
                        </a:spcAft>
                      </a:pPr>
                      <a:r>
                        <a:rPr lang="en-US" sz="1600" dirty="0">
                          <a:latin typeface="Garamond" pitchFamily="18" charset="0"/>
                          <a:ea typeface="Times New Roman"/>
                          <a:cs typeface="Times New Roman"/>
                        </a:rPr>
                        <a:t> </a:t>
                      </a:r>
                      <a:endParaRPr lang="en-US" sz="1100" dirty="0">
                        <a:latin typeface="Garamond" pitchFamily="18" charset="0"/>
                        <a:ea typeface="Times New Roman"/>
                        <a:cs typeface="Times New Roman"/>
                      </a:endParaRPr>
                    </a:p>
                    <a:p>
                      <a:pPr marL="0" marR="0" algn="ctr">
                        <a:spcBef>
                          <a:spcPts val="0"/>
                        </a:spcBef>
                        <a:spcAft>
                          <a:spcPts val="0"/>
                        </a:spcAft>
                      </a:pPr>
                      <a:r>
                        <a:rPr lang="en-US" sz="1600" b="1" dirty="0">
                          <a:latin typeface="Garamond" pitchFamily="18" charset="0"/>
                          <a:ea typeface="Times New Roman"/>
                          <a:cs typeface="Times New Roman"/>
                        </a:rPr>
                        <a:t>- $450.00</a:t>
                      </a:r>
                      <a:endParaRPr lang="en-US" sz="11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2"/>
                  </a:ext>
                </a:extLst>
              </a:tr>
              <a:tr h="887964">
                <a:tc>
                  <a:txBody>
                    <a:bodyPr/>
                    <a:lstStyle/>
                    <a:p>
                      <a:pPr marL="0" marR="0">
                        <a:spcBef>
                          <a:spcPts val="0"/>
                        </a:spcBef>
                        <a:spcAft>
                          <a:spcPts val="0"/>
                        </a:spcAft>
                      </a:pPr>
                      <a:endParaRPr lang="en-US" sz="1100" dirty="0">
                        <a:latin typeface="Garamond" pitchFamily="18" charset="0"/>
                        <a:ea typeface="Times New Roman"/>
                        <a:cs typeface="Times New Roman"/>
                      </a:endParaRPr>
                    </a:p>
                    <a:p>
                      <a:pPr marL="0" marR="0">
                        <a:spcBef>
                          <a:spcPts val="0"/>
                        </a:spcBef>
                        <a:spcAft>
                          <a:spcPts val="0"/>
                        </a:spcAft>
                      </a:pPr>
                      <a:r>
                        <a:rPr lang="en-US" sz="1600" b="1" dirty="0">
                          <a:latin typeface="Garamond" pitchFamily="18" charset="0"/>
                          <a:ea typeface="Times New Roman"/>
                          <a:cs typeface="Times New Roman"/>
                        </a:rPr>
                        <a:t>Month 3:</a:t>
                      </a:r>
                      <a:endParaRPr lang="en-US" sz="1100" dirty="0">
                        <a:latin typeface="Garamond" pitchFamily="18" charset="0"/>
                        <a:ea typeface="Times New Roman"/>
                        <a:cs typeface="Times New Roman"/>
                      </a:endParaRPr>
                    </a:p>
                  </a:txBody>
                  <a:tcPr marL="68580" marR="68580" marT="0" marB="0"/>
                </a:tc>
                <a:tc>
                  <a:txBody>
                    <a:bodyPr/>
                    <a:lstStyle/>
                    <a:p>
                      <a:pPr marL="0" marR="0">
                        <a:spcBef>
                          <a:spcPts val="0"/>
                        </a:spcBef>
                        <a:spcAft>
                          <a:spcPts val="0"/>
                        </a:spcAft>
                      </a:pPr>
                      <a:r>
                        <a:rPr lang="en-US" sz="1400" dirty="0">
                          <a:latin typeface="Garamond" pitchFamily="18" charset="0"/>
                          <a:ea typeface="Times New Roman"/>
                          <a:cs typeface="Times New Roman"/>
                        </a:rPr>
                        <a:t>Reorder your $300. Your team of 4 people reorders their $300 and each shares the opportunity</a:t>
                      </a:r>
                      <a:r>
                        <a:rPr lang="en-US" sz="1400" baseline="0" dirty="0">
                          <a:latin typeface="Garamond" pitchFamily="18" charset="0"/>
                          <a:ea typeface="Times New Roman"/>
                          <a:cs typeface="Times New Roman"/>
                        </a:rPr>
                        <a:t> with</a:t>
                      </a:r>
                      <a:r>
                        <a:rPr lang="en-US" sz="1400" dirty="0">
                          <a:latin typeface="Garamond" pitchFamily="18" charset="0"/>
                          <a:ea typeface="Times New Roman"/>
                          <a:cs typeface="Times New Roman"/>
                        </a:rPr>
                        <a:t> 4 people who also purchase $300.</a:t>
                      </a:r>
                      <a:r>
                        <a:rPr lang="en-US" sz="1400" baseline="0" dirty="0">
                          <a:latin typeface="Garamond" pitchFamily="18" charset="0"/>
                          <a:ea typeface="Times New Roman"/>
                          <a:cs typeface="Times New Roman"/>
                        </a:rPr>
                        <a:t> </a:t>
                      </a:r>
                      <a:r>
                        <a:rPr lang="en-US" sz="1400" b="1" dirty="0">
                          <a:solidFill>
                            <a:srgbClr val="C00000"/>
                          </a:solidFill>
                          <a:latin typeface="Garamond" pitchFamily="18" charset="0"/>
                          <a:ea typeface="Times New Roman"/>
                          <a:cs typeface="Times New Roman"/>
                        </a:rPr>
                        <a:t>Therefore, 21 x $300 = $6.300 x 10% = $630, minus your $300 and you are +</a:t>
                      </a:r>
                      <a:r>
                        <a:rPr lang="en-US" sz="1400" b="1" baseline="0" dirty="0">
                          <a:solidFill>
                            <a:srgbClr val="C00000"/>
                          </a:solidFill>
                          <a:latin typeface="Garamond" pitchFamily="18" charset="0"/>
                          <a:ea typeface="Times New Roman"/>
                          <a:cs typeface="Times New Roman"/>
                        </a:rPr>
                        <a:t> </a:t>
                      </a:r>
                      <a:r>
                        <a:rPr lang="en-US" sz="1400" b="1" dirty="0">
                          <a:solidFill>
                            <a:srgbClr val="C00000"/>
                          </a:solidFill>
                          <a:latin typeface="Garamond" pitchFamily="18" charset="0"/>
                          <a:ea typeface="Times New Roman"/>
                          <a:cs typeface="Times New Roman"/>
                        </a:rPr>
                        <a:t>$330 for the month. </a:t>
                      </a:r>
                      <a:endParaRPr lang="en-US" sz="1100" b="1" dirty="0">
                        <a:solidFill>
                          <a:srgbClr val="C00000"/>
                        </a:solidFill>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100" dirty="0">
                        <a:latin typeface="Garamond" pitchFamily="18" charset="0"/>
                        <a:ea typeface="Times New Roman"/>
                        <a:cs typeface="Times New Roman"/>
                      </a:endParaRPr>
                    </a:p>
                    <a:p>
                      <a:pPr marL="0" marR="0" algn="ctr">
                        <a:spcBef>
                          <a:spcPts val="0"/>
                        </a:spcBef>
                        <a:spcAft>
                          <a:spcPts val="0"/>
                        </a:spcAft>
                      </a:pPr>
                      <a:r>
                        <a:rPr lang="en-US" sz="1600" b="1" dirty="0">
                          <a:latin typeface="Garamond" pitchFamily="18" charset="0"/>
                          <a:ea typeface="Times New Roman"/>
                          <a:cs typeface="Times New Roman"/>
                        </a:rPr>
                        <a:t>- $120.00</a:t>
                      </a:r>
                      <a:endParaRPr lang="en-US" sz="11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3"/>
                  </a:ext>
                </a:extLst>
              </a:tr>
              <a:tr h="956435">
                <a:tc>
                  <a:txBody>
                    <a:bodyPr/>
                    <a:lstStyle/>
                    <a:p>
                      <a:pPr marL="0" marR="0">
                        <a:spcBef>
                          <a:spcPts val="0"/>
                        </a:spcBef>
                        <a:spcAft>
                          <a:spcPts val="0"/>
                        </a:spcAft>
                      </a:pPr>
                      <a:endParaRPr lang="en-US" sz="1100" dirty="0">
                        <a:latin typeface="Garamond" pitchFamily="18" charset="0"/>
                        <a:ea typeface="Times New Roman"/>
                        <a:cs typeface="Times New Roman"/>
                      </a:endParaRPr>
                    </a:p>
                    <a:p>
                      <a:pPr marL="0" marR="0">
                        <a:spcBef>
                          <a:spcPts val="0"/>
                        </a:spcBef>
                        <a:spcAft>
                          <a:spcPts val="0"/>
                        </a:spcAft>
                      </a:pPr>
                      <a:r>
                        <a:rPr lang="en-US" sz="1600" b="1" dirty="0">
                          <a:latin typeface="Garamond" pitchFamily="18" charset="0"/>
                          <a:ea typeface="Times New Roman"/>
                          <a:cs typeface="Times New Roman"/>
                        </a:rPr>
                        <a:t>Month 4:</a:t>
                      </a:r>
                      <a:endParaRPr lang="en-US" sz="1100" dirty="0">
                        <a:latin typeface="Garamond" pitchFamily="18" charset="0"/>
                        <a:ea typeface="Times New Roman"/>
                        <a:cs typeface="Times New Roman"/>
                      </a:endParaRPr>
                    </a:p>
                  </a:txBody>
                  <a:tcPr marL="68580" marR="68580" marT="0" marB="0"/>
                </a:tc>
                <a:tc>
                  <a:txBody>
                    <a:bodyPr/>
                    <a:lstStyle/>
                    <a:p>
                      <a:pPr marL="0" marR="0">
                        <a:spcBef>
                          <a:spcPts val="0"/>
                        </a:spcBef>
                        <a:spcAft>
                          <a:spcPts val="0"/>
                        </a:spcAft>
                      </a:pPr>
                      <a:r>
                        <a:rPr lang="en-US" sz="1400" dirty="0">
                          <a:latin typeface="Garamond" pitchFamily="18" charset="0"/>
                          <a:ea typeface="Times New Roman"/>
                          <a:cs typeface="Times New Roman"/>
                        </a:rPr>
                        <a:t>Reorder your $300. Your team of 20 people reorders their $300 and each shares  the opportunity</a:t>
                      </a:r>
                      <a:r>
                        <a:rPr lang="en-US" sz="1400" baseline="0" dirty="0">
                          <a:latin typeface="Garamond" pitchFamily="18" charset="0"/>
                          <a:ea typeface="Times New Roman"/>
                          <a:cs typeface="Times New Roman"/>
                        </a:rPr>
                        <a:t> with</a:t>
                      </a:r>
                      <a:r>
                        <a:rPr lang="en-US" sz="1400" dirty="0">
                          <a:latin typeface="Garamond" pitchFamily="18" charset="0"/>
                          <a:ea typeface="Times New Roman"/>
                          <a:cs typeface="Times New Roman"/>
                        </a:rPr>
                        <a:t> 2 people who also purchase $300.</a:t>
                      </a:r>
                      <a:r>
                        <a:rPr lang="en-US" sz="1400" baseline="0" dirty="0">
                          <a:latin typeface="Garamond" pitchFamily="18" charset="0"/>
                          <a:ea typeface="Times New Roman"/>
                          <a:cs typeface="Times New Roman"/>
                        </a:rPr>
                        <a:t> </a:t>
                      </a:r>
                      <a:r>
                        <a:rPr lang="en-US" sz="1400" b="1" dirty="0">
                          <a:solidFill>
                            <a:srgbClr val="C00000"/>
                          </a:solidFill>
                          <a:latin typeface="Garamond" pitchFamily="18" charset="0"/>
                          <a:ea typeface="Times New Roman"/>
                          <a:cs typeface="Times New Roman"/>
                        </a:rPr>
                        <a:t>Therefore, 61 x $300 = $18,300 x 10% = $1,830, minus your $300 and you are + $1,530 for the month</a:t>
                      </a:r>
                      <a:r>
                        <a:rPr lang="en-US" sz="1400" b="1" dirty="0">
                          <a:latin typeface="Garamond" pitchFamily="18" charset="0"/>
                          <a:ea typeface="Times New Roman"/>
                          <a:cs typeface="Times New Roman"/>
                        </a:rPr>
                        <a:t>.</a:t>
                      </a:r>
                      <a:endParaRPr lang="en-US" sz="1100" b="1" dirty="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100" dirty="0">
                        <a:latin typeface="Garamond" pitchFamily="18" charset="0"/>
                        <a:ea typeface="Times New Roman"/>
                        <a:cs typeface="Times New Roman"/>
                      </a:endParaRPr>
                    </a:p>
                    <a:p>
                      <a:pPr marL="0" marR="0" algn="ctr">
                        <a:spcBef>
                          <a:spcPts val="0"/>
                        </a:spcBef>
                        <a:spcAft>
                          <a:spcPts val="0"/>
                        </a:spcAft>
                      </a:pPr>
                      <a:r>
                        <a:rPr lang="en-US" sz="1600" b="1" dirty="0">
                          <a:latin typeface="Garamond" pitchFamily="18" charset="0"/>
                          <a:ea typeface="Times New Roman"/>
                          <a:cs typeface="Times New Roman"/>
                        </a:rPr>
                        <a:t>+ $1,410.00</a:t>
                      </a:r>
                      <a:endParaRPr lang="en-US" sz="11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4"/>
                  </a:ext>
                </a:extLst>
              </a:tr>
              <a:tr h="887964">
                <a:tc>
                  <a:txBody>
                    <a:bodyPr/>
                    <a:lstStyle/>
                    <a:p>
                      <a:pPr marL="0" marR="0">
                        <a:spcBef>
                          <a:spcPts val="0"/>
                        </a:spcBef>
                        <a:spcAft>
                          <a:spcPts val="0"/>
                        </a:spcAft>
                      </a:pPr>
                      <a:endParaRPr lang="en-US" sz="1100" dirty="0">
                        <a:latin typeface="Garamond" pitchFamily="18" charset="0"/>
                        <a:ea typeface="Times New Roman"/>
                        <a:cs typeface="Times New Roman"/>
                      </a:endParaRPr>
                    </a:p>
                    <a:p>
                      <a:pPr marL="0" marR="0">
                        <a:spcBef>
                          <a:spcPts val="0"/>
                        </a:spcBef>
                        <a:spcAft>
                          <a:spcPts val="0"/>
                        </a:spcAft>
                      </a:pPr>
                      <a:r>
                        <a:rPr lang="en-US" sz="1600" b="1" dirty="0">
                          <a:latin typeface="Garamond" pitchFamily="18" charset="0"/>
                          <a:ea typeface="Times New Roman"/>
                          <a:cs typeface="Times New Roman"/>
                        </a:rPr>
                        <a:t>Month 5:</a:t>
                      </a:r>
                      <a:endParaRPr lang="en-US" sz="1100" dirty="0">
                        <a:latin typeface="Garamond" pitchFamily="18" charset="0"/>
                        <a:ea typeface="Times New Roman"/>
                        <a:cs typeface="Times New Roman"/>
                      </a:endParaRPr>
                    </a:p>
                  </a:txBody>
                  <a:tcPr marL="68580" marR="68580" marT="0" marB="0"/>
                </a:tc>
                <a:tc>
                  <a:txBody>
                    <a:bodyPr/>
                    <a:lstStyle/>
                    <a:p>
                      <a:pPr marL="0" marR="0">
                        <a:spcBef>
                          <a:spcPts val="0"/>
                        </a:spcBef>
                        <a:spcAft>
                          <a:spcPts val="0"/>
                        </a:spcAft>
                      </a:pPr>
                      <a:r>
                        <a:rPr lang="en-US" sz="1400" dirty="0">
                          <a:latin typeface="Garamond" pitchFamily="18" charset="0"/>
                          <a:ea typeface="Times New Roman"/>
                          <a:cs typeface="Times New Roman"/>
                        </a:rPr>
                        <a:t>Reorder your $300. Your team of 60 people reorders their $300 and each shares  the opportunity</a:t>
                      </a:r>
                      <a:r>
                        <a:rPr lang="en-US" sz="1400" baseline="0" dirty="0">
                          <a:latin typeface="Garamond" pitchFamily="18" charset="0"/>
                          <a:ea typeface="Times New Roman"/>
                          <a:cs typeface="Times New Roman"/>
                        </a:rPr>
                        <a:t> with</a:t>
                      </a:r>
                      <a:r>
                        <a:rPr lang="en-US" sz="1400" dirty="0">
                          <a:latin typeface="Garamond" pitchFamily="18" charset="0"/>
                          <a:ea typeface="Times New Roman"/>
                          <a:cs typeface="Times New Roman"/>
                        </a:rPr>
                        <a:t> 1 person who also purchase $300.</a:t>
                      </a:r>
                      <a:r>
                        <a:rPr lang="en-US" sz="1400" baseline="0" dirty="0">
                          <a:latin typeface="Garamond" pitchFamily="18" charset="0"/>
                          <a:ea typeface="Times New Roman"/>
                          <a:cs typeface="Times New Roman"/>
                        </a:rPr>
                        <a:t> </a:t>
                      </a:r>
                      <a:r>
                        <a:rPr lang="en-US" sz="1400" b="1" dirty="0">
                          <a:solidFill>
                            <a:srgbClr val="C00000"/>
                          </a:solidFill>
                          <a:latin typeface="Garamond" pitchFamily="18" charset="0"/>
                          <a:ea typeface="Times New Roman"/>
                          <a:cs typeface="Times New Roman"/>
                        </a:rPr>
                        <a:t>Therefore, 121 x $300 = $36,300 x 10%= $3,630, minus your $300 and you are + $3,330 for the month.</a:t>
                      </a:r>
                      <a:endParaRPr lang="en-US" sz="1100" b="1" dirty="0">
                        <a:solidFill>
                          <a:srgbClr val="C00000"/>
                        </a:solidFill>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100" dirty="0">
                        <a:latin typeface="Garamond" pitchFamily="18" charset="0"/>
                        <a:ea typeface="Times New Roman"/>
                        <a:cs typeface="Times New Roman"/>
                      </a:endParaRPr>
                    </a:p>
                    <a:p>
                      <a:pPr marL="0" marR="0" algn="ctr">
                        <a:spcBef>
                          <a:spcPts val="0"/>
                        </a:spcBef>
                        <a:spcAft>
                          <a:spcPts val="0"/>
                        </a:spcAft>
                      </a:pPr>
                      <a:r>
                        <a:rPr lang="en-US" sz="1600" b="1" dirty="0">
                          <a:latin typeface="Garamond" pitchFamily="18" charset="0"/>
                          <a:ea typeface="Times New Roman"/>
                          <a:cs typeface="Times New Roman"/>
                        </a:rPr>
                        <a:t>+ $4,740.00</a:t>
                      </a:r>
                      <a:endParaRPr lang="en-US" sz="11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3" name="Title 2"/>
          <p:cNvSpPr>
            <a:spLocks noGrp="1"/>
          </p:cNvSpPr>
          <p:nvPr>
            <p:ph type="title"/>
          </p:nvPr>
        </p:nvSpPr>
        <p:spPr>
          <a:xfrm>
            <a:off x="457200" y="152400"/>
            <a:ext cx="8229600" cy="457200"/>
          </a:xfrm>
        </p:spPr>
        <p:txBody>
          <a:bodyPr>
            <a:normAutofit/>
          </a:bodyPr>
          <a:lstStyle/>
          <a:p>
            <a:r>
              <a:rPr lang="en-US" sz="2400" u="sng" dirty="0">
                <a:solidFill>
                  <a:schemeClr val="accent1">
                    <a:lumMod val="75000"/>
                  </a:schemeClr>
                </a:solidFill>
                <a:effectLst/>
                <a:latin typeface="Garamond" pitchFamily="18" charset="0"/>
              </a:rPr>
              <a:t>COMPOUNDED CONSUMERISM</a:t>
            </a:r>
          </a:p>
        </p:txBody>
      </p:sp>
      <p:sp>
        <p:nvSpPr>
          <p:cNvPr id="5" name="TextBox 4"/>
          <p:cNvSpPr txBox="1"/>
          <p:nvPr/>
        </p:nvSpPr>
        <p:spPr>
          <a:xfrm>
            <a:off x="2209800" y="5715000"/>
            <a:ext cx="6096000" cy="461665"/>
          </a:xfrm>
          <a:prstGeom prst="rect">
            <a:avLst/>
          </a:prstGeom>
          <a:noFill/>
        </p:spPr>
        <p:txBody>
          <a:bodyPr wrap="square" rtlCol="0">
            <a:spAutoFit/>
          </a:bodyPr>
          <a:lstStyle/>
          <a:p>
            <a:r>
              <a:rPr lang="en-US" sz="2400" b="1" dirty="0">
                <a:solidFill>
                  <a:srgbClr val="0070C0"/>
                </a:solidFill>
                <a:latin typeface="Garamond" pitchFamily="18" charset="0"/>
              </a:rPr>
              <a:t>Now, that’s a much different outcome isn’t 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1"/>
          <a:ext cx="8229600" cy="3970724"/>
        </p:xfrm>
        <a:graphic>
          <a:graphicData uri="http://schemas.openxmlformats.org/drawingml/2006/table">
            <a:tbl>
              <a:tblPr firstRow="1" bandRow="1">
                <a:solidFill>
                  <a:srgbClr val="00B050"/>
                </a:solidFill>
                <a:tableStyleId>{21E4AEA4-8DFA-4A89-87EB-49C32662AFE0}</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87915">
                <a:tc>
                  <a:txBody>
                    <a:bodyPr/>
                    <a:lstStyle/>
                    <a:p>
                      <a:endParaRPr lang="en-US" dirty="0"/>
                    </a:p>
                  </a:txBody>
                  <a:tcPr/>
                </a:tc>
                <a:tc gridSpan="2">
                  <a:txBody>
                    <a:bodyPr/>
                    <a:lstStyle/>
                    <a:p>
                      <a:pPr algn="ctr"/>
                      <a:r>
                        <a:rPr lang="en-US" sz="2000" u="sng" dirty="0">
                          <a:latin typeface="Garamond" pitchFamily="18" charset="0"/>
                        </a:rPr>
                        <a:t>Scenario A</a:t>
                      </a:r>
                    </a:p>
                  </a:txBody>
                  <a:tcPr/>
                </a:tc>
                <a:tc hMerge="1">
                  <a:txBody>
                    <a:bodyPr/>
                    <a:lstStyle/>
                    <a:p>
                      <a:endParaRPr lang="en-US" dirty="0"/>
                    </a:p>
                  </a:txBody>
                  <a:tcPr/>
                </a:tc>
                <a:tc gridSpan="2">
                  <a:txBody>
                    <a:bodyPr/>
                    <a:lstStyle/>
                    <a:p>
                      <a:pPr algn="ctr"/>
                      <a:r>
                        <a:rPr lang="en-US" sz="2000" u="sng" dirty="0">
                          <a:latin typeface="Garamond" pitchFamily="18" charset="0"/>
                        </a:rPr>
                        <a:t>Scenario B*</a:t>
                      </a:r>
                    </a:p>
                  </a:txBody>
                  <a:tcPr/>
                </a:tc>
                <a:tc hMerge="1">
                  <a:txBody>
                    <a:bodyPr/>
                    <a:lstStyle/>
                    <a:p>
                      <a:endParaRPr lang="en-US" dirty="0"/>
                    </a:p>
                  </a:txBody>
                  <a:tcPr/>
                </a:tc>
                <a:extLst>
                  <a:ext uri="{0D108BD9-81ED-4DB2-BD59-A6C34878D82A}">
                    <a16:rowId xmlns:a16="http://schemas.microsoft.com/office/drawing/2014/main" val="10000"/>
                  </a:ext>
                </a:extLst>
              </a:tr>
              <a:tr h="391798">
                <a:tc>
                  <a:txBody>
                    <a:bodyPr/>
                    <a:lstStyle/>
                    <a:p>
                      <a:pPr marL="0" marR="0">
                        <a:spcBef>
                          <a:spcPts val="0"/>
                        </a:spcBef>
                        <a:spcAft>
                          <a:spcPts val="0"/>
                        </a:spcAft>
                      </a:pPr>
                      <a:endParaRPr lang="en-US" sz="16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600" b="1" u="sng" dirty="0">
                          <a:latin typeface="Garamond" pitchFamily="18" charset="0"/>
                          <a:ea typeface="Times New Roman"/>
                          <a:cs typeface="Times New Roman"/>
                        </a:rPr>
                        <a:t>Action</a:t>
                      </a:r>
                    </a:p>
                  </a:txBody>
                  <a:tcPr marL="68580" marR="68580" marT="0" marB="0" anchor="ctr"/>
                </a:tc>
                <a:tc>
                  <a:txBody>
                    <a:bodyPr/>
                    <a:lstStyle/>
                    <a:p>
                      <a:pPr marL="0" marR="0" algn="ctr">
                        <a:spcBef>
                          <a:spcPts val="0"/>
                        </a:spcBef>
                        <a:spcAft>
                          <a:spcPts val="0"/>
                        </a:spcAft>
                      </a:pPr>
                      <a:r>
                        <a:rPr lang="en-US" sz="1600" b="1" u="sng" dirty="0">
                          <a:latin typeface="Garamond" pitchFamily="18" charset="0"/>
                          <a:ea typeface="Times New Roman"/>
                          <a:cs typeface="Times New Roman"/>
                        </a:rPr>
                        <a:t>Affect</a:t>
                      </a:r>
                    </a:p>
                  </a:txBody>
                  <a:tcPr marL="68580" marR="68580" marT="0" marB="0" anchor="ctr"/>
                </a:tc>
                <a:tc>
                  <a:txBody>
                    <a:bodyPr/>
                    <a:lstStyle/>
                    <a:p>
                      <a:pPr marL="0" marR="0" algn="ctr">
                        <a:spcBef>
                          <a:spcPts val="0"/>
                        </a:spcBef>
                        <a:spcAft>
                          <a:spcPts val="0"/>
                        </a:spcAft>
                      </a:pPr>
                      <a:r>
                        <a:rPr lang="en-US" sz="1600" b="1" u="sng" dirty="0">
                          <a:latin typeface="Garamond" pitchFamily="18" charset="0"/>
                          <a:ea typeface="Times New Roman"/>
                          <a:cs typeface="Times New Roman"/>
                        </a:rPr>
                        <a:t>Action</a:t>
                      </a:r>
                    </a:p>
                  </a:txBody>
                  <a:tcPr marL="68580" marR="68580" marT="0" marB="0" anchor="ctr"/>
                </a:tc>
                <a:tc>
                  <a:txBody>
                    <a:bodyPr/>
                    <a:lstStyle/>
                    <a:p>
                      <a:pPr marL="0" marR="0" algn="ctr">
                        <a:spcBef>
                          <a:spcPts val="0"/>
                        </a:spcBef>
                        <a:spcAft>
                          <a:spcPts val="0"/>
                        </a:spcAft>
                      </a:pPr>
                      <a:r>
                        <a:rPr lang="en-US" sz="1600" b="1" u="sng" dirty="0">
                          <a:latin typeface="Garamond" pitchFamily="18" charset="0"/>
                          <a:ea typeface="Times New Roman"/>
                          <a:cs typeface="Times New Roman"/>
                        </a:rPr>
                        <a:t>Affect</a:t>
                      </a:r>
                    </a:p>
                  </a:txBody>
                  <a:tcPr marL="68580" marR="68580" marT="0" marB="0" anchor="ctr"/>
                </a:tc>
                <a:extLst>
                  <a:ext uri="{0D108BD9-81ED-4DB2-BD59-A6C34878D82A}">
                    <a16:rowId xmlns:a16="http://schemas.microsoft.com/office/drawing/2014/main" val="10001"/>
                  </a:ext>
                </a:extLst>
              </a:tr>
              <a:tr h="391798">
                <a:tc>
                  <a:txBody>
                    <a:bodyPr/>
                    <a:lstStyle/>
                    <a:p>
                      <a:pPr marL="0" marR="0">
                        <a:spcBef>
                          <a:spcPts val="0"/>
                        </a:spcBef>
                        <a:spcAft>
                          <a:spcPts val="0"/>
                        </a:spcAft>
                      </a:pPr>
                      <a:r>
                        <a:rPr lang="en-US" sz="1600" b="1" dirty="0">
                          <a:latin typeface="Garamond" pitchFamily="18" charset="0"/>
                          <a:ea typeface="Times New Roman"/>
                          <a:cs typeface="Times New Roman"/>
                        </a:rPr>
                        <a:t>Month 1:</a:t>
                      </a:r>
                      <a:endParaRPr lang="en-US" sz="16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391798">
                <a:tc>
                  <a:txBody>
                    <a:bodyPr/>
                    <a:lstStyle/>
                    <a:p>
                      <a:pPr marL="0" marR="0">
                        <a:spcBef>
                          <a:spcPts val="0"/>
                        </a:spcBef>
                        <a:spcAft>
                          <a:spcPts val="0"/>
                        </a:spcAft>
                      </a:pPr>
                      <a:r>
                        <a:rPr lang="en-US" sz="1600" b="1" dirty="0">
                          <a:latin typeface="Garamond" pitchFamily="18" charset="0"/>
                          <a:ea typeface="Times New Roman"/>
                          <a:cs typeface="Times New Roman"/>
                        </a:rPr>
                        <a:t>Month 2:</a:t>
                      </a:r>
                      <a:endParaRPr lang="en-US" sz="16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$600.00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$450.00</a:t>
                      </a:r>
                      <a:endParaRPr lang="en-US" sz="1400" dirty="0">
                        <a:latin typeface="Garamond" pitchFamily="18" charset="0"/>
                        <a:ea typeface="Times New Roman"/>
                        <a:cs typeface="Times New Roman"/>
                      </a:endParaRPr>
                    </a:p>
                  </a:txBody>
                  <a:tcPr marL="68580" marR="68580" marT="0" marB="0" anchor="ctr"/>
                </a:tc>
                <a:extLst>
                  <a:ext uri="{0D108BD9-81ED-4DB2-BD59-A6C34878D82A}">
                    <a16:rowId xmlns:a16="http://schemas.microsoft.com/office/drawing/2014/main" val="10003"/>
                  </a:ext>
                </a:extLst>
              </a:tr>
              <a:tr h="391798">
                <a:tc>
                  <a:txBody>
                    <a:bodyPr/>
                    <a:lstStyle/>
                    <a:p>
                      <a:pPr marL="0" marR="0">
                        <a:spcBef>
                          <a:spcPts val="0"/>
                        </a:spcBef>
                        <a:spcAft>
                          <a:spcPts val="0"/>
                        </a:spcAft>
                      </a:pPr>
                      <a:r>
                        <a:rPr lang="en-US" sz="1600" b="1" dirty="0">
                          <a:latin typeface="Garamond" pitchFamily="18" charset="0"/>
                          <a:ea typeface="Times New Roman"/>
                          <a:cs typeface="Times New Roman"/>
                        </a:rPr>
                        <a:t>Month 3:</a:t>
                      </a:r>
                      <a:endParaRPr lang="en-US" sz="16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$900.00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$120.00</a:t>
                      </a:r>
                      <a:endParaRPr lang="en-US" sz="1400" dirty="0">
                        <a:latin typeface="Garamond" pitchFamily="18" charset="0"/>
                        <a:ea typeface="Times New Roman"/>
                        <a:cs typeface="Times New Roman"/>
                      </a:endParaRPr>
                    </a:p>
                  </a:txBody>
                  <a:tcPr marL="68580" marR="68580" marT="0" marB="0" anchor="ctr"/>
                </a:tc>
                <a:extLst>
                  <a:ext uri="{0D108BD9-81ED-4DB2-BD59-A6C34878D82A}">
                    <a16:rowId xmlns:a16="http://schemas.microsoft.com/office/drawing/2014/main" val="10004"/>
                  </a:ext>
                </a:extLst>
              </a:tr>
              <a:tr h="391798">
                <a:tc>
                  <a:txBody>
                    <a:bodyPr/>
                    <a:lstStyle/>
                    <a:p>
                      <a:pPr marL="0" marR="0">
                        <a:spcBef>
                          <a:spcPts val="0"/>
                        </a:spcBef>
                        <a:spcAft>
                          <a:spcPts val="0"/>
                        </a:spcAft>
                      </a:pPr>
                      <a:r>
                        <a:rPr lang="en-US" sz="1600" b="1" dirty="0">
                          <a:latin typeface="Garamond" pitchFamily="18" charset="0"/>
                          <a:ea typeface="Times New Roman"/>
                          <a:cs typeface="Times New Roman"/>
                        </a:rPr>
                        <a:t>Month 4:</a:t>
                      </a:r>
                      <a:endParaRPr lang="en-US" sz="16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$1,200.00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$1,410.00</a:t>
                      </a:r>
                      <a:endParaRPr lang="en-US" sz="1400" dirty="0">
                        <a:latin typeface="Garamond" pitchFamily="18" charset="0"/>
                        <a:ea typeface="Times New Roman"/>
                        <a:cs typeface="Times New Roman"/>
                      </a:endParaRPr>
                    </a:p>
                  </a:txBody>
                  <a:tcPr marL="68580" marR="68580" marT="0" marB="0" anchor="ctr"/>
                </a:tc>
                <a:extLst>
                  <a:ext uri="{0D108BD9-81ED-4DB2-BD59-A6C34878D82A}">
                    <a16:rowId xmlns:a16="http://schemas.microsoft.com/office/drawing/2014/main" val="10005"/>
                  </a:ext>
                </a:extLst>
              </a:tr>
              <a:tr h="391798">
                <a:tc>
                  <a:txBody>
                    <a:bodyPr/>
                    <a:lstStyle/>
                    <a:p>
                      <a:pPr marL="0" marR="0">
                        <a:spcBef>
                          <a:spcPts val="0"/>
                        </a:spcBef>
                        <a:spcAft>
                          <a:spcPts val="0"/>
                        </a:spcAft>
                      </a:pPr>
                      <a:r>
                        <a:rPr lang="en-US" sz="1600" b="1" dirty="0">
                          <a:latin typeface="Garamond" pitchFamily="18" charset="0"/>
                          <a:ea typeface="Times New Roman"/>
                          <a:cs typeface="Times New Roman"/>
                        </a:rPr>
                        <a:t>Month 5:</a:t>
                      </a:r>
                      <a:endParaRPr lang="en-US" sz="16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$1,500.00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$300.00</a:t>
                      </a:r>
                      <a:endParaRPr lang="en-US" sz="1400" dirty="0">
                        <a:latin typeface="Garamond"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latin typeface="Garamond" pitchFamily="18" charset="0"/>
                          <a:ea typeface="Times New Roman"/>
                          <a:cs typeface="Times New Roman"/>
                        </a:rPr>
                        <a:t>+ $4,740.00</a:t>
                      </a:r>
                      <a:endParaRPr lang="en-US" sz="1400" dirty="0">
                        <a:latin typeface="Garamond" pitchFamily="18" charset="0"/>
                        <a:ea typeface="Times New Roman"/>
                        <a:cs typeface="Times New Roman"/>
                      </a:endParaRPr>
                    </a:p>
                  </a:txBody>
                  <a:tcPr marL="68580" marR="68580" marT="0" marB="0" anchor="ctr"/>
                </a:tc>
                <a:extLst>
                  <a:ext uri="{0D108BD9-81ED-4DB2-BD59-A6C34878D82A}">
                    <a16:rowId xmlns:a16="http://schemas.microsoft.com/office/drawing/2014/main" val="10006"/>
                  </a:ext>
                </a:extLst>
              </a:tr>
              <a:tr h="611848">
                <a:tc>
                  <a:txBody>
                    <a:bodyPr/>
                    <a:lstStyle/>
                    <a:p>
                      <a:r>
                        <a:rPr lang="en-US" sz="1600" b="1" dirty="0">
                          <a:latin typeface="Garamond" pitchFamily="18" charset="0"/>
                        </a:rPr>
                        <a:t>Total Cost over the 5 Months </a:t>
                      </a:r>
                    </a:p>
                  </a:txBody>
                  <a:tcPr/>
                </a:tc>
                <a:tc>
                  <a:txBody>
                    <a:bodyPr/>
                    <a:lstStyle/>
                    <a:p>
                      <a:pPr algn="ctr"/>
                      <a:r>
                        <a:rPr lang="en-US" sz="1600" b="1" dirty="0">
                          <a:latin typeface="Garamond" pitchFamily="18" charset="0"/>
                        </a:rPr>
                        <a:t>$1,500.00</a:t>
                      </a:r>
                    </a:p>
                  </a:txBody>
                  <a:tcPr anchor="ctr"/>
                </a:tc>
                <a:tc>
                  <a:txBody>
                    <a:bodyPr/>
                    <a:lstStyle/>
                    <a:p>
                      <a:pPr algn="ctr"/>
                      <a:endParaRPr lang="en-US" sz="1600" b="1" dirty="0">
                        <a:latin typeface="Garamond" pitchFamily="18" charset="0"/>
                      </a:endParaRPr>
                    </a:p>
                  </a:txBody>
                  <a:tcPr anchor="ctr"/>
                </a:tc>
                <a:tc>
                  <a:txBody>
                    <a:bodyPr/>
                    <a:lstStyle/>
                    <a:p>
                      <a:pPr algn="ctr"/>
                      <a:r>
                        <a:rPr lang="en-US" sz="1600" b="1" dirty="0">
                          <a:latin typeface="Garamond" pitchFamily="18" charset="0"/>
                        </a:rPr>
                        <a:t>$1,500.00</a:t>
                      </a:r>
                    </a:p>
                  </a:txBody>
                  <a:tcPr anchor="ctr"/>
                </a:tc>
                <a:tc>
                  <a:txBody>
                    <a:bodyPr/>
                    <a:lstStyle/>
                    <a:p>
                      <a:pPr algn="ctr"/>
                      <a:endParaRPr lang="en-US" sz="1600" b="1" dirty="0">
                        <a:latin typeface="Garamond" pitchFamily="18" charset="0"/>
                      </a:endParaRPr>
                    </a:p>
                  </a:txBody>
                  <a:tcPr anchor="ctr"/>
                </a:tc>
                <a:extLst>
                  <a:ext uri="{0D108BD9-81ED-4DB2-BD59-A6C34878D82A}">
                    <a16:rowId xmlns:a16="http://schemas.microsoft.com/office/drawing/2014/main" val="10007"/>
                  </a:ext>
                </a:extLst>
              </a:tr>
              <a:tr h="611848">
                <a:tc>
                  <a:txBody>
                    <a:bodyPr/>
                    <a:lstStyle/>
                    <a:p>
                      <a:r>
                        <a:rPr lang="en-US" sz="1600" b="1" dirty="0">
                          <a:latin typeface="Garamond" pitchFamily="18" charset="0"/>
                        </a:rPr>
                        <a:t>Total Profit over the 5 Months</a:t>
                      </a:r>
                    </a:p>
                  </a:txBody>
                  <a:tcPr/>
                </a:tc>
                <a:tc>
                  <a:txBody>
                    <a:bodyPr/>
                    <a:lstStyle/>
                    <a:p>
                      <a:pPr algn="ctr"/>
                      <a:endParaRPr lang="en-US" sz="1600" b="1" dirty="0">
                        <a:latin typeface="Garamond" pitchFamily="18" charset="0"/>
                      </a:endParaRPr>
                    </a:p>
                  </a:txBody>
                  <a:tcPr anchor="ctr"/>
                </a:tc>
                <a:tc>
                  <a:txBody>
                    <a:bodyPr/>
                    <a:lstStyle/>
                    <a:p>
                      <a:pPr algn="ctr"/>
                      <a:r>
                        <a:rPr lang="en-US" sz="1800" b="1" dirty="0">
                          <a:latin typeface="Garamond" pitchFamily="18" charset="0"/>
                        </a:rPr>
                        <a:t>-0 -</a:t>
                      </a:r>
                    </a:p>
                  </a:txBody>
                  <a:tcPr anchor="ctr"/>
                </a:tc>
                <a:tc>
                  <a:txBody>
                    <a:bodyPr/>
                    <a:lstStyle/>
                    <a:p>
                      <a:pPr algn="ctr"/>
                      <a:endParaRPr lang="en-US" sz="1800" b="1" dirty="0">
                        <a:latin typeface="Garamond" pitchFamily="18" charset="0"/>
                      </a:endParaRPr>
                    </a:p>
                  </a:txBody>
                  <a:tcPr anchor="ctr"/>
                </a:tc>
                <a:tc>
                  <a:txBody>
                    <a:bodyPr/>
                    <a:lstStyle/>
                    <a:p>
                      <a:pPr algn="ctr"/>
                      <a:r>
                        <a:rPr lang="en-US" sz="1800" b="1" dirty="0">
                          <a:latin typeface="Garamond" pitchFamily="18" charset="0"/>
                        </a:rPr>
                        <a:t>+</a:t>
                      </a:r>
                      <a:r>
                        <a:rPr lang="en-US" sz="1800" b="1" baseline="0" dirty="0">
                          <a:latin typeface="Garamond" pitchFamily="18" charset="0"/>
                        </a:rPr>
                        <a:t> </a:t>
                      </a:r>
                      <a:r>
                        <a:rPr lang="en-US" sz="1800" b="1" dirty="0">
                          <a:latin typeface="Garamond" pitchFamily="18" charset="0"/>
                          <a:ea typeface="Times New Roman"/>
                          <a:cs typeface="Times New Roman"/>
                        </a:rPr>
                        <a:t>$4,740.00</a:t>
                      </a:r>
                      <a:endParaRPr lang="en-US" sz="1800" b="1" dirty="0">
                        <a:latin typeface="Garamond" pitchFamily="18" charset="0"/>
                      </a:endParaRPr>
                    </a:p>
                  </a:txBody>
                  <a:tcPr anchor="ctr"/>
                </a:tc>
                <a:extLst>
                  <a:ext uri="{0D108BD9-81ED-4DB2-BD59-A6C34878D82A}">
                    <a16:rowId xmlns:a16="http://schemas.microsoft.com/office/drawing/2014/main" val="10008"/>
                  </a:ext>
                </a:extLst>
              </a:tr>
            </a:tbl>
          </a:graphicData>
        </a:graphic>
      </p:graphicFrame>
      <p:sp>
        <p:nvSpPr>
          <p:cNvPr id="3" name="Title 2"/>
          <p:cNvSpPr>
            <a:spLocks noGrp="1"/>
          </p:cNvSpPr>
          <p:nvPr>
            <p:ph type="title"/>
          </p:nvPr>
        </p:nvSpPr>
        <p:spPr>
          <a:xfrm>
            <a:off x="457200" y="228600"/>
            <a:ext cx="8229600" cy="457200"/>
          </a:xfrm>
        </p:spPr>
        <p:txBody>
          <a:bodyPr>
            <a:normAutofit/>
          </a:bodyPr>
          <a:lstStyle/>
          <a:p>
            <a:r>
              <a:rPr lang="en-US" sz="2400" u="sng" dirty="0">
                <a:solidFill>
                  <a:schemeClr val="accent1">
                    <a:lumMod val="75000"/>
                  </a:schemeClr>
                </a:solidFill>
                <a:effectLst/>
                <a:latin typeface="Garamond" pitchFamily="18" charset="0"/>
              </a:rPr>
              <a:t>SCENARIO COMPARISION</a:t>
            </a:r>
          </a:p>
        </p:txBody>
      </p:sp>
      <p:sp>
        <p:nvSpPr>
          <p:cNvPr id="5" name="TextBox 4"/>
          <p:cNvSpPr txBox="1"/>
          <p:nvPr/>
        </p:nvSpPr>
        <p:spPr>
          <a:xfrm>
            <a:off x="457200" y="4876800"/>
            <a:ext cx="4876800" cy="400110"/>
          </a:xfrm>
          <a:prstGeom prst="rect">
            <a:avLst/>
          </a:prstGeom>
          <a:noFill/>
        </p:spPr>
        <p:txBody>
          <a:bodyPr wrap="square" rtlCol="0">
            <a:spAutoFit/>
          </a:bodyPr>
          <a:lstStyle/>
          <a:p>
            <a:r>
              <a:rPr lang="en-US" sz="2000" b="1" dirty="0">
                <a:solidFill>
                  <a:srgbClr val="0070C0"/>
                </a:solidFill>
                <a:latin typeface="Garamond" pitchFamily="18" charset="0"/>
              </a:rPr>
              <a:t>Which scenario looks better to you?</a:t>
            </a:r>
          </a:p>
        </p:txBody>
      </p:sp>
      <p:sp>
        <p:nvSpPr>
          <p:cNvPr id="7" name="TextBox 6"/>
          <p:cNvSpPr txBox="1"/>
          <p:nvPr/>
        </p:nvSpPr>
        <p:spPr>
          <a:xfrm>
            <a:off x="2286000" y="5334000"/>
            <a:ext cx="6324600" cy="923330"/>
          </a:xfrm>
          <a:prstGeom prst="rect">
            <a:avLst/>
          </a:prstGeom>
          <a:noFill/>
        </p:spPr>
        <p:txBody>
          <a:bodyPr wrap="square" rtlCol="0">
            <a:spAutoFit/>
          </a:bodyPr>
          <a:lstStyle/>
          <a:p>
            <a:r>
              <a:rPr lang="en-US" b="1" dirty="0">
                <a:latin typeface="Garamond" pitchFamily="18" charset="0"/>
              </a:rPr>
              <a:t>If you chose scenario B, then you are beginning to understand the advantage of </a:t>
            </a:r>
            <a:r>
              <a:rPr lang="en-US" b="1" dirty="0">
                <a:solidFill>
                  <a:srgbClr val="00B050"/>
                </a:solidFill>
                <a:latin typeface="Garamond" pitchFamily="18" charset="0"/>
              </a:rPr>
              <a:t>“compounded consumerism” </a:t>
            </a:r>
            <a:r>
              <a:rPr lang="en-US" b="1" dirty="0">
                <a:latin typeface="Garamond" pitchFamily="18" charset="0"/>
              </a:rPr>
              <a:t>and the benefit of </a:t>
            </a:r>
            <a:r>
              <a:rPr lang="en-US" b="1" dirty="0">
                <a:solidFill>
                  <a:srgbClr val="C00000"/>
                </a:solidFill>
                <a:latin typeface="Garamond" pitchFamily="18" charset="0"/>
              </a:rPr>
              <a:t>Income Diversification.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762000"/>
            <a:ext cx="8382000" cy="5105400"/>
          </a:xfrm>
        </p:spPr>
        <p:txBody>
          <a:bodyPr>
            <a:normAutofit fontScale="85000" lnSpcReduction="20000"/>
          </a:bodyPr>
          <a:lstStyle/>
          <a:p>
            <a:pPr marL="112713" indent="-3175">
              <a:buNone/>
            </a:pPr>
            <a:r>
              <a:rPr lang="en-US" dirty="0">
                <a:latin typeface="Garamond" pitchFamily="18" charset="0"/>
              </a:rPr>
              <a:t>	The system of generating </a:t>
            </a:r>
            <a:r>
              <a:rPr lang="en-US" b="1" dirty="0">
                <a:solidFill>
                  <a:srgbClr val="00B050"/>
                </a:solidFill>
                <a:latin typeface="Garamond" pitchFamily="18" charset="0"/>
              </a:rPr>
              <a:t>residual income </a:t>
            </a:r>
            <a:r>
              <a:rPr lang="en-US" dirty="0">
                <a:latin typeface="Garamond" pitchFamily="18" charset="0"/>
              </a:rPr>
              <a:t>by sharing and selling products to others and having them do the same is called </a:t>
            </a:r>
            <a:r>
              <a:rPr lang="en-US" b="1" dirty="0">
                <a:solidFill>
                  <a:srgbClr val="0070C0"/>
                </a:solidFill>
                <a:latin typeface="Garamond" pitchFamily="18" charset="0"/>
              </a:rPr>
              <a:t>direct selling</a:t>
            </a:r>
            <a:r>
              <a:rPr lang="en-US" b="1" dirty="0">
                <a:solidFill>
                  <a:schemeClr val="accent4"/>
                </a:solidFill>
                <a:latin typeface="Garamond" pitchFamily="18" charset="0"/>
              </a:rPr>
              <a:t> </a:t>
            </a:r>
            <a:r>
              <a:rPr lang="en-US" dirty="0">
                <a:solidFill>
                  <a:prstClr val="black"/>
                </a:solidFill>
                <a:latin typeface="Garamond" pitchFamily="18" charset="0"/>
              </a:rPr>
              <a:t>or </a:t>
            </a:r>
            <a:r>
              <a:rPr lang="en-US" b="1" dirty="0">
                <a:solidFill>
                  <a:srgbClr val="7030A0"/>
                </a:solidFill>
                <a:latin typeface="Garamond" pitchFamily="18" charset="0"/>
              </a:rPr>
              <a:t>network marketing.</a:t>
            </a:r>
            <a:r>
              <a:rPr lang="en-US" b="1" dirty="0">
                <a:solidFill>
                  <a:srgbClr val="0070C0"/>
                </a:solidFill>
                <a:latin typeface="Garamond" pitchFamily="18" charset="0"/>
              </a:rPr>
              <a:t> </a:t>
            </a:r>
            <a:r>
              <a:rPr lang="en-US" dirty="0">
                <a:latin typeface="Garamond" pitchFamily="18" charset="0"/>
              </a:rPr>
              <a:t>It is also often referred to as </a:t>
            </a:r>
            <a:r>
              <a:rPr lang="en-US" b="1" dirty="0">
                <a:solidFill>
                  <a:srgbClr val="C00000"/>
                </a:solidFill>
                <a:latin typeface="Garamond" pitchFamily="18" charset="0"/>
              </a:rPr>
              <a:t>MLM </a:t>
            </a:r>
          </a:p>
          <a:p>
            <a:pPr marL="112713" indent="-3175">
              <a:buNone/>
            </a:pPr>
            <a:r>
              <a:rPr lang="en-US" b="1" dirty="0">
                <a:solidFill>
                  <a:srgbClr val="C00000"/>
                </a:solidFill>
                <a:latin typeface="Garamond" pitchFamily="18" charset="0"/>
              </a:rPr>
              <a:t>or Multi-Level Marketing.</a:t>
            </a:r>
            <a:endParaRPr lang="en-US" dirty="0">
              <a:solidFill>
                <a:srgbClr val="7030A0"/>
              </a:solidFill>
              <a:latin typeface="Garamond" pitchFamily="18" charset="0"/>
            </a:endParaRPr>
          </a:p>
          <a:p>
            <a:pPr marL="112713" indent="-3175">
              <a:buNone/>
            </a:pPr>
            <a:endParaRPr lang="en-US" dirty="0">
              <a:latin typeface="Garamond" pitchFamily="18" charset="0"/>
            </a:endParaRPr>
          </a:p>
          <a:p>
            <a:pPr marL="112713" indent="-3175">
              <a:buNone/>
            </a:pPr>
            <a:r>
              <a:rPr lang="en-US" dirty="0">
                <a:latin typeface="Garamond" pitchFamily="18" charset="0"/>
              </a:rPr>
              <a:t>	</a:t>
            </a:r>
            <a:r>
              <a:rPr lang="en-US" b="1" dirty="0">
                <a:solidFill>
                  <a:srgbClr val="C00000"/>
                </a:solidFill>
                <a:latin typeface="Garamond" pitchFamily="18" charset="0"/>
              </a:rPr>
              <a:t>MLM</a:t>
            </a:r>
            <a:r>
              <a:rPr lang="en-US" dirty="0">
                <a:latin typeface="Garamond" pitchFamily="18" charset="0"/>
              </a:rPr>
              <a:t> has been around for over 60 years and has produced many millionaires. However, unfortunately, it has also strained relationships, ruined friendships and caused people financial hardships. </a:t>
            </a:r>
          </a:p>
          <a:p>
            <a:pPr marL="112713" indent="-3175">
              <a:buNone/>
            </a:pPr>
            <a:r>
              <a:rPr lang="en-US" dirty="0">
                <a:latin typeface="Garamond" pitchFamily="18" charset="0"/>
              </a:rPr>
              <a:t>	</a:t>
            </a:r>
          </a:p>
          <a:p>
            <a:pPr marL="112713" indent="-3175">
              <a:buNone/>
            </a:pPr>
            <a:r>
              <a:rPr lang="en-US" dirty="0">
                <a:latin typeface="Garamond" pitchFamily="18" charset="0"/>
              </a:rPr>
              <a:t>	It is because of these reasons that many people shy away from </a:t>
            </a:r>
            <a:r>
              <a:rPr lang="en-US" b="1" dirty="0">
                <a:solidFill>
                  <a:srgbClr val="C00000"/>
                </a:solidFill>
                <a:latin typeface="Garamond" pitchFamily="18" charset="0"/>
              </a:rPr>
              <a:t>MLM,</a:t>
            </a:r>
            <a:r>
              <a:rPr lang="en-US" b="1" dirty="0">
                <a:latin typeface="Garamond" pitchFamily="18" charset="0"/>
              </a:rPr>
              <a:t> </a:t>
            </a:r>
            <a:r>
              <a:rPr lang="en-US" dirty="0">
                <a:latin typeface="Garamond" pitchFamily="18" charset="0"/>
              </a:rPr>
              <a:t>without truly understanding the business opportunity and </a:t>
            </a:r>
            <a:r>
              <a:rPr lang="en-US" b="1" dirty="0">
                <a:solidFill>
                  <a:srgbClr val="00B050"/>
                </a:solidFill>
                <a:latin typeface="Garamond" pitchFamily="18" charset="0"/>
              </a:rPr>
              <a:t>its financial benefits.</a:t>
            </a:r>
          </a:p>
          <a:p>
            <a:pPr marL="112713" indent="-3175">
              <a:buNone/>
            </a:pPr>
            <a:endParaRPr lang="en-US" dirty="0">
              <a:latin typeface="Garamond" pitchFamily="18" charset="0"/>
            </a:endParaRPr>
          </a:p>
          <a:p>
            <a:pPr marL="112713" indent="-3175">
              <a:buNone/>
            </a:pPr>
            <a:r>
              <a:rPr lang="en-US" dirty="0">
                <a:latin typeface="Garamond" pitchFamily="18" charset="0"/>
              </a:rPr>
              <a:t>	</a:t>
            </a:r>
            <a:r>
              <a:rPr lang="en-US" b="1" dirty="0">
                <a:solidFill>
                  <a:srgbClr val="C00000"/>
                </a:solidFill>
                <a:latin typeface="Garamond" pitchFamily="18" charset="0"/>
              </a:rPr>
              <a:t>MLM</a:t>
            </a:r>
            <a:r>
              <a:rPr lang="en-US" dirty="0">
                <a:latin typeface="Garamond" pitchFamily="18" charset="0"/>
              </a:rPr>
              <a:t> can be a </a:t>
            </a:r>
            <a:r>
              <a:rPr lang="en-US" b="1" dirty="0">
                <a:solidFill>
                  <a:schemeClr val="accent3"/>
                </a:solidFill>
                <a:latin typeface="Garamond" pitchFamily="18" charset="0"/>
              </a:rPr>
              <a:t>very powerful and effective way </a:t>
            </a:r>
            <a:r>
              <a:rPr lang="en-US" dirty="0">
                <a:latin typeface="Garamond" pitchFamily="18" charset="0"/>
              </a:rPr>
              <a:t>to supplement your income; however, there are many myths and half-truths surrounding </a:t>
            </a:r>
            <a:r>
              <a:rPr lang="en-US" b="1" dirty="0">
                <a:solidFill>
                  <a:srgbClr val="C00000"/>
                </a:solidFill>
                <a:latin typeface="Garamond" pitchFamily="18" charset="0"/>
              </a:rPr>
              <a:t>MLM</a:t>
            </a:r>
            <a:r>
              <a:rPr lang="en-US" dirty="0">
                <a:latin typeface="Garamond" pitchFamily="18" charset="0"/>
              </a:rPr>
              <a:t> and </a:t>
            </a:r>
            <a:r>
              <a:rPr lang="en-US" b="1" dirty="0">
                <a:solidFill>
                  <a:srgbClr val="7030A0"/>
                </a:solidFill>
                <a:latin typeface="Garamond" pitchFamily="18" charset="0"/>
              </a:rPr>
              <a:t>network marketing</a:t>
            </a:r>
            <a:r>
              <a:rPr lang="en-US" b="1" dirty="0">
                <a:solidFill>
                  <a:srgbClr val="0070C0"/>
                </a:solidFill>
                <a:latin typeface="Garamond" pitchFamily="18" charset="0"/>
              </a:rPr>
              <a:t> </a:t>
            </a:r>
            <a:r>
              <a:rPr lang="en-US" dirty="0">
                <a:latin typeface="Garamond" pitchFamily="18" charset="0"/>
              </a:rPr>
              <a:t>that need to be discussed.</a:t>
            </a:r>
            <a:r>
              <a:rPr lang="en-US" dirty="0">
                <a:solidFill>
                  <a:srgbClr val="0070C0"/>
                </a:solidFill>
                <a:latin typeface="Garamond" pitchFamily="18" charset="0"/>
              </a:rPr>
              <a:t> </a:t>
            </a:r>
          </a:p>
          <a:p>
            <a:endParaRPr lang="en-US" dirty="0"/>
          </a:p>
        </p:txBody>
      </p:sp>
      <p:sp>
        <p:nvSpPr>
          <p:cNvPr id="4" name="Title 3"/>
          <p:cNvSpPr>
            <a:spLocks noGrp="1"/>
          </p:cNvSpPr>
          <p:nvPr>
            <p:ph type="title"/>
          </p:nvPr>
        </p:nvSpPr>
        <p:spPr>
          <a:xfrm>
            <a:off x="304800" y="152400"/>
            <a:ext cx="8382000" cy="533400"/>
          </a:xfrm>
        </p:spPr>
        <p:txBody>
          <a:bodyPr>
            <a:normAutofit/>
          </a:bodyPr>
          <a:lstStyle/>
          <a:p>
            <a:r>
              <a:rPr lang="en-US" sz="2400" u="sng" dirty="0">
                <a:solidFill>
                  <a:schemeClr val="accent1">
                    <a:lumMod val="75000"/>
                  </a:schemeClr>
                </a:solidFill>
                <a:effectLst/>
                <a:latin typeface="Garamond" pitchFamily="18" charset="0"/>
              </a:rPr>
              <a:t>INDUSTRY BACKGROUND</a:t>
            </a:r>
            <a:endParaRPr lang="en-US" sz="2400" dirty="0">
              <a:latin typeface="Garamond"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0"/>
            <a:ext cx="7848600" cy="5181600"/>
          </a:xfrm>
        </p:spPr>
        <p:txBody>
          <a:bodyPr>
            <a:noAutofit/>
          </a:bodyPr>
          <a:lstStyle/>
          <a:p>
            <a:pPr>
              <a:buNone/>
            </a:pPr>
            <a:r>
              <a:rPr lang="en-US" sz="2000" b="1" dirty="0">
                <a:solidFill>
                  <a:srgbClr val="0070C0"/>
                </a:solidFill>
                <a:latin typeface="Garamond" pitchFamily="18" charset="0"/>
              </a:rPr>
              <a:t>MYTH #1</a:t>
            </a:r>
            <a:r>
              <a:rPr lang="en-US" sz="2000" b="1" dirty="0">
                <a:latin typeface="Garamond" pitchFamily="18" charset="0"/>
              </a:rPr>
              <a:t>: </a:t>
            </a:r>
          </a:p>
          <a:p>
            <a:pPr>
              <a:buNone/>
            </a:pPr>
            <a:r>
              <a:rPr lang="en-US" sz="1800" b="1" dirty="0">
                <a:latin typeface="Garamond" pitchFamily="18" charset="0"/>
              </a:rPr>
              <a:t>All </a:t>
            </a:r>
            <a:r>
              <a:rPr lang="en-US" sz="1800" b="1" dirty="0">
                <a:solidFill>
                  <a:srgbClr val="C00000"/>
                </a:solidFill>
                <a:latin typeface="Garamond" pitchFamily="18" charset="0"/>
              </a:rPr>
              <a:t>MLM</a:t>
            </a:r>
            <a:r>
              <a:rPr lang="en-US" sz="1800" b="1" dirty="0">
                <a:latin typeface="Garamond" pitchFamily="18" charset="0"/>
              </a:rPr>
              <a:t> companies are illegal pyramid schemes and should be avoided</a:t>
            </a:r>
          </a:p>
          <a:p>
            <a:pPr>
              <a:buNone/>
            </a:pPr>
            <a:r>
              <a:rPr lang="en-US" sz="1800" b="1" dirty="0">
                <a:latin typeface="Garamond" pitchFamily="18" charset="0"/>
              </a:rPr>
              <a:t>at all costs.</a:t>
            </a:r>
          </a:p>
          <a:p>
            <a:pPr>
              <a:buNone/>
            </a:pPr>
            <a:endParaRPr lang="en-US" sz="1000" dirty="0">
              <a:latin typeface="Garamond" pitchFamily="18" charset="0"/>
            </a:endParaRPr>
          </a:p>
          <a:p>
            <a:pPr>
              <a:buNone/>
            </a:pPr>
            <a:r>
              <a:rPr lang="en-US" sz="2000" b="1" dirty="0">
                <a:solidFill>
                  <a:srgbClr val="00B050"/>
                </a:solidFill>
                <a:latin typeface="Garamond" pitchFamily="18" charset="0"/>
              </a:rPr>
              <a:t>FACT: </a:t>
            </a:r>
          </a:p>
          <a:p>
            <a:pPr>
              <a:buNone/>
            </a:pPr>
            <a:r>
              <a:rPr lang="en-US" sz="1800" dirty="0">
                <a:latin typeface="Garamond" pitchFamily="18" charset="0"/>
              </a:rPr>
              <a:t>While there are many companies and opportunities that may be considered illegal, </a:t>
            </a:r>
          </a:p>
          <a:p>
            <a:pPr>
              <a:buNone/>
            </a:pPr>
            <a:r>
              <a:rPr lang="en-US" sz="1800" dirty="0">
                <a:latin typeface="Garamond" pitchFamily="18" charset="0"/>
              </a:rPr>
              <a:t>not all are alike. </a:t>
            </a:r>
          </a:p>
          <a:p>
            <a:pPr>
              <a:buNone/>
            </a:pPr>
            <a:r>
              <a:rPr lang="en-US" sz="1800" dirty="0">
                <a:latin typeface="Garamond" pitchFamily="18" charset="0"/>
              </a:rPr>
              <a:t>	</a:t>
            </a:r>
          </a:p>
          <a:p>
            <a:pPr>
              <a:buNone/>
            </a:pPr>
            <a:r>
              <a:rPr lang="en-US" sz="1800" dirty="0">
                <a:latin typeface="Garamond" pitchFamily="18" charset="0"/>
              </a:rPr>
              <a:t>Over the past few decades, </a:t>
            </a:r>
            <a:r>
              <a:rPr lang="en-US" sz="1800" b="1" dirty="0">
                <a:solidFill>
                  <a:srgbClr val="C00000"/>
                </a:solidFill>
                <a:latin typeface="Garamond" pitchFamily="18" charset="0"/>
              </a:rPr>
              <a:t>MLM</a:t>
            </a:r>
            <a:r>
              <a:rPr lang="en-US" sz="1800" dirty="0">
                <a:latin typeface="Garamond" pitchFamily="18" charset="0"/>
              </a:rPr>
              <a:t> has received a negative image based on how some </a:t>
            </a:r>
          </a:p>
          <a:p>
            <a:pPr>
              <a:buNone/>
            </a:pPr>
            <a:r>
              <a:rPr lang="en-US" sz="1800" dirty="0">
                <a:latin typeface="Garamond" pitchFamily="18" charset="0"/>
              </a:rPr>
              <a:t>chose to conduct business. It is important to realize that the system </a:t>
            </a:r>
            <a:r>
              <a:rPr lang="en-US" sz="1800" b="1" dirty="0">
                <a:solidFill>
                  <a:srgbClr val="C00000"/>
                </a:solidFill>
                <a:latin typeface="Garamond" pitchFamily="18" charset="0"/>
              </a:rPr>
              <a:t>MLM</a:t>
            </a:r>
            <a:r>
              <a:rPr lang="en-US" sz="1800" dirty="0">
                <a:latin typeface="Garamond" pitchFamily="18" charset="0"/>
              </a:rPr>
              <a:t> uses is </a:t>
            </a:r>
          </a:p>
          <a:p>
            <a:pPr>
              <a:buNone/>
            </a:pPr>
            <a:r>
              <a:rPr lang="en-US" sz="1800" b="1" u="sng" dirty="0">
                <a:solidFill>
                  <a:srgbClr val="7030A0"/>
                </a:solidFill>
                <a:latin typeface="Garamond" pitchFamily="18" charset="0"/>
              </a:rPr>
              <a:t>legal and it works</a:t>
            </a:r>
            <a:r>
              <a:rPr lang="en-US" sz="1800" dirty="0">
                <a:latin typeface="Garamond" pitchFamily="18" charset="0"/>
              </a:rPr>
              <a:t>; the problem occurs when people misuse and misrepresent the </a:t>
            </a:r>
          </a:p>
          <a:p>
            <a:pPr>
              <a:buNone/>
            </a:pPr>
            <a:r>
              <a:rPr lang="en-US" sz="1800" dirty="0">
                <a:latin typeface="Garamond" pitchFamily="18" charset="0"/>
              </a:rPr>
              <a:t>opportunity, while letting greed get in the way. </a:t>
            </a:r>
          </a:p>
          <a:p>
            <a:pPr>
              <a:buNone/>
            </a:pPr>
            <a:endParaRPr lang="en-US" sz="1800" dirty="0">
              <a:latin typeface="Garamond" pitchFamily="18" charset="0"/>
            </a:endParaRPr>
          </a:p>
          <a:p>
            <a:pPr>
              <a:buNone/>
            </a:pPr>
            <a:r>
              <a:rPr lang="en-US" sz="1800" dirty="0">
                <a:latin typeface="Garamond" pitchFamily="18" charset="0"/>
              </a:rPr>
              <a:t>It should also be noted that what makes most opportunities illegal is the fact that </a:t>
            </a:r>
          </a:p>
          <a:p>
            <a:pPr marL="112713" indent="-3175">
              <a:buNone/>
            </a:pPr>
            <a:r>
              <a:rPr lang="en-US" sz="1800" dirty="0">
                <a:latin typeface="Garamond" pitchFamily="18" charset="0"/>
              </a:rPr>
              <a:t>members </a:t>
            </a:r>
            <a:r>
              <a:rPr lang="en-US" sz="1800" b="1" dirty="0">
                <a:latin typeface="Garamond" pitchFamily="18" charset="0"/>
              </a:rPr>
              <a:t>only</a:t>
            </a:r>
            <a:r>
              <a:rPr lang="en-US" sz="1800" dirty="0">
                <a:latin typeface="Garamond" pitchFamily="18" charset="0"/>
              </a:rPr>
              <a:t> get paid for recruiting, not selling. </a:t>
            </a:r>
            <a:r>
              <a:rPr lang="en-US" sz="1800" b="1" dirty="0">
                <a:solidFill>
                  <a:srgbClr val="FF0000"/>
                </a:solidFill>
                <a:latin typeface="Garamond" pitchFamily="18" charset="0"/>
              </a:rPr>
              <a:t>If an opportunity does </a:t>
            </a:r>
            <a:r>
              <a:rPr lang="en-US" sz="1800" b="1" u="sng" dirty="0">
                <a:solidFill>
                  <a:srgbClr val="FF0000"/>
                </a:solidFill>
                <a:latin typeface="Garamond" pitchFamily="18" charset="0"/>
              </a:rPr>
              <a:t>not </a:t>
            </a:r>
            <a:r>
              <a:rPr lang="en-US" sz="1800" b="1" dirty="0">
                <a:solidFill>
                  <a:srgbClr val="FF0000"/>
                </a:solidFill>
                <a:latin typeface="Garamond" pitchFamily="18" charset="0"/>
              </a:rPr>
              <a:t>require any selling of products, it is considered an illegal pyramid scheme. </a:t>
            </a:r>
          </a:p>
          <a:p>
            <a:pPr>
              <a:buNone/>
            </a:pPr>
            <a:endParaRPr lang="en-US" sz="1800" dirty="0"/>
          </a:p>
        </p:txBody>
      </p:sp>
      <p:sp>
        <p:nvSpPr>
          <p:cNvPr id="3" name="Title 2"/>
          <p:cNvSpPr>
            <a:spLocks noGrp="1"/>
          </p:cNvSpPr>
          <p:nvPr>
            <p:ph type="title"/>
          </p:nvPr>
        </p:nvSpPr>
        <p:spPr>
          <a:xfrm>
            <a:off x="381000" y="152400"/>
            <a:ext cx="8229600" cy="533400"/>
          </a:xfrm>
        </p:spPr>
        <p:txBody>
          <a:bodyPr>
            <a:normAutofit/>
          </a:bodyPr>
          <a:lstStyle/>
          <a:p>
            <a:r>
              <a:rPr lang="en-US" sz="2400" u="sng" dirty="0">
                <a:solidFill>
                  <a:schemeClr val="accent1">
                    <a:lumMod val="75000"/>
                  </a:schemeClr>
                </a:solidFill>
                <a:effectLst/>
                <a:latin typeface="Garamond" pitchFamily="18" charset="0"/>
              </a:rPr>
              <a:t>TOP FOUR MYTHS vs. FACTS</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153400" cy="4876800"/>
          </a:xfrm>
        </p:spPr>
        <p:txBody>
          <a:bodyPr>
            <a:normAutofit fontScale="77500" lnSpcReduction="20000"/>
          </a:bodyPr>
          <a:lstStyle/>
          <a:p>
            <a:pPr>
              <a:buNone/>
            </a:pPr>
            <a:r>
              <a:rPr lang="en-US" sz="3100" b="1" dirty="0">
                <a:latin typeface="Garamond" pitchFamily="18" charset="0"/>
              </a:rPr>
              <a:t>Only those “on top of the pyramid” make any money.</a:t>
            </a:r>
          </a:p>
          <a:p>
            <a:pPr>
              <a:buNone/>
            </a:pPr>
            <a:endParaRPr lang="en-US" dirty="0">
              <a:latin typeface="Garamond" pitchFamily="18" charset="0"/>
            </a:endParaRPr>
          </a:p>
          <a:p>
            <a:pPr>
              <a:buNone/>
            </a:pPr>
            <a:r>
              <a:rPr lang="en-US" b="1" dirty="0">
                <a:solidFill>
                  <a:srgbClr val="00B050"/>
                </a:solidFill>
                <a:latin typeface="Garamond" pitchFamily="18" charset="0"/>
              </a:rPr>
              <a:t>FACT:</a:t>
            </a:r>
            <a:r>
              <a:rPr lang="en-US" b="1" dirty="0">
                <a:latin typeface="Garamond" pitchFamily="18" charset="0"/>
              </a:rPr>
              <a:t> </a:t>
            </a:r>
          </a:p>
          <a:p>
            <a:pPr>
              <a:buNone/>
            </a:pPr>
            <a:r>
              <a:rPr lang="en-US" dirty="0">
                <a:latin typeface="Garamond" pitchFamily="18" charset="0"/>
              </a:rPr>
              <a:t>While those who got involved early on do tend to make more money, it is </a:t>
            </a:r>
          </a:p>
          <a:p>
            <a:pPr>
              <a:buNone/>
            </a:pPr>
            <a:r>
              <a:rPr lang="en-US" dirty="0">
                <a:latin typeface="Garamond" pitchFamily="18" charset="0"/>
              </a:rPr>
              <a:t>only because they have spent more time developing their business. </a:t>
            </a:r>
          </a:p>
          <a:p>
            <a:pPr>
              <a:buNone/>
            </a:pPr>
            <a:endParaRPr lang="en-US" dirty="0">
              <a:latin typeface="Garamond" pitchFamily="18" charset="0"/>
            </a:endParaRPr>
          </a:p>
          <a:p>
            <a:pPr>
              <a:buNone/>
            </a:pPr>
            <a:r>
              <a:rPr lang="en-US" dirty="0">
                <a:latin typeface="Garamond" pitchFamily="18" charset="0"/>
              </a:rPr>
              <a:t>Remember, these same people at one point started at the same place as new </a:t>
            </a:r>
          </a:p>
          <a:p>
            <a:pPr>
              <a:buNone/>
            </a:pPr>
            <a:r>
              <a:rPr lang="en-US" dirty="0">
                <a:latin typeface="Garamond" pitchFamily="18" charset="0"/>
              </a:rPr>
              <a:t>members; and over time, because of hard work and dedication, are enjoying </a:t>
            </a:r>
          </a:p>
          <a:p>
            <a:pPr>
              <a:buNone/>
            </a:pPr>
            <a:r>
              <a:rPr lang="en-US" dirty="0">
                <a:latin typeface="Garamond" pitchFamily="18" charset="0"/>
              </a:rPr>
              <a:t>the </a:t>
            </a:r>
            <a:r>
              <a:rPr lang="en-US" b="1" dirty="0">
                <a:solidFill>
                  <a:schemeClr val="accent3"/>
                </a:solidFill>
                <a:latin typeface="Garamond" pitchFamily="18" charset="0"/>
              </a:rPr>
              <a:t>“fruits of their labor.” </a:t>
            </a:r>
          </a:p>
          <a:p>
            <a:pPr>
              <a:buNone/>
            </a:pPr>
            <a:endParaRPr lang="en-US" b="1" dirty="0">
              <a:solidFill>
                <a:schemeClr val="accent3"/>
              </a:solidFill>
              <a:latin typeface="Garamond" pitchFamily="18" charset="0"/>
            </a:endParaRPr>
          </a:p>
          <a:p>
            <a:pPr>
              <a:buNone/>
            </a:pPr>
            <a:r>
              <a:rPr lang="en-US" dirty="0">
                <a:latin typeface="Garamond" pitchFamily="18" charset="0"/>
              </a:rPr>
              <a:t>All businesses have an organizational pyramid; the question is, </a:t>
            </a:r>
            <a:r>
              <a:rPr lang="en-US" b="1" dirty="0">
                <a:solidFill>
                  <a:srgbClr val="00B050"/>
                </a:solidFill>
                <a:latin typeface="Garamond" pitchFamily="18" charset="0"/>
              </a:rPr>
              <a:t>do you want </a:t>
            </a:r>
          </a:p>
          <a:p>
            <a:pPr>
              <a:buNone/>
            </a:pPr>
            <a:r>
              <a:rPr lang="en-US" b="1" dirty="0">
                <a:solidFill>
                  <a:srgbClr val="00B050"/>
                </a:solidFill>
                <a:latin typeface="Garamond" pitchFamily="18" charset="0"/>
              </a:rPr>
              <a:t>to be on the top of yours or the bottom of someone else's?</a:t>
            </a:r>
            <a:r>
              <a:rPr lang="en-US" b="1" dirty="0">
                <a:solidFill>
                  <a:srgbClr val="C00000"/>
                </a:solidFill>
                <a:latin typeface="Garamond" pitchFamily="18" charset="0"/>
              </a:rPr>
              <a:t> </a:t>
            </a:r>
          </a:p>
          <a:p>
            <a:pPr>
              <a:buNone/>
            </a:pPr>
            <a:endParaRPr lang="en-US" b="1" dirty="0">
              <a:solidFill>
                <a:srgbClr val="C00000"/>
              </a:solidFill>
              <a:latin typeface="Garamond" pitchFamily="18" charset="0"/>
            </a:endParaRPr>
          </a:p>
          <a:p>
            <a:pPr>
              <a:buNone/>
            </a:pPr>
            <a:r>
              <a:rPr lang="en-US" dirty="0">
                <a:latin typeface="Garamond" pitchFamily="18" charset="0"/>
              </a:rPr>
              <a:t>In </a:t>
            </a:r>
            <a:r>
              <a:rPr lang="en-US" b="1" dirty="0">
                <a:solidFill>
                  <a:srgbClr val="C00000"/>
                </a:solidFill>
                <a:latin typeface="Garamond" pitchFamily="18" charset="0"/>
              </a:rPr>
              <a:t>MLM,</a:t>
            </a:r>
            <a:r>
              <a:rPr lang="en-US" dirty="0">
                <a:latin typeface="Garamond" pitchFamily="18" charset="0"/>
              </a:rPr>
              <a:t> every person has the same opportunity…</a:t>
            </a:r>
            <a:r>
              <a:rPr lang="en-US" dirty="0">
                <a:solidFill>
                  <a:srgbClr val="7030A0"/>
                </a:solidFill>
                <a:latin typeface="Garamond" pitchFamily="18" charset="0"/>
              </a:rPr>
              <a:t>  </a:t>
            </a:r>
            <a:r>
              <a:rPr lang="en-US" b="1" dirty="0">
                <a:solidFill>
                  <a:srgbClr val="7030A0"/>
                </a:solidFill>
                <a:latin typeface="Garamond" pitchFamily="18" charset="0"/>
              </a:rPr>
              <a:t>if they are willing to </a:t>
            </a:r>
          </a:p>
          <a:p>
            <a:pPr>
              <a:buNone/>
            </a:pPr>
            <a:r>
              <a:rPr lang="en-US" b="1" dirty="0">
                <a:solidFill>
                  <a:srgbClr val="7030A0"/>
                </a:solidFill>
                <a:latin typeface="Garamond" pitchFamily="18" charset="0"/>
              </a:rPr>
              <a:t>work hard and commit to the business.  </a:t>
            </a:r>
          </a:p>
          <a:p>
            <a:pPr>
              <a:buNone/>
            </a:pPr>
            <a:endParaRPr lang="en-US" b="1" dirty="0">
              <a:solidFill>
                <a:srgbClr val="7030A0"/>
              </a:solidFill>
              <a:latin typeface="Garamond" pitchFamily="18" charset="0"/>
            </a:endParaRPr>
          </a:p>
          <a:p>
            <a:pPr>
              <a:buNone/>
            </a:pPr>
            <a:endParaRPr lang="en-US" b="1" dirty="0">
              <a:solidFill>
                <a:srgbClr val="7030A0"/>
              </a:solidFill>
              <a:latin typeface="Garamond" pitchFamily="18" charset="0"/>
            </a:endParaRPr>
          </a:p>
          <a:p>
            <a:pPr>
              <a:buNone/>
            </a:pPr>
            <a:endParaRPr lang="en-US" b="1" dirty="0">
              <a:solidFill>
                <a:srgbClr val="7030A0"/>
              </a:solidFill>
              <a:latin typeface="Garamond" pitchFamily="18" charset="0"/>
            </a:endParaRPr>
          </a:p>
          <a:p>
            <a:endParaRPr lang="en-US" dirty="0"/>
          </a:p>
        </p:txBody>
      </p:sp>
      <p:sp>
        <p:nvSpPr>
          <p:cNvPr id="3" name="Title 2"/>
          <p:cNvSpPr>
            <a:spLocks noGrp="1"/>
          </p:cNvSpPr>
          <p:nvPr>
            <p:ph type="title"/>
          </p:nvPr>
        </p:nvSpPr>
        <p:spPr>
          <a:xfrm>
            <a:off x="457200" y="228600"/>
            <a:ext cx="8229600" cy="457200"/>
          </a:xfrm>
        </p:spPr>
        <p:txBody>
          <a:bodyPr>
            <a:normAutofit/>
          </a:bodyPr>
          <a:lstStyle/>
          <a:p>
            <a:r>
              <a:rPr lang="en-US" sz="2400" u="sng" dirty="0">
                <a:solidFill>
                  <a:srgbClr val="0070C0"/>
                </a:solidFill>
                <a:effectLst/>
                <a:latin typeface="Garamond" pitchFamily="18" charset="0"/>
              </a:rPr>
              <a:t>MYTH #2: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788091"/>
          </a:xfrm>
        </p:spPr>
        <p:txBody>
          <a:bodyPr>
            <a:normAutofit fontScale="85000" lnSpcReduction="10000"/>
          </a:bodyPr>
          <a:lstStyle/>
          <a:p>
            <a:pPr>
              <a:buNone/>
            </a:pPr>
            <a:r>
              <a:rPr lang="en-US" b="1" dirty="0">
                <a:latin typeface="Garamond" pitchFamily="18" charset="0"/>
              </a:rPr>
              <a:t>This is a “get rich quick” scheme.</a:t>
            </a:r>
          </a:p>
          <a:p>
            <a:pPr>
              <a:buNone/>
            </a:pPr>
            <a:endParaRPr lang="en-US" dirty="0">
              <a:latin typeface="Garamond" pitchFamily="18" charset="0"/>
            </a:endParaRPr>
          </a:p>
          <a:p>
            <a:pPr>
              <a:buNone/>
            </a:pPr>
            <a:r>
              <a:rPr lang="en-US" b="1" dirty="0">
                <a:solidFill>
                  <a:srgbClr val="00B050"/>
                </a:solidFill>
                <a:latin typeface="Garamond" pitchFamily="18" charset="0"/>
              </a:rPr>
              <a:t>FACT:</a:t>
            </a:r>
            <a:r>
              <a:rPr lang="en-US" b="1" dirty="0">
                <a:latin typeface="Garamond" pitchFamily="18" charset="0"/>
              </a:rPr>
              <a:t> </a:t>
            </a:r>
          </a:p>
          <a:p>
            <a:pPr>
              <a:buNone/>
            </a:pPr>
            <a:r>
              <a:rPr lang="en-US" dirty="0">
                <a:latin typeface="Garamond" pitchFamily="18" charset="0"/>
              </a:rPr>
              <a:t>Those who get involved for the “fast cash” usually don’t last long in </a:t>
            </a:r>
          </a:p>
          <a:p>
            <a:pPr>
              <a:buNone/>
            </a:pPr>
            <a:r>
              <a:rPr lang="en-US" dirty="0">
                <a:latin typeface="Garamond" pitchFamily="18" charset="0"/>
              </a:rPr>
              <a:t>this business. </a:t>
            </a:r>
            <a:r>
              <a:rPr lang="en-US" b="1" dirty="0">
                <a:solidFill>
                  <a:srgbClr val="C00000"/>
                </a:solidFill>
                <a:latin typeface="Garamond" pitchFamily="18" charset="0"/>
              </a:rPr>
              <a:t>MLM</a:t>
            </a:r>
            <a:r>
              <a:rPr lang="en-US" dirty="0">
                <a:latin typeface="Garamond" pitchFamily="18" charset="0"/>
              </a:rPr>
              <a:t> is just like any other business,</a:t>
            </a:r>
            <a:r>
              <a:rPr lang="en-US" dirty="0">
                <a:solidFill>
                  <a:srgbClr val="FF0000"/>
                </a:solidFill>
                <a:latin typeface="Garamond" pitchFamily="18" charset="0"/>
              </a:rPr>
              <a:t> </a:t>
            </a:r>
            <a:r>
              <a:rPr lang="en-US" b="1" dirty="0">
                <a:solidFill>
                  <a:srgbClr val="FF0000"/>
                </a:solidFill>
                <a:latin typeface="Garamond" pitchFamily="18" charset="0"/>
              </a:rPr>
              <a:t>it takes time </a:t>
            </a:r>
            <a:r>
              <a:rPr lang="en-US" dirty="0">
                <a:latin typeface="Garamond" pitchFamily="18" charset="0"/>
              </a:rPr>
              <a:t>to </a:t>
            </a:r>
          </a:p>
          <a:p>
            <a:pPr>
              <a:buNone/>
            </a:pPr>
            <a:r>
              <a:rPr lang="en-US" dirty="0">
                <a:latin typeface="Garamond" pitchFamily="18" charset="0"/>
              </a:rPr>
              <a:t>develop a strong organization and build a customer base. </a:t>
            </a:r>
          </a:p>
          <a:p>
            <a:pPr>
              <a:buNone/>
            </a:pPr>
            <a:endParaRPr lang="en-US" dirty="0">
              <a:latin typeface="Garamond" pitchFamily="18" charset="0"/>
            </a:endParaRPr>
          </a:p>
          <a:p>
            <a:pPr>
              <a:buNone/>
            </a:pPr>
            <a:r>
              <a:rPr lang="en-US" dirty="0">
                <a:latin typeface="Garamond" pitchFamily="18" charset="0"/>
              </a:rPr>
              <a:t>If you are not willing to put the time and effort into your business, </a:t>
            </a:r>
          </a:p>
          <a:p>
            <a:pPr>
              <a:buNone/>
            </a:pPr>
            <a:r>
              <a:rPr lang="en-US" dirty="0">
                <a:latin typeface="Garamond" pitchFamily="18" charset="0"/>
              </a:rPr>
              <a:t>your success will be limited. This is an </a:t>
            </a:r>
            <a:r>
              <a:rPr lang="en-US" b="1" dirty="0">
                <a:solidFill>
                  <a:schemeClr val="accent3"/>
                </a:solidFill>
                <a:latin typeface="Garamond" pitchFamily="18" charset="0"/>
              </a:rPr>
              <a:t>“effort-based” business; </a:t>
            </a:r>
          </a:p>
          <a:p>
            <a:pPr>
              <a:buNone/>
            </a:pPr>
            <a:r>
              <a:rPr lang="en-US" dirty="0">
                <a:latin typeface="Garamond" pitchFamily="18" charset="0"/>
              </a:rPr>
              <a:t>which means, the more you work the more money you will make. </a:t>
            </a:r>
          </a:p>
          <a:p>
            <a:pPr>
              <a:buNone/>
            </a:pPr>
            <a:endParaRPr lang="en-US" dirty="0">
              <a:latin typeface="Garamond" pitchFamily="18" charset="0"/>
            </a:endParaRPr>
          </a:p>
          <a:p>
            <a:pPr>
              <a:buNone/>
            </a:pPr>
            <a:r>
              <a:rPr lang="en-US" b="1" dirty="0">
                <a:solidFill>
                  <a:srgbClr val="7030A0"/>
                </a:solidFill>
                <a:latin typeface="Garamond" pitchFamily="18" charset="0"/>
              </a:rPr>
              <a:t>Quite simply, you are rewarded for your efforts.</a:t>
            </a:r>
          </a:p>
          <a:p>
            <a:endParaRPr lang="en-US" dirty="0"/>
          </a:p>
        </p:txBody>
      </p:sp>
      <p:sp>
        <p:nvSpPr>
          <p:cNvPr id="3" name="Title 2"/>
          <p:cNvSpPr>
            <a:spLocks noGrp="1"/>
          </p:cNvSpPr>
          <p:nvPr>
            <p:ph type="title"/>
          </p:nvPr>
        </p:nvSpPr>
        <p:spPr>
          <a:xfrm>
            <a:off x="457200" y="274638"/>
            <a:ext cx="8229600" cy="639762"/>
          </a:xfrm>
        </p:spPr>
        <p:txBody>
          <a:bodyPr>
            <a:normAutofit/>
          </a:bodyPr>
          <a:lstStyle/>
          <a:p>
            <a:r>
              <a:rPr lang="en-US" sz="2400" u="sng" dirty="0">
                <a:solidFill>
                  <a:srgbClr val="0070C0"/>
                </a:solidFill>
                <a:effectLst/>
                <a:latin typeface="Garamond" pitchFamily="18" charset="0"/>
              </a:rPr>
              <a:t>MYTH #3: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1"/>
            <a:ext cx="8305800" cy="5092892"/>
          </a:xfrm>
        </p:spPr>
        <p:txBody>
          <a:bodyPr>
            <a:normAutofit fontScale="85000" lnSpcReduction="20000"/>
          </a:bodyPr>
          <a:lstStyle/>
          <a:p>
            <a:pPr>
              <a:buNone/>
            </a:pPr>
            <a:r>
              <a:rPr lang="en-US" sz="2800" b="1" dirty="0">
                <a:latin typeface="Garamond" pitchFamily="18" charset="0"/>
              </a:rPr>
              <a:t>It’s never a good idea to sell to friends and family.</a:t>
            </a:r>
          </a:p>
          <a:p>
            <a:pPr>
              <a:buNone/>
            </a:pPr>
            <a:endParaRPr lang="en-US" sz="2400" b="1" dirty="0">
              <a:latin typeface="Garamond" pitchFamily="18" charset="0"/>
            </a:endParaRPr>
          </a:p>
          <a:p>
            <a:pPr>
              <a:buNone/>
            </a:pPr>
            <a:r>
              <a:rPr lang="en-US" sz="2400" b="1" dirty="0">
                <a:solidFill>
                  <a:srgbClr val="00B050"/>
                </a:solidFill>
                <a:latin typeface="Garamond" pitchFamily="18" charset="0"/>
              </a:rPr>
              <a:t>Fact:</a:t>
            </a:r>
          </a:p>
          <a:p>
            <a:pPr>
              <a:buNone/>
            </a:pPr>
            <a:r>
              <a:rPr lang="en-US" sz="2400" dirty="0">
                <a:latin typeface="Garamond" pitchFamily="18" charset="0"/>
              </a:rPr>
              <a:t>This is actually based on opinion and varies depending on an individual’s </a:t>
            </a:r>
          </a:p>
          <a:p>
            <a:pPr>
              <a:buNone/>
            </a:pPr>
            <a:r>
              <a:rPr lang="en-US" sz="2400" dirty="0">
                <a:latin typeface="Garamond" pitchFamily="18" charset="0"/>
              </a:rPr>
              <a:t>comfort level. </a:t>
            </a:r>
          </a:p>
          <a:p>
            <a:pPr>
              <a:buNone/>
            </a:pPr>
            <a:endParaRPr lang="en-US" sz="2400" b="1" dirty="0">
              <a:latin typeface="Garamond" pitchFamily="18" charset="0"/>
            </a:endParaRPr>
          </a:p>
          <a:p>
            <a:pPr>
              <a:buNone/>
            </a:pPr>
            <a:r>
              <a:rPr lang="en-US" sz="2400" dirty="0">
                <a:latin typeface="Garamond" pitchFamily="18" charset="0"/>
              </a:rPr>
              <a:t>However, ask yourself this question… </a:t>
            </a:r>
            <a:r>
              <a:rPr lang="en-US" sz="2400" b="1" dirty="0">
                <a:solidFill>
                  <a:srgbClr val="C00000"/>
                </a:solidFill>
                <a:latin typeface="Garamond" pitchFamily="18" charset="0"/>
              </a:rPr>
              <a:t>if I could help one person </a:t>
            </a:r>
          </a:p>
          <a:p>
            <a:pPr>
              <a:buNone/>
            </a:pPr>
            <a:r>
              <a:rPr lang="en-US" sz="2400" b="1" dirty="0">
                <a:solidFill>
                  <a:srgbClr val="C00000"/>
                </a:solidFill>
                <a:latin typeface="Garamond" pitchFamily="18" charset="0"/>
              </a:rPr>
              <a:t>improve their financial situation, who would I choose to help?</a:t>
            </a:r>
          </a:p>
          <a:p>
            <a:pPr>
              <a:buNone/>
            </a:pPr>
            <a:endParaRPr lang="en-US" sz="2400" b="1" dirty="0">
              <a:solidFill>
                <a:srgbClr val="C00000"/>
              </a:solidFill>
              <a:latin typeface="Garamond" pitchFamily="18" charset="0"/>
            </a:endParaRPr>
          </a:p>
          <a:p>
            <a:pPr>
              <a:buNone/>
            </a:pPr>
            <a:r>
              <a:rPr lang="en-US" sz="2400" b="1" dirty="0">
                <a:solidFill>
                  <a:srgbClr val="7030A0"/>
                </a:solidFill>
                <a:latin typeface="Garamond" pitchFamily="18" charset="0"/>
              </a:rPr>
              <a:t>Most likely you would chose a family member or close friend.</a:t>
            </a:r>
          </a:p>
          <a:p>
            <a:pPr>
              <a:buNone/>
            </a:pPr>
            <a:endParaRPr lang="en-US" sz="2400" b="1" dirty="0">
              <a:solidFill>
                <a:srgbClr val="7030A0"/>
              </a:solidFill>
              <a:latin typeface="Garamond" pitchFamily="18" charset="0"/>
            </a:endParaRPr>
          </a:p>
          <a:p>
            <a:pPr>
              <a:buNone/>
            </a:pPr>
            <a:r>
              <a:rPr lang="en-US" sz="2400" b="1" dirty="0">
                <a:solidFill>
                  <a:schemeClr val="accent3"/>
                </a:solidFill>
                <a:latin typeface="Garamond" pitchFamily="18" charset="0"/>
              </a:rPr>
              <a:t>Now, what if you could help 5, 10, maybe even 20 people?</a:t>
            </a:r>
          </a:p>
          <a:p>
            <a:pPr>
              <a:buNone/>
            </a:pPr>
            <a:endParaRPr lang="en-US" sz="2400" b="1" dirty="0">
              <a:solidFill>
                <a:srgbClr val="00B050"/>
              </a:solidFill>
              <a:latin typeface="Garamond" pitchFamily="18" charset="0"/>
            </a:endParaRPr>
          </a:p>
          <a:p>
            <a:pPr>
              <a:buNone/>
            </a:pPr>
            <a:r>
              <a:rPr lang="en-US" sz="2400" b="1" dirty="0">
                <a:solidFill>
                  <a:srgbClr val="0070C0"/>
                </a:solidFill>
                <a:latin typeface="Garamond" pitchFamily="18" charset="0"/>
              </a:rPr>
              <a:t>If you had the chance to improve your income potential, wouldn’t you </a:t>
            </a:r>
          </a:p>
          <a:p>
            <a:pPr>
              <a:buNone/>
            </a:pPr>
            <a:r>
              <a:rPr lang="en-US" sz="2400" b="1" dirty="0">
                <a:solidFill>
                  <a:srgbClr val="0070C0"/>
                </a:solidFill>
                <a:latin typeface="Garamond" pitchFamily="18" charset="0"/>
              </a:rPr>
              <a:t>want your friends and family to have the same opportunity?  </a:t>
            </a:r>
            <a:r>
              <a:rPr lang="en-US" sz="2400" b="1" dirty="0">
                <a:latin typeface="Garamond" pitchFamily="18" charset="0"/>
              </a:rPr>
              <a:t>If you won</a:t>
            </a:r>
          </a:p>
          <a:p>
            <a:pPr>
              <a:buNone/>
            </a:pPr>
            <a:r>
              <a:rPr lang="en-US" sz="2400" b="1" dirty="0">
                <a:latin typeface="Garamond" pitchFamily="18" charset="0"/>
              </a:rPr>
              <a:t>the lottery, wouldn’t you share it with those closest to you?</a:t>
            </a:r>
          </a:p>
          <a:p>
            <a:pPr>
              <a:buNone/>
            </a:pPr>
            <a:endParaRPr lang="en-US" sz="2400" b="1" dirty="0">
              <a:latin typeface="Garamond" pitchFamily="18" charset="0"/>
            </a:endParaRPr>
          </a:p>
          <a:p>
            <a:pPr>
              <a:buNone/>
            </a:pPr>
            <a:endParaRPr lang="en-US" sz="2400" b="1" dirty="0">
              <a:latin typeface="Garamond" pitchFamily="18" charset="0"/>
            </a:endParaRPr>
          </a:p>
          <a:p>
            <a:pPr>
              <a:buNone/>
            </a:pPr>
            <a:endParaRPr lang="en-US" dirty="0">
              <a:latin typeface="Garamond" pitchFamily="18" charset="0"/>
            </a:endParaRPr>
          </a:p>
          <a:p>
            <a:pPr>
              <a:buNone/>
            </a:pPr>
            <a:endParaRPr lang="en-US" dirty="0">
              <a:latin typeface="Garamond" pitchFamily="18" charset="0"/>
            </a:endParaRPr>
          </a:p>
          <a:p>
            <a:pPr>
              <a:buNone/>
            </a:pPr>
            <a:endParaRPr lang="en-US" dirty="0">
              <a:latin typeface="Garamond" pitchFamily="18" charset="0"/>
            </a:endParaRPr>
          </a:p>
          <a:p>
            <a:pPr>
              <a:buNone/>
            </a:pPr>
            <a:endParaRPr lang="en-US" dirty="0">
              <a:latin typeface="Garamond" pitchFamily="18" charset="0"/>
            </a:endParaRPr>
          </a:p>
        </p:txBody>
      </p:sp>
      <p:sp>
        <p:nvSpPr>
          <p:cNvPr id="3" name="Title 2"/>
          <p:cNvSpPr>
            <a:spLocks noGrp="1"/>
          </p:cNvSpPr>
          <p:nvPr>
            <p:ph type="title"/>
          </p:nvPr>
        </p:nvSpPr>
        <p:spPr>
          <a:xfrm>
            <a:off x="457200" y="274638"/>
            <a:ext cx="8229600" cy="563562"/>
          </a:xfrm>
        </p:spPr>
        <p:txBody>
          <a:bodyPr>
            <a:normAutofit/>
          </a:bodyPr>
          <a:lstStyle/>
          <a:p>
            <a:r>
              <a:rPr lang="en-US" sz="2400" u="sng" dirty="0">
                <a:solidFill>
                  <a:srgbClr val="0070C0"/>
                </a:solidFill>
                <a:effectLst/>
                <a:latin typeface="Garamond" pitchFamily="18" charset="0"/>
              </a:rPr>
              <a:t>Myth #4: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685800"/>
          <a:ext cx="8229600" cy="3644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304800" y="152400"/>
            <a:ext cx="8382000" cy="533400"/>
          </a:xfrm>
        </p:spPr>
        <p:txBody>
          <a:bodyPr>
            <a:normAutofit/>
          </a:bodyPr>
          <a:lstStyle/>
          <a:p>
            <a:r>
              <a:rPr lang="en-US" sz="2400" u="sng" cap="all" dirty="0">
                <a:solidFill>
                  <a:schemeClr val="accent1">
                    <a:lumMod val="75000"/>
                  </a:schemeClr>
                </a:solidFill>
                <a:effectLst/>
                <a:latin typeface="Garamond" pitchFamily="18" charset="0"/>
              </a:rPr>
              <a:t>Word-of-Mouth Advertising </a:t>
            </a:r>
          </a:p>
        </p:txBody>
      </p:sp>
      <p:sp>
        <p:nvSpPr>
          <p:cNvPr id="6" name="TextBox 5"/>
          <p:cNvSpPr txBox="1"/>
          <p:nvPr/>
        </p:nvSpPr>
        <p:spPr>
          <a:xfrm>
            <a:off x="685800" y="4419600"/>
            <a:ext cx="8001000" cy="2000548"/>
          </a:xfrm>
          <a:prstGeom prst="rect">
            <a:avLst/>
          </a:prstGeom>
          <a:noFill/>
        </p:spPr>
        <p:txBody>
          <a:bodyPr wrap="square" rtlCol="0">
            <a:spAutoFit/>
          </a:bodyPr>
          <a:lstStyle/>
          <a:p>
            <a:r>
              <a:rPr lang="en-US" sz="2000" b="1" dirty="0">
                <a:solidFill>
                  <a:srgbClr val="7030A0"/>
                </a:solidFill>
                <a:latin typeface="Garamond" pitchFamily="18" charset="0"/>
              </a:rPr>
              <a:t>This is how word-of-mouth advertising works. EVERY business uses it, and </a:t>
            </a:r>
            <a:r>
              <a:rPr lang="en-US" sz="2000" b="1" u="sng" dirty="0">
                <a:solidFill>
                  <a:srgbClr val="7030A0"/>
                </a:solidFill>
                <a:latin typeface="Garamond" pitchFamily="18" charset="0"/>
              </a:rPr>
              <a:t>relies</a:t>
            </a:r>
            <a:r>
              <a:rPr lang="en-US" sz="2000" b="1" dirty="0">
                <a:solidFill>
                  <a:srgbClr val="7030A0"/>
                </a:solidFill>
                <a:latin typeface="Garamond" pitchFamily="18" charset="0"/>
              </a:rPr>
              <a:t> on it… </a:t>
            </a:r>
            <a:r>
              <a:rPr lang="en-US" sz="2000" b="1" dirty="0">
                <a:solidFill>
                  <a:schemeClr val="accent3"/>
                </a:solidFill>
                <a:latin typeface="Garamond" pitchFamily="18" charset="0"/>
              </a:rPr>
              <a:t>in fact, it is the most common form of advertising.</a:t>
            </a:r>
          </a:p>
          <a:p>
            <a:endParaRPr lang="en-US" sz="1000" b="1" dirty="0">
              <a:solidFill>
                <a:srgbClr val="C00000"/>
              </a:solidFill>
              <a:latin typeface="Garamond" pitchFamily="18" charset="0"/>
            </a:endParaRPr>
          </a:p>
          <a:p>
            <a:r>
              <a:rPr lang="en-US" sz="2000" b="1" dirty="0">
                <a:solidFill>
                  <a:srgbClr val="C00000"/>
                </a:solidFill>
                <a:latin typeface="Garamond" pitchFamily="18" charset="0"/>
              </a:rPr>
              <a:t>You probably refer things to people almost EVERYDAY; and in the process, you generate sales(revenue) for that business… </a:t>
            </a:r>
          </a:p>
          <a:p>
            <a:endParaRPr lang="en-US" sz="1000" b="1" dirty="0">
              <a:solidFill>
                <a:srgbClr val="C00000"/>
              </a:solidFill>
              <a:latin typeface="Garamond" pitchFamily="18" charset="0"/>
            </a:endParaRPr>
          </a:p>
          <a:p>
            <a:r>
              <a:rPr lang="en-US" sz="2400" b="1" dirty="0">
                <a:solidFill>
                  <a:srgbClr val="00B050"/>
                </a:solidFill>
                <a:latin typeface="Garamond" pitchFamily="18" charset="0"/>
              </a:rPr>
              <a:t>			    So where is your commission check?</a:t>
            </a:r>
            <a:endParaRPr lang="en-US" sz="2000" b="1" dirty="0">
              <a:solidFill>
                <a:srgbClr val="C00000"/>
              </a:solidFill>
              <a:latin typeface="Garamond"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1143000"/>
          <a:ext cx="8229600" cy="3568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304800" y="152400"/>
            <a:ext cx="8382000" cy="457200"/>
          </a:xfrm>
        </p:spPr>
        <p:txBody>
          <a:bodyPr>
            <a:normAutofit/>
          </a:bodyPr>
          <a:lstStyle/>
          <a:p>
            <a:r>
              <a:rPr lang="en-US" sz="2400" u="sng" dirty="0">
                <a:solidFill>
                  <a:schemeClr val="accent1">
                    <a:lumMod val="75000"/>
                  </a:schemeClr>
                </a:solidFill>
                <a:effectLst/>
                <a:latin typeface="Garamond" pitchFamily="18" charset="0"/>
              </a:rPr>
              <a:t>THE DIRECT SELLING MODEL</a:t>
            </a:r>
          </a:p>
        </p:txBody>
      </p:sp>
      <p:sp>
        <p:nvSpPr>
          <p:cNvPr id="6" name="TextBox 5"/>
          <p:cNvSpPr txBox="1"/>
          <p:nvPr/>
        </p:nvSpPr>
        <p:spPr>
          <a:xfrm>
            <a:off x="381000" y="609600"/>
            <a:ext cx="8229600" cy="461665"/>
          </a:xfrm>
          <a:prstGeom prst="rect">
            <a:avLst/>
          </a:prstGeom>
          <a:noFill/>
        </p:spPr>
        <p:txBody>
          <a:bodyPr wrap="square" rtlCol="0">
            <a:spAutoFit/>
          </a:bodyPr>
          <a:lstStyle/>
          <a:p>
            <a:r>
              <a:rPr lang="en-US" sz="2400" b="1" dirty="0">
                <a:solidFill>
                  <a:srgbClr val="C00000"/>
                </a:solidFill>
                <a:latin typeface="Garamond" pitchFamily="18" charset="0"/>
              </a:rPr>
              <a:t>In comparison, this is how direct selling works… </a:t>
            </a:r>
          </a:p>
        </p:txBody>
      </p:sp>
      <p:sp>
        <p:nvSpPr>
          <p:cNvPr id="7" name="TextBox 6"/>
          <p:cNvSpPr txBox="1"/>
          <p:nvPr/>
        </p:nvSpPr>
        <p:spPr>
          <a:xfrm>
            <a:off x="381000" y="4648200"/>
            <a:ext cx="8534400" cy="1646605"/>
          </a:xfrm>
          <a:prstGeom prst="rect">
            <a:avLst/>
          </a:prstGeom>
          <a:noFill/>
        </p:spPr>
        <p:txBody>
          <a:bodyPr wrap="square" rtlCol="0">
            <a:spAutoFit/>
          </a:bodyPr>
          <a:lstStyle/>
          <a:p>
            <a:r>
              <a:rPr lang="en-US" dirty="0">
                <a:latin typeface="Garamond" pitchFamily="18" charset="0"/>
              </a:rPr>
              <a:t>*This is a theoretical percentage, actual percents will vary.</a:t>
            </a:r>
          </a:p>
          <a:p>
            <a:endParaRPr lang="en-US" sz="500" b="1" dirty="0">
              <a:solidFill>
                <a:srgbClr val="00B050"/>
              </a:solidFill>
              <a:latin typeface="Garamond" pitchFamily="18" charset="0"/>
            </a:endParaRPr>
          </a:p>
          <a:p>
            <a:r>
              <a:rPr lang="en-US" sz="2000" b="1" dirty="0">
                <a:solidFill>
                  <a:srgbClr val="FF0000"/>
                </a:solidFill>
                <a:latin typeface="Garamond" pitchFamily="18" charset="0"/>
              </a:rPr>
              <a:t>In this example, there are 15 people (1+2+4+8) each spending $50. </a:t>
            </a:r>
          </a:p>
          <a:p>
            <a:endParaRPr lang="en-US" sz="500" b="1" dirty="0">
              <a:solidFill>
                <a:srgbClr val="FF0000"/>
              </a:solidFill>
              <a:latin typeface="Garamond" pitchFamily="18" charset="0"/>
            </a:endParaRPr>
          </a:p>
          <a:p>
            <a:r>
              <a:rPr lang="en-US" sz="2000" b="1" dirty="0">
                <a:solidFill>
                  <a:srgbClr val="7030A0"/>
                </a:solidFill>
                <a:latin typeface="Garamond" pitchFamily="18" charset="0"/>
              </a:rPr>
              <a:t>…this means you would receive 10%* of $750. (15 x $50)… which is </a:t>
            </a:r>
            <a:r>
              <a:rPr lang="en-US" sz="2400" b="1" dirty="0">
                <a:solidFill>
                  <a:srgbClr val="7030A0"/>
                </a:solidFill>
                <a:latin typeface="Garamond" pitchFamily="18" charset="0"/>
              </a:rPr>
              <a:t>$75.00.</a:t>
            </a:r>
            <a:endParaRPr lang="en-US" sz="2000" b="1" dirty="0">
              <a:solidFill>
                <a:srgbClr val="7030A0"/>
              </a:solidFill>
              <a:latin typeface="Garamond" pitchFamily="18" charset="0"/>
            </a:endParaRPr>
          </a:p>
          <a:p>
            <a:endParaRPr lang="en-US" sz="500" dirty="0">
              <a:solidFill>
                <a:srgbClr val="00B050"/>
              </a:solidFill>
              <a:latin typeface="Garamond" pitchFamily="18" charset="0"/>
            </a:endParaRPr>
          </a:p>
          <a:p>
            <a:r>
              <a:rPr lang="en-US" sz="2000" b="1" dirty="0">
                <a:solidFill>
                  <a:srgbClr val="00B050"/>
                </a:solidFill>
                <a:latin typeface="Garamond" pitchFamily="18" charset="0"/>
              </a:rPr>
              <a:t>		</a:t>
            </a:r>
            <a:r>
              <a:rPr lang="en-US" sz="2400" b="1" dirty="0">
                <a:solidFill>
                  <a:srgbClr val="00B050"/>
                </a:solidFill>
                <a:latin typeface="Garamond" pitchFamily="18" charset="0"/>
              </a:rPr>
              <a:t>This is a </a:t>
            </a:r>
            <a:r>
              <a:rPr lang="en-US" sz="2400" b="1" u="sng" dirty="0">
                <a:solidFill>
                  <a:srgbClr val="00B050"/>
                </a:solidFill>
                <a:latin typeface="Garamond" pitchFamily="18" charset="0"/>
              </a:rPr>
              <a:t>profit</a:t>
            </a:r>
            <a:r>
              <a:rPr lang="en-US" sz="2400" b="1" dirty="0">
                <a:solidFill>
                  <a:srgbClr val="00B050"/>
                </a:solidFill>
                <a:latin typeface="Garamond" pitchFamily="18" charset="0"/>
              </a:rPr>
              <a:t> of $25.00 </a:t>
            </a:r>
            <a:r>
              <a:rPr lang="en-US" sz="2000" b="1" dirty="0">
                <a:solidFill>
                  <a:srgbClr val="00B050"/>
                </a:solidFill>
                <a:latin typeface="Garamond" pitchFamily="18" charset="0"/>
              </a:rPr>
              <a:t>($75 minus the $50 you spent).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09600"/>
            <a:ext cx="8763000" cy="5791200"/>
          </a:xfrm>
        </p:spPr>
        <p:txBody>
          <a:bodyPr>
            <a:normAutofit/>
          </a:bodyPr>
          <a:lstStyle/>
          <a:p>
            <a:pPr>
              <a:buNone/>
            </a:pPr>
            <a:r>
              <a:rPr lang="en-US" sz="2400" dirty="0">
                <a:latin typeface="Garamond" pitchFamily="18" charset="0"/>
              </a:rPr>
              <a:t>Again, we have two scenarios (systems):</a:t>
            </a:r>
          </a:p>
          <a:p>
            <a:pPr>
              <a:buFont typeface="Wingdings" pitchFamily="2" charset="2"/>
              <a:buChar char="Ø"/>
            </a:pPr>
            <a:r>
              <a:rPr lang="en-US" sz="2400" b="1" u="sng" dirty="0">
                <a:solidFill>
                  <a:srgbClr val="0070C0"/>
                </a:solidFill>
                <a:latin typeface="Garamond" pitchFamily="18" charset="0"/>
              </a:rPr>
              <a:t>Scenario 1</a:t>
            </a:r>
            <a:r>
              <a:rPr lang="en-US" sz="2400" b="1" dirty="0">
                <a:solidFill>
                  <a:srgbClr val="0070C0"/>
                </a:solidFill>
                <a:latin typeface="Garamond" pitchFamily="18" charset="0"/>
              </a:rPr>
              <a:t> – </a:t>
            </a:r>
            <a:r>
              <a:rPr lang="en-US" sz="2400" dirty="0">
                <a:latin typeface="Garamond" pitchFamily="18" charset="0"/>
              </a:rPr>
              <a:t>you spend money and refer others… </a:t>
            </a:r>
            <a:r>
              <a:rPr lang="en-US" sz="2400" b="1" dirty="0">
                <a:solidFill>
                  <a:srgbClr val="7030A0"/>
                </a:solidFill>
                <a:latin typeface="Garamond" pitchFamily="18" charset="0"/>
              </a:rPr>
              <a:t>WITHOUT</a:t>
            </a:r>
            <a:endParaRPr lang="en-US" sz="2400" u="sng" dirty="0">
              <a:solidFill>
                <a:srgbClr val="7030A0"/>
              </a:solidFill>
              <a:latin typeface="Garamond" pitchFamily="18" charset="0"/>
            </a:endParaRPr>
          </a:p>
          <a:p>
            <a:pPr>
              <a:buNone/>
            </a:pPr>
            <a:r>
              <a:rPr lang="en-US" sz="2400" dirty="0">
                <a:latin typeface="Garamond" pitchFamily="18" charset="0"/>
              </a:rPr>
              <a:t>			  receiving any money in return.  </a:t>
            </a:r>
          </a:p>
          <a:p>
            <a:pPr algn="ctr">
              <a:buNone/>
            </a:pPr>
            <a:r>
              <a:rPr lang="en-US" sz="2400" b="1" dirty="0">
                <a:solidFill>
                  <a:schemeClr val="accent3"/>
                </a:solidFill>
                <a:latin typeface="Garamond" pitchFamily="18" charset="0"/>
              </a:rPr>
              <a:t>…this is word-of-mouth advertising.</a:t>
            </a:r>
            <a:r>
              <a:rPr lang="en-US" sz="2400" dirty="0">
                <a:latin typeface="Garamond" pitchFamily="18" charset="0"/>
              </a:rPr>
              <a:t>         </a:t>
            </a:r>
          </a:p>
          <a:p>
            <a:pPr>
              <a:buNone/>
            </a:pPr>
            <a:r>
              <a:rPr lang="en-US" sz="2400" dirty="0">
                <a:latin typeface="Garamond" pitchFamily="18" charset="0"/>
              </a:rPr>
              <a:t>	     </a:t>
            </a:r>
            <a:r>
              <a:rPr lang="en-US" sz="2400" b="1" dirty="0">
                <a:latin typeface="Garamond" pitchFamily="18" charset="0"/>
              </a:rPr>
              <a:t>OR</a:t>
            </a:r>
          </a:p>
          <a:p>
            <a:pPr>
              <a:buFont typeface="Wingdings" pitchFamily="2" charset="2"/>
              <a:buChar char="Ø"/>
            </a:pPr>
            <a:r>
              <a:rPr lang="en-US" sz="2400" b="1" u="sng" dirty="0">
                <a:solidFill>
                  <a:srgbClr val="0070C0"/>
                </a:solidFill>
                <a:latin typeface="Garamond" pitchFamily="18" charset="0"/>
              </a:rPr>
              <a:t>Scenario 2</a:t>
            </a:r>
            <a:r>
              <a:rPr lang="en-US" sz="2400" b="1" dirty="0">
                <a:solidFill>
                  <a:srgbClr val="0070C0"/>
                </a:solidFill>
                <a:latin typeface="Garamond" pitchFamily="18" charset="0"/>
              </a:rPr>
              <a:t> – </a:t>
            </a:r>
            <a:r>
              <a:rPr lang="en-US" sz="2400" dirty="0">
                <a:latin typeface="Garamond" pitchFamily="18" charset="0"/>
              </a:rPr>
              <a:t>you spend money, refer others… </a:t>
            </a:r>
            <a:r>
              <a:rPr lang="en-US" sz="2400" b="1" dirty="0">
                <a:solidFill>
                  <a:srgbClr val="00B050"/>
                </a:solidFill>
                <a:latin typeface="Garamond" pitchFamily="18" charset="0"/>
              </a:rPr>
              <a:t>AND GET PAID!</a:t>
            </a:r>
          </a:p>
          <a:p>
            <a:pPr algn="ctr">
              <a:buNone/>
            </a:pPr>
            <a:r>
              <a:rPr lang="en-US" sz="2400" b="1" dirty="0">
                <a:solidFill>
                  <a:srgbClr val="C00000"/>
                </a:solidFill>
                <a:latin typeface="Garamond" pitchFamily="18" charset="0"/>
              </a:rPr>
              <a:t>…this is multi-level marketing / direct selling. </a:t>
            </a:r>
          </a:p>
          <a:p>
            <a:pPr algn="ctr">
              <a:buNone/>
            </a:pPr>
            <a:endParaRPr lang="en-US" sz="1000" b="1" dirty="0">
              <a:solidFill>
                <a:srgbClr val="C00000"/>
              </a:solidFill>
              <a:latin typeface="Garamond" pitchFamily="18" charset="0"/>
            </a:endParaRPr>
          </a:p>
          <a:p>
            <a:pPr>
              <a:buNone/>
            </a:pPr>
            <a:r>
              <a:rPr lang="en-US" sz="2400" b="1" dirty="0">
                <a:solidFill>
                  <a:srgbClr val="7030A0"/>
                </a:solidFill>
                <a:latin typeface="Garamond" pitchFamily="18" charset="0"/>
              </a:rPr>
              <a:t>Have you noticed that many companies have started </a:t>
            </a:r>
            <a:r>
              <a:rPr lang="en-US" sz="2400" b="1" u="sng" dirty="0">
                <a:solidFill>
                  <a:srgbClr val="7030A0"/>
                </a:solidFill>
                <a:latin typeface="Garamond" pitchFamily="18" charset="0"/>
              </a:rPr>
              <a:t>paying</a:t>
            </a:r>
            <a:r>
              <a:rPr lang="en-US" sz="2400" b="1" dirty="0">
                <a:solidFill>
                  <a:srgbClr val="7030A0"/>
                </a:solidFill>
                <a:latin typeface="Garamond" pitchFamily="18" charset="0"/>
              </a:rPr>
              <a:t> their</a:t>
            </a:r>
          </a:p>
          <a:p>
            <a:pPr>
              <a:buNone/>
            </a:pPr>
            <a:r>
              <a:rPr lang="en-US" sz="2400" b="1" dirty="0">
                <a:solidFill>
                  <a:srgbClr val="7030A0"/>
                </a:solidFill>
                <a:latin typeface="Garamond" pitchFamily="18" charset="0"/>
              </a:rPr>
              <a:t>customers/employees for referring a friend to the business?</a:t>
            </a:r>
          </a:p>
          <a:p>
            <a:pPr>
              <a:buNone/>
            </a:pPr>
            <a:r>
              <a:rPr lang="en-US" sz="2400" b="1" dirty="0">
                <a:solidFill>
                  <a:srgbClr val="FF0000"/>
                </a:solidFill>
                <a:latin typeface="Garamond" pitchFamily="18" charset="0"/>
              </a:rPr>
              <a:t>	…for example,  “EARN $10 for every friend you refer.”</a:t>
            </a:r>
          </a:p>
          <a:p>
            <a:pPr>
              <a:buNone/>
            </a:pPr>
            <a:endParaRPr lang="en-US" sz="1000" b="1" dirty="0">
              <a:solidFill>
                <a:srgbClr val="FF0000"/>
              </a:solidFill>
              <a:latin typeface="Garamond" pitchFamily="18" charset="0"/>
            </a:endParaRPr>
          </a:p>
          <a:p>
            <a:pPr>
              <a:buNone/>
            </a:pPr>
            <a:r>
              <a:rPr lang="en-US" sz="2400" b="1" dirty="0">
                <a:solidFill>
                  <a:srgbClr val="00B050"/>
                </a:solidFill>
                <a:latin typeface="Garamond" pitchFamily="18" charset="0"/>
              </a:rPr>
              <a:t>Even major companies realize the benefits and power of MLM.</a:t>
            </a:r>
          </a:p>
          <a:p>
            <a:pPr>
              <a:buNone/>
            </a:pPr>
            <a:endParaRPr lang="en-US" sz="1000" b="1" dirty="0">
              <a:solidFill>
                <a:srgbClr val="FF0000"/>
              </a:solidFill>
              <a:latin typeface="Garamond" pitchFamily="18" charset="0"/>
            </a:endParaRPr>
          </a:p>
          <a:p>
            <a:pPr>
              <a:buNone/>
            </a:pPr>
            <a:r>
              <a:rPr lang="en-US" sz="2400" b="1" dirty="0">
                <a:solidFill>
                  <a:srgbClr val="0070C0"/>
                </a:solidFill>
                <a:latin typeface="Garamond" pitchFamily="18" charset="0"/>
              </a:rPr>
              <a:t>			   …Therefore, Word-of-Mouth Advertising = MLM</a:t>
            </a:r>
          </a:p>
          <a:p>
            <a:pPr>
              <a:buNone/>
            </a:pPr>
            <a:endParaRPr lang="en-US" sz="2400" b="1" dirty="0">
              <a:solidFill>
                <a:srgbClr val="FF0000"/>
              </a:solidFill>
              <a:latin typeface="Garamond" pitchFamily="18" charset="0"/>
            </a:endParaRPr>
          </a:p>
        </p:txBody>
      </p:sp>
      <p:sp>
        <p:nvSpPr>
          <p:cNvPr id="4" name="Title 3"/>
          <p:cNvSpPr>
            <a:spLocks noGrp="1"/>
          </p:cNvSpPr>
          <p:nvPr>
            <p:ph type="title"/>
          </p:nvPr>
        </p:nvSpPr>
        <p:spPr>
          <a:xfrm>
            <a:off x="304800" y="152400"/>
            <a:ext cx="8382000" cy="457200"/>
          </a:xfrm>
        </p:spPr>
        <p:txBody>
          <a:bodyPr>
            <a:normAutofit/>
          </a:bodyPr>
          <a:lstStyle/>
          <a:p>
            <a:r>
              <a:rPr lang="en-US" sz="2400" u="sng" dirty="0">
                <a:solidFill>
                  <a:schemeClr val="accent1">
                    <a:lumMod val="75000"/>
                  </a:schemeClr>
                </a:solidFill>
                <a:effectLst/>
                <a:latin typeface="Garamond" pitchFamily="18" charset="0"/>
              </a:rPr>
              <a:t>System Comparison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066800"/>
            <a:ext cx="3581400" cy="5092893"/>
          </a:xfrm>
        </p:spPr>
        <p:txBody>
          <a:bodyPr>
            <a:normAutofit fontScale="62500" lnSpcReduction="20000"/>
          </a:bodyPr>
          <a:lstStyle/>
          <a:p>
            <a:pPr>
              <a:buNone/>
            </a:pPr>
            <a:r>
              <a:rPr lang="en-US" dirty="0">
                <a:latin typeface="Garamond" pitchFamily="18" charset="0"/>
              </a:rPr>
              <a:t>Ever wonder how millionaires </a:t>
            </a:r>
          </a:p>
          <a:p>
            <a:pPr>
              <a:buNone/>
            </a:pPr>
            <a:r>
              <a:rPr lang="en-US" dirty="0">
                <a:latin typeface="Garamond" pitchFamily="18" charset="0"/>
              </a:rPr>
              <a:t>make their money? </a:t>
            </a:r>
          </a:p>
          <a:p>
            <a:pPr>
              <a:buNone/>
            </a:pPr>
            <a:endParaRPr lang="en-US" dirty="0">
              <a:latin typeface="Garamond" pitchFamily="18" charset="0"/>
            </a:endParaRPr>
          </a:p>
          <a:p>
            <a:pPr>
              <a:buNone/>
            </a:pPr>
            <a:r>
              <a:rPr lang="en-US" dirty="0">
                <a:latin typeface="Garamond" pitchFamily="18" charset="0"/>
              </a:rPr>
              <a:t>What do they know that we don’t?</a:t>
            </a:r>
          </a:p>
          <a:p>
            <a:pPr>
              <a:buNone/>
            </a:pPr>
            <a:r>
              <a:rPr lang="en-US" dirty="0">
                <a:latin typeface="Garamond" pitchFamily="18" charset="0"/>
              </a:rPr>
              <a:t> </a:t>
            </a:r>
          </a:p>
          <a:p>
            <a:pPr>
              <a:buNone/>
            </a:pPr>
            <a:r>
              <a:rPr lang="en-US" dirty="0">
                <a:latin typeface="Garamond" pitchFamily="18" charset="0"/>
              </a:rPr>
              <a:t>The answer is quite simple… it’s not </a:t>
            </a:r>
          </a:p>
          <a:p>
            <a:pPr>
              <a:buNone/>
            </a:pPr>
            <a:r>
              <a:rPr lang="en-US" dirty="0">
                <a:latin typeface="Garamond" pitchFamily="18" charset="0"/>
              </a:rPr>
              <a:t>what they know,  it’s what they </a:t>
            </a:r>
            <a:r>
              <a:rPr lang="en-US" b="1" dirty="0">
                <a:solidFill>
                  <a:srgbClr val="0070C0"/>
                </a:solidFill>
                <a:latin typeface="Garamond" pitchFamily="18" charset="0"/>
              </a:rPr>
              <a:t>DO</a:t>
            </a:r>
            <a:r>
              <a:rPr lang="en-US" dirty="0">
                <a:latin typeface="Garamond" pitchFamily="18" charset="0"/>
              </a:rPr>
              <a:t>.</a:t>
            </a:r>
          </a:p>
          <a:p>
            <a:pPr>
              <a:buNone/>
            </a:pPr>
            <a:r>
              <a:rPr lang="en-US" dirty="0">
                <a:latin typeface="Garamond" pitchFamily="18" charset="0"/>
              </a:rPr>
              <a:t> </a:t>
            </a:r>
          </a:p>
          <a:p>
            <a:pPr>
              <a:buNone/>
            </a:pPr>
            <a:r>
              <a:rPr lang="en-US" b="1" dirty="0">
                <a:solidFill>
                  <a:srgbClr val="C00000"/>
                </a:solidFill>
                <a:latin typeface="Garamond" pitchFamily="18" charset="0"/>
              </a:rPr>
              <a:t>TEAMWORK is the key.</a:t>
            </a:r>
            <a:endParaRPr lang="en-US" dirty="0">
              <a:solidFill>
                <a:srgbClr val="C00000"/>
              </a:solidFill>
              <a:latin typeface="Garamond" pitchFamily="18" charset="0"/>
            </a:endParaRPr>
          </a:p>
          <a:p>
            <a:pPr>
              <a:buNone/>
            </a:pPr>
            <a:endParaRPr lang="en-US" dirty="0">
              <a:latin typeface="Garamond" pitchFamily="18" charset="0"/>
            </a:endParaRPr>
          </a:p>
          <a:p>
            <a:pPr>
              <a:buNone/>
            </a:pPr>
            <a:r>
              <a:rPr lang="en-US" dirty="0">
                <a:latin typeface="Garamond" pitchFamily="18" charset="0"/>
              </a:rPr>
              <a:t>Nobody can be successful by</a:t>
            </a:r>
          </a:p>
          <a:p>
            <a:pPr>
              <a:buNone/>
            </a:pPr>
            <a:r>
              <a:rPr lang="en-US" dirty="0">
                <a:latin typeface="Garamond" pitchFamily="18" charset="0"/>
              </a:rPr>
              <a:t>themselves. </a:t>
            </a:r>
          </a:p>
          <a:p>
            <a:pPr>
              <a:buNone/>
            </a:pPr>
            <a:endParaRPr lang="en-US" dirty="0">
              <a:latin typeface="Garamond" pitchFamily="18" charset="0"/>
            </a:endParaRPr>
          </a:p>
          <a:p>
            <a:pPr>
              <a:buNone/>
            </a:pPr>
            <a:r>
              <a:rPr lang="en-US" dirty="0">
                <a:latin typeface="Garamond" pitchFamily="18" charset="0"/>
              </a:rPr>
              <a:t>True success can only happen when </a:t>
            </a:r>
          </a:p>
          <a:p>
            <a:pPr>
              <a:buNone/>
            </a:pPr>
            <a:r>
              <a:rPr lang="en-US" dirty="0">
                <a:latin typeface="Garamond" pitchFamily="18" charset="0"/>
              </a:rPr>
              <a:t>a group of people </a:t>
            </a:r>
            <a:r>
              <a:rPr lang="en-US" b="1" dirty="0">
                <a:solidFill>
                  <a:schemeClr val="accent3"/>
                </a:solidFill>
                <a:latin typeface="Garamond" pitchFamily="18" charset="0"/>
              </a:rPr>
              <a:t>work together </a:t>
            </a:r>
            <a:r>
              <a:rPr lang="en-US" dirty="0">
                <a:latin typeface="Garamond" pitchFamily="18" charset="0"/>
              </a:rPr>
              <a:t>to </a:t>
            </a:r>
          </a:p>
          <a:p>
            <a:pPr>
              <a:buNone/>
            </a:pPr>
            <a:r>
              <a:rPr lang="en-US" dirty="0">
                <a:latin typeface="Garamond" pitchFamily="18" charset="0"/>
              </a:rPr>
              <a:t>achieve a common goal.</a:t>
            </a:r>
          </a:p>
          <a:p>
            <a:pPr>
              <a:buNone/>
            </a:pPr>
            <a:endParaRPr lang="en-US" dirty="0">
              <a:latin typeface="Garamond" pitchFamily="18" charset="0"/>
            </a:endParaRPr>
          </a:p>
          <a:p>
            <a:pPr>
              <a:buNone/>
            </a:pPr>
            <a:endParaRPr lang="en-US" dirty="0">
              <a:latin typeface="Garamond" pitchFamily="18" charset="0"/>
            </a:endParaRPr>
          </a:p>
        </p:txBody>
      </p:sp>
      <p:sp>
        <p:nvSpPr>
          <p:cNvPr id="6" name="Content Placeholder 5"/>
          <p:cNvSpPr>
            <a:spLocks noGrp="1"/>
          </p:cNvSpPr>
          <p:nvPr>
            <p:ph sz="half" idx="2"/>
          </p:nvPr>
        </p:nvSpPr>
        <p:spPr>
          <a:xfrm>
            <a:off x="4876800" y="1066799"/>
            <a:ext cx="3810000" cy="5181601"/>
          </a:xfrm>
        </p:spPr>
        <p:txBody>
          <a:bodyPr>
            <a:normAutofit fontScale="62500" lnSpcReduction="20000"/>
          </a:bodyPr>
          <a:lstStyle/>
          <a:p>
            <a:pPr algn="ctr">
              <a:buNone/>
            </a:pPr>
            <a:r>
              <a:rPr lang="en-US" dirty="0">
                <a:latin typeface="Garamond" pitchFamily="18" charset="0"/>
              </a:rPr>
              <a:t>Most of us don’t realize that </a:t>
            </a:r>
          </a:p>
          <a:p>
            <a:pPr algn="ctr">
              <a:buNone/>
            </a:pPr>
            <a:r>
              <a:rPr lang="en-US" dirty="0">
                <a:latin typeface="Garamond" pitchFamily="18" charset="0"/>
              </a:rPr>
              <a:t>making money is a </a:t>
            </a:r>
            <a:r>
              <a:rPr lang="en-US" b="1" dirty="0">
                <a:solidFill>
                  <a:srgbClr val="C00000"/>
                </a:solidFill>
                <a:latin typeface="Garamond" pitchFamily="18" charset="0"/>
              </a:rPr>
              <a:t>team effort. </a:t>
            </a:r>
          </a:p>
          <a:p>
            <a:pPr algn="ctr">
              <a:buNone/>
            </a:pPr>
            <a:endParaRPr lang="en-US" dirty="0">
              <a:latin typeface="Garamond" pitchFamily="18" charset="0"/>
            </a:endParaRPr>
          </a:p>
          <a:p>
            <a:pPr algn="ctr">
              <a:buNone/>
            </a:pPr>
            <a:r>
              <a:rPr lang="en-US" dirty="0">
                <a:latin typeface="Garamond" pitchFamily="18" charset="0"/>
              </a:rPr>
              <a:t>Here is something to think about:  </a:t>
            </a:r>
          </a:p>
          <a:p>
            <a:pPr>
              <a:buNone/>
            </a:pPr>
            <a:r>
              <a:rPr lang="en-US" dirty="0">
                <a:latin typeface="Garamond" pitchFamily="18" charset="0"/>
              </a:rPr>
              <a:t> </a:t>
            </a:r>
          </a:p>
          <a:p>
            <a:pPr algn="ctr">
              <a:buNone/>
            </a:pPr>
            <a:r>
              <a:rPr lang="en-US" b="1" dirty="0">
                <a:solidFill>
                  <a:srgbClr val="7030A0"/>
                </a:solidFill>
                <a:latin typeface="Garamond" pitchFamily="18" charset="0"/>
              </a:rPr>
              <a:t>If money is power,</a:t>
            </a:r>
          </a:p>
          <a:p>
            <a:pPr algn="ctr">
              <a:buNone/>
            </a:pPr>
            <a:r>
              <a:rPr lang="en-US" b="1" dirty="0">
                <a:solidFill>
                  <a:srgbClr val="7030A0"/>
                </a:solidFill>
                <a:latin typeface="Garamond" pitchFamily="18" charset="0"/>
              </a:rPr>
              <a:t>AND there is power in numbers,</a:t>
            </a:r>
          </a:p>
          <a:p>
            <a:pPr algn="ctr">
              <a:buNone/>
            </a:pPr>
            <a:r>
              <a:rPr lang="en-US" b="1" dirty="0">
                <a:solidFill>
                  <a:srgbClr val="7030A0"/>
                </a:solidFill>
                <a:latin typeface="Garamond" pitchFamily="18" charset="0"/>
              </a:rPr>
              <a:t>AND money equals independence;</a:t>
            </a:r>
          </a:p>
          <a:p>
            <a:pPr algn="ctr">
              <a:buNone/>
            </a:pPr>
            <a:r>
              <a:rPr lang="en-US" b="1" dirty="0">
                <a:latin typeface="Garamond" pitchFamily="18" charset="0"/>
              </a:rPr>
              <a:t> </a:t>
            </a:r>
          </a:p>
          <a:p>
            <a:pPr algn="ctr">
              <a:buNone/>
            </a:pPr>
            <a:r>
              <a:rPr lang="en-US" b="1" dirty="0">
                <a:solidFill>
                  <a:srgbClr val="FF0000"/>
                </a:solidFill>
                <a:latin typeface="Garamond" pitchFamily="18" charset="0"/>
              </a:rPr>
              <a:t>THEN…</a:t>
            </a:r>
          </a:p>
          <a:p>
            <a:pPr algn="ctr">
              <a:buNone/>
            </a:pPr>
            <a:r>
              <a:rPr lang="en-US" b="1" dirty="0">
                <a:solidFill>
                  <a:srgbClr val="7030A0"/>
                </a:solidFill>
                <a:latin typeface="Garamond" pitchFamily="18" charset="0"/>
              </a:rPr>
              <a:t>there is money in numbers AND</a:t>
            </a:r>
          </a:p>
          <a:p>
            <a:pPr algn="ctr">
              <a:buNone/>
            </a:pPr>
            <a:r>
              <a:rPr lang="en-US" b="1" dirty="0">
                <a:solidFill>
                  <a:srgbClr val="7030A0"/>
                </a:solidFill>
                <a:latin typeface="Garamond" pitchFamily="18" charset="0"/>
              </a:rPr>
              <a:t>numbers equals independence.</a:t>
            </a:r>
          </a:p>
          <a:p>
            <a:pPr algn="ctr">
              <a:buNone/>
            </a:pPr>
            <a:r>
              <a:rPr lang="en-US" b="1" dirty="0">
                <a:latin typeface="Garamond" pitchFamily="18" charset="0"/>
              </a:rPr>
              <a:t> </a:t>
            </a:r>
          </a:p>
          <a:p>
            <a:pPr algn="ctr">
              <a:buNone/>
            </a:pPr>
            <a:r>
              <a:rPr lang="en-US" b="1" dirty="0">
                <a:solidFill>
                  <a:srgbClr val="FF0000"/>
                </a:solidFill>
                <a:latin typeface="Garamond" pitchFamily="18" charset="0"/>
              </a:rPr>
              <a:t>THEREFORE…</a:t>
            </a:r>
          </a:p>
          <a:p>
            <a:pPr algn="ctr">
              <a:buNone/>
            </a:pPr>
            <a:r>
              <a:rPr lang="en-US" b="1" dirty="0">
                <a:latin typeface="Garamond" pitchFamily="18" charset="0"/>
              </a:rPr>
              <a:t>“</a:t>
            </a:r>
            <a:r>
              <a:rPr lang="en-US" b="1" dirty="0">
                <a:solidFill>
                  <a:srgbClr val="7030A0"/>
                </a:solidFill>
                <a:latin typeface="Garamond" pitchFamily="18" charset="0"/>
              </a:rPr>
              <a:t>Financial </a:t>
            </a:r>
            <a:r>
              <a:rPr lang="en-US" b="1" u="sng" dirty="0">
                <a:solidFill>
                  <a:srgbClr val="7030A0"/>
                </a:solidFill>
                <a:latin typeface="Garamond" pitchFamily="18" charset="0"/>
              </a:rPr>
              <a:t>Independence</a:t>
            </a:r>
            <a:r>
              <a:rPr lang="en-US" b="1" dirty="0">
                <a:solidFill>
                  <a:srgbClr val="7030A0"/>
                </a:solidFill>
                <a:latin typeface="Garamond" pitchFamily="18" charset="0"/>
              </a:rPr>
              <a:t>” must be</a:t>
            </a:r>
          </a:p>
          <a:p>
            <a:pPr algn="ctr">
              <a:buNone/>
            </a:pPr>
            <a:r>
              <a:rPr lang="en-US" b="1" dirty="0">
                <a:solidFill>
                  <a:srgbClr val="7030A0"/>
                </a:solidFill>
                <a:latin typeface="Garamond" pitchFamily="18" charset="0"/>
              </a:rPr>
              <a:t> related to the </a:t>
            </a:r>
            <a:r>
              <a:rPr lang="en-US" b="1" u="sng" dirty="0">
                <a:solidFill>
                  <a:srgbClr val="7030A0"/>
                </a:solidFill>
                <a:latin typeface="Garamond" pitchFamily="18" charset="0"/>
              </a:rPr>
              <a:t>number</a:t>
            </a:r>
            <a:r>
              <a:rPr lang="en-US" b="1" dirty="0">
                <a:solidFill>
                  <a:srgbClr val="7030A0"/>
                </a:solidFill>
                <a:latin typeface="Garamond" pitchFamily="18" charset="0"/>
              </a:rPr>
              <a:t> of people </a:t>
            </a:r>
          </a:p>
          <a:p>
            <a:pPr algn="ctr">
              <a:buNone/>
            </a:pPr>
            <a:r>
              <a:rPr lang="en-US" b="1" dirty="0">
                <a:solidFill>
                  <a:srgbClr val="7030A0"/>
                </a:solidFill>
                <a:latin typeface="Garamond" pitchFamily="18" charset="0"/>
              </a:rPr>
              <a:t>on your </a:t>
            </a:r>
            <a:r>
              <a:rPr lang="en-US" b="1" i="1" dirty="0">
                <a:solidFill>
                  <a:srgbClr val="00B050"/>
                </a:solidFill>
                <a:latin typeface="Garamond" pitchFamily="18" charset="0"/>
              </a:rPr>
              <a:t>money making</a:t>
            </a:r>
            <a:r>
              <a:rPr lang="en-US" b="1" dirty="0">
                <a:solidFill>
                  <a:srgbClr val="00B050"/>
                </a:solidFill>
                <a:latin typeface="Garamond" pitchFamily="18" charset="0"/>
              </a:rPr>
              <a:t> </a:t>
            </a:r>
            <a:r>
              <a:rPr lang="en-US" b="1" dirty="0">
                <a:solidFill>
                  <a:srgbClr val="7030A0"/>
                </a:solidFill>
                <a:latin typeface="Garamond" pitchFamily="18" charset="0"/>
              </a:rPr>
              <a:t>team.”</a:t>
            </a:r>
          </a:p>
          <a:p>
            <a:endParaRPr lang="en-US" dirty="0"/>
          </a:p>
        </p:txBody>
      </p:sp>
      <p:sp>
        <p:nvSpPr>
          <p:cNvPr id="4" name="Title 3"/>
          <p:cNvSpPr>
            <a:spLocks noGrp="1"/>
          </p:cNvSpPr>
          <p:nvPr>
            <p:ph type="title"/>
          </p:nvPr>
        </p:nvSpPr>
        <p:spPr>
          <a:xfrm>
            <a:off x="457200" y="228600"/>
            <a:ext cx="8229600" cy="457200"/>
          </a:xfrm>
        </p:spPr>
        <p:txBody>
          <a:bodyPr>
            <a:normAutofit fontScale="90000"/>
          </a:bodyPr>
          <a:lstStyle/>
          <a:p>
            <a:r>
              <a:rPr lang="en-US" sz="2700" u="sng" dirty="0">
                <a:solidFill>
                  <a:schemeClr val="accent1">
                    <a:lumMod val="75000"/>
                  </a:schemeClr>
                </a:solidFill>
                <a:effectLst/>
                <a:latin typeface="Garamond" pitchFamily="18" charset="0"/>
              </a:rPr>
              <a:t>THE HARDCORE TRUTH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381000" y="1219200"/>
          <a:ext cx="83058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7"/>
          <p:cNvSpPr>
            <a:spLocks noGrp="1"/>
          </p:cNvSpPr>
          <p:nvPr>
            <p:ph type="title"/>
          </p:nvPr>
        </p:nvSpPr>
        <p:spPr>
          <a:xfrm>
            <a:off x="304800" y="152400"/>
            <a:ext cx="8458200" cy="533400"/>
          </a:xfrm>
        </p:spPr>
        <p:txBody>
          <a:bodyPr>
            <a:normAutofit/>
          </a:bodyPr>
          <a:lstStyle/>
          <a:p>
            <a:r>
              <a:rPr lang="en-US" sz="2400" u="sng" dirty="0">
                <a:solidFill>
                  <a:schemeClr val="accent1">
                    <a:lumMod val="75000"/>
                  </a:schemeClr>
                </a:solidFill>
                <a:effectLst/>
                <a:latin typeface="Garamond" pitchFamily="18" charset="0"/>
              </a:rPr>
              <a:t>TOP BUSINESS TRENDS TODAY</a:t>
            </a:r>
          </a:p>
        </p:txBody>
      </p:sp>
      <p:pic>
        <p:nvPicPr>
          <p:cNvPr id="1026" name="Picture 2" descr="C:\Program Files\Microsoft Office\MEDIA\CAGCAT10\j0195384.wmf"/>
          <p:cNvPicPr>
            <a:picLocks noChangeAspect="1" noChangeArrowheads="1"/>
          </p:cNvPicPr>
          <p:nvPr/>
        </p:nvPicPr>
        <p:blipFill>
          <a:blip r:embed="rId7"/>
          <a:srcRect/>
          <a:stretch>
            <a:fillRect/>
          </a:stretch>
        </p:blipFill>
        <p:spPr bwMode="auto">
          <a:xfrm>
            <a:off x="3657600" y="4572000"/>
            <a:ext cx="1795882" cy="1833372"/>
          </a:xfrm>
          <a:prstGeom prst="rect">
            <a:avLst/>
          </a:prstGeom>
          <a:noFill/>
        </p:spPr>
      </p:pic>
      <p:pic>
        <p:nvPicPr>
          <p:cNvPr id="1027" name="Picture 3" descr="C:\Documents and Settings\Owner\Local Settings\Temporary Internet Files\Content.IE5\9HR7CWCY\MCj03014900000[1].wmf"/>
          <p:cNvPicPr>
            <a:picLocks noChangeAspect="1" noChangeArrowheads="1"/>
          </p:cNvPicPr>
          <p:nvPr/>
        </p:nvPicPr>
        <p:blipFill>
          <a:blip r:embed="rId8"/>
          <a:srcRect/>
          <a:stretch>
            <a:fillRect/>
          </a:stretch>
        </p:blipFill>
        <p:spPr bwMode="auto">
          <a:xfrm>
            <a:off x="685800" y="4724400"/>
            <a:ext cx="1803197" cy="1013155"/>
          </a:xfrm>
          <a:prstGeom prst="rect">
            <a:avLst/>
          </a:prstGeom>
          <a:noFill/>
        </p:spPr>
      </p:pic>
      <p:pic>
        <p:nvPicPr>
          <p:cNvPr id="1029" name="Picture 5" descr="C:\Documents and Settings\Owner\Local Settings\Temporary Internet Files\Content.IE5\OMJQHE2Y\MCj04135880000[1].wmf"/>
          <p:cNvPicPr>
            <a:picLocks noChangeAspect="1" noChangeArrowheads="1"/>
          </p:cNvPicPr>
          <p:nvPr/>
        </p:nvPicPr>
        <p:blipFill>
          <a:blip r:embed="rId9"/>
          <a:srcRect/>
          <a:stretch>
            <a:fillRect/>
          </a:stretch>
        </p:blipFill>
        <p:spPr bwMode="auto">
          <a:xfrm>
            <a:off x="6324600" y="4648200"/>
            <a:ext cx="2626240" cy="1925621"/>
          </a:xfrm>
          <a:prstGeom prst="rect">
            <a:avLst/>
          </a:prstGeom>
          <a:noFill/>
        </p:spPr>
      </p:pic>
      <p:sp>
        <p:nvSpPr>
          <p:cNvPr id="15" name="TextBox 14"/>
          <p:cNvSpPr txBox="1"/>
          <p:nvPr/>
        </p:nvSpPr>
        <p:spPr>
          <a:xfrm>
            <a:off x="1295400" y="685800"/>
            <a:ext cx="6705600" cy="400110"/>
          </a:xfrm>
          <a:prstGeom prst="rect">
            <a:avLst/>
          </a:prstGeom>
          <a:noFill/>
        </p:spPr>
        <p:txBody>
          <a:bodyPr wrap="square" rtlCol="0">
            <a:spAutoFit/>
          </a:bodyPr>
          <a:lstStyle/>
          <a:p>
            <a:r>
              <a:rPr lang="en-US" sz="2000" b="1" dirty="0">
                <a:latin typeface="Garamond" pitchFamily="18" charset="0"/>
              </a:rPr>
              <a:t>This business just makes sense… it can’t get any easier!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0"/>
            <a:ext cx="8382000" cy="5257800"/>
          </a:xfrm>
        </p:spPr>
        <p:txBody>
          <a:bodyPr>
            <a:normAutofit lnSpcReduction="10000"/>
          </a:bodyPr>
          <a:lstStyle/>
          <a:p>
            <a:pPr>
              <a:buNone/>
            </a:pPr>
            <a:r>
              <a:rPr lang="en-US" sz="2400" b="1" u="sng" dirty="0">
                <a:solidFill>
                  <a:srgbClr val="C00000"/>
                </a:solidFill>
                <a:latin typeface="Garamond" pitchFamily="18" charset="0"/>
              </a:rPr>
              <a:t>The Business</a:t>
            </a:r>
            <a:r>
              <a:rPr lang="en-US" sz="2400" b="1" dirty="0">
                <a:solidFill>
                  <a:srgbClr val="C00000"/>
                </a:solidFill>
                <a:latin typeface="Garamond" pitchFamily="18" charset="0"/>
              </a:rPr>
              <a:t> </a:t>
            </a:r>
            <a:r>
              <a:rPr lang="en-US" sz="2400" dirty="0">
                <a:latin typeface="Garamond" pitchFamily="18" charset="0"/>
              </a:rPr>
              <a:t>– refers to the fact that you build a customer base and generate income through sales.</a:t>
            </a:r>
          </a:p>
          <a:p>
            <a:pPr>
              <a:buNone/>
            </a:pPr>
            <a:endParaRPr lang="en-US" sz="2400" dirty="0">
              <a:latin typeface="Garamond" pitchFamily="18" charset="0"/>
            </a:endParaRPr>
          </a:p>
          <a:p>
            <a:pPr>
              <a:buNone/>
            </a:pPr>
            <a:r>
              <a:rPr lang="en-US" sz="2400" b="1" u="sng" dirty="0">
                <a:solidFill>
                  <a:srgbClr val="00B050"/>
                </a:solidFill>
                <a:latin typeface="Garamond" pitchFamily="18" charset="0"/>
              </a:rPr>
              <a:t>The System</a:t>
            </a:r>
            <a:r>
              <a:rPr lang="en-US" sz="2400" b="1" dirty="0">
                <a:solidFill>
                  <a:srgbClr val="00B050"/>
                </a:solidFill>
                <a:latin typeface="Garamond" pitchFamily="18" charset="0"/>
              </a:rPr>
              <a:t> </a:t>
            </a:r>
            <a:r>
              <a:rPr lang="en-US" sz="2400" dirty="0">
                <a:latin typeface="Garamond" pitchFamily="18" charset="0"/>
              </a:rPr>
              <a:t>– refers to the ability to generate residual income by referring others to the business. </a:t>
            </a:r>
          </a:p>
          <a:p>
            <a:pPr>
              <a:buNone/>
            </a:pPr>
            <a:endParaRPr lang="en-US" sz="2400" dirty="0">
              <a:latin typeface="Garamond" pitchFamily="18" charset="0"/>
            </a:endParaRPr>
          </a:p>
          <a:p>
            <a:pPr>
              <a:buNone/>
            </a:pPr>
            <a:r>
              <a:rPr lang="en-US" sz="2400" b="1" u="sng" dirty="0">
                <a:solidFill>
                  <a:srgbClr val="7030A0"/>
                </a:solidFill>
                <a:latin typeface="Garamond" pitchFamily="18" charset="0"/>
              </a:rPr>
              <a:t>The Program</a:t>
            </a:r>
            <a:r>
              <a:rPr lang="en-US" sz="2400" b="1" dirty="0">
                <a:solidFill>
                  <a:srgbClr val="7030A0"/>
                </a:solidFill>
                <a:latin typeface="Garamond" pitchFamily="18" charset="0"/>
              </a:rPr>
              <a:t> </a:t>
            </a:r>
            <a:r>
              <a:rPr lang="en-US" sz="2400" dirty="0">
                <a:latin typeface="Garamond" pitchFamily="18" charset="0"/>
              </a:rPr>
              <a:t>– refers to the ability to make money simply by shopping online. </a:t>
            </a:r>
          </a:p>
          <a:p>
            <a:pPr>
              <a:buNone/>
            </a:pPr>
            <a:endParaRPr lang="en-US" sz="2400" dirty="0">
              <a:latin typeface="Garamond" pitchFamily="18" charset="0"/>
            </a:endParaRPr>
          </a:p>
          <a:p>
            <a:pPr>
              <a:buNone/>
            </a:pPr>
            <a:r>
              <a:rPr lang="en-US" sz="2400" b="1" u="sng" dirty="0">
                <a:solidFill>
                  <a:schemeClr val="accent3"/>
                </a:solidFill>
                <a:latin typeface="Garamond" pitchFamily="18" charset="0"/>
              </a:rPr>
              <a:t>Residual Income</a:t>
            </a:r>
            <a:r>
              <a:rPr lang="en-US" sz="2400" dirty="0">
                <a:latin typeface="Garamond" pitchFamily="18" charset="0"/>
              </a:rPr>
              <a:t> – refers to the ability to receive income even when you are not working. </a:t>
            </a:r>
          </a:p>
          <a:p>
            <a:pPr>
              <a:buNone/>
            </a:pPr>
            <a:endParaRPr lang="en-US" sz="2400" dirty="0">
              <a:latin typeface="Garamond" pitchFamily="18" charset="0"/>
            </a:endParaRPr>
          </a:p>
          <a:p>
            <a:pPr>
              <a:buNone/>
            </a:pPr>
            <a:r>
              <a:rPr lang="en-US" sz="2400" dirty="0">
                <a:latin typeface="Garamond" pitchFamily="18" charset="0"/>
              </a:rPr>
              <a:t>With this opportunity, the terms </a:t>
            </a:r>
            <a:r>
              <a:rPr lang="en-US" sz="2400" b="1" dirty="0">
                <a:solidFill>
                  <a:srgbClr val="0070C0"/>
                </a:solidFill>
                <a:latin typeface="Garamond" pitchFamily="18" charset="0"/>
              </a:rPr>
              <a:t>business, system, and program </a:t>
            </a:r>
            <a:r>
              <a:rPr lang="en-US" sz="2400" dirty="0">
                <a:latin typeface="Garamond" pitchFamily="18" charset="0"/>
              </a:rPr>
              <a:t>can be used interchangeably. </a:t>
            </a:r>
          </a:p>
          <a:p>
            <a:pPr>
              <a:buNone/>
            </a:pPr>
            <a:endParaRPr lang="en-US" sz="2800" dirty="0">
              <a:latin typeface="Garamond" pitchFamily="18" charset="0"/>
            </a:endParaRPr>
          </a:p>
          <a:p>
            <a:pPr>
              <a:buNone/>
            </a:pPr>
            <a:endParaRPr lang="en-US" sz="2800" dirty="0">
              <a:latin typeface="Garamond" pitchFamily="18" charset="0"/>
            </a:endParaRPr>
          </a:p>
          <a:p>
            <a:pPr>
              <a:buNone/>
            </a:pPr>
            <a:endParaRPr lang="en-US" sz="2800" dirty="0">
              <a:latin typeface="Garamond" pitchFamily="18" charset="0"/>
            </a:endParaRPr>
          </a:p>
          <a:p>
            <a:pPr>
              <a:buNone/>
            </a:pPr>
            <a:endParaRPr lang="en-US" sz="2800" dirty="0">
              <a:latin typeface="Garamond" pitchFamily="18" charset="0"/>
            </a:endParaRPr>
          </a:p>
          <a:p>
            <a:endParaRPr lang="en-US" dirty="0"/>
          </a:p>
        </p:txBody>
      </p:sp>
      <p:sp>
        <p:nvSpPr>
          <p:cNvPr id="3" name="Title 2"/>
          <p:cNvSpPr>
            <a:spLocks noGrp="1"/>
          </p:cNvSpPr>
          <p:nvPr>
            <p:ph type="title"/>
          </p:nvPr>
        </p:nvSpPr>
        <p:spPr>
          <a:xfrm>
            <a:off x="304800" y="152400"/>
            <a:ext cx="8382000" cy="457200"/>
          </a:xfrm>
        </p:spPr>
        <p:txBody>
          <a:bodyPr>
            <a:normAutofit/>
          </a:bodyPr>
          <a:lstStyle/>
          <a:p>
            <a:r>
              <a:rPr lang="en-US" sz="2400" u="sng" dirty="0">
                <a:solidFill>
                  <a:schemeClr val="accent1">
                    <a:lumMod val="75000"/>
                  </a:schemeClr>
                </a:solidFill>
                <a:effectLst/>
                <a:latin typeface="Garamond" pitchFamily="18" charset="0"/>
              </a:rPr>
              <a:t>ABOUT THE BUSINESS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838200"/>
            <a:ext cx="8534400" cy="5169093"/>
          </a:xfrm>
        </p:spPr>
        <p:txBody>
          <a:bodyPr>
            <a:normAutofit fontScale="92500" lnSpcReduction="20000"/>
          </a:bodyPr>
          <a:lstStyle/>
          <a:p>
            <a:pPr>
              <a:buNone/>
            </a:pPr>
            <a:r>
              <a:rPr lang="en-US" sz="2400" b="1" u="sng" dirty="0">
                <a:solidFill>
                  <a:srgbClr val="C00000"/>
                </a:solidFill>
                <a:latin typeface="Garamond" pitchFamily="18" charset="0"/>
              </a:rPr>
              <a:t>Sales</a:t>
            </a:r>
            <a:r>
              <a:rPr lang="en-US" sz="2400" dirty="0">
                <a:latin typeface="Garamond" pitchFamily="18" charset="0"/>
              </a:rPr>
              <a:t> – refers to either online purchases or retail sales to customers.</a:t>
            </a:r>
          </a:p>
          <a:p>
            <a:pPr>
              <a:buNone/>
            </a:pPr>
            <a:endParaRPr lang="en-US" sz="2400" dirty="0">
              <a:latin typeface="Garamond" pitchFamily="18" charset="0"/>
            </a:endParaRPr>
          </a:p>
          <a:p>
            <a:pPr>
              <a:buNone/>
            </a:pPr>
            <a:r>
              <a:rPr lang="en-US" sz="2400" b="1" u="sng" dirty="0">
                <a:solidFill>
                  <a:srgbClr val="00B050"/>
                </a:solidFill>
                <a:latin typeface="Garamond" pitchFamily="18" charset="0"/>
              </a:rPr>
              <a:t>Total Sales</a:t>
            </a:r>
            <a:r>
              <a:rPr lang="en-US" sz="2400" b="1" dirty="0">
                <a:solidFill>
                  <a:srgbClr val="00B050"/>
                </a:solidFill>
                <a:latin typeface="Garamond" pitchFamily="18" charset="0"/>
              </a:rPr>
              <a:t> </a:t>
            </a:r>
            <a:r>
              <a:rPr lang="en-US" sz="2400" dirty="0">
                <a:latin typeface="Garamond" pitchFamily="18" charset="0"/>
              </a:rPr>
              <a:t>– refers to the combined sales from your customers, and you and your down-line.</a:t>
            </a:r>
          </a:p>
          <a:p>
            <a:pPr>
              <a:buNone/>
            </a:pPr>
            <a:endParaRPr lang="en-US" sz="2400" dirty="0">
              <a:latin typeface="Garamond" pitchFamily="18" charset="0"/>
            </a:endParaRPr>
          </a:p>
          <a:p>
            <a:pPr>
              <a:buNone/>
            </a:pPr>
            <a:r>
              <a:rPr lang="en-US" sz="2400" b="1" u="sng" dirty="0">
                <a:solidFill>
                  <a:srgbClr val="7030A0"/>
                </a:solidFill>
                <a:latin typeface="Garamond" pitchFamily="18" charset="0"/>
              </a:rPr>
              <a:t>Customers</a:t>
            </a:r>
            <a:r>
              <a:rPr lang="en-US" sz="2400" dirty="0">
                <a:latin typeface="Garamond" pitchFamily="18" charset="0"/>
              </a:rPr>
              <a:t> – refers to individuals NOT in this business, who purchase product either online or from you directly.</a:t>
            </a:r>
          </a:p>
          <a:p>
            <a:pPr>
              <a:buNone/>
            </a:pPr>
            <a:endParaRPr lang="en-US" sz="2400" dirty="0">
              <a:latin typeface="Garamond" pitchFamily="18" charset="0"/>
            </a:endParaRPr>
          </a:p>
          <a:p>
            <a:pPr>
              <a:buNone/>
            </a:pPr>
            <a:r>
              <a:rPr lang="en-US" sz="2400" b="1" u="sng" dirty="0">
                <a:solidFill>
                  <a:schemeClr val="accent3"/>
                </a:solidFill>
                <a:latin typeface="Garamond" pitchFamily="18" charset="0"/>
              </a:rPr>
              <a:t>Team Members</a:t>
            </a:r>
            <a:r>
              <a:rPr lang="en-US" sz="2400" dirty="0">
                <a:latin typeface="Garamond" pitchFamily="18" charset="0"/>
              </a:rPr>
              <a:t> – refers to individuals in the business; either your sponsor, or those who you sponsored.</a:t>
            </a:r>
          </a:p>
          <a:p>
            <a:pPr>
              <a:buNone/>
            </a:pPr>
            <a:endParaRPr lang="en-US" sz="2400" dirty="0">
              <a:latin typeface="Garamond" pitchFamily="18" charset="0"/>
            </a:endParaRPr>
          </a:p>
          <a:p>
            <a:pPr>
              <a:buNone/>
            </a:pPr>
            <a:r>
              <a:rPr lang="en-US" sz="2400" b="1" u="sng" dirty="0">
                <a:solidFill>
                  <a:srgbClr val="0070C0"/>
                </a:solidFill>
                <a:latin typeface="Garamond" pitchFamily="18" charset="0"/>
              </a:rPr>
              <a:t>Down-line</a:t>
            </a:r>
            <a:r>
              <a:rPr lang="en-US" sz="2400" dirty="0">
                <a:latin typeface="Garamond" pitchFamily="18" charset="0"/>
              </a:rPr>
              <a:t> – refers to those individuals who you refer to the program and sponsor into the business, and all the people they sponsor.</a:t>
            </a:r>
          </a:p>
          <a:p>
            <a:pPr>
              <a:buNone/>
            </a:pPr>
            <a:endParaRPr lang="en-US" sz="2400" dirty="0">
              <a:latin typeface="Garamond" pitchFamily="18" charset="0"/>
            </a:endParaRPr>
          </a:p>
          <a:p>
            <a:pPr>
              <a:buNone/>
            </a:pPr>
            <a:r>
              <a:rPr lang="en-US" sz="2400" b="1" u="sng" dirty="0">
                <a:solidFill>
                  <a:srgbClr val="FF0000"/>
                </a:solidFill>
                <a:latin typeface="Garamond" pitchFamily="18" charset="0"/>
              </a:rPr>
              <a:t>Up-line</a:t>
            </a:r>
            <a:r>
              <a:rPr lang="en-US" sz="2400" dirty="0">
                <a:solidFill>
                  <a:srgbClr val="FF0000"/>
                </a:solidFill>
                <a:latin typeface="Garamond" pitchFamily="18" charset="0"/>
              </a:rPr>
              <a:t> </a:t>
            </a:r>
            <a:r>
              <a:rPr lang="en-US" sz="2400" dirty="0">
                <a:latin typeface="Garamond" pitchFamily="18" charset="0"/>
              </a:rPr>
              <a:t>– refers to the person who sponsored you into the business, and those individuals above him/her.</a:t>
            </a:r>
          </a:p>
          <a:p>
            <a:pPr>
              <a:buNone/>
            </a:pPr>
            <a:endParaRPr lang="en-US" sz="2400" dirty="0">
              <a:latin typeface="Garamond" pitchFamily="18" charset="0"/>
            </a:endParaRPr>
          </a:p>
          <a:p>
            <a:pPr>
              <a:buNone/>
            </a:pPr>
            <a:endParaRPr lang="en-US" sz="2400" dirty="0">
              <a:latin typeface="Garamond" pitchFamily="18" charset="0"/>
            </a:endParaRPr>
          </a:p>
          <a:p>
            <a:pPr>
              <a:buNone/>
            </a:pPr>
            <a:endParaRPr lang="en-US" dirty="0">
              <a:latin typeface="Garamond" pitchFamily="18" charset="0"/>
            </a:endParaRPr>
          </a:p>
          <a:p>
            <a:pPr>
              <a:buNone/>
            </a:pPr>
            <a:endParaRPr lang="en-US" dirty="0">
              <a:latin typeface="Garamond" pitchFamily="18" charset="0"/>
            </a:endParaRPr>
          </a:p>
          <a:p>
            <a:pPr>
              <a:buNone/>
            </a:pPr>
            <a:endParaRPr lang="en-US" dirty="0">
              <a:latin typeface="Garamond" pitchFamily="18" charset="0"/>
            </a:endParaRPr>
          </a:p>
          <a:p>
            <a:pPr>
              <a:buNone/>
            </a:pPr>
            <a:endParaRPr lang="en-US" dirty="0">
              <a:latin typeface="Garamond" pitchFamily="18" charset="0"/>
            </a:endParaRPr>
          </a:p>
        </p:txBody>
      </p:sp>
      <p:sp>
        <p:nvSpPr>
          <p:cNvPr id="4" name="Title 3"/>
          <p:cNvSpPr>
            <a:spLocks noGrp="1"/>
          </p:cNvSpPr>
          <p:nvPr>
            <p:ph type="title"/>
          </p:nvPr>
        </p:nvSpPr>
        <p:spPr>
          <a:xfrm>
            <a:off x="304800" y="228600"/>
            <a:ext cx="8382000" cy="457200"/>
          </a:xfrm>
        </p:spPr>
        <p:txBody>
          <a:bodyPr>
            <a:normAutofit/>
          </a:bodyPr>
          <a:lstStyle/>
          <a:p>
            <a:r>
              <a:rPr lang="en-US" sz="2400" u="sng" dirty="0">
                <a:solidFill>
                  <a:schemeClr val="accent1">
                    <a:lumMod val="75000"/>
                  </a:schemeClr>
                </a:solidFill>
                <a:effectLst/>
                <a:latin typeface="Garamond" pitchFamily="18" charset="0"/>
              </a:rPr>
              <a:t>OTHER TERMS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229600" cy="457200"/>
          </a:xfrm>
        </p:spPr>
        <p:txBody>
          <a:bodyPr>
            <a:normAutofit/>
          </a:bodyPr>
          <a:lstStyle/>
          <a:p>
            <a:r>
              <a:rPr lang="en-US" sz="2400" u="sng" dirty="0">
                <a:solidFill>
                  <a:schemeClr val="accent1">
                    <a:lumMod val="75000"/>
                  </a:schemeClr>
                </a:solidFill>
                <a:effectLst/>
                <a:latin typeface="Garamond" pitchFamily="18" charset="0"/>
              </a:rPr>
              <a:t>Keeping Your Eyes on the Prize*</a:t>
            </a:r>
            <a:endParaRPr lang="en-US" sz="2400" dirty="0">
              <a:effectLst/>
              <a:latin typeface="Garamond"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51494131"/>
              </p:ext>
            </p:extLst>
          </p:nvPr>
        </p:nvGraphicFramePr>
        <p:xfrm>
          <a:off x="1143000" y="1295400"/>
          <a:ext cx="6553200" cy="259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04800" y="762000"/>
            <a:ext cx="5715000" cy="400110"/>
          </a:xfrm>
          <a:prstGeom prst="rect">
            <a:avLst/>
          </a:prstGeom>
          <a:noFill/>
        </p:spPr>
        <p:txBody>
          <a:bodyPr wrap="square" rtlCol="0">
            <a:spAutoFit/>
          </a:bodyPr>
          <a:lstStyle/>
          <a:p>
            <a:pPr>
              <a:buNone/>
            </a:pPr>
            <a:r>
              <a:rPr lang="en-US" sz="2000" b="1" dirty="0">
                <a:latin typeface="Garamond" pitchFamily="18" charset="0"/>
              </a:rPr>
              <a:t>Potential Average Incomes During First Year:</a:t>
            </a:r>
          </a:p>
        </p:txBody>
      </p:sp>
      <p:sp>
        <p:nvSpPr>
          <p:cNvPr id="8" name="TextBox 7"/>
          <p:cNvSpPr txBox="1"/>
          <p:nvPr/>
        </p:nvSpPr>
        <p:spPr>
          <a:xfrm>
            <a:off x="1752600" y="3962400"/>
            <a:ext cx="5943600" cy="369332"/>
          </a:xfrm>
          <a:prstGeom prst="rect">
            <a:avLst/>
          </a:prstGeom>
          <a:noFill/>
        </p:spPr>
        <p:txBody>
          <a:bodyPr wrap="square" rtlCol="0">
            <a:spAutoFit/>
          </a:bodyPr>
          <a:lstStyle/>
          <a:p>
            <a:r>
              <a:rPr lang="en-US" dirty="0">
                <a:latin typeface="Garamond" pitchFamily="18" charset="0"/>
              </a:rPr>
              <a:t>*Incomes are based on individual efforts and will vary </a:t>
            </a:r>
            <a:endParaRPr lang="en-US" dirty="0"/>
          </a:p>
        </p:txBody>
      </p:sp>
      <p:sp>
        <p:nvSpPr>
          <p:cNvPr id="9" name="TextBox 8"/>
          <p:cNvSpPr txBox="1"/>
          <p:nvPr/>
        </p:nvSpPr>
        <p:spPr>
          <a:xfrm>
            <a:off x="304800" y="4495800"/>
            <a:ext cx="6324600" cy="1015663"/>
          </a:xfrm>
          <a:prstGeom prst="rect">
            <a:avLst/>
          </a:prstGeom>
          <a:noFill/>
        </p:spPr>
        <p:txBody>
          <a:bodyPr wrap="square" rtlCol="0">
            <a:spAutoFit/>
          </a:bodyPr>
          <a:lstStyle/>
          <a:p>
            <a:r>
              <a:rPr lang="en-US" sz="2000" b="1" u="sng" dirty="0">
                <a:latin typeface="Garamond" pitchFamily="18" charset="0"/>
              </a:rPr>
              <a:t>Create Milestones</a:t>
            </a:r>
          </a:p>
          <a:p>
            <a:r>
              <a:rPr lang="en-US" sz="2000" dirty="0">
                <a:latin typeface="Garamond" pitchFamily="18" charset="0"/>
              </a:rPr>
              <a:t> Short-Term Goals:</a:t>
            </a:r>
          </a:p>
          <a:p>
            <a:pPr>
              <a:tabLst>
                <a:tab pos="633413" algn="l"/>
              </a:tabLst>
            </a:pPr>
            <a:r>
              <a:rPr lang="en-US" sz="2000" dirty="0">
                <a:latin typeface="Garamond" pitchFamily="18" charset="0"/>
              </a:rPr>
              <a:t>	3 month, 6 month, 12 month, 18 month, etc…  </a:t>
            </a:r>
          </a:p>
        </p:txBody>
      </p:sp>
      <p:grpSp>
        <p:nvGrpSpPr>
          <p:cNvPr id="1029" name="Group 5"/>
          <p:cNvGrpSpPr>
            <a:grpSpLocks noChangeAspect="1"/>
          </p:cNvGrpSpPr>
          <p:nvPr/>
        </p:nvGrpSpPr>
        <p:grpSpPr bwMode="auto">
          <a:xfrm>
            <a:off x="6019800" y="4953000"/>
            <a:ext cx="2487812" cy="1371600"/>
            <a:chOff x="3840" y="3360"/>
            <a:chExt cx="1393" cy="768"/>
          </a:xfrm>
        </p:grpSpPr>
        <p:sp>
          <p:nvSpPr>
            <p:cNvPr id="1028" name="AutoShape 4"/>
            <p:cNvSpPr>
              <a:spLocks noChangeAspect="1" noChangeArrowheads="1" noTextEdit="1"/>
            </p:cNvSpPr>
            <p:nvPr/>
          </p:nvSpPr>
          <p:spPr bwMode="auto">
            <a:xfrm>
              <a:off x="3840" y="3360"/>
              <a:ext cx="1393" cy="7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Freeform 6"/>
            <p:cNvSpPr>
              <a:spLocks/>
            </p:cNvSpPr>
            <p:nvPr/>
          </p:nvSpPr>
          <p:spPr bwMode="auto">
            <a:xfrm>
              <a:off x="4639" y="3539"/>
              <a:ext cx="503" cy="506"/>
            </a:xfrm>
            <a:custGeom>
              <a:avLst/>
              <a:gdLst/>
              <a:ahLst/>
              <a:cxnLst>
                <a:cxn ang="0">
                  <a:pos x="554" y="3"/>
                </a:cxn>
                <a:cxn ang="0">
                  <a:pos x="653" y="23"/>
                </a:cxn>
                <a:cxn ang="0">
                  <a:pos x="743" y="61"/>
                </a:cxn>
                <a:cxn ang="0">
                  <a:pos x="824" y="116"/>
                </a:cxn>
                <a:cxn ang="0">
                  <a:pos x="891" y="184"/>
                </a:cxn>
                <a:cxn ang="0">
                  <a:pos x="945" y="265"/>
                </a:cxn>
                <a:cxn ang="0">
                  <a:pos x="983" y="356"/>
                </a:cxn>
                <a:cxn ang="0">
                  <a:pos x="1003" y="455"/>
                </a:cxn>
                <a:cxn ang="0">
                  <a:pos x="1003" y="557"/>
                </a:cxn>
                <a:cxn ang="0">
                  <a:pos x="983" y="656"/>
                </a:cxn>
                <a:cxn ang="0">
                  <a:pos x="945" y="746"/>
                </a:cxn>
                <a:cxn ang="0">
                  <a:pos x="891" y="827"/>
                </a:cxn>
                <a:cxn ang="0">
                  <a:pos x="824" y="896"/>
                </a:cxn>
                <a:cxn ang="0">
                  <a:pos x="743" y="950"/>
                </a:cxn>
                <a:cxn ang="0">
                  <a:pos x="653" y="988"/>
                </a:cxn>
                <a:cxn ang="0">
                  <a:pos x="554" y="1008"/>
                </a:cxn>
                <a:cxn ang="0">
                  <a:pos x="452" y="1008"/>
                </a:cxn>
                <a:cxn ang="0">
                  <a:pos x="353" y="988"/>
                </a:cxn>
                <a:cxn ang="0">
                  <a:pos x="263" y="950"/>
                </a:cxn>
                <a:cxn ang="0">
                  <a:pos x="183" y="896"/>
                </a:cxn>
                <a:cxn ang="0">
                  <a:pos x="115" y="827"/>
                </a:cxn>
                <a:cxn ang="0">
                  <a:pos x="61" y="746"/>
                </a:cxn>
                <a:cxn ang="0">
                  <a:pos x="23" y="656"/>
                </a:cxn>
                <a:cxn ang="0">
                  <a:pos x="3" y="557"/>
                </a:cxn>
                <a:cxn ang="0">
                  <a:pos x="3" y="455"/>
                </a:cxn>
                <a:cxn ang="0">
                  <a:pos x="23" y="356"/>
                </a:cxn>
                <a:cxn ang="0">
                  <a:pos x="61" y="265"/>
                </a:cxn>
                <a:cxn ang="0">
                  <a:pos x="115" y="184"/>
                </a:cxn>
                <a:cxn ang="0">
                  <a:pos x="183" y="116"/>
                </a:cxn>
                <a:cxn ang="0">
                  <a:pos x="263" y="61"/>
                </a:cxn>
                <a:cxn ang="0">
                  <a:pos x="353" y="23"/>
                </a:cxn>
                <a:cxn ang="0">
                  <a:pos x="452" y="3"/>
                </a:cxn>
              </a:cxnLst>
              <a:rect l="0" t="0" r="r" b="b"/>
              <a:pathLst>
                <a:path w="1006" h="1011">
                  <a:moveTo>
                    <a:pt x="503" y="0"/>
                  </a:moveTo>
                  <a:lnTo>
                    <a:pt x="554" y="3"/>
                  </a:lnTo>
                  <a:lnTo>
                    <a:pt x="605" y="10"/>
                  </a:lnTo>
                  <a:lnTo>
                    <a:pt x="653" y="23"/>
                  </a:lnTo>
                  <a:lnTo>
                    <a:pt x="699" y="40"/>
                  </a:lnTo>
                  <a:lnTo>
                    <a:pt x="743" y="61"/>
                  </a:lnTo>
                  <a:lnTo>
                    <a:pt x="784" y="86"/>
                  </a:lnTo>
                  <a:lnTo>
                    <a:pt x="824" y="116"/>
                  </a:lnTo>
                  <a:lnTo>
                    <a:pt x="859" y="149"/>
                  </a:lnTo>
                  <a:lnTo>
                    <a:pt x="891" y="184"/>
                  </a:lnTo>
                  <a:lnTo>
                    <a:pt x="920" y="222"/>
                  </a:lnTo>
                  <a:lnTo>
                    <a:pt x="945" y="265"/>
                  </a:lnTo>
                  <a:lnTo>
                    <a:pt x="966" y="309"/>
                  </a:lnTo>
                  <a:lnTo>
                    <a:pt x="983" y="356"/>
                  </a:lnTo>
                  <a:lnTo>
                    <a:pt x="996" y="404"/>
                  </a:lnTo>
                  <a:lnTo>
                    <a:pt x="1003" y="455"/>
                  </a:lnTo>
                  <a:lnTo>
                    <a:pt x="1006" y="506"/>
                  </a:lnTo>
                  <a:lnTo>
                    <a:pt x="1003" y="557"/>
                  </a:lnTo>
                  <a:lnTo>
                    <a:pt x="996" y="608"/>
                  </a:lnTo>
                  <a:lnTo>
                    <a:pt x="983" y="656"/>
                  </a:lnTo>
                  <a:lnTo>
                    <a:pt x="966" y="702"/>
                  </a:lnTo>
                  <a:lnTo>
                    <a:pt x="945" y="746"/>
                  </a:lnTo>
                  <a:lnTo>
                    <a:pt x="920" y="788"/>
                  </a:lnTo>
                  <a:lnTo>
                    <a:pt x="891" y="827"/>
                  </a:lnTo>
                  <a:lnTo>
                    <a:pt x="859" y="862"/>
                  </a:lnTo>
                  <a:lnTo>
                    <a:pt x="824" y="896"/>
                  </a:lnTo>
                  <a:lnTo>
                    <a:pt x="784" y="925"/>
                  </a:lnTo>
                  <a:lnTo>
                    <a:pt x="743" y="950"/>
                  </a:lnTo>
                  <a:lnTo>
                    <a:pt x="699" y="971"/>
                  </a:lnTo>
                  <a:lnTo>
                    <a:pt x="653" y="988"/>
                  </a:lnTo>
                  <a:lnTo>
                    <a:pt x="605" y="1001"/>
                  </a:lnTo>
                  <a:lnTo>
                    <a:pt x="554" y="1008"/>
                  </a:lnTo>
                  <a:lnTo>
                    <a:pt x="503" y="1011"/>
                  </a:lnTo>
                  <a:lnTo>
                    <a:pt x="452" y="1008"/>
                  </a:lnTo>
                  <a:lnTo>
                    <a:pt x="401" y="1001"/>
                  </a:lnTo>
                  <a:lnTo>
                    <a:pt x="353" y="988"/>
                  </a:lnTo>
                  <a:lnTo>
                    <a:pt x="307" y="971"/>
                  </a:lnTo>
                  <a:lnTo>
                    <a:pt x="263" y="950"/>
                  </a:lnTo>
                  <a:lnTo>
                    <a:pt x="222" y="925"/>
                  </a:lnTo>
                  <a:lnTo>
                    <a:pt x="183" y="896"/>
                  </a:lnTo>
                  <a:lnTo>
                    <a:pt x="147" y="862"/>
                  </a:lnTo>
                  <a:lnTo>
                    <a:pt x="115" y="827"/>
                  </a:lnTo>
                  <a:lnTo>
                    <a:pt x="87" y="788"/>
                  </a:lnTo>
                  <a:lnTo>
                    <a:pt x="61" y="746"/>
                  </a:lnTo>
                  <a:lnTo>
                    <a:pt x="40" y="702"/>
                  </a:lnTo>
                  <a:lnTo>
                    <a:pt x="23" y="656"/>
                  </a:lnTo>
                  <a:lnTo>
                    <a:pt x="10" y="608"/>
                  </a:lnTo>
                  <a:lnTo>
                    <a:pt x="3" y="557"/>
                  </a:lnTo>
                  <a:lnTo>
                    <a:pt x="0" y="506"/>
                  </a:lnTo>
                  <a:lnTo>
                    <a:pt x="3" y="455"/>
                  </a:lnTo>
                  <a:lnTo>
                    <a:pt x="10" y="404"/>
                  </a:lnTo>
                  <a:lnTo>
                    <a:pt x="23" y="356"/>
                  </a:lnTo>
                  <a:lnTo>
                    <a:pt x="40" y="309"/>
                  </a:lnTo>
                  <a:lnTo>
                    <a:pt x="61" y="265"/>
                  </a:lnTo>
                  <a:lnTo>
                    <a:pt x="87" y="222"/>
                  </a:lnTo>
                  <a:lnTo>
                    <a:pt x="115" y="184"/>
                  </a:lnTo>
                  <a:lnTo>
                    <a:pt x="147" y="149"/>
                  </a:lnTo>
                  <a:lnTo>
                    <a:pt x="183" y="116"/>
                  </a:lnTo>
                  <a:lnTo>
                    <a:pt x="222" y="86"/>
                  </a:lnTo>
                  <a:lnTo>
                    <a:pt x="263" y="61"/>
                  </a:lnTo>
                  <a:lnTo>
                    <a:pt x="307" y="40"/>
                  </a:lnTo>
                  <a:lnTo>
                    <a:pt x="353" y="23"/>
                  </a:lnTo>
                  <a:lnTo>
                    <a:pt x="401" y="10"/>
                  </a:lnTo>
                  <a:lnTo>
                    <a:pt x="452" y="3"/>
                  </a:lnTo>
                  <a:lnTo>
                    <a:pt x="503" y="0"/>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Freeform 7"/>
            <p:cNvSpPr>
              <a:spLocks/>
            </p:cNvSpPr>
            <p:nvPr/>
          </p:nvSpPr>
          <p:spPr bwMode="auto">
            <a:xfrm>
              <a:off x="3939" y="3526"/>
              <a:ext cx="500" cy="502"/>
            </a:xfrm>
            <a:custGeom>
              <a:avLst/>
              <a:gdLst/>
              <a:ahLst/>
              <a:cxnLst>
                <a:cxn ang="0">
                  <a:pos x="550" y="3"/>
                </a:cxn>
                <a:cxn ang="0">
                  <a:pos x="648" y="23"/>
                </a:cxn>
                <a:cxn ang="0">
                  <a:pos x="738" y="61"/>
                </a:cxn>
                <a:cxn ang="0">
                  <a:pos x="817" y="115"/>
                </a:cxn>
                <a:cxn ang="0">
                  <a:pos x="885" y="183"/>
                </a:cxn>
                <a:cxn ang="0">
                  <a:pos x="939" y="262"/>
                </a:cxn>
                <a:cxn ang="0">
                  <a:pos x="977" y="353"/>
                </a:cxn>
                <a:cxn ang="0">
                  <a:pos x="997" y="451"/>
                </a:cxn>
                <a:cxn ang="0">
                  <a:pos x="997" y="553"/>
                </a:cxn>
                <a:cxn ang="0">
                  <a:pos x="977" y="651"/>
                </a:cxn>
                <a:cxn ang="0">
                  <a:pos x="939" y="742"/>
                </a:cxn>
                <a:cxn ang="0">
                  <a:pos x="885" y="821"/>
                </a:cxn>
                <a:cxn ang="0">
                  <a:pos x="817" y="889"/>
                </a:cxn>
                <a:cxn ang="0">
                  <a:pos x="738" y="943"/>
                </a:cxn>
                <a:cxn ang="0">
                  <a:pos x="648" y="981"/>
                </a:cxn>
                <a:cxn ang="0">
                  <a:pos x="550" y="1001"/>
                </a:cxn>
                <a:cxn ang="0">
                  <a:pos x="449" y="1001"/>
                </a:cxn>
                <a:cxn ang="0">
                  <a:pos x="351" y="981"/>
                </a:cxn>
                <a:cxn ang="0">
                  <a:pos x="261" y="943"/>
                </a:cxn>
                <a:cxn ang="0">
                  <a:pos x="182" y="889"/>
                </a:cxn>
                <a:cxn ang="0">
                  <a:pos x="114" y="821"/>
                </a:cxn>
                <a:cxn ang="0">
                  <a:pos x="60" y="742"/>
                </a:cxn>
                <a:cxn ang="0">
                  <a:pos x="22" y="651"/>
                </a:cxn>
                <a:cxn ang="0">
                  <a:pos x="3" y="553"/>
                </a:cxn>
                <a:cxn ang="0">
                  <a:pos x="3" y="451"/>
                </a:cxn>
                <a:cxn ang="0">
                  <a:pos x="22" y="353"/>
                </a:cxn>
                <a:cxn ang="0">
                  <a:pos x="60" y="262"/>
                </a:cxn>
                <a:cxn ang="0">
                  <a:pos x="114" y="183"/>
                </a:cxn>
                <a:cxn ang="0">
                  <a:pos x="182" y="115"/>
                </a:cxn>
                <a:cxn ang="0">
                  <a:pos x="261" y="61"/>
                </a:cxn>
                <a:cxn ang="0">
                  <a:pos x="351" y="23"/>
                </a:cxn>
                <a:cxn ang="0">
                  <a:pos x="449" y="3"/>
                </a:cxn>
              </a:cxnLst>
              <a:rect l="0" t="0" r="r" b="b"/>
              <a:pathLst>
                <a:path w="999" h="1004">
                  <a:moveTo>
                    <a:pt x="500" y="0"/>
                  </a:moveTo>
                  <a:lnTo>
                    <a:pt x="550" y="3"/>
                  </a:lnTo>
                  <a:lnTo>
                    <a:pt x="600" y="10"/>
                  </a:lnTo>
                  <a:lnTo>
                    <a:pt x="648" y="23"/>
                  </a:lnTo>
                  <a:lnTo>
                    <a:pt x="694" y="40"/>
                  </a:lnTo>
                  <a:lnTo>
                    <a:pt x="738" y="61"/>
                  </a:lnTo>
                  <a:lnTo>
                    <a:pt x="779" y="86"/>
                  </a:lnTo>
                  <a:lnTo>
                    <a:pt x="817" y="115"/>
                  </a:lnTo>
                  <a:lnTo>
                    <a:pt x="853" y="147"/>
                  </a:lnTo>
                  <a:lnTo>
                    <a:pt x="885" y="183"/>
                  </a:lnTo>
                  <a:lnTo>
                    <a:pt x="913" y="221"/>
                  </a:lnTo>
                  <a:lnTo>
                    <a:pt x="939" y="262"/>
                  </a:lnTo>
                  <a:lnTo>
                    <a:pt x="960" y="306"/>
                  </a:lnTo>
                  <a:lnTo>
                    <a:pt x="977" y="353"/>
                  </a:lnTo>
                  <a:lnTo>
                    <a:pt x="990" y="401"/>
                  </a:lnTo>
                  <a:lnTo>
                    <a:pt x="997" y="451"/>
                  </a:lnTo>
                  <a:lnTo>
                    <a:pt x="999" y="502"/>
                  </a:lnTo>
                  <a:lnTo>
                    <a:pt x="997" y="553"/>
                  </a:lnTo>
                  <a:lnTo>
                    <a:pt x="990" y="603"/>
                  </a:lnTo>
                  <a:lnTo>
                    <a:pt x="977" y="651"/>
                  </a:lnTo>
                  <a:lnTo>
                    <a:pt x="960" y="698"/>
                  </a:lnTo>
                  <a:lnTo>
                    <a:pt x="939" y="742"/>
                  </a:lnTo>
                  <a:lnTo>
                    <a:pt x="913" y="783"/>
                  </a:lnTo>
                  <a:lnTo>
                    <a:pt x="885" y="821"/>
                  </a:lnTo>
                  <a:lnTo>
                    <a:pt x="853" y="857"/>
                  </a:lnTo>
                  <a:lnTo>
                    <a:pt x="817" y="889"/>
                  </a:lnTo>
                  <a:lnTo>
                    <a:pt x="779" y="918"/>
                  </a:lnTo>
                  <a:lnTo>
                    <a:pt x="738" y="943"/>
                  </a:lnTo>
                  <a:lnTo>
                    <a:pt x="694" y="964"/>
                  </a:lnTo>
                  <a:lnTo>
                    <a:pt x="648" y="981"/>
                  </a:lnTo>
                  <a:lnTo>
                    <a:pt x="600" y="994"/>
                  </a:lnTo>
                  <a:lnTo>
                    <a:pt x="550" y="1001"/>
                  </a:lnTo>
                  <a:lnTo>
                    <a:pt x="500" y="1004"/>
                  </a:lnTo>
                  <a:lnTo>
                    <a:pt x="449" y="1001"/>
                  </a:lnTo>
                  <a:lnTo>
                    <a:pt x="399" y="994"/>
                  </a:lnTo>
                  <a:lnTo>
                    <a:pt x="351" y="981"/>
                  </a:lnTo>
                  <a:lnTo>
                    <a:pt x="305" y="964"/>
                  </a:lnTo>
                  <a:lnTo>
                    <a:pt x="261" y="943"/>
                  </a:lnTo>
                  <a:lnTo>
                    <a:pt x="220" y="918"/>
                  </a:lnTo>
                  <a:lnTo>
                    <a:pt x="182" y="889"/>
                  </a:lnTo>
                  <a:lnTo>
                    <a:pt x="147" y="857"/>
                  </a:lnTo>
                  <a:lnTo>
                    <a:pt x="114" y="821"/>
                  </a:lnTo>
                  <a:lnTo>
                    <a:pt x="86" y="783"/>
                  </a:lnTo>
                  <a:lnTo>
                    <a:pt x="60" y="742"/>
                  </a:lnTo>
                  <a:lnTo>
                    <a:pt x="39" y="698"/>
                  </a:lnTo>
                  <a:lnTo>
                    <a:pt x="22" y="651"/>
                  </a:lnTo>
                  <a:lnTo>
                    <a:pt x="10" y="603"/>
                  </a:lnTo>
                  <a:lnTo>
                    <a:pt x="3" y="553"/>
                  </a:lnTo>
                  <a:lnTo>
                    <a:pt x="0" y="502"/>
                  </a:lnTo>
                  <a:lnTo>
                    <a:pt x="3" y="451"/>
                  </a:lnTo>
                  <a:lnTo>
                    <a:pt x="10" y="401"/>
                  </a:lnTo>
                  <a:lnTo>
                    <a:pt x="22" y="353"/>
                  </a:lnTo>
                  <a:lnTo>
                    <a:pt x="39" y="306"/>
                  </a:lnTo>
                  <a:lnTo>
                    <a:pt x="60" y="262"/>
                  </a:lnTo>
                  <a:lnTo>
                    <a:pt x="86" y="221"/>
                  </a:lnTo>
                  <a:lnTo>
                    <a:pt x="114" y="183"/>
                  </a:lnTo>
                  <a:lnTo>
                    <a:pt x="147" y="147"/>
                  </a:lnTo>
                  <a:lnTo>
                    <a:pt x="182" y="115"/>
                  </a:lnTo>
                  <a:lnTo>
                    <a:pt x="220" y="86"/>
                  </a:lnTo>
                  <a:lnTo>
                    <a:pt x="261" y="61"/>
                  </a:lnTo>
                  <a:lnTo>
                    <a:pt x="305" y="40"/>
                  </a:lnTo>
                  <a:lnTo>
                    <a:pt x="351" y="23"/>
                  </a:lnTo>
                  <a:lnTo>
                    <a:pt x="399" y="10"/>
                  </a:lnTo>
                  <a:lnTo>
                    <a:pt x="449" y="3"/>
                  </a:lnTo>
                  <a:lnTo>
                    <a:pt x="500" y="0"/>
                  </a:lnTo>
                  <a:close/>
                </a:path>
              </a:pathLst>
            </a:custGeom>
            <a:solidFill>
              <a:srgbClr val="DDBFD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Rectangle 8"/>
            <p:cNvSpPr>
              <a:spLocks noChangeArrowheads="1"/>
            </p:cNvSpPr>
            <p:nvPr/>
          </p:nvSpPr>
          <p:spPr bwMode="auto">
            <a:xfrm>
              <a:off x="4574" y="3722"/>
              <a:ext cx="38" cy="3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3" name="Rectangle 9"/>
            <p:cNvSpPr>
              <a:spLocks noChangeArrowheads="1"/>
            </p:cNvSpPr>
            <p:nvPr/>
          </p:nvSpPr>
          <p:spPr bwMode="auto">
            <a:xfrm>
              <a:off x="4505" y="3722"/>
              <a:ext cx="38" cy="3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4358" y="3671"/>
              <a:ext cx="115" cy="141"/>
            </a:xfrm>
            <a:custGeom>
              <a:avLst/>
              <a:gdLst/>
              <a:ahLst/>
              <a:cxnLst>
                <a:cxn ang="0">
                  <a:pos x="157" y="0"/>
                </a:cxn>
                <a:cxn ang="0">
                  <a:pos x="0" y="142"/>
                </a:cxn>
                <a:cxn ang="0">
                  <a:pos x="157" y="284"/>
                </a:cxn>
                <a:cxn ang="0">
                  <a:pos x="157" y="179"/>
                </a:cxn>
                <a:cxn ang="0">
                  <a:pos x="231" y="179"/>
                </a:cxn>
                <a:cxn ang="0">
                  <a:pos x="231" y="104"/>
                </a:cxn>
                <a:cxn ang="0">
                  <a:pos x="157" y="104"/>
                </a:cxn>
                <a:cxn ang="0">
                  <a:pos x="157" y="0"/>
                </a:cxn>
              </a:cxnLst>
              <a:rect l="0" t="0" r="r" b="b"/>
              <a:pathLst>
                <a:path w="231" h="284">
                  <a:moveTo>
                    <a:pt x="157" y="0"/>
                  </a:moveTo>
                  <a:lnTo>
                    <a:pt x="0" y="142"/>
                  </a:lnTo>
                  <a:lnTo>
                    <a:pt x="157" y="284"/>
                  </a:lnTo>
                  <a:lnTo>
                    <a:pt x="157" y="179"/>
                  </a:lnTo>
                  <a:lnTo>
                    <a:pt x="231" y="179"/>
                  </a:lnTo>
                  <a:lnTo>
                    <a:pt x="231" y="104"/>
                  </a:lnTo>
                  <a:lnTo>
                    <a:pt x="157" y="104"/>
                  </a:lnTo>
                  <a:lnTo>
                    <a:pt x="15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4058" y="3360"/>
              <a:ext cx="52" cy="101"/>
            </a:xfrm>
            <a:custGeom>
              <a:avLst/>
              <a:gdLst/>
              <a:ahLst/>
              <a:cxnLst>
                <a:cxn ang="0">
                  <a:pos x="105" y="150"/>
                </a:cxn>
                <a:cxn ang="0">
                  <a:pos x="105" y="52"/>
                </a:cxn>
                <a:cxn ang="0">
                  <a:pos x="105" y="52"/>
                </a:cxn>
                <a:cxn ang="0">
                  <a:pos x="103" y="41"/>
                </a:cxn>
                <a:cxn ang="0">
                  <a:pos x="101" y="31"/>
                </a:cxn>
                <a:cxn ang="0">
                  <a:pos x="96" y="23"/>
                </a:cxn>
                <a:cxn ang="0">
                  <a:pos x="89" y="16"/>
                </a:cxn>
                <a:cxn ang="0">
                  <a:pos x="82" y="9"/>
                </a:cxn>
                <a:cxn ang="0">
                  <a:pos x="74" y="4"/>
                </a:cxn>
                <a:cxn ang="0">
                  <a:pos x="64" y="1"/>
                </a:cxn>
                <a:cxn ang="0">
                  <a:pos x="53" y="0"/>
                </a:cxn>
                <a:cxn ang="0">
                  <a:pos x="43" y="1"/>
                </a:cxn>
                <a:cxn ang="0">
                  <a:pos x="33" y="4"/>
                </a:cxn>
                <a:cxn ang="0">
                  <a:pos x="24" y="9"/>
                </a:cxn>
                <a:cxn ang="0">
                  <a:pos x="16" y="16"/>
                </a:cxn>
                <a:cxn ang="0">
                  <a:pos x="9" y="23"/>
                </a:cxn>
                <a:cxn ang="0">
                  <a:pos x="5" y="31"/>
                </a:cxn>
                <a:cxn ang="0">
                  <a:pos x="2" y="41"/>
                </a:cxn>
                <a:cxn ang="0">
                  <a:pos x="0" y="52"/>
                </a:cxn>
                <a:cxn ang="0">
                  <a:pos x="0" y="52"/>
                </a:cxn>
                <a:cxn ang="0">
                  <a:pos x="0" y="150"/>
                </a:cxn>
                <a:cxn ang="0">
                  <a:pos x="0" y="150"/>
                </a:cxn>
                <a:cxn ang="0">
                  <a:pos x="2" y="162"/>
                </a:cxn>
                <a:cxn ang="0">
                  <a:pos x="5" y="172"/>
                </a:cxn>
                <a:cxn ang="0">
                  <a:pos x="9" y="180"/>
                </a:cxn>
                <a:cxn ang="0">
                  <a:pos x="16" y="187"/>
                </a:cxn>
                <a:cxn ang="0">
                  <a:pos x="24" y="194"/>
                </a:cxn>
                <a:cxn ang="0">
                  <a:pos x="33" y="199"/>
                </a:cxn>
                <a:cxn ang="0">
                  <a:pos x="43" y="201"/>
                </a:cxn>
                <a:cxn ang="0">
                  <a:pos x="53" y="203"/>
                </a:cxn>
                <a:cxn ang="0">
                  <a:pos x="64" y="201"/>
                </a:cxn>
                <a:cxn ang="0">
                  <a:pos x="74" y="199"/>
                </a:cxn>
                <a:cxn ang="0">
                  <a:pos x="82" y="194"/>
                </a:cxn>
                <a:cxn ang="0">
                  <a:pos x="89" y="187"/>
                </a:cxn>
                <a:cxn ang="0">
                  <a:pos x="96" y="180"/>
                </a:cxn>
                <a:cxn ang="0">
                  <a:pos x="101" y="172"/>
                </a:cxn>
                <a:cxn ang="0">
                  <a:pos x="103" y="162"/>
                </a:cxn>
                <a:cxn ang="0">
                  <a:pos x="105" y="150"/>
                </a:cxn>
                <a:cxn ang="0">
                  <a:pos x="105" y="150"/>
                </a:cxn>
              </a:cxnLst>
              <a:rect l="0" t="0" r="r" b="b"/>
              <a:pathLst>
                <a:path w="105" h="203">
                  <a:moveTo>
                    <a:pt x="105" y="150"/>
                  </a:moveTo>
                  <a:lnTo>
                    <a:pt x="105" y="52"/>
                  </a:lnTo>
                  <a:lnTo>
                    <a:pt x="105" y="52"/>
                  </a:lnTo>
                  <a:lnTo>
                    <a:pt x="103" y="41"/>
                  </a:lnTo>
                  <a:lnTo>
                    <a:pt x="101" y="31"/>
                  </a:lnTo>
                  <a:lnTo>
                    <a:pt x="96" y="23"/>
                  </a:lnTo>
                  <a:lnTo>
                    <a:pt x="89" y="16"/>
                  </a:lnTo>
                  <a:lnTo>
                    <a:pt x="82" y="9"/>
                  </a:lnTo>
                  <a:lnTo>
                    <a:pt x="74" y="4"/>
                  </a:lnTo>
                  <a:lnTo>
                    <a:pt x="64" y="1"/>
                  </a:lnTo>
                  <a:lnTo>
                    <a:pt x="53" y="0"/>
                  </a:lnTo>
                  <a:lnTo>
                    <a:pt x="43" y="1"/>
                  </a:lnTo>
                  <a:lnTo>
                    <a:pt x="33" y="4"/>
                  </a:lnTo>
                  <a:lnTo>
                    <a:pt x="24" y="9"/>
                  </a:lnTo>
                  <a:lnTo>
                    <a:pt x="16" y="16"/>
                  </a:lnTo>
                  <a:lnTo>
                    <a:pt x="9" y="23"/>
                  </a:lnTo>
                  <a:lnTo>
                    <a:pt x="5" y="31"/>
                  </a:lnTo>
                  <a:lnTo>
                    <a:pt x="2" y="41"/>
                  </a:lnTo>
                  <a:lnTo>
                    <a:pt x="0" y="52"/>
                  </a:lnTo>
                  <a:lnTo>
                    <a:pt x="0" y="52"/>
                  </a:lnTo>
                  <a:lnTo>
                    <a:pt x="0" y="150"/>
                  </a:lnTo>
                  <a:lnTo>
                    <a:pt x="0" y="150"/>
                  </a:lnTo>
                  <a:lnTo>
                    <a:pt x="2" y="162"/>
                  </a:lnTo>
                  <a:lnTo>
                    <a:pt x="5" y="172"/>
                  </a:lnTo>
                  <a:lnTo>
                    <a:pt x="9" y="180"/>
                  </a:lnTo>
                  <a:lnTo>
                    <a:pt x="16" y="187"/>
                  </a:lnTo>
                  <a:lnTo>
                    <a:pt x="24" y="194"/>
                  </a:lnTo>
                  <a:lnTo>
                    <a:pt x="33" y="199"/>
                  </a:lnTo>
                  <a:lnTo>
                    <a:pt x="43" y="201"/>
                  </a:lnTo>
                  <a:lnTo>
                    <a:pt x="53" y="203"/>
                  </a:lnTo>
                  <a:lnTo>
                    <a:pt x="64" y="201"/>
                  </a:lnTo>
                  <a:lnTo>
                    <a:pt x="74" y="199"/>
                  </a:lnTo>
                  <a:lnTo>
                    <a:pt x="82" y="194"/>
                  </a:lnTo>
                  <a:lnTo>
                    <a:pt x="89" y="187"/>
                  </a:lnTo>
                  <a:lnTo>
                    <a:pt x="96" y="180"/>
                  </a:lnTo>
                  <a:lnTo>
                    <a:pt x="101" y="172"/>
                  </a:lnTo>
                  <a:lnTo>
                    <a:pt x="103" y="162"/>
                  </a:lnTo>
                  <a:lnTo>
                    <a:pt x="105" y="150"/>
                  </a:lnTo>
                  <a:lnTo>
                    <a:pt x="105" y="15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Freeform 12"/>
            <p:cNvSpPr>
              <a:spLocks/>
            </p:cNvSpPr>
            <p:nvPr/>
          </p:nvSpPr>
          <p:spPr bwMode="auto">
            <a:xfrm>
              <a:off x="4230" y="3490"/>
              <a:ext cx="48" cy="57"/>
            </a:xfrm>
            <a:custGeom>
              <a:avLst/>
              <a:gdLst/>
              <a:ahLst/>
              <a:cxnLst>
                <a:cxn ang="0">
                  <a:pos x="32" y="113"/>
                </a:cxn>
                <a:cxn ang="0">
                  <a:pos x="96" y="45"/>
                </a:cxn>
                <a:cxn ang="0">
                  <a:pos x="89" y="35"/>
                </a:cxn>
                <a:cxn ang="0">
                  <a:pos x="81" y="27"/>
                </a:cxn>
                <a:cxn ang="0">
                  <a:pos x="72" y="17"/>
                </a:cxn>
                <a:cxn ang="0">
                  <a:pos x="64" y="8"/>
                </a:cxn>
                <a:cxn ang="0">
                  <a:pos x="61" y="6"/>
                </a:cxn>
                <a:cxn ang="0">
                  <a:pos x="60" y="4"/>
                </a:cxn>
                <a:cxn ang="0">
                  <a:pos x="57" y="1"/>
                </a:cxn>
                <a:cxn ang="0">
                  <a:pos x="54" y="0"/>
                </a:cxn>
                <a:cxn ang="0">
                  <a:pos x="0" y="78"/>
                </a:cxn>
                <a:cxn ang="0">
                  <a:pos x="9" y="86"/>
                </a:cxn>
                <a:cxn ang="0">
                  <a:pos x="16" y="95"/>
                </a:cxn>
                <a:cxn ang="0">
                  <a:pos x="24" y="103"/>
                </a:cxn>
                <a:cxn ang="0">
                  <a:pos x="32" y="113"/>
                </a:cxn>
              </a:cxnLst>
              <a:rect l="0" t="0" r="r" b="b"/>
              <a:pathLst>
                <a:path w="96" h="113">
                  <a:moveTo>
                    <a:pt x="32" y="113"/>
                  </a:moveTo>
                  <a:lnTo>
                    <a:pt x="96" y="45"/>
                  </a:lnTo>
                  <a:lnTo>
                    <a:pt x="89" y="35"/>
                  </a:lnTo>
                  <a:lnTo>
                    <a:pt x="81" y="27"/>
                  </a:lnTo>
                  <a:lnTo>
                    <a:pt x="72" y="17"/>
                  </a:lnTo>
                  <a:lnTo>
                    <a:pt x="64" y="8"/>
                  </a:lnTo>
                  <a:lnTo>
                    <a:pt x="61" y="6"/>
                  </a:lnTo>
                  <a:lnTo>
                    <a:pt x="60" y="4"/>
                  </a:lnTo>
                  <a:lnTo>
                    <a:pt x="57" y="1"/>
                  </a:lnTo>
                  <a:lnTo>
                    <a:pt x="54" y="0"/>
                  </a:lnTo>
                  <a:lnTo>
                    <a:pt x="0" y="78"/>
                  </a:lnTo>
                  <a:lnTo>
                    <a:pt x="9" y="86"/>
                  </a:lnTo>
                  <a:lnTo>
                    <a:pt x="16" y="95"/>
                  </a:lnTo>
                  <a:lnTo>
                    <a:pt x="24" y="103"/>
                  </a:lnTo>
                  <a:lnTo>
                    <a:pt x="32" y="1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7" name="Freeform 13"/>
            <p:cNvSpPr>
              <a:spLocks/>
            </p:cNvSpPr>
            <p:nvPr/>
          </p:nvSpPr>
          <p:spPr bwMode="auto">
            <a:xfrm>
              <a:off x="3840" y="3437"/>
              <a:ext cx="508" cy="691"/>
            </a:xfrm>
            <a:custGeom>
              <a:avLst/>
              <a:gdLst/>
              <a:ahLst/>
              <a:cxnLst>
                <a:cxn ang="0">
                  <a:pos x="1007" y="463"/>
                </a:cxn>
                <a:cxn ang="0">
                  <a:pos x="960" y="295"/>
                </a:cxn>
                <a:cxn ang="0">
                  <a:pos x="875" y="153"/>
                </a:cxn>
                <a:cxn ang="0">
                  <a:pos x="859" y="298"/>
                </a:cxn>
                <a:cxn ang="0">
                  <a:pos x="907" y="433"/>
                </a:cxn>
                <a:cxn ang="0">
                  <a:pos x="923" y="585"/>
                </a:cxn>
                <a:cxn ang="0">
                  <a:pos x="908" y="731"/>
                </a:cxn>
                <a:cxn ang="0">
                  <a:pos x="864" y="860"/>
                </a:cxn>
                <a:cxn ang="0">
                  <a:pos x="798" y="965"/>
                </a:cxn>
                <a:cxn ang="0">
                  <a:pos x="713" y="1038"/>
                </a:cxn>
                <a:cxn ang="0">
                  <a:pos x="614" y="1074"/>
                </a:cxn>
                <a:cxn ang="0">
                  <a:pos x="527" y="1071"/>
                </a:cxn>
                <a:cxn ang="0">
                  <a:pos x="452" y="1041"/>
                </a:cxn>
                <a:cxn ang="0">
                  <a:pos x="383" y="987"/>
                </a:cxn>
                <a:cxn ang="0">
                  <a:pos x="297" y="861"/>
                </a:cxn>
                <a:cxn ang="0">
                  <a:pos x="246" y="701"/>
                </a:cxn>
                <a:cxn ang="0">
                  <a:pos x="239" y="525"/>
                </a:cxn>
                <a:cxn ang="0">
                  <a:pos x="275" y="359"/>
                </a:cxn>
                <a:cxn ang="0">
                  <a:pos x="350" y="220"/>
                </a:cxn>
                <a:cxn ang="0">
                  <a:pos x="428" y="145"/>
                </a:cxn>
                <a:cxn ang="0">
                  <a:pos x="501" y="107"/>
                </a:cxn>
                <a:cxn ang="0">
                  <a:pos x="579" y="94"/>
                </a:cxn>
                <a:cxn ang="0">
                  <a:pos x="658" y="107"/>
                </a:cxn>
                <a:cxn ang="0">
                  <a:pos x="731" y="145"/>
                </a:cxn>
                <a:cxn ang="0">
                  <a:pos x="778" y="185"/>
                </a:cxn>
                <a:cxn ang="0">
                  <a:pos x="779" y="186"/>
                </a:cxn>
                <a:cxn ang="0">
                  <a:pos x="805" y="82"/>
                </a:cxn>
                <a:cxn ang="0">
                  <a:pos x="761" y="51"/>
                </a:cxn>
                <a:cxn ang="0">
                  <a:pos x="713" y="27"/>
                </a:cxn>
                <a:cxn ang="0">
                  <a:pos x="665" y="12"/>
                </a:cxn>
                <a:cxn ang="0">
                  <a:pos x="614" y="2"/>
                </a:cxn>
                <a:cxn ang="0">
                  <a:pos x="438" y="0"/>
                </a:cxn>
                <a:cxn ang="0">
                  <a:pos x="308" y="27"/>
                </a:cxn>
                <a:cxn ang="0">
                  <a:pos x="193" y="101"/>
                </a:cxn>
                <a:cxn ang="0">
                  <a:pos x="100" y="213"/>
                </a:cxn>
                <a:cxn ang="0">
                  <a:pos x="34" y="358"/>
                </a:cxn>
                <a:cxn ang="0">
                  <a:pos x="3" y="525"/>
                </a:cxn>
                <a:cxn ang="0">
                  <a:pos x="11" y="721"/>
                </a:cxn>
                <a:cxn ang="0">
                  <a:pos x="71" y="905"/>
                </a:cxn>
                <a:cxn ang="0">
                  <a:pos x="175" y="1053"/>
                </a:cxn>
                <a:cxn ang="0">
                  <a:pos x="232" y="1102"/>
                </a:cxn>
                <a:cxn ang="0">
                  <a:pos x="294" y="1138"/>
                </a:cxn>
                <a:cxn ang="0">
                  <a:pos x="247" y="1336"/>
                </a:cxn>
                <a:cxn ang="0">
                  <a:pos x="579" y="1170"/>
                </a:cxn>
                <a:cxn ang="0">
                  <a:pos x="602" y="1169"/>
                </a:cxn>
                <a:cxn ang="0">
                  <a:pos x="623" y="1166"/>
                </a:cxn>
                <a:cxn ang="0">
                  <a:pos x="746" y="1383"/>
                </a:cxn>
                <a:cxn ang="0">
                  <a:pos x="751" y="1123"/>
                </a:cxn>
                <a:cxn ang="0">
                  <a:pos x="792" y="1098"/>
                </a:cxn>
                <a:cxn ang="0">
                  <a:pos x="830" y="1065"/>
                </a:cxn>
                <a:cxn ang="0">
                  <a:pos x="916" y="959"/>
                </a:cxn>
                <a:cxn ang="0">
                  <a:pos x="991" y="786"/>
                </a:cxn>
                <a:cxn ang="0">
                  <a:pos x="1017" y="585"/>
                </a:cxn>
              </a:cxnLst>
              <a:rect l="0" t="0" r="r" b="b"/>
              <a:pathLst>
                <a:path w="1017" h="1383">
                  <a:moveTo>
                    <a:pt x="1017" y="585"/>
                  </a:moveTo>
                  <a:lnTo>
                    <a:pt x="1014" y="524"/>
                  </a:lnTo>
                  <a:lnTo>
                    <a:pt x="1007" y="463"/>
                  </a:lnTo>
                  <a:lnTo>
                    <a:pt x="996" y="404"/>
                  </a:lnTo>
                  <a:lnTo>
                    <a:pt x="980" y="348"/>
                  </a:lnTo>
                  <a:lnTo>
                    <a:pt x="960" y="295"/>
                  </a:lnTo>
                  <a:lnTo>
                    <a:pt x="936" y="244"/>
                  </a:lnTo>
                  <a:lnTo>
                    <a:pt x="908" y="197"/>
                  </a:lnTo>
                  <a:lnTo>
                    <a:pt x="875" y="153"/>
                  </a:lnTo>
                  <a:lnTo>
                    <a:pt x="811" y="221"/>
                  </a:lnTo>
                  <a:lnTo>
                    <a:pt x="836" y="258"/>
                  </a:lnTo>
                  <a:lnTo>
                    <a:pt x="859" y="298"/>
                  </a:lnTo>
                  <a:lnTo>
                    <a:pt x="877" y="341"/>
                  </a:lnTo>
                  <a:lnTo>
                    <a:pt x="894" y="386"/>
                  </a:lnTo>
                  <a:lnTo>
                    <a:pt x="907" y="433"/>
                  </a:lnTo>
                  <a:lnTo>
                    <a:pt x="916" y="482"/>
                  </a:lnTo>
                  <a:lnTo>
                    <a:pt x="922" y="533"/>
                  </a:lnTo>
                  <a:lnTo>
                    <a:pt x="923" y="585"/>
                  </a:lnTo>
                  <a:lnTo>
                    <a:pt x="922" y="634"/>
                  </a:lnTo>
                  <a:lnTo>
                    <a:pt x="916" y="684"/>
                  </a:lnTo>
                  <a:lnTo>
                    <a:pt x="908" y="731"/>
                  </a:lnTo>
                  <a:lnTo>
                    <a:pt x="897" y="776"/>
                  </a:lnTo>
                  <a:lnTo>
                    <a:pt x="883" y="819"/>
                  </a:lnTo>
                  <a:lnTo>
                    <a:pt x="864" y="860"/>
                  </a:lnTo>
                  <a:lnTo>
                    <a:pt x="844" y="897"/>
                  </a:lnTo>
                  <a:lnTo>
                    <a:pt x="823" y="932"/>
                  </a:lnTo>
                  <a:lnTo>
                    <a:pt x="798" y="965"/>
                  </a:lnTo>
                  <a:lnTo>
                    <a:pt x="772" y="993"/>
                  </a:lnTo>
                  <a:lnTo>
                    <a:pt x="743" y="1017"/>
                  </a:lnTo>
                  <a:lnTo>
                    <a:pt x="713" y="1038"/>
                  </a:lnTo>
                  <a:lnTo>
                    <a:pt x="682" y="1054"/>
                  </a:lnTo>
                  <a:lnTo>
                    <a:pt x="648" y="1067"/>
                  </a:lnTo>
                  <a:lnTo>
                    <a:pt x="614" y="1074"/>
                  </a:lnTo>
                  <a:lnTo>
                    <a:pt x="579" y="1077"/>
                  </a:lnTo>
                  <a:lnTo>
                    <a:pt x="552" y="1075"/>
                  </a:lnTo>
                  <a:lnTo>
                    <a:pt x="527" y="1071"/>
                  </a:lnTo>
                  <a:lnTo>
                    <a:pt x="501" y="1064"/>
                  </a:lnTo>
                  <a:lnTo>
                    <a:pt x="476" y="1054"/>
                  </a:lnTo>
                  <a:lnTo>
                    <a:pt x="452" y="1041"/>
                  </a:lnTo>
                  <a:lnTo>
                    <a:pt x="428" y="1026"/>
                  </a:lnTo>
                  <a:lnTo>
                    <a:pt x="405" y="1007"/>
                  </a:lnTo>
                  <a:lnTo>
                    <a:pt x="383" y="987"/>
                  </a:lnTo>
                  <a:lnTo>
                    <a:pt x="350" y="949"/>
                  </a:lnTo>
                  <a:lnTo>
                    <a:pt x="321" y="908"/>
                  </a:lnTo>
                  <a:lnTo>
                    <a:pt x="297" y="861"/>
                  </a:lnTo>
                  <a:lnTo>
                    <a:pt x="275" y="810"/>
                  </a:lnTo>
                  <a:lnTo>
                    <a:pt x="258" y="758"/>
                  </a:lnTo>
                  <a:lnTo>
                    <a:pt x="246" y="701"/>
                  </a:lnTo>
                  <a:lnTo>
                    <a:pt x="239" y="644"/>
                  </a:lnTo>
                  <a:lnTo>
                    <a:pt x="236" y="585"/>
                  </a:lnTo>
                  <a:lnTo>
                    <a:pt x="239" y="525"/>
                  </a:lnTo>
                  <a:lnTo>
                    <a:pt x="246" y="468"/>
                  </a:lnTo>
                  <a:lnTo>
                    <a:pt x="258" y="411"/>
                  </a:lnTo>
                  <a:lnTo>
                    <a:pt x="275" y="359"/>
                  </a:lnTo>
                  <a:lnTo>
                    <a:pt x="297" y="309"/>
                  </a:lnTo>
                  <a:lnTo>
                    <a:pt x="321" y="263"/>
                  </a:lnTo>
                  <a:lnTo>
                    <a:pt x="350" y="220"/>
                  </a:lnTo>
                  <a:lnTo>
                    <a:pt x="383" y="183"/>
                  </a:lnTo>
                  <a:lnTo>
                    <a:pt x="405" y="163"/>
                  </a:lnTo>
                  <a:lnTo>
                    <a:pt x="428" y="145"/>
                  </a:lnTo>
                  <a:lnTo>
                    <a:pt x="452" y="129"/>
                  </a:lnTo>
                  <a:lnTo>
                    <a:pt x="476" y="116"/>
                  </a:lnTo>
                  <a:lnTo>
                    <a:pt x="501" y="107"/>
                  </a:lnTo>
                  <a:lnTo>
                    <a:pt x="527" y="99"/>
                  </a:lnTo>
                  <a:lnTo>
                    <a:pt x="552" y="95"/>
                  </a:lnTo>
                  <a:lnTo>
                    <a:pt x="579" y="94"/>
                  </a:lnTo>
                  <a:lnTo>
                    <a:pt x="606" y="95"/>
                  </a:lnTo>
                  <a:lnTo>
                    <a:pt x="633" y="99"/>
                  </a:lnTo>
                  <a:lnTo>
                    <a:pt x="658" y="107"/>
                  </a:lnTo>
                  <a:lnTo>
                    <a:pt x="683" y="116"/>
                  </a:lnTo>
                  <a:lnTo>
                    <a:pt x="707" y="129"/>
                  </a:lnTo>
                  <a:lnTo>
                    <a:pt x="731" y="145"/>
                  </a:lnTo>
                  <a:lnTo>
                    <a:pt x="754" y="163"/>
                  </a:lnTo>
                  <a:lnTo>
                    <a:pt x="777" y="183"/>
                  </a:lnTo>
                  <a:lnTo>
                    <a:pt x="778" y="185"/>
                  </a:lnTo>
                  <a:lnTo>
                    <a:pt x="778" y="185"/>
                  </a:lnTo>
                  <a:lnTo>
                    <a:pt x="779" y="185"/>
                  </a:lnTo>
                  <a:lnTo>
                    <a:pt x="779" y="186"/>
                  </a:lnTo>
                  <a:lnTo>
                    <a:pt x="833" y="108"/>
                  </a:lnTo>
                  <a:lnTo>
                    <a:pt x="819" y="95"/>
                  </a:lnTo>
                  <a:lnTo>
                    <a:pt x="805" y="82"/>
                  </a:lnTo>
                  <a:lnTo>
                    <a:pt x="791" y="71"/>
                  </a:lnTo>
                  <a:lnTo>
                    <a:pt x="775" y="61"/>
                  </a:lnTo>
                  <a:lnTo>
                    <a:pt x="761" y="51"/>
                  </a:lnTo>
                  <a:lnTo>
                    <a:pt x="746" y="43"/>
                  </a:lnTo>
                  <a:lnTo>
                    <a:pt x="730" y="34"/>
                  </a:lnTo>
                  <a:lnTo>
                    <a:pt x="713" y="27"/>
                  </a:lnTo>
                  <a:lnTo>
                    <a:pt x="698" y="21"/>
                  </a:lnTo>
                  <a:lnTo>
                    <a:pt x="681" y="16"/>
                  </a:lnTo>
                  <a:lnTo>
                    <a:pt x="665" y="12"/>
                  </a:lnTo>
                  <a:lnTo>
                    <a:pt x="648" y="7"/>
                  </a:lnTo>
                  <a:lnTo>
                    <a:pt x="631" y="4"/>
                  </a:lnTo>
                  <a:lnTo>
                    <a:pt x="614" y="2"/>
                  </a:lnTo>
                  <a:lnTo>
                    <a:pt x="596" y="0"/>
                  </a:lnTo>
                  <a:lnTo>
                    <a:pt x="579" y="0"/>
                  </a:lnTo>
                  <a:lnTo>
                    <a:pt x="438" y="0"/>
                  </a:lnTo>
                  <a:lnTo>
                    <a:pt x="393" y="3"/>
                  </a:lnTo>
                  <a:lnTo>
                    <a:pt x="350" y="12"/>
                  </a:lnTo>
                  <a:lnTo>
                    <a:pt x="308" y="27"/>
                  </a:lnTo>
                  <a:lnTo>
                    <a:pt x="267" y="46"/>
                  </a:lnTo>
                  <a:lnTo>
                    <a:pt x="229" y="71"/>
                  </a:lnTo>
                  <a:lnTo>
                    <a:pt x="193" y="101"/>
                  </a:lnTo>
                  <a:lnTo>
                    <a:pt x="160" y="133"/>
                  </a:lnTo>
                  <a:lnTo>
                    <a:pt x="128" y="172"/>
                  </a:lnTo>
                  <a:lnTo>
                    <a:pt x="100" y="213"/>
                  </a:lnTo>
                  <a:lnTo>
                    <a:pt x="75" y="258"/>
                  </a:lnTo>
                  <a:lnTo>
                    <a:pt x="52" y="307"/>
                  </a:lnTo>
                  <a:lnTo>
                    <a:pt x="34" y="358"/>
                  </a:lnTo>
                  <a:lnTo>
                    <a:pt x="20" y="411"/>
                  </a:lnTo>
                  <a:lnTo>
                    <a:pt x="8" y="467"/>
                  </a:lnTo>
                  <a:lnTo>
                    <a:pt x="3" y="525"/>
                  </a:lnTo>
                  <a:lnTo>
                    <a:pt x="0" y="585"/>
                  </a:lnTo>
                  <a:lnTo>
                    <a:pt x="3" y="654"/>
                  </a:lnTo>
                  <a:lnTo>
                    <a:pt x="11" y="721"/>
                  </a:lnTo>
                  <a:lnTo>
                    <a:pt x="25" y="786"/>
                  </a:lnTo>
                  <a:lnTo>
                    <a:pt x="45" y="847"/>
                  </a:lnTo>
                  <a:lnTo>
                    <a:pt x="71" y="905"/>
                  </a:lnTo>
                  <a:lnTo>
                    <a:pt x="100" y="959"/>
                  </a:lnTo>
                  <a:lnTo>
                    <a:pt x="136" y="1009"/>
                  </a:lnTo>
                  <a:lnTo>
                    <a:pt x="175" y="1053"/>
                  </a:lnTo>
                  <a:lnTo>
                    <a:pt x="193" y="1071"/>
                  </a:lnTo>
                  <a:lnTo>
                    <a:pt x="212" y="1087"/>
                  </a:lnTo>
                  <a:lnTo>
                    <a:pt x="232" y="1102"/>
                  </a:lnTo>
                  <a:lnTo>
                    <a:pt x="253" y="1115"/>
                  </a:lnTo>
                  <a:lnTo>
                    <a:pt x="273" y="1128"/>
                  </a:lnTo>
                  <a:lnTo>
                    <a:pt x="294" y="1138"/>
                  </a:lnTo>
                  <a:lnTo>
                    <a:pt x="315" y="1148"/>
                  </a:lnTo>
                  <a:lnTo>
                    <a:pt x="337" y="1155"/>
                  </a:lnTo>
                  <a:lnTo>
                    <a:pt x="247" y="1336"/>
                  </a:lnTo>
                  <a:lnTo>
                    <a:pt x="342" y="1383"/>
                  </a:lnTo>
                  <a:lnTo>
                    <a:pt x="448" y="1170"/>
                  </a:lnTo>
                  <a:lnTo>
                    <a:pt x="579" y="1170"/>
                  </a:lnTo>
                  <a:lnTo>
                    <a:pt x="586" y="1170"/>
                  </a:lnTo>
                  <a:lnTo>
                    <a:pt x="593" y="1170"/>
                  </a:lnTo>
                  <a:lnTo>
                    <a:pt x="602" y="1169"/>
                  </a:lnTo>
                  <a:lnTo>
                    <a:pt x="609" y="1169"/>
                  </a:lnTo>
                  <a:lnTo>
                    <a:pt x="616" y="1167"/>
                  </a:lnTo>
                  <a:lnTo>
                    <a:pt x="623" y="1166"/>
                  </a:lnTo>
                  <a:lnTo>
                    <a:pt x="630" y="1166"/>
                  </a:lnTo>
                  <a:lnTo>
                    <a:pt x="637" y="1165"/>
                  </a:lnTo>
                  <a:lnTo>
                    <a:pt x="746" y="1383"/>
                  </a:lnTo>
                  <a:lnTo>
                    <a:pt x="840" y="1336"/>
                  </a:lnTo>
                  <a:lnTo>
                    <a:pt x="737" y="1131"/>
                  </a:lnTo>
                  <a:lnTo>
                    <a:pt x="751" y="1123"/>
                  </a:lnTo>
                  <a:lnTo>
                    <a:pt x="765" y="1115"/>
                  </a:lnTo>
                  <a:lnTo>
                    <a:pt x="779" y="1106"/>
                  </a:lnTo>
                  <a:lnTo>
                    <a:pt x="792" y="1098"/>
                  </a:lnTo>
                  <a:lnTo>
                    <a:pt x="805" y="1088"/>
                  </a:lnTo>
                  <a:lnTo>
                    <a:pt x="818" y="1077"/>
                  </a:lnTo>
                  <a:lnTo>
                    <a:pt x="830" y="1065"/>
                  </a:lnTo>
                  <a:lnTo>
                    <a:pt x="843" y="1053"/>
                  </a:lnTo>
                  <a:lnTo>
                    <a:pt x="883" y="1009"/>
                  </a:lnTo>
                  <a:lnTo>
                    <a:pt x="916" y="959"/>
                  </a:lnTo>
                  <a:lnTo>
                    <a:pt x="946" y="905"/>
                  </a:lnTo>
                  <a:lnTo>
                    <a:pt x="971" y="847"/>
                  </a:lnTo>
                  <a:lnTo>
                    <a:pt x="991" y="786"/>
                  </a:lnTo>
                  <a:lnTo>
                    <a:pt x="1005" y="721"/>
                  </a:lnTo>
                  <a:lnTo>
                    <a:pt x="1014" y="654"/>
                  </a:lnTo>
                  <a:lnTo>
                    <a:pt x="1017" y="58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Freeform 14"/>
            <p:cNvSpPr>
              <a:spLocks/>
            </p:cNvSpPr>
            <p:nvPr/>
          </p:nvSpPr>
          <p:spPr bwMode="auto">
            <a:xfrm>
              <a:off x="4180" y="3564"/>
              <a:ext cx="37" cy="45"/>
            </a:xfrm>
            <a:custGeom>
              <a:avLst/>
              <a:gdLst/>
              <a:ahLst/>
              <a:cxnLst>
                <a:cxn ang="0">
                  <a:pos x="9" y="90"/>
                </a:cxn>
                <a:cxn ang="0">
                  <a:pos x="75" y="23"/>
                </a:cxn>
                <a:cxn ang="0">
                  <a:pos x="71" y="17"/>
                </a:cxn>
                <a:cxn ang="0">
                  <a:pos x="67" y="13"/>
                </a:cxn>
                <a:cxn ang="0">
                  <a:pos x="62" y="9"/>
                </a:cxn>
                <a:cxn ang="0">
                  <a:pos x="58" y="5"/>
                </a:cxn>
                <a:cxn ang="0">
                  <a:pos x="57" y="3"/>
                </a:cxn>
                <a:cxn ang="0">
                  <a:pos x="57" y="2"/>
                </a:cxn>
                <a:cxn ang="0">
                  <a:pos x="55" y="2"/>
                </a:cxn>
                <a:cxn ang="0">
                  <a:pos x="54" y="0"/>
                </a:cxn>
                <a:cxn ang="0">
                  <a:pos x="0" y="80"/>
                </a:cxn>
                <a:cxn ang="0">
                  <a:pos x="3" y="83"/>
                </a:cxn>
                <a:cxn ang="0">
                  <a:pos x="4" y="86"/>
                </a:cxn>
                <a:cxn ang="0">
                  <a:pos x="7" y="87"/>
                </a:cxn>
                <a:cxn ang="0">
                  <a:pos x="9" y="90"/>
                </a:cxn>
              </a:cxnLst>
              <a:rect l="0" t="0" r="r" b="b"/>
              <a:pathLst>
                <a:path w="75" h="90">
                  <a:moveTo>
                    <a:pt x="9" y="90"/>
                  </a:moveTo>
                  <a:lnTo>
                    <a:pt x="75" y="23"/>
                  </a:lnTo>
                  <a:lnTo>
                    <a:pt x="71" y="17"/>
                  </a:lnTo>
                  <a:lnTo>
                    <a:pt x="67" y="13"/>
                  </a:lnTo>
                  <a:lnTo>
                    <a:pt x="62" y="9"/>
                  </a:lnTo>
                  <a:lnTo>
                    <a:pt x="58" y="5"/>
                  </a:lnTo>
                  <a:lnTo>
                    <a:pt x="57" y="3"/>
                  </a:lnTo>
                  <a:lnTo>
                    <a:pt x="57" y="2"/>
                  </a:lnTo>
                  <a:lnTo>
                    <a:pt x="55" y="2"/>
                  </a:lnTo>
                  <a:lnTo>
                    <a:pt x="54" y="0"/>
                  </a:lnTo>
                  <a:lnTo>
                    <a:pt x="0" y="80"/>
                  </a:lnTo>
                  <a:lnTo>
                    <a:pt x="3" y="83"/>
                  </a:lnTo>
                  <a:lnTo>
                    <a:pt x="4" y="86"/>
                  </a:lnTo>
                  <a:lnTo>
                    <a:pt x="7" y="87"/>
                  </a:lnTo>
                  <a:lnTo>
                    <a:pt x="9"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15"/>
            <p:cNvSpPr>
              <a:spLocks/>
            </p:cNvSpPr>
            <p:nvPr/>
          </p:nvSpPr>
          <p:spPr bwMode="auto">
            <a:xfrm>
              <a:off x="3993" y="3531"/>
              <a:ext cx="274" cy="396"/>
            </a:xfrm>
            <a:custGeom>
              <a:avLst/>
              <a:gdLst/>
              <a:ahLst/>
              <a:cxnLst>
                <a:cxn ang="0">
                  <a:pos x="1" y="444"/>
                </a:cxn>
                <a:cxn ang="0">
                  <a:pos x="18" y="536"/>
                </a:cxn>
                <a:cxn ang="0">
                  <a:pos x="48" y="621"/>
                </a:cxn>
                <a:cxn ang="0">
                  <a:pos x="92" y="692"/>
                </a:cxn>
                <a:cxn ang="0">
                  <a:pos x="134" y="737"/>
                </a:cxn>
                <a:cxn ang="0">
                  <a:pos x="172" y="764"/>
                </a:cxn>
                <a:cxn ang="0">
                  <a:pos x="212" y="783"/>
                </a:cxn>
                <a:cxn ang="0">
                  <a:pos x="253" y="791"/>
                </a:cxn>
                <a:cxn ang="0">
                  <a:pos x="295" y="791"/>
                </a:cxn>
                <a:cxn ang="0">
                  <a:pos x="337" y="783"/>
                </a:cxn>
                <a:cxn ang="0">
                  <a:pos x="377" y="764"/>
                </a:cxn>
                <a:cxn ang="0">
                  <a:pos x="414" y="737"/>
                </a:cxn>
                <a:cxn ang="0">
                  <a:pos x="458" y="692"/>
                </a:cxn>
                <a:cxn ang="0">
                  <a:pos x="501" y="621"/>
                </a:cxn>
                <a:cxn ang="0">
                  <a:pos x="531" y="536"/>
                </a:cxn>
                <a:cxn ang="0">
                  <a:pos x="548" y="444"/>
                </a:cxn>
                <a:cxn ang="0">
                  <a:pos x="548" y="352"/>
                </a:cxn>
                <a:cxn ang="0">
                  <a:pos x="534" y="265"/>
                </a:cxn>
                <a:cxn ang="0">
                  <a:pos x="508" y="187"/>
                </a:cxn>
                <a:cxn ang="0">
                  <a:pos x="472" y="119"/>
                </a:cxn>
                <a:cxn ang="0">
                  <a:pos x="383" y="156"/>
                </a:cxn>
                <a:cxn ang="0">
                  <a:pos x="412" y="204"/>
                </a:cxn>
                <a:cxn ang="0">
                  <a:pos x="436" y="262"/>
                </a:cxn>
                <a:cxn ang="0">
                  <a:pos x="450" y="326"/>
                </a:cxn>
                <a:cxn ang="0">
                  <a:pos x="455" y="396"/>
                </a:cxn>
                <a:cxn ang="0">
                  <a:pos x="441" y="512"/>
                </a:cxn>
                <a:cxn ang="0">
                  <a:pos x="401" y="608"/>
                </a:cxn>
                <a:cxn ang="0">
                  <a:pos x="345" y="673"/>
                </a:cxn>
                <a:cxn ang="0">
                  <a:pos x="274" y="698"/>
                </a:cxn>
                <a:cxn ang="0">
                  <a:pos x="246" y="693"/>
                </a:cxn>
                <a:cxn ang="0">
                  <a:pos x="222" y="683"/>
                </a:cxn>
                <a:cxn ang="0">
                  <a:pos x="201" y="671"/>
                </a:cxn>
                <a:cxn ang="0">
                  <a:pos x="184" y="655"/>
                </a:cxn>
                <a:cxn ang="0">
                  <a:pos x="145" y="605"/>
                </a:cxn>
                <a:cxn ang="0">
                  <a:pos x="117" y="544"/>
                </a:cxn>
                <a:cxn ang="0">
                  <a:pos x="99" y="474"/>
                </a:cxn>
                <a:cxn ang="0">
                  <a:pos x="93" y="396"/>
                </a:cxn>
                <a:cxn ang="0">
                  <a:pos x="99" y="318"/>
                </a:cxn>
                <a:cxn ang="0">
                  <a:pos x="117" y="247"/>
                </a:cxn>
                <a:cxn ang="0">
                  <a:pos x="145" y="186"/>
                </a:cxn>
                <a:cxn ang="0">
                  <a:pos x="184" y="137"/>
                </a:cxn>
                <a:cxn ang="0">
                  <a:pos x="201" y="122"/>
                </a:cxn>
                <a:cxn ang="0">
                  <a:pos x="222" y="108"/>
                </a:cxn>
                <a:cxn ang="0">
                  <a:pos x="246" y="98"/>
                </a:cxn>
                <a:cxn ang="0">
                  <a:pos x="274" y="93"/>
                </a:cxn>
                <a:cxn ang="0">
                  <a:pos x="302" y="98"/>
                </a:cxn>
                <a:cxn ang="0">
                  <a:pos x="328" y="108"/>
                </a:cxn>
                <a:cxn ang="0">
                  <a:pos x="349" y="122"/>
                </a:cxn>
                <a:cxn ang="0">
                  <a:pos x="366" y="137"/>
                </a:cxn>
                <a:cxn ang="0">
                  <a:pos x="370" y="142"/>
                </a:cxn>
                <a:cxn ang="0">
                  <a:pos x="374" y="146"/>
                </a:cxn>
                <a:cxn ang="0">
                  <a:pos x="411" y="51"/>
                </a:cxn>
                <a:cxn ang="0">
                  <a:pos x="374" y="27"/>
                </a:cxn>
                <a:cxn ang="0">
                  <a:pos x="336" y="10"/>
                </a:cxn>
                <a:cxn ang="0">
                  <a:pos x="295" y="1"/>
                </a:cxn>
                <a:cxn ang="0">
                  <a:pos x="246" y="1"/>
                </a:cxn>
                <a:cxn ang="0">
                  <a:pos x="192" y="17"/>
                </a:cxn>
                <a:cxn ang="0">
                  <a:pos x="143" y="47"/>
                </a:cxn>
                <a:cxn ang="0">
                  <a:pos x="99" y="89"/>
                </a:cxn>
                <a:cxn ang="0">
                  <a:pos x="62" y="143"/>
                </a:cxn>
                <a:cxn ang="0">
                  <a:pos x="32" y="205"/>
                </a:cxn>
                <a:cxn ang="0">
                  <a:pos x="13" y="276"/>
                </a:cxn>
                <a:cxn ang="0">
                  <a:pos x="1" y="354"/>
                </a:cxn>
              </a:cxnLst>
              <a:rect l="0" t="0" r="r" b="b"/>
              <a:pathLst>
                <a:path w="549" h="793">
                  <a:moveTo>
                    <a:pt x="0" y="396"/>
                  </a:moveTo>
                  <a:lnTo>
                    <a:pt x="1" y="444"/>
                  </a:lnTo>
                  <a:lnTo>
                    <a:pt x="8" y="491"/>
                  </a:lnTo>
                  <a:lnTo>
                    <a:pt x="18" y="536"/>
                  </a:lnTo>
                  <a:lnTo>
                    <a:pt x="31" y="580"/>
                  </a:lnTo>
                  <a:lnTo>
                    <a:pt x="48" y="621"/>
                  </a:lnTo>
                  <a:lnTo>
                    <a:pt x="68" y="658"/>
                  </a:lnTo>
                  <a:lnTo>
                    <a:pt x="92" y="692"/>
                  </a:lnTo>
                  <a:lnTo>
                    <a:pt x="117" y="722"/>
                  </a:lnTo>
                  <a:lnTo>
                    <a:pt x="134" y="737"/>
                  </a:lnTo>
                  <a:lnTo>
                    <a:pt x="153" y="751"/>
                  </a:lnTo>
                  <a:lnTo>
                    <a:pt x="172" y="764"/>
                  </a:lnTo>
                  <a:lnTo>
                    <a:pt x="192" y="774"/>
                  </a:lnTo>
                  <a:lnTo>
                    <a:pt x="212" y="783"/>
                  </a:lnTo>
                  <a:lnTo>
                    <a:pt x="232" y="788"/>
                  </a:lnTo>
                  <a:lnTo>
                    <a:pt x="253" y="791"/>
                  </a:lnTo>
                  <a:lnTo>
                    <a:pt x="274" y="793"/>
                  </a:lnTo>
                  <a:lnTo>
                    <a:pt x="295" y="791"/>
                  </a:lnTo>
                  <a:lnTo>
                    <a:pt x="316" y="788"/>
                  </a:lnTo>
                  <a:lnTo>
                    <a:pt x="337" y="783"/>
                  </a:lnTo>
                  <a:lnTo>
                    <a:pt x="357" y="774"/>
                  </a:lnTo>
                  <a:lnTo>
                    <a:pt x="377" y="764"/>
                  </a:lnTo>
                  <a:lnTo>
                    <a:pt x="395" y="751"/>
                  </a:lnTo>
                  <a:lnTo>
                    <a:pt x="414" y="737"/>
                  </a:lnTo>
                  <a:lnTo>
                    <a:pt x="432" y="722"/>
                  </a:lnTo>
                  <a:lnTo>
                    <a:pt x="458" y="692"/>
                  </a:lnTo>
                  <a:lnTo>
                    <a:pt x="482" y="658"/>
                  </a:lnTo>
                  <a:lnTo>
                    <a:pt x="501" y="621"/>
                  </a:lnTo>
                  <a:lnTo>
                    <a:pt x="518" y="580"/>
                  </a:lnTo>
                  <a:lnTo>
                    <a:pt x="531" y="536"/>
                  </a:lnTo>
                  <a:lnTo>
                    <a:pt x="541" y="491"/>
                  </a:lnTo>
                  <a:lnTo>
                    <a:pt x="548" y="444"/>
                  </a:lnTo>
                  <a:lnTo>
                    <a:pt x="549" y="396"/>
                  </a:lnTo>
                  <a:lnTo>
                    <a:pt x="548" y="352"/>
                  </a:lnTo>
                  <a:lnTo>
                    <a:pt x="542" y="308"/>
                  </a:lnTo>
                  <a:lnTo>
                    <a:pt x="534" y="265"/>
                  </a:lnTo>
                  <a:lnTo>
                    <a:pt x="522" y="225"/>
                  </a:lnTo>
                  <a:lnTo>
                    <a:pt x="508" y="187"/>
                  </a:lnTo>
                  <a:lnTo>
                    <a:pt x="491" y="152"/>
                  </a:lnTo>
                  <a:lnTo>
                    <a:pt x="472" y="119"/>
                  </a:lnTo>
                  <a:lnTo>
                    <a:pt x="449" y="89"/>
                  </a:lnTo>
                  <a:lnTo>
                    <a:pt x="383" y="156"/>
                  </a:lnTo>
                  <a:lnTo>
                    <a:pt x="398" y="179"/>
                  </a:lnTo>
                  <a:lnTo>
                    <a:pt x="412" y="204"/>
                  </a:lnTo>
                  <a:lnTo>
                    <a:pt x="425" y="232"/>
                  </a:lnTo>
                  <a:lnTo>
                    <a:pt x="436" y="262"/>
                  </a:lnTo>
                  <a:lnTo>
                    <a:pt x="443" y="293"/>
                  </a:lnTo>
                  <a:lnTo>
                    <a:pt x="450" y="326"/>
                  </a:lnTo>
                  <a:lnTo>
                    <a:pt x="453" y="360"/>
                  </a:lnTo>
                  <a:lnTo>
                    <a:pt x="455" y="396"/>
                  </a:lnTo>
                  <a:lnTo>
                    <a:pt x="450" y="455"/>
                  </a:lnTo>
                  <a:lnTo>
                    <a:pt x="441" y="512"/>
                  </a:lnTo>
                  <a:lnTo>
                    <a:pt x="424" y="563"/>
                  </a:lnTo>
                  <a:lnTo>
                    <a:pt x="401" y="608"/>
                  </a:lnTo>
                  <a:lnTo>
                    <a:pt x="374" y="645"/>
                  </a:lnTo>
                  <a:lnTo>
                    <a:pt x="345" y="673"/>
                  </a:lnTo>
                  <a:lnTo>
                    <a:pt x="311" y="692"/>
                  </a:lnTo>
                  <a:lnTo>
                    <a:pt x="274" y="698"/>
                  </a:lnTo>
                  <a:lnTo>
                    <a:pt x="260" y="696"/>
                  </a:lnTo>
                  <a:lnTo>
                    <a:pt x="246" y="693"/>
                  </a:lnTo>
                  <a:lnTo>
                    <a:pt x="233" y="689"/>
                  </a:lnTo>
                  <a:lnTo>
                    <a:pt x="222" y="683"/>
                  </a:lnTo>
                  <a:lnTo>
                    <a:pt x="210" y="678"/>
                  </a:lnTo>
                  <a:lnTo>
                    <a:pt x="201" y="671"/>
                  </a:lnTo>
                  <a:lnTo>
                    <a:pt x="192" y="662"/>
                  </a:lnTo>
                  <a:lnTo>
                    <a:pt x="184" y="655"/>
                  </a:lnTo>
                  <a:lnTo>
                    <a:pt x="164" y="632"/>
                  </a:lnTo>
                  <a:lnTo>
                    <a:pt x="145" y="605"/>
                  </a:lnTo>
                  <a:lnTo>
                    <a:pt x="130" y="576"/>
                  </a:lnTo>
                  <a:lnTo>
                    <a:pt x="117" y="544"/>
                  </a:lnTo>
                  <a:lnTo>
                    <a:pt x="107" y="509"/>
                  </a:lnTo>
                  <a:lnTo>
                    <a:pt x="99" y="474"/>
                  </a:lnTo>
                  <a:lnTo>
                    <a:pt x="95" y="435"/>
                  </a:lnTo>
                  <a:lnTo>
                    <a:pt x="93" y="396"/>
                  </a:lnTo>
                  <a:lnTo>
                    <a:pt x="95" y="356"/>
                  </a:lnTo>
                  <a:lnTo>
                    <a:pt x="99" y="318"/>
                  </a:lnTo>
                  <a:lnTo>
                    <a:pt x="107" y="282"/>
                  </a:lnTo>
                  <a:lnTo>
                    <a:pt x="117" y="247"/>
                  </a:lnTo>
                  <a:lnTo>
                    <a:pt x="130" y="215"/>
                  </a:lnTo>
                  <a:lnTo>
                    <a:pt x="145" y="186"/>
                  </a:lnTo>
                  <a:lnTo>
                    <a:pt x="164" y="160"/>
                  </a:lnTo>
                  <a:lnTo>
                    <a:pt x="184" y="137"/>
                  </a:lnTo>
                  <a:lnTo>
                    <a:pt x="192" y="130"/>
                  </a:lnTo>
                  <a:lnTo>
                    <a:pt x="201" y="122"/>
                  </a:lnTo>
                  <a:lnTo>
                    <a:pt x="210" y="115"/>
                  </a:lnTo>
                  <a:lnTo>
                    <a:pt x="222" y="108"/>
                  </a:lnTo>
                  <a:lnTo>
                    <a:pt x="233" y="102"/>
                  </a:lnTo>
                  <a:lnTo>
                    <a:pt x="246" y="98"/>
                  </a:lnTo>
                  <a:lnTo>
                    <a:pt x="260" y="95"/>
                  </a:lnTo>
                  <a:lnTo>
                    <a:pt x="274" y="93"/>
                  </a:lnTo>
                  <a:lnTo>
                    <a:pt x="289" y="95"/>
                  </a:lnTo>
                  <a:lnTo>
                    <a:pt x="302" y="98"/>
                  </a:lnTo>
                  <a:lnTo>
                    <a:pt x="316" y="102"/>
                  </a:lnTo>
                  <a:lnTo>
                    <a:pt x="328" y="108"/>
                  </a:lnTo>
                  <a:lnTo>
                    <a:pt x="339" y="115"/>
                  </a:lnTo>
                  <a:lnTo>
                    <a:pt x="349" y="122"/>
                  </a:lnTo>
                  <a:lnTo>
                    <a:pt x="357" y="130"/>
                  </a:lnTo>
                  <a:lnTo>
                    <a:pt x="366" y="137"/>
                  </a:lnTo>
                  <a:lnTo>
                    <a:pt x="369" y="139"/>
                  </a:lnTo>
                  <a:lnTo>
                    <a:pt x="370" y="142"/>
                  </a:lnTo>
                  <a:lnTo>
                    <a:pt x="373" y="143"/>
                  </a:lnTo>
                  <a:lnTo>
                    <a:pt x="374" y="146"/>
                  </a:lnTo>
                  <a:lnTo>
                    <a:pt x="428" y="66"/>
                  </a:lnTo>
                  <a:lnTo>
                    <a:pt x="411" y="51"/>
                  </a:lnTo>
                  <a:lnTo>
                    <a:pt x="393" y="38"/>
                  </a:lnTo>
                  <a:lnTo>
                    <a:pt x="374" y="27"/>
                  </a:lnTo>
                  <a:lnTo>
                    <a:pt x="356" y="17"/>
                  </a:lnTo>
                  <a:lnTo>
                    <a:pt x="336" y="10"/>
                  </a:lnTo>
                  <a:lnTo>
                    <a:pt x="315" y="4"/>
                  </a:lnTo>
                  <a:lnTo>
                    <a:pt x="295" y="1"/>
                  </a:lnTo>
                  <a:lnTo>
                    <a:pt x="274" y="0"/>
                  </a:lnTo>
                  <a:lnTo>
                    <a:pt x="246" y="1"/>
                  </a:lnTo>
                  <a:lnTo>
                    <a:pt x="219" y="8"/>
                  </a:lnTo>
                  <a:lnTo>
                    <a:pt x="192" y="17"/>
                  </a:lnTo>
                  <a:lnTo>
                    <a:pt x="167" y="31"/>
                  </a:lnTo>
                  <a:lnTo>
                    <a:pt x="143" y="47"/>
                  </a:lnTo>
                  <a:lnTo>
                    <a:pt x="120" y="66"/>
                  </a:lnTo>
                  <a:lnTo>
                    <a:pt x="99" y="89"/>
                  </a:lnTo>
                  <a:lnTo>
                    <a:pt x="80" y="115"/>
                  </a:lnTo>
                  <a:lnTo>
                    <a:pt x="62" y="143"/>
                  </a:lnTo>
                  <a:lnTo>
                    <a:pt x="47" y="173"/>
                  </a:lnTo>
                  <a:lnTo>
                    <a:pt x="32" y="205"/>
                  </a:lnTo>
                  <a:lnTo>
                    <a:pt x="21" y="241"/>
                  </a:lnTo>
                  <a:lnTo>
                    <a:pt x="13" y="276"/>
                  </a:lnTo>
                  <a:lnTo>
                    <a:pt x="6" y="315"/>
                  </a:lnTo>
                  <a:lnTo>
                    <a:pt x="1" y="354"/>
                  </a:lnTo>
                  <a:lnTo>
                    <a:pt x="0" y="39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Freeform 16"/>
            <p:cNvSpPr>
              <a:spLocks/>
            </p:cNvSpPr>
            <p:nvPr/>
          </p:nvSpPr>
          <p:spPr bwMode="auto">
            <a:xfrm>
              <a:off x="4072" y="3639"/>
              <a:ext cx="115" cy="180"/>
            </a:xfrm>
            <a:custGeom>
              <a:avLst/>
              <a:gdLst/>
              <a:ahLst/>
              <a:cxnLst>
                <a:cxn ang="0">
                  <a:pos x="179" y="29"/>
                </a:cxn>
                <a:cxn ang="0">
                  <a:pos x="190" y="42"/>
                </a:cxn>
                <a:cxn ang="0">
                  <a:pos x="200" y="57"/>
                </a:cxn>
                <a:cxn ang="0">
                  <a:pos x="209" y="74"/>
                </a:cxn>
                <a:cxn ang="0">
                  <a:pos x="216" y="94"/>
                </a:cxn>
                <a:cxn ang="0">
                  <a:pos x="221" y="114"/>
                </a:cxn>
                <a:cxn ang="0">
                  <a:pos x="225" y="135"/>
                </a:cxn>
                <a:cxn ang="0">
                  <a:pos x="228" y="158"/>
                </a:cxn>
                <a:cxn ang="0">
                  <a:pos x="230" y="181"/>
                </a:cxn>
                <a:cxn ang="0">
                  <a:pos x="228" y="205"/>
                </a:cxn>
                <a:cxn ang="0">
                  <a:pos x="225" y="227"/>
                </a:cxn>
                <a:cxn ang="0">
                  <a:pos x="221" y="249"/>
                </a:cxn>
                <a:cxn ang="0">
                  <a:pos x="216" y="268"/>
                </a:cxn>
                <a:cxn ang="0">
                  <a:pos x="209" y="287"/>
                </a:cxn>
                <a:cxn ang="0">
                  <a:pos x="200" y="304"/>
                </a:cxn>
                <a:cxn ang="0">
                  <a:pos x="190" y="319"/>
                </a:cxn>
                <a:cxn ang="0">
                  <a:pos x="179" y="332"/>
                </a:cxn>
                <a:cxn ang="0">
                  <a:pos x="172" y="339"/>
                </a:cxn>
                <a:cxn ang="0">
                  <a:pos x="165" y="345"/>
                </a:cxn>
                <a:cxn ang="0">
                  <a:pos x="156" y="349"/>
                </a:cxn>
                <a:cxn ang="0">
                  <a:pos x="149" y="354"/>
                </a:cxn>
                <a:cxn ang="0">
                  <a:pos x="141" y="356"/>
                </a:cxn>
                <a:cxn ang="0">
                  <a:pos x="132" y="359"/>
                </a:cxn>
                <a:cxn ang="0">
                  <a:pos x="122" y="361"/>
                </a:cxn>
                <a:cxn ang="0">
                  <a:pos x="114" y="361"/>
                </a:cxn>
                <a:cxn ang="0">
                  <a:pos x="105" y="361"/>
                </a:cxn>
                <a:cxn ang="0">
                  <a:pos x="97" y="359"/>
                </a:cxn>
                <a:cxn ang="0">
                  <a:pos x="89" y="356"/>
                </a:cxn>
                <a:cxn ang="0">
                  <a:pos x="80" y="354"/>
                </a:cxn>
                <a:cxn ang="0">
                  <a:pos x="73" y="349"/>
                </a:cxn>
                <a:cxn ang="0">
                  <a:pos x="65" y="345"/>
                </a:cxn>
                <a:cxn ang="0">
                  <a:pos x="57" y="339"/>
                </a:cxn>
                <a:cxn ang="0">
                  <a:pos x="50" y="332"/>
                </a:cxn>
                <a:cxn ang="0">
                  <a:pos x="39" y="319"/>
                </a:cxn>
                <a:cxn ang="0">
                  <a:pos x="29" y="304"/>
                </a:cxn>
                <a:cxn ang="0">
                  <a:pos x="21" y="287"/>
                </a:cxn>
                <a:cxn ang="0">
                  <a:pos x="14" y="268"/>
                </a:cxn>
                <a:cxn ang="0">
                  <a:pos x="8" y="249"/>
                </a:cxn>
                <a:cxn ang="0">
                  <a:pos x="4" y="227"/>
                </a:cxn>
                <a:cxn ang="0">
                  <a:pos x="1" y="205"/>
                </a:cxn>
                <a:cxn ang="0">
                  <a:pos x="0" y="181"/>
                </a:cxn>
                <a:cxn ang="0">
                  <a:pos x="2" y="144"/>
                </a:cxn>
                <a:cxn ang="0">
                  <a:pos x="8" y="108"/>
                </a:cxn>
                <a:cxn ang="0">
                  <a:pos x="19" y="78"/>
                </a:cxn>
                <a:cxn ang="0">
                  <a:pos x="32" y="51"/>
                </a:cxn>
                <a:cxn ang="0">
                  <a:pos x="49" y="30"/>
                </a:cxn>
                <a:cxn ang="0">
                  <a:pos x="69" y="15"/>
                </a:cxn>
                <a:cxn ang="0">
                  <a:pos x="90" y="3"/>
                </a:cxn>
                <a:cxn ang="0">
                  <a:pos x="114" y="0"/>
                </a:cxn>
                <a:cxn ang="0">
                  <a:pos x="122" y="0"/>
                </a:cxn>
                <a:cxn ang="0">
                  <a:pos x="132" y="2"/>
                </a:cxn>
                <a:cxn ang="0">
                  <a:pos x="141" y="5"/>
                </a:cxn>
                <a:cxn ang="0">
                  <a:pos x="149" y="7"/>
                </a:cxn>
                <a:cxn ang="0">
                  <a:pos x="156" y="12"/>
                </a:cxn>
                <a:cxn ang="0">
                  <a:pos x="165" y="16"/>
                </a:cxn>
                <a:cxn ang="0">
                  <a:pos x="172" y="22"/>
                </a:cxn>
                <a:cxn ang="0">
                  <a:pos x="179" y="29"/>
                </a:cxn>
              </a:cxnLst>
              <a:rect l="0" t="0" r="r" b="b"/>
              <a:pathLst>
                <a:path w="230" h="361">
                  <a:moveTo>
                    <a:pt x="179" y="29"/>
                  </a:moveTo>
                  <a:lnTo>
                    <a:pt x="190" y="42"/>
                  </a:lnTo>
                  <a:lnTo>
                    <a:pt x="200" y="57"/>
                  </a:lnTo>
                  <a:lnTo>
                    <a:pt x="209" y="74"/>
                  </a:lnTo>
                  <a:lnTo>
                    <a:pt x="216" y="94"/>
                  </a:lnTo>
                  <a:lnTo>
                    <a:pt x="221" y="114"/>
                  </a:lnTo>
                  <a:lnTo>
                    <a:pt x="225" y="135"/>
                  </a:lnTo>
                  <a:lnTo>
                    <a:pt x="228" y="158"/>
                  </a:lnTo>
                  <a:lnTo>
                    <a:pt x="230" y="181"/>
                  </a:lnTo>
                  <a:lnTo>
                    <a:pt x="228" y="205"/>
                  </a:lnTo>
                  <a:lnTo>
                    <a:pt x="225" y="227"/>
                  </a:lnTo>
                  <a:lnTo>
                    <a:pt x="221" y="249"/>
                  </a:lnTo>
                  <a:lnTo>
                    <a:pt x="216" y="268"/>
                  </a:lnTo>
                  <a:lnTo>
                    <a:pt x="209" y="287"/>
                  </a:lnTo>
                  <a:lnTo>
                    <a:pt x="200" y="304"/>
                  </a:lnTo>
                  <a:lnTo>
                    <a:pt x="190" y="319"/>
                  </a:lnTo>
                  <a:lnTo>
                    <a:pt x="179" y="332"/>
                  </a:lnTo>
                  <a:lnTo>
                    <a:pt x="172" y="339"/>
                  </a:lnTo>
                  <a:lnTo>
                    <a:pt x="165" y="345"/>
                  </a:lnTo>
                  <a:lnTo>
                    <a:pt x="156" y="349"/>
                  </a:lnTo>
                  <a:lnTo>
                    <a:pt x="149" y="354"/>
                  </a:lnTo>
                  <a:lnTo>
                    <a:pt x="141" y="356"/>
                  </a:lnTo>
                  <a:lnTo>
                    <a:pt x="132" y="359"/>
                  </a:lnTo>
                  <a:lnTo>
                    <a:pt x="122" y="361"/>
                  </a:lnTo>
                  <a:lnTo>
                    <a:pt x="114" y="361"/>
                  </a:lnTo>
                  <a:lnTo>
                    <a:pt x="105" y="361"/>
                  </a:lnTo>
                  <a:lnTo>
                    <a:pt x="97" y="359"/>
                  </a:lnTo>
                  <a:lnTo>
                    <a:pt x="89" y="356"/>
                  </a:lnTo>
                  <a:lnTo>
                    <a:pt x="80" y="354"/>
                  </a:lnTo>
                  <a:lnTo>
                    <a:pt x="73" y="349"/>
                  </a:lnTo>
                  <a:lnTo>
                    <a:pt x="65" y="345"/>
                  </a:lnTo>
                  <a:lnTo>
                    <a:pt x="57" y="339"/>
                  </a:lnTo>
                  <a:lnTo>
                    <a:pt x="50" y="332"/>
                  </a:lnTo>
                  <a:lnTo>
                    <a:pt x="39" y="319"/>
                  </a:lnTo>
                  <a:lnTo>
                    <a:pt x="29" y="304"/>
                  </a:lnTo>
                  <a:lnTo>
                    <a:pt x="21" y="287"/>
                  </a:lnTo>
                  <a:lnTo>
                    <a:pt x="14" y="268"/>
                  </a:lnTo>
                  <a:lnTo>
                    <a:pt x="8" y="249"/>
                  </a:lnTo>
                  <a:lnTo>
                    <a:pt x="4" y="227"/>
                  </a:lnTo>
                  <a:lnTo>
                    <a:pt x="1" y="205"/>
                  </a:lnTo>
                  <a:lnTo>
                    <a:pt x="0" y="181"/>
                  </a:lnTo>
                  <a:lnTo>
                    <a:pt x="2" y="144"/>
                  </a:lnTo>
                  <a:lnTo>
                    <a:pt x="8" y="108"/>
                  </a:lnTo>
                  <a:lnTo>
                    <a:pt x="19" y="78"/>
                  </a:lnTo>
                  <a:lnTo>
                    <a:pt x="32" y="51"/>
                  </a:lnTo>
                  <a:lnTo>
                    <a:pt x="49" y="30"/>
                  </a:lnTo>
                  <a:lnTo>
                    <a:pt x="69" y="15"/>
                  </a:lnTo>
                  <a:lnTo>
                    <a:pt x="90" y="3"/>
                  </a:lnTo>
                  <a:lnTo>
                    <a:pt x="114" y="0"/>
                  </a:lnTo>
                  <a:lnTo>
                    <a:pt x="122" y="0"/>
                  </a:lnTo>
                  <a:lnTo>
                    <a:pt x="132" y="2"/>
                  </a:lnTo>
                  <a:lnTo>
                    <a:pt x="141" y="5"/>
                  </a:lnTo>
                  <a:lnTo>
                    <a:pt x="149" y="7"/>
                  </a:lnTo>
                  <a:lnTo>
                    <a:pt x="156" y="12"/>
                  </a:lnTo>
                  <a:lnTo>
                    <a:pt x="165" y="16"/>
                  </a:lnTo>
                  <a:lnTo>
                    <a:pt x="172" y="22"/>
                  </a:lnTo>
                  <a:lnTo>
                    <a:pt x="179"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1" name="Freeform 17"/>
            <p:cNvSpPr>
              <a:spLocks/>
            </p:cNvSpPr>
            <p:nvPr/>
          </p:nvSpPr>
          <p:spPr bwMode="auto">
            <a:xfrm>
              <a:off x="4072" y="3639"/>
              <a:ext cx="115" cy="180"/>
            </a:xfrm>
            <a:custGeom>
              <a:avLst/>
              <a:gdLst/>
              <a:ahLst/>
              <a:cxnLst>
                <a:cxn ang="0">
                  <a:pos x="0" y="181"/>
                </a:cxn>
                <a:cxn ang="0">
                  <a:pos x="1" y="205"/>
                </a:cxn>
                <a:cxn ang="0">
                  <a:pos x="4" y="227"/>
                </a:cxn>
                <a:cxn ang="0">
                  <a:pos x="8" y="249"/>
                </a:cxn>
                <a:cxn ang="0">
                  <a:pos x="14" y="268"/>
                </a:cxn>
                <a:cxn ang="0">
                  <a:pos x="21" y="287"/>
                </a:cxn>
                <a:cxn ang="0">
                  <a:pos x="29" y="304"/>
                </a:cxn>
                <a:cxn ang="0">
                  <a:pos x="39" y="319"/>
                </a:cxn>
                <a:cxn ang="0">
                  <a:pos x="50" y="332"/>
                </a:cxn>
                <a:cxn ang="0">
                  <a:pos x="57" y="339"/>
                </a:cxn>
                <a:cxn ang="0">
                  <a:pos x="65" y="345"/>
                </a:cxn>
                <a:cxn ang="0">
                  <a:pos x="73" y="349"/>
                </a:cxn>
                <a:cxn ang="0">
                  <a:pos x="80" y="354"/>
                </a:cxn>
                <a:cxn ang="0">
                  <a:pos x="89" y="356"/>
                </a:cxn>
                <a:cxn ang="0">
                  <a:pos x="97" y="359"/>
                </a:cxn>
                <a:cxn ang="0">
                  <a:pos x="105" y="361"/>
                </a:cxn>
                <a:cxn ang="0">
                  <a:pos x="114" y="361"/>
                </a:cxn>
                <a:cxn ang="0">
                  <a:pos x="122" y="361"/>
                </a:cxn>
                <a:cxn ang="0">
                  <a:pos x="132" y="359"/>
                </a:cxn>
                <a:cxn ang="0">
                  <a:pos x="141" y="356"/>
                </a:cxn>
                <a:cxn ang="0">
                  <a:pos x="149" y="354"/>
                </a:cxn>
                <a:cxn ang="0">
                  <a:pos x="156" y="349"/>
                </a:cxn>
                <a:cxn ang="0">
                  <a:pos x="165" y="345"/>
                </a:cxn>
                <a:cxn ang="0">
                  <a:pos x="172" y="339"/>
                </a:cxn>
                <a:cxn ang="0">
                  <a:pos x="179" y="332"/>
                </a:cxn>
                <a:cxn ang="0">
                  <a:pos x="190" y="319"/>
                </a:cxn>
                <a:cxn ang="0">
                  <a:pos x="200" y="304"/>
                </a:cxn>
                <a:cxn ang="0">
                  <a:pos x="209" y="287"/>
                </a:cxn>
                <a:cxn ang="0">
                  <a:pos x="216" y="268"/>
                </a:cxn>
                <a:cxn ang="0">
                  <a:pos x="221" y="249"/>
                </a:cxn>
                <a:cxn ang="0">
                  <a:pos x="225" y="227"/>
                </a:cxn>
                <a:cxn ang="0">
                  <a:pos x="228" y="205"/>
                </a:cxn>
                <a:cxn ang="0">
                  <a:pos x="230" y="181"/>
                </a:cxn>
                <a:cxn ang="0">
                  <a:pos x="228" y="158"/>
                </a:cxn>
                <a:cxn ang="0">
                  <a:pos x="225" y="135"/>
                </a:cxn>
                <a:cxn ang="0">
                  <a:pos x="221" y="114"/>
                </a:cxn>
                <a:cxn ang="0">
                  <a:pos x="216" y="94"/>
                </a:cxn>
                <a:cxn ang="0">
                  <a:pos x="209" y="74"/>
                </a:cxn>
                <a:cxn ang="0">
                  <a:pos x="200" y="57"/>
                </a:cxn>
                <a:cxn ang="0">
                  <a:pos x="190" y="42"/>
                </a:cxn>
                <a:cxn ang="0">
                  <a:pos x="179" y="29"/>
                </a:cxn>
                <a:cxn ang="0">
                  <a:pos x="172" y="22"/>
                </a:cxn>
                <a:cxn ang="0">
                  <a:pos x="165" y="16"/>
                </a:cxn>
                <a:cxn ang="0">
                  <a:pos x="156" y="12"/>
                </a:cxn>
                <a:cxn ang="0">
                  <a:pos x="149" y="7"/>
                </a:cxn>
                <a:cxn ang="0">
                  <a:pos x="141" y="5"/>
                </a:cxn>
                <a:cxn ang="0">
                  <a:pos x="132" y="2"/>
                </a:cxn>
                <a:cxn ang="0">
                  <a:pos x="122" y="0"/>
                </a:cxn>
                <a:cxn ang="0">
                  <a:pos x="114" y="0"/>
                </a:cxn>
                <a:cxn ang="0">
                  <a:pos x="90" y="3"/>
                </a:cxn>
                <a:cxn ang="0">
                  <a:pos x="69" y="15"/>
                </a:cxn>
                <a:cxn ang="0">
                  <a:pos x="49" y="30"/>
                </a:cxn>
                <a:cxn ang="0">
                  <a:pos x="32" y="51"/>
                </a:cxn>
                <a:cxn ang="0">
                  <a:pos x="19" y="78"/>
                </a:cxn>
                <a:cxn ang="0">
                  <a:pos x="8" y="108"/>
                </a:cxn>
                <a:cxn ang="0">
                  <a:pos x="2" y="144"/>
                </a:cxn>
                <a:cxn ang="0">
                  <a:pos x="0" y="181"/>
                </a:cxn>
              </a:cxnLst>
              <a:rect l="0" t="0" r="r" b="b"/>
              <a:pathLst>
                <a:path w="230" h="361">
                  <a:moveTo>
                    <a:pt x="0" y="181"/>
                  </a:moveTo>
                  <a:lnTo>
                    <a:pt x="1" y="205"/>
                  </a:lnTo>
                  <a:lnTo>
                    <a:pt x="4" y="227"/>
                  </a:lnTo>
                  <a:lnTo>
                    <a:pt x="8" y="249"/>
                  </a:lnTo>
                  <a:lnTo>
                    <a:pt x="14" y="268"/>
                  </a:lnTo>
                  <a:lnTo>
                    <a:pt x="21" y="287"/>
                  </a:lnTo>
                  <a:lnTo>
                    <a:pt x="29" y="304"/>
                  </a:lnTo>
                  <a:lnTo>
                    <a:pt x="39" y="319"/>
                  </a:lnTo>
                  <a:lnTo>
                    <a:pt x="50" y="332"/>
                  </a:lnTo>
                  <a:lnTo>
                    <a:pt x="57" y="339"/>
                  </a:lnTo>
                  <a:lnTo>
                    <a:pt x="65" y="345"/>
                  </a:lnTo>
                  <a:lnTo>
                    <a:pt x="73" y="349"/>
                  </a:lnTo>
                  <a:lnTo>
                    <a:pt x="80" y="354"/>
                  </a:lnTo>
                  <a:lnTo>
                    <a:pt x="89" y="356"/>
                  </a:lnTo>
                  <a:lnTo>
                    <a:pt x="97" y="359"/>
                  </a:lnTo>
                  <a:lnTo>
                    <a:pt x="105" y="361"/>
                  </a:lnTo>
                  <a:lnTo>
                    <a:pt x="114" y="361"/>
                  </a:lnTo>
                  <a:lnTo>
                    <a:pt x="122" y="361"/>
                  </a:lnTo>
                  <a:lnTo>
                    <a:pt x="132" y="359"/>
                  </a:lnTo>
                  <a:lnTo>
                    <a:pt x="141" y="356"/>
                  </a:lnTo>
                  <a:lnTo>
                    <a:pt x="149" y="354"/>
                  </a:lnTo>
                  <a:lnTo>
                    <a:pt x="156" y="349"/>
                  </a:lnTo>
                  <a:lnTo>
                    <a:pt x="165" y="345"/>
                  </a:lnTo>
                  <a:lnTo>
                    <a:pt x="172" y="339"/>
                  </a:lnTo>
                  <a:lnTo>
                    <a:pt x="179" y="332"/>
                  </a:lnTo>
                  <a:lnTo>
                    <a:pt x="190" y="319"/>
                  </a:lnTo>
                  <a:lnTo>
                    <a:pt x="200" y="304"/>
                  </a:lnTo>
                  <a:lnTo>
                    <a:pt x="209" y="287"/>
                  </a:lnTo>
                  <a:lnTo>
                    <a:pt x="216" y="268"/>
                  </a:lnTo>
                  <a:lnTo>
                    <a:pt x="221" y="249"/>
                  </a:lnTo>
                  <a:lnTo>
                    <a:pt x="225" y="227"/>
                  </a:lnTo>
                  <a:lnTo>
                    <a:pt x="228" y="205"/>
                  </a:lnTo>
                  <a:lnTo>
                    <a:pt x="230" y="181"/>
                  </a:lnTo>
                  <a:lnTo>
                    <a:pt x="228" y="158"/>
                  </a:lnTo>
                  <a:lnTo>
                    <a:pt x="225" y="135"/>
                  </a:lnTo>
                  <a:lnTo>
                    <a:pt x="221" y="114"/>
                  </a:lnTo>
                  <a:lnTo>
                    <a:pt x="216" y="94"/>
                  </a:lnTo>
                  <a:lnTo>
                    <a:pt x="209" y="74"/>
                  </a:lnTo>
                  <a:lnTo>
                    <a:pt x="200" y="57"/>
                  </a:lnTo>
                  <a:lnTo>
                    <a:pt x="190" y="42"/>
                  </a:lnTo>
                  <a:lnTo>
                    <a:pt x="179" y="29"/>
                  </a:lnTo>
                  <a:lnTo>
                    <a:pt x="172" y="22"/>
                  </a:lnTo>
                  <a:lnTo>
                    <a:pt x="165" y="16"/>
                  </a:lnTo>
                  <a:lnTo>
                    <a:pt x="156" y="12"/>
                  </a:lnTo>
                  <a:lnTo>
                    <a:pt x="149" y="7"/>
                  </a:lnTo>
                  <a:lnTo>
                    <a:pt x="141" y="5"/>
                  </a:lnTo>
                  <a:lnTo>
                    <a:pt x="132" y="2"/>
                  </a:lnTo>
                  <a:lnTo>
                    <a:pt x="122" y="0"/>
                  </a:lnTo>
                  <a:lnTo>
                    <a:pt x="114" y="0"/>
                  </a:lnTo>
                  <a:lnTo>
                    <a:pt x="90" y="3"/>
                  </a:lnTo>
                  <a:lnTo>
                    <a:pt x="69" y="15"/>
                  </a:lnTo>
                  <a:lnTo>
                    <a:pt x="49" y="30"/>
                  </a:lnTo>
                  <a:lnTo>
                    <a:pt x="32" y="51"/>
                  </a:lnTo>
                  <a:lnTo>
                    <a:pt x="19" y="78"/>
                  </a:lnTo>
                  <a:lnTo>
                    <a:pt x="8" y="108"/>
                  </a:lnTo>
                  <a:lnTo>
                    <a:pt x="2" y="144"/>
                  </a:lnTo>
                  <a:lnTo>
                    <a:pt x="0" y="1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2" name="Freeform 18"/>
            <p:cNvSpPr>
              <a:spLocks/>
            </p:cNvSpPr>
            <p:nvPr/>
          </p:nvSpPr>
          <p:spPr bwMode="auto">
            <a:xfrm>
              <a:off x="4787" y="3644"/>
              <a:ext cx="183" cy="185"/>
            </a:xfrm>
            <a:custGeom>
              <a:avLst/>
              <a:gdLst/>
              <a:ahLst/>
              <a:cxnLst>
                <a:cxn ang="0">
                  <a:pos x="367" y="184"/>
                </a:cxn>
                <a:cxn ang="0">
                  <a:pos x="365" y="166"/>
                </a:cxn>
                <a:cxn ang="0">
                  <a:pos x="364" y="147"/>
                </a:cxn>
                <a:cxn ang="0">
                  <a:pos x="360" y="130"/>
                </a:cxn>
                <a:cxn ang="0">
                  <a:pos x="353" y="113"/>
                </a:cxn>
                <a:cxn ang="0">
                  <a:pos x="346" y="96"/>
                </a:cxn>
                <a:cxn ang="0">
                  <a:pos x="336" y="82"/>
                </a:cxn>
                <a:cxn ang="0">
                  <a:pos x="326" y="66"/>
                </a:cxn>
                <a:cxn ang="0">
                  <a:pos x="313" y="54"/>
                </a:cxn>
                <a:cxn ang="0">
                  <a:pos x="300" y="41"/>
                </a:cxn>
                <a:cxn ang="0">
                  <a:pos x="285" y="31"/>
                </a:cxn>
                <a:cxn ang="0">
                  <a:pos x="271" y="21"/>
                </a:cxn>
                <a:cxn ang="0">
                  <a:pos x="254" y="14"/>
                </a:cxn>
                <a:cxn ang="0">
                  <a:pos x="237" y="7"/>
                </a:cxn>
                <a:cxn ang="0">
                  <a:pos x="220" y="3"/>
                </a:cxn>
                <a:cxn ang="0">
                  <a:pos x="202" y="1"/>
                </a:cxn>
                <a:cxn ang="0">
                  <a:pos x="183" y="0"/>
                </a:cxn>
                <a:cxn ang="0">
                  <a:pos x="146" y="4"/>
                </a:cxn>
                <a:cxn ang="0">
                  <a:pos x="111" y="14"/>
                </a:cxn>
                <a:cxn ang="0">
                  <a:pos x="80" y="31"/>
                </a:cxn>
                <a:cxn ang="0">
                  <a:pos x="53" y="54"/>
                </a:cxn>
                <a:cxn ang="0">
                  <a:pos x="31" y="81"/>
                </a:cxn>
                <a:cxn ang="0">
                  <a:pos x="14" y="112"/>
                </a:cxn>
                <a:cxn ang="0">
                  <a:pos x="4" y="147"/>
                </a:cxn>
                <a:cxn ang="0">
                  <a:pos x="0" y="184"/>
                </a:cxn>
                <a:cxn ang="0">
                  <a:pos x="1" y="203"/>
                </a:cxn>
                <a:cxn ang="0">
                  <a:pos x="2" y="221"/>
                </a:cxn>
                <a:cxn ang="0">
                  <a:pos x="7" y="238"/>
                </a:cxn>
                <a:cxn ang="0">
                  <a:pos x="14" y="255"/>
                </a:cxn>
                <a:cxn ang="0">
                  <a:pos x="21" y="272"/>
                </a:cxn>
                <a:cxn ang="0">
                  <a:pos x="31" y="286"/>
                </a:cxn>
                <a:cxn ang="0">
                  <a:pos x="41" y="302"/>
                </a:cxn>
                <a:cxn ang="0">
                  <a:pos x="53" y="315"/>
                </a:cxn>
                <a:cxn ang="0">
                  <a:pos x="67" y="327"/>
                </a:cxn>
                <a:cxn ang="0">
                  <a:pos x="81" y="337"/>
                </a:cxn>
                <a:cxn ang="0">
                  <a:pos x="97" y="347"/>
                </a:cxn>
                <a:cxn ang="0">
                  <a:pos x="113" y="354"/>
                </a:cxn>
                <a:cxn ang="0">
                  <a:pos x="129" y="361"/>
                </a:cxn>
                <a:cxn ang="0">
                  <a:pos x="146" y="366"/>
                </a:cxn>
                <a:cxn ang="0">
                  <a:pos x="165" y="367"/>
                </a:cxn>
                <a:cxn ang="0">
                  <a:pos x="183" y="368"/>
                </a:cxn>
                <a:cxn ang="0">
                  <a:pos x="202" y="367"/>
                </a:cxn>
                <a:cxn ang="0">
                  <a:pos x="220" y="366"/>
                </a:cxn>
                <a:cxn ang="0">
                  <a:pos x="237" y="361"/>
                </a:cxn>
                <a:cxn ang="0">
                  <a:pos x="254" y="354"/>
                </a:cxn>
                <a:cxn ang="0">
                  <a:pos x="271" y="347"/>
                </a:cxn>
                <a:cxn ang="0">
                  <a:pos x="285" y="337"/>
                </a:cxn>
                <a:cxn ang="0">
                  <a:pos x="300" y="327"/>
                </a:cxn>
                <a:cxn ang="0">
                  <a:pos x="313" y="315"/>
                </a:cxn>
                <a:cxn ang="0">
                  <a:pos x="326" y="302"/>
                </a:cxn>
                <a:cxn ang="0">
                  <a:pos x="336" y="286"/>
                </a:cxn>
                <a:cxn ang="0">
                  <a:pos x="346" y="272"/>
                </a:cxn>
                <a:cxn ang="0">
                  <a:pos x="353" y="255"/>
                </a:cxn>
                <a:cxn ang="0">
                  <a:pos x="360" y="238"/>
                </a:cxn>
                <a:cxn ang="0">
                  <a:pos x="364" y="221"/>
                </a:cxn>
                <a:cxn ang="0">
                  <a:pos x="365" y="203"/>
                </a:cxn>
                <a:cxn ang="0">
                  <a:pos x="367" y="184"/>
                </a:cxn>
              </a:cxnLst>
              <a:rect l="0" t="0" r="r" b="b"/>
              <a:pathLst>
                <a:path w="367" h="368">
                  <a:moveTo>
                    <a:pt x="367" y="184"/>
                  </a:moveTo>
                  <a:lnTo>
                    <a:pt x="365" y="166"/>
                  </a:lnTo>
                  <a:lnTo>
                    <a:pt x="364" y="147"/>
                  </a:lnTo>
                  <a:lnTo>
                    <a:pt x="360" y="130"/>
                  </a:lnTo>
                  <a:lnTo>
                    <a:pt x="353" y="113"/>
                  </a:lnTo>
                  <a:lnTo>
                    <a:pt x="346" y="96"/>
                  </a:lnTo>
                  <a:lnTo>
                    <a:pt x="336" y="82"/>
                  </a:lnTo>
                  <a:lnTo>
                    <a:pt x="326" y="66"/>
                  </a:lnTo>
                  <a:lnTo>
                    <a:pt x="313" y="54"/>
                  </a:lnTo>
                  <a:lnTo>
                    <a:pt x="300" y="41"/>
                  </a:lnTo>
                  <a:lnTo>
                    <a:pt x="285" y="31"/>
                  </a:lnTo>
                  <a:lnTo>
                    <a:pt x="271" y="21"/>
                  </a:lnTo>
                  <a:lnTo>
                    <a:pt x="254" y="14"/>
                  </a:lnTo>
                  <a:lnTo>
                    <a:pt x="237" y="7"/>
                  </a:lnTo>
                  <a:lnTo>
                    <a:pt x="220" y="3"/>
                  </a:lnTo>
                  <a:lnTo>
                    <a:pt x="202" y="1"/>
                  </a:lnTo>
                  <a:lnTo>
                    <a:pt x="183" y="0"/>
                  </a:lnTo>
                  <a:lnTo>
                    <a:pt x="146" y="4"/>
                  </a:lnTo>
                  <a:lnTo>
                    <a:pt x="111" y="14"/>
                  </a:lnTo>
                  <a:lnTo>
                    <a:pt x="80" y="31"/>
                  </a:lnTo>
                  <a:lnTo>
                    <a:pt x="53" y="54"/>
                  </a:lnTo>
                  <a:lnTo>
                    <a:pt x="31" y="81"/>
                  </a:lnTo>
                  <a:lnTo>
                    <a:pt x="14" y="112"/>
                  </a:lnTo>
                  <a:lnTo>
                    <a:pt x="4" y="147"/>
                  </a:lnTo>
                  <a:lnTo>
                    <a:pt x="0" y="184"/>
                  </a:lnTo>
                  <a:lnTo>
                    <a:pt x="1" y="203"/>
                  </a:lnTo>
                  <a:lnTo>
                    <a:pt x="2" y="221"/>
                  </a:lnTo>
                  <a:lnTo>
                    <a:pt x="7" y="238"/>
                  </a:lnTo>
                  <a:lnTo>
                    <a:pt x="14" y="255"/>
                  </a:lnTo>
                  <a:lnTo>
                    <a:pt x="21" y="272"/>
                  </a:lnTo>
                  <a:lnTo>
                    <a:pt x="31" y="286"/>
                  </a:lnTo>
                  <a:lnTo>
                    <a:pt x="41" y="302"/>
                  </a:lnTo>
                  <a:lnTo>
                    <a:pt x="53" y="315"/>
                  </a:lnTo>
                  <a:lnTo>
                    <a:pt x="67" y="327"/>
                  </a:lnTo>
                  <a:lnTo>
                    <a:pt x="81" y="337"/>
                  </a:lnTo>
                  <a:lnTo>
                    <a:pt x="97" y="347"/>
                  </a:lnTo>
                  <a:lnTo>
                    <a:pt x="113" y="354"/>
                  </a:lnTo>
                  <a:lnTo>
                    <a:pt x="129" y="361"/>
                  </a:lnTo>
                  <a:lnTo>
                    <a:pt x="146" y="366"/>
                  </a:lnTo>
                  <a:lnTo>
                    <a:pt x="165" y="367"/>
                  </a:lnTo>
                  <a:lnTo>
                    <a:pt x="183" y="368"/>
                  </a:lnTo>
                  <a:lnTo>
                    <a:pt x="202" y="367"/>
                  </a:lnTo>
                  <a:lnTo>
                    <a:pt x="220" y="366"/>
                  </a:lnTo>
                  <a:lnTo>
                    <a:pt x="237" y="361"/>
                  </a:lnTo>
                  <a:lnTo>
                    <a:pt x="254" y="354"/>
                  </a:lnTo>
                  <a:lnTo>
                    <a:pt x="271" y="347"/>
                  </a:lnTo>
                  <a:lnTo>
                    <a:pt x="285" y="337"/>
                  </a:lnTo>
                  <a:lnTo>
                    <a:pt x="300" y="327"/>
                  </a:lnTo>
                  <a:lnTo>
                    <a:pt x="313" y="315"/>
                  </a:lnTo>
                  <a:lnTo>
                    <a:pt x="326" y="302"/>
                  </a:lnTo>
                  <a:lnTo>
                    <a:pt x="336" y="286"/>
                  </a:lnTo>
                  <a:lnTo>
                    <a:pt x="346" y="272"/>
                  </a:lnTo>
                  <a:lnTo>
                    <a:pt x="353" y="255"/>
                  </a:lnTo>
                  <a:lnTo>
                    <a:pt x="360" y="238"/>
                  </a:lnTo>
                  <a:lnTo>
                    <a:pt x="364" y="221"/>
                  </a:lnTo>
                  <a:lnTo>
                    <a:pt x="365" y="203"/>
                  </a:lnTo>
                  <a:lnTo>
                    <a:pt x="367" y="18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3" name="Freeform 19"/>
            <p:cNvSpPr>
              <a:spLocks/>
            </p:cNvSpPr>
            <p:nvPr/>
          </p:nvSpPr>
          <p:spPr bwMode="auto">
            <a:xfrm>
              <a:off x="4834" y="3692"/>
              <a:ext cx="89" cy="89"/>
            </a:xfrm>
            <a:custGeom>
              <a:avLst/>
              <a:gdLst/>
              <a:ahLst/>
              <a:cxnLst>
                <a:cxn ang="0">
                  <a:pos x="89" y="178"/>
                </a:cxn>
                <a:cxn ang="0">
                  <a:pos x="81" y="178"/>
                </a:cxn>
                <a:cxn ang="0">
                  <a:pos x="71" y="177"/>
                </a:cxn>
                <a:cxn ang="0">
                  <a:pos x="62" y="174"/>
                </a:cxn>
                <a:cxn ang="0">
                  <a:pos x="55" y="171"/>
                </a:cxn>
                <a:cxn ang="0">
                  <a:pos x="47" y="169"/>
                </a:cxn>
                <a:cxn ang="0">
                  <a:pos x="40" y="164"/>
                </a:cxn>
                <a:cxn ang="0">
                  <a:pos x="33" y="159"/>
                </a:cxn>
                <a:cxn ang="0">
                  <a:pos x="26" y="153"/>
                </a:cxn>
                <a:cxn ang="0">
                  <a:pos x="16" y="139"/>
                </a:cxn>
                <a:cxn ang="0">
                  <a:pos x="7" y="123"/>
                </a:cxn>
                <a:cxn ang="0">
                  <a:pos x="2" y="108"/>
                </a:cxn>
                <a:cxn ang="0">
                  <a:pos x="0" y="89"/>
                </a:cxn>
                <a:cxn ang="0">
                  <a:pos x="2" y="71"/>
                </a:cxn>
                <a:cxn ang="0">
                  <a:pos x="7" y="55"/>
                </a:cxn>
                <a:cxn ang="0">
                  <a:pos x="16" y="39"/>
                </a:cxn>
                <a:cxn ang="0">
                  <a:pos x="26" y="25"/>
                </a:cxn>
                <a:cxn ang="0">
                  <a:pos x="33" y="20"/>
                </a:cxn>
                <a:cxn ang="0">
                  <a:pos x="40" y="14"/>
                </a:cxn>
                <a:cxn ang="0">
                  <a:pos x="47" y="10"/>
                </a:cxn>
                <a:cxn ang="0">
                  <a:pos x="55" y="5"/>
                </a:cxn>
                <a:cxn ang="0">
                  <a:pos x="62" y="4"/>
                </a:cxn>
                <a:cxn ang="0">
                  <a:pos x="71" y="1"/>
                </a:cxn>
                <a:cxn ang="0">
                  <a:pos x="81" y="0"/>
                </a:cxn>
                <a:cxn ang="0">
                  <a:pos x="89" y="0"/>
                </a:cxn>
                <a:cxn ang="0">
                  <a:pos x="98" y="0"/>
                </a:cxn>
                <a:cxn ang="0">
                  <a:pos x="108" y="1"/>
                </a:cxn>
                <a:cxn ang="0">
                  <a:pos x="116" y="4"/>
                </a:cxn>
                <a:cxn ang="0">
                  <a:pos x="123" y="5"/>
                </a:cxn>
                <a:cxn ang="0">
                  <a:pos x="132" y="10"/>
                </a:cxn>
                <a:cxn ang="0">
                  <a:pos x="139" y="14"/>
                </a:cxn>
                <a:cxn ang="0">
                  <a:pos x="146" y="20"/>
                </a:cxn>
                <a:cxn ang="0">
                  <a:pos x="153" y="25"/>
                </a:cxn>
                <a:cxn ang="0">
                  <a:pos x="164" y="39"/>
                </a:cxn>
                <a:cxn ang="0">
                  <a:pos x="172" y="55"/>
                </a:cxn>
                <a:cxn ang="0">
                  <a:pos x="177" y="71"/>
                </a:cxn>
                <a:cxn ang="0">
                  <a:pos x="178" y="89"/>
                </a:cxn>
                <a:cxn ang="0">
                  <a:pos x="177" y="108"/>
                </a:cxn>
                <a:cxn ang="0">
                  <a:pos x="171" y="125"/>
                </a:cxn>
                <a:cxn ang="0">
                  <a:pos x="163" y="139"/>
                </a:cxn>
                <a:cxn ang="0">
                  <a:pos x="153" y="153"/>
                </a:cxn>
                <a:cxn ang="0">
                  <a:pos x="139" y="163"/>
                </a:cxn>
                <a:cxn ang="0">
                  <a:pos x="124" y="171"/>
                </a:cxn>
                <a:cxn ang="0">
                  <a:pos x="108" y="177"/>
                </a:cxn>
                <a:cxn ang="0">
                  <a:pos x="89" y="178"/>
                </a:cxn>
              </a:cxnLst>
              <a:rect l="0" t="0" r="r" b="b"/>
              <a:pathLst>
                <a:path w="178" h="178">
                  <a:moveTo>
                    <a:pt x="89" y="178"/>
                  </a:moveTo>
                  <a:lnTo>
                    <a:pt x="81" y="178"/>
                  </a:lnTo>
                  <a:lnTo>
                    <a:pt x="71" y="177"/>
                  </a:lnTo>
                  <a:lnTo>
                    <a:pt x="62" y="174"/>
                  </a:lnTo>
                  <a:lnTo>
                    <a:pt x="55" y="171"/>
                  </a:lnTo>
                  <a:lnTo>
                    <a:pt x="47" y="169"/>
                  </a:lnTo>
                  <a:lnTo>
                    <a:pt x="40" y="164"/>
                  </a:lnTo>
                  <a:lnTo>
                    <a:pt x="33" y="159"/>
                  </a:lnTo>
                  <a:lnTo>
                    <a:pt x="26" y="153"/>
                  </a:lnTo>
                  <a:lnTo>
                    <a:pt x="16" y="139"/>
                  </a:lnTo>
                  <a:lnTo>
                    <a:pt x="7" y="123"/>
                  </a:lnTo>
                  <a:lnTo>
                    <a:pt x="2" y="108"/>
                  </a:lnTo>
                  <a:lnTo>
                    <a:pt x="0" y="89"/>
                  </a:lnTo>
                  <a:lnTo>
                    <a:pt x="2" y="71"/>
                  </a:lnTo>
                  <a:lnTo>
                    <a:pt x="7" y="55"/>
                  </a:lnTo>
                  <a:lnTo>
                    <a:pt x="16" y="39"/>
                  </a:lnTo>
                  <a:lnTo>
                    <a:pt x="26" y="25"/>
                  </a:lnTo>
                  <a:lnTo>
                    <a:pt x="33" y="20"/>
                  </a:lnTo>
                  <a:lnTo>
                    <a:pt x="40" y="14"/>
                  </a:lnTo>
                  <a:lnTo>
                    <a:pt x="47" y="10"/>
                  </a:lnTo>
                  <a:lnTo>
                    <a:pt x="55" y="5"/>
                  </a:lnTo>
                  <a:lnTo>
                    <a:pt x="62" y="4"/>
                  </a:lnTo>
                  <a:lnTo>
                    <a:pt x="71" y="1"/>
                  </a:lnTo>
                  <a:lnTo>
                    <a:pt x="81" y="0"/>
                  </a:lnTo>
                  <a:lnTo>
                    <a:pt x="89" y="0"/>
                  </a:lnTo>
                  <a:lnTo>
                    <a:pt x="98" y="0"/>
                  </a:lnTo>
                  <a:lnTo>
                    <a:pt x="108" y="1"/>
                  </a:lnTo>
                  <a:lnTo>
                    <a:pt x="116" y="4"/>
                  </a:lnTo>
                  <a:lnTo>
                    <a:pt x="123" y="5"/>
                  </a:lnTo>
                  <a:lnTo>
                    <a:pt x="132" y="10"/>
                  </a:lnTo>
                  <a:lnTo>
                    <a:pt x="139" y="14"/>
                  </a:lnTo>
                  <a:lnTo>
                    <a:pt x="146" y="20"/>
                  </a:lnTo>
                  <a:lnTo>
                    <a:pt x="153" y="25"/>
                  </a:lnTo>
                  <a:lnTo>
                    <a:pt x="164" y="39"/>
                  </a:lnTo>
                  <a:lnTo>
                    <a:pt x="172" y="55"/>
                  </a:lnTo>
                  <a:lnTo>
                    <a:pt x="177" y="71"/>
                  </a:lnTo>
                  <a:lnTo>
                    <a:pt x="178" y="89"/>
                  </a:lnTo>
                  <a:lnTo>
                    <a:pt x="177" y="108"/>
                  </a:lnTo>
                  <a:lnTo>
                    <a:pt x="171" y="125"/>
                  </a:lnTo>
                  <a:lnTo>
                    <a:pt x="163" y="139"/>
                  </a:lnTo>
                  <a:lnTo>
                    <a:pt x="153" y="153"/>
                  </a:lnTo>
                  <a:lnTo>
                    <a:pt x="139" y="163"/>
                  </a:lnTo>
                  <a:lnTo>
                    <a:pt x="124" y="171"/>
                  </a:lnTo>
                  <a:lnTo>
                    <a:pt x="108" y="177"/>
                  </a:lnTo>
                  <a:lnTo>
                    <a:pt x="89" y="17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4" name="Freeform 20"/>
            <p:cNvSpPr>
              <a:spLocks/>
            </p:cNvSpPr>
            <p:nvPr/>
          </p:nvSpPr>
          <p:spPr bwMode="auto">
            <a:xfrm>
              <a:off x="4712" y="3509"/>
              <a:ext cx="519" cy="562"/>
            </a:xfrm>
            <a:custGeom>
              <a:avLst/>
              <a:gdLst/>
              <a:ahLst/>
              <a:cxnLst>
                <a:cxn ang="0">
                  <a:pos x="1011" y="730"/>
                </a:cxn>
                <a:cxn ang="0">
                  <a:pos x="919" y="698"/>
                </a:cxn>
                <a:cxn ang="0">
                  <a:pos x="864" y="564"/>
                </a:cxn>
                <a:cxn ang="0">
                  <a:pos x="888" y="505"/>
                </a:cxn>
                <a:cxn ang="0">
                  <a:pos x="945" y="391"/>
                </a:cxn>
                <a:cxn ang="0">
                  <a:pos x="942" y="230"/>
                </a:cxn>
                <a:cxn ang="0">
                  <a:pos x="843" y="85"/>
                </a:cxn>
                <a:cxn ang="0">
                  <a:pos x="683" y="17"/>
                </a:cxn>
                <a:cxn ang="0">
                  <a:pos x="573" y="27"/>
                </a:cxn>
                <a:cxn ang="0">
                  <a:pos x="470" y="17"/>
                </a:cxn>
                <a:cxn ang="0">
                  <a:pos x="335" y="1"/>
                </a:cxn>
                <a:cxn ang="0">
                  <a:pos x="171" y="71"/>
                </a:cxn>
                <a:cxn ang="0">
                  <a:pos x="73" y="218"/>
                </a:cxn>
                <a:cxn ang="0">
                  <a:pos x="68" y="337"/>
                </a:cxn>
                <a:cxn ang="0">
                  <a:pos x="117" y="359"/>
                </a:cxn>
                <a:cxn ang="0">
                  <a:pos x="157" y="320"/>
                </a:cxn>
                <a:cxn ang="0">
                  <a:pos x="182" y="211"/>
                </a:cxn>
                <a:cxn ang="0">
                  <a:pos x="268" y="126"/>
                </a:cxn>
                <a:cxn ang="0">
                  <a:pos x="384" y="102"/>
                </a:cxn>
                <a:cxn ang="0">
                  <a:pos x="481" y="133"/>
                </a:cxn>
                <a:cxn ang="0">
                  <a:pos x="528" y="152"/>
                </a:cxn>
                <a:cxn ang="0">
                  <a:pos x="586" y="129"/>
                </a:cxn>
                <a:cxn ang="0">
                  <a:pos x="673" y="119"/>
                </a:cxn>
                <a:cxn ang="0">
                  <a:pos x="779" y="163"/>
                </a:cxn>
                <a:cxn ang="0">
                  <a:pos x="844" y="259"/>
                </a:cxn>
                <a:cxn ang="0">
                  <a:pos x="846" y="366"/>
                </a:cxn>
                <a:cxn ang="0">
                  <a:pos x="808" y="444"/>
                </a:cxn>
                <a:cxn ang="0">
                  <a:pos x="779" y="496"/>
                </a:cxn>
                <a:cxn ang="0">
                  <a:pos x="764" y="620"/>
                </a:cxn>
                <a:cxn ang="0">
                  <a:pos x="863" y="781"/>
                </a:cxn>
                <a:cxn ang="0">
                  <a:pos x="826" y="825"/>
                </a:cxn>
                <a:cxn ang="0">
                  <a:pos x="777" y="830"/>
                </a:cxn>
                <a:cxn ang="0">
                  <a:pos x="712" y="815"/>
                </a:cxn>
                <a:cxn ang="0">
                  <a:pos x="628" y="754"/>
                </a:cxn>
                <a:cxn ang="0">
                  <a:pos x="582" y="639"/>
                </a:cxn>
                <a:cxn ang="0">
                  <a:pos x="623" y="489"/>
                </a:cxn>
                <a:cxn ang="0">
                  <a:pos x="631" y="474"/>
                </a:cxn>
                <a:cxn ang="0">
                  <a:pos x="655" y="398"/>
                </a:cxn>
                <a:cxn ang="0">
                  <a:pos x="604" y="376"/>
                </a:cxn>
                <a:cxn ang="0">
                  <a:pos x="531" y="398"/>
                </a:cxn>
                <a:cxn ang="0">
                  <a:pos x="463" y="420"/>
                </a:cxn>
                <a:cxn ang="0">
                  <a:pos x="450" y="474"/>
                </a:cxn>
                <a:cxn ang="0">
                  <a:pos x="490" y="508"/>
                </a:cxn>
                <a:cxn ang="0">
                  <a:pos x="480" y="649"/>
                </a:cxn>
                <a:cxn ang="0">
                  <a:pos x="549" y="818"/>
                </a:cxn>
                <a:cxn ang="0">
                  <a:pos x="633" y="889"/>
                </a:cxn>
                <a:cxn ang="0">
                  <a:pos x="255" y="949"/>
                </a:cxn>
                <a:cxn ang="0">
                  <a:pos x="359" y="920"/>
                </a:cxn>
                <a:cxn ang="0">
                  <a:pos x="442" y="855"/>
                </a:cxn>
                <a:cxn ang="0">
                  <a:pos x="484" y="756"/>
                </a:cxn>
                <a:cxn ang="0">
                  <a:pos x="419" y="725"/>
                </a:cxn>
                <a:cxn ang="0">
                  <a:pos x="367" y="787"/>
                </a:cxn>
                <a:cxn ang="0">
                  <a:pos x="255" y="847"/>
                </a:cxn>
                <a:cxn ang="0">
                  <a:pos x="188" y="622"/>
                </a:cxn>
                <a:cxn ang="0">
                  <a:pos x="224" y="454"/>
                </a:cxn>
                <a:cxn ang="0">
                  <a:pos x="120" y="471"/>
                </a:cxn>
                <a:cxn ang="0">
                  <a:pos x="62" y="664"/>
                </a:cxn>
                <a:cxn ang="0">
                  <a:pos x="154" y="814"/>
                </a:cxn>
                <a:cxn ang="0">
                  <a:pos x="781" y="932"/>
                </a:cxn>
                <a:cxn ang="0">
                  <a:pos x="871" y="919"/>
                </a:cxn>
                <a:cxn ang="0">
                  <a:pos x="966" y="869"/>
                </a:cxn>
                <a:cxn ang="0">
                  <a:pos x="1035" y="794"/>
                </a:cxn>
              </a:cxnLst>
              <a:rect l="0" t="0" r="r" b="b"/>
              <a:pathLst>
                <a:path w="1038" h="1125">
                  <a:moveTo>
                    <a:pt x="1034" y="754"/>
                  </a:moveTo>
                  <a:lnTo>
                    <a:pt x="1031" y="749"/>
                  </a:lnTo>
                  <a:lnTo>
                    <a:pt x="1026" y="743"/>
                  </a:lnTo>
                  <a:lnTo>
                    <a:pt x="1022" y="737"/>
                  </a:lnTo>
                  <a:lnTo>
                    <a:pt x="1017" y="733"/>
                  </a:lnTo>
                  <a:lnTo>
                    <a:pt x="1011" y="730"/>
                  </a:lnTo>
                  <a:lnTo>
                    <a:pt x="1004" y="727"/>
                  </a:lnTo>
                  <a:lnTo>
                    <a:pt x="998" y="726"/>
                  </a:lnTo>
                  <a:lnTo>
                    <a:pt x="991" y="725"/>
                  </a:lnTo>
                  <a:lnTo>
                    <a:pt x="964" y="720"/>
                  </a:lnTo>
                  <a:lnTo>
                    <a:pt x="940" y="712"/>
                  </a:lnTo>
                  <a:lnTo>
                    <a:pt x="919" y="698"/>
                  </a:lnTo>
                  <a:lnTo>
                    <a:pt x="899" y="681"/>
                  </a:lnTo>
                  <a:lnTo>
                    <a:pt x="884" y="661"/>
                  </a:lnTo>
                  <a:lnTo>
                    <a:pt x="873" y="637"/>
                  </a:lnTo>
                  <a:lnTo>
                    <a:pt x="865" y="613"/>
                  </a:lnTo>
                  <a:lnTo>
                    <a:pt x="863" y="586"/>
                  </a:lnTo>
                  <a:lnTo>
                    <a:pt x="864" y="564"/>
                  </a:lnTo>
                  <a:lnTo>
                    <a:pt x="870" y="544"/>
                  </a:lnTo>
                  <a:lnTo>
                    <a:pt x="878" y="523"/>
                  </a:lnTo>
                  <a:lnTo>
                    <a:pt x="889" y="503"/>
                  </a:lnTo>
                  <a:lnTo>
                    <a:pt x="888" y="505"/>
                  </a:lnTo>
                  <a:lnTo>
                    <a:pt x="888" y="505"/>
                  </a:lnTo>
                  <a:lnTo>
                    <a:pt x="888" y="505"/>
                  </a:lnTo>
                  <a:lnTo>
                    <a:pt x="888" y="506"/>
                  </a:lnTo>
                  <a:lnTo>
                    <a:pt x="902" y="485"/>
                  </a:lnTo>
                  <a:lnTo>
                    <a:pt x="916" y="464"/>
                  </a:lnTo>
                  <a:lnTo>
                    <a:pt x="928" y="440"/>
                  </a:lnTo>
                  <a:lnTo>
                    <a:pt x="936" y="415"/>
                  </a:lnTo>
                  <a:lnTo>
                    <a:pt x="945" y="391"/>
                  </a:lnTo>
                  <a:lnTo>
                    <a:pt x="950" y="367"/>
                  </a:lnTo>
                  <a:lnTo>
                    <a:pt x="953" y="342"/>
                  </a:lnTo>
                  <a:lnTo>
                    <a:pt x="954" y="318"/>
                  </a:lnTo>
                  <a:lnTo>
                    <a:pt x="953" y="288"/>
                  </a:lnTo>
                  <a:lnTo>
                    <a:pt x="949" y="258"/>
                  </a:lnTo>
                  <a:lnTo>
                    <a:pt x="942" y="230"/>
                  </a:lnTo>
                  <a:lnTo>
                    <a:pt x="932" y="203"/>
                  </a:lnTo>
                  <a:lnTo>
                    <a:pt x="919" y="176"/>
                  </a:lnTo>
                  <a:lnTo>
                    <a:pt x="904" y="150"/>
                  </a:lnTo>
                  <a:lnTo>
                    <a:pt x="885" y="127"/>
                  </a:lnTo>
                  <a:lnTo>
                    <a:pt x="865" y="105"/>
                  </a:lnTo>
                  <a:lnTo>
                    <a:pt x="843" y="85"/>
                  </a:lnTo>
                  <a:lnTo>
                    <a:pt x="820" y="66"/>
                  </a:lnTo>
                  <a:lnTo>
                    <a:pt x="795" y="51"/>
                  </a:lnTo>
                  <a:lnTo>
                    <a:pt x="768" y="38"/>
                  </a:lnTo>
                  <a:lnTo>
                    <a:pt x="741" y="28"/>
                  </a:lnTo>
                  <a:lnTo>
                    <a:pt x="713" y="21"/>
                  </a:lnTo>
                  <a:lnTo>
                    <a:pt x="683" y="17"/>
                  </a:lnTo>
                  <a:lnTo>
                    <a:pt x="654" y="15"/>
                  </a:lnTo>
                  <a:lnTo>
                    <a:pt x="638" y="15"/>
                  </a:lnTo>
                  <a:lnTo>
                    <a:pt x="621" y="17"/>
                  </a:lnTo>
                  <a:lnTo>
                    <a:pt x="606" y="20"/>
                  </a:lnTo>
                  <a:lnTo>
                    <a:pt x="589" y="23"/>
                  </a:lnTo>
                  <a:lnTo>
                    <a:pt x="573" y="27"/>
                  </a:lnTo>
                  <a:lnTo>
                    <a:pt x="558" y="31"/>
                  </a:lnTo>
                  <a:lnTo>
                    <a:pt x="542" y="37"/>
                  </a:lnTo>
                  <a:lnTo>
                    <a:pt x="528" y="42"/>
                  </a:lnTo>
                  <a:lnTo>
                    <a:pt x="510" y="32"/>
                  </a:lnTo>
                  <a:lnTo>
                    <a:pt x="490" y="24"/>
                  </a:lnTo>
                  <a:lnTo>
                    <a:pt x="470" y="17"/>
                  </a:lnTo>
                  <a:lnTo>
                    <a:pt x="450" y="11"/>
                  </a:lnTo>
                  <a:lnTo>
                    <a:pt x="429" y="6"/>
                  </a:lnTo>
                  <a:lnTo>
                    <a:pt x="408" y="3"/>
                  </a:lnTo>
                  <a:lnTo>
                    <a:pt x="387" y="1"/>
                  </a:lnTo>
                  <a:lnTo>
                    <a:pt x="366" y="0"/>
                  </a:lnTo>
                  <a:lnTo>
                    <a:pt x="335" y="1"/>
                  </a:lnTo>
                  <a:lnTo>
                    <a:pt x="303" y="6"/>
                  </a:lnTo>
                  <a:lnTo>
                    <a:pt x="274" y="14"/>
                  </a:lnTo>
                  <a:lnTo>
                    <a:pt x="246" y="24"/>
                  </a:lnTo>
                  <a:lnTo>
                    <a:pt x="219" y="37"/>
                  </a:lnTo>
                  <a:lnTo>
                    <a:pt x="195" y="52"/>
                  </a:lnTo>
                  <a:lnTo>
                    <a:pt x="171" y="71"/>
                  </a:lnTo>
                  <a:lnTo>
                    <a:pt x="150" y="91"/>
                  </a:lnTo>
                  <a:lnTo>
                    <a:pt x="130" y="113"/>
                  </a:lnTo>
                  <a:lnTo>
                    <a:pt x="111" y="137"/>
                  </a:lnTo>
                  <a:lnTo>
                    <a:pt x="96" y="163"/>
                  </a:lnTo>
                  <a:lnTo>
                    <a:pt x="83" y="190"/>
                  </a:lnTo>
                  <a:lnTo>
                    <a:pt x="73" y="218"/>
                  </a:lnTo>
                  <a:lnTo>
                    <a:pt x="65" y="248"/>
                  </a:lnTo>
                  <a:lnTo>
                    <a:pt x="61" y="279"/>
                  </a:lnTo>
                  <a:lnTo>
                    <a:pt x="59" y="310"/>
                  </a:lnTo>
                  <a:lnTo>
                    <a:pt x="61" y="320"/>
                  </a:lnTo>
                  <a:lnTo>
                    <a:pt x="63" y="329"/>
                  </a:lnTo>
                  <a:lnTo>
                    <a:pt x="68" y="337"/>
                  </a:lnTo>
                  <a:lnTo>
                    <a:pt x="73" y="346"/>
                  </a:lnTo>
                  <a:lnTo>
                    <a:pt x="80" y="352"/>
                  </a:lnTo>
                  <a:lnTo>
                    <a:pt x="89" y="356"/>
                  </a:lnTo>
                  <a:lnTo>
                    <a:pt x="97" y="359"/>
                  </a:lnTo>
                  <a:lnTo>
                    <a:pt x="107" y="360"/>
                  </a:lnTo>
                  <a:lnTo>
                    <a:pt x="117" y="359"/>
                  </a:lnTo>
                  <a:lnTo>
                    <a:pt x="127" y="356"/>
                  </a:lnTo>
                  <a:lnTo>
                    <a:pt x="135" y="352"/>
                  </a:lnTo>
                  <a:lnTo>
                    <a:pt x="144" y="346"/>
                  </a:lnTo>
                  <a:lnTo>
                    <a:pt x="150" y="337"/>
                  </a:lnTo>
                  <a:lnTo>
                    <a:pt x="154" y="329"/>
                  </a:lnTo>
                  <a:lnTo>
                    <a:pt x="157" y="320"/>
                  </a:lnTo>
                  <a:lnTo>
                    <a:pt x="158" y="310"/>
                  </a:lnTo>
                  <a:lnTo>
                    <a:pt x="159" y="289"/>
                  </a:lnTo>
                  <a:lnTo>
                    <a:pt x="162" y="269"/>
                  </a:lnTo>
                  <a:lnTo>
                    <a:pt x="167" y="249"/>
                  </a:lnTo>
                  <a:lnTo>
                    <a:pt x="174" y="230"/>
                  </a:lnTo>
                  <a:lnTo>
                    <a:pt x="182" y="211"/>
                  </a:lnTo>
                  <a:lnTo>
                    <a:pt x="192" y="194"/>
                  </a:lnTo>
                  <a:lnTo>
                    <a:pt x="205" y="179"/>
                  </a:lnTo>
                  <a:lnTo>
                    <a:pt x="219" y="163"/>
                  </a:lnTo>
                  <a:lnTo>
                    <a:pt x="234" y="149"/>
                  </a:lnTo>
                  <a:lnTo>
                    <a:pt x="251" y="136"/>
                  </a:lnTo>
                  <a:lnTo>
                    <a:pt x="268" y="126"/>
                  </a:lnTo>
                  <a:lnTo>
                    <a:pt x="287" y="118"/>
                  </a:lnTo>
                  <a:lnTo>
                    <a:pt x="305" y="110"/>
                  </a:lnTo>
                  <a:lnTo>
                    <a:pt x="325" y="106"/>
                  </a:lnTo>
                  <a:lnTo>
                    <a:pt x="344" y="103"/>
                  </a:lnTo>
                  <a:lnTo>
                    <a:pt x="366" y="102"/>
                  </a:lnTo>
                  <a:lnTo>
                    <a:pt x="384" y="102"/>
                  </a:lnTo>
                  <a:lnTo>
                    <a:pt x="401" y="105"/>
                  </a:lnTo>
                  <a:lnTo>
                    <a:pt x="418" y="108"/>
                  </a:lnTo>
                  <a:lnTo>
                    <a:pt x="435" y="112"/>
                  </a:lnTo>
                  <a:lnTo>
                    <a:pt x="452" y="118"/>
                  </a:lnTo>
                  <a:lnTo>
                    <a:pt x="466" y="125"/>
                  </a:lnTo>
                  <a:lnTo>
                    <a:pt x="481" y="133"/>
                  </a:lnTo>
                  <a:lnTo>
                    <a:pt x="494" y="142"/>
                  </a:lnTo>
                  <a:lnTo>
                    <a:pt x="500" y="146"/>
                  </a:lnTo>
                  <a:lnTo>
                    <a:pt x="507" y="149"/>
                  </a:lnTo>
                  <a:lnTo>
                    <a:pt x="514" y="150"/>
                  </a:lnTo>
                  <a:lnTo>
                    <a:pt x="521" y="152"/>
                  </a:lnTo>
                  <a:lnTo>
                    <a:pt x="528" y="152"/>
                  </a:lnTo>
                  <a:lnTo>
                    <a:pt x="535" y="150"/>
                  </a:lnTo>
                  <a:lnTo>
                    <a:pt x="542" y="147"/>
                  </a:lnTo>
                  <a:lnTo>
                    <a:pt x="549" y="145"/>
                  </a:lnTo>
                  <a:lnTo>
                    <a:pt x="560" y="139"/>
                  </a:lnTo>
                  <a:lnTo>
                    <a:pt x="573" y="133"/>
                  </a:lnTo>
                  <a:lnTo>
                    <a:pt x="586" y="129"/>
                  </a:lnTo>
                  <a:lnTo>
                    <a:pt x="599" y="125"/>
                  </a:lnTo>
                  <a:lnTo>
                    <a:pt x="613" y="122"/>
                  </a:lnTo>
                  <a:lnTo>
                    <a:pt x="625" y="119"/>
                  </a:lnTo>
                  <a:lnTo>
                    <a:pt x="640" y="118"/>
                  </a:lnTo>
                  <a:lnTo>
                    <a:pt x="654" y="118"/>
                  </a:lnTo>
                  <a:lnTo>
                    <a:pt x="673" y="119"/>
                  </a:lnTo>
                  <a:lnTo>
                    <a:pt x="692" y="122"/>
                  </a:lnTo>
                  <a:lnTo>
                    <a:pt x="712" y="126"/>
                  </a:lnTo>
                  <a:lnTo>
                    <a:pt x="730" y="133"/>
                  </a:lnTo>
                  <a:lnTo>
                    <a:pt x="747" y="142"/>
                  </a:lnTo>
                  <a:lnTo>
                    <a:pt x="764" y="152"/>
                  </a:lnTo>
                  <a:lnTo>
                    <a:pt x="779" y="163"/>
                  </a:lnTo>
                  <a:lnTo>
                    <a:pt x="795" y="177"/>
                  </a:lnTo>
                  <a:lnTo>
                    <a:pt x="808" y="191"/>
                  </a:lnTo>
                  <a:lnTo>
                    <a:pt x="819" y="207"/>
                  </a:lnTo>
                  <a:lnTo>
                    <a:pt x="829" y="224"/>
                  </a:lnTo>
                  <a:lnTo>
                    <a:pt x="837" y="241"/>
                  </a:lnTo>
                  <a:lnTo>
                    <a:pt x="844" y="259"/>
                  </a:lnTo>
                  <a:lnTo>
                    <a:pt x="849" y="278"/>
                  </a:lnTo>
                  <a:lnTo>
                    <a:pt x="851" y="298"/>
                  </a:lnTo>
                  <a:lnTo>
                    <a:pt x="853" y="318"/>
                  </a:lnTo>
                  <a:lnTo>
                    <a:pt x="851" y="333"/>
                  </a:lnTo>
                  <a:lnTo>
                    <a:pt x="850" y="350"/>
                  </a:lnTo>
                  <a:lnTo>
                    <a:pt x="846" y="366"/>
                  </a:lnTo>
                  <a:lnTo>
                    <a:pt x="841" y="383"/>
                  </a:lnTo>
                  <a:lnTo>
                    <a:pt x="834" y="398"/>
                  </a:lnTo>
                  <a:lnTo>
                    <a:pt x="826" y="414"/>
                  </a:lnTo>
                  <a:lnTo>
                    <a:pt x="817" y="430"/>
                  </a:lnTo>
                  <a:lnTo>
                    <a:pt x="808" y="444"/>
                  </a:lnTo>
                  <a:lnTo>
                    <a:pt x="808" y="444"/>
                  </a:lnTo>
                  <a:lnTo>
                    <a:pt x="808" y="444"/>
                  </a:lnTo>
                  <a:lnTo>
                    <a:pt x="806" y="445"/>
                  </a:lnTo>
                  <a:lnTo>
                    <a:pt x="806" y="445"/>
                  </a:lnTo>
                  <a:lnTo>
                    <a:pt x="796" y="461"/>
                  </a:lnTo>
                  <a:lnTo>
                    <a:pt x="786" y="478"/>
                  </a:lnTo>
                  <a:lnTo>
                    <a:pt x="779" y="496"/>
                  </a:lnTo>
                  <a:lnTo>
                    <a:pt x="772" y="513"/>
                  </a:lnTo>
                  <a:lnTo>
                    <a:pt x="768" y="532"/>
                  </a:lnTo>
                  <a:lnTo>
                    <a:pt x="764" y="549"/>
                  </a:lnTo>
                  <a:lnTo>
                    <a:pt x="762" y="567"/>
                  </a:lnTo>
                  <a:lnTo>
                    <a:pt x="761" y="586"/>
                  </a:lnTo>
                  <a:lnTo>
                    <a:pt x="764" y="620"/>
                  </a:lnTo>
                  <a:lnTo>
                    <a:pt x="771" y="652"/>
                  </a:lnTo>
                  <a:lnTo>
                    <a:pt x="782" y="683"/>
                  </a:lnTo>
                  <a:lnTo>
                    <a:pt x="796" y="712"/>
                  </a:lnTo>
                  <a:lnTo>
                    <a:pt x="815" y="737"/>
                  </a:lnTo>
                  <a:lnTo>
                    <a:pt x="837" y="761"/>
                  </a:lnTo>
                  <a:lnTo>
                    <a:pt x="863" y="781"/>
                  </a:lnTo>
                  <a:lnTo>
                    <a:pt x="889" y="798"/>
                  </a:lnTo>
                  <a:lnTo>
                    <a:pt x="878" y="805"/>
                  </a:lnTo>
                  <a:lnTo>
                    <a:pt x="865" y="811"/>
                  </a:lnTo>
                  <a:lnTo>
                    <a:pt x="853" y="817"/>
                  </a:lnTo>
                  <a:lnTo>
                    <a:pt x="839" y="821"/>
                  </a:lnTo>
                  <a:lnTo>
                    <a:pt x="826" y="825"/>
                  </a:lnTo>
                  <a:lnTo>
                    <a:pt x="812" y="828"/>
                  </a:lnTo>
                  <a:lnTo>
                    <a:pt x="798" y="830"/>
                  </a:lnTo>
                  <a:lnTo>
                    <a:pt x="784" y="830"/>
                  </a:lnTo>
                  <a:lnTo>
                    <a:pt x="781" y="830"/>
                  </a:lnTo>
                  <a:lnTo>
                    <a:pt x="779" y="830"/>
                  </a:lnTo>
                  <a:lnTo>
                    <a:pt x="777" y="830"/>
                  </a:lnTo>
                  <a:lnTo>
                    <a:pt x="774" y="830"/>
                  </a:lnTo>
                  <a:lnTo>
                    <a:pt x="774" y="828"/>
                  </a:lnTo>
                  <a:lnTo>
                    <a:pt x="760" y="828"/>
                  </a:lnTo>
                  <a:lnTo>
                    <a:pt x="743" y="825"/>
                  </a:lnTo>
                  <a:lnTo>
                    <a:pt x="727" y="821"/>
                  </a:lnTo>
                  <a:lnTo>
                    <a:pt x="712" y="815"/>
                  </a:lnTo>
                  <a:lnTo>
                    <a:pt x="697" y="810"/>
                  </a:lnTo>
                  <a:lnTo>
                    <a:pt x="682" y="801"/>
                  </a:lnTo>
                  <a:lnTo>
                    <a:pt x="668" y="793"/>
                  </a:lnTo>
                  <a:lnTo>
                    <a:pt x="655" y="781"/>
                  </a:lnTo>
                  <a:lnTo>
                    <a:pt x="642" y="770"/>
                  </a:lnTo>
                  <a:lnTo>
                    <a:pt x="628" y="754"/>
                  </a:lnTo>
                  <a:lnTo>
                    <a:pt x="616" y="737"/>
                  </a:lnTo>
                  <a:lnTo>
                    <a:pt x="604" y="720"/>
                  </a:lnTo>
                  <a:lnTo>
                    <a:pt x="596" y="700"/>
                  </a:lnTo>
                  <a:lnTo>
                    <a:pt x="589" y="681"/>
                  </a:lnTo>
                  <a:lnTo>
                    <a:pt x="584" y="661"/>
                  </a:lnTo>
                  <a:lnTo>
                    <a:pt x="582" y="639"/>
                  </a:lnTo>
                  <a:lnTo>
                    <a:pt x="580" y="618"/>
                  </a:lnTo>
                  <a:lnTo>
                    <a:pt x="583" y="584"/>
                  </a:lnTo>
                  <a:lnTo>
                    <a:pt x="590" y="553"/>
                  </a:lnTo>
                  <a:lnTo>
                    <a:pt x="603" y="522"/>
                  </a:lnTo>
                  <a:lnTo>
                    <a:pt x="620" y="493"/>
                  </a:lnTo>
                  <a:lnTo>
                    <a:pt x="623" y="489"/>
                  </a:lnTo>
                  <a:lnTo>
                    <a:pt x="625" y="483"/>
                  </a:lnTo>
                  <a:lnTo>
                    <a:pt x="627" y="479"/>
                  </a:lnTo>
                  <a:lnTo>
                    <a:pt x="628" y="475"/>
                  </a:lnTo>
                  <a:lnTo>
                    <a:pt x="630" y="474"/>
                  </a:lnTo>
                  <a:lnTo>
                    <a:pt x="630" y="474"/>
                  </a:lnTo>
                  <a:lnTo>
                    <a:pt x="631" y="474"/>
                  </a:lnTo>
                  <a:lnTo>
                    <a:pt x="631" y="474"/>
                  </a:lnTo>
                  <a:lnTo>
                    <a:pt x="648" y="462"/>
                  </a:lnTo>
                  <a:lnTo>
                    <a:pt x="659" y="447"/>
                  </a:lnTo>
                  <a:lnTo>
                    <a:pt x="664" y="427"/>
                  </a:lnTo>
                  <a:lnTo>
                    <a:pt x="661" y="407"/>
                  </a:lnTo>
                  <a:lnTo>
                    <a:pt x="655" y="398"/>
                  </a:lnTo>
                  <a:lnTo>
                    <a:pt x="649" y="390"/>
                  </a:lnTo>
                  <a:lnTo>
                    <a:pt x="642" y="384"/>
                  </a:lnTo>
                  <a:lnTo>
                    <a:pt x="634" y="380"/>
                  </a:lnTo>
                  <a:lnTo>
                    <a:pt x="624" y="377"/>
                  </a:lnTo>
                  <a:lnTo>
                    <a:pt x="614" y="376"/>
                  </a:lnTo>
                  <a:lnTo>
                    <a:pt x="604" y="376"/>
                  </a:lnTo>
                  <a:lnTo>
                    <a:pt x="594" y="379"/>
                  </a:lnTo>
                  <a:lnTo>
                    <a:pt x="582" y="383"/>
                  </a:lnTo>
                  <a:lnTo>
                    <a:pt x="569" y="387"/>
                  </a:lnTo>
                  <a:lnTo>
                    <a:pt x="556" y="391"/>
                  </a:lnTo>
                  <a:lnTo>
                    <a:pt x="544" y="396"/>
                  </a:lnTo>
                  <a:lnTo>
                    <a:pt x="531" y="398"/>
                  </a:lnTo>
                  <a:lnTo>
                    <a:pt x="517" y="401"/>
                  </a:lnTo>
                  <a:lnTo>
                    <a:pt x="504" y="404"/>
                  </a:lnTo>
                  <a:lnTo>
                    <a:pt x="490" y="407"/>
                  </a:lnTo>
                  <a:lnTo>
                    <a:pt x="480" y="410"/>
                  </a:lnTo>
                  <a:lnTo>
                    <a:pt x="470" y="414"/>
                  </a:lnTo>
                  <a:lnTo>
                    <a:pt x="463" y="420"/>
                  </a:lnTo>
                  <a:lnTo>
                    <a:pt x="456" y="427"/>
                  </a:lnTo>
                  <a:lnTo>
                    <a:pt x="452" y="435"/>
                  </a:lnTo>
                  <a:lnTo>
                    <a:pt x="449" y="445"/>
                  </a:lnTo>
                  <a:lnTo>
                    <a:pt x="448" y="455"/>
                  </a:lnTo>
                  <a:lnTo>
                    <a:pt x="448" y="465"/>
                  </a:lnTo>
                  <a:lnTo>
                    <a:pt x="450" y="474"/>
                  </a:lnTo>
                  <a:lnTo>
                    <a:pt x="455" y="482"/>
                  </a:lnTo>
                  <a:lnTo>
                    <a:pt x="459" y="491"/>
                  </a:lnTo>
                  <a:lnTo>
                    <a:pt x="466" y="496"/>
                  </a:lnTo>
                  <a:lnTo>
                    <a:pt x="473" y="502"/>
                  </a:lnTo>
                  <a:lnTo>
                    <a:pt x="481" y="505"/>
                  </a:lnTo>
                  <a:lnTo>
                    <a:pt x="490" y="508"/>
                  </a:lnTo>
                  <a:lnTo>
                    <a:pt x="498" y="508"/>
                  </a:lnTo>
                  <a:lnTo>
                    <a:pt x="490" y="535"/>
                  </a:lnTo>
                  <a:lnTo>
                    <a:pt x="484" y="561"/>
                  </a:lnTo>
                  <a:lnTo>
                    <a:pt x="480" y="590"/>
                  </a:lnTo>
                  <a:lnTo>
                    <a:pt x="479" y="618"/>
                  </a:lnTo>
                  <a:lnTo>
                    <a:pt x="480" y="649"/>
                  </a:lnTo>
                  <a:lnTo>
                    <a:pt x="484" y="681"/>
                  </a:lnTo>
                  <a:lnTo>
                    <a:pt x="491" y="710"/>
                  </a:lnTo>
                  <a:lnTo>
                    <a:pt x="503" y="740"/>
                  </a:lnTo>
                  <a:lnTo>
                    <a:pt x="515" y="767"/>
                  </a:lnTo>
                  <a:lnTo>
                    <a:pt x="531" y="794"/>
                  </a:lnTo>
                  <a:lnTo>
                    <a:pt x="549" y="818"/>
                  </a:lnTo>
                  <a:lnTo>
                    <a:pt x="570" y="841"/>
                  </a:lnTo>
                  <a:lnTo>
                    <a:pt x="582" y="852"/>
                  </a:lnTo>
                  <a:lnTo>
                    <a:pt x="593" y="862"/>
                  </a:lnTo>
                  <a:lnTo>
                    <a:pt x="606" y="872"/>
                  </a:lnTo>
                  <a:lnTo>
                    <a:pt x="618" y="881"/>
                  </a:lnTo>
                  <a:lnTo>
                    <a:pt x="633" y="889"/>
                  </a:lnTo>
                  <a:lnTo>
                    <a:pt x="645" y="896"/>
                  </a:lnTo>
                  <a:lnTo>
                    <a:pt x="659" y="903"/>
                  </a:lnTo>
                  <a:lnTo>
                    <a:pt x="673" y="909"/>
                  </a:lnTo>
                  <a:lnTo>
                    <a:pt x="673" y="1022"/>
                  </a:lnTo>
                  <a:lnTo>
                    <a:pt x="255" y="1022"/>
                  </a:lnTo>
                  <a:lnTo>
                    <a:pt x="255" y="949"/>
                  </a:lnTo>
                  <a:lnTo>
                    <a:pt x="274" y="947"/>
                  </a:lnTo>
                  <a:lnTo>
                    <a:pt x="291" y="943"/>
                  </a:lnTo>
                  <a:lnTo>
                    <a:pt x="309" y="939"/>
                  </a:lnTo>
                  <a:lnTo>
                    <a:pt x="326" y="934"/>
                  </a:lnTo>
                  <a:lnTo>
                    <a:pt x="342" y="927"/>
                  </a:lnTo>
                  <a:lnTo>
                    <a:pt x="359" y="920"/>
                  </a:lnTo>
                  <a:lnTo>
                    <a:pt x="374" y="912"/>
                  </a:lnTo>
                  <a:lnTo>
                    <a:pt x="388" y="902"/>
                  </a:lnTo>
                  <a:lnTo>
                    <a:pt x="402" y="892"/>
                  </a:lnTo>
                  <a:lnTo>
                    <a:pt x="416" y="881"/>
                  </a:lnTo>
                  <a:lnTo>
                    <a:pt x="429" y="869"/>
                  </a:lnTo>
                  <a:lnTo>
                    <a:pt x="442" y="855"/>
                  </a:lnTo>
                  <a:lnTo>
                    <a:pt x="453" y="842"/>
                  </a:lnTo>
                  <a:lnTo>
                    <a:pt x="463" y="827"/>
                  </a:lnTo>
                  <a:lnTo>
                    <a:pt x="473" y="811"/>
                  </a:lnTo>
                  <a:lnTo>
                    <a:pt x="481" y="795"/>
                  </a:lnTo>
                  <a:lnTo>
                    <a:pt x="487" y="776"/>
                  </a:lnTo>
                  <a:lnTo>
                    <a:pt x="484" y="756"/>
                  </a:lnTo>
                  <a:lnTo>
                    <a:pt x="474" y="739"/>
                  </a:lnTo>
                  <a:lnTo>
                    <a:pt x="457" y="727"/>
                  </a:lnTo>
                  <a:lnTo>
                    <a:pt x="448" y="723"/>
                  </a:lnTo>
                  <a:lnTo>
                    <a:pt x="439" y="722"/>
                  </a:lnTo>
                  <a:lnTo>
                    <a:pt x="429" y="722"/>
                  </a:lnTo>
                  <a:lnTo>
                    <a:pt x="419" y="725"/>
                  </a:lnTo>
                  <a:lnTo>
                    <a:pt x="411" y="729"/>
                  </a:lnTo>
                  <a:lnTo>
                    <a:pt x="402" y="735"/>
                  </a:lnTo>
                  <a:lnTo>
                    <a:pt x="397" y="742"/>
                  </a:lnTo>
                  <a:lnTo>
                    <a:pt x="391" y="750"/>
                  </a:lnTo>
                  <a:lnTo>
                    <a:pt x="380" y="770"/>
                  </a:lnTo>
                  <a:lnTo>
                    <a:pt x="367" y="787"/>
                  </a:lnTo>
                  <a:lnTo>
                    <a:pt x="352" y="803"/>
                  </a:lnTo>
                  <a:lnTo>
                    <a:pt x="335" y="815"/>
                  </a:lnTo>
                  <a:lnTo>
                    <a:pt x="316" y="827"/>
                  </a:lnTo>
                  <a:lnTo>
                    <a:pt x="298" y="837"/>
                  </a:lnTo>
                  <a:lnTo>
                    <a:pt x="277" y="842"/>
                  </a:lnTo>
                  <a:lnTo>
                    <a:pt x="255" y="847"/>
                  </a:lnTo>
                  <a:lnTo>
                    <a:pt x="255" y="712"/>
                  </a:lnTo>
                  <a:lnTo>
                    <a:pt x="150" y="712"/>
                  </a:lnTo>
                  <a:lnTo>
                    <a:pt x="159" y="692"/>
                  </a:lnTo>
                  <a:lnTo>
                    <a:pt x="169" y="669"/>
                  </a:lnTo>
                  <a:lnTo>
                    <a:pt x="179" y="647"/>
                  </a:lnTo>
                  <a:lnTo>
                    <a:pt x="188" y="622"/>
                  </a:lnTo>
                  <a:lnTo>
                    <a:pt x="195" y="598"/>
                  </a:lnTo>
                  <a:lnTo>
                    <a:pt x="202" y="571"/>
                  </a:lnTo>
                  <a:lnTo>
                    <a:pt x="209" y="544"/>
                  </a:lnTo>
                  <a:lnTo>
                    <a:pt x="215" y="516"/>
                  </a:lnTo>
                  <a:lnTo>
                    <a:pt x="220" y="485"/>
                  </a:lnTo>
                  <a:lnTo>
                    <a:pt x="224" y="454"/>
                  </a:lnTo>
                  <a:lnTo>
                    <a:pt x="226" y="422"/>
                  </a:lnTo>
                  <a:lnTo>
                    <a:pt x="227" y="391"/>
                  </a:lnTo>
                  <a:lnTo>
                    <a:pt x="126" y="391"/>
                  </a:lnTo>
                  <a:lnTo>
                    <a:pt x="126" y="417"/>
                  </a:lnTo>
                  <a:lnTo>
                    <a:pt x="123" y="444"/>
                  </a:lnTo>
                  <a:lnTo>
                    <a:pt x="120" y="471"/>
                  </a:lnTo>
                  <a:lnTo>
                    <a:pt x="116" y="498"/>
                  </a:lnTo>
                  <a:lnTo>
                    <a:pt x="107" y="536"/>
                  </a:lnTo>
                  <a:lnTo>
                    <a:pt x="97" y="573"/>
                  </a:lnTo>
                  <a:lnTo>
                    <a:pt x="87" y="605"/>
                  </a:lnTo>
                  <a:lnTo>
                    <a:pt x="75" y="637"/>
                  </a:lnTo>
                  <a:lnTo>
                    <a:pt x="62" y="664"/>
                  </a:lnTo>
                  <a:lnTo>
                    <a:pt x="48" y="688"/>
                  </a:lnTo>
                  <a:lnTo>
                    <a:pt x="32" y="708"/>
                  </a:lnTo>
                  <a:lnTo>
                    <a:pt x="17" y="723"/>
                  </a:lnTo>
                  <a:lnTo>
                    <a:pt x="0" y="739"/>
                  </a:lnTo>
                  <a:lnTo>
                    <a:pt x="0" y="813"/>
                  </a:lnTo>
                  <a:lnTo>
                    <a:pt x="154" y="814"/>
                  </a:lnTo>
                  <a:lnTo>
                    <a:pt x="154" y="1123"/>
                  </a:lnTo>
                  <a:lnTo>
                    <a:pt x="774" y="1125"/>
                  </a:lnTo>
                  <a:lnTo>
                    <a:pt x="774" y="930"/>
                  </a:lnTo>
                  <a:lnTo>
                    <a:pt x="777" y="930"/>
                  </a:lnTo>
                  <a:lnTo>
                    <a:pt x="779" y="930"/>
                  </a:lnTo>
                  <a:lnTo>
                    <a:pt x="781" y="932"/>
                  </a:lnTo>
                  <a:lnTo>
                    <a:pt x="784" y="932"/>
                  </a:lnTo>
                  <a:lnTo>
                    <a:pt x="802" y="932"/>
                  </a:lnTo>
                  <a:lnTo>
                    <a:pt x="820" y="929"/>
                  </a:lnTo>
                  <a:lnTo>
                    <a:pt x="837" y="927"/>
                  </a:lnTo>
                  <a:lnTo>
                    <a:pt x="854" y="923"/>
                  </a:lnTo>
                  <a:lnTo>
                    <a:pt x="871" y="919"/>
                  </a:lnTo>
                  <a:lnTo>
                    <a:pt x="888" y="913"/>
                  </a:lnTo>
                  <a:lnTo>
                    <a:pt x="905" y="906"/>
                  </a:lnTo>
                  <a:lnTo>
                    <a:pt x="921" y="898"/>
                  </a:lnTo>
                  <a:lnTo>
                    <a:pt x="936" y="889"/>
                  </a:lnTo>
                  <a:lnTo>
                    <a:pt x="952" y="881"/>
                  </a:lnTo>
                  <a:lnTo>
                    <a:pt x="966" y="869"/>
                  </a:lnTo>
                  <a:lnTo>
                    <a:pt x="980" y="859"/>
                  </a:lnTo>
                  <a:lnTo>
                    <a:pt x="993" y="847"/>
                  </a:lnTo>
                  <a:lnTo>
                    <a:pt x="1005" y="834"/>
                  </a:lnTo>
                  <a:lnTo>
                    <a:pt x="1018" y="820"/>
                  </a:lnTo>
                  <a:lnTo>
                    <a:pt x="1029" y="805"/>
                  </a:lnTo>
                  <a:lnTo>
                    <a:pt x="1035" y="794"/>
                  </a:lnTo>
                  <a:lnTo>
                    <a:pt x="1038" y="781"/>
                  </a:lnTo>
                  <a:lnTo>
                    <a:pt x="1038" y="767"/>
                  </a:lnTo>
                  <a:lnTo>
                    <a:pt x="1034" y="7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5" name="Freeform 21"/>
            <p:cNvSpPr>
              <a:spLocks/>
            </p:cNvSpPr>
            <p:nvPr/>
          </p:nvSpPr>
          <p:spPr bwMode="auto">
            <a:xfrm>
              <a:off x="4641" y="3644"/>
              <a:ext cx="184" cy="185"/>
            </a:xfrm>
            <a:custGeom>
              <a:avLst/>
              <a:gdLst/>
              <a:ahLst/>
              <a:cxnLst>
                <a:cxn ang="0">
                  <a:pos x="367" y="184"/>
                </a:cxn>
                <a:cxn ang="0">
                  <a:pos x="365" y="166"/>
                </a:cxn>
                <a:cxn ang="0">
                  <a:pos x="363" y="147"/>
                </a:cxn>
                <a:cxn ang="0">
                  <a:pos x="358" y="130"/>
                </a:cxn>
                <a:cxn ang="0">
                  <a:pos x="353" y="113"/>
                </a:cxn>
                <a:cxn ang="0">
                  <a:pos x="346" y="96"/>
                </a:cxn>
                <a:cxn ang="0">
                  <a:pos x="336" y="82"/>
                </a:cxn>
                <a:cxn ang="0">
                  <a:pos x="326" y="66"/>
                </a:cxn>
                <a:cxn ang="0">
                  <a:pos x="313" y="54"/>
                </a:cxn>
                <a:cxn ang="0">
                  <a:pos x="299" y="41"/>
                </a:cxn>
                <a:cxn ang="0">
                  <a:pos x="285" y="31"/>
                </a:cxn>
                <a:cxn ang="0">
                  <a:pos x="269" y="21"/>
                </a:cxn>
                <a:cxn ang="0">
                  <a:pos x="254" y="14"/>
                </a:cxn>
                <a:cxn ang="0">
                  <a:pos x="237" y="7"/>
                </a:cxn>
                <a:cxn ang="0">
                  <a:pos x="220" y="3"/>
                </a:cxn>
                <a:cxn ang="0">
                  <a:pos x="203" y="1"/>
                </a:cxn>
                <a:cxn ang="0">
                  <a:pos x="185" y="0"/>
                </a:cxn>
                <a:cxn ang="0">
                  <a:pos x="148" y="4"/>
                </a:cxn>
                <a:cxn ang="0">
                  <a:pos x="113" y="14"/>
                </a:cxn>
                <a:cxn ang="0">
                  <a:pos x="82" y="31"/>
                </a:cxn>
                <a:cxn ang="0">
                  <a:pos x="55" y="54"/>
                </a:cxn>
                <a:cxn ang="0">
                  <a:pos x="31" y="81"/>
                </a:cxn>
                <a:cxn ang="0">
                  <a:pos x="14" y="112"/>
                </a:cxn>
                <a:cxn ang="0">
                  <a:pos x="4" y="147"/>
                </a:cxn>
                <a:cxn ang="0">
                  <a:pos x="0" y="184"/>
                </a:cxn>
                <a:cxn ang="0">
                  <a:pos x="1" y="203"/>
                </a:cxn>
                <a:cxn ang="0">
                  <a:pos x="4" y="221"/>
                </a:cxn>
                <a:cxn ang="0">
                  <a:pos x="8" y="238"/>
                </a:cxn>
                <a:cxn ang="0">
                  <a:pos x="14" y="255"/>
                </a:cxn>
                <a:cxn ang="0">
                  <a:pos x="22" y="272"/>
                </a:cxn>
                <a:cxn ang="0">
                  <a:pos x="31" y="286"/>
                </a:cxn>
                <a:cxn ang="0">
                  <a:pos x="42" y="302"/>
                </a:cxn>
                <a:cxn ang="0">
                  <a:pos x="55" y="315"/>
                </a:cxn>
                <a:cxn ang="0">
                  <a:pos x="67" y="327"/>
                </a:cxn>
                <a:cxn ang="0">
                  <a:pos x="83" y="337"/>
                </a:cxn>
                <a:cxn ang="0">
                  <a:pos x="97" y="347"/>
                </a:cxn>
                <a:cxn ang="0">
                  <a:pos x="114" y="354"/>
                </a:cxn>
                <a:cxn ang="0">
                  <a:pos x="131" y="361"/>
                </a:cxn>
                <a:cxn ang="0">
                  <a:pos x="148" y="366"/>
                </a:cxn>
                <a:cxn ang="0">
                  <a:pos x="166" y="367"/>
                </a:cxn>
                <a:cxn ang="0">
                  <a:pos x="185" y="368"/>
                </a:cxn>
                <a:cxn ang="0">
                  <a:pos x="203" y="367"/>
                </a:cxn>
                <a:cxn ang="0">
                  <a:pos x="220" y="366"/>
                </a:cxn>
                <a:cxn ang="0">
                  <a:pos x="237" y="361"/>
                </a:cxn>
                <a:cxn ang="0">
                  <a:pos x="254" y="354"/>
                </a:cxn>
                <a:cxn ang="0">
                  <a:pos x="269" y="347"/>
                </a:cxn>
                <a:cxn ang="0">
                  <a:pos x="285" y="337"/>
                </a:cxn>
                <a:cxn ang="0">
                  <a:pos x="299" y="327"/>
                </a:cxn>
                <a:cxn ang="0">
                  <a:pos x="313" y="315"/>
                </a:cxn>
                <a:cxn ang="0">
                  <a:pos x="326" y="302"/>
                </a:cxn>
                <a:cxn ang="0">
                  <a:pos x="336" y="286"/>
                </a:cxn>
                <a:cxn ang="0">
                  <a:pos x="346" y="272"/>
                </a:cxn>
                <a:cxn ang="0">
                  <a:pos x="353" y="255"/>
                </a:cxn>
                <a:cxn ang="0">
                  <a:pos x="358" y="238"/>
                </a:cxn>
                <a:cxn ang="0">
                  <a:pos x="363" y="221"/>
                </a:cxn>
                <a:cxn ang="0">
                  <a:pos x="365" y="203"/>
                </a:cxn>
                <a:cxn ang="0">
                  <a:pos x="367" y="184"/>
                </a:cxn>
              </a:cxnLst>
              <a:rect l="0" t="0" r="r" b="b"/>
              <a:pathLst>
                <a:path w="367" h="368">
                  <a:moveTo>
                    <a:pt x="367" y="184"/>
                  </a:moveTo>
                  <a:lnTo>
                    <a:pt x="365" y="166"/>
                  </a:lnTo>
                  <a:lnTo>
                    <a:pt x="363" y="147"/>
                  </a:lnTo>
                  <a:lnTo>
                    <a:pt x="358" y="130"/>
                  </a:lnTo>
                  <a:lnTo>
                    <a:pt x="353" y="113"/>
                  </a:lnTo>
                  <a:lnTo>
                    <a:pt x="346" y="96"/>
                  </a:lnTo>
                  <a:lnTo>
                    <a:pt x="336" y="82"/>
                  </a:lnTo>
                  <a:lnTo>
                    <a:pt x="326" y="66"/>
                  </a:lnTo>
                  <a:lnTo>
                    <a:pt x="313" y="54"/>
                  </a:lnTo>
                  <a:lnTo>
                    <a:pt x="299" y="41"/>
                  </a:lnTo>
                  <a:lnTo>
                    <a:pt x="285" y="31"/>
                  </a:lnTo>
                  <a:lnTo>
                    <a:pt x="269" y="21"/>
                  </a:lnTo>
                  <a:lnTo>
                    <a:pt x="254" y="14"/>
                  </a:lnTo>
                  <a:lnTo>
                    <a:pt x="237" y="7"/>
                  </a:lnTo>
                  <a:lnTo>
                    <a:pt x="220" y="3"/>
                  </a:lnTo>
                  <a:lnTo>
                    <a:pt x="203" y="1"/>
                  </a:lnTo>
                  <a:lnTo>
                    <a:pt x="185" y="0"/>
                  </a:lnTo>
                  <a:lnTo>
                    <a:pt x="148" y="4"/>
                  </a:lnTo>
                  <a:lnTo>
                    <a:pt x="113" y="14"/>
                  </a:lnTo>
                  <a:lnTo>
                    <a:pt x="82" y="31"/>
                  </a:lnTo>
                  <a:lnTo>
                    <a:pt x="55" y="54"/>
                  </a:lnTo>
                  <a:lnTo>
                    <a:pt x="31" y="81"/>
                  </a:lnTo>
                  <a:lnTo>
                    <a:pt x="14" y="112"/>
                  </a:lnTo>
                  <a:lnTo>
                    <a:pt x="4" y="147"/>
                  </a:lnTo>
                  <a:lnTo>
                    <a:pt x="0" y="184"/>
                  </a:lnTo>
                  <a:lnTo>
                    <a:pt x="1" y="203"/>
                  </a:lnTo>
                  <a:lnTo>
                    <a:pt x="4" y="221"/>
                  </a:lnTo>
                  <a:lnTo>
                    <a:pt x="8" y="238"/>
                  </a:lnTo>
                  <a:lnTo>
                    <a:pt x="14" y="255"/>
                  </a:lnTo>
                  <a:lnTo>
                    <a:pt x="22" y="272"/>
                  </a:lnTo>
                  <a:lnTo>
                    <a:pt x="31" y="286"/>
                  </a:lnTo>
                  <a:lnTo>
                    <a:pt x="42" y="302"/>
                  </a:lnTo>
                  <a:lnTo>
                    <a:pt x="55" y="315"/>
                  </a:lnTo>
                  <a:lnTo>
                    <a:pt x="67" y="327"/>
                  </a:lnTo>
                  <a:lnTo>
                    <a:pt x="83" y="337"/>
                  </a:lnTo>
                  <a:lnTo>
                    <a:pt x="97" y="347"/>
                  </a:lnTo>
                  <a:lnTo>
                    <a:pt x="114" y="354"/>
                  </a:lnTo>
                  <a:lnTo>
                    <a:pt x="131" y="361"/>
                  </a:lnTo>
                  <a:lnTo>
                    <a:pt x="148" y="366"/>
                  </a:lnTo>
                  <a:lnTo>
                    <a:pt x="166" y="367"/>
                  </a:lnTo>
                  <a:lnTo>
                    <a:pt x="185" y="368"/>
                  </a:lnTo>
                  <a:lnTo>
                    <a:pt x="203" y="367"/>
                  </a:lnTo>
                  <a:lnTo>
                    <a:pt x="220" y="366"/>
                  </a:lnTo>
                  <a:lnTo>
                    <a:pt x="237" y="361"/>
                  </a:lnTo>
                  <a:lnTo>
                    <a:pt x="254" y="354"/>
                  </a:lnTo>
                  <a:lnTo>
                    <a:pt x="269" y="347"/>
                  </a:lnTo>
                  <a:lnTo>
                    <a:pt x="285" y="337"/>
                  </a:lnTo>
                  <a:lnTo>
                    <a:pt x="299" y="327"/>
                  </a:lnTo>
                  <a:lnTo>
                    <a:pt x="313" y="315"/>
                  </a:lnTo>
                  <a:lnTo>
                    <a:pt x="326" y="302"/>
                  </a:lnTo>
                  <a:lnTo>
                    <a:pt x="336" y="286"/>
                  </a:lnTo>
                  <a:lnTo>
                    <a:pt x="346" y="272"/>
                  </a:lnTo>
                  <a:lnTo>
                    <a:pt x="353" y="255"/>
                  </a:lnTo>
                  <a:lnTo>
                    <a:pt x="358" y="238"/>
                  </a:lnTo>
                  <a:lnTo>
                    <a:pt x="363" y="221"/>
                  </a:lnTo>
                  <a:lnTo>
                    <a:pt x="365" y="203"/>
                  </a:lnTo>
                  <a:lnTo>
                    <a:pt x="367" y="18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6" name="Freeform 22"/>
            <p:cNvSpPr>
              <a:spLocks/>
            </p:cNvSpPr>
            <p:nvPr/>
          </p:nvSpPr>
          <p:spPr bwMode="auto">
            <a:xfrm>
              <a:off x="4689" y="3692"/>
              <a:ext cx="89" cy="89"/>
            </a:xfrm>
            <a:custGeom>
              <a:avLst/>
              <a:gdLst/>
              <a:ahLst/>
              <a:cxnLst>
                <a:cxn ang="0">
                  <a:pos x="89" y="178"/>
                </a:cxn>
                <a:cxn ang="0">
                  <a:pos x="80" y="178"/>
                </a:cxn>
                <a:cxn ang="0">
                  <a:pos x="70" y="177"/>
                </a:cxn>
                <a:cxn ang="0">
                  <a:pos x="62" y="174"/>
                </a:cxn>
                <a:cxn ang="0">
                  <a:pos x="55" y="171"/>
                </a:cxn>
                <a:cxn ang="0">
                  <a:pos x="46" y="169"/>
                </a:cxn>
                <a:cxn ang="0">
                  <a:pos x="39" y="164"/>
                </a:cxn>
                <a:cxn ang="0">
                  <a:pos x="32" y="159"/>
                </a:cxn>
                <a:cxn ang="0">
                  <a:pos x="25" y="153"/>
                </a:cxn>
                <a:cxn ang="0">
                  <a:pos x="14" y="139"/>
                </a:cxn>
                <a:cxn ang="0">
                  <a:pos x="7" y="123"/>
                </a:cxn>
                <a:cxn ang="0">
                  <a:pos x="1" y="108"/>
                </a:cxn>
                <a:cxn ang="0">
                  <a:pos x="0" y="89"/>
                </a:cxn>
                <a:cxn ang="0">
                  <a:pos x="1" y="71"/>
                </a:cxn>
                <a:cxn ang="0">
                  <a:pos x="7" y="55"/>
                </a:cxn>
                <a:cxn ang="0">
                  <a:pos x="14" y="39"/>
                </a:cxn>
                <a:cxn ang="0">
                  <a:pos x="25" y="25"/>
                </a:cxn>
                <a:cxn ang="0">
                  <a:pos x="32" y="20"/>
                </a:cxn>
                <a:cxn ang="0">
                  <a:pos x="39" y="14"/>
                </a:cxn>
                <a:cxn ang="0">
                  <a:pos x="46" y="10"/>
                </a:cxn>
                <a:cxn ang="0">
                  <a:pos x="55" y="5"/>
                </a:cxn>
                <a:cxn ang="0">
                  <a:pos x="62" y="4"/>
                </a:cxn>
                <a:cxn ang="0">
                  <a:pos x="70" y="1"/>
                </a:cxn>
                <a:cxn ang="0">
                  <a:pos x="80" y="0"/>
                </a:cxn>
                <a:cxn ang="0">
                  <a:pos x="89" y="0"/>
                </a:cxn>
                <a:cxn ang="0">
                  <a:pos x="97" y="0"/>
                </a:cxn>
                <a:cxn ang="0">
                  <a:pos x="106" y="1"/>
                </a:cxn>
                <a:cxn ang="0">
                  <a:pos x="114" y="4"/>
                </a:cxn>
                <a:cxn ang="0">
                  <a:pos x="121" y="5"/>
                </a:cxn>
                <a:cxn ang="0">
                  <a:pos x="130" y="10"/>
                </a:cxn>
                <a:cxn ang="0">
                  <a:pos x="137" y="14"/>
                </a:cxn>
                <a:cxn ang="0">
                  <a:pos x="142" y="20"/>
                </a:cxn>
                <a:cxn ang="0">
                  <a:pos x="149" y="25"/>
                </a:cxn>
                <a:cxn ang="0">
                  <a:pos x="161" y="39"/>
                </a:cxn>
                <a:cxn ang="0">
                  <a:pos x="169" y="55"/>
                </a:cxn>
                <a:cxn ang="0">
                  <a:pos x="175" y="71"/>
                </a:cxn>
                <a:cxn ang="0">
                  <a:pos x="176" y="89"/>
                </a:cxn>
                <a:cxn ang="0">
                  <a:pos x="175" y="108"/>
                </a:cxn>
                <a:cxn ang="0">
                  <a:pos x="169" y="125"/>
                </a:cxn>
                <a:cxn ang="0">
                  <a:pos x="161" y="139"/>
                </a:cxn>
                <a:cxn ang="0">
                  <a:pos x="151" y="153"/>
                </a:cxn>
                <a:cxn ang="0">
                  <a:pos x="138" y="163"/>
                </a:cxn>
                <a:cxn ang="0">
                  <a:pos x="123" y="171"/>
                </a:cxn>
                <a:cxn ang="0">
                  <a:pos x="106" y="177"/>
                </a:cxn>
                <a:cxn ang="0">
                  <a:pos x="89" y="178"/>
                </a:cxn>
              </a:cxnLst>
              <a:rect l="0" t="0" r="r" b="b"/>
              <a:pathLst>
                <a:path w="176" h="178">
                  <a:moveTo>
                    <a:pt x="89" y="178"/>
                  </a:moveTo>
                  <a:lnTo>
                    <a:pt x="80" y="178"/>
                  </a:lnTo>
                  <a:lnTo>
                    <a:pt x="70" y="177"/>
                  </a:lnTo>
                  <a:lnTo>
                    <a:pt x="62" y="174"/>
                  </a:lnTo>
                  <a:lnTo>
                    <a:pt x="55" y="171"/>
                  </a:lnTo>
                  <a:lnTo>
                    <a:pt x="46" y="169"/>
                  </a:lnTo>
                  <a:lnTo>
                    <a:pt x="39" y="164"/>
                  </a:lnTo>
                  <a:lnTo>
                    <a:pt x="32" y="159"/>
                  </a:lnTo>
                  <a:lnTo>
                    <a:pt x="25" y="153"/>
                  </a:lnTo>
                  <a:lnTo>
                    <a:pt x="14" y="139"/>
                  </a:lnTo>
                  <a:lnTo>
                    <a:pt x="7" y="123"/>
                  </a:lnTo>
                  <a:lnTo>
                    <a:pt x="1" y="108"/>
                  </a:lnTo>
                  <a:lnTo>
                    <a:pt x="0" y="89"/>
                  </a:lnTo>
                  <a:lnTo>
                    <a:pt x="1" y="71"/>
                  </a:lnTo>
                  <a:lnTo>
                    <a:pt x="7" y="55"/>
                  </a:lnTo>
                  <a:lnTo>
                    <a:pt x="14" y="39"/>
                  </a:lnTo>
                  <a:lnTo>
                    <a:pt x="25" y="25"/>
                  </a:lnTo>
                  <a:lnTo>
                    <a:pt x="32" y="20"/>
                  </a:lnTo>
                  <a:lnTo>
                    <a:pt x="39" y="14"/>
                  </a:lnTo>
                  <a:lnTo>
                    <a:pt x="46" y="10"/>
                  </a:lnTo>
                  <a:lnTo>
                    <a:pt x="55" y="5"/>
                  </a:lnTo>
                  <a:lnTo>
                    <a:pt x="62" y="4"/>
                  </a:lnTo>
                  <a:lnTo>
                    <a:pt x="70" y="1"/>
                  </a:lnTo>
                  <a:lnTo>
                    <a:pt x="80" y="0"/>
                  </a:lnTo>
                  <a:lnTo>
                    <a:pt x="89" y="0"/>
                  </a:lnTo>
                  <a:lnTo>
                    <a:pt x="97" y="0"/>
                  </a:lnTo>
                  <a:lnTo>
                    <a:pt x="106" y="1"/>
                  </a:lnTo>
                  <a:lnTo>
                    <a:pt x="114" y="4"/>
                  </a:lnTo>
                  <a:lnTo>
                    <a:pt x="121" y="5"/>
                  </a:lnTo>
                  <a:lnTo>
                    <a:pt x="130" y="10"/>
                  </a:lnTo>
                  <a:lnTo>
                    <a:pt x="137" y="14"/>
                  </a:lnTo>
                  <a:lnTo>
                    <a:pt x="142" y="20"/>
                  </a:lnTo>
                  <a:lnTo>
                    <a:pt x="149" y="25"/>
                  </a:lnTo>
                  <a:lnTo>
                    <a:pt x="161" y="39"/>
                  </a:lnTo>
                  <a:lnTo>
                    <a:pt x="169" y="55"/>
                  </a:lnTo>
                  <a:lnTo>
                    <a:pt x="175" y="71"/>
                  </a:lnTo>
                  <a:lnTo>
                    <a:pt x="176" y="89"/>
                  </a:lnTo>
                  <a:lnTo>
                    <a:pt x="175" y="108"/>
                  </a:lnTo>
                  <a:lnTo>
                    <a:pt x="169" y="125"/>
                  </a:lnTo>
                  <a:lnTo>
                    <a:pt x="161" y="139"/>
                  </a:lnTo>
                  <a:lnTo>
                    <a:pt x="151" y="153"/>
                  </a:lnTo>
                  <a:lnTo>
                    <a:pt x="138" y="163"/>
                  </a:lnTo>
                  <a:lnTo>
                    <a:pt x="123" y="171"/>
                  </a:lnTo>
                  <a:lnTo>
                    <a:pt x="106" y="177"/>
                  </a:lnTo>
                  <a:lnTo>
                    <a:pt x="89" y="17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7" name="Freeform 23"/>
            <p:cNvSpPr>
              <a:spLocks/>
            </p:cNvSpPr>
            <p:nvPr/>
          </p:nvSpPr>
          <p:spPr bwMode="auto">
            <a:xfrm>
              <a:off x="4867" y="3724"/>
              <a:ext cx="24" cy="25"/>
            </a:xfrm>
            <a:custGeom>
              <a:avLst/>
              <a:gdLst/>
              <a:ahLst/>
              <a:cxnLst>
                <a:cxn ang="0">
                  <a:pos x="24" y="48"/>
                </a:cxn>
                <a:cxn ang="0">
                  <a:pos x="16" y="47"/>
                </a:cxn>
                <a:cxn ang="0">
                  <a:pos x="7" y="41"/>
                </a:cxn>
                <a:cxn ang="0">
                  <a:pos x="2" y="34"/>
                </a:cxn>
                <a:cxn ang="0">
                  <a:pos x="0" y="24"/>
                </a:cxn>
                <a:cxn ang="0">
                  <a:pos x="2" y="14"/>
                </a:cxn>
                <a:cxn ang="0">
                  <a:pos x="7" y="7"/>
                </a:cxn>
                <a:cxn ang="0">
                  <a:pos x="16" y="1"/>
                </a:cxn>
                <a:cxn ang="0">
                  <a:pos x="24" y="0"/>
                </a:cxn>
                <a:cxn ang="0">
                  <a:pos x="34" y="1"/>
                </a:cxn>
                <a:cxn ang="0">
                  <a:pos x="41" y="7"/>
                </a:cxn>
                <a:cxn ang="0">
                  <a:pos x="47" y="14"/>
                </a:cxn>
                <a:cxn ang="0">
                  <a:pos x="48" y="24"/>
                </a:cxn>
                <a:cxn ang="0">
                  <a:pos x="47" y="34"/>
                </a:cxn>
                <a:cxn ang="0">
                  <a:pos x="41" y="41"/>
                </a:cxn>
                <a:cxn ang="0">
                  <a:pos x="34" y="47"/>
                </a:cxn>
                <a:cxn ang="0">
                  <a:pos x="24" y="48"/>
                </a:cxn>
              </a:cxnLst>
              <a:rect l="0" t="0" r="r" b="b"/>
              <a:pathLst>
                <a:path w="48" h="48">
                  <a:moveTo>
                    <a:pt x="24" y="48"/>
                  </a:moveTo>
                  <a:lnTo>
                    <a:pt x="16" y="47"/>
                  </a:lnTo>
                  <a:lnTo>
                    <a:pt x="7" y="41"/>
                  </a:lnTo>
                  <a:lnTo>
                    <a:pt x="2" y="34"/>
                  </a:lnTo>
                  <a:lnTo>
                    <a:pt x="0" y="24"/>
                  </a:lnTo>
                  <a:lnTo>
                    <a:pt x="2" y="14"/>
                  </a:lnTo>
                  <a:lnTo>
                    <a:pt x="7" y="7"/>
                  </a:lnTo>
                  <a:lnTo>
                    <a:pt x="16" y="1"/>
                  </a:lnTo>
                  <a:lnTo>
                    <a:pt x="24" y="0"/>
                  </a:lnTo>
                  <a:lnTo>
                    <a:pt x="34" y="1"/>
                  </a:lnTo>
                  <a:lnTo>
                    <a:pt x="41" y="7"/>
                  </a:lnTo>
                  <a:lnTo>
                    <a:pt x="47" y="14"/>
                  </a:lnTo>
                  <a:lnTo>
                    <a:pt x="48" y="24"/>
                  </a:lnTo>
                  <a:lnTo>
                    <a:pt x="47" y="34"/>
                  </a:lnTo>
                  <a:lnTo>
                    <a:pt x="41" y="41"/>
                  </a:lnTo>
                  <a:lnTo>
                    <a:pt x="34" y="47"/>
                  </a:lnTo>
                  <a:lnTo>
                    <a:pt x="24" y="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Freeform 24"/>
            <p:cNvSpPr>
              <a:spLocks/>
            </p:cNvSpPr>
            <p:nvPr/>
          </p:nvSpPr>
          <p:spPr bwMode="auto">
            <a:xfrm>
              <a:off x="4721" y="3724"/>
              <a:ext cx="25" cy="25"/>
            </a:xfrm>
            <a:custGeom>
              <a:avLst/>
              <a:gdLst/>
              <a:ahLst/>
              <a:cxnLst>
                <a:cxn ang="0">
                  <a:pos x="26" y="48"/>
                </a:cxn>
                <a:cxn ang="0">
                  <a:pos x="16" y="47"/>
                </a:cxn>
                <a:cxn ang="0">
                  <a:pos x="7" y="41"/>
                </a:cxn>
                <a:cxn ang="0">
                  <a:pos x="2" y="34"/>
                </a:cxn>
                <a:cxn ang="0">
                  <a:pos x="0" y="24"/>
                </a:cxn>
                <a:cxn ang="0">
                  <a:pos x="2" y="14"/>
                </a:cxn>
                <a:cxn ang="0">
                  <a:pos x="7" y="7"/>
                </a:cxn>
                <a:cxn ang="0">
                  <a:pos x="16" y="1"/>
                </a:cxn>
                <a:cxn ang="0">
                  <a:pos x="26" y="0"/>
                </a:cxn>
                <a:cxn ang="0">
                  <a:pos x="34" y="1"/>
                </a:cxn>
                <a:cxn ang="0">
                  <a:pos x="43" y="7"/>
                </a:cxn>
                <a:cxn ang="0">
                  <a:pos x="48" y="14"/>
                </a:cxn>
                <a:cxn ang="0">
                  <a:pos x="50" y="24"/>
                </a:cxn>
                <a:cxn ang="0">
                  <a:pos x="48" y="34"/>
                </a:cxn>
                <a:cxn ang="0">
                  <a:pos x="43" y="41"/>
                </a:cxn>
                <a:cxn ang="0">
                  <a:pos x="34" y="47"/>
                </a:cxn>
                <a:cxn ang="0">
                  <a:pos x="26" y="48"/>
                </a:cxn>
              </a:cxnLst>
              <a:rect l="0" t="0" r="r" b="b"/>
              <a:pathLst>
                <a:path w="50" h="48">
                  <a:moveTo>
                    <a:pt x="26" y="48"/>
                  </a:moveTo>
                  <a:lnTo>
                    <a:pt x="16" y="47"/>
                  </a:lnTo>
                  <a:lnTo>
                    <a:pt x="7" y="41"/>
                  </a:lnTo>
                  <a:lnTo>
                    <a:pt x="2" y="34"/>
                  </a:lnTo>
                  <a:lnTo>
                    <a:pt x="0" y="24"/>
                  </a:lnTo>
                  <a:lnTo>
                    <a:pt x="2" y="14"/>
                  </a:lnTo>
                  <a:lnTo>
                    <a:pt x="7" y="7"/>
                  </a:lnTo>
                  <a:lnTo>
                    <a:pt x="16" y="1"/>
                  </a:lnTo>
                  <a:lnTo>
                    <a:pt x="26" y="0"/>
                  </a:lnTo>
                  <a:lnTo>
                    <a:pt x="34" y="1"/>
                  </a:lnTo>
                  <a:lnTo>
                    <a:pt x="43" y="7"/>
                  </a:lnTo>
                  <a:lnTo>
                    <a:pt x="48" y="14"/>
                  </a:lnTo>
                  <a:lnTo>
                    <a:pt x="50" y="24"/>
                  </a:lnTo>
                  <a:lnTo>
                    <a:pt x="48" y="34"/>
                  </a:lnTo>
                  <a:lnTo>
                    <a:pt x="43" y="41"/>
                  </a:lnTo>
                  <a:lnTo>
                    <a:pt x="34" y="47"/>
                  </a:lnTo>
                  <a:lnTo>
                    <a:pt x="26" y="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762000"/>
          <a:ext cx="8001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152400"/>
            <a:ext cx="8229600" cy="457200"/>
          </a:xfrm>
        </p:spPr>
        <p:txBody>
          <a:bodyPr>
            <a:normAutofit/>
          </a:bodyPr>
          <a:lstStyle/>
          <a:p>
            <a:r>
              <a:rPr lang="en-US" sz="2400" u="sng" dirty="0">
                <a:solidFill>
                  <a:schemeClr val="accent1">
                    <a:lumMod val="75000"/>
                  </a:schemeClr>
                </a:solidFill>
                <a:effectLst/>
                <a:latin typeface="Garamond" pitchFamily="18" charset="0"/>
              </a:rPr>
              <a:t>Potential Monthly and Annual Incomes:*</a:t>
            </a:r>
            <a:endParaRPr lang="en-US" sz="2400" u="sng" dirty="0">
              <a:solidFill>
                <a:schemeClr val="accent1">
                  <a:lumMod val="75000"/>
                </a:schemeClr>
              </a:solidFill>
              <a:effectLst/>
            </a:endParaRPr>
          </a:p>
        </p:txBody>
      </p:sp>
      <p:sp>
        <p:nvSpPr>
          <p:cNvPr id="5" name="TextBox 4"/>
          <p:cNvSpPr txBox="1"/>
          <p:nvPr/>
        </p:nvSpPr>
        <p:spPr>
          <a:xfrm>
            <a:off x="3505200" y="5715000"/>
            <a:ext cx="5181600" cy="707886"/>
          </a:xfrm>
          <a:prstGeom prst="rect">
            <a:avLst/>
          </a:prstGeom>
          <a:noFill/>
        </p:spPr>
        <p:txBody>
          <a:bodyPr wrap="square" rtlCol="0">
            <a:spAutoFit/>
          </a:bodyPr>
          <a:lstStyle/>
          <a:p>
            <a:r>
              <a:rPr lang="en-US" sz="2000" b="1" u="sng" dirty="0">
                <a:latin typeface="Garamond" pitchFamily="18" charset="0"/>
              </a:rPr>
              <a:t>Milestones </a:t>
            </a:r>
          </a:p>
          <a:p>
            <a:r>
              <a:rPr lang="en-US" sz="2000" dirty="0">
                <a:latin typeface="Garamond" pitchFamily="18" charset="0"/>
              </a:rPr>
              <a:t>Long-Term Goals: 2 year, 5 year, 10 year, etc…</a:t>
            </a:r>
            <a:endParaRPr lang="en-US" sz="2000" dirty="0"/>
          </a:p>
        </p:txBody>
      </p:sp>
      <p:sp>
        <p:nvSpPr>
          <p:cNvPr id="6" name="TextBox 5"/>
          <p:cNvSpPr txBox="1"/>
          <p:nvPr/>
        </p:nvSpPr>
        <p:spPr>
          <a:xfrm>
            <a:off x="762000" y="5257800"/>
            <a:ext cx="5486400" cy="369332"/>
          </a:xfrm>
          <a:prstGeom prst="rect">
            <a:avLst/>
          </a:prstGeom>
          <a:noFill/>
        </p:spPr>
        <p:txBody>
          <a:bodyPr wrap="square" rtlCol="0">
            <a:spAutoFit/>
          </a:bodyPr>
          <a:lstStyle/>
          <a:p>
            <a:r>
              <a:rPr lang="en-US" dirty="0">
                <a:latin typeface="Garamond" pitchFamily="18" charset="0"/>
              </a:rPr>
              <a:t>*Incomes are based on individual efforts and will vary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382000" cy="5562600"/>
          </a:xfrm>
        </p:spPr>
        <p:txBody>
          <a:bodyPr>
            <a:normAutofit fontScale="40000" lnSpcReduction="20000"/>
          </a:bodyPr>
          <a:lstStyle/>
          <a:p>
            <a:pPr>
              <a:buNone/>
            </a:pPr>
            <a:r>
              <a:rPr lang="en-US" sz="5000" b="1" dirty="0">
                <a:latin typeface="Garamond" pitchFamily="18" charset="0"/>
              </a:rPr>
              <a:t>Do you have the opportunity to earn </a:t>
            </a:r>
            <a:r>
              <a:rPr lang="en-US" sz="5000" b="1" u="sng" dirty="0">
                <a:solidFill>
                  <a:srgbClr val="FF0000"/>
                </a:solidFill>
                <a:latin typeface="Garamond" pitchFamily="18" charset="0"/>
              </a:rPr>
              <a:t>SIX FIGURES within 5 years</a:t>
            </a:r>
            <a:r>
              <a:rPr lang="en-US" sz="5000" b="1" dirty="0">
                <a:solidFill>
                  <a:srgbClr val="FF0000"/>
                </a:solidFill>
                <a:latin typeface="Garamond" pitchFamily="18" charset="0"/>
              </a:rPr>
              <a:t> </a:t>
            </a:r>
            <a:r>
              <a:rPr lang="en-US" sz="5000" b="1" dirty="0">
                <a:latin typeface="Garamond" pitchFamily="18" charset="0"/>
              </a:rPr>
              <a:t>at your </a:t>
            </a:r>
          </a:p>
          <a:p>
            <a:pPr>
              <a:buNone/>
            </a:pPr>
            <a:r>
              <a:rPr lang="en-US" sz="5000" b="1" dirty="0">
                <a:latin typeface="Garamond" pitchFamily="18" charset="0"/>
              </a:rPr>
              <a:t>current place of employment? </a:t>
            </a:r>
          </a:p>
          <a:p>
            <a:pPr>
              <a:buNone/>
            </a:pPr>
            <a:endParaRPr lang="en-US" sz="5000" dirty="0">
              <a:latin typeface="Garamond" pitchFamily="18" charset="0"/>
            </a:endParaRPr>
          </a:p>
          <a:p>
            <a:pPr>
              <a:buNone/>
            </a:pPr>
            <a:r>
              <a:rPr lang="en-US" sz="5000" b="1" dirty="0">
                <a:latin typeface="Garamond" pitchFamily="18" charset="0"/>
              </a:rPr>
              <a:t>The great thing about this business is… </a:t>
            </a:r>
          </a:p>
          <a:p>
            <a:pPr>
              <a:buNone/>
            </a:pPr>
            <a:endParaRPr lang="en-US" sz="5000" b="1" dirty="0">
              <a:latin typeface="Garamond" pitchFamily="18" charset="0"/>
            </a:endParaRPr>
          </a:p>
          <a:p>
            <a:pPr>
              <a:buNone/>
            </a:pPr>
            <a:r>
              <a:rPr lang="en-US" sz="5000" b="1" dirty="0">
                <a:solidFill>
                  <a:srgbClr val="00B050"/>
                </a:solidFill>
                <a:latin typeface="Garamond" pitchFamily="18" charset="0"/>
              </a:rPr>
              <a:t>		You have the opportunity to make more money than</a:t>
            </a:r>
          </a:p>
          <a:p>
            <a:pPr>
              <a:buNone/>
            </a:pPr>
            <a:r>
              <a:rPr lang="en-US" sz="5000" b="1" dirty="0">
                <a:solidFill>
                  <a:srgbClr val="00B050"/>
                </a:solidFill>
                <a:latin typeface="Garamond" pitchFamily="18" charset="0"/>
              </a:rPr>
              <a:t>		 the person who introduced you to the business.</a:t>
            </a:r>
          </a:p>
          <a:p>
            <a:pPr>
              <a:buNone/>
            </a:pPr>
            <a:endParaRPr lang="en-US" sz="5000" dirty="0">
              <a:latin typeface="Garamond" pitchFamily="18" charset="0"/>
            </a:endParaRPr>
          </a:p>
          <a:p>
            <a:pPr>
              <a:buNone/>
            </a:pPr>
            <a:r>
              <a:rPr lang="en-US" sz="5000" b="1" dirty="0">
                <a:solidFill>
                  <a:schemeClr val="accent3"/>
                </a:solidFill>
                <a:latin typeface="Garamond" pitchFamily="18" charset="0"/>
              </a:rPr>
              <a:t>Another words, your success is </a:t>
            </a:r>
            <a:r>
              <a:rPr lang="en-US" sz="5000" b="1" u="sng" dirty="0">
                <a:solidFill>
                  <a:schemeClr val="accent3"/>
                </a:solidFill>
                <a:latin typeface="Garamond" pitchFamily="18" charset="0"/>
              </a:rPr>
              <a:t>NOT</a:t>
            </a:r>
            <a:r>
              <a:rPr lang="en-US" sz="5000" b="1" dirty="0">
                <a:solidFill>
                  <a:schemeClr val="accent3"/>
                </a:solidFill>
                <a:latin typeface="Garamond" pitchFamily="18" charset="0"/>
              </a:rPr>
              <a:t> dependent on your sponsor.</a:t>
            </a:r>
          </a:p>
          <a:p>
            <a:pPr>
              <a:buNone/>
            </a:pPr>
            <a:endParaRPr lang="en-US" sz="5000" b="1" dirty="0">
              <a:solidFill>
                <a:schemeClr val="accent3"/>
              </a:solidFill>
              <a:latin typeface="Garamond" pitchFamily="18" charset="0"/>
            </a:endParaRPr>
          </a:p>
          <a:p>
            <a:pPr>
              <a:buNone/>
            </a:pPr>
            <a:r>
              <a:rPr lang="en-US" sz="5000" b="1" dirty="0">
                <a:solidFill>
                  <a:srgbClr val="7030A0"/>
                </a:solidFill>
                <a:latin typeface="Garamond" pitchFamily="18" charset="0"/>
              </a:rPr>
              <a:t>By utilizing the internet and online purchasing, the whole dynamic of this </a:t>
            </a:r>
          </a:p>
          <a:p>
            <a:pPr>
              <a:buNone/>
            </a:pPr>
            <a:r>
              <a:rPr lang="en-US" sz="5000" b="1" dirty="0">
                <a:solidFill>
                  <a:srgbClr val="7030A0"/>
                </a:solidFill>
                <a:latin typeface="Garamond" pitchFamily="18" charset="0"/>
              </a:rPr>
              <a:t>industry has changed. </a:t>
            </a:r>
            <a:r>
              <a:rPr lang="en-US" sz="5000" b="1" dirty="0">
                <a:latin typeface="Garamond" pitchFamily="18" charset="0"/>
              </a:rPr>
              <a:t> </a:t>
            </a:r>
          </a:p>
          <a:p>
            <a:pPr>
              <a:buNone/>
            </a:pPr>
            <a:endParaRPr lang="en-US" sz="5000" b="1" dirty="0">
              <a:latin typeface="Garamond" pitchFamily="18" charset="0"/>
            </a:endParaRPr>
          </a:p>
          <a:p>
            <a:pPr>
              <a:buClr>
                <a:srgbClr val="C00000"/>
              </a:buClr>
              <a:buSzPct val="100000"/>
              <a:buFont typeface="Wingdings" pitchFamily="2" charset="2"/>
              <a:buChar char="Ø"/>
            </a:pPr>
            <a:r>
              <a:rPr lang="en-US" sz="5000" b="1" dirty="0">
                <a:solidFill>
                  <a:srgbClr val="C00000"/>
                </a:solidFill>
                <a:latin typeface="Garamond" pitchFamily="18" charset="0"/>
              </a:rPr>
              <a:t>No longer do you have to buy a large inventory and try to sell products door-to-door. </a:t>
            </a:r>
          </a:p>
          <a:p>
            <a:pPr>
              <a:buNone/>
            </a:pPr>
            <a:endParaRPr lang="en-US" sz="5000" dirty="0">
              <a:latin typeface="Garamond" pitchFamily="18" charset="0"/>
            </a:endParaRPr>
          </a:p>
          <a:p>
            <a:pPr>
              <a:buNone/>
            </a:pPr>
            <a:r>
              <a:rPr lang="en-US" sz="5000" b="1" dirty="0">
                <a:solidFill>
                  <a:srgbClr val="0070C0"/>
                </a:solidFill>
                <a:latin typeface="Garamond" pitchFamily="18" charset="0"/>
              </a:rPr>
              <a:t>By referring customers to your own personal website(s), they can view ALL the products and make purchases online… when and where they want.</a:t>
            </a:r>
          </a:p>
          <a:p>
            <a:pPr>
              <a:buNone/>
            </a:pPr>
            <a:endParaRPr lang="en-US" sz="2400" dirty="0">
              <a:latin typeface="Garamond" pitchFamily="18" charset="0"/>
            </a:endParaRPr>
          </a:p>
          <a:p>
            <a:pPr>
              <a:buNone/>
            </a:pPr>
            <a:endParaRPr lang="en-US" dirty="0"/>
          </a:p>
        </p:txBody>
      </p:sp>
      <p:sp>
        <p:nvSpPr>
          <p:cNvPr id="4" name="Title 3"/>
          <p:cNvSpPr>
            <a:spLocks noGrp="1"/>
          </p:cNvSpPr>
          <p:nvPr>
            <p:ph type="title"/>
          </p:nvPr>
        </p:nvSpPr>
        <p:spPr>
          <a:xfrm>
            <a:off x="304800" y="152400"/>
            <a:ext cx="8382000" cy="533400"/>
          </a:xfrm>
        </p:spPr>
        <p:txBody>
          <a:bodyPr>
            <a:normAutofit/>
          </a:bodyPr>
          <a:lstStyle/>
          <a:p>
            <a:r>
              <a:rPr lang="en-US" sz="2400" u="sng" dirty="0">
                <a:solidFill>
                  <a:schemeClr val="accent1">
                    <a:lumMod val="75000"/>
                  </a:schemeClr>
                </a:solidFill>
                <a:effectLst/>
                <a:latin typeface="Garamond" pitchFamily="18" charset="0"/>
              </a:rPr>
              <a:t>MORE ABOUT THE BUSINESS</a:t>
            </a:r>
            <a:endParaRPr lang="en-US" sz="2400" u="sn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153400" cy="5867399"/>
          </a:xfrm>
        </p:spPr>
        <p:txBody>
          <a:bodyPr>
            <a:normAutofit fontScale="85000" lnSpcReduction="20000"/>
          </a:bodyPr>
          <a:lstStyle/>
          <a:p>
            <a:pPr marL="112713" indent="-3175">
              <a:buNone/>
            </a:pPr>
            <a:r>
              <a:rPr lang="en-US" b="1" dirty="0">
                <a:solidFill>
                  <a:srgbClr val="C00000"/>
                </a:solidFill>
                <a:latin typeface="Garamond" pitchFamily="18" charset="0"/>
              </a:rPr>
              <a:t>Let’s be honest, we all wish we could have more money…</a:t>
            </a:r>
          </a:p>
          <a:p>
            <a:pPr marL="112713" indent="-3175">
              <a:buNone/>
            </a:pPr>
            <a:r>
              <a:rPr lang="en-US" b="1" dirty="0">
                <a:solidFill>
                  <a:srgbClr val="C00000"/>
                </a:solidFill>
                <a:latin typeface="Garamond" pitchFamily="18" charset="0"/>
              </a:rPr>
              <a:t>the overwhelming success of our lottery system proves this to be true. </a:t>
            </a:r>
          </a:p>
          <a:p>
            <a:pPr marL="112713" indent="-3175">
              <a:buNone/>
            </a:pPr>
            <a:endParaRPr lang="en-US" b="1" dirty="0">
              <a:latin typeface="Garamond" pitchFamily="18" charset="0"/>
            </a:endParaRPr>
          </a:p>
          <a:p>
            <a:pPr marL="112713" indent="-3175">
              <a:buNone/>
            </a:pPr>
            <a:r>
              <a:rPr lang="en-US" b="1" dirty="0">
                <a:latin typeface="Garamond" pitchFamily="18" charset="0"/>
              </a:rPr>
              <a:t>However, the odds of winning the lottery are very slim. </a:t>
            </a:r>
          </a:p>
          <a:p>
            <a:pPr marL="112713" indent="-3175">
              <a:buNone/>
            </a:pPr>
            <a:r>
              <a:rPr lang="en-US" b="1" dirty="0">
                <a:latin typeface="Garamond" pitchFamily="18" charset="0"/>
              </a:rPr>
              <a:t> </a:t>
            </a:r>
          </a:p>
          <a:p>
            <a:pPr marL="112713" indent="-3175">
              <a:buNone/>
            </a:pPr>
            <a:r>
              <a:rPr lang="en-US" b="1" dirty="0">
                <a:solidFill>
                  <a:srgbClr val="00B050"/>
                </a:solidFill>
                <a:latin typeface="Garamond" pitchFamily="18" charset="0"/>
              </a:rPr>
              <a:t>So what is the alternative? How can you increase your income without the risk of losing a lot of money in the process?  </a:t>
            </a:r>
          </a:p>
          <a:p>
            <a:pPr marL="112713" indent="-3175">
              <a:buNone/>
            </a:pPr>
            <a:r>
              <a:rPr lang="en-US" b="1" dirty="0">
                <a:latin typeface="Garamond" pitchFamily="18" charset="0"/>
              </a:rPr>
              <a:t> </a:t>
            </a:r>
          </a:p>
          <a:p>
            <a:pPr marL="112713" indent="-3175">
              <a:buNone/>
            </a:pPr>
            <a:r>
              <a:rPr lang="en-US" b="1" dirty="0">
                <a:solidFill>
                  <a:schemeClr val="accent3"/>
                </a:solidFill>
                <a:latin typeface="Garamond" pitchFamily="18" charset="0"/>
              </a:rPr>
              <a:t>With this system of making money you can </a:t>
            </a:r>
            <a:r>
              <a:rPr lang="en-US" b="1" u="sng" dirty="0">
                <a:solidFill>
                  <a:schemeClr val="accent3"/>
                </a:solidFill>
                <a:latin typeface="Garamond" pitchFamily="18" charset="0"/>
              </a:rPr>
              <a:t>supplement</a:t>
            </a:r>
            <a:r>
              <a:rPr lang="en-US" b="1" dirty="0">
                <a:solidFill>
                  <a:schemeClr val="accent3"/>
                </a:solidFill>
                <a:latin typeface="Garamond" pitchFamily="18" charset="0"/>
              </a:rPr>
              <a:t> your income, while helping others do the same.</a:t>
            </a:r>
          </a:p>
          <a:p>
            <a:pPr marL="112713" indent="-3175">
              <a:buNone/>
            </a:pPr>
            <a:endParaRPr lang="en-US" b="1" dirty="0">
              <a:latin typeface="Garamond" pitchFamily="18" charset="0"/>
            </a:endParaRPr>
          </a:p>
          <a:p>
            <a:pPr marL="112713" indent="-3175">
              <a:buNone/>
            </a:pPr>
            <a:r>
              <a:rPr lang="en-US" b="1" dirty="0">
                <a:solidFill>
                  <a:srgbClr val="7030A0"/>
                </a:solidFill>
                <a:latin typeface="Garamond" pitchFamily="18" charset="0"/>
              </a:rPr>
              <a:t>How many times have you referred, shared, or recommended a product or service to someone you know? </a:t>
            </a:r>
          </a:p>
          <a:p>
            <a:pPr marL="112713" indent="-3175">
              <a:buNone/>
            </a:pPr>
            <a:endParaRPr lang="en-US" b="1" dirty="0">
              <a:latin typeface="Garamond" pitchFamily="18" charset="0"/>
            </a:endParaRPr>
          </a:p>
          <a:p>
            <a:pPr marL="112713" indent="-3175">
              <a:buNone/>
            </a:pPr>
            <a:r>
              <a:rPr lang="en-US" b="1" dirty="0">
                <a:solidFill>
                  <a:srgbClr val="FF0000"/>
                </a:solidFill>
                <a:latin typeface="Garamond" pitchFamily="18" charset="0"/>
              </a:rPr>
              <a:t>Have you ever been compensated for your efforts? </a:t>
            </a:r>
          </a:p>
          <a:p>
            <a:pPr marL="112713" indent="-3175">
              <a:buNone/>
            </a:pPr>
            <a:endParaRPr lang="en-US" b="1" dirty="0">
              <a:latin typeface="Garamond" pitchFamily="18" charset="0"/>
            </a:endParaRPr>
          </a:p>
          <a:p>
            <a:pPr marL="112713" indent="-3175">
              <a:buNone/>
            </a:pPr>
            <a:r>
              <a:rPr lang="en-US" b="1" dirty="0">
                <a:latin typeface="Garamond" pitchFamily="18" charset="0"/>
              </a:rPr>
              <a:t>						    </a:t>
            </a:r>
            <a:r>
              <a:rPr lang="en-US" b="1" cap="all" dirty="0">
                <a:solidFill>
                  <a:srgbClr val="0070C0"/>
                </a:solidFill>
                <a:latin typeface="Garamond" pitchFamily="18" charset="0"/>
              </a:rPr>
              <a:t>Now you can.</a:t>
            </a:r>
          </a:p>
          <a:p>
            <a:endParaRPr lang="en-US" dirty="0"/>
          </a:p>
        </p:txBody>
      </p:sp>
      <p:sp>
        <p:nvSpPr>
          <p:cNvPr id="4" name="Title 3"/>
          <p:cNvSpPr>
            <a:spLocks noGrp="1"/>
          </p:cNvSpPr>
          <p:nvPr>
            <p:ph type="title"/>
          </p:nvPr>
        </p:nvSpPr>
        <p:spPr>
          <a:xfrm>
            <a:off x="457200" y="152400"/>
            <a:ext cx="8229600" cy="457200"/>
          </a:xfrm>
        </p:spPr>
        <p:txBody>
          <a:bodyPr>
            <a:normAutofit/>
          </a:bodyPr>
          <a:lstStyle/>
          <a:p>
            <a:r>
              <a:rPr lang="en-US" sz="2400" u="sng" dirty="0">
                <a:solidFill>
                  <a:schemeClr val="accent1">
                    <a:lumMod val="75000"/>
                  </a:schemeClr>
                </a:solidFill>
                <a:effectLst/>
                <a:latin typeface="Garamond" pitchFamily="18" charset="0"/>
              </a:rPr>
              <a:t>AN ALTERNATIVE TO DEBT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MPj04364060000[1]"/>
          <p:cNvPicPr>
            <a:picLocks noChangeAspect="1" noChangeArrowheads="1"/>
          </p:cNvPicPr>
          <p:nvPr/>
        </p:nvPicPr>
        <p:blipFill>
          <a:blip r:embed="rId2" cstate="print"/>
          <a:srcRect/>
          <a:stretch>
            <a:fillRect/>
          </a:stretch>
        </p:blipFill>
        <p:spPr bwMode="auto">
          <a:xfrm>
            <a:off x="6928338" y="5410200"/>
            <a:ext cx="2004646" cy="1447800"/>
          </a:xfrm>
          <a:prstGeom prst="rect">
            <a:avLst/>
          </a:prstGeom>
          <a:noFill/>
          <a:ln w="9525">
            <a:noFill/>
            <a:miter lim="800000"/>
            <a:headEnd/>
            <a:tailEnd/>
          </a:ln>
        </p:spPr>
      </p:pic>
      <p:sp>
        <p:nvSpPr>
          <p:cNvPr id="2" name="Content Placeholder 1"/>
          <p:cNvSpPr>
            <a:spLocks noGrp="1"/>
          </p:cNvSpPr>
          <p:nvPr>
            <p:ph idx="1"/>
          </p:nvPr>
        </p:nvSpPr>
        <p:spPr>
          <a:xfrm>
            <a:off x="304800" y="685800"/>
            <a:ext cx="8382000" cy="6172200"/>
          </a:xfrm>
        </p:spPr>
        <p:txBody>
          <a:bodyPr>
            <a:normAutofit fontScale="47500" lnSpcReduction="20000"/>
          </a:bodyPr>
          <a:lstStyle/>
          <a:p>
            <a:pPr marL="112713" indent="-3175">
              <a:buNone/>
            </a:pPr>
            <a:r>
              <a:rPr lang="en-US" sz="3800" b="1" dirty="0">
                <a:solidFill>
                  <a:srgbClr val="C00000"/>
                </a:solidFill>
                <a:latin typeface="Garamond" pitchFamily="18" charset="0"/>
              </a:rPr>
              <a:t>In this economy, having a secondary source of income is not </a:t>
            </a:r>
            <a:r>
              <a:rPr lang="en-US" sz="3800" b="1" u="sng" dirty="0">
                <a:solidFill>
                  <a:srgbClr val="C00000"/>
                </a:solidFill>
                <a:latin typeface="Garamond" pitchFamily="18" charset="0"/>
              </a:rPr>
              <a:t>just</a:t>
            </a:r>
            <a:r>
              <a:rPr lang="en-US" sz="3800" b="1" dirty="0">
                <a:solidFill>
                  <a:srgbClr val="C00000"/>
                </a:solidFill>
                <a:latin typeface="Garamond" pitchFamily="18" charset="0"/>
              </a:rPr>
              <a:t> a </a:t>
            </a:r>
          </a:p>
          <a:p>
            <a:pPr marL="112713" indent="-3175">
              <a:buNone/>
            </a:pPr>
            <a:r>
              <a:rPr lang="en-US" sz="3800" b="1" dirty="0">
                <a:solidFill>
                  <a:srgbClr val="C00000"/>
                </a:solidFill>
                <a:latin typeface="Garamond" pitchFamily="18" charset="0"/>
              </a:rPr>
              <a:t>good idea, it is also a necessity. </a:t>
            </a:r>
            <a:r>
              <a:rPr lang="en-US" sz="3800" b="1" dirty="0">
                <a:latin typeface="Garamond" pitchFamily="18" charset="0"/>
              </a:rPr>
              <a:t>In my opinion, a $50,000 a year income </a:t>
            </a:r>
          </a:p>
          <a:p>
            <a:pPr marL="112713" indent="-3175">
              <a:buNone/>
            </a:pPr>
            <a:r>
              <a:rPr lang="en-US" sz="3800" b="1" dirty="0">
                <a:latin typeface="Garamond" pitchFamily="18" charset="0"/>
              </a:rPr>
              <a:t>will not be enough for this current generation. </a:t>
            </a:r>
          </a:p>
          <a:p>
            <a:pPr marL="112713" indent="-3175">
              <a:buNone/>
            </a:pPr>
            <a:endParaRPr lang="en-US" sz="3800" b="1" dirty="0">
              <a:latin typeface="Garamond" pitchFamily="18" charset="0"/>
            </a:endParaRPr>
          </a:p>
          <a:p>
            <a:pPr marL="112713" indent="-3175">
              <a:buNone/>
            </a:pPr>
            <a:r>
              <a:rPr lang="en-US" sz="3800" b="1" dirty="0">
                <a:solidFill>
                  <a:srgbClr val="7030A0"/>
                </a:solidFill>
                <a:latin typeface="Garamond" pitchFamily="18" charset="0"/>
              </a:rPr>
              <a:t>I firmly believe we need to take on more of a responsibility when it comes to our financial security.  </a:t>
            </a:r>
            <a:r>
              <a:rPr lang="en-US" sz="3800" b="1" dirty="0">
                <a:latin typeface="Garamond" pitchFamily="18" charset="0"/>
              </a:rPr>
              <a:t>My objective is to educate people on the importance of "Income Diversification" and to encourage them to be more open to different means of generating money.</a:t>
            </a:r>
          </a:p>
          <a:p>
            <a:pPr marL="112713" indent="-3175">
              <a:buNone/>
            </a:pPr>
            <a:endParaRPr lang="en-US" sz="3800" b="1" dirty="0">
              <a:latin typeface="Garamond" pitchFamily="18" charset="0"/>
            </a:endParaRPr>
          </a:p>
          <a:p>
            <a:pPr marL="112713" indent="-3175">
              <a:buNone/>
            </a:pPr>
            <a:r>
              <a:rPr lang="en-US" sz="3800" b="1" dirty="0">
                <a:latin typeface="Garamond" pitchFamily="18" charset="0"/>
              </a:rPr>
              <a:t>A home-based business can allow individuals and families the </a:t>
            </a:r>
            <a:r>
              <a:rPr lang="en-US" sz="3800" b="1" dirty="0">
                <a:solidFill>
                  <a:srgbClr val="0070C0"/>
                </a:solidFill>
                <a:latin typeface="Garamond" pitchFamily="18" charset="0"/>
              </a:rPr>
              <a:t>flexibility </a:t>
            </a:r>
            <a:r>
              <a:rPr lang="en-US" sz="3800" b="1" dirty="0">
                <a:latin typeface="Garamond" pitchFamily="18" charset="0"/>
              </a:rPr>
              <a:t>to supplement their income </a:t>
            </a:r>
            <a:r>
              <a:rPr lang="en-US" sz="3800" b="1" dirty="0">
                <a:solidFill>
                  <a:srgbClr val="FF0000"/>
                </a:solidFill>
                <a:latin typeface="Garamond" pitchFamily="18" charset="0"/>
              </a:rPr>
              <a:t>on their own time, at their own pace;</a:t>
            </a:r>
            <a:r>
              <a:rPr lang="en-US" sz="3800" b="1" dirty="0">
                <a:latin typeface="Garamond" pitchFamily="18" charset="0"/>
              </a:rPr>
              <a:t> and in doing so, </a:t>
            </a:r>
            <a:r>
              <a:rPr lang="en-US" sz="3800" b="1" dirty="0">
                <a:solidFill>
                  <a:srgbClr val="00B050"/>
                </a:solidFill>
                <a:latin typeface="Garamond" pitchFamily="18" charset="0"/>
              </a:rPr>
              <a:t>generate an additional source of income that will eliminate the “dependency” </a:t>
            </a:r>
          </a:p>
          <a:p>
            <a:pPr marL="112713" indent="-3175">
              <a:buNone/>
            </a:pPr>
            <a:r>
              <a:rPr lang="en-US" sz="3800" b="1" dirty="0">
                <a:solidFill>
                  <a:srgbClr val="00B050"/>
                </a:solidFill>
                <a:latin typeface="Garamond" pitchFamily="18" charset="0"/>
              </a:rPr>
              <a:t>of credit cards and </a:t>
            </a:r>
            <a:r>
              <a:rPr lang="en-US" sz="3800" b="1" u="sng" dirty="0">
                <a:solidFill>
                  <a:srgbClr val="00B050"/>
                </a:solidFill>
                <a:latin typeface="Garamond" pitchFamily="18" charset="0"/>
              </a:rPr>
              <a:t>reduce</a:t>
            </a:r>
            <a:r>
              <a:rPr lang="en-US" sz="3800" b="1" dirty="0">
                <a:solidFill>
                  <a:srgbClr val="00B050"/>
                </a:solidFill>
                <a:latin typeface="Garamond" pitchFamily="18" charset="0"/>
              </a:rPr>
              <a:t> personal debt.  </a:t>
            </a:r>
          </a:p>
          <a:p>
            <a:pPr marL="112713" indent="-3175">
              <a:buNone/>
            </a:pPr>
            <a:endParaRPr lang="en-US" sz="3800" b="1" dirty="0">
              <a:latin typeface="Garamond" pitchFamily="18" charset="0"/>
            </a:endParaRPr>
          </a:p>
          <a:p>
            <a:pPr marL="112713" indent="-3175">
              <a:buNone/>
            </a:pPr>
            <a:r>
              <a:rPr lang="en-US" sz="3800" b="1" dirty="0">
                <a:latin typeface="Garamond" pitchFamily="18" charset="0"/>
              </a:rPr>
              <a:t>It can help those individuals, and families, who want to </a:t>
            </a:r>
            <a:r>
              <a:rPr lang="en-US" sz="3800" b="1" dirty="0">
                <a:solidFill>
                  <a:schemeClr val="accent3"/>
                </a:solidFill>
                <a:latin typeface="Garamond" pitchFamily="18" charset="0"/>
              </a:rPr>
              <a:t>regain control of their finances; </a:t>
            </a:r>
            <a:r>
              <a:rPr lang="en-US" sz="3800" b="1" dirty="0">
                <a:latin typeface="Garamond" pitchFamily="18" charset="0"/>
              </a:rPr>
              <a:t>as well as, for those people who are just </a:t>
            </a:r>
            <a:r>
              <a:rPr lang="en-US" sz="3800" b="1" dirty="0">
                <a:solidFill>
                  <a:srgbClr val="0070C0"/>
                </a:solidFill>
                <a:latin typeface="Garamond" pitchFamily="18" charset="0"/>
              </a:rPr>
              <a:t>tired of living paycheck to paycheck and want a change. </a:t>
            </a:r>
          </a:p>
          <a:p>
            <a:pPr marL="112713" indent="-3175">
              <a:buNone/>
            </a:pPr>
            <a:endParaRPr lang="en-US" sz="3800" b="1" dirty="0">
              <a:latin typeface="Garamond" pitchFamily="18" charset="0"/>
            </a:endParaRPr>
          </a:p>
          <a:p>
            <a:pPr marL="112713" indent="-3175">
              <a:buNone/>
            </a:pPr>
            <a:r>
              <a:rPr lang="en-US" sz="3800" b="1" dirty="0">
                <a:latin typeface="Garamond" pitchFamily="18" charset="0"/>
              </a:rPr>
              <a:t>Why settle for average, when you can </a:t>
            </a:r>
            <a:r>
              <a:rPr lang="en-US" sz="3800" b="1" dirty="0">
                <a:solidFill>
                  <a:srgbClr val="7030A0"/>
                </a:solidFill>
                <a:latin typeface="Garamond" pitchFamily="18" charset="0"/>
              </a:rPr>
              <a:t>ACHIEVE GREATNESS?!</a:t>
            </a:r>
          </a:p>
          <a:p>
            <a:pPr marL="112713" indent="-3175">
              <a:buNone/>
            </a:pPr>
            <a:endParaRPr lang="en-US" sz="3800" b="1" dirty="0">
              <a:latin typeface="Script MT Bold" pitchFamily="66" charset="0"/>
            </a:endParaRPr>
          </a:p>
          <a:p>
            <a:pPr marL="112713" indent="-3175">
              <a:buNone/>
            </a:pPr>
            <a:r>
              <a:rPr lang="en-US" sz="3800" b="1" dirty="0">
                <a:latin typeface="Garamond" pitchFamily="18" charset="0"/>
              </a:rPr>
              <a:t>					Best wishes to all,</a:t>
            </a:r>
          </a:p>
          <a:p>
            <a:pPr marL="112713" indent="-3175">
              <a:buNone/>
            </a:pPr>
            <a:endParaRPr lang="en-US" sz="2300" b="1" dirty="0">
              <a:solidFill>
                <a:srgbClr val="C00000"/>
              </a:solidFill>
              <a:latin typeface="Script MT Bold" pitchFamily="66" charset="0"/>
            </a:endParaRPr>
          </a:p>
          <a:p>
            <a:pPr marL="112713" indent="-3175">
              <a:buNone/>
              <a:tabLst>
                <a:tab pos="3206750" algn="l"/>
              </a:tabLst>
            </a:pPr>
            <a:r>
              <a:rPr lang="en-US" sz="3800" b="1" dirty="0">
                <a:solidFill>
                  <a:srgbClr val="C00000"/>
                </a:solidFill>
                <a:latin typeface="Script MT Bold" pitchFamily="66" charset="0"/>
              </a:rPr>
              <a:t>		</a:t>
            </a:r>
            <a:r>
              <a:rPr lang="en-US" sz="4200" b="1" dirty="0">
                <a:solidFill>
                  <a:srgbClr val="C00000"/>
                </a:solidFill>
                <a:latin typeface="Script MT Bold" pitchFamily="66" charset="0"/>
              </a:rPr>
              <a:t>            </a:t>
            </a:r>
            <a:r>
              <a:rPr lang="en-US" sz="5100" b="1" dirty="0">
                <a:solidFill>
                  <a:srgbClr val="C00000"/>
                </a:solidFill>
                <a:latin typeface="Brush Script MT" panose="03060802040406070304" pitchFamily="66" charset="0"/>
              </a:rPr>
              <a:t>John K. Doherty</a:t>
            </a:r>
            <a:endParaRPr lang="en-US" sz="3800" b="1" dirty="0">
              <a:solidFill>
                <a:srgbClr val="C00000"/>
              </a:solidFill>
              <a:latin typeface="Brush Script MT" panose="03060802040406070304" pitchFamily="66" charset="0"/>
            </a:endParaRPr>
          </a:p>
          <a:p>
            <a:pPr marL="112713" indent="-3175"/>
            <a:endParaRPr lang="en-US" dirty="0">
              <a:solidFill>
                <a:srgbClr val="C00000"/>
              </a:solidFill>
              <a:latin typeface="Script MT Bold" pitchFamily="66" charset="0"/>
            </a:endParaRPr>
          </a:p>
          <a:p>
            <a:pPr marL="112713" indent="-3175"/>
            <a:endParaRPr lang="en-US" dirty="0">
              <a:solidFill>
                <a:srgbClr val="C00000"/>
              </a:solidFill>
              <a:latin typeface="Script MT Bold" pitchFamily="66" charset="0"/>
            </a:endParaRPr>
          </a:p>
          <a:p>
            <a:endParaRPr lang="en-US" dirty="0"/>
          </a:p>
        </p:txBody>
      </p:sp>
      <p:sp>
        <p:nvSpPr>
          <p:cNvPr id="3" name="Title 2"/>
          <p:cNvSpPr>
            <a:spLocks noGrp="1"/>
          </p:cNvSpPr>
          <p:nvPr>
            <p:ph type="title"/>
          </p:nvPr>
        </p:nvSpPr>
        <p:spPr>
          <a:xfrm>
            <a:off x="304800" y="152400"/>
            <a:ext cx="8382000" cy="457200"/>
          </a:xfrm>
        </p:spPr>
        <p:txBody>
          <a:bodyPr>
            <a:normAutofit/>
          </a:bodyPr>
          <a:lstStyle/>
          <a:p>
            <a:r>
              <a:rPr lang="en-US" sz="2400" u="sng" dirty="0">
                <a:solidFill>
                  <a:schemeClr val="accent1">
                    <a:lumMod val="75000"/>
                  </a:schemeClr>
                </a:solidFill>
                <a:effectLst/>
                <a:latin typeface="Garamond" pitchFamily="18" charset="0"/>
              </a:rPr>
              <a:t>FINAL THOUGHTS</a:t>
            </a:r>
          </a:p>
        </p:txBody>
      </p:sp>
      <p:pic>
        <p:nvPicPr>
          <p:cNvPr id="2050" name="Picture 2" descr="MCj04247840000[1]"/>
          <p:cNvPicPr>
            <a:picLocks noChangeAspect="1" noChangeArrowheads="1"/>
          </p:cNvPicPr>
          <p:nvPr/>
        </p:nvPicPr>
        <p:blipFill>
          <a:blip r:embed="rId3"/>
          <a:srcRect/>
          <a:stretch>
            <a:fillRect/>
          </a:stretch>
        </p:blipFill>
        <p:spPr bwMode="auto">
          <a:xfrm>
            <a:off x="7696200" y="228600"/>
            <a:ext cx="1180796" cy="108529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762000"/>
            <a:ext cx="4038600" cy="5410200"/>
          </a:xfrm>
        </p:spPr>
        <p:txBody>
          <a:bodyPr>
            <a:noAutofit/>
          </a:bodyPr>
          <a:lstStyle/>
          <a:p>
            <a:pPr>
              <a:buNone/>
            </a:pPr>
            <a:r>
              <a:rPr lang="en-US" sz="1400" b="1" u="sng" dirty="0">
                <a:solidFill>
                  <a:srgbClr val="FF0000"/>
                </a:solidFill>
                <a:latin typeface="Comic Sans MS" pitchFamily="66" charset="0"/>
              </a:rPr>
              <a:t>A</a:t>
            </a:r>
            <a:r>
              <a:rPr lang="en-US" sz="1400" u="sng" dirty="0">
                <a:solidFill>
                  <a:srgbClr val="FF0000"/>
                </a:solidFill>
                <a:latin typeface="Comic Sans MS" pitchFamily="66" charset="0"/>
              </a:rPr>
              <a:t>ttitude</a:t>
            </a:r>
            <a:r>
              <a:rPr lang="en-US" sz="1400" dirty="0">
                <a:solidFill>
                  <a:srgbClr val="FF0000"/>
                </a:solidFill>
                <a:latin typeface="Comic Sans MS" pitchFamily="66" charset="0"/>
              </a:rPr>
              <a:t> – stay positive and excited at ALL 	times.</a:t>
            </a:r>
          </a:p>
          <a:p>
            <a:pPr>
              <a:buNone/>
            </a:pPr>
            <a:r>
              <a:rPr lang="en-US" sz="1400" b="1" u="sng" dirty="0">
                <a:solidFill>
                  <a:srgbClr val="7030A0"/>
                </a:solidFill>
                <a:latin typeface="Comic Sans MS" pitchFamily="66" charset="0"/>
              </a:rPr>
              <a:t>B</a:t>
            </a:r>
            <a:r>
              <a:rPr lang="en-US" sz="1400" u="sng" dirty="0">
                <a:solidFill>
                  <a:srgbClr val="7030A0"/>
                </a:solidFill>
                <a:latin typeface="Comic Sans MS" pitchFamily="66" charset="0"/>
              </a:rPr>
              <a:t>rave</a:t>
            </a:r>
            <a:r>
              <a:rPr lang="en-US" sz="1400" dirty="0">
                <a:solidFill>
                  <a:srgbClr val="7030A0"/>
                </a:solidFill>
                <a:latin typeface="Comic Sans MS" pitchFamily="66" charset="0"/>
              </a:rPr>
              <a:t> – trying something new takes courage… 	be brave!</a:t>
            </a:r>
          </a:p>
          <a:p>
            <a:pPr>
              <a:buNone/>
            </a:pPr>
            <a:r>
              <a:rPr lang="en-US" sz="1400" b="1" u="sng" dirty="0">
                <a:solidFill>
                  <a:srgbClr val="0070C0"/>
                </a:solidFill>
                <a:latin typeface="Comic Sans MS" pitchFamily="66" charset="0"/>
              </a:rPr>
              <a:t>C</a:t>
            </a:r>
            <a:r>
              <a:rPr lang="en-US" sz="1400" u="sng" dirty="0">
                <a:solidFill>
                  <a:srgbClr val="0070C0"/>
                </a:solidFill>
                <a:latin typeface="Comic Sans MS" pitchFamily="66" charset="0"/>
              </a:rPr>
              <a:t>ommitment</a:t>
            </a:r>
            <a:r>
              <a:rPr lang="en-US" sz="1400" dirty="0">
                <a:solidFill>
                  <a:srgbClr val="0070C0"/>
                </a:solidFill>
                <a:latin typeface="Comic Sans MS" pitchFamily="66" charset="0"/>
              </a:rPr>
              <a:t> – don’t give-up… stay focused on 	your goals.</a:t>
            </a:r>
          </a:p>
          <a:p>
            <a:pPr>
              <a:buNone/>
            </a:pPr>
            <a:r>
              <a:rPr lang="en-US" sz="1400" b="1" u="sng" dirty="0">
                <a:solidFill>
                  <a:schemeClr val="accent3"/>
                </a:solidFill>
                <a:latin typeface="Comic Sans MS" pitchFamily="66" charset="0"/>
              </a:rPr>
              <a:t>D</a:t>
            </a:r>
            <a:r>
              <a:rPr lang="en-US" sz="1400" u="sng" dirty="0">
                <a:solidFill>
                  <a:schemeClr val="accent3"/>
                </a:solidFill>
                <a:latin typeface="Comic Sans MS" pitchFamily="66" charset="0"/>
              </a:rPr>
              <a:t>esire</a:t>
            </a:r>
            <a:r>
              <a:rPr lang="en-US" sz="1400" dirty="0">
                <a:solidFill>
                  <a:schemeClr val="accent3"/>
                </a:solidFill>
                <a:latin typeface="Comic Sans MS" pitchFamily="66" charset="0"/>
              </a:rPr>
              <a:t> – have the willingness and 	determination to succeed.</a:t>
            </a:r>
          </a:p>
          <a:p>
            <a:pPr>
              <a:buNone/>
            </a:pPr>
            <a:r>
              <a:rPr lang="en-US" sz="1400" b="1" u="sng" dirty="0">
                <a:solidFill>
                  <a:srgbClr val="00B050"/>
                </a:solidFill>
                <a:latin typeface="Comic Sans MS" pitchFamily="66" charset="0"/>
              </a:rPr>
              <a:t>E</a:t>
            </a:r>
            <a:r>
              <a:rPr lang="en-US" sz="1400" u="sng" dirty="0">
                <a:solidFill>
                  <a:srgbClr val="00B050"/>
                </a:solidFill>
                <a:latin typeface="Comic Sans MS" pitchFamily="66" charset="0"/>
              </a:rPr>
              <a:t>nthusiasm</a:t>
            </a:r>
            <a:r>
              <a:rPr lang="en-US" sz="1400" dirty="0">
                <a:solidFill>
                  <a:srgbClr val="00B050"/>
                </a:solidFill>
                <a:latin typeface="Comic Sans MS" pitchFamily="66" charset="0"/>
              </a:rPr>
              <a:t> – be excited and have fun with 	the business.</a:t>
            </a:r>
          </a:p>
          <a:p>
            <a:pPr>
              <a:buNone/>
            </a:pPr>
            <a:r>
              <a:rPr lang="en-US" sz="1400" b="1" u="sng" dirty="0">
                <a:solidFill>
                  <a:srgbClr val="7030A0"/>
                </a:solidFill>
                <a:latin typeface="Comic Sans MS" pitchFamily="66" charset="0"/>
              </a:rPr>
              <a:t>F</a:t>
            </a:r>
            <a:r>
              <a:rPr lang="en-US" sz="1400" u="sng" dirty="0">
                <a:solidFill>
                  <a:srgbClr val="7030A0"/>
                </a:solidFill>
                <a:latin typeface="Comic Sans MS" pitchFamily="66" charset="0"/>
              </a:rPr>
              <a:t>amily</a:t>
            </a:r>
            <a:r>
              <a:rPr lang="en-US" sz="1400" dirty="0">
                <a:solidFill>
                  <a:srgbClr val="7030A0"/>
                </a:solidFill>
                <a:latin typeface="Comic Sans MS" pitchFamily="66" charset="0"/>
              </a:rPr>
              <a:t> – having the time &amp; money to enjoy 	with loved ones.</a:t>
            </a:r>
          </a:p>
          <a:p>
            <a:pPr>
              <a:buNone/>
            </a:pPr>
            <a:r>
              <a:rPr lang="en-US" sz="1400" b="1" u="sng" dirty="0">
                <a:solidFill>
                  <a:srgbClr val="00B0F0"/>
                </a:solidFill>
                <a:latin typeface="Comic Sans MS" pitchFamily="66" charset="0"/>
              </a:rPr>
              <a:t>G</a:t>
            </a:r>
            <a:r>
              <a:rPr lang="en-US" sz="1400" u="sng" dirty="0">
                <a:solidFill>
                  <a:srgbClr val="00B0F0"/>
                </a:solidFill>
                <a:latin typeface="Comic Sans MS" pitchFamily="66" charset="0"/>
              </a:rPr>
              <a:t>oals</a:t>
            </a:r>
            <a:r>
              <a:rPr lang="en-US" sz="1400" dirty="0">
                <a:solidFill>
                  <a:srgbClr val="00B0F0"/>
                </a:solidFill>
                <a:latin typeface="Comic Sans MS" pitchFamily="66" charset="0"/>
              </a:rPr>
              <a:t> – set short-term and long-term goals… 	stay on course.</a:t>
            </a:r>
          </a:p>
          <a:p>
            <a:pPr>
              <a:buNone/>
            </a:pPr>
            <a:r>
              <a:rPr lang="en-US" sz="1400" b="1" u="sng" dirty="0">
                <a:solidFill>
                  <a:srgbClr val="FF0000"/>
                </a:solidFill>
                <a:latin typeface="Comic Sans MS" pitchFamily="66" charset="0"/>
              </a:rPr>
              <a:t>H</a:t>
            </a:r>
            <a:r>
              <a:rPr lang="en-US" sz="1400" u="sng" dirty="0">
                <a:solidFill>
                  <a:srgbClr val="FF0000"/>
                </a:solidFill>
                <a:latin typeface="Comic Sans MS" pitchFamily="66" charset="0"/>
              </a:rPr>
              <a:t>ealth</a:t>
            </a:r>
            <a:r>
              <a:rPr lang="en-US" sz="1400" dirty="0">
                <a:solidFill>
                  <a:srgbClr val="FF0000"/>
                </a:solidFill>
                <a:latin typeface="Comic Sans MS" pitchFamily="66" charset="0"/>
              </a:rPr>
              <a:t> – reduce financial stresses and live 	happier.</a:t>
            </a:r>
          </a:p>
          <a:p>
            <a:pPr>
              <a:buNone/>
            </a:pPr>
            <a:r>
              <a:rPr lang="en-US" sz="1400" b="1" u="sng" dirty="0">
                <a:solidFill>
                  <a:srgbClr val="C00000"/>
                </a:solidFill>
                <a:latin typeface="Comic Sans MS" pitchFamily="66" charset="0"/>
              </a:rPr>
              <a:t>I</a:t>
            </a:r>
            <a:r>
              <a:rPr lang="en-US" sz="1400" u="sng" dirty="0">
                <a:solidFill>
                  <a:srgbClr val="C00000"/>
                </a:solidFill>
                <a:latin typeface="Comic Sans MS" pitchFamily="66" charset="0"/>
              </a:rPr>
              <a:t>ntegrity</a:t>
            </a:r>
            <a:r>
              <a:rPr lang="en-US" sz="1400" dirty="0">
                <a:solidFill>
                  <a:srgbClr val="C00000"/>
                </a:solidFill>
                <a:latin typeface="Comic Sans MS" pitchFamily="66" charset="0"/>
              </a:rPr>
              <a:t> – don’t misrepresent the business 	or opportunity.</a:t>
            </a:r>
          </a:p>
          <a:p>
            <a:pPr>
              <a:buNone/>
            </a:pPr>
            <a:r>
              <a:rPr lang="en-US" sz="1400" b="1" u="sng" dirty="0">
                <a:solidFill>
                  <a:schemeClr val="accent3"/>
                </a:solidFill>
                <a:latin typeface="Comic Sans MS" pitchFamily="66" charset="0"/>
              </a:rPr>
              <a:t>J</a:t>
            </a:r>
            <a:r>
              <a:rPr lang="en-US" sz="1400" u="sng" dirty="0">
                <a:solidFill>
                  <a:schemeClr val="accent3"/>
                </a:solidFill>
                <a:latin typeface="Comic Sans MS" pitchFamily="66" charset="0"/>
              </a:rPr>
              <a:t>ust Do It</a:t>
            </a:r>
            <a:r>
              <a:rPr lang="en-US" sz="1400" dirty="0">
                <a:solidFill>
                  <a:schemeClr val="accent3"/>
                </a:solidFill>
                <a:latin typeface="Comic Sans MS" pitchFamily="66" charset="0"/>
              </a:rPr>
              <a:t> – don’t hesitate, make a decision 	&amp; jump right in. </a:t>
            </a:r>
          </a:p>
          <a:p>
            <a:pPr>
              <a:buNone/>
            </a:pPr>
            <a:r>
              <a:rPr lang="en-US" sz="1400" b="1" u="sng" dirty="0">
                <a:solidFill>
                  <a:srgbClr val="00B050"/>
                </a:solidFill>
                <a:latin typeface="Comic Sans MS" pitchFamily="66" charset="0"/>
              </a:rPr>
              <a:t>K</a:t>
            </a:r>
            <a:r>
              <a:rPr lang="en-US" sz="1400" u="sng" dirty="0">
                <a:solidFill>
                  <a:srgbClr val="00B050"/>
                </a:solidFill>
                <a:latin typeface="Comic Sans MS" pitchFamily="66" charset="0"/>
              </a:rPr>
              <a:t>nowledge</a:t>
            </a:r>
            <a:r>
              <a:rPr lang="en-US" sz="1400" dirty="0">
                <a:solidFill>
                  <a:srgbClr val="00B050"/>
                </a:solidFill>
                <a:latin typeface="Comic Sans MS" pitchFamily="66" charset="0"/>
              </a:rPr>
              <a:t> – training is important… learn as 	much as you can. </a:t>
            </a:r>
          </a:p>
        </p:txBody>
      </p:sp>
      <p:sp>
        <p:nvSpPr>
          <p:cNvPr id="3" name="Content Placeholder 2"/>
          <p:cNvSpPr>
            <a:spLocks noGrp="1"/>
          </p:cNvSpPr>
          <p:nvPr>
            <p:ph sz="half" idx="2"/>
          </p:nvPr>
        </p:nvSpPr>
        <p:spPr>
          <a:xfrm>
            <a:off x="4648200" y="762000"/>
            <a:ext cx="4038600" cy="5486400"/>
          </a:xfrm>
        </p:spPr>
        <p:txBody>
          <a:bodyPr>
            <a:normAutofit fontScale="25000" lnSpcReduction="20000"/>
          </a:bodyPr>
          <a:lstStyle/>
          <a:p>
            <a:pPr>
              <a:buNone/>
            </a:pPr>
            <a:r>
              <a:rPr lang="en-US" sz="5600" b="1" u="sng" dirty="0">
                <a:solidFill>
                  <a:srgbClr val="00B0F0"/>
                </a:solidFill>
                <a:latin typeface="Comic Sans MS" pitchFamily="66" charset="0"/>
              </a:rPr>
              <a:t>L</a:t>
            </a:r>
            <a:r>
              <a:rPr lang="en-US" sz="5600" u="sng" dirty="0">
                <a:solidFill>
                  <a:srgbClr val="00B0F0"/>
                </a:solidFill>
                <a:latin typeface="Comic Sans MS" pitchFamily="66" charset="0"/>
              </a:rPr>
              <a:t>ifestyle</a:t>
            </a:r>
            <a:r>
              <a:rPr lang="en-US" sz="5600" dirty="0">
                <a:solidFill>
                  <a:srgbClr val="00B0F0"/>
                </a:solidFill>
                <a:latin typeface="Comic Sans MS" pitchFamily="66" charset="0"/>
              </a:rPr>
              <a:t> – having the time and means to 	REALLY  enjoy life.</a:t>
            </a:r>
          </a:p>
          <a:p>
            <a:pPr>
              <a:buNone/>
            </a:pPr>
            <a:r>
              <a:rPr lang="en-US" sz="5600" b="1" u="sng" dirty="0">
                <a:solidFill>
                  <a:srgbClr val="00B050"/>
                </a:solidFill>
                <a:latin typeface="Comic Sans MS" pitchFamily="66" charset="0"/>
              </a:rPr>
              <a:t>M</a:t>
            </a:r>
            <a:r>
              <a:rPr lang="en-US" sz="5600" u="sng" dirty="0">
                <a:solidFill>
                  <a:srgbClr val="00B050"/>
                </a:solidFill>
                <a:latin typeface="Comic Sans MS" pitchFamily="66" charset="0"/>
              </a:rPr>
              <a:t>oney</a:t>
            </a:r>
            <a:r>
              <a:rPr lang="en-US" sz="5600" dirty="0">
                <a:solidFill>
                  <a:srgbClr val="00B050"/>
                </a:solidFill>
                <a:latin typeface="Comic Sans MS" pitchFamily="66" charset="0"/>
              </a:rPr>
              <a:t> – the potential to make lots and lots 	of money $$$!!!</a:t>
            </a:r>
          </a:p>
          <a:p>
            <a:pPr>
              <a:buNone/>
            </a:pPr>
            <a:r>
              <a:rPr lang="en-US" sz="5600" b="1" u="sng" dirty="0">
                <a:solidFill>
                  <a:schemeClr val="accent3"/>
                </a:solidFill>
                <a:latin typeface="Comic Sans MS" pitchFamily="66" charset="0"/>
              </a:rPr>
              <a:t>N</a:t>
            </a:r>
            <a:r>
              <a:rPr lang="en-US" sz="5600" u="sng" dirty="0">
                <a:solidFill>
                  <a:schemeClr val="accent3"/>
                </a:solidFill>
                <a:latin typeface="Comic Sans MS" pitchFamily="66" charset="0"/>
              </a:rPr>
              <a:t>ew</a:t>
            </a:r>
            <a:r>
              <a:rPr lang="en-US" sz="5600" dirty="0">
                <a:solidFill>
                  <a:schemeClr val="accent3"/>
                </a:solidFill>
                <a:latin typeface="Comic Sans MS" pitchFamily="66" charset="0"/>
              </a:rPr>
              <a:t> – experiences, new friends, new </a:t>
            </a:r>
            <a:r>
              <a:rPr lang="en-US" sz="5600" dirty="0">
                <a:latin typeface="Comic Sans MS" pitchFamily="66" charset="0"/>
              </a:rPr>
              <a:t>	</a:t>
            </a:r>
            <a:r>
              <a:rPr lang="en-US" sz="5600" dirty="0">
                <a:solidFill>
                  <a:schemeClr val="accent3"/>
                </a:solidFill>
                <a:latin typeface="Comic Sans MS" pitchFamily="66" charset="0"/>
              </a:rPr>
              <a:t>lifestyle.</a:t>
            </a:r>
          </a:p>
          <a:p>
            <a:pPr>
              <a:buNone/>
            </a:pPr>
            <a:r>
              <a:rPr lang="en-US" sz="5600" b="1" u="sng" dirty="0">
                <a:solidFill>
                  <a:srgbClr val="C00000"/>
                </a:solidFill>
                <a:latin typeface="Comic Sans MS" pitchFamily="66" charset="0"/>
              </a:rPr>
              <a:t>O</a:t>
            </a:r>
            <a:r>
              <a:rPr lang="en-US" sz="5600" u="sng" dirty="0">
                <a:solidFill>
                  <a:srgbClr val="C00000"/>
                </a:solidFill>
                <a:latin typeface="Comic Sans MS" pitchFamily="66" charset="0"/>
              </a:rPr>
              <a:t>pportunity</a:t>
            </a:r>
            <a:r>
              <a:rPr lang="en-US" sz="5600" dirty="0">
                <a:solidFill>
                  <a:srgbClr val="C00000"/>
                </a:solidFill>
                <a:latin typeface="Comic Sans MS" pitchFamily="66" charset="0"/>
              </a:rPr>
              <a:t> – when it knocks… ANSWER it.</a:t>
            </a:r>
          </a:p>
          <a:p>
            <a:pPr>
              <a:buNone/>
            </a:pPr>
            <a:r>
              <a:rPr lang="en-US" sz="5600" b="1" u="sng" dirty="0">
                <a:solidFill>
                  <a:srgbClr val="7030A0"/>
                </a:solidFill>
                <a:latin typeface="Comic Sans MS" pitchFamily="66" charset="0"/>
              </a:rPr>
              <a:t>P</a:t>
            </a:r>
            <a:r>
              <a:rPr lang="en-US" sz="5600" u="sng" dirty="0">
                <a:solidFill>
                  <a:srgbClr val="7030A0"/>
                </a:solidFill>
                <a:latin typeface="Comic Sans MS" pitchFamily="66" charset="0"/>
              </a:rPr>
              <a:t>ersistent</a:t>
            </a:r>
            <a:r>
              <a:rPr lang="en-US" sz="5600" dirty="0">
                <a:solidFill>
                  <a:srgbClr val="7030A0"/>
                </a:solidFill>
                <a:latin typeface="Comic Sans MS" pitchFamily="66" charset="0"/>
              </a:rPr>
              <a:t> – keep trying during obstacles and 	challenges. </a:t>
            </a:r>
          </a:p>
          <a:p>
            <a:pPr>
              <a:buNone/>
            </a:pPr>
            <a:r>
              <a:rPr lang="en-US" sz="5600" b="1" u="sng" dirty="0">
                <a:solidFill>
                  <a:srgbClr val="0070C0"/>
                </a:solidFill>
                <a:latin typeface="Comic Sans MS" pitchFamily="66" charset="0"/>
              </a:rPr>
              <a:t>Q</a:t>
            </a:r>
            <a:r>
              <a:rPr lang="en-US" sz="5600" u="sng" dirty="0">
                <a:solidFill>
                  <a:srgbClr val="0070C0"/>
                </a:solidFill>
                <a:latin typeface="Comic Sans MS" pitchFamily="66" charset="0"/>
              </a:rPr>
              <a:t>uitting</a:t>
            </a:r>
            <a:r>
              <a:rPr lang="en-US" sz="5600" dirty="0">
                <a:solidFill>
                  <a:srgbClr val="0070C0"/>
                </a:solidFill>
                <a:latin typeface="Comic Sans MS" pitchFamily="66" charset="0"/>
              </a:rPr>
              <a:t> – is NEVER an option!</a:t>
            </a:r>
          </a:p>
          <a:p>
            <a:pPr>
              <a:buNone/>
            </a:pPr>
            <a:r>
              <a:rPr lang="en-US" sz="5600" b="1" u="sng" dirty="0">
                <a:solidFill>
                  <a:schemeClr val="accent3"/>
                </a:solidFill>
                <a:latin typeface="Comic Sans MS" pitchFamily="66" charset="0"/>
              </a:rPr>
              <a:t>R</a:t>
            </a:r>
            <a:r>
              <a:rPr lang="en-US" sz="5600" u="sng" dirty="0">
                <a:solidFill>
                  <a:schemeClr val="accent3"/>
                </a:solidFill>
                <a:latin typeface="Comic Sans MS" pitchFamily="66" charset="0"/>
              </a:rPr>
              <a:t>elax</a:t>
            </a:r>
            <a:r>
              <a:rPr lang="en-US" sz="5600" dirty="0">
                <a:solidFill>
                  <a:schemeClr val="accent3"/>
                </a:solidFill>
                <a:latin typeface="Comic Sans MS" pitchFamily="66" charset="0"/>
              </a:rPr>
              <a:t> – take a deep breathe… this is not 	“rocket science”</a:t>
            </a:r>
          </a:p>
          <a:p>
            <a:pPr>
              <a:buNone/>
            </a:pPr>
            <a:r>
              <a:rPr lang="en-US" sz="5600" b="1" u="sng" dirty="0">
                <a:solidFill>
                  <a:srgbClr val="00B050"/>
                </a:solidFill>
                <a:latin typeface="Comic Sans MS" pitchFamily="66" charset="0"/>
              </a:rPr>
              <a:t>S</a:t>
            </a:r>
            <a:r>
              <a:rPr lang="en-US" sz="5600" u="sng" dirty="0">
                <a:solidFill>
                  <a:srgbClr val="00B050"/>
                </a:solidFill>
                <a:latin typeface="Comic Sans MS" pitchFamily="66" charset="0"/>
              </a:rPr>
              <a:t>trength</a:t>
            </a:r>
            <a:r>
              <a:rPr lang="en-US" sz="5600" dirty="0">
                <a:solidFill>
                  <a:srgbClr val="00B050"/>
                </a:solidFill>
                <a:latin typeface="Comic Sans MS" pitchFamily="66" charset="0"/>
              </a:rPr>
              <a:t> – you will need a “backbone” &amp; thick 	skin.</a:t>
            </a:r>
          </a:p>
          <a:p>
            <a:pPr>
              <a:buNone/>
            </a:pPr>
            <a:r>
              <a:rPr lang="en-US" sz="5600" b="1" u="sng" dirty="0">
                <a:solidFill>
                  <a:srgbClr val="FF0000"/>
                </a:solidFill>
                <a:latin typeface="Comic Sans MS" pitchFamily="66" charset="0"/>
              </a:rPr>
              <a:t>T</a:t>
            </a:r>
            <a:r>
              <a:rPr lang="en-US" sz="5600" u="sng" dirty="0">
                <a:solidFill>
                  <a:srgbClr val="FF0000"/>
                </a:solidFill>
                <a:latin typeface="Comic Sans MS" pitchFamily="66" charset="0"/>
              </a:rPr>
              <a:t>eachable</a:t>
            </a:r>
            <a:r>
              <a:rPr lang="en-US" sz="5600" dirty="0">
                <a:solidFill>
                  <a:srgbClr val="FF0000"/>
                </a:solidFill>
                <a:latin typeface="Comic Sans MS" pitchFamily="66" charset="0"/>
              </a:rPr>
              <a:t> – put your ego aside and be open 	to new ideas.</a:t>
            </a:r>
          </a:p>
          <a:p>
            <a:pPr>
              <a:buNone/>
            </a:pPr>
            <a:r>
              <a:rPr lang="en-US" sz="5600" b="1" u="sng" dirty="0">
                <a:solidFill>
                  <a:srgbClr val="7030A0"/>
                </a:solidFill>
                <a:latin typeface="Comic Sans MS" pitchFamily="66" charset="0"/>
              </a:rPr>
              <a:t>U</a:t>
            </a:r>
            <a:r>
              <a:rPr lang="en-US" sz="5600" u="sng" dirty="0">
                <a:solidFill>
                  <a:srgbClr val="7030A0"/>
                </a:solidFill>
                <a:latin typeface="Comic Sans MS" pitchFamily="66" charset="0"/>
              </a:rPr>
              <a:t>nderstanding</a:t>
            </a:r>
            <a:r>
              <a:rPr lang="en-US" sz="5600" dirty="0">
                <a:solidFill>
                  <a:srgbClr val="7030A0"/>
                </a:solidFill>
                <a:latin typeface="Comic Sans MS" pitchFamily="66" charset="0"/>
              </a:rPr>
              <a:t> – be patient and understand 	it’s a process.</a:t>
            </a:r>
          </a:p>
          <a:p>
            <a:pPr>
              <a:buNone/>
            </a:pPr>
            <a:r>
              <a:rPr lang="en-US" sz="5600" b="1" u="sng" dirty="0">
                <a:solidFill>
                  <a:srgbClr val="00B050"/>
                </a:solidFill>
                <a:latin typeface="Comic Sans MS" pitchFamily="66" charset="0"/>
              </a:rPr>
              <a:t>V</a:t>
            </a:r>
            <a:r>
              <a:rPr lang="en-US" sz="5600" u="sng" dirty="0">
                <a:solidFill>
                  <a:srgbClr val="00B050"/>
                </a:solidFill>
                <a:latin typeface="Comic Sans MS" pitchFamily="66" charset="0"/>
              </a:rPr>
              <a:t>olume</a:t>
            </a:r>
            <a:r>
              <a:rPr lang="en-US" sz="5600" dirty="0">
                <a:solidFill>
                  <a:srgbClr val="00B050"/>
                </a:solidFill>
                <a:latin typeface="Comic Sans MS" pitchFamily="66" charset="0"/>
              </a:rPr>
              <a:t> – it’s a numbers game, so talk, share, 	and promote. </a:t>
            </a:r>
          </a:p>
          <a:p>
            <a:pPr>
              <a:buNone/>
            </a:pPr>
            <a:r>
              <a:rPr lang="en-US" sz="5600" b="1" u="sng" dirty="0">
                <a:solidFill>
                  <a:srgbClr val="00B0F0"/>
                </a:solidFill>
                <a:latin typeface="Comic Sans MS" pitchFamily="66" charset="0"/>
              </a:rPr>
              <a:t>W</a:t>
            </a:r>
            <a:r>
              <a:rPr lang="en-US" sz="5600" u="sng" dirty="0">
                <a:solidFill>
                  <a:srgbClr val="00B0F0"/>
                </a:solidFill>
                <a:latin typeface="Comic Sans MS" pitchFamily="66" charset="0"/>
              </a:rPr>
              <a:t>hy</a:t>
            </a:r>
            <a:r>
              <a:rPr lang="en-US" sz="5600" dirty="0">
                <a:solidFill>
                  <a:srgbClr val="00B0F0"/>
                </a:solidFill>
                <a:latin typeface="Comic Sans MS" pitchFamily="66" charset="0"/>
              </a:rPr>
              <a:t> – make a list of reasons why you NEED 	this business.</a:t>
            </a:r>
          </a:p>
          <a:p>
            <a:pPr>
              <a:buNone/>
            </a:pPr>
            <a:r>
              <a:rPr lang="en-US" sz="5600" b="1" u="sng" dirty="0">
                <a:solidFill>
                  <a:srgbClr val="C00000"/>
                </a:solidFill>
                <a:latin typeface="Comic Sans MS" pitchFamily="66" charset="0"/>
              </a:rPr>
              <a:t>X</a:t>
            </a:r>
            <a:r>
              <a:rPr lang="en-US" sz="5600" u="sng" dirty="0">
                <a:solidFill>
                  <a:srgbClr val="C00000"/>
                </a:solidFill>
                <a:latin typeface="Comic Sans MS" pitchFamily="66" charset="0"/>
              </a:rPr>
              <a:t>-Factors</a:t>
            </a:r>
            <a:r>
              <a:rPr lang="en-US" sz="5600" dirty="0">
                <a:solidFill>
                  <a:srgbClr val="C00000"/>
                </a:solidFill>
                <a:latin typeface="Comic Sans MS" pitchFamily="66" charset="0"/>
              </a:rPr>
              <a:t> – “life” happens… AVOID excuses 	&amp; stay focused.</a:t>
            </a:r>
          </a:p>
          <a:p>
            <a:pPr>
              <a:buNone/>
            </a:pPr>
            <a:r>
              <a:rPr lang="en-US" sz="5600" b="1" u="sng" dirty="0">
                <a:solidFill>
                  <a:srgbClr val="FF0000"/>
                </a:solidFill>
                <a:latin typeface="Comic Sans MS" pitchFamily="66" charset="0"/>
              </a:rPr>
              <a:t>Y</a:t>
            </a:r>
            <a:r>
              <a:rPr lang="en-US" sz="5600" u="sng" dirty="0">
                <a:solidFill>
                  <a:srgbClr val="FF0000"/>
                </a:solidFill>
                <a:latin typeface="Comic Sans MS" pitchFamily="66" charset="0"/>
              </a:rPr>
              <a:t>es</a:t>
            </a:r>
            <a:r>
              <a:rPr lang="en-US" sz="5600" dirty="0">
                <a:solidFill>
                  <a:srgbClr val="FF0000"/>
                </a:solidFill>
                <a:latin typeface="Comic Sans MS" pitchFamily="66" charset="0"/>
              </a:rPr>
              <a:t> – you CAN do this!</a:t>
            </a:r>
          </a:p>
          <a:p>
            <a:pPr>
              <a:buNone/>
            </a:pPr>
            <a:r>
              <a:rPr lang="en-US" sz="5600" b="1" u="sng" dirty="0">
                <a:solidFill>
                  <a:srgbClr val="0070C0"/>
                </a:solidFill>
                <a:latin typeface="Comic Sans MS" pitchFamily="66" charset="0"/>
              </a:rPr>
              <a:t>Z</a:t>
            </a:r>
            <a:r>
              <a:rPr lang="en-US" sz="5600" u="sng" dirty="0">
                <a:solidFill>
                  <a:srgbClr val="0070C0"/>
                </a:solidFill>
                <a:latin typeface="Comic Sans MS" pitchFamily="66" charset="0"/>
              </a:rPr>
              <a:t>ero</a:t>
            </a:r>
            <a:r>
              <a:rPr lang="en-US" sz="5600" dirty="0">
                <a:solidFill>
                  <a:srgbClr val="0070C0"/>
                </a:solidFill>
                <a:latin typeface="Comic Sans MS" pitchFamily="66" charset="0"/>
              </a:rPr>
              <a:t> – the # of reasons for NOT pursuing 	this business.  </a:t>
            </a:r>
          </a:p>
          <a:p>
            <a:pPr>
              <a:buNone/>
            </a:pPr>
            <a:endParaRPr lang="en-US" dirty="0">
              <a:latin typeface="Comic Sans MS" pitchFamily="66" charset="0"/>
            </a:endParaRPr>
          </a:p>
          <a:p>
            <a:pPr>
              <a:buNone/>
            </a:pPr>
            <a:endParaRPr lang="en-US" dirty="0">
              <a:latin typeface="Comic Sans MS" pitchFamily="66" charset="0"/>
            </a:endParaRPr>
          </a:p>
        </p:txBody>
      </p:sp>
      <p:sp>
        <p:nvSpPr>
          <p:cNvPr id="4" name="Title 3"/>
          <p:cNvSpPr>
            <a:spLocks noGrp="1"/>
          </p:cNvSpPr>
          <p:nvPr>
            <p:ph type="title"/>
          </p:nvPr>
        </p:nvSpPr>
        <p:spPr>
          <a:xfrm>
            <a:off x="228600" y="228600"/>
            <a:ext cx="8229600" cy="381000"/>
          </a:xfrm>
        </p:spPr>
        <p:txBody>
          <a:bodyPr>
            <a:normAutofit fontScale="90000"/>
          </a:bodyPr>
          <a:lstStyle/>
          <a:p>
            <a:r>
              <a:rPr lang="en-US" sz="2700" u="sng" dirty="0">
                <a:solidFill>
                  <a:srgbClr val="0070C0"/>
                </a:solidFill>
                <a:effectLst/>
                <a:latin typeface="Comic Sans MS" pitchFamily="66" charset="0"/>
              </a:rPr>
              <a:t>The </a:t>
            </a:r>
            <a:r>
              <a:rPr lang="en-US" sz="2700" u="sng" dirty="0">
                <a:solidFill>
                  <a:srgbClr val="FF0000"/>
                </a:solidFill>
                <a:effectLst/>
                <a:latin typeface="Comic Sans MS" pitchFamily="66" charset="0"/>
              </a:rPr>
              <a:t>A</a:t>
            </a:r>
            <a:r>
              <a:rPr lang="en-US" sz="2700" u="sng" dirty="0">
                <a:solidFill>
                  <a:srgbClr val="00B050"/>
                </a:solidFill>
                <a:effectLst/>
                <a:latin typeface="Comic Sans MS" pitchFamily="66" charset="0"/>
              </a:rPr>
              <a:t>B</a:t>
            </a:r>
            <a:r>
              <a:rPr lang="en-US" sz="2700" u="sng" dirty="0">
                <a:solidFill>
                  <a:schemeClr val="accent3"/>
                </a:solidFill>
                <a:effectLst/>
                <a:latin typeface="Comic Sans MS" pitchFamily="66" charset="0"/>
              </a:rPr>
              <a:t>C</a:t>
            </a:r>
            <a:r>
              <a:rPr lang="en-US" sz="2700" u="sng" dirty="0">
                <a:solidFill>
                  <a:srgbClr val="0070C0"/>
                </a:solidFill>
                <a:effectLst/>
                <a:latin typeface="Comic Sans MS" pitchFamily="66" charset="0"/>
              </a:rPr>
              <a:t>’</a:t>
            </a:r>
            <a:r>
              <a:rPr lang="en-US" sz="2700" u="sng" dirty="0">
                <a:solidFill>
                  <a:srgbClr val="7030A0"/>
                </a:solidFill>
                <a:effectLst/>
                <a:latin typeface="Comic Sans MS" pitchFamily="66" charset="0"/>
              </a:rPr>
              <a:t>s</a:t>
            </a:r>
            <a:r>
              <a:rPr lang="en-US" sz="2700" u="sng" dirty="0">
                <a:solidFill>
                  <a:srgbClr val="0070C0"/>
                </a:solidFill>
                <a:effectLst/>
                <a:latin typeface="Comic Sans MS" pitchFamily="66" charset="0"/>
              </a:rPr>
              <a:t> of This Business: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1066800"/>
            <a:ext cx="3733800" cy="4114800"/>
          </a:xfrm>
        </p:spPr>
        <p:txBody>
          <a:bodyPr>
            <a:noAutofit/>
          </a:bodyPr>
          <a:lstStyle/>
          <a:p>
            <a:pPr marL="624078" indent="-514350">
              <a:buClr>
                <a:srgbClr val="C00000"/>
              </a:buClr>
              <a:buSzPct val="100000"/>
              <a:buFont typeface="+mj-lt"/>
              <a:buAutoNum type="arabicParenR"/>
            </a:pPr>
            <a:r>
              <a:rPr lang="en-US" sz="1600" b="1" dirty="0">
                <a:solidFill>
                  <a:srgbClr val="C00000"/>
                </a:solidFill>
                <a:latin typeface="Garamond" pitchFamily="18" charset="0"/>
              </a:rPr>
              <a:t>Getting out of debt.</a:t>
            </a:r>
          </a:p>
          <a:p>
            <a:pPr marL="624078" indent="-514350">
              <a:buClr>
                <a:srgbClr val="0070C0"/>
              </a:buClr>
              <a:buSzPct val="100000"/>
              <a:buFont typeface="+mj-lt"/>
              <a:buAutoNum type="arabicParenR"/>
            </a:pPr>
            <a:r>
              <a:rPr lang="en-US" sz="1600" b="1" dirty="0">
                <a:solidFill>
                  <a:srgbClr val="0070C0"/>
                </a:solidFill>
                <a:latin typeface="Garamond" pitchFamily="18" charset="0"/>
              </a:rPr>
              <a:t>Building residual income.</a:t>
            </a:r>
          </a:p>
          <a:p>
            <a:pPr marL="624078" indent="-514350">
              <a:buClr>
                <a:srgbClr val="C00000"/>
              </a:buClr>
              <a:buSzPct val="100000"/>
              <a:buFont typeface="+mj-lt"/>
              <a:buAutoNum type="arabicParenR"/>
            </a:pPr>
            <a:r>
              <a:rPr lang="en-US" sz="1600" b="1" dirty="0">
                <a:solidFill>
                  <a:srgbClr val="C00000"/>
                </a:solidFill>
                <a:latin typeface="Garamond" pitchFamily="18" charset="0"/>
              </a:rPr>
              <a:t>Stop living paycheck-to-paycheck.</a:t>
            </a:r>
          </a:p>
          <a:p>
            <a:pPr marL="624078" lvl="0" indent="-514350">
              <a:buClr>
                <a:srgbClr val="0070C0"/>
              </a:buClr>
              <a:buSzPct val="100000"/>
              <a:buFont typeface="+mj-lt"/>
              <a:buAutoNum type="arabicParenR"/>
            </a:pPr>
            <a:r>
              <a:rPr lang="en-US" sz="1600" b="1" dirty="0">
                <a:solidFill>
                  <a:srgbClr val="0070C0"/>
                </a:solidFill>
                <a:latin typeface="Garamond" pitchFamily="18" charset="0"/>
              </a:rPr>
              <a:t>Being my own boss.</a:t>
            </a:r>
          </a:p>
          <a:p>
            <a:pPr marL="624078" lvl="0" indent="-514350">
              <a:buClr>
                <a:srgbClr val="C00000"/>
              </a:buClr>
              <a:buSzPct val="100000"/>
              <a:buFont typeface="+mj-lt"/>
              <a:buAutoNum type="arabicParenR"/>
            </a:pPr>
            <a:r>
              <a:rPr lang="en-US" sz="1600" b="1" dirty="0">
                <a:solidFill>
                  <a:srgbClr val="C00000"/>
                </a:solidFill>
                <a:latin typeface="Garamond" pitchFamily="18" charset="0"/>
              </a:rPr>
              <a:t>Determining my own income and wealth.</a:t>
            </a:r>
          </a:p>
          <a:p>
            <a:pPr marL="624078" lvl="0" indent="-514350">
              <a:buClr>
                <a:srgbClr val="0070C0"/>
              </a:buClr>
              <a:buSzPct val="100000"/>
              <a:buFont typeface="+mj-lt"/>
              <a:buAutoNum type="arabicParenR"/>
            </a:pPr>
            <a:r>
              <a:rPr lang="en-US" sz="1600" b="1" dirty="0">
                <a:solidFill>
                  <a:srgbClr val="0070C0"/>
                </a:solidFill>
                <a:latin typeface="Garamond" pitchFamily="18" charset="0"/>
              </a:rPr>
              <a:t>Save more towards retirement.</a:t>
            </a:r>
          </a:p>
          <a:p>
            <a:pPr marL="624078" lvl="0" indent="-514350">
              <a:buClr>
                <a:srgbClr val="C00000"/>
              </a:buClr>
              <a:buSzPct val="100000"/>
              <a:buFont typeface="+mj-lt"/>
              <a:buAutoNum type="arabicParenR"/>
            </a:pPr>
            <a:r>
              <a:rPr lang="en-US" sz="1600" b="1" dirty="0">
                <a:solidFill>
                  <a:srgbClr val="C00000"/>
                </a:solidFill>
                <a:latin typeface="Garamond" pitchFamily="18" charset="0"/>
              </a:rPr>
              <a:t>Creating income diversity.</a:t>
            </a:r>
          </a:p>
          <a:p>
            <a:pPr marL="624078" lvl="0" indent="-514350">
              <a:buClr>
                <a:srgbClr val="0070C0"/>
              </a:buClr>
              <a:buSzPct val="100000"/>
              <a:buFont typeface="+mj-lt"/>
              <a:buAutoNum type="arabicParenR"/>
            </a:pPr>
            <a:r>
              <a:rPr lang="en-US" sz="1600" b="1" dirty="0">
                <a:solidFill>
                  <a:srgbClr val="0070C0"/>
                </a:solidFill>
                <a:latin typeface="Garamond" pitchFamily="18" charset="0"/>
              </a:rPr>
              <a:t>Reduce stress due to lack of finances.</a:t>
            </a:r>
          </a:p>
          <a:p>
            <a:pPr marL="624078" lvl="0" indent="-514350">
              <a:buClr>
                <a:srgbClr val="C00000"/>
              </a:buClr>
              <a:buSzPct val="100000"/>
              <a:buFont typeface="+mj-lt"/>
              <a:buAutoNum type="arabicParenR"/>
            </a:pPr>
            <a:r>
              <a:rPr lang="en-US" sz="1600" b="1" dirty="0">
                <a:solidFill>
                  <a:srgbClr val="C00000"/>
                </a:solidFill>
                <a:latin typeface="Garamond" pitchFamily="18" charset="0"/>
              </a:rPr>
              <a:t>Having the money and freedom to travel.</a:t>
            </a:r>
          </a:p>
          <a:p>
            <a:pPr marL="624078" indent="-514350">
              <a:buClr>
                <a:srgbClr val="0070C0"/>
              </a:buClr>
              <a:buSzPct val="100000"/>
              <a:buFont typeface="+mj-lt"/>
              <a:buAutoNum type="arabicParenR"/>
            </a:pPr>
            <a:r>
              <a:rPr lang="en-US" sz="1600" b="1" dirty="0">
                <a:solidFill>
                  <a:srgbClr val="0070C0"/>
                </a:solidFill>
                <a:latin typeface="Garamond" pitchFamily="18" charset="0"/>
              </a:rPr>
              <a:t>Living in a nice house with many rooms and a pool.</a:t>
            </a:r>
          </a:p>
          <a:p>
            <a:pPr marL="624078" lvl="0" indent="-514350">
              <a:buClr>
                <a:srgbClr val="C00000"/>
              </a:buClr>
              <a:buSzPct val="100000"/>
              <a:buFont typeface="+mj-lt"/>
              <a:buAutoNum type="arabicParenR"/>
            </a:pPr>
            <a:endParaRPr lang="en-US" sz="1600" dirty="0">
              <a:solidFill>
                <a:srgbClr val="C00000"/>
              </a:solidFill>
              <a:latin typeface="Garamond" pitchFamily="18" charset="0"/>
            </a:endParaRPr>
          </a:p>
          <a:p>
            <a:pPr marL="624078" lvl="0" indent="-514350">
              <a:buClr>
                <a:srgbClr val="C00000"/>
              </a:buClr>
              <a:buSzPct val="100000"/>
              <a:buNone/>
            </a:pPr>
            <a:endParaRPr lang="en-US" sz="1600" dirty="0">
              <a:solidFill>
                <a:srgbClr val="C00000"/>
              </a:solidFill>
              <a:latin typeface="Garamond" pitchFamily="18" charset="0"/>
            </a:endParaRPr>
          </a:p>
          <a:p>
            <a:pPr>
              <a:buNone/>
            </a:pPr>
            <a:endParaRPr lang="en-US" sz="1400" dirty="0">
              <a:solidFill>
                <a:srgbClr val="C00000"/>
              </a:solidFill>
            </a:endParaRPr>
          </a:p>
        </p:txBody>
      </p:sp>
      <p:sp>
        <p:nvSpPr>
          <p:cNvPr id="3" name="Content Placeholder 2"/>
          <p:cNvSpPr>
            <a:spLocks noGrp="1"/>
          </p:cNvSpPr>
          <p:nvPr>
            <p:ph sz="half" idx="2"/>
          </p:nvPr>
        </p:nvSpPr>
        <p:spPr>
          <a:xfrm>
            <a:off x="4343400" y="1066800"/>
            <a:ext cx="4191000" cy="4114800"/>
          </a:xfrm>
        </p:spPr>
        <p:txBody>
          <a:bodyPr>
            <a:noAutofit/>
          </a:bodyPr>
          <a:lstStyle/>
          <a:p>
            <a:pPr marL="624078" indent="-514350">
              <a:buClr>
                <a:srgbClr val="C00000"/>
              </a:buClr>
              <a:buSzPct val="100000"/>
              <a:buFont typeface="+mj-lt"/>
              <a:buAutoNum type="arabicParenR" startAt="11"/>
            </a:pPr>
            <a:r>
              <a:rPr lang="en-US" sz="1600" b="1" dirty="0">
                <a:solidFill>
                  <a:srgbClr val="C00000"/>
                </a:solidFill>
                <a:latin typeface="Garamond" pitchFamily="18" charset="0"/>
              </a:rPr>
              <a:t>Driving a nice car.</a:t>
            </a:r>
          </a:p>
          <a:p>
            <a:pPr marL="624078" lvl="0" indent="-514350">
              <a:buClr>
                <a:srgbClr val="0070C0"/>
              </a:buClr>
              <a:buSzPct val="100000"/>
              <a:buFont typeface="+mj-lt"/>
              <a:buAutoNum type="arabicParenR" startAt="11"/>
            </a:pPr>
            <a:r>
              <a:rPr lang="en-US" sz="1600" b="1" dirty="0">
                <a:solidFill>
                  <a:srgbClr val="0070C0"/>
                </a:solidFill>
                <a:latin typeface="Garamond" pitchFamily="18" charset="0"/>
              </a:rPr>
              <a:t>Buying what I want, NOT what I can afford.</a:t>
            </a:r>
          </a:p>
          <a:p>
            <a:pPr marL="624078" lvl="0" indent="-514350">
              <a:buClr>
                <a:srgbClr val="C00000"/>
              </a:buClr>
              <a:buSzPct val="100000"/>
              <a:buFont typeface="+mj-lt"/>
              <a:buAutoNum type="arabicParenR" startAt="11"/>
            </a:pPr>
            <a:r>
              <a:rPr lang="en-US" sz="1600" b="1" dirty="0">
                <a:solidFill>
                  <a:srgbClr val="C00000"/>
                </a:solidFill>
                <a:latin typeface="Garamond" pitchFamily="18" charset="0"/>
              </a:rPr>
              <a:t>Having more fun doing what makes me happy.</a:t>
            </a:r>
          </a:p>
          <a:p>
            <a:pPr marL="624078" lvl="0" indent="-514350">
              <a:buClr>
                <a:srgbClr val="0070C0"/>
              </a:buClr>
              <a:buSzPct val="100000"/>
              <a:buFont typeface="+mj-lt"/>
              <a:buAutoNum type="arabicParenR" startAt="11"/>
            </a:pPr>
            <a:r>
              <a:rPr lang="en-US" sz="1600" b="1" dirty="0">
                <a:solidFill>
                  <a:srgbClr val="0070C0"/>
                </a:solidFill>
                <a:latin typeface="Garamond" pitchFamily="18" charset="0"/>
              </a:rPr>
              <a:t>Spend more time with family and friends</a:t>
            </a:r>
            <a:r>
              <a:rPr lang="en-US" sz="1600" b="1" dirty="0">
                <a:solidFill>
                  <a:srgbClr val="C00000"/>
                </a:solidFill>
                <a:latin typeface="Garamond" pitchFamily="18" charset="0"/>
              </a:rPr>
              <a:t>.</a:t>
            </a:r>
          </a:p>
          <a:p>
            <a:pPr marL="624078" lvl="0" indent="-514350">
              <a:buClr>
                <a:srgbClr val="C00000"/>
              </a:buClr>
              <a:buSzPct val="100000"/>
              <a:buFont typeface="+mj-lt"/>
              <a:buAutoNum type="arabicParenR" startAt="11"/>
            </a:pPr>
            <a:r>
              <a:rPr lang="en-US" sz="1600" b="1" dirty="0">
                <a:solidFill>
                  <a:srgbClr val="C00000"/>
                </a:solidFill>
                <a:latin typeface="Garamond" pitchFamily="18" charset="0"/>
              </a:rPr>
              <a:t>Generating capital for other investments.</a:t>
            </a:r>
          </a:p>
          <a:p>
            <a:pPr marL="624078" lvl="0" indent="-514350">
              <a:buClr>
                <a:srgbClr val="0070C0"/>
              </a:buClr>
              <a:buSzPct val="100000"/>
              <a:buFont typeface="+mj-lt"/>
              <a:buAutoNum type="arabicParenR" startAt="11"/>
            </a:pPr>
            <a:r>
              <a:rPr lang="en-US" sz="1600" b="1" dirty="0">
                <a:solidFill>
                  <a:srgbClr val="0070C0"/>
                </a:solidFill>
                <a:latin typeface="Garamond" pitchFamily="18" charset="0"/>
              </a:rPr>
              <a:t>Philanthropy… giving back to society.</a:t>
            </a:r>
          </a:p>
          <a:p>
            <a:pPr marL="624078" lvl="0" indent="-514350">
              <a:buClr>
                <a:srgbClr val="C00000"/>
              </a:buClr>
              <a:buSzPct val="100000"/>
              <a:buFont typeface="+mj-lt"/>
              <a:buAutoNum type="arabicParenR" startAt="11"/>
            </a:pPr>
            <a:r>
              <a:rPr lang="en-US" sz="1600" b="1" dirty="0">
                <a:solidFill>
                  <a:srgbClr val="C00000"/>
                </a:solidFill>
                <a:latin typeface="Garamond" pitchFamily="18" charset="0"/>
              </a:rPr>
              <a:t>Meeting new people and making new friends.</a:t>
            </a:r>
          </a:p>
          <a:p>
            <a:pPr marL="624078" indent="-514350">
              <a:buClr>
                <a:srgbClr val="0070C0"/>
              </a:buClr>
              <a:buSzPct val="100000"/>
              <a:buFont typeface="+mj-lt"/>
              <a:buAutoNum type="arabicParenR" startAt="11"/>
            </a:pPr>
            <a:r>
              <a:rPr lang="en-US" sz="1600" b="1" dirty="0">
                <a:solidFill>
                  <a:srgbClr val="0070C0"/>
                </a:solidFill>
                <a:latin typeface="Garamond" pitchFamily="18" charset="0"/>
              </a:rPr>
              <a:t>Help others achieve financial freedom.</a:t>
            </a:r>
          </a:p>
          <a:p>
            <a:pPr marL="624078" lvl="0" indent="-514350">
              <a:buClr>
                <a:srgbClr val="C00000"/>
              </a:buClr>
              <a:buSzPct val="100000"/>
              <a:buFont typeface="+mj-lt"/>
              <a:buAutoNum type="arabicParenR" startAt="11"/>
            </a:pPr>
            <a:r>
              <a:rPr lang="en-US" sz="1600" b="1" dirty="0">
                <a:solidFill>
                  <a:srgbClr val="C00000"/>
                </a:solidFill>
                <a:latin typeface="Garamond" pitchFamily="18" charset="0"/>
              </a:rPr>
              <a:t>Living an </a:t>
            </a:r>
            <a:r>
              <a:rPr lang="en-US" sz="1600" b="1" u="sng" dirty="0">
                <a:solidFill>
                  <a:srgbClr val="C00000"/>
                </a:solidFill>
                <a:latin typeface="Garamond" pitchFamily="18" charset="0"/>
              </a:rPr>
              <a:t>above average</a:t>
            </a:r>
            <a:r>
              <a:rPr lang="en-US" sz="1600" b="1" dirty="0">
                <a:solidFill>
                  <a:srgbClr val="C00000"/>
                </a:solidFill>
                <a:latin typeface="Garamond" pitchFamily="18" charset="0"/>
              </a:rPr>
              <a:t> lifestyle.</a:t>
            </a:r>
          </a:p>
          <a:p>
            <a:pPr marL="624078" lvl="0" indent="-514350">
              <a:buClr>
                <a:srgbClr val="0070C0"/>
              </a:buClr>
              <a:buSzPct val="100000"/>
              <a:buFont typeface="+mj-lt"/>
              <a:buAutoNum type="arabicParenR" startAt="11"/>
            </a:pPr>
            <a:r>
              <a:rPr lang="en-US" sz="1600" b="1" dirty="0">
                <a:solidFill>
                  <a:srgbClr val="0070C0"/>
                </a:solidFill>
                <a:latin typeface="Garamond" pitchFamily="18" charset="0"/>
              </a:rPr>
              <a:t>Achieving the American Dream!</a:t>
            </a:r>
          </a:p>
          <a:p>
            <a:endParaRPr lang="en-US" sz="1600" dirty="0"/>
          </a:p>
        </p:txBody>
      </p:sp>
      <p:sp>
        <p:nvSpPr>
          <p:cNvPr id="4" name="Title 3"/>
          <p:cNvSpPr>
            <a:spLocks noGrp="1"/>
          </p:cNvSpPr>
          <p:nvPr>
            <p:ph type="title"/>
          </p:nvPr>
        </p:nvSpPr>
        <p:spPr>
          <a:xfrm>
            <a:off x="304800" y="152400"/>
            <a:ext cx="7772400" cy="762000"/>
          </a:xfrm>
        </p:spPr>
        <p:txBody>
          <a:bodyPr>
            <a:noAutofit/>
          </a:bodyPr>
          <a:lstStyle/>
          <a:p>
            <a:r>
              <a:rPr lang="en-US" sz="2400" u="sng" dirty="0">
                <a:solidFill>
                  <a:schemeClr val="accent1">
                    <a:lumMod val="75000"/>
                  </a:schemeClr>
                </a:solidFill>
                <a:effectLst/>
                <a:latin typeface="Garamond" pitchFamily="18" charset="0"/>
              </a:rPr>
              <a:t>My 20 Reasons (Why’s) for Building this Business!</a:t>
            </a:r>
            <a:endParaRPr lang="en-US" sz="2400" dirty="0"/>
          </a:p>
        </p:txBody>
      </p:sp>
      <p:sp>
        <p:nvSpPr>
          <p:cNvPr id="7" name="TextBox 6"/>
          <p:cNvSpPr txBox="1"/>
          <p:nvPr/>
        </p:nvSpPr>
        <p:spPr>
          <a:xfrm>
            <a:off x="2209800" y="5562600"/>
            <a:ext cx="5105400" cy="461665"/>
          </a:xfrm>
          <a:prstGeom prst="rect">
            <a:avLst/>
          </a:prstGeom>
          <a:noFill/>
        </p:spPr>
        <p:txBody>
          <a:bodyPr wrap="square" rtlCol="0">
            <a:spAutoFit/>
          </a:bodyPr>
          <a:lstStyle/>
          <a:p>
            <a:r>
              <a:rPr lang="en-US" sz="2400" b="1" dirty="0">
                <a:solidFill>
                  <a:srgbClr val="7030A0"/>
                </a:solidFill>
                <a:latin typeface="Garamond" pitchFamily="18" charset="0"/>
              </a:rPr>
              <a:t>What are YOUR reasons (WHY’s)?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458200" cy="5181600"/>
          </a:xfrm>
        </p:spPr>
        <p:txBody>
          <a:bodyPr>
            <a:normAutofit lnSpcReduction="10000"/>
          </a:bodyPr>
          <a:lstStyle/>
          <a:p>
            <a:pPr>
              <a:buNone/>
            </a:pPr>
            <a:r>
              <a:rPr lang="en-US" sz="2000" dirty="0">
                <a:latin typeface="Garamond" pitchFamily="18" charset="0"/>
              </a:rPr>
              <a:t>It’s funny how we are taught how to </a:t>
            </a:r>
            <a:r>
              <a:rPr lang="en-US" sz="2000" b="1" dirty="0">
                <a:solidFill>
                  <a:schemeClr val="accent3"/>
                </a:solidFill>
                <a:latin typeface="Garamond" pitchFamily="18" charset="0"/>
              </a:rPr>
              <a:t>EARN a living… </a:t>
            </a:r>
            <a:r>
              <a:rPr lang="en-US" sz="2000" dirty="0">
                <a:latin typeface="Garamond" pitchFamily="18" charset="0"/>
              </a:rPr>
              <a:t>but, we are never taught </a:t>
            </a:r>
          </a:p>
          <a:p>
            <a:pPr>
              <a:buNone/>
            </a:pPr>
            <a:r>
              <a:rPr lang="en-US" sz="2000" dirty="0">
                <a:latin typeface="Garamond" pitchFamily="18" charset="0"/>
              </a:rPr>
              <a:t>how to </a:t>
            </a:r>
            <a:r>
              <a:rPr lang="en-US" sz="2000" b="1" dirty="0">
                <a:solidFill>
                  <a:srgbClr val="00B050"/>
                </a:solidFill>
                <a:latin typeface="Garamond" pitchFamily="18" charset="0"/>
              </a:rPr>
              <a:t>MAKE money and CREATE wealth. </a:t>
            </a:r>
          </a:p>
          <a:p>
            <a:pPr>
              <a:buNone/>
            </a:pPr>
            <a:endParaRPr lang="en-US" sz="2000" b="1" dirty="0">
              <a:solidFill>
                <a:srgbClr val="00B050"/>
              </a:solidFill>
              <a:latin typeface="Garamond" pitchFamily="18" charset="0"/>
            </a:endParaRPr>
          </a:p>
          <a:p>
            <a:pPr marL="112713" indent="-3175">
              <a:buNone/>
            </a:pPr>
            <a:r>
              <a:rPr lang="en-US" sz="2000" dirty="0">
                <a:latin typeface="Garamond" pitchFamily="18" charset="0"/>
              </a:rPr>
              <a:t>The reality is, it takes </a:t>
            </a:r>
            <a:r>
              <a:rPr lang="en-US" sz="2000" b="1" dirty="0">
                <a:solidFill>
                  <a:srgbClr val="C00000"/>
                </a:solidFill>
                <a:latin typeface="Garamond" pitchFamily="18" charset="0"/>
              </a:rPr>
              <a:t>just as much effort to create wealth as it does to earn a living…</a:t>
            </a:r>
            <a:r>
              <a:rPr lang="en-US" sz="2000" dirty="0">
                <a:latin typeface="Garamond" pitchFamily="18" charset="0"/>
              </a:rPr>
              <a:t> </a:t>
            </a:r>
            <a:r>
              <a:rPr lang="en-US" sz="2000" b="1" dirty="0">
                <a:solidFill>
                  <a:srgbClr val="0070C0"/>
                </a:solidFill>
                <a:latin typeface="Garamond" pitchFamily="18" charset="0"/>
              </a:rPr>
              <a:t>all you need to do is plug into the RIGHT system.</a:t>
            </a:r>
          </a:p>
          <a:p>
            <a:pPr>
              <a:buFont typeface="Wingdings" pitchFamily="2" charset="2"/>
              <a:buChar char="Ø"/>
            </a:pPr>
            <a:endParaRPr lang="en-US" sz="2000" dirty="0">
              <a:latin typeface="Garamond" pitchFamily="18" charset="0"/>
            </a:endParaRPr>
          </a:p>
          <a:p>
            <a:pPr>
              <a:buFont typeface="Wingdings" pitchFamily="2" charset="2"/>
              <a:buChar char="Ø"/>
              <a:tabLst>
                <a:tab pos="1716088" algn="l"/>
              </a:tabLst>
            </a:pPr>
            <a:r>
              <a:rPr lang="en-US" sz="2400" b="1" u="sng" dirty="0">
                <a:solidFill>
                  <a:srgbClr val="7030A0"/>
                </a:solidFill>
                <a:latin typeface="Garamond" pitchFamily="18" charset="0"/>
              </a:rPr>
              <a:t>System 1</a:t>
            </a:r>
            <a:r>
              <a:rPr lang="en-US" sz="2400" b="1" dirty="0">
                <a:solidFill>
                  <a:srgbClr val="7030A0"/>
                </a:solidFill>
                <a:latin typeface="Garamond" pitchFamily="18" charset="0"/>
              </a:rPr>
              <a:t>:</a:t>
            </a:r>
            <a:r>
              <a:rPr lang="en-US" sz="2000" dirty="0">
                <a:latin typeface="Garamond" pitchFamily="18" charset="0"/>
              </a:rPr>
              <a:t> Work 40-50 hours a week for a pre-determined annual salary, while going in debt and making someone else rich.</a:t>
            </a:r>
          </a:p>
          <a:p>
            <a:pPr>
              <a:buFont typeface="Wingdings" pitchFamily="2" charset="2"/>
              <a:buChar char="Ø"/>
            </a:pPr>
            <a:endParaRPr lang="en-US" sz="2000" b="1" u="sng" dirty="0">
              <a:solidFill>
                <a:srgbClr val="7030A0"/>
              </a:solidFill>
              <a:latin typeface="Garamond" pitchFamily="18" charset="0"/>
            </a:endParaRPr>
          </a:p>
          <a:p>
            <a:pPr>
              <a:buFont typeface="Wingdings" pitchFamily="2" charset="2"/>
              <a:buChar char="Ø"/>
              <a:tabLst>
                <a:tab pos="1716088" algn="l"/>
              </a:tabLst>
            </a:pPr>
            <a:r>
              <a:rPr lang="en-US" sz="2400" b="1" u="sng" dirty="0">
                <a:solidFill>
                  <a:srgbClr val="7030A0"/>
                </a:solidFill>
                <a:latin typeface="Garamond" pitchFamily="18" charset="0"/>
              </a:rPr>
              <a:t>System 2</a:t>
            </a:r>
            <a:r>
              <a:rPr lang="en-US" sz="2400" b="1" dirty="0">
                <a:solidFill>
                  <a:srgbClr val="7030A0"/>
                </a:solidFill>
                <a:latin typeface="Garamond" pitchFamily="18" charset="0"/>
              </a:rPr>
              <a:t>:</a:t>
            </a:r>
            <a:r>
              <a:rPr lang="en-US" sz="2000" b="1" dirty="0">
                <a:solidFill>
                  <a:srgbClr val="7030A0"/>
                </a:solidFill>
                <a:latin typeface="Garamond" pitchFamily="18" charset="0"/>
              </a:rPr>
              <a:t> </a:t>
            </a:r>
            <a:r>
              <a:rPr lang="en-US" sz="2000" dirty="0">
                <a:latin typeface="Garamond" pitchFamily="18" charset="0"/>
              </a:rPr>
              <a:t>Spend 10-20 hours a week and build a business that can </a:t>
            </a:r>
            <a:r>
              <a:rPr lang="en-US" sz="2000" b="1" dirty="0">
                <a:solidFill>
                  <a:srgbClr val="00B050"/>
                </a:solidFill>
                <a:latin typeface="Garamond" pitchFamily="18" charset="0"/>
              </a:rPr>
              <a:t>generate</a:t>
            </a:r>
            <a:r>
              <a:rPr lang="en-US" sz="2000" dirty="0">
                <a:latin typeface="Garamond" pitchFamily="18" charset="0"/>
              </a:rPr>
              <a:t> </a:t>
            </a:r>
            <a:r>
              <a:rPr lang="en-US" sz="2000" b="1" dirty="0">
                <a:solidFill>
                  <a:srgbClr val="00B050"/>
                </a:solidFill>
                <a:latin typeface="Garamond" pitchFamily="18" charset="0"/>
              </a:rPr>
              <a:t>residual income </a:t>
            </a:r>
            <a:r>
              <a:rPr lang="en-US" sz="2000" dirty="0">
                <a:latin typeface="Garamond" pitchFamily="18" charset="0"/>
              </a:rPr>
              <a:t>that will allow you the financial means to REALLY enjoy life.</a:t>
            </a:r>
          </a:p>
          <a:p>
            <a:pPr>
              <a:buFont typeface="Wingdings" pitchFamily="2" charset="2"/>
              <a:buChar char="Ø"/>
              <a:tabLst>
                <a:tab pos="1716088" algn="l"/>
              </a:tabLst>
            </a:pPr>
            <a:endParaRPr lang="en-US" sz="2000" dirty="0">
              <a:latin typeface="Garamond" pitchFamily="18" charset="0"/>
            </a:endParaRPr>
          </a:p>
          <a:p>
            <a:pPr>
              <a:buFont typeface="Wingdings" pitchFamily="2" charset="2"/>
              <a:buChar char="Ø"/>
              <a:tabLst>
                <a:tab pos="1716088" algn="l"/>
              </a:tabLst>
            </a:pPr>
            <a:r>
              <a:rPr lang="en-US" sz="2000" b="1" u="sng" dirty="0">
                <a:solidFill>
                  <a:schemeClr val="accent3"/>
                </a:solidFill>
                <a:latin typeface="Garamond" pitchFamily="18" charset="0"/>
              </a:rPr>
              <a:t>Salary</a:t>
            </a:r>
            <a:r>
              <a:rPr lang="en-US" sz="2000" b="1" dirty="0">
                <a:solidFill>
                  <a:schemeClr val="accent3"/>
                </a:solidFill>
                <a:latin typeface="Garamond" pitchFamily="18" charset="0"/>
              </a:rPr>
              <a:t> – </a:t>
            </a:r>
            <a:r>
              <a:rPr lang="en-US" sz="2000" dirty="0">
                <a:latin typeface="Garamond" pitchFamily="18" charset="0"/>
              </a:rPr>
              <a:t>the money you </a:t>
            </a:r>
            <a:r>
              <a:rPr lang="en-US" sz="2000" u="sng" dirty="0">
                <a:latin typeface="Garamond" pitchFamily="18" charset="0"/>
              </a:rPr>
              <a:t>earn</a:t>
            </a:r>
            <a:r>
              <a:rPr lang="en-US" sz="2000" dirty="0">
                <a:latin typeface="Garamond" pitchFamily="18" charset="0"/>
              </a:rPr>
              <a:t> by </a:t>
            </a:r>
            <a:r>
              <a:rPr lang="en-US" sz="2000" b="1" dirty="0">
                <a:latin typeface="Garamond" pitchFamily="18" charset="0"/>
              </a:rPr>
              <a:t>physically</a:t>
            </a:r>
            <a:r>
              <a:rPr lang="en-US" sz="2000" dirty="0">
                <a:latin typeface="Garamond" pitchFamily="18" charset="0"/>
              </a:rPr>
              <a:t> going to a job</a:t>
            </a:r>
          </a:p>
          <a:p>
            <a:pPr>
              <a:buFont typeface="Wingdings" pitchFamily="2" charset="2"/>
              <a:buChar char="Ø"/>
              <a:tabLst>
                <a:tab pos="1716088" algn="l"/>
              </a:tabLst>
            </a:pPr>
            <a:endParaRPr lang="en-US" sz="2000" b="1" dirty="0">
              <a:solidFill>
                <a:schemeClr val="accent3"/>
              </a:solidFill>
              <a:latin typeface="Garamond" pitchFamily="18" charset="0"/>
            </a:endParaRPr>
          </a:p>
          <a:p>
            <a:pPr>
              <a:buFont typeface="Wingdings" pitchFamily="2" charset="2"/>
              <a:buChar char="Ø"/>
              <a:tabLst>
                <a:tab pos="1716088" algn="l"/>
              </a:tabLst>
            </a:pPr>
            <a:r>
              <a:rPr lang="en-US" sz="2000" b="1" u="sng" dirty="0">
                <a:solidFill>
                  <a:schemeClr val="accent3"/>
                </a:solidFill>
                <a:latin typeface="Garamond" pitchFamily="18" charset="0"/>
              </a:rPr>
              <a:t>Residual Income</a:t>
            </a:r>
            <a:r>
              <a:rPr lang="en-US" sz="2000" b="1" dirty="0">
                <a:solidFill>
                  <a:schemeClr val="accent3"/>
                </a:solidFill>
                <a:latin typeface="Garamond" pitchFamily="18" charset="0"/>
              </a:rPr>
              <a:t> – </a:t>
            </a:r>
            <a:r>
              <a:rPr lang="en-US" sz="2000" dirty="0">
                <a:latin typeface="Garamond" pitchFamily="18" charset="0"/>
              </a:rPr>
              <a:t>the</a:t>
            </a:r>
            <a:r>
              <a:rPr lang="en-US" sz="2000" b="1" dirty="0">
                <a:solidFill>
                  <a:schemeClr val="accent3"/>
                </a:solidFill>
                <a:latin typeface="Garamond" pitchFamily="18" charset="0"/>
              </a:rPr>
              <a:t> </a:t>
            </a:r>
            <a:r>
              <a:rPr lang="en-US" sz="2000" dirty="0">
                <a:latin typeface="Garamond" pitchFamily="18" charset="0"/>
              </a:rPr>
              <a:t>money you </a:t>
            </a:r>
            <a:r>
              <a:rPr lang="en-US" sz="2000" b="1" dirty="0">
                <a:latin typeface="Garamond" pitchFamily="18" charset="0"/>
              </a:rPr>
              <a:t>generate</a:t>
            </a:r>
            <a:r>
              <a:rPr lang="en-US" sz="2000" dirty="0">
                <a:latin typeface="Garamond" pitchFamily="18" charset="0"/>
              </a:rPr>
              <a:t> while doing other things…</a:t>
            </a:r>
          </a:p>
          <a:p>
            <a:pPr>
              <a:buNone/>
              <a:tabLst>
                <a:tab pos="1716088" algn="l"/>
              </a:tabLst>
            </a:pPr>
            <a:endParaRPr lang="en-US" dirty="0">
              <a:latin typeface="Garamond" pitchFamily="18" charset="0"/>
            </a:endParaRPr>
          </a:p>
          <a:p>
            <a:pPr>
              <a:buFont typeface="Wingdings" pitchFamily="2" charset="2"/>
              <a:buChar char="Ø"/>
              <a:tabLst>
                <a:tab pos="1716088" algn="l"/>
              </a:tabLst>
            </a:pPr>
            <a:endParaRPr lang="en-US" dirty="0">
              <a:latin typeface="Garamond" pitchFamily="18" charset="0"/>
            </a:endParaRPr>
          </a:p>
          <a:p>
            <a:endParaRPr lang="en-US" dirty="0">
              <a:latin typeface="Garamond" pitchFamily="18" charset="0"/>
            </a:endParaRPr>
          </a:p>
          <a:p>
            <a:endParaRPr lang="en-US" dirty="0">
              <a:latin typeface="Garamond" pitchFamily="18" charset="0"/>
            </a:endParaRPr>
          </a:p>
        </p:txBody>
      </p:sp>
      <p:sp>
        <p:nvSpPr>
          <p:cNvPr id="4" name="Title 3"/>
          <p:cNvSpPr>
            <a:spLocks noGrp="1"/>
          </p:cNvSpPr>
          <p:nvPr>
            <p:ph type="title"/>
          </p:nvPr>
        </p:nvSpPr>
        <p:spPr>
          <a:xfrm>
            <a:off x="304800" y="152400"/>
            <a:ext cx="8382000" cy="457200"/>
          </a:xfrm>
        </p:spPr>
        <p:txBody>
          <a:bodyPr>
            <a:normAutofit/>
          </a:bodyPr>
          <a:lstStyle/>
          <a:p>
            <a:r>
              <a:rPr lang="en-US" sz="2400" u="sng" dirty="0">
                <a:solidFill>
                  <a:schemeClr val="accent1">
                    <a:lumMod val="75000"/>
                  </a:schemeClr>
                </a:solidFill>
                <a:effectLst/>
                <a:latin typeface="Garamond" pitchFamily="18" charset="0"/>
              </a:rPr>
              <a:t>EARN vs. CREATE</a:t>
            </a:r>
          </a:p>
        </p:txBody>
      </p:sp>
      <p:sp>
        <p:nvSpPr>
          <p:cNvPr id="5" name="TextBox 4"/>
          <p:cNvSpPr txBox="1"/>
          <p:nvPr/>
        </p:nvSpPr>
        <p:spPr>
          <a:xfrm>
            <a:off x="4114800" y="5867400"/>
            <a:ext cx="4114800" cy="461665"/>
          </a:xfrm>
          <a:prstGeom prst="rect">
            <a:avLst/>
          </a:prstGeom>
          <a:noFill/>
        </p:spPr>
        <p:txBody>
          <a:bodyPr wrap="square" rtlCol="0">
            <a:spAutoFit/>
          </a:bodyPr>
          <a:lstStyle/>
          <a:p>
            <a:r>
              <a:rPr lang="en-US" sz="2400" b="1" dirty="0">
                <a:solidFill>
                  <a:srgbClr val="0070C0"/>
                </a:solidFill>
                <a:latin typeface="Garamond" pitchFamily="18" charset="0"/>
              </a:rPr>
              <a:t>This is how you create wealth.</a:t>
            </a:r>
            <a:endParaRPr lang="en-US" sz="2400" b="1" dirty="0">
              <a:solidFill>
                <a:srgbClr val="0070C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1066800"/>
            <a:ext cx="3810000" cy="5092892"/>
          </a:xfrm>
        </p:spPr>
        <p:txBody>
          <a:bodyPr>
            <a:normAutofit fontScale="62500" lnSpcReduction="20000"/>
          </a:bodyPr>
          <a:lstStyle/>
          <a:p>
            <a:pPr>
              <a:buNone/>
            </a:pPr>
            <a:r>
              <a:rPr lang="en-US" b="1" dirty="0">
                <a:solidFill>
                  <a:srgbClr val="FF0000"/>
                </a:solidFill>
                <a:latin typeface="Garamond" pitchFamily="18" charset="0"/>
              </a:rPr>
              <a:t>“Timing is everything.”</a:t>
            </a:r>
          </a:p>
          <a:p>
            <a:pPr>
              <a:buNone/>
            </a:pPr>
            <a:r>
              <a:rPr lang="en-US" dirty="0">
                <a:latin typeface="Garamond" pitchFamily="18" charset="0"/>
              </a:rPr>
              <a:t> </a:t>
            </a:r>
          </a:p>
          <a:p>
            <a:pPr>
              <a:buNone/>
            </a:pPr>
            <a:r>
              <a:rPr lang="en-US" b="1" dirty="0">
                <a:latin typeface="Garamond" pitchFamily="18" charset="0"/>
              </a:rPr>
              <a:t>“Work smart, not just hard.”</a:t>
            </a:r>
          </a:p>
          <a:p>
            <a:pPr>
              <a:buNone/>
            </a:pPr>
            <a:r>
              <a:rPr lang="en-US" dirty="0">
                <a:latin typeface="Garamond" pitchFamily="18" charset="0"/>
              </a:rPr>
              <a:t> </a:t>
            </a:r>
          </a:p>
          <a:p>
            <a:pPr>
              <a:buNone/>
            </a:pPr>
            <a:r>
              <a:rPr lang="en-US" b="1" dirty="0">
                <a:solidFill>
                  <a:srgbClr val="00B0F0"/>
                </a:solidFill>
                <a:latin typeface="Garamond" pitchFamily="18" charset="0"/>
              </a:rPr>
              <a:t>“Success is not a one person job.”</a:t>
            </a:r>
          </a:p>
          <a:p>
            <a:pPr>
              <a:buNone/>
            </a:pPr>
            <a:r>
              <a:rPr lang="en-US" dirty="0">
                <a:latin typeface="Garamond" pitchFamily="18" charset="0"/>
              </a:rPr>
              <a:t> </a:t>
            </a:r>
          </a:p>
          <a:p>
            <a:pPr>
              <a:buNone/>
            </a:pPr>
            <a:r>
              <a:rPr lang="en-US" b="1" dirty="0">
                <a:solidFill>
                  <a:schemeClr val="accent3"/>
                </a:solidFill>
                <a:latin typeface="Garamond" pitchFamily="18" charset="0"/>
              </a:rPr>
              <a:t>“If you always do what you have always done, you will always get what you have always got.”</a:t>
            </a:r>
          </a:p>
          <a:p>
            <a:pPr>
              <a:buNone/>
            </a:pPr>
            <a:r>
              <a:rPr lang="en-US" dirty="0">
                <a:latin typeface="Garamond" pitchFamily="18" charset="0"/>
              </a:rPr>
              <a:t> </a:t>
            </a:r>
          </a:p>
          <a:p>
            <a:pPr>
              <a:buNone/>
            </a:pPr>
            <a:r>
              <a:rPr lang="en-US" b="1" dirty="0">
                <a:solidFill>
                  <a:srgbClr val="00B050"/>
                </a:solidFill>
                <a:latin typeface="Garamond" pitchFamily="18" charset="0"/>
              </a:rPr>
              <a:t>“I chose the path less traveled, and that has made all the difference."  </a:t>
            </a:r>
          </a:p>
          <a:p>
            <a:pPr>
              <a:buNone/>
            </a:pPr>
            <a:r>
              <a:rPr lang="en-US" b="1" dirty="0">
                <a:solidFill>
                  <a:srgbClr val="00B050"/>
                </a:solidFill>
                <a:latin typeface="Garamond" pitchFamily="18" charset="0"/>
              </a:rPr>
              <a:t>	-- Robert Frost, Poet</a:t>
            </a:r>
          </a:p>
          <a:p>
            <a:pPr>
              <a:buNone/>
            </a:pPr>
            <a:r>
              <a:rPr lang="en-US" dirty="0">
                <a:latin typeface="Garamond" pitchFamily="18" charset="0"/>
              </a:rPr>
              <a:t> </a:t>
            </a:r>
          </a:p>
          <a:p>
            <a:pPr>
              <a:buNone/>
            </a:pPr>
            <a:r>
              <a:rPr lang="en-US" b="1" dirty="0">
                <a:solidFill>
                  <a:srgbClr val="7030A0"/>
                </a:solidFill>
                <a:latin typeface="Garamond" pitchFamily="18" charset="0"/>
              </a:rPr>
              <a:t>“You can’t stop people from thinking, but you can start them.”  </a:t>
            </a:r>
          </a:p>
          <a:p>
            <a:pPr>
              <a:buNone/>
            </a:pPr>
            <a:r>
              <a:rPr lang="en-US" b="1" dirty="0">
                <a:solidFill>
                  <a:srgbClr val="7030A0"/>
                </a:solidFill>
                <a:latin typeface="Garamond" pitchFamily="18" charset="0"/>
              </a:rPr>
              <a:t>	-- Eleanor Roosevelt, First Lady</a:t>
            </a:r>
          </a:p>
          <a:p>
            <a:pPr>
              <a:buNone/>
            </a:pPr>
            <a:r>
              <a:rPr lang="en-US" dirty="0"/>
              <a:t> </a:t>
            </a:r>
          </a:p>
          <a:p>
            <a:pPr>
              <a:buNone/>
            </a:pPr>
            <a:endParaRPr lang="en-US" dirty="0"/>
          </a:p>
        </p:txBody>
      </p:sp>
      <p:sp>
        <p:nvSpPr>
          <p:cNvPr id="3" name="Content Placeholder 2"/>
          <p:cNvSpPr>
            <a:spLocks noGrp="1"/>
          </p:cNvSpPr>
          <p:nvPr>
            <p:ph sz="half" idx="2"/>
          </p:nvPr>
        </p:nvSpPr>
        <p:spPr>
          <a:xfrm>
            <a:off x="4648200" y="990600"/>
            <a:ext cx="3886200" cy="5334000"/>
          </a:xfrm>
        </p:spPr>
        <p:txBody>
          <a:bodyPr>
            <a:normAutofit fontScale="62500" lnSpcReduction="20000"/>
          </a:bodyPr>
          <a:lstStyle/>
          <a:p>
            <a:pPr>
              <a:buNone/>
            </a:pPr>
            <a:r>
              <a:rPr lang="en-US" b="1" dirty="0">
                <a:solidFill>
                  <a:srgbClr val="00B050"/>
                </a:solidFill>
                <a:latin typeface="Garamond" pitchFamily="18" charset="0"/>
              </a:rPr>
              <a:t>“Two men working as a team will produce more than three men working as individuals.” </a:t>
            </a:r>
          </a:p>
          <a:p>
            <a:pPr>
              <a:buNone/>
            </a:pPr>
            <a:r>
              <a:rPr lang="en-US" b="1" dirty="0">
                <a:solidFill>
                  <a:srgbClr val="00B050"/>
                </a:solidFill>
                <a:latin typeface="Garamond" pitchFamily="18" charset="0"/>
              </a:rPr>
              <a:t>	-- President William McKinley</a:t>
            </a:r>
          </a:p>
          <a:p>
            <a:pPr>
              <a:buNone/>
            </a:pPr>
            <a:r>
              <a:rPr lang="en-US" dirty="0">
                <a:latin typeface="Garamond" pitchFamily="18" charset="0"/>
              </a:rPr>
              <a:t> </a:t>
            </a:r>
          </a:p>
          <a:p>
            <a:pPr>
              <a:buNone/>
            </a:pPr>
            <a:r>
              <a:rPr lang="en-US" dirty="0">
                <a:latin typeface="Garamond" pitchFamily="18" charset="0"/>
              </a:rPr>
              <a:t>“</a:t>
            </a:r>
            <a:r>
              <a:rPr lang="en-US" b="1" dirty="0">
                <a:latin typeface="Garamond" pitchFamily="18" charset="0"/>
              </a:rPr>
              <a:t>Don’t ask what your country can do for you, ask what you can do for your country.”</a:t>
            </a:r>
          </a:p>
          <a:p>
            <a:pPr>
              <a:buNone/>
            </a:pPr>
            <a:r>
              <a:rPr lang="en-US" b="1" dirty="0">
                <a:latin typeface="Garamond" pitchFamily="18" charset="0"/>
              </a:rPr>
              <a:t>	-- President John F. Kennedy</a:t>
            </a:r>
          </a:p>
          <a:p>
            <a:pPr>
              <a:buNone/>
            </a:pPr>
            <a:r>
              <a:rPr lang="en-US" dirty="0">
                <a:latin typeface="Garamond" pitchFamily="18" charset="0"/>
              </a:rPr>
              <a:t> </a:t>
            </a:r>
          </a:p>
          <a:p>
            <a:pPr>
              <a:buNone/>
            </a:pPr>
            <a:r>
              <a:rPr lang="en-US" b="1" dirty="0">
                <a:solidFill>
                  <a:srgbClr val="C00000"/>
                </a:solidFill>
                <a:latin typeface="Garamond" pitchFamily="18" charset="0"/>
              </a:rPr>
              <a:t>“There are those who look at things the way they are, and ask why. I dream of things that never were, and ask why not.”</a:t>
            </a:r>
          </a:p>
          <a:p>
            <a:pPr>
              <a:buNone/>
            </a:pPr>
            <a:r>
              <a:rPr lang="en-US" b="1" dirty="0">
                <a:solidFill>
                  <a:srgbClr val="C00000"/>
                </a:solidFill>
                <a:latin typeface="Garamond" pitchFamily="18" charset="0"/>
              </a:rPr>
              <a:t>	-- Senator Robert F. Kennedy</a:t>
            </a:r>
          </a:p>
          <a:p>
            <a:pPr>
              <a:buNone/>
            </a:pPr>
            <a:r>
              <a:rPr lang="en-US" dirty="0">
                <a:latin typeface="Garamond" pitchFamily="18" charset="0"/>
              </a:rPr>
              <a:t> </a:t>
            </a:r>
          </a:p>
          <a:p>
            <a:pPr>
              <a:buNone/>
            </a:pPr>
            <a:r>
              <a:rPr lang="en-US" b="1" dirty="0">
                <a:solidFill>
                  <a:srgbClr val="0070C0"/>
                </a:solidFill>
                <a:latin typeface="Garamond" pitchFamily="18" charset="0"/>
              </a:rPr>
              <a:t>“You can play now and pay later, or you can pay now and play later. And the later is always greater.”</a:t>
            </a:r>
          </a:p>
          <a:p>
            <a:pPr>
              <a:buNone/>
            </a:pPr>
            <a:r>
              <a:rPr lang="en-US" b="1" dirty="0">
                <a:solidFill>
                  <a:srgbClr val="0070C0"/>
                </a:solidFill>
                <a:latin typeface="Garamond" pitchFamily="18" charset="0"/>
              </a:rPr>
              <a:t>	-- John K. Doherty </a:t>
            </a:r>
          </a:p>
          <a:p>
            <a:pPr>
              <a:buNone/>
            </a:pPr>
            <a:endParaRPr lang="en-US" dirty="0">
              <a:latin typeface="Garamond" pitchFamily="18" charset="0"/>
            </a:endParaRPr>
          </a:p>
          <a:p>
            <a:pPr>
              <a:buNone/>
            </a:pPr>
            <a:endParaRPr lang="en-US" dirty="0">
              <a:latin typeface="Garamond" pitchFamily="18" charset="0"/>
            </a:endParaRPr>
          </a:p>
          <a:p>
            <a:endParaRPr lang="en-US" dirty="0"/>
          </a:p>
        </p:txBody>
      </p:sp>
      <p:sp>
        <p:nvSpPr>
          <p:cNvPr id="4" name="Title 3"/>
          <p:cNvSpPr>
            <a:spLocks noGrp="1"/>
          </p:cNvSpPr>
          <p:nvPr>
            <p:ph type="title"/>
          </p:nvPr>
        </p:nvSpPr>
        <p:spPr>
          <a:xfrm>
            <a:off x="381000" y="152400"/>
            <a:ext cx="8305800" cy="609600"/>
          </a:xfrm>
        </p:spPr>
        <p:txBody>
          <a:bodyPr>
            <a:normAutofit/>
          </a:bodyPr>
          <a:lstStyle/>
          <a:p>
            <a:r>
              <a:rPr lang="en-US" sz="2400" u="sng" dirty="0">
                <a:solidFill>
                  <a:schemeClr val="accent1">
                    <a:lumMod val="75000"/>
                  </a:schemeClr>
                </a:solidFill>
                <a:effectLst/>
                <a:latin typeface="Garamond" pitchFamily="18" charset="0"/>
              </a:rPr>
              <a:t>SOME INSPIRATIONAL QUOTES</a:t>
            </a:r>
            <a:endParaRPr lang="en-US" sz="2400" u="sng" dirty="0">
              <a:effectLst/>
              <a:latin typeface="Garamond"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04800" y="1600200"/>
            <a:ext cx="4191000" cy="4495799"/>
          </a:xfrm>
        </p:spPr>
        <p:txBody>
          <a:bodyPr>
            <a:normAutofit lnSpcReduction="10000"/>
          </a:bodyPr>
          <a:lstStyle/>
          <a:p>
            <a:pPr marL="338138" lvl="0" indent="-338138">
              <a:buSzPct val="100000"/>
              <a:buFont typeface="+mj-lt"/>
              <a:buAutoNum type="arabicParenR"/>
            </a:pPr>
            <a:r>
              <a:rPr lang="en-US" sz="1800" b="1" dirty="0">
                <a:solidFill>
                  <a:srgbClr val="C00000"/>
                </a:solidFill>
                <a:latin typeface="Garamond" pitchFamily="18" charset="0"/>
              </a:rPr>
              <a:t>Are you concerned about your financial future?</a:t>
            </a:r>
          </a:p>
          <a:p>
            <a:pPr marL="338138" lvl="0" indent="-338138">
              <a:buSzPct val="100000"/>
              <a:buFont typeface="+mj-lt"/>
              <a:buAutoNum type="arabicParenR"/>
            </a:pPr>
            <a:endParaRPr lang="en-US" sz="1800" b="1" dirty="0">
              <a:solidFill>
                <a:srgbClr val="C00000"/>
              </a:solidFill>
              <a:latin typeface="Garamond" pitchFamily="18" charset="0"/>
            </a:endParaRPr>
          </a:p>
          <a:p>
            <a:pPr marL="338138" indent="-338138">
              <a:buSzPct val="100000"/>
              <a:buFont typeface="+mj-lt"/>
              <a:buAutoNum type="arabicParenR"/>
            </a:pPr>
            <a:r>
              <a:rPr lang="en-US" sz="1800" b="1" dirty="0">
                <a:solidFill>
                  <a:srgbClr val="C00000"/>
                </a:solidFill>
                <a:latin typeface="Garamond" pitchFamily="18" charset="0"/>
              </a:rPr>
              <a:t>Do your expenses EXCEED your income?</a:t>
            </a:r>
          </a:p>
          <a:p>
            <a:pPr marL="338138" lvl="0" indent="-338138">
              <a:buSzPct val="100000"/>
              <a:buFont typeface="+mj-lt"/>
              <a:buAutoNum type="arabicParenR"/>
            </a:pPr>
            <a:endParaRPr lang="en-US" sz="1800" b="1" dirty="0">
              <a:solidFill>
                <a:srgbClr val="C00000"/>
              </a:solidFill>
              <a:latin typeface="Garamond" pitchFamily="18" charset="0"/>
            </a:endParaRPr>
          </a:p>
          <a:p>
            <a:pPr marL="338138" lvl="0" indent="-338138">
              <a:buSzPct val="100000"/>
              <a:buFont typeface="+mj-lt"/>
              <a:buAutoNum type="arabicParenR"/>
            </a:pPr>
            <a:r>
              <a:rPr lang="en-US" sz="1800" b="1" dirty="0">
                <a:solidFill>
                  <a:srgbClr val="C00000"/>
                </a:solidFill>
                <a:latin typeface="Garamond" pitchFamily="18" charset="0"/>
              </a:rPr>
              <a:t>Would you like to save more towards  your retirement?	</a:t>
            </a:r>
          </a:p>
          <a:p>
            <a:pPr marL="338138" lvl="0" indent="-338138">
              <a:buSzPct val="100000"/>
              <a:buFont typeface="+mj-lt"/>
              <a:buAutoNum type="arabicParenR"/>
            </a:pPr>
            <a:endParaRPr lang="en-US" sz="1800" b="1" dirty="0">
              <a:solidFill>
                <a:srgbClr val="C00000"/>
              </a:solidFill>
              <a:latin typeface="Garamond" pitchFamily="18" charset="0"/>
            </a:endParaRPr>
          </a:p>
          <a:p>
            <a:pPr marL="338138" lvl="0" indent="-338138">
              <a:buSzPct val="100000"/>
              <a:buFont typeface="+mj-lt"/>
              <a:buAutoNum type="arabicParenR"/>
            </a:pPr>
            <a:r>
              <a:rPr lang="en-US" sz="1800" b="1" dirty="0">
                <a:solidFill>
                  <a:srgbClr val="C00000"/>
                </a:solidFill>
                <a:latin typeface="Garamond" pitchFamily="18" charset="0"/>
              </a:rPr>
              <a:t>Do you like trying new things, meeting new people, and helping others?</a:t>
            </a:r>
          </a:p>
          <a:p>
            <a:pPr marL="338138" lvl="0" indent="-338138">
              <a:buSzPct val="100000"/>
              <a:buFont typeface="+mj-lt"/>
              <a:buAutoNum type="arabicParenR"/>
            </a:pPr>
            <a:endParaRPr lang="en-US" sz="1800" b="1" dirty="0">
              <a:solidFill>
                <a:srgbClr val="C00000"/>
              </a:solidFill>
              <a:latin typeface="Garamond" pitchFamily="18" charset="0"/>
            </a:endParaRPr>
          </a:p>
          <a:p>
            <a:pPr marL="338138" indent="-338138">
              <a:buSzPct val="100000"/>
              <a:buFont typeface="+mj-lt"/>
              <a:buAutoNum type="arabicParenR"/>
            </a:pPr>
            <a:r>
              <a:rPr lang="en-US" sz="1800" b="1" dirty="0">
                <a:solidFill>
                  <a:srgbClr val="C00000"/>
                </a:solidFill>
                <a:latin typeface="Garamond" pitchFamily="18" charset="0"/>
              </a:rPr>
              <a:t>Is eating healthy and staying active important to you?   </a:t>
            </a:r>
            <a:endParaRPr lang="en-US" sz="1800" b="1" dirty="0">
              <a:solidFill>
                <a:srgbClr val="C00000"/>
              </a:solidFill>
            </a:endParaRPr>
          </a:p>
        </p:txBody>
      </p:sp>
      <p:sp>
        <p:nvSpPr>
          <p:cNvPr id="7" name="Content Placeholder 6"/>
          <p:cNvSpPr>
            <a:spLocks noGrp="1"/>
          </p:cNvSpPr>
          <p:nvPr>
            <p:ph sz="half" idx="2"/>
          </p:nvPr>
        </p:nvSpPr>
        <p:spPr>
          <a:xfrm>
            <a:off x="4648200" y="1600200"/>
            <a:ext cx="4038600" cy="4876799"/>
          </a:xfrm>
        </p:spPr>
        <p:txBody>
          <a:bodyPr>
            <a:normAutofit lnSpcReduction="10000"/>
          </a:bodyPr>
          <a:lstStyle/>
          <a:p>
            <a:pPr marL="338138" lvl="0" indent="-338138">
              <a:buSzPct val="100000"/>
              <a:buFont typeface="+mj-lt"/>
              <a:buAutoNum type="arabicParenR" startAt="6"/>
            </a:pPr>
            <a:r>
              <a:rPr lang="en-US" sz="1800" b="1" dirty="0">
                <a:solidFill>
                  <a:srgbClr val="C00000"/>
                </a:solidFill>
                <a:latin typeface="Garamond" pitchFamily="18" charset="0"/>
              </a:rPr>
              <a:t>Have you ever purchased anything online? </a:t>
            </a:r>
          </a:p>
          <a:p>
            <a:pPr marL="338138" lvl="0" indent="-338138">
              <a:buSzPct val="100000"/>
              <a:buFont typeface="+mj-lt"/>
              <a:buAutoNum type="arabicParenR" startAt="6"/>
            </a:pPr>
            <a:endParaRPr lang="en-US" sz="1800" b="1" dirty="0">
              <a:solidFill>
                <a:srgbClr val="C00000"/>
              </a:solidFill>
              <a:latin typeface="Garamond" pitchFamily="18" charset="0"/>
            </a:endParaRPr>
          </a:p>
          <a:p>
            <a:pPr marL="338138" lvl="0" indent="-338138">
              <a:buSzPct val="100000"/>
              <a:buFont typeface="+mj-lt"/>
              <a:buAutoNum type="arabicParenR" startAt="6"/>
            </a:pPr>
            <a:r>
              <a:rPr lang="en-US" sz="1800" b="1" dirty="0">
                <a:solidFill>
                  <a:srgbClr val="C00000"/>
                </a:solidFill>
                <a:latin typeface="Garamond" pitchFamily="18" charset="0"/>
              </a:rPr>
              <a:t>Do you know people who have purchased items online? </a:t>
            </a:r>
          </a:p>
          <a:p>
            <a:pPr marL="338138" lvl="0" indent="-338138">
              <a:buSzPct val="100000"/>
              <a:buFont typeface="+mj-lt"/>
              <a:buAutoNum type="arabicParenR" startAt="6"/>
            </a:pPr>
            <a:endParaRPr lang="en-US" sz="1800" b="1" dirty="0">
              <a:solidFill>
                <a:srgbClr val="C00000"/>
              </a:solidFill>
              <a:latin typeface="Garamond" pitchFamily="18" charset="0"/>
            </a:endParaRPr>
          </a:p>
          <a:p>
            <a:pPr marL="338138" lvl="0" indent="-338138">
              <a:buSzPct val="100000"/>
              <a:buFont typeface="+mj-lt"/>
              <a:buAutoNum type="arabicParenR" startAt="6"/>
            </a:pPr>
            <a:r>
              <a:rPr lang="en-US" sz="1800" b="1" dirty="0">
                <a:solidFill>
                  <a:srgbClr val="C00000"/>
                </a:solidFill>
                <a:latin typeface="Garamond" pitchFamily="18" charset="0"/>
              </a:rPr>
              <a:t>Do you think the popularity of online  purchasing is a trend that will continue?</a:t>
            </a:r>
          </a:p>
          <a:p>
            <a:pPr marL="338138" lvl="0" indent="-338138">
              <a:buSzPct val="100000"/>
              <a:buFont typeface="+mj-lt"/>
              <a:buAutoNum type="arabicParenR" startAt="6"/>
            </a:pPr>
            <a:endParaRPr lang="en-US" sz="1800" b="1" dirty="0">
              <a:solidFill>
                <a:srgbClr val="C00000"/>
              </a:solidFill>
              <a:latin typeface="Garamond" pitchFamily="18" charset="0"/>
            </a:endParaRPr>
          </a:p>
          <a:p>
            <a:pPr marL="338138" lvl="0" indent="-338138">
              <a:buSzPct val="100000"/>
              <a:buFont typeface="+mj-lt"/>
              <a:buAutoNum type="arabicParenR" startAt="6"/>
            </a:pPr>
            <a:r>
              <a:rPr lang="en-US" sz="1800" b="1" dirty="0">
                <a:solidFill>
                  <a:srgbClr val="C00000"/>
                </a:solidFill>
                <a:latin typeface="Garamond" pitchFamily="18" charset="0"/>
              </a:rPr>
              <a:t>Have you ever thought about starting your own business?</a:t>
            </a:r>
          </a:p>
          <a:p>
            <a:pPr marL="338138" lvl="0" indent="-338138">
              <a:buSzPct val="100000"/>
              <a:buFont typeface="+mj-lt"/>
              <a:buAutoNum type="arabicParenR" startAt="6"/>
            </a:pPr>
            <a:endParaRPr lang="en-US" sz="1800" b="1" dirty="0">
              <a:solidFill>
                <a:srgbClr val="C00000"/>
              </a:solidFill>
              <a:latin typeface="Garamond" pitchFamily="18" charset="0"/>
            </a:endParaRPr>
          </a:p>
          <a:p>
            <a:pPr marL="338138" lvl="0" indent="-338138">
              <a:buSzPct val="100000"/>
              <a:buFont typeface="+mj-lt"/>
              <a:buAutoNum type="arabicParenR" startAt="6"/>
            </a:pPr>
            <a:r>
              <a:rPr lang="en-US" sz="1800" b="1" dirty="0">
                <a:solidFill>
                  <a:srgbClr val="C00000"/>
                </a:solidFill>
                <a:latin typeface="Garamond" pitchFamily="18" charset="0"/>
              </a:rPr>
              <a:t>Do you like the idea of being your own boss, controlling when and where you work,  and how much money you make?</a:t>
            </a:r>
            <a:endParaRPr lang="en-US" sz="1800" dirty="0">
              <a:solidFill>
                <a:srgbClr val="C00000"/>
              </a:solidFill>
            </a:endParaRPr>
          </a:p>
        </p:txBody>
      </p:sp>
      <p:sp>
        <p:nvSpPr>
          <p:cNvPr id="5" name="Title 4"/>
          <p:cNvSpPr>
            <a:spLocks noGrp="1"/>
          </p:cNvSpPr>
          <p:nvPr>
            <p:ph type="title"/>
          </p:nvPr>
        </p:nvSpPr>
        <p:spPr>
          <a:xfrm>
            <a:off x="304800" y="152400"/>
            <a:ext cx="8382000" cy="533400"/>
          </a:xfrm>
        </p:spPr>
        <p:txBody>
          <a:bodyPr>
            <a:normAutofit/>
          </a:bodyPr>
          <a:lstStyle/>
          <a:p>
            <a:r>
              <a:rPr lang="en-US" sz="2400" u="sng" dirty="0">
                <a:solidFill>
                  <a:schemeClr val="accent1">
                    <a:lumMod val="75000"/>
                  </a:schemeClr>
                </a:solidFill>
                <a:effectLst/>
                <a:latin typeface="Garamond" pitchFamily="18" charset="0"/>
              </a:rPr>
              <a:t>IS THIS OPPORTUNITY FOR YOU?</a:t>
            </a:r>
          </a:p>
        </p:txBody>
      </p:sp>
      <p:sp>
        <p:nvSpPr>
          <p:cNvPr id="8" name="TextBox 7"/>
          <p:cNvSpPr txBox="1"/>
          <p:nvPr/>
        </p:nvSpPr>
        <p:spPr>
          <a:xfrm>
            <a:off x="304800" y="685800"/>
            <a:ext cx="8382000" cy="707886"/>
          </a:xfrm>
          <a:prstGeom prst="rect">
            <a:avLst/>
          </a:prstGeom>
          <a:noFill/>
        </p:spPr>
        <p:txBody>
          <a:bodyPr wrap="square" rtlCol="0">
            <a:spAutoFit/>
          </a:bodyPr>
          <a:lstStyle/>
          <a:p>
            <a:r>
              <a:rPr lang="en-US" sz="2000" b="1" dirty="0">
                <a:latin typeface="Garamond" pitchFamily="18" charset="0"/>
              </a:rPr>
              <a:t>If you answer </a:t>
            </a:r>
            <a:r>
              <a:rPr lang="en-US" sz="2000" b="1" dirty="0">
                <a:solidFill>
                  <a:schemeClr val="accent3"/>
                </a:solidFill>
                <a:latin typeface="Garamond" pitchFamily="18" charset="0"/>
              </a:rPr>
              <a:t>“YES” </a:t>
            </a:r>
            <a:r>
              <a:rPr lang="en-US" sz="2000" b="1" dirty="0">
                <a:latin typeface="Garamond" pitchFamily="18" charset="0"/>
              </a:rPr>
              <a:t>to many of the questions below, then this business might just be the perfect fit for you. </a:t>
            </a:r>
            <a:r>
              <a:rPr lang="en-US" sz="2000" b="1" dirty="0">
                <a:solidFill>
                  <a:srgbClr val="00B050"/>
                </a:solidFill>
                <a:latin typeface="Garamond" pitchFamily="18" charset="0"/>
              </a:rPr>
              <a:t>Contact me today for more information.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5486400"/>
          </a:xfrm>
        </p:spPr>
        <p:txBody>
          <a:bodyPr>
            <a:normAutofit fontScale="92500" lnSpcReduction="10000"/>
          </a:bodyPr>
          <a:lstStyle/>
          <a:p>
            <a:pPr marL="0" indent="0" algn="ctr">
              <a:lnSpc>
                <a:spcPct val="115000"/>
              </a:lnSpc>
              <a:spcBef>
                <a:spcPts val="0"/>
              </a:spcBef>
              <a:buNone/>
            </a:pPr>
            <a:r>
              <a:rPr lang="en-US" sz="4000" b="1" dirty="0">
                <a:solidFill>
                  <a:srgbClr val="C00000"/>
                </a:solidFill>
                <a:latin typeface="Comic Sans MS"/>
                <a:ea typeface="Calibri"/>
                <a:cs typeface="Times New Roman"/>
              </a:rPr>
              <a:t>Johnny D’s Health Zone Plus</a:t>
            </a:r>
            <a:endParaRPr lang="en-US" sz="3200" dirty="0">
              <a:latin typeface="Calibri"/>
              <a:ea typeface="Calibri"/>
              <a:cs typeface="Times New Roman"/>
            </a:endParaRPr>
          </a:p>
          <a:p>
            <a:pPr marL="0" lvl="0" indent="0" algn="ctr">
              <a:lnSpc>
                <a:spcPct val="115000"/>
              </a:lnSpc>
              <a:spcBef>
                <a:spcPts val="0"/>
              </a:spcBef>
              <a:buClr>
                <a:srgbClr val="2DA2BF"/>
              </a:buClr>
              <a:buNone/>
            </a:pPr>
            <a:r>
              <a:rPr lang="en-US" sz="2400" b="1" dirty="0">
                <a:solidFill>
                  <a:srgbClr val="C00000"/>
                </a:solidFill>
                <a:latin typeface="Comic Sans MS"/>
                <a:ea typeface="Calibri"/>
                <a:cs typeface="Times New Roman"/>
              </a:rPr>
              <a:t>“The Healthy Choice for Healthy Lifestyles”</a:t>
            </a:r>
            <a:endParaRPr lang="en-US" sz="3600" dirty="0">
              <a:solidFill>
                <a:prstClr val="black"/>
              </a:solidFill>
              <a:latin typeface="Calibri"/>
              <a:ea typeface="Calibri"/>
              <a:cs typeface="Times New Roman"/>
            </a:endParaRPr>
          </a:p>
          <a:p>
            <a:pPr marL="0" indent="0">
              <a:lnSpc>
                <a:spcPct val="115000"/>
              </a:lnSpc>
              <a:spcBef>
                <a:spcPts val="0"/>
              </a:spcBef>
              <a:buNone/>
            </a:pPr>
            <a:endParaRPr lang="en-US" sz="2800" b="1" dirty="0">
              <a:solidFill>
                <a:srgbClr val="C00000"/>
              </a:solidFill>
              <a:latin typeface="Comic Sans MS"/>
              <a:ea typeface="Calibri"/>
              <a:cs typeface="Times New Roman"/>
            </a:endParaRPr>
          </a:p>
          <a:p>
            <a:pPr marL="0" indent="0">
              <a:lnSpc>
                <a:spcPct val="115000"/>
              </a:lnSpc>
              <a:spcBef>
                <a:spcPts val="0"/>
              </a:spcBef>
              <a:buNone/>
            </a:pPr>
            <a:r>
              <a:rPr lang="en-US" sz="2400" b="1" dirty="0">
                <a:latin typeface="Times New Roman" panose="02020603050405020304" pitchFamily="18" charset="0"/>
                <a:ea typeface="Calibri"/>
                <a:cs typeface="Times New Roman" panose="02020603050405020304" pitchFamily="18" charset="0"/>
              </a:rPr>
              <a:t>				John K. Doherty </a:t>
            </a:r>
          </a:p>
          <a:p>
            <a:pPr marL="0" indent="0">
              <a:lnSpc>
                <a:spcPct val="115000"/>
              </a:lnSpc>
              <a:spcBef>
                <a:spcPts val="0"/>
              </a:spcBef>
              <a:buNone/>
            </a:pPr>
            <a:r>
              <a:rPr lang="en-US" sz="2400" b="1" dirty="0">
                <a:latin typeface="Times New Roman" panose="02020603050405020304" pitchFamily="18" charset="0"/>
                <a:ea typeface="Calibri"/>
                <a:cs typeface="Times New Roman" panose="02020603050405020304" pitchFamily="18" charset="0"/>
              </a:rPr>
              <a:t>				Independent Business Owner        </a:t>
            </a:r>
            <a:endParaRPr lang="en-US" sz="3200"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0"/>
              </a:spcBef>
              <a:buClr>
                <a:srgbClr val="2DA2BF"/>
              </a:buClr>
              <a:buNone/>
            </a:pPr>
            <a:r>
              <a:rPr lang="en-US" sz="2400" b="1" dirty="0">
                <a:latin typeface="Times New Roman" panose="02020603050405020304" pitchFamily="18" charset="0"/>
                <a:ea typeface="Calibri"/>
                <a:cs typeface="Times New Roman" panose="02020603050405020304" pitchFamily="18" charset="0"/>
              </a:rPr>
              <a:t>				Fort Myers, Florida</a:t>
            </a:r>
          </a:p>
          <a:p>
            <a:pPr marL="0" lvl="0" indent="0">
              <a:lnSpc>
                <a:spcPct val="115000"/>
              </a:lnSpc>
              <a:spcBef>
                <a:spcPts val="0"/>
              </a:spcBef>
              <a:buClr>
                <a:srgbClr val="2DA2BF"/>
              </a:buClr>
              <a:buNone/>
            </a:pPr>
            <a:r>
              <a:rPr lang="en-US" sz="2400" b="1" dirty="0">
                <a:solidFill>
                  <a:prstClr val="black"/>
                </a:solidFill>
                <a:latin typeface="Times New Roman" panose="02020603050405020304" pitchFamily="18" charset="0"/>
                <a:ea typeface="Calibri"/>
                <a:cs typeface="Times New Roman" panose="02020603050405020304" pitchFamily="18" charset="0"/>
              </a:rPr>
              <a:t>				239-770-6847</a:t>
            </a:r>
            <a:endParaRPr lang="en-US" sz="3200" dirty="0">
              <a:latin typeface="Times New Roman" panose="02020603050405020304" pitchFamily="18" charset="0"/>
              <a:ea typeface="Calibri"/>
              <a:cs typeface="Times New Roman" panose="02020603050405020304" pitchFamily="18" charset="0"/>
            </a:endParaRPr>
          </a:p>
          <a:p>
            <a:pPr marL="0" indent="0">
              <a:lnSpc>
                <a:spcPct val="115000"/>
              </a:lnSpc>
              <a:spcBef>
                <a:spcPts val="0"/>
              </a:spcBef>
              <a:buNone/>
            </a:pPr>
            <a:r>
              <a:rPr lang="en-US" sz="2400" b="1" dirty="0">
                <a:latin typeface="Times New Roman" panose="02020603050405020304" pitchFamily="18" charset="0"/>
                <a:ea typeface="Calibri"/>
                <a:cs typeface="Times New Roman" panose="02020603050405020304" pitchFamily="18" charset="0"/>
              </a:rPr>
              <a:t>				</a:t>
            </a:r>
            <a:r>
              <a:rPr lang="en-US" sz="2400" b="1" dirty="0">
                <a:latin typeface="Times New Roman" panose="02020603050405020304" pitchFamily="18" charset="0"/>
                <a:ea typeface="Calibri"/>
                <a:cs typeface="Times New Roman" panose="02020603050405020304" pitchFamily="18" charset="0"/>
                <a:hlinkClick r:id="rId2"/>
              </a:rPr>
              <a:t>Jdoherty239@aol.com</a:t>
            </a:r>
            <a:endParaRPr lang="en-US" sz="2400" b="1" dirty="0">
              <a:latin typeface="Times New Roman" panose="02020603050405020304" pitchFamily="18" charset="0"/>
              <a:ea typeface="Calibri"/>
              <a:cs typeface="Times New Roman" panose="02020603050405020304" pitchFamily="18" charset="0"/>
            </a:endParaRPr>
          </a:p>
          <a:p>
            <a:pPr marL="0" indent="0">
              <a:lnSpc>
                <a:spcPct val="115000"/>
              </a:lnSpc>
              <a:spcBef>
                <a:spcPts val="0"/>
              </a:spcBef>
              <a:buNone/>
            </a:pPr>
            <a:r>
              <a:rPr lang="en-US" sz="3200" dirty="0">
                <a:latin typeface="Times New Roman" panose="02020603050405020304" pitchFamily="18" charset="0"/>
                <a:ea typeface="Calibri"/>
                <a:cs typeface="Times New Roman" panose="02020603050405020304" pitchFamily="18" charset="0"/>
              </a:rPr>
              <a:t>                                      </a:t>
            </a:r>
            <a:r>
              <a:rPr lang="en-US" sz="2400" b="1" dirty="0">
                <a:solidFill>
                  <a:prstClr val="black"/>
                </a:solidFill>
                <a:latin typeface="Times New Roman" panose="02020603050405020304" pitchFamily="18" charset="0"/>
                <a:ea typeface="Calibri"/>
                <a:cs typeface="Times New Roman" panose="02020603050405020304" pitchFamily="18" charset="0"/>
              </a:rPr>
              <a:t>Facebook.com/</a:t>
            </a:r>
            <a:r>
              <a:rPr lang="en-US" sz="2400" b="1" dirty="0" err="1">
                <a:solidFill>
                  <a:prstClr val="black"/>
                </a:solidFill>
                <a:latin typeface="Times New Roman" panose="02020603050405020304" pitchFamily="18" charset="0"/>
                <a:ea typeface="Calibri"/>
                <a:cs typeface="Times New Roman" panose="02020603050405020304" pitchFamily="18" charset="0"/>
              </a:rPr>
              <a:t>johnkdoherty</a:t>
            </a:r>
            <a:endParaRPr lang="en-US" sz="2600" b="1" dirty="0">
              <a:latin typeface="Times New Roman" panose="02020603050405020304" pitchFamily="18" charset="0"/>
              <a:ea typeface="Calibri"/>
              <a:cs typeface="Times New Roman" panose="02020603050405020304" pitchFamily="18" charset="0"/>
            </a:endParaRPr>
          </a:p>
          <a:p>
            <a:pPr marL="0" indent="0">
              <a:lnSpc>
                <a:spcPct val="115000"/>
              </a:lnSpc>
              <a:spcBef>
                <a:spcPts val="0"/>
              </a:spcBef>
              <a:buNone/>
            </a:pPr>
            <a:endParaRPr lang="en-US" sz="2600" dirty="0">
              <a:latin typeface="Calibri"/>
              <a:ea typeface="Calibri"/>
              <a:cs typeface="Times New Roman"/>
            </a:endParaRPr>
          </a:p>
          <a:p>
            <a:pPr marL="0" indent="0">
              <a:lnSpc>
                <a:spcPct val="115000"/>
              </a:lnSpc>
              <a:spcBef>
                <a:spcPts val="0"/>
              </a:spcBef>
              <a:buNone/>
            </a:pPr>
            <a:r>
              <a:rPr lang="en-US" sz="2400" b="1" dirty="0">
                <a:solidFill>
                  <a:srgbClr val="C00000"/>
                </a:solidFill>
                <a:latin typeface="Comic Sans MS"/>
                <a:ea typeface="Calibri"/>
                <a:cs typeface="Times New Roman"/>
              </a:rPr>
              <a:t>Websites: 		</a:t>
            </a:r>
          </a:p>
          <a:p>
            <a:pPr marL="0" indent="0">
              <a:lnSpc>
                <a:spcPct val="115000"/>
              </a:lnSpc>
              <a:spcBef>
                <a:spcPts val="0"/>
              </a:spcBef>
              <a:buNone/>
            </a:pPr>
            <a:r>
              <a:rPr lang="en-US" sz="2400" b="1" dirty="0">
                <a:latin typeface="Comic Sans MS"/>
                <a:ea typeface="Calibri"/>
                <a:cs typeface="Times New Roman"/>
              </a:rPr>
              <a:t>Business/Informational - </a:t>
            </a:r>
            <a:r>
              <a:rPr lang="en-US" sz="2400" b="1" dirty="0">
                <a:solidFill>
                  <a:srgbClr val="C00000"/>
                </a:solidFill>
                <a:latin typeface="Comic Sans MS"/>
                <a:ea typeface="Calibri"/>
                <a:cs typeface="Times New Roman"/>
                <a:hlinkClick r:id="rId3"/>
              </a:rPr>
              <a:t>www.healthzoneplus.com</a:t>
            </a:r>
            <a:endParaRPr lang="en-US" sz="2400" b="1" dirty="0">
              <a:solidFill>
                <a:srgbClr val="C00000"/>
              </a:solidFill>
              <a:latin typeface="Comic Sans MS"/>
              <a:ea typeface="Calibri"/>
              <a:cs typeface="Times New Roman"/>
            </a:endParaRPr>
          </a:p>
          <a:p>
            <a:pPr marL="0" indent="0">
              <a:lnSpc>
                <a:spcPct val="115000"/>
              </a:lnSpc>
              <a:spcBef>
                <a:spcPts val="0"/>
              </a:spcBef>
              <a:buNone/>
            </a:pPr>
            <a:endParaRPr lang="en-US" sz="2400" b="1" dirty="0">
              <a:solidFill>
                <a:srgbClr val="C00000"/>
              </a:solidFill>
              <a:latin typeface="Comic Sans MS"/>
              <a:ea typeface="Calibri"/>
              <a:cs typeface="Times New Roman"/>
            </a:endParaRPr>
          </a:p>
          <a:p>
            <a:pPr marL="0" indent="0">
              <a:lnSpc>
                <a:spcPct val="115000"/>
              </a:lnSpc>
              <a:spcBef>
                <a:spcPts val="0"/>
              </a:spcBef>
              <a:buNone/>
            </a:pPr>
            <a:r>
              <a:rPr lang="en-US" sz="2400" b="1" dirty="0">
                <a:solidFill>
                  <a:srgbClr val="C00000"/>
                </a:solidFill>
                <a:latin typeface="Comic Sans MS"/>
                <a:ea typeface="Calibri"/>
                <a:cs typeface="Times New Roman"/>
              </a:rPr>
              <a:t>         </a:t>
            </a:r>
            <a:r>
              <a:rPr lang="en-US" sz="2400" b="1" dirty="0">
                <a:latin typeface="Comic Sans MS"/>
                <a:ea typeface="Calibri"/>
                <a:cs typeface="Times New Roman"/>
              </a:rPr>
              <a:t>Online Store - </a:t>
            </a:r>
            <a:r>
              <a:rPr lang="en-US" sz="2400" b="1" dirty="0">
                <a:solidFill>
                  <a:srgbClr val="C00000"/>
                </a:solidFill>
                <a:latin typeface="Comic Sans MS"/>
                <a:ea typeface="Calibri"/>
                <a:cs typeface="Times New Roman"/>
                <a:hlinkClick r:id="rId4"/>
              </a:rPr>
              <a:t>www.amway.com/jkdohertyhealthzone</a:t>
            </a:r>
            <a:endParaRPr lang="en-US" sz="2400" b="1" dirty="0">
              <a:solidFill>
                <a:srgbClr val="C00000"/>
              </a:solidFill>
              <a:latin typeface="Comic Sans MS"/>
              <a:ea typeface="Calibri"/>
              <a:cs typeface="Times New Roman"/>
            </a:endParaRPr>
          </a:p>
          <a:p>
            <a:pPr marL="0" indent="0">
              <a:lnSpc>
                <a:spcPct val="115000"/>
              </a:lnSpc>
              <a:spcBef>
                <a:spcPts val="0"/>
              </a:spcBef>
              <a:buNone/>
            </a:pPr>
            <a:endParaRPr lang="en-US" sz="2400" b="1" dirty="0">
              <a:solidFill>
                <a:srgbClr val="C00000"/>
              </a:solidFill>
              <a:latin typeface="Comic Sans MS"/>
              <a:ea typeface="Calibri"/>
              <a:cs typeface="Times New Roman"/>
            </a:endParaRPr>
          </a:p>
          <a:p>
            <a:pPr marL="0" indent="0">
              <a:lnSpc>
                <a:spcPct val="115000"/>
              </a:lnSpc>
              <a:spcBef>
                <a:spcPts val="0"/>
              </a:spcBef>
              <a:buNone/>
            </a:pPr>
            <a:endParaRPr lang="en-US" sz="2400" b="1" dirty="0">
              <a:solidFill>
                <a:srgbClr val="C00000"/>
              </a:solidFill>
              <a:latin typeface="Comic Sans MS"/>
              <a:ea typeface="Calibri"/>
              <a:cs typeface="Times New Roman"/>
            </a:endParaRPr>
          </a:p>
          <a:p>
            <a:pPr marL="0" indent="0">
              <a:lnSpc>
                <a:spcPct val="115000"/>
              </a:lnSpc>
              <a:spcBef>
                <a:spcPts val="0"/>
              </a:spcBef>
              <a:buNone/>
            </a:pPr>
            <a:endParaRPr lang="en-US" sz="3600" dirty="0">
              <a:latin typeface="Calibri"/>
              <a:ea typeface="Calibri"/>
              <a:cs typeface="Times New Roman"/>
            </a:endParaRPr>
          </a:p>
          <a:p>
            <a:pPr>
              <a:buNone/>
            </a:pPr>
            <a:endParaRPr lang="en-US" b="1" dirty="0">
              <a:solidFill>
                <a:srgbClr val="C00000"/>
              </a:solidFill>
              <a:latin typeface="Garamond" pitchFamily="18" charset="0"/>
            </a:endParaRPr>
          </a:p>
        </p:txBody>
      </p:sp>
      <p:sp>
        <p:nvSpPr>
          <p:cNvPr id="3" name="Title 2"/>
          <p:cNvSpPr>
            <a:spLocks noGrp="1"/>
          </p:cNvSpPr>
          <p:nvPr>
            <p:ph type="title"/>
          </p:nvPr>
        </p:nvSpPr>
        <p:spPr>
          <a:xfrm>
            <a:off x="457200" y="152400"/>
            <a:ext cx="8229600" cy="457200"/>
          </a:xfrm>
        </p:spPr>
        <p:txBody>
          <a:bodyPr>
            <a:noAutofit/>
          </a:bodyPr>
          <a:lstStyle/>
          <a:p>
            <a:r>
              <a:rPr lang="en-US" sz="2800" u="sng" dirty="0">
                <a:solidFill>
                  <a:srgbClr val="002060"/>
                </a:solidFill>
                <a:effectLst/>
                <a:latin typeface="Garamond" pitchFamily="18" charset="0"/>
              </a:rPr>
              <a:t>Contact Information</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5400" y="2133600"/>
            <a:ext cx="1905000" cy="2128242"/>
          </a:xfrm>
          <a:prstGeom prst="rect">
            <a:avLst/>
          </a:prstGeom>
        </p:spPr>
      </p:pic>
    </p:spTree>
    <p:extLst>
      <p:ext uri="{BB962C8B-B14F-4D97-AF65-F5344CB8AC3E}">
        <p14:creationId xmlns:p14="http://schemas.microsoft.com/office/powerpoint/2010/main" val="233500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305800" cy="5486400"/>
          </a:xfrm>
        </p:spPr>
        <p:txBody>
          <a:bodyPr>
            <a:normAutofit fontScale="70000" lnSpcReduction="20000"/>
          </a:bodyPr>
          <a:lstStyle/>
          <a:p>
            <a:pPr marL="225425" indent="-115888">
              <a:buNone/>
            </a:pPr>
            <a:r>
              <a:rPr lang="en-US" sz="2900" b="1" dirty="0">
                <a:solidFill>
                  <a:srgbClr val="C00000"/>
                </a:solidFill>
                <a:latin typeface="Garamond" pitchFamily="18" charset="0"/>
              </a:rPr>
              <a:t>“</a:t>
            </a:r>
            <a:r>
              <a:rPr lang="en-US" sz="2900" b="1" i="1" dirty="0">
                <a:solidFill>
                  <a:srgbClr val="C00000"/>
                </a:solidFill>
                <a:latin typeface="Garamond" pitchFamily="18" charset="0"/>
              </a:rPr>
              <a:t>Financial Independence</a:t>
            </a:r>
            <a:r>
              <a:rPr lang="en-US" sz="2900" b="1" dirty="0">
                <a:solidFill>
                  <a:srgbClr val="C00000"/>
                </a:solidFill>
                <a:latin typeface="Garamond" pitchFamily="18" charset="0"/>
              </a:rPr>
              <a:t>” can mean many things to different people; giant houses, expensive cars, and the freedom to go anywhere at anytime. </a:t>
            </a:r>
          </a:p>
          <a:p>
            <a:pPr marL="112713" indent="-3175">
              <a:buNone/>
            </a:pPr>
            <a:endParaRPr lang="en-US" sz="2900" b="1" dirty="0">
              <a:latin typeface="Garamond" pitchFamily="18" charset="0"/>
            </a:endParaRPr>
          </a:p>
          <a:p>
            <a:pPr marL="112713" indent="-3175">
              <a:buNone/>
            </a:pPr>
            <a:r>
              <a:rPr lang="en-US" sz="2900" b="1" dirty="0">
                <a:latin typeface="Garamond" pitchFamily="18" charset="0"/>
              </a:rPr>
              <a:t>While these are all valid definitions, I like to define it simply as having </a:t>
            </a:r>
            <a:r>
              <a:rPr lang="en-US" sz="2900" b="1" dirty="0">
                <a:solidFill>
                  <a:srgbClr val="00B050"/>
                </a:solidFill>
                <a:latin typeface="Garamond" pitchFamily="18" charset="0"/>
              </a:rPr>
              <a:t>extra income left over after paying your monthly bills. Another words, having </a:t>
            </a:r>
            <a:r>
              <a:rPr lang="en-US" sz="2900" b="1" u="sng" dirty="0">
                <a:solidFill>
                  <a:srgbClr val="00B050"/>
                </a:solidFill>
                <a:latin typeface="Garamond" pitchFamily="18" charset="0"/>
              </a:rPr>
              <a:t>more income </a:t>
            </a:r>
            <a:r>
              <a:rPr lang="en-US" sz="2900" b="1" dirty="0">
                <a:solidFill>
                  <a:srgbClr val="00B050"/>
                </a:solidFill>
                <a:latin typeface="Garamond" pitchFamily="18" charset="0"/>
              </a:rPr>
              <a:t>than expenses per a month.  </a:t>
            </a:r>
          </a:p>
          <a:p>
            <a:pPr marL="112713" indent="-3175">
              <a:buNone/>
            </a:pPr>
            <a:r>
              <a:rPr lang="en-US" sz="2900" b="1" dirty="0">
                <a:latin typeface="Garamond" pitchFamily="18" charset="0"/>
              </a:rPr>
              <a:t> </a:t>
            </a:r>
          </a:p>
          <a:p>
            <a:pPr marL="112713" indent="-3175">
              <a:buNone/>
            </a:pPr>
            <a:r>
              <a:rPr lang="en-US" sz="2900" b="1" dirty="0">
                <a:latin typeface="Garamond" pitchFamily="18" charset="0"/>
              </a:rPr>
              <a:t>Unfortunately, for most people this isn’t the case. It is usually the opposite; </a:t>
            </a:r>
            <a:r>
              <a:rPr lang="en-US" sz="2900" b="1" dirty="0">
                <a:solidFill>
                  <a:srgbClr val="7030A0"/>
                </a:solidFill>
                <a:latin typeface="Garamond" pitchFamily="18" charset="0"/>
              </a:rPr>
              <a:t>their expenses well exceed their income. </a:t>
            </a:r>
            <a:r>
              <a:rPr lang="en-US" sz="2900" b="1" dirty="0">
                <a:latin typeface="Garamond" pitchFamily="18" charset="0"/>
              </a:rPr>
              <a:t>As a result, they are forced to depend heavily on credit cards for additional income. </a:t>
            </a:r>
          </a:p>
          <a:p>
            <a:pPr marL="112713" indent="-3175">
              <a:buNone/>
            </a:pPr>
            <a:r>
              <a:rPr lang="en-US" sz="2900" b="1" dirty="0">
                <a:latin typeface="Garamond" pitchFamily="18" charset="0"/>
              </a:rPr>
              <a:t> </a:t>
            </a:r>
          </a:p>
          <a:p>
            <a:pPr marL="112713" indent="-3175">
              <a:buNone/>
            </a:pPr>
            <a:r>
              <a:rPr lang="en-US" sz="2900" b="1" dirty="0">
                <a:latin typeface="Garamond" pitchFamily="18" charset="0"/>
              </a:rPr>
              <a:t>This can lead to major credit and debt problems. Before you start charging on your credit cards, I want you to ask yourself one question: </a:t>
            </a:r>
          </a:p>
          <a:p>
            <a:pPr marL="112713" indent="-3175">
              <a:buNone/>
            </a:pPr>
            <a:r>
              <a:rPr lang="en-US" sz="2900" b="1" dirty="0">
                <a:latin typeface="Garamond" pitchFamily="18" charset="0"/>
              </a:rPr>
              <a:t> </a:t>
            </a:r>
          </a:p>
          <a:p>
            <a:pPr marL="112713" indent="-3175">
              <a:buNone/>
            </a:pPr>
            <a:r>
              <a:rPr lang="en-US" sz="2900" b="1" dirty="0">
                <a:latin typeface="Garamond" pitchFamily="18" charset="0"/>
              </a:rPr>
              <a:t>		</a:t>
            </a:r>
            <a:r>
              <a:rPr lang="en-US" sz="2900" b="1" dirty="0">
                <a:solidFill>
                  <a:schemeClr val="accent3"/>
                </a:solidFill>
                <a:latin typeface="Garamond" pitchFamily="18" charset="0"/>
              </a:rPr>
              <a:t>Is this worth going deeper in debt for? Remember…</a:t>
            </a:r>
          </a:p>
          <a:p>
            <a:pPr marL="112713" indent="-3175">
              <a:buNone/>
            </a:pPr>
            <a:r>
              <a:rPr lang="en-US" sz="2900" b="1" dirty="0">
                <a:latin typeface="Garamond" pitchFamily="18" charset="0"/>
              </a:rPr>
              <a:t> </a:t>
            </a:r>
          </a:p>
          <a:p>
            <a:pPr marL="280988" indent="-171450">
              <a:buNone/>
            </a:pPr>
            <a:r>
              <a:rPr lang="en-US" sz="2900" b="1" dirty="0">
                <a:solidFill>
                  <a:srgbClr val="0070C0"/>
                </a:solidFill>
                <a:latin typeface="Garamond" pitchFamily="18" charset="0"/>
              </a:rPr>
              <a:t>“The more you charge, the larger your debt, the wider the gap between income and expenses.”</a:t>
            </a:r>
          </a:p>
          <a:p>
            <a:pPr>
              <a:buNone/>
            </a:pPr>
            <a:r>
              <a:rPr lang="en-US" sz="2900" b="1" dirty="0">
                <a:solidFill>
                  <a:srgbClr val="0070C0"/>
                </a:solidFill>
                <a:latin typeface="Garamond" pitchFamily="18" charset="0"/>
              </a:rPr>
              <a:t> </a:t>
            </a:r>
          </a:p>
          <a:p>
            <a:endParaRPr lang="en-US" dirty="0"/>
          </a:p>
        </p:txBody>
      </p:sp>
      <p:sp>
        <p:nvSpPr>
          <p:cNvPr id="4" name="Title 3"/>
          <p:cNvSpPr>
            <a:spLocks noGrp="1"/>
          </p:cNvSpPr>
          <p:nvPr>
            <p:ph type="title"/>
          </p:nvPr>
        </p:nvSpPr>
        <p:spPr>
          <a:xfrm>
            <a:off x="381000" y="152400"/>
            <a:ext cx="8305800" cy="533400"/>
          </a:xfrm>
        </p:spPr>
        <p:txBody>
          <a:bodyPr>
            <a:normAutofit/>
          </a:bodyPr>
          <a:lstStyle/>
          <a:p>
            <a:r>
              <a:rPr lang="en-US" sz="2400" u="sng" cap="all" dirty="0">
                <a:solidFill>
                  <a:schemeClr val="accent1">
                    <a:lumMod val="75000"/>
                  </a:schemeClr>
                </a:solidFill>
                <a:effectLst/>
                <a:latin typeface="Garamond" pitchFamily="18" charset="0"/>
              </a:rPr>
              <a:t>What is “Financial Independence”? </a:t>
            </a:r>
            <a:endParaRPr lang="en-US" sz="2400" u="sng" cap="all" dirty="0">
              <a:solidFill>
                <a:schemeClr val="accent1">
                  <a:lumMod val="75000"/>
                </a:schemeClr>
              </a:soli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610600" cy="4940493"/>
          </a:xfrm>
        </p:spPr>
        <p:txBody>
          <a:bodyPr>
            <a:normAutofit lnSpcReduction="10000"/>
          </a:bodyPr>
          <a:lstStyle/>
          <a:p>
            <a:pPr>
              <a:buFont typeface="Wingdings" pitchFamily="2" charset="2"/>
              <a:buChar char="Ø"/>
            </a:pPr>
            <a:r>
              <a:rPr lang="en-US" sz="2400" dirty="0">
                <a:latin typeface="Garamond" pitchFamily="18" charset="0"/>
              </a:rPr>
              <a:t>Young adults in their 20's and 30's are at a </a:t>
            </a:r>
            <a:r>
              <a:rPr lang="en-US" sz="2400" b="1" dirty="0">
                <a:solidFill>
                  <a:srgbClr val="FF0000"/>
                </a:solidFill>
                <a:latin typeface="Garamond" pitchFamily="18" charset="0"/>
              </a:rPr>
              <a:t>huge disadvantage </a:t>
            </a:r>
          </a:p>
          <a:p>
            <a:pPr>
              <a:buNone/>
            </a:pPr>
            <a:r>
              <a:rPr lang="en-US" sz="2400" dirty="0">
                <a:latin typeface="Garamond" pitchFamily="18" charset="0"/>
              </a:rPr>
              <a:t>	when it comes to their financial future. </a:t>
            </a:r>
          </a:p>
          <a:p>
            <a:pPr>
              <a:buNone/>
            </a:pPr>
            <a:r>
              <a:rPr lang="en-US" sz="2400" dirty="0">
                <a:latin typeface="Garamond" pitchFamily="18" charset="0"/>
              </a:rPr>
              <a:t> </a:t>
            </a:r>
          </a:p>
          <a:p>
            <a:pPr>
              <a:buFont typeface="Wingdings" pitchFamily="2" charset="2"/>
              <a:buChar char="Ø"/>
            </a:pPr>
            <a:r>
              <a:rPr lang="en-US" sz="2400" dirty="0">
                <a:latin typeface="Garamond" pitchFamily="18" charset="0"/>
              </a:rPr>
              <a:t>The statistics are staggering; they are faced with:</a:t>
            </a:r>
          </a:p>
          <a:p>
            <a:pPr>
              <a:buNone/>
            </a:pPr>
            <a:r>
              <a:rPr lang="en-US" sz="2400" dirty="0">
                <a:latin typeface="Garamond" pitchFamily="18" charset="0"/>
              </a:rPr>
              <a:t>		1</a:t>
            </a:r>
            <a:r>
              <a:rPr lang="en-US" sz="2400" b="1" dirty="0">
                <a:solidFill>
                  <a:srgbClr val="00B050"/>
                </a:solidFill>
                <a:latin typeface="Garamond" pitchFamily="18" charset="0"/>
              </a:rPr>
              <a:t>) lower incomes </a:t>
            </a:r>
            <a:r>
              <a:rPr lang="en-US" sz="2400" dirty="0">
                <a:latin typeface="Garamond" pitchFamily="18" charset="0"/>
              </a:rPr>
              <a:t>when compared to inflation</a:t>
            </a:r>
          </a:p>
          <a:p>
            <a:pPr>
              <a:buNone/>
            </a:pPr>
            <a:r>
              <a:rPr lang="en-US" sz="2400" dirty="0">
                <a:latin typeface="Garamond" pitchFamily="18" charset="0"/>
              </a:rPr>
              <a:t>		2) </a:t>
            </a:r>
            <a:r>
              <a:rPr lang="en-US" sz="2400" b="1" dirty="0">
                <a:solidFill>
                  <a:schemeClr val="accent3"/>
                </a:solidFill>
                <a:latin typeface="Garamond" pitchFamily="18" charset="0"/>
              </a:rPr>
              <a:t>higher cost of living; </a:t>
            </a:r>
            <a:r>
              <a:rPr lang="en-US" sz="2400" dirty="0">
                <a:latin typeface="Garamond" pitchFamily="18" charset="0"/>
              </a:rPr>
              <a:t>especially in education and housing</a:t>
            </a:r>
          </a:p>
          <a:p>
            <a:pPr>
              <a:buNone/>
            </a:pPr>
            <a:r>
              <a:rPr lang="en-US" sz="2400" dirty="0">
                <a:latin typeface="Garamond" pitchFamily="18" charset="0"/>
              </a:rPr>
              <a:t>		3) </a:t>
            </a:r>
            <a:r>
              <a:rPr lang="en-US" sz="2400" b="1" dirty="0">
                <a:solidFill>
                  <a:srgbClr val="7030A0"/>
                </a:solidFill>
                <a:latin typeface="Garamond" pitchFamily="18" charset="0"/>
              </a:rPr>
              <a:t>major debt </a:t>
            </a:r>
            <a:r>
              <a:rPr lang="en-US" sz="2400" dirty="0">
                <a:latin typeface="Garamond" pitchFamily="18" charset="0"/>
              </a:rPr>
              <a:t>due to college loans and credit cards, and </a:t>
            </a:r>
          </a:p>
          <a:p>
            <a:pPr>
              <a:buNone/>
            </a:pPr>
            <a:r>
              <a:rPr lang="en-US" sz="2400" dirty="0">
                <a:latin typeface="Garamond" pitchFamily="18" charset="0"/>
              </a:rPr>
              <a:t>		4) </a:t>
            </a:r>
            <a:r>
              <a:rPr lang="en-US" sz="2400" b="1" dirty="0">
                <a:solidFill>
                  <a:srgbClr val="0070C0"/>
                </a:solidFill>
                <a:latin typeface="Garamond" pitchFamily="18" charset="0"/>
              </a:rPr>
              <a:t>the inability to save and accumulate wealth </a:t>
            </a:r>
            <a:r>
              <a:rPr lang="en-US" sz="2400" dirty="0">
                <a:latin typeface="Garamond" pitchFamily="18" charset="0"/>
              </a:rPr>
              <a:t>for their 		    future. </a:t>
            </a:r>
          </a:p>
          <a:p>
            <a:pPr>
              <a:buNone/>
            </a:pPr>
            <a:endParaRPr lang="en-US" sz="2400" dirty="0">
              <a:latin typeface="Garamond" pitchFamily="18" charset="0"/>
            </a:endParaRPr>
          </a:p>
          <a:p>
            <a:pPr>
              <a:buFont typeface="Wingdings" pitchFamily="2" charset="2"/>
              <a:buChar char="Ø"/>
            </a:pPr>
            <a:r>
              <a:rPr lang="en-US" sz="2400" dirty="0">
                <a:latin typeface="Garamond" pitchFamily="18" charset="0"/>
              </a:rPr>
              <a:t>Young adults </a:t>
            </a:r>
            <a:r>
              <a:rPr lang="en-US" sz="2400" b="1" dirty="0">
                <a:solidFill>
                  <a:srgbClr val="00B050"/>
                </a:solidFill>
                <a:latin typeface="Garamond" pitchFamily="18" charset="0"/>
              </a:rPr>
              <a:t>need to consider different means of generating income,</a:t>
            </a:r>
            <a:r>
              <a:rPr lang="en-US" sz="2400" dirty="0">
                <a:latin typeface="Garamond" pitchFamily="18" charset="0"/>
              </a:rPr>
              <a:t> in order to prevent becoming the </a:t>
            </a:r>
            <a:r>
              <a:rPr lang="en-US" sz="2400" b="1" dirty="0">
                <a:solidFill>
                  <a:srgbClr val="C00000"/>
                </a:solidFill>
                <a:latin typeface="Garamond" pitchFamily="18" charset="0"/>
              </a:rPr>
              <a:t>first generation </a:t>
            </a:r>
            <a:r>
              <a:rPr lang="en-US" sz="2400" b="1" u="sng" dirty="0">
                <a:solidFill>
                  <a:srgbClr val="C00000"/>
                </a:solidFill>
                <a:latin typeface="Garamond" pitchFamily="18" charset="0"/>
              </a:rPr>
              <a:t>not</a:t>
            </a:r>
            <a:r>
              <a:rPr lang="en-US" sz="2400" b="1" dirty="0">
                <a:solidFill>
                  <a:srgbClr val="C00000"/>
                </a:solidFill>
                <a:latin typeface="Garamond" pitchFamily="18" charset="0"/>
              </a:rPr>
              <a:t> to surpass the living standards of their parents. </a:t>
            </a:r>
          </a:p>
          <a:p>
            <a:pPr>
              <a:buNone/>
            </a:pPr>
            <a:endParaRPr lang="en-US" dirty="0"/>
          </a:p>
        </p:txBody>
      </p:sp>
      <p:sp>
        <p:nvSpPr>
          <p:cNvPr id="3" name="Title 2"/>
          <p:cNvSpPr>
            <a:spLocks noGrp="1"/>
          </p:cNvSpPr>
          <p:nvPr>
            <p:ph type="title"/>
          </p:nvPr>
        </p:nvSpPr>
        <p:spPr>
          <a:xfrm>
            <a:off x="228600" y="152400"/>
            <a:ext cx="8534400" cy="762000"/>
          </a:xfrm>
        </p:spPr>
        <p:txBody>
          <a:bodyPr>
            <a:normAutofit fontScale="90000"/>
          </a:bodyPr>
          <a:lstStyle/>
          <a:p>
            <a:r>
              <a:rPr lang="en-US" sz="2700" u="sng" dirty="0">
                <a:solidFill>
                  <a:schemeClr val="accent1">
                    <a:lumMod val="75000"/>
                  </a:schemeClr>
                </a:solidFill>
                <a:effectLst/>
                <a:latin typeface="Garamond" pitchFamily="18" charset="0"/>
              </a:rPr>
              <a:t>THE UN-AMERICAN DREAM</a:t>
            </a:r>
            <a:br>
              <a:rPr lang="en-US" sz="2400" u="sng" dirty="0">
                <a:solidFill>
                  <a:schemeClr val="accent1">
                    <a:lumMod val="75000"/>
                  </a:schemeClr>
                </a:solidFill>
                <a:effectLst/>
                <a:latin typeface="Garamond" pitchFamily="18" charset="0"/>
              </a:rPr>
            </a:br>
            <a:r>
              <a:rPr lang="en-US" sz="2200" dirty="0">
                <a:solidFill>
                  <a:schemeClr val="accent1">
                    <a:lumMod val="75000"/>
                  </a:schemeClr>
                </a:solidFill>
                <a:effectLst/>
                <a:latin typeface="Garamond" pitchFamily="18" charset="0"/>
              </a:rPr>
              <a:t>“</a:t>
            </a:r>
            <a:r>
              <a:rPr lang="en-US" sz="2200" i="1" dirty="0">
                <a:solidFill>
                  <a:schemeClr val="accent1">
                    <a:lumMod val="75000"/>
                  </a:schemeClr>
                </a:solidFill>
                <a:effectLst/>
                <a:latin typeface="Garamond" pitchFamily="18" charset="0"/>
              </a:rPr>
              <a:t>The Impact of Income Inequality on America’s Middle Class Youth.”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1"/>
            <a:ext cx="7924800" cy="5334000"/>
          </a:xfrm>
        </p:spPr>
        <p:txBody>
          <a:bodyPr>
            <a:normAutofit fontScale="77500" lnSpcReduction="20000"/>
          </a:bodyPr>
          <a:lstStyle/>
          <a:p>
            <a:pPr>
              <a:buNone/>
            </a:pPr>
            <a:r>
              <a:rPr lang="en-US" dirty="0"/>
              <a:t>	</a:t>
            </a:r>
          </a:p>
          <a:p>
            <a:pPr>
              <a:buNone/>
            </a:pPr>
            <a:r>
              <a:rPr lang="en-US" dirty="0">
                <a:latin typeface="Garamond" pitchFamily="18" charset="0"/>
              </a:rPr>
              <a:t>	</a:t>
            </a:r>
            <a:r>
              <a:rPr lang="en-US" b="1" dirty="0">
                <a:solidFill>
                  <a:srgbClr val="7030A0"/>
                </a:solidFill>
                <a:latin typeface="Garamond" pitchFamily="18" charset="0"/>
              </a:rPr>
              <a:t>With expenses exceeding well above most incomes, </a:t>
            </a:r>
            <a:r>
              <a:rPr lang="en-US" dirty="0">
                <a:latin typeface="Garamond" pitchFamily="18" charset="0"/>
              </a:rPr>
              <a:t>people today are forced to depend heavily on credit cards for additional income.</a:t>
            </a:r>
          </a:p>
          <a:p>
            <a:pPr>
              <a:buNone/>
            </a:pPr>
            <a:r>
              <a:rPr lang="en-US" dirty="0">
                <a:latin typeface="Garamond" pitchFamily="18" charset="0"/>
              </a:rPr>
              <a:t> </a:t>
            </a:r>
          </a:p>
          <a:p>
            <a:pPr>
              <a:buNone/>
            </a:pPr>
            <a:r>
              <a:rPr lang="en-US" dirty="0">
                <a:latin typeface="Garamond" pitchFamily="18" charset="0"/>
              </a:rPr>
              <a:t>	This dependency usually leads to major credit and debt problems. Once you start charging on your credit cards you are now obligated to pay back this “loan” at an extremely high interest rate.</a:t>
            </a:r>
          </a:p>
          <a:p>
            <a:pPr>
              <a:buNone/>
            </a:pPr>
            <a:r>
              <a:rPr lang="en-US" dirty="0">
                <a:latin typeface="Garamond" pitchFamily="18" charset="0"/>
              </a:rPr>
              <a:t> </a:t>
            </a:r>
          </a:p>
          <a:p>
            <a:pPr>
              <a:buNone/>
            </a:pPr>
            <a:r>
              <a:rPr lang="en-US" dirty="0">
                <a:latin typeface="Garamond" pitchFamily="18" charset="0"/>
              </a:rPr>
              <a:t>	As a result, instead of decreasing the gap between low incomes and high expenses, you have just </a:t>
            </a:r>
            <a:r>
              <a:rPr lang="en-US" b="1" u="sng" dirty="0">
                <a:solidFill>
                  <a:schemeClr val="accent3"/>
                </a:solidFill>
                <a:latin typeface="Garamond" pitchFamily="18" charset="0"/>
              </a:rPr>
              <a:t>increased</a:t>
            </a:r>
            <a:r>
              <a:rPr lang="en-US" dirty="0">
                <a:latin typeface="Garamond" pitchFamily="18" charset="0"/>
              </a:rPr>
              <a:t> it by the amount of your purchase. </a:t>
            </a:r>
          </a:p>
          <a:p>
            <a:pPr>
              <a:buNone/>
            </a:pPr>
            <a:r>
              <a:rPr lang="en-US" dirty="0">
                <a:latin typeface="Garamond" pitchFamily="18" charset="0"/>
              </a:rPr>
              <a:t> </a:t>
            </a:r>
          </a:p>
          <a:p>
            <a:pPr>
              <a:buNone/>
            </a:pPr>
            <a:r>
              <a:rPr lang="en-US" dirty="0">
                <a:latin typeface="Garamond" pitchFamily="18" charset="0"/>
              </a:rPr>
              <a:t>	You can avoid being a victim of this </a:t>
            </a:r>
            <a:r>
              <a:rPr lang="en-US" b="1" dirty="0">
                <a:solidFill>
                  <a:srgbClr val="00B050"/>
                </a:solidFill>
                <a:latin typeface="Garamond" pitchFamily="18" charset="0"/>
              </a:rPr>
              <a:t>“debt trap” </a:t>
            </a:r>
            <a:r>
              <a:rPr lang="en-US" dirty="0">
                <a:latin typeface="Garamond" pitchFamily="18" charset="0"/>
              </a:rPr>
              <a:t>if you are willing to </a:t>
            </a:r>
            <a:r>
              <a:rPr lang="en-US" b="1" dirty="0">
                <a:solidFill>
                  <a:srgbClr val="C00000"/>
                </a:solidFill>
                <a:latin typeface="Garamond" pitchFamily="18" charset="0"/>
              </a:rPr>
              <a:t>alter your spending habits.</a:t>
            </a:r>
          </a:p>
          <a:p>
            <a:pPr>
              <a:buNone/>
            </a:pPr>
            <a:r>
              <a:rPr lang="en-US" b="1" dirty="0">
                <a:latin typeface="Garamond" pitchFamily="18" charset="0"/>
              </a:rPr>
              <a:t> </a:t>
            </a:r>
          </a:p>
          <a:p>
            <a:pPr>
              <a:buNone/>
            </a:pPr>
            <a:endParaRPr lang="en-US" dirty="0">
              <a:latin typeface="Garamond" pitchFamily="18" charset="0"/>
            </a:endParaRPr>
          </a:p>
          <a:p>
            <a:pPr>
              <a:buNone/>
            </a:pPr>
            <a:r>
              <a:rPr lang="en-US" dirty="0">
                <a:latin typeface="Garamond" pitchFamily="18" charset="0"/>
              </a:rPr>
              <a:t>				… and focus on living </a:t>
            </a:r>
            <a:r>
              <a:rPr lang="en-US" b="1" dirty="0">
                <a:solidFill>
                  <a:srgbClr val="0070C0"/>
                </a:solidFill>
                <a:latin typeface="Garamond" pitchFamily="18" charset="0"/>
              </a:rPr>
              <a:t>DEBT FREE.</a:t>
            </a:r>
            <a:endParaRPr lang="en-US" dirty="0">
              <a:solidFill>
                <a:srgbClr val="0070C0"/>
              </a:solidFill>
              <a:latin typeface="Garamond" pitchFamily="18" charset="0"/>
            </a:endParaRPr>
          </a:p>
          <a:p>
            <a:endParaRPr lang="en-US" dirty="0"/>
          </a:p>
        </p:txBody>
      </p:sp>
      <p:sp>
        <p:nvSpPr>
          <p:cNvPr id="3" name="Title 2"/>
          <p:cNvSpPr>
            <a:spLocks noGrp="1"/>
          </p:cNvSpPr>
          <p:nvPr>
            <p:ph type="title"/>
          </p:nvPr>
        </p:nvSpPr>
        <p:spPr>
          <a:xfrm>
            <a:off x="457200" y="274638"/>
            <a:ext cx="8229600" cy="563562"/>
          </a:xfrm>
        </p:spPr>
        <p:txBody>
          <a:bodyPr>
            <a:normAutofit/>
          </a:bodyPr>
          <a:lstStyle/>
          <a:p>
            <a:r>
              <a:rPr lang="en-US" sz="2400" u="sng" dirty="0">
                <a:solidFill>
                  <a:schemeClr val="accent1">
                    <a:lumMod val="75000"/>
                  </a:schemeClr>
                </a:solidFill>
                <a:effectLst/>
                <a:latin typeface="Garamond" pitchFamily="18" charset="0"/>
              </a:rPr>
              <a:t>The Problem: DEBT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762000"/>
            <a:ext cx="8229600" cy="5410200"/>
          </a:xfrm>
        </p:spPr>
        <p:txBody>
          <a:bodyPr>
            <a:normAutofit fontScale="85000" lnSpcReduction="10000"/>
          </a:bodyPr>
          <a:lstStyle/>
          <a:p>
            <a:pPr>
              <a:buNone/>
            </a:pPr>
            <a:r>
              <a:rPr lang="en-US" dirty="0">
                <a:latin typeface="Garamond" pitchFamily="18" charset="0"/>
              </a:rPr>
              <a:t>Insurance is important because it protects us, monetarily, from </a:t>
            </a:r>
          </a:p>
          <a:p>
            <a:pPr>
              <a:buNone/>
            </a:pPr>
            <a:r>
              <a:rPr lang="en-US" dirty="0">
                <a:latin typeface="Garamond" pitchFamily="18" charset="0"/>
              </a:rPr>
              <a:t>any unforeseen lose. We have:</a:t>
            </a:r>
          </a:p>
          <a:p>
            <a:pPr>
              <a:buNone/>
            </a:pPr>
            <a:endParaRPr lang="en-US" dirty="0">
              <a:latin typeface="Garamond" pitchFamily="18" charset="0"/>
            </a:endParaRPr>
          </a:p>
          <a:p>
            <a:pPr>
              <a:buNone/>
            </a:pPr>
            <a:r>
              <a:rPr lang="en-US" b="1" dirty="0">
                <a:latin typeface="Garamond" pitchFamily="18" charset="0"/>
              </a:rPr>
              <a:t>	</a:t>
            </a:r>
            <a:r>
              <a:rPr lang="en-US" b="1" dirty="0">
                <a:solidFill>
                  <a:srgbClr val="00B050"/>
                </a:solidFill>
                <a:latin typeface="Garamond" pitchFamily="18" charset="0"/>
              </a:rPr>
              <a:t>Auto Insurance </a:t>
            </a:r>
            <a:r>
              <a:rPr lang="en-US" dirty="0">
                <a:latin typeface="Garamond" pitchFamily="18" charset="0"/>
              </a:rPr>
              <a:t>– to protect us incase our automobile gets </a:t>
            </a:r>
          </a:p>
          <a:p>
            <a:pPr>
              <a:buNone/>
            </a:pPr>
            <a:r>
              <a:rPr lang="en-US" dirty="0">
                <a:latin typeface="Garamond" pitchFamily="18" charset="0"/>
              </a:rPr>
              <a:t>                                  damaged or stolen. </a:t>
            </a:r>
          </a:p>
          <a:p>
            <a:pPr>
              <a:buNone/>
            </a:pPr>
            <a:endParaRPr lang="en-US" dirty="0">
              <a:latin typeface="Garamond" pitchFamily="18" charset="0"/>
            </a:endParaRPr>
          </a:p>
          <a:p>
            <a:pPr>
              <a:buNone/>
            </a:pPr>
            <a:r>
              <a:rPr lang="en-US" b="1" dirty="0">
                <a:latin typeface="Garamond" pitchFamily="18" charset="0"/>
              </a:rPr>
              <a:t>	</a:t>
            </a:r>
            <a:r>
              <a:rPr lang="en-US" b="1" dirty="0">
                <a:solidFill>
                  <a:schemeClr val="accent3"/>
                </a:solidFill>
                <a:latin typeface="Garamond" pitchFamily="18" charset="0"/>
              </a:rPr>
              <a:t>Home Insurance </a:t>
            </a:r>
            <a:r>
              <a:rPr lang="en-US" dirty="0">
                <a:latin typeface="Garamond" pitchFamily="18" charset="0"/>
              </a:rPr>
              <a:t>– to protect against any major lose or damage </a:t>
            </a:r>
          </a:p>
          <a:p>
            <a:pPr>
              <a:buNone/>
            </a:pPr>
            <a:r>
              <a:rPr lang="en-US" dirty="0">
                <a:latin typeface="Garamond" pitchFamily="18" charset="0"/>
              </a:rPr>
              <a:t>                                    to our home.  </a:t>
            </a:r>
          </a:p>
          <a:p>
            <a:pPr>
              <a:buNone/>
            </a:pPr>
            <a:endParaRPr lang="en-US" dirty="0">
              <a:latin typeface="Garamond" pitchFamily="18" charset="0"/>
            </a:endParaRPr>
          </a:p>
          <a:p>
            <a:pPr>
              <a:buNone/>
            </a:pPr>
            <a:r>
              <a:rPr lang="en-US" b="1" dirty="0">
                <a:latin typeface="Garamond" pitchFamily="18" charset="0"/>
              </a:rPr>
              <a:t>	</a:t>
            </a:r>
            <a:r>
              <a:rPr lang="en-US" b="1" dirty="0">
                <a:solidFill>
                  <a:srgbClr val="7030A0"/>
                </a:solidFill>
                <a:latin typeface="Garamond" pitchFamily="18" charset="0"/>
              </a:rPr>
              <a:t>Health Insurance </a:t>
            </a:r>
            <a:r>
              <a:rPr lang="en-US" dirty="0">
                <a:latin typeface="Garamond" pitchFamily="18" charset="0"/>
              </a:rPr>
              <a:t>– to help compensate for the high costs of </a:t>
            </a:r>
          </a:p>
          <a:p>
            <a:pPr>
              <a:buNone/>
            </a:pPr>
            <a:r>
              <a:rPr lang="en-US" dirty="0">
                <a:latin typeface="Garamond" pitchFamily="18" charset="0"/>
              </a:rPr>
              <a:t>                                     medical bills. </a:t>
            </a:r>
          </a:p>
          <a:p>
            <a:pPr>
              <a:buNone/>
            </a:pPr>
            <a:endParaRPr lang="en-US" dirty="0">
              <a:latin typeface="Garamond" pitchFamily="18" charset="0"/>
            </a:endParaRPr>
          </a:p>
          <a:p>
            <a:pPr>
              <a:buNone/>
            </a:pPr>
            <a:r>
              <a:rPr lang="en-US" b="1" dirty="0">
                <a:latin typeface="Garamond" pitchFamily="18" charset="0"/>
              </a:rPr>
              <a:t>	</a:t>
            </a:r>
            <a:r>
              <a:rPr lang="en-US" b="1" dirty="0">
                <a:solidFill>
                  <a:srgbClr val="C00000"/>
                </a:solidFill>
                <a:latin typeface="Garamond" pitchFamily="18" charset="0"/>
              </a:rPr>
              <a:t>Life Insurance </a:t>
            </a:r>
            <a:r>
              <a:rPr lang="en-US" dirty="0">
                <a:latin typeface="Garamond" pitchFamily="18" charset="0"/>
              </a:rPr>
              <a:t>– to help cover expenses due to the untimely </a:t>
            </a:r>
          </a:p>
          <a:p>
            <a:pPr>
              <a:buNone/>
            </a:pPr>
            <a:r>
              <a:rPr lang="en-US" dirty="0">
                <a:latin typeface="Garamond" pitchFamily="18" charset="0"/>
              </a:rPr>
              <a:t>                                death of a family member.</a:t>
            </a:r>
          </a:p>
          <a:p>
            <a:endParaRPr lang="en-US" dirty="0"/>
          </a:p>
        </p:txBody>
      </p:sp>
      <p:sp>
        <p:nvSpPr>
          <p:cNvPr id="5" name="Title 4"/>
          <p:cNvSpPr>
            <a:spLocks noGrp="1"/>
          </p:cNvSpPr>
          <p:nvPr>
            <p:ph type="title"/>
          </p:nvPr>
        </p:nvSpPr>
        <p:spPr>
          <a:xfrm>
            <a:off x="457200" y="152400"/>
            <a:ext cx="8229600" cy="457200"/>
          </a:xfrm>
        </p:spPr>
        <p:txBody>
          <a:bodyPr>
            <a:normAutofit/>
          </a:bodyPr>
          <a:lstStyle/>
          <a:p>
            <a:r>
              <a:rPr lang="en-US" sz="2400" u="sng" dirty="0">
                <a:solidFill>
                  <a:schemeClr val="accent1">
                    <a:lumMod val="75000"/>
                  </a:schemeClr>
                </a:solidFill>
                <a:effectLst/>
                <a:latin typeface="Garamond" pitchFamily="18" charset="0"/>
              </a:rPr>
              <a:t>A DIFFERENT TYPE OF INSURANCE</a:t>
            </a:r>
            <a:endParaRPr lang="en-US" sz="2400" u="sng" dirty="0">
              <a:effectLst/>
              <a:latin typeface="Garamond"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1066800"/>
            <a:ext cx="3581400" cy="4940492"/>
          </a:xfrm>
        </p:spPr>
        <p:txBody>
          <a:bodyPr>
            <a:normAutofit fontScale="77500" lnSpcReduction="20000"/>
          </a:bodyPr>
          <a:lstStyle/>
          <a:p>
            <a:pPr>
              <a:buNone/>
            </a:pPr>
            <a:r>
              <a:rPr lang="en-US" b="1" dirty="0">
                <a:latin typeface="Garamond" pitchFamily="18" charset="0"/>
              </a:rPr>
              <a:t>But what happens if you </a:t>
            </a:r>
          </a:p>
          <a:p>
            <a:pPr>
              <a:buNone/>
            </a:pPr>
            <a:r>
              <a:rPr lang="en-US" b="1" dirty="0">
                <a:latin typeface="Garamond" pitchFamily="18" charset="0"/>
              </a:rPr>
              <a:t>lose your job or are </a:t>
            </a:r>
          </a:p>
          <a:p>
            <a:pPr>
              <a:buNone/>
            </a:pPr>
            <a:r>
              <a:rPr lang="en-US" b="1" dirty="0">
                <a:latin typeface="Garamond" pitchFamily="18" charset="0"/>
              </a:rPr>
              <a:t>suddenly unable to work?</a:t>
            </a:r>
            <a:endParaRPr lang="en-US" dirty="0">
              <a:latin typeface="Garamond" pitchFamily="18" charset="0"/>
            </a:endParaRPr>
          </a:p>
          <a:p>
            <a:pPr>
              <a:buNone/>
            </a:pPr>
            <a:r>
              <a:rPr lang="en-US" dirty="0">
                <a:latin typeface="Garamond" pitchFamily="18" charset="0"/>
              </a:rPr>
              <a:t> </a:t>
            </a:r>
          </a:p>
          <a:p>
            <a:pPr>
              <a:buNone/>
            </a:pPr>
            <a:r>
              <a:rPr lang="en-US" dirty="0">
                <a:latin typeface="Garamond" pitchFamily="18" charset="0"/>
              </a:rPr>
              <a:t>Whether it’s…</a:t>
            </a:r>
          </a:p>
          <a:p>
            <a:pPr>
              <a:buNone/>
            </a:pPr>
            <a:r>
              <a:rPr lang="en-US" dirty="0">
                <a:latin typeface="Garamond" pitchFamily="18" charset="0"/>
              </a:rPr>
              <a:t>		Debt Management</a:t>
            </a:r>
          </a:p>
          <a:p>
            <a:pPr lvl="0">
              <a:buNone/>
            </a:pPr>
            <a:r>
              <a:rPr lang="en-US" dirty="0">
                <a:latin typeface="Garamond" pitchFamily="18" charset="0"/>
              </a:rPr>
              <a:t>		College Education</a:t>
            </a:r>
          </a:p>
          <a:p>
            <a:pPr lvl="0">
              <a:buNone/>
            </a:pPr>
            <a:r>
              <a:rPr lang="en-US" dirty="0">
                <a:latin typeface="Garamond" pitchFamily="18" charset="0"/>
              </a:rPr>
              <a:t>		Major Purchase(s)</a:t>
            </a:r>
          </a:p>
          <a:p>
            <a:pPr lvl="0">
              <a:buNone/>
            </a:pPr>
            <a:r>
              <a:rPr lang="en-US" dirty="0">
                <a:latin typeface="Garamond" pitchFamily="18" charset="0"/>
              </a:rPr>
              <a:t>		or Retirement</a:t>
            </a:r>
          </a:p>
          <a:p>
            <a:pPr>
              <a:buNone/>
            </a:pPr>
            <a:r>
              <a:rPr lang="en-US" dirty="0">
                <a:latin typeface="Garamond" pitchFamily="18" charset="0"/>
              </a:rPr>
              <a:t> </a:t>
            </a:r>
          </a:p>
          <a:p>
            <a:pPr>
              <a:buNone/>
            </a:pPr>
            <a:r>
              <a:rPr lang="en-US" dirty="0">
                <a:latin typeface="Garamond" pitchFamily="18" charset="0"/>
              </a:rPr>
              <a:t>… once you begin thinking about creating </a:t>
            </a:r>
            <a:r>
              <a:rPr lang="en-US" b="1" u="sng" dirty="0">
                <a:solidFill>
                  <a:srgbClr val="C00000"/>
                </a:solidFill>
                <a:latin typeface="Garamond" pitchFamily="18" charset="0"/>
              </a:rPr>
              <a:t>income diversity</a:t>
            </a:r>
            <a:r>
              <a:rPr lang="en-US" b="1" dirty="0">
                <a:solidFill>
                  <a:srgbClr val="C00000"/>
                </a:solidFill>
                <a:latin typeface="Garamond" pitchFamily="18" charset="0"/>
              </a:rPr>
              <a:t>,</a:t>
            </a:r>
            <a:r>
              <a:rPr lang="en-US" dirty="0">
                <a:latin typeface="Garamond" pitchFamily="18" charset="0"/>
              </a:rPr>
              <a:t> planning and controlling your financial future will become easier. </a:t>
            </a:r>
          </a:p>
          <a:p>
            <a:endParaRPr lang="en-US" dirty="0"/>
          </a:p>
        </p:txBody>
      </p:sp>
      <p:sp>
        <p:nvSpPr>
          <p:cNvPr id="6" name="Content Placeholder 5"/>
          <p:cNvSpPr>
            <a:spLocks noGrp="1"/>
          </p:cNvSpPr>
          <p:nvPr>
            <p:ph sz="half" idx="2"/>
          </p:nvPr>
        </p:nvSpPr>
        <p:spPr>
          <a:xfrm>
            <a:off x="4114800" y="1066800"/>
            <a:ext cx="4495800" cy="5181600"/>
          </a:xfrm>
        </p:spPr>
        <p:txBody>
          <a:bodyPr>
            <a:normAutofit fontScale="77500" lnSpcReduction="20000"/>
          </a:bodyPr>
          <a:lstStyle/>
          <a:p>
            <a:pPr>
              <a:buNone/>
            </a:pPr>
            <a:r>
              <a:rPr lang="en-US" dirty="0">
                <a:latin typeface="Garamond" pitchFamily="18" charset="0"/>
              </a:rPr>
              <a:t>By generating a </a:t>
            </a:r>
            <a:r>
              <a:rPr lang="en-US" b="1" dirty="0">
                <a:solidFill>
                  <a:schemeClr val="accent3"/>
                </a:solidFill>
                <a:latin typeface="Garamond" pitchFamily="18" charset="0"/>
              </a:rPr>
              <a:t>secondary source of </a:t>
            </a:r>
          </a:p>
          <a:p>
            <a:pPr>
              <a:buNone/>
            </a:pPr>
            <a:r>
              <a:rPr lang="en-US" b="1" dirty="0">
                <a:solidFill>
                  <a:schemeClr val="accent3"/>
                </a:solidFill>
                <a:latin typeface="Garamond" pitchFamily="18" charset="0"/>
              </a:rPr>
              <a:t>income,</a:t>
            </a:r>
            <a:r>
              <a:rPr lang="en-US" dirty="0">
                <a:latin typeface="Garamond" pitchFamily="18" charset="0"/>
              </a:rPr>
              <a:t> it can act as insurance if your </a:t>
            </a:r>
          </a:p>
          <a:p>
            <a:pPr>
              <a:buNone/>
            </a:pPr>
            <a:r>
              <a:rPr lang="en-US" dirty="0">
                <a:latin typeface="Garamond" pitchFamily="18" charset="0"/>
              </a:rPr>
              <a:t>primary source of income is lost.</a:t>
            </a:r>
          </a:p>
          <a:p>
            <a:pPr>
              <a:buNone/>
            </a:pPr>
            <a:r>
              <a:rPr lang="en-US" dirty="0">
                <a:latin typeface="Garamond" pitchFamily="18" charset="0"/>
              </a:rPr>
              <a:t> </a:t>
            </a:r>
          </a:p>
          <a:p>
            <a:pPr>
              <a:buNone/>
            </a:pPr>
            <a:r>
              <a:rPr lang="en-US" b="1" dirty="0">
                <a:solidFill>
                  <a:srgbClr val="7030A0"/>
                </a:solidFill>
                <a:latin typeface="Garamond" pitchFamily="18" charset="0"/>
              </a:rPr>
              <a:t>NOW THAT’S INSURANCE… </a:t>
            </a:r>
          </a:p>
          <a:p>
            <a:pPr>
              <a:buNone/>
            </a:pPr>
            <a:r>
              <a:rPr lang="en-US" dirty="0">
                <a:latin typeface="Garamond" pitchFamily="18" charset="0"/>
              </a:rPr>
              <a:t>talk about having peace of mind.</a:t>
            </a:r>
          </a:p>
          <a:p>
            <a:pPr>
              <a:buNone/>
            </a:pPr>
            <a:r>
              <a:rPr lang="en-US" dirty="0">
                <a:latin typeface="Garamond" pitchFamily="18" charset="0"/>
              </a:rPr>
              <a:t> </a:t>
            </a:r>
          </a:p>
          <a:p>
            <a:pPr>
              <a:buNone/>
            </a:pPr>
            <a:r>
              <a:rPr lang="en-US" dirty="0">
                <a:latin typeface="Garamond" pitchFamily="18" charset="0"/>
              </a:rPr>
              <a:t>Also, think about </a:t>
            </a:r>
            <a:r>
              <a:rPr lang="en-US" b="1" u="sng" dirty="0">
                <a:solidFill>
                  <a:srgbClr val="00B050"/>
                </a:solidFill>
                <a:latin typeface="Garamond" pitchFamily="18" charset="0"/>
              </a:rPr>
              <a:t>all that money</a:t>
            </a:r>
            <a:r>
              <a:rPr lang="en-US" dirty="0">
                <a:solidFill>
                  <a:srgbClr val="00B050"/>
                </a:solidFill>
                <a:latin typeface="Garamond" pitchFamily="18" charset="0"/>
              </a:rPr>
              <a:t> </a:t>
            </a:r>
            <a:r>
              <a:rPr lang="en-US" dirty="0">
                <a:latin typeface="Garamond" pitchFamily="18" charset="0"/>
              </a:rPr>
              <a:t>you </a:t>
            </a:r>
          </a:p>
          <a:p>
            <a:pPr>
              <a:buNone/>
            </a:pPr>
            <a:r>
              <a:rPr lang="en-US" dirty="0">
                <a:latin typeface="Garamond" pitchFamily="18" charset="0"/>
              </a:rPr>
              <a:t>can save! It’s </a:t>
            </a:r>
            <a:r>
              <a:rPr lang="en-US" u="sng" dirty="0">
                <a:latin typeface="Garamond" pitchFamily="18" charset="0"/>
              </a:rPr>
              <a:t>never</a:t>
            </a:r>
            <a:r>
              <a:rPr lang="en-US" dirty="0">
                <a:latin typeface="Garamond" pitchFamily="18" charset="0"/>
              </a:rPr>
              <a:t> too early, or late, </a:t>
            </a:r>
          </a:p>
          <a:p>
            <a:pPr>
              <a:buNone/>
            </a:pPr>
            <a:r>
              <a:rPr lang="en-US" dirty="0">
                <a:latin typeface="Garamond" pitchFamily="18" charset="0"/>
              </a:rPr>
              <a:t>to start saving for retirement.</a:t>
            </a:r>
          </a:p>
          <a:p>
            <a:pPr>
              <a:buNone/>
            </a:pPr>
            <a:endParaRPr lang="en-US" dirty="0">
              <a:latin typeface="Garamond" pitchFamily="18" charset="0"/>
            </a:endParaRPr>
          </a:p>
          <a:p>
            <a:pPr>
              <a:buNone/>
            </a:pPr>
            <a:r>
              <a:rPr lang="en-US" dirty="0">
                <a:latin typeface="Garamond" pitchFamily="18" charset="0"/>
              </a:rPr>
              <a:t>Understanding the concept of </a:t>
            </a:r>
          </a:p>
          <a:p>
            <a:pPr>
              <a:buNone/>
            </a:pPr>
            <a:r>
              <a:rPr lang="en-US" b="1" dirty="0">
                <a:solidFill>
                  <a:srgbClr val="C00000"/>
                </a:solidFill>
                <a:latin typeface="Garamond" pitchFamily="18" charset="0"/>
              </a:rPr>
              <a:t>Income Diversification </a:t>
            </a:r>
            <a:r>
              <a:rPr lang="en-US" dirty="0">
                <a:latin typeface="Garamond" pitchFamily="18" charset="0"/>
              </a:rPr>
              <a:t>is the key to </a:t>
            </a:r>
          </a:p>
          <a:p>
            <a:pPr>
              <a:buNone/>
            </a:pPr>
            <a:r>
              <a:rPr lang="en-US" dirty="0">
                <a:latin typeface="Garamond" pitchFamily="18" charset="0"/>
              </a:rPr>
              <a:t>generating great wealth and realizing </a:t>
            </a:r>
          </a:p>
          <a:p>
            <a:pPr>
              <a:buNone/>
            </a:pPr>
            <a:r>
              <a:rPr lang="en-US" dirty="0">
                <a:latin typeface="Garamond" pitchFamily="18" charset="0"/>
              </a:rPr>
              <a:t>the </a:t>
            </a:r>
            <a:r>
              <a:rPr lang="en-US" b="1" dirty="0">
                <a:solidFill>
                  <a:srgbClr val="0070C0"/>
                </a:solidFill>
                <a:latin typeface="Garamond" pitchFamily="18" charset="0"/>
              </a:rPr>
              <a:t>AMERICAN DREAM.</a:t>
            </a:r>
          </a:p>
          <a:p>
            <a:endParaRPr lang="en-US" dirty="0">
              <a:latin typeface="Garamond" pitchFamily="18" charset="0"/>
            </a:endParaRPr>
          </a:p>
          <a:p>
            <a:endParaRPr lang="en-US" dirty="0"/>
          </a:p>
        </p:txBody>
      </p:sp>
      <p:sp>
        <p:nvSpPr>
          <p:cNvPr id="4" name="Title 3"/>
          <p:cNvSpPr>
            <a:spLocks noGrp="1"/>
          </p:cNvSpPr>
          <p:nvPr>
            <p:ph type="title"/>
          </p:nvPr>
        </p:nvSpPr>
        <p:spPr>
          <a:xfrm>
            <a:off x="304800" y="228600"/>
            <a:ext cx="8229600" cy="563562"/>
          </a:xfrm>
        </p:spPr>
        <p:txBody>
          <a:bodyPr>
            <a:normAutofit/>
          </a:bodyPr>
          <a:lstStyle/>
          <a:p>
            <a:r>
              <a:rPr lang="en-US" sz="2400" u="sng" dirty="0">
                <a:solidFill>
                  <a:schemeClr val="accent1">
                    <a:lumMod val="75000"/>
                  </a:schemeClr>
                </a:solidFill>
                <a:effectLst/>
                <a:latin typeface="Garamond" pitchFamily="18" charset="0"/>
              </a:rPr>
              <a:t>INCOME DIVERSIFICATION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87362"/>
          </a:xfrm>
        </p:spPr>
        <p:txBody>
          <a:bodyPr>
            <a:normAutofit/>
          </a:bodyPr>
          <a:lstStyle/>
          <a:p>
            <a:r>
              <a:rPr lang="en-US" sz="2400" u="sng" dirty="0">
                <a:solidFill>
                  <a:schemeClr val="accent1">
                    <a:lumMod val="75000"/>
                  </a:schemeClr>
                </a:solidFill>
                <a:effectLst/>
                <a:latin typeface="Garamond" pitchFamily="18" charset="0"/>
              </a:rPr>
              <a:t>PURCHASE COMPARISON</a:t>
            </a:r>
          </a:p>
        </p:txBody>
      </p:sp>
      <p:graphicFrame>
        <p:nvGraphicFramePr>
          <p:cNvPr id="9" name="Content Placeholder 8"/>
          <p:cNvGraphicFramePr>
            <a:graphicFrameLocks noGrp="1"/>
          </p:cNvGraphicFramePr>
          <p:nvPr>
            <p:ph idx="1"/>
          </p:nvPr>
        </p:nvGraphicFramePr>
        <p:xfrm>
          <a:off x="457200" y="914400"/>
          <a:ext cx="8229600" cy="41910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698500">
                <a:tc gridSpan="2">
                  <a:txBody>
                    <a:bodyPr/>
                    <a:lstStyle/>
                    <a:p>
                      <a:pPr algn="ctr"/>
                      <a:r>
                        <a:rPr lang="en-US" sz="2000" u="sng" dirty="0">
                          <a:latin typeface="Garamond" pitchFamily="18" charset="0"/>
                        </a:rPr>
                        <a:t>Scenario A</a:t>
                      </a:r>
                    </a:p>
                    <a:p>
                      <a:pPr algn="ctr"/>
                      <a:r>
                        <a:rPr lang="en-US" sz="1600" u="none" dirty="0">
                          <a:latin typeface="Garamond" pitchFamily="18" charset="0"/>
                        </a:rPr>
                        <a:t>This is what you are currently doing.</a:t>
                      </a:r>
                    </a:p>
                  </a:txBody>
                  <a:tcPr/>
                </a:tc>
                <a:tc hMerge="1">
                  <a:txBody>
                    <a:bodyPr/>
                    <a:lstStyle/>
                    <a:p>
                      <a:endParaRPr lang="en-US" dirty="0"/>
                    </a:p>
                  </a:txBody>
                  <a:tcPr/>
                </a:tc>
                <a:tc>
                  <a:txBody>
                    <a:bodyPr/>
                    <a:lstStyle/>
                    <a:p>
                      <a:pPr algn="ctr"/>
                      <a:r>
                        <a:rPr lang="en-US" sz="2000" u="sng" dirty="0">
                          <a:latin typeface="Garamond" pitchFamily="18" charset="0"/>
                        </a:rPr>
                        <a:t>Change</a:t>
                      </a:r>
                      <a:r>
                        <a:rPr lang="en-US" sz="2000" u="sng" baseline="0" dirty="0">
                          <a:latin typeface="Garamond" pitchFamily="18" charset="0"/>
                        </a:rPr>
                        <a:t> in Your Income</a:t>
                      </a:r>
                      <a:endParaRPr lang="en-US" sz="2000" u="sng" dirty="0">
                        <a:latin typeface="Garamond" pitchFamily="18" charset="0"/>
                      </a:endParaRPr>
                    </a:p>
                  </a:txBody>
                  <a:tcPr/>
                </a:tc>
                <a:extLst>
                  <a:ext uri="{0D108BD9-81ED-4DB2-BD59-A6C34878D82A}">
                    <a16:rowId xmlns:a16="http://schemas.microsoft.com/office/drawing/2014/main" val="10000"/>
                  </a:ext>
                </a:extLst>
              </a:tr>
              <a:tr h="698500">
                <a:tc>
                  <a:txBody>
                    <a:bodyPr/>
                    <a:lstStyle/>
                    <a:p>
                      <a:pPr marL="0" marR="0">
                        <a:spcBef>
                          <a:spcPts val="0"/>
                        </a:spcBef>
                        <a:spcAft>
                          <a:spcPts val="0"/>
                        </a:spcAft>
                      </a:pPr>
                      <a:endParaRPr lang="en-US" sz="1200" dirty="0">
                        <a:latin typeface="Garamond" pitchFamily="18" charset="0"/>
                        <a:ea typeface="Times New Roman"/>
                        <a:cs typeface="Times New Roman"/>
                      </a:endParaRPr>
                    </a:p>
                    <a:p>
                      <a:pPr marL="0" marR="0">
                        <a:spcBef>
                          <a:spcPts val="0"/>
                        </a:spcBef>
                        <a:spcAft>
                          <a:spcPts val="0"/>
                        </a:spcAft>
                      </a:pPr>
                      <a:r>
                        <a:rPr lang="en-US" sz="1800" b="1" dirty="0">
                          <a:latin typeface="Garamond" pitchFamily="18" charset="0"/>
                          <a:ea typeface="Times New Roman"/>
                          <a:cs typeface="Times New Roman"/>
                        </a:rPr>
                        <a:t>Month 1:</a:t>
                      </a:r>
                      <a:endParaRPr lang="en-US" sz="1200" dirty="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600" dirty="0">
                        <a:latin typeface="Garamond" pitchFamily="18" charset="0"/>
                        <a:ea typeface="Times New Roman"/>
                        <a:cs typeface="Times New Roman"/>
                      </a:endParaRPr>
                    </a:p>
                    <a:p>
                      <a:pPr marL="0" marR="0" algn="ctr">
                        <a:spcBef>
                          <a:spcPts val="0"/>
                        </a:spcBef>
                        <a:spcAft>
                          <a:spcPts val="0"/>
                        </a:spcAft>
                      </a:pPr>
                      <a:r>
                        <a:rPr lang="en-US" sz="1600" dirty="0">
                          <a:latin typeface="Garamond" pitchFamily="18" charset="0"/>
                          <a:ea typeface="Times New Roman"/>
                          <a:cs typeface="Times New Roman"/>
                        </a:rPr>
                        <a:t>You spend $300 on groceries &amp; other items.</a:t>
                      </a:r>
                      <a:endParaRPr lang="en-US" sz="1200" dirty="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200" dirty="0">
                        <a:latin typeface="Garamond" pitchFamily="18" charset="0"/>
                        <a:ea typeface="Times New Roman"/>
                        <a:cs typeface="Times New Roman"/>
                      </a:endParaRPr>
                    </a:p>
                    <a:p>
                      <a:pPr marL="0" marR="0" algn="ctr">
                        <a:spcBef>
                          <a:spcPts val="0"/>
                        </a:spcBef>
                        <a:spcAft>
                          <a:spcPts val="0"/>
                        </a:spcAft>
                      </a:pPr>
                      <a:r>
                        <a:rPr lang="en-US" sz="1800" b="1" dirty="0">
                          <a:latin typeface="Garamond" pitchFamily="18" charset="0"/>
                          <a:ea typeface="Times New Roman"/>
                          <a:cs typeface="Times New Roman"/>
                        </a:rPr>
                        <a:t>- $300.00</a:t>
                      </a:r>
                      <a:endParaRPr lang="en-US" sz="12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1"/>
                  </a:ext>
                </a:extLst>
              </a:tr>
              <a:tr h="698500">
                <a:tc>
                  <a:txBody>
                    <a:bodyPr/>
                    <a:lstStyle/>
                    <a:p>
                      <a:pPr marL="0" marR="0">
                        <a:spcBef>
                          <a:spcPts val="0"/>
                        </a:spcBef>
                        <a:spcAft>
                          <a:spcPts val="0"/>
                        </a:spcAft>
                      </a:pPr>
                      <a:endParaRPr lang="en-US" sz="1200">
                        <a:latin typeface="Garamond" pitchFamily="18" charset="0"/>
                        <a:ea typeface="Times New Roman"/>
                        <a:cs typeface="Times New Roman"/>
                      </a:endParaRPr>
                    </a:p>
                    <a:p>
                      <a:pPr marL="0" marR="0">
                        <a:spcBef>
                          <a:spcPts val="0"/>
                        </a:spcBef>
                        <a:spcAft>
                          <a:spcPts val="0"/>
                        </a:spcAft>
                      </a:pPr>
                      <a:r>
                        <a:rPr lang="en-US" sz="1800" b="1">
                          <a:latin typeface="Garamond" pitchFamily="18" charset="0"/>
                          <a:ea typeface="Times New Roman"/>
                          <a:cs typeface="Times New Roman"/>
                        </a:rPr>
                        <a:t>Month 2:</a:t>
                      </a:r>
                      <a:endParaRPr lang="en-US" sz="120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600" dirty="0">
                        <a:latin typeface="Garamond" pitchFamily="18" charset="0"/>
                        <a:ea typeface="Times New Roman"/>
                        <a:cs typeface="Times New Roman"/>
                      </a:endParaRPr>
                    </a:p>
                    <a:p>
                      <a:pPr marL="0" marR="0" algn="ctr">
                        <a:spcBef>
                          <a:spcPts val="0"/>
                        </a:spcBef>
                        <a:spcAft>
                          <a:spcPts val="0"/>
                        </a:spcAft>
                      </a:pPr>
                      <a:r>
                        <a:rPr lang="en-US" sz="1600" dirty="0">
                          <a:latin typeface="Garamond" pitchFamily="18" charset="0"/>
                          <a:ea typeface="Times New Roman"/>
                          <a:cs typeface="Times New Roman"/>
                        </a:rPr>
                        <a:t>You spend $300 on groceries &amp; other items.</a:t>
                      </a:r>
                      <a:endParaRPr lang="en-US" sz="1200" dirty="0">
                        <a:latin typeface="Garamond" pitchFamily="18" charset="0"/>
                        <a:ea typeface="Times New Roman"/>
                        <a:cs typeface="Times New Roman"/>
                      </a:endParaRPr>
                    </a:p>
                  </a:txBody>
                  <a:tcPr marL="68580" marR="68580" marT="0" marB="0"/>
                </a:tc>
                <a:tc>
                  <a:txBody>
                    <a:bodyPr/>
                    <a:lstStyle/>
                    <a:p>
                      <a:pPr marL="0" marR="0">
                        <a:spcBef>
                          <a:spcPts val="0"/>
                        </a:spcBef>
                        <a:spcAft>
                          <a:spcPts val="0"/>
                        </a:spcAft>
                      </a:pPr>
                      <a:endParaRPr lang="en-US" sz="1200" dirty="0">
                        <a:latin typeface="Garamond" pitchFamily="18" charset="0"/>
                        <a:ea typeface="Times New Roman"/>
                        <a:cs typeface="Times New Roman"/>
                      </a:endParaRPr>
                    </a:p>
                    <a:p>
                      <a:pPr marL="0" marR="0" algn="ctr">
                        <a:spcBef>
                          <a:spcPts val="0"/>
                        </a:spcBef>
                        <a:spcAft>
                          <a:spcPts val="0"/>
                        </a:spcAft>
                      </a:pPr>
                      <a:r>
                        <a:rPr lang="en-US" sz="1800" b="1" dirty="0">
                          <a:latin typeface="Garamond" pitchFamily="18" charset="0"/>
                          <a:ea typeface="Times New Roman"/>
                          <a:cs typeface="Times New Roman"/>
                        </a:rPr>
                        <a:t>- $600.00</a:t>
                      </a:r>
                      <a:endParaRPr lang="en-US" sz="12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2"/>
                  </a:ext>
                </a:extLst>
              </a:tr>
              <a:tr h="698500">
                <a:tc>
                  <a:txBody>
                    <a:bodyPr/>
                    <a:lstStyle/>
                    <a:p>
                      <a:pPr marL="0" marR="0">
                        <a:spcBef>
                          <a:spcPts val="0"/>
                        </a:spcBef>
                        <a:spcAft>
                          <a:spcPts val="0"/>
                        </a:spcAft>
                      </a:pPr>
                      <a:endParaRPr lang="en-US" sz="1200">
                        <a:latin typeface="Garamond" pitchFamily="18" charset="0"/>
                        <a:ea typeface="Times New Roman"/>
                        <a:cs typeface="Times New Roman"/>
                      </a:endParaRPr>
                    </a:p>
                    <a:p>
                      <a:pPr marL="0" marR="0">
                        <a:spcBef>
                          <a:spcPts val="0"/>
                        </a:spcBef>
                        <a:spcAft>
                          <a:spcPts val="0"/>
                        </a:spcAft>
                      </a:pPr>
                      <a:r>
                        <a:rPr lang="en-US" sz="1800" b="1">
                          <a:latin typeface="Garamond" pitchFamily="18" charset="0"/>
                          <a:ea typeface="Times New Roman"/>
                          <a:cs typeface="Times New Roman"/>
                        </a:rPr>
                        <a:t>Month 3:</a:t>
                      </a:r>
                      <a:endParaRPr lang="en-US" sz="120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600" dirty="0">
                        <a:latin typeface="Garamond" pitchFamily="18" charset="0"/>
                        <a:ea typeface="Times New Roman"/>
                        <a:cs typeface="Times New Roman"/>
                      </a:endParaRPr>
                    </a:p>
                    <a:p>
                      <a:pPr marL="0" marR="0" algn="ctr">
                        <a:spcBef>
                          <a:spcPts val="0"/>
                        </a:spcBef>
                        <a:spcAft>
                          <a:spcPts val="0"/>
                        </a:spcAft>
                      </a:pPr>
                      <a:r>
                        <a:rPr lang="en-US" sz="1600" dirty="0">
                          <a:latin typeface="Garamond" pitchFamily="18" charset="0"/>
                          <a:ea typeface="Times New Roman"/>
                          <a:cs typeface="Times New Roman"/>
                        </a:rPr>
                        <a:t>You spend $300 on groceries &amp; other items.</a:t>
                      </a:r>
                      <a:endParaRPr lang="en-US" sz="1200" dirty="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800" dirty="0">
                        <a:highlight>
                          <a:srgbClr val="FFFF00"/>
                        </a:highlight>
                        <a:latin typeface="Garamond" pitchFamily="18" charset="0"/>
                        <a:ea typeface="Times New Roman"/>
                        <a:cs typeface="Times New Roman"/>
                      </a:endParaRPr>
                    </a:p>
                    <a:p>
                      <a:pPr marL="0" marR="0" algn="ctr">
                        <a:spcBef>
                          <a:spcPts val="0"/>
                        </a:spcBef>
                        <a:spcAft>
                          <a:spcPts val="0"/>
                        </a:spcAft>
                      </a:pPr>
                      <a:r>
                        <a:rPr lang="en-US" sz="1800" b="1" dirty="0">
                          <a:latin typeface="Garamond" pitchFamily="18" charset="0"/>
                          <a:ea typeface="Times New Roman"/>
                          <a:cs typeface="Times New Roman"/>
                        </a:rPr>
                        <a:t>- $900.00</a:t>
                      </a:r>
                      <a:endParaRPr lang="en-US" sz="12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3"/>
                  </a:ext>
                </a:extLst>
              </a:tr>
              <a:tr h="698500">
                <a:tc>
                  <a:txBody>
                    <a:bodyPr/>
                    <a:lstStyle/>
                    <a:p>
                      <a:pPr marL="0" marR="0">
                        <a:spcBef>
                          <a:spcPts val="0"/>
                        </a:spcBef>
                        <a:spcAft>
                          <a:spcPts val="0"/>
                        </a:spcAft>
                      </a:pPr>
                      <a:endParaRPr lang="en-US" sz="1200">
                        <a:latin typeface="Garamond" pitchFamily="18" charset="0"/>
                        <a:ea typeface="Times New Roman"/>
                        <a:cs typeface="Times New Roman"/>
                      </a:endParaRPr>
                    </a:p>
                    <a:p>
                      <a:pPr marL="0" marR="0">
                        <a:spcBef>
                          <a:spcPts val="0"/>
                        </a:spcBef>
                        <a:spcAft>
                          <a:spcPts val="0"/>
                        </a:spcAft>
                      </a:pPr>
                      <a:r>
                        <a:rPr lang="en-US" sz="1800" b="1">
                          <a:latin typeface="Garamond" pitchFamily="18" charset="0"/>
                          <a:ea typeface="Times New Roman"/>
                          <a:cs typeface="Times New Roman"/>
                        </a:rPr>
                        <a:t>Month 4:</a:t>
                      </a:r>
                      <a:endParaRPr lang="en-US" sz="120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600" dirty="0">
                        <a:latin typeface="Garamond" pitchFamily="18" charset="0"/>
                        <a:ea typeface="Times New Roman"/>
                        <a:cs typeface="Times New Roman"/>
                      </a:endParaRPr>
                    </a:p>
                    <a:p>
                      <a:pPr marL="0" marR="0" algn="ctr">
                        <a:spcBef>
                          <a:spcPts val="0"/>
                        </a:spcBef>
                        <a:spcAft>
                          <a:spcPts val="0"/>
                        </a:spcAft>
                      </a:pPr>
                      <a:r>
                        <a:rPr lang="en-US" sz="1600" dirty="0">
                          <a:latin typeface="Garamond" pitchFamily="18" charset="0"/>
                          <a:ea typeface="Times New Roman"/>
                          <a:cs typeface="Times New Roman"/>
                        </a:rPr>
                        <a:t>You spend $300 on groceries &amp; other items.</a:t>
                      </a:r>
                      <a:endParaRPr lang="en-US" sz="1200" dirty="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800" dirty="0">
                        <a:highlight>
                          <a:srgbClr val="FFFF00"/>
                        </a:highlight>
                        <a:latin typeface="Garamond" pitchFamily="18" charset="0"/>
                        <a:ea typeface="Times New Roman"/>
                        <a:cs typeface="Times New Roman"/>
                      </a:endParaRPr>
                    </a:p>
                    <a:p>
                      <a:pPr marL="0" marR="0" algn="ctr">
                        <a:spcBef>
                          <a:spcPts val="0"/>
                        </a:spcBef>
                        <a:spcAft>
                          <a:spcPts val="0"/>
                        </a:spcAft>
                      </a:pPr>
                      <a:r>
                        <a:rPr lang="en-US" sz="1800" b="1" dirty="0">
                          <a:latin typeface="Garamond" pitchFamily="18" charset="0"/>
                          <a:ea typeface="Times New Roman"/>
                          <a:cs typeface="Times New Roman"/>
                        </a:rPr>
                        <a:t>- $1,200.00</a:t>
                      </a:r>
                      <a:endParaRPr lang="en-US" sz="12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4"/>
                  </a:ext>
                </a:extLst>
              </a:tr>
              <a:tr h="698500">
                <a:tc>
                  <a:txBody>
                    <a:bodyPr/>
                    <a:lstStyle/>
                    <a:p>
                      <a:pPr marL="0" marR="0">
                        <a:spcBef>
                          <a:spcPts val="0"/>
                        </a:spcBef>
                        <a:spcAft>
                          <a:spcPts val="0"/>
                        </a:spcAft>
                      </a:pPr>
                      <a:endParaRPr lang="en-US" sz="1200">
                        <a:latin typeface="Garamond" pitchFamily="18" charset="0"/>
                        <a:ea typeface="Times New Roman"/>
                        <a:cs typeface="Times New Roman"/>
                      </a:endParaRPr>
                    </a:p>
                    <a:p>
                      <a:pPr marL="0" marR="0">
                        <a:spcBef>
                          <a:spcPts val="0"/>
                        </a:spcBef>
                        <a:spcAft>
                          <a:spcPts val="0"/>
                        </a:spcAft>
                      </a:pPr>
                      <a:r>
                        <a:rPr lang="en-US" sz="1800" b="1">
                          <a:latin typeface="Garamond" pitchFamily="18" charset="0"/>
                          <a:ea typeface="Times New Roman"/>
                          <a:cs typeface="Times New Roman"/>
                        </a:rPr>
                        <a:t>Month 5:</a:t>
                      </a:r>
                      <a:endParaRPr lang="en-US" sz="120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600" dirty="0">
                        <a:latin typeface="Garamond" pitchFamily="18" charset="0"/>
                        <a:ea typeface="Times New Roman"/>
                        <a:cs typeface="Times New Roman"/>
                      </a:endParaRPr>
                    </a:p>
                    <a:p>
                      <a:pPr marL="0" marR="0" algn="ctr">
                        <a:spcBef>
                          <a:spcPts val="0"/>
                        </a:spcBef>
                        <a:spcAft>
                          <a:spcPts val="0"/>
                        </a:spcAft>
                      </a:pPr>
                      <a:r>
                        <a:rPr lang="en-US" sz="1600" dirty="0">
                          <a:latin typeface="Garamond" pitchFamily="18" charset="0"/>
                          <a:ea typeface="Times New Roman"/>
                          <a:cs typeface="Times New Roman"/>
                        </a:rPr>
                        <a:t>You spend $300 on groceries &amp; other items.</a:t>
                      </a:r>
                      <a:endParaRPr lang="en-US" sz="1200" dirty="0">
                        <a:latin typeface="Garamond" pitchFamily="18" charset="0"/>
                        <a:ea typeface="Times New Roman"/>
                        <a:cs typeface="Times New Roman"/>
                      </a:endParaRPr>
                    </a:p>
                  </a:txBody>
                  <a:tcPr marL="68580" marR="68580" marT="0" marB="0"/>
                </a:tc>
                <a:tc>
                  <a:txBody>
                    <a:bodyPr/>
                    <a:lstStyle/>
                    <a:p>
                      <a:pPr marL="0" marR="0" algn="ctr">
                        <a:spcBef>
                          <a:spcPts val="0"/>
                        </a:spcBef>
                        <a:spcAft>
                          <a:spcPts val="0"/>
                        </a:spcAft>
                      </a:pPr>
                      <a:endParaRPr lang="en-US" sz="1800" dirty="0">
                        <a:highlight>
                          <a:srgbClr val="FFFF00"/>
                        </a:highlight>
                        <a:latin typeface="Garamond" pitchFamily="18" charset="0"/>
                        <a:ea typeface="Times New Roman"/>
                        <a:cs typeface="Times New Roman"/>
                      </a:endParaRPr>
                    </a:p>
                    <a:p>
                      <a:pPr marL="0" marR="0" algn="ctr">
                        <a:spcBef>
                          <a:spcPts val="0"/>
                        </a:spcBef>
                        <a:spcAft>
                          <a:spcPts val="0"/>
                        </a:spcAft>
                      </a:pPr>
                      <a:r>
                        <a:rPr lang="en-US" sz="1800" b="1" dirty="0">
                          <a:latin typeface="Garamond" pitchFamily="18" charset="0"/>
                          <a:ea typeface="Times New Roman"/>
                          <a:cs typeface="Times New Roman"/>
                        </a:rPr>
                        <a:t>- $1,500.00</a:t>
                      </a:r>
                      <a:endParaRPr lang="en-US" sz="1200" dirty="0">
                        <a:latin typeface="Garamond" pitchFamily="18" charset="0"/>
                        <a:ea typeface="Times New Roman"/>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10" name="TextBox 9"/>
          <p:cNvSpPr txBox="1"/>
          <p:nvPr/>
        </p:nvSpPr>
        <p:spPr>
          <a:xfrm>
            <a:off x="762000" y="5486400"/>
            <a:ext cx="7315200" cy="400110"/>
          </a:xfrm>
          <a:prstGeom prst="rect">
            <a:avLst/>
          </a:prstGeom>
          <a:noFill/>
        </p:spPr>
        <p:txBody>
          <a:bodyPr wrap="square" rtlCol="0">
            <a:spAutoFit/>
          </a:bodyPr>
          <a:lstStyle/>
          <a:p>
            <a:r>
              <a:rPr lang="en-US" sz="2000" b="1" dirty="0">
                <a:solidFill>
                  <a:srgbClr val="C00000"/>
                </a:solidFill>
                <a:latin typeface="Garamond" pitchFamily="18" charset="0"/>
              </a:rPr>
              <a:t>Do you think your money is REALLY well spent in this scenario?</a:t>
            </a:r>
            <a:endParaRPr lang="en-US" sz="2000" b="1"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4831</TotalTime>
  <Words>2741</Words>
  <Application>Microsoft Office PowerPoint</Application>
  <PresentationFormat>On-screen Show (4:3)</PresentationFormat>
  <Paragraphs>605</Paragraphs>
  <Slides>32</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32</vt:i4>
      </vt:variant>
    </vt:vector>
  </HeadingPairs>
  <TitlesOfParts>
    <vt:vector size="46" baseType="lpstr">
      <vt:lpstr>Arial</vt:lpstr>
      <vt:lpstr>Brush Script MT</vt:lpstr>
      <vt:lpstr>Calibri</vt:lpstr>
      <vt:lpstr>Comic Sans MS</vt:lpstr>
      <vt:lpstr>Garamond</vt:lpstr>
      <vt:lpstr>Lucida Sans Unicode</vt:lpstr>
      <vt:lpstr>Script MT Bold</vt:lpstr>
      <vt:lpstr>Times New Roman</vt:lpstr>
      <vt:lpstr>Verdana</vt:lpstr>
      <vt:lpstr>Wingdings</vt:lpstr>
      <vt:lpstr>Wingdings 2</vt:lpstr>
      <vt:lpstr>Wingdings 3</vt:lpstr>
      <vt:lpstr>Concourse</vt:lpstr>
      <vt:lpstr>1_Concourse</vt:lpstr>
      <vt:lpstr>The Direct Selling Business Model</vt:lpstr>
      <vt:lpstr>THE HARDCORE TRUTH</vt:lpstr>
      <vt:lpstr>EARN vs. CREATE</vt:lpstr>
      <vt:lpstr>What is “Financial Independence”? </vt:lpstr>
      <vt:lpstr>THE UN-AMERICAN DREAM “The Impact of Income Inequality on America’s Middle Class Youth.”</vt:lpstr>
      <vt:lpstr>The Problem: DEBT</vt:lpstr>
      <vt:lpstr>A DIFFERENT TYPE OF INSURANCE</vt:lpstr>
      <vt:lpstr>INCOME DIVERSIFICATION </vt:lpstr>
      <vt:lpstr>PURCHASE COMPARISON</vt:lpstr>
      <vt:lpstr>COMPOUNDED CONSUMERISM</vt:lpstr>
      <vt:lpstr>SCENARIO COMPARISION</vt:lpstr>
      <vt:lpstr>INDUSTRY BACKGROUND</vt:lpstr>
      <vt:lpstr>TOP FOUR MYTHS vs. FACTS</vt:lpstr>
      <vt:lpstr>MYTH #2:</vt:lpstr>
      <vt:lpstr>MYTH #3:</vt:lpstr>
      <vt:lpstr>Myth #4:</vt:lpstr>
      <vt:lpstr>Word-of-Mouth Advertising </vt:lpstr>
      <vt:lpstr>THE DIRECT SELLING MODEL</vt:lpstr>
      <vt:lpstr>System Comparison </vt:lpstr>
      <vt:lpstr>TOP BUSINESS TRENDS TODAY</vt:lpstr>
      <vt:lpstr>ABOUT THE BUSINESS</vt:lpstr>
      <vt:lpstr>OTHER TERMS</vt:lpstr>
      <vt:lpstr>Keeping Your Eyes on the Prize*</vt:lpstr>
      <vt:lpstr>Potential Monthly and Annual Incomes:*</vt:lpstr>
      <vt:lpstr>MORE ABOUT THE BUSINESS</vt:lpstr>
      <vt:lpstr>AN ALTERNATIVE TO DEBT</vt:lpstr>
      <vt:lpstr>FINAL THOUGHTS</vt:lpstr>
      <vt:lpstr>The ABC’s of This Business:</vt:lpstr>
      <vt:lpstr>My 20 Reasons (Why’s) for Building this Business!</vt:lpstr>
      <vt:lpstr>SOME INSPIRATIONAL QUOTES</vt:lpstr>
      <vt:lpstr>IS THIS OPPORTUNITY FOR YOU?</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Key to Financial Success</dc:title>
  <dc:creator>John Doherty</dc:creator>
  <cp:lastModifiedBy>John Doherty</cp:lastModifiedBy>
  <cp:revision>505</cp:revision>
  <dcterms:created xsi:type="dcterms:W3CDTF">2009-04-05T20:37:14Z</dcterms:created>
  <dcterms:modified xsi:type="dcterms:W3CDTF">2019-11-07T03:23:33Z</dcterms:modified>
</cp:coreProperties>
</file>