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9"/>
  </p:notesMasterIdLst>
  <p:handoutMasterIdLst>
    <p:handoutMasterId r:id="rId90"/>
  </p:handoutMasterIdLst>
  <p:sldIdLst>
    <p:sldId id="256" r:id="rId2"/>
    <p:sldId id="257" r:id="rId3"/>
    <p:sldId id="258" r:id="rId4"/>
    <p:sldId id="261" r:id="rId5"/>
    <p:sldId id="260" r:id="rId6"/>
    <p:sldId id="259" r:id="rId7"/>
    <p:sldId id="263" r:id="rId8"/>
    <p:sldId id="276" r:id="rId9"/>
    <p:sldId id="262" r:id="rId10"/>
    <p:sldId id="264" r:id="rId11"/>
    <p:sldId id="278" r:id="rId12"/>
    <p:sldId id="270" r:id="rId13"/>
    <p:sldId id="265" r:id="rId14"/>
    <p:sldId id="277" r:id="rId15"/>
    <p:sldId id="279" r:id="rId16"/>
    <p:sldId id="329" r:id="rId17"/>
    <p:sldId id="268" r:id="rId18"/>
    <p:sldId id="267" r:id="rId19"/>
    <p:sldId id="284" r:id="rId20"/>
    <p:sldId id="282" r:id="rId21"/>
    <p:sldId id="266" r:id="rId22"/>
    <p:sldId id="280" r:id="rId23"/>
    <p:sldId id="281" r:id="rId24"/>
    <p:sldId id="271" r:id="rId25"/>
    <p:sldId id="286" r:id="rId26"/>
    <p:sldId id="272" r:id="rId27"/>
    <p:sldId id="288" r:id="rId28"/>
    <p:sldId id="289" r:id="rId29"/>
    <p:sldId id="292" r:id="rId30"/>
    <p:sldId id="293" r:id="rId31"/>
    <p:sldId id="287" r:id="rId32"/>
    <p:sldId id="275" r:id="rId33"/>
    <p:sldId id="290" r:id="rId34"/>
    <p:sldId id="294" r:id="rId35"/>
    <p:sldId id="295" r:id="rId36"/>
    <p:sldId id="296" r:id="rId37"/>
    <p:sldId id="297" r:id="rId38"/>
    <p:sldId id="283" r:id="rId39"/>
    <p:sldId id="273" r:id="rId40"/>
    <p:sldId id="285" r:id="rId41"/>
    <p:sldId id="298" r:id="rId42"/>
    <p:sldId id="299" r:id="rId43"/>
    <p:sldId id="300" r:id="rId44"/>
    <p:sldId id="301" r:id="rId45"/>
    <p:sldId id="348" r:id="rId46"/>
    <p:sldId id="349" r:id="rId47"/>
    <p:sldId id="306" r:id="rId48"/>
    <p:sldId id="307" r:id="rId49"/>
    <p:sldId id="291" r:id="rId50"/>
    <p:sldId id="308" r:id="rId51"/>
    <p:sldId id="309" r:id="rId52"/>
    <p:sldId id="310" r:id="rId53"/>
    <p:sldId id="312" r:id="rId54"/>
    <p:sldId id="311" r:id="rId55"/>
    <p:sldId id="331" r:id="rId56"/>
    <p:sldId id="330" r:id="rId57"/>
    <p:sldId id="313" r:id="rId58"/>
    <p:sldId id="314" r:id="rId59"/>
    <p:sldId id="333" r:id="rId60"/>
    <p:sldId id="334" r:id="rId61"/>
    <p:sldId id="332" r:id="rId62"/>
    <p:sldId id="336" r:id="rId63"/>
    <p:sldId id="337" r:id="rId64"/>
    <p:sldId id="338" r:id="rId65"/>
    <p:sldId id="341" r:id="rId66"/>
    <p:sldId id="315" r:id="rId67"/>
    <p:sldId id="316" r:id="rId68"/>
    <p:sldId id="317" r:id="rId69"/>
    <p:sldId id="339" r:id="rId70"/>
    <p:sldId id="340" r:id="rId71"/>
    <p:sldId id="342" r:id="rId72"/>
    <p:sldId id="318" r:id="rId73"/>
    <p:sldId id="319" r:id="rId74"/>
    <p:sldId id="320" r:id="rId75"/>
    <p:sldId id="321" r:id="rId76"/>
    <p:sldId id="322" r:id="rId77"/>
    <p:sldId id="323" r:id="rId78"/>
    <p:sldId id="324" r:id="rId79"/>
    <p:sldId id="326" r:id="rId80"/>
    <p:sldId id="327" r:id="rId81"/>
    <p:sldId id="325" r:id="rId82"/>
    <p:sldId id="346" r:id="rId83"/>
    <p:sldId id="347" r:id="rId84"/>
    <p:sldId id="343" r:id="rId85"/>
    <p:sldId id="344" r:id="rId86"/>
    <p:sldId id="345" r:id="rId87"/>
    <p:sldId id="335"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249263-9DC6-426A-AC5B-271FE3B95498}" type="datetimeFigureOut">
              <a:rPr lang="en-US" smtClean="0"/>
              <a:t>9/22/2013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11C4E3-1F35-4E09-A2C9-9119F5AAFE19}"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A0ED7-BC9B-432B-B578-FE638E05E7FC}" type="datetimeFigureOut">
              <a:rPr lang="en-US" smtClean="0"/>
              <a:t>9/22/2013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D32AB-A28B-4515-9424-2E2E1F9FE643}"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D32AB-A28B-4515-9424-2E2E1F9FE643}"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8D9AA-DA9D-46EF-BB1F-28EC329365C2}"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FBB83-D520-4184-8053-FE27F833FA8B}"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C4251-5FE5-481D-87A4-1441D2A711D3}"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EA92E-A56F-4EBE-BC1F-B08C747BBC3C}"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5C22C-B76F-445D-95F3-7D1E70C5754D}" type="datetime1">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9952D-FD17-4E38-A1E3-0D52B5F0781E}" type="datetime1">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8FCEA-344C-49DF-8E2A-5CB49BF2BB1A}" type="datetime1">
              <a:rPr lang="en-US" smtClean="0"/>
              <a:t>9/22/2013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AECD7-A579-46F0-8744-BD6C82E7B25A}" type="datetime1">
              <a:rPr lang="en-US" smtClean="0"/>
              <a:t>9/22/2013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31036-98F8-45A2-9ED0-6179A2AC59FA}" type="datetime1">
              <a:rPr lang="en-US" smtClean="0"/>
              <a:t>9/22/2013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973AB-9427-4A0B-B52A-313E3D8C244E}" type="datetime1">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1985C-B4C1-4EE0-856E-F9560EE74868}" type="datetime1">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2DE8E-26AA-4AB9-9D0B-EF80CBBF3E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alpha val="0"/>
              </a:srgbClr>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F16B3-E8D3-41E5-B721-079327DF4EB8}" type="datetime1">
              <a:rPr lang="en-US" smtClean="0"/>
              <a:t>9/22/2013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2DE8E-26AA-4AB9-9D0B-EF80CBBF3E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VBA-21-0958-ARE.pd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685800"/>
            <a:ext cx="7239000" cy="4524315"/>
          </a:xfrm>
          <a:prstGeom prst="rect">
            <a:avLst/>
          </a:prstGeom>
          <a:noFill/>
        </p:spPr>
        <p:txBody>
          <a:bodyPr wrap="square" rtlCol="0">
            <a:spAutoFit/>
          </a:bodyPr>
          <a:lstStyle/>
          <a:p>
            <a:pPr algn="ctr"/>
            <a:r>
              <a:rPr lang="en-US" sz="7200" b="1" dirty="0" smtClean="0">
                <a:latin typeface="Times New Roman" pitchFamily="18" charset="0"/>
                <a:cs typeface="Times New Roman" pitchFamily="18" charset="0"/>
              </a:rPr>
              <a:t>Welcome to</a:t>
            </a:r>
          </a:p>
          <a:p>
            <a:pPr algn="ctr"/>
            <a:r>
              <a:rPr lang="en-US" sz="7200" b="1" dirty="0" smtClean="0">
                <a:latin typeface="Times New Roman" pitchFamily="18" charset="0"/>
                <a:cs typeface="Times New Roman" pitchFamily="18" charset="0"/>
              </a:rPr>
              <a:t>2013 VFW</a:t>
            </a:r>
          </a:p>
          <a:p>
            <a:pPr algn="ctr"/>
            <a:r>
              <a:rPr lang="en-US" sz="7200" b="1" dirty="0" smtClean="0">
                <a:latin typeface="Times New Roman" pitchFamily="18" charset="0"/>
                <a:cs typeface="Times New Roman" pitchFamily="18" charset="0"/>
              </a:rPr>
              <a:t>Service Office Seminar</a:t>
            </a:r>
            <a:endParaRPr lang="en-US" sz="7200" b="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FD2DE8E-26AA-4AB9-9D0B-EF80CBBF3E5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81000" y="304800"/>
          <a:ext cx="8016875" cy="6003925"/>
        </p:xfrm>
        <a:graphic>
          <a:graphicData uri="http://schemas.openxmlformats.org/presentationml/2006/ole">
            <p:oleObj spid="_x0000_s23554" name="Document" r:id="rId3" imgW="5887038" imgH="4427851" progId="Word.Document.8">
              <p:embed/>
            </p:oleObj>
          </a:graphicData>
        </a:graphic>
      </p:graphicFrame>
      <p:sp>
        <p:nvSpPr>
          <p:cNvPr id="3" name="Slide Number Placeholder 2"/>
          <p:cNvSpPr>
            <a:spLocks noGrp="1"/>
          </p:cNvSpPr>
          <p:nvPr>
            <p:ph type="sldNum" sz="quarter" idx="12"/>
          </p:nvPr>
        </p:nvSpPr>
        <p:spPr/>
        <p:txBody>
          <a:bodyPr/>
          <a:lstStyle/>
          <a:p>
            <a:fld id="{2FD2DE8E-26AA-4AB9-9D0B-EF80CBBF3E5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77200" cy="4832092"/>
          </a:xfrm>
          <a:prstGeom prst="rect">
            <a:avLst/>
          </a:prstGeom>
          <a:noFill/>
        </p:spPr>
        <p:txBody>
          <a:bodyPr wrap="square" rtlCol="0">
            <a:spAutoFit/>
          </a:bodyPr>
          <a:lstStyle/>
          <a:p>
            <a:r>
              <a:rPr lang="en-US" sz="2200" b="1" dirty="0" smtClean="0"/>
              <a:t>38 CFR 3.350 (h) </a:t>
            </a:r>
            <a:r>
              <a:rPr lang="en-US" sz="2200" b="1" i="1" dirty="0" smtClean="0"/>
              <a:t>Special aid and attendance benefit; 38 U.S.C. 1114(r)</a:t>
            </a:r>
            <a:r>
              <a:rPr lang="en-US" sz="2200" b="1" dirty="0" smtClean="0"/>
              <a:t> </a:t>
            </a:r>
          </a:p>
          <a:p>
            <a:r>
              <a:rPr lang="en-US" sz="2200" b="1" dirty="0" smtClean="0"/>
              <a:t>(1) Maximum compensation cases. A veteran receiving the maximum rate under 38 U.S.C. 1114 (o) or (p) who is in need of regular aid and attendance or a higher level of care is entitled to an additional allowance during periods he or she is not hospitalized at United States Government expense. (See § 3.552(b)(2) as to continuance following admission for hospitalization.) Determination of this need is subject to the criteria of § 3.352. The regular or higher level aid and attendance allowance is payable whether or not the need for regular aid and attendance or a higher level of care was a partial basis for entitlement to the maximum rate under 38 U.S.C. 1114 (o) or (p), or was based on an independent factual determination.</a:t>
            </a:r>
            <a:endParaRPr lang="en-US" sz="22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534400" cy="5509200"/>
          </a:xfrm>
          <a:prstGeom prst="rect">
            <a:avLst/>
          </a:prstGeom>
        </p:spPr>
        <p:txBody>
          <a:bodyPr wrap="square">
            <a:spAutoFit/>
          </a:bodyPr>
          <a:lstStyle/>
          <a:p>
            <a:r>
              <a:rPr lang="en-US" sz="2200" b="1" dirty="0" smtClean="0"/>
              <a:t>38 CFR 3.352 (b) </a:t>
            </a:r>
            <a:r>
              <a:rPr lang="en-US" sz="2200" b="1" i="1" dirty="0" smtClean="0"/>
              <a:t>Basic criteria for the </a:t>
            </a:r>
            <a:r>
              <a:rPr lang="en-US" sz="2200" b="1" i="1" u="sng" dirty="0" smtClean="0"/>
              <a:t>higher level </a:t>
            </a:r>
            <a:r>
              <a:rPr lang="en-US" sz="2200" b="1" i="1" dirty="0" smtClean="0"/>
              <a:t>aid and attendance allowance.</a:t>
            </a:r>
            <a:r>
              <a:rPr lang="en-US" sz="2200" b="1" dirty="0" smtClean="0"/>
              <a:t> </a:t>
            </a:r>
          </a:p>
          <a:p>
            <a:r>
              <a:rPr lang="en-US" sz="2200" b="1" dirty="0" smtClean="0"/>
              <a:t>(1)  A veteran is entitled to the </a:t>
            </a:r>
            <a:r>
              <a:rPr lang="en-US" sz="2200" b="1" u="sng" dirty="0" smtClean="0"/>
              <a:t>higher level </a:t>
            </a:r>
            <a:r>
              <a:rPr lang="en-US" sz="2200" b="1" dirty="0" smtClean="0"/>
              <a:t>aid and attendance allowance authorized by § 3.350(h) in lieu of the regular aid and attendance allowance when all of the following conditions are met:</a:t>
            </a:r>
          </a:p>
          <a:p>
            <a:r>
              <a:rPr lang="en-US" sz="2200" b="1" dirty="0" smtClean="0"/>
              <a:t>(</a:t>
            </a:r>
            <a:r>
              <a:rPr lang="en-US" sz="2200" b="1" dirty="0" err="1" smtClean="0"/>
              <a:t>i</a:t>
            </a:r>
            <a:r>
              <a:rPr lang="en-US" sz="2200" b="1" dirty="0" smtClean="0"/>
              <a:t>) The veteran is entitled to the compensation authorized under 38 U.S.C. 1114(o), or the maximum rate of compensation authorized under 38 U.S.C. 1114(p).</a:t>
            </a:r>
          </a:p>
          <a:p>
            <a:r>
              <a:rPr lang="en-US" sz="2200" b="1" dirty="0" smtClean="0"/>
              <a:t>(ii) The veteran meets the requirements for entitlement to the regular aid and attendance allowance in paragraph (a) of this section.</a:t>
            </a:r>
          </a:p>
          <a:p>
            <a:r>
              <a:rPr lang="en-US" sz="2200" b="1" dirty="0" smtClean="0"/>
              <a:t>(iii) The veteran needs a “higher level of care” (as defined in paragraph (b)(2) of this section) than is required to establish entitlement to the regular aid and attendance allowance, and in the absence of the provision of such higher level of care the veteran would require hospitalization, nursing home care, or other residential institutional care.</a:t>
            </a:r>
            <a:endParaRPr lang="en-US" sz="2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077200" cy="5170646"/>
          </a:xfrm>
          <a:prstGeom prst="rect">
            <a:avLst/>
          </a:prstGeom>
          <a:noFill/>
        </p:spPr>
        <p:txBody>
          <a:bodyPr wrap="square" rtlCol="0">
            <a:spAutoFit/>
          </a:bodyPr>
          <a:lstStyle/>
          <a:p>
            <a:r>
              <a:rPr lang="en-US" sz="2200" b="1" dirty="0" smtClean="0"/>
              <a:t>38 CFR 3.352 (b) </a:t>
            </a:r>
          </a:p>
          <a:p>
            <a:r>
              <a:rPr lang="en-US" sz="2200" b="1" dirty="0" smtClean="0"/>
              <a:t>(2)  Need for a </a:t>
            </a:r>
            <a:r>
              <a:rPr lang="en-US" sz="2200" b="1" u="sng" dirty="0" smtClean="0"/>
              <a:t>higher level </a:t>
            </a:r>
            <a:r>
              <a:rPr lang="en-US" sz="2200" b="1" dirty="0" smtClean="0"/>
              <a:t>of care shall be considered to be need for personal health-care services provided on a daily basis in the veteran's home by a person who is licensed to provide such services or who provides such services under the regular supervision of a licensed health-care professional. Personal health-care services include (but are not limited to) such services as physical therapy, administration of injections, placement of indwelling catheters, and the changing of sterile dressings, or like functions which require professional health-care training or the regular supervision of a trained health-care professional to perform. A licensed health-care professional includes (but is not limited to) a doctor of medicine or osteopathy, a registered nurse, a licensed practical nurse, or a physical therapist licensed to practice by a State or political subdivision thereof.</a:t>
            </a:r>
            <a:endParaRPr lang="en-US" sz="2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153400" cy="5170646"/>
          </a:xfrm>
          <a:prstGeom prst="rect">
            <a:avLst/>
          </a:prstGeom>
          <a:noFill/>
        </p:spPr>
        <p:txBody>
          <a:bodyPr wrap="square" rtlCol="0">
            <a:spAutoFit/>
          </a:bodyPr>
          <a:lstStyle/>
          <a:p>
            <a:r>
              <a:rPr lang="en-US" sz="2200" b="1" dirty="0" smtClean="0"/>
              <a:t>38 CFR 3.352 (b)</a:t>
            </a:r>
          </a:p>
          <a:p>
            <a:r>
              <a:rPr lang="en-US" sz="2200" b="1" dirty="0" smtClean="0"/>
              <a:t>(3) The term “under the regular supervision of a licensed health-care professional”, as used in paragraph (b)(2) of this section, means that an unlicensed person performing personal health-care services is following a regimen of personal health-care services prescribed by a health-care professional, and that the health-care professional consults with the unlicensed person providing the health-care services at least once each month to monitor the prescribed regimen. The consultation need not be in person; a telephone call will suffice.</a:t>
            </a:r>
          </a:p>
          <a:p>
            <a:r>
              <a:rPr lang="en-US" sz="2200" b="1" dirty="0" smtClean="0"/>
              <a:t>(4) A person performing personal health-care services who is a relative or other member of the veteran's household is not exempted from the requirement that he or she be a licensed health-care professional or be providing such care under the regular supervision of a licensed health-care professional.</a:t>
            </a:r>
            <a:endParaRPr lang="en-US" sz="22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4400"/>
            <a:ext cx="8001000" cy="3108543"/>
          </a:xfrm>
          <a:prstGeom prst="rect">
            <a:avLst/>
          </a:prstGeom>
          <a:noFill/>
        </p:spPr>
        <p:txBody>
          <a:bodyPr wrap="square" rtlCol="0">
            <a:spAutoFit/>
          </a:bodyPr>
          <a:lstStyle/>
          <a:p>
            <a:r>
              <a:rPr lang="en-US" sz="2800" b="1" dirty="0" smtClean="0"/>
              <a:t>38 CFR 3.352 (b)</a:t>
            </a:r>
          </a:p>
          <a:p>
            <a:r>
              <a:rPr lang="en-US" sz="2800" b="1" dirty="0" smtClean="0"/>
              <a:t>(5) The provisions of paragraph (b) of this section are to be strictly construed. The higher level aid-and-attendance allowance is to be granted only when the veteran's need is clearly established and the amount of services required by the veteran on a daily basis is substantial.</a:t>
            </a:r>
            <a:endParaRPr lang="en-US" sz="28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1323439"/>
          </a:xfrm>
          <a:prstGeom prst="rect">
            <a:avLst/>
          </a:prstGeom>
          <a:noFill/>
        </p:spPr>
        <p:txBody>
          <a:bodyPr wrap="square" rtlCol="0">
            <a:spAutoFit/>
          </a:bodyPr>
          <a:lstStyle/>
          <a:p>
            <a:pPr algn="ctr"/>
            <a:r>
              <a:rPr lang="en-US" sz="4000" b="1" dirty="0" smtClean="0"/>
              <a:t>Monthly Compensation Rates</a:t>
            </a:r>
          </a:p>
          <a:p>
            <a:pPr algn="ctr"/>
            <a:r>
              <a:rPr lang="en-US" sz="4000" b="1" dirty="0" smtClean="0"/>
              <a:t>Total with SMC</a:t>
            </a:r>
            <a:endParaRPr lang="en-US" sz="4000" b="1" dirty="0"/>
          </a:p>
        </p:txBody>
      </p:sp>
      <p:sp>
        <p:nvSpPr>
          <p:cNvPr id="3" name="TextBox 2"/>
          <p:cNvSpPr txBox="1"/>
          <p:nvPr/>
        </p:nvSpPr>
        <p:spPr>
          <a:xfrm>
            <a:off x="304800" y="2286000"/>
            <a:ext cx="8534400" cy="1938992"/>
          </a:xfrm>
          <a:prstGeom prst="rect">
            <a:avLst/>
          </a:prstGeom>
          <a:noFill/>
        </p:spPr>
        <p:txBody>
          <a:bodyPr wrap="square" rtlCol="0">
            <a:spAutoFit/>
          </a:bodyPr>
          <a:lstStyle/>
          <a:p>
            <a:r>
              <a:rPr lang="en-US" dirty="0" smtClean="0"/>
              <a:t>	</a:t>
            </a:r>
            <a:r>
              <a:rPr lang="en-US" sz="2400" b="1" dirty="0" smtClean="0"/>
              <a:t>          100%            HB	             </a:t>
            </a:r>
            <a:r>
              <a:rPr lang="en-US" sz="2400" b="1" dirty="0" err="1" smtClean="0"/>
              <a:t>Reg</a:t>
            </a:r>
            <a:r>
              <a:rPr lang="en-US" sz="2400" b="1" dirty="0" smtClean="0"/>
              <a:t> A&amp;A             Higher A&amp;A</a:t>
            </a:r>
          </a:p>
          <a:p>
            <a:endParaRPr lang="en-US" sz="2400" b="1" dirty="0" smtClean="0"/>
          </a:p>
          <a:p>
            <a:r>
              <a:rPr lang="en-US" sz="2400" b="1" dirty="0" smtClean="0"/>
              <a:t>Veteran         $2,816        3,152               3,504              7,026  /  8,059</a:t>
            </a:r>
          </a:p>
          <a:p>
            <a:endParaRPr lang="en-US" sz="2400" b="1" dirty="0" smtClean="0"/>
          </a:p>
          <a:p>
            <a:r>
              <a:rPr lang="en-US" sz="2400" b="1" dirty="0" smtClean="0"/>
              <a:t>Vet w/S         $2,973        3,309               3,661              7,183  /  8,216</a:t>
            </a:r>
            <a:endParaRPr lang="en-US" sz="24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77200" cy="1107996"/>
          </a:xfrm>
          <a:prstGeom prst="rect">
            <a:avLst/>
          </a:prstGeom>
          <a:noFill/>
        </p:spPr>
        <p:txBody>
          <a:bodyPr wrap="square" rtlCol="0">
            <a:spAutoFit/>
          </a:bodyPr>
          <a:lstStyle/>
          <a:p>
            <a:pPr algn="ctr"/>
            <a:r>
              <a:rPr lang="en-US" sz="6600" b="1" dirty="0" smtClean="0"/>
              <a:t>PENSION</a:t>
            </a:r>
            <a:endParaRPr lang="en-US" sz="6600" b="1" dirty="0"/>
          </a:p>
        </p:txBody>
      </p:sp>
      <p:sp>
        <p:nvSpPr>
          <p:cNvPr id="3" name="TextBox 2"/>
          <p:cNvSpPr txBox="1"/>
          <p:nvPr/>
        </p:nvSpPr>
        <p:spPr>
          <a:xfrm>
            <a:off x="609600" y="2133600"/>
            <a:ext cx="7543800" cy="3416320"/>
          </a:xfrm>
          <a:prstGeom prst="rect">
            <a:avLst/>
          </a:prstGeom>
          <a:noFill/>
        </p:spPr>
        <p:txBody>
          <a:bodyPr wrap="square" rtlCol="0">
            <a:spAutoFit/>
          </a:bodyPr>
          <a:lstStyle/>
          <a:p>
            <a:r>
              <a:rPr lang="en-US" sz="5400" b="1" dirty="0" smtClean="0"/>
              <a:t>Three levels of benefit:</a:t>
            </a:r>
          </a:p>
          <a:p>
            <a:r>
              <a:rPr lang="en-US" sz="5400" b="1" dirty="0" smtClean="0"/>
              <a:t>	Basic</a:t>
            </a:r>
          </a:p>
          <a:p>
            <a:r>
              <a:rPr lang="en-US" sz="5400" b="1" dirty="0" smtClean="0"/>
              <a:t>	Housebound</a:t>
            </a:r>
          </a:p>
          <a:p>
            <a:r>
              <a:rPr lang="en-US" sz="5400" b="1" dirty="0" smtClean="0"/>
              <a:t>	Aid &amp; Attendance</a:t>
            </a:r>
            <a:endParaRPr lang="en-US" sz="54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5816977"/>
          </a:xfrm>
          <a:prstGeom prst="rect">
            <a:avLst/>
          </a:prstGeom>
          <a:noFill/>
        </p:spPr>
        <p:txBody>
          <a:bodyPr wrap="square" rtlCol="0">
            <a:spAutoFit/>
          </a:bodyPr>
          <a:lstStyle/>
          <a:p>
            <a:pPr algn="ctr"/>
            <a:r>
              <a:rPr lang="en-US" sz="4400" b="1" dirty="0" smtClean="0"/>
              <a:t>Basic Level Pension</a:t>
            </a:r>
          </a:p>
          <a:p>
            <a:endParaRPr lang="en-US" dirty="0" smtClean="0"/>
          </a:p>
          <a:p>
            <a:r>
              <a:rPr lang="en-US" sz="3200" b="1" dirty="0" smtClean="0"/>
              <a:t>Live Pension</a:t>
            </a:r>
          </a:p>
          <a:p>
            <a:r>
              <a:rPr lang="en-US" sz="3200" b="1" dirty="0" smtClean="0"/>
              <a:t>	Wartime Veteran</a:t>
            </a:r>
          </a:p>
          <a:p>
            <a:r>
              <a:rPr lang="en-US" sz="3200" b="1" dirty="0" smtClean="0"/>
              <a:t>	Permanently &amp; Totally Disabled (P&amp;T)   OR</a:t>
            </a:r>
          </a:p>
          <a:p>
            <a:r>
              <a:rPr lang="en-US" sz="3200" b="1" dirty="0" smtClean="0"/>
              <a:t>	Age 65 or over</a:t>
            </a:r>
          </a:p>
          <a:p>
            <a:r>
              <a:rPr lang="en-US" sz="3200" b="1" dirty="0" smtClean="0"/>
              <a:t>	Limited Income</a:t>
            </a:r>
          </a:p>
          <a:p>
            <a:endParaRPr lang="en-US" b="1" dirty="0" smtClean="0"/>
          </a:p>
          <a:p>
            <a:r>
              <a:rPr lang="en-US" sz="3200" b="1" dirty="0" smtClean="0"/>
              <a:t>Death Pension</a:t>
            </a:r>
          </a:p>
          <a:p>
            <a:r>
              <a:rPr lang="en-US" sz="3200" b="1" dirty="0" smtClean="0"/>
              <a:t>	Surviving spouse of Wartime Veteran  </a:t>
            </a:r>
          </a:p>
          <a:p>
            <a:r>
              <a:rPr lang="en-US" sz="3200" b="1" dirty="0" smtClean="0"/>
              <a:t>	Any age</a:t>
            </a:r>
          </a:p>
          <a:p>
            <a:r>
              <a:rPr lang="en-US" sz="3200" b="1" dirty="0" smtClean="0"/>
              <a:t>	Limited Income</a:t>
            </a:r>
            <a:endParaRPr lang="en-US" sz="32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28600" y="152400"/>
            <a:ext cx="8610600" cy="769938"/>
          </a:xfrm>
          <a:prstGeom prst="rect">
            <a:avLst/>
          </a:prstGeom>
          <a:noFill/>
          <a:ln w="9525">
            <a:noFill/>
            <a:miter lim="800000"/>
            <a:headEnd/>
            <a:tailEnd/>
          </a:ln>
        </p:spPr>
        <p:txBody>
          <a:bodyPr>
            <a:spAutoFit/>
          </a:bodyPr>
          <a:lstStyle/>
          <a:p>
            <a:pPr algn="ctr"/>
            <a:r>
              <a:rPr lang="en-US" sz="4400" b="1" dirty="0"/>
              <a:t>Eligibility to Pension Benefits </a:t>
            </a:r>
          </a:p>
        </p:txBody>
      </p:sp>
      <p:sp>
        <p:nvSpPr>
          <p:cNvPr id="4" name="TextBox 3"/>
          <p:cNvSpPr txBox="1">
            <a:spLocks noChangeArrowheads="1"/>
          </p:cNvSpPr>
          <p:nvPr/>
        </p:nvSpPr>
        <p:spPr bwMode="auto">
          <a:xfrm>
            <a:off x="152400" y="990600"/>
            <a:ext cx="8839200" cy="4862870"/>
          </a:xfrm>
          <a:prstGeom prst="rect">
            <a:avLst/>
          </a:prstGeom>
          <a:noFill/>
          <a:ln w="9525">
            <a:noFill/>
            <a:miter lim="800000"/>
            <a:headEnd/>
            <a:tailEnd/>
          </a:ln>
        </p:spPr>
        <p:txBody>
          <a:bodyPr>
            <a:spAutoFit/>
          </a:bodyPr>
          <a:lstStyle/>
          <a:p>
            <a:r>
              <a:rPr lang="en-US" sz="3100" b="1" dirty="0"/>
              <a:t>90 days active </a:t>
            </a:r>
            <a:r>
              <a:rPr lang="en-US" sz="3100" b="1" dirty="0" smtClean="0"/>
              <a:t>duty, </a:t>
            </a:r>
            <a:r>
              <a:rPr lang="en-US" sz="3100" b="1" dirty="0"/>
              <a:t>other than active duty for training, one day of which must have been wartime</a:t>
            </a:r>
          </a:p>
          <a:p>
            <a:r>
              <a:rPr lang="en-US" sz="3100" b="1" dirty="0"/>
              <a:t>WWII		</a:t>
            </a:r>
            <a:r>
              <a:rPr lang="en-US" sz="3100" b="1" dirty="0" smtClean="0"/>
              <a:t>	12-7-41 </a:t>
            </a:r>
            <a:r>
              <a:rPr lang="en-US" sz="3100" b="1" dirty="0"/>
              <a:t>to </a:t>
            </a:r>
            <a:r>
              <a:rPr lang="en-US" sz="3100" b="1" dirty="0" smtClean="0"/>
              <a:t>12-31-46</a:t>
            </a:r>
            <a:endParaRPr lang="en-US" sz="3100" b="1" dirty="0"/>
          </a:p>
          <a:p>
            <a:r>
              <a:rPr lang="en-US" sz="3100" b="1" dirty="0"/>
              <a:t>Korea		</a:t>
            </a:r>
            <a:r>
              <a:rPr lang="en-US" sz="3100" b="1" dirty="0" smtClean="0"/>
              <a:t>	6-27-50 </a:t>
            </a:r>
            <a:r>
              <a:rPr lang="en-US" sz="3100" b="1" dirty="0"/>
              <a:t>to 1-31-55</a:t>
            </a:r>
          </a:p>
          <a:p>
            <a:r>
              <a:rPr lang="en-US" sz="3100" b="1" dirty="0"/>
              <a:t>Vietnam	 	 </a:t>
            </a:r>
            <a:r>
              <a:rPr lang="en-US" sz="3100" b="1" dirty="0" smtClean="0"/>
              <a:t>	8-5-64 </a:t>
            </a:r>
            <a:r>
              <a:rPr lang="en-US" sz="3100" b="1" dirty="0"/>
              <a:t>to 5-7-75</a:t>
            </a:r>
            <a:r>
              <a:rPr lang="en-US" sz="3100" b="1" dirty="0" smtClean="0"/>
              <a:t>*</a:t>
            </a:r>
          </a:p>
          <a:p>
            <a:r>
              <a:rPr lang="en-US" sz="3100" b="1" dirty="0" smtClean="0"/>
              <a:t>Current War period	8-2-90 to unknown date</a:t>
            </a:r>
            <a:endParaRPr lang="en-US" sz="3100" b="1" dirty="0"/>
          </a:p>
          <a:p>
            <a:endParaRPr lang="en-US" sz="3100" b="1" dirty="0"/>
          </a:p>
          <a:p>
            <a:r>
              <a:rPr lang="en-US" sz="3100" b="1" dirty="0"/>
              <a:t>If </a:t>
            </a:r>
            <a:r>
              <a:rPr lang="en-US" sz="3100" b="1" dirty="0" smtClean="0"/>
              <a:t>service period is after </a:t>
            </a:r>
            <a:r>
              <a:rPr lang="en-US" sz="3100" b="1" dirty="0"/>
              <a:t>9-7-80, a continuous period of active duty of 24 months or the full period for which called to active </a:t>
            </a:r>
            <a:r>
              <a:rPr lang="en-US" sz="3100" b="1" dirty="0" smtClean="0"/>
              <a:t>duty</a:t>
            </a:r>
            <a:endParaRPr lang="en-US" sz="3100" b="1" dirty="0"/>
          </a:p>
        </p:txBody>
      </p:sp>
      <p:sp>
        <p:nvSpPr>
          <p:cNvPr id="5" name="Slide Number Placeholder 4"/>
          <p:cNvSpPr>
            <a:spLocks noGrp="1"/>
          </p:cNvSpPr>
          <p:nvPr>
            <p:ph type="sldNum" sz="quarter" idx="12"/>
          </p:nvPr>
        </p:nvSpPr>
        <p:spPr/>
        <p:txBody>
          <a:bodyPr/>
          <a:lstStyle/>
          <a:p>
            <a:fld id="{2FD2DE8E-26AA-4AB9-9D0B-EF80CBBF3E5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924800" cy="1569660"/>
          </a:xfrm>
          <a:prstGeom prst="rect">
            <a:avLst/>
          </a:prstGeom>
          <a:noFill/>
        </p:spPr>
        <p:txBody>
          <a:bodyPr wrap="square" rtlCol="0">
            <a:spAutoFit/>
          </a:bodyPr>
          <a:lstStyle/>
          <a:p>
            <a:pPr algn="ctr"/>
            <a:r>
              <a:rPr lang="en-US" sz="4800" b="1" dirty="0" smtClean="0"/>
              <a:t>Duties &amp; Responsibilities of Post &amp; District Service Officers</a:t>
            </a:r>
            <a:endParaRPr lang="en-US" sz="4800" b="1" dirty="0"/>
          </a:p>
        </p:txBody>
      </p:sp>
      <p:sp>
        <p:nvSpPr>
          <p:cNvPr id="3" name="TextBox 2"/>
          <p:cNvSpPr txBox="1"/>
          <p:nvPr/>
        </p:nvSpPr>
        <p:spPr>
          <a:xfrm>
            <a:off x="533400" y="2057400"/>
            <a:ext cx="8153400" cy="4308872"/>
          </a:xfrm>
          <a:prstGeom prst="rect">
            <a:avLst/>
          </a:prstGeom>
          <a:noFill/>
        </p:spPr>
        <p:txBody>
          <a:bodyPr wrap="square" rtlCol="0">
            <a:spAutoFit/>
          </a:bodyPr>
          <a:lstStyle/>
          <a:p>
            <a:r>
              <a:rPr lang="en-US" sz="3200" b="1" dirty="0" smtClean="0"/>
              <a:t>Established by VFW National Veterans Service Policy &amp; Procedures Manual.</a:t>
            </a:r>
          </a:p>
          <a:p>
            <a:r>
              <a:rPr lang="en-US" sz="3200" b="1" dirty="0" smtClean="0"/>
              <a:t>P&amp;P was amended March 2013 - Expanded the responsibilities of the District Service Officer to essentially be the same as those of the Post Service Officer in addition to those duties of promoting activities within the District and instruction of Post Service Officers.</a:t>
            </a:r>
          </a:p>
          <a:p>
            <a:r>
              <a:rPr lang="en-US" dirty="0" smtClean="0"/>
              <a:t> </a:t>
            </a:r>
            <a:endParaRPr lang="en-US"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77200" cy="769441"/>
          </a:xfrm>
          <a:prstGeom prst="rect">
            <a:avLst/>
          </a:prstGeom>
          <a:noFill/>
        </p:spPr>
        <p:txBody>
          <a:bodyPr wrap="square" rtlCol="0">
            <a:spAutoFit/>
          </a:bodyPr>
          <a:lstStyle/>
          <a:p>
            <a:pPr algn="ctr"/>
            <a:r>
              <a:rPr lang="en-US" sz="4400" b="1" dirty="0" smtClean="0"/>
              <a:t>Veteran Disability Pension</a:t>
            </a:r>
          </a:p>
        </p:txBody>
      </p:sp>
      <p:sp>
        <p:nvSpPr>
          <p:cNvPr id="3" name="TextBox 2"/>
          <p:cNvSpPr txBox="1"/>
          <p:nvPr/>
        </p:nvSpPr>
        <p:spPr>
          <a:xfrm>
            <a:off x="457200" y="1295400"/>
            <a:ext cx="8077200" cy="3970318"/>
          </a:xfrm>
          <a:prstGeom prst="rect">
            <a:avLst/>
          </a:prstGeom>
          <a:noFill/>
        </p:spPr>
        <p:txBody>
          <a:bodyPr wrap="square" rtlCol="0">
            <a:spAutoFit/>
          </a:bodyPr>
          <a:lstStyle/>
          <a:p>
            <a:pPr algn="ctr"/>
            <a:r>
              <a:rPr lang="en-US" sz="2800" b="1" dirty="0" smtClean="0"/>
              <a:t>P&amp;T Criteria</a:t>
            </a:r>
          </a:p>
          <a:p>
            <a:endParaRPr lang="en-US" sz="2800" b="1" dirty="0" smtClean="0"/>
          </a:p>
          <a:p>
            <a:r>
              <a:rPr lang="en-US" sz="2800" b="1" dirty="0" smtClean="0"/>
              <a:t>Single disability rated 60% or higher</a:t>
            </a:r>
          </a:p>
          <a:p>
            <a:endParaRPr lang="en-US" sz="2800" b="1" dirty="0" smtClean="0"/>
          </a:p>
          <a:p>
            <a:r>
              <a:rPr lang="en-US" sz="2800" b="1" dirty="0" smtClean="0"/>
              <a:t>OR</a:t>
            </a:r>
          </a:p>
          <a:p>
            <a:endParaRPr lang="en-US" sz="2800" b="1" dirty="0" smtClean="0"/>
          </a:p>
          <a:p>
            <a:r>
              <a:rPr lang="en-US" sz="2800" b="1" dirty="0" smtClean="0"/>
              <a:t>Multiple disabilities combined at 70% or higher one of which must be a major disability rated 40% or higher</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153400" cy="769441"/>
          </a:xfrm>
          <a:prstGeom prst="rect">
            <a:avLst/>
          </a:prstGeom>
          <a:noFill/>
        </p:spPr>
        <p:txBody>
          <a:bodyPr wrap="square" rtlCol="0">
            <a:spAutoFit/>
          </a:bodyPr>
          <a:lstStyle/>
          <a:p>
            <a:pPr algn="ctr"/>
            <a:r>
              <a:rPr lang="en-US" sz="4400" b="1" dirty="0" smtClean="0"/>
              <a:t>Housebound Level Pension</a:t>
            </a:r>
            <a:endParaRPr lang="en-US" sz="4400" b="1" dirty="0"/>
          </a:p>
        </p:txBody>
      </p:sp>
      <p:sp>
        <p:nvSpPr>
          <p:cNvPr id="3" name="TextBox 2"/>
          <p:cNvSpPr txBox="1"/>
          <p:nvPr/>
        </p:nvSpPr>
        <p:spPr>
          <a:xfrm>
            <a:off x="304800" y="1066800"/>
            <a:ext cx="8458200" cy="4524315"/>
          </a:xfrm>
          <a:prstGeom prst="rect">
            <a:avLst/>
          </a:prstGeom>
          <a:noFill/>
        </p:spPr>
        <p:txBody>
          <a:bodyPr wrap="square" rtlCol="0">
            <a:spAutoFit/>
          </a:bodyPr>
          <a:lstStyle/>
          <a:p>
            <a:endParaRPr lang="en-US" sz="2400" b="1" dirty="0" smtClean="0"/>
          </a:p>
          <a:p>
            <a:r>
              <a:rPr lang="en-US" sz="2400" b="1" dirty="0" smtClean="0"/>
              <a:t>Veteran Disability Pension</a:t>
            </a:r>
          </a:p>
          <a:p>
            <a:endParaRPr lang="en-US" sz="2400" b="1" dirty="0" smtClean="0"/>
          </a:p>
          <a:p>
            <a:r>
              <a:rPr lang="en-US" sz="2400" b="1" dirty="0" smtClean="0"/>
              <a:t>38 CFR 3.351 (d) </a:t>
            </a:r>
            <a:r>
              <a:rPr lang="en-US" sz="2400" b="1" i="1" dirty="0" smtClean="0"/>
              <a:t>Housebound, or permanent and total plus 60 percent; disability pension.</a:t>
            </a:r>
            <a:r>
              <a:rPr lang="en-US" sz="2400" b="1" dirty="0" smtClean="0"/>
              <a:t> </a:t>
            </a:r>
          </a:p>
          <a:p>
            <a:r>
              <a:rPr lang="en-US" sz="2400" b="1" dirty="0" smtClean="0"/>
              <a:t>The rate of pension payable to a veteran who is entitled to pension under 38 U.S.C. 1521 and who is not in need of regular aid and attendance shall be as prescribed in 38 U.S.C. 1521(e) if, in addition to having a single permanent disability rated 100 percent disabling under the Schedule for Rating Disabilities (not including ratings based upon </a:t>
            </a:r>
            <a:r>
              <a:rPr lang="en-US" sz="2400" b="1" dirty="0" err="1" smtClean="0"/>
              <a:t>unemployability</a:t>
            </a:r>
            <a:r>
              <a:rPr lang="en-US" sz="2400" b="1" dirty="0" smtClean="0"/>
              <a:t> under § 4.17 of this chapter) the veteran:</a:t>
            </a:r>
          </a:p>
        </p:txBody>
      </p:sp>
      <p:sp>
        <p:nvSpPr>
          <p:cNvPr id="4" name="Slide Number Placeholder 3"/>
          <p:cNvSpPr>
            <a:spLocks noGrp="1"/>
          </p:cNvSpPr>
          <p:nvPr>
            <p:ph type="sldNum" sz="quarter" idx="12"/>
          </p:nvPr>
        </p:nvSpPr>
        <p:spPr/>
        <p:txBody>
          <a:bodyPr/>
          <a:lstStyle/>
          <a:p>
            <a:fld id="{2FD2DE8E-26AA-4AB9-9D0B-EF80CBBF3E5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01000" cy="4893647"/>
          </a:xfrm>
          <a:prstGeom prst="rect">
            <a:avLst/>
          </a:prstGeom>
          <a:noFill/>
        </p:spPr>
        <p:txBody>
          <a:bodyPr wrap="square" rtlCol="0">
            <a:spAutoFit/>
          </a:bodyPr>
          <a:lstStyle/>
          <a:p>
            <a:r>
              <a:rPr lang="en-US" sz="2400" b="1" dirty="0" smtClean="0"/>
              <a:t>38 CFR 3.351 (d) </a:t>
            </a:r>
          </a:p>
          <a:p>
            <a:r>
              <a:rPr lang="en-US" sz="2400" b="1" dirty="0" smtClean="0"/>
              <a:t>(1) Has additional disability or disabilities independently ratable at 60 percent or more, separate and distinct from the permanent disability rated as 100 percent disabling and involving different anatomical segments or bodily systems, or</a:t>
            </a:r>
          </a:p>
          <a:p>
            <a:endParaRPr lang="en-US" sz="2400" b="1" dirty="0" smtClean="0"/>
          </a:p>
          <a:p>
            <a:r>
              <a:rPr lang="en-US" sz="2400" b="1" dirty="0" smtClean="0"/>
              <a:t>(2) Is “permanently housebound” by reason of disability or disabilities. This requirement is met when the veteran is substantially confined to his or her dwelling and the immediate premises or, if institutionalized, to the ward or clinical area, and it is reasonably certain that the disability or disabilities and resultant confinement will continue throughout his or her lifetime.</a:t>
            </a:r>
            <a:endParaRPr lang="en-US" sz="24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5570756"/>
          </a:xfrm>
          <a:prstGeom prst="rect">
            <a:avLst/>
          </a:prstGeom>
          <a:noFill/>
        </p:spPr>
        <p:txBody>
          <a:bodyPr wrap="square" rtlCol="0">
            <a:spAutoFit/>
          </a:bodyPr>
          <a:lstStyle/>
          <a:p>
            <a:pPr algn="ctr"/>
            <a:r>
              <a:rPr lang="en-US" sz="4400" b="1" dirty="0" smtClean="0"/>
              <a:t>Surviving Spouse Death Pension</a:t>
            </a:r>
          </a:p>
          <a:p>
            <a:endParaRPr lang="en-US" sz="2400" b="1" dirty="0" smtClean="0"/>
          </a:p>
          <a:p>
            <a:r>
              <a:rPr lang="en-US" sz="2400" b="1" dirty="0" smtClean="0"/>
              <a:t>38 CFR 3.351 (f) </a:t>
            </a:r>
            <a:r>
              <a:rPr lang="en-US" sz="2400" b="1" i="1" dirty="0" smtClean="0"/>
              <a:t>Housebound; improved pension; death.</a:t>
            </a:r>
            <a:r>
              <a:rPr lang="en-US" sz="2400" b="1" dirty="0" smtClean="0"/>
              <a:t> </a:t>
            </a:r>
          </a:p>
          <a:p>
            <a:r>
              <a:rPr lang="en-US" sz="2400" b="1" dirty="0" smtClean="0"/>
              <a:t>The annual rate of death pension payable to a surviving spouse who does not qualify for an annual rate of death pension payable under § 3.23(a)(6) based on need for aid and attendance shall be as set forth in § 3.23(a)(7) if the surviving spouse is permanently housebound by reason of disability. The “permanently housebound” requirement is met when the surviving spouse is substantially confined to his or her home (ward or clinical areas, if institutionalized) or immediate premises by reason of disability or disabilities which it is reasonably certain will remain throughout the surviving spouse's lifetime.</a:t>
            </a:r>
            <a:endParaRPr lang="en-US" sz="24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1"/>
            <a:ext cx="8229600" cy="769441"/>
          </a:xfrm>
          <a:prstGeom prst="rect">
            <a:avLst/>
          </a:prstGeom>
          <a:noFill/>
        </p:spPr>
        <p:txBody>
          <a:bodyPr wrap="square" rtlCol="0">
            <a:spAutoFit/>
          </a:bodyPr>
          <a:lstStyle/>
          <a:p>
            <a:pPr algn="ctr"/>
            <a:r>
              <a:rPr lang="en-US" sz="4400" b="1" dirty="0" smtClean="0"/>
              <a:t>Aid &amp; Attendance Level Pension</a:t>
            </a:r>
            <a:endParaRPr lang="en-US" sz="4400" b="1" dirty="0"/>
          </a:p>
        </p:txBody>
      </p:sp>
      <p:sp>
        <p:nvSpPr>
          <p:cNvPr id="3" name="TextBox 2"/>
          <p:cNvSpPr txBox="1"/>
          <p:nvPr/>
        </p:nvSpPr>
        <p:spPr>
          <a:xfrm>
            <a:off x="304800" y="990600"/>
            <a:ext cx="8610600" cy="5661600"/>
          </a:xfrm>
          <a:prstGeom prst="rect">
            <a:avLst/>
          </a:prstGeom>
          <a:noFill/>
        </p:spPr>
        <p:txBody>
          <a:bodyPr wrap="square" rtlCol="0">
            <a:spAutoFit/>
          </a:bodyPr>
          <a:lstStyle/>
          <a:p>
            <a:r>
              <a:rPr lang="en-US" sz="2200" b="1" dirty="0" smtClean="0"/>
              <a:t>Applies to both Live and Death Pension</a:t>
            </a:r>
          </a:p>
          <a:p>
            <a:r>
              <a:rPr lang="en-US" sz="2200" b="1" dirty="0" smtClean="0"/>
              <a:t>38 CFR 3.351</a:t>
            </a:r>
          </a:p>
          <a:p>
            <a:r>
              <a:rPr lang="en-US" sz="2200" b="1" dirty="0" smtClean="0"/>
              <a:t>(b) </a:t>
            </a:r>
            <a:r>
              <a:rPr lang="en-US" sz="2200" b="1" i="1" dirty="0" smtClean="0"/>
              <a:t>Aid and attendance; need.</a:t>
            </a:r>
            <a:r>
              <a:rPr lang="en-US" sz="2200" b="1" dirty="0" smtClean="0"/>
              <a:t> Need for aid and attendance means helplessness or being so nearly helpless as to require the regular aid and attendance of another person. The criteria set forth in paragraph (c) of this section will be applied in determining whether such need exists.</a:t>
            </a:r>
          </a:p>
          <a:p>
            <a:r>
              <a:rPr lang="en-US" sz="2200" b="1" dirty="0" smtClean="0"/>
              <a:t>(c) </a:t>
            </a:r>
            <a:r>
              <a:rPr lang="en-US" sz="2200" b="1" i="1" dirty="0" smtClean="0"/>
              <a:t>Aid and attendance; criteria.</a:t>
            </a:r>
            <a:r>
              <a:rPr lang="en-US" sz="2200" b="1" dirty="0" smtClean="0"/>
              <a:t> The veteran, spouse, surviving spouse or parent will be considered in need of regular aid and attendance if he or she:</a:t>
            </a:r>
          </a:p>
          <a:p>
            <a:r>
              <a:rPr lang="en-US" sz="2200" b="1" dirty="0" smtClean="0"/>
              <a:t>(1) Is blind or so nearly blind as to have corrected visual acuity of 5/200 or less, in both eyes, or concentric contraction of the visual field to 5 degrees or less; or</a:t>
            </a:r>
          </a:p>
          <a:p>
            <a:r>
              <a:rPr lang="en-US" sz="2200" b="1" dirty="0" smtClean="0"/>
              <a:t>(2) Is a patient in a nursing home because of mental or physical incapacity; or</a:t>
            </a:r>
          </a:p>
          <a:p>
            <a:r>
              <a:rPr lang="en-US" sz="2200" b="1" dirty="0" smtClean="0"/>
              <a:t>(3) Establishes a factual need for aid and attendance under the criteria set forth in § 3.352(a).</a:t>
            </a:r>
            <a:endParaRPr lang="en-US" sz="2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1000" y="1143000"/>
            <a:ext cx="8382000" cy="5109091"/>
          </a:xfrm>
          <a:prstGeom prst="rect">
            <a:avLst/>
          </a:prstGeom>
          <a:noFill/>
          <a:ln w="9525">
            <a:noFill/>
            <a:miter lim="800000"/>
            <a:headEnd/>
            <a:tailEnd/>
          </a:ln>
        </p:spPr>
        <p:txBody>
          <a:bodyPr wrap="square">
            <a:spAutoFit/>
          </a:bodyPr>
          <a:lstStyle/>
          <a:p>
            <a:r>
              <a:rPr lang="en-US" sz="2800" b="1" dirty="0"/>
              <a:t>The VA </a:t>
            </a:r>
            <a:r>
              <a:rPr lang="en-US" sz="2800" b="1" dirty="0" smtClean="0"/>
              <a:t>will consider </a:t>
            </a:r>
            <a:r>
              <a:rPr lang="en-US" sz="2800" b="1" dirty="0"/>
              <a:t>pension entitlement based </a:t>
            </a:r>
            <a:r>
              <a:rPr lang="en-US" sz="2800" b="1" dirty="0" smtClean="0"/>
              <a:t>in part on </a:t>
            </a:r>
            <a:r>
              <a:rPr lang="en-US" sz="2800" b="1" dirty="0"/>
              <a:t>household assets.</a:t>
            </a:r>
          </a:p>
          <a:p>
            <a:endParaRPr lang="en-US" sz="2800" b="1" dirty="0"/>
          </a:p>
          <a:p>
            <a:r>
              <a:rPr lang="en-US" sz="2800" b="1" dirty="0"/>
              <a:t>The consideration of assets is based on the question: Can the size of the asset provide for the veteran’s needs during his anticipated life expectancy?</a:t>
            </a:r>
          </a:p>
          <a:p>
            <a:endParaRPr lang="en-US" sz="2800" b="1" dirty="0"/>
          </a:p>
          <a:p>
            <a:r>
              <a:rPr lang="en-US" sz="2800" b="1" dirty="0"/>
              <a:t>In general the asset limit at which the VA will begin evaluating the question is $80,000 excluding the family home in most </a:t>
            </a:r>
            <a:r>
              <a:rPr lang="en-US" sz="2800" b="1" dirty="0" smtClean="0"/>
              <a:t>cases.  Assets </a:t>
            </a:r>
            <a:r>
              <a:rPr lang="en-US" sz="2800" b="1" dirty="0"/>
              <a:t>include all other real property and convertible financial instruments.</a:t>
            </a:r>
          </a:p>
          <a:p>
            <a:endParaRPr lang="en-US" dirty="0"/>
          </a:p>
        </p:txBody>
      </p:sp>
      <p:sp>
        <p:nvSpPr>
          <p:cNvPr id="4" name="TextBox 3"/>
          <p:cNvSpPr txBox="1"/>
          <p:nvPr/>
        </p:nvSpPr>
        <p:spPr>
          <a:xfrm>
            <a:off x="457200" y="228600"/>
            <a:ext cx="8077200" cy="707886"/>
          </a:xfrm>
          <a:prstGeom prst="rect">
            <a:avLst/>
          </a:prstGeom>
          <a:noFill/>
        </p:spPr>
        <p:txBody>
          <a:bodyPr wrap="square" rtlCol="0">
            <a:spAutoFit/>
          </a:bodyPr>
          <a:lstStyle/>
          <a:p>
            <a:pPr algn="ctr"/>
            <a:r>
              <a:rPr lang="en-US" sz="4000" b="1" dirty="0" smtClean="0"/>
              <a:t>Asset Consideration in Pension Cases</a:t>
            </a:r>
            <a:endParaRPr lang="en-US" sz="4000" b="1" dirty="0"/>
          </a:p>
        </p:txBody>
      </p:sp>
      <p:sp>
        <p:nvSpPr>
          <p:cNvPr id="5" name="Slide Number Placeholder 4"/>
          <p:cNvSpPr>
            <a:spLocks noGrp="1"/>
          </p:cNvSpPr>
          <p:nvPr>
            <p:ph type="sldNum" sz="quarter" idx="12"/>
          </p:nvPr>
        </p:nvSpPr>
        <p:spPr/>
        <p:txBody>
          <a:bodyPr/>
          <a:lstStyle/>
          <a:p>
            <a:fld id="{2FD2DE8E-26AA-4AB9-9D0B-EF80CBBF3E5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155531"/>
          </a:xfrm>
          <a:prstGeom prst="rect">
            <a:avLst/>
          </a:prstGeom>
          <a:noFill/>
        </p:spPr>
        <p:txBody>
          <a:bodyPr wrap="square" rtlCol="0">
            <a:spAutoFit/>
          </a:bodyPr>
          <a:lstStyle/>
          <a:p>
            <a:pPr algn="ctr">
              <a:spcBef>
                <a:spcPct val="50000"/>
              </a:spcBef>
            </a:pPr>
            <a:r>
              <a:rPr lang="en-US" sz="4400" b="1" dirty="0" smtClean="0"/>
              <a:t>Pension Benefit Calculations</a:t>
            </a:r>
          </a:p>
          <a:p>
            <a:pPr>
              <a:spcBef>
                <a:spcPct val="50000"/>
              </a:spcBef>
            </a:pPr>
            <a:r>
              <a:rPr lang="en-US" sz="2800" b="1" dirty="0" smtClean="0"/>
              <a:t>Terms:</a:t>
            </a:r>
          </a:p>
          <a:p>
            <a:pPr>
              <a:spcBef>
                <a:spcPct val="50000"/>
              </a:spcBef>
            </a:pPr>
            <a:r>
              <a:rPr lang="en-US" sz="2800" b="1" dirty="0" smtClean="0"/>
              <a:t>IVAP:  	Income for VA Purposes</a:t>
            </a:r>
          </a:p>
          <a:p>
            <a:pPr>
              <a:spcBef>
                <a:spcPct val="50000"/>
              </a:spcBef>
            </a:pPr>
            <a:r>
              <a:rPr lang="en-US" sz="2800" b="1" dirty="0" smtClean="0"/>
              <a:t>		All household income is reportable</a:t>
            </a:r>
          </a:p>
          <a:p>
            <a:pPr>
              <a:spcBef>
                <a:spcPct val="50000"/>
              </a:spcBef>
            </a:pPr>
            <a:r>
              <a:rPr lang="en-US" sz="2800" b="1" dirty="0" smtClean="0"/>
              <a:t>		Not all income is countable</a:t>
            </a:r>
          </a:p>
          <a:p>
            <a:pPr>
              <a:spcBef>
                <a:spcPct val="50000"/>
              </a:spcBef>
            </a:pPr>
            <a:r>
              <a:rPr lang="en-US" sz="2800" b="1" dirty="0" smtClean="0"/>
              <a:t>UMEs		Unusual Medical Expenses - Paid and unreimbursed Medical Expenses for members of the veteran’s household for whom he is responsible.</a:t>
            </a:r>
          </a:p>
          <a:p>
            <a:pPr>
              <a:spcBef>
                <a:spcPct val="50000"/>
              </a:spcBef>
            </a:pPr>
            <a:r>
              <a:rPr lang="en-US" sz="2800" b="1" dirty="0" smtClean="0"/>
              <a:t>IVAP = sum of all countable income – allowable UMEs</a:t>
            </a:r>
          </a:p>
          <a:p>
            <a:pPr>
              <a:spcBef>
                <a:spcPct val="50000"/>
              </a:spcBef>
            </a:pPr>
            <a:r>
              <a:rPr lang="en-US" sz="2800" b="1" dirty="0" smtClean="0"/>
              <a:t>Max benefit – IVAP= annual benefit / 12=monthly benefit</a:t>
            </a:r>
          </a:p>
        </p:txBody>
      </p:sp>
      <p:sp>
        <p:nvSpPr>
          <p:cNvPr id="3" name="Slide Number Placeholder 2"/>
          <p:cNvSpPr>
            <a:spLocks noGrp="1"/>
          </p:cNvSpPr>
          <p:nvPr>
            <p:ph type="sldNum" sz="quarter" idx="12"/>
          </p:nvPr>
        </p:nvSpPr>
        <p:spPr/>
        <p:txBody>
          <a:bodyPr/>
          <a:lstStyle/>
          <a:p>
            <a:fld id="{2FD2DE8E-26AA-4AB9-9D0B-EF80CBBF3E5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Box 3"/>
          <p:cNvSpPr txBox="1">
            <a:spLocks noChangeArrowheads="1"/>
          </p:cNvSpPr>
          <p:nvPr/>
        </p:nvSpPr>
        <p:spPr bwMode="auto">
          <a:xfrm>
            <a:off x="381000" y="228600"/>
            <a:ext cx="8305800" cy="2062103"/>
          </a:xfrm>
          <a:prstGeom prst="rect">
            <a:avLst/>
          </a:prstGeom>
          <a:noFill/>
          <a:ln w="9525">
            <a:noFill/>
            <a:miter lim="800000"/>
            <a:headEnd/>
            <a:tailEnd/>
          </a:ln>
        </p:spPr>
        <p:txBody>
          <a:bodyPr>
            <a:spAutoFit/>
          </a:bodyPr>
          <a:lstStyle/>
          <a:p>
            <a:r>
              <a:rPr lang="en-US" sz="3200" b="1" dirty="0"/>
              <a:t>In determining final income for VA purposes (IVAP), VA will take into consideration </a:t>
            </a:r>
            <a:r>
              <a:rPr lang="en-US" sz="3200" b="1" dirty="0" smtClean="0"/>
              <a:t>Unusual household </a:t>
            </a:r>
            <a:r>
              <a:rPr lang="en-US" sz="3200" b="1" dirty="0"/>
              <a:t>M</a:t>
            </a:r>
            <a:r>
              <a:rPr lang="en-US" sz="3200" b="1" dirty="0" smtClean="0"/>
              <a:t>edical </a:t>
            </a:r>
            <a:r>
              <a:rPr lang="en-US" sz="3200" b="1" dirty="0"/>
              <a:t>E</a:t>
            </a:r>
            <a:r>
              <a:rPr lang="en-US" sz="3200" b="1" dirty="0" smtClean="0"/>
              <a:t>xpenses </a:t>
            </a:r>
            <a:r>
              <a:rPr lang="en-US" sz="3200" b="1" dirty="0"/>
              <a:t>for those persons in the home that the veteran is responsible for.</a:t>
            </a:r>
          </a:p>
        </p:txBody>
      </p:sp>
      <p:sp>
        <p:nvSpPr>
          <p:cNvPr id="5" name="TextBox 4"/>
          <p:cNvSpPr txBox="1">
            <a:spLocks noChangeArrowheads="1"/>
          </p:cNvSpPr>
          <p:nvPr/>
        </p:nvSpPr>
        <p:spPr bwMode="auto">
          <a:xfrm>
            <a:off x="381000" y="2590800"/>
            <a:ext cx="8305800" cy="2062163"/>
          </a:xfrm>
          <a:prstGeom prst="rect">
            <a:avLst/>
          </a:prstGeom>
          <a:noFill/>
          <a:ln w="9525">
            <a:noFill/>
            <a:miter lim="800000"/>
            <a:headEnd/>
            <a:tailEnd/>
          </a:ln>
        </p:spPr>
        <p:txBody>
          <a:bodyPr>
            <a:spAutoFit/>
          </a:bodyPr>
          <a:lstStyle/>
          <a:p>
            <a:r>
              <a:rPr lang="en-US" sz="3200" b="1" dirty="0" smtClean="0"/>
              <a:t>Acceptable Medical Expenses </a:t>
            </a:r>
            <a:r>
              <a:rPr lang="en-US" sz="3200" b="1" dirty="0"/>
              <a:t>are the </a:t>
            </a:r>
            <a:r>
              <a:rPr lang="en-US" sz="3200" b="1" dirty="0" smtClean="0"/>
              <a:t>total of </a:t>
            </a:r>
            <a:r>
              <a:rPr lang="en-US" sz="3200" b="1" dirty="0"/>
              <a:t>countable </a:t>
            </a:r>
            <a:r>
              <a:rPr lang="en-US" sz="3200" b="1" dirty="0" smtClean="0"/>
              <a:t>UMEs which </a:t>
            </a:r>
            <a:r>
              <a:rPr lang="en-US" sz="3200" b="1" dirty="0"/>
              <a:t>exceed 5% of the maximum pension benefit based on the number of claimable dependents.</a:t>
            </a:r>
          </a:p>
        </p:txBody>
      </p:sp>
      <p:sp>
        <p:nvSpPr>
          <p:cNvPr id="6" name="TextBox 5"/>
          <p:cNvSpPr txBox="1">
            <a:spLocks noChangeArrowheads="1"/>
          </p:cNvSpPr>
          <p:nvPr/>
        </p:nvSpPr>
        <p:spPr bwMode="auto">
          <a:xfrm>
            <a:off x="381000" y="4800600"/>
            <a:ext cx="8153400" cy="584200"/>
          </a:xfrm>
          <a:prstGeom prst="rect">
            <a:avLst/>
          </a:prstGeom>
          <a:noFill/>
          <a:ln w="9525">
            <a:noFill/>
            <a:miter lim="800000"/>
            <a:headEnd/>
            <a:tailEnd/>
          </a:ln>
        </p:spPr>
        <p:txBody>
          <a:bodyPr>
            <a:spAutoFit/>
          </a:bodyPr>
          <a:lstStyle/>
          <a:p>
            <a:r>
              <a:rPr lang="en-US" sz="3200" b="1" dirty="0" smtClean="0"/>
              <a:t>Deductable  =  </a:t>
            </a:r>
            <a:r>
              <a:rPr lang="en-US" sz="3200" b="1" dirty="0"/>
              <a:t>5% </a:t>
            </a:r>
            <a:r>
              <a:rPr lang="en-US" sz="3200" b="1" dirty="0" smtClean="0"/>
              <a:t> of  $12,465  =  $623</a:t>
            </a:r>
            <a:endParaRPr lang="en-US" sz="3200" b="1" dirty="0"/>
          </a:p>
        </p:txBody>
      </p:sp>
      <p:sp>
        <p:nvSpPr>
          <p:cNvPr id="7" name="Slide Number Placeholder 6"/>
          <p:cNvSpPr>
            <a:spLocks noGrp="1"/>
          </p:cNvSpPr>
          <p:nvPr>
            <p:ph type="sldNum" sz="quarter" idx="12"/>
          </p:nvPr>
        </p:nvSpPr>
        <p:spPr/>
        <p:txBody>
          <a:bodyPr/>
          <a:lstStyle/>
          <a:p>
            <a:fld id="{2FD2DE8E-26AA-4AB9-9D0B-EF80CBBF3E5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304800"/>
            <a:ext cx="8153400" cy="5509200"/>
          </a:xfrm>
          <a:prstGeom prst="rect">
            <a:avLst/>
          </a:prstGeom>
          <a:noFill/>
          <a:ln w="9525">
            <a:noFill/>
            <a:miter lim="800000"/>
            <a:headEnd/>
            <a:tailEnd/>
          </a:ln>
        </p:spPr>
        <p:txBody>
          <a:bodyPr wrap="square">
            <a:spAutoFit/>
          </a:bodyPr>
          <a:lstStyle/>
          <a:p>
            <a:endParaRPr lang="en-US" sz="3200" b="1" dirty="0" smtClean="0"/>
          </a:p>
          <a:p>
            <a:r>
              <a:rPr lang="en-US" sz="3200" b="1" dirty="0" smtClean="0"/>
              <a:t>The </a:t>
            </a:r>
            <a:r>
              <a:rPr lang="en-US" sz="3200" b="1" dirty="0"/>
              <a:t>VA is very liberal in the consideration of  </a:t>
            </a:r>
            <a:r>
              <a:rPr lang="en-US" sz="3200" b="1" dirty="0" smtClean="0"/>
              <a:t>countable Unusual Medical Expenses</a:t>
            </a:r>
            <a:r>
              <a:rPr lang="en-US" sz="3200" b="1" dirty="0"/>
              <a:t>.</a:t>
            </a:r>
          </a:p>
          <a:p>
            <a:r>
              <a:rPr lang="en-US" sz="3200" b="1" dirty="0" smtClean="0"/>
              <a:t>The </a:t>
            </a:r>
            <a:r>
              <a:rPr lang="en-US" sz="3200" b="1" dirty="0"/>
              <a:t>VA will allow</a:t>
            </a:r>
            <a:r>
              <a:rPr lang="en-US" sz="3200" b="1" dirty="0" smtClean="0"/>
              <a:t>:</a:t>
            </a:r>
            <a:endParaRPr lang="en-US" sz="3200" b="1" dirty="0"/>
          </a:p>
          <a:p>
            <a:r>
              <a:rPr lang="en-US" sz="3200" b="1" dirty="0" smtClean="0"/>
              <a:t>	Doctor </a:t>
            </a:r>
            <a:r>
              <a:rPr lang="en-US" sz="3200" b="1" dirty="0"/>
              <a:t>visit costs or co-pays</a:t>
            </a:r>
          </a:p>
          <a:p>
            <a:r>
              <a:rPr lang="en-US" sz="3200" b="1" dirty="0" smtClean="0"/>
              <a:t>	Prescription </a:t>
            </a:r>
            <a:r>
              <a:rPr lang="en-US" sz="3200" b="1" dirty="0"/>
              <a:t>costs or co-pays</a:t>
            </a:r>
          </a:p>
          <a:p>
            <a:r>
              <a:rPr lang="en-US" sz="3200" b="1" dirty="0" smtClean="0"/>
              <a:t>	Health </a:t>
            </a:r>
            <a:r>
              <a:rPr lang="en-US" sz="3200" b="1" dirty="0"/>
              <a:t>insurance premiums</a:t>
            </a:r>
          </a:p>
          <a:p>
            <a:r>
              <a:rPr lang="en-US" sz="3200" b="1" dirty="0" smtClean="0"/>
              <a:t>	Non </a:t>
            </a:r>
            <a:r>
              <a:rPr lang="en-US" sz="3200" b="1" dirty="0"/>
              <a:t>prescription medicines and supplies</a:t>
            </a:r>
          </a:p>
          <a:p>
            <a:r>
              <a:rPr lang="en-US" sz="3200" b="1" dirty="0" smtClean="0"/>
              <a:t>	Mileage </a:t>
            </a:r>
            <a:r>
              <a:rPr lang="en-US" sz="3200" b="1" dirty="0"/>
              <a:t>to doctor visits</a:t>
            </a:r>
          </a:p>
          <a:p>
            <a:r>
              <a:rPr lang="en-US" sz="3200" b="1" dirty="0" smtClean="0"/>
              <a:t>	In </a:t>
            </a:r>
            <a:r>
              <a:rPr lang="en-US" sz="3200" b="1" dirty="0"/>
              <a:t>home medical </a:t>
            </a:r>
            <a:r>
              <a:rPr lang="en-US" sz="3200" b="1" dirty="0" smtClean="0"/>
              <a:t>care expenses</a:t>
            </a:r>
            <a:endParaRPr lang="en-US" sz="3200" b="1" dirty="0"/>
          </a:p>
          <a:p>
            <a:r>
              <a:rPr lang="en-US" sz="3200" b="1" dirty="0" smtClean="0"/>
              <a:t>	Nursing care expenses</a:t>
            </a:r>
            <a:endParaRPr lang="en-US" sz="3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a:off x="1143000" y="381000"/>
            <a:ext cx="7010400" cy="579438"/>
          </a:xfrm>
          <a:prstGeom prst="rect">
            <a:avLst/>
          </a:prstGeom>
          <a:noFill/>
          <a:ln w="9525">
            <a:noFill/>
            <a:miter lim="800000"/>
            <a:headEnd/>
            <a:tailEnd/>
          </a:ln>
        </p:spPr>
        <p:txBody>
          <a:bodyPr>
            <a:spAutoFit/>
          </a:bodyPr>
          <a:lstStyle/>
          <a:p>
            <a:pPr algn="ctr">
              <a:spcBef>
                <a:spcPct val="50000"/>
              </a:spcBef>
            </a:pPr>
            <a:r>
              <a:rPr lang="en-US" sz="3200" b="1" dirty="0" smtClean="0"/>
              <a:t>Disability Pension </a:t>
            </a:r>
            <a:r>
              <a:rPr lang="en-US" sz="3200" b="1" dirty="0"/>
              <a:t>Rates</a:t>
            </a:r>
          </a:p>
        </p:txBody>
      </p:sp>
      <p:sp>
        <p:nvSpPr>
          <p:cNvPr id="94211" name="Text Box 4"/>
          <p:cNvSpPr txBox="1">
            <a:spLocks noChangeArrowheads="1"/>
          </p:cNvSpPr>
          <p:nvPr/>
        </p:nvSpPr>
        <p:spPr bwMode="auto">
          <a:xfrm>
            <a:off x="304800" y="990600"/>
            <a:ext cx="8610600" cy="584775"/>
          </a:xfrm>
          <a:prstGeom prst="rect">
            <a:avLst/>
          </a:prstGeom>
          <a:noFill/>
          <a:ln w="9525">
            <a:noFill/>
            <a:miter lim="800000"/>
            <a:headEnd/>
            <a:tailEnd/>
          </a:ln>
        </p:spPr>
        <p:txBody>
          <a:bodyPr wrap="square">
            <a:spAutoFit/>
          </a:bodyPr>
          <a:lstStyle/>
          <a:p>
            <a:pPr>
              <a:spcBef>
                <a:spcPct val="50000"/>
              </a:spcBef>
            </a:pPr>
            <a:r>
              <a:rPr lang="en-US" sz="3200" b="1" dirty="0"/>
              <a:t>Status		Annual </a:t>
            </a:r>
            <a:r>
              <a:rPr lang="en-US" sz="3200" b="1" dirty="0" smtClean="0"/>
              <a:t>Benefit </a:t>
            </a:r>
            <a:r>
              <a:rPr lang="en-US" sz="3200" b="1" dirty="0"/>
              <a:t>	</a:t>
            </a:r>
            <a:r>
              <a:rPr lang="en-US" sz="3200" b="1" dirty="0" smtClean="0"/>
              <a:t>Monthly </a:t>
            </a:r>
            <a:r>
              <a:rPr lang="en-US" sz="3200" b="1" dirty="0"/>
              <a:t>Benefit </a:t>
            </a:r>
          </a:p>
        </p:txBody>
      </p:sp>
      <p:sp>
        <p:nvSpPr>
          <p:cNvPr id="94212" name="Text Box 8"/>
          <p:cNvSpPr txBox="1">
            <a:spLocks noChangeArrowheads="1"/>
          </p:cNvSpPr>
          <p:nvPr/>
        </p:nvSpPr>
        <p:spPr bwMode="auto">
          <a:xfrm>
            <a:off x="304800" y="2819400"/>
            <a:ext cx="8382000" cy="1077218"/>
          </a:xfrm>
          <a:prstGeom prst="rect">
            <a:avLst/>
          </a:prstGeom>
          <a:noFill/>
          <a:ln w="9525">
            <a:noFill/>
            <a:miter lim="800000"/>
            <a:headEnd/>
            <a:tailEnd/>
          </a:ln>
        </p:spPr>
        <p:txBody>
          <a:bodyPr wrap="square">
            <a:spAutoFit/>
          </a:bodyPr>
          <a:lstStyle/>
          <a:p>
            <a:r>
              <a:rPr lang="en-US" sz="3200" b="1" dirty="0"/>
              <a:t>Vet Housebound     $</a:t>
            </a:r>
            <a:r>
              <a:rPr lang="en-US" sz="3200" b="1" dirty="0" smtClean="0"/>
              <a:t>15,233</a:t>
            </a:r>
            <a:r>
              <a:rPr lang="en-US" sz="3200" b="1" dirty="0"/>
              <a:t>		$ </a:t>
            </a:r>
            <a:r>
              <a:rPr lang="en-US" sz="3200" b="1" dirty="0" smtClean="0"/>
              <a:t>1,269</a:t>
            </a:r>
            <a:endParaRPr lang="en-US" sz="3200" b="1" dirty="0"/>
          </a:p>
          <a:p>
            <a:r>
              <a:rPr lang="en-US" sz="3200" b="1" dirty="0"/>
              <a:t>Vet w/ one </a:t>
            </a:r>
            <a:r>
              <a:rPr lang="en-US" sz="3200" b="1" dirty="0" err="1"/>
              <a:t>dep</a:t>
            </a:r>
            <a:r>
              <a:rPr lang="en-US" sz="3200" b="1" dirty="0"/>
              <a:t>	        </a:t>
            </a:r>
            <a:r>
              <a:rPr lang="en-US" sz="3200" b="1" dirty="0" smtClean="0"/>
              <a:t>19,093</a:t>
            </a:r>
            <a:r>
              <a:rPr lang="en-US" sz="3200" b="1" dirty="0"/>
              <a:t>	            </a:t>
            </a:r>
            <a:r>
              <a:rPr lang="en-US" sz="3200" b="1" dirty="0" smtClean="0"/>
              <a:t> 1,591</a:t>
            </a:r>
            <a:endParaRPr lang="en-US" sz="3200" b="1" dirty="0"/>
          </a:p>
        </p:txBody>
      </p:sp>
      <p:sp>
        <p:nvSpPr>
          <p:cNvPr id="94213" name="Text Box 9"/>
          <p:cNvSpPr txBox="1">
            <a:spLocks noChangeArrowheads="1"/>
          </p:cNvSpPr>
          <p:nvPr/>
        </p:nvSpPr>
        <p:spPr bwMode="auto">
          <a:xfrm>
            <a:off x="304800" y="3962400"/>
            <a:ext cx="8382000" cy="1077218"/>
          </a:xfrm>
          <a:prstGeom prst="rect">
            <a:avLst/>
          </a:prstGeom>
          <a:noFill/>
          <a:ln w="9525">
            <a:noFill/>
            <a:miter lim="800000"/>
            <a:headEnd/>
            <a:tailEnd/>
          </a:ln>
        </p:spPr>
        <p:txBody>
          <a:bodyPr wrap="square">
            <a:spAutoFit/>
          </a:bodyPr>
          <a:lstStyle/>
          <a:p>
            <a:pPr>
              <a:spcBef>
                <a:spcPct val="50000"/>
              </a:spcBef>
            </a:pPr>
            <a:r>
              <a:rPr lang="en-US" sz="3200" b="1" dirty="0"/>
              <a:t>Vet A&amp;A		      </a:t>
            </a:r>
            <a:r>
              <a:rPr lang="en-US" sz="3200" b="1" dirty="0" smtClean="0"/>
              <a:t>$20,795</a:t>
            </a:r>
            <a:r>
              <a:rPr lang="en-US" sz="3200" b="1" dirty="0"/>
              <a:t>		$ </a:t>
            </a:r>
            <a:r>
              <a:rPr lang="en-US" sz="3200" b="1" dirty="0" smtClean="0"/>
              <a:t>1,732</a:t>
            </a:r>
            <a:endParaRPr lang="en-US" sz="3200" b="1" dirty="0"/>
          </a:p>
          <a:p>
            <a:r>
              <a:rPr lang="en-US" sz="3200" b="1" dirty="0"/>
              <a:t>Vet w/ one </a:t>
            </a:r>
            <a:r>
              <a:rPr lang="en-US" sz="3200" b="1" dirty="0" err="1"/>
              <a:t>dep</a:t>
            </a:r>
            <a:r>
              <a:rPr lang="en-US" sz="3200" b="1" dirty="0"/>
              <a:t>	        </a:t>
            </a:r>
            <a:r>
              <a:rPr lang="en-US" sz="3200" b="1" dirty="0" smtClean="0"/>
              <a:t>24,652</a:t>
            </a:r>
            <a:r>
              <a:rPr lang="en-US" sz="3200" b="1" dirty="0"/>
              <a:t>	            </a:t>
            </a:r>
            <a:r>
              <a:rPr lang="en-US" sz="3200" b="1" dirty="0" smtClean="0"/>
              <a:t> 2,054</a:t>
            </a:r>
            <a:endParaRPr lang="en-US" sz="3200" b="1" dirty="0"/>
          </a:p>
        </p:txBody>
      </p:sp>
      <p:sp>
        <p:nvSpPr>
          <p:cNvPr id="94214" name="Text Box 10"/>
          <p:cNvSpPr txBox="1">
            <a:spLocks noChangeArrowheads="1"/>
          </p:cNvSpPr>
          <p:nvPr/>
        </p:nvSpPr>
        <p:spPr bwMode="auto">
          <a:xfrm>
            <a:off x="517525" y="5603875"/>
            <a:ext cx="4435475" cy="457200"/>
          </a:xfrm>
          <a:prstGeom prst="rect">
            <a:avLst/>
          </a:prstGeom>
          <a:noFill/>
          <a:ln w="9525">
            <a:noFill/>
            <a:miter lim="800000"/>
            <a:headEnd/>
            <a:tailEnd/>
          </a:ln>
        </p:spPr>
        <p:txBody>
          <a:bodyPr>
            <a:spAutoFit/>
          </a:bodyPr>
          <a:lstStyle/>
          <a:p>
            <a:endParaRPr lang="en-US"/>
          </a:p>
        </p:txBody>
      </p:sp>
      <p:sp>
        <p:nvSpPr>
          <p:cNvPr id="94215" name="TextBox 6"/>
          <p:cNvSpPr txBox="1">
            <a:spLocks noChangeArrowheads="1"/>
          </p:cNvSpPr>
          <p:nvPr/>
        </p:nvSpPr>
        <p:spPr bwMode="auto">
          <a:xfrm>
            <a:off x="304800" y="1676400"/>
            <a:ext cx="8458200" cy="1077218"/>
          </a:xfrm>
          <a:prstGeom prst="rect">
            <a:avLst/>
          </a:prstGeom>
          <a:noFill/>
          <a:ln w="9525">
            <a:noFill/>
            <a:miter lim="800000"/>
            <a:headEnd/>
            <a:tailEnd/>
          </a:ln>
        </p:spPr>
        <p:txBody>
          <a:bodyPr wrap="square">
            <a:spAutoFit/>
          </a:bodyPr>
          <a:lstStyle/>
          <a:p>
            <a:r>
              <a:rPr lang="en-US" sz="3200" b="1" dirty="0"/>
              <a:t>Vet Basic		      $</a:t>
            </a:r>
            <a:r>
              <a:rPr lang="en-US" sz="3200" b="1" dirty="0" smtClean="0"/>
              <a:t>12,465</a:t>
            </a:r>
            <a:r>
              <a:rPr lang="en-US" sz="3200" b="1" dirty="0"/>
              <a:t>		$ </a:t>
            </a:r>
            <a:r>
              <a:rPr lang="en-US" sz="3200" b="1" dirty="0" smtClean="0"/>
              <a:t>1,038</a:t>
            </a:r>
            <a:endParaRPr lang="en-US" sz="3200" b="1" dirty="0"/>
          </a:p>
          <a:p>
            <a:r>
              <a:rPr lang="en-US" sz="3200" b="1" dirty="0"/>
              <a:t>Vet w/ one </a:t>
            </a:r>
            <a:r>
              <a:rPr lang="en-US" sz="3200" b="1" dirty="0" err="1"/>
              <a:t>dep</a:t>
            </a:r>
            <a:r>
              <a:rPr lang="en-US" sz="3200" b="1" dirty="0"/>
              <a:t>	        </a:t>
            </a:r>
            <a:r>
              <a:rPr lang="en-US" sz="3200" b="1" dirty="0" smtClean="0"/>
              <a:t>16,324</a:t>
            </a:r>
            <a:r>
              <a:rPr lang="en-US" sz="3200" b="1" dirty="0"/>
              <a:t>	           </a:t>
            </a:r>
            <a:r>
              <a:rPr lang="en-US" sz="3200" b="1" dirty="0" smtClean="0"/>
              <a:t>  1,360</a:t>
            </a:r>
            <a:endParaRPr lang="en-US" sz="3200" b="1" dirty="0"/>
          </a:p>
        </p:txBody>
      </p:sp>
      <p:sp>
        <p:nvSpPr>
          <p:cNvPr id="8" name="TextBox 7"/>
          <p:cNvSpPr txBox="1"/>
          <p:nvPr/>
        </p:nvSpPr>
        <p:spPr>
          <a:xfrm>
            <a:off x="457200" y="5181600"/>
            <a:ext cx="8077200" cy="584775"/>
          </a:xfrm>
          <a:prstGeom prst="rect">
            <a:avLst/>
          </a:prstGeom>
          <a:noFill/>
        </p:spPr>
        <p:txBody>
          <a:bodyPr wrap="square" rtlCol="0">
            <a:spAutoFit/>
          </a:bodyPr>
          <a:lstStyle/>
          <a:p>
            <a:pPr>
              <a:spcBef>
                <a:spcPct val="50000"/>
              </a:spcBef>
            </a:pPr>
            <a:r>
              <a:rPr lang="en-US" sz="3200" b="1" dirty="0" smtClean="0"/>
              <a:t>Medical Expense deductible = $623 / $816</a:t>
            </a:r>
            <a:endParaRPr lang="en-US" sz="3200" b="1" dirty="0"/>
          </a:p>
        </p:txBody>
      </p:sp>
      <p:sp>
        <p:nvSpPr>
          <p:cNvPr id="9" name="Slide Number Placeholder 8"/>
          <p:cNvSpPr>
            <a:spLocks noGrp="1"/>
          </p:cNvSpPr>
          <p:nvPr>
            <p:ph type="sldNum" sz="quarter" idx="12"/>
          </p:nvPr>
        </p:nvSpPr>
        <p:spPr/>
        <p:txBody>
          <a:bodyPr/>
          <a:lstStyle/>
          <a:p>
            <a:fld id="{2FD2DE8E-26AA-4AB9-9D0B-EF80CBBF3E5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1569660"/>
          </a:xfrm>
          <a:prstGeom prst="rect">
            <a:avLst/>
          </a:prstGeom>
          <a:noFill/>
        </p:spPr>
        <p:txBody>
          <a:bodyPr wrap="square" rtlCol="0">
            <a:spAutoFit/>
          </a:bodyPr>
          <a:lstStyle/>
          <a:p>
            <a:pPr algn="ctr"/>
            <a:r>
              <a:rPr lang="en-US" sz="4800" b="1" dirty="0" smtClean="0"/>
              <a:t>New and Revised</a:t>
            </a:r>
          </a:p>
          <a:p>
            <a:pPr algn="ctr"/>
            <a:r>
              <a:rPr lang="en-US" sz="4800" b="1" dirty="0" smtClean="0"/>
              <a:t>VA Forms &amp; Procedures</a:t>
            </a:r>
            <a:endParaRPr lang="en-US" sz="4800" b="1" dirty="0"/>
          </a:p>
        </p:txBody>
      </p:sp>
      <p:sp>
        <p:nvSpPr>
          <p:cNvPr id="3" name="TextBox 2"/>
          <p:cNvSpPr txBox="1"/>
          <p:nvPr/>
        </p:nvSpPr>
        <p:spPr>
          <a:xfrm>
            <a:off x="609600" y="1828800"/>
            <a:ext cx="8077200" cy="3970318"/>
          </a:xfrm>
          <a:prstGeom prst="rect">
            <a:avLst/>
          </a:prstGeom>
          <a:noFill/>
        </p:spPr>
        <p:txBody>
          <a:bodyPr wrap="square" rtlCol="0">
            <a:spAutoFit/>
          </a:bodyPr>
          <a:lstStyle/>
          <a:p>
            <a:r>
              <a:rPr lang="en-US" sz="3600" b="1" dirty="0" smtClean="0"/>
              <a:t>VA Form 21-0958</a:t>
            </a:r>
          </a:p>
          <a:p>
            <a:r>
              <a:rPr lang="en-US" sz="3600" b="1" dirty="0"/>
              <a:t>	</a:t>
            </a:r>
            <a:r>
              <a:rPr lang="en-US" sz="3600" b="1" dirty="0" smtClean="0"/>
              <a:t>Notice of Disagreement</a:t>
            </a:r>
          </a:p>
          <a:p>
            <a:r>
              <a:rPr lang="en-US" sz="3600" b="1" dirty="0" smtClean="0"/>
              <a:t>VA Form 21-526EZ</a:t>
            </a:r>
          </a:p>
          <a:p>
            <a:r>
              <a:rPr lang="en-US" sz="3600" b="1" dirty="0"/>
              <a:t>	</a:t>
            </a:r>
            <a:r>
              <a:rPr lang="en-US" sz="3600" b="1" dirty="0" smtClean="0"/>
              <a:t>Application for Compensation</a:t>
            </a:r>
          </a:p>
          <a:p>
            <a:r>
              <a:rPr lang="en-US" sz="3600" b="1" dirty="0"/>
              <a:t>	</a:t>
            </a:r>
            <a:r>
              <a:rPr lang="en-US" sz="3600" b="1" dirty="0" smtClean="0"/>
              <a:t>(Fully Developed Claim)</a:t>
            </a:r>
          </a:p>
          <a:p>
            <a:r>
              <a:rPr lang="en-US" sz="3600" b="1" dirty="0" smtClean="0"/>
              <a:t>PL 112-154</a:t>
            </a:r>
          </a:p>
          <a:p>
            <a:r>
              <a:rPr lang="en-US" sz="3600" b="1" dirty="0"/>
              <a:t>	</a:t>
            </a:r>
            <a:r>
              <a:rPr lang="en-US" sz="3600" b="1" dirty="0" smtClean="0"/>
              <a:t>Effective dates in FDCs</a:t>
            </a:r>
            <a:endParaRPr lang="en-US" sz="36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p:cNvSpPr txBox="1">
            <a:spLocks noChangeArrowheads="1"/>
          </p:cNvSpPr>
          <p:nvPr/>
        </p:nvSpPr>
        <p:spPr bwMode="auto">
          <a:xfrm>
            <a:off x="1219200" y="457200"/>
            <a:ext cx="6781800" cy="579438"/>
          </a:xfrm>
          <a:prstGeom prst="rect">
            <a:avLst/>
          </a:prstGeom>
          <a:noFill/>
          <a:ln w="9525">
            <a:noFill/>
            <a:miter lim="800000"/>
            <a:headEnd/>
            <a:tailEnd/>
          </a:ln>
        </p:spPr>
        <p:txBody>
          <a:bodyPr>
            <a:spAutoFit/>
          </a:bodyPr>
          <a:lstStyle/>
          <a:p>
            <a:pPr algn="ctr">
              <a:spcBef>
                <a:spcPct val="50000"/>
              </a:spcBef>
            </a:pPr>
            <a:r>
              <a:rPr lang="en-US" sz="3200" b="1"/>
              <a:t>Death Pension Rates</a:t>
            </a:r>
          </a:p>
        </p:txBody>
      </p:sp>
      <p:sp>
        <p:nvSpPr>
          <p:cNvPr id="96259" name="Text Box 4"/>
          <p:cNvSpPr txBox="1">
            <a:spLocks noChangeArrowheads="1"/>
          </p:cNvSpPr>
          <p:nvPr/>
        </p:nvSpPr>
        <p:spPr bwMode="auto">
          <a:xfrm>
            <a:off x="381000" y="1066800"/>
            <a:ext cx="8534400" cy="579438"/>
          </a:xfrm>
          <a:prstGeom prst="rect">
            <a:avLst/>
          </a:prstGeom>
          <a:noFill/>
          <a:ln w="9525">
            <a:noFill/>
            <a:miter lim="800000"/>
            <a:headEnd/>
            <a:tailEnd/>
          </a:ln>
        </p:spPr>
        <p:txBody>
          <a:bodyPr>
            <a:spAutoFit/>
          </a:bodyPr>
          <a:lstStyle/>
          <a:p>
            <a:pPr>
              <a:spcBef>
                <a:spcPct val="50000"/>
              </a:spcBef>
            </a:pPr>
            <a:r>
              <a:rPr lang="en-US" sz="3200" b="1"/>
              <a:t>Status	Annual Benefit		Monthly Benefit</a:t>
            </a:r>
          </a:p>
        </p:txBody>
      </p:sp>
      <p:sp>
        <p:nvSpPr>
          <p:cNvPr id="96260" name="Text Box 5"/>
          <p:cNvSpPr txBox="1">
            <a:spLocks noChangeArrowheads="1"/>
          </p:cNvSpPr>
          <p:nvPr/>
        </p:nvSpPr>
        <p:spPr bwMode="auto">
          <a:xfrm>
            <a:off x="228600" y="1752600"/>
            <a:ext cx="8686800" cy="1077913"/>
          </a:xfrm>
          <a:prstGeom prst="rect">
            <a:avLst/>
          </a:prstGeom>
          <a:noFill/>
          <a:ln w="9525">
            <a:noFill/>
            <a:miter lim="800000"/>
            <a:headEnd/>
            <a:tailEnd/>
          </a:ln>
        </p:spPr>
        <p:txBody>
          <a:bodyPr>
            <a:spAutoFit/>
          </a:bodyPr>
          <a:lstStyle/>
          <a:p>
            <a:pPr>
              <a:spcBef>
                <a:spcPct val="50000"/>
              </a:spcBef>
            </a:pPr>
            <a:r>
              <a:rPr lang="en-US" sz="3200" b="1" dirty="0"/>
              <a:t>Spouse		$  </a:t>
            </a:r>
            <a:r>
              <a:rPr lang="en-US" sz="3200" b="1" dirty="0" smtClean="0"/>
              <a:t>8,359</a:t>
            </a:r>
            <a:r>
              <a:rPr lang="en-US" sz="3200" b="1" dirty="0"/>
              <a:t>			$    </a:t>
            </a:r>
            <a:r>
              <a:rPr lang="en-US" sz="3200" b="1" dirty="0" smtClean="0"/>
              <a:t>696</a:t>
            </a:r>
            <a:endParaRPr lang="en-US" sz="3200" b="1" dirty="0"/>
          </a:p>
          <a:p>
            <a:r>
              <a:rPr lang="en-US" sz="3200" b="1" dirty="0"/>
              <a:t>W/one </a:t>
            </a:r>
            <a:r>
              <a:rPr lang="en-US" sz="3200" b="1" dirty="0" err="1"/>
              <a:t>dep</a:t>
            </a:r>
            <a:r>
              <a:rPr lang="en-US" sz="3200" b="1" dirty="0"/>
              <a:t>	  </a:t>
            </a:r>
            <a:r>
              <a:rPr lang="en-US" sz="3200" b="1" dirty="0" smtClean="0"/>
              <a:t>10,942</a:t>
            </a:r>
            <a:r>
              <a:rPr lang="en-US" sz="3200" b="1" dirty="0"/>
              <a:t>			      </a:t>
            </a:r>
            <a:r>
              <a:rPr lang="en-US" sz="3200" b="1" dirty="0" smtClean="0"/>
              <a:t>911</a:t>
            </a:r>
            <a:endParaRPr lang="en-US" sz="3200" b="1" dirty="0"/>
          </a:p>
        </p:txBody>
      </p:sp>
      <p:sp>
        <p:nvSpPr>
          <p:cNvPr id="36871" name="Text Box 7"/>
          <p:cNvSpPr txBox="1">
            <a:spLocks noChangeArrowheads="1"/>
          </p:cNvSpPr>
          <p:nvPr/>
        </p:nvSpPr>
        <p:spPr bwMode="auto">
          <a:xfrm>
            <a:off x="228600" y="2971800"/>
            <a:ext cx="8382000" cy="1077913"/>
          </a:xfrm>
          <a:prstGeom prst="rect">
            <a:avLst/>
          </a:prstGeom>
          <a:noFill/>
          <a:ln w="9525">
            <a:noFill/>
            <a:miter lim="800000"/>
            <a:headEnd/>
            <a:tailEnd/>
          </a:ln>
        </p:spPr>
        <p:txBody>
          <a:bodyPr>
            <a:spAutoFit/>
          </a:bodyPr>
          <a:lstStyle/>
          <a:p>
            <a:pPr>
              <a:spcBef>
                <a:spcPct val="50000"/>
              </a:spcBef>
            </a:pPr>
            <a:r>
              <a:rPr lang="en-US" sz="3200" b="1" dirty="0"/>
              <a:t>Housebound	</a:t>
            </a:r>
            <a:r>
              <a:rPr lang="en-US" sz="3200" b="1" dirty="0" smtClean="0"/>
              <a:t>$10,217</a:t>
            </a:r>
            <a:r>
              <a:rPr lang="en-US" sz="3200" b="1" dirty="0"/>
              <a:t>			$    </a:t>
            </a:r>
            <a:r>
              <a:rPr lang="en-US" sz="3200" b="1" dirty="0" smtClean="0"/>
              <a:t>851</a:t>
            </a:r>
            <a:endParaRPr lang="en-US" sz="3200" b="1" dirty="0"/>
          </a:p>
          <a:p>
            <a:r>
              <a:rPr lang="en-US" sz="3200" b="1" dirty="0"/>
              <a:t>W/one </a:t>
            </a:r>
            <a:r>
              <a:rPr lang="en-US" sz="3200" b="1" dirty="0" err="1"/>
              <a:t>dep</a:t>
            </a:r>
            <a:r>
              <a:rPr lang="en-US" sz="3200" b="1" dirty="0"/>
              <a:t>	  </a:t>
            </a:r>
            <a:r>
              <a:rPr lang="en-US" sz="3200" b="1" dirty="0" smtClean="0"/>
              <a:t>12,796</a:t>
            </a:r>
            <a:r>
              <a:rPr lang="en-US" sz="3200" b="1" dirty="0"/>
              <a:t>			   </a:t>
            </a:r>
            <a:r>
              <a:rPr lang="en-US" sz="3200" b="1" dirty="0" smtClean="0"/>
              <a:t>1,066</a:t>
            </a:r>
            <a:endParaRPr lang="en-US" sz="3200" b="1" dirty="0"/>
          </a:p>
        </p:txBody>
      </p:sp>
      <p:sp>
        <p:nvSpPr>
          <p:cNvPr id="36872" name="Text Box 8"/>
          <p:cNvSpPr txBox="1">
            <a:spLocks noChangeArrowheads="1"/>
          </p:cNvSpPr>
          <p:nvPr/>
        </p:nvSpPr>
        <p:spPr bwMode="auto">
          <a:xfrm>
            <a:off x="228600" y="4191000"/>
            <a:ext cx="8229600" cy="1077913"/>
          </a:xfrm>
          <a:prstGeom prst="rect">
            <a:avLst/>
          </a:prstGeom>
          <a:noFill/>
          <a:ln w="9525">
            <a:noFill/>
            <a:miter lim="800000"/>
            <a:headEnd/>
            <a:tailEnd/>
          </a:ln>
        </p:spPr>
        <p:txBody>
          <a:bodyPr>
            <a:spAutoFit/>
          </a:bodyPr>
          <a:lstStyle/>
          <a:p>
            <a:pPr>
              <a:spcBef>
                <a:spcPct val="50000"/>
              </a:spcBef>
            </a:pPr>
            <a:r>
              <a:rPr lang="en-US" sz="3200" b="1" dirty="0"/>
              <a:t>A&amp;A		</a:t>
            </a:r>
            <a:r>
              <a:rPr lang="en-US" sz="3200" b="1" dirty="0" smtClean="0"/>
              <a:t>	$13,362</a:t>
            </a:r>
            <a:r>
              <a:rPr lang="en-US" sz="3200" b="1" dirty="0"/>
              <a:t>			$ </a:t>
            </a:r>
            <a:r>
              <a:rPr lang="en-US" sz="3200" b="1" dirty="0" smtClean="0"/>
              <a:t>1,113</a:t>
            </a:r>
            <a:endParaRPr lang="en-US" sz="3200" b="1" dirty="0"/>
          </a:p>
          <a:p>
            <a:r>
              <a:rPr lang="en-US" sz="3200" b="1" dirty="0"/>
              <a:t>W/one </a:t>
            </a:r>
            <a:r>
              <a:rPr lang="en-US" sz="3200" b="1" dirty="0" err="1"/>
              <a:t>dep</a:t>
            </a:r>
            <a:r>
              <a:rPr lang="en-US" sz="3200" b="1" dirty="0"/>
              <a:t>	  </a:t>
            </a:r>
            <a:r>
              <a:rPr lang="en-US" sz="3200" b="1" dirty="0" smtClean="0"/>
              <a:t>15,940</a:t>
            </a:r>
            <a:r>
              <a:rPr lang="en-US" sz="3200" b="1" dirty="0"/>
              <a:t>			   </a:t>
            </a:r>
            <a:r>
              <a:rPr lang="en-US" sz="3200" b="1" dirty="0" smtClean="0"/>
              <a:t>1,328</a:t>
            </a:r>
            <a:endParaRPr lang="en-US" sz="3200" b="1" dirty="0"/>
          </a:p>
        </p:txBody>
      </p:sp>
      <p:sp>
        <p:nvSpPr>
          <p:cNvPr id="36873" name="Text Box 9"/>
          <p:cNvSpPr txBox="1">
            <a:spLocks noChangeArrowheads="1"/>
          </p:cNvSpPr>
          <p:nvPr/>
        </p:nvSpPr>
        <p:spPr bwMode="auto">
          <a:xfrm>
            <a:off x="228600" y="5410200"/>
            <a:ext cx="8763000" cy="579438"/>
          </a:xfrm>
          <a:prstGeom prst="rect">
            <a:avLst/>
          </a:prstGeom>
          <a:noFill/>
          <a:ln w="9525">
            <a:noFill/>
            <a:miter lim="800000"/>
            <a:headEnd/>
            <a:tailEnd/>
          </a:ln>
        </p:spPr>
        <p:txBody>
          <a:bodyPr>
            <a:spAutoFit/>
          </a:bodyPr>
          <a:lstStyle/>
          <a:p>
            <a:pPr>
              <a:spcBef>
                <a:spcPct val="50000"/>
              </a:spcBef>
            </a:pPr>
            <a:r>
              <a:rPr lang="en-US" sz="3200" b="1" dirty="0"/>
              <a:t>Medical expense </a:t>
            </a:r>
            <a:r>
              <a:rPr lang="en-US" sz="3200" b="1" dirty="0" smtClean="0"/>
              <a:t>deductible</a:t>
            </a:r>
            <a:r>
              <a:rPr lang="en-US" sz="3200" b="1" dirty="0"/>
              <a:t> </a:t>
            </a:r>
            <a:r>
              <a:rPr lang="en-US" sz="3200" b="1" dirty="0" smtClean="0"/>
              <a:t> =  $417 / $547</a:t>
            </a:r>
            <a:endParaRPr lang="en-US" sz="3200" b="1" dirty="0"/>
          </a:p>
        </p:txBody>
      </p:sp>
      <p:sp>
        <p:nvSpPr>
          <p:cNvPr id="8" name="Slide Number Placeholder 7"/>
          <p:cNvSpPr>
            <a:spLocks noGrp="1"/>
          </p:cNvSpPr>
          <p:nvPr>
            <p:ph type="sldNum" sz="quarter" idx="12"/>
          </p:nvPr>
        </p:nvSpPr>
        <p:spPr/>
        <p:txBody>
          <a:bodyPr/>
          <a:lstStyle/>
          <a:p>
            <a:fld id="{2FD2DE8E-26AA-4AB9-9D0B-EF80CBBF3E5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71">
                                            <p:txEl>
                                              <p:pRg st="0" end="0"/>
                                            </p:txEl>
                                          </p:spTgt>
                                        </p:tgtEl>
                                        <p:attrNameLst>
                                          <p:attrName>style.visibility</p:attrName>
                                        </p:attrNameLst>
                                      </p:cBhvr>
                                      <p:to>
                                        <p:strVal val="visible"/>
                                      </p:to>
                                    </p:set>
                                    <p:anim calcmode="lin" valueType="num">
                                      <p:cBhvr additive="base">
                                        <p:cTn id="7" dur="500" fill="hold"/>
                                        <p:tgtEl>
                                          <p:spTgt spid="368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71">
                                            <p:txEl>
                                              <p:pRg st="1" end="1"/>
                                            </p:txEl>
                                          </p:spTgt>
                                        </p:tgtEl>
                                        <p:attrNameLst>
                                          <p:attrName>style.visibility</p:attrName>
                                        </p:attrNameLst>
                                      </p:cBhvr>
                                      <p:to>
                                        <p:strVal val="visible"/>
                                      </p:to>
                                    </p:set>
                                    <p:anim calcmode="lin" valueType="num">
                                      <p:cBhvr additive="base">
                                        <p:cTn id="11" dur="500" fill="hold"/>
                                        <p:tgtEl>
                                          <p:spTgt spid="368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72">
                                            <p:txEl>
                                              <p:pRg st="0" end="0"/>
                                            </p:txEl>
                                          </p:spTgt>
                                        </p:tgtEl>
                                        <p:attrNameLst>
                                          <p:attrName>style.visibility</p:attrName>
                                        </p:attrNameLst>
                                      </p:cBhvr>
                                      <p:to>
                                        <p:strVal val="visible"/>
                                      </p:to>
                                    </p:set>
                                    <p:anim calcmode="lin" valueType="num">
                                      <p:cBhvr additive="base">
                                        <p:cTn id="17" dur="500" fill="hold"/>
                                        <p:tgtEl>
                                          <p:spTgt spid="3687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72">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872">
                                            <p:txEl>
                                              <p:pRg st="1" end="1"/>
                                            </p:txEl>
                                          </p:spTgt>
                                        </p:tgtEl>
                                        <p:attrNameLst>
                                          <p:attrName>style.visibility</p:attrName>
                                        </p:attrNameLst>
                                      </p:cBhvr>
                                      <p:to>
                                        <p:strVal val="visible"/>
                                      </p:to>
                                    </p:set>
                                    <p:anim calcmode="lin" valueType="num">
                                      <p:cBhvr additive="base">
                                        <p:cTn id="21" dur="500" fill="hold"/>
                                        <p:tgtEl>
                                          <p:spTgt spid="3687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8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873">
                                            <p:txEl>
                                              <p:pRg st="0" end="0"/>
                                            </p:txEl>
                                          </p:spTgt>
                                        </p:tgtEl>
                                        <p:attrNameLst>
                                          <p:attrName>style.visibility</p:attrName>
                                        </p:attrNameLst>
                                      </p:cBhvr>
                                      <p:to>
                                        <p:strVal val="visible"/>
                                      </p:to>
                                    </p:set>
                                    <p:anim calcmode="lin" valueType="num">
                                      <p:cBhvr additive="base">
                                        <p:cTn id="27" dur="500" fill="hold"/>
                                        <p:tgtEl>
                                          <p:spTgt spid="3687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7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838200" y="381000"/>
            <a:ext cx="7543800" cy="769441"/>
          </a:xfrm>
          <a:prstGeom prst="rect">
            <a:avLst/>
          </a:prstGeom>
          <a:noFill/>
          <a:ln w="9525">
            <a:noFill/>
            <a:miter lim="800000"/>
            <a:headEnd/>
            <a:tailEnd/>
          </a:ln>
        </p:spPr>
        <p:txBody>
          <a:bodyPr>
            <a:spAutoFit/>
          </a:bodyPr>
          <a:lstStyle/>
          <a:p>
            <a:pPr algn="ctr">
              <a:spcBef>
                <a:spcPct val="50000"/>
              </a:spcBef>
            </a:pPr>
            <a:r>
              <a:rPr lang="en-US" sz="4400" b="1" smtClean="0"/>
              <a:t>Veteran Pension</a:t>
            </a:r>
            <a:endParaRPr lang="en-US" sz="4400" b="1" dirty="0"/>
          </a:p>
        </p:txBody>
      </p:sp>
      <p:sp>
        <p:nvSpPr>
          <p:cNvPr id="34821" name="Text Box 5"/>
          <p:cNvSpPr txBox="1">
            <a:spLocks noChangeArrowheads="1"/>
          </p:cNvSpPr>
          <p:nvPr/>
        </p:nvSpPr>
        <p:spPr bwMode="auto">
          <a:xfrm>
            <a:off x="304800" y="1219200"/>
            <a:ext cx="8229600" cy="584775"/>
          </a:xfrm>
          <a:prstGeom prst="rect">
            <a:avLst/>
          </a:prstGeom>
          <a:noFill/>
          <a:ln w="9525">
            <a:noFill/>
            <a:miter lim="800000"/>
            <a:headEnd/>
            <a:tailEnd/>
          </a:ln>
        </p:spPr>
        <p:txBody>
          <a:bodyPr wrap="square">
            <a:spAutoFit/>
          </a:bodyPr>
          <a:lstStyle/>
          <a:p>
            <a:pPr>
              <a:spcBef>
                <a:spcPct val="50000"/>
              </a:spcBef>
            </a:pPr>
            <a:r>
              <a:rPr lang="en-US" sz="3200" b="1" dirty="0"/>
              <a:t>Veteran Max benefit:			</a:t>
            </a:r>
            <a:r>
              <a:rPr lang="en-US" sz="3200" b="1" dirty="0" smtClean="0"/>
              <a:t>	$12,465</a:t>
            </a:r>
            <a:endParaRPr lang="en-US" sz="3200" b="1" dirty="0"/>
          </a:p>
        </p:txBody>
      </p:sp>
      <p:sp>
        <p:nvSpPr>
          <p:cNvPr id="34822" name="Text Box 6"/>
          <p:cNvSpPr txBox="1">
            <a:spLocks noChangeArrowheads="1"/>
          </p:cNvSpPr>
          <p:nvPr/>
        </p:nvSpPr>
        <p:spPr bwMode="auto">
          <a:xfrm>
            <a:off x="304800" y="1905000"/>
            <a:ext cx="8001000" cy="584775"/>
          </a:xfrm>
          <a:prstGeom prst="rect">
            <a:avLst/>
          </a:prstGeom>
          <a:noFill/>
          <a:ln w="9525">
            <a:noFill/>
            <a:miter lim="800000"/>
            <a:headEnd/>
            <a:tailEnd/>
          </a:ln>
        </p:spPr>
        <p:txBody>
          <a:bodyPr wrap="square">
            <a:spAutoFit/>
          </a:bodyPr>
          <a:lstStyle/>
          <a:p>
            <a:pPr>
              <a:spcBef>
                <a:spcPct val="50000"/>
              </a:spcBef>
            </a:pPr>
            <a:r>
              <a:rPr lang="en-US" sz="3200" b="1" dirty="0"/>
              <a:t>Social </a:t>
            </a:r>
            <a:r>
              <a:rPr lang="en-US" sz="3200" b="1" dirty="0" smtClean="0"/>
              <a:t>Security Disability</a:t>
            </a:r>
            <a:r>
              <a:rPr lang="en-US" sz="3200" b="1" dirty="0"/>
              <a:t>			</a:t>
            </a:r>
            <a:r>
              <a:rPr lang="en-US" sz="3200" b="1" dirty="0" smtClean="0"/>
              <a:t>$  </a:t>
            </a:r>
            <a:r>
              <a:rPr lang="en-US" sz="3200" b="1" dirty="0"/>
              <a:t>6,000</a:t>
            </a:r>
          </a:p>
        </p:txBody>
      </p:sp>
      <p:sp>
        <p:nvSpPr>
          <p:cNvPr id="34823" name="Text Box 7"/>
          <p:cNvSpPr txBox="1">
            <a:spLocks noChangeArrowheads="1"/>
          </p:cNvSpPr>
          <p:nvPr/>
        </p:nvSpPr>
        <p:spPr bwMode="auto">
          <a:xfrm>
            <a:off x="304800" y="2438400"/>
            <a:ext cx="8229600" cy="584775"/>
          </a:xfrm>
          <a:prstGeom prst="rect">
            <a:avLst/>
          </a:prstGeom>
          <a:noFill/>
          <a:ln w="9525">
            <a:noFill/>
            <a:miter lim="800000"/>
            <a:headEnd/>
            <a:tailEnd/>
          </a:ln>
        </p:spPr>
        <p:txBody>
          <a:bodyPr wrap="square">
            <a:spAutoFit/>
          </a:bodyPr>
          <a:lstStyle/>
          <a:p>
            <a:pPr>
              <a:spcBef>
                <a:spcPct val="50000"/>
              </a:spcBef>
            </a:pPr>
            <a:r>
              <a:rPr lang="en-US" sz="3200" b="1" dirty="0"/>
              <a:t>Retirement pension				$  3,600</a:t>
            </a:r>
          </a:p>
        </p:txBody>
      </p:sp>
      <p:sp>
        <p:nvSpPr>
          <p:cNvPr id="34824" name="Text Box 8"/>
          <p:cNvSpPr txBox="1">
            <a:spLocks noChangeArrowheads="1"/>
          </p:cNvSpPr>
          <p:nvPr/>
        </p:nvSpPr>
        <p:spPr bwMode="auto">
          <a:xfrm>
            <a:off x="304800" y="3124200"/>
            <a:ext cx="8229600" cy="584775"/>
          </a:xfrm>
          <a:prstGeom prst="rect">
            <a:avLst/>
          </a:prstGeom>
          <a:noFill/>
          <a:ln w="9525">
            <a:noFill/>
            <a:miter lim="800000"/>
            <a:headEnd/>
            <a:tailEnd/>
          </a:ln>
        </p:spPr>
        <p:txBody>
          <a:bodyPr wrap="square">
            <a:spAutoFit/>
          </a:bodyPr>
          <a:lstStyle/>
          <a:p>
            <a:pPr>
              <a:spcBef>
                <a:spcPct val="50000"/>
              </a:spcBef>
            </a:pPr>
            <a:r>
              <a:rPr lang="en-US" sz="3200" b="1" dirty="0"/>
              <a:t>Other, interest, etc				</a:t>
            </a:r>
            <a:r>
              <a:rPr lang="en-US" sz="3200" b="1" dirty="0" smtClean="0"/>
              <a:t>$  </a:t>
            </a:r>
            <a:r>
              <a:rPr lang="en-US" sz="3200" b="1" dirty="0"/>
              <a:t>1,200</a:t>
            </a:r>
          </a:p>
        </p:txBody>
      </p:sp>
      <p:sp>
        <p:nvSpPr>
          <p:cNvPr id="34825" name="Text Box 9"/>
          <p:cNvSpPr txBox="1">
            <a:spLocks noChangeArrowheads="1"/>
          </p:cNvSpPr>
          <p:nvPr/>
        </p:nvSpPr>
        <p:spPr bwMode="auto">
          <a:xfrm>
            <a:off x="1143000" y="3733800"/>
            <a:ext cx="7620000" cy="584775"/>
          </a:xfrm>
          <a:prstGeom prst="rect">
            <a:avLst/>
          </a:prstGeom>
          <a:noFill/>
          <a:ln w="9525">
            <a:noFill/>
            <a:miter lim="800000"/>
            <a:headEnd/>
            <a:tailEnd/>
          </a:ln>
        </p:spPr>
        <p:txBody>
          <a:bodyPr wrap="square">
            <a:spAutoFit/>
          </a:bodyPr>
          <a:lstStyle/>
          <a:p>
            <a:pPr>
              <a:spcBef>
                <a:spcPct val="50000"/>
              </a:spcBef>
            </a:pPr>
            <a:r>
              <a:rPr lang="en-US" sz="3200" b="1" dirty="0"/>
              <a:t>Total Income				 $10,800</a:t>
            </a:r>
          </a:p>
        </p:txBody>
      </p:sp>
      <p:sp>
        <p:nvSpPr>
          <p:cNvPr id="34826" name="Text Box 10"/>
          <p:cNvSpPr txBox="1">
            <a:spLocks noChangeArrowheads="1"/>
          </p:cNvSpPr>
          <p:nvPr/>
        </p:nvSpPr>
        <p:spPr bwMode="auto">
          <a:xfrm>
            <a:off x="304800" y="4343400"/>
            <a:ext cx="8077200" cy="584775"/>
          </a:xfrm>
          <a:prstGeom prst="rect">
            <a:avLst/>
          </a:prstGeom>
          <a:noFill/>
          <a:ln w="9525">
            <a:noFill/>
            <a:miter lim="800000"/>
            <a:headEnd/>
            <a:tailEnd/>
          </a:ln>
        </p:spPr>
        <p:txBody>
          <a:bodyPr wrap="square">
            <a:spAutoFit/>
          </a:bodyPr>
          <a:lstStyle/>
          <a:p>
            <a:pPr>
              <a:spcBef>
                <a:spcPct val="50000"/>
              </a:spcBef>
            </a:pPr>
            <a:r>
              <a:rPr lang="en-US" sz="3200" b="1" dirty="0"/>
              <a:t>Annual Benefit					</a:t>
            </a:r>
            <a:r>
              <a:rPr lang="en-US" sz="3200" b="1" dirty="0" smtClean="0"/>
              <a:t>$  1,665</a:t>
            </a:r>
            <a:endParaRPr lang="en-US" sz="3200" b="1" dirty="0"/>
          </a:p>
        </p:txBody>
      </p:sp>
      <p:sp>
        <p:nvSpPr>
          <p:cNvPr id="34827" name="Text Box 11"/>
          <p:cNvSpPr txBox="1">
            <a:spLocks noChangeArrowheads="1"/>
          </p:cNvSpPr>
          <p:nvPr/>
        </p:nvSpPr>
        <p:spPr bwMode="auto">
          <a:xfrm>
            <a:off x="1219200" y="4876800"/>
            <a:ext cx="7162800" cy="584775"/>
          </a:xfrm>
          <a:prstGeom prst="rect">
            <a:avLst/>
          </a:prstGeom>
          <a:noFill/>
          <a:ln w="9525">
            <a:noFill/>
            <a:miter lim="800000"/>
            <a:headEnd/>
            <a:tailEnd/>
          </a:ln>
        </p:spPr>
        <p:txBody>
          <a:bodyPr wrap="square">
            <a:spAutoFit/>
          </a:bodyPr>
          <a:lstStyle/>
          <a:p>
            <a:pPr>
              <a:spcBef>
                <a:spcPct val="50000"/>
              </a:spcBef>
            </a:pPr>
            <a:r>
              <a:rPr lang="en-US" sz="3200" b="1" dirty="0"/>
              <a:t>Monthly Benefit		         </a:t>
            </a:r>
            <a:r>
              <a:rPr lang="en-US" sz="3200" b="1" dirty="0" smtClean="0"/>
              <a:t> $     138</a:t>
            </a:r>
            <a:endParaRPr lang="en-US" sz="3200" b="1" dirty="0"/>
          </a:p>
        </p:txBody>
      </p:sp>
      <p:sp>
        <p:nvSpPr>
          <p:cNvPr id="10" name="Slide Number Placeholder 9"/>
          <p:cNvSpPr>
            <a:spLocks noGrp="1"/>
          </p:cNvSpPr>
          <p:nvPr>
            <p:ph type="sldNum" sz="quarter" idx="12"/>
          </p:nvPr>
        </p:nvSpPr>
        <p:spPr/>
        <p:txBody>
          <a:bodyPr/>
          <a:lstStyle/>
          <a:p>
            <a:fld id="{2FD2DE8E-26AA-4AB9-9D0B-EF80CBBF3E5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0-#ppt_w/2"/>
                                          </p:val>
                                        </p:tav>
                                        <p:tav tm="100000">
                                          <p:val>
                                            <p:strVal val="#ppt_x"/>
                                          </p:val>
                                        </p:tav>
                                      </p:tavLst>
                                    </p:anim>
                                    <p:anim calcmode="lin" valueType="num">
                                      <p:cBhvr additive="base">
                                        <p:cTn id="8"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0-#ppt_w/2"/>
                                          </p:val>
                                        </p:tav>
                                        <p:tav tm="100000">
                                          <p:val>
                                            <p:strVal val="#ppt_x"/>
                                          </p:val>
                                        </p:tav>
                                      </p:tavLst>
                                    </p:anim>
                                    <p:anim calcmode="lin" valueType="num">
                                      <p:cBhvr additive="base">
                                        <p:cTn id="14"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3"/>
                                        </p:tgtEl>
                                        <p:attrNameLst>
                                          <p:attrName>style.visibility</p:attrName>
                                        </p:attrNameLst>
                                      </p:cBhvr>
                                      <p:to>
                                        <p:strVal val="visible"/>
                                      </p:to>
                                    </p:set>
                                    <p:anim calcmode="lin" valueType="num">
                                      <p:cBhvr additive="base">
                                        <p:cTn id="19" dur="500" fill="hold"/>
                                        <p:tgtEl>
                                          <p:spTgt spid="34823"/>
                                        </p:tgtEl>
                                        <p:attrNameLst>
                                          <p:attrName>ppt_x</p:attrName>
                                        </p:attrNameLst>
                                      </p:cBhvr>
                                      <p:tavLst>
                                        <p:tav tm="0">
                                          <p:val>
                                            <p:strVal val="0-#ppt_w/2"/>
                                          </p:val>
                                        </p:tav>
                                        <p:tav tm="100000">
                                          <p:val>
                                            <p:strVal val="#ppt_x"/>
                                          </p:val>
                                        </p:tav>
                                      </p:tavLst>
                                    </p:anim>
                                    <p:anim calcmode="lin" valueType="num">
                                      <p:cBhvr additive="base">
                                        <p:cTn id="20"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4"/>
                                        </p:tgtEl>
                                        <p:attrNameLst>
                                          <p:attrName>style.visibility</p:attrName>
                                        </p:attrNameLst>
                                      </p:cBhvr>
                                      <p:to>
                                        <p:strVal val="visible"/>
                                      </p:to>
                                    </p:set>
                                    <p:anim calcmode="lin" valueType="num">
                                      <p:cBhvr additive="base">
                                        <p:cTn id="25" dur="500" fill="hold"/>
                                        <p:tgtEl>
                                          <p:spTgt spid="34824"/>
                                        </p:tgtEl>
                                        <p:attrNameLst>
                                          <p:attrName>ppt_x</p:attrName>
                                        </p:attrNameLst>
                                      </p:cBhvr>
                                      <p:tavLst>
                                        <p:tav tm="0">
                                          <p:val>
                                            <p:strVal val="0-#ppt_w/2"/>
                                          </p:val>
                                        </p:tav>
                                        <p:tav tm="100000">
                                          <p:val>
                                            <p:strVal val="#ppt_x"/>
                                          </p:val>
                                        </p:tav>
                                      </p:tavLst>
                                    </p:anim>
                                    <p:anim calcmode="lin" valueType="num">
                                      <p:cBhvr additive="base">
                                        <p:cTn id="26"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25"/>
                                        </p:tgtEl>
                                        <p:attrNameLst>
                                          <p:attrName>style.visibility</p:attrName>
                                        </p:attrNameLst>
                                      </p:cBhvr>
                                      <p:to>
                                        <p:strVal val="visible"/>
                                      </p:to>
                                    </p:set>
                                    <p:anim calcmode="lin" valueType="num">
                                      <p:cBhvr additive="base">
                                        <p:cTn id="31" dur="500" fill="hold"/>
                                        <p:tgtEl>
                                          <p:spTgt spid="34825"/>
                                        </p:tgtEl>
                                        <p:attrNameLst>
                                          <p:attrName>ppt_x</p:attrName>
                                        </p:attrNameLst>
                                      </p:cBhvr>
                                      <p:tavLst>
                                        <p:tav tm="0">
                                          <p:val>
                                            <p:strVal val="0-#ppt_w/2"/>
                                          </p:val>
                                        </p:tav>
                                        <p:tav tm="100000">
                                          <p:val>
                                            <p:strVal val="#ppt_x"/>
                                          </p:val>
                                        </p:tav>
                                      </p:tavLst>
                                    </p:anim>
                                    <p:anim calcmode="lin" valueType="num">
                                      <p:cBhvr additive="base">
                                        <p:cTn id="32" dur="500" fill="hold"/>
                                        <p:tgtEl>
                                          <p:spTgt spid="348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26"/>
                                        </p:tgtEl>
                                        <p:attrNameLst>
                                          <p:attrName>style.visibility</p:attrName>
                                        </p:attrNameLst>
                                      </p:cBhvr>
                                      <p:to>
                                        <p:strVal val="visible"/>
                                      </p:to>
                                    </p:set>
                                    <p:anim calcmode="lin" valueType="num">
                                      <p:cBhvr additive="base">
                                        <p:cTn id="37" dur="500" fill="hold"/>
                                        <p:tgtEl>
                                          <p:spTgt spid="34826"/>
                                        </p:tgtEl>
                                        <p:attrNameLst>
                                          <p:attrName>ppt_x</p:attrName>
                                        </p:attrNameLst>
                                      </p:cBhvr>
                                      <p:tavLst>
                                        <p:tav tm="0">
                                          <p:val>
                                            <p:strVal val="0-#ppt_w/2"/>
                                          </p:val>
                                        </p:tav>
                                        <p:tav tm="100000">
                                          <p:val>
                                            <p:strVal val="#ppt_x"/>
                                          </p:val>
                                        </p:tav>
                                      </p:tavLst>
                                    </p:anim>
                                    <p:anim calcmode="lin" valueType="num">
                                      <p:cBhvr additive="base">
                                        <p:cTn id="38"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27"/>
                                        </p:tgtEl>
                                        <p:attrNameLst>
                                          <p:attrName>style.visibility</p:attrName>
                                        </p:attrNameLst>
                                      </p:cBhvr>
                                      <p:to>
                                        <p:strVal val="visible"/>
                                      </p:to>
                                    </p:set>
                                    <p:anim calcmode="lin" valueType="num">
                                      <p:cBhvr additive="base">
                                        <p:cTn id="43" dur="500" fill="hold"/>
                                        <p:tgtEl>
                                          <p:spTgt spid="34827"/>
                                        </p:tgtEl>
                                        <p:attrNameLst>
                                          <p:attrName>ppt_x</p:attrName>
                                        </p:attrNameLst>
                                      </p:cBhvr>
                                      <p:tavLst>
                                        <p:tav tm="0">
                                          <p:val>
                                            <p:strVal val="0-#ppt_w/2"/>
                                          </p:val>
                                        </p:tav>
                                        <p:tav tm="100000">
                                          <p:val>
                                            <p:strVal val="#ppt_x"/>
                                          </p:val>
                                        </p:tav>
                                      </p:tavLst>
                                    </p:anim>
                                    <p:anim calcmode="lin" valueType="num">
                                      <p:cBhvr additive="base">
                                        <p:cTn id="44" dur="500" fill="hold"/>
                                        <p:tgtEl>
                                          <p:spTgt spid="348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utoUpdateAnimBg="0"/>
      <p:bldP spid="34822" grpId="0" autoUpdateAnimBg="0"/>
      <p:bldP spid="34823" grpId="0" autoUpdateAnimBg="0"/>
      <p:bldP spid="34824" grpId="0" autoUpdateAnimBg="0"/>
      <p:bldP spid="34825" grpId="0" autoUpdateAnimBg="0"/>
      <p:bldP spid="34826" grpId="0" autoUpdateAnimBg="0"/>
      <p:bldP spid="3482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77200" cy="769441"/>
          </a:xfrm>
          <a:prstGeom prst="rect">
            <a:avLst/>
          </a:prstGeom>
          <a:noFill/>
        </p:spPr>
        <p:txBody>
          <a:bodyPr wrap="square" rtlCol="0">
            <a:spAutoFit/>
          </a:bodyPr>
          <a:lstStyle/>
          <a:p>
            <a:pPr algn="ctr"/>
            <a:r>
              <a:rPr lang="en-US" sz="4400" b="1" dirty="0" smtClean="0"/>
              <a:t>Unusual Medical Expenses</a:t>
            </a:r>
            <a:endParaRPr lang="en-US" sz="4400" b="1" dirty="0"/>
          </a:p>
        </p:txBody>
      </p:sp>
      <p:sp>
        <p:nvSpPr>
          <p:cNvPr id="3" name="TextBox 2"/>
          <p:cNvSpPr txBox="1"/>
          <p:nvPr/>
        </p:nvSpPr>
        <p:spPr>
          <a:xfrm>
            <a:off x="381000" y="1371600"/>
            <a:ext cx="8305800" cy="3539430"/>
          </a:xfrm>
          <a:prstGeom prst="rect">
            <a:avLst/>
          </a:prstGeom>
          <a:noFill/>
        </p:spPr>
        <p:txBody>
          <a:bodyPr wrap="square" rtlCol="0">
            <a:spAutoFit/>
          </a:bodyPr>
          <a:lstStyle/>
          <a:p>
            <a:r>
              <a:rPr lang="en-US" sz="2800" b="1" dirty="0" smtClean="0"/>
              <a:t>					Month	Annual</a:t>
            </a:r>
          </a:p>
          <a:p>
            <a:endParaRPr lang="en-US" sz="2800" b="1" dirty="0" smtClean="0"/>
          </a:p>
          <a:p>
            <a:r>
              <a:rPr lang="en-US" sz="2800" b="1" dirty="0" smtClean="0"/>
              <a:t>Medicare Premium		$104.90	$1,258</a:t>
            </a:r>
          </a:p>
          <a:p>
            <a:r>
              <a:rPr lang="en-US" sz="2800" b="1" dirty="0" smtClean="0"/>
              <a:t>Supplemental Ins Premium	$140.00	$1,680</a:t>
            </a:r>
          </a:p>
          <a:p>
            <a:r>
              <a:rPr lang="en-US" sz="2800" b="1" dirty="0" smtClean="0"/>
              <a:t>Doctor Co-pay			$  25.00	$   300</a:t>
            </a:r>
          </a:p>
          <a:p>
            <a:r>
              <a:rPr lang="en-US" sz="2800" b="1" dirty="0" smtClean="0"/>
              <a:t>Prescription Co-pay		$  15.00        $   720</a:t>
            </a:r>
          </a:p>
          <a:p>
            <a:endParaRPr lang="en-US" sz="2800" b="1" dirty="0" smtClean="0"/>
          </a:p>
          <a:p>
            <a:r>
              <a:rPr lang="en-US" sz="2800" b="1" dirty="0" smtClean="0"/>
              <a:t>	Total UMEs					$3,958</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nvSpPr>
        <p:spPr bwMode="auto">
          <a:xfrm>
            <a:off x="304800" y="152400"/>
            <a:ext cx="8229600" cy="584200"/>
          </a:xfrm>
          <a:prstGeom prst="rect">
            <a:avLst/>
          </a:prstGeom>
          <a:noFill/>
          <a:ln w="9525">
            <a:noFill/>
            <a:miter lim="800000"/>
            <a:headEnd/>
            <a:tailEnd/>
          </a:ln>
        </p:spPr>
        <p:txBody>
          <a:bodyPr>
            <a:spAutoFit/>
          </a:bodyPr>
          <a:lstStyle/>
          <a:p>
            <a:pPr>
              <a:spcBef>
                <a:spcPct val="50000"/>
              </a:spcBef>
            </a:pPr>
            <a:r>
              <a:rPr lang="en-US" sz="3200" b="1" dirty="0"/>
              <a:t>Veteran Max benefit:			</a:t>
            </a:r>
            <a:r>
              <a:rPr lang="en-US" sz="3200" b="1" dirty="0" smtClean="0"/>
              <a:t>$12,465</a:t>
            </a:r>
            <a:endParaRPr lang="en-US" sz="3200" b="1" dirty="0"/>
          </a:p>
        </p:txBody>
      </p:sp>
      <p:sp>
        <p:nvSpPr>
          <p:cNvPr id="34822" name="Text Box 6"/>
          <p:cNvSpPr txBox="1">
            <a:spLocks noChangeArrowheads="1"/>
          </p:cNvSpPr>
          <p:nvPr/>
        </p:nvSpPr>
        <p:spPr bwMode="auto">
          <a:xfrm>
            <a:off x="304800" y="685800"/>
            <a:ext cx="8001000" cy="584200"/>
          </a:xfrm>
          <a:prstGeom prst="rect">
            <a:avLst/>
          </a:prstGeom>
          <a:noFill/>
          <a:ln w="9525">
            <a:noFill/>
            <a:miter lim="800000"/>
            <a:headEnd/>
            <a:tailEnd/>
          </a:ln>
        </p:spPr>
        <p:txBody>
          <a:bodyPr>
            <a:spAutoFit/>
          </a:bodyPr>
          <a:lstStyle/>
          <a:p>
            <a:pPr>
              <a:spcBef>
                <a:spcPct val="50000"/>
              </a:spcBef>
            </a:pPr>
            <a:r>
              <a:rPr lang="en-US" sz="3200" b="1"/>
              <a:t>Social Security					$  6,000</a:t>
            </a:r>
          </a:p>
        </p:txBody>
      </p:sp>
      <p:sp>
        <p:nvSpPr>
          <p:cNvPr id="34823" name="Text Box 7"/>
          <p:cNvSpPr txBox="1">
            <a:spLocks noChangeArrowheads="1"/>
          </p:cNvSpPr>
          <p:nvPr/>
        </p:nvSpPr>
        <p:spPr bwMode="auto">
          <a:xfrm>
            <a:off x="304800" y="1219200"/>
            <a:ext cx="8229600" cy="584200"/>
          </a:xfrm>
          <a:prstGeom prst="rect">
            <a:avLst/>
          </a:prstGeom>
          <a:noFill/>
          <a:ln w="9525">
            <a:noFill/>
            <a:miter lim="800000"/>
            <a:headEnd/>
            <a:tailEnd/>
          </a:ln>
        </p:spPr>
        <p:txBody>
          <a:bodyPr>
            <a:spAutoFit/>
          </a:bodyPr>
          <a:lstStyle/>
          <a:p>
            <a:pPr>
              <a:spcBef>
                <a:spcPct val="50000"/>
              </a:spcBef>
            </a:pPr>
            <a:r>
              <a:rPr lang="en-US" sz="3200" b="1" dirty="0"/>
              <a:t>Retirement pension				$  3,600</a:t>
            </a:r>
          </a:p>
        </p:txBody>
      </p:sp>
      <p:sp>
        <p:nvSpPr>
          <p:cNvPr id="34824" name="Text Box 8"/>
          <p:cNvSpPr txBox="1">
            <a:spLocks noChangeArrowheads="1"/>
          </p:cNvSpPr>
          <p:nvPr/>
        </p:nvSpPr>
        <p:spPr bwMode="auto">
          <a:xfrm>
            <a:off x="304800" y="1752600"/>
            <a:ext cx="8229600" cy="584200"/>
          </a:xfrm>
          <a:prstGeom prst="rect">
            <a:avLst/>
          </a:prstGeom>
          <a:noFill/>
          <a:ln w="9525">
            <a:noFill/>
            <a:miter lim="800000"/>
            <a:headEnd/>
            <a:tailEnd/>
          </a:ln>
        </p:spPr>
        <p:txBody>
          <a:bodyPr>
            <a:spAutoFit/>
          </a:bodyPr>
          <a:lstStyle/>
          <a:p>
            <a:pPr>
              <a:spcBef>
                <a:spcPct val="50000"/>
              </a:spcBef>
            </a:pPr>
            <a:r>
              <a:rPr lang="en-US" sz="3200" b="1" dirty="0"/>
              <a:t>Other, interest, etc				$  1,200</a:t>
            </a:r>
          </a:p>
        </p:txBody>
      </p:sp>
      <p:sp>
        <p:nvSpPr>
          <p:cNvPr id="34825" name="Text Box 9"/>
          <p:cNvSpPr txBox="1">
            <a:spLocks noChangeArrowheads="1"/>
          </p:cNvSpPr>
          <p:nvPr/>
        </p:nvSpPr>
        <p:spPr bwMode="auto">
          <a:xfrm>
            <a:off x="914400" y="2362200"/>
            <a:ext cx="7848600" cy="584200"/>
          </a:xfrm>
          <a:prstGeom prst="rect">
            <a:avLst/>
          </a:prstGeom>
          <a:noFill/>
          <a:ln w="9525">
            <a:noFill/>
            <a:miter lim="800000"/>
            <a:headEnd/>
            <a:tailEnd/>
          </a:ln>
        </p:spPr>
        <p:txBody>
          <a:bodyPr>
            <a:spAutoFit/>
          </a:bodyPr>
          <a:lstStyle/>
          <a:p>
            <a:pPr>
              <a:spcBef>
                <a:spcPct val="50000"/>
              </a:spcBef>
            </a:pPr>
            <a:r>
              <a:rPr lang="en-US" sz="3200" b="1" dirty="0"/>
              <a:t>Total Income			</a:t>
            </a:r>
            <a:r>
              <a:rPr lang="en-US" sz="3200" b="1" dirty="0" smtClean="0"/>
              <a:t>    $</a:t>
            </a:r>
            <a:r>
              <a:rPr lang="en-US" sz="3200" b="1" dirty="0"/>
              <a:t>10,800</a:t>
            </a:r>
          </a:p>
        </p:txBody>
      </p:sp>
      <p:sp>
        <p:nvSpPr>
          <p:cNvPr id="34826" name="Text Box 10"/>
          <p:cNvSpPr txBox="1">
            <a:spLocks noChangeArrowheads="1"/>
          </p:cNvSpPr>
          <p:nvPr/>
        </p:nvSpPr>
        <p:spPr bwMode="auto">
          <a:xfrm>
            <a:off x="304800" y="5257800"/>
            <a:ext cx="8077200" cy="584200"/>
          </a:xfrm>
          <a:prstGeom prst="rect">
            <a:avLst/>
          </a:prstGeom>
          <a:noFill/>
          <a:ln w="9525">
            <a:noFill/>
            <a:miter lim="800000"/>
            <a:headEnd/>
            <a:tailEnd/>
          </a:ln>
        </p:spPr>
        <p:txBody>
          <a:bodyPr>
            <a:spAutoFit/>
          </a:bodyPr>
          <a:lstStyle/>
          <a:p>
            <a:pPr>
              <a:spcBef>
                <a:spcPct val="50000"/>
              </a:spcBef>
            </a:pPr>
            <a:r>
              <a:rPr lang="en-US" sz="3200" b="1" dirty="0"/>
              <a:t>Annual Benefit					$  </a:t>
            </a:r>
            <a:r>
              <a:rPr lang="en-US" sz="3200" b="1" dirty="0" smtClean="0"/>
              <a:t>5,000</a:t>
            </a:r>
            <a:endParaRPr lang="en-US" sz="3200" b="1" dirty="0"/>
          </a:p>
        </p:txBody>
      </p:sp>
      <p:sp>
        <p:nvSpPr>
          <p:cNvPr id="34827" name="Text Box 11"/>
          <p:cNvSpPr txBox="1">
            <a:spLocks noChangeArrowheads="1"/>
          </p:cNvSpPr>
          <p:nvPr/>
        </p:nvSpPr>
        <p:spPr bwMode="auto">
          <a:xfrm>
            <a:off x="990600" y="5867400"/>
            <a:ext cx="7391400" cy="584200"/>
          </a:xfrm>
          <a:prstGeom prst="rect">
            <a:avLst/>
          </a:prstGeom>
          <a:noFill/>
          <a:ln w="9525">
            <a:noFill/>
            <a:miter lim="800000"/>
            <a:headEnd/>
            <a:tailEnd/>
          </a:ln>
        </p:spPr>
        <p:txBody>
          <a:bodyPr>
            <a:spAutoFit/>
          </a:bodyPr>
          <a:lstStyle/>
          <a:p>
            <a:pPr>
              <a:spcBef>
                <a:spcPct val="50000"/>
              </a:spcBef>
            </a:pPr>
            <a:r>
              <a:rPr lang="en-US" sz="3200" b="1" dirty="0"/>
              <a:t>Monthly Benefit			  $     </a:t>
            </a:r>
            <a:r>
              <a:rPr lang="en-US" sz="3200" b="1" dirty="0" smtClean="0"/>
              <a:t>416</a:t>
            </a:r>
            <a:endParaRPr lang="en-US" sz="3200" b="1" dirty="0"/>
          </a:p>
        </p:txBody>
      </p:sp>
      <p:sp>
        <p:nvSpPr>
          <p:cNvPr id="11" name="TextBox 10"/>
          <p:cNvSpPr txBox="1">
            <a:spLocks noChangeArrowheads="1"/>
          </p:cNvSpPr>
          <p:nvPr/>
        </p:nvSpPr>
        <p:spPr bwMode="auto">
          <a:xfrm>
            <a:off x="304800" y="2895600"/>
            <a:ext cx="8382000" cy="584200"/>
          </a:xfrm>
          <a:prstGeom prst="rect">
            <a:avLst/>
          </a:prstGeom>
          <a:noFill/>
          <a:ln w="9525">
            <a:noFill/>
            <a:miter lim="800000"/>
            <a:headEnd/>
            <a:tailEnd/>
          </a:ln>
        </p:spPr>
        <p:txBody>
          <a:bodyPr>
            <a:spAutoFit/>
          </a:bodyPr>
          <a:lstStyle/>
          <a:p>
            <a:r>
              <a:rPr lang="en-US" sz="3200" b="1" dirty="0" smtClean="0"/>
              <a:t>Unusual </a:t>
            </a:r>
            <a:r>
              <a:rPr lang="en-US" sz="3200" b="1" dirty="0"/>
              <a:t>Medical Expenses		</a:t>
            </a:r>
            <a:r>
              <a:rPr lang="en-US" sz="3200" b="1" dirty="0" smtClean="0"/>
              <a:t>	$  3,958</a:t>
            </a:r>
            <a:endParaRPr lang="en-US" sz="3200" b="1" dirty="0"/>
          </a:p>
        </p:txBody>
      </p:sp>
      <p:sp>
        <p:nvSpPr>
          <p:cNvPr id="12" name="TextBox 11"/>
          <p:cNvSpPr txBox="1">
            <a:spLocks noChangeArrowheads="1"/>
          </p:cNvSpPr>
          <p:nvPr/>
        </p:nvSpPr>
        <p:spPr bwMode="auto">
          <a:xfrm>
            <a:off x="304800" y="3429000"/>
            <a:ext cx="8077200" cy="584200"/>
          </a:xfrm>
          <a:prstGeom prst="rect">
            <a:avLst/>
          </a:prstGeom>
          <a:noFill/>
          <a:ln w="9525">
            <a:noFill/>
            <a:miter lim="800000"/>
            <a:headEnd/>
            <a:tailEnd/>
          </a:ln>
        </p:spPr>
        <p:txBody>
          <a:bodyPr>
            <a:spAutoFit/>
          </a:bodyPr>
          <a:lstStyle/>
          <a:p>
            <a:r>
              <a:rPr lang="en-US" sz="3200" b="1" dirty="0"/>
              <a:t>Deductible					$     </a:t>
            </a:r>
            <a:r>
              <a:rPr lang="en-US" sz="3200" b="1" dirty="0" smtClean="0"/>
              <a:t>623</a:t>
            </a:r>
            <a:endParaRPr lang="en-US" sz="3200" b="1" dirty="0"/>
          </a:p>
        </p:txBody>
      </p:sp>
      <p:sp>
        <p:nvSpPr>
          <p:cNvPr id="13" name="TextBox 12"/>
          <p:cNvSpPr txBox="1">
            <a:spLocks noChangeArrowheads="1"/>
          </p:cNvSpPr>
          <p:nvPr/>
        </p:nvSpPr>
        <p:spPr bwMode="auto">
          <a:xfrm>
            <a:off x="304800" y="3962400"/>
            <a:ext cx="8382000" cy="584775"/>
          </a:xfrm>
          <a:prstGeom prst="rect">
            <a:avLst/>
          </a:prstGeom>
          <a:noFill/>
          <a:ln w="9525">
            <a:noFill/>
            <a:miter lim="800000"/>
            <a:headEnd/>
            <a:tailEnd/>
          </a:ln>
        </p:spPr>
        <p:txBody>
          <a:bodyPr>
            <a:spAutoFit/>
          </a:bodyPr>
          <a:lstStyle/>
          <a:p>
            <a:r>
              <a:rPr lang="en-US" sz="3200" b="1" dirty="0" smtClean="0"/>
              <a:t>Accepted </a:t>
            </a:r>
            <a:r>
              <a:rPr lang="en-US" sz="3200" b="1" dirty="0"/>
              <a:t>Medical Expenses		</a:t>
            </a:r>
            <a:r>
              <a:rPr lang="en-US" sz="3200" b="1" dirty="0" smtClean="0"/>
              <a:t>$  3,335</a:t>
            </a:r>
            <a:endParaRPr lang="en-US" sz="3200" b="1" dirty="0"/>
          </a:p>
        </p:txBody>
      </p:sp>
      <p:sp>
        <p:nvSpPr>
          <p:cNvPr id="14" name="TextBox 13"/>
          <p:cNvSpPr txBox="1">
            <a:spLocks noChangeArrowheads="1"/>
          </p:cNvSpPr>
          <p:nvPr/>
        </p:nvSpPr>
        <p:spPr bwMode="auto">
          <a:xfrm>
            <a:off x="990600" y="4572000"/>
            <a:ext cx="7772400" cy="584200"/>
          </a:xfrm>
          <a:prstGeom prst="rect">
            <a:avLst/>
          </a:prstGeom>
          <a:noFill/>
          <a:ln w="9525">
            <a:noFill/>
            <a:miter lim="800000"/>
            <a:headEnd/>
            <a:tailEnd/>
          </a:ln>
        </p:spPr>
        <p:txBody>
          <a:bodyPr>
            <a:spAutoFit/>
          </a:bodyPr>
          <a:lstStyle/>
          <a:p>
            <a:r>
              <a:rPr lang="en-US" sz="3200" b="1" dirty="0"/>
              <a:t>Income for VA Purposes	</a:t>
            </a:r>
            <a:r>
              <a:rPr lang="en-US" sz="3200" b="1" dirty="0" smtClean="0"/>
              <a:t>   $  7,465</a:t>
            </a:r>
            <a:endParaRPr lang="en-US" sz="3200" b="1" dirty="0"/>
          </a:p>
        </p:txBody>
      </p:sp>
      <p:sp>
        <p:nvSpPr>
          <p:cNvPr id="15" name="Slide Number Placeholder 14"/>
          <p:cNvSpPr>
            <a:spLocks noGrp="1"/>
          </p:cNvSpPr>
          <p:nvPr>
            <p:ph type="sldNum" sz="quarter" idx="12"/>
          </p:nvPr>
        </p:nvSpPr>
        <p:spPr/>
        <p:txBody>
          <a:bodyPr/>
          <a:lstStyle/>
          <a:p>
            <a:fld id="{2FD2DE8E-26AA-4AB9-9D0B-EF80CBBF3E5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0-#ppt_w/2"/>
                                          </p:val>
                                        </p:tav>
                                        <p:tav tm="100000">
                                          <p:val>
                                            <p:strVal val="#ppt_x"/>
                                          </p:val>
                                        </p:tav>
                                      </p:tavLst>
                                    </p:anim>
                                    <p:anim calcmode="lin" valueType="num">
                                      <p:cBhvr additive="base">
                                        <p:cTn id="8"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0-#ppt_w/2"/>
                                          </p:val>
                                        </p:tav>
                                        <p:tav tm="100000">
                                          <p:val>
                                            <p:strVal val="#ppt_x"/>
                                          </p:val>
                                        </p:tav>
                                      </p:tavLst>
                                    </p:anim>
                                    <p:anim calcmode="lin" valueType="num">
                                      <p:cBhvr additive="base">
                                        <p:cTn id="14"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4"/>
                                        </p:tgtEl>
                                        <p:attrNameLst>
                                          <p:attrName>style.visibility</p:attrName>
                                        </p:attrNameLst>
                                      </p:cBhvr>
                                      <p:to>
                                        <p:strVal val="visible"/>
                                      </p:to>
                                    </p:set>
                                    <p:anim calcmode="lin" valueType="num">
                                      <p:cBhvr additive="base">
                                        <p:cTn id="19" dur="500" fill="hold"/>
                                        <p:tgtEl>
                                          <p:spTgt spid="34824"/>
                                        </p:tgtEl>
                                        <p:attrNameLst>
                                          <p:attrName>ppt_x</p:attrName>
                                        </p:attrNameLst>
                                      </p:cBhvr>
                                      <p:tavLst>
                                        <p:tav tm="0">
                                          <p:val>
                                            <p:strVal val="0-#ppt_w/2"/>
                                          </p:val>
                                        </p:tav>
                                        <p:tav tm="100000">
                                          <p:val>
                                            <p:strVal val="#ppt_x"/>
                                          </p:val>
                                        </p:tav>
                                      </p:tavLst>
                                    </p:anim>
                                    <p:anim calcmode="lin" valueType="num">
                                      <p:cBhvr additive="base">
                                        <p:cTn id="20"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5"/>
                                        </p:tgtEl>
                                        <p:attrNameLst>
                                          <p:attrName>style.visibility</p:attrName>
                                        </p:attrNameLst>
                                      </p:cBhvr>
                                      <p:to>
                                        <p:strVal val="visible"/>
                                      </p:to>
                                    </p:set>
                                    <p:anim calcmode="lin" valueType="num">
                                      <p:cBhvr additive="base">
                                        <p:cTn id="25" dur="500" fill="hold"/>
                                        <p:tgtEl>
                                          <p:spTgt spid="34825"/>
                                        </p:tgtEl>
                                        <p:attrNameLst>
                                          <p:attrName>ppt_x</p:attrName>
                                        </p:attrNameLst>
                                      </p:cBhvr>
                                      <p:tavLst>
                                        <p:tav tm="0">
                                          <p:val>
                                            <p:strVal val="0-#ppt_w/2"/>
                                          </p:val>
                                        </p:tav>
                                        <p:tav tm="100000">
                                          <p:val>
                                            <p:strVal val="#ppt_x"/>
                                          </p:val>
                                        </p:tav>
                                      </p:tavLst>
                                    </p:anim>
                                    <p:anim calcmode="lin" valueType="num">
                                      <p:cBhvr additive="base">
                                        <p:cTn id="26" dur="500" fill="hold"/>
                                        <p:tgtEl>
                                          <p:spTgt spid="348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826"/>
                                        </p:tgtEl>
                                        <p:attrNameLst>
                                          <p:attrName>style.visibility</p:attrName>
                                        </p:attrNameLst>
                                      </p:cBhvr>
                                      <p:to>
                                        <p:strVal val="visible"/>
                                      </p:to>
                                    </p:set>
                                    <p:anim calcmode="lin" valueType="num">
                                      <p:cBhvr additive="base">
                                        <p:cTn id="55" dur="500" fill="hold"/>
                                        <p:tgtEl>
                                          <p:spTgt spid="34826"/>
                                        </p:tgtEl>
                                        <p:attrNameLst>
                                          <p:attrName>ppt_x</p:attrName>
                                        </p:attrNameLst>
                                      </p:cBhvr>
                                      <p:tavLst>
                                        <p:tav tm="0">
                                          <p:val>
                                            <p:strVal val="#ppt_x"/>
                                          </p:val>
                                        </p:tav>
                                        <p:tav tm="100000">
                                          <p:val>
                                            <p:strVal val="#ppt_x"/>
                                          </p:val>
                                        </p:tav>
                                      </p:tavLst>
                                    </p:anim>
                                    <p:anim calcmode="lin" valueType="num">
                                      <p:cBhvr additive="base">
                                        <p:cTn id="56"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827"/>
                                        </p:tgtEl>
                                        <p:attrNameLst>
                                          <p:attrName>style.visibility</p:attrName>
                                        </p:attrNameLst>
                                      </p:cBhvr>
                                      <p:to>
                                        <p:strVal val="visible"/>
                                      </p:to>
                                    </p:set>
                                    <p:anim calcmode="lin" valueType="num">
                                      <p:cBhvr additive="base">
                                        <p:cTn id="61" dur="500" fill="hold"/>
                                        <p:tgtEl>
                                          <p:spTgt spid="34827"/>
                                        </p:tgtEl>
                                        <p:attrNameLst>
                                          <p:attrName>ppt_x</p:attrName>
                                        </p:attrNameLst>
                                      </p:cBhvr>
                                      <p:tavLst>
                                        <p:tav tm="0">
                                          <p:val>
                                            <p:strVal val="#ppt_x"/>
                                          </p:val>
                                        </p:tav>
                                        <p:tav tm="100000">
                                          <p:val>
                                            <p:strVal val="#ppt_x"/>
                                          </p:val>
                                        </p:tav>
                                      </p:tavLst>
                                    </p:anim>
                                    <p:anim calcmode="lin" valueType="num">
                                      <p:cBhvr additive="base">
                                        <p:cTn id="62"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utoUpdateAnimBg="0"/>
      <p:bldP spid="34823" grpId="0" autoUpdateAnimBg="0"/>
      <p:bldP spid="34824" grpId="0" autoUpdateAnimBg="0"/>
      <p:bldP spid="34825" grpId="0" autoUpdateAnimBg="0"/>
      <p:bldP spid="34826" grpId="0"/>
      <p:bldP spid="34827"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2"/>
          <p:cNvSpPr txBox="1">
            <a:spLocks noChangeArrowheads="1"/>
          </p:cNvSpPr>
          <p:nvPr/>
        </p:nvSpPr>
        <p:spPr bwMode="auto">
          <a:xfrm>
            <a:off x="838200" y="457200"/>
            <a:ext cx="7467600" cy="1077218"/>
          </a:xfrm>
          <a:prstGeom prst="rect">
            <a:avLst/>
          </a:prstGeom>
          <a:noFill/>
          <a:ln w="9525">
            <a:noFill/>
            <a:miter lim="800000"/>
            <a:headEnd/>
            <a:tailEnd/>
          </a:ln>
        </p:spPr>
        <p:txBody>
          <a:bodyPr>
            <a:spAutoFit/>
          </a:bodyPr>
          <a:lstStyle/>
          <a:p>
            <a:pPr algn="ctr"/>
            <a:r>
              <a:rPr lang="en-US" sz="3200" b="1" dirty="0"/>
              <a:t>Special Monthly Pension (SMP) </a:t>
            </a:r>
            <a:r>
              <a:rPr lang="en-US" sz="3200" b="1" dirty="0" smtClean="0"/>
              <a:t>Benefits</a:t>
            </a:r>
          </a:p>
          <a:p>
            <a:pPr algn="ctr"/>
            <a:r>
              <a:rPr lang="en-US" sz="3200" b="1" dirty="0" smtClean="0"/>
              <a:t>Higher level of Maximum VA Benefit</a:t>
            </a:r>
            <a:endParaRPr lang="en-US" sz="3200" b="1" dirty="0"/>
          </a:p>
        </p:txBody>
      </p:sp>
      <p:sp>
        <p:nvSpPr>
          <p:cNvPr id="4" name="TextBox 3"/>
          <p:cNvSpPr txBox="1">
            <a:spLocks noChangeArrowheads="1"/>
          </p:cNvSpPr>
          <p:nvPr/>
        </p:nvSpPr>
        <p:spPr bwMode="auto">
          <a:xfrm>
            <a:off x="609600" y="1752600"/>
            <a:ext cx="7848600" cy="4031873"/>
          </a:xfrm>
          <a:prstGeom prst="rect">
            <a:avLst/>
          </a:prstGeom>
          <a:noFill/>
          <a:ln w="9525">
            <a:noFill/>
            <a:miter lim="800000"/>
            <a:headEnd/>
            <a:tailEnd/>
          </a:ln>
        </p:spPr>
        <p:txBody>
          <a:bodyPr wrap="square">
            <a:spAutoFit/>
          </a:bodyPr>
          <a:lstStyle/>
          <a:p>
            <a:r>
              <a:rPr lang="en-US" sz="3200" b="1" dirty="0" smtClean="0"/>
              <a:t>Housebound </a:t>
            </a:r>
            <a:r>
              <a:rPr lang="en-US" sz="3200" b="1" dirty="0"/>
              <a:t>benefits are granted when the claimant is determined to be essentially confined to his home except for with the assistance of another person.  </a:t>
            </a:r>
          </a:p>
          <a:p>
            <a:endParaRPr lang="en-US" sz="3200" b="1" dirty="0"/>
          </a:p>
          <a:p>
            <a:r>
              <a:rPr lang="en-US" sz="3200" b="1" dirty="0"/>
              <a:t>Housebound status </a:t>
            </a:r>
            <a:r>
              <a:rPr lang="en-US" sz="3200" b="1" dirty="0" smtClean="0"/>
              <a:t>is a Rating Board decision and can </a:t>
            </a:r>
            <a:r>
              <a:rPr lang="en-US" sz="3200" b="1" dirty="0"/>
              <a:t>only be granted when the qualifying disability is </a:t>
            </a:r>
            <a:r>
              <a:rPr lang="en-US" sz="3200" b="1" dirty="0" smtClean="0"/>
              <a:t>permanent.</a:t>
            </a:r>
            <a:endParaRPr lang="en-US" sz="3200" b="1" dirty="0"/>
          </a:p>
        </p:txBody>
      </p:sp>
      <p:sp>
        <p:nvSpPr>
          <p:cNvPr id="5" name="Slide Number Placeholder 4"/>
          <p:cNvSpPr>
            <a:spLocks noGrp="1"/>
          </p:cNvSpPr>
          <p:nvPr>
            <p:ph type="sldNum" sz="quarter" idx="12"/>
          </p:nvPr>
        </p:nvSpPr>
        <p:spPr/>
        <p:txBody>
          <a:bodyPr/>
          <a:lstStyle/>
          <a:p>
            <a:fld id="{2FD2DE8E-26AA-4AB9-9D0B-EF80CBBF3E5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04800" y="228600"/>
            <a:ext cx="8534400" cy="646113"/>
          </a:xfrm>
          <a:prstGeom prst="rect">
            <a:avLst/>
          </a:prstGeom>
          <a:noFill/>
          <a:ln w="9525">
            <a:noFill/>
            <a:miter lim="800000"/>
            <a:headEnd/>
            <a:tailEnd/>
          </a:ln>
        </p:spPr>
        <p:txBody>
          <a:bodyPr>
            <a:spAutoFit/>
          </a:bodyPr>
          <a:lstStyle/>
          <a:p>
            <a:pPr algn="ctr"/>
            <a:r>
              <a:rPr lang="en-US" sz="3600" b="1" dirty="0"/>
              <a:t>Special Monthly Pension (SMP) Benefits</a:t>
            </a:r>
          </a:p>
        </p:txBody>
      </p:sp>
      <p:sp>
        <p:nvSpPr>
          <p:cNvPr id="4" name="TextBox 3"/>
          <p:cNvSpPr txBox="1">
            <a:spLocks noChangeArrowheads="1"/>
          </p:cNvSpPr>
          <p:nvPr/>
        </p:nvSpPr>
        <p:spPr bwMode="auto">
          <a:xfrm>
            <a:off x="228600" y="1066800"/>
            <a:ext cx="8686800" cy="4524315"/>
          </a:xfrm>
          <a:prstGeom prst="rect">
            <a:avLst/>
          </a:prstGeom>
          <a:noFill/>
          <a:ln w="9525">
            <a:noFill/>
            <a:miter lim="800000"/>
            <a:headEnd/>
            <a:tailEnd/>
          </a:ln>
        </p:spPr>
        <p:txBody>
          <a:bodyPr>
            <a:spAutoFit/>
          </a:bodyPr>
          <a:lstStyle/>
          <a:p>
            <a:r>
              <a:rPr lang="en-US" sz="3200" b="1" dirty="0" smtClean="0"/>
              <a:t>Aid </a:t>
            </a:r>
            <a:r>
              <a:rPr lang="en-US" sz="3200" b="1" dirty="0"/>
              <a:t>&amp; Attendance (</a:t>
            </a:r>
            <a:r>
              <a:rPr lang="en-US" sz="3200" b="1" dirty="0" smtClean="0"/>
              <a:t>A&amp;A) benefits </a:t>
            </a:r>
            <a:r>
              <a:rPr lang="en-US" sz="3200" b="1" dirty="0"/>
              <a:t>are granted </a:t>
            </a:r>
            <a:r>
              <a:rPr lang="en-US" sz="3200" b="1" dirty="0" smtClean="0"/>
              <a:t>by Rating Board decision when </a:t>
            </a:r>
            <a:r>
              <a:rPr lang="en-US" sz="3200" b="1" dirty="0"/>
              <a:t>the claimant is determined to be in the need of aid &amp; attendance of another person to protect themselves from the hazards of daily living and keep themselves clean</a:t>
            </a:r>
            <a:r>
              <a:rPr lang="en-US" sz="3200" b="1" dirty="0" smtClean="0"/>
              <a:t>.</a:t>
            </a:r>
          </a:p>
          <a:p>
            <a:endParaRPr lang="en-US" sz="3200" b="1" dirty="0"/>
          </a:p>
          <a:p>
            <a:r>
              <a:rPr lang="en-US" sz="3200" b="1" dirty="0"/>
              <a:t>A&amp;A benefits may be conceded when the claimant is in the receipt of nursing care in a </a:t>
            </a:r>
            <a:r>
              <a:rPr lang="en-US" sz="3200" b="1" u="sng" dirty="0"/>
              <a:t>state licensed nursing care facility</a:t>
            </a:r>
            <a:r>
              <a:rPr lang="en-US" sz="3200" b="1" dirty="0"/>
              <a:t>.</a:t>
            </a:r>
          </a:p>
        </p:txBody>
      </p:sp>
      <p:sp>
        <p:nvSpPr>
          <p:cNvPr id="5" name="Slide Number Placeholder 4"/>
          <p:cNvSpPr>
            <a:spLocks noGrp="1"/>
          </p:cNvSpPr>
          <p:nvPr>
            <p:ph type="sldNum" sz="quarter" idx="12"/>
          </p:nvPr>
        </p:nvSpPr>
        <p:spPr/>
        <p:txBody>
          <a:bodyPr/>
          <a:lstStyle/>
          <a:p>
            <a:fld id="{2FD2DE8E-26AA-4AB9-9D0B-EF80CBBF3E5B}"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2"/>
          <p:cNvSpPr txBox="1">
            <a:spLocks noChangeArrowheads="1"/>
          </p:cNvSpPr>
          <p:nvPr/>
        </p:nvSpPr>
        <p:spPr bwMode="auto">
          <a:xfrm>
            <a:off x="762000" y="762000"/>
            <a:ext cx="7772400" cy="5016758"/>
          </a:xfrm>
          <a:prstGeom prst="rect">
            <a:avLst/>
          </a:prstGeom>
          <a:noFill/>
          <a:ln w="9525">
            <a:noFill/>
            <a:miter lim="800000"/>
            <a:headEnd/>
            <a:tailEnd/>
          </a:ln>
        </p:spPr>
        <p:txBody>
          <a:bodyPr>
            <a:spAutoFit/>
          </a:bodyPr>
          <a:lstStyle/>
          <a:p>
            <a:r>
              <a:rPr lang="en-US" sz="3200" b="1" dirty="0"/>
              <a:t>Certification </a:t>
            </a:r>
            <a:r>
              <a:rPr lang="en-US" sz="3200" b="1" dirty="0" smtClean="0"/>
              <a:t>from a State Licensed Nursing Care Facility that </a:t>
            </a:r>
            <a:r>
              <a:rPr lang="en-US" sz="3200" b="1" dirty="0"/>
              <a:t>a claimant is receiving nursing services as a patient in </a:t>
            </a:r>
            <a:r>
              <a:rPr lang="en-US" sz="3200" b="1" dirty="0" smtClean="0"/>
              <a:t>that </a:t>
            </a:r>
            <a:r>
              <a:rPr lang="en-US" sz="3200" b="1" dirty="0"/>
              <a:t>licensed </a:t>
            </a:r>
            <a:r>
              <a:rPr lang="en-US" sz="3200" b="1" dirty="0" smtClean="0"/>
              <a:t>facility other than for temporary rehabilitation will </a:t>
            </a:r>
            <a:r>
              <a:rPr lang="en-US" sz="3200" b="1" dirty="0"/>
              <a:t>be accepted as evidence of the need for aid &amp; attendance.  </a:t>
            </a:r>
            <a:endParaRPr lang="en-US" sz="3200" b="1" dirty="0" smtClean="0"/>
          </a:p>
          <a:p>
            <a:endParaRPr lang="en-US" sz="3200" b="1" dirty="0" smtClean="0"/>
          </a:p>
          <a:p>
            <a:r>
              <a:rPr lang="en-US" sz="3200" b="1" dirty="0" smtClean="0"/>
              <a:t>The </a:t>
            </a:r>
            <a:r>
              <a:rPr lang="en-US" sz="3200" b="1" dirty="0"/>
              <a:t>full cost of nursing home care will be accepted as </a:t>
            </a:r>
            <a:r>
              <a:rPr lang="en-US" sz="3200" b="1" dirty="0" smtClean="0"/>
              <a:t>unusual medical </a:t>
            </a:r>
            <a:r>
              <a:rPr lang="en-US" sz="3200" b="1" dirty="0"/>
              <a:t>expense for pension </a:t>
            </a:r>
            <a:r>
              <a:rPr lang="en-US" sz="3200" b="1" dirty="0" smtClean="0"/>
              <a:t>purposes.</a:t>
            </a:r>
            <a:endParaRPr lang="en-US" sz="32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2"/>
          <p:cNvSpPr txBox="1">
            <a:spLocks noChangeArrowheads="1"/>
          </p:cNvSpPr>
          <p:nvPr/>
        </p:nvSpPr>
        <p:spPr bwMode="auto">
          <a:xfrm>
            <a:off x="304800" y="381000"/>
            <a:ext cx="8534400" cy="5016758"/>
          </a:xfrm>
          <a:prstGeom prst="rect">
            <a:avLst/>
          </a:prstGeom>
          <a:noFill/>
          <a:ln w="9525">
            <a:noFill/>
            <a:miter lim="800000"/>
            <a:headEnd/>
            <a:tailEnd/>
          </a:ln>
        </p:spPr>
        <p:txBody>
          <a:bodyPr wrap="square">
            <a:spAutoFit/>
          </a:bodyPr>
          <a:lstStyle/>
          <a:p>
            <a:r>
              <a:rPr lang="en-US" sz="3200" b="1" dirty="0"/>
              <a:t>Claimants </a:t>
            </a:r>
            <a:r>
              <a:rPr lang="en-US" sz="3200" b="1" dirty="0" smtClean="0"/>
              <a:t>entitled to Housebound or Aid &amp; Attendance benefits by Rating Board decision based on medical report of disability and limitations, 21-2680, but </a:t>
            </a:r>
            <a:r>
              <a:rPr lang="en-US" sz="3200" b="1" dirty="0"/>
              <a:t>not </a:t>
            </a:r>
            <a:r>
              <a:rPr lang="en-US" sz="3200" b="1" dirty="0" smtClean="0"/>
              <a:t>residing in </a:t>
            </a:r>
            <a:r>
              <a:rPr lang="en-US" sz="3200" b="1" dirty="0"/>
              <a:t>a licensed nursing home </a:t>
            </a:r>
            <a:r>
              <a:rPr lang="en-US" sz="3200" b="1" dirty="0" smtClean="0"/>
              <a:t>such as living at home or as a resident in an Assisted Living Facility must document the </a:t>
            </a:r>
            <a:r>
              <a:rPr lang="en-US" sz="3200" b="1" dirty="0"/>
              <a:t>services provided and the cost of those </a:t>
            </a:r>
            <a:r>
              <a:rPr lang="en-US" sz="3200" b="1" dirty="0" smtClean="0"/>
              <a:t>services by either a facility report, VA Form 21-0779, or in home attendant care giver affidavit.   </a:t>
            </a:r>
            <a:endParaRPr lang="en-US"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4893647"/>
          </a:xfrm>
          <a:prstGeom prst="rect">
            <a:avLst/>
          </a:prstGeom>
          <a:noFill/>
        </p:spPr>
        <p:txBody>
          <a:bodyPr wrap="square" rtlCol="0">
            <a:spAutoFit/>
          </a:bodyPr>
          <a:lstStyle/>
          <a:p>
            <a:r>
              <a:rPr lang="en-US" sz="2400" b="1" dirty="0" smtClean="0"/>
              <a:t>“Custodial care” is the same as room and board.  Because the individual needs to live in a protected environment, all unreimbursed fees paid to the institution for custodial care ('room and board') . . . are deductible expenses.  </a:t>
            </a:r>
          </a:p>
          <a:p>
            <a:endParaRPr lang="en-US" sz="2400" b="1" dirty="0" smtClean="0"/>
          </a:p>
          <a:p>
            <a:r>
              <a:rPr lang="en-US" sz="2400" b="1" dirty="0" smtClean="0"/>
              <a:t>As defined in VA regulations, Activities of Daily Living, (ADLs) are “basic self-care and includes bathing or showering, dressing, eating, getting in or out of bed or a chair, and using the toilet.”  </a:t>
            </a:r>
          </a:p>
          <a:p>
            <a:endParaRPr lang="en-US" sz="2400" b="1" dirty="0" smtClean="0"/>
          </a:p>
          <a:p>
            <a:r>
              <a:rPr lang="en-US" sz="2400" b="1" dirty="0" smtClean="0"/>
              <a:t>To preserve the integrity of the pension program, VA considers a facility to provide custodial care if it assists an individual with two or more ADLs.  Accordingly, for pension purposes, </a:t>
            </a:r>
            <a:endParaRPr lang="en-US" sz="24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28600" y="177090"/>
            <a:ext cx="8610600" cy="581697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ea typeface="Times New Roman" pitchFamily="18" charset="0"/>
                <a:cs typeface="Arial" pitchFamily="34" charset="0"/>
              </a:rPr>
              <a:t>The cost of room and board at a residential facility </a:t>
            </a:r>
            <a:r>
              <a:rPr kumimoji="0" lang="en-US" sz="2400" b="1" i="0" u="sng" strike="noStrike" cap="none" normalizeH="0" baseline="0" dirty="0" smtClean="0">
                <a:ln>
                  <a:noFill/>
                </a:ln>
                <a:solidFill>
                  <a:schemeClr val="tx1"/>
                </a:solidFill>
                <a:effectLst/>
                <a:ea typeface="Times New Roman" pitchFamily="18" charset="0"/>
                <a:cs typeface="Arial" pitchFamily="34" charset="0"/>
              </a:rPr>
              <a:t>is</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 UME if the facility provides custodial care to the individual, </a:t>
            </a:r>
            <a:r>
              <a:rPr kumimoji="0" lang="en-US" sz="2400" b="1" i="0" u="sng" strike="noStrike" cap="none" normalizeH="0" baseline="0" dirty="0" smtClean="0">
                <a:ln>
                  <a:noFill/>
                </a:ln>
                <a:solidFill>
                  <a:schemeClr val="tx1"/>
                </a:solidFill>
                <a:effectLst/>
                <a:ea typeface="Times New Roman" pitchFamily="18" charset="0"/>
                <a:cs typeface="Arial" pitchFamily="34" charset="0"/>
              </a:rPr>
              <a:t>or</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the individual's physician states in writing that the claimant must reside in that facility to separately contract for custodial care with a third-party provider.</a:t>
            </a:r>
          </a:p>
          <a:p>
            <a:pPr marL="0" marR="0" lvl="0" indent="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ea typeface="Times New Roman" pitchFamily="18" charset="0"/>
                <a:cs typeface="Arial" pitchFamily="34" charset="0"/>
              </a:rPr>
              <a:t>A facility provides custodial care if it assists the individual with two or more ADLs.</a:t>
            </a:r>
          </a:p>
          <a:p>
            <a:pPr marL="0" marR="0" lvl="0" indent="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ea typeface="Times New Roman" pitchFamily="18" charset="0"/>
                <a:cs typeface="Arial" pitchFamily="34" charset="0"/>
              </a:rPr>
              <a:t>If the facility does not provide the claimant custodial care, or the claimant's physician does not prescribe care by a third-party provider in that facility, VA will not deduct room and board paid to the facility but will deduct the cost of any medical or nursing services obtained from a third-party provider.</a:t>
            </a:r>
            <a:endParaRPr kumimoji="0" lang="en-US" sz="24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2FD2DE8E-26AA-4AB9-9D0B-EF80CBBF3E5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696200" cy="584775"/>
          </a:xfrm>
          <a:prstGeom prst="rect">
            <a:avLst/>
          </a:prstGeom>
          <a:noFill/>
        </p:spPr>
        <p:txBody>
          <a:bodyPr wrap="square" rtlCol="0">
            <a:spAutoFit/>
          </a:bodyPr>
          <a:lstStyle/>
          <a:p>
            <a:pPr algn="ctr"/>
            <a:r>
              <a:rPr lang="en-US" sz="3200" b="1" dirty="0" smtClean="0"/>
              <a:t>VA Form 21-0958, Notice of Disagreement</a:t>
            </a:r>
            <a:endParaRPr lang="en-US" sz="3200" b="1" dirty="0"/>
          </a:p>
        </p:txBody>
      </p:sp>
      <p:graphicFrame>
        <p:nvGraphicFramePr>
          <p:cNvPr id="4" name="Object 3">
            <a:hlinkClick r:id="rId3" action="ppaction://hlinkfile"/>
          </p:cNvPr>
          <p:cNvGraphicFramePr>
            <a:graphicFrameLocks noChangeAspect="1"/>
          </p:cNvGraphicFramePr>
          <p:nvPr/>
        </p:nvGraphicFramePr>
        <p:xfrm>
          <a:off x="1828801" y="1447800"/>
          <a:ext cx="5410200" cy="5410199"/>
        </p:xfrm>
        <a:graphic>
          <a:graphicData uri="http://schemas.openxmlformats.org/presentationml/2006/ole">
            <p:oleObj spid="_x0000_s1026" name="Acrobat Document" r:id="rId4" imgW="5830114" imgH="7542857" progId="AcroExch.Document.7">
              <p:embed/>
            </p:oleObj>
          </a:graphicData>
        </a:graphic>
      </p:graphicFrame>
      <p:sp>
        <p:nvSpPr>
          <p:cNvPr id="5" name="Slide Number Placeholder 4"/>
          <p:cNvSpPr>
            <a:spLocks noGrp="1"/>
          </p:cNvSpPr>
          <p:nvPr>
            <p:ph type="sldNum" sz="quarter" idx="12"/>
          </p:nvPr>
        </p:nvSpPr>
        <p:spPr/>
        <p:txBody>
          <a:bodyPr/>
          <a:lstStyle/>
          <a:p>
            <a:fld id="{2FD2DE8E-26AA-4AB9-9D0B-EF80CBBF3E5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369332"/>
          </a:xfrm>
          <a:prstGeom prst="rect">
            <a:avLst/>
          </a:prstGeom>
          <a:noFill/>
        </p:spPr>
        <p:txBody>
          <a:bodyPr wrap="square" rtlCol="0">
            <a:spAutoFit/>
          </a:bodyPr>
          <a:lstStyle/>
          <a:p>
            <a:endParaRPr lang="en-US" dirty="0"/>
          </a:p>
        </p:txBody>
      </p:sp>
      <p:sp>
        <p:nvSpPr>
          <p:cNvPr id="33793" name="Rectangle 1"/>
          <p:cNvSpPr>
            <a:spLocks noChangeArrowheads="1"/>
          </p:cNvSpPr>
          <p:nvPr/>
        </p:nvSpPr>
        <p:spPr bwMode="auto">
          <a:xfrm>
            <a:off x="228600" y="590549"/>
            <a:ext cx="8686800" cy="575542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dirty="0" smtClean="0">
                <a:ea typeface="Times New Roman" pitchFamily="18" charset="0"/>
                <a:cs typeface="Arial" pitchFamily="34" charset="0"/>
              </a:rPr>
              <a:t>C</a:t>
            </a:r>
            <a:r>
              <a:rPr kumimoji="0" lang="en-US" sz="2200" b="1" i="0" u="none" strike="noStrike" cap="none" normalizeH="0" baseline="0" dirty="0" smtClean="0">
                <a:ln>
                  <a:noFill/>
                </a:ln>
                <a:solidFill>
                  <a:schemeClr val="tx1"/>
                </a:solidFill>
                <a:effectLst/>
                <a:ea typeface="Times New Roman" pitchFamily="18" charset="0"/>
                <a:cs typeface="Arial" pitchFamily="34" charset="0"/>
              </a:rPr>
              <a:t>laims for room and board as a UME when a facility provides assistance with Instrumental Activities of Daily Living  (IADLs).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ea typeface="Times New Roman" pitchFamily="18" charset="0"/>
                <a:cs typeface="Arial" pitchFamily="34" charset="0"/>
              </a:rPr>
              <a:t>VA regulations define IADLs as “activities other than self-care that are needed for independent living, such as meal preparation, doing housework and other chores, shopping, traveling, doing laundry, being responsible for one's own medications, and using a telephone.”   As a general rule, charges for assistance with IADLs are not UMEs for pension purposes because such assistance is not a medical or nursing service.  </a:t>
            </a:r>
            <a:endParaRPr kumimoji="0" lang="en-US" sz="2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ea typeface="Times New Roman" pitchFamily="18" charset="0"/>
                <a:cs typeface="Arial" pitchFamily="34" charset="0"/>
              </a:rPr>
              <a:t>However, VA will deduct the cost of assistance with IADLs from the individual's income when:</a:t>
            </a:r>
            <a:endParaRPr kumimoji="0" lang="en-US" sz="2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200" b="1" i="0" u="none" strike="noStrike" cap="none" normalizeH="0" baseline="0" dirty="0" smtClean="0">
                <a:ln>
                  <a:noFill/>
                </a:ln>
                <a:solidFill>
                  <a:schemeClr val="tx1"/>
                </a:solidFill>
                <a:effectLst/>
                <a:ea typeface="Times New Roman" pitchFamily="18" charset="0"/>
                <a:cs typeface="Arial" pitchFamily="34" charset="0"/>
              </a:rPr>
              <a:t>The individual is entitled to pension at the A&amp;A or housebound rate (by rating</a:t>
            </a:r>
            <a:r>
              <a:rPr kumimoji="0" lang="en-US" sz="2200" b="1" i="0" u="none" strike="noStrike" cap="none" normalizeH="0" dirty="0" smtClean="0">
                <a:ln>
                  <a:noFill/>
                </a:ln>
                <a:solidFill>
                  <a:schemeClr val="tx1"/>
                </a:solidFill>
                <a:effectLst/>
                <a:ea typeface="Times New Roman" pitchFamily="18" charset="0"/>
                <a:cs typeface="Arial" pitchFamily="34" charset="0"/>
              </a:rPr>
              <a:t> decision)</a:t>
            </a:r>
            <a:r>
              <a:rPr kumimoji="0" lang="en-US" sz="2200" b="1" i="0" u="none" strike="noStrike" cap="none" normalizeH="0" baseline="0" dirty="0" smtClean="0">
                <a:ln>
                  <a:noFill/>
                </a:ln>
                <a:solidFill>
                  <a:schemeClr val="tx1"/>
                </a:solidFill>
                <a:effectLst/>
                <a:ea typeface="Times New Roman" pitchFamily="18" charset="0"/>
                <a:cs typeface="Arial" pitchFamily="34" charset="0"/>
              </a:rPr>
              <a:t>, or a physician has certified that the claimant has a need to be in a protected environment,     AND</a:t>
            </a:r>
            <a:endParaRPr kumimoji="0" lang="en-US" sz="2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200" b="1" i="0" u="none" strike="noStrike" cap="none" normalizeH="0" baseline="0" dirty="0" smtClean="0">
                <a:ln>
                  <a:noFill/>
                </a:ln>
                <a:solidFill>
                  <a:schemeClr val="tx1"/>
                </a:solidFill>
                <a:effectLst/>
                <a:ea typeface="Times New Roman" pitchFamily="18" charset="0"/>
                <a:cs typeface="Arial" pitchFamily="34" charset="0"/>
              </a:rPr>
              <a:t>The facility provides medical services or assistance with ADLs to the individual. </a:t>
            </a:r>
            <a:endParaRPr kumimoji="0" lang="en-US" sz="2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tx1"/>
              </a:solidFill>
              <a:effectLst/>
              <a:cs typeface="Arial" pitchFamily="34" charset="0"/>
            </a:endParaRPr>
          </a:p>
        </p:txBody>
      </p:sp>
      <p:sp>
        <p:nvSpPr>
          <p:cNvPr id="4" name="Slide Number Placeholder 3"/>
          <p:cNvSpPr>
            <a:spLocks noGrp="1"/>
          </p:cNvSpPr>
          <p:nvPr>
            <p:ph type="sldNum" sz="quarter" idx="12"/>
          </p:nvPr>
        </p:nvSpPr>
        <p:spPr/>
        <p:txBody>
          <a:bodyPr/>
          <a:lstStyle/>
          <a:p>
            <a:fld id="{2FD2DE8E-26AA-4AB9-9D0B-EF80CBBF3E5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533400"/>
            <a:ext cx="8763000" cy="4832350"/>
          </a:xfrm>
          <a:prstGeom prst="rect">
            <a:avLst/>
          </a:prstGeom>
          <a:noFill/>
          <a:ln w="9525">
            <a:noFill/>
            <a:miter lim="800000"/>
            <a:headEnd/>
            <a:tailEnd/>
          </a:ln>
        </p:spPr>
        <p:txBody>
          <a:bodyPr>
            <a:spAutoFit/>
          </a:bodyPr>
          <a:lstStyle/>
          <a:p>
            <a:r>
              <a:rPr lang="en-US" sz="2800" b="1" dirty="0"/>
              <a:t>VA must have complete income, net worth and medical expense data.</a:t>
            </a:r>
          </a:p>
          <a:p>
            <a:endParaRPr lang="en-US" sz="2800" b="1" dirty="0"/>
          </a:p>
          <a:p>
            <a:r>
              <a:rPr lang="en-US" sz="2800" b="1" dirty="0"/>
              <a:t>Income:			month		annual</a:t>
            </a:r>
          </a:p>
          <a:p>
            <a:r>
              <a:rPr lang="en-US" sz="2800" b="1" dirty="0"/>
              <a:t>Vet Social Security       </a:t>
            </a:r>
            <a:r>
              <a:rPr lang="en-US" sz="2800" b="1" dirty="0" smtClean="0"/>
              <a:t>$ 1,196.90</a:t>
            </a:r>
            <a:r>
              <a:rPr lang="en-US" sz="2800" b="1" dirty="0"/>
              <a:t>	        </a:t>
            </a:r>
            <a:r>
              <a:rPr lang="en-US" sz="2800" b="1" dirty="0" smtClean="0"/>
              <a:t> </a:t>
            </a:r>
            <a:r>
              <a:rPr lang="en-US" sz="2800" b="1" dirty="0"/>
              <a:t>$</a:t>
            </a:r>
            <a:r>
              <a:rPr lang="en-US" sz="2800" b="1" dirty="0" smtClean="0"/>
              <a:t>14,362</a:t>
            </a:r>
            <a:endParaRPr lang="en-US" sz="2800" b="1" dirty="0"/>
          </a:p>
          <a:p>
            <a:r>
              <a:rPr lang="en-US" sz="2800" b="1" dirty="0"/>
              <a:t>Vet retirement		  615.00		  </a:t>
            </a:r>
            <a:r>
              <a:rPr lang="en-US" sz="2800" b="1" dirty="0" smtClean="0"/>
              <a:t>7,380</a:t>
            </a:r>
            <a:endParaRPr lang="en-US" sz="2800" b="1" dirty="0"/>
          </a:p>
          <a:p>
            <a:r>
              <a:rPr lang="en-US" sz="2800" b="1" dirty="0"/>
              <a:t>Spouse Social Security	  876.40		</a:t>
            </a:r>
            <a:r>
              <a:rPr lang="en-US" sz="2800" b="1" dirty="0" smtClean="0"/>
              <a:t>10,516</a:t>
            </a:r>
            <a:endParaRPr lang="en-US" sz="2800" b="1" dirty="0"/>
          </a:p>
          <a:p>
            <a:r>
              <a:rPr lang="en-US" sz="2800" b="1" dirty="0"/>
              <a:t>Spouse retirement	  </a:t>
            </a:r>
            <a:r>
              <a:rPr lang="en-US" sz="2800" b="1" dirty="0" smtClean="0"/>
              <a:t>	  443.00</a:t>
            </a:r>
            <a:r>
              <a:rPr lang="en-US" sz="2800" b="1" dirty="0"/>
              <a:t>		  </a:t>
            </a:r>
            <a:r>
              <a:rPr lang="en-US" sz="2800" b="1" dirty="0" smtClean="0"/>
              <a:t>5,316</a:t>
            </a:r>
            <a:endParaRPr lang="en-US" sz="2800" b="1" dirty="0"/>
          </a:p>
          <a:p>
            <a:r>
              <a:rPr lang="en-US" sz="2800" b="1" dirty="0"/>
              <a:t>Interest on investment	  150.00		  </a:t>
            </a:r>
            <a:r>
              <a:rPr lang="en-US" sz="2800" b="1" dirty="0" smtClean="0"/>
              <a:t>1,800</a:t>
            </a:r>
            <a:endParaRPr lang="en-US" sz="2800" b="1" dirty="0"/>
          </a:p>
          <a:p>
            <a:endParaRPr lang="en-US" sz="2800" b="1" dirty="0"/>
          </a:p>
          <a:p>
            <a:r>
              <a:rPr lang="en-US" sz="2800" b="1" dirty="0"/>
              <a:t>	Total household income			$</a:t>
            </a:r>
            <a:r>
              <a:rPr lang="en-US" sz="2800" b="1" dirty="0" smtClean="0"/>
              <a:t>39,374</a:t>
            </a:r>
            <a:r>
              <a:rPr lang="en-US" sz="2800" b="1" dirty="0"/>
              <a:t>	</a:t>
            </a:r>
            <a:endParaRPr lang="en-US"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1000" y="228600"/>
            <a:ext cx="8534400" cy="6002338"/>
          </a:xfrm>
          <a:prstGeom prst="rect">
            <a:avLst/>
          </a:prstGeom>
          <a:noFill/>
          <a:ln w="9525">
            <a:noFill/>
            <a:miter lim="800000"/>
            <a:headEnd/>
            <a:tailEnd/>
          </a:ln>
        </p:spPr>
        <p:txBody>
          <a:bodyPr>
            <a:spAutoFit/>
          </a:bodyPr>
          <a:lstStyle/>
          <a:p>
            <a:r>
              <a:rPr lang="en-US" sz="3200" b="1" dirty="0"/>
              <a:t>Problem??</a:t>
            </a:r>
          </a:p>
          <a:p>
            <a:endParaRPr lang="en-US" sz="3200" b="1" dirty="0"/>
          </a:p>
          <a:p>
            <a:r>
              <a:rPr lang="en-US" sz="3200" b="1" dirty="0"/>
              <a:t>Maximum income limit for veteran in need of A&amp;A with one dependent??</a:t>
            </a:r>
          </a:p>
          <a:p>
            <a:endParaRPr lang="en-US" sz="3200" b="1" dirty="0"/>
          </a:p>
          <a:p>
            <a:r>
              <a:rPr lang="en-US" sz="3200" b="1" dirty="0"/>
              <a:t>$</a:t>
            </a:r>
            <a:r>
              <a:rPr lang="en-US" sz="3200" b="1" dirty="0" smtClean="0"/>
              <a:t>24,652 </a:t>
            </a:r>
            <a:r>
              <a:rPr lang="en-US" sz="3200" b="1" dirty="0"/>
              <a:t>annually</a:t>
            </a:r>
          </a:p>
          <a:p>
            <a:endParaRPr lang="en-US" sz="3200" b="1" dirty="0"/>
          </a:p>
          <a:p>
            <a:r>
              <a:rPr lang="en-US" sz="3200" b="1" dirty="0"/>
              <a:t>Vet’s household income is $</a:t>
            </a:r>
            <a:r>
              <a:rPr lang="en-US" sz="3200" b="1" dirty="0" smtClean="0"/>
              <a:t>39,374</a:t>
            </a:r>
            <a:endParaRPr lang="en-US" sz="3200" b="1" dirty="0"/>
          </a:p>
          <a:p>
            <a:endParaRPr lang="en-US" sz="3200" b="1" dirty="0"/>
          </a:p>
          <a:p>
            <a:r>
              <a:rPr lang="en-US" sz="3200" b="1" dirty="0"/>
              <a:t>Vet is $</a:t>
            </a:r>
            <a:r>
              <a:rPr lang="en-US" sz="3200" b="1" dirty="0" smtClean="0"/>
              <a:t>14,722 </a:t>
            </a:r>
            <a:r>
              <a:rPr lang="en-US" sz="3200" b="1" dirty="0"/>
              <a:t>over income for pension.  </a:t>
            </a:r>
          </a:p>
          <a:p>
            <a:endParaRPr lang="en-US" sz="3200" b="1" dirty="0"/>
          </a:p>
          <a:p>
            <a:r>
              <a:rPr lang="en-US" sz="3200" b="1" dirty="0"/>
              <a:t>What is the possibility?</a:t>
            </a:r>
          </a:p>
        </p:txBody>
      </p:sp>
      <p:sp>
        <p:nvSpPr>
          <p:cNvPr id="4" name="Slide Number Placeholder 3"/>
          <p:cNvSpPr>
            <a:spLocks noGrp="1"/>
          </p:cNvSpPr>
          <p:nvPr>
            <p:ph type="sldNum" sz="quarter" idx="12"/>
          </p:nvPr>
        </p:nvSpPr>
        <p:spPr/>
        <p:txBody>
          <a:bodyPr/>
          <a:lstStyle/>
          <a:p>
            <a:fld id="{2FD2DE8E-26AA-4AB9-9D0B-EF80CBBF3E5B}"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2400" y="304800"/>
            <a:ext cx="8763000" cy="6094413"/>
          </a:xfrm>
          <a:prstGeom prst="rect">
            <a:avLst/>
          </a:prstGeom>
          <a:noFill/>
          <a:ln w="9525">
            <a:noFill/>
            <a:miter lim="800000"/>
            <a:headEnd/>
            <a:tailEnd/>
          </a:ln>
        </p:spPr>
        <p:txBody>
          <a:bodyPr>
            <a:spAutoFit/>
          </a:bodyPr>
          <a:lstStyle/>
          <a:p>
            <a:r>
              <a:rPr lang="en-US" sz="3000" b="1" dirty="0"/>
              <a:t>Vet and his wife have </a:t>
            </a:r>
            <a:r>
              <a:rPr lang="en-US" sz="3000" b="1" dirty="0" smtClean="0"/>
              <a:t>in home medical </a:t>
            </a:r>
            <a:r>
              <a:rPr lang="en-US" sz="3000" b="1" dirty="0"/>
              <a:t>expenses:</a:t>
            </a:r>
          </a:p>
          <a:p>
            <a:r>
              <a:rPr lang="en-US" sz="3000" b="1" dirty="0"/>
              <a:t>					monthly		annual</a:t>
            </a:r>
          </a:p>
          <a:p>
            <a:r>
              <a:rPr lang="en-US" sz="3000" b="1" dirty="0"/>
              <a:t>Vet Medicaid premium	</a:t>
            </a:r>
            <a:r>
              <a:rPr lang="en-US" sz="3000" b="1" dirty="0" smtClean="0"/>
              <a:t>	$ 104.90</a:t>
            </a:r>
            <a:r>
              <a:rPr lang="en-US" sz="3000" b="1" dirty="0"/>
              <a:t>	      $</a:t>
            </a:r>
            <a:r>
              <a:rPr lang="en-US" sz="3000" b="1" dirty="0" smtClean="0"/>
              <a:t>1,258.80</a:t>
            </a:r>
            <a:endParaRPr lang="en-US" sz="3000" b="1" dirty="0"/>
          </a:p>
          <a:p>
            <a:r>
              <a:rPr lang="en-US" sz="3000" b="1" dirty="0"/>
              <a:t>Wife Medicaid premium         </a:t>
            </a:r>
            <a:r>
              <a:rPr lang="en-US" sz="3000" b="1" dirty="0" smtClean="0"/>
              <a:t>   104.90              1,258.80</a:t>
            </a:r>
            <a:endParaRPr lang="en-US" sz="3000" b="1" dirty="0"/>
          </a:p>
          <a:p>
            <a:r>
              <a:rPr lang="en-US" sz="3000" b="1" dirty="0"/>
              <a:t>Supplemental insurance policy premium   </a:t>
            </a:r>
          </a:p>
          <a:p>
            <a:r>
              <a:rPr lang="en-US" sz="3000" b="1" dirty="0"/>
              <a:t>				           </a:t>
            </a:r>
            <a:r>
              <a:rPr lang="en-US" sz="3000" b="1" dirty="0" smtClean="0"/>
              <a:t>   210.00</a:t>
            </a:r>
            <a:r>
              <a:rPr lang="en-US" sz="3000" b="1" dirty="0"/>
              <a:t>	        2,520.00</a:t>
            </a:r>
          </a:p>
          <a:p>
            <a:r>
              <a:rPr lang="en-US" sz="3000" b="1" dirty="0"/>
              <a:t>Vet prescriptions        	           </a:t>
            </a:r>
            <a:r>
              <a:rPr lang="en-US" sz="3000" b="1" dirty="0" smtClean="0"/>
              <a:t>   310.00</a:t>
            </a:r>
            <a:r>
              <a:rPr lang="en-US" sz="3000" b="1" dirty="0"/>
              <a:t>	        3,720.00</a:t>
            </a:r>
          </a:p>
          <a:p>
            <a:r>
              <a:rPr lang="en-US" sz="3000" b="1" dirty="0"/>
              <a:t>Wife prescriptions      	             </a:t>
            </a:r>
            <a:r>
              <a:rPr lang="en-US" sz="3000" b="1" dirty="0" smtClean="0"/>
              <a:t>   42.50</a:t>
            </a:r>
            <a:r>
              <a:rPr lang="en-US" sz="3000" b="1" dirty="0"/>
              <a:t>	           510.00</a:t>
            </a:r>
          </a:p>
          <a:p>
            <a:r>
              <a:rPr lang="en-US" sz="3000" b="1" dirty="0"/>
              <a:t>MD visit co-pays 		   </a:t>
            </a:r>
            <a:r>
              <a:rPr lang="en-US" sz="3000" b="1" dirty="0" smtClean="0"/>
              <a:t>	     50.00 </a:t>
            </a:r>
            <a:r>
              <a:rPr lang="en-US" sz="3000" b="1" dirty="0"/>
              <a:t>	           600.00             </a:t>
            </a:r>
          </a:p>
          <a:p>
            <a:r>
              <a:rPr lang="en-US" sz="3000" b="1" dirty="0"/>
              <a:t>Vet diapers			  </a:t>
            </a:r>
            <a:r>
              <a:rPr lang="en-US" sz="3000" b="1" dirty="0" smtClean="0"/>
              <a:t>            144.00</a:t>
            </a:r>
            <a:r>
              <a:rPr lang="en-US" sz="3000" b="1" dirty="0"/>
              <a:t>	        1,728.00</a:t>
            </a:r>
          </a:p>
          <a:p>
            <a:r>
              <a:rPr lang="en-US" sz="3000" b="1" dirty="0"/>
              <a:t>Non prescription needs           </a:t>
            </a:r>
            <a:r>
              <a:rPr lang="en-US" sz="3000" b="1" dirty="0" smtClean="0"/>
              <a:t>     </a:t>
            </a:r>
            <a:r>
              <a:rPr lang="en-US" sz="3000" b="1" dirty="0"/>
              <a:t>32.00	           384.00</a:t>
            </a:r>
          </a:p>
          <a:p>
            <a:r>
              <a:rPr lang="en-US" sz="3000" b="1" dirty="0" smtClean="0"/>
              <a:t>In Home Nursing Aid               2,160.00</a:t>
            </a:r>
            <a:r>
              <a:rPr lang="en-US" sz="3000" b="1" dirty="0"/>
              <a:t>	      25,920.00</a:t>
            </a:r>
          </a:p>
          <a:p>
            <a:r>
              <a:rPr lang="en-US" sz="3000" b="1" dirty="0"/>
              <a:t>			Total				   $ </a:t>
            </a:r>
            <a:r>
              <a:rPr lang="en-US" sz="3000" b="1" dirty="0" smtClean="0"/>
              <a:t>37,899</a:t>
            </a:r>
            <a:endParaRPr lang="en-US" sz="30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 calcmode="lin" valueType="num">
                                      <p:cBhvr additive="base">
                                        <p:cTn id="5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 calcmode="lin" valueType="num">
                                      <p:cBhvr additive="base">
                                        <p:cTn id="6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1000" y="381000"/>
            <a:ext cx="8229600" cy="6094413"/>
          </a:xfrm>
          <a:prstGeom prst="rect">
            <a:avLst/>
          </a:prstGeom>
          <a:noFill/>
          <a:ln w="9525">
            <a:noFill/>
            <a:miter lim="800000"/>
            <a:headEnd/>
            <a:tailEnd/>
          </a:ln>
        </p:spPr>
        <p:txBody>
          <a:bodyPr>
            <a:spAutoFit/>
          </a:bodyPr>
          <a:lstStyle/>
          <a:p>
            <a:r>
              <a:rPr lang="en-US" sz="3000" b="1" dirty="0"/>
              <a:t>Reportable medical expenses		$</a:t>
            </a:r>
            <a:r>
              <a:rPr lang="en-US" sz="3000" b="1" dirty="0" smtClean="0"/>
              <a:t>37,899</a:t>
            </a:r>
            <a:endParaRPr lang="en-US" sz="3000" b="1" dirty="0"/>
          </a:p>
          <a:p>
            <a:r>
              <a:rPr lang="en-US" sz="3000" b="1" dirty="0"/>
              <a:t>Deductable (vet w/one </a:t>
            </a:r>
            <a:r>
              <a:rPr lang="en-US" sz="3000" b="1" dirty="0" err="1"/>
              <a:t>dep</a:t>
            </a:r>
            <a:r>
              <a:rPr lang="en-US" sz="3000" b="1" dirty="0"/>
              <a:t>)		              </a:t>
            </a:r>
            <a:r>
              <a:rPr lang="en-US" sz="3000" b="1" dirty="0" smtClean="0"/>
              <a:t>-   816</a:t>
            </a:r>
            <a:endParaRPr lang="en-US" sz="3000" b="1" dirty="0"/>
          </a:p>
          <a:p>
            <a:r>
              <a:rPr lang="en-US" sz="3000" b="1" dirty="0"/>
              <a:t>Allowable medical expenses			  </a:t>
            </a:r>
            <a:r>
              <a:rPr lang="en-US" sz="3000" b="1" dirty="0" smtClean="0"/>
              <a:t>37,083</a:t>
            </a:r>
            <a:endParaRPr lang="en-US" sz="3000" b="1" dirty="0"/>
          </a:p>
          <a:p>
            <a:endParaRPr lang="en-US" sz="3000" b="1" dirty="0"/>
          </a:p>
          <a:p>
            <a:r>
              <a:rPr lang="en-US" sz="3000" b="1" dirty="0"/>
              <a:t>Reported Household Income		  </a:t>
            </a:r>
            <a:r>
              <a:rPr lang="en-US" sz="3000" b="1" dirty="0" smtClean="0"/>
              <a:t>39,374</a:t>
            </a:r>
            <a:endParaRPr lang="en-US" sz="3000" b="1" dirty="0"/>
          </a:p>
          <a:p>
            <a:r>
              <a:rPr lang="en-US" sz="3000" b="1" dirty="0"/>
              <a:t>Allowable Medical Expenses	</a:t>
            </a:r>
            <a:r>
              <a:rPr lang="en-US" sz="3000" b="1" dirty="0" smtClean="0"/>
              <a:t>          - 37,083</a:t>
            </a:r>
            <a:endParaRPr lang="en-US" sz="3000" b="1" dirty="0"/>
          </a:p>
          <a:p>
            <a:r>
              <a:rPr lang="en-US" sz="3000" b="1" dirty="0"/>
              <a:t>Income for VA Purposes			    </a:t>
            </a:r>
            <a:r>
              <a:rPr lang="en-US" sz="3000" b="1" dirty="0" smtClean="0"/>
              <a:t>2,291</a:t>
            </a:r>
            <a:endParaRPr lang="en-US" sz="3000" b="1" dirty="0"/>
          </a:p>
          <a:p>
            <a:endParaRPr lang="en-US" sz="3000" b="1" dirty="0"/>
          </a:p>
          <a:p>
            <a:r>
              <a:rPr lang="en-US" sz="3000" b="1" dirty="0"/>
              <a:t>Max VA benefit (vet A&amp;A w/one </a:t>
            </a:r>
            <a:r>
              <a:rPr lang="en-US" sz="3000" b="1" dirty="0" err="1"/>
              <a:t>dep</a:t>
            </a:r>
            <a:r>
              <a:rPr lang="en-US" sz="3000" b="1" dirty="0"/>
              <a:t>)      </a:t>
            </a:r>
            <a:r>
              <a:rPr lang="en-US" sz="3000" b="1" dirty="0" smtClean="0"/>
              <a:t>  24,652</a:t>
            </a:r>
            <a:endParaRPr lang="en-US" sz="3000" b="1" dirty="0"/>
          </a:p>
          <a:p>
            <a:r>
              <a:rPr lang="en-US" sz="3000" b="1" dirty="0"/>
              <a:t>IVAP						           </a:t>
            </a:r>
            <a:r>
              <a:rPr lang="en-US" sz="3000" b="1" dirty="0" smtClean="0"/>
              <a:t> -  2,291</a:t>
            </a:r>
            <a:endParaRPr lang="en-US" sz="3000" b="1" dirty="0"/>
          </a:p>
          <a:p>
            <a:r>
              <a:rPr lang="en-US" sz="3000" b="1" dirty="0"/>
              <a:t>Annual Payable Benefit			  </a:t>
            </a:r>
            <a:r>
              <a:rPr lang="en-US" sz="3000" b="1" dirty="0" smtClean="0"/>
              <a:t>22,361</a:t>
            </a:r>
            <a:endParaRPr lang="en-US" sz="3000" b="1" dirty="0"/>
          </a:p>
          <a:p>
            <a:endParaRPr lang="en-US" sz="3000" b="1" dirty="0"/>
          </a:p>
          <a:p>
            <a:r>
              <a:rPr lang="en-US" sz="3000" b="1" dirty="0"/>
              <a:t>Monthly Benefit				            $</a:t>
            </a:r>
            <a:r>
              <a:rPr lang="en-US" sz="3000" b="1" dirty="0" smtClean="0"/>
              <a:t>1,863</a:t>
            </a:r>
            <a:endParaRPr lang="en-US" sz="30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2400" y="304800"/>
            <a:ext cx="8991600" cy="6093976"/>
          </a:xfrm>
          <a:prstGeom prst="rect">
            <a:avLst/>
          </a:prstGeom>
          <a:noFill/>
          <a:ln w="9525">
            <a:noFill/>
            <a:miter lim="800000"/>
            <a:headEnd/>
            <a:tailEnd/>
          </a:ln>
        </p:spPr>
        <p:txBody>
          <a:bodyPr wrap="square">
            <a:spAutoFit/>
          </a:bodyPr>
          <a:lstStyle/>
          <a:p>
            <a:r>
              <a:rPr lang="en-US" sz="3000" b="1" dirty="0"/>
              <a:t>Vet and his wife </a:t>
            </a:r>
            <a:r>
              <a:rPr lang="en-US" sz="3000" b="1" dirty="0" smtClean="0"/>
              <a:t>have Assisted Living medical expenses</a:t>
            </a:r>
            <a:r>
              <a:rPr lang="en-US" sz="3000" b="1" dirty="0"/>
              <a:t>:</a:t>
            </a:r>
          </a:p>
          <a:p>
            <a:r>
              <a:rPr lang="en-US" sz="3000" b="1" dirty="0"/>
              <a:t>					monthly		annual</a:t>
            </a:r>
          </a:p>
          <a:p>
            <a:r>
              <a:rPr lang="en-US" sz="3000" b="1" dirty="0"/>
              <a:t>Vet Medicaid premium	</a:t>
            </a:r>
            <a:r>
              <a:rPr lang="en-US" sz="3000" b="1" dirty="0" smtClean="0"/>
              <a:t>	$ 104.90</a:t>
            </a:r>
            <a:r>
              <a:rPr lang="en-US" sz="3000" b="1" dirty="0"/>
              <a:t>	      $</a:t>
            </a:r>
            <a:r>
              <a:rPr lang="en-US" sz="3000" b="1" dirty="0" smtClean="0"/>
              <a:t>1,258.80</a:t>
            </a:r>
            <a:endParaRPr lang="en-US" sz="3000" b="1" dirty="0"/>
          </a:p>
          <a:p>
            <a:r>
              <a:rPr lang="en-US" sz="3000" b="1" dirty="0"/>
              <a:t>Wife Medicaid premium         </a:t>
            </a:r>
            <a:r>
              <a:rPr lang="en-US" sz="3000" b="1" dirty="0" smtClean="0"/>
              <a:t>   104.90              1,258.80</a:t>
            </a:r>
            <a:endParaRPr lang="en-US" sz="3000" b="1" dirty="0"/>
          </a:p>
          <a:p>
            <a:r>
              <a:rPr lang="en-US" sz="3000" b="1" dirty="0"/>
              <a:t>Supplemental insurance policy premium   </a:t>
            </a:r>
          </a:p>
          <a:p>
            <a:r>
              <a:rPr lang="en-US" sz="3000" b="1" dirty="0"/>
              <a:t>				           </a:t>
            </a:r>
            <a:r>
              <a:rPr lang="en-US" sz="3000" b="1" dirty="0" smtClean="0"/>
              <a:t>   210.00</a:t>
            </a:r>
            <a:r>
              <a:rPr lang="en-US" sz="3000" b="1" dirty="0"/>
              <a:t>	        2,520.00</a:t>
            </a:r>
          </a:p>
          <a:p>
            <a:r>
              <a:rPr lang="en-US" sz="3000" b="1" dirty="0"/>
              <a:t>Vet prescriptions        	           </a:t>
            </a:r>
            <a:r>
              <a:rPr lang="en-US" sz="3000" b="1" dirty="0" smtClean="0"/>
              <a:t>   310.00</a:t>
            </a:r>
            <a:r>
              <a:rPr lang="en-US" sz="3000" b="1" dirty="0"/>
              <a:t>	        3,720.00</a:t>
            </a:r>
          </a:p>
          <a:p>
            <a:r>
              <a:rPr lang="en-US" sz="3000" b="1" dirty="0"/>
              <a:t>Wife prescriptions      	             </a:t>
            </a:r>
            <a:r>
              <a:rPr lang="en-US" sz="3000" b="1" dirty="0" smtClean="0"/>
              <a:t>   42.50</a:t>
            </a:r>
            <a:r>
              <a:rPr lang="en-US" sz="3000" b="1" dirty="0"/>
              <a:t>	           510.00</a:t>
            </a:r>
          </a:p>
          <a:p>
            <a:r>
              <a:rPr lang="en-US" sz="3000" b="1" dirty="0"/>
              <a:t>MD visit co-pays 		   </a:t>
            </a:r>
            <a:r>
              <a:rPr lang="en-US" sz="3000" b="1" dirty="0" smtClean="0"/>
              <a:t>	     50.00 </a:t>
            </a:r>
            <a:r>
              <a:rPr lang="en-US" sz="3000" b="1" dirty="0"/>
              <a:t>	           600.00             </a:t>
            </a:r>
          </a:p>
          <a:p>
            <a:r>
              <a:rPr lang="en-US" sz="3000" b="1" dirty="0"/>
              <a:t>Vet diapers			  </a:t>
            </a:r>
            <a:r>
              <a:rPr lang="en-US" sz="3000" b="1" dirty="0" smtClean="0"/>
              <a:t>            144.00</a:t>
            </a:r>
            <a:r>
              <a:rPr lang="en-US" sz="3000" b="1" dirty="0"/>
              <a:t>	        1,728.00</a:t>
            </a:r>
          </a:p>
          <a:p>
            <a:r>
              <a:rPr lang="en-US" sz="3000" b="1" dirty="0"/>
              <a:t>Non prescription needs           </a:t>
            </a:r>
            <a:r>
              <a:rPr lang="en-US" sz="3000" b="1" dirty="0" smtClean="0"/>
              <a:t>     </a:t>
            </a:r>
            <a:r>
              <a:rPr lang="en-US" sz="3000" b="1" dirty="0"/>
              <a:t>32.00	           384.00</a:t>
            </a:r>
          </a:p>
          <a:p>
            <a:r>
              <a:rPr lang="en-US" sz="3000" b="1" dirty="0" smtClean="0"/>
              <a:t>Assisted Living Facility	(Vet)	4,200.00</a:t>
            </a:r>
            <a:r>
              <a:rPr lang="en-US" sz="3000" b="1" dirty="0"/>
              <a:t>	      </a:t>
            </a:r>
            <a:r>
              <a:rPr lang="en-US" sz="3000" b="1" dirty="0" smtClean="0"/>
              <a:t>50,400.00</a:t>
            </a:r>
            <a:endParaRPr lang="en-US" sz="3000" b="1" dirty="0"/>
          </a:p>
          <a:p>
            <a:r>
              <a:rPr lang="en-US" sz="3000" b="1" dirty="0"/>
              <a:t>			Total				   $ </a:t>
            </a:r>
            <a:r>
              <a:rPr lang="en-US" sz="3000" b="1" dirty="0" smtClean="0"/>
              <a:t>62,378</a:t>
            </a:r>
            <a:endParaRPr lang="en-US" sz="30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 calcmode="lin" valueType="num">
                                      <p:cBhvr additive="base">
                                        <p:cTn id="5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 calcmode="lin" valueType="num">
                                      <p:cBhvr additive="base">
                                        <p:cTn id="6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1000" y="381000"/>
            <a:ext cx="8229600" cy="6094413"/>
          </a:xfrm>
          <a:prstGeom prst="rect">
            <a:avLst/>
          </a:prstGeom>
          <a:noFill/>
          <a:ln w="9525">
            <a:noFill/>
            <a:miter lim="800000"/>
            <a:headEnd/>
            <a:tailEnd/>
          </a:ln>
        </p:spPr>
        <p:txBody>
          <a:bodyPr>
            <a:spAutoFit/>
          </a:bodyPr>
          <a:lstStyle/>
          <a:p>
            <a:r>
              <a:rPr lang="en-US" sz="3000" b="1" dirty="0"/>
              <a:t>Reportable medical expenses		</a:t>
            </a:r>
            <a:r>
              <a:rPr lang="en-US" sz="3000" b="1" dirty="0" smtClean="0"/>
              <a:t>$62,378</a:t>
            </a:r>
            <a:endParaRPr lang="en-US" sz="3000" b="1" dirty="0"/>
          </a:p>
          <a:p>
            <a:r>
              <a:rPr lang="en-US" sz="3000" b="1" dirty="0"/>
              <a:t>Deductable (vet w/one </a:t>
            </a:r>
            <a:r>
              <a:rPr lang="en-US" sz="3000" b="1" dirty="0" err="1"/>
              <a:t>dep</a:t>
            </a:r>
            <a:r>
              <a:rPr lang="en-US" sz="3000" b="1" dirty="0"/>
              <a:t>)		              </a:t>
            </a:r>
            <a:r>
              <a:rPr lang="en-US" sz="3000" b="1" dirty="0" smtClean="0"/>
              <a:t>-   816</a:t>
            </a:r>
            <a:endParaRPr lang="en-US" sz="3000" b="1" dirty="0"/>
          </a:p>
          <a:p>
            <a:r>
              <a:rPr lang="en-US" sz="3000" b="1" dirty="0"/>
              <a:t>Allowable medical expenses			  </a:t>
            </a:r>
            <a:r>
              <a:rPr lang="en-US" sz="3000" b="1" dirty="0" smtClean="0"/>
              <a:t>61,562</a:t>
            </a:r>
            <a:endParaRPr lang="en-US" sz="3000" b="1" dirty="0"/>
          </a:p>
          <a:p>
            <a:endParaRPr lang="en-US" sz="3000" b="1" dirty="0"/>
          </a:p>
          <a:p>
            <a:r>
              <a:rPr lang="en-US" sz="3000" b="1" dirty="0"/>
              <a:t>Reported Household Income		  </a:t>
            </a:r>
            <a:r>
              <a:rPr lang="en-US" sz="3000" b="1" dirty="0" smtClean="0"/>
              <a:t>39,374</a:t>
            </a:r>
            <a:endParaRPr lang="en-US" sz="3000" b="1" dirty="0"/>
          </a:p>
          <a:p>
            <a:r>
              <a:rPr lang="en-US" sz="3000" b="1" dirty="0"/>
              <a:t>Allowable Medical Expenses	</a:t>
            </a:r>
            <a:r>
              <a:rPr lang="en-US" sz="3000" b="1" dirty="0" smtClean="0"/>
              <a:t>          - 61,562</a:t>
            </a:r>
            <a:endParaRPr lang="en-US" sz="3000" b="1" dirty="0"/>
          </a:p>
          <a:p>
            <a:r>
              <a:rPr lang="en-US" sz="3000" b="1" dirty="0"/>
              <a:t>Income for VA Purposes			    </a:t>
            </a:r>
            <a:r>
              <a:rPr lang="en-US" sz="3000" b="1" dirty="0" smtClean="0"/>
              <a:t>-0-</a:t>
            </a:r>
            <a:endParaRPr lang="en-US" sz="3000" b="1" dirty="0"/>
          </a:p>
          <a:p>
            <a:endParaRPr lang="en-US" sz="3000" b="1" dirty="0"/>
          </a:p>
          <a:p>
            <a:r>
              <a:rPr lang="en-US" sz="3000" b="1" dirty="0"/>
              <a:t>Max VA benefit (vet A&amp;A w/one </a:t>
            </a:r>
            <a:r>
              <a:rPr lang="en-US" sz="3000" b="1" dirty="0" err="1"/>
              <a:t>dep</a:t>
            </a:r>
            <a:r>
              <a:rPr lang="en-US" sz="3000" b="1" dirty="0"/>
              <a:t>)      </a:t>
            </a:r>
            <a:r>
              <a:rPr lang="en-US" sz="3000" b="1" dirty="0" smtClean="0"/>
              <a:t>  24,652</a:t>
            </a:r>
            <a:endParaRPr lang="en-US" sz="3000" b="1" dirty="0"/>
          </a:p>
          <a:p>
            <a:r>
              <a:rPr lang="en-US" sz="3000" b="1" dirty="0"/>
              <a:t>IVAP						           </a:t>
            </a:r>
            <a:r>
              <a:rPr lang="en-US" sz="3000" b="1" dirty="0" smtClean="0"/>
              <a:t>   -0-</a:t>
            </a:r>
            <a:endParaRPr lang="en-US" sz="3000" b="1" dirty="0"/>
          </a:p>
          <a:p>
            <a:r>
              <a:rPr lang="en-US" sz="3000" b="1" dirty="0"/>
              <a:t>Annual Payable Benefit			  </a:t>
            </a:r>
            <a:r>
              <a:rPr lang="en-US" sz="3000" b="1" dirty="0" smtClean="0"/>
              <a:t>24,652</a:t>
            </a:r>
            <a:endParaRPr lang="en-US" sz="3000" b="1" dirty="0"/>
          </a:p>
          <a:p>
            <a:endParaRPr lang="en-US" sz="3000" b="1" dirty="0"/>
          </a:p>
          <a:p>
            <a:r>
              <a:rPr lang="en-US" sz="3000" b="1" dirty="0"/>
              <a:t>Monthly Benefit				            </a:t>
            </a:r>
            <a:r>
              <a:rPr lang="en-US" sz="3000" b="1" dirty="0" smtClean="0"/>
              <a:t>$2,054</a:t>
            </a:r>
            <a:endParaRPr lang="en-US" sz="30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2"/>
          <p:cNvSpPr txBox="1">
            <a:spLocks noChangeArrowheads="1"/>
          </p:cNvSpPr>
          <p:nvPr/>
        </p:nvSpPr>
        <p:spPr bwMode="auto">
          <a:xfrm>
            <a:off x="685800" y="2133600"/>
            <a:ext cx="7848600" cy="2308225"/>
          </a:xfrm>
          <a:prstGeom prst="rect">
            <a:avLst/>
          </a:prstGeom>
          <a:noFill/>
          <a:ln w="9525">
            <a:noFill/>
            <a:miter lim="800000"/>
            <a:headEnd/>
            <a:tailEnd/>
          </a:ln>
        </p:spPr>
        <p:txBody>
          <a:bodyPr>
            <a:spAutoFit/>
          </a:bodyPr>
          <a:lstStyle/>
          <a:p>
            <a:r>
              <a:rPr lang="en-US" sz="3600" b="1"/>
              <a:t>Maximum benefit payable to either veteran on pension or surviving spouse on death pension in a MEDICAID nursing care bed is $90.00 monthly.</a:t>
            </a:r>
          </a:p>
        </p:txBody>
      </p:sp>
      <p:sp>
        <p:nvSpPr>
          <p:cNvPr id="106499" name="TextBox 3"/>
          <p:cNvSpPr txBox="1">
            <a:spLocks noChangeArrowheads="1"/>
          </p:cNvSpPr>
          <p:nvPr/>
        </p:nvSpPr>
        <p:spPr bwMode="auto">
          <a:xfrm>
            <a:off x="1066800" y="609600"/>
            <a:ext cx="6934200" cy="646113"/>
          </a:xfrm>
          <a:prstGeom prst="rect">
            <a:avLst/>
          </a:prstGeom>
          <a:noFill/>
          <a:ln w="9525">
            <a:noFill/>
            <a:miter lim="800000"/>
            <a:headEnd/>
            <a:tailEnd/>
          </a:ln>
        </p:spPr>
        <p:txBody>
          <a:bodyPr>
            <a:spAutoFit/>
          </a:bodyPr>
          <a:lstStyle/>
          <a:p>
            <a:pPr algn="ctr"/>
            <a:r>
              <a:rPr lang="en-US" sz="3600" b="1"/>
              <a:t>MEDICAID and VA Pension</a:t>
            </a:r>
          </a:p>
        </p:txBody>
      </p:sp>
      <p:sp>
        <p:nvSpPr>
          <p:cNvPr id="4" name="Slide Number Placeholder 3"/>
          <p:cNvSpPr>
            <a:spLocks noGrp="1"/>
          </p:cNvSpPr>
          <p:nvPr>
            <p:ph type="sldNum" sz="quarter" idx="12"/>
          </p:nvPr>
        </p:nvSpPr>
        <p:spPr/>
        <p:txBody>
          <a:bodyPr/>
          <a:lstStyle/>
          <a:p>
            <a:fld id="{2FD2DE8E-26AA-4AB9-9D0B-EF80CBBF3E5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01000" cy="4343400"/>
          </a:xfrm>
        </p:spPr>
        <p:txBody>
          <a:bodyPr>
            <a:normAutofit/>
          </a:bodyPr>
          <a:lstStyle/>
          <a:p>
            <a:pPr>
              <a:defRPr/>
            </a:pPr>
            <a:r>
              <a:rPr lang="en-US" sz="8800" b="1" dirty="0" smtClean="0"/>
              <a:t>QUESTIONS ?</a:t>
            </a:r>
            <a:endParaRPr lang="en-US" sz="88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783910" y="747015"/>
            <a:ext cx="757617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ea typeface="Times New Roman" pitchFamily="18" charset="0"/>
                <a:cs typeface="Arial" pitchFamily="34" charset="0"/>
              </a:rPr>
              <a:t>Rating Type II Diabetes Mellitus</a:t>
            </a:r>
            <a:endParaRPr kumimoji="0" lang="en-US" sz="4400" b="1" i="0" u="none" strike="noStrike" cap="none" normalizeH="0" baseline="0" dirty="0" smtClean="0">
              <a:ln>
                <a:noFill/>
              </a:ln>
              <a:solidFill>
                <a:schemeClr val="tx1"/>
              </a:solidFill>
              <a:effectLst/>
              <a:cs typeface="Arial" pitchFamily="34" charset="0"/>
            </a:endParaRPr>
          </a:p>
        </p:txBody>
      </p:sp>
      <p:sp>
        <p:nvSpPr>
          <p:cNvPr id="5" name="TextBox 4"/>
          <p:cNvSpPr txBox="1"/>
          <p:nvPr/>
        </p:nvSpPr>
        <p:spPr>
          <a:xfrm>
            <a:off x="381000" y="2209800"/>
            <a:ext cx="8534400" cy="3170099"/>
          </a:xfrm>
          <a:prstGeom prst="rect">
            <a:avLst/>
          </a:prstGeom>
          <a:noFill/>
        </p:spPr>
        <p:txBody>
          <a:bodyPr wrap="square" rtlCol="0">
            <a:spAutoFit/>
          </a:bodyPr>
          <a:lstStyle/>
          <a:p>
            <a:r>
              <a:rPr lang="en-US" sz="4000" b="1" dirty="0" smtClean="0"/>
              <a:t>May be service connected by:</a:t>
            </a:r>
          </a:p>
          <a:p>
            <a:r>
              <a:rPr lang="en-US" sz="4000" b="1" dirty="0" smtClean="0"/>
              <a:t>	Direct (diagnosed in service)</a:t>
            </a:r>
          </a:p>
          <a:p>
            <a:r>
              <a:rPr lang="en-US" sz="4000" b="1" dirty="0" smtClean="0"/>
              <a:t>	Presumption (within one year)</a:t>
            </a:r>
          </a:p>
          <a:p>
            <a:r>
              <a:rPr lang="en-US" sz="4000" b="1" dirty="0" smtClean="0"/>
              <a:t>	Presumption (at any time after 	service due to Herbicide Exposure)</a:t>
            </a:r>
            <a:endParaRPr lang="en-US" sz="40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1077218"/>
          </a:xfrm>
          <a:prstGeom prst="rect">
            <a:avLst/>
          </a:prstGeom>
          <a:noFill/>
        </p:spPr>
        <p:txBody>
          <a:bodyPr wrap="square" rtlCol="0">
            <a:spAutoFit/>
          </a:bodyPr>
          <a:lstStyle/>
          <a:p>
            <a:pPr algn="ctr"/>
            <a:r>
              <a:rPr lang="en-US" sz="3200" b="1" dirty="0" smtClean="0"/>
              <a:t>VA Form 21-526EZ</a:t>
            </a:r>
          </a:p>
          <a:p>
            <a:pPr algn="ctr"/>
            <a:r>
              <a:rPr lang="en-US" sz="3200" b="1" dirty="0" smtClean="0"/>
              <a:t>Fully Developed Claim Application</a:t>
            </a:r>
            <a:endParaRPr lang="en-US" sz="3200" b="1" dirty="0"/>
          </a:p>
        </p:txBody>
      </p:sp>
      <p:graphicFrame>
        <p:nvGraphicFramePr>
          <p:cNvPr id="8" name="Object 7"/>
          <p:cNvGraphicFramePr>
            <a:graphicFrameLocks noChangeAspect="1"/>
          </p:cNvGraphicFramePr>
          <p:nvPr/>
        </p:nvGraphicFramePr>
        <p:xfrm>
          <a:off x="1752600" y="1524000"/>
          <a:ext cx="5714999" cy="5334000"/>
        </p:xfrm>
        <a:graphic>
          <a:graphicData uri="http://schemas.openxmlformats.org/presentationml/2006/ole">
            <p:oleObj spid="_x0000_s17415" name="Acrobat Document" r:id="rId3" imgW="5830114" imgH="7542857" progId="AcroExch.Document.7">
              <p:embed/>
            </p:oleObj>
          </a:graphicData>
        </a:graphic>
      </p:graphicFrame>
      <p:sp>
        <p:nvSpPr>
          <p:cNvPr id="4" name="Slide Number Placeholder 3"/>
          <p:cNvSpPr>
            <a:spLocks noGrp="1"/>
          </p:cNvSpPr>
          <p:nvPr>
            <p:ph type="sldNum" sz="quarter" idx="12"/>
          </p:nvPr>
        </p:nvSpPr>
        <p:spPr/>
        <p:txBody>
          <a:bodyPr/>
          <a:lstStyle/>
          <a:p>
            <a:fld id="{2FD2DE8E-26AA-4AB9-9D0B-EF80CBBF3E5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85800"/>
            <a:ext cx="7315200" cy="4154984"/>
          </a:xfrm>
          <a:prstGeom prst="rect">
            <a:avLst/>
          </a:prstGeom>
          <a:noFill/>
        </p:spPr>
        <p:txBody>
          <a:bodyPr wrap="square" rtlCol="0">
            <a:spAutoFit/>
          </a:bodyPr>
          <a:lstStyle/>
          <a:p>
            <a:r>
              <a:rPr lang="en-US" sz="4400" b="1" dirty="0" smtClean="0"/>
              <a:t>Must be a confirmed diagnosis of Type II Diabetes Mellitus.</a:t>
            </a:r>
          </a:p>
          <a:p>
            <a:endParaRPr lang="en-US" sz="4400" b="1" dirty="0" smtClean="0"/>
          </a:p>
          <a:p>
            <a:r>
              <a:rPr lang="en-US" sz="4400" b="1" dirty="0" smtClean="0"/>
              <a:t>High Glucose or “borderline diabetes” are not service connectable.</a:t>
            </a:r>
            <a:endParaRPr lang="en-US" sz="44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8458200" cy="5693866"/>
          </a:xfrm>
          <a:prstGeom prst="rect">
            <a:avLst/>
          </a:prstGeom>
          <a:noFill/>
        </p:spPr>
        <p:txBody>
          <a:bodyPr wrap="square" rtlCol="0">
            <a:spAutoFit/>
          </a:bodyPr>
          <a:lstStyle/>
          <a:p>
            <a:r>
              <a:rPr lang="en-US" sz="2800" b="1" dirty="0" smtClean="0"/>
              <a:t>Diagnostic Code 7913:    Diabetes mellitus</a:t>
            </a:r>
          </a:p>
          <a:p>
            <a:r>
              <a:rPr lang="en-US" sz="2800" b="1" dirty="0" smtClean="0"/>
              <a:t>10%	Manageable by restricted diet only</a:t>
            </a:r>
          </a:p>
          <a:p>
            <a:r>
              <a:rPr lang="en-US" sz="2800" b="1" dirty="0" smtClean="0"/>
              <a:t>20%	Requiring insulin and restricted diet, or; oral 	hypoglycemic agent and 	restricted diet</a:t>
            </a:r>
          </a:p>
          <a:p>
            <a:r>
              <a:rPr lang="en-US" sz="2800" b="1" dirty="0" smtClean="0"/>
              <a:t>40%	Requiring insulin, restricted diet, and regulation 	of activities</a:t>
            </a:r>
          </a:p>
          <a:p>
            <a:r>
              <a:rPr lang="en-US" sz="2800" b="1" dirty="0" smtClean="0"/>
              <a:t>60%	Requiring insulin, restricted diet, and regulation 	of activities with episodes of </a:t>
            </a:r>
            <a:r>
              <a:rPr lang="en-US" sz="2800" b="1" dirty="0" err="1" smtClean="0"/>
              <a:t>ketoacidosis</a:t>
            </a:r>
            <a:r>
              <a:rPr lang="en-US" sz="2800" b="1" dirty="0" smtClean="0"/>
              <a:t> or 	hypoglycemic reactions requiring one or two 	hospitalizations per year or twice a month visits 	to a diabetic care provider, plus complications 	that would not be compensable if separately 	evaluated</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382000" cy="5509200"/>
          </a:xfrm>
          <a:prstGeom prst="rect">
            <a:avLst/>
          </a:prstGeom>
          <a:noFill/>
        </p:spPr>
        <p:txBody>
          <a:bodyPr wrap="square" rtlCol="0">
            <a:spAutoFit/>
          </a:bodyPr>
          <a:lstStyle/>
          <a:p>
            <a:r>
              <a:rPr lang="en-US" sz="2800" b="1" dirty="0" smtClean="0"/>
              <a:t>100%	</a:t>
            </a:r>
            <a:r>
              <a:rPr lang="en-US" sz="3200" b="1" dirty="0" smtClean="0"/>
              <a:t>Requiring more than one daily injection of 	insulin, restricted diet, and regulation of 	activities (avoidance of strenuous 	occupational and recreational activities) 	with episodes of </a:t>
            </a:r>
            <a:r>
              <a:rPr lang="en-US" sz="3200" b="1" dirty="0" err="1" smtClean="0"/>
              <a:t>ketoacidosis</a:t>
            </a:r>
            <a:r>
              <a:rPr lang="en-US" sz="3200" b="1" dirty="0" smtClean="0"/>
              <a:t> or 	hypoglycemic reactions requiring at least 	three hospitalizations per year or weekly 	visits to a diabetic care provider, plus 	either progressive loss of weight and 	strength or complications that would be 	compensable if separately evaluated</a:t>
            </a:r>
            <a:endParaRPr lang="en-US" sz="3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534400" cy="5262979"/>
          </a:xfrm>
          <a:prstGeom prst="rect">
            <a:avLst/>
          </a:prstGeom>
          <a:noFill/>
        </p:spPr>
        <p:txBody>
          <a:bodyPr wrap="square" rtlCol="0">
            <a:spAutoFit/>
          </a:bodyPr>
          <a:lstStyle/>
          <a:p>
            <a:r>
              <a:rPr lang="en-US" sz="2800" b="1" dirty="0" smtClean="0"/>
              <a:t>Regulation of activities:</a:t>
            </a:r>
          </a:p>
          <a:p>
            <a:endParaRPr lang="en-US" sz="2800" b="1" dirty="0" smtClean="0"/>
          </a:p>
          <a:p>
            <a:r>
              <a:rPr lang="en-US" sz="2800" b="1" dirty="0" smtClean="0"/>
              <a:t>Diabetics with good blood sugar control may participate in strenuous athletics and ordinary exercise which is a standard prescription for diabetics. </a:t>
            </a:r>
          </a:p>
          <a:p>
            <a:r>
              <a:rPr lang="en-US" sz="2800" b="1" dirty="0" smtClean="0"/>
              <a:t>Others may be instructed to avoid strenuous occupational and recreational activities to keep blood sugar stable.</a:t>
            </a:r>
          </a:p>
          <a:p>
            <a:r>
              <a:rPr lang="en-US" sz="2800" b="1" dirty="0" smtClean="0"/>
              <a:t>When present, restriction of activities will usually be mentioned in the medical treatment records and there will be other evidence such as frequent changes of doses of insulin and frequent episodes of hypoglycemia.</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382000" cy="5632311"/>
          </a:xfrm>
          <a:prstGeom prst="rect">
            <a:avLst/>
          </a:prstGeom>
          <a:noFill/>
        </p:spPr>
        <p:txBody>
          <a:bodyPr wrap="square" rtlCol="0">
            <a:spAutoFit/>
          </a:bodyPr>
          <a:lstStyle/>
          <a:p>
            <a:r>
              <a:rPr lang="en-US" sz="3200" b="1" dirty="0" smtClean="0"/>
              <a:t>Long-term complications of diabetes include: </a:t>
            </a:r>
          </a:p>
          <a:p>
            <a:endParaRPr lang="en-US" sz="1600" b="1" dirty="0" smtClean="0"/>
          </a:p>
          <a:p>
            <a:pPr marL="514350" indent="-514350">
              <a:buAutoNum type="arabicPeriod"/>
            </a:pPr>
            <a:r>
              <a:rPr lang="en-US" sz="2800" b="1" dirty="0" smtClean="0"/>
              <a:t>retinopathy with potential loss of vision; </a:t>
            </a:r>
          </a:p>
          <a:p>
            <a:pPr marL="514350" indent="-514350">
              <a:buAutoNum type="arabicPeriod"/>
            </a:pPr>
            <a:endParaRPr lang="en-US" sz="1600" b="1" dirty="0" smtClean="0"/>
          </a:p>
          <a:p>
            <a:pPr marL="514350" indent="-514350">
              <a:buAutoNum type="arabicPeriod" startAt="2"/>
            </a:pPr>
            <a:r>
              <a:rPr lang="en-US" sz="2800" b="1" dirty="0" smtClean="0"/>
              <a:t>nephropathy leading to renal failure; </a:t>
            </a:r>
          </a:p>
          <a:p>
            <a:pPr marL="514350" indent="-514350">
              <a:buAutoNum type="arabicPeriod" startAt="2"/>
            </a:pPr>
            <a:endParaRPr lang="en-US" sz="1600" b="1" dirty="0" smtClean="0"/>
          </a:p>
          <a:p>
            <a:pPr marL="514350" indent="-514350">
              <a:buAutoNum type="arabicPeriod" startAt="3"/>
            </a:pPr>
            <a:r>
              <a:rPr lang="en-US" sz="2800" b="1" dirty="0" smtClean="0"/>
              <a:t>peripheral neuropathy with risk of foot ulcers, amputations, and Charcot joints; (may include fingers)</a:t>
            </a:r>
          </a:p>
          <a:p>
            <a:pPr marL="514350" indent="-514350">
              <a:buAutoNum type="arabicPeriod" startAt="3"/>
            </a:pPr>
            <a:endParaRPr lang="en-US" sz="1600" b="1" dirty="0" smtClean="0"/>
          </a:p>
          <a:p>
            <a:pPr marL="514350" indent="-514350">
              <a:buAutoNum type="arabicPeriod" startAt="4"/>
            </a:pPr>
            <a:r>
              <a:rPr lang="en-US" sz="2800" b="1" dirty="0" smtClean="0"/>
              <a:t>autonomic neuropathy causing gastrointestinal, genitourinary, and cardiovascular symptoms and sexual dysfunction. </a:t>
            </a:r>
          </a:p>
          <a:p>
            <a:pPr marL="514350" indent="-514350">
              <a:buAutoNum type="arabicPeriod" startAt="4"/>
            </a:pP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848600" cy="4154984"/>
          </a:xfrm>
          <a:prstGeom prst="rect">
            <a:avLst/>
          </a:prstGeom>
          <a:noFill/>
        </p:spPr>
        <p:txBody>
          <a:bodyPr wrap="square" rtlCol="0">
            <a:spAutoFit/>
          </a:bodyPr>
          <a:lstStyle/>
          <a:p>
            <a:r>
              <a:rPr lang="en-US" sz="4400" b="1" dirty="0" smtClean="0"/>
              <a:t>Complications of diabetes may result in “loss of use” ratings due to erectile dysfunction, due to vision loss,  and multiple “loss of use” of extremities due to peripheral neuropathy.</a:t>
            </a:r>
            <a:endParaRPr lang="en-US" sz="44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normAutofit/>
          </a:bodyPr>
          <a:lstStyle/>
          <a:p>
            <a:r>
              <a:rPr lang="en-US" sz="7200" b="1" dirty="0" smtClean="0"/>
              <a:t>QUESTIONS?</a:t>
            </a:r>
            <a:endParaRPr lang="en-US" sz="72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Rating Cancer</a:t>
            </a:r>
            <a:endParaRPr lang="en-US" dirty="0"/>
          </a:p>
        </p:txBody>
      </p:sp>
      <p:sp>
        <p:nvSpPr>
          <p:cNvPr id="3" name="TextBox 2"/>
          <p:cNvSpPr txBox="1"/>
          <p:nvPr/>
        </p:nvSpPr>
        <p:spPr>
          <a:xfrm>
            <a:off x="381000" y="990600"/>
            <a:ext cx="8305800" cy="4832092"/>
          </a:xfrm>
          <a:prstGeom prst="rect">
            <a:avLst/>
          </a:prstGeom>
          <a:noFill/>
        </p:spPr>
        <p:txBody>
          <a:bodyPr wrap="square" rtlCol="0">
            <a:spAutoFit/>
          </a:bodyPr>
          <a:lstStyle/>
          <a:p>
            <a:r>
              <a:rPr lang="en-US" sz="2800" b="1" dirty="0" smtClean="0"/>
              <a:t>A 100 % rating for “cancer” shall continue beyond the cessation of any surgical, radiation, </a:t>
            </a:r>
            <a:r>
              <a:rPr lang="en-US" sz="2800" b="1" dirty="0" err="1" smtClean="0"/>
              <a:t>antineoplastic</a:t>
            </a:r>
            <a:r>
              <a:rPr lang="en-US" sz="2800" b="1" dirty="0" smtClean="0"/>
              <a:t> chemotherapy or other therapeutic procedures. </a:t>
            </a:r>
          </a:p>
          <a:p>
            <a:endParaRPr lang="en-US" sz="1600" b="1" dirty="0" smtClean="0"/>
          </a:p>
          <a:p>
            <a:r>
              <a:rPr lang="en-US" sz="2800" b="1" dirty="0" smtClean="0"/>
              <a:t>Six months after discontinuance of such treatment, the appropriate disability rating shall be determined by mandatory VA examination.  Any change in evaluation based upon that or any subsequent examination shall be subject to the provisions of § 3.105(e) of this chapter.   If there has been no recurrence, rate on residuals.</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7924800" cy="4708981"/>
          </a:xfrm>
          <a:prstGeom prst="rect">
            <a:avLst/>
          </a:prstGeom>
          <a:noFill/>
        </p:spPr>
        <p:txBody>
          <a:bodyPr wrap="square" rtlCol="0">
            <a:spAutoFit/>
          </a:bodyPr>
          <a:lstStyle/>
          <a:p>
            <a:pPr algn="ctr"/>
            <a:r>
              <a:rPr lang="en-US" sz="4400" b="1" dirty="0" smtClean="0"/>
              <a:t>Primary Cancers Residuals:</a:t>
            </a:r>
          </a:p>
          <a:p>
            <a:endParaRPr lang="en-US" sz="3200" b="1" dirty="0" smtClean="0"/>
          </a:p>
          <a:p>
            <a:r>
              <a:rPr lang="en-US" sz="3200" b="1" dirty="0" smtClean="0"/>
              <a:t>Prostate:    rated on bladder dysfunction</a:t>
            </a:r>
          </a:p>
          <a:p>
            <a:r>
              <a:rPr lang="en-US" sz="3200" b="1" dirty="0" smtClean="0"/>
              <a:t>Lung:           rated on respiratory impairment</a:t>
            </a:r>
          </a:p>
          <a:p>
            <a:r>
              <a:rPr lang="en-US" sz="3200" b="1" dirty="0" smtClean="0"/>
              <a:t>Kidney:       rated on either removal of kidney or renal function</a:t>
            </a:r>
          </a:p>
          <a:p>
            <a:r>
              <a:rPr lang="en-US" sz="3200" b="1" dirty="0" smtClean="0"/>
              <a:t>Liver:           rated on function</a:t>
            </a:r>
          </a:p>
          <a:p>
            <a:r>
              <a:rPr lang="en-US" sz="3200" b="1" dirty="0" smtClean="0"/>
              <a:t>Hodgkin's /  Non Hodgkin’s:  rated on anemia</a:t>
            </a:r>
          </a:p>
          <a:p>
            <a:r>
              <a:rPr lang="en-US" sz="3200" b="1" dirty="0" smtClean="0"/>
              <a:t>Leukemia:  rated on anemia</a:t>
            </a:r>
            <a:endParaRPr lang="en-US" sz="3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Cancers</a:t>
            </a:r>
            <a:endParaRPr lang="en-US" b="1" dirty="0"/>
          </a:p>
        </p:txBody>
      </p:sp>
      <p:sp>
        <p:nvSpPr>
          <p:cNvPr id="3" name="TextBox 2"/>
          <p:cNvSpPr txBox="1"/>
          <p:nvPr/>
        </p:nvSpPr>
        <p:spPr>
          <a:xfrm>
            <a:off x="457200" y="1600200"/>
            <a:ext cx="8001000" cy="3970318"/>
          </a:xfrm>
          <a:prstGeom prst="rect">
            <a:avLst/>
          </a:prstGeom>
          <a:noFill/>
        </p:spPr>
        <p:txBody>
          <a:bodyPr wrap="square" rtlCol="0">
            <a:spAutoFit/>
          </a:bodyPr>
          <a:lstStyle/>
          <a:p>
            <a:r>
              <a:rPr lang="en-US" sz="3600" b="1" dirty="0" smtClean="0"/>
              <a:t>Tumors the result of metastasis from primary cancers  will be service connected as secondary conditions.  All rules for rating primary cancers apply to secondary cancers.</a:t>
            </a:r>
          </a:p>
          <a:p>
            <a:r>
              <a:rPr lang="en-US" sz="3600" b="1" dirty="0" smtClean="0"/>
              <a:t>Secondary  cancers are determined to be metastatic based on  biopsy results.</a:t>
            </a:r>
            <a:endParaRPr lang="en-US" sz="36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1"/>
            <a:ext cx="7924800" cy="584775"/>
          </a:xfrm>
          <a:prstGeom prst="rect">
            <a:avLst/>
          </a:prstGeom>
          <a:noFill/>
        </p:spPr>
        <p:txBody>
          <a:bodyPr wrap="square" rtlCol="0">
            <a:spAutoFit/>
          </a:bodyPr>
          <a:lstStyle/>
          <a:p>
            <a:pPr algn="ctr"/>
            <a:r>
              <a:rPr lang="en-US" sz="3200" b="1" dirty="0" smtClean="0"/>
              <a:t>PL 112-154 FDC Effective Dates</a:t>
            </a:r>
            <a:endParaRPr lang="en-US" sz="3200" b="1" dirty="0"/>
          </a:p>
        </p:txBody>
      </p:sp>
      <p:graphicFrame>
        <p:nvGraphicFramePr>
          <p:cNvPr id="4" name="Object 3"/>
          <p:cNvGraphicFramePr>
            <a:graphicFrameLocks noChangeAspect="1"/>
          </p:cNvGraphicFramePr>
          <p:nvPr/>
        </p:nvGraphicFramePr>
        <p:xfrm>
          <a:off x="304800" y="892126"/>
          <a:ext cx="8458200" cy="5584873"/>
        </p:xfrm>
        <a:graphic>
          <a:graphicData uri="http://schemas.openxmlformats.org/presentationml/2006/ole">
            <p:oleObj spid="_x0000_s18435" name="Document" r:id="rId3" imgW="5930864" imgH="4394320" progId="Word.Document.8">
              <p:embed/>
            </p:oleObj>
          </a:graphicData>
        </a:graphic>
      </p:graphicFrame>
      <p:sp>
        <p:nvSpPr>
          <p:cNvPr id="5" name="Slide Number Placeholder 4"/>
          <p:cNvSpPr>
            <a:spLocks noGrp="1"/>
          </p:cNvSpPr>
          <p:nvPr>
            <p:ph type="sldNum" sz="quarter" idx="12"/>
          </p:nvPr>
        </p:nvSpPr>
        <p:spPr/>
        <p:txBody>
          <a:bodyPr/>
          <a:lstStyle/>
          <a:p>
            <a:fld id="{2FD2DE8E-26AA-4AB9-9D0B-EF80CBBF3E5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Reoccurrence</a:t>
            </a:r>
            <a:endParaRPr lang="en-US" b="1" dirty="0"/>
          </a:p>
        </p:txBody>
      </p:sp>
      <p:sp>
        <p:nvSpPr>
          <p:cNvPr id="3" name="TextBox 2"/>
          <p:cNvSpPr txBox="1"/>
          <p:nvPr/>
        </p:nvSpPr>
        <p:spPr>
          <a:xfrm>
            <a:off x="762000" y="1371600"/>
            <a:ext cx="7696200" cy="3416320"/>
          </a:xfrm>
          <a:prstGeom prst="rect">
            <a:avLst/>
          </a:prstGeom>
          <a:noFill/>
        </p:spPr>
        <p:txBody>
          <a:bodyPr wrap="square" rtlCol="0">
            <a:spAutoFit/>
          </a:bodyPr>
          <a:lstStyle/>
          <a:p>
            <a:r>
              <a:rPr lang="en-US" sz="3600" b="1" dirty="0" smtClean="0"/>
              <a:t>The reoccurrence of a service connected cancer previously treated and in remission will be rated  in the same manner as the original onset of the cancer regardless of the time period it was in remission. </a:t>
            </a:r>
            <a:endParaRPr lang="en-US" sz="36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rmAutofit/>
          </a:bodyPr>
          <a:lstStyle/>
          <a:p>
            <a:r>
              <a:rPr lang="en-US" sz="7200" b="1" dirty="0" smtClean="0"/>
              <a:t>QUESTIONS?</a:t>
            </a:r>
            <a:endParaRPr lang="en-US" sz="72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normAutofit fontScale="90000"/>
          </a:bodyPr>
          <a:lstStyle/>
          <a:p>
            <a:r>
              <a:rPr lang="en-US" b="1" dirty="0" smtClean="0"/>
              <a:t>Service Connection for Hearing Loss</a:t>
            </a:r>
            <a:endParaRPr lang="en-US" b="1" dirty="0"/>
          </a:p>
        </p:txBody>
      </p:sp>
      <p:sp>
        <p:nvSpPr>
          <p:cNvPr id="3" name="TextBox 2"/>
          <p:cNvSpPr txBox="1"/>
          <p:nvPr/>
        </p:nvSpPr>
        <p:spPr>
          <a:xfrm>
            <a:off x="609600" y="1371600"/>
            <a:ext cx="7848600" cy="2862322"/>
          </a:xfrm>
          <a:prstGeom prst="rect">
            <a:avLst/>
          </a:prstGeom>
          <a:noFill/>
        </p:spPr>
        <p:txBody>
          <a:bodyPr wrap="square" rtlCol="0">
            <a:spAutoFit/>
          </a:bodyPr>
          <a:lstStyle/>
          <a:p>
            <a:r>
              <a:rPr lang="en-US" sz="3600" b="1" dirty="0" smtClean="0"/>
              <a:t>Conductive Hearing Loss?</a:t>
            </a:r>
          </a:p>
          <a:p>
            <a:endParaRPr lang="en-US" sz="3600" b="1" dirty="0" smtClean="0"/>
          </a:p>
          <a:p>
            <a:r>
              <a:rPr lang="en-US" sz="3600" b="1" dirty="0" smtClean="0"/>
              <a:t>Vs</a:t>
            </a:r>
          </a:p>
          <a:p>
            <a:endParaRPr lang="en-US" sz="3600" b="1" dirty="0" smtClean="0"/>
          </a:p>
          <a:p>
            <a:r>
              <a:rPr lang="en-US" sz="3600" b="1" dirty="0" smtClean="0"/>
              <a:t>Sensor-neural Hearing Loss?</a:t>
            </a:r>
            <a:endParaRPr lang="en-US" sz="36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838200"/>
            <a:ext cx="7848600" cy="4524315"/>
          </a:xfrm>
          <a:prstGeom prst="rect">
            <a:avLst/>
          </a:prstGeom>
          <a:noFill/>
        </p:spPr>
        <p:txBody>
          <a:bodyPr wrap="square" rtlCol="0">
            <a:spAutoFit/>
          </a:bodyPr>
          <a:lstStyle/>
          <a:p>
            <a:r>
              <a:rPr lang="en-US" sz="3600" b="1" dirty="0" smtClean="0"/>
              <a:t>Conductive hearing loss must be diagnosed in service for purposes of service connection.   </a:t>
            </a:r>
          </a:p>
          <a:p>
            <a:endParaRPr lang="en-US" sz="3600" b="1" dirty="0" smtClean="0"/>
          </a:p>
          <a:p>
            <a:r>
              <a:rPr lang="en-US" sz="3600" b="1" dirty="0" smtClean="0"/>
              <a:t>Usually the result of disease or severe trauma.  </a:t>
            </a:r>
          </a:p>
          <a:p>
            <a:endParaRPr lang="en-US" sz="3600" b="1" dirty="0" smtClean="0"/>
          </a:p>
          <a:p>
            <a:r>
              <a:rPr lang="en-US" sz="3600" b="1" dirty="0" smtClean="0"/>
              <a:t>Hearing loss is immediate.</a:t>
            </a:r>
            <a:endParaRPr lang="en-US" sz="36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9600"/>
            <a:ext cx="8305800" cy="5016758"/>
          </a:xfrm>
          <a:prstGeom prst="rect">
            <a:avLst/>
          </a:prstGeom>
          <a:noFill/>
        </p:spPr>
        <p:txBody>
          <a:bodyPr wrap="square" rtlCol="0">
            <a:spAutoFit/>
          </a:bodyPr>
          <a:lstStyle/>
          <a:p>
            <a:r>
              <a:rPr lang="en-US" sz="4000" b="1" dirty="0" smtClean="0"/>
              <a:t>Sensor-neural hearing loss is presumptive if diagnosed to a compensable degree within one year of discharge because it is considered to be the result of “nerve” damage , the result of acoustic trauma. </a:t>
            </a:r>
          </a:p>
          <a:p>
            <a:endParaRPr lang="en-US" sz="4000" b="1" dirty="0" smtClean="0"/>
          </a:p>
          <a:p>
            <a:r>
              <a:rPr lang="en-US" sz="4000" b="1" dirty="0" smtClean="0"/>
              <a:t>Hearing loss may have delayed onset.</a:t>
            </a:r>
            <a:endParaRPr lang="en-US" sz="40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ring-loss-pie-chart.jpg"/>
          <p:cNvPicPr>
            <a:picLocks noChangeAspect="1"/>
          </p:cNvPicPr>
          <p:nvPr/>
        </p:nvPicPr>
        <p:blipFill>
          <a:blip r:embed="rId2" cstate="print"/>
          <a:stretch>
            <a:fillRect/>
          </a:stretch>
        </p:blipFill>
        <p:spPr>
          <a:xfrm>
            <a:off x="533400" y="-17272"/>
            <a:ext cx="8153400" cy="6957568"/>
          </a:xfrm>
          <a:prstGeom prst="rect">
            <a:avLst/>
          </a:prstGeom>
        </p:spPr>
      </p:pic>
      <p:sp>
        <p:nvSpPr>
          <p:cNvPr id="4" name="Slide Number Placeholder 3"/>
          <p:cNvSpPr>
            <a:spLocks noGrp="1"/>
          </p:cNvSpPr>
          <p:nvPr>
            <p:ph type="sldNum" sz="quarter" idx="12"/>
          </p:nvPr>
        </p:nvSpPr>
        <p:spPr/>
        <p:txBody>
          <a:bodyPr/>
          <a:lstStyle/>
          <a:p>
            <a:fld id="{2FD2DE8E-26AA-4AB9-9D0B-EF80CBBF3E5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normAutofit fontScale="90000"/>
          </a:bodyPr>
          <a:lstStyle/>
          <a:p>
            <a:r>
              <a:rPr lang="en-US" b="1" dirty="0" smtClean="0"/>
              <a:t>Service Connection for Hearing Loss</a:t>
            </a:r>
            <a:endParaRPr lang="en-US" b="1" dirty="0"/>
          </a:p>
        </p:txBody>
      </p:sp>
      <p:sp>
        <p:nvSpPr>
          <p:cNvPr id="3" name="TextBox 2"/>
          <p:cNvSpPr txBox="1"/>
          <p:nvPr/>
        </p:nvSpPr>
        <p:spPr>
          <a:xfrm>
            <a:off x="609600" y="1371600"/>
            <a:ext cx="7848600" cy="3970318"/>
          </a:xfrm>
          <a:prstGeom prst="rect">
            <a:avLst/>
          </a:prstGeom>
          <a:noFill/>
        </p:spPr>
        <p:txBody>
          <a:bodyPr wrap="square" rtlCol="0">
            <a:spAutoFit/>
          </a:bodyPr>
          <a:lstStyle/>
          <a:p>
            <a:r>
              <a:rPr lang="en-US" sz="3600" b="1" dirty="0" smtClean="0"/>
              <a:t>Service connection requires finding of hearing loss “for VA purposes”.</a:t>
            </a:r>
          </a:p>
          <a:p>
            <a:endParaRPr lang="en-US" sz="3600" b="1" dirty="0" smtClean="0"/>
          </a:p>
          <a:p>
            <a:r>
              <a:rPr lang="en-US" sz="3600" b="1" dirty="0" smtClean="0"/>
              <a:t>If diagnosed after discharge, requires medical opinion that hearing loss “is as likely as not” the result of conceded acoustic trauma in service.</a:t>
            </a:r>
            <a:endParaRPr lang="en-US" sz="36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543800" cy="5016758"/>
          </a:xfrm>
          <a:prstGeom prst="rect">
            <a:avLst/>
          </a:prstGeom>
          <a:noFill/>
        </p:spPr>
        <p:txBody>
          <a:bodyPr wrap="square" rtlCol="0">
            <a:spAutoFit/>
          </a:bodyPr>
          <a:lstStyle/>
          <a:p>
            <a:r>
              <a:rPr lang="en-US" sz="3200" b="1" dirty="0" smtClean="0"/>
              <a:t>A medical opinion may consider a shift in hearing loss during service between entrance and discharge as an indication of service incurred hearing loss even if the discharge exam did not diagnosis hearing loss for VA purposes.</a:t>
            </a:r>
          </a:p>
          <a:p>
            <a:endParaRPr lang="en-US" sz="3200" b="1" dirty="0" smtClean="0"/>
          </a:p>
          <a:p>
            <a:r>
              <a:rPr lang="en-US" sz="3200" b="1" dirty="0" smtClean="0"/>
              <a:t>A medical opinion must consider post discharge acoustic trauma in the same light as in service acoustic trauma.</a:t>
            </a:r>
            <a:endParaRPr lang="en-US" sz="3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8153400" cy="4832092"/>
          </a:xfrm>
          <a:prstGeom prst="rect">
            <a:avLst/>
          </a:prstGeom>
          <a:noFill/>
        </p:spPr>
        <p:txBody>
          <a:bodyPr wrap="square" rtlCol="0">
            <a:spAutoFit/>
          </a:bodyPr>
          <a:lstStyle/>
          <a:p>
            <a:r>
              <a:rPr lang="en-US" sz="2800" b="1" dirty="0" smtClean="0"/>
              <a:t>38 CFR 3.385   Disability due to impaired hearing.</a:t>
            </a:r>
          </a:p>
          <a:p>
            <a:endParaRPr lang="en-US" sz="2800" b="1" dirty="0" smtClean="0"/>
          </a:p>
          <a:p>
            <a:r>
              <a:rPr lang="en-US" sz="2800" b="1" dirty="0" smtClean="0"/>
              <a:t>For the purposes of applying the laws administered by VA, impaired hearing will be considered to be a disability when the auditory threshold in any of the frequencies 500, 1000, 2000, 3000, 4000 Hertz is 40 decibels or greater; or when the auditory thresholds for at least three of the frequencies 500, 1000, 2000, 3000, or 4000 Hertz are 26 decibels or greater; or when speech recognition scores using the Maryland CNC Test are less than 94 percent.</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diogram.jpg"/>
          <p:cNvPicPr>
            <a:picLocks noChangeAspect="1"/>
          </p:cNvPicPr>
          <p:nvPr/>
        </p:nvPicPr>
        <p:blipFill>
          <a:blip r:embed="rId2" cstate="print"/>
          <a:stretch>
            <a:fillRect/>
          </a:stretch>
        </p:blipFill>
        <p:spPr>
          <a:xfrm>
            <a:off x="0" y="-89296"/>
            <a:ext cx="9677400" cy="8232814"/>
          </a:xfrm>
          <a:prstGeom prst="rect">
            <a:avLst/>
          </a:prstGeom>
        </p:spPr>
      </p:pic>
      <p:sp>
        <p:nvSpPr>
          <p:cNvPr id="4" name="Slide Number Placeholder 3"/>
          <p:cNvSpPr>
            <a:spLocks noGrp="1"/>
          </p:cNvSpPr>
          <p:nvPr>
            <p:ph type="sldNum" sz="quarter" idx="12"/>
          </p:nvPr>
        </p:nvSpPr>
        <p:spPr/>
        <p:txBody>
          <a:bodyPr/>
          <a:lstStyle/>
          <a:p>
            <a:fld id="{2FD2DE8E-26AA-4AB9-9D0B-EF80CBBF3E5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05800" cy="5170646"/>
          </a:xfrm>
          <a:prstGeom prst="rect">
            <a:avLst/>
          </a:prstGeom>
          <a:noFill/>
        </p:spPr>
        <p:txBody>
          <a:bodyPr wrap="square" rtlCol="0">
            <a:spAutoFit/>
          </a:bodyPr>
          <a:lstStyle/>
          <a:p>
            <a:pPr algn="ctr"/>
            <a:r>
              <a:rPr lang="en-US" sz="6600" b="1" dirty="0" smtClean="0"/>
              <a:t>Housebound</a:t>
            </a:r>
          </a:p>
          <a:p>
            <a:pPr algn="ctr"/>
            <a:r>
              <a:rPr lang="en-US" sz="6600" b="1" dirty="0" smtClean="0"/>
              <a:t>Aid and Attendance</a:t>
            </a:r>
          </a:p>
          <a:p>
            <a:pPr algn="ctr"/>
            <a:endParaRPr lang="en-US" sz="6600" b="1" dirty="0" smtClean="0"/>
          </a:p>
          <a:p>
            <a:pPr algn="ctr"/>
            <a:r>
              <a:rPr lang="en-US" sz="6600" b="1" dirty="0" smtClean="0"/>
              <a:t>Compensation </a:t>
            </a:r>
            <a:r>
              <a:rPr lang="en-US" sz="6600" b="1" dirty="0" err="1" smtClean="0"/>
              <a:t>vs</a:t>
            </a:r>
            <a:r>
              <a:rPr lang="en-US" sz="6600" b="1" dirty="0" smtClean="0"/>
              <a:t> Pension</a:t>
            </a:r>
            <a:endParaRPr lang="en-US" sz="66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diogram2.jpg"/>
          <p:cNvPicPr>
            <a:picLocks noChangeAspect="1"/>
          </p:cNvPicPr>
          <p:nvPr/>
        </p:nvPicPr>
        <p:blipFill>
          <a:blip r:embed="rId2" cstate="print"/>
          <a:stretch>
            <a:fillRect/>
          </a:stretch>
        </p:blipFill>
        <p:spPr>
          <a:xfrm>
            <a:off x="0" y="-298196"/>
            <a:ext cx="9144000" cy="7156196"/>
          </a:xfrm>
          <a:prstGeom prst="rect">
            <a:avLst/>
          </a:prstGeom>
        </p:spPr>
      </p:pic>
      <p:sp>
        <p:nvSpPr>
          <p:cNvPr id="4" name="Slide Number Placeholder 3"/>
          <p:cNvSpPr>
            <a:spLocks noGrp="1"/>
          </p:cNvSpPr>
          <p:nvPr>
            <p:ph type="sldNum" sz="quarter" idx="12"/>
          </p:nvPr>
        </p:nvSpPr>
        <p:spPr/>
        <p:txBody>
          <a:bodyPr/>
          <a:lstStyle/>
          <a:p>
            <a:fld id="{2FD2DE8E-26AA-4AB9-9D0B-EF80CBBF3E5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diogram.gif"/>
          <p:cNvPicPr>
            <a:picLocks noChangeAspect="1"/>
          </p:cNvPicPr>
          <p:nvPr/>
        </p:nvPicPr>
        <p:blipFill>
          <a:blip r:embed="rId2" cstate="print"/>
          <a:stretch>
            <a:fillRect/>
          </a:stretch>
        </p:blipFill>
        <p:spPr>
          <a:xfrm>
            <a:off x="4965" y="381000"/>
            <a:ext cx="9139035" cy="6099313"/>
          </a:xfrm>
          <a:prstGeom prst="rect">
            <a:avLst/>
          </a:prstGeom>
        </p:spPr>
      </p:pic>
      <p:sp>
        <p:nvSpPr>
          <p:cNvPr id="4" name="Slide Number Placeholder 3"/>
          <p:cNvSpPr>
            <a:spLocks noGrp="1"/>
          </p:cNvSpPr>
          <p:nvPr>
            <p:ph type="sldNum" sz="quarter" idx="12"/>
          </p:nvPr>
        </p:nvSpPr>
        <p:spPr/>
        <p:txBody>
          <a:bodyPr/>
          <a:lstStyle/>
          <a:p>
            <a:fld id="{2FD2DE8E-26AA-4AB9-9D0B-EF80CBBF3E5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Test Results for 3.385</a:t>
            </a:r>
            <a:endParaRPr lang="en-US" b="1" dirty="0"/>
          </a:p>
        </p:txBody>
      </p:sp>
      <p:sp>
        <p:nvSpPr>
          <p:cNvPr id="3" name="TextBox 2"/>
          <p:cNvSpPr txBox="1"/>
          <p:nvPr/>
        </p:nvSpPr>
        <p:spPr>
          <a:xfrm>
            <a:off x="533400" y="1371600"/>
            <a:ext cx="8077200" cy="4370427"/>
          </a:xfrm>
          <a:prstGeom prst="rect">
            <a:avLst/>
          </a:prstGeom>
          <a:noFill/>
        </p:spPr>
        <p:txBody>
          <a:bodyPr wrap="square" rtlCol="0">
            <a:spAutoFit/>
          </a:bodyPr>
          <a:lstStyle/>
          <a:p>
            <a:r>
              <a:rPr lang="en-US" dirty="0" smtClean="0"/>
              <a:t>		</a:t>
            </a:r>
            <a:r>
              <a:rPr lang="en-US" sz="3200" b="1" dirty="0" smtClean="0"/>
              <a:t>500	1K	2K	3K	4K	</a:t>
            </a:r>
            <a:r>
              <a:rPr lang="en-US" sz="3200" b="1" dirty="0" err="1" smtClean="0"/>
              <a:t>Desr</a:t>
            </a:r>
            <a:r>
              <a:rPr lang="en-US" sz="3200" b="1" dirty="0" smtClean="0"/>
              <a:t>.</a:t>
            </a:r>
          </a:p>
          <a:p>
            <a:endParaRPr lang="en-US" b="1" dirty="0" smtClean="0"/>
          </a:p>
          <a:p>
            <a:r>
              <a:rPr lang="en-US" sz="3200" b="1" dirty="0" smtClean="0"/>
              <a:t>Left		15	20	25	25	30	97%</a:t>
            </a:r>
          </a:p>
          <a:p>
            <a:endParaRPr lang="en-US" b="1" dirty="0" smtClean="0"/>
          </a:p>
          <a:p>
            <a:r>
              <a:rPr lang="en-US" sz="3200" b="1" dirty="0" smtClean="0"/>
              <a:t>Right		20	25	25	30	40	95%</a:t>
            </a:r>
          </a:p>
          <a:p>
            <a:r>
              <a:rPr lang="en-US" sz="3200" b="1" dirty="0" smtClean="0"/>
              <a:t>_____________________________________</a:t>
            </a:r>
          </a:p>
          <a:p>
            <a:endParaRPr lang="en-US" sz="3200" b="1" dirty="0" smtClean="0"/>
          </a:p>
          <a:p>
            <a:r>
              <a:rPr lang="en-US" sz="3200" b="1" dirty="0" smtClean="0"/>
              <a:t>Left		20	25	30	35	40	96%</a:t>
            </a:r>
          </a:p>
          <a:p>
            <a:endParaRPr lang="en-US" b="1" dirty="0" smtClean="0"/>
          </a:p>
          <a:p>
            <a:r>
              <a:rPr lang="en-US" sz="3200" b="1" dirty="0" smtClean="0"/>
              <a:t>Right		15	20	25	30	40	93%</a:t>
            </a:r>
          </a:p>
        </p:txBody>
      </p:sp>
      <p:sp>
        <p:nvSpPr>
          <p:cNvPr id="4" name="Slide Number Placeholder 3"/>
          <p:cNvSpPr>
            <a:spLocks noGrp="1"/>
          </p:cNvSpPr>
          <p:nvPr>
            <p:ph type="sldNum" sz="quarter" idx="12"/>
          </p:nvPr>
        </p:nvSpPr>
        <p:spPr/>
        <p:txBody>
          <a:bodyPr/>
          <a:lstStyle/>
          <a:p>
            <a:fld id="{2FD2DE8E-26AA-4AB9-9D0B-EF80CBBF3E5B}"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066800"/>
            <a:ext cx="8001000" cy="5016758"/>
          </a:xfrm>
          <a:prstGeom prst="rect">
            <a:avLst/>
          </a:prstGeom>
          <a:noFill/>
        </p:spPr>
        <p:txBody>
          <a:bodyPr wrap="square" rtlCol="0">
            <a:spAutoFit/>
          </a:bodyPr>
          <a:lstStyle/>
          <a:p>
            <a:r>
              <a:rPr lang="en-US" sz="3200" b="1" dirty="0" smtClean="0"/>
              <a:t>Once hearing loss for purposes has been diagnosed and there is a positive medical opinion the Rating Board will make a decision:  Service Connection, Yes or No.</a:t>
            </a:r>
          </a:p>
          <a:p>
            <a:endParaRPr lang="en-US" sz="3200" b="1" dirty="0" smtClean="0"/>
          </a:p>
          <a:p>
            <a:r>
              <a:rPr lang="en-US" sz="3200" b="1" dirty="0" smtClean="0"/>
              <a:t>If no, the process stops, regardless of how severe the hearing loss might be.</a:t>
            </a:r>
          </a:p>
          <a:p>
            <a:endParaRPr lang="en-US" sz="3200" b="1" dirty="0" smtClean="0"/>
          </a:p>
          <a:p>
            <a:r>
              <a:rPr lang="en-US" sz="3200" b="1" dirty="0" smtClean="0"/>
              <a:t>If yes, the process moves to the evaluation of the measured hearing loss.</a:t>
            </a:r>
          </a:p>
        </p:txBody>
      </p:sp>
      <p:sp>
        <p:nvSpPr>
          <p:cNvPr id="4" name="TextBox 3"/>
          <p:cNvSpPr txBox="1"/>
          <p:nvPr/>
        </p:nvSpPr>
        <p:spPr>
          <a:xfrm>
            <a:off x="609600" y="304800"/>
            <a:ext cx="7848600" cy="707886"/>
          </a:xfrm>
          <a:prstGeom prst="rect">
            <a:avLst/>
          </a:prstGeom>
          <a:noFill/>
        </p:spPr>
        <p:txBody>
          <a:bodyPr wrap="square" rtlCol="0">
            <a:spAutoFit/>
          </a:bodyPr>
          <a:lstStyle/>
          <a:p>
            <a:pPr algn="ctr"/>
            <a:r>
              <a:rPr lang="en-US" sz="4000" b="1" dirty="0" smtClean="0"/>
              <a:t>Service Connection for Hearing Loss</a:t>
            </a:r>
            <a:endParaRPr lang="en-US" sz="4000" b="1" dirty="0"/>
          </a:p>
        </p:txBody>
      </p:sp>
      <p:sp>
        <p:nvSpPr>
          <p:cNvPr id="5" name="Slide Number Placeholder 4"/>
          <p:cNvSpPr>
            <a:spLocks noGrp="1"/>
          </p:cNvSpPr>
          <p:nvPr>
            <p:ph type="sldNum" sz="quarter" idx="12"/>
          </p:nvPr>
        </p:nvSpPr>
        <p:spPr/>
        <p:txBody>
          <a:bodyPr/>
          <a:lstStyle/>
          <a:p>
            <a:fld id="{2FD2DE8E-26AA-4AB9-9D0B-EF80CBBF3E5B}"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dirty="0" smtClean="0"/>
              <a:t>Rating Hearing Loss</a:t>
            </a:r>
            <a:endParaRPr lang="en-US" b="1" dirty="0"/>
          </a:p>
        </p:txBody>
      </p:sp>
      <p:sp>
        <p:nvSpPr>
          <p:cNvPr id="3" name="TextBox 2"/>
          <p:cNvSpPr txBox="1"/>
          <p:nvPr/>
        </p:nvSpPr>
        <p:spPr>
          <a:xfrm>
            <a:off x="762000" y="990600"/>
            <a:ext cx="7696200" cy="4893647"/>
          </a:xfrm>
          <a:prstGeom prst="rect">
            <a:avLst/>
          </a:prstGeom>
          <a:noFill/>
        </p:spPr>
        <p:txBody>
          <a:bodyPr wrap="square" rtlCol="0">
            <a:spAutoFit/>
          </a:bodyPr>
          <a:lstStyle/>
          <a:p>
            <a:r>
              <a:rPr lang="en-US" sz="2800" b="1" dirty="0" smtClean="0"/>
              <a:t>Hearing loss, once service connected, is evaluated using the instructions of 38 CFR 4.85.</a:t>
            </a:r>
          </a:p>
          <a:p>
            <a:endParaRPr lang="en-US" sz="1600" b="1" dirty="0" smtClean="0"/>
          </a:p>
          <a:p>
            <a:pPr marL="342900" indent="-342900">
              <a:buAutoNum type="arabicPeriod"/>
            </a:pPr>
            <a:r>
              <a:rPr lang="en-US" sz="2800" b="1" dirty="0" smtClean="0"/>
              <a:t>Average the </a:t>
            </a:r>
            <a:r>
              <a:rPr lang="en-US" sz="2800" b="1" dirty="0" err="1" smtClean="0"/>
              <a:t>puretone</a:t>
            </a:r>
            <a:r>
              <a:rPr lang="en-US" sz="2800" b="1" dirty="0" smtClean="0"/>
              <a:t> thresholds measured at 1K, 2K, 3K and 4K Hertz.</a:t>
            </a:r>
          </a:p>
          <a:p>
            <a:pPr marL="342900" indent="-342900">
              <a:buAutoNum type="arabicPeriod"/>
            </a:pPr>
            <a:endParaRPr lang="en-US" sz="1600" b="1" dirty="0" smtClean="0"/>
          </a:p>
          <a:p>
            <a:pPr marL="342900" indent="-342900">
              <a:buAutoNum type="arabicPeriod" startAt="2"/>
            </a:pPr>
            <a:r>
              <a:rPr lang="en-US" sz="2800" b="1" dirty="0" smtClean="0"/>
              <a:t>Assign separate designations for each ear by combining the above average with the discrimination percentage. </a:t>
            </a:r>
          </a:p>
          <a:p>
            <a:pPr marL="342900" indent="-342900">
              <a:buAutoNum type="arabicPeriod" startAt="2"/>
            </a:pPr>
            <a:endParaRPr lang="en-US" sz="1600" b="1" dirty="0" smtClean="0"/>
          </a:p>
          <a:p>
            <a:pPr marL="342900" indent="-342900">
              <a:buAutoNum type="arabicPeriod" startAt="2"/>
            </a:pPr>
            <a:r>
              <a:rPr lang="en-US" sz="2800" b="1" dirty="0" smtClean="0"/>
              <a:t>Combine the two achieved designations to achieve a combined hearing loss evaluation.</a:t>
            </a:r>
          </a:p>
        </p:txBody>
      </p:sp>
      <p:sp>
        <p:nvSpPr>
          <p:cNvPr id="4" name="Slide Number Placeholder 3"/>
          <p:cNvSpPr>
            <a:spLocks noGrp="1"/>
          </p:cNvSpPr>
          <p:nvPr>
            <p:ph type="sldNum" sz="quarter" idx="12"/>
          </p:nvPr>
        </p:nvSpPr>
        <p:spPr/>
        <p:txBody>
          <a:bodyPr/>
          <a:lstStyle/>
          <a:p>
            <a:fld id="{2FD2DE8E-26AA-4AB9-9D0B-EF80CBBF3E5B}"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8153400" cy="4524315"/>
          </a:xfrm>
          <a:prstGeom prst="rect">
            <a:avLst/>
          </a:prstGeom>
          <a:noFill/>
        </p:spPr>
        <p:txBody>
          <a:bodyPr wrap="square" rtlCol="0">
            <a:spAutoFit/>
          </a:bodyPr>
          <a:lstStyle/>
          <a:p>
            <a:r>
              <a:rPr lang="en-US" b="1" dirty="0" smtClean="0"/>
              <a:t>		</a:t>
            </a:r>
            <a:r>
              <a:rPr lang="en-US" sz="3600" b="1" dirty="0" smtClean="0"/>
              <a:t>500	1K	2K	3K	4K	Des:</a:t>
            </a:r>
          </a:p>
          <a:p>
            <a:r>
              <a:rPr lang="en-US" sz="3600" b="1" dirty="0" smtClean="0"/>
              <a:t>Left		20	25	30	35	40	96%</a:t>
            </a:r>
          </a:p>
          <a:p>
            <a:endParaRPr lang="en-US" sz="3600" b="1" dirty="0" smtClean="0"/>
          </a:p>
          <a:p>
            <a:r>
              <a:rPr lang="en-US" sz="3600" b="1" dirty="0" smtClean="0"/>
              <a:t>Right	15	20	25	30	40	93%</a:t>
            </a:r>
          </a:p>
          <a:p>
            <a:endParaRPr lang="en-US" sz="3600" b="1" dirty="0" smtClean="0"/>
          </a:p>
          <a:p>
            <a:r>
              <a:rPr lang="en-US" sz="3600" b="1" dirty="0" smtClean="0"/>
              <a:t>Left ear average:	33</a:t>
            </a:r>
          </a:p>
          <a:p>
            <a:endParaRPr lang="en-US" sz="3600" b="1" dirty="0" smtClean="0"/>
          </a:p>
          <a:p>
            <a:r>
              <a:rPr lang="en-US" sz="3600" b="1" dirty="0" smtClean="0"/>
              <a:t>Right ear average:	29</a:t>
            </a:r>
          </a:p>
        </p:txBody>
      </p:sp>
      <p:sp>
        <p:nvSpPr>
          <p:cNvPr id="4" name="Slide Number Placeholder 3"/>
          <p:cNvSpPr>
            <a:spLocks noGrp="1"/>
          </p:cNvSpPr>
          <p:nvPr>
            <p:ph type="sldNum" sz="quarter" idx="12"/>
          </p:nvPr>
        </p:nvSpPr>
        <p:spPr/>
        <p:txBody>
          <a:bodyPr/>
          <a:lstStyle/>
          <a:p>
            <a:fld id="{2FD2DE8E-26AA-4AB9-9D0B-EF80CBBF3E5B}"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305800" cy="4524315"/>
          </a:xfrm>
          <a:prstGeom prst="rect">
            <a:avLst/>
          </a:prstGeom>
          <a:noFill/>
        </p:spPr>
        <p:txBody>
          <a:bodyPr wrap="square" rtlCol="0">
            <a:spAutoFit/>
          </a:bodyPr>
          <a:lstStyle/>
          <a:p>
            <a:r>
              <a:rPr lang="en-US" sz="3200" b="1" dirty="0" smtClean="0"/>
              <a:t>Left ear:		</a:t>
            </a:r>
            <a:r>
              <a:rPr lang="en-US" sz="3200" b="1" dirty="0" err="1" smtClean="0"/>
              <a:t>Avg</a:t>
            </a:r>
            <a:r>
              <a:rPr lang="en-US" sz="3200" b="1" dirty="0" smtClean="0"/>
              <a:t>: 33		Des:    96%      Designation:        I</a:t>
            </a:r>
          </a:p>
          <a:p>
            <a:endParaRPr lang="en-US" sz="3200" b="1" dirty="0" smtClean="0"/>
          </a:p>
          <a:p>
            <a:r>
              <a:rPr lang="en-US" sz="3200" b="1" dirty="0" smtClean="0"/>
              <a:t>Right ear:		</a:t>
            </a:r>
            <a:r>
              <a:rPr lang="en-US" sz="3200" b="1" dirty="0" err="1" smtClean="0"/>
              <a:t>Avg</a:t>
            </a:r>
            <a:r>
              <a:rPr lang="en-US" sz="3200" b="1" dirty="0" smtClean="0"/>
              <a:t>:  29		Des:    93%      Designation:       I</a:t>
            </a:r>
          </a:p>
          <a:p>
            <a:endParaRPr lang="en-US" sz="3200" b="1" dirty="0" smtClean="0"/>
          </a:p>
          <a:p>
            <a:r>
              <a:rPr lang="en-US" sz="3200" b="1" dirty="0" smtClean="0"/>
              <a:t>Left Designation  “I” and Right Designation  “I”</a:t>
            </a:r>
          </a:p>
          <a:p>
            <a:endParaRPr lang="en-US" sz="3200" b="1" dirty="0" smtClean="0"/>
          </a:p>
          <a:p>
            <a:r>
              <a:rPr lang="en-US" sz="3200" b="1" dirty="0" smtClean="0"/>
              <a:t>Combine to service connection at 0%</a:t>
            </a:r>
            <a:endParaRPr lang="en-US" sz="3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7924800" cy="4524315"/>
          </a:xfrm>
          <a:prstGeom prst="rect">
            <a:avLst/>
          </a:prstGeom>
        </p:spPr>
        <p:txBody>
          <a:bodyPr wrap="square">
            <a:spAutoFit/>
          </a:bodyPr>
          <a:lstStyle/>
          <a:p>
            <a:r>
              <a:rPr lang="en-US" b="1" dirty="0" smtClean="0"/>
              <a:t>		</a:t>
            </a:r>
            <a:r>
              <a:rPr lang="en-US" sz="3600" b="1" dirty="0" smtClean="0"/>
              <a:t>1K	2K	3K	4K		Des:</a:t>
            </a:r>
          </a:p>
          <a:p>
            <a:r>
              <a:rPr lang="en-US" sz="3600" b="1" dirty="0" smtClean="0"/>
              <a:t>Left		30	35	45	55		92%</a:t>
            </a:r>
          </a:p>
          <a:p>
            <a:endParaRPr lang="en-US" sz="3600" b="1" dirty="0" smtClean="0"/>
          </a:p>
          <a:p>
            <a:r>
              <a:rPr lang="en-US" sz="3600" b="1" dirty="0" smtClean="0"/>
              <a:t>Right	35	40	55	65		90%</a:t>
            </a:r>
          </a:p>
          <a:p>
            <a:endParaRPr lang="en-US" sz="3600" b="1" dirty="0" smtClean="0"/>
          </a:p>
          <a:p>
            <a:r>
              <a:rPr lang="en-US" sz="3600" b="1" dirty="0" smtClean="0"/>
              <a:t>Left ear average:		41</a:t>
            </a:r>
          </a:p>
          <a:p>
            <a:endParaRPr lang="en-US" sz="3600" b="1" dirty="0" smtClean="0"/>
          </a:p>
          <a:p>
            <a:r>
              <a:rPr lang="en-US" sz="3600" b="1" dirty="0" smtClean="0"/>
              <a:t>Right ear average:		49</a:t>
            </a:r>
          </a:p>
        </p:txBody>
      </p:sp>
      <p:sp>
        <p:nvSpPr>
          <p:cNvPr id="4" name="Slide Number Placeholder 3"/>
          <p:cNvSpPr>
            <a:spLocks noGrp="1"/>
          </p:cNvSpPr>
          <p:nvPr>
            <p:ph type="sldNum" sz="quarter" idx="12"/>
          </p:nvPr>
        </p:nvSpPr>
        <p:spPr/>
        <p:txBody>
          <a:bodyPr/>
          <a:lstStyle/>
          <a:p>
            <a:fld id="{2FD2DE8E-26AA-4AB9-9D0B-EF80CBBF3E5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305800" cy="4524315"/>
          </a:xfrm>
          <a:prstGeom prst="rect">
            <a:avLst/>
          </a:prstGeom>
          <a:noFill/>
        </p:spPr>
        <p:txBody>
          <a:bodyPr wrap="square" rtlCol="0">
            <a:spAutoFit/>
          </a:bodyPr>
          <a:lstStyle/>
          <a:p>
            <a:r>
              <a:rPr lang="en-US" sz="3200" b="1" dirty="0" smtClean="0"/>
              <a:t>Left ear:		</a:t>
            </a:r>
            <a:r>
              <a:rPr lang="en-US" sz="3200" b="1" dirty="0" err="1" smtClean="0"/>
              <a:t>Avg</a:t>
            </a:r>
            <a:r>
              <a:rPr lang="en-US" sz="3200" b="1" dirty="0" smtClean="0"/>
              <a:t>: 41		Des:    92%      Designation:        “I”</a:t>
            </a:r>
          </a:p>
          <a:p>
            <a:endParaRPr lang="en-US" sz="3200" b="1" dirty="0" smtClean="0"/>
          </a:p>
          <a:p>
            <a:r>
              <a:rPr lang="en-US" sz="3200" b="1" dirty="0" smtClean="0"/>
              <a:t>Right ear:		</a:t>
            </a:r>
            <a:r>
              <a:rPr lang="en-US" sz="3200" b="1" dirty="0" err="1" smtClean="0"/>
              <a:t>Avg</a:t>
            </a:r>
            <a:r>
              <a:rPr lang="en-US" sz="3200" b="1" dirty="0" smtClean="0"/>
              <a:t>:  49		Des:    90%      Designation:       “II”</a:t>
            </a:r>
          </a:p>
          <a:p>
            <a:endParaRPr lang="en-US" sz="3200" b="1" dirty="0" smtClean="0"/>
          </a:p>
          <a:p>
            <a:r>
              <a:rPr lang="en-US" sz="3200" b="1" dirty="0" smtClean="0"/>
              <a:t>Left Designation  “I” and Right Designation  “II”</a:t>
            </a:r>
          </a:p>
          <a:p>
            <a:endParaRPr lang="en-US" sz="3200" b="1" dirty="0" smtClean="0"/>
          </a:p>
          <a:p>
            <a:r>
              <a:rPr lang="en-US" sz="3200" b="1" dirty="0" smtClean="0"/>
              <a:t>Combine to service connection at 0%</a:t>
            </a:r>
            <a:endParaRPr lang="en-US" sz="3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7924800" cy="4524315"/>
          </a:xfrm>
          <a:prstGeom prst="rect">
            <a:avLst/>
          </a:prstGeom>
        </p:spPr>
        <p:txBody>
          <a:bodyPr wrap="square">
            <a:spAutoFit/>
          </a:bodyPr>
          <a:lstStyle/>
          <a:p>
            <a:r>
              <a:rPr lang="en-US" b="1" dirty="0" smtClean="0"/>
              <a:t>		</a:t>
            </a:r>
            <a:r>
              <a:rPr lang="en-US" sz="3600" b="1" dirty="0" smtClean="0"/>
              <a:t>1K	2K	3K	4K		Des:</a:t>
            </a:r>
          </a:p>
          <a:p>
            <a:r>
              <a:rPr lang="en-US" sz="3600" b="1" dirty="0" smtClean="0"/>
              <a:t>Left		45	55	65	75		92%</a:t>
            </a:r>
          </a:p>
          <a:p>
            <a:endParaRPr lang="en-US" sz="3600" b="1" dirty="0" smtClean="0"/>
          </a:p>
          <a:p>
            <a:r>
              <a:rPr lang="en-US" sz="3600" b="1" dirty="0" smtClean="0"/>
              <a:t>Right	50	55	65	75		88%</a:t>
            </a:r>
          </a:p>
          <a:p>
            <a:endParaRPr lang="en-US" sz="3600" b="1" dirty="0" smtClean="0"/>
          </a:p>
          <a:p>
            <a:r>
              <a:rPr lang="en-US" sz="3600" b="1" dirty="0" smtClean="0"/>
              <a:t>Left ear average:	60	</a:t>
            </a:r>
          </a:p>
          <a:p>
            <a:endParaRPr lang="en-US" sz="3600" b="1" dirty="0" smtClean="0"/>
          </a:p>
          <a:p>
            <a:r>
              <a:rPr lang="en-US" sz="3600" b="1" dirty="0" smtClean="0"/>
              <a:t>Right ear average:	61	</a:t>
            </a:r>
          </a:p>
        </p:txBody>
      </p:sp>
      <p:sp>
        <p:nvSpPr>
          <p:cNvPr id="4" name="Slide Number Placeholder 3"/>
          <p:cNvSpPr>
            <a:spLocks noGrp="1"/>
          </p:cNvSpPr>
          <p:nvPr>
            <p:ph type="sldNum" sz="quarter" idx="12"/>
          </p:nvPr>
        </p:nvSpPr>
        <p:spPr/>
        <p:txBody>
          <a:bodyPr/>
          <a:lstStyle/>
          <a:p>
            <a:fld id="{2FD2DE8E-26AA-4AB9-9D0B-EF80CBBF3E5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707886"/>
          </a:xfrm>
          <a:prstGeom prst="rect">
            <a:avLst/>
          </a:prstGeom>
          <a:noFill/>
        </p:spPr>
        <p:txBody>
          <a:bodyPr wrap="square" rtlCol="0">
            <a:spAutoFit/>
          </a:bodyPr>
          <a:lstStyle/>
          <a:p>
            <a:pPr algn="ctr"/>
            <a:r>
              <a:rPr lang="en-US" sz="4000" b="1" dirty="0" smtClean="0"/>
              <a:t>COMPENSATION – SMC HB</a:t>
            </a:r>
            <a:endParaRPr lang="en-US" sz="4000" b="1" dirty="0"/>
          </a:p>
        </p:txBody>
      </p:sp>
      <p:sp>
        <p:nvSpPr>
          <p:cNvPr id="3" name="TextBox 2"/>
          <p:cNvSpPr txBox="1"/>
          <p:nvPr/>
        </p:nvSpPr>
        <p:spPr>
          <a:xfrm>
            <a:off x="304800" y="1143000"/>
            <a:ext cx="8458200" cy="5170646"/>
          </a:xfrm>
          <a:prstGeom prst="rect">
            <a:avLst/>
          </a:prstGeom>
          <a:noFill/>
        </p:spPr>
        <p:txBody>
          <a:bodyPr wrap="square" rtlCol="0">
            <a:spAutoFit/>
          </a:bodyPr>
          <a:lstStyle/>
          <a:p>
            <a:pPr marL="514350" indent="-514350"/>
            <a:r>
              <a:rPr lang="en-US" sz="2200" b="1" i="1" dirty="0" smtClean="0"/>
              <a:t>38 CFR 3.350 (</a:t>
            </a:r>
            <a:r>
              <a:rPr lang="en-US" sz="2200" b="1" i="1" dirty="0" err="1" smtClean="0"/>
              <a:t>i</a:t>
            </a:r>
            <a:r>
              <a:rPr lang="en-US" sz="2200" b="1" i="1" dirty="0" smtClean="0"/>
              <a:t>)    Total plus 60 percent, or housebound</a:t>
            </a:r>
            <a:r>
              <a:rPr lang="en-US" sz="2200" b="1" dirty="0" smtClean="0"/>
              <a:t>. </a:t>
            </a:r>
          </a:p>
          <a:p>
            <a:pPr marL="514350" indent="-514350"/>
            <a:r>
              <a:rPr lang="en-US" sz="2200" b="1" dirty="0" smtClean="0"/>
              <a:t>The special monthly compensation provided by 38 U.S.C. 1114(s) is</a:t>
            </a:r>
          </a:p>
          <a:p>
            <a:pPr marL="514350" indent="-514350"/>
            <a:r>
              <a:rPr lang="en-US" sz="2200" b="1" dirty="0" smtClean="0"/>
              <a:t>payable where the veteran has a single service-connected disability</a:t>
            </a:r>
          </a:p>
          <a:p>
            <a:pPr marL="514350" indent="-514350"/>
            <a:r>
              <a:rPr lang="en-US" sz="2200" b="1" dirty="0" smtClean="0"/>
              <a:t>rated as 100 percent and,</a:t>
            </a:r>
          </a:p>
          <a:p>
            <a:r>
              <a:rPr lang="en-US" sz="2200" b="1" dirty="0" smtClean="0"/>
              <a:t>(1) Has additional service-connected disability or disabilities independently ratable at 60 percent, separate and distinct from the 100 percent service-connected disability and involving different anatomical segments or bodily systems, or</a:t>
            </a:r>
          </a:p>
          <a:p>
            <a:r>
              <a:rPr lang="en-US" sz="2200" b="1" dirty="0" smtClean="0"/>
              <a:t>(2) Is permanently housebound by reason of service-connected disability or disabilities. This requirement is met when the veteran is substantially confined as a direct result of service-connected disabilities to his or her dwelling and the immediate premises or, if institutionalized, to the ward or clinical areas, and it is reasonably certain that the disability or disabilities and resultant confinement will continue throughout his or her lifetime.</a:t>
            </a:r>
            <a:endParaRPr lang="en-US" sz="2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8610600" cy="4524315"/>
          </a:xfrm>
          <a:prstGeom prst="rect">
            <a:avLst/>
          </a:prstGeom>
          <a:noFill/>
        </p:spPr>
        <p:txBody>
          <a:bodyPr wrap="square" rtlCol="0">
            <a:spAutoFit/>
          </a:bodyPr>
          <a:lstStyle/>
          <a:p>
            <a:r>
              <a:rPr lang="en-US" sz="3200" b="1" dirty="0" smtClean="0"/>
              <a:t>Left ear:		</a:t>
            </a:r>
            <a:r>
              <a:rPr lang="en-US" sz="3200" b="1" dirty="0" err="1" smtClean="0"/>
              <a:t>Avg</a:t>
            </a:r>
            <a:r>
              <a:rPr lang="en-US" sz="3200" b="1" dirty="0" smtClean="0"/>
              <a:t>: 60		Des:    84%      Designation:        “III”</a:t>
            </a:r>
          </a:p>
          <a:p>
            <a:endParaRPr lang="en-US" sz="3200" b="1" dirty="0" smtClean="0"/>
          </a:p>
          <a:p>
            <a:r>
              <a:rPr lang="en-US" sz="3200" b="1" dirty="0" smtClean="0"/>
              <a:t>Right ear:		</a:t>
            </a:r>
            <a:r>
              <a:rPr lang="en-US" sz="3200" b="1" dirty="0" err="1" smtClean="0"/>
              <a:t>Avg</a:t>
            </a:r>
            <a:r>
              <a:rPr lang="en-US" sz="3200" b="1" dirty="0" smtClean="0"/>
              <a:t>:  61		Des:    82%      Designation:       “IV”</a:t>
            </a:r>
          </a:p>
          <a:p>
            <a:endParaRPr lang="en-US" sz="3200" b="1" dirty="0" smtClean="0"/>
          </a:p>
          <a:p>
            <a:r>
              <a:rPr lang="en-US" sz="3200" b="1" dirty="0" smtClean="0"/>
              <a:t>Left Designation  “III” and Right Designation  “IV”</a:t>
            </a:r>
          </a:p>
          <a:p>
            <a:endParaRPr lang="en-US" sz="3200" b="1" dirty="0" smtClean="0"/>
          </a:p>
          <a:p>
            <a:r>
              <a:rPr lang="en-US" sz="3200" b="1" dirty="0" smtClean="0"/>
              <a:t>Combine to service connection at 10%</a:t>
            </a:r>
            <a:endParaRPr lang="en-US" sz="3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Tinnitus</a:t>
            </a:r>
            <a:endParaRPr lang="en-US" b="1" dirty="0"/>
          </a:p>
        </p:txBody>
      </p:sp>
      <p:sp>
        <p:nvSpPr>
          <p:cNvPr id="3" name="TextBox 2"/>
          <p:cNvSpPr txBox="1"/>
          <p:nvPr/>
        </p:nvSpPr>
        <p:spPr>
          <a:xfrm>
            <a:off x="304800" y="1219200"/>
            <a:ext cx="8458200" cy="4524315"/>
          </a:xfrm>
          <a:prstGeom prst="rect">
            <a:avLst/>
          </a:prstGeom>
          <a:noFill/>
        </p:spPr>
        <p:txBody>
          <a:bodyPr wrap="square" rtlCol="0">
            <a:spAutoFit/>
          </a:bodyPr>
          <a:lstStyle/>
          <a:p>
            <a:r>
              <a:rPr lang="en-US" sz="3200" b="1" dirty="0" smtClean="0"/>
              <a:t>Tinnitus, “ringing in the ears,” is not hearing loss and is not evidence of hearing loss even thou both may be the result of the same acoustic trauma.   Tinnitus, if reported by the veteran, may be claimed as a separate disability from hearing loss and may be granted or denied service connection without regard  to a rating board decision on the issue of service connection for hearing loss.</a:t>
            </a:r>
            <a:endParaRPr lang="en-US" sz="32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09600"/>
            <a:ext cx="8153400" cy="4401205"/>
          </a:xfrm>
          <a:prstGeom prst="rect">
            <a:avLst/>
          </a:prstGeom>
        </p:spPr>
        <p:txBody>
          <a:bodyPr wrap="square">
            <a:spAutoFit/>
          </a:bodyPr>
          <a:lstStyle/>
          <a:p>
            <a:r>
              <a:rPr lang="en-US" sz="2800" b="1" dirty="0" smtClean="0"/>
              <a:t>Tinnitus is classified either as subjective tinnitus (over 95% of cases) or objective tinnitus.  </a:t>
            </a:r>
          </a:p>
          <a:p>
            <a:endParaRPr lang="en-US" sz="2800" b="1" dirty="0" smtClean="0"/>
          </a:p>
          <a:p>
            <a:r>
              <a:rPr lang="en-US" sz="2800" b="1" dirty="0" smtClean="0"/>
              <a:t>In subjective or “true” tinnitus, the sound is audible only to the patient.  </a:t>
            </a:r>
          </a:p>
          <a:p>
            <a:endParaRPr lang="en-US" sz="2800" b="1" dirty="0" smtClean="0"/>
          </a:p>
          <a:p>
            <a:r>
              <a:rPr lang="en-US" sz="2800" b="1" dirty="0" smtClean="0"/>
              <a:t>In the much rarer objective tinnitus (sometimes called extrinsic tinnitus or “pseudo-tinnitus”), the sound is audible to other people, either simply by listening or with a stethoscope. </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57200"/>
            <a:ext cx="8229600" cy="5262979"/>
          </a:xfrm>
          <a:prstGeom prst="rect">
            <a:avLst/>
          </a:prstGeom>
        </p:spPr>
        <p:txBody>
          <a:bodyPr wrap="square">
            <a:spAutoFit/>
          </a:bodyPr>
          <a:lstStyle/>
          <a:p>
            <a:r>
              <a:rPr lang="en-US" sz="2800" b="1" dirty="0" smtClean="0"/>
              <a:t>True (subjective) tinnitus does not originate in the inner ear, although damage to the inner ear may be a precursor of subjective tinnitus.  It is theorized that in true tinnitus the brain creates phantom sensations to replace missing inputs from the damaged inner ear, similar to the brain’s creation of phantom pain in amputated limbs .</a:t>
            </a:r>
            <a:endParaRPr lang="en-US" sz="2800" dirty="0" smtClean="0"/>
          </a:p>
          <a:p>
            <a:endParaRPr lang="en-US" sz="2800" b="1" dirty="0" smtClean="0"/>
          </a:p>
          <a:p>
            <a:r>
              <a:rPr lang="en-US" sz="2800" b="1" dirty="0" smtClean="0"/>
              <a:t>True tinnitus, is therefore, the perception of sound in the absence of an external stimulus, appears to arise from the brain rather than the ears.  </a:t>
            </a:r>
          </a:p>
          <a:p>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52400" y="446896"/>
            <a:ext cx="8763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Before 1999, the rating schedule authorized a 10% disability rating for tinnitus incurred as a result of trauma to the head,</a:t>
            </a:r>
            <a:r>
              <a:rPr kumimoji="0" lang="en-US" sz="2800" b="1" i="0" u="none" strike="noStrike" cap="none" normalizeH="0" dirty="0" smtClean="0">
                <a:ln>
                  <a:noFill/>
                </a:ln>
                <a:solidFill>
                  <a:schemeClr val="tx1"/>
                </a:solidFill>
                <a:effectLst/>
                <a:ea typeface="Times New Roman" pitchFamily="18" charset="0"/>
                <a:cs typeface="Arial" pitchFamily="34" charset="0"/>
              </a:rPr>
              <a:t> </a:t>
            </a:r>
            <a:r>
              <a:rPr kumimoji="0" lang="en-US" sz="2800" b="1" i="0" u="none" strike="noStrike" cap="none" normalizeH="0" baseline="0" dirty="0" smtClean="0">
                <a:ln>
                  <a:noFill/>
                </a:ln>
                <a:solidFill>
                  <a:schemeClr val="tx1"/>
                </a:solidFill>
                <a:effectLst/>
                <a:ea typeface="Times New Roman" pitchFamily="18" charset="0"/>
                <a:cs typeface="Arial" pitchFamily="34" charset="0"/>
              </a:rPr>
              <a:t>“Persistent as a symptom of head injury, concussion or acoustic trauma.”</a:t>
            </a:r>
            <a:r>
              <a:rPr kumimoji="0" lang="en-US" sz="2800" b="1" i="0" u="none" strike="noStrike" cap="none" normalizeH="0" dirty="0" smtClean="0">
                <a:ln>
                  <a:noFill/>
                </a:ln>
                <a:solidFill>
                  <a:schemeClr val="tx1"/>
                </a:solidFill>
                <a:effectLst/>
                <a:ea typeface="Times New Roman" pitchFamily="18" charset="0"/>
                <a:cs typeface="Arial" pitchFamily="34" charset="0"/>
              </a:rPr>
              <a:t>  </a:t>
            </a:r>
            <a:r>
              <a:rPr kumimoji="0" lang="en-US" sz="2800" b="1" i="0" u="none" strike="noStrike" cap="none" normalizeH="0" baseline="0" dirty="0" smtClean="0">
                <a:ln>
                  <a:noFill/>
                </a:ln>
                <a:solidFill>
                  <a:schemeClr val="tx1"/>
                </a:solidFill>
                <a:effectLst/>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The trauma must have been documented in service treatment records.</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In 1999, the Rating Schedule was amended to provide service connection for “Tinnitus, recurrent,” regardless of its etiology, but still related to service.  </a:t>
            </a:r>
            <a:endParaRPr kumimoji="0" lang="en-US" sz="2800" b="1" i="0" u="none" strike="noStrike" cap="none" normalizeH="0" baseline="0" dirty="0" smtClean="0">
              <a:ln>
                <a:noFill/>
              </a:ln>
              <a:solidFill>
                <a:schemeClr val="tx1"/>
              </a:solidFill>
              <a:effectLst/>
              <a:cs typeface="Arial" pitchFamily="34" charset="0"/>
            </a:endParaRPr>
          </a:p>
        </p:txBody>
      </p:sp>
      <p:sp>
        <p:nvSpPr>
          <p:cNvPr id="276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2FD2DE8E-26AA-4AB9-9D0B-EF80CBBF3E5B}"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85800"/>
            <a:ext cx="8001000" cy="4832092"/>
          </a:xfrm>
          <a:prstGeom prst="rect">
            <a:avLst/>
          </a:prstGeom>
        </p:spPr>
        <p:txBody>
          <a:bodyPr wrap="square">
            <a:spAutoFit/>
          </a:bodyPr>
          <a:lstStyle/>
          <a:p>
            <a:r>
              <a:rPr lang="en-US" sz="2800" b="1" dirty="0" smtClean="0"/>
              <a:t>The 1999 amendment to DC 6260 reflected an awareness that tinnitus need not be constant (persistent) to be disabling and that it can have causes other than head trauma. </a:t>
            </a:r>
          </a:p>
          <a:p>
            <a:endParaRPr lang="en-US" sz="2800" b="1" dirty="0" smtClean="0"/>
          </a:p>
          <a:p>
            <a:r>
              <a:rPr lang="en-US" sz="2800" b="1" dirty="0" smtClean="0"/>
              <a:t>The amendment addressed the need to accommodate tinnitus resulting from other causes.</a:t>
            </a:r>
          </a:p>
          <a:p>
            <a:endParaRPr lang="en-US" sz="2800" b="1" dirty="0" smtClean="0"/>
          </a:p>
          <a:p>
            <a:r>
              <a:rPr lang="en-US" sz="2800" b="1" dirty="0" smtClean="0"/>
              <a:t>Requires that tinnitus be described as recurrent  from service.   Need not be a subject of medical record.</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33400"/>
            <a:ext cx="8077200" cy="3970318"/>
          </a:xfrm>
          <a:prstGeom prst="rect">
            <a:avLst/>
          </a:prstGeom>
        </p:spPr>
        <p:txBody>
          <a:bodyPr wrap="square">
            <a:spAutoFit/>
          </a:bodyPr>
          <a:lstStyle/>
          <a:p>
            <a:r>
              <a:rPr lang="en-US" sz="2800" b="1" dirty="0" smtClean="0"/>
              <a:t>Diagnostic Code 6260, as in effect prior to June 10, 1999, and as amended as of that date, authorizes a single 10% disability rating for tinnitus, regardless of whether tinnitus is perceived as unilateral, bilateral, or in the head.  </a:t>
            </a:r>
          </a:p>
          <a:p>
            <a:endParaRPr lang="en-US" sz="2800" b="1" dirty="0" smtClean="0"/>
          </a:p>
          <a:p>
            <a:r>
              <a:rPr lang="en-US" sz="2800" b="1" dirty="0" smtClean="0"/>
              <a:t>Separate ratings for tinnitus for each ear may not be assigned under DC 6260 or any other diagnostic code.</a:t>
            </a:r>
            <a:endParaRPr lang="en-US" sz="2800" b="1" dirty="0"/>
          </a:p>
        </p:txBody>
      </p:sp>
      <p:sp>
        <p:nvSpPr>
          <p:cNvPr id="4" name="Slide Number Placeholder 3"/>
          <p:cNvSpPr>
            <a:spLocks noGrp="1"/>
          </p:cNvSpPr>
          <p:nvPr>
            <p:ph type="sldNum" sz="quarter" idx="12"/>
          </p:nvPr>
        </p:nvSpPr>
        <p:spPr/>
        <p:txBody>
          <a:bodyPr/>
          <a:lstStyle/>
          <a:p>
            <a:fld id="{2FD2DE8E-26AA-4AB9-9D0B-EF80CBBF3E5B}"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rmAutofit/>
          </a:bodyPr>
          <a:lstStyle/>
          <a:p>
            <a:r>
              <a:rPr lang="en-US" sz="7200" b="1" dirty="0" smtClean="0"/>
              <a:t>QUESTIONS?</a:t>
            </a:r>
            <a:endParaRPr lang="en-US" sz="7200" b="1" dirty="0"/>
          </a:p>
        </p:txBody>
      </p:sp>
      <p:sp>
        <p:nvSpPr>
          <p:cNvPr id="3" name="Slide Number Placeholder 2"/>
          <p:cNvSpPr>
            <a:spLocks noGrp="1"/>
          </p:cNvSpPr>
          <p:nvPr>
            <p:ph type="sldNum" sz="quarter" idx="12"/>
          </p:nvPr>
        </p:nvSpPr>
        <p:spPr/>
        <p:txBody>
          <a:bodyPr/>
          <a:lstStyle/>
          <a:p>
            <a:fld id="{2FD2DE8E-26AA-4AB9-9D0B-EF80CBBF3E5B}" type="slidenum">
              <a:rPr lang="en-US" smtClean="0"/>
              <a:pPr/>
              <a:t>87</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473075" y="914400"/>
          <a:ext cx="8121650" cy="5959475"/>
        </p:xfrm>
        <a:graphic>
          <a:graphicData uri="http://schemas.openxmlformats.org/presentationml/2006/ole">
            <p:oleObj spid="_x0000_s24578" name="Document" r:id="rId3" imgW="8185382" imgH="6021098" progId="Word.Document.8">
              <p:embed/>
            </p:oleObj>
          </a:graphicData>
        </a:graphic>
      </p:graphicFrame>
      <p:sp>
        <p:nvSpPr>
          <p:cNvPr id="4" name="TextBox 3"/>
          <p:cNvSpPr txBox="1"/>
          <p:nvPr/>
        </p:nvSpPr>
        <p:spPr>
          <a:xfrm>
            <a:off x="533400" y="228600"/>
            <a:ext cx="7924800" cy="707886"/>
          </a:xfrm>
          <a:prstGeom prst="rect">
            <a:avLst/>
          </a:prstGeom>
          <a:noFill/>
        </p:spPr>
        <p:txBody>
          <a:bodyPr wrap="square" rtlCol="0">
            <a:spAutoFit/>
          </a:bodyPr>
          <a:lstStyle/>
          <a:p>
            <a:pPr algn="ctr"/>
            <a:r>
              <a:rPr lang="en-US" sz="4000" b="1" dirty="0" smtClean="0"/>
              <a:t>COMPENSATION – SMC A&amp;A</a:t>
            </a:r>
            <a:endParaRPr lang="en-US" sz="4000" b="1" dirty="0"/>
          </a:p>
        </p:txBody>
      </p:sp>
      <p:sp>
        <p:nvSpPr>
          <p:cNvPr id="5" name="Slide Number Placeholder 4"/>
          <p:cNvSpPr>
            <a:spLocks noGrp="1"/>
          </p:cNvSpPr>
          <p:nvPr>
            <p:ph type="sldNum" sz="quarter" idx="12"/>
          </p:nvPr>
        </p:nvSpPr>
        <p:spPr/>
        <p:txBody>
          <a:bodyPr/>
          <a:lstStyle/>
          <a:p>
            <a:fld id="{2FD2DE8E-26AA-4AB9-9D0B-EF80CBBF3E5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TotalTime>
  <Words>3492</Words>
  <Application>Microsoft Office PowerPoint</Application>
  <PresentationFormat>On-screen Show (4:3)</PresentationFormat>
  <Paragraphs>541</Paragraphs>
  <Slides>87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90" baseType="lpstr">
      <vt:lpstr>Office Theme</vt:lpstr>
      <vt:lpstr>Acrobat Document</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QUESTIONS ?</vt:lpstr>
      <vt:lpstr>Slide 49</vt:lpstr>
      <vt:lpstr>Slide 50</vt:lpstr>
      <vt:lpstr>Slide 51</vt:lpstr>
      <vt:lpstr>Slide 52</vt:lpstr>
      <vt:lpstr>Slide 53</vt:lpstr>
      <vt:lpstr>Slide 54</vt:lpstr>
      <vt:lpstr>Slide 55</vt:lpstr>
      <vt:lpstr>QUESTIONS?</vt:lpstr>
      <vt:lpstr>Rating Cancer</vt:lpstr>
      <vt:lpstr>Slide 58</vt:lpstr>
      <vt:lpstr>Secondary Cancers</vt:lpstr>
      <vt:lpstr>Reoccurrence</vt:lpstr>
      <vt:lpstr>QUESTIONS?</vt:lpstr>
      <vt:lpstr>Service Connection for Hearing Loss</vt:lpstr>
      <vt:lpstr>Slide 63</vt:lpstr>
      <vt:lpstr>Slide 64</vt:lpstr>
      <vt:lpstr>Slide 65</vt:lpstr>
      <vt:lpstr>Service Connection for Hearing Loss</vt:lpstr>
      <vt:lpstr>Slide 67</vt:lpstr>
      <vt:lpstr>Slide 68</vt:lpstr>
      <vt:lpstr>Slide 69</vt:lpstr>
      <vt:lpstr>Slide 70</vt:lpstr>
      <vt:lpstr>Slide 71</vt:lpstr>
      <vt:lpstr>Test Results for 3.385</vt:lpstr>
      <vt:lpstr>Slide 73</vt:lpstr>
      <vt:lpstr>Rating Hearing Loss</vt:lpstr>
      <vt:lpstr>Slide 75</vt:lpstr>
      <vt:lpstr>Slide 76</vt:lpstr>
      <vt:lpstr>Slide 77</vt:lpstr>
      <vt:lpstr>Slide 78</vt:lpstr>
      <vt:lpstr>Slide 79</vt:lpstr>
      <vt:lpstr>Slide 80</vt:lpstr>
      <vt:lpstr>Tinnitus</vt:lpstr>
      <vt:lpstr>Slide 82</vt:lpstr>
      <vt:lpstr>Slide 83</vt:lpstr>
      <vt:lpstr>Slide 84</vt:lpstr>
      <vt:lpstr>Slide 85</vt:lpstr>
      <vt:lpstr>Slide 86</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151</cp:revision>
  <dcterms:created xsi:type="dcterms:W3CDTF">2013-08-22T23:26:56Z</dcterms:created>
  <dcterms:modified xsi:type="dcterms:W3CDTF">2013-09-22T22:07:48Z</dcterms:modified>
</cp:coreProperties>
</file>