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303" r:id="rId3"/>
    <p:sldId id="256" r:id="rId4"/>
    <p:sldId id="279" r:id="rId5"/>
    <p:sldId id="266" r:id="rId6"/>
    <p:sldId id="267" r:id="rId7"/>
    <p:sldId id="268" r:id="rId8"/>
    <p:sldId id="288" r:id="rId9"/>
    <p:sldId id="269" r:id="rId10"/>
    <p:sldId id="270" r:id="rId11"/>
    <p:sldId id="271" r:id="rId12"/>
    <p:sldId id="272" r:id="rId13"/>
    <p:sldId id="273" r:id="rId14"/>
    <p:sldId id="274" r:id="rId15"/>
    <p:sldId id="289" r:id="rId16"/>
    <p:sldId id="275" r:id="rId17"/>
    <p:sldId id="276" r:id="rId18"/>
    <p:sldId id="277" r:id="rId19"/>
    <p:sldId id="278" r:id="rId20"/>
    <p:sldId id="290" r:id="rId21"/>
    <p:sldId id="280" r:id="rId22"/>
    <p:sldId id="281" r:id="rId23"/>
    <p:sldId id="285" r:id="rId24"/>
    <p:sldId id="286" r:id="rId25"/>
    <p:sldId id="287" r:id="rId26"/>
    <p:sldId id="282" r:id="rId27"/>
    <p:sldId id="291" r:id="rId28"/>
    <p:sldId id="283" r:id="rId29"/>
    <p:sldId id="284" r:id="rId30"/>
    <p:sldId id="257" r:id="rId31"/>
    <p:sldId id="292" r:id="rId32"/>
    <p:sldId id="258" r:id="rId33"/>
    <p:sldId id="293" r:id="rId34"/>
    <p:sldId id="294" r:id="rId35"/>
    <p:sldId id="295" r:id="rId36"/>
    <p:sldId id="297" r:id="rId37"/>
    <p:sldId id="296" r:id="rId38"/>
    <p:sldId id="298" r:id="rId39"/>
    <p:sldId id="299" r:id="rId40"/>
    <p:sldId id="263" r:id="rId41"/>
    <p:sldId id="261" r:id="rId42"/>
    <p:sldId id="264" r:id="rId43"/>
    <p:sldId id="265" r:id="rId44"/>
    <p:sldId id="262" r:id="rId45"/>
    <p:sldId id="300" r:id="rId46"/>
    <p:sldId id="301" r:id="rId47"/>
    <p:sldId id="259" r:id="rId48"/>
    <p:sldId id="30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4A030-6290-4CA3-9CD0-C1538B174D90}" v="1" dt="2020-04-30T20:17:44.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p:restoredTop sz="93112"/>
  </p:normalViewPr>
  <p:slideViewPr>
    <p:cSldViewPr snapToGrid="0" snapToObjects="1">
      <p:cViewPr varScale="1">
        <p:scale>
          <a:sx n="97" d="100"/>
          <a:sy n="97" d="100"/>
        </p:scale>
        <p:origin x="367" y="69"/>
      </p:cViewPr>
      <p:guideLst/>
    </p:cSldViewPr>
  </p:slideViewPr>
  <p:outlineViewPr>
    <p:cViewPr>
      <p:scale>
        <a:sx n="33" d="100"/>
        <a:sy n="33" d="100"/>
      </p:scale>
      <p:origin x="0" y="-55624"/>
    </p:cViewPr>
  </p:outlineViewPr>
  <p:notesTextViewPr>
    <p:cViewPr>
      <p:scale>
        <a:sx n="1" d="1"/>
        <a:sy n="1" d="1"/>
      </p:scale>
      <p:origin x="0" y="0"/>
    </p:cViewPr>
  </p:notesText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Gallacher" userId="9499d52a828dc725" providerId="LiveId" clId="{19A4A030-6290-4CA3-9CD0-C1538B174D90}"/>
    <pc:docChg chg="addSld modSld sldOrd">
      <pc:chgData name="Simon Gallacher" userId="9499d52a828dc725" providerId="LiveId" clId="{19A4A030-6290-4CA3-9CD0-C1538B174D90}" dt="2020-04-30T20:17:46.395" v="2"/>
      <pc:docMkLst>
        <pc:docMk/>
      </pc:docMkLst>
      <pc:sldChg chg="add ord">
        <pc:chgData name="Simon Gallacher" userId="9499d52a828dc725" providerId="LiveId" clId="{19A4A030-6290-4CA3-9CD0-C1538B174D90}" dt="2020-04-30T20:17:46.395" v="2"/>
        <pc:sldMkLst>
          <pc:docMk/>
          <pc:sldMk cId="0"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0008C-E6A7-614E-A55E-C856C8B48DE0}" type="datetimeFigureOut">
              <a:rPr lang="en-US" smtClean="0"/>
              <a:t>4/30/2020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C6B3D-5257-8643-BB75-D780ECA0E93E}" type="slidenum">
              <a:rPr lang="en-US" smtClean="0"/>
              <a:t>‹#›</a:t>
            </a:fld>
            <a:endParaRPr lang="en-US"/>
          </a:p>
        </p:txBody>
      </p:sp>
    </p:spTree>
    <p:extLst>
      <p:ext uri="{BB962C8B-B14F-4D97-AF65-F5344CB8AC3E}">
        <p14:creationId xmlns:p14="http://schemas.microsoft.com/office/powerpoint/2010/main" val="3019311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in place to ensure that the TA’s are trained to the appropriate level? Audit of development needs? </a:t>
            </a:r>
          </a:p>
          <a:p>
            <a:r>
              <a:rPr lang="en-GB" dirty="0"/>
              <a:t>Do teachers know what the intervention is working on? Do they comment and reflect on what is happening in the intervention when the child is back in the classroom? </a:t>
            </a:r>
          </a:p>
          <a:p>
            <a:endParaRPr lang="en-GB" dirty="0"/>
          </a:p>
          <a:p>
            <a:r>
              <a:rPr lang="en-GB" dirty="0"/>
              <a:t>How do we ensure that children know why they are in the intervention groups? What is good practice in your school? </a:t>
            </a:r>
          </a:p>
          <a:p>
            <a:endParaRPr lang="en-US" dirty="0"/>
          </a:p>
        </p:txBody>
      </p:sp>
      <p:sp>
        <p:nvSpPr>
          <p:cNvPr id="4" name="Slide Number Placeholder 3"/>
          <p:cNvSpPr>
            <a:spLocks noGrp="1"/>
          </p:cNvSpPr>
          <p:nvPr>
            <p:ph type="sldNum" sz="quarter" idx="10"/>
          </p:nvPr>
        </p:nvSpPr>
        <p:spPr/>
        <p:txBody>
          <a:bodyPr/>
          <a:lstStyle/>
          <a:p>
            <a:fld id="{786C6B3D-5257-8643-BB75-D780ECA0E93E}" type="slidenum">
              <a:rPr lang="en-US" smtClean="0"/>
              <a:t>12</a:t>
            </a:fld>
            <a:endParaRPr lang="en-US"/>
          </a:p>
        </p:txBody>
      </p:sp>
    </p:spTree>
    <p:extLst>
      <p:ext uri="{BB962C8B-B14F-4D97-AF65-F5344CB8AC3E}">
        <p14:creationId xmlns:p14="http://schemas.microsoft.com/office/powerpoint/2010/main" val="397490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you have in place to measure the impact of the intervention? Collate information. What are schools using now? </a:t>
            </a:r>
          </a:p>
          <a:p>
            <a:endParaRPr lang="en-GB" dirty="0"/>
          </a:p>
          <a:p>
            <a:r>
              <a:rPr lang="en-GB" dirty="0" err="1"/>
              <a:t>Sahre</a:t>
            </a:r>
            <a:r>
              <a:rPr lang="en-GB" dirty="0"/>
              <a:t> the sheets for tracking of the interventions. 2 sheets to consider -  what do schools already use? </a:t>
            </a:r>
            <a:endParaRPr lang="en-US" dirty="0"/>
          </a:p>
        </p:txBody>
      </p:sp>
      <p:sp>
        <p:nvSpPr>
          <p:cNvPr id="4" name="Slide Number Placeholder 3"/>
          <p:cNvSpPr>
            <a:spLocks noGrp="1"/>
          </p:cNvSpPr>
          <p:nvPr>
            <p:ph type="sldNum" sz="quarter" idx="10"/>
          </p:nvPr>
        </p:nvSpPr>
        <p:spPr/>
        <p:txBody>
          <a:bodyPr/>
          <a:lstStyle/>
          <a:p>
            <a:fld id="{786C6B3D-5257-8643-BB75-D780ECA0E93E}" type="slidenum">
              <a:rPr lang="en-US" smtClean="0"/>
              <a:t>13</a:t>
            </a:fld>
            <a:endParaRPr lang="en-US"/>
          </a:p>
        </p:txBody>
      </p:sp>
    </p:spTree>
    <p:extLst>
      <p:ext uri="{BB962C8B-B14F-4D97-AF65-F5344CB8AC3E}">
        <p14:creationId xmlns:p14="http://schemas.microsoft.com/office/powerpoint/2010/main" val="3852162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6C6B3D-5257-8643-BB75-D780ECA0E93E}" type="slidenum">
              <a:rPr lang="en-US" smtClean="0"/>
              <a:t>14</a:t>
            </a:fld>
            <a:endParaRPr lang="en-US"/>
          </a:p>
        </p:txBody>
      </p:sp>
    </p:spTree>
    <p:extLst>
      <p:ext uri="{BB962C8B-B14F-4D97-AF65-F5344CB8AC3E}">
        <p14:creationId xmlns:p14="http://schemas.microsoft.com/office/powerpoint/2010/main" val="3083098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this to provision mapping </a:t>
            </a:r>
            <a:endParaRPr lang="en-US" dirty="0"/>
          </a:p>
        </p:txBody>
      </p:sp>
      <p:sp>
        <p:nvSpPr>
          <p:cNvPr id="4" name="Slide Number Placeholder 3"/>
          <p:cNvSpPr>
            <a:spLocks noGrp="1"/>
          </p:cNvSpPr>
          <p:nvPr>
            <p:ph type="sldNum" sz="quarter" idx="10"/>
          </p:nvPr>
        </p:nvSpPr>
        <p:spPr/>
        <p:txBody>
          <a:bodyPr/>
          <a:lstStyle/>
          <a:p>
            <a:fld id="{786C6B3D-5257-8643-BB75-D780ECA0E93E}" type="slidenum">
              <a:rPr lang="en-US" smtClean="0"/>
              <a:t>17</a:t>
            </a:fld>
            <a:endParaRPr lang="en-US"/>
          </a:p>
        </p:txBody>
      </p:sp>
    </p:spTree>
    <p:extLst>
      <p:ext uri="{BB962C8B-B14F-4D97-AF65-F5344CB8AC3E}">
        <p14:creationId xmlns:p14="http://schemas.microsoft.com/office/powerpoint/2010/main" val="69550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was your key learning point from this activity? </a:t>
            </a:r>
          </a:p>
          <a:p>
            <a:r>
              <a:rPr lang="en-GB" dirty="0"/>
              <a:t>What will you be adding to your jobs list/ feedback to SLT </a:t>
            </a:r>
            <a:endParaRPr lang="en-US" dirty="0"/>
          </a:p>
        </p:txBody>
      </p:sp>
      <p:sp>
        <p:nvSpPr>
          <p:cNvPr id="4" name="Slide Number Placeholder 3"/>
          <p:cNvSpPr>
            <a:spLocks noGrp="1"/>
          </p:cNvSpPr>
          <p:nvPr>
            <p:ph type="sldNum" sz="quarter" idx="10"/>
          </p:nvPr>
        </p:nvSpPr>
        <p:spPr/>
        <p:txBody>
          <a:bodyPr/>
          <a:lstStyle/>
          <a:p>
            <a:fld id="{786C6B3D-5257-8643-BB75-D780ECA0E93E}" type="slidenum">
              <a:rPr lang="en-US" smtClean="0"/>
              <a:t>18</a:t>
            </a:fld>
            <a:endParaRPr lang="en-US"/>
          </a:p>
        </p:txBody>
      </p:sp>
    </p:spTree>
    <p:extLst>
      <p:ext uri="{BB962C8B-B14F-4D97-AF65-F5344CB8AC3E}">
        <p14:creationId xmlns:p14="http://schemas.microsoft.com/office/powerpoint/2010/main" val="381314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effective way to consider how effective TA’s are and can be linked into the performance management system. </a:t>
            </a:r>
          </a:p>
          <a:p>
            <a:r>
              <a:rPr lang="en-GB" dirty="0"/>
              <a:t>Introduce Teaching Assistant Observation tool </a:t>
            </a:r>
            <a:endParaRPr lang="en-US" dirty="0"/>
          </a:p>
        </p:txBody>
      </p:sp>
      <p:sp>
        <p:nvSpPr>
          <p:cNvPr id="4" name="Slide Number Placeholder 3"/>
          <p:cNvSpPr>
            <a:spLocks noGrp="1"/>
          </p:cNvSpPr>
          <p:nvPr>
            <p:ph type="sldNum" sz="quarter" idx="10"/>
          </p:nvPr>
        </p:nvSpPr>
        <p:spPr/>
        <p:txBody>
          <a:bodyPr/>
          <a:lstStyle/>
          <a:p>
            <a:fld id="{786C6B3D-5257-8643-BB75-D780ECA0E93E}" type="slidenum">
              <a:rPr lang="en-US" smtClean="0"/>
              <a:t>25</a:t>
            </a:fld>
            <a:endParaRPr lang="en-US"/>
          </a:p>
        </p:txBody>
      </p:sp>
    </p:spTree>
    <p:extLst>
      <p:ext uri="{BB962C8B-B14F-4D97-AF65-F5344CB8AC3E}">
        <p14:creationId xmlns:p14="http://schemas.microsoft.com/office/powerpoint/2010/main" val="475650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precision teaching resource </a:t>
            </a:r>
            <a:endParaRPr lang="en-US" dirty="0"/>
          </a:p>
        </p:txBody>
      </p:sp>
      <p:sp>
        <p:nvSpPr>
          <p:cNvPr id="4" name="Slide Number Placeholder 3"/>
          <p:cNvSpPr>
            <a:spLocks noGrp="1"/>
          </p:cNvSpPr>
          <p:nvPr>
            <p:ph type="sldNum" sz="quarter" idx="10"/>
          </p:nvPr>
        </p:nvSpPr>
        <p:spPr/>
        <p:txBody>
          <a:bodyPr/>
          <a:lstStyle/>
          <a:p>
            <a:fld id="{786C6B3D-5257-8643-BB75-D780ECA0E93E}" type="slidenum">
              <a:rPr lang="en-US" smtClean="0"/>
              <a:t>37</a:t>
            </a:fld>
            <a:endParaRPr lang="en-US"/>
          </a:p>
        </p:txBody>
      </p:sp>
    </p:spTree>
    <p:extLst>
      <p:ext uri="{BB962C8B-B14F-4D97-AF65-F5344CB8AC3E}">
        <p14:creationId xmlns:p14="http://schemas.microsoft.com/office/powerpoint/2010/main" val="228796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BC680-8C88-874B-950B-145D173EB3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BA416A-F6D9-7349-AEF2-C33D339796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0A8611-84AC-CC4C-8064-E9F405E0C727}"/>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5" name="Footer Placeholder 4">
            <a:extLst>
              <a:ext uri="{FF2B5EF4-FFF2-40B4-BE49-F238E27FC236}">
                <a16:creationId xmlns:a16="http://schemas.microsoft.com/office/drawing/2014/main" id="{91A831FE-1B0E-8043-BA41-F2D631986C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CC6C92-E21C-E94D-8A3F-47EE5C16E20C}"/>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3960138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2FED-E047-804D-8277-D5469E0F47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04FE28-AFB1-924D-B4AE-89FF775160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11FD2-BE12-8142-BBA4-A7B33FA8F51A}"/>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5" name="Footer Placeholder 4">
            <a:extLst>
              <a:ext uri="{FF2B5EF4-FFF2-40B4-BE49-F238E27FC236}">
                <a16:creationId xmlns:a16="http://schemas.microsoft.com/office/drawing/2014/main" id="{27A62E49-BFD5-2948-A67D-65EB41FAF0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70E7DE-1F08-8D41-B47D-5C3F25AD3D32}"/>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4169195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5531FC-2AF9-994F-92FD-C02598145F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15880-FD03-344F-ADEC-60AF68F747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AA667-6966-AC4A-BF17-0B730EF6152B}"/>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5" name="Footer Placeholder 4">
            <a:extLst>
              <a:ext uri="{FF2B5EF4-FFF2-40B4-BE49-F238E27FC236}">
                <a16:creationId xmlns:a16="http://schemas.microsoft.com/office/drawing/2014/main" id="{7D0BBCB9-9299-AD4D-8B98-972B7248EF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9BA13B-5497-0346-B3B6-0C5281FAF22B}"/>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314731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1">
    <p:spTree>
      <p:nvGrpSpPr>
        <p:cNvPr id="1" name=""/>
        <p:cNvGrpSpPr/>
        <p:nvPr/>
      </p:nvGrpSpPr>
      <p:grpSpPr>
        <a:xfrm>
          <a:off x="0" y="0"/>
          <a:ext cx="0" cy="0"/>
          <a:chOff x="0" y="0"/>
          <a:chExt cx="0" cy="0"/>
        </a:xfrm>
      </p:grpSpPr>
      <p:sp>
        <p:nvSpPr>
          <p:cNvPr id="17" name="Title Text"/>
          <p:cNvSpPr txBox="1">
            <a:spLocks noGrp="1"/>
          </p:cNvSpPr>
          <p:nvPr>
            <p:ph type="title"/>
          </p:nvPr>
        </p:nvSpPr>
        <p:spPr>
          <a:xfrm>
            <a:off x="7203281" y="2357436"/>
            <a:ext cx="4357689" cy="1035845"/>
          </a:xfrm>
          <a:prstGeom prst="rect">
            <a:avLst/>
          </a:prstGeom>
        </p:spPr>
        <p:txBody>
          <a:bodyPr/>
          <a:lstStyle>
            <a:lvl1pPr>
              <a:defRPr sz="4078">
                <a:solidFill>
                  <a:srgbClr val="39B0E4"/>
                </a:solidFill>
              </a:defRPr>
            </a:lvl1pPr>
          </a:lstStyle>
          <a:p>
            <a:r>
              <a:t>Title Text</a:t>
            </a:r>
          </a:p>
        </p:txBody>
      </p:sp>
      <p:sp>
        <p:nvSpPr>
          <p:cNvPr id="18" name="Body Level One…"/>
          <p:cNvSpPr txBox="1">
            <a:spLocks noGrp="1"/>
          </p:cNvSpPr>
          <p:nvPr>
            <p:ph type="body" sz="quarter" idx="1"/>
          </p:nvPr>
        </p:nvSpPr>
        <p:spPr>
          <a:xfrm>
            <a:off x="7203281" y="3634382"/>
            <a:ext cx="4357688" cy="2545422"/>
          </a:xfrm>
          <a:prstGeom prst="rect">
            <a:avLst/>
          </a:prstGeom>
        </p:spPr>
        <p:txBody>
          <a:bodyPr/>
          <a:lstStyle>
            <a:lvl1pPr>
              <a:defRPr>
                <a:solidFill>
                  <a:srgbClr val="5A5D61"/>
                </a:solidFill>
              </a:defRPr>
            </a:lvl1pPr>
            <a:lvl2pPr>
              <a:defRPr>
                <a:solidFill>
                  <a:srgbClr val="5A5D61"/>
                </a:solidFill>
              </a:defRPr>
            </a:lvl2pPr>
            <a:lvl3pPr>
              <a:defRPr>
                <a:solidFill>
                  <a:srgbClr val="5A5D61"/>
                </a:solidFill>
              </a:defRPr>
            </a:lvl3pPr>
            <a:lvl4pPr>
              <a:defRPr>
                <a:solidFill>
                  <a:srgbClr val="5A5D61"/>
                </a:solidFill>
              </a:defRPr>
            </a:lvl4pPr>
            <a:lvl5pPr>
              <a:defRPr>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pic>
        <p:nvPicPr>
          <p:cNvPr id="19" name="image1.png" descr="image1.png"/>
          <p:cNvPicPr>
            <a:picLocks noChangeAspect="1"/>
          </p:cNvPicPr>
          <p:nvPr/>
        </p:nvPicPr>
        <p:blipFill>
          <a:blip r:embed="rId2"/>
          <a:stretch>
            <a:fillRect/>
          </a:stretch>
        </p:blipFill>
        <p:spPr>
          <a:xfrm>
            <a:off x="1083469" y="2424410"/>
            <a:ext cx="4940923" cy="1607344"/>
          </a:xfrm>
          <a:prstGeom prst="rect">
            <a:avLst/>
          </a:prstGeom>
          <a:ln w="12700">
            <a:miter lim="400000"/>
          </a:ln>
        </p:spPr>
      </p:pic>
      <p:sp>
        <p:nvSpPr>
          <p:cNvPr id="20" name="Circle"/>
          <p:cNvSpPr/>
          <p:nvPr/>
        </p:nvSpPr>
        <p:spPr>
          <a:xfrm>
            <a:off x="6873189" y="-2271255"/>
            <a:ext cx="4357690" cy="3268268"/>
          </a:xfrm>
          <a:prstGeom prst="ellipse">
            <a:avLst/>
          </a:prstGeom>
          <a:solidFill>
            <a:srgbClr val="96C21F"/>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21" name="Circle"/>
          <p:cNvSpPr/>
          <p:nvPr/>
        </p:nvSpPr>
        <p:spPr>
          <a:xfrm>
            <a:off x="10617091" y="380863"/>
            <a:ext cx="2887880" cy="2165910"/>
          </a:xfrm>
          <a:prstGeom prst="ellipse">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22" name="Circle"/>
          <p:cNvSpPr/>
          <p:nvPr/>
        </p:nvSpPr>
        <p:spPr>
          <a:xfrm>
            <a:off x="1377841" y="5020423"/>
            <a:ext cx="4940925" cy="3705694"/>
          </a:xfrm>
          <a:prstGeom prst="ellipse">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23" name="Circle"/>
          <p:cNvSpPr/>
          <p:nvPr/>
        </p:nvSpPr>
        <p:spPr>
          <a:xfrm>
            <a:off x="-3134628" y="-1556880"/>
            <a:ext cx="5161974" cy="3871481"/>
          </a:xfrm>
          <a:prstGeom prst="ellipse">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24" name="ACgrey_logo.png" descr="ACgrey_logo.png"/>
          <p:cNvPicPr>
            <a:picLocks noChangeAspect="1"/>
          </p:cNvPicPr>
          <p:nvPr/>
        </p:nvPicPr>
        <p:blipFill>
          <a:blip r:embed="rId3"/>
          <a:stretch>
            <a:fillRect/>
          </a:stretch>
        </p:blipFill>
        <p:spPr>
          <a:xfrm>
            <a:off x="10181643" y="6091796"/>
            <a:ext cx="1580836" cy="457073"/>
          </a:xfrm>
          <a:prstGeom prst="rect">
            <a:avLst/>
          </a:prstGeom>
          <a:ln w="12700">
            <a:miter lim="400000"/>
          </a:ln>
        </p:spPr>
      </p:pic>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265118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2">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03281" y="2357437"/>
            <a:ext cx="4357688" cy="1035844"/>
          </a:xfrm>
          <a:prstGeom prst="rect">
            <a:avLst/>
          </a:prstGeom>
        </p:spPr>
        <p:txBody>
          <a:bodyPr/>
          <a:lstStyle>
            <a:lvl1pPr>
              <a:defRPr sz="4078">
                <a:solidFill>
                  <a:srgbClr val="96C21F"/>
                </a:solidFill>
              </a:defRPr>
            </a:lvl1pPr>
          </a:lstStyle>
          <a:p>
            <a:r>
              <a:t>Title Text</a:t>
            </a:r>
          </a:p>
        </p:txBody>
      </p:sp>
      <p:sp>
        <p:nvSpPr>
          <p:cNvPr id="33" name="Body Level One…"/>
          <p:cNvSpPr txBox="1">
            <a:spLocks noGrp="1"/>
          </p:cNvSpPr>
          <p:nvPr>
            <p:ph type="body" sz="quarter" idx="1"/>
          </p:nvPr>
        </p:nvSpPr>
        <p:spPr>
          <a:xfrm>
            <a:off x="7203281" y="3634382"/>
            <a:ext cx="4155283" cy="2545422"/>
          </a:xfrm>
          <a:prstGeom prst="rect">
            <a:avLst/>
          </a:prstGeom>
        </p:spPr>
        <p:txBody>
          <a:bodyPr/>
          <a:lstStyle>
            <a:lvl1pPr>
              <a:defRPr>
                <a:solidFill>
                  <a:srgbClr val="5A5D61"/>
                </a:solidFill>
              </a:defRPr>
            </a:lvl1pPr>
            <a:lvl2pPr>
              <a:defRPr>
                <a:solidFill>
                  <a:srgbClr val="5A5D61"/>
                </a:solidFill>
              </a:defRPr>
            </a:lvl2pPr>
            <a:lvl3pPr>
              <a:defRPr>
                <a:solidFill>
                  <a:srgbClr val="5A5D61"/>
                </a:solidFill>
              </a:defRPr>
            </a:lvl3pPr>
            <a:lvl4pPr>
              <a:defRPr>
                <a:solidFill>
                  <a:srgbClr val="5A5D61"/>
                </a:solidFill>
              </a:defRPr>
            </a:lvl4pPr>
            <a:lvl5pPr>
              <a:defRPr>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pic>
        <p:nvPicPr>
          <p:cNvPr id="34" name="image1.png" descr="image1.png"/>
          <p:cNvPicPr>
            <a:picLocks noChangeAspect="1"/>
          </p:cNvPicPr>
          <p:nvPr/>
        </p:nvPicPr>
        <p:blipFill>
          <a:blip r:embed="rId2"/>
          <a:stretch>
            <a:fillRect/>
          </a:stretch>
        </p:blipFill>
        <p:spPr>
          <a:xfrm>
            <a:off x="1083469" y="2424410"/>
            <a:ext cx="4940923" cy="1607344"/>
          </a:xfrm>
          <a:prstGeom prst="rect">
            <a:avLst/>
          </a:prstGeom>
          <a:ln w="12700">
            <a:miter lim="400000"/>
          </a:ln>
        </p:spPr>
      </p:pic>
      <p:pic>
        <p:nvPicPr>
          <p:cNvPr id="35" name="ACgrey_logo.png" descr="ACgrey_logo.png"/>
          <p:cNvPicPr>
            <a:picLocks noChangeAspect="1"/>
          </p:cNvPicPr>
          <p:nvPr/>
        </p:nvPicPr>
        <p:blipFill>
          <a:blip r:embed="rId3"/>
          <a:stretch>
            <a:fillRect/>
          </a:stretch>
        </p:blipFill>
        <p:spPr>
          <a:xfrm>
            <a:off x="10181643" y="6091796"/>
            <a:ext cx="1580836" cy="457073"/>
          </a:xfrm>
          <a:prstGeom prst="rect">
            <a:avLst/>
          </a:prstGeom>
          <a:ln w="12700">
            <a:miter lim="400000"/>
          </a:ln>
        </p:spPr>
      </p:pic>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240763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3">
    <p:spTree>
      <p:nvGrpSpPr>
        <p:cNvPr id="1" name=""/>
        <p:cNvGrpSpPr/>
        <p:nvPr/>
      </p:nvGrpSpPr>
      <p:grpSpPr>
        <a:xfrm>
          <a:off x="0" y="0"/>
          <a:ext cx="0" cy="0"/>
          <a:chOff x="0" y="0"/>
          <a:chExt cx="0" cy="0"/>
        </a:xfrm>
      </p:grpSpPr>
      <p:sp>
        <p:nvSpPr>
          <p:cNvPr id="43" name="Rectangle"/>
          <p:cNvSpPr/>
          <p:nvPr/>
        </p:nvSpPr>
        <p:spPr>
          <a:xfrm>
            <a:off x="-11907" y="-1"/>
            <a:ext cx="12215813" cy="6858001"/>
          </a:xfrm>
          <a:prstGeom prst="rect">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44" name="Title Text"/>
          <p:cNvSpPr txBox="1">
            <a:spLocks noGrp="1"/>
          </p:cNvSpPr>
          <p:nvPr>
            <p:ph type="title"/>
          </p:nvPr>
        </p:nvSpPr>
        <p:spPr>
          <a:xfrm>
            <a:off x="7203281" y="2357437"/>
            <a:ext cx="4357688" cy="1035844"/>
          </a:xfrm>
          <a:prstGeom prst="rect">
            <a:avLst/>
          </a:prstGeom>
        </p:spPr>
        <p:txBody>
          <a:bodyPr/>
          <a:lstStyle>
            <a:lvl1pPr>
              <a:defRPr sz="4078">
                <a:solidFill>
                  <a:srgbClr val="FCC113"/>
                </a:solidFill>
              </a:defRPr>
            </a:lvl1pPr>
          </a:lstStyle>
          <a:p>
            <a:r>
              <a:t>Title Text</a:t>
            </a:r>
          </a:p>
        </p:txBody>
      </p:sp>
      <p:sp>
        <p:nvSpPr>
          <p:cNvPr id="45" name="Body Level One…"/>
          <p:cNvSpPr txBox="1">
            <a:spLocks noGrp="1"/>
          </p:cNvSpPr>
          <p:nvPr>
            <p:ph type="body" sz="quarter" idx="1"/>
          </p:nvPr>
        </p:nvSpPr>
        <p:spPr>
          <a:xfrm>
            <a:off x="7203281" y="3634383"/>
            <a:ext cx="4357688" cy="25454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46" name="image2.png" descr="image2.png"/>
          <p:cNvPicPr>
            <a:picLocks noChangeAspect="1"/>
          </p:cNvPicPr>
          <p:nvPr/>
        </p:nvPicPr>
        <p:blipFill>
          <a:blip r:embed="rId2"/>
          <a:stretch>
            <a:fillRect/>
          </a:stretch>
        </p:blipFill>
        <p:spPr>
          <a:xfrm>
            <a:off x="1083469" y="2424410"/>
            <a:ext cx="4945539" cy="1608846"/>
          </a:xfrm>
          <a:prstGeom prst="rect">
            <a:avLst/>
          </a:prstGeom>
          <a:ln w="12700">
            <a:miter lim="400000"/>
          </a:ln>
        </p:spPr>
      </p:pic>
      <p:pic>
        <p:nvPicPr>
          <p:cNvPr id="47" name="ACwhite_logo2.png" descr="ACwhite_logo2.png"/>
          <p:cNvPicPr>
            <a:picLocks noChangeAspect="1"/>
          </p:cNvPicPr>
          <p:nvPr/>
        </p:nvPicPr>
        <p:blipFill>
          <a:blip r:embed="rId3"/>
          <a:stretch>
            <a:fillRect/>
          </a:stretch>
        </p:blipFill>
        <p:spPr>
          <a:xfrm>
            <a:off x="10187377" y="6093454"/>
            <a:ext cx="1575102" cy="455415"/>
          </a:xfrm>
          <a:prstGeom prst="rect">
            <a:avLst/>
          </a:prstGeom>
          <a:ln w="12700">
            <a:miter lim="400000"/>
          </a:ln>
        </p:spPr>
      </p:pic>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956106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4">
    <p:spTree>
      <p:nvGrpSpPr>
        <p:cNvPr id="1" name=""/>
        <p:cNvGrpSpPr/>
        <p:nvPr/>
      </p:nvGrpSpPr>
      <p:grpSpPr>
        <a:xfrm>
          <a:off x="0" y="0"/>
          <a:ext cx="0" cy="0"/>
          <a:chOff x="0" y="0"/>
          <a:chExt cx="0" cy="0"/>
        </a:xfrm>
      </p:grpSpPr>
      <p:sp>
        <p:nvSpPr>
          <p:cNvPr id="55" name="Rectangle"/>
          <p:cNvSpPr/>
          <p:nvPr/>
        </p:nvSpPr>
        <p:spPr>
          <a:xfrm>
            <a:off x="-11907" y="-1"/>
            <a:ext cx="12215813" cy="6858001"/>
          </a:xfrm>
          <a:prstGeom prst="rect">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56" name="Title Text"/>
          <p:cNvSpPr txBox="1">
            <a:spLocks noGrp="1"/>
          </p:cNvSpPr>
          <p:nvPr>
            <p:ph type="title"/>
          </p:nvPr>
        </p:nvSpPr>
        <p:spPr>
          <a:xfrm>
            <a:off x="7203281" y="2357437"/>
            <a:ext cx="4357688" cy="1035844"/>
          </a:xfrm>
          <a:prstGeom prst="rect">
            <a:avLst/>
          </a:prstGeom>
        </p:spPr>
        <p:txBody>
          <a:bodyPr/>
          <a:lstStyle>
            <a:lvl1pPr>
              <a:defRPr sz="4078">
                <a:solidFill>
                  <a:srgbClr val="E34286"/>
                </a:solidFill>
              </a:defRPr>
            </a:lvl1pPr>
          </a:lstStyle>
          <a:p>
            <a:r>
              <a:t>Title Text</a:t>
            </a:r>
          </a:p>
        </p:txBody>
      </p:sp>
      <p:sp>
        <p:nvSpPr>
          <p:cNvPr id="57" name="Body Level One…"/>
          <p:cNvSpPr txBox="1">
            <a:spLocks noGrp="1"/>
          </p:cNvSpPr>
          <p:nvPr>
            <p:ph type="body" sz="quarter" idx="1"/>
          </p:nvPr>
        </p:nvSpPr>
        <p:spPr>
          <a:xfrm>
            <a:off x="7203281" y="3634383"/>
            <a:ext cx="4357688" cy="25454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58" name="image2.png" descr="image2.png"/>
          <p:cNvPicPr>
            <a:picLocks noChangeAspect="1"/>
          </p:cNvPicPr>
          <p:nvPr/>
        </p:nvPicPr>
        <p:blipFill>
          <a:blip r:embed="rId2"/>
          <a:stretch>
            <a:fillRect/>
          </a:stretch>
        </p:blipFill>
        <p:spPr>
          <a:xfrm>
            <a:off x="1083469" y="2424410"/>
            <a:ext cx="4945539" cy="1608846"/>
          </a:xfrm>
          <a:prstGeom prst="rect">
            <a:avLst/>
          </a:prstGeom>
          <a:ln w="12700">
            <a:miter lim="400000"/>
          </a:ln>
        </p:spPr>
      </p:pic>
      <p:pic>
        <p:nvPicPr>
          <p:cNvPr id="59" name="ACwhite_logo2.png" descr="ACwhite_logo2.png"/>
          <p:cNvPicPr>
            <a:picLocks noChangeAspect="1"/>
          </p:cNvPicPr>
          <p:nvPr/>
        </p:nvPicPr>
        <p:blipFill>
          <a:blip r:embed="rId3"/>
          <a:stretch>
            <a:fillRect/>
          </a:stretch>
        </p:blipFill>
        <p:spPr>
          <a:xfrm>
            <a:off x="10187377" y="6093454"/>
            <a:ext cx="1575102" cy="455415"/>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749229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5">
    <p:spTree>
      <p:nvGrpSpPr>
        <p:cNvPr id="1" name=""/>
        <p:cNvGrpSpPr/>
        <p:nvPr/>
      </p:nvGrpSpPr>
      <p:grpSpPr>
        <a:xfrm>
          <a:off x="0" y="0"/>
          <a:ext cx="0" cy="0"/>
          <a:chOff x="0" y="0"/>
          <a:chExt cx="0" cy="0"/>
        </a:xfrm>
      </p:grpSpPr>
      <p:sp>
        <p:nvSpPr>
          <p:cNvPr id="67" name="Rectangle"/>
          <p:cNvSpPr/>
          <p:nvPr/>
        </p:nvSpPr>
        <p:spPr>
          <a:xfrm>
            <a:off x="-11907" y="-1"/>
            <a:ext cx="12215813" cy="6858001"/>
          </a:xfrm>
          <a:prstGeom prst="rect">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68" name="Title Text"/>
          <p:cNvSpPr txBox="1">
            <a:spLocks noGrp="1"/>
          </p:cNvSpPr>
          <p:nvPr>
            <p:ph type="title"/>
          </p:nvPr>
        </p:nvSpPr>
        <p:spPr>
          <a:xfrm>
            <a:off x="7203281" y="2357437"/>
            <a:ext cx="4357688" cy="1035844"/>
          </a:xfrm>
          <a:prstGeom prst="rect">
            <a:avLst/>
          </a:prstGeom>
        </p:spPr>
        <p:txBody>
          <a:bodyPr/>
          <a:lstStyle>
            <a:lvl1pPr>
              <a:defRPr sz="4078">
                <a:solidFill>
                  <a:srgbClr val="96C21F"/>
                </a:solidFill>
              </a:defRPr>
            </a:lvl1pPr>
          </a:lstStyle>
          <a:p>
            <a:r>
              <a:t>Title Text</a:t>
            </a:r>
          </a:p>
        </p:txBody>
      </p:sp>
      <p:sp>
        <p:nvSpPr>
          <p:cNvPr id="69" name="Body Level One…"/>
          <p:cNvSpPr txBox="1">
            <a:spLocks noGrp="1"/>
          </p:cNvSpPr>
          <p:nvPr>
            <p:ph type="body" sz="quarter" idx="1"/>
          </p:nvPr>
        </p:nvSpPr>
        <p:spPr>
          <a:xfrm>
            <a:off x="7203281" y="3634383"/>
            <a:ext cx="4357688" cy="25454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70" name="image2.png" descr="image2.png"/>
          <p:cNvPicPr>
            <a:picLocks noChangeAspect="1"/>
          </p:cNvPicPr>
          <p:nvPr/>
        </p:nvPicPr>
        <p:blipFill>
          <a:blip r:embed="rId2"/>
          <a:stretch>
            <a:fillRect/>
          </a:stretch>
        </p:blipFill>
        <p:spPr>
          <a:xfrm>
            <a:off x="1083469" y="2424410"/>
            <a:ext cx="4945539" cy="1608846"/>
          </a:xfrm>
          <a:prstGeom prst="rect">
            <a:avLst/>
          </a:prstGeom>
          <a:ln w="12700">
            <a:miter lim="400000"/>
          </a:ln>
        </p:spPr>
      </p:pic>
      <p:pic>
        <p:nvPicPr>
          <p:cNvPr id="71" name="ACwhite_logo2.png" descr="ACwhite_logo2.png"/>
          <p:cNvPicPr>
            <a:picLocks noChangeAspect="1"/>
          </p:cNvPicPr>
          <p:nvPr/>
        </p:nvPicPr>
        <p:blipFill>
          <a:blip r:embed="rId3"/>
          <a:stretch>
            <a:fillRect/>
          </a:stretch>
        </p:blipFill>
        <p:spPr>
          <a:xfrm>
            <a:off x="10187377" y="6093454"/>
            <a:ext cx="1575102" cy="455415"/>
          </a:xfrm>
          <a:prstGeom prst="rect">
            <a:avLst/>
          </a:prstGeom>
          <a:ln w="12700">
            <a:miter lim="400000"/>
          </a:ln>
        </p:spPr>
      </p:pic>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705712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EXT WHITE 1">
    <p:spTree>
      <p:nvGrpSpPr>
        <p:cNvPr id="1" name=""/>
        <p:cNvGrpSpPr/>
        <p:nvPr/>
      </p:nvGrpSpPr>
      <p:grpSpPr>
        <a:xfrm>
          <a:off x="0" y="0"/>
          <a:ext cx="0" cy="0"/>
          <a:chOff x="0" y="0"/>
          <a:chExt cx="0" cy="0"/>
        </a:xfrm>
      </p:grpSpPr>
      <p:sp>
        <p:nvSpPr>
          <p:cNvPr id="79" name="Circle"/>
          <p:cNvSpPr/>
          <p:nvPr/>
        </p:nvSpPr>
        <p:spPr>
          <a:xfrm>
            <a:off x="7952434" y="2872910"/>
            <a:ext cx="6215067" cy="4661300"/>
          </a:xfrm>
          <a:prstGeom prst="ellipse">
            <a:avLst/>
          </a:prstGeom>
          <a:solidFill>
            <a:srgbClr val="FCC113">
              <a:alpha val="20205"/>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80" name="Circle"/>
          <p:cNvSpPr/>
          <p:nvPr/>
        </p:nvSpPr>
        <p:spPr>
          <a:xfrm>
            <a:off x="686990" y="5741789"/>
            <a:ext cx="4536283" cy="3402211"/>
          </a:xfrm>
          <a:prstGeom prst="ellipse">
            <a:avLst/>
          </a:prstGeom>
          <a:solidFill>
            <a:srgbClr val="E34286">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81" name="Body Level One…"/>
          <p:cNvSpPr txBox="1">
            <a:spLocks noGrp="1"/>
          </p:cNvSpPr>
          <p:nvPr>
            <p:ph type="body" sz="half" idx="1"/>
          </p:nvPr>
        </p:nvSpPr>
        <p:spPr>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82" name="Circle"/>
          <p:cNvSpPr/>
          <p:nvPr/>
        </p:nvSpPr>
        <p:spPr>
          <a:xfrm>
            <a:off x="5124449" y="-2155169"/>
            <a:ext cx="6215066" cy="4661300"/>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83" name="Title Text"/>
          <p:cNvSpPr txBox="1">
            <a:spLocks noGrp="1"/>
          </p:cNvSpPr>
          <p:nvPr>
            <p:ph type="title"/>
          </p:nvPr>
        </p:nvSpPr>
        <p:spPr>
          <a:xfrm>
            <a:off x="904875" y="616149"/>
            <a:ext cx="8393906" cy="1571626"/>
          </a:xfrm>
          <a:prstGeom prst="rect">
            <a:avLst/>
          </a:prstGeom>
        </p:spPr>
        <p:txBody>
          <a:bodyPr/>
          <a:lstStyle>
            <a:lvl1pPr>
              <a:defRPr>
                <a:solidFill>
                  <a:srgbClr val="5A5D61"/>
                </a:solidFill>
              </a:defRPr>
            </a:lvl1pPr>
          </a:lstStyle>
          <a:p>
            <a:r>
              <a:t>Title Text</a:t>
            </a:r>
          </a:p>
        </p:txBody>
      </p:sp>
      <p:pic>
        <p:nvPicPr>
          <p:cNvPr id="84" name="ACgrey_logo.png" descr="ACgrey_logo.png"/>
          <p:cNvPicPr>
            <a:picLocks noChangeAspect="1"/>
          </p:cNvPicPr>
          <p:nvPr/>
        </p:nvPicPr>
        <p:blipFill>
          <a:blip r:embed="rId2"/>
          <a:stretch>
            <a:fillRect/>
          </a:stretch>
        </p:blipFill>
        <p:spPr>
          <a:xfrm>
            <a:off x="10181643" y="6091796"/>
            <a:ext cx="1580836" cy="457073"/>
          </a:xfrm>
          <a:prstGeom prst="rect">
            <a:avLst/>
          </a:prstGeom>
          <a:ln w="12700">
            <a:miter lim="400000"/>
          </a:ln>
        </p:spPr>
      </p:pic>
      <p:pic>
        <p:nvPicPr>
          <p:cNvPr id="85" name="Grey_Logo.png" descr="Grey_Logo.png"/>
          <p:cNvPicPr>
            <a:picLocks noChangeAspect="1"/>
          </p:cNvPicPr>
          <p:nvPr/>
        </p:nvPicPr>
        <p:blipFill>
          <a:blip r:embed="rId3"/>
          <a:stretch>
            <a:fillRect/>
          </a:stretch>
        </p:blipFill>
        <p:spPr>
          <a:xfrm>
            <a:off x="10357458" y="426510"/>
            <a:ext cx="1405021" cy="457073"/>
          </a:xfrm>
          <a:prstGeom prst="rect">
            <a:avLst/>
          </a:prstGeom>
          <a:ln w="12700">
            <a:miter lim="400000"/>
          </a:ln>
        </p:spPr>
      </p:pic>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78016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EXT WHITE 2">
    <p:spTree>
      <p:nvGrpSpPr>
        <p:cNvPr id="1" name=""/>
        <p:cNvGrpSpPr/>
        <p:nvPr/>
      </p:nvGrpSpPr>
      <p:grpSpPr>
        <a:xfrm>
          <a:off x="0" y="0"/>
          <a:ext cx="0" cy="0"/>
          <a:chOff x="0" y="0"/>
          <a:chExt cx="0" cy="0"/>
        </a:xfrm>
      </p:grpSpPr>
      <p:sp>
        <p:nvSpPr>
          <p:cNvPr id="93" name="Circle"/>
          <p:cNvSpPr/>
          <p:nvPr/>
        </p:nvSpPr>
        <p:spPr>
          <a:xfrm>
            <a:off x="5878116" y="5618788"/>
            <a:ext cx="4393409" cy="3295058"/>
          </a:xfrm>
          <a:prstGeom prst="ellipse">
            <a:avLst/>
          </a:prstGeom>
          <a:solidFill>
            <a:srgbClr val="FCC113">
              <a:alpha val="20205"/>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94" name="Circle"/>
          <p:cNvSpPr/>
          <p:nvPr/>
        </p:nvSpPr>
        <p:spPr>
          <a:xfrm>
            <a:off x="-1081089" y="3487043"/>
            <a:ext cx="6215066" cy="4661297"/>
          </a:xfrm>
          <a:prstGeom prst="ellipse">
            <a:avLst/>
          </a:prstGeom>
          <a:solidFill>
            <a:srgbClr val="96C21F">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95" name="Body Level One…"/>
          <p:cNvSpPr txBox="1">
            <a:spLocks noGrp="1"/>
          </p:cNvSpPr>
          <p:nvPr>
            <p:ph type="body" sz="half" idx="1"/>
          </p:nvPr>
        </p:nvSpPr>
        <p:spPr>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96" name="Circle"/>
          <p:cNvSpPr/>
          <p:nvPr/>
        </p:nvSpPr>
        <p:spPr>
          <a:xfrm>
            <a:off x="5934074" y="-2039083"/>
            <a:ext cx="6215066" cy="4661300"/>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97" name="Title Text"/>
          <p:cNvSpPr txBox="1">
            <a:spLocks noGrp="1"/>
          </p:cNvSpPr>
          <p:nvPr>
            <p:ph type="title"/>
          </p:nvPr>
        </p:nvSpPr>
        <p:spPr>
          <a:xfrm>
            <a:off x="904875" y="616148"/>
            <a:ext cx="8393906" cy="1571625"/>
          </a:xfrm>
          <a:prstGeom prst="rect">
            <a:avLst/>
          </a:prstGeom>
        </p:spPr>
        <p:txBody>
          <a:bodyPr/>
          <a:lstStyle>
            <a:lvl1pPr>
              <a:defRPr>
                <a:solidFill>
                  <a:srgbClr val="5A5D61"/>
                </a:solidFill>
              </a:defRPr>
            </a:lvl1pPr>
          </a:lstStyle>
          <a:p>
            <a:r>
              <a:t>Title Text</a:t>
            </a:r>
          </a:p>
        </p:txBody>
      </p:sp>
      <p:pic>
        <p:nvPicPr>
          <p:cNvPr id="98" name="ACgrey_logo.png" descr="ACgrey_logo.png"/>
          <p:cNvPicPr>
            <a:picLocks noChangeAspect="1"/>
          </p:cNvPicPr>
          <p:nvPr/>
        </p:nvPicPr>
        <p:blipFill>
          <a:blip r:embed="rId2"/>
          <a:stretch>
            <a:fillRect/>
          </a:stretch>
        </p:blipFill>
        <p:spPr>
          <a:xfrm>
            <a:off x="10181643" y="6091796"/>
            <a:ext cx="1580836" cy="457073"/>
          </a:xfrm>
          <a:prstGeom prst="rect">
            <a:avLst/>
          </a:prstGeom>
          <a:ln w="12700">
            <a:miter lim="400000"/>
          </a:ln>
        </p:spPr>
      </p:pic>
      <p:pic>
        <p:nvPicPr>
          <p:cNvPr id="99" name="Grey_Logo.png" descr="Grey_Logo.png"/>
          <p:cNvPicPr>
            <a:picLocks noChangeAspect="1"/>
          </p:cNvPicPr>
          <p:nvPr/>
        </p:nvPicPr>
        <p:blipFill>
          <a:blip r:embed="rId3"/>
          <a:stretch>
            <a:fillRect/>
          </a:stretch>
        </p:blipFill>
        <p:spPr>
          <a:xfrm>
            <a:off x="10357458" y="426510"/>
            <a:ext cx="1405021" cy="457073"/>
          </a:xfrm>
          <a:prstGeom prst="rect">
            <a:avLst/>
          </a:prstGeom>
          <a:ln w="12700">
            <a:miter lim="400000"/>
          </a:ln>
        </p:spPr>
      </p:pic>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425961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EXT WHITE 3">
    <p:spTree>
      <p:nvGrpSpPr>
        <p:cNvPr id="1" name=""/>
        <p:cNvGrpSpPr/>
        <p:nvPr/>
      </p:nvGrpSpPr>
      <p:grpSpPr>
        <a:xfrm>
          <a:off x="0" y="0"/>
          <a:ext cx="0" cy="0"/>
          <a:chOff x="0" y="0"/>
          <a:chExt cx="0" cy="0"/>
        </a:xfrm>
      </p:grpSpPr>
      <p:sp>
        <p:nvSpPr>
          <p:cNvPr id="107" name="Circle"/>
          <p:cNvSpPr/>
          <p:nvPr/>
        </p:nvSpPr>
        <p:spPr>
          <a:xfrm>
            <a:off x="-2182416" y="4271568"/>
            <a:ext cx="5947175" cy="4460383"/>
          </a:xfrm>
          <a:prstGeom prst="ellipse">
            <a:avLst/>
          </a:prstGeom>
          <a:solidFill>
            <a:srgbClr val="96C21F">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08" name="Circle"/>
          <p:cNvSpPr/>
          <p:nvPr/>
        </p:nvSpPr>
        <p:spPr>
          <a:xfrm>
            <a:off x="7952434" y="183059"/>
            <a:ext cx="6215067" cy="4661297"/>
          </a:xfrm>
          <a:prstGeom prst="ellipse">
            <a:avLst/>
          </a:prstGeom>
          <a:solidFill>
            <a:srgbClr val="E34286">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09" name="Body Level One…"/>
          <p:cNvSpPr txBox="1">
            <a:spLocks noGrp="1"/>
          </p:cNvSpPr>
          <p:nvPr>
            <p:ph type="body" sz="half" idx="1"/>
          </p:nvPr>
        </p:nvSpPr>
        <p:spPr>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110" name="Circle"/>
          <p:cNvSpPr/>
          <p:nvPr/>
        </p:nvSpPr>
        <p:spPr>
          <a:xfrm>
            <a:off x="5922168" y="-878223"/>
            <a:ext cx="3393896" cy="2545422"/>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11" name="Title Text"/>
          <p:cNvSpPr txBox="1">
            <a:spLocks noGrp="1"/>
          </p:cNvSpPr>
          <p:nvPr>
            <p:ph type="title"/>
          </p:nvPr>
        </p:nvSpPr>
        <p:spPr>
          <a:xfrm>
            <a:off x="904875" y="616148"/>
            <a:ext cx="8393906" cy="1571625"/>
          </a:xfrm>
          <a:prstGeom prst="rect">
            <a:avLst/>
          </a:prstGeom>
        </p:spPr>
        <p:txBody>
          <a:bodyPr/>
          <a:lstStyle>
            <a:lvl1pPr>
              <a:defRPr>
                <a:solidFill>
                  <a:srgbClr val="5A5D61"/>
                </a:solidFill>
              </a:defRPr>
            </a:lvl1pPr>
          </a:lstStyle>
          <a:p>
            <a:r>
              <a:t>Title Text</a:t>
            </a:r>
          </a:p>
        </p:txBody>
      </p:sp>
      <p:pic>
        <p:nvPicPr>
          <p:cNvPr id="112" name="ACgrey_logo.png" descr="ACgrey_logo.png"/>
          <p:cNvPicPr>
            <a:picLocks noChangeAspect="1"/>
          </p:cNvPicPr>
          <p:nvPr/>
        </p:nvPicPr>
        <p:blipFill>
          <a:blip r:embed="rId2"/>
          <a:stretch>
            <a:fillRect/>
          </a:stretch>
        </p:blipFill>
        <p:spPr>
          <a:xfrm>
            <a:off x="10181643" y="6091796"/>
            <a:ext cx="1580836" cy="457073"/>
          </a:xfrm>
          <a:prstGeom prst="rect">
            <a:avLst/>
          </a:prstGeom>
          <a:ln w="12700">
            <a:miter lim="400000"/>
          </a:ln>
        </p:spPr>
      </p:pic>
      <p:pic>
        <p:nvPicPr>
          <p:cNvPr id="113" name="Grey_Logo.png" descr="Grey_Logo.png"/>
          <p:cNvPicPr>
            <a:picLocks noChangeAspect="1"/>
          </p:cNvPicPr>
          <p:nvPr/>
        </p:nvPicPr>
        <p:blipFill>
          <a:blip r:embed="rId3"/>
          <a:stretch>
            <a:fillRect/>
          </a:stretch>
        </p:blipFill>
        <p:spPr>
          <a:xfrm>
            <a:off x="10357458" y="426510"/>
            <a:ext cx="1405021" cy="457073"/>
          </a:xfrm>
          <a:prstGeom prst="rect">
            <a:avLst/>
          </a:prstGeom>
          <a:ln w="12700">
            <a:miter lim="400000"/>
          </a:ln>
        </p:spPr>
      </p:pic>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12436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599E-FEF0-E34D-95EA-B92913918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35625D-DD41-1245-BE84-B59124C5FC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99FCC-51E2-1F46-8834-3B51ABC46B0B}"/>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5" name="Footer Placeholder 4">
            <a:extLst>
              <a:ext uri="{FF2B5EF4-FFF2-40B4-BE49-F238E27FC236}">
                <a16:creationId xmlns:a16="http://schemas.microsoft.com/office/drawing/2014/main" id="{EFF69B4F-25A9-734F-BD5F-EE5CF8342E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BAD528-9239-EE45-8A66-418AD94A5727}"/>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4090007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EXT AND IMAGE 1">
    <p:spTree>
      <p:nvGrpSpPr>
        <p:cNvPr id="1" name=""/>
        <p:cNvGrpSpPr/>
        <p:nvPr/>
      </p:nvGrpSpPr>
      <p:grpSpPr>
        <a:xfrm>
          <a:off x="0" y="0"/>
          <a:ext cx="0" cy="0"/>
          <a:chOff x="0" y="0"/>
          <a:chExt cx="0" cy="0"/>
        </a:xfrm>
      </p:grpSpPr>
      <p:sp>
        <p:nvSpPr>
          <p:cNvPr id="121" name="Circle"/>
          <p:cNvSpPr/>
          <p:nvPr/>
        </p:nvSpPr>
        <p:spPr>
          <a:xfrm>
            <a:off x="5124449" y="-2155169"/>
            <a:ext cx="6215066" cy="4661300"/>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22" name="IMAGE REPLACE.jpg" descr="IMAGE REPLACE.jpg"/>
          <p:cNvPicPr>
            <a:picLocks noChangeAspect="1"/>
          </p:cNvPicPr>
          <p:nvPr/>
        </p:nvPicPr>
        <p:blipFill>
          <a:blip r:embed="rId2"/>
          <a:srcRect b="24657"/>
          <a:stretch>
            <a:fillRect/>
          </a:stretch>
        </p:blipFill>
        <p:spPr>
          <a:xfrm>
            <a:off x="6119812" y="-4464"/>
            <a:ext cx="6084094" cy="3437930"/>
          </a:xfrm>
          <a:prstGeom prst="rect">
            <a:avLst/>
          </a:prstGeom>
          <a:ln w="12700">
            <a:miter lim="400000"/>
          </a:ln>
        </p:spPr>
      </p:pic>
      <p:pic>
        <p:nvPicPr>
          <p:cNvPr id="123" name="IMAGE REPLACE.jpg" descr="IMAGE REPLACE.jpg"/>
          <p:cNvPicPr>
            <a:picLocks noChangeAspect="1"/>
          </p:cNvPicPr>
          <p:nvPr/>
        </p:nvPicPr>
        <p:blipFill>
          <a:blip r:embed="rId3"/>
          <a:srcRect b="24657"/>
          <a:stretch>
            <a:fillRect/>
          </a:stretch>
        </p:blipFill>
        <p:spPr>
          <a:xfrm>
            <a:off x="6119812" y="3424535"/>
            <a:ext cx="6084094" cy="3437930"/>
          </a:xfrm>
          <a:prstGeom prst="rect">
            <a:avLst/>
          </a:prstGeom>
          <a:ln w="12700">
            <a:miter lim="400000"/>
          </a:ln>
        </p:spPr>
      </p:pic>
      <p:sp>
        <p:nvSpPr>
          <p:cNvPr id="124" name="Circle"/>
          <p:cNvSpPr/>
          <p:nvPr/>
        </p:nvSpPr>
        <p:spPr>
          <a:xfrm>
            <a:off x="686990" y="5741789"/>
            <a:ext cx="4536283" cy="3402211"/>
          </a:xfrm>
          <a:prstGeom prst="ellipse">
            <a:avLst/>
          </a:prstGeom>
          <a:solidFill>
            <a:srgbClr val="E34286">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25" name="Body Level One…"/>
          <p:cNvSpPr txBox="1">
            <a:spLocks noGrp="1"/>
          </p:cNvSpPr>
          <p:nvPr>
            <p:ph type="body" sz="quarter" idx="1"/>
          </p:nvPr>
        </p:nvSpPr>
        <p:spPr>
          <a:xfrm>
            <a:off x="892969" y="2482453"/>
            <a:ext cx="4714875" cy="2545421"/>
          </a:xfrm>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126" name="Title Text"/>
          <p:cNvSpPr txBox="1">
            <a:spLocks noGrp="1"/>
          </p:cNvSpPr>
          <p:nvPr>
            <p:ph type="title"/>
          </p:nvPr>
        </p:nvSpPr>
        <p:spPr>
          <a:xfrm>
            <a:off x="904875" y="616148"/>
            <a:ext cx="4917281" cy="1571625"/>
          </a:xfrm>
          <a:prstGeom prst="rect">
            <a:avLst/>
          </a:prstGeom>
        </p:spPr>
        <p:txBody>
          <a:bodyPr/>
          <a:lstStyle>
            <a:lvl1pPr>
              <a:defRPr>
                <a:solidFill>
                  <a:srgbClr val="5A5D61"/>
                </a:solidFill>
              </a:defRPr>
            </a:lvl1pPr>
          </a:lstStyle>
          <a:p>
            <a:r>
              <a:t>Title Text</a:t>
            </a:r>
          </a:p>
        </p:txBody>
      </p:sp>
      <p:pic>
        <p:nvPicPr>
          <p:cNvPr id="127" name="ACgrey_logo.png" descr="ACgrey_logo.png"/>
          <p:cNvPicPr>
            <a:picLocks noChangeAspect="1"/>
          </p:cNvPicPr>
          <p:nvPr/>
        </p:nvPicPr>
        <p:blipFill>
          <a:blip r:embed="rId4"/>
          <a:stretch>
            <a:fillRect/>
          </a:stretch>
        </p:blipFill>
        <p:spPr>
          <a:xfrm>
            <a:off x="10181643" y="6091796"/>
            <a:ext cx="1580836" cy="457073"/>
          </a:xfrm>
          <a:prstGeom prst="rect">
            <a:avLst/>
          </a:prstGeom>
          <a:ln w="12700">
            <a:miter lim="400000"/>
          </a:ln>
        </p:spPr>
      </p:pic>
      <p:pic>
        <p:nvPicPr>
          <p:cNvPr id="128" name="Grey_Logo.png" descr="Grey_Logo.png"/>
          <p:cNvPicPr>
            <a:picLocks noChangeAspect="1"/>
          </p:cNvPicPr>
          <p:nvPr/>
        </p:nvPicPr>
        <p:blipFill>
          <a:blip r:embed="rId5"/>
          <a:stretch>
            <a:fillRect/>
          </a:stretch>
        </p:blipFill>
        <p:spPr>
          <a:xfrm>
            <a:off x="10357458" y="426510"/>
            <a:ext cx="1405021" cy="457073"/>
          </a:xfrm>
          <a:prstGeom prst="rect">
            <a:avLst/>
          </a:prstGeom>
          <a:ln w="12700">
            <a:miter lim="400000"/>
          </a:ln>
        </p:spPr>
      </p:pic>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306070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EXT AND IMAGE 2">
    <p:spTree>
      <p:nvGrpSpPr>
        <p:cNvPr id="1" name=""/>
        <p:cNvGrpSpPr/>
        <p:nvPr/>
      </p:nvGrpSpPr>
      <p:grpSpPr>
        <a:xfrm>
          <a:off x="0" y="0"/>
          <a:ext cx="0" cy="0"/>
          <a:chOff x="0" y="0"/>
          <a:chExt cx="0" cy="0"/>
        </a:xfrm>
      </p:grpSpPr>
      <p:sp>
        <p:nvSpPr>
          <p:cNvPr id="136" name="Circle"/>
          <p:cNvSpPr/>
          <p:nvPr/>
        </p:nvSpPr>
        <p:spPr>
          <a:xfrm>
            <a:off x="5124449" y="-2155169"/>
            <a:ext cx="6215066" cy="4661300"/>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37" name="IMAGE REPLACE.jpg" descr="IMAGE REPLACE.jpg"/>
          <p:cNvPicPr>
            <a:picLocks noChangeAspect="1"/>
          </p:cNvPicPr>
          <p:nvPr/>
        </p:nvPicPr>
        <p:blipFill>
          <a:blip r:embed="rId2"/>
          <a:srcRect l="18725" t="16114" r="27914" b="3583"/>
          <a:stretch>
            <a:fillRect/>
          </a:stretch>
        </p:blipFill>
        <p:spPr>
          <a:xfrm>
            <a:off x="6119812" y="-4465"/>
            <a:ext cx="6084096" cy="6866932"/>
          </a:xfrm>
          <a:prstGeom prst="rect">
            <a:avLst/>
          </a:prstGeom>
          <a:ln w="12700">
            <a:miter lim="400000"/>
          </a:ln>
        </p:spPr>
      </p:pic>
      <p:sp>
        <p:nvSpPr>
          <p:cNvPr id="138" name="Circle"/>
          <p:cNvSpPr/>
          <p:nvPr/>
        </p:nvSpPr>
        <p:spPr>
          <a:xfrm>
            <a:off x="-1218011" y="5322553"/>
            <a:ext cx="4536284" cy="3402213"/>
          </a:xfrm>
          <a:prstGeom prst="ellipse">
            <a:avLst/>
          </a:prstGeom>
          <a:solidFill>
            <a:srgbClr val="96C21F">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39" name="Body Level One…"/>
          <p:cNvSpPr txBox="1">
            <a:spLocks noGrp="1"/>
          </p:cNvSpPr>
          <p:nvPr>
            <p:ph type="body" sz="quarter" idx="1"/>
          </p:nvPr>
        </p:nvSpPr>
        <p:spPr>
          <a:xfrm>
            <a:off x="892969" y="2482453"/>
            <a:ext cx="4631531" cy="2545421"/>
          </a:xfrm>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140" name="Title Text"/>
          <p:cNvSpPr txBox="1">
            <a:spLocks noGrp="1"/>
          </p:cNvSpPr>
          <p:nvPr>
            <p:ph type="title"/>
          </p:nvPr>
        </p:nvSpPr>
        <p:spPr>
          <a:xfrm>
            <a:off x="904875" y="616148"/>
            <a:ext cx="4845844" cy="1571625"/>
          </a:xfrm>
          <a:prstGeom prst="rect">
            <a:avLst/>
          </a:prstGeom>
        </p:spPr>
        <p:txBody>
          <a:bodyPr/>
          <a:lstStyle>
            <a:lvl1pPr>
              <a:defRPr>
                <a:solidFill>
                  <a:srgbClr val="5A5D61"/>
                </a:solidFill>
              </a:defRPr>
            </a:lvl1pPr>
          </a:lstStyle>
          <a:p>
            <a:r>
              <a:t>Title Text</a:t>
            </a:r>
          </a:p>
        </p:txBody>
      </p:sp>
      <p:pic>
        <p:nvPicPr>
          <p:cNvPr id="141" name="ACgrey_logo.png" descr="ACgrey_logo.png"/>
          <p:cNvPicPr>
            <a:picLocks noChangeAspect="1"/>
          </p:cNvPicPr>
          <p:nvPr/>
        </p:nvPicPr>
        <p:blipFill>
          <a:blip r:embed="rId3"/>
          <a:stretch>
            <a:fillRect/>
          </a:stretch>
        </p:blipFill>
        <p:spPr>
          <a:xfrm>
            <a:off x="10181643" y="6091796"/>
            <a:ext cx="1580836" cy="457073"/>
          </a:xfrm>
          <a:prstGeom prst="rect">
            <a:avLst/>
          </a:prstGeom>
          <a:ln w="12700">
            <a:miter lim="400000"/>
          </a:ln>
        </p:spPr>
      </p:pic>
      <p:pic>
        <p:nvPicPr>
          <p:cNvPr id="142" name="Grey_Logo.png" descr="Grey_Logo.png"/>
          <p:cNvPicPr>
            <a:picLocks noChangeAspect="1"/>
          </p:cNvPicPr>
          <p:nvPr/>
        </p:nvPicPr>
        <p:blipFill>
          <a:blip r:embed="rId4"/>
          <a:stretch>
            <a:fillRect/>
          </a:stretch>
        </p:blipFill>
        <p:spPr>
          <a:xfrm>
            <a:off x="10357458" y="426510"/>
            <a:ext cx="1405021" cy="457073"/>
          </a:xfrm>
          <a:prstGeom prst="rect">
            <a:avLst/>
          </a:prstGeom>
          <a:ln w="12700">
            <a:miter lim="400000"/>
          </a:ln>
        </p:spPr>
      </p:pic>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328818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EXT AND IMAGE 3">
    <p:spTree>
      <p:nvGrpSpPr>
        <p:cNvPr id="1" name=""/>
        <p:cNvGrpSpPr/>
        <p:nvPr/>
      </p:nvGrpSpPr>
      <p:grpSpPr>
        <a:xfrm>
          <a:off x="0" y="0"/>
          <a:ext cx="0" cy="0"/>
          <a:chOff x="0" y="0"/>
          <a:chExt cx="0" cy="0"/>
        </a:xfrm>
      </p:grpSpPr>
      <p:sp>
        <p:nvSpPr>
          <p:cNvPr id="150" name="Circle"/>
          <p:cNvSpPr/>
          <p:nvPr/>
        </p:nvSpPr>
        <p:spPr>
          <a:xfrm>
            <a:off x="8410576" y="2827597"/>
            <a:ext cx="6215065" cy="4661300"/>
          </a:xfrm>
          <a:prstGeom prst="ellipse">
            <a:avLst/>
          </a:prstGeom>
          <a:solidFill>
            <a:srgbClr val="E34286">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51" name="Circle"/>
          <p:cNvSpPr/>
          <p:nvPr/>
        </p:nvSpPr>
        <p:spPr>
          <a:xfrm>
            <a:off x="3000373" y="-3101716"/>
            <a:ext cx="6215066" cy="4661300"/>
          </a:xfrm>
          <a:prstGeom prst="ellipse">
            <a:avLst/>
          </a:prstGeom>
          <a:solidFill>
            <a:srgbClr val="FCC113">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52" name="IMAGE REPLACE.jpg" descr="IMAGE REPLACE.jpg"/>
          <p:cNvPicPr>
            <a:picLocks noChangeAspect="1"/>
          </p:cNvPicPr>
          <p:nvPr/>
        </p:nvPicPr>
        <p:blipFill>
          <a:blip r:embed="rId2"/>
          <a:srcRect l="8285" t="25319" r="28178" b="13382"/>
          <a:stretch>
            <a:fillRect/>
          </a:stretch>
        </p:blipFill>
        <p:spPr>
          <a:xfrm>
            <a:off x="6119813" y="1227831"/>
            <a:ext cx="6084095" cy="4402339"/>
          </a:xfrm>
          <a:prstGeom prst="rect">
            <a:avLst/>
          </a:prstGeom>
          <a:ln w="12700">
            <a:miter lim="400000"/>
          </a:ln>
        </p:spPr>
      </p:pic>
      <p:sp>
        <p:nvSpPr>
          <p:cNvPr id="153" name="Circle"/>
          <p:cNvSpPr/>
          <p:nvPr/>
        </p:nvSpPr>
        <p:spPr>
          <a:xfrm>
            <a:off x="127396" y="6063717"/>
            <a:ext cx="4536283" cy="3402213"/>
          </a:xfrm>
          <a:prstGeom prst="ellipse">
            <a:avLst/>
          </a:prstGeom>
          <a:solidFill>
            <a:srgbClr val="39B0E4">
              <a:alpha val="20000"/>
            </a:srgbClr>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54" name="Body Level One…"/>
          <p:cNvSpPr txBox="1">
            <a:spLocks noGrp="1"/>
          </p:cNvSpPr>
          <p:nvPr>
            <p:ph type="body" sz="quarter" idx="1"/>
          </p:nvPr>
        </p:nvSpPr>
        <p:spPr>
          <a:xfrm>
            <a:off x="892969" y="2482453"/>
            <a:ext cx="4631531" cy="2545421"/>
          </a:xfrm>
          <a:prstGeom prst="rect">
            <a:avLst/>
          </a:prstGeom>
        </p:spPr>
        <p:txBody>
          <a:bodyPr/>
          <a:lstStyle>
            <a:lvl1pPr>
              <a:defRPr b="1">
                <a:solidFill>
                  <a:srgbClr val="5A5D61"/>
                </a:solidFill>
              </a:defRPr>
            </a:lvl1pPr>
            <a:lvl2pPr>
              <a:defRPr b="1">
                <a:solidFill>
                  <a:srgbClr val="5A5D61"/>
                </a:solidFill>
              </a:defRPr>
            </a:lvl2pPr>
            <a:lvl3pPr>
              <a:defRPr b="1">
                <a:solidFill>
                  <a:srgbClr val="5A5D61"/>
                </a:solidFill>
              </a:defRPr>
            </a:lvl3pPr>
            <a:lvl4pPr>
              <a:defRPr b="1">
                <a:solidFill>
                  <a:srgbClr val="5A5D61"/>
                </a:solidFill>
              </a:defRPr>
            </a:lvl4pPr>
            <a:lvl5pPr>
              <a:defRPr b="1">
                <a:solidFill>
                  <a:srgbClr val="5A5D61"/>
                </a:solidFill>
              </a:defRPr>
            </a:lvl5pPr>
          </a:lstStyle>
          <a:p>
            <a:r>
              <a:t>Body Level One</a:t>
            </a:r>
          </a:p>
          <a:p>
            <a:pPr lvl="1"/>
            <a:r>
              <a:t>Body Level Two</a:t>
            </a:r>
          </a:p>
          <a:p>
            <a:pPr lvl="2"/>
            <a:r>
              <a:t>Body Level Three</a:t>
            </a:r>
          </a:p>
          <a:p>
            <a:pPr lvl="3"/>
            <a:r>
              <a:t>Body Level Four</a:t>
            </a:r>
          </a:p>
          <a:p>
            <a:pPr lvl="4"/>
            <a:r>
              <a:t>Body Level Five</a:t>
            </a:r>
          </a:p>
        </p:txBody>
      </p:sp>
      <p:sp>
        <p:nvSpPr>
          <p:cNvPr id="155" name="Title Text"/>
          <p:cNvSpPr txBox="1">
            <a:spLocks noGrp="1"/>
          </p:cNvSpPr>
          <p:nvPr>
            <p:ph type="title"/>
          </p:nvPr>
        </p:nvSpPr>
        <p:spPr>
          <a:xfrm>
            <a:off x="904875" y="616148"/>
            <a:ext cx="4976813" cy="1571625"/>
          </a:xfrm>
          <a:prstGeom prst="rect">
            <a:avLst/>
          </a:prstGeom>
        </p:spPr>
        <p:txBody>
          <a:bodyPr/>
          <a:lstStyle>
            <a:lvl1pPr>
              <a:defRPr>
                <a:solidFill>
                  <a:srgbClr val="5A5D61"/>
                </a:solidFill>
              </a:defRPr>
            </a:lvl1pPr>
          </a:lstStyle>
          <a:p>
            <a:r>
              <a:t>Title Text</a:t>
            </a:r>
          </a:p>
        </p:txBody>
      </p:sp>
      <p:pic>
        <p:nvPicPr>
          <p:cNvPr id="156" name="ACgrey_logo.png" descr="ACgrey_logo.png"/>
          <p:cNvPicPr>
            <a:picLocks noChangeAspect="1"/>
          </p:cNvPicPr>
          <p:nvPr/>
        </p:nvPicPr>
        <p:blipFill>
          <a:blip r:embed="rId3"/>
          <a:stretch>
            <a:fillRect/>
          </a:stretch>
        </p:blipFill>
        <p:spPr>
          <a:xfrm>
            <a:off x="10181643" y="6091796"/>
            <a:ext cx="1580836" cy="457073"/>
          </a:xfrm>
          <a:prstGeom prst="rect">
            <a:avLst/>
          </a:prstGeom>
          <a:ln w="12700">
            <a:miter lim="400000"/>
          </a:ln>
        </p:spPr>
      </p:pic>
      <p:pic>
        <p:nvPicPr>
          <p:cNvPr id="157" name="Grey_Logo.png" descr="Grey_Logo.png"/>
          <p:cNvPicPr>
            <a:picLocks noChangeAspect="1"/>
          </p:cNvPicPr>
          <p:nvPr/>
        </p:nvPicPr>
        <p:blipFill>
          <a:blip r:embed="rId4"/>
          <a:stretch>
            <a:fillRect/>
          </a:stretch>
        </p:blipFill>
        <p:spPr>
          <a:xfrm>
            <a:off x="10357458" y="426510"/>
            <a:ext cx="1405021" cy="457073"/>
          </a:xfrm>
          <a:prstGeom prst="rect">
            <a:avLst/>
          </a:prstGeom>
          <a:ln w="12700">
            <a:miter lim="400000"/>
          </a:ln>
        </p:spPr>
      </p:pic>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566594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EXT coloured V2">
    <p:spTree>
      <p:nvGrpSpPr>
        <p:cNvPr id="1" name=""/>
        <p:cNvGrpSpPr/>
        <p:nvPr/>
      </p:nvGrpSpPr>
      <p:grpSpPr>
        <a:xfrm>
          <a:off x="0" y="0"/>
          <a:ext cx="0" cy="0"/>
          <a:chOff x="0" y="0"/>
          <a:chExt cx="0" cy="0"/>
        </a:xfrm>
      </p:grpSpPr>
      <p:sp>
        <p:nvSpPr>
          <p:cNvPr id="165" name="Title Text"/>
          <p:cNvSpPr txBox="1">
            <a:spLocks noGrp="1"/>
          </p:cNvSpPr>
          <p:nvPr>
            <p:ph type="title"/>
          </p:nvPr>
        </p:nvSpPr>
        <p:spPr>
          <a:prstGeom prst="rect">
            <a:avLst/>
          </a:prstGeom>
        </p:spPr>
        <p:txBody>
          <a:bodyPr/>
          <a:lstStyle/>
          <a:p>
            <a:r>
              <a:t>Title Text</a:t>
            </a:r>
          </a:p>
        </p:txBody>
      </p:sp>
      <p:sp>
        <p:nvSpPr>
          <p:cNvPr id="166"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34875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EXT coloured V3">
    <p:spTree>
      <p:nvGrpSpPr>
        <p:cNvPr id="1" name=""/>
        <p:cNvGrpSpPr/>
        <p:nvPr/>
      </p:nvGrpSpPr>
      <p:grpSpPr>
        <a:xfrm>
          <a:off x="0" y="0"/>
          <a:ext cx="0" cy="0"/>
          <a:chOff x="0" y="0"/>
          <a:chExt cx="0" cy="0"/>
        </a:xfrm>
      </p:grpSpPr>
      <p:sp>
        <p:nvSpPr>
          <p:cNvPr id="174" name="Rectangle"/>
          <p:cNvSpPr/>
          <p:nvPr/>
        </p:nvSpPr>
        <p:spPr>
          <a:xfrm>
            <a:off x="-11907" y="-1"/>
            <a:ext cx="12215813" cy="6858001"/>
          </a:xfrm>
          <a:prstGeom prst="rect">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75" name="Circle"/>
          <p:cNvSpPr/>
          <p:nvPr/>
        </p:nvSpPr>
        <p:spPr>
          <a:xfrm>
            <a:off x="7659290" y="4142317"/>
            <a:ext cx="5810255" cy="4357691"/>
          </a:xfrm>
          <a:prstGeom prst="ellipse">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76" name="Title Text"/>
          <p:cNvSpPr txBox="1">
            <a:spLocks noGrp="1"/>
          </p:cNvSpPr>
          <p:nvPr>
            <p:ph type="title"/>
          </p:nvPr>
        </p:nvSpPr>
        <p:spPr>
          <a:prstGeom prst="rect">
            <a:avLst/>
          </a:prstGeom>
        </p:spPr>
        <p:txBody>
          <a:bodyPr/>
          <a:lstStyle/>
          <a:p>
            <a:r>
              <a:t>Title Text</a:t>
            </a:r>
          </a:p>
        </p:txBody>
      </p:sp>
      <p:sp>
        <p:nvSpPr>
          <p:cNvPr id="177"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8" name="Circle"/>
          <p:cNvSpPr/>
          <p:nvPr/>
        </p:nvSpPr>
        <p:spPr>
          <a:xfrm>
            <a:off x="4471988" y="-3392366"/>
            <a:ext cx="6215066" cy="4661299"/>
          </a:xfrm>
          <a:prstGeom prst="ellipse">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79" name="Circle"/>
          <p:cNvSpPr/>
          <p:nvPr/>
        </p:nvSpPr>
        <p:spPr>
          <a:xfrm>
            <a:off x="10831116" y="1088528"/>
            <a:ext cx="3093247" cy="2319936"/>
          </a:xfrm>
          <a:prstGeom prst="ellipse">
            <a:avLst/>
          </a:prstGeom>
          <a:solidFill>
            <a:srgbClr val="96C21F"/>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80" name="ACwhite_logo2.png" descr="ACwhite_logo2.png"/>
          <p:cNvPicPr>
            <a:picLocks noChangeAspect="1"/>
          </p:cNvPicPr>
          <p:nvPr/>
        </p:nvPicPr>
        <p:blipFill>
          <a:blip r:embed="rId2"/>
          <a:stretch>
            <a:fillRect/>
          </a:stretch>
        </p:blipFill>
        <p:spPr>
          <a:xfrm>
            <a:off x="10187377" y="6093454"/>
            <a:ext cx="1575102" cy="455415"/>
          </a:xfrm>
          <a:prstGeom prst="rect">
            <a:avLst/>
          </a:prstGeom>
          <a:ln w="12700">
            <a:miter lim="400000"/>
          </a:ln>
        </p:spPr>
      </p:pic>
      <p:pic>
        <p:nvPicPr>
          <p:cNvPr id="181" name="image2.png" descr="image2.png"/>
          <p:cNvPicPr>
            <a:picLocks noChangeAspect="1"/>
          </p:cNvPicPr>
          <p:nvPr/>
        </p:nvPicPr>
        <p:blipFill>
          <a:blip r:embed="rId3"/>
          <a:stretch>
            <a:fillRect/>
          </a:stretch>
        </p:blipFill>
        <p:spPr>
          <a:xfrm>
            <a:off x="10362549" y="426510"/>
            <a:ext cx="1399929" cy="455415"/>
          </a:xfrm>
          <a:prstGeom prst="rect">
            <a:avLst/>
          </a:prstGeom>
          <a:ln w="12700">
            <a:miter lim="400000"/>
          </a:ln>
        </p:spPr>
      </p:pic>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376389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EXT coloured V4">
    <p:spTree>
      <p:nvGrpSpPr>
        <p:cNvPr id="1" name=""/>
        <p:cNvGrpSpPr/>
        <p:nvPr/>
      </p:nvGrpSpPr>
      <p:grpSpPr>
        <a:xfrm>
          <a:off x="0" y="0"/>
          <a:ext cx="0" cy="0"/>
          <a:chOff x="0" y="0"/>
          <a:chExt cx="0" cy="0"/>
        </a:xfrm>
      </p:grpSpPr>
      <p:sp>
        <p:nvSpPr>
          <p:cNvPr id="189" name="Rectangle"/>
          <p:cNvSpPr/>
          <p:nvPr/>
        </p:nvSpPr>
        <p:spPr>
          <a:xfrm>
            <a:off x="-11907" y="-1"/>
            <a:ext cx="12215813" cy="6858001"/>
          </a:xfrm>
          <a:prstGeom prst="rect">
            <a:avLst/>
          </a:prstGeom>
          <a:solidFill>
            <a:srgbClr val="96C21F"/>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90" name="Circle"/>
          <p:cNvSpPr/>
          <p:nvPr/>
        </p:nvSpPr>
        <p:spPr>
          <a:xfrm>
            <a:off x="7952182" y="4563964"/>
            <a:ext cx="5131599" cy="3848699"/>
          </a:xfrm>
          <a:prstGeom prst="ellipse">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91" name="Circle"/>
          <p:cNvSpPr/>
          <p:nvPr/>
        </p:nvSpPr>
        <p:spPr>
          <a:xfrm>
            <a:off x="4677659" y="6232029"/>
            <a:ext cx="2860497" cy="2145373"/>
          </a:xfrm>
          <a:prstGeom prst="ellipse">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192" name="Title Text"/>
          <p:cNvSpPr txBox="1">
            <a:spLocks noGrp="1"/>
          </p:cNvSpPr>
          <p:nvPr>
            <p:ph type="title"/>
          </p:nvPr>
        </p:nvSpPr>
        <p:spPr>
          <a:prstGeom prst="rect">
            <a:avLst/>
          </a:prstGeom>
        </p:spPr>
        <p:txBody>
          <a:bodyPr/>
          <a:lstStyle/>
          <a:p>
            <a:r>
              <a:t>Title Text</a:t>
            </a:r>
          </a:p>
        </p:txBody>
      </p:sp>
      <p:sp>
        <p:nvSpPr>
          <p:cNvPr id="193"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4" name="Circle"/>
          <p:cNvSpPr/>
          <p:nvPr/>
        </p:nvSpPr>
        <p:spPr>
          <a:xfrm>
            <a:off x="6360319" y="-3356212"/>
            <a:ext cx="7364020" cy="5523015"/>
          </a:xfrm>
          <a:prstGeom prst="ellipse">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195" name="ACwhite_logo2.png" descr="ACwhite_logo2.png"/>
          <p:cNvPicPr>
            <a:picLocks noChangeAspect="1"/>
          </p:cNvPicPr>
          <p:nvPr/>
        </p:nvPicPr>
        <p:blipFill>
          <a:blip r:embed="rId2"/>
          <a:stretch>
            <a:fillRect/>
          </a:stretch>
        </p:blipFill>
        <p:spPr>
          <a:xfrm>
            <a:off x="10187377" y="6093454"/>
            <a:ext cx="1575102" cy="455415"/>
          </a:xfrm>
          <a:prstGeom prst="rect">
            <a:avLst/>
          </a:prstGeom>
          <a:ln w="12700">
            <a:miter lim="400000"/>
          </a:ln>
        </p:spPr>
      </p:pic>
      <p:pic>
        <p:nvPicPr>
          <p:cNvPr id="196" name="image2.png" descr="image2.png"/>
          <p:cNvPicPr>
            <a:picLocks noChangeAspect="1"/>
          </p:cNvPicPr>
          <p:nvPr/>
        </p:nvPicPr>
        <p:blipFill>
          <a:blip r:embed="rId3"/>
          <a:stretch>
            <a:fillRect/>
          </a:stretch>
        </p:blipFill>
        <p:spPr>
          <a:xfrm>
            <a:off x="10362549" y="426510"/>
            <a:ext cx="1399929" cy="455415"/>
          </a:xfrm>
          <a:prstGeom prst="rect">
            <a:avLst/>
          </a:prstGeom>
          <a:ln w="12700">
            <a:miter lim="400000"/>
          </a:ln>
        </p:spPr>
      </p:pic>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549558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0B5-4143-404B-A7D4-2CC2AEA508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FF17F0-2304-0B46-A1C9-779B3FFD95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5EB61F-563E-D14E-B855-468517ADC418}"/>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5" name="Footer Placeholder 4">
            <a:extLst>
              <a:ext uri="{FF2B5EF4-FFF2-40B4-BE49-F238E27FC236}">
                <a16:creationId xmlns:a16="http://schemas.microsoft.com/office/drawing/2014/main" id="{AE8DA320-9CCB-4F44-80C3-94909297F5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06E309-2AC6-7A4E-858D-0DEF9A4A5EAF}"/>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414541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F96F-2499-D846-AFBC-6ED9CE4713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25B88-9DB7-C143-B8E8-546E7B1664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7B1C4-D97F-734C-B7D4-BA59131C78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CFBD9D-36F3-4C44-8B38-6394D12B07A1}"/>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6" name="Footer Placeholder 5">
            <a:extLst>
              <a:ext uri="{FF2B5EF4-FFF2-40B4-BE49-F238E27FC236}">
                <a16:creationId xmlns:a16="http://schemas.microsoft.com/office/drawing/2014/main" id="{3C6D835B-47BC-2B41-BAD7-E8B4216093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7117D0-975C-134F-BCAF-D8F675042CB6}"/>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420827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E2BC3-6469-1947-AB50-550EE442BC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6A4337-1564-A341-BFB7-CC6123506C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74BB16-AFC8-274E-B34A-88E60615F6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197899-494A-324E-A174-9061AC0B0E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7A6DE9-E86F-2E45-8313-75EEDE0222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7462B1-1CA0-8249-9EB1-43C7B6453956}"/>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8" name="Footer Placeholder 7">
            <a:extLst>
              <a:ext uri="{FF2B5EF4-FFF2-40B4-BE49-F238E27FC236}">
                <a16:creationId xmlns:a16="http://schemas.microsoft.com/office/drawing/2014/main" id="{92691E37-C34C-A04B-8456-B226410E4EA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79D6E0-99DC-774C-B4C4-630C8D56B84C}"/>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4282024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0EE6-FC08-A748-82B5-87E57BFF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3C9D42-357E-B645-9720-24083D9D8D52}"/>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4" name="Footer Placeholder 3">
            <a:extLst>
              <a:ext uri="{FF2B5EF4-FFF2-40B4-BE49-F238E27FC236}">
                <a16:creationId xmlns:a16="http://schemas.microsoft.com/office/drawing/2014/main" id="{272B2C9E-A750-2443-AF2B-CED56D7EA24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E464F92-3FDF-614B-89C5-6E03DE30B7F0}"/>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172204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D7A35-C274-5F4B-87C7-675DB720632A}"/>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3" name="Footer Placeholder 2">
            <a:extLst>
              <a:ext uri="{FF2B5EF4-FFF2-40B4-BE49-F238E27FC236}">
                <a16:creationId xmlns:a16="http://schemas.microsoft.com/office/drawing/2014/main" id="{3E2A3C1C-0E8A-304E-B97F-F7B45718177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F612B99-5CF8-FB4D-8858-C22686663F6A}"/>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348781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D475-69DF-A046-8D07-40B79ED7C7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79BA5D-027A-7A4E-81F7-D53FBDCBC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B9DB06-2A9C-954D-8DEC-ACD6E07F5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70D888-DD06-FB4E-B6A3-1DE1338D90A9}"/>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6" name="Footer Placeholder 5">
            <a:extLst>
              <a:ext uri="{FF2B5EF4-FFF2-40B4-BE49-F238E27FC236}">
                <a16:creationId xmlns:a16="http://schemas.microsoft.com/office/drawing/2014/main" id="{EDA6D132-419E-B049-BD3A-2B01E64741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5FC0C8-023F-4E43-8D46-0FCEC3C8B272}"/>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4143086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4EFF-099E-B845-B249-0CAED1194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12253-A904-5346-BBC4-147D60421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F3254B6-DBCC-E948-9EF9-67C45BD03E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E66D72-A183-1C41-858E-DA455C2A0536}"/>
              </a:ext>
            </a:extLst>
          </p:cNvPr>
          <p:cNvSpPr>
            <a:spLocks noGrp="1"/>
          </p:cNvSpPr>
          <p:nvPr>
            <p:ph type="dt" sz="half" idx="10"/>
          </p:nvPr>
        </p:nvSpPr>
        <p:spPr/>
        <p:txBody>
          <a:bodyPr/>
          <a:lstStyle/>
          <a:p>
            <a:fld id="{7986833D-22C1-F34D-B4DC-9F9682644390}" type="datetimeFigureOut">
              <a:rPr lang="en-US" smtClean="0"/>
              <a:t>4/30/2020</a:t>
            </a:fld>
            <a:endParaRPr lang="en-US" dirty="0"/>
          </a:p>
        </p:txBody>
      </p:sp>
      <p:sp>
        <p:nvSpPr>
          <p:cNvPr id="6" name="Footer Placeholder 5">
            <a:extLst>
              <a:ext uri="{FF2B5EF4-FFF2-40B4-BE49-F238E27FC236}">
                <a16:creationId xmlns:a16="http://schemas.microsoft.com/office/drawing/2014/main" id="{A7AAC83D-D7A2-BD42-935A-5F02205509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F0A91B-0DFA-1A40-806C-CAC2A11DD7E0}"/>
              </a:ext>
            </a:extLst>
          </p:cNvPr>
          <p:cNvSpPr>
            <a:spLocks noGrp="1"/>
          </p:cNvSpPr>
          <p:nvPr>
            <p:ph type="sldNum" sz="quarter" idx="12"/>
          </p:nvPr>
        </p:nvSpPr>
        <p:spPr/>
        <p:txBody>
          <a:bodyPr/>
          <a:lstStyle/>
          <a:p>
            <a:fld id="{99529FED-29FA-8F4A-B737-0067AB990DF4}" type="slidenum">
              <a:rPr lang="en-US" smtClean="0"/>
              <a:t>‹#›</a:t>
            </a:fld>
            <a:endParaRPr lang="en-US" dirty="0"/>
          </a:p>
        </p:txBody>
      </p:sp>
    </p:spTree>
    <p:extLst>
      <p:ext uri="{BB962C8B-B14F-4D97-AF65-F5344CB8AC3E}">
        <p14:creationId xmlns:p14="http://schemas.microsoft.com/office/powerpoint/2010/main" val="1229576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34EC7B-AEC8-D749-BDFA-5B14C9D92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8E3BE3-FB36-FB4E-BCD1-A36B0EC69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0E706-063C-AA43-93D4-0E19D8E5E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86833D-22C1-F34D-B4DC-9F9682644390}" type="datetimeFigureOut">
              <a:rPr lang="en-US" smtClean="0"/>
              <a:t>4/30/2020</a:t>
            </a:fld>
            <a:endParaRPr lang="en-US" dirty="0"/>
          </a:p>
        </p:txBody>
      </p:sp>
      <p:sp>
        <p:nvSpPr>
          <p:cNvPr id="5" name="Footer Placeholder 4">
            <a:extLst>
              <a:ext uri="{FF2B5EF4-FFF2-40B4-BE49-F238E27FC236}">
                <a16:creationId xmlns:a16="http://schemas.microsoft.com/office/drawing/2014/main" id="{D3F78EAA-D620-244B-936C-4D09D2240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8BB7A8E-636D-E14F-B757-565AAD8C3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29FED-29FA-8F4A-B737-0067AB990DF4}" type="slidenum">
              <a:rPr lang="en-US" smtClean="0"/>
              <a:t>‹#›</a:t>
            </a:fld>
            <a:endParaRPr lang="en-US" dirty="0"/>
          </a:p>
        </p:txBody>
      </p:sp>
    </p:spTree>
    <p:extLst>
      <p:ext uri="{BB962C8B-B14F-4D97-AF65-F5344CB8AC3E}">
        <p14:creationId xmlns:p14="http://schemas.microsoft.com/office/powerpoint/2010/main" val="657343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1907" y="-1"/>
            <a:ext cx="12215813" cy="6858001"/>
          </a:xfrm>
          <a:prstGeom prst="rect">
            <a:avLst/>
          </a:prstGeom>
          <a:solidFill>
            <a:srgbClr val="FCC113"/>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3" name="Circle"/>
          <p:cNvSpPr/>
          <p:nvPr/>
        </p:nvSpPr>
        <p:spPr>
          <a:xfrm>
            <a:off x="7639466" y="4200361"/>
            <a:ext cx="5655472" cy="4241604"/>
          </a:xfrm>
          <a:prstGeom prst="ellipse">
            <a:avLst/>
          </a:prstGeom>
          <a:solidFill>
            <a:srgbClr val="96C21F"/>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4" name="Circle"/>
          <p:cNvSpPr/>
          <p:nvPr/>
        </p:nvSpPr>
        <p:spPr>
          <a:xfrm>
            <a:off x="-1339453" y="5433715"/>
            <a:ext cx="5131594" cy="3848697"/>
          </a:xfrm>
          <a:prstGeom prst="ellipse">
            <a:avLst/>
          </a:prstGeom>
          <a:solidFill>
            <a:srgbClr val="39B0E4"/>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sp>
        <p:nvSpPr>
          <p:cNvPr id="5" name="Circle"/>
          <p:cNvSpPr/>
          <p:nvPr/>
        </p:nvSpPr>
        <p:spPr>
          <a:xfrm>
            <a:off x="7203281" y="-2893218"/>
            <a:ext cx="6215063" cy="4661299"/>
          </a:xfrm>
          <a:prstGeom prst="ellipse">
            <a:avLst/>
          </a:prstGeom>
          <a:solidFill>
            <a:srgbClr val="E34286"/>
          </a:solidFill>
          <a:ln w="12700">
            <a:miter lim="400000"/>
          </a:ln>
        </p:spPr>
        <p:txBody>
          <a:bodyPr lIns="35719" tIns="35719" rIns="35719" bIns="35719" anchor="ctr"/>
          <a:lstStyle/>
          <a:p>
            <a:pPr>
              <a:defRPr sz="2200">
                <a:solidFill>
                  <a:srgbClr val="FFFFFF"/>
                </a:solidFill>
                <a:latin typeface="Helvetica Neue Medium"/>
                <a:ea typeface="Helvetica Neue Medium"/>
                <a:cs typeface="Helvetica Neue Medium"/>
                <a:sym typeface="Helvetica Neue Medium"/>
              </a:defRPr>
            </a:pPr>
            <a:endParaRPr sz="1547"/>
          </a:p>
        </p:txBody>
      </p:sp>
      <p:pic>
        <p:nvPicPr>
          <p:cNvPr id="6" name="image2.png" descr="image2.png"/>
          <p:cNvPicPr>
            <a:picLocks noChangeAspect="1"/>
          </p:cNvPicPr>
          <p:nvPr/>
        </p:nvPicPr>
        <p:blipFill>
          <a:blip r:embed="rId16"/>
          <a:stretch>
            <a:fillRect/>
          </a:stretch>
        </p:blipFill>
        <p:spPr>
          <a:xfrm>
            <a:off x="10362549" y="426510"/>
            <a:ext cx="1399930" cy="455415"/>
          </a:xfrm>
          <a:prstGeom prst="rect">
            <a:avLst/>
          </a:prstGeom>
          <a:ln w="12700">
            <a:miter lim="400000"/>
          </a:ln>
        </p:spPr>
      </p:pic>
      <p:sp>
        <p:nvSpPr>
          <p:cNvPr id="7" name="Title Text"/>
          <p:cNvSpPr txBox="1">
            <a:spLocks noGrp="1"/>
          </p:cNvSpPr>
          <p:nvPr>
            <p:ph type="title"/>
          </p:nvPr>
        </p:nvSpPr>
        <p:spPr>
          <a:xfrm>
            <a:off x="904875" y="616148"/>
            <a:ext cx="10406063" cy="955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8" name="Body Level One…"/>
          <p:cNvSpPr txBox="1">
            <a:spLocks noGrp="1"/>
          </p:cNvSpPr>
          <p:nvPr>
            <p:ph type="body" idx="1"/>
          </p:nvPr>
        </p:nvSpPr>
        <p:spPr>
          <a:xfrm>
            <a:off x="892969" y="2482453"/>
            <a:ext cx="10406063" cy="2545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pic>
        <p:nvPicPr>
          <p:cNvPr id="9" name="ACwhite_logo2.png" descr="ACwhite_logo2.png"/>
          <p:cNvPicPr>
            <a:picLocks noChangeAspect="1"/>
          </p:cNvPicPr>
          <p:nvPr/>
        </p:nvPicPr>
        <p:blipFill>
          <a:blip r:embed="rId17"/>
          <a:stretch>
            <a:fillRect/>
          </a:stretch>
        </p:blipFill>
        <p:spPr>
          <a:xfrm>
            <a:off x="10187377" y="6093454"/>
            <a:ext cx="1575102" cy="455415"/>
          </a:xfrm>
          <a:prstGeom prst="rect">
            <a:avLst/>
          </a:prstGeom>
          <a:ln w="12700">
            <a:miter lim="400000"/>
          </a:ln>
        </p:spPr>
      </p:pic>
      <p:sp>
        <p:nvSpPr>
          <p:cNvPr id="10" name="Slide Number"/>
          <p:cNvSpPr txBox="1">
            <a:spLocks noGrp="1"/>
          </p:cNvSpPr>
          <p:nvPr>
            <p:ph type="sldNum" sz="quarter" idx="2"/>
          </p:nvPr>
        </p:nvSpPr>
        <p:spPr>
          <a:xfrm>
            <a:off x="5933329" y="6536531"/>
            <a:ext cx="282129" cy="275717"/>
          </a:xfrm>
          <a:prstGeom prst="rect">
            <a:avLst/>
          </a:prstGeom>
          <a:ln w="12700">
            <a:miter lim="400000"/>
          </a:ln>
        </p:spPr>
        <p:txBody>
          <a:bodyPr wrap="none" lIns="50800" tIns="50800" rIns="50800" bIns="50800">
            <a:spAutoFit/>
          </a:bodyPr>
          <a:lstStyle>
            <a:lvl1pPr>
              <a:defRPr sz="1125">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607344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txStyles>
    <p:titleStyle>
      <a:lvl1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1pPr>
      <a:lvl2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2pPr>
      <a:lvl3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3pPr>
      <a:lvl4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4pPr>
      <a:lvl5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5pPr>
      <a:lvl6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6pPr>
      <a:lvl7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7pPr>
      <a:lvl8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8pPr>
      <a:lvl9pPr marL="0" marR="0" indent="0" algn="l" defTabSz="410751" rtl="0" latinLnBrk="0">
        <a:lnSpc>
          <a:spcPct val="100000"/>
        </a:lnSpc>
        <a:spcBef>
          <a:spcPts val="0"/>
        </a:spcBef>
        <a:spcAft>
          <a:spcPts val="0"/>
        </a:spcAft>
        <a:buClrTx/>
        <a:buSzTx/>
        <a:buFontTx/>
        <a:buNone/>
        <a:tabLst/>
        <a:defRPr sz="5625" b="1" i="0" u="none" strike="noStrike" cap="none" spc="0" baseline="0">
          <a:solidFill>
            <a:srgbClr val="FFFFFF"/>
          </a:solidFill>
          <a:uFillTx/>
          <a:latin typeface="Calibri"/>
          <a:ea typeface="Calibri"/>
          <a:cs typeface="Calibri"/>
          <a:sym typeface="Calibri"/>
        </a:defRPr>
      </a:lvl9pPr>
    </p:titleStyle>
    <p:bodyStyle>
      <a:lvl1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1pPr>
      <a:lvl2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2pPr>
      <a:lvl3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3pPr>
      <a:lvl4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4pPr>
      <a:lvl5pPr marL="0" marR="0" indent="0" algn="l" defTabSz="410751" rtl="0" latinLnBrk="0">
        <a:lnSpc>
          <a:spcPct val="100000"/>
        </a:lnSpc>
        <a:spcBef>
          <a:spcPts val="352"/>
        </a:spcBef>
        <a:spcAft>
          <a:spcPts val="0"/>
        </a:spcAft>
        <a:buClrTx/>
        <a:buSzTx/>
        <a:buFontTx/>
        <a:buNone/>
        <a:tabLst/>
        <a:defRPr sz="2601" b="0" i="0" u="none" strike="noStrike" cap="none" spc="0" baseline="0">
          <a:solidFill>
            <a:srgbClr val="FFFFFF"/>
          </a:solidFill>
          <a:uFillTx/>
          <a:latin typeface="Calibri"/>
          <a:ea typeface="Calibri"/>
          <a:cs typeface="Calibri"/>
          <a:sym typeface="Calibri"/>
        </a:defRPr>
      </a:lvl5pPr>
      <a:lvl6pPr marL="1923999" marR="0" indent="-361359" algn="l" defTabSz="410751" rtl="0" latinLnBrk="0">
        <a:lnSpc>
          <a:spcPct val="100000"/>
        </a:lnSpc>
        <a:spcBef>
          <a:spcPts val="352"/>
        </a:spcBef>
        <a:spcAft>
          <a:spcPts val="0"/>
        </a:spcAft>
        <a:buClrTx/>
        <a:buSzPct val="145000"/>
        <a:buFontTx/>
        <a:buChar char="•"/>
        <a:tabLst/>
        <a:defRPr sz="2601" b="0" i="0" u="none" strike="noStrike" cap="none" spc="0" baseline="0">
          <a:solidFill>
            <a:srgbClr val="FFFFFF"/>
          </a:solidFill>
          <a:uFillTx/>
          <a:latin typeface="Calibri"/>
          <a:ea typeface="Calibri"/>
          <a:cs typeface="Calibri"/>
          <a:sym typeface="Calibri"/>
        </a:defRPr>
      </a:lvl6pPr>
      <a:lvl7pPr marL="2236527" marR="0" indent="-361359" algn="l" defTabSz="410751" rtl="0" latinLnBrk="0">
        <a:lnSpc>
          <a:spcPct val="100000"/>
        </a:lnSpc>
        <a:spcBef>
          <a:spcPts val="352"/>
        </a:spcBef>
        <a:spcAft>
          <a:spcPts val="0"/>
        </a:spcAft>
        <a:buClrTx/>
        <a:buSzPct val="145000"/>
        <a:buFontTx/>
        <a:buChar char="•"/>
        <a:tabLst/>
        <a:defRPr sz="2601" b="0" i="0" u="none" strike="noStrike" cap="none" spc="0" baseline="0">
          <a:solidFill>
            <a:srgbClr val="FFFFFF"/>
          </a:solidFill>
          <a:uFillTx/>
          <a:latin typeface="Calibri"/>
          <a:ea typeface="Calibri"/>
          <a:cs typeface="Calibri"/>
          <a:sym typeface="Calibri"/>
        </a:defRPr>
      </a:lvl7pPr>
      <a:lvl8pPr marL="2549055" marR="0" indent="-361359" algn="l" defTabSz="410751" rtl="0" latinLnBrk="0">
        <a:lnSpc>
          <a:spcPct val="100000"/>
        </a:lnSpc>
        <a:spcBef>
          <a:spcPts val="352"/>
        </a:spcBef>
        <a:spcAft>
          <a:spcPts val="0"/>
        </a:spcAft>
        <a:buClrTx/>
        <a:buSzPct val="145000"/>
        <a:buFontTx/>
        <a:buChar char="•"/>
        <a:tabLst/>
        <a:defRPr sz="2601" b="0" i="0" u="none" strike="noStrike" cap="none" spc="0" baseline="0">
          <a:solidFill>
            <a:srgbClr val="FFFFFF"/>
          </a:solidFill>
          <a:uFillTx/>
          <a:latin typeface="Calibri"/>
          <a:ea typeface="Calibri"/>
          <a:cs typeface="Calibri"/>
          <a:sym typeface="Calibri"/>
        </a:defRPr>
      </a:lvl8pPr>
      <a:lvl9pPr marL="2861583" marR="0" indent="-361359" algn="l" defTabSz="410751" rtl="0" latinLnBrk="0">
        <a:lnSpc>
          <a:spcPct val="100000"/>
        </a:lnSpc>
        <a:spcBef>
          <a:spcPts val="352"/>
        </a:spcBef>
        <a:spcAft>
          <a:spcPts val="0"/>
        </a:spcAft>
        <a:buClrTx/>
        <a:buSzPct val="145000"/>
        <a:buFontTx/>
        <a:buChar char="•"/>
        <a:tabLst/>
        <a:defRPr sz="2601" b="0" i="0" u="none" strike="noStrike" cap="none" spc="0" baseline="0">
          <a:solidFill>
            <a:srgbClr val="FFFFFF"/>
          </a:solidFill>
          <a:uFillTx/>
          <a:latin typeface="Calibri"/>
          <a:ea typeface="Calibri"/>
          <a:cs typeface="Calibri"/>
          <a:sym typeface="Calibri"/>
        </a:defRPr>
      </a:lvl9pPr>
    </p:bodyStyle>
    <p:otherStyle>
      <a:lvl1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1pPr>
      <a:lvl2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2pPr>
      <a:lvl3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3pPr>
      <a:lvl4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4pPr>
      <a:lvl5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5pPr>
      <a:lvl6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6pPr>
      <a:lvl7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7pPr>
      <a:lvl8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8pPr>
      <a:lvl9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VccXj4p0ZKU"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list=PLBF1015962E7C299D&amp;time_continue=31&amp;v=YiCoQ9qx51w"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28FD-9BD1-6D4B-AC39-C264349C4919}"/>
              </a:ext>
            </a:extLst>
          </p:cNvPr>
          <p:cNvSpPr>
            <a:spLocks noGrp="1"/>
          </p:cNvSpPr>
          <p:nvPr>
            <p:ph type="title"/>
          </p:nvPr>
        </p:nvSpPr>
        <p:spPr/>
        <p:txBody>
          <a:bodyPr/>
          <a:lstStyle/>
          <a:p>
            <a:r>
              <a:rPr lang="en-GB" dirty="0"/>
              <a:t>Plan </a:t>
            </a:r>
            <a:endParaRPr lang="en-US" dirty="0"/>
          </a:p>
        </p:txBody>
      </p:sp>
      <p:sp>
        <p:nvSpPr>
          <p:cNvPr id="3" name="Content Placeholder 2">
            <a:extLst>
              <a:ext uri="{FF2B5EF4-FFF2-40B4-BE49-F238E27FC236}">
                <a16:creationId xmlns:a16="http://schemas.microsoft.com/office/drawing/2014/main" id="{A3E54AFD-2DDE-2D42-8A1F-83F79A477F4F}"/>
              </a:ext>
            </a:extLst>
          </p:cNvPr>
          <p:cNvSpPr>
            <a:spLocks noGrp="1"/>
          </p:cNvSpPr>
          <p:nvPr>
            <p:ph idx="1"/>
          </p:nvPr>
        </p:nvSpPr>
        <p:spPr/>
        <p:txBody>
          <a:bodyPr>
            <a:normAutofit fontScale="92500"/>
          </a:bodyPr>
          <a:lstStyle/>
          <a:p>
            <a:r>
              <a:rPr lang="en-GB" dirty="0"/>
              <a:t>Explore intention to change – is the young person / family aware of the need? Do they want it to change? </a:t>
            </a:r>
          </a:p>
          <a:p>
            <a:r>
              <a:rPr lang="en-GB" dirty="0"/>
              <a:t>Explore ability to change – what needs to be in place for the change to happen? </a:t>
            </a:r>
          </a:p>
          <a:p>
            <a:r>
              <a:rPr lang="en-GB" dirty="0"/>
              <a:t>Reflect, reframe and reconstruct the profile of need (don’t stop doing this!!) </a:t>
            </a:r>
          </a:p>
          <a:p>
            <a:r>
              <a:rPr lang="en-GB" dirty="0"/>
              <a:t>How have pupils been selected for the intervention? Do the objectives of the intervention match with the pupils identified needs? </a:t>
            </a:r>
          </a:p>
          <a:p>
            <a:r>
              <a:rPr lang="en-GB" dirty="0"/>
              <a:t>How is the intervention impact going to be evaluated? Gathering information for the review needs to start before the intervention begins. </a:t>
            </a:r>
            <a:endParaRPr lang="en-US" dirty="0"/>
          </a:p>
        </p:txBody>
      </p:sp>
    </p:spTree>
    <p:extLst>
      <p:ext uri="{BB962C8B-B14F-4D97-AF65-F5344CB8AC3E}">
        <p14:creationId xmlns:p14="http://schemas.microsoft.com/office/powerpoint/2010/main" val="3581879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1D79F-F439-6D4F-8295-BF2482BEA910}"/>
              </a:ext>
            </a:extLst>
          </p:cNvPr>
          <p:cNvSpPr>
            <a:spLocks noGrp="1"/>
          </p:cNvSpPr>
          <p:nvPr>
            <p:ph type="title"/>
          </p:nvPr>
        </p:nvSpPr>
        <p:spPr/>
        <p:txBody>
          <a:bodyPr/>
          <a:lstStyle/>
          <a:p>
            <a:r>
              <a:rPr lang="en-GB" dirty="0"/>
              <a:t>Group interventions – things to consider </a:t>
            </a:r>
            <a:endParaRPr lang="en-US" dirty="0"/>
          </a:p>
        </p:txBody>
      </p:sp>
      <p:sp>
        <p:nvSpPr>
          <p:cNvPr id="3" name="Content Placeholder 2">
            <a:extLst>
              <a:ext uri="{FF2B5EF4-FFF2-40B4-BE49-F238E27FC236}">
                <a16:creationId xmlns:a16="http://schemas.microsoft.com/office/drawing/2014/main" id="{A4FE67C4-EBB9-324C-A9F3-D9FDAD15DDE1}"/>
              </a:ext>
            </a:extLst>
          </p:cNvPr>
          <p:cNvSpPr>
            <a:spLocks noGrp="1"/>
          </p:cNvSpPr>
          <p:nvPr>
            <p:ph idx="1"/>
          </p:nvPr>
        </p:nvSpPr>
        <p:spPr/>
        <p:txBody>
          <a:bodyPr/>
          <a:lstStyle/>
          <a:p>
            <a:r>
              <a:rPr lang="en-GB" dirty="0"/>
              <a:t>Do all pupils have needs that can be met by the same intervention? </a:t>
            </a:r>
          </a:p>
          <a:p>
            <a:r>
              <a:rPr lang="en-GB" dirty="0"/>
              <a:t>This does not necessarily mean the same needs, for example where social and emotional skills are being targeted it is often useful to have a group in which some participants are skilled in areas where others have difficulties, to enable sharing strategies. </a:t>
            </a:r>
            <a:endParaRPr lang="en-US" dirty="0"/>
          </a:p>
        </p:txBody>
      </p:sp>
    </p:spTree>
    <p:extLst>
      <p:ext uri="{BB962C8B-B14F-4D97-AF65-F5344CB8AC3E}">
        <p14:creationId xmlns:p14="http://schemas.microsoft.com/office/powerpoint/2010/main" val="3408422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52186-602E-F54C-B171-8248F17285DE}"/>
              </a:ext>
            </a:extLst>
          </p:cNvPr>
          <p:cNvSpPr>
            <a:spLocks noGrp="1"/>
          </p:cNvSpPr>
          <p:nvPr>
            <p:ph type="title"/>
          </p:nvPr>
        </p:nvSpPr>
        <p:spPr/>
        <p:txBody>
          <a:bodyPr/>
          <a:lstStyle/>
          <a:p>
            <a:r>
              <a:rPr lang="en-GB" dirty="0"/>
              <a:t>Planning continued…..</a:t>
            </a:r>
            <a:endParaRPr lang="en-US" dirty="0"/>
          </a:p>
        </p:txBody>
      </p:sp>
      <p:sp>
        <p:nvSpPr>
          <p:cNvPr id="3" name="Content Placeholder 2">
            <a:extLst>
              <a:ext uri="{FF2B5EF4-FFF2-40B4-BE49-F238E27FC236}">
                <a16:creationId xmlns:a16="http://schemas.microsoft.com/office/drawing/2014/main" id="{E3F75BD4-A1E5-DF4E-B3C1-4BB6E5D08034}"/>
              </a:ext>
            </a:extLst>
          </p:cNvPr>
          <p:cNvSpPr>
            <a:spLocks noGrp="1"/>
          </p:cNvSpPr>
          <p:nvPr>
            <p:ph idx="1"/>
          </p:nvPr>
        </p:nvSpPr>
        <p:spPr/>
        <p:txBody>
          <a:bodyPr/>
          <a:lstStyle/>
          <a:p>
            <a:r>
              <a:rPr lang="en-GB" dirty="0"/>
              <a:t>Does the person who is delivering the intervention have the necessary skills, knowledge and understanding? </a:t>
            </a:r>
          </a:p>
          <a:p>
            <a:r>
              <a:rPr lang="en-GB" dirty="0"/>
              <a:t>Are they familiar / confident with the content and format of the materials and approaches to be used? If there are training needs who will deliver on this? </a:t>
            </a:r>
          </a:p>
          <a:p>
            <a:r>
              <a:rPr lang="en-GB" dirty="0"/>
              <a:t>Is there a dedicated space where the intervention can take place? Is it within or outside of the classroom? </a:t>
            </a:r>
          </a:p>
          <a:p>
            <a:r>
              <a:rPr lang="en-GB" dirty="0"/>
              <a:t>Are all those involved in the intervention aware of what it is and why it is happening (including the pupils? ) </a:t>
            </a:r>
            <a:endParaRPr lang="en-US" dirty="0"/>
          </a:p>
        </p:txBody>
      </p:sp>
    </p:spTree>
    <p:extLst>
      <p:ext uri="{BB962C8B-B14F-4D97-AF65-F5344CB8AC3E}">
        <p14:creationId xmlns:p14="http://schemas.microsoft.com/office/powerpoint/2010/main" val="25157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AD42E-0470-FC4E-804A-10363EF2144C}"/>
              </a:ext>
            </a:extLst>
          </p:cNvPr>
          <p:cNvSpPr>
            <a:spLocks noGrp="1"/>
          </p:cNvSpPr>
          <p:nvPr>
            <p:ph type="title"/>
          </p:nvPr>
        </p:nvSpPr>
        <p:spPr/>
        <p:txBody>
          <a:bodyPr/>
          <a:lstStyle/>
          <a:p>
            <a:r>
              <a:rPr lang="en-GB" dirty="0"/>
              <a:t>Do!!</a:t>
            </a:r>
            <a:endParaRPr lang="en-US" dirty="0"/>
          </a:p>
        </p:txBody>
      </p:sp>
      <p:sp>
        <p:nvSpPr>
          <p:cNvPr id="3" name="Content Placeholder 2">
            <a:extLst>
              <a:ext uri="{FF2B5EF4-FFF2-40B4-BE49-F238E27FC236}">
                <a16:creationId xmlns:a16="http://schemas.microsoft.com/office/drawing/2014/main" id="{8A658BDC-18D0-7F43-A5C8-A9880F137DCC}"/>
              </a:ext>
            </a:extLst>
          </p:cNvPr>
          <p:cNvSpPr>
            <a:spLocks noGrp="1"/>
          </p:cNvSpPr>
          <p:nvPr>
            <p:ph idx="1"/>
          </p:nvPr>
        </p:nvSpPr>
        <p:spPr/>
        <p:txBody>
          <a:bodyPr>
            <a:normAutofit fontScale="92500" lnSpcReduction="10000"/>
          </a:bodyPr>
          <a:lstStyle/>
          <a:p>
            <a:r>
              <a:rPr lang="en-GB" dirty="0"/>
              <a:t>Facilitate changes – put an intervention in place based on the hypotheses about need. Deliver the goods!! </a:t>
            </a:r>
          </a:p>
          <a:p>
            <a:r>
              <a:rPr lang="en-GB" dirty="0"/>
              <a:t>Evaluate the change – measure the impact of the intervention. What can the pupil do now that they could not before the intervention occurred? </a:t>
            </a:r>
          </a:p>
          <a:p>
            <a:r>
              <a:rPr lang="en-GB" dirty="0"/>
              <a:t>Is there a method for recording /being aware of: </a:t>
            </a:r>
          </a:p>
          <a:p>
            <a:r>
              <a:rPr lang="en-GB" dirty="0"/>
              <a:t>The number of sessions that actually happened</a:t>
            </a:r>
          </a:p>
          <a:p>
            <a:r>
              <a:rPr lang="en-GB" dirty="0"/>
              <a:t>Individual pupil attendance</a:t>
            </a:r>
          </a:p>
          <a:p>
            <a:r>
              <a:rPr lang="en-GB" dirty="0"/>
              <a:t>Pupils’ attitudes towards ‘sessions’ and comments they make about the intervention and themselves </a:t>
            </a:r>
          </a:p>
          <a:p>
            <a:r>
              <a:rPr lang="en-GB" dirty="0"/>
              <a:t>The confidence of the adult in being able to deliver the intervention and having beliefs about its usefulness. </a:t>
            </a:r>
            <a:endParaRPr lang="en-US" dirty="0"/>
          </a:p>
        </p:txBody>
      </p:sp>
    </p:spTree>
    <p:extLst>
      <p:ext uri="{BB962C8B-B14F-4D97-AF65-F5344CB8AC3E}">
        <p14:creationId xmlns:p14="http://schemas.microsoft.com/office/powerpoint/2010/main" val="2547501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EE77-3584-3F40-AA4D-B86BE2D8C420}"/>
              </a:ext>
            </a:extLst>
          </p:cNvPr>
          <p:cNvSpPr>
            <a:spLocks noGrp="1"/>
          </p:cNvSpPr>
          <p:nvPr>
            <p:ph type="title"/>
          </p:nvPr>
        </p:nvSpPr>
        <p:spPr/>
        <p:txBody>
          <a:bodyPr/>
          <a:lstStyle/>
          <a:p>
            <a:r>
              <a:rPr lang="en-GB" dirty="0"/>
              <a:t>Provision Mapping and where it fits in? </a:t>
            </a:r>
            <a:endParaRPr lang="en-US" dirty="0"/>
          </a:p>
        </p:txBody>
      </p:sp>
      <p:graphicFrame>
        <p:nvGraphicFramePr>
          <p:cNvPr id="6" name="Content Placeholder 5">
            <a:extLst>
              <a:ext uri="{FF2B5EF4-FFF2-40B4-BE49-F238E27FC236}">
                <a16:creationId xmlns:a16="http://schemas.microsoft.com/office/drawing/2014/main" id="{F89EF209-83AD-2647-AEB2-06A08800BE31}"/>
              </a:ext>
            </a:extLst>
          </p:cNvPr>
          <p:cNvGraphicFramePr>
            <a:graphicFrameLocks noGrp="1"/>
          </p:cNvGraphicFramePr>
          <p:nvPr>
            <p:ph idx="1"/>
          </p:nvPr>
        </p:nvGraphicFramePr>
        <p:xfrm>
          <a:off x="838200" y="2263934"/>
          <a:ext cx="10515600" cy="3474720"/>
        </p:xfrm>
        <a:graphic>
          <a:graphicData uri="http://schemas.openxmlformats.org/drawingml/2006/table">
            <a:tbl>
              <a:tblPr/>
              <a:tblGrid>
                <a:gridCol w="1314450">
                  <a:extLst>
                    <a:ext uri="{9D8B030D-6E8A-4147-A177-3AD203B41FA5}">
                      <a16:colId xmlns:a16="http://schemas.microsoft.com/office/drawing/2014/main" val="1322420967"/>
                    </a:ext>
                  </a:extLst>
                </a:gridCol>
                <a:gridCol w="1314450">
                  <a:extLst>
                    <a:ext uri="{9D8B030D-6E8A-4147-A177-3AD203B41FA5}">
                      <a16:colId xmlns:a16="http://schemas.microsoft.com/office/drawing/2014/main" val="3956056537"/>
                    </a:ext>
                  </a:extLst>
                </a:gridCol>
                <a:gridCol w="1314450">
                  <a:extLst>
                    <a:ext uri="{9D8B030D-6E8A-4147-A177-3AD203B41FA5}">
                      <a16:colId xmlns:a16="http://schemas.microsoft.com/office/drawing/2014/main" val="3582239613"/>
                    </a:ext>
                  </a:extLst>
                </a:gridCol>
                <a:gridCol w="1314450">
                  <a:extLst>
                    <a:ext uri="{9D8B030D-6E8A-4147-A177-3AD203B41FA5}">
                      <a16:colId xmlns:a16="http://schemas.microsoft.com/office/drawing/2014/main" val="1612883593"/>
                    </a:ext>
                  </a:extLst>
                </a:gridCol>
                <a:gridCol w="1314450">
                  <a:extLst>
                    <a:ext uri="{9D8B030D-6E8A-4147-A177-3AD203B41FA5}">
                      <a16:colId xmlns:a16="http://schemas.microsoft.com/office/drawing/2014/main" val="1801566622"/>
                    </a:ext>
                  </a:extLst>
                </a:gridCol>
                <a:gridCol w="1314450">
                  <a:extLst>
                    <a:ext uri="{9D8B030D-6E8A-4147-A177-3AD203B41FA5}">
                      <a16:colId xmlns:a16="http://schemas.microsoft.com/office/drawing/2014/main" val="873113040"/>
                    </a:ext>
                  </a:extLst>
                </a:gridCol>
                <a:gridCol w="1314450">
                  <a:extLst>
                    <a:ext uri="{9D8B030D-6E8A-4147-A177-3AD203B41FA5}">
                      <a16:colId xmlns:a16="http://schemas.microsoft.com/office/drawing/2014/main" val="1047954147"/>
                    </a:ext>
                  </a:extLst>
                </a:gridCol>
                <a:gridCol w="1314450">
                  <a:extLst>
                    <a:ext uri="{9D8B030D-6E8A-4147-A177-3AD203B41FA5}">
                      <a16:colId xmlns:a16="http://schemas.microsoft.com/office/drawing/2014/main" val="52079659"/>
                    </a:ext>
                  </a:extLst>
                </a:gridCol>
              </a:tblGrid>
              <a:tr h="0">
                <a:tc>
                  <a:txBody>
                    <a:bodyPr/>
                    <a:lstStyle/>
                    <a:p>
                      <a:r>
                        <a:rPr lang="en-GB" sz="900">
                          <a:effectLst/>
                          <a:latin typeface="Futura" panose="020B0602020204020303" pitchFamily="34" charset="-79"/>
                          <a:cs typeface="Futura" panose="020B0602020204020303" pitchFamily="34" charset="-79"/>
                        </a:rPr>
                        <a:t>Intervention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Group size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Frequency/ duration Staff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Pupils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dirty="0">
                          <a:effectLst/>
                          <a:latin typeface="Futura" panose="020B0602020204020303" pitchFamily="34" charset="-79"/>
                          <a:cs typeface="Futura" panose="020B0602020204020303" pitchFamily="34" charset="-79"/>
                        </a:rPr>
                        <a:t>Entry data </a:t>
                      </a:r>
                      <a:endParaRPr lang="en-GB" dirty="0">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Intervention target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Exit data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Outcomes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extLst>
                  <a:ext uri="{0D108BD9-81ED-4DB2-BD59-A6C34878D82A}">
                    <a16:rowId xmlns:a16="http://schemas.microsoft.com/office/drawing/2014/main" val="3468484736"/>
                  </a:ext>
                </a:extLst>
              </a:tr>
              <a:tr h="0">
                <a:tc>
                  <a:txBody>
                    <a:bodyPr/>
                    <a:lstStyle/>
                    <a:p>
                      <a:r>
                        <a:rPr lang="en-GB" sz="900">
                          <a:effectLst/>
                          <a:latin typeface="Futura" panose="020B0602020204020303" pitchFamily="34" charset="-79"/>
                          <a:cs typeface="Futura" panose="020B0602020204020303" pitchFamily="34" charset="-79"/>
                        </a:rPr>
                        <a:t>Comprehension group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1:6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3x15mins x 6 weeks HLTA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Amy Joe Dan Fred Bob Max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2c 2b 2c 2c 2b 2c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Plus one sub-level. To use expression in reading.</a:t>
                      </a:r>
                      <a:br>
                        <a:rPr lang="en-GB" sz="900">
                          <a:effectLst/>
                          <a:latin typeface="Futura" panose="020B0602020204020303" pitchFamily="34" charset="-79"/>
                          <a:cs typeface="Futura" panose="020B0602020204020303" pitchFamily="34" charset="-79"/>
                        </a:rPr>
                      </a:br>
                      <a:r>
                        <a:rPr lang="en-GB" sz="900">
                          <a:effectLst/>
                          <a:latin typeface="Futura" panose="020B0602020204020303" pitchFamily="34" charset="-79"/>
                          <a:cs typeface="Futura" panose="020B0602020204020303" pitchFamily="34" charset="-79"/>
                        </a:rPr>
                        <a:t>To demonstrate understanding </a:t>
                      </a:r>
                      <a:endParaRPr lang="en-GB">
                        <a:effectLst/>
                      </a:endParaRPr>
                    </a:p>
                    <a:p>
                      <a:r>
                        <a:rPr lang="en-GB" sz="900">
                          <a:effectLst/>
                          <a:latin typeface="Futura" panose="020B0602020204020303" pitchFamily="34" charset="-79"/>
                          <a:cs typeface="Futura" panose="020B0602020204020303" pitchFamily="34" charset="-79"/>
                        </a:rPr>
                        <a:t>of text in conversation.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2b 2b 2a 2a 2a 2b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Positive outcomes for all except Joe. Behaviour is an issue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extLst>
                  <a:ext uri="{0D108BD9-81ED-4DB2-BD59-A6C34878D82A}">
                    <a16:rowId xmlns:a16="http://schemas.microsoft.com/office/drawing/2014/main" val="664319398"/>
                  </a:ext>
                </a:extLst>
              </a:tr>
              <a:tr h="0">
                <a:tc>
                  <a:txBody>
                    <a:bodyPr/>
                    <a:lstStyle/>
                    <a:p>
                      <a:r>
                        <a:rPr lang="en-GB" sz="900">
                          <a:effectLst/>
                          <a:latin typeface="Futura" panose="020B0602020204020303" pitchFamily="34" charset="-79"/>
                          <a:cs typeface="Futura" panose="020B0602020204020303" pitchFamily="34" charset="-79"/>
                        </a:rPr>
                        <a:t>Numeracy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1:6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4x20mins x 6 weeks (early am) HLTA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Dan Fred Carl Amy Jane Sara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3c 3c 3b 3c 3c 3c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Plus one sub-level. To be able to use multiplication facts (2, 5, 10) con dently. </a:t>
                      </a:r>
                      <a:endParaRPr lang="en-GB">
                        <a:effectLst/>
                      </a:endParaRPr>
                    </a:p>
                    <a:p>
                      <a:r>
                        <a:rPr lang="en-GB" sz="900">
                          <a:effectLst/>
                          <a:latin typeface="Futura" panose="020B0602020204020303" pitchFamily="34" charset="-79"/>
                          <a:cs typeface="Futura" panose="020B0602020204020303" pitchFamily="34" charset="-79"/>
                        </a:rPr>
                        <a:t>To use the 24-hour clock.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3b 3b 3b 3c 3a 3a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4/6 plus one sub-level or more. Positive outcomes. Amy – attendance poor.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extLst>
                  <a:ext uri="{0D108BD9-81ED-4DB2-BD59-A6C34878D82A}">
                    <a16:rowId xmlns:a16="http://schemas.microsoft.com/office/drawing/2014/main" val="1319770007"/>
                  </a:ext>
                </a:extLst>
              </a:tr>
              <a:tr h="0">
                <a:tc>
                  <a:txBody>
                    <a:bodyPr/>
                    <a:lstStyle/>
                    <a:p>
                      <a:r>
                        <a:rPr lang="en-GB" sz="900">
                          <a:effectLst/>
                          <a:latin typeface="Futura" panose="020B0602020204020303" pitchFamily="34" charset="-79"/>
                          <a:cs typeface="Futura" panose="020B0602020204020303" pitchFamily="34" charset="-79"/>
                        </a:rPr>
                        <a:t>Paired reading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1:6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Daily x 10 mins</a:t>
                      </a:r>
                      <a:br>
                        <a:rPr lang="en-GB" sz="900">
                          <a:effectLst/>
                          <a:latin typeface="Futura" panose="020B0602020204020303" pitchFamily="34" charset="-79"/>
                          <a:cs typeface="Futura" panose="020B0602020204020303" pitchFamily="34" charset="-79"/>
                        </a:rPr>
                      </a:br>
                      <a:r>
                        <a:rPr lang="en-GB" sz="900">
                          <a:effectLst/>
                          <a:latin typeface="Futura" panose="020B0602020204020303" pitchFamily="34" charset="-79"/>
                          <a:cs typeface="Futura" panose="020B0602020204020303" pitchFamily="34" charset="-79"/>
                        </a:rPr>
                        <a:t>HLTA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Joe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2b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To re-engage with text. To read with expression.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2a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Good progress.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extLst>
                  <a:ext uri="{0D108BD9-81ED-4DB2-BD59-A6C34878D82A}">
                    <a16:rowId xmlns:a16="http://schemas.microsoft.com/office/drawing/2014/main" val="3968353296"/>
                  </a:ext>
                </a:extLst>
              </a:tr>
              <a:tr h="0">
                <a:tc>
                  <a:txBody>
                    <a:bodyPr/>
                    <a:lstStyle/>
                    <a:p>
                      <a:r>
                        <a:rPr lang="en-GB" sz="900">
                          <a:effectLst/>
                          <a:latin typeface="Futura" panose="020B0602020204020303" pitchFamily="34" charset="-79"/>
                          <a:cs typeface="Futura" panose="020B0602020204020303" pitchFamily="34" charset="-79"/>
                        </a:rPr>
                        <a:t>Social skills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C99BAF"/>
                    </a:solidFill>
                  </a:tcPr>
                </a:tc>
                <a:tc>
                  <a:txBody>
                    <a:bodyPr/>
                    <a:lstStyle/>
                    <a:p>
                      <a:r>
                        <a:rPr lang="en-GB" sz="900">
                          <a:effectLst/>
                          <a:latin typeface="Futura" panose="020B0602020204020303" pitchFamily="34" charset="-79"/>
                          <a:cs typeface="Futura" panose="020B0602020204020303" pitchFamily="34" charset="-79"/>
                        </a:rPr>
                        <a:t>1:6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3x15mins TA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Carl Jack Tim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Leuven targets </a:t>
                      </a:r>
                      <a:endParaRPr lang="en-GB">
                        <a:effectLst/>
                      </a:endParaRPr>
                    </a:p>
                    <a:p>
                      <a:r>
                        <a:rPr lang="en-GB" sz="900">
                          <a:effectLst/>
                          <a:latin typeface="Futura" panose="020B0602020204020303" pitchFamily="34" charset="-79"/>
                          <a:cs typeface="Futura" panose="020B0602020204020303" pitchFamily="34" charset="-79"/>
                        </a:rPr>
                        <a:t>12 42 32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To work on: independent targets, organisational skills, working with others.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a:effectLst/>
                          <a:latin typeface="Futura" panose="020B0602020204020303" pitchFamily="34" charset="-79"/>
                          <a:cs typeface="Futura" panose="020B0602020204020303" pitchFamily="34" charset="-79"/>
                        </a:rPr>
                        <a:t>33 44 44 </a:t>
                      </a:r>
                      <a:endParaRPr lang="en-GB">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tc>
                  <a:txBody>
                    <a:bodyPr/>
                    <a:lstStyle/>
                    <a:p>
                      <a:r>
                        <a:rPr lang="en-GB" sz="900" dirty="0">
                          <a:effectLst/>
                          <a:latin typeface="Futura" panose="020B0602020204020303" pitchFamily="34" charset="-79"/>
                          <a:cs typeface="Futura" panose="020B0602020204020303" pitchFamily="34" charset="-79"/>
                        </a:rPr>
                        <a:t>Leuven well-being and involvement improved. </a:t>
                      </a:r>
                      <a:endParaRPr lang="en-GB" dirty="0">
                        <a:effectLst/>
                      </a:endParaRPr>
                    </a:p>
                  </a:txBody>
                  <a:tcPr anchor="ctr">
                    <a:lnL w="13970" cap="flat" cmpd="sng" algn="ctr">
                      <a:solidFill>
                        <a:srgbClr val="961E66"/>
                      </a:solidFill>
                      <a:prstDash val="solid"/>
                      <a:round/>
                      <a:headEnd type="none" w="med" len="med"/>
                      <a:tailEnd type="none" w="med" len="med"/>
                    </a:lnL>
                    <a:lnR w="13970" cap="flat" cmpd="sng" algn="ctr">
                      <a:solidFill>
                        <a:srgbClr val="961E66"/>
                      </a:solidFill>
                      <a:prstDash val="solid"/>
                      <a:round/>
                      <a:headEnd type="none" w="med" len="med"/>
                      <a:tailEnd type="none" w="med" len="med"/>
                    </a:lnR>
                    <a:lnT w="13970" cap="flat" cmpd="sng" algn="ctr">
                      <a:solidFill>
                        <a:srgbClr val="961E66"/>
                      </a:solidFill>
                      <a:prstDash val="solid"/>
                      <a:round/>
                      <a:headEnd type="none" w="med" len="med"/>
                      <a:tailEnd type="none" w="med" len="med"/>
                    </a:lnT>
                    <a:lnB w="13970" cap="flat" cmpd="sng" algn="ctr">
                      <a:solidFill>
                        <a:srgbClr val="961E66"/>
                      </a:solidFill>
                      <a:prstDash val="solid"/>
                      <a:round/>
                      <a:headEnd type="none" w="med" len="med"/>
                      <a:tailEnd type="none" w="med" len="med"/>
                    </a:lnB>
                    <a:solidFill>
                      <a:srgbClr val="DDC6D1"/>
                    </a:solidFill>
                  </a:tcPr>
                </a:tc>
                <a:extLst>
                  <a:ext uri="{0D108BD9-81ED-4DB2-BD59-A6C34878D82A}">
                    <a16:rowId xmlns:a16="http://schemas.microsoft.com/office/drawing/2014/main" val="696865206"/>
                  </a:ext>
                </a:extLst>
              </a:tr>
            </a:tbl>
          </a:graphicData>
        </a:graphic>
      </p:graphicFrame>
      <p:sp>
        <p:nvSpPr>
          <p:cNvPr id="7" name="Rectangle 4">
            <a:extLst>
              <a:ext uri="{FF2B5EF4-FFF2-40B4-BE49-F238E27FC236}">
                <a16:creationId xmlns:a16="http://schemas.microsoft.com/office/drawing/2014/main" id="{9BA1C3B1-9729-CF4D-8AF2-692F466894D9}"/>
              </a:ext>
            </a:extLst>
          </p:cNvPr>
          <p:cNvSpPr>
            <a:spLocks noChangeArrowheads="1"/>
          </p:cNvSpPr>
          <p:nvPr/>
        </p:nvSpPr>
        <p:spPr bwMode="auto">
          <a:xfrm rot="1480904">
            <a:off x="6806599" y="2384653"/>
            <a:ext cx="2551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565659"/>
                </a:solidFill>
                <a:effectLst/>
                <a:latin typeface="Futura" panose="020B0602020204020303" pitchFamily="34" charset="-79"/>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1" descr="page12image4994624">
            <a:extLst>
              <a:ext uri="{FF2B5EF4-FFF2-40B4-BE49-F238E27FC236}">
                <a16:creationId xmlns:a16="http://schemas.microsoft.com/office/drawing/2014/main" id="{F2AD8030-E8AB-7746-8503-BC8270F6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2image4994624">
            <a:extLst>
              <a:ext uri="{FF2B5EF4-FFF2-40B4-BE49-F238E27FC236}">
                <a16:creationId xmlns:a16="http://schemas.microsoft.com/office/drawing/2014/main" id="{60EB58B6-0839-C945-8017-30DB29916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12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74F8-B20A-7143-A58F-B999CED4AA79}"/>
              </a:ext>
            </a:extLst>
          </p:cNvPr>
          <p:cNvSpPr>
            <a:spLocks noGrp="1"/>
          </p:cNvSpPr>
          <p:nvPr>
            <p:ph type="title"/>
          </p:nvPr>
        </p:nvSpPr>
        <p:spPr/>
        <p:txBody>
          <a:bodyPr>
            <a:normAutofit fontScale="90000"/>
          </a:bodyPr>
          <a:lstStyle/>
          <a:p>
            <a:r>
              <a:rPr lang="en-GB" dirty="0"/>
              <a:t>All of the following factors can have a major impact on the effectiveness of an intervention and should be taken into account in the review  stage </a:t>
            </a:r>
            <a:endParaRPr lang="en-US" dirty="0"/>
          </a:p>
        </p:txBody>
      </p:sp>
      <p:sp>
        <p:nvSpPr>
          <p:cNvPr id="3" name="Content Placeholder 2">
            <a:extLst>
              <a:ext uri="{FF2B5EF4-FFF2-40B4-BE49-F238E27FC236}">
                <a16:creationId xmlns:a16="http://schemas.microsoft.com/office/drawing/2014/main" id="{05AF6F84-9820-4645-AB58-FA1F75F60592}"/>
              </a:ext>
            </a:extLst>
          </p:cNvPr>
          <p:cNvSpPr>
            <a:spLocks noGrp="1"/>
          </p:cNvSpPr>
          <p:nvPr>
            <p:ph idx="1"/>
          </p:nvPr>
        </p:nvSpPr>
        <p:spPr/>
        <p:txBody>
          <a:bodyPr/>
          <a:lstStyle/>
          <a:p>
            <a:r>
              <a:rPr lang="en-GB" dirty="0"/>
              <a:t>Are all physical resources needed available? Is time available to prepare them? Is there somewhere to store them? </a:t>
            </a:r>
          </a:p>
          <a:p>
            <a:r>
              <a:rPr lang="en-GB" dirty="0"/>
              <a:t>If an intervention is outside of the classroom what process is in place for sharing information? This is really important so that the classroom practice can support the pupil in the areas being addressed. </a:t>
            </a:r>
          </a:p>
          <a:p>
            <a:r>
              <a:rPr lang="en-GB" dirty="0"/>
              <a:t>Where an intervention involves supporting an individual or group with their work, is there an awareness of the research into the impact of having support? </a:t>
            </a:r>
          </a:p>
          <a:p>
            <a:endParaRPr lang="en-US" dirty="0"/>
          </a:p>
        </p:txBody>
      </p:sp>
    </p:spTree>
    <p:extLst>
      <p:ext uri="{BB962C8B-B14F-4D97-AF65-F5344CB8AC3E}">
        <p14:creationId xmlns:p14="http://schemas.microsoft.com/office/powerpoint/2010/main" val="183913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BE14-A4CF-8A45-81E1-33FCDBFFA32D}"/>
              </a:ext>
            </a:extLst>
          </p:cNvPr>
          <p:cNvSpPr>
            <a:spLocks noGrp="1"/>
          </p:cNvSpPr>
          <p:nvPr>
            <p:ph type="title"/>
          </p:nvPr>
        </p:nvSpPr>
        <p:spPr/>
        <p:txBody>
          <a:bodyPr/>
          <a:lstStyle/>
          <a:p>
            <a:r>
              <a:rPr lang="en-GB" dirty="0"/>
              <a:t>Review </a:t>
            </a:r>
            <a:endParaRPr lang="en-US" dirty="0"/>
          </a:p>
        </p:txBody>
      </p:sp>
      <p:sp>
        <p:nvSpPr>
          <p:cNvPr id="3" name="Content Placeholder 2">
            <a:extLst>
              <a:ext uri="{FF2B5EF4-FFF2-40B4-BE49-F238E27FC236}">
                <a16:creationId xmlns:a16="http://schemas.microsoft.com/office/drawing/2014/main" id="{12835EB1-7D47-1F4C-90A4-444E9991C01F}"/>
              </a:ext>
            </a:extLst>
          </p:cNvPr>
          <p:cNvSpPr>
            <a:spLocks noGrp="1"/>
          </p:cNvSpPr>
          <p:nvPr>
            <p:ph idx="1"/>
          </p:nvPr>
        </p:nvSpPr>
        <p:spPr/>
        <p:txBody>
          <a:bodyPr/>
          <a:lstStyle/>
          <a:p>
            <a:r>
              <a:rPr lang="en-GB" dirty="0"/>
              <a:t>Review the process – has the goal been achieved? Is further intervention needed? </a:t>
            </a:r>
          </a:p>
          <a:p>
            <a:r>
              <a:rPr lang="en-GB" dirty="0"/>
              <a:t>Will monitoring over time (how long?) be necessary? Who will do this and what are the arrangements for this? </a:t>
            </a:r>
          </a:p>
          <a:p>
            <a:r>
              <a:rPr lang="en-GB" dirty="0"/>
              <a:t>Evaluation and reviewing to assess the impact of the defined project. There are two clear purposes of evaluating an intervention: </a:t>
            </a:r>
          </a:p>
          <a:p>
            <a:pPr marL="514350" indent="-514350">
              <a:buFont typeface="+mj-lt"/>
              <a:buAutoNum type="arabicPeriod"/>
            </a:pPr>
            <a:r>
              <a:rPr lang="en-GB" dirty="0"/>
              <a:t>To measure individual pupil progress (or lack of it), enabling you to plan the next steps.</a:t>
            </a:r>
          </a:p>
          <a:p>
            <a:pPr marL="514350" indent="-514350">
              <a:buFont typeface="+mj-lt"/>
              <a:buAutoNum type="arabicPeriod"/>
            </a:pPr>
            <a:r>
              <a:rPr lang="en-GB" dirty="0"/>
              <a:t>To decide id the intervention is useful and should be used again. </a:t>
            </a:r>
            <a:endParaRPr lang="en-US" dirty="0"/>
          </a:p>
        </p:txBody>
      </p:sp>
    </p:spTree>
    <p:extLst>
      <p:ext uri="{BB962C8B-B14F-4D97-AF65-F5344CB8AC3E}">
        <p14:creationId xmlns:p14="http://schemas.microsoft.com/office/powerpoint/2010/main" val="3519596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6A0D-D807-BC42-86C6-2F4821A59020}"/>
              </a:ext>
            </a:extLst>
          </p:cNvPr>
          <p:cNvSpPr>
            <a:spLocks noGrp="1"/>
          </p:cNvSpPr>
          <p:nvPr>
            <p:ph type="title"/>
          </p:nvPr>
        </p:nvSpPr>
        <p:spPr/>
        <p:txBody>
          <a:bodyPr/>
          <a:lstStyle/>
          <a:p>
            <a:r>
              <a:rPr lang="en-GB" dirty="0"/>
              <a:t>Reviewing is important because…..</a:t>
            </a:r>
            <a:endParaRPr lang="en-US" dirty="0"/>
          </a:p>
        </p:txBody>
      </p:sp>
      <p:sp>
        <p:nvSpPr>
          <p:cNvPr id="3" name="Content Placeholder 2">
            <a:extLst>
              <a:ext uri="{FF2B5EF4-FFF2-40B4-BE49-F238E27FC236}">
                <a16:creationId xmlns:a16="http://schemas.microsoft.com/office/drawing/2014/main" id="{951D074B-A9A0-0E4E-BF79-4A98267BE01E}"/>
              </a:ext>
            </a:extLst>
          </p:cNvPr>
          <p:cNvSpPr>
            <a:spLocks noGrp="1"/>
          </p:cNvSpPr>
          <p:nvPr>
            <p:ph idx="1"/>
          </p:nvPr>
        </p:nvSpPr>
        <p:spPr/>
        <p:txBody>
          <a:bodyPr>
            <a:normAutofit fontScale="92500"/>
          </a:bodyPr>
          <a:lstStyle/>
          <a:p>
            <a:r>
              <a:rPr lang="en-GB" dirty="0"/>
              <a:t>It enables you to monitor individual pupil progress and make informed decisions about the following: </a:t>
            </a:r>
          </a:p>
          <a:p>
            <a:r>
              <a:rPr lang="en-GB" dirty="0"/>
              <a:t>Whether the intervention is effective – is it having a positive impact on pupil outcomes?</a:t>
            </a:r>
          </a:p>
          <a:p>
            <a:r>
              <a:rPr lang="en-GB" dirty="0"/>
              <a:t>What factors made the interventions effective? </a:t>
            </a:r>
          </a:p>
          <a:p>
            <a:r>
              <a:rPr lang="en-GB" dirty="0"/>
              <a:t>Could any changes be made to the intervention to make it more effective? </a:t>
            </a:r>
          </a:p>
          <a:p>
            <a:r>
              <a:rPr lang="en-GB" dirty="0"/>
              <a:t>Should you continue with the intervention or repeat an intervention with another group? </a:t>
            </a:r>
          </a:p>
          <a:p>
            <a:r>
              <a:rPr lang="en-GB" dirty="0"/>
              <a:t>Is an intervention cost effective – could similar improvements have been made with no intervention or another intervention? </a:t>
            </a:r>
            <a:endParaRPr lang="en-US" dirty="0"/>
          </a:p>
        </p:txBody>
      </p:sp>
    </p:spTree>
    <p:extLst>
      <p:ext uri="{BB962C8B-B14F-4D97-AF65-F5344CB8AC3E}">
        <p14:creationId xmlns:p14="http://schemas.microsoft.com/office/powerpoint/2010/main" val="215828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BC0D-05CC-4C4A-922E-41C17B037FAB}"/>
              </a:ext>
            </a:extLst>
          </p:cNvPr>
          <p:cNvSpPr>
            <a:spLocks noGrp="1"/>
          </p:cNvSpPr>
          <p:nvPr>
            <p:ph type="title"/>
          </p:nvPr>
        </p:nvSpPr>
        <p:spPr/>
        <p:txBody>
          <a:bodyPr/>
          <a:lstStyle/>
          <a:p>
            <a:r>
              <a:rPr lang="en-GB" dirty="0"/>
              <a:t>Activity Two  </a:t>
            </a:r>
            <a:endParaRPr lang="en-US" dirty="0"/>
          </a:p>
        </p:txBody>
      </p:sp>
      <p:sp>
        <p:nvSpPr>
          <p:cNvPr id="3" name="Content Placeholder 2">
            <a:extLst>
              <a:ext uri="{FF2B5EF4-FFF2-40B4-BE49-F238E27FC236}">
                <a16:creationId xmlns:a16="http://schemas.microsoft.com/office/drawing/2014/main" id="{B0683CF5-89B1-AE4A-9761-4F6C6D44A939}"/>
              </a:ext>
            </a:extLst>
          </p:cNvPr>
          <p:cNvSpPr>
            <a:spLocks noGrp="1"/>
          </p:cNvSpPr>
          <p:nvPr>
            <p:ph idx="1"/>
          </p:nvPr>
        </p:nvSpPr>
        <p:spPr/>
        <p:txBody>
          <a:bodyPr/>
          <a:lstStyle/>
          <a:p>
            <a:r>
              <a:rPr lang="en-GB" dirty="0"/>
              <a:t>A checklist for effective targeted intervention – handout </a:t>
            </a:r>
          </a:p>
          <a:p>
            <a:r>
              <a:rPr lang="en-GB" dirty="0"/>
              <a:t>Complete the checklist , answering the questions for your current practice. </a:t>
            </a:r>
          </a:p>
          <a:p>
            <a:r>
              <a:rPr lang="en-GB" dirty="0"/>
              <a:t>Be prepared to share and discuss with the group </a:t>
            </a:r>
            <a:endParaRPr lang="en-US" dirty="0"/>
          </a:p>
        </p:txBody>
      </p:sp>
    </p:spTree>
    <p:extLst>
      <p:ext uri="{BB962C8B-B14F-4D97-AF65-F5344CB8AC3E}">
        <p14:creationId xmlns:p14="http://schemas.microsoft.com/office/powerpoint/2010/main" val="3793354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E60E-9A99-ED4D-843B-4FEFD1C627B9}"/>
              </a:ext>
            </a:extLst>
          </p:cNvPr>
          <p:cNvSpPr>
            <a:spLocks noGrp="1"/>
          </p:cNvSpPr>
          <p:nvPr>
            <p:ph type="title"/>
          </p:nvPr>
        </p:nvSpPr>
        <p:spPr/>
        <p:txBody>
          <a:bodyPr/>
          <a:lstStyle/>
          <a:p>
            <a:r>
              <a:rPr lang="en-GB" dirty="0"/>
              <a:t>Comfort break </a:t>
            </a:r>
            <a:endParaRPr lang="en-US" dirty="0"/>
          </a:p>
        </p:txBody>
      </p:sp>
      <p:sp>
        <p:nvSpPr>
          <p:cNvPr id="3" name="Content Placeholder 2">
            <a:extLst>
              <a:ext uri="{FF2B5EF4-FFF2-40B4-BE49-F238E27FC236}">
                <a16:creationId xmlns:a16="http://schemas.microsoft.com/office/drawing/2014/main" id="{5935DD66-477F-BA45-886E-9A4778863B5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3360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D859-93C5-6D46-9B4F-341548899CAE}"/>
              </a:ext>
            </a:extLst>
          </p:cNvPr>
          <p:cNvSpPr>
            <a:spLocks noGrp="1"/>
          </p:cNvSpPr>
          <p:nvPr>
            <p:ph type="ctrTitle"/>
          </p:nvPr>
        </p:nvSpPr>
        <p:spPr/>
        <p:txBody>
          <a:bodyPr/>
          <a:lstStyle/>
          <a:p>
            <a:r>
              <a:rPr lang="en-GB" dirty="0"/>
              <a:t>Interventions  </a:t>
            </a:r>
            <a:endParaRPr lang="en-US" dirty="0"/>
          </a:p>
        </p:txBody>
      </p:sp>
      <p:sp>
        <p:nvSpPr>
          <p:cNvPr id="3" name="Subtitle 2">
            <a:extLst>
              <a:ext uri="{FF2B5EF4-FFF2-40B4-BE49-F238E27FC236}">
                <a16:creationId xmlns:a16="http://schemas.microsoft.com/office/drawing/2014/main" id="{65BD48F2-7689-0C4F-B68F-824179709E26}"/>
              </a:ext>
            </a:extLst>
          </p:cNvPr>
          <p:cNvSpPr>
            <a:spLocks noGrp="1"/>
          </p:cNvSpPr>
          <p:nvPr>
            <p:ph type="subTitle" idx="1"/>
          </p:nvPr>
        </p:nvSpPr>
        <p:spPr/>
        <p:txBody>
          <a:bodyPr/>
          <a:lstStyle/>
          <a:p>
            <a:r>
              <a:rPr lang="en-GB" dirty="0"/>
              <a:t>Kathryn Parkinson </a:t>
            </a:r>
          </a:p>
          <a:p>
            <a:r>
              <a:rPr lang="en-GB" dirty="0"/>
              <a:t>Educational Psychologist </a:t>
            </a:r>
          </a:p>
          <a:p>
            <a:r>
              <a:rPr lang="en-GB" dirty="0"/>
              <a:t>PIVOT Associate </a:t>
            </a:r>
            <a:endParaRPr lang="en-US" dirty="0"/>
          </a:p>
        </p:txBody>
      </p:sp>
    </p:spTree>
    <p:extLst>
      <p:ext uri="{BB962C8B-B14F-4D97-AF65-F5344CB8AC3E}">
        <p14:creationId xmlns:p14="http://schemas.microsoft.com/office/powerpoint/2010/main" val="3327088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EB055-ECEE-F24F-A043-B700A58D91EC}"/>
              </a:ext>
            </a:extLst>
          </p:cNvPr>
          <p:cNvSpPr>
            <a:spLocks noGrp="1"/>
          </p:cNvSpPr>
          <p:nvPr>
            <p:ph type="title"/>
          </p:nvPr>
        </p:nvSpPr>
        <p:spPr/>
        <p:txBody>
          <a:bodyPr/>
          <a:lstStyle/>
          <a:p>
            <a:r>
              <a:rPr lang="en-GB" dirty="0"/>
              <a:t>Making the most of Teaching Assistants </a:t>
            </a:r>
            <a:endParaRPr lang="en-US" dirty="0"/>
          </a:p>
        </p:txBody>
      </p:sp>
      <p:sp>
        <p:nvSpPr>
          <p:cNvPr id="3" name="Content Placeholder 2">
            <a:extLst>
              <a:ext uri="{FF2B5EF4-FFF2-40B4-BE49-F238E27FC236}">
                <a16:creationId xmlns:a16="http://schemas.microsoft.com/office/drawing/2014/main" id="{1146D827-C5DE-5947-B2EC-0EC2D8A58FA3}"/>
              </a:ext>
            </a:extLst>
          </p:cNvPr>
          <p:cNvSpPr>
            <a:spLocks noGrp="1"/>
          </p:cNvSpPr>
          <p:nvPr>
            <p:ph idx="1"/>
          </p:nvPr>
        </p:nvSpPr>
        <p:spPr/>
        <p:txBody>
          <a:bodyPr/>
          <a:lstStyle/>
          <a:p>
            <a:r>
              <a:rPr lang="en-GB" dirty="0"/>
              <a:t>Activity Three </a:t>
            </a:r>
          </a:p>
          <a:p>
            <a:r>
              <a:rPr lang="en-GB" dirty="0"/>
              <a:t>Jot down how many ways you deploy teaching assistants?</a:t>
            </a:r>
          </a:p>
          <a:p>
            <a:r>
              <a:rPr lang="en-GB" dirty="0"/>
              <a:t>How do you know what they are doing is making a difference?  </a:t>
            </a:r>
            <a:endParaRPr lang="en-US" dirty="0"/>
          </a:p>
        </p:txBody>
      </p:sp>
    </p:spTree>
    <p:extLst>
      <p:ext uri="{BB962C8B-B14F-4D97-AF65-F5344CB8AC3E}">
        <p14:creationId xmlns:p14="http://schemas.microsoft.com/office/powerpoint/2010/main" val="2235736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72D3-4523-8C49-8D6D-AE425200DC51}"/>
              </a:ext>
            </a:extLst>
          </p:cNvPr>
          <p:cNvSpPr>
            <a:spLocks noGrp="1"/>
          </p:cNvSpPr>
          <p:nvPr>
            <p:ph type="title"/>
          </p:nvPr>
        </p:nvSpPr>
        <p:spPr/>
        <p:txBody>
          <a:bodyPr/>
          <a:lstStyle/>
          <a:p>
            <a:r>
              <a:rPr lang="en-GB" dirty="0"/>
              <a:t>Things to consider</a:t>
            </a:r>
            <a:endParaRPr lang="en-US" dirty="0"/>
          </a:p>
        </p:txBody>
      </p:sp>
      <p:sp>
        <p:nvSpPr>
          <p:cNvPr id="3" name="Content Placeholder 2">
            <a:extLst>
              <a:ext uri="{FF2B5EF4-FFF2-40B4-BE49-F238E27FC236}">
                <a16:creationId xmlns:a16="http://schemas.microsoft.com/office/drawing/2014/main" id="{989AFE11-EA33-AD42-B996-73B4DB638BA4}"/>
              </a:ext>
            </a:extLst>
          </p:cNvPr>
          <p:cNvSpPr>
            <a:spLocks noGrp="1"/>
          </p:cNvSpPr>
          <p:nvPr>
            <p:ph idx="1"/>
          </p:nvPr>
        </p:nvSpPr>
        <p:spPr/>
        <p:txBody>
          <a:bodyPr/>
          <a:lstStyle/>
          <a:p>
            <a:r>
              <a:rPr lang="en-GB" dirty="0"/>
              <a:t>Additional support is a valuable and expensive resource – are we sure we are making the best use of this resource? </a:t>
            </a:r>
          </a:p>
          <a:p>
            <a:r>
              <a:rPr lang="en-GB" dirty="0"/>
              <a:t>How is it decided where assistants are deployed? </a:t>
            </a:r>
          </a:p>
          <a:p>
            <a:r>
              <a:rPr lang="en-GB" dirty="0"/>
              <a:t>What training have the accessed? </a:t>
            </a:r>
          </a:p>
          <a:p>
            <a:r>
              <a:rPr lang="en-GB" dirty="0"/>
              <a:t>Teaching assistant Standards –http://</a:t>
            </a:r>
            <a:r>
              <a:rPr lang="en-GB" dirty="0" err="1"/>
              <a:t>nationaleducationtrust.net</a:t>
            </a:r>
            <a:r>
              <a:rPr lang="en-GB" dirty="0"/>
              <a:t>/</a:t>
            </a:r>
            <a:r>
              <a:rPr lang="en-GB" dirty="0" err="1"/>
              <a:t>wp</a:t>
            </a:r>
            <a:r>
              <a:rPr lang="en-GB" dirty="0"/>
              <a:t>-content/uploads/2016/06/Professional-Standards-for-Teaching-</a:t>
            </a:r>
            <a:r>
              <a:rPr lang="en-GB" dirty="0" err="1"/>
              <a:t>Assistants.pdf</a:t>
            </a:r>
            <a:endParaRPr lang="en-GB" dirty="0"/>
          </a:p>
          <a:p>
            <a:r>
              <a:rPr lang="en-GB" dirty="0"/>
              <a:t>Appraisal systems </a:t>
            </a:r>
            <a:endParaRPr lang="en-US" dirty="0"/>
          </a:p>
        </p:txBody>
      </p:sp>
    </p:spTree>
    <p:extLst>
      <p:ext uri="{BB962C8B-B14F-4D97-AF65-F5344CB8AC3E}">
        <p14:creationId xmlns:p14="http://schemas.microsoft.com/office/powerpoint/2010/main" val="419630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B812-1CA6-7E4D-A6EC-253A165489EF}"/>
              </a:ext>
            </a:extLst>
          </p:cNvPr>
          <p:cNvSpPr>
            <a:spLocks noGrp="1"/>
          </p:cNvSpPr>
          <p:nvPr>
            <p:ph type="title"/>
          </p:nvPr>
        </p:nvSpPr>
        <p:spPr/>
        <p:txBody>
          <a:bodyPr/>
          <a:lstStyle/>
          <a:p>
            <a:r>
              <a:rPr lang="en-GB" dirty="0"/>
              <a:t>National Teaching Assistant Standards</a:t>
            </a:r>
            <a:endParaRPr lang="en-US" dirty="0"/>
          </a:p>
        </p:txBody>
      </p:sp>
      <p:sp>
        <p:nvSpPr>
          <p:cNvPr id="3" name="Content Placeholder 2">
            <a:extLst>
              <a:ext uri="{FF2B5EF4-FFF2-40B4-BE49-F238E27FC236}">
                <a16:creationId xmlns:a16="http://schemas.microsoft.com/office/drawing/2014/main" id="{8A84D0D4-7A9D-9D4C-B192-FAD12ECE66CA}"/>
              </a:ext>
            </a:extLst>
          </p:cNvPr>
          <p:cNvSpPr>
            <a:spLocks noGrp="1"/>
          </p:cNvSpPr>
          <p:nvPr>
            <p:ph idx="1"/>
          </p:nvPr>
        </p:nvSpPr>
        <p:spPr/>
        <p:txBody>
          <a:bodyPr/>
          <a:lstStyle/>
          <a:p>
            <a:r>
              <a:rPr lang="en-GB" dirty="0"/>
              <a:t>The four themes</a:t>
            </a:r>
          </a:p>
          <a:p>
            <a:r>
              <a:rPr lang="en-GB" dirty="0"/>
              <a:t>The Professional Standards for Teaching Assistants are set out in four themes.</a:t>
            </a:r>
          </a:p>
          <a:p>
            <a:r>
              <a:rPr lang="en-GB" dirty="0"/>
              <a:t>Personal and professional conduct</a:t>
            </a:r>
          </a:p>
          <a:p>
            <a:r>
              <a:rPr lang="en-GB" dirty="0"/>
              <a:t>Knowledge and understanding</a:t>
            </a:r>
          </a:p>
          <a:p>
            <a:r>
              <a:rPr lang="en-GB" dirty="0"/>
              <a:t>Teaching and learning</a:t>
            </a:r>
          </a:p>
          <a:p>
            <a:r>
              <a:rPr lang="en-GB" dirty="0"/>
              <a:t>Working with others</a:t>
            </a:r>
          </a:p>
          <a:p>
            <a:r>
              <a:rPr lang="en-GB" dirty="0"/>
              <a:t>Within each theme there are several standards expected of teaching assistants.</a:t>
            </a:r>
          </a:p>
          <a:p>
            <a:endParaRPr lang="en-US" dirty="0"/>
          </a:p>
        </p:txBody>
      </p:sp>
    </p:spTree>
    <p:extLst>
      <p:ext uri="{BB962C8B-B14F-4D97-AF65-F5344CB8AC3E}">
        <p14:creationId xmlns:p14="http://schemas.microsoft.com/office/powerpoint/2010/main" val="195354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9D5B-F719-1540-8459-507F3A454772}"/>
              </a:ext>
            </a:extLst>
          </p:cNvPr>
          <p:cNvSpPr>
            <a:spLocks noGrp="1"/>
          </p:cNvSpPr>
          <p:nvPr>
            <p:ph type="title"/>
          </p:nvPr>
        </p:nvSpPr>
        <p:spPr/>
        <p:txBody>
          <a:bodyPr>
            <a:normAutofit fontScale="90000"/>
          </a:bodyPr>
          <a:lstStyle/>
          <a:p>
            <a:r>
              <a:rPr lang="en-GB" dirty="0"/>
              <a:t>Teaching and learning</a:t>
            </a:r>
            <a:br>
              <a:rPr lang="en-GB" dirty="0"/>
            </a:br>
            <a:r>
              <a:rPr lang="en-GB" dirty="0"/>
              <a:t>Teaching assistants are expected to:</a:t>
            </a:r>
            <a:br>
              <a:rPr lang="en-GB" dirty="0"/>
            </a:br>
            <a:endParaRPr lang="en-US" dirty="0"/>
          </a:p>
        </p:txBody>
      </p:sp>
      <p:sp>
        <p:nvSpPr>
          <p:cNvPr id="3" name="Content Placeholder 2">
            <a:extLst>
              <a:ext uri="{FF2B5EF4-FFF2-40B4-BE49-F238E27FC236}">
                <a16:creationId xmlns:a16="http://schemas.microsoft.com/office/drawing/2014/main" id="{A6AE0241-08EE-A840-926E-C444085E6894}"/>
              </a:ext>
            </a:extLst>
          </p:cNvPr>
          <p:cNvSpPr>
            <a:spLocks noGrp="1"/>
          </p:cNvSpPr>
          <p:nvPr>
            <p:ph idx="1"/>
          </p:nvPr>
        </p:nvSpPr>
        <p:spPr/>
        <p:txBody>
          <a:bodyPr>
            <a:normAutofit fontScale="77500" lnSpcReduction="20000"/>
          </a:bodyPr>
          <a:lstStyle/>
          <a:p>
            <a:r>
              <a:rPr lang="en-GB" dirty="0"/>
              <a:t> Demonstrate an informed and efficient approach to teaching and learning by adopting relevant strategies to support the work of the teacher and increase achievement of all pupils including, where appropriate, those with special educational needs and disabilities.</a:t>
            </a:r>
            <a:endParaRPr lang="en-GB" dirty="0">
              <a:effectLst/>
            </a:endParaRPr>
          </a:p>
          <a:p>
            <a:r>
              <a:rPr lang="en-GB" dirty="0"/>
              <a:t> Promote, support and facilitate inclusion by encouraging participation of all pupils in learning and extracurricular activities.</a:t>
            </a:r>
            <a:endParaRPr lang="en-GB" dirty="0">
              <a:effectLst/>
            </a:endParaRPr>
          </a:p>
          <a:p>
            <a:r>
              <a:rPr lang="en-GB" dirty="0"/>
              <a:t> Use effective behaviour management strategies consistently in line with the school’s policy and procedures.</a:t>
            </a:r>
            <a:endParaRPr lang="en-GB" dirty="0">
              <a:effectLst/>
            </a:endParaRPr>
          </a:p>
          <a:p>
            <a:r>
              <a:rPr lang="en-GB" dirty="0"/>
              <a:t> Contribute to effective assessment and planning by supporting the monitoring, recording and reporting of pupil performance and progress as appropriate to the level of the role.</a:t>
            </a:r>
            <a:endParaRPr lang="en-GB" dirty="0">
              <a:effectLst/>
            </a:endParaRPr>
          </a:p>
          <a:p>
            <a:r>
              <a:rPr lang="en-GB" dirty="0"/>
              <a:t> Communicate effectively and sensitively with pupils to adapt to their needs and support their learning.</a:t>
            </a:r>
            <a:endParaRPr lang="en-GB" dirty="0">
              <a:effectLst/>
            </a:endParaRPr>
          </a:p>
          <a:p>
            <a:r>
              <a:rPr lang="en-GB" dirty="0"/>
              <a:t> Maintain a stimulating and safe learning environment by organising and managing physical teaching space and resources.</a:t>
            </a:r>
            <a:endParaRPr lang="en-GB" dirty="0">
              <a:effectLst/>
            </a:endParaRPr>
          </a:p>
          <a:p>
            <a:endParaRPr lang="en-US" dirty="0"/>
          </a:p>
        </p:txBody>
      </p:sp>
    </p:spTree>
    <p:extLst>
      <p:ext uri="{BB962C8B-B14F-4D97-AF65-F5344CB8AC3E}">
        <p14:creationId xmlns:p14="http://schemas.microsoft.com/office/powerpoint/2010/main" val="4123412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DE3CE-A3A3-824A-B80C-70D6DF28C362}"/>
              </a:ext>
            </a:extLst>
          </p:cNvPr>
          <p:cNvSpPr>
            <a:spLocks noGrp="1"/>
          </p:cNvSpPr>
          <p:nvPr>
            <p:ph type="title"/>
          </p:nvPr>
        </p:nvSpPr>
        <p:spPr/>
        <p:txBody>
          <a:bodyPr/>
          <a:lstStyle/>
          <a:p>
            <a:r>
              <a:rPr lang="en-GB" dirty="0"/>
              <a:t>Research around TA’s</a:t>
            </a:r>
            <a:endParaRPr lang="en-US" dirty="0"/>
          </a:p>
        </p:txBody>
      </p:sp>
      <p:sp>
        <p:nvSpPr>
          <p:cNvPr id="3" name="Content Placeholder 2">
            <a:extLst>
              <a:ext uri="{FF2B5EF4-FFF2-40B4-BE49-F238E27FC236}">
                <a16:creationId xmlns:a16="http://schemas.microsoft.com/office/drawing/2014/main" id="{6A6377CB-6D18-0843-9A36-A07E607546BC}"/>
              </a:ext>
            </a:extLst>
          </p:cNvPr>
          <p:cNvSpPr>
            <a:spLocks noGrp="1"/>
          </p:cNvSpPr>
          <p:nvPr>
            <p:ph idx="1"/>
          </p:nvPr>
        </p:nvSpPr>
        <p:spPr/>
        <p:txBody>
          <a:bodyPr>
            <a:normAutofit/>
          </a:bodyPr>
          <a:lstStyle/>
          <a:p>
            <a:r>
              <a:rPr lang="en-GB" dirty="0"/>
              <a:t>Oxford research suggested that teaching assistants were not being used effectively and were an expensive resource. </a:t>
            </a:r>
          </a:p>
          <a:p>
            <a:endParaRPr lang="en-GB" dirty="0"/>
          </a:p>
          <a:p>
            <a:r>
              <a:rPr lang="en-GB" dirty="0"/>
              <a:t>Education Endowment Foundation – more recent information about supporting and professionalising TA’s. </a:t>
            </a:r>
            <a:endParaRPr lang="en-US" dirty="0"/>
          </a:p>
        </p:txBody>
      </p:sp>
    </p:spTree>
    <p:extLst>
      <p:ext uri="{BB962C8B-B14F-4D97-AF65-F5344CB8AC3E}">
        <p14:creationId xmlns:p14="http://schemas.microsoft.com/office/powerpoint/2010/main" val="2672520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DBEC-E1F9-024E-BC25-864C7308D1A6}"/>
              </a:ext>
            </a:extLst>
          </p:cNvPr>
          <p:cNvSpPr>
            <a:spLocks noGrp="1"/>
          </p:cNvSpPr>
          <p:nvPr>
            <p:ph type="title"/>
          </p:nvPr>
        </p:nvSpPr>
        <p:spPr/>
        <p:txBody>
          <a:bodyPr/>
          <a:lstStyle/>
          <a:p>
            <a:r>
              <a:rPr lang="en-GB" dirty="0"/>
              <a:t>Benefits of Observation </a:t>
            </a:r>
            <a:endParaRPr lang="en-US" dirty="0"/>
          </a:p>
        </p:txBody>
      </p:sp>
      <p:sp>
        <p:nvSpPr>
          <p:cNvPr id="3" name="Content Placeholder 2">
            <a:extLst>
              <a:ext uri="{FF2B5EF4-FFF2-40B4-BE49-F238E27FC236}">
                <a16:creationId xmlns:a16="http://schemas.microsoft.com/office/drawing/2014/main" id="{78354401-271B-DE4B-B419-A2C527AD63C7}"/>
              </a:ext>
            </a:extLst>
          </p:cNvPr>
          <p:cNvSpPr>
            <a:spLocks noGrp="1"/>
          </p:cNvSpPr>
          <p:nvPr>
            <p:ph idx="1"/>
          </p:nvPr>
        </p:nvSpPr>
        <p:spPr/>
        <p:txBody>
          <a:bodyPr>
            <a:normAutofit lnSpcReduction="10000"/>
          </a:bodyPr>
          <a:lstStyle/>
          <a:p>
            <a:r>
              <a:rPr lang="en-GB" dirty="0"/>
              <a:t>Capturing of several interactions between the adult </a:t>
            </a:r>
            <a:r>
              <a:rPr lang="en-GB" dirty="0" err="1"/>
              <a:t>qnad</a:t>
            </a:r>
            <a:r>
              <a:rPr lang="en-GB" dirty="0"/>
              <a:t> the student and this is important in order to build a coherent picture of the impact the adult can have. </a:t>
            </a:r>
          </a:p>
          <a:p>
            <a:r>
              <a:rPr lang="en-GB" dirty="0"/>
              <a:t>Observer can identify examples of how questions, directions and actions used by the adult directly influence or result in learning outcomes for the pupil. </a:t>
            </a:r>
          </a:p>
          <a:p>
            <a:r>
              <a:rPr lang="en-GB" dirty="0"/>
              <a:t>Look also for missed opportunities for learning points and to consider how they may have impacted on overall pupil progress. </a:t>
            </a:r>
          </a:p>
          <a:p>
            <a:r>
              <a:rPr lang="en-GB" dirty="0"/>
              <a:t>Making explicit the actual responses or actions that lead to learning, or equally, lead to the pupil being turned off to learning is really powerful for individual professional development. </a:t>
            </a:r>
          </a:p>
          <a:p>
            <a:endParaRPr lang="en-GB" dirty="0"/>
          </a:p>
        </p:txBody>
      </p:sp>
    </p:spTree>
    <p:extLst>
      <p:ext uri="{BB962C8B-B14F-4D97-AF65-F5344CB8AC3E}">
        <p14:creationId xmlns:p14="http://schemas.microsoft.com/office/powerpoint/2010/main" val="278310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41FC-2179-0A42-8498-2AB88C64349D}"/>
              </a:ext>
            </a:extLst>
          </p:cNvPr>
          <p:cNvSpPr>
            <a:spLocks noGrp="1"/>
          </p:cNvSpPr>
          <p:nvPr>
            <p:ph type="title"/>
          </p:nvPr>
        </p:nvSpPr>
        <p:spPr/>
        <p:txBody>
          <a:bodyPr/>
          <a:lstStyle/>
          <a:p>
            <a:r>
              <a:rPr lang="en-GB" dirty="0"/>
              <a:t>Activity Four </a:t>
            </a:r>
            <a:endParaRPr lang="en-US" dirty="0"/>
          </a:p>
        </p:txBody>
      </p:sp>
      <p:sp>
        <p:nvSpPr>
          <p:cNvPr id="3" name="Content Placeholder 2">
            <a:extLst>
              <a:ext uri="{FF2B5EF4-FFF2-40B4-BE49-F238E27FC236}">
                <a16:creationId xmlns:a16="http://schemas.microsoft.com/office/drawing/2014/main" id="{D7DF7954-4F66-E443-B939-0B3F0D58229D}"/>
              </a:ext>
            </a:extLst>
          </p:cNvPr>
          <p:cNvSpPr>
            <a:spLocks noGrp="1"/>
          </p:cNvSpPr>
          <p:nvPr>
            <p:ph idx="1"/>
          </p:nvPr>
        </p:nvSpPr>
        <p:spPr/>
        <p:txBody>
          <a:bodyPr/>
          <a:lstStyle/>
          <a:p>
            <a:r>
              <a:rPr lang="en-GB" dirty="0"/>
              <a:t>A teaching assistant observation tool </a:t>
            </a:r>
          </a:p>
          <a:p>
            <a:r>
              <a:rPr lang="en-US" dirty="0">
                <a:hlinkClick r:id="rId2"/>
              </a:rPr>
              <a:t>https://www.youtube.com/watch?v=VccXj4p0ZKU</a:t>
            </a:r>
            <a:endParaRPr lang="en-US" dirty="0"/>
          </a:p>
          <a:p>
            <a:r>
              <a:rPr lang="en-GB" dirty="0"/>
              <a:t>W</a:t>
            </a:r>
            <a:r>
              <a:rPr lang="en-US" dirty="0" err="1"/>
              <a:t>atch</a:t>
            </a:r>
            <a:r>
              <a:rPr lang="en-US" dirty="0"/>
              <a:t> the clip and fill in the </a:t>
            </a:r>
            <a:r>
              <a:rPr lang="en-US" dirty="0" err="1"/>
              <a:t>proforma</a:t>
            </a:r>
            <a:r>
              <a:rPr lang="en-US" dirty="0"/>
              <a:t>. </a:t>
            </a:r>
          </a:p>
          <a:p>
            <a:endParaRPr lang="en-GB" dirty="0"/>
          </a:p>
          <a:p>
            <a:r>
              <a:rPr lang="en-GB" dirty="0"/>
              <a:t>Agreed f</a:t>
            </a:r>
            <a:r>
              <a:rPr lang="en-US" dirty="0" err="1"/>
              <a:t>ocus</a:t>
            </a:r>
            <a:r>
              <a:rPr lang="en-US" dirty="0"/>
              <a:t> of observation is -  </a:t>
            </a:r>
            <a:r>
              <a:rPr lang="en-GB" dirty="0"/>
              <a:t>Communicate effectively and sensitively with pupils to adapt to their needs and support their learning.</a:t>
            </a:r>
          </a:p>
          <a:p>
            <a:endParaRPr lang="en-US" dirty="0"/>
          </a:p>
        </p:txBody>
      </p:sp>
    </p:spTree>
    <p:extLst>
      <p:ext uri="{BB962C8B-B14F-4D97-AF65-F5344CB8AC3E}">
        <p14:creationId xmlns:p14="http://schemas.microsoft.com/office/powerpoint/2010/main" val="1106684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AF53-2CAD-D74E-BAEF-72B01BF5B913}"/>
              </a:ext>
            </a:extLst>
          </p:cNvPr>
          <p:cNvSpPr>
            <a:spLocks noGrp="1"/>
          </p:cNvSpPr>
          <p:nvPr>
            <p:ph type="title"/>
          </p:nvPr>
        </p:nvSpPr>
        <p:spPr/>
        <p:txBody>
          <a:bodyPr/>
          <a:lstStyle/>
          <a:p>
            <a:r>
              <a:rPr lang="en-GB" dirty="0"/>
              <a:t>Before the observation starts</a:t>
            </a:r>
            <a:endParaRPr lang="en-US" dirty="0"/>
          </a:p>
        </p:txBody>
      </p:sp>
      <p:sp>
        <p:nvSpPr>
          <p:cNvPr id="3" name="Content Placeholder 2">
            <a:extLst>
              <a:ext uri="{FF2B5EF4-FFF2-40B4-BE49-F238E27FC236}">
                <a16:creationId xmlns:a16="http://schemas.microsoft.com/office/drawing/2014/main" id="{D22150E3-4F01-FD43-AEED-DAC99C782345}"/>
              </a:ext>
            </a:extLst>
          </p:cNvPr>
          <p:cNvSpPr>
            <a:spLocks noGrp="1"/>
          </p:cNvSpPr>
          <p:nvPr>
            <p:ph idx="1"/>
          </p:nvPr>
        </p:nvSpPr>
        <p:spPr/>
        <p:txBody>
          <a:bodyPr/>
          <a:lstStyle/>
          <a:p>
            <a:r>
              <a:rPr lang="en-GB" dirty="0"/>
              <a:t>Be clear with the TA how you are going to identify learning – </a:t>
            </a:r>
          </a:p>
          <a:p>
            <a:r>
              <a:rPr lang="en-GB" dirty="0"/>
              <a:t>Is it that the student is on task? </a:t>
            </a:r>
          </a:p>
          <a:p>
            <a:r>
              <a:rPr lang="en-GB" dirty="0"/>
              <a:t>Is it shown within the quality of their response to questioning?</a:t>
            </a:r>
          </a:p>
          <a:p>
            <a:r>
              <a:rPr lang="en-GB" dirty="0"/>
              <a:t>Is it percentage success rate for a specific intervention task?</a:t>
            </a:r>
          </a:p>
          <a:p>
            <a:r>
              <a:rPr lang="en-GB" dirty="0"/>
              <a:t>Is it measureable progress from a previous targeted session to the end of the observed session? </a:t>
            </a:r>
          </a:p>
          <a:p>
            <a:endParaRPr lang="en-GB" dirty="0"/>
          </a:p>
          <a:p>
            <a:r>
              <a:rPr lang="en-GB" dirty="0"/>
              <a:t>It needs to be a supportive and constructive process for all involved. </a:t>
            </a:r>
            <a:endParaRPr lang="en-US" dirty="0"/>
          </a:p>
        </p:txBody>
      </p:sp>
    </p:spTree>
    <p:extLst>
      <p:ext uri="{BB962C8B-B14F-4D97-AF65-F5344CB8AC3E}">
        <p14:creationId xmlns:p14="http://schemas.microsoft.com/office/powerpoint/2010/main" val="2080120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51C4-FE72-854B-BAE6-387C9C123F2E}"/>
              </a:ext>
            </a:extLst>
          </p:cNvPr>
          <p:cNvSpPr>
            <a:spLocks noGrp="1"/>
          </p:cNvSpPr>
          <p:nvPr>
            <p:ph type="title"/>
          </p:nvPr>
        </p:nvSpPr>
        <p:spPr/>
        <p:txBody>
          <a:bodyPr/>
          <a:lstStyle/>
          <a:p>
            <a:r>
              <a:rPr lang="en-GB" dirty="0"/>
              <a:t>Points to consider </a:t>
            </a:r>
            <a:endParaRPr lang="en-US" dirty="0"/>
          </a:p>
        </p:txBody>
      </p:sp>
      <p:sp>
        <p:nvSpPr>
          <p:cNvPr id="3" name="Content Placeholder 2">
            <a:extLst>
              <a:ext uri="{FF2B5EF4-FFF2-40B4-BE49-F238E27FC236}">
                <a16:creationId xmlns:a16="http://schemas.microsoft.com/office/drawing/2014/main" id="{E4DAF6C4-BA13-3A45-B171-8CB6702A76CA}"/>
              </a:ext>
            </a:extLst>
          </p:cNvPr>
          <p:cNvSpPr>
            <a:spLocks noGrp="1"/>
          </p:cNvSpPr>
          <p:nvPr>
            <p:ph idx="1"/>
          </p:nvPr>
        </p:nvSpPr>
        <p:spPr/>
        <p:txBody>
          <a:bodyPr/>
          <a:lstStyle/>
          <a:p>
            <a:r>
              <a:rPr lang="en-GB" dirty="0"/>
              <a:t>Why is observation the tool that is being selected here? (What opportunities does observation offer for both parties?) </a:t>
            </a:r>
          </a:p>
          <a:p>
            <a:r>
              <a:rPr lang="en-GB" dirty="0"/>
              <a:t>Has the purpose for the observation been discussed, clarified and agreed (for example, as part of quality assurance monitoring for a targeted intervention, to ensure that it is being delivered in the optimal way or as part of performance appraisal)? </a:t>
            </a:r>
          </a:p>
          <a:p>
            <a:r>
              <a:rPr lang="en-GB" dirty="0"/>
              <a:t>Have the criteria for success been shared and discussed (for example, marking expectations clear and for complete transparency of process and judgement)? </a:t>
            </a:r>
            <a:endParaRPr lang="en-US" dirty="0"/>
          </a:p>
        </p:txBody>
      </p:sp>
    </p:spTree>
    <p:extLst>
      <p:ext uri="{BB962C8B-B14F-4D97-AF65-F5344CB8AC3E}">
        <p14:creationId xmlns:p14="http://schemas.microsoft.com/office/powerpoint/2010/main" val="1336192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62384" y="260648"/>
            <a:ext cx="8752626"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504" y="6227524"/>
            <a:ext cx="670150" cy="44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http://www.leeds.gov.uk/PublishingImages/Promo%20images/Child%20Friendly%20Lee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1136" y="6165305"/>
            <a:ext cx="736080" cy="55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928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AC73-3C20-BF47-94D8-3B63AECDA1B7}"/>
              </a:ext>
            </a:extLst>
          </p:cNvPr>
          <p:cNvSpPr>
            <a:spLocks noGrp="1"/>
          </p:cNvSpPr>
          <p:nvPr>
            <p:ph type="title"/>
          </p:nvPr>
        </p:nvSpPr>
        <p:spPr/>
        <p:txBody>
          <a:bodyPr/>
          <a:lstStyle/>
          <a:p>
            <a:r>
              <a:rPr lang="en-GB" dirty="0"/>
              <a:t>Overview of the day </a:t>
            </a:r>
            <a:endParaRPr lang="en-US" dirty="0"/>
          </a:p>
        </p:txBody>
      </p:sp>
      <p:sp>
        <p:nvSpPr>
          <p:cNvPr id="3" name="Content Placeholder 2">
            <a:extLst>
              <a:ext uri="{FF2B5EF4-FFF2-40B4-BE49-F238E27FC236}">
                <a16:creationId xmlns:a16="http://schemas.microsoft.com/office/drawing/2014/main" id="{BA777D86-1CA1-4245-83D4-DDE96414BF07}"/>
              </a:ext>
            </a:extLst>
          </p:cNvPr>
          <p:cNvSpPr>
            <a:spLocks noGrp="1"/>
          </p:cNvSpPr>
          <p:nvPr>
            <p:ph sz="half" idx="1"/>
          </p:nvPr>
        </p:nvSpPr>
        <p:spPr/>
        <p:txBody>
          <a:bodyPr/>
          <a:lstStyle/>
          <a:p>
            <a:r>
              <a:rPr lang="en-GB" dirty="0"/>
              <a:t>9.15am to 9.30am – welcome, introductions and house keeping </a:t>
            </a:r>
          </a:p>
          <a:p>
            <a:r>
              <a:rPr lang="en-GB" dirty="0"/>
              <a:t>9.30am to 10.45am – Graduated response </a:t>
            </a:r>
          </a:p>
          <a:p>
            <a:r>
              <a:rPr lang="en-GB" dirty="0"/>
              <a:t>10.45 to 11.15am – comfort break </a:t>
            </a:r>
          </a:p>
          <a:p>
            <a:r>
              <a:rPr lang="en-GB" dirty="0"/>
              <a:t>11.15am to 12.15pm – Teaching Assistant Observation Tool </a:t>
            </a:r>
          </a:p>
          <a:p>
            <a:endParaRPr lang="en-US" dirty="0"/>
          </a:p>
        </p:txBody>
      </p:sp>
      <p:sp>
        <p:nvSpPr>
          <p:cNvPr id="4" name="Content Placeholder 3">
            <a:extLst>
              <a:ext uri="{FF2B5EF4-FFF2-40B4-BE49-F238E27FC236}">
                <a16:creationId xmlns:a16="http://schemas.microsoft.com/office/drawing/2014/main" id="{35A7D28D-44B1-3443-8609-5236C57ED033}"/>
              </a:ext>
            </a:extLst>
          </p:cNvPr>
          <p:cNvSpPr>
            <a:spLocks noGrp="1"/>
          </p:cNvSpPr>
          <p:nvPr>
            <p:ph sz="half" idx="2"/>
          </p:nvPr>
        </p:nvSpPr>
        <p:spPr/>
        <p:txBody>
          <a:bodyPr/>
          <a:lstStyle/>
          <a:p>
            <a:r>
              <a:rPr lang="en-GB" dirty="0"/>
              <a:t>12.15pm to 1pm – Lunch </a:t>
            </a:r>
          </a:p>
          <a:p>
            <a:r>
              <a:rPr lang="en-GB" dirty="0"/>
              <a:t>1pm to 2pm – Interventions </a:t>
            </a:r>
          </a:p>
          <a:p>
            <a:r>
              <a:rPr lang="en-GB" dirty="0"/>
              <a:t>2pm to 2.15pm – Comfort Break </a:t>
            </a:r>
          </a:p>
          <a:p>
            <a:r>
              <a:rPr lang="en-GB" dirty="0"/>
              <a:t>2.15pm to 3.15pm Interventions </a:t>
            </a:r>
          </a:p>
          <a:p>
            <a:r>
              <a:rPr lang="en-GB" dirty="0"/>
              <a:t>3.15pm to 3.30pm – Plenary and evaluation </a:t>
            </a:r>
            <a:endParaRPr lang="en-US" dirty="0"/>
          </a:p>
        </p:txBody>
      </p:sp>
    </p:spTree>
    <p:extLst>
      <p:ext uri="{BB962C8B-B14F-4D97-AF65-F5344CB8AC3E}">
        <p14:creationId xmlns:p14="http://schemas.microsoft.com/office/powerpoint/2010/main" val="172315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E3F19-751E-3D4E-8077-F10F83EA6A8C}"/>
              </a:ext>
            </a:extLst>
          </p:cNvPr>
          <p:cNvSpPr>
            <a:spLocks noGrp="1"/>
          </p:cNvSpPr>
          <p:nvPr>
            <p:ph type="title"/>
          </p:nvPr>
        </p:nvSpPr>
        <p:spPr/>
        <p:txBody>
          <a:bodyPr/>
          <a:lstStyle/>
          <a:p>
            <a:r>
              <a:rPr lang="en-GB" dirty="0"/>
              <a:t>Teaching Assistants – A Guide to Good Practice</a:t>
            </a:r>
            <a:endParaRPr lang="en-US" dirty="0"/>
          </a:p>
        </p:txBody>
      </p:sp>
      <p:sp>
        <p:nvSpPr>
          <p:cNvPr id="3" name="Content Placeholder 2">
            <a:extLst>
              <a:ext uri="{FF2B5EF4-FFF2-40B4-BE49-F238E27FC236}">
                <a16:creationId xmlns:a16="http://schemas.microsoft.com/office/drawing/2014/main" id="{4E0871C9-C77E-C34E-B359-F0A47369A8AC}"/>
              </a:ext>
            </a:extLst>
          </p:cNvPr>
          <p:cNvSpPr>
            <a:spLocks noGrp="1"/>
          </p:cNvSpPr>
          <p:nvPr>
            <p:ph sz="half" idx="1"/>
          </p:nvPr>
        </p:nvSpPr>
        <p:spPr/>
        <p:txBody>
          <a:bodyPr/>
          <a:lstStyle/>
          <a:p>
            <a:r>
              <a:rPr lang="en-GB" dirty="0"/>
              <a:t>Practical framework </a:t>
            </a:r>
          </a:p>
          <a:p>
            <a:r>
              <a:rPr lang="en-GB" dirty="0"/>
              <a:t>Recommendations summary – RAG your school as it is now </a:t>
            </a:r>
          </a:p>
          <a:p>
            <a:r>
              <a:rPr lang="en-GB" dirty="0"/>
              <a:t>Action planning template – consider the information shared today and plan what your next steps are to develop your TA’s and their effectiveness   </a:t>
            </a:r>
          </a:p>
          <a:p>
            <a:endParaRPr lang="en-US" dirty="0"/>
          </a:p>
        </p:txBody>
      </p:sp>
      <p:pic>
        <p:nvPicPr>
          <p:cNvPr id="5" name="Content Placeholder 4">
            <a:extLst>
              <a:ext uri="{FF2B5EF4-FFF2-40B4-BE49-F238E27FC236}">
                <a16:creationId xmlns:a16="http://schemas.microsoft.com/office/drawing/2014/main" id="{78BE5E4D-A276-B141-AA65-D09A303DDCB3}"/>
              </a:ext>
            </a:extLst>
          </p:cNvPr>
          <p:cNvPicPr>
            <a:picLocks noGrp="1" noChangeAspect="1"/>
          </p:cNvPicPr>
          <p:nvPr>
            <p:ph sz="half" idx="2"/>
          </p:nvPr>
        </p:nvPicPr>
        <p:blipFill>
          <a:blip r:embed="rId2"/>
          <a:stretch>
            <a:fillRect/>
          </a:stretch>
        </p:blipFill>
        <p:spPr>
          <a:xfrm>
            <a:off x="7639050" y="2413794"/>
            <a:ext cx="2247900" cy="3175000"/>
          </a:xfrm>
          <a:prstGeom prst="rect">
            <a:avLst/>
          </a:prstGeom>
        </p:spPr>
      </p:pic>
    </p:spTree>
    <p:extLst>
      <p:ext uri="{BB962C8B-B14F-4D97-AF65-F5344CB8AC3E}">
        <p14:creationId xmlns:p14="http://schemas.microsoft.com/office/powerpoint/2010/main" val="619133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47850" y="472006"/>
            <a:ext cx="8496300" cy="591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542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3A93-4397-1A45-A287-5ABFDC9F5DBB}"/>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70323129-C4E9-5047-9838-5CB9215DD001}"/>
              </a:ext>
            </a:extLst>
          </p:cNvPr>
          <p:cNvPicPr>
            <a:picLocks noGrp="1" noChangeAspect="1"/>
          </p:cNvPicPr>
          <p:nvPr>
            <p:ph idx="1"/>
          </p:nvPr>
        </p:nvPicPr>
        <p:blipFill>
          <a:blip r:embed="rId2"/>
          <a:stretch>
            <a:fillRect/>
          </a:stretch>
        </p:blipFill>
        <p:spPr>
          <a:xfrm>
            <a:off x="3870252" y="1825625"/>
            <a:ext cx="4451496" cy="4351338"/>
          </a:xfrm>
          <a:prstGeom prst="rect">
            <a:avLst/>
          </a:prstGeom>
        </p:spPr>
      </p:pic>
    </p:spTree>
    <p:extLst>
      <p:ext uri="{BB962C8B-B14F-4D97-AF65-F5344CB8AC3E}">
        <p14:creationId xmlns:p14="http://schemas.microsoft.com/office/powerpoint/2010/main" val="3837176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ECA0-8AE7-4E47-9137-DBC5CC509759}"/>
              </a:ext>
            </a:extLst>
          </p:cNvPr>
          <p:cNvSpPr>
            <a:spLocks noGrp="1"/>
          </p:cNvSpPr>
          <p:nvPr>
            <p:ph type="title"/>
          </p:nvPr>
        </p:nvSpPr>
        <p:spPr/>
        <p:txBody>
          <a:bodyPr/>
          <a:lstStyle/>
          <a:p>
            <a:r>
              <a:rPr lang="en-GB" dirty="0"/>
              <a:t>Interventions – let’s get them listed!! </a:t>
            </a:r>
            <a:endParaRPr lang="en-US" dirty="0"/>
          </a:p>
        </p:txBody>
      </p:sp>
      <p:sp>
        <p:nvSpPr>
          <p:cNvPr id="3" name="Content Placeholder 2">
            <a:extLst>
              <a:ext uri="{FF2B5EF4-FFF2-40B4-BE49-F238E27FC236}">
                <a16:creationId xmlns:a16="http://schemas.microsoft.com/office/drawing/2014/main" id="{188A9589-0E8A-4545-A46A-93F17448CBF2}"/>
              </a:ext>
            </a:extLst>
          </p:cNvPr>
          <p:cNvSpPr>
            <a:spLocks noGrp="1"/>
          </p:cNvSpPr>
          <p:nvPr>
            <p:ph idx="1"/>
          </p:nvPr>
        </p:nvSpPr>
        <p:spPr/>
        <p:txBody>
          <a:bodyPr/>
          <a:lstStyle/>
          <a:p>
            <a:r>
              <a:rPr lang="en-GB" dirty="0"/>
              <a:t>Literacy </a:t>
            </a:r>
          </a:p>
          <a:p>
            <a:r>
              <a:rPr lang="en-GB" dirty="0"/>
              <a:t>Toe by Toe </a:t>
            </a:r>
          </a:p>
          <a:p>
            <a:r>
              <a:rPr lang="en-GB" dirty="0"/>
              <a:t>Better Reading Partners </a:t>
            </a:r>
          </a:p>
          <a:p>
            <a:r>
              <a:rPr lang="en-GB" dirty="0"/>
              <a:t>Fischer Family Trust Wave 3 Programme</a:t>
            </a:r>
          </a:p>
          <a:p>
            <a:r>
              <a:rPr lang="en-GB" dirty="0"/>
              <a:t>The Five Minute Box </a:t>
            </a:r>
          </a:p>
          <a:p>
            <a:r>
              <a:rPr lang="en-GB" dirty="0"/>
              <a:t>Fischer Family Trust High Five Programme</a:t>
            </a:r>
          </a:p>
          <a:p>
            <a:r>
              <a:rPr lang="en-GB" dirty="0" err="1"/>
              <a:t>AcceleRead</a:t>
            </a:r>
            <a:r>
              <a:rPr lang="en-GB" dirty="0"/>
              <a:t>/</a:t>
            </a:r>
            <a:r>
              <a:rPr lang="en-GB" dirty="0" err="1"/>
              <a:t>AcceleWrite</a:t>
            </a:r>
            <a:r>
              <a:rPr lang="en-GB" dirty="0"/>
              <a:t> </a:t>
            </a:r>
          </a:p>
          <a:p>
            <a:r>
              <a:rPr lang="en-GB" dirty="0"/>
              <a:t>Lifeboat Read and Spell Scheme </a:t>
            </a:r>
          </a:p>
        </p:txBody>
      </p:sp>
    </p:spTree>
    <p:extLst>
      <p:ext uri="{BB962C8B-B14F-4D97-AF65-F5344CB8AC3E}">
        <p14:creationId xmlns:p14="http://schemas.microsoft.com/office/powerpoint/2010/main" val="53270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E66ED-90C6-F94C-B011-CF98527B8A97}"/>
              </a:ext>
            </a:extLst>
          </p:cNvPr>
          <p:cNvSpPr>
            <a:spLocks noGrp="1"/>
          </p:cNvSpPr>
          <p:nvPr>
            <p:ph type="title"/>
          </p:nvPr>
        </p:nvSpPr>
        <p:spPr/>
        <p:txBody>
          <a:bodyPr/>
          <a:lstStyle/>
          <a:p>
            <a:r>
              <a:rPr lang="en-GB" dirty="0" err="1"/>
              <a:t>Acceleread</a:t>
            </a:r>
            <a:r>
              <a:rPr lang="en-GB" dirty="0"/>
              <a:t> / </a:t>
            </a:r>
            <a:r>
              <a:rPr lang="en-GB" dirty="0" err="1"/>
              <a:t>Accelerwrite</a:t>
            </a:r>
            <a:r>
              <a:rPr lang="en-GB" dirty="0"/>
              <a:t> </a:t>
            </a:r>
            <a:endParaRPr lang="en-US" dirty="0"/>
          </a:p>
        </p:txBody>
      </p:sp>
      <p:sp>
        <p:nvSpPr>
          <p:cNvPr id="3" name="Content Placeholder 2">
            <a:extLst>
              <a:ext uri="{FF2B5EF4-FFF2-40B4-BE49-F238E27FC236}">
                <a16:creationId xmlns:a16="http://schemas.microsoft.com/office/drawing/2014/main" id="{384F6FD9-3331-224A-9006-6948901114B3}"/>
              </a:ext>
            </a:extLst>
          </p:cNvPr>
          <p:cNvSpPr>
            <a:spLocks noGrp="1"/>
          </p:cNvSpPr>
          <p:nvPr>
            <p:ph idx="1"/>
          </p:nvPr>
        </p:nvSpPr>
        <p:spPr/>
        <p:txBody>
          <a:bodyPr/>
          <a:lstStyle/>
          <a:p>
            <a:r>
              <a:rPr lang="en-GB" dirty="0" err="1"/>
              <a:t>Acceleread</a:t>
            </a:r>
            <a:r>
              <a:rPr lang="en-GB" dirty="0"/>
              <a:t>/ </a:t>
            </a:r>
            <a:r>
              <a:rPr lang="en-GB" dirty="0" err="1"/>
              <a:t>Accelewrite</a:t>
            </a:r>
            <a:r>
              <a:rPr lang="en-GB" dirty="0"/>
              <a:t> is a computer based programme, developed by Clifford and Miles (1994). It uses ‘talking’ word processors, and involves students reading text, memorising sentences, typing in the text and listening to the computer ‘read back’ what they have written. Students can self-correct errors. It is a highly structured programme and the recommended protocol is for individual tuition for 20 minutes, 5 days per week for 4 weeks.</a:t>
            </a:r>
          </a:p>
          <a:p>
            <a:endParaRPr lang="en-US" dirty="0"/>
          </a:p>
        </p:txBody>
      </p:sp>
    </p:spTree>
    <p:extLst>
      <p:ext uri="{BB962C8B-B14F-4D97-AF65-F5344CB8AC3E}">
        <p14:creationId xmlns:p14="http://schemas.microsoft.com/office/powerpoint/2010/main" val="1748857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ABDA-1D0C-9D41-AAA8-8FE7EFC3735F}"/>
              </a:ext>
            </a:extLst>
          </p:cNvPr>
          <p:cNvSpPr>
            <a:spLocks noGrp="1"/>
          </p:cNvSpPr>
          <p:nvPr>
            <p:ph type="title"/>
          </p:nvPr>
        </p:nvSpPr>
        <p:spPr/>
        <p:txBody>
          <a:bodyPr/>
          <a:lstStyle/>
          <a:p>
            <a:r>
              <a:rPr lang="en-GB" dirty="0"/>
              <a:t>Peer Reading – low cost </a:t>
            </a:r>
            <a:endParaRPr lang="en-US" dirty="0"/>
          </a:p>
        </p:txBody>
      </p:sp>
      <p:sp>
        <p:nvSpPr>
          <p:cNvPr id="3" name="Content Placeholder 2">
            <a:extLst>
              <a:ext uri="{FF2B5EF4-FFF2-40B4-BE49-F238E27FC236}">
                <a16:creationId xmlns:a16="http://schemas.microsoft.com/office/drawing/2014/main" id="{55CFEB33-E60F-D04E-8AD8-C27655C7D9B5}"/>
              </a:ext>
            </a:extLst>
          </p:cNvPr>
          <p:cNvSpPr>
            <a:spLocks noGrp="1"/>
          </p:cNvSpPr>
          <p:nvPr>
            <p:ph idx="1"/>
          </p:nvPr>
        </p:nvSpPr>
        <p:spPr/>
        <p:txBody>
          <a:bodyPr>
            <a:normAutofit lnSpcReduction="10000"/>
          </a:bodyPr>
          <a:lstStyle/>
          <a:p>
            <a:r>
              <a:rPr lang="en-GB" dirty="0"/>
              <a:t>Peer reading is a well known approach. Broadly speaking, those who need help with reading are matched with a non-professional who assists by reading to the learner, reading alongside the learner and then listening to the learner read in a graduated system of support. There are various models or peer tutoring, including cross-age peer tutoring and class-based peer tutoring. Procedures for correcting errors and giving frequent praise are specified. Peer reading is reportedly cost-effective in terms of teacher time, but needs on-going organisation, including the training of tutors, monitoring of progress, maintenance of the programme (for example monitoring attendance and trouble-shooting incompatible pairings). Logistical issues of time, space and suitable reading materials also need consideration.</a:t>
            </a:r>
          </a:p>
          <a:p>
            <a:endParaRPr lang="en-US" dirty="0"/>
          </a:p>
        </p:txBody>
      </p:sp>
    </p:spTree>
    <p:extLst>
      <p:ext uri="{BB962C8B-B14F-4D97-AF65-F5344CB8AC3E}">
        <p14:creationId xmlns:p14="http://schemas.microsoft.com/office/powerpoint/2010/main" val="3984937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153F-A486-8D41-BEC0-3995C3CD09DC}"/>
              </a:ext>
            </a:extLst>
          </p:cNvPr>
          <p:cNvSpPr>
            <a:spLocks noGrp="1"/>
          </p:cNvSpPr>
          <p:nvPr>
            <p:ph type="title"/>
          </p:nvPr>
        </p:nvSpPr>
        <p:spPr/>
        <p:txBody>
          <a:bodyPr/>
          <a:lstStyle/>
          <a:p>
            <a:r>
              <a:rPr lang="en-GB" dirty="0"/>
              <a:t>Toe by Toe </a:t>
            </a:r>
            <a:endParaRPr lang="en-US" dirty="0"/>
          </a:p>
        </p:txBody>
      </p:sp>
      <p:sp>
        <p:nvSpPr>
          <p:cNvPr id="3" name="Content Placeholder 2">
            <a:extLst>
              <a:ext uri="{FF2B5EF4-FFF2-40B4-BE49-F238E27FC236}">
                <a16:creationId xmlns:a16="http://schemas.microsoft.com/office/drawing/2014/main" id="{3BEFE208-F97E-094C-930B-1D26863A2822}"/>
              </a:ext>
            </a:extLst>
          </p:cNvPr>
          <p:cNvSpPr>
            <a:spLocks noGrp="1"/>
          </p:cNvSpPr>
          <p:nvPr>
            <p:ph idx="1"/>
          </p:nvPr>
        </p:nvSpPr>
        <p:spPr/>
        <p:txBody>
          <a:bodyPr/>
          <a:lstStyle/>
          <a:p>
            <a:r>
              <a:rPr lang="en-GB" dirty="0"/>
              <a:t>Toe by Toe is a highly structured programme that teaches phonic skills. The reading of non-words is a feature of this programme, and there is considerable emphasis on recording progress. It can be used for students from the age of 6 years, although we recommend it for older students, from 9 years upwards. It has also been used effectively in the prison service. It is an individualised approach and the recommended protocol is for 20 minutes of instruction, daily.</a:t>
            </a:r>
          </a:p>
          <a:p>
            <a:endParaRPr lang="en-US" dirty="0"/>
          </a:p>
        </p:txBody>
      </p:sp>
    </p:spTree>
    <p:extLst>
      <p:ext uri="{BB962C8B-B14F-4D97-AF65-F5344CB8AC3E}">
        <p14:creationId xmlns:p14="http://schemas.microsoft.com/office/powerpoint/2010/main" val="3828739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DEAD-02DB-4448-B227-134D7E93DE53}"/>
              </a:ext>
            </a:extLst>
          </p:cNvPr>
          <p:cNvSpPr>
            <a:spLocks noGrp="1"/>
          </p:cNvSpPr>
          <p:nvPr>
            <p:ph type="title"/>
          </p:nvPr>
        </p:nvSpPr>
        <p:spPr/>
        <p:txBody>
          <a:bodyPr/>
          <a:lstStyle/>
          <a:p>
            <a:r>
              <a:rPr lang="en-GB" dirty="0"/>
              <a:t>SNIP </a:t>
            </a:r>
            <a:endParaRPr lang="en-US" dirty="0"/>
          </a:p>
        </p:txBody>
      </p:sp>
      <p:sp>
        <p:nvSpPr>
          <p:cNvPr id="3" name="Content Placeholder 2">
            <a:extLst>
              <a:ext uri="{FF2B5EF4-FFF2-40B4-BE49-F238E27FC236}">
                <a16:creationId xmlns:a16="http://schemas.microsoft.com/office/drawing/2014/main" id="{44828937-17BC-9143-9DFA-BF2B567581E5}"/>
              </a:ext>
            </a:extLst>
          </p:cNvPr>
          <p:cNvSpPr>
            <a:spLocks noGrp="1"/>
          </p:cNvSpPr>
          <p:nvPr>
            <p:ph idx="1"/>
          </p:nvPr>
        </p:nvSpPr>
        <p:spPr/>
        <p:txBody>
          <a:bodyPr>
            <a:normAutofit lnSpcReduction="10000"/>
          </a:bodyPr>
          <a:lstStyle/>
          <a:p>
            <a:r>
              <a:rPr lang="en-GB" dirty="0"/>
              <a:t>SNIP is perhaps the least well-known of the intervention methods described here. It is grounded in the theory of precision teaching and instructional psychology and was developed by Carol and Phil Smart. Itis suitable for students in the upper part of primary school or early secondary school and aims to develop their sight vocabulary, particularly of essential curriculum words. Students are taught lists of sight words, which they practice daily, for five minutes, until they attain fluency. SNIP is freely available to download. It is recommended that students have a reading age of about 10 years, before embarking on the SNIP programme, although we have seen successful outcomes with students with lower reading ages at the outset.</a:t>
            </a:r>
          </a:p>
          <a:p>
            <a:endParaRPr lang="en-US" dirty="0"/>
          </a:p>
        </p:txBody>
      </p:sp>
    </p:spTree>
    <p:extLst>
      <p:ext uri="{BB962C8B-B14F-4D97-AF65-F5344CB8AC3E}">
        <p14:creationId xmlns:p14="http://schemas.microsoft.com/office/powerpoint/2010/main" val="3540681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9DB3-E550-054B-A9EE-CD530D0AF138}"/>
              </a:ext>
            </a:extLst>
          </p:cNvPr>
          <p:cNvSpPr>
            <a:spLocks noGrp="1"/>
          </p:cNvSpPr>
          <p:nvPr>
            <p:ph type="title"/>
          </p:nvPr>
        </p:nvSpPr>
        <p:spPr/>
        <p:txBody>
          <a:bodyPr/>
          <a:lstStyle/>
          <a:p>
            <a:r>
              <a:rPr lang="en-GB" dirty="0"/>
              <a:t>Maths interventions </a:t>
            </a:r>
            <a:endParaRPr lang="en-US" dirty="0"/>
          </a:p>
        </p:txBody>
      </p:sp>
      <p:sp>
        <p:nvSpPr>
          <p:cNvPr id="3" name="Content Placeholder 2">
            <a:extLst>
              <a:ext uri="{FF2B5EF4-FFF2-40B4-BE49-F238E27FC236}">
                <a16:creationId xmlns:a16="http://schemas.microsoft.com/office/drawing/2014/main" id="{37502367-8482-3D41-A258-02D757BBC1FC}"/>
              </a:ext>
            </a:extLst>
          </p:cNvPr>
          <p:cNvSpPr>
            <a:spLocks noGrp="1"/>
          </p:cNvSpPr>
          <p:nvPr>
            <p:ph idx="1"/>
          </p:nvPr>
        </p:nvSpPr>
        <p:spPr/>
        <p:txBody>
          <a:bodyPr/>
          <a:lstStyle/>
          <a:p>
            <a:r>
              <a:rPr lang="en-GB" dirty="0"/>
              <a:t>Every Child Counts </a:t>
            </a:r>
          </a:p>
          <a:p>
            <a:r>
              <a:rPr lang="en-GB" dirty="0"/>
              <a:t>Rising Stars – On Track Maths</a:t>
            </a:r>
          </a:p>
          <a:p>
            <a:r>
              <a:rPr lang="en-GB" dirty="0"/>
              <a:t>The Number Box </a:t>
            </a:r>
          </a:p>
          <a:p>
            <a:r>
              <a:rPr lang="en-GB" dirty="0"/>
              <a:t>Numicon </a:t>
            </a:r>
            <a:endParaRPr lang="en-US" dirty="0"/>
          </a:p>
        </p:txBody>
      </p:sp>
    </p:spTree>
    <p:extLst>
      <p:ext uri="{BB962C8B-B14F-4D97-AF65-F5344CB8AC3E}">
        <p14:creationId xmlns:p14="http://schemas.microsoft.com/office/powerpoint/2010/main" val="1635750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86E1-72EC-8141-8E2D-F5DE0BF8E4CD}"/>
              </a:ext>
            </a:extLst>
          </p:cNvPr>
          <p:cNvSpPr>
            <a:spLocks noGrp="1"/>
          </p:cNvSpPr>
          <p:nvPr>
            <p:ph type="title"/>
          </p:nvPr>
        </p:nvSpPr>
        <p:spPr/>
        <p:txBody>
          <a:bodyPr/>
          <a:lstStyle/>
          <a:p>
            <a:r>
              <a:rPr lang="en-GB" b="1" cap="all" dirty="0"/>
              <a:t>HOW IT WORKS</a:t>
            </a:r>
            <a:br>
              <a:rPr lang="en-GB" b="1" cap="all" dirty="0"/>
            </a:br>
            <a:endParaRPr lang="en-US" dirty="0"/>
          </a:p>
        </p:txBody>
      </p:sp>
      <p:sp>
        <p:nvSpPr>
          <p:cNvPr id="3" name="Content Placeholder 2">
            <a:extLst>
              <a:ext uri="{FF2B5EF4-FFF2-40B4-BE49-F238E27FC236}">
                <a16:creationId xmlns:a16="http://schemas.microsoft.com/office/drawing/2014/main" id="{ED87D403-A6A3-DF4D-B8FF-82AE72EF6076}"/>
              </a:ext>
            </a:extLst>
          </p:cNvPr>
          <p:cNvSpPr>
            <a:spLocks noGrp="1"/>
          </p:cNvSpPr>
          <p:nvPr>
            <p:ph sz="half" idx="1"/>
          </p:nvPr>
        </p:nvSpPr>
        <p:spPr/>
        <p:txBody>
          <a:bodyPr>
            <a:normAutofit/>
          </a:bodyPr>
          <a:lstStyle/>
          <a:p>
            <a:pPr fontAlgn="base"/>
            <a:r>
              <a:rPr lang="en-GB" dirty="0"/>
              <a:t>The Five Minute Box is the </a:t>
            </a:r>
            <a:r>
              <a:rPr lang="en-GB" b="1" dirty="0"/>
              <a:t>multi-sensory phonics programme</a:t>
            </a:r>
            <a:r>
              <a:rPr lang="en-GB" dirty="0"/>
              <a:t> which enables the early identification of potential specific learning difficulties.</a:t>
            </a:r>
          </a:p>
          <a:p>
            <a:pPr fontAlgn="base"/>
            <a:r>
              <a:rPr lang="en-GB" dirty="0"/>
              <a:t>The Box </a:t>
            </a:r>
            <a:r>
              <a:rPr lang="en-GB" b="1" dirty="0"/>
              <a:t>provides secure basic skills for reading, spelling and writing</a:t>
            </a:r>
            <a:r>
              <a:rPr lang="en-GB" dirty="0"/>
              <a:t> thus maintaining self-esteem and a more positive attitude.</a:t>
            </a:r>
          </a:p>
          <a:p>
            <a:endParaRPr lang="en-US" dirty="0"/>
          </a:p>
        </p:txBody>
      </p:sp>
      <p:pic>
        <p:nvPicPr>
          <p:cNvPr id="5" name="Content Placeholder 4">
            <a:extLst>
              <a:ext uri="{FF2B5EF4-FFF2-40B4-BE49-F238E27FC236}">
                <a16:creationId xmlns:a16="http://schemas.microsoft.com/office/drawing/2014/main" id="{FC8D6A61-3899-A84B-A9B5-7EB86C1FA208}"/>
              </a:ext>
            </a:extLst>
          </p:cNvPr>
          <p:cNvPicPr>
            <a:picLocks noGrp="1" noChangeAspect="1"/>
          </p:cNvPicPr>
          <p:nvPr>
            <p:ph sz="half" idx="2"/>
          </p:nvPr>
        </p:nvPicPr>
        <p:blipFill>
          <a:blip r:embed="rId2"/>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543627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71A70-581F-7247-8B02-B188F35AD592}"/>
              </a:ext>
            </a:extLst>
          </p:cNvPr>
          <p:cNvSpPr>
            <a:spLocks noGrp="1"/>
          </p:cNvSpPr>
          <p:nvPr>
            <p:ph type="title"/>
          </p:nvPr>
        </p:nvSpPr>
        <p:spPr/>
        <p:txBody>
          <a:bodyPr/>
          <a:lstStyle/>
          <a:p>
            <a:r>
              <a:rPr lang="en-GB" dirty="0"/>
              <a:t>Things to consider for effective targeted intervention </a:t>
            </a:r>
            <a:endParaRPr lang="en-US" dirty="0"/>
          </a:p>
        </p:txBody>
      </p:sp>
      <p:sp>
        <p:nvSpPr>
          <p:cNvPr id="3" name="Content Placeholder 2">
            <a:extLst>
              <a:ext uri="{FF2B5EF4-FFF2-40B4-BE49-F238E27FC236}">
                <a16:creationId xmlns:a16="http://schemas.microsoft.com/office/drawing/2014/main" id="{DB7015EF-121C-2447-9CA1-B9CAAECE9315}"/>
              </a:ext>
            </a:extLst>
          </p:cNvPr>
          <p:cNvSpPr>
            <a:spLocks noGrp="1"/>
          </p:cNvSpPr>
          <p:nvPr>
            <p:ph idx="1"/>
          </p:nvPr>
        </p:nvSpPr>
        <p:spPr/>
        <p:txBody>
          <a:bodyPr/>
          <a:lstStyle/>
          <a:p>
            <a:r>
              <a:rPr lang="en-GB" dirty="0"/>
              <a:t>Context of the difficulties </a:t>
            </a:r>
          </a:p>
          <a:p>
            <a:r>
              <a:rPr lang="en-GB" dirty="0"/>
              <a:t>Not always doing something to the young person – environmental changes / staffing changes </a:t>
            </a:r>
          </a:p>
          <a:p>
            <a:r>
              <a:rPr lang="en-GB" dirty="0"/>
              <a:t>Where is the pupils voice within the process? </a:t>
            </a:r>
          </a:p>
          <a:p>
            <a:r>
              <a:rPr lang="en-GB" u="sng" dirty="0"/>
              <a:t>Remember</a:t>
            </a:r>
            <a:r>
              <a:rPr lang="en-GB" dirty="0"/>
              <a:t> …….</a:t>
            </a:r>
          </a:p>
          <a:p>
            <a:r>
              <a:rPr lang="en-GB" dirty="0"/>
              <a:t>Interventions are more likely to be successful if there are willing participants. </a:t>
            </a:r>
            <a:endParaRPr lang="en-US" dirty="0"/>
          </a:p>
        </p:txBody>
      </p:sp>
    </p:spTree>
    <p:extLst>
      <p:ext uri="{BB962C8B-B14F-4D97-AF65-F5344CB8AC3E}">
        <p14:creationId xmlns:p14="http://schemas.microsoft.com/office/powerpoint/2010/main" val="990928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CE44-55B0-0348-A0F0-D27230928E7C}"/>
              </a:ext>
            </a:extLst>
          </p:cNvPr>
          <p:cNvSpPr>
            <a:spLocks noGrp="1"/>
          </p:cNvSpPr>
          <p:nvPr>
            <p:ph type="title"/>
          </p:nvPr>
        </p:nvSpPr>
        <p:spPr/>
        <p:txBody>
          <a:bodyPr/>
          <a:lstStyle/>
          <a:p>
            <a:r>
              <a:rPr lang="en-GB" b="1" cap="all" dirty="0"/>
              <a:t>THE BOX CONTENTS</a:t>
            </a:r>
            <a:br>
              <a:rPr lang="en-GB" b="1" cap="all" dirty="0"/>
            </a:br>
            <a:endParaRPr lang="en-US" dirty="0"/>
          </a:p>
        </p:txBody>
      </p:sp>
      <p:pic>
        <p:nvPicPr>
          <p:cNvPr id="5" name="Content Placeholder 4">
            <a:extLst>
              <a:ext uri="{FF2B5EF4-FFF2-40B4-BE49-F238E27FC236}">
                <a16:creationId xmlns:a16="http://schemas.microsoft.com/office/drawing/2014/main" id="{88C0794D-B93B-F943-9FA9-FCAE3DA5C899}"/>
              </a:ext>
            </a:extLst>
          </p:cNvPr>
          <p:cNvPicPr>
            <a:picLocks noGrp="1" noChangeAspect="1"/>
          </p:cNvPicPr>
          <p:nvPr>
            <p:ph sz="half" idx="1"/>
          </p:nvPr>
        </p:nvPicPr>
        <p:blipFill>
          <a:blip r:embed="rId2"/>
          <a:stretch>
            <a:fillRect/>
          </a:stretch>
        </p:blipFill>
        <p:spPr>
          <a:xfrm>
            <a:off x="838200" y="2275821"/>
            <a:ext cx="5181600" cy="3450945"/>
          </a:xfrm>
          <a:prstGeom prst="rect">
            <a:avLst/>
          </a:prstGeom>
        </p:spPr>
      </p:pic>
      <p:sp>
        <p:nvSpPr>
          <p:cNvPr id="4" name="Content Placeholder 3">
            <a:extLst>
              <a:ext uri="{FF2B5EF4-FFF2-40B4-BE49-F238E27FC236}">
                <a16:creationId xmlns:a16="http://schemas.microsoft.com/office/drawing/2014/main" id="{86FD265C-757B-744C-A3B4-630553B17A5C}"/>
              </a:ext>
            </a:extLst>
          </p:cNvPr>
          <p:cNvSpPr>
            <a:spLocks noGrp="1"/>
          </p:cNvSpPr>
          <p:nvPr>
            <p:ph sz="half" idx="2"/>
          </p:nvPr>
        </p:nvSpPr>
        <p:spPr/>
        <p:txBody>
          <a:bodyPr>
            <a:normAutofit fontScale="62500" lnSpcReduction="20000"/>
          </a:bodyPr>
          <a:lstStyle/>
          <a:p>
            <a:pPr fontAlgn="base"/>
            <a:r>
              <a:rPr lang="en-GB" dirty="0"/>
              <a:t>Demonstration CD-Rom</a:t>
            </a:r>
          </a:p>
          <a:p>
            <a:pPr fontAlgn="base"/>
            <a:r>
              <a:rPr lang="en-GB" dirty="0"/>
              <a:t>Page Resource Book including Assessment Sheets and Keywords Checklist</a:t>
            </a:r>
          </a:p>
          <a:p>
            <a:pPr fontAlgn="base"/>
            <a:r>
              <a:rPr lang="en-GB" dirty="0"/>
              <a:t>Box containing 26 plastic letters</a:t>
            </a:r>
          </a:p>
          <a:p>
            <a:pPr fontAlgn="base"/>
            <a:r>
              <a:rPr lang="en-GB" dirty="0"/>
              <a:t>Sounds Board</a:t>
            </a:r>
          </a:p>
          <a:p>
            <a:pPr fontAlgn="base"/>
            <a:r>
              <a:rPr lang="en-GB" dirty="0"/>
              <a:t>Keyword Boards</a:t>
            </a:r>
          </a:p>
          <a:p>
            <a:pPr fontAlgn="base"/>
            <a:r>
              <a:rPr lang="en-GB" dirty="0"/>
              <a:t>Sets of Keyword Cards</a:t>
            </a:r>
          </a:p>
          <a:p>
            <a:pPr fontAlgn="base"/>
            <a:r>
              <a:rPr lang="en-GB" dirty="0"/>
              <a:t>Handwriting Formation Boards</a:t>
            </a:r>
          </a:p>
          <a:p>
            <a:pPr fontAlgn="base"/>
            <a:r>
              <a:rPr lang="en-GB" dirty="0"/>
              <a:t>Number formation Board</a:t>
            </a:r>
          </a:p>
          <a:p>
            <a:pPr fontAlgn="base"/>
            <a:r>
              <a:rPr lang="en-GB" dirty="0"/>
              <a:t>Whiteboard and Pen</a:t>
            </a:r>
          </a:p>
          <a:p>
            <a:pPr fontAlgn="base"/>
            <a:r>
              <a:rPr lang="en-GB" dirty="0"/>
              <a:t>Record of Achievement booklets (photocopiable)</a:t>
            </a:r>
          </a:p>
          <a:p>
            <a:pPr fontAlgn="base"/>
            <a:r>
              <a:rPr lang="en-GB" dirty="0"/>
              <a:t>Record of Work sheets (photocopiable)</a:t>
            </a:r>
          </a:p>
          <a:p>
            <a:pPr fontAlgn="base"/>
            <a:r>
              <a:rPr lang="en-GB" dirty="0"/>
              <a:t>Instruction Guide</a:t>
            </a:r>
          </a:p>
          <a:p>
            <a:endParaRPr lang="en-US" dirty="0"/>
          </a:p>
        </p:txBody>
      </p:sp>
    </p:spTree>
    <p:extLst>
      <p:ext uri="{BB962C8B-B14F-4D97-AF65-F5344CB8AC3E}">
        <p14:creationId xmlns:p14="http://schemas.microsoft.com/office/powerpoint/2010/main" val="935949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82093-F0B1-EE4E-B4DE-D49EC2E0E9EB}"/>
              </a:ext>
            </a:extLst>
          </p:cNvPr>
          <p:cNvSpPr>
            <a:spLocks noGrp="1"/>
          </p:cNvSpPr>
          <p:nvPr>
            <p:ph type="title"/>
          </p:nvPr>
        </p:nvSpPr>
        <p:spPr/>
        <p:txBody>
          <a:bodyPr/>
          <a:lstStyle/>
          <a:p>
            <a:r>
              <a:rPr lang="en-GB" dirty="0"/>
              <a:t>The Number Box</a:t>
            </a:r>
            <a:endParaRPr lang="en-US" dirty="0"/>
          </a:p>
        </p:txBody>
      </p:sp>
      <p:sp>
        <p:nvSpPr>
          <p:cNvPr id="3" name="Content Placeholder 2">
            <a:extLst>
              <a:ext uri="{FF2B5EF4-FFF2-40B4-BE49-F238E27FC236}">
                <a16:creationId xmlns:a16="http://schemas.microsoft.com/office/drawing/2014/main" id="{CF84C3FC-6DB5-8B4E-B211-16E14636AEFE}"/>
              </a:ext>
            </a:extLst>
          </p:cNvPr>
          <p:cNvSpPr>
            <a:spLocks noGrp="1"/>
          </p:cNvSpPr>
          <p:nvPr>
            <p:ph sz="half" idx="1"/>
          </p:nvPr>
        </p:nvSpPr>
        <p:spPr/>
        <p:txBody>
          <a:bodyPr>
            <a:normAutofit fontScale="62500" lnSpcReduction="20000"/>
          </a:bodyPr>
          <a:lstStyle/>
          <a:p>
            <a:pPr fontAlgn="base"/>
            <a:r>
              <a:rPr lang="en-GB" b="1" cap="all" dirty="0"/>
              <a:t>WHAT IS IT?</a:t>
            </a:r>
          </a:p>
          <a:p>
            <a:pPr fontAlgn="base"/>
            <a:r>
              <a:rPr lang="en-GB" dirty="0"/>
              <a:t>The Number Box is a multi sensory teaching programme and maths resource. It was designed for those children who struggle with maths for one of several reasons.</a:t>
            </a:r>
          </a:p>
          <a:p>
            <a:pPr fontAlgn="base"/>
            <a:r>
              <a:rPr lang="en-GB" dirty="0"/>
              <a:t>Dyslexic children find sequential skills, organisation and spatial operations in maths more challenging, and require resources and patient teaching.</a:t>
            </a:r>
          </a:p>
          <a:p>
            <a:pPr fontAlgn="base"/>
            <a:r>
              <a:rPr lang="en-GB" dirty="0"/>
              <a:t>Children who have receptive and expressive language difficulties may take longer to understand and use the complex maths vocabulary.</a:t>
            </a:r>
          </a:p>
          <a:p>
            <a:pPr fontAlgn="base"/>
            <a:r>
              <a:rPr lang="en-GB" dirty="0"/>
              <a:t>Dyscalculic children have great difficulty understanding the concept of number at all and may stay working with the resources and programme of The Number Box through the Infant school and on into Junior school.</a:t>
            </a:r>
          </a:p>
          <a:p>
            <a:endParaRPr lang="en-US" dirty="0"/>
          </a:p>
        </p:txBody>
      </p:sp>
      <p:pic>
        <p:nvPicPr>
          <p:cNvPr id="5" name="Content Placeholder 4">
            <a:extLst>
              <a:ext uri="{FF2B5EF4-FFF2-40B4-BE49-F238E27FC236}">
                <a16:creationId xmlns:a16="http://schemas.microsoft.com/office/drawing/2014/main" id="{5C4383C0-323D-8147-A5E4-23841350B9EE}"/>
              </a:ext>
            </a:extLst>
          </p:cNvPr>
          <p:cNvPicPr>
            <a:picLocks noGrp="1" noChangeAspect="1"/>
          </p:cNvPicPr>
          <p:nvPr>
            <p:ph sz="half" idx="2"/>
          </p:nvPr>
        </p:nvPicPr>
        <p:blipFill>
          <a:blip r:embed="rId2"/>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2810188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5504-DBDB-E84C-9873-70F5B6915B32}"/>
              </a:ext>
            </a:extLst>
          </p:cNvPr>
          <p:cNvSpPr>
            <a:spLocks noGrp="1"/>
          </p:cNvSpPr>
          <p:nvPr>
            <p:ph type="title"/>
          </p:nvPr>
        </p:nvSpPr>
        <p:spPr/>
        <p:txBody>
          <a:bodyPr/>
          <a:lstStyle/>
          <a:p>
            <a:r>
              <a:rPr lang="en-GB" b="1" cap="all" dirty="0"/>
              <a:t>THE BOX CONTENTS</a:t>
            </a:r>
            <a:br>
              <a:rPr lang="en-GB" b="1" cap="all" dirty="0"/>
            </a:br>
            <a:endParaRPr lang="en-US" dirty="0"/>
          </a:p>
        </p:txBody>
      </p:sp>
      <p:pic>
        <p:nvPicPr>
          <p:cNvPr id="5" name="Content Placeholder 4">
            <a:extLst>
              <a:ext uri="{FF2B5EF4-FFF2-40B4-BE49-F238E27FC236}">
                <a16:creationId xmlns:a16="http://schemas.microsoft.com/office/drawing/2014/main" id="{C24D4EFD-F63C-4440-841E-B63F0F4090EC}"/>
              </a:ext>
            </a:extLst>
          </p:cNvPr>
          <p:cNvPicPr>
            <a:picLocks noGrp="1" noChangeAspect="1"/>
          </p:cNvPicPr>
          <p:nvPr>
            <p:ph sz="half" idx="1"/>
          </p:nvPr>
        </p:nvPicPr>
        <p:blipFill>
          <a:blip r:embed="rId2"/>
          <a:stretch>
            <a:fillRect/>
          </a:stretch>
        </p:blipFill>
        <p:spPr>
          <a:xfrm>
            <a:off x="838200" y="2268696"/>
            <a:ext cx="5181600" cy="3465195"/>
          </a:xfrm>
          <a:prstGeom prst="rect">
            <a:avLst/>
          </a:prstGeom>
        </p:spPr>
      </p:pic>
      <p:sp>
        <p:nvSpPr>
          <p:cNvPr id="4" name="Content Placeholder 3">
            <a:extLst>
              <a:ext uri="{FF2B5EF4-FFF2-40B4-BE49-F238E27FC236}">
                <a16:creationId xmlns:a16="http://schemas.microsoft.com/office/drawing/2014/main" id="{FE0B9054-95AC-5648-AF80-268672B42129}"/>
              </a:ext>
            </a:extLst>
          </p:cNvPr>
          <p:cNvSpPr>
            <a:spLocks noGrp="1"/>
          </p:cNvSpPr>
          <p:nvPr>
            <p:ph sz="half" idx="2"/>
          </p:nvPr>
        </p:nvSpPr>
        <p:spPr/>
        <p:txBody>
          <a:bodyPr>
            <a:normAutofit fontScale="32500" lnSpcReduction="20000"/>
          </a:bodyPr>
          <a:lstStyle/>
          <a:p>
            <a:pPr fontAlgn="base"/>
            <a:r>
              <a:rPr lang="en-GB" dirty="0"/>
              <a:t>The contents are:</a:t>
            </a:r>
          </a:p>
          <a:p>
            <a:pPr fontAlgn="base"/>
            <a:r>
              <a:rPr lang="en-GB" dirty="0"/>
              <a:t>Fully illustrated, 26 page Instruction Guide</a:t>
            </a:r>
          </a:p>
          <a:p>
            <a:pPr fontAlgn="base"/>
            <a:r>
              <a:rPr lang="en-GB" dirty="0"/>
              <a:t>16 page Additional Activities Booklet</a:t>
            </a:r>
          </a:p>
          <a:p>
            <a:pPr fontAlgn="base"/>
            <a:r>
              <a:rPr lang="en-GB" dirty="0"/>
              <a:t>Box containing magnetic numbers 0-10</a:t>
            </a:r>
          </a:p>
          <a:p>
            <a:pPr fontAlgn="base"/>
            <a:r>
              <a:rPr lang="en-GB" dirty="0"/>
              <a:t>Box containing 50 counting cubes</a:t>
            </a:r>
          </a:p>
          <a:p>
            <a:pPr fontAlgn="base"/>
            <a:r>
              <a:rPr lang="en-GB" dirty="0"/>
              <a:t>Box containing 50 coins</a:t>
            </a:r>
          </a:p>
          <a:p>
            <a:pPr fontAlgn="base"/>
            <a:r>
              <a:rPr lang="en-GB" dirty="0"/>
              <a:t>Box containing 8 Solid Geometrical Shapes</a:t>
            </a:r>
          </a:p>
          <a:p>
            <a:pPr fontAlgn="base"/>
            <a:r>
              <a:rPr lang="en-GB" dirty="0"/>
              <a:t>Clock Face</a:t>
            </a:r>
          </a:p>
          <a:p>
            <a:pPr fontAlgn="base"/>
            <a:r>
              <a:rPr lang="en-GB" dirty="0"/>
              <a:t>‘Magic’ Tape Measure and Instructions</a:t>
            </a:r>
          </a:p>
          <a:p>
            <a:pPr fontAlgn="base"/>
            <a:r>
              <a:rPr lang="en-GB" dirty="0"/>
              <a:t>Number Base Board</a:t>
            </a:r>
          </a:p>
          <a:p>
            <a:pPr fontAlgn="base"/>
            <a:r>
              <a:rPr lang="en-GB" dirty="0"/>
              <a:t>Geometrical Shapes Base Board</a:t>
            </a:r>
          </a:p>
          <a:p>
            <a:pPr fontAlgn="base"/>
            <a:r>
              <a:rPr lang="en-GB" dirty="0"/>
              <a:t>Hundred Squares Board</a:t>
            </a:r>
          </a:p>
          <a:p>
            <a:pPr fontAlgn="base"/>
            <a:r>
              <a:rPr lang="en-GB" dirty="0"/>
              <a:t>Set Number Cards 0-10</a:t>
            </a:r>
          </a:p>
          <a:p>
            <a:pPr fontAlgn="base"/>
            <a:r>
              <a:rPr lang="en-GB" dirty="0"/>
              <a:t>Set Number Cards 0-20</a:t>
            </a:r>
          </a:p>
          <a:p>
            <a:pPr fontAlgn="base"/>
            <a:r>
              <a:rPr lang="en-GB" dirty="0"/>
              <a:t>Set Symbols Cards × – + = ÷.</a:t>
            </a:r>
          </a:p>
          <a:p>
            <a:pPr fontAlgn="base"/>
            <a:r>
              <a:rPr lang="en-GB" dirty="0"/>
              <a:t>Set Geometrical Shapes Cards</a:t>
            </a:r>
          </a:p>
          <a:p>
            <a:pPr fontAlgn="base"/>
            <a:r>
              <a:rPr lang="en-GB" dirty="0"/>
              <a:t>Numbers Formation Strip</a:t>
            </a:r>
          </a:p>
          <a:p>
            <a:pPr fontAlgn="base"/>
            <a:r>
              <a:rPr lang="en-GB" dirty="0"/>
              <a:t>Tables Lines 1-10</a:t>
            </a:r>
          </a:p>
          <a:p>
            <a:endParaRPr lang="en-US" dirty="0"/>
          </a:p>
        </p:txBody>
      </p:sp>
    </p:spTree>
    <p:extLst>
      <p:ext uri="{BB962C8B-B14F-4D97-AF65-F5344CB8AC3E}">
        <p14:creationId xmlns:p14="http://schemas.microsoft.com/office/powerpoint/2010/main" val="3751762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6052-39F1-9F4B-8A05-87F933F298E1}"/>
              </a:ext>
            </a:extLst>
          </p:cNvPr>
          <p:cNvSpPr>
            <a:spLocks noGrp="1"/>
          </p:cNvSpPr>
          <p:nvPr>
            <p:ph type="title"/>
          </p:nvPr>
        </p:nvSpPr>
        <p:spPr/>
        <p:txBody>
          <a:bodyPr/>
          <a:lstStyle/>
          <a:p>
            <a:r>
              <a:rPr lang="en-GB" b="1" cap="all" dirty="0"/>
              <a:t>BENEFITS</a:t>
            </a:r>
            <a:br>
              <a:rPr lang="en-GB" b="1" cap="all" dirty="0"/>
            </a:br>
            <a:endParaRPr lang="en-US" dirty="0"/>
          </a:p>
        </p:txBody>
      </p:sp>
      <p:sp>
        <p:nvSpPr>
          <p:cNvPr id="3" name="Content Placeholder 2">
            <a:extLst>
              <a:ext uri="{FF2B5EF4-FFF2-40B4-BE49-F238E27FC236}">
                <a16:creationId xmlns:a16="http://schemas.microsoft.com/office/drawing/2014/main" id="{C0AAD52D-A66F-6946-B7CB-488C39C7B58B}"/>
              </a:ext>
            </a:extLst>
          </p:cNvPr>
          <p:cNvSpPr>
            <a:spLocks noGrp="1"/>
          </p:cNvSpPr>
          <p:nvPr>
            <p:ph idx="1"/>
          </p:nvPr>
        </p:nvSpPr>
        <p:spPr/>
        <p:txBody>
          <a:bodyPr>
            <a:normAutofit fontScale="77500" lnSpcReduction="20000"/>
          </a:bodyPr>
          <a:lstStyle/>
          <a:p>
            <a:pPr fontAlgn="base"/>
            <a:r>
              <a:rPr lang="en-GB" dirty="0"/>
              <a:t>The Five Minute Box was designed within school settings to fulfil several purposes:</a:t>
            </a:r>
          </a:p>
          <a:p>
            <a:pPr fontAlgn="base"/>
            <a:r>
              <a:rPr lang="en-GB" dirty="0"/>
              <a:t>To screen all children on entering school at age 5 to ensure that none ‘slip through the net’ and to provide baseline data for school records.</a:t>
            </a:r>
          </a:p>
          <a:p>
            <a:pPr fontAlgn="base"/>
            <a:r>
              <a:rPr lang="en-GB" dirty="0"/>
              <a:t>To provide an easy to manage teaching system for any child who needed extra time to learn or to consolidate basic skills, managed by a Teaching Assistant for a few minutes a day.</a:t>
            </a:r>
          </a:p>
          <a:p>
            <a:pPr fontAlgn="base"/>
            <a:r>
              <a:rPr lang="en-GB" dirty="0"/>
              <a:t>To ensure that any child who may turn out to be dyslexic has had multi-sensory teaching for 2 years rather than waiting to be diagnosed at the age of 7 and then having to start from the beginning again.</a:t>
            </a:r>
          </a:p>
          <a:p>
            <a:pPr fontAlgn="base"/>
            <a:r>
              <a:rPr lang="en-GB" dirty="0"/>
              <a:t>To work alongside any phonic reading and spelling scheme already in place in school</a:t>
            </a:r>
          </a:p>
          <a:p>
            <a:pPr fontAlgn="base"/>
            <a:r>
              <a:rPr lang="en-GB" dirty="0"/>
              <a:t>Most importantly, it is a system that children engage in with the utmost enthusiasm, taking ownership of their learning and progressing from the very first time they open the Box.</a:t>
            </a:r>
          </a:p>
          <a:p>
            <a:endParaRPr lang="en-US" dirty="0"/>
          </a:p>
        </p:txBody>
      </p:sp>
    </p:spTree>
    <p:extLst>
      <p:ext uri="{BB962C8B-B14F-4D97-AF65-F5344CB8AC3E}">
        <p14:creationId xmlns:p14="http://schemas.microsoft.com/office/powerpoint/2010/main" val="1708346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E99E-8B62-854A-9694-94C3C8E9B58F}"/>
              </a:ext>
            </a:extLst>
          </p:cNvPr>
          <p:cNvSpPr>
            <a:spLocks noGrp="1"/>
          </p:cNvSpPr>
          <p:nvPr>
            <p:ph type="title"/>
          </p:nvPr>
        </p:nvSpPr>
        <p:spPr/>
        <p:txBody>
          <a:bodyPr/>
          <a:lstStyle/>
          <a:p>
            <a:r>
              <a:rPr lang="en-GB" dirty="0"/>
              <a:t>On Track Maths - </a:t>
            </a:r>
            <a:endParaRPr lang="en-US" dirty="0"/>
          </a:p>
        </p:txBody>
      </p:sp>
      <p:sp>
        <p:nvSpPr>
          <p:cNvPr id="3" name="Content Placeholder 2">
            <a:extLst>
              <a:ext uri="{FF2B5EF4-FFF2-40B4-BE49-F238E27FC236}">
                <a16:creationId xmlns:a16="http://schemas.microsoft.com/office/drawing/2014/main" id="{BA581B4A-D0EE-7343-85AC-BA454A01251B}"/>
              </a:ext>
            </a:extLst>
          </p:cNvPr>
          <p:cNvSpPr>
            <a:spLocks noGrp="1"/>
          </p:cNvSpPr>
          <p:nvPr>
            <p:ph idx="1"/>
          </p:nvPr>
        </p:nvSpPr>
        <p:spPr/>
        <p:txBody>
          <a:bodyPr>
            <a:normAutofit fontScale="62500" lnSpcReduction="20000"/>
          </a:bodyPr>
          <a:lstStyle/>
          <a:p>
            <a:r>
              <a:rPr lang="en-GB" b="1" dirty="0"/>
              <a:t>Step 1 - Select children who require intervention</a:t>
            </a:r>
            <a:br>
              <a:rPr lang="en-GB" dirty="0"/>
            </a:br>
            <a:r>
              <a:rPr lang="en-GB" dirty="0"/>
              <a:t>Use classroom observation and children’s work to identify children who may require intervention in a</a:t>
            </a:r>
            <a:br>
              <a:rPr lang="en-GB" dirty="0"/>
            </a:br>
            <a:r>
              <a:rPr lang="en-GB" dirty="0"/>
              <a:t>specific area of the maths curriculum.</a:t>
            </a:r>
            <a:br>
              <a:rPr lang="en-GB" dirty="0"/>
            </a:br>
            <a:br>
              <a:rPr lang="en-GB" dirty="0"/>
            </a:br>
            <a:r>
              <a:rPr lang="en-GB" b="1" dirty="0"/>
              <a:t>Step 2 - Identify secure knowledge</a:t>
            </a:r>
            <a:br>
              <a:rPr lang="en-GB" dirty="0"/>
            </a:br>
            <a:r>
              <a:rPr lang="en-GB" dirty="0"/>
              <a:t>Use the identification grids in the </a:t>
            </a:r>
            <a:r>
              <a:rPr lang="en-GB" i="1" dirty="0"/>
              <a:t>Teacher’s Guide</a:t>
            </a:r>
            <a:r>
              <a:rPr lang="en-GB" dirty="0"/>
              <a:t> to map children’s secure knowledge and understanding. This will help identify at what point and in which year of the curriculum their understanding falters.</a:t>
            </a:r>
            <a:br>
              <a:rPr lang="en-GB" dirty="0"/>
            </a:br>
            <a:br>
              <a:rPr lang="en-GB" dirty="0"/>
            </a:br>
            <a:r>
              <a:rPr lang="en-GB" b="1" dirty="0"/>
              <a:t>Step 3 - Plan intervention</a:t>
            </a:r>
            <a:br>
              <a:rPr lang="en-GB" dirty="0"/>
            </a:br>
            <a:r>
              <a:rPr lang="en-GB" dirty="0"/>
              <a:t>Each year of the curriculum has a clear programme of 20-minute lessons for each topic. Select the</a:t>
            </a:r>
            <a:br>
              <a:rPr lang="en-GB" dirty="0"/>
            </a:br>
            <a:r>
              <a:rPr lang="en-GB" dirty="0"/>
              <a:t>appropriate set of lessons from the Activity Pack – starting from the last secure base of knowledge.</a:t>
            </a:r>
            <a:br>
              <a:rPr lang="en-GB" dirty="0"/>
            </a:br>
            <a:br>
              <a:rPr lang="en-GB" dirty="0"/>
            </a:br>
            <a:r>
              <a:rPr lang="en-GB" b="1" dirty="0"/>
              <a:t>Step 4 - Deliver intervention</a:t>
            </a:r>
            <a:br>
              <a:rPr lang="en-GB" dirty="0"/>
            </a:br>
            <a:r>
              <a:rPr lang="en-GB" dirty="0"/>
              <a:t>Deliver the lessons, one per day. These are carefully structured to build sequentially, strengthening</a:t>
            </a:r>
            <a:br>
              <a:rPr lang="en-GB" dirty="0"/>
            </a:br>
            <a:r>
              <a:rPr lang="en-GB" dirty="0"/>
              <a:t>and reinforcing learning.</a:t>
            </a:r>
            <a:br>
              <a:rPr lang="en-GB" dirty="0"/>
            </a:br>
            <a:br>
              <a:rPr lang="en-GB" dirty="0"/>
            </a:br>
            <a:r>
              <a:rPr lang="en-GB" b="1" dirty="0"/>
              <a:t>Step 5 - Assess</a:t>
            </a:r>
            <a:br>
              <a:rPr lang="en-GB" dirty="0"/>
            </a:br>
            <a:r>
              <a:rPr lang="en-GB" dirty="0"/>
              <a:t>On the final day of the intervention, assess what each child in the group is able to do</a:t>
            </a:r>
            <a:br>
              <a:rPr lang="en-GB" dirty="0"/>
            </a:br>
            <a:r>
              <a:rPr lang="en-GB" dirty="0"/>
              <a:t>independently and identify the next steps for their learning.</a:t>
            </a:r>
            <a:endParaRPr lang="en-US" dirty="0"/>
          </a:p>
        </p:txBody>
      </p:sp>
    </p:spTree>
    <p:extLst>
      <p:ext uri="{BB962C8B-B14F-4D97-AF65-F5344CB8AC3E}">
        <p14:creationId xmlns:p14="http://schemas.microsoft.com/office/powerpoint/2010/main" val="2611297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D3408-E4BC-2848-8A88-70F042BD792F}"/>
              </a:ext>
            </a:extLst>
          </p:cNvPr>
          <p:cNvSpPr>
            <a:spLocks noGrp="1"/>
          </p:cNvSpPr>
          <p:nvPr>
            <p:ph type="title"/>
          </p:nvPr>
        </p:nvSpPr>
        <p:spPr/>
        <p:txBody>
          <a:bodyPr/>
          <a:lstStyle/>
          <a:p>
            <a:r>
              <a:rPr lang="en-GB" dirty="0"/>
              <a:t>Numicon Intervention Programme</a:t>
            </a:r>
            <a:endParaRPr lang="en-US" dirty="0"/>
          </a:p>
        </p:txBody>
      </p:sp>
      <p:sp>
        <p:nvSpPr>
          <p:cNvPr id="3" name="Content Placeholder 2">
            <a:extLst>
              <a:ext uri="{FF2B5EF4-FFF2-40B4-BE49-F238E27FC236}">
                <a16:creationId xmlns:a16="http://schemas.microsoft.com/office/drawing/2014/main" id="{41FEB352-9ECE-9F41-A843-472A5C9B8A96}"/>
              </a:ext>
            </a:extLst>
          </p:cNvPr>
          <p:cNvSpPr>
            <a:spLocks noGrp="1"/>
          </p:cNvSpPr>
          <p:nvPr>
            <p:ph idx="1"/>
          </p:nvPr>
        </p:nvSpPr>
        <p:spPr/>
        <p:txBody>
          <a:bodyPr/>
          <a:lstStyle/>
          <a:p>
            <a:pPr marL="0" indent="0">
              <a:buNone/>
            </a:pPr>
            <a:r>
              <a:rPr lang="en-GB" dirty="0"/>
              <a:t>The programme aims to:</a:t>
            </a:r>
          </a:p>
          <a:p>
            <a:r>
              <a:rPr lang="en-GB" dirty="0"/>
              <a:t>Enable children to develop the skills and understanding that will allow them to participate successfully in their class lessons</a:t>
            </a:r>
          </a:p>
          <a:p>
            <a:r>
              <a:rPr lang="en-GB" dirty="0"/>
              <a:t>Narrowing the gap between the least able and their average-achieving peers.</a:t>
            </a:r>
          </a:p>
          <a:p>
            <a:r>
              <a:rPr lang="en-GB" dirty="0"/>
              <a:t>Students for whom the gap is the widest may need to spend longer at a pace that suits their needs, or use Breaking Barriers</a:t>
            </a:r>
          </a:p>
          <a:p>
            <a:pPr marL="0" indent="0">
              <a:buNone/>
            </a:pPr>
            <a:r>
              <a:rPr lang="en-US" dirty="0">
                <a:hlinkClick r:id="rId2"/>
              </a:rPr>
              <a:t>https://www.youtube.com/watch?list=PLBF1015962E7C299D&amp;time_continue=31&amp;v=YiCoQ9qx51w</a:t>
            </a:r>
            <a:endParaRPr lang="en-US" dirty="0"/>
          </a:p>
          <a:p>
            <a:pPr marL="0" indent="0">
              <a:buNone/>
            </a:pPr>
            <a:endParaRPr lang="en-US" dirty="0"/>
          </a:p>
        </p:txBody>
      </p:sp>
    </p:spTree>
    <p:extLst>
      <p:ext uri="{BB962C8B-B14F-4D97-AF65-F5344CB8AC3E}">
        <p14:creationId xmlns:p14="http://schemas.microsoft.com/office/powerpoint/2010/main" val="1991490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4082"/>
          </a:xfrm>
        </p:spPr>
        <p:txBody>
          <a:bodyPr>
            <a:normAutofit fontScale="90000"/>
          </a:bodyPr>
          <a:lstStyle/>
          <a:p>
            <a:pPr algn="l"/>
            <a:r>
              <a:rPr lang="en-GB" dirty="0"/>
              <a:t>Closing the Gap – independence </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4410" y="1052513"/>
            <a:ext cx="8003181"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5843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40FB7-EE98-BA45-9659-DA9A21CDAD4F}"/>
              </a:ext>
            </a:extLst>
          </p:cNvPr>
          <p:cNvSpPr>
            <a:spLocks noGrp="1"/>
          </p:cNvSpPr>
          <p:nvPr>
            <p:ph type="title"/>
          </p:nvPr>
        </p:nvSpPr>
        <p:spPr/>
        <p:txBody>
          <a:bodyPr/>
          <a:lstStyle/>
          <a:p>
            <a:r>
              <a:rPr lang="en-GB" dirty="0"/>
              <a:t>Plenary and Evaluation </a:t>
            </a:r>
            <a:endParaRPr lang="en-US" dirty="0"/>
          </a:p>
        </p:txBody>
      </p:sp>
      <p:sp>
        <p:nvSpPr>
          <p:cNvPr id="3" name="Content Placeholder 2">
            <a:extLst>
              <a:ext uri="{FF2B5EF4-FFF2-40B4-BE49-F238E27FC236}">
                <a16:creationId xmlns:a16="http://schemas.microsoft.com/office/drawing/2014/main" id="{43F12E41-D849-8A48-BF5F-6CF1F08FE61E}"/>
              </a:ext>
            </a:extLst>
          </p:cNvPr>
          <p:cNvSpPr>
            <a:spLocks noGrp="1"/>
          </p:cNvSpPr>
          <p:nvPr>
            <p:ph idx="1"/>
          </p:nvPr>
        </p:nvSpPr>
        <p:spPr/>
        <p:txBody>
          <a:bodyPr/>
          <a:lstStyle/>
          <a:p>
            <a:pPr marL="0" indent="0">
              <a:buNone/>
            </a:pPr>
            <a:r>
              <a:rPr lang="en-GB" dirty="0"/>
              <a:t>Three things that you have taken from today and are going to act on. </a:t>
            </a:r>
          </a:p>
          <a:p>
            <a:pPr marL="0" indent="0">
              <a:buNone/>
            </a:pPr>
            <a:r>
              <a:rPr lang="en-GB" dirty="0"/>
              <a:t>What do you think the impact will be in your school? </a:t>
            </a:r>
          </a:p>
          <a:p>
            <a:pPr marL="0" indent="0">
              <a:buNone/>
            </a:pPr>
            <a:r>
              <a:rPr lang="en-GB" dirty="0"/>
              <a:t>Thank you for your participation and enthusiasm! </a:t>
            </a:r>
          </a:p>
          <a:p>
            <a:pPr marL="0" indent="0">
              <a:buNone/>
            </a:pPr>
            <a:endParaRPr lang="en-GB" dirty="0"/>
          </a:p>
          <a:p>
            <a:pPr marL="0" indent="0">
              <a:buNone/>
            </a:pPr>
            <a:endParaRPr lang="en-US" dirty="0"/>
          </a:p>
        </p:txBody>
      </p:sp>
    </p:spTree>
    <p:extLst>
      <p:ext uri="{BB962C8B-B14F-4D97-AF65-F5344CB8AC3E}">
        <p14:creationId xmlns:p14="http://schemas.microsoft.com/office/powerpoint/2010/main" val="1962183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A2231-2AF9-7242-A352-03DE0930B797}"/>
              </a:ext>
            </a:extLst>
          </p:cNvPr>
          <p:cNvSpPr>
            <a:spLocks noGrp="1"/>
          </p:cNvSpPr>
          <p:nvPr>
            <p:ph type="title"/>
          </p:nvPr>
        </p:nvSpPr>
        <p:spPr/>
        <p:txBody>
          <a:bodyPr/>
          <a:lstStyle/>
          <a:p>
            <a:r>
              <a:rPr lang="en-GB" dirty="0"/>
              <a:t>A Solution-focused approach </a:t>
            </a:r>
            <a:endParaRPr lang="en-US" dirty="0"/>
          </a:p>
        </p:txBody>
      </p:sp>
      <p:sp>
        <p:nvSpPr>
          <p:cNvPr id="3" name="Content Placeholder 2">
            <a:extLst>
              <a:ext uri="{FF2B5EF4-FFF2-40B4-BE49-F238E27FC236}">
                <a16:creationId xmlns:a16="http://schemas.microsoft.com/office/drawing/2014/main" id="{83C83996-FFE3-2645-9F1F-9033F1024580}"/>
              </a:ext>
            </a:extLst>
          </p:cNvPr>
          <p:cNvSpPr>
            <a:spLocks noGrp="1"/>
          </p:cNvSpPr>
          <p:nvPr>
            <p:ph idx="1"/>
          </p:nvPr>
        </p:nvSpPr>
        <p:spPr/>
        <p:txBody>
          <a:bodyPr/>
          <a:lstStyle/>
          <a:p>
            <a:r>
              <a:rPr lang="en-GB" dirty="0"/>
              <a:t>Continual graduates approach and the effectiveness of the assess aspect of the cycle need to be thoroughly tested. </a:t>
            </a:r>
          </a:p>
          <a:p>
            <a:r>
              <a:rPr lang="en-GB" dirty="0"/>
              <a:t>Is the intervention necessary – additional to or different from?</a:t>
            </a:r>
          </a:p>
          <a:p>
            <a:r>
              <a:rPr lang="en-GB" dirty="0"/>
              <a:t>Consideration of ‘assess, plan, do review’ cycle of the graduated approach. </a:t>
            </a:r>
          </a:p>
          <a:p>
            <a:r>
              <a:rPr lang="en-GB" dirty="0"/>
              <a:t>Evidence from the graduated response will help determine what the intervention and support should be put in place. </a:t>
            </a:r>
            <a:endParaRPr lang="en-US" dirty="0"/>
          </a:p>
        </p:txBody>
      </p:sp>
    </p:spTree>
    <p:extLst>
      <p:ext uri="{BB962C8B-B14F-4D97-AF65-F5344CB8AC3E}">
        <p14:creationId xmlns:p14="http://schemas.microsoft.com/office/powerpoint/2010/main" val="368108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7CDB-D639-D846-9626-670D4C895270}"/>
              </a:ext>
            </a:extLst>
          </p:cNvPr>
          <p:cNvSpPr>
            <a:spLocks noGrp="1"/>
          </p:cNvSpPr>
          <p:nvPr>
            <p:ph type="title"/>
          </p:nvPr>
        </p:nvSpPr>
        <p:spPr/>
        <p:txBody>
          <a:bodyPr/>
          <a:lstStyle/>
          <a:p>
            <a:r>
              <a:rPr lang="en-GB" dirty="0"/>
              <a:t>Assess</a:t>
            </a:r>
            <a:endParaRPr lang="en-US" dirty="0"/>
          </a:p>
        </p:txBody>
      </p:sp>
      <p:sp>
        <p:nvSpPr>
          <p:cNvPr id="3" name="Content Placeholder 2">
            <a:extLst>
              <a:ext uri="{FF2B5EF4-FFF2-40B4-BE49-F238E27FC236}">
                <a16:creationId xmlns:a16="http://schemas.microsoft.com/office/drawing/2014/main" id="{66678C80-0534-2144-B134-B5AE2A299A76}"/>
              </a:ext>
            </a:extLst>
          </p:cNvPr>
          <p:cNvSpPr>
            <a:spLocks noGrp="1"/>
          </p:cNvSpPr>
          <p:nvPr>
            <p:ph idx="1"/>
          </p:nvPr>
        </p:nvSpPr>
        <p:spPr/>
        <p:txBody>
          <a:bodyPr/>
          <a:lstStyle/>
          <a:p>
            <a:r>
              <a:rPr lang="en-GB" dirty="0"/>
              <a:t>What are the different needs that are not being met? </a:t>
            </a:r>
          </a:p>
          <a:p>
            <a:r>
              <a:rPr lang="en-GB" dirty="0"/>
              <a:t>What do we want to be different? </a:t>
            </a:r>
          </a:p>
          <a:p>
            <a:r>
              <a:rPr lang="en-GB" dirty="0"/>
              <a:t>What is impacting on and maintaining the difficulty or need? </a:t>
            </a:r>
          </a:p>
          <a:p>
            <a:endParaRPr lang="en-US" dirty="0"/>
          </a:p>
        </p:txBody>
      </p:sp>
    </p:spTree>
    <p:extLst>
      <p:ext uri="{BB962C8B-B14F-4D97-AF65-F5344CB8AC3E}">
        <p14:creationId xmlns:p14="http://schemas.microsoft.com/office/powerpoint/2010/main" val="1846397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96793-1E5C-E448-8E58-8687EBF624F9}"/>
              </a:ext>
            </a:extLst>
          </p:cNvPr>
          <p:cNvSpPr>
            <a:spLocks noGrp="1"/>
          </p:cNvSpPr>
          <p:nvPr>
            <p:ph type="title"/>
          </p:nvPr>
        </p:nvSpPr>
        <p:spPr/>
        <p:txBody>
          <a:bodyPr/>
          <a:lstStyle/>
          <a:p>
            <a:r>
              <a:rPr lang="en-GB" dirty="0"/>
              <a:t>Activity One </a:t>
            </a:r>
            <a:endParaRPr lang="en-US" dirty="0"/>
          </a:p>
        </p:txBody>
      </p:sp>
      <p:sp>
        <p:nvSpPr>
          <p:cNvPr id="3" name="Content Placeholder 2">
            <a:extLst>
              <a:ext uri="{FF2B5EF4-FFF2-40B4-BE49-F238E27FC236}">
                <a16:creationId xmlns:a16="http://schemas.microsoft.com/office/drawing/2014/main" id="{1EC5D816-B5E6-384D-BEC4-F33EAEC8C627}"/>
              </a:ext>
            </a:extLst>
          </p:cNvPr>
          <p:cNvSpPr>
            <a:spLocks noGrp="1"/>
          </p:cNvSpPr>
          <p:nvPr>
            <p:ph sz="half" idx="1"/>
          </p:nvPr>
        </p:nvSpPr>
        <p:spPr/>
        <p:txBody>
          <a:bodyPr/>
          <a:lstStyle/>
          <a:p>
            <a:r>
              <a:rPr lang="en-GB" dirty="0"/>
              <a:t>Think of a child on your SEN register and consider the previous questions.</a:t>
            </a:r>
          </a:p>
          <a:p>
            <a:r>
              <a:rPr lang="en-GB" dirty="0"/>
              <a:t>What other information do you need? </a:t>
            </a:r>
            <a:endParaRPr lang="en-US" dirty="0"/>
          </a:p>
        </p:txBody>
      </p:sp>
      <p:sp>
        <p:nvSpPr>
          <p:cNvPr id="4" name="Content Placeholder 3">
            <a:extLst>
              <a:ext uri="{FF2B5EF4-FFF2-40B4-BE49-F238E27FC236}">
                <a16:creationId xmlns:a16="http://schemas.microsoft.com/office/drawing/2014/main" id="{DF46816F-57C0-444E-B754-40DDFB023C05}"/>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506134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FB8C-B498-714C-84ED-8229ECB96FC7}"/>
              </a:ext>
            </a:extLst>
          </p:cNvPr>
          <p:cNvSpPr>
            <a:spLocks noGrp="1"/>
          </p:cNvSpPr>
          <p:nvPr>
            <p:ph type="title"/>
          </p:nvPr>
        </p:nvSpPr>
        <p:spPr/>
        <p:txBody>
          <a:bodyPr/>
          <a:lstStyle/>
          <a:p>
            <a:r>
              <a:rPr lang="en-GB" dirty="0"/>
              <a:t>This should draw on: </a:t>
            </a:r>
            <a:endParaRPr lang="en-US" dirty="0"/>
          </a:p>
        </p:txBody>
      </p:sp>
      <p:sp>
        <p:nvSpPr>
          <p:cNvPr id="3" name="Content Placeholder 2">
            <a:extLst>
              <a:ext uri="{FF2B5EF4-FFF2-40B4-BE49-F238E27FC236}">
                <a16:creationId xmlns:a16="http://schemas.microsoft.com/office/drawing/2014/main" id="{A6054FE5-7AA2-5B4F-ACD5-B9D4CF8FBB65}"/>
              </a:ext>
            </a:extLst>
          </p:cNvPr>
          <p:cNvSpPr>
            <a:spLocks noGrp="1"/>
          </p:cNvSpPr>
          <p:nvPr>
            <p:ph idx="1"/>
          </p:nvPr>
        </p:nvSpPr>
        <p:spPr/>
        <p:txBody>
          <a:bodyPr/>
          <a:lstStyle/>
          <a:p>
            <a:r>
              <a:rPr lang="en-GB" dirty="0"/>
              <a:t>The teacher’s assessment and experience of the pupil – information on pupil progress, attainment and behaviour</a:t>
            </a:r>
          </a:p>
          <a:p>
            <a:r>
              <a:rPr lang="en-GB" dirty="0"/>
              <a:t>The individual’s development in comparison to their peers</a:t>
            </a:r>
          </a:p>
          <a:p>
            <a:r>
              <a:rPr lang="en-GB" dirty="0"/>
              <a:t>The views and experience of parents </a:t>
            </a:r>
          </a:p>
          <a:p>
            <a:r>
              <a:rPr lang="en-GB" dirty="0"/>
              <a:t>The child’s own views </a:t>
            </a:r>
          </a:p>
          <a:p>
            <a:r>
              <a:rPr lang="en-GB" dirty="0"/>
              <a:t>If relevant, advice from external support services </a:t>
            </a:r>
            <a:endParaRPr lang="en-US" dirty="0"/>
          </a:p>
        </p:txBody>
      </p:sp>
    </p:spTree>
    <p:extLst>
      <p:ext uri="{BB962C8B-B14F-4D97-AF65-F5344CB8AC3E}">
        <p14:creationId xmlns:p14="http://schemas.microsoft.com/office/powerpoint/2010/main" val="4268659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DEC2-F928-D644-8334-51893153A4CC}"/>
              </a:ext>
            </a:extLst>
          </p:cNvPr>
          <p:cNvSpPr>
            <a:spLocks noGrp="1"/>
          </p:cNvSpPr>
          <p:nvPr>
            <p:ph type="title"/>
          </p:nvPr>
        </p:nvSpPr>
        <p:spPr/>
        <p:txBody>
          <a:bodyPr/>
          <a:lstStyle/>
          <a:p>
            <a:r>
              <a:rPr lang="en-GB" dirty="0"/>
              <a:t>Tools to enable teachers to dig a little deeper to accurately assess pupil need may include: </a:t>
            </a:r>
            <a:endParaRPr lang="en-US" dirty="0"/>
          </a:p>
        </p:txBody>
      </p:sp>
      <p:sp>
        <p:nvSpPr>
          <p:cNvPr id="3" name="Content Placeholder 2">
            <a:extLst>
              <a:ext uri="{FF2B5EF4-FFF2-40B4-BE49-F238E27FC236}">
                <a16:creationId xmlns:a16="http://schemas.microsoft.com/office/drawing/2014/main" id="{A4D27857-311A-4D45-B28F-7C1898E9A8A6}"/>
              </a:ext>
            </a:extLst>
          </p:cNvPr>
          <p:cNvSpPr>
            <a:spLocks noGrp="1"/>
          </p:cNvSpPr>
          <p:nvPr>
            <p:ph idx="1"/>
          </p:nvPr>
        </p:nvSpPr>
        <p:spPr/>
        <p:txBody>
          <a:bodyPr>
            <a:normAutofit fontScale="92500"/>
          </a:bodyPr>
          <a:lstStyle/>
          <a:p>
            <a:r>
              <a:rPr lang="en-GB" dirty="0"/>
              <a:t>Standardised tests</a:t>
            </a:r>
          </a:p>
          <a:p>
            <a:r>
              <a:rPr lang="en-GB" dirty="0"/>
              <a:t>Criterion-referenced assessments checklists </a:t>
            </a:r>
          </a:p>
          <a:p>
            <a:r>
              <a:rPr lang="en-GB" dirty="0"/>
              <a:t>Profiling tools, for example those for behaviour, speech, language and communication needs</a:t>
            </a:r>
          </a:p>
          <a:p>
            <a:r>
              <a:rPr lang="en-GB" dirty="0"/>
              <a:t>Observation schedules and prompt sheets</a:t>
            </a:r>
          </a:p>
          <a:p>
            <a:r>
              <a:rPr lang="en-GB" dirty="0"/>
              <a:t>Questionnaires for parents </a:t>
            </a:r>
          </a:p>
          <a:p>
            <a:r>
              <a:rPr lang="en-GB" dirty="0"/>
              <a:t>Questionnaires for pupils </a:t>
            </a:r>
          </a:p>
          <a:p>
            <a:r>
              <a:rPr lang="en-GB" dirty="0"/>
              <a:t>Screening assessment, for example dyslexia </a:t>
            </a:r>
          </a:p>
          <a:p>
            <a:r>
              <a:rPr lang="en-GB" dirty="0"/>
              <a:t>Specialist assessments from, for example, a speech and language therapist </a:t>
            </a:r>
            <a:endParaRPr lang="en-US" dirty="0"/>
          </a:p>
        </p:txBody>
      </p:sp>
    </p:spTree>
    <p:extLst>
      <p:ext uri="{BB962C8B-B14F-4D97-AF65-F5344CB8AC3E}">
        <p14:creationId xmlns:p14="http://schemas.microsoft.com/office/powerpoint/2010/main" val="652194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1623</TotalTime>
  <Words>3418</Words>
  <Application>Microsoft Office PowerPoint</Application>
  <PresentationFormat>Widescreen</PresentationFormat>
  <Paragraphs>295</Paragraphs>
  <Slides>47</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47</vt:i4>
      </vt:variant>
    </vt:vector>
  </HeadingPairs>
  <TitlesOfParts>
    <vt:vector size="55" baseType="lpstr">
      <vt:lpstr>Arial</vt:lpstr>
      <vt:lpstr>Calibri</vt:lpstr>
      <vt:lpstr>Calibri Light</vt:lpstr>
      <vt:lpstr>Futura</vt:lpstr>
      <vt:lpstr>Helvetica Neue Light</vt:lpstr>
      <vt:lpstr>Helvetica Neue Medium</vt:lpstr>
      <vt:lpstr>Office Theme</vt:lpstr>
      <vt:lpstr>White</vt:lpstr>
      <vt:lpstr>PowerPoint Presentation</vt:lpstr>
      <vt:lpstr>Interventions  </vt:lpstr>
      <vt:lpstr>Overview of the day </vt:lpstr>
      <vt:lpstr>Things to consider for effective targeted intervention </vt:lpstr>
      <vt:lpstr>A Solution-focused approach </vt:lpstr>
      <vt:lpstr>Assess</vt:lpstr>
      <vt:lpstr>Activity One </vt:lpstr>
      <vt:lpstr>This should draw on: </vt:lpstr>
      <vt:lpstr>Tools to enable teachers to dig a little deeper to accurately assess pupil need may include: </vt:lpstr>
      <vt:lpstr>Plan </vt:lpstr>
      <vt:lpstr>Group interventions – things to consider </vt:lpstr>
      <vt:lpstr>Planning continued…..</vt:lpstr>
      <vt:lpstr>Do!!</vt:lpstr>
      <vt:lpstr>Provision Mapping and where it fits in? </vt:lpstr>
      <vt:lpstr>All of the following factors can have a major impact on the effectiveness of an intervention and should be taken into account in the review  stage </vt:lpstr>
      <vt:lpstr>Review </vt:lpstr>
      <vt:lpstr>Reviewing is important because…..</vt:lpstr>
      <vt:lpstr>Activity Two  </vt:lpstr>
      <vt:lpstr>Comfort break </vt:lpstr>
      <vt:lpstr>Making the most of Teaching Assistants </vt:lpstr>
      <vt:lpstr>Things to consider</vt:lpstr>
      <vt:lpstr>National Teaching Assistant Standards</vt:lpstr>
      <vt:lpstr>Teaching and learning Teaching assistants are expected to: </vt:lpstr>
      <vt:lpstr>Research around TA’s</vt:lpstr>
      <vt:lpstr>Benefits of Observation </vt:lpstr>
      <vt:lpstr>Activity Four </vt:lpstr>
      <vt:lpstr>Before the observation starts</vt:lpstr>
      <vt:lpstr>Points to consider </vt:lpstr>
      <vt:lpstr>PowerPoint Presentation</vt:lpstr>
      <vt:lpstr>Teaching Assistants – A Guide to Good Practice</vt:lpstr>
      <vt:lpstr>PowerPoint Presentation</vt:lpstr>
      <vt:lpstr>PowerPoint Presentation</vt:lpstr>
      <vt:lpstr>Interventions – let’s get them listed!! </vt:lpstr>
      <vt:lpstr>Acceleread / Accelerwrite </vt:lpstr>
      <vt:lpstr>Peer Reading – low cost </vt:lpstr>
      <vt:lpstr>Toe by Toe </vt:lpstr>
      <vt:lpstr>SNIP </vt:lpstr>
      <vt:lpstr>Maths interventions </vt:lpstr>
      <vt:lpstr>HOW IT WORKS </vt:lpstr>
      <vt:lpstr>THE BOX CONTENTS </vt:lpstr>
      <vt:lpstr>The Number Box</vt:lpstr>
      <vt:lpstr>THE BOX CONTENTS </vt:lpstr>
      <vt:lpstr>BENEFITS </vt:lpstr>
      <vt:lpstr>On Track Maths - </vt:lpstr>
      <vt:lpstr>Numicon Intervention Programme</vt:lpstr>
      <vt:lpstr>Closing the Gap – independence </vt:lpstr>
      <vt:lpstr>Plenary and Evaluation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Interventions  </dc:title>
  <dc:creator>Kathryn Parkinson</dc:creator>
  <cp:lastModifiedBy>Simon Gallacher</cp:lastModifiedBy>
  <cp:revision>27</cp:revision>
  <dcterms:created xsi:type="dcterms:W3CDTF">2018-03-13T13:32:04Z</dcterms:created>
  <dcterms:modified xsi:type="dcterms:W3CDTF">2020-04-30T20:17:48Z</dcterms:modified>
</cp:coreProperties>
</file>