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3" r:id="rId3"/>
    <p:sldId id="257" r:id="rId4"/>
    <p:sldId id="321" r:id="rId5"/>
    <p:sldId id="322" r:id="rId6"/>
    <p:sldId id="260" r:id="rId7"/>
    <p:sldId id="323" r:id="rId8"/>
    <p:sldId id="265" r:id="rId9"/>
    <p:sldId id="324" r:id="rId10"/>
    <p:sldId id="267" r:id="rId11"/>
    <p:sldId id="268" r:id="rId12"/>
    <p:sldId id="272" r:id="rId13"/>
    <p:sldId id="274" r:id="rId14"/>
    <p:sldId id="270" r:id="rId15"/>
    <p:sldId id="271" r:id="rId16"/>
    <p:sldId id="273" r:id="rId17"/>
    <p:sldId id="290" r:id="rId18"/>
    <p:sldId id="291" r:id="rId19"/>
    <p:sldId id="292" r:id="rId20"/>
    <p:sldId id="293" r:id="rId21"/>
    <p:sldId id="294" r:id="rId22"/>
    <p:sldId id="297" r:id="rId23"/>
    <p:sldId id="295" r:id="rId24"/>
    <p:sldId id="298" r:id="rId25"/>
    <p:sldId id="296" r:id="rId26"/>
    <p:sldId id="285" r:id="rId27"/>
    <p:sldId id="286" r:id="rId28"/>
    <p:sldId id="278" r:id="rId29"/>
    <p:sldId id="300" r:id="rId30"/>
    <p:sldId id="301" r:id="rId31"/>
    <p:sldId id="302" r:id="rId32"/>
    <p:sldId id="309" r:id="rId33"/>
    <p:sldId id="303" r:id="rId34"/>
    <p:sldId id="299" r:id="rId35"/>
    <p:sldId id="304" r:id="rId36"/>
    <p:sldId id="310" r:id="rId37"/>
    <p:sldId id="311" r:id="rId38"/>
    <p:sldId id="312" r:id="rId39"/>
    <p:sldId id="313" r:id="rId40"/>
    <p:sldId id="319" r:id="rId41"/>
    <p:sldId id="320" r:id="rId42"/>
    <p:sldId id="269" r:id="rId43"/>
    <p:sldId id="275" r:id="rId44"/>
    <p:sldId id="314" r:id="rId45"/>
    <p:sldId id="315" r:id="rId46"/>
    <p:sldId id="316" r:id="rId47"/>
    <p:sldId id="276" r:id="rId48"/>
    <p:sldId id="318" r:id="rId49"/>
    <p:sldId id="277" r:id="rId50"/>
    <p:sldId id="325" r:id="rId51"/>
    <p:sldId id="327" r:id="rId52"/>
    <p:sldId id="328" r:id="rId53"/>
    <p:sldId id="326" r:id="rId54"/>
    <p:sldId id="28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B5B4323-F3C5-42F9-B19B-D939289CE54C}" type="datetimeFigureOut">
              <a:rPr lang="en-US" smtClean="0"/>
              <a:t>3/22/2019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1B486C4-3DF7-4CF7-ACD8-67A8D889B8F4}"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5B4323-F3C5-42F9-B19B-D939289CE54C}" type="datetimeFigureOut">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486C4-3DF7-4CF7-ACD8-67A8D889B8F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1B486C4-3DF7-4CF7-ACD8-67A8D889B8F4}"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5B4323-F3C5-42F9-B19B-D939289CE54C}" type="datetimeFigureOut">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B5B4323-F3C5-42F9-B19B-D939289CE54C}" type="datetimeFigureOut">
              <a:rPr lang="en-US" smtClean="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1B486C4-3DF7-4CF7-ACD8-67A8D889B8F4}"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8B5B4323-F3C5-42F9-B19B-D939289CE54C}" type="datetimeFigureOut">
              <a:rPr lang="en-US" smtClean="0"/>
              <a:t>3/22/2019</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1B486C4-3DF7-4CF7-ACD8-67A8D889B8F4}"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B5B4323-F3C5-42F9-B19B-D939289CE54C}" type="datetimeFigureOut">
              <a:rPr lang="en-US" smtClean="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B486C4-3DF7-4CF7-ACD8-67A8D889B8F4}"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B5B4323-F3C5-42F9-B19B-D939289CE54C}" type="datetimeFigureOut">
              <a:rPr lang="en-US" smtClean="0"/>
              <a:t>3/22/2019</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1B486C4-3DF7-4CF7-ACD8-67A8D889B8F4}"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5B4323-F3C5-42F9-B19B-D939289CE54C}" type="datetimeFigureOut">
              <a:rPr lang="en-US" smtClean="0"/>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1B486C4-3DF7-4CF7-ACD8-67A8D889B8F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B5B4323-F3C5-42F9-B19B-D939289CE54C}" type="datetimeFigureOut">
              <a:rPr lang="en-US" smtClean="0"/>
              <a:t>3/22/2019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1B486C4-3DF7-4CF7-ACD8-67A8D889B8F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1B486C4-3DF7-4CF7-ACD8-67A8D889B8F4}"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B5B4323-F3C5-42F9-B19B-D939289CE54C}" type="datetimeFigureOut">
              <a:rPr lang="en-US" smtClean="0"/>
              <a:t>3/22/2019</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1B486C4-3DF7-4CF7-ACD8-67A8D889B8F4}"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B5B4323-F3C5-42F9-B19B-D939289CE54C}" type="datetimeFigureOut">
              <a:rPr lang="en-US" smtClean="0"/>
              <a:t>3/22/2019</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B5B4323-F3C5-42F9-B19B-D939289CE54C}" type="datetimeFigureOut">
              <a:rPr lang="en-US" smtClean="0"/>
              <a:t>3/22/2019</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1B486C4-3DF7-4CF7-ACD8-67A8D889B8F4}"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lyerlyneuro.com/spinal-fusion.html"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url?sa=i&amp;rct=j&amp;q=&amp;esrc=s&amp;source=images&amp;cd=&amp;cad=rja&amp;uact=8&amp;docid=waLx6-5JsQ9uDM&amp;tbnid=cAtvj7m2gX4mTM:&amp;ved=0CAUQjRw&amp;url=http://centerforspinecare.com/condition/anatomy-of-the-cervical-spine/&amp;ei=xR3QU_umNpa2yATGgoGoDg&amp;bvm=bv.71667212,d.aWw&amp;psig=AFQjCNG7zv3JUwg6faR6pNMXLJriR_ll5g&amp;ust=140623434466324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dirty="0" smtClean="0"/>
          </a:p>
          <a:p>
            <a:r>
              <a:rPr lang="en-US" dirty="0" smtClean="0"/>
              <a:t>Presented by: </a:t>
            </a:r>
          </a:p>
          <a:p>
            <a:r>
              <a:rPr lang="en-US" dirty="0" smtClean="0"/>
              <a:t>Shelly Callahan, RHIT, CCS</a:t>
            </a:r>
            <a:endParaRPr lang="en-US" dirty="0"/>
          </a:p>
        </p:txBody>
      </p:sp>
      <p:sp>
        <p:nvSpPr>
          <p:cNvPr id="2" name="Title 1"/>
          <p:cNvSpPr>
            <a:spLocks noGrp="1"/>
          </p:cNvSpPr>
          <p:nvPr>
            <p:ph type="ctrTitle"/>
          </p:nvPr>
        </p:nvSpPr>
        <p:spPr/>
        <p:txBody>
          <a:bodyPr/>
          <a:lstStyle/>
          <a:p>
            <a:r>
              <a:rPr lang="en-US" b="1" dirty="0" smtClean="0"/>
              <a:t>ICD-10-PCS </a:t>
            </a:r>
            <a:br>
              <a:rPr lang="en-US" b="1" dirty="0" smtClean="0"/>
            </a:br>
            <a:r>
              <a:rPr lang="en-US" b="1" dirty="0" smtClean="0"/>
              <a:t>Spinal Procedures</a:t>
            </a:r>
            <a:endParaRPr lang="en-US" b="1" dirty="0"/>
          </a:p>
        </p:txBody>
      </p:sp>
    </p:spTree>
    <p:extLst>
      <p:ext uri="{BB962C8B-B14F-4D97-AF65-F5344CB8AC3E}">
        <p14:creationId xmlns:p14="http://schemas.microsoft.com/office/powerpoint/2010/main" val="415837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Facet Joints</a:t>
            </a:r>
            <a:endParaRPr lang="en-US" b="1" dirty="0"/>
          </a:p>
        </p:txBody>
      </p:sp>
      <p:pic>
        <p:nvPicPr>
          <p:cNvPr id="3078" name="Picture 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95600" y="1905000"/>
            <a:ext cx="3200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961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Procedures of Spine</a:t>
            </a:r>
            <a:endParaRPr lang="en-US" b="1" dirty="0"/>
          </a:p>
        </p:txBody>
      </p:sp>
      <p:sp>
        <p:nvSpPr>
          <p:cNvPr id="3" name="Content Placeholder 2"/>
          <p:cNvSpPr>
            <a:spLocks noGrp="1"/>
          </p:cNvSpPr>
          <p:nvPr>
            <p:ph sz="quarter" idx="1"/>
          </p:nvPr>
        </p:nvSpPr>
        <p:spPr/>
        <p:txBody>
          <a:bodyPr>
            <a:normAutofit/>
          </a:bodyPr>
          <a:lstStyle/>
          <a:p>
            <a:r>
              <a:rPr lang="en-US" sz="2400" dirty="0" smtClean="0"/>
              <a:t>Spinal Fusions</a:t>
            </a:r>
          </a:p>
          <a:p>
            <a:pPr lvl="1"/>
            <a:r>
              <a:rPr lang="en-US" sz="2200" dirty="0" smtClean="0"/>
              <a:t>ALIF </a:t>
            </a:r>
          </a:p>
          <a:p>
            <a:pPr lvl="1"/>
            <a:r>
              <a:rPr lang="en-US" sz="2200" dirty="0" smtClean="0"/>
              <a:t>PLIF</a:t>
            </a:r>
          </a:p>
          <a:p>
            <a:pPr lvl="1"/>
            <a:r>
              <a:rPr lang="en-US" sz="2200" dirty="0" smtClean="0"/>
              <a:t>TLIF</a:t>
            </a:r>
          </a:p>
          <a:p>
            <a:pPr lvl="1"/>
            <a:r>
              <a:rPr lang="en-US" sz="2200" dirty="0" smtClean="0"/>
              <a:t>XLIF</a:t>
            </a:r>
          </a:p>
          <a:p>
            <a:pPr lvl="1"/>
            <a:r>
              <a:rPr lang="en-US" sz="2200" dirty="0" smtClean="0"/>
              <a:t>360°</a:t>
            </a:r>
          </a:p>
          <a:p>
            <a:r>
              <a:rPr lang="en-US" sz="2400" dirty="0" smtClean="0"/>
              <a:t>Diskectomy</a:t>
            </a:r>
          </a:p>
          <a:p>
            <a:r>
              <a:rPr lang="en-US" sz="2400" dirty="0" smtClean="0"/>
              <a:t>Decompression</a:t>
            </a:r>
          </a:p>
        </p:txBody>
      </p:sp>
    </p:spTree>
    <p:extLst>
      <p:ext uri="{BB962C8B-B14F-4D97-AF65-F5344CB8AC3E}">
        <p14:creationId xmlns:p14="http://schemas.microsoft.com/office/powerpoint/2010/main" val="956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Spinal Fusions</a:t>
            </a:r>
            <a:endParaRPr lang="en-US" b="1" dirty="0"/>
          </a:p>
        </p:txBody>
      </p:sp>
      <p:pic>
        <p:nvPicPr>
          <p:cNvPr id="12" name="Picture 2" descr="http://www.lyerlyneuro.com/images/mmsp012.jpg">
            <a:hlinkClick r:id="rId2"/>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2667000" y="1828800"/>
            <a:ext cx="3470275" cy="385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92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b="1" dirty="0" smtClean="0"/>
              <a:t>Spinal Fusions</a:t>
            </a:r>
            <a:endParaRPr lang="en-US" sz="3000" b="1" dirty="0"/>
          </a:p>
        </p:txBody>
      </p:sp>
      <p:sp>
        <p:nvSpPr>
          <p:cNvPr id="11" name="Content Placeholder 10"/>
          <p:cNvSpPr>
            <a:spLocks noGrp="1"/>
          </p:cNvSpPr>
          <p:nvPr>
            <p:ph sz="quarter" idx="1"/>
          </p:nvPr>
        </p:nvSpPr>
        <p:spPr/>
        <p:txBody>
          <a:bodyPr/>
          <a:lstStyle/>
          <a:p>
            <a:pPr marL="0" indent="0">
              <a:buNone/>
            </a:pPr>
            <a:r>
              <a:rPr lang="en-US" sz="2000" dirty="0"/>
              <a:t>The </a:t>
            </a:r>
            <a:r>
              <a:rPr lang="en-US" sz="2000" b="1" dirty="0"/>
              <a:t>Root Operation</a:t>
            </a:r>
            <a:r>
              <a:rPr lang="en-US" sz="2000" dirty="0"/>
              <a:t> for Spinal Fusion is Fusion:</a:t>
            </a:r>
          </a:p>
          <a:p>
            <a:pPr marL="0" indent="0">
              <a:buNone/>
            </a:pPr>
            <a:endParaRPr lang="en-US" sz="2000" dirty="0"/>
          </a:p>
          <a:p>
            <a:pPr marL="0" indent="0">
              <a:buNone/>
            </a:pPr>
            <a:r>
              <a:rPr lang="en-US" sz="2000" b="1" u="sng" dirty="0"/>
              <a:t>Fusion (G)</a:t>
            </a:r>
            <a:r>
              <a:rPr lang="en-US" sz="2000" dirty="0"/>
              <a:t> – Joining together portions of an articular body part rendering the articular body part immobile.</a:t>
            </a:r>
          </a:p>
          <a:p>
            <a:pPr marL="0" indent="0">
              <a:buNone/>
            </a:pPr>
            <a:endParaRPr lang="en-US" sz="2000" b="1" u="sng" dirty="0"/>
          </a:p>
          <a:p>
            <a:r>
              <a:rPr lang="en-US" sz="2000" dirty="0"/>
              <a:t>The body part is joined together by fixation device, bone graft, or other means.</a:t>
            </a:r>
          </a:p>
          <a:p>
            <a:r>
              <a:rPr lang="en-US" sz="2000" dirty="0"/>
              <a:t>Fusion procedures are only performed on </a:t>
            </a:r>
            <a:r>
              <a:rPr lang="en-US" sz="2000" u="sng" dirty="0"/>
              <a:t>joints</a:t>
            </a:r>
            <a:r>
              <a:rPr lang="en-US" sz="2000" dirty="0"/>
              <a:t>.</a:t>
            </a:r>
          </a:p>
          <a:p>
            <a:endParaRPr lang="en-US" dirty="0"/>
          </a:p>
        </p:txBody>
      </p:sp>
    </p:spTree>
    <p:extLst>
      <p:ext uri="{BB962C8B-B14F-4D97-AF65-F5344CB8AC3E}">
        <p14:creationId xmlns:p14="http://schemas.microsoft.com/office/powerpoint/2010/main" val="254250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Spinal Fusions</a:t>
            </a:r>
            <a:endParaRPr lang="en-US" b="1" dirty="0"/>
          </a:p>
        </p:txBody>
      </p:sp>
      <p:sp>
        <p:nvSpPr>
          <p:cNvPr id="5" name="Content Placeholder 4"/>
          <p:cNvSpPr>
            <a:spLocks noGrp="1"/>
          </p:cNvSpPr>
          <p:nvPr>
            <p:ph sz="quarter" idx="1"/>
          </p:nvPr>
        </p:nvSpPr>
        <p:spPr/>
        <p:txBody>
          <a:bodyPr>
            <a:normAutofit/>
          </a:bodyPr>
          <a:lstStyle/>
          <a:p>
            <a:pPr marL="0" indent="0">
              <a:buNone/>
            </a:pPr>
            <a:r>
              <a:rPr lang="en-US" sz="2000" b="1" dirty="0"/>
              <a:t>Code Detail = Body System:</a:t>
            </a:r>
          </a:p>
          <a:p>
            <a:pPr marL="0" indent="0">
              <a:buNone/>
            </a:pPr>
            <a:endParaRPr lang="en-US" sz="2000" b="1" dirty="0"/>
          </a:p>
          <a:p>
            <a:r>
              <a:rPr lang="en-US" sz="2000" dirty="0"/>
              <a:t>For joints above the level of lumbar vertebrae, </a:t>
            </a:r>
            <a:r>
              <a:rPr lang="en-US" sz="2000" b="1" dirty="0"/>
              <a:t>Body System = Upper Joints</a:t>
            </a:r>
            <a:r>
              <a:rPr lang="en-US" sz="2000" dirty="0"/>
              <a:t>.  </a:t>
            </a:r>
          </a:p>
          <a:p>
            <a:endParaRPr lang="en-US" sz="2000" dirty="0"/>
          </a:p>
          <a:p>
            <a:r>
              <a:rPr lang="en-US" sz="2000" dirty="0"/>
              <a:t>For joints at the level of lumbar vertebrae and below, </a:t>
            </a:r>
            <a:r>
              <a:rPr lang="en-US" sz="2000" b="1" dirty="0"/>
              <a:t>Body System = Lower Joints</a:t>
            </a:r>
            <a:r>
              <a:rPr lang="en-US" sz="2000" dirty="0"/>
              <a:t>.</a:t>
            </a:r>
          </a:p>
        </p:txBody>
      </p:sp>
    </p:spTree>
    <p:extLst>
      <p:ext uri="{BB962C8B-B14F-4D97-AF65-F5344CB8AC3E}">
        <p14:creationId xmlns:p14="http://schemas.microsoft.com/office/powerpoint/2010/main" val="1604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Spinal Fusions</a:t>
            </a:r>
            <a:endParaRPr lang="en-US" b="1" dirty="0"/>
          </a:p>
        </p:txBody>
      </p:sp>
      <p:sp>
        <p:nvSpPr>
          <p:cNvPr id="4" name="Content Placeholder 3"/>
          <p:cNvSpPr>
            <a:spLocks noGrp="1"/>
          </p:cNvSpPr>
          <p:nvPr>
            <p:ph sz="quarter" idx="1"/>
          </p:nvPr>
        </p:nvSpPr>
        <p:spPr/>
        <p:txBody>
          <a:bodyPr>
            <a:normAutofit/>
          </a:bodyPr>
          <a:lstStyle/>
          <a:p>
            <a:pPr marL="0" indent="0">
              <a:buNone/>
            </a:pPr>
            <a:r>
              <a:rPr lang="en-US" sz="2000" b="1" dirty="0"/>
              <a:t>Code Detail = Device:</a:t>
            </a:r>
          </a:p>
          <a:p>
            <a:r>
              <a:rPr lang="en-US" sz="2000" dirty="0"/>
              <a:t>If an interbody fusion device is used to render the joint immobile (alone or containing other material like bone graft), the procedure is coded with </a:t>
            </a:r>
            <a:r>
              <a:rPr lang="en-US" sz="2000" b="1" dirty="0"/>
              <a:t>Device = Interbody Fusion Device </a:t>
            </a:r>
          </a:p>
          <a:p>
            <a:pPr marL="0" indent="0">
              <a:buNone/>
            </a:pPr>
            <a:endParaRPr lang="en-US" sz="2000" b="1" dirty="0"/>
          </a:p>
          <a:p>
            <a:r>
              <a:rPr lang="en-US" sz="2000" dirty="0"/>
              <a:t>If bone graft is the </a:t>
            </a:r>
            <a:r>
              <a:rPr lang="en-US" sz="2000" i="1" dirty="0"/>
              <a:t>only </a:t>
            </a:r>
            <a:r>
              <a:rPr lang="en-US" sz="2000" dirty="0"/>
              <a:t>device used to render the joint immobile, the procedure is coded with </a:t>
            </a:r>
            <a:r>
              <a:rPr lang="en-US" sz="2000" b="1" dirty="0"/>
              <a:t>Device = Nonautologous Tissue Substitute or Autologous Tissue Substitute</a:t>
            </a:r>
          </a:p>
          <a:p>
            <a:pPr marL="0" indent="0">
              <a:buNone/>
            </a:pPr>
            <a:r>
              <a:rPr lang="en-US" sz="2000" dirty="0"/>
              <a:t> </a:t>
            </a:r>
          </a:p>
          <a:p>
            <a:r>
              <a:rPr lang="en-US" sz="2000" dirty="0"/>
              <a:t>If a mixture of autologous and nonautologous bone graft (with or without biological or synthetic extenders or binders) is used to render the joint immobile, code the procedure with </a:t>
            </a:r>
            <a:r>
              <a:rPr lang="en-US" sz="2000" b="1" dirty="0"/>
              <a:t>Device = Autologous Tissue Substitute</a:t>
            </a:r>
            <a:r>
              <a:rPr lang="en-US" sz="2000" dirty="0"/>
              <a:t> </a:t>
            </a:r>
          </a:p>
        </p:txBody>
      </p:sp>
    </p:spTree>
    <p:extLst>
      <p:ext uri="{BB962C8B-B14F-4D97-AF65-F5344CB8AC3E}">
        <p14:creationId xmlns:p14="http://schemas.microsoft.com/office/powerpoint/2010/main" val="106229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Spinal Fusions</a:t>
            </a:r>
            <a:endParaRPr lang="en-US" b="1" dirty="0"/>
          </a:p>
        </p:txBody>
      </p:sp>
      <p:sp>
        <p:nvSpPr>
          <p:cNvPr id="6" name="Content Placeholder 5"/>
          <p:cNvSpPr>
            <a:spLocks noGrp="1"/>
          </p:cNvSpPr>
          <p:nvPr>
            <p:ph sz="quarter" idx="1"/>
          </p:nvPr>
        </p:nvSpPr>
        <p:spPr/>
        <p:txBody>
          <a:bodyPr>
            <a:normAutofit fontScale="85000" lnSpcReduction="10000"/>
          </a:bodyPr>
          <a:lstStyle/>
          <a:p>
            <a:pPr marL="0" indent="0">
              <a:buNone/>
            </a:pPr>
            <a:r>
              <a:rPr lang="en-US" b="1" dirty="0"/>
              <a:t>Code Detail = Qualifier:</a:t>
            </a:r>
          </a:p>
          <a:p>
            <a:r>
              <a:rPr lang="en-US" dirty="0"/>
              <a:t>For access through the front of the body to perform a procedure in the body of the vertebrae or the disc, the </a:t>
            </a:r>
            <a:r>
              <a:rPr lang="en-US" b="1" dirty="0"/>
              <a:t>Qualifier = Anterior Approach, Anterior Column</a:t>
            </a:r>
            <a:r>
              <a:rPr lang="en-US" dirty="0"/>
              <a:t>.</a:t>
            </a:r>
          </a:p>
          <a:p>
            <a:pPr marL="0" indent="0">
              <a:buNone/>
            </a:pPr>
            <a:endParaRPr lang="en-US" dirty="0"/>
          </a:p>
          <a:p>
            <a:r>
              <a:rPr lang="en-US" dirty="0"/>
              <a:t>For access through the back of the body to perform a procedure on the vertebral foramen, spinous processes, facets, and or lamina, the </a:t>
            </a:r>
            <a:r>
              <a:rPr lang="en-US" b="1" dirty="0"/>
              <a:t>Qualifier = Posterior Approach, Posterior Column</a:t>
            </a:r>
          </a:p>
          <a:p>
            <a:endParaRPr lang="en-US" b="1" dirty="0"/>
          </a:p>
          <a:p>
            <a:r>
              <a:rPr lang="en-US" dirty="0"/>
              <a:t>For access through the back of the body to perform a procedure on the body of the vertebrae or the disc the </a:t>
            </a:r>
            <a:r>
              <a:rPr lang="en-US" b="1" dirty="0"/>
              <a:t>Qualifier = Posterior Approach, Anterior </a:t>
            </a:r>
            <a:r>
              <a:rPr lang="en-US" b="1" dirty="0" smtClean="0"/>
              <a:t>Column</a:t>
            </a:r>
            <a:endParaRPr lang="en-US" b="1" dirty="0"/>
          </a:p>
        </p:txBody>
      </p:sp>
    </p:spTree>
    <p:extLst>
      <p:ext uri="{BB962C8B-B14F-4D97-AF65-F5344CB8AC3E}">
        <p14:creationId xmlns:p14="http://schemas.microsoft.com/office/powerpoint/2010/main" val="2689204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Fusions</a:t>
            </a:r>
            <a:endParaRPr lang="en-US" b="1" dirty="0"/>
          </a:p>
        </p:txBody>
      </p:sp>
      <p:sp>
        <p:nvSpPr>
          <p:cNvPr id="3" name="Content Placeholder 2"/>
          <p:cNvSpPr>
            <a:spLocks noGrp="1"/>
          </p:cNvSpPr>
          <p:nvPr>
            <p:ph sz="quarter" idx="1"/>
          </p:nvPr>
        </p:nvSpPr>
        <p:spPr/>
        <p:txBody>
          <a:bodyPr/>
          <a:lstStyle/>
          <a:p>
            <a:pPr marL="0" indent="0">
              <a:buNone/>
            </a:pPr>
            <a:r>
              <a:rPr lang="en-US" b="1" dirty="0"/>
              <a:t>Code Detail = Qualifier</a:t>
            </a:r>
            <a:r>
              <a:rPr lang="en-US" b="1" dirty="0" smtClean="0"/>
              <a:t>:</a:t>
            </a:r>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49498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715" y="3200400"/>
            <a:ext cx="2743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25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Fusions</a:t>
            </a:r>
            <a:endParaRPr lang="en-US" b="1" dirty="0"/>
          </a:p>
        </p:txBody>
      </p:sp>
      <p:sp>
        <p:nvSpPr>
          <p:cNvPr id="3" name="Content Placeholder 2"/>
          <p:cNvSpPr>
            <a:spLocks noGrp="1"/>
          </p:cNvSpPr>
          <p:nvPr>
            <p:ph sz="quarter" idx="1"/>
          </p:nvPr>
        </p:nvSpPr>
        <p:spPr/>
        <p:txBody>
          <a:bodyPr>
            <a:normAutofit/>
          </a:bodyPr>
          <a:lstStyle/>
          <a:p>
            <a:pPr marL="0" indent="0">
              <a:buNone/>
            </a:pPr>
            <a:r>
              <a:rPr lang="en-US" sz="2000" b="1" dirty="0"/>
              <a:t>Procedure Variations:</a:t>
            </a:r>
          </a:p>
          <a:p>
            <a:pPr>
              <a:buFont typeface="Courier New" panose="02070309020205020404" pitchFamily="49" charset="0"/>
              <a:buChar char="o"/>
            </a:pPr>
            <a:r>
              <a:rPr lang="en-US" sz="2000" b="1" dirty="0" smtClean="0"/>
              <a:t>ALIF </a:t>
            </a:r>
            <a:r>
              <a:rPr lang="en-US" sz="2000" b="1" dirty="0"/>
              <a:t>(anterior lumbar interbody fusion) – </a:t>
            </a:r>
            <a:r>
              <a:rPr lang="en-US" sz="2000" dirty="0"/>
              <a:t>is an interbody fusion of the anterior and middle columns of the spine.  The anterior approach allows the surgeon to remove the disc from the front and place the bone graft between the vertebrae.  This is done by making an 3 to 5 inch incision in the abdomen.  Since the anterior abdominal muscle in the midline (rectus abdominis) runs vertically, it does not need to be cut and easily retracts to the side.  The organs in the abdomen, such as the intestines, kidneys, and blood vessels are moved to the side. </a:t>
            </a:r>
            <a:endParaRPr lang="en-US" sz="2000" b="1" dirty="0"/>
          </a:p>
        </p:txBody>
      </p:sp>
    </p:spTree>
    <p:extLst>
      <p:ext uri="{BB962C8B-B14F-4D97-AF65-F5344CB8AC3E}">
        <p14:creationId xmlns:p14="http://schemas.microsoft.com/office/powerpoint/2010/main" val="233633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Fusions</a:t>
            </a:r>
            <a:endParaRPr lang="en-US" b="1" dirty="0"/>
          </a:p>
        </p:txBody>
      </p:sp>
      <p:sp>
        <p:nvSpPr>
          <p:cNvPr id="3" name="Content Placeholder 2"/>
          <p:cNvSpPr>
            <a:spLocks noGrp="1"/>
          </p:cNvSpPr>
          <p:nvPr>
            <p:ph sz="quarter" idx="1"/>
          </p:nvPr>
        </p:nvSpPr>
        <p:spPr>
          <a:xfrm>
            <a:off x="1009443" y="1807361"/>
            <a:ext cx="7125112" cy="4288639"/>
          </a:xfrm>
        </p:spPr>
        <p:txBody>
          <a:bodyPr>
            <a:normAutofit fontScale="77500" lnSpcReduction="20000"/>
          </a:bodyPr>
          <a:lstStyle/>
          <a:p>
            <a:pPr marL="0" indent="0">
              <a:buNone/>
            </a:pPr>
            <a:r>
              <a:rPr lang="en-US" b="1" dirty="0" smtClean="0"/>
              <a:t>Procedure Variations:</a:t>
            </a:r>
          </a:p>
          <a:p>
            <a:pPr>
              <a:buFont typeface="Courier New" panose="02070309020205020404" pitchFamily="49" charset="0"/>
              <a:buChar char="o"/>
            </a:pPr>
            <a:r>
              <a:rPr lang="en-US" b="1" dirty="0" smtClean="0"/>
              <a:t>PLIF </a:t>
            </a:r>
            <a:r>
              <a:rPr lang="en-US" b="1" dirty="0"/>
              <a:t>(posterior lumbar interbody fusion) – </a:t>
            </a:r>
            <a:r>
              <a:rPr lang="en-US" dirty="0"/>
              <a:t>achieves spinal fusion of the anterior and middle column through a posterior approach.  The spine is approached through a 3 to 6 inch incision in the midline of the back.  The left and right lower back muscles are stripped off the lamina on both sides.  The lamina is removed (laminectomy) which allows visualization of the nerve roots.  The facet joints, which are directly over the nerve roots may then be trimmed to give the nerve roots more room.  The nerve roots are then retracted to one side and the disc space is cleaned of the disc material.  A cage made of allograft bone or synthetic material (PEEK or titanium) is then inserted into the disc space and the bone grows from vertebral body to vertebral body. </a:t>
            </a:r>
          </a:p>
        </p:txBody>
      </p:sp>
    </p:spTree>
    <p:extLst>
      <p:ext uri="{BB962C8B-B14F-4D97-AF65-F5344CB8AC3E}">
        <p14:creationId xmlns:p14="http://schemas.microsoft.com/office/powerpoint/2010/main" val="381106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sz="quarter" idx="1"/>
          </p:nvPr>
        </p:nvSpPr>
        <p:spPr>
          <a:xfrm>
            <a:off x="1009442" y="1807361"/>
            <a:ext cx="7296357" cy="4051437"/>
          </a:xfrm>
        </p:spPr>
        <p:txBody>
          <a:bodyPr/>
          <a:lstStyle/>
          <a:p>
            <a:r>
              <a:rPr lang="en-US" sz="2400" dirty="0" smtClean="0"/>
              <a:t>Review basic anatomy and physiology of the spine</a:t>
            </a:r>
          </a:p>
          <a:p>
            <a:r>
              <a:rPr lang="en-US" sz="2400" dirty="0" smtClean="0"/>
              <a:t>Define common procedures of the spinal region</a:t>
            </a:r>
          </a:p>
          <a:p>
            <a:r>
              <a:rPr lang="en-US" sz="2400" dirty="0" smtClean="0"/>
              <a:t>Learn pertinent Coding Clinic references specific to spine procedures  </a:t>
            </a:r>
          </a:p>
          <a:p>
            <a:r>
              <a:rPr lang="en-US" sz="2400" dirty="0" smtClean="0"/>
              <a:t>Apply coding tips necessary to obtain correct ICD-10-PCS codes  </a:t>
            </a:r>
          </a:p>
          <a:p>
            <a:endParaRPr lang="en-US" dirty="0"/>
          </a:p>
        </p:txBody>
      </p:sp>
    </p:spTree>
    <p:extLst>
      <p:ext uri="{BB962C8B-B14F-4D97-AF65-F5344CB8AC3E}">
        <p14:creationId xmlns:p14="http://schemas.microsoft.com/office/powerpoint/2010/main" val="110224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Fusions</a:t>
            </a:r>
            <a:endParaRPr lang="en-US" b="1" dirty="0"/>
          </a:p>
        </p:txBody>
      </p:sp>
      <p:sp>
        <p:nvSpPr>
          <p:cNvPr id="3" name="Content Placeholder 2"/>
          <p:cNvSpPr>
            <a:spLocks noGrp="1"/>
          </p:cNvSpPr>
          <p:nvPr>
            <p:ph sz="quarter" idx="1"/>
          </p:nvPr>
        </p:nvSpPr>
        <p:spPr>
          <a:xfrm>
            <a:off x="1009443" y="1807361"/>
            <a:ext cx="7125112" cy="4364839"/>
          </a:xfrm>
        </p:spPr>
        <p:txBody>
          <a:bodyPr>
            <a:normAutofit/>
          </a:bodyPr>
          <a:lstStyle/>
          <a:p>
            <a:pPr marL="0" indent="0">
              <a:buNone/>
            </a:pPr>
            <a:r>
              <a:rPr lang="en-US" sz="2200" b="1" dirty="0"/>
              <a:t>Procedure Variations:</a:t>
            </a:r>
          </a:p>
          <a:p>
            <a:pPr marL="342900" lvl="1" indent="-342900">
              <a:buFont typeface="Courier New" panose="02070309020205020404" pitchFamily="49" charset="0"/>
              <a:buChar char="o"/>
            </a:pPr>
            <a:r>
              <a:rPr lang="en-US" sz="2000" b="1" dirty="0">
                <a:solidFill>
                  <a:schemeClr val="tx1"/>
                </a:solidFill>
              </a:rPr>
              <a:t>TLIF (transforaminal lumbar interbody fusion) – </a:t>
            </a:r>
            <a:r>
              <a:rPr lang="en-US" sz="2000" dirty="0">
                <a:solidFill>
                  <a:schemeClr val="tx1"/>
                </a:solidFill>
              </a:rPr>
              <a:t>With this technique, the surgeon approaches the spine a little bit from the side.  The TLIF is considered a more modern approach, and significant retraction of the dura and nerve roots is avoided.  By removing one of the facet joints, a different trajectory is adopted to take out the disc and insert bone graft and a cage into the disc space.  This exposes the nerves to a lower risk of injury, and also requires less muscle retraction (which may contribute to post-operative and long-term back pain).</a:t>
            </a:r>
            <a:r>
              <a:rPr lang="en-US" sz="2000" b="1" dirty="0">
                <a:solidFill>
                  <a:schemeClr val="tx1"/>
                </a:solidFill>
              </a:rPr>
              <a:t> </a:t>
            </a:r>
          </a:p>
        </p:txBody>
      </p:sp>
    </p:spTree>
    <p:extLst>
      <p:ext uri="{BB962C8B-B14F-4D97-AF65-F5344CB8AC3E}">
        <p14:creationId xmlns:p14="http://schemas.microsoft.com/office/powerpoint/2010/main" val="89352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Fusions</a:t>
            </a:r>
            <a:endParaRPr lang="en-US" b="1" dirty="0"/>
          </a:p>
        </p:txBody>
      </p:sp>
      <p:sp>
        <p:nvSpPr>
          <p:cNvPr id="3" name="Content Placeholder 2"/>
          <p:cNvSpPr>
            <a:spLocks noGrp="1"/>
          </p:cNvSpPr>
          <p:nvPr>
            <p:ph sz="quarter" idx="1"/>
          </p:nvPr>
        </p:nvSpPr>
        <p:spPr>
          <a:xfrm>
            <a:off x="1009443" y="1807361"/>
            <a:ext cx="7125112" cy="4364839"/>
          </a:xfrm>
        </p:spPr>
        <p:txBody>
          <a:bodyPr>
            <a:normAutofit fontScale="77500" lnSpcReduction="20000"/>
          </a:bodyPr>
          <a:lstStyle/>
          <a:p>
            <a:pPr marL="0" indent="0">
              <a:buNone/>
            </a:pPr>
            <a:r>
              <a:rPr lang="en-US" b="1" dirty="0"/>
              <a:t>Procedure Variations:</a:t>
            </a:r>
          </a:p>
          <a:p>
            <a:pPr>
              <a:buFont typeface="Courier New" panose="02070309020205020404" pitchFamily="49" charset="0"/>
              <a:buChar char="o"/>
            </a:pPr>
            <a:r>
              <a:rPr lang="en-US" b="1" dirty="0"/>
              <a:t>XLIF (extreme lateral interbody fusion) – </a:t>
            </a:r>
            <a:r>
              <a:rPr lang="en-US" dirty="0"/>
              <a:t>is an approach to spinal fusion in which the surgeon accesses the intervertebral disc space and fuses the spine using a surgical approach from the side (lateral) rather than from the front or the back.  In some cases, an instrument called a tubular retractor is inserted through the skin and soft tissues down to the spinal column.  The tubular retractor holds the muscles open and gives the surgeon a clear view of the spine.  During the procedure, the disk is removed and a cage packed with bone graft is inserted between the vertebrae.  Titanium screws are used to hold the cage in place.  If needed, an additional incision is made on the back to insert the screws.  This type of fusion is also called </a:t>
            </a:r>
            <a:r>
              <a:rPr lang="en-US" b="1" dirty="0"/>
              <a:t>DLIF (direct lateral lumbar interbody fusion</a:t>
            </a:r>
            <a:r>
              <a:rPr lang="en-US" b="1" dirty="0" smtClean="0"/>
              <a:t>).</a:t>
            </a:r>
            <a:endParaRPr lang="en-US" b="1" dirty="0"/>
          </a:p>
        </p:txBody>
      </p:sp>
    </p:spTree>
    <p:extLst>
      <p:ext uri="{BB962C8B-B14F-4D97-AF65-F5344CB8AC3E}">
        <p14:creationId xmlns:p14="http://schemas.microsoft.com/office/powerpoint/2010/main" val="395339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Fusions</a:t>
            </a:r>
            <a:endParaRPr lang="en-US" b="1"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25321537"/>
              </p:ext>
            </p:extLst>
          </p:nvPr>
        </p:nvGraphicFramePr>
        <p:xfrm>
          <a:off x="301625" y="1527175"/>
          <a:ext cx="8504237" cy="3329305"/>
        </p:xfrm>
        <a:graphic>
          <a:graphicData uri="http://schemas.openxmlformats.org/drawingml/2006/table">
            <a:tbl>
              <a:tblPr firstRow="1" bandRow="1">
                <a:tableStyleId>{5C22544A-7EE6-4342-B048-85BDC9FD1C3A}</a:tableStyleId>
              </a:tblPr>
              <a:tblGrid>
                <a:gridCol w="2834746"/>
                <a:gridCol w="3054552"/>
                <a:gridCol w="2614939"/>
              </a:tblGrid>
              <a:tr h="370840">
                <a:tc>
                  <a:txBody>
                    <a:bodyPr/>
                    <a:lstStyle/>
                    <a:p>
                      <a:r>
                        <a:rPr lang="en-US" dirty="0" smtClean="0"/>
                        <a:t>Procedure</a:t>
                      </a:r>
                      <a:endParaRPr lang="en-US" dirty="0"/>
                    </a:p>
                  </a:txBody>
                  <a:tcPr marL="109146" marR="109146"/>
                </a:tc>
                <a:tc>
                  <a:txBody>
                    <a:bodyPr/>
                    <a:lstStyle/>
                    <a:p>
                      <a:r>
                        <a:rPr lang="en-US" dirty="0" smtClean="0"/>
                        <a:t>Approach</a:t>
                      </a:r>
                      <a:endParaRPr lang="en-US" dirty="0"/>
                    </a:p>
                  </a:txBody>
                  <a:tcPr marL="109146" marR="109146"/>
                </a:tc>
                <a:tc>
                  <a:txBody>
                    <a:bodyPr/>
                    <a:lstStyle/>
                    <a:p>
                      <a:r>
                        <a:rPr lang="en-US" dirty="0" smtClean="0"/>
                        <a:t>Qualifier</a:t>
                      </a:r>
                      <a:endParaRPr lang="en-US" dirty="0"/>
                    </a:p>
                  </a:txBody>
                  <a:tcPr marL="109146" marR="109146"/>
                </a:tc>
              </a:tr>
              <a:tr h="370840">
                <a:tc>
                  <a:txBody>
                    <a:bodyPr/>
                    <a:lstStyle/>
                    <a:p>
                      <a:r>
                        <a:rPr lang="en-US" sz="1600" dirty="0" smtClean="0"/>
                        <a:t>Anterior lumbar</a:t>
                      </a:r>
                      <a:r>
                        <a:rPr lang="en-US" sz="1600" baseline="0" dirty="0" smtClean="0"/>
                        <a:t> interbody fusion (ALIF)</a:t>
                      </a:r>
                      <a:endParaRPr lang="en-US" sz="1600" dirty="0"/>
                    </a:p>
                  </a:txBody>
                  <a:tcPr marL="109146" marR="109146"/>
                </a:tc>
                <a:tc>
                  <a:txBody>
                    <a:bodyPr/>
                    <a:lstStyle/>
                    <a:p>
                      <a:r>
                        <a:rPr lang="en-US" sz="1600" dirty="0" smtClean="0"/>
                        <a:t>Incision made in front of the spine</a:t>
                      </a:r>
                      <a:r>
                        <a:rPr lang="en-US" sz="1600" baseline="0" dirty="0" smtClean="0"/>
                        <a:t> through (mini)-laparotomy or laparoscopy</a:t>
                      </a:r>
                      <a:endParaRPr lang="en-US" sz="1600" dirty="0"/>
                    </a:p>
                  </a:txBody>
                  <a:tcPr marL="109146" marR="109146"/>
                </a:tc>
                <a:tc>
                  <a:txBody>
                    <a:bodyPr/>
                    <a:lstStyle/>
                    <a:p>
                      <a:r>
                        <a:rPr lang="en-US" sz="1600" dirty="0" smtClean="0"/>
                        <a:t>0 = Anterior Approach,</a:t>
                      </a:r>
                      <a:r>
                        <a:rPr lang="en-US" sz="1600" baseline="0" dirty="0" smtClean="0"/>
                        <a:t> Anterior Column</a:t>
                      </a:r>
                      <a:endParaRPr lang="en-US" sz="1600" dirty="0"/>
                    </a:p>
                  </a:txBody>
                  <a:tcPr marL="109146" marR="109146"/>
                </a:tc>
              </a:tr>
              <a:tr h="370840">
                <a:tc>
                  <a:txBody>
                    <a:bodyPr/>
                    <a:lstStyle/>
                    <a:p>
                      <a:r>
                        <a:rPr lang="en-US" sz="1600" dirty="0" smtClean="0"/>
                        <a:t>Posterior lumbar interbody fusion (PLIF)</a:t>
                      </a:r>
                      <a:endParaRPr lang="en-US" sz="1600" dirty="0"/>
                    </a:p>
                  </a:txBody>
                  <a:tcPr marL="109146" marR="109146"/>
                </a:tc>
                <a:tc>
                  <a:txBody>
                    <a:bodyPr/>
                    <a:lstStyle/>
                    <a:p>
                      <a:r>
                        <a:rPr lang="en-US" sz="1600" dirty="0" smtClean="0"/>
                        <a:t>Incision made through a midline incision in the back</a:t>
                      </a:r>
                      <a:endParaRPr lang="en-US" sz="1600" dirty="0"/>
                    </a:p>
                  </a:txBody>
                  <a:tcPr marL="109146" marR="109146"/>
                </a:tc>
                <a:tc>
                  <a:txBody>
                    <a:bodyPr/>
                    <a:lstStyle/>
                    <a:p>
                      <a:r>
                        <a:rPr lang="en-US" sz="1600" dirty="0" smtClean="0"/>
                        <a:t>J = Posterior Approach, Anterior</a:t>
                      </a:r>
                      <a:r>
                        <a:rPr lang="en-US" sz="1600" baseline="0" dirty="0" smtClean="0"/>
                        <a:t> Column</a:t>
                      </a:r>
                      <a:endParaRPr lang="en-US" sz="1600" dirty="0"/>
                    </a:p>
                  </a:txBody>
                  <a:tcPr marL="109146" marR="109146"/>
                </a:tc>
              </a:tr>
              <a:tr h="370840">
                <a:tc>
                  <a:txBody>
                    <a:bodyPr/>
                    <a:lstStyle/>
                    <a:p>
                      <a:r>
                        <a:rPr lang="en-US" sz="1600" dirty="0" smtClean="0"/>
                        <a:t>Transforaminal lumbar interbody fusion (TLIF)</a:t>
                      </a:r>
                      <a:endParaRPr lang="en-US" sz="1600" dirty="0"/>
                    </a:p>
                  </a:txBody>
                  <a:tcPr marL="109146" marR="109146"/>
                </a:tc>
                <a:tc>
                  <a:txBody>
                    <a:bodyPr/>
                    <a:lstStyle/>
                    <a:p>
                      <a:r>
                        <a:rPr lang="en-US" sz="1600" dirty="0" smtClean="0"/>
                        <a:t>Incision made through a midline</a:t>
                      </a:r>
                      <a:r>
                        <a:rPr lang="en-US" sz="1600" baseline="0" dirty="0" smtClean="0"/>
                        <a:t> incision in the back</a:t>
                      </a:r>
                      <a:endParaRPr lang="en-US" sz="1600" dirty="0"/>
                    </a:p>
                  </a:txBody>
                  <a:tcPr marL="109146" marR="109146"/>
                </a:tc>
                <a:tc>
                  <a:txBody>
                    <a:bodyPr/>
                    <a:lstStyle/>
                    <a:p>
                      <a:r>
                        <a:rPr lang="en-US" sz="1600" dirty="0" smtClean="0"/>
                        <a:t>J = Posterior Approach, Anterior Column</a:t>
                      </a:r>
                      <a:endParaRPr lang="en-US" sz="1600" dirty="0"/>
                    </a:p>
                  </a:txBody>
                  <a:tcPr marL="109146" marR="109146"/>
                </a:tc>
              </a:tr>
              <a:tr h="977265">
                <a:tc>
                  <a:txBody>
                    <a:bodyPr/>
                    <a:lstStyle/>
                    <a:p>
                      <a:r>
                        <a:rPr lang="en-US" sz="1600" dirty="0" smtClean="0"/>
                        <a:t>Extreme lateral interbody fusion (XLIF)</a:t>
                      </a:r>
                      <a:endParaRPr lang="en-US" sz="1600" dirty="0"/>
                    </a:p>
                  </a:txBody>
                  <a:tcPr marL="109146" marR="109146"/>
                </a:tc>
                <a:tc>
                  <a:txBody>
                    <a:bodyPr/>
                    <a:lstStyle/>
                    <a:p>
                      <a:r>
                        <a:rPr lang="en-US" sz="1600" dirty="0" smtClean="0"/>
                        <a:t>Incision made in the patient’s side</a:t>
                      </a:r>
                      <a:endParaRPr lang="en-US" sz="1600" dirty="0"/>
                    </a:p>
                  </a:txBody>
                  <a:tcPr marL="109146" marR="109146"/>
                </a:tc>
                <a:tc>
                  <a:txBody>
                    <a:bodyPr/>
                    <a:lstStyle/>
                    <a:p>
                      <a:r>
                        <a:rPr lang="en-US" sz="1600" dirty="0" smtClean="0"/>
                        <a:t>0 = Anterior Approach, Anterior Column</a:t>
                      </a:r>
                      <a:endParaRPr lang="en-US" sz="1600" dirty="0"/>
                    </a:p>
                  </a:txBody>
                  <a:tcPr marL="109146" marR="109146"/>
                </a:tc>
              </a:tr>
            </a:tbl>
          </a:graphicData>
        </a:graphic>
      </p:graphicFrame>
    </p:spTree>
    <p:extLst>
      <p:ext uri="{BB962C8B-B14F-4D97-AF65-F5344CB8AC3E}">
        <p14:creationId xmlns:p14="http://schemas.microsoft.com/office/powerpoint/2010/main" val="360761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Fusions</a:t>
            </a:r>
            <a:endParaRPr lang="en-US" b="1" dirty="0"/>
          </a:p>
        </p:txBody>
      </p:sp>
      <p:sp>
        <p:nvSpPr>
          <p:cNvPr id="3" name="Content Placeholder 2"/>
          <p:cNvSpPr>
            <a:spLocks noGrp="1"/>
          </p:cNvSpPr>
          <p:nvPr>
            <p:ph sz="quarter" idx="1"/>
          </p:nvPr>
        </p:nvSpPr>
        <p:spPr>
          <a:xfrm>
            <a:off x="1009443" y="1807361"/>
            <a:ext cx="7125112" cy="4517239"/>
          </a:xfrm>
        </p:spPr>
        <p:txBody>
          <a:bodyPr>
            <a:normAutofit fontScale="77500" lnSpcReduction="20000"/>
          </a:bodyPr>
          <a:lstStyle/>
          <a:p>
            <a:pPr marL="0" indent="0">
              <a:buNone/>
            </a:pPr>
            <a:r>
              <a:rPr lang="en-US" b="1" dirty="0"/>
              <a:t>Procedure Variations:</a:t>
            </a:r>
          </a:p>
          <a:p>
            <a:pPr>
              <a:buFont typeface="Courier New" panose="02070309020205020404" pitchFamily="49" charset="0"/>
              <a:buChar char="o"/>
            </a:pPr>
            <a:r>
              <a:rPr lang="en-US" b="1" dirty="0"/>
              <a:t>360-degree spinal fusion – </a:t>
            </a:r>
            <a:r>
              <a:rPr lang="en-US" dirty="0"/>
              <a:t>a </a:t>
            </a:r>
            <a:r>
              <a:rPr lang="en-US" dirty="0" smtClean="0"/>
              <a:t>spinal </a:t>
            </a:r>
            <a:r>
              <a:rPr lang="en-US" dirty="0"/>
              <a:t>surgery for low back pain or lumbar pain that requires the surgeon to stabilize both the front and back of the spine. Fusion surgery is only considered once all conservative measures have failed to provide significant back pain or neck pain relief. The front, or anterior, procedure is often performed first. This is the same as an anterior lumbar interbody fusion (ALIF). After this procedure is completed and bandages are placed over the operative area, the patient is gently rolled over for the second part of the surgery. This is the same as a posterior lumbar fusion (PLF). Pedicle screws and rods may be placed during the posterior portion of the surgery.  Sometimes, this is procedure is done through a single </a:t>
            </a:r>
            <a:r>
              <a:rPr lang="en-US" dirty="0" smtClean="0"/>
              <a:t>incision.</a:t>
            </a:r>
            <a:r>
              <a:rPr lang="en-US" b="1" dirty="0" smtClean="0"/>
              <a:t> </a:t>
            </a:r>
            <a:endParaRPr lang="en-US" b="1" dirty="0"/>
          </a:p>
        </p:txBody>
      </p:sp>
    </p:spTree>
    <p:extLst>
      <p:ext uri="{BB962C8B-B14F-4D97-AF65-F5344CB8AC3E}">
        <p14:creationId xmlns:p14="http://schemas.microsoft.com/office/powerpoint/2010/main" val="1709991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Fusions</a:t>
            </a:r>
            <a:endParaRPr lang="en-US"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64241897"/>
              </p:ext>
            </p:extLst>
          </p:nvPr>
        </p:nvGraphicFramePr>
        <p:xfrm>
          <a:off x="301625" y="1527175"/>
          <a:ext cx="8504238" cy="2611120"/>
        </p:xfrm>
        <a:graphic>
          <a:graphicData uri="http://schemas.openxmlformats.org/drawingml/2006/table">
            <a:tbl>
              <a:tblPr firstRow="1" bandRow="1">
                <a:tableStyleId>{5C22544A-7EE6-4342-B048-85BDC9FD1C3A}</a:tableStyleId>
              </a:tblPr>
              <a:tblGrid>
                <a:gridCol w="2834746"/>
                <a:gridCol w="2834746"/>
                <a:gridCol w="2834746"/>
              </a:tblGrid>
              <a:tr h="370840">
                <a:tc>
                  <a:txBody>
                    <a:bodyPr/>
                    <a:lstStyle/>
                    <a:p>
                      <a:r>
                        <a:rPr lang="en-US" dirty="0" smtClean="0"/>
                        <a:t>Procedure</a:t>
                      </a:r>
                      <a:endParaRPr lang="en-US" dirty="0"/>
                    </a:p>
                  </a:txBody>
                  <a:tcPr marL="109146" marR="109146"/>
                </a:tc>
                <a:tc>
                  <a:txBody>
                    <a:bodyPr/>
                    <a:lstStyle/>
                    <a:p>
                      <a:r>
                        <a:rPr lang="en-US" dirty="0" smtClean="0"/>
                        <a:t>Approach</a:t>
                      </a:r>
                      <a:endParaRPr lang="en-US" dirty="0"/>
                    </a:p>
                  </a:txBody>
                  <a:tcPr marL="109146" marR="109146"/>
                </a:tc>
                <a:tc>
                  <a:txBody>
                    <a:bodyPr/>
                    <a:lstStyle/>
                    <a:p>
                      <a:r>
                        <a:rPr lang="en-US" dirty="0" smtClean="0"/>
                        <a:t>Qualifier</a:t>
                      </a:r>
                      <a:endParaRPr lang="en-US" dirty="0"/>
                    </a:p>
                  </a:txBody>
                  <a:tcPr marL="109146" marR="109146"/>
                </a:tc>
              </a:tr>
              <a:tr h="370840">
                <a:tc>
                  <a:txBody>
                    <a:bodyPr/>
                    <a:lstStyle/>
                    <a:p>
                      <a:r>
                        <a:rPr lang="en-US" sz="1500" dirty="0" smtClean="0"/>
                        <a:t>360-degree</a:t>
                      </a:r>
                      <a:r>
                        <a:rPr lang="en-US" sz="1500" baseline="0" dirty="0" smtClean="0"/>
                        <a:t> spinal fusion</a:t>
                      </a:r>
                      <a:endParaRPr lang="en-US" sz="1500" dirty="0"/>
                    </a:p>
                  </a:txBody>
                  <a:tcPr marL="109146" marR="109146"/>
                </a:tc>
                <a:tc>
                  <a:txBody>
                    <a:bodyPr/>
                    <a:lstStyle/>
                    <a:p>
                      <a:r>
                        <a:rPr lang="en-US" sz="1500" dirty="0" smtClean="0"/>
                        <a:t>Incision made in front of spine through (mini)-laparotomy</a:t>
                      </a:r>
                      <a:r>
                        <a:rPr lang="en-US" sz="1500" baseline="0" dirty="0" smtClean="0"/>
                        <a:t> or laparoscopy.  Pati</a:t>
                      </a:r>
                      <a:r>
                        <a:rPr lang="en-US" sz="1500" dirty="0" smtClean="0"/>
                        <a:t>ent is flipped over.  Then, an incision made though the back</a:t>
                      </a:r>
                      <a:endParaRPr lang="en-US" sz="1500" dirty="0"/>
                    </a:p>
                  </a:txBody>
                  <a:tcPr marL="109146" marR="10914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0 = Anterior Approach,</a:t>
                      </a:r>
                      <a:r>
                        <a:rPr lang="en-US" sz="1400" baseline="0" dirty="0" smtClean="0"/>
                        <a:t> Anterior Column</a:t>
                      </a:r>
                      <a:endParaRPr lang="en-US" sz="1400" dirty="0" smtClean="0"/>
                    </a:p>
                    <a:p>
                      <a:r>
                        <a:rPr lang="en-US" sz="1500" dirty="0" smtClean="0"/>
                        <a:t>1 = Posterior</a:t>
                      </a:r>
                      <a:r>
                        <a:rPr lang="en-US" sz="1500" baseline="0" dirty="0" smtClean="0"/>
                        <a:t> Approach, Posterior Column</a:t>
                      </a:r>
                      <a:endParaRPr lang="en-US" sz="1500" dirty="0"/>
                    </a:p>
                  </a:txBody>
                  <a:tcPr marL="109146" marR="109146"/>
                </a:tc>
              </a:tr>
              <a:tr h="370840">
                <a:tc>
                  <a:txBody>
                    <a:bodyPr/>
                    <a:lstStyle/>
                    <a:p>
                      <a:r>
                        <a:rPr lang="en-US" sz="1500" dirty="0" smtClean="0"/>
                        <a:t>360-degree spinal</a:t>
                      </a:r>
                      <a:r>
                        <a:rPr lang="en-US" sz="1500" baseline="0" dirty="0" smtClean="0"/>
                        <a:t> fusion</a:t>
                      </a:r>
                      <a:endParaRPr lang="en-US" sz="1500" dirty="0"/>
                    </a:p>
                  </a:txBody>
                  <a:tcPr marL="109146" marR="109146"/>
                </a:tc>
                <a:tc>
                  <a:txBody>
                    <a:bodyPr/>
                    <a:lstStyle/>
                    <a:p>
                      <a:r>
                        <a:rPr lang="en-US" sz="1500" dirty="0" smtClean="0"/>
                        <a:t>Incision</a:t>
                      </a:r>
                      <a:r>
                        <a:rPr lang="en-US" sz="1500" baseline="0" dirty="0" smtClean="0"/>
                        <a:t> is made only through the back </a:t>
                      </a:r>
                      <a:endParaRPr lang="en-US" sz="1500" dirty="0"/>
                    </a:p>
                  </a:txBody>
                  <a:tcPr marL="109146" marR="109146"/>
                </a:tc>
                <a:tc>
                  <a:txBody>
                    <a:bodyPr/>
                    <a:lstStyle/>
                    <a:p>
                      <a:r>
                        <a:rPr lang="en-US" sz="1500" dirty="0" smtClean="0"/>
                        <a:t>J = Posterior Approach, Anterior Column</a:t>
                      </a:r>
                    </a:p>
                    <a:p>
                      <a:r>
                        <a:rPr lang="en-US" sz="1500" dirty="0" smtClean="0"/>
                        <a:t>1 = Posterior</a:t>
                      </a:r>
                      <a:r>
                        <a:rPr lang="en-US" sz="1500" baseline="0" dirty="0" smtClean="0"/>
                        <a:t> Approach, Posterior Column</a:t>
                      </a:r>
                      <a:endParaRPr lang="en-US" sz="1500" dirty="0" smtClean="0"/>
                    </a:p>
                  </a:txBody>
                  <a:tcPr marL="109146" marR="109146"/>
                </a:tc>
              </a:tr>
            </a:tbl>
          </a:graphicData>
        </a:graphic>
      </p:graphicFrame>
    </p:spTree>
    <p:extLst>
      <p:ext uri="{BB962C8B-B14F-4D97-AF65-F5344CB8AC3E}">
        <p14:creationId xmlns:p14="http://schemas.microsoft.com/office/powerpoint/2010/main" val="1987874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Fusions</a:t>
            </a:r>
            <a:endParaRPr lang="en-US" b="1" dirty="0"/>
          </a:p>
        </p:txBody>
      </p:sp>
      <p:sp>
        <p:nvSpPr>
          <p:cNvPr id="3" name="Content Placeholder 2"/>
          <p:cNvSpPr>
            <a:spLocks noGrp="1"/>
          </p:cNvSpPr>
          <p:nvPr>
            <p:ph sz="quarter" idx="1"/>
          </p:nvPr>
        </p:nvSpPr>
        <p:spPr>
          <a:xfrm>
            <a:off x="838200" y="1752600"/>
            <a:ext cx="7524957" cy="4441039"/>
          </a:xfrm>
        </p:spPr>
        <p:txBody>
          <a:bodyPr>
            <a:normAutofit/>
          </a:bodyPr>
          <a:lstStyle/>
          <a:p>
            <a:pPr marL="0" indent="0">
              <a:buNone/>
            </a:pPr>
            <a:r>
              <a:rPr lang="en-US" sz="2000" b="1" dirty="0"/>
              <a:t>Coding Note:</a:t>
            </a:r>
          </a:p>
          <a:p>
            <a:pPr marL="0" indent="0">
              <a:buNone/>
            </a:pPr>
            <a:r>
              <a:rPr lang="en-US" sz="2000" dirty="0" smtClean="0"/>
              <a:t>Whether fusion requires one or two surgical incision(s), the </a:t>
            </a:r>
            <a:r>
              <a:rPr lang="en-US" sz="2000" dirty="0"/>
              <a:t>Qualifier value will be dependent upon 2 things:</a:t>
            </a:r>
          </a:p>
          <a:p>
            <a:pPr marL="0" indent="0">
              <a:buNone/>
            </a:pPr>
            <a:endParaRPr lang="en-US" sz="2000" dirty="0"/>
          </a:p>
          <a:p>
            <a:r>
              <a:rPr lang="en-US" sz="2000" b="1" dirty="0"/>
              <a:t>What direction is the </a:t>
            </a:r>
            <a:r>
              <a:rPr lang="en-US" sz="2000" b="1" u="sng" dirty="0"/>
              <a:t>actual spine</a:t>
            </a:r>
            <a:r>
              <a:rPr lang="en-US" sz="2000" b="1" dirty="0"/>
              <a:t> approached?</a:t>
            </a:r>
          </a:p>
          <a:p>
            <a:pPr lvl="2">
              <a:buFont typeface="Wingdings" pitchFamily="2" charset="2"/>
              <a:buChar char="ü"/>
            </a:pPr>
            <a:r>
              <a:rPr lang="en-US" dirty="0"/>
              <a:t>From the front of spine = Anterior</a:t>
            </a:r>
          </a:p>
          <a:p>
            <a:pPr lvl="2">
              <a:buFont typeface="Wingdings" pitchFamily="2" charset="2"/>
              <a:buChar char="ü"/>
            </a:pPr>
            <a:r>
              <a:rPr lang="en-US" dirty="0"/>
              <a:t>From the back of spine = Posterior</a:t>
            </a:r>
          </a:p>
          <a:p>
            <a:r>
              <a:rPr lang="en-US" sz="2000" b="1" dirty="0"/>
              <a:t>Which </a:t>
            </a:r>
            <a:r>
              <a:rPr lang="en-US" sz="2000" b="1" u="sng" dirty="0"/>
              <a:t>portion</a:t>
            </a:r>
            <a:r>
              <a:rPr lang="en-US" sz="2000" b="1" dirty="0"/>
              <a:t> of the vertebral column is addressed?</a:t>
            </a:r>
          </a:p>
          <a:p>
            <a:pPr marL="924243" lvl="2" indent="-342900">
              <a:buFont typeface="Wingdings" pitchFamily="2" charset="2"/>
              <a:buChar char="ü"/>
            </a:pPr>
            <a:r>
              <a:rPr lang="en-US" dirty="0"/>
              <a:t>Vertebral body or disc = Anterior Column</a:t>
            </a:r>
          </a:p>
          <a:p>
            <a:pPr marL="924243" lvl="2" indent="-342900">
              <a:buFont typeface="Wingdings" pitchFamily="2" charset="2"/>
              <a:buChar char="ü"/>
            </a:pPr>
            <a:r>
              <a:rPr lang="en-US" dirty="0"/>
              <a:t>Spinous processes, foramen, facets, or lamina = Posterior </a:t>
            </a:r>
            <a:r>
              <a:rPr lang="en-US" dirty="0" smtClean="0"/>
              <a:t>Column</a:t>
            </a:r>
            <a:endParaRPr lang="en-US" dirty="0"/>
          </a:p>
        </p:txBody>
      </p:sp>
    </p:spTree>
    <p:extLst>
      <p:ext uri="{BB962C8B-B14F-4D97-AF65-F5344CB8AC3E}">
        <p14:creationId xmlns:p14="http://schemas.microsoft.com/office/powerpoint/2010/main" val="180536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Procedure Coding</a:t>
            </a:r>
            <a:endParaRPr lang="en-US" b="1" dirty="0"/>
          </a:p>
        </p:txBody>
      </p:sp>
      <p:sp>
        <p:nvSpPr>
          <p:cNvPr id="3" name="Content Placeholder 2"/>
          <p:cNvSpPr>
            <a:spLocks noGrp="1"/>
          </p:cNvSpPr>
          <p:nvPr>
            <p:ph sz="quarter" idx="1"/>
          </p:nvPr>
        </p:nvSpPr>
        <p:spPr/>
        <p:txBody>
          <a:bodyPr/>
          <a:lstStyle/>
          <a:p>
            <a:pPr marL="0" indent="0">
              <a:buNone/>
            </a:pPr>
            <a:r>
              <a:rPr lang="en-US" b="1" dirty="0" smtClean="0"/>
              <a:t>Coding Practice – Code the following procedures!</a:t>
            </a:r>
          </a:p>
          <a:p>
            <a:pPr marL="0" indent="0">
              <a:buNone/>
            </a:pPr>
            <a:endParaRPr lang="en-US" b="1" dirty="0" smtClean="0"/>
          </a:p>
          <a:p>
            <a:pPr>
              <a:buAutoNum type="arabicPeriod"/>
            </a:pPr>
            <a:r>
              <a:rPr lang="en-US" b="1" dirty="0" smtClean="0"/>
              <a:t> 	</a:t>
            </a:r>
            <a:r>
              <a:rPr lang="en-US" sz="2400" b="1" dirty="0" err="1" smtClean="0"/>
              <a:t>Dx</a:t>
            </a:r>
            <a:r>
              <a:rPr lang="en-US" sz="2400" b="1" dirty="0" smtClean="0"/>
              <a:t>: Postlaminectomy syndrome and 	lumbar radiculopathy</a:t>
            </a:r>
          </a:p>
          <a:p>
            <a:pPr marL="0" indent="0">
              <a:buNone/>
            </a:pPr>
            <a:r>
              <a:rPr lang="en-US" sz="2400" b="1" dirty="0" smtClean="0"/>
              <a:t>	Px: Translumbar interbody fusion L2-L5 	with posterolateral fusion L2-L5 using local 	autograft </a:t>
            </a:r>
          </a:p>
          <a:p>
            <a:pPr marL="0" indent="0">
              <a:buNone/>
            </a:pPr>
            <a:endParaRPr lang="en-US" b="1" dirty="0" smtClean="0"/>
          </a:p>
        </p:txBody>
      </p:sp>
    </p:spTree>
    <p:extLst>
      <p:ext uri="{BB962C8B-B14F-4D97-AF65-F5344CB8AC3E}">
        <p14:creationId xmlns:p14="http://schemas.microsoft.com/office/powerpoint/2010/main" val="133159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685800"/>
            <a:ext cx="7125113" cy="924475"/>
          </a:xfrm>
        </p:spPr>
        <p:txBody>
          <a:bodyPr/>
          <a:lstStyle/>
          <a:p>
            <a:r>
              <a:rPr lang="en-US" b="1" dirty="0" smtClean="0"/>
              <a:t>Answer!</a:t>
            </a:r>
            <a:endParaRPr lang="en-US" b="1" dirty="0"/>
          </a:p>
        </p:txBody>
      </p:sp>
      <p:sp>
        <p:nvSpPr>
          <p:cNvPr id="3" name="Content Placeholder 2"/>
          <p:cNvSpPr>
            <a:spLocks noGrp="1"/>
          </p:cNvSpPr>
          <p:nvPr>
            <p:ph sz="quarter" idx="1"/>
          </p:nvPr>
        </p:nvSpPr>
        <p:spPr>
          <a:xfrm>
            <a:off x="1066800" y="1828800"/>
            <a:ext cx="7315200" cy="4258598"/>
          </a:xfrm>
        </p:spPr>
        <p:txBody>
          <a:bodyPr>
            <a:normAutofit/>
          </a:bodyPr>
          <a:lstStyle/>
          <a:p>
            <a:pPr>
              <a:buAutoNum type="arabicPeriod"/>
            </a:pPr>
            <a:r>
              <a:rPr lang="en-US" b="1" dirty="0" smtClean="0"/>
              <a:t> 	</a:t>
            </a:r>
            <a:r>
              <a:rPr lang="en-US" sz="1700" b="1" dirty="0" err="1" smtClean="0"/>
              <a:t>Dx</a:t>
            </a:r>
            <a:r>
              <a:rPr lang="en-US" sz="1700" b="1" dirty="0"/>
              <a:t>: Postlaminectomy syndrome </a:t>
            </a:r>
            <a:r>
              <a:rPr lang="en-US" sz="1700" b="1" dirty="0" smtClean="0"/>
              <a:t>and lumbar 	radiculopathy</a:t>
            </a:r>
            <a:endParaRPr lang="en-US" sz="1700" b="1" dirty="0"/>
          </a:p>
          <a:p>
            <a:pPr marL="0" indent="0">
              <a:buNone/>
            </a:pPr>
            <a:r>
              <a:rPr lang="en-US" sz="1700" b="1" dirty="0" smtClean="0"/>
              <a:t>	</a:t>
            </a:r>
            <a:r>
              <a:rPr lang="en-US" sz="1700" b="1" dirty="0" err="1" smtClean="0"/>
              <a:t>Px</a:t>
            </a:r>
            <a:r>
              <a:rPr lang="en-US" sz="1700" b="1" dirty="0"/>
              <a:t>: Translumbar interbody </a:t>
            </a:r>
            <a:r>
              <a:rPr lang="en-US" sz="1700" b="1" dirty="0" smtClean="0"/>
              <a:t>fusion L2-L5 with 	posterolateral </a:t>
            </a:r>
            <a:r>
              <a:rPr lang="en-US" sz="1700" b="1" dirty="0"/>
              <a:t>fusion </a:t>
            </a:r>
            <a:r>
              <a:rPr lang="en-US" sz="1700" b="1" dirty="0" smtClean="0"/>
              <a:t>L2-L5 using </a:t>
            </a:r>
            <a:r>
              <a:rPr lang="en-US" sz="1700" b="1" dirty="0"/>
              <a:t>local autograft </a:t>
            </a:r>
          </a:p>
          <a:p>
            <a:pPr marL="0" indent="0">
              <a:buNone/>
            </a:pPr>
            <a:endParaRPr lang="en-US" b="1" dirty="0" smtClean="0"/>
          </a:p>
          <a:p>
            <a:pPr marL="0" indent="0">
              <a:buNone/>
            </a:pPr>
            <a:r>
              <a:rPr lang="en-US" sz="2000" b="1" dirty="0" smtClean="0"/>
              <a:t>0SG10AJ = </a:t>
            </a:r>
            <a:r>
              <a:rPr lang="en-US" sz="2000" dirty="0" smtClean="0"/>
              <a:t>Fusion of 2 or more Lumbar Vertebral Joints with Interbody Fusion Device, Posterior Approach, Anterior Column, Open Approach</a:t>
            </a:r>
            <a:endParaRPr lang="en-US" sz="2000" b="1" dirty="0" smtClean="0"/>
          </a:p>
          <a:p>
            <a:pPr marL="0" indent="0">
              <a:buNone/>
            </a:pPr>
            <a:r>
              <a:rPr lang="en-US" sz="2000" b="1" dirty="0" smtClean="0"/>
              <a:t>0SG1071 =  </a:t>
            </a:r>
            <a:r>
              <a:rPr lang="en-US" sz="2000" dirty="0" smtClean="0"/>
              <a:t>Fusion of 2 or more Lumbar Vertebral Joints with Autologous Tissue Substitute, Posterior Approach, Posterior Column, Open Approach </a:t>
            </a:r>
          </a:p>
          <a:p>
            <a:pPr marL="0" indent="0">
              <a:buNone/>
            </a:pPr>
            <a:endParaRPr lang="en-US" dirty="0"/>
          </a:p>
          <a:p>
            <a:pPr marL="0" indent="0">
              <a:buNone/>
            </a:pPr>
            <a:endParaRPr lang="en-US" dirty="0"/>
          </a:p>
        </p:txBody>
      </p:sp>
      <p:sp>
        <p:nvSpPr>
          <p:cNvPr id="4" name="5-Point Star 3"/>
          <p:cNvSpPr/>
          <p:nvPr/>
        </p:nvSpPr>
        <p:spPr>
          <a:xfrm>
            <a:off x="7924800" y="5356194"/>
            <a:ext cx="914400" cy="914400"/>
          </a:xfrm>
          <a:prstGeom prst="star5">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4118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Coding Clinic References</a:t>
            </a:r>
            <a:endParaRPr lang="en-US" b="1" dirty="0"/>
          </a:p>
        </p:txBody>
      </p:sp>
      <p:sp>
        <p:nvSpPr>
          <p:cNvPr id="3" name="Content Placeholder 2"/>
          <p:cNvSpPr>
            <a:spLocks noGrp="1"/>
          </p:cNvSpPr>
          <p:nvPr>
            <p:ph sz="quarter" idx="1"/>
          </p:nvPr>
        </p:nvSpPr>
        <p:spPr>
          <a:xfrm>
            <a:off x="990600" y="1828800"/>
            <a:ext cx="7125112" cy="4280037"/>
          </a:xfrm>
        </p:spPr>
        <p:txBody>
          <a:bodyPr/>
          <a:lstStyle/>
          <a:p>
            <a:pPr marL="0" indent="0">
              <a:buNone/>
            </a:pPr>
            <a:r>
              <a:rPr lang="en-US" sz="2000" b="1" dirty="0" smtClean="0"/>
              <a:t>3</a:t>
            </a:r>
            <a:r>
              <a:rPr lang="en-US" sz="2000" b="1" baseline="30000" dirty="0" smtClean="0"/>
              <a:t>rd</a:t>
            </a:r>
            <a:r>
              <a:rPr lang="en-US" sz="2000" b="1" dirty="0" smtClean="0"/>
              <a:t> Quarter 2013, pg 25-26</a:t>
            </a:r>
          </a:p>
          <a:p>
            <a:pPr marL="0" indent="0">
              <a:buNone/>
            </a:pPr>
            <a:endParaRPr lang="en-US" sz="2000" b="1" dirty="0"/>
          </a:p>
          <a:p>
            <a:pPr>
              <a:buFont typeface="Courier New" panose="02070309020205020404" pitchFamily="49" charset="0"/>
              <a:buChar char="o"/>
            </a:pPr>
            <a:r>
              <a:rPr lang="en-US" sz="2000" dirty="0" smtClean="0"/>
              <a:t>Similar to our practice example, two </a:t>
            </a:r>
            <a:r>
              <a:rPr lang="en-US" sz="2000" dirty="0"/>
              <a:t>codes are required because the 360-degree fusion involves both a posterior column and an anterior column fusion and there are two different qualifiers to represent the procedure performed. </a:t>
            </a:r>
            <a:endParaRPr lang="en-US" sz="2000" dirty="0" smtClean="0"/>
          </a:p>
          <a:p>
            <a:endParaRPr lang="en-US" dirty="0" smtClean="0"/>
          </a:p>
          <a:p>
            <a:endParaRPr lang="en-US" dirty="0"/>
          </a:p>
        </p:txBody>
      </p:sp>
    </p:spTree>
    <p:extLst>
      <p:ext uri="{BB962C8B-B14F-4D97-AF65-F5344CB8AC3E}">
        <p14:creationId xmlns:p14="http://schemas.microsoft.com/office/powerpoint/2010/main" val="312554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Diskectomy</a:t>
            </a:r>
            <a:endParaRPr lang="en-US" b="1" dirty="0"/>
          </a:p>
        </p:txBody>
      </p:sp>
      <p:pic>
        <p:nvPicPr>
          <p:cNvPr id="3075" name="Picture 3" descr="C:\Users\Shelly\Documents\Presentation Prep\diskect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9" y="2133600"/>
            <a:ext cx="2847975"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94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Column</a:t>
            </a:r>
            <a:endParaRPr lang="en-US" b="1" dirty="0"/>
          </a:p>
        </p:txBody>
      </p:sp>
      <p:pic>
        <p:nvPicPr>
          <p:cNvPr id="4" name="Content Placeholder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95600" y="1806574"/>
            <a:ext cx="2971800" cy="459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037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Diskectomy</a:t>
            </a:r>
            <a:endParaRPr lang="en-US" b="1" dirty="0"/>
          </a:p>
        </p:txBody>
      </p:sp>
      <p:sp>
        <p:nvSpPr>
          <p:cNvPr id="3" name="Content Placeholder 2"/>
          <p:cNvSpPr>
            <a:spLocks noGrp="1"/>
          </p:cNvSpPr>
          <p:nvPr>
            <p:ph sz="quarter" idx="1"/>
          </p:nvPr>
        </p:nvSpPr>
        <p:spPr/>
        <p:txBody>
          <a:bodyPr>
            <a:normAutofit/>
          </a:bodyPr>
          <a:lstStyle/>
          <a:p>
            <a:pPr marL="0" lvl="0" indent="0">
              <a:buClr>
                <a:srgbClr val="D34817"/>
              </a:buClr>
              <a:buNone/>
            </a:pPr>
            <a:r>
              <a:rPr lang="en-US" sz="2000" dirty="0"/>
              <a:t>The </a:t>
            </a:r>
            <a:r>
              <a:rPr lang="en-US" sz="2000" b="1" dirty="0"/>
              <a:t>Root Operation</a:t>
            </a:r>
            <a:r>
              <a:rPr lang="en-US" sz="2000" dirty="0"/>
              <a:t> for </a:t>
            </a:r>
            <a:r>
              <a:rPr lang="en-US" sz="2000" dirty="0" smtClean="0"/>
              <a:t>Diskectomy is Excision or Resection:</a:t>
            </a:r>
          </a:p>
          <a:p>
            <a:pPr marL="0" lvl="0" indent="0">
              <a:buClr>
                <a:srgbClr val="D34817"/>
              </a:buClr>
              <a:buNone/>
            </a:pPr>
            <a:endParaRPr lang="en-US" sz="2000" dirty="0"/>
          </a:p>
          <a:p>
            <a:r>
              <a:rPr lang="en-US" sz="2000" b="1" u="sng" dirty="0"/>
              <a:t>Resection (T)</a:t>
            </a:r>
            <a:r>
              <a:rPr lang="en-US" sz="2000" b="1" dirty="0"/>
              <a:t> – </a:t>
            </a:r>
            <a:r>
              <a:rPr lang="en-US" sz="2000" dirty="0"/>
              <a:t>Cutting out or off, without replacement, all of a body part </a:t>
            </a:r>
          </a:p>
          <a:p>
            <a:endParaRPr lang="en-US" sz="2000" dirty="0"/>
          </a:p>
          <a:p>
            <a:r>
              <a:rPr lang="en-US" sz="2000" b="1" u="sng" dirty="0"/>
              <a:t>Excision (B)</a:t>
            </a:r>
            <a:r>
              <a:rPr lang="en-US" sz="2000" b="1" dirty="0"/>
              <a:t> – </a:t>
            </a:r>
            <a:r>
              <a:rPr lang="en-US" sz="2000" dirty="0"/>
              <a:t>Cutting out or off, without replacement, a portion of a body part </a:t>
            </a:r>
          </a:p>
        </p:txBody>
      </p:sp>
    </p:spTree>
    <p:extLst>
      <p:ext uri="{BB962C8B-B14F-4D97-AF65-F5344CB8AC3E}">
        <p14:creationId xmlns:p14="http://schemas.microsoft.com/office/powerpoint/2010/main" val="916526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Diskectomy</a:t>
            </a:r>
            <a:endParaRPr lang="en-US" b="1" dirty="0"/>
          </a:p>
        </p:txBody>
      </p:sp>
      <p:sp>
        <p:nvSpPr>
          <p:cNvPr id="3" name="Content Placeholder 2"/>
          <p:cNvSpPr>
            <a:spLocks noGrp="1"/>
          </p:cNvSpPr>
          <p:nvPr>
            <p:ph sz="quarter" idx="1"/>
          </p:nvPr>
        </p:nvSpPr>
        <p:spPr/>
        <p:txBody>
          <a:bodyPr/>
          <a:lstStyle/>
          <a:p>
            <a:pPr marL="0" indent="0">
              <a:buNone/>
            </a:pPr>
            <a:r>
              <a:rPr lang="en-US" b="1" dirty="0"/>
              <a:t>Code Detail = Body System:</a:t>
            </a:r>
          </a:p>
          <a:p>
            <a:pPr marL="0" indent="0">
              <a:buNone/>
            </a:pPr>
            <a:endParaRPr lang="en-US" b="1" dirty="0"/>
          </a:p>
          <a:p>
            <a:r>
              <a:rPr lang="en-US" dirty="0"/>
              <a:t>For joints above the level of lumbar vertebrae, </a:t>
            </a:r>
            <a:r>
              <a:rPr lang="en-US" b="1" dirty="0"/>
              <a:t>Body System = Upper Joints</a:t>
            </a:r>
            <a:r>
              <a:rPr lang="en-US" dirty="0"/>
              <a:t>.  </a:t>
            </a:r>
          </a:p>
          <a:p>
            <a:endParaRPr lang="en-US" dirty="0"/>
          </a:p>
          <a:p>
            <a:r>
              <a:rPr lang="en-US" dirty="0"/>
              <a:t>For joints at the level of lumbar vertebrae and below, </a:t>
            </a:r>
            <a:r>
              <a:rPr lang="en-US" b="1" dirty="0"/>
              <a:t>Body System = Lower Joints</a:t>
            </a:r>
            <a:r>
              <a:rPr lang="en-US" dirty="0" smtClean="0"/>
              <a:t>.</a:t>
            </a:r>
            <a:endParaRPr lang="en-US" dirty="0"/>
          </a:p>
        </p:txBody>
      </p:sp>
    </p:spTree>
    <p:extLst>
      <p:ext uri="{BB962C8B-B14F-4D97-AF65-F5344CB8AC3E}">
        <p14:creationId xmlns:p14="http://schemas.microsoft.com/office/powerpoint/2010/main" val="2678244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Coding Clinic References</a:t>
            </a:r>
            <a:endParaRPr lang="en-US" b="1" dirty="0"/>
          </a:p>
        </p:txBody>
      </p:sp>
      <p:sp>
        <p:nvSpPr>
          <p:cNvPr id="3" name="Content Placeholder 2"/>
          <p:cNvSpPr>
            <a:spLocks noGrp="1"/>
          </p:cNvSpPr>
          <p:nvPr>
            <p:ph sz="quarter" idx="1"/>
          </p:nvPr>
        </p:nvSpPr>
        <p:spPr>
          <a:xfrm>
            <a:off x="990600" y="1828800"/>
            <a:ext cx="7125112" cy="4280037"/>
          </a:xfrm>
        </p:spPr>
        <p:txBody>
          <a:bodyPr/>
          <a:lstStyle/>
          <a:p>
            <a:pPr marL="0" indent="0">
              <a:buNone/>
            </a:pPr>
            <a:r>
              <a:rPr lang="en-US" sz="2000" b="1" dirty="0" smtClean="0"/>
              <a:t>2</a:t>
            </a:r>
            <a:r>
              <a:rPr lang="en-US" sz="2000" b="1" baseline="30000" dirty="0" smtClean="0"/>
              <a:t>nd</a:t>
            </a:r>
            <a:r>
              <a:rPr lang="en-US" sz="2000" b="1" dirty="0" smtClean="0"/>
              <a:t> Quarter 2014, pg 6-8</a:t>
            </a:r>
          </a:p>
          <a:p>
            <a:pPr marL="0" indent="0">
              <a:buNone/>
            </a:pPr>
            <a:endParaRPr lang="en-US" sz="2000" b="1" dirty="0"/>
          </a:p>
          <a:p>
            <a:pPr>
              <a:buFont typeface="Courier New" panose="02070309020205020404" pitchFamily="49" charset="0"/>
              <a:buChar char="o"/>
            </a:pPr>
            <a:r>
              <a:rPr lang="en-US" sz="2000" dirty="0" smtClean="0"/>
              <a:t>The advice taken from this is that diskectomy would be coded separately when done with spinal fusion.</a:t>
            </a:r>
          </a:p>
          <a:p>
            <a:pPr marL="0" indent="0">
              <a:buNone/>
            </a:pPr>
            <a:endParaRPr lang="en-US" sz="2000" dirty="0" smtClean="0"/>
          </a:p>
          <a:p>
            <a:pPr>
              <a:buFont typeface="Courier New" panose="02070309020205020404" pitchFamily="49" charset="0"/>
              <a:buChar char="o"/>
            </a:pPr>
            <a:r>
              <a:rPr lang="en-US" sz="2000" dirty="0" smtClean="0"/>
              <a:t>If provider documents “total diskectomy”, it should be coded as a disc resection.</a:t>
            </a:r>
            <a:endParaRPr lang="en-US" dirty="0" smtClean="0"/>
          </a:p>
          <a:p>
            <a:endParaRPr lang="en-US" dirty="0" smtClean="0"/>
          </a:p>
          <a:p>
            <a:endParaRPr lang="en-US" dirty="0"/>
          </a:p>
        </p:txBody>
      </p:sp>
    </p:spTree>
    <p:extLst>
      <p:ext uri="{BB962C8B-B14F-4D97-AF65-F5344CB8AC3E}">
        <p14:creationId xmlns:p14="http://schemas.microsoft.com/office/powerpoint/2010/main" val="1552518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Decompression</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288" y="1933575"/>
            <a:ext cx="4797425"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861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Decompression</a:t>
            </a:r>
            <a:endParaRPr lang="en-US" b="1" dirty="0"/>
          </a:p>
        </p:txBody>
      </p:sp>
      <p:sp>
        <p:nvSpPr>
          <p:cNvPr id="3" name="Content Placeholder 2"/>
          <p:cNvSpPr>
            <a:spLocks noGrp="1"/>
          </p:cNvSpPr>
          <p:nvPr>
            <p:ph sz="quarter" idx="1"/>
          </p:nvPr>
        </p:nvSpPr>
        <p:spPr/>
        <p:txBody>
          <a:bodyPr/>
          <a:lstStyle/>
          <a:p>
            <a:pPr marL="0" lvl="0" indent="0" defTabSz="914400">
              <a:lnSpc>
                <a:spcPct val="90000"/>
              </a:lnSpc>
              <a:spcBef>
                <a:spcPts val="1200"/>
              </a:spcBef>
              <a:spcAft>
                <a:spcPts val="200"/>
              </a:spcAft>
              <a:buClr>
                <a:srgbClr val="D34817"/>
              </a:buClr>
              <a:buSzPct val="100000"/>
              <a:buNone/>
            </a:pPr>
            <a:r>
              <a:rPr lang="en-US" sz="2800" dirty="0">
                <a:latin typeface="Calibri" panose="020F0502020204030204"/>
              </a:rPr>
              <a:t>The </a:t>
            </a:r>
            <a:r>
              <a:rPr lang="en-US" sz="2800" b="1" dirty="0">
                <a:latin typeface="Calibri" panose="020F0502020204030204"/>
              </a:rPr>
              <a:t>Root Operation</a:t>
            </a:r>
            <a:r>
              <a:rPr lang="en-US" sz="2800" dirty="0">
                <a:latin typeface="Calibri" panose="020F0502020204030204"/>
              </a:rPr>
              <a:t> for </a:t>
            </a:r>
            <a:r>
              <a:rPr lang="en-US" sz="2800" dirty="0" smtClean="0">
                <a:latin typeface="Calibri" panose="020F0502020204030204"/>
              </a:rPr>
              <a:t>Decompression </a:t>
            </a:r>
            <a:r>
              <a:rPr lang="en-US" sz="2800" dirty="0">
                <a:latin typeface="Calibri" panose="020F0502020204030204"/>
              </a:rPr>
              <a:t>is Release:</a:t>
            </a:r>
          </a:p>
          <a:p>
            <a:pPr marL="91440" lvl="0" indent="-91440" defTabSz="914400">
              <a:lnSpc>
                <a:spcPct val="90000"/>
              </a:lnSpc>
              <a:spcBef>
                <a:spcPts val="1200"/>
              </a:spcBef>
              <a:spcAft>
                <a:spcPts val="200"/>
              </a:spcAft>
              <a:buClr>
                <a:srgbClr val="D34817"/>
              </a:buClr>
              <a:buSzPct val="100000"/>
              <a:buFont typeface="Calibri" panose="020F0502020204030204" pitchFamily="34" charset="0"/>
              <a:buChar char=" "/>
            </a:pPr>
            <a:endParaRPr lang="en-US" sz="2000" dirty="0">
              <a:latin typeface="Calibri" panose="020F0502020204030204"/>
            </a:endParaRPr>
          </a:p>
          <a:p>
            <a:pPr marL="91440" lvl="0" indent="-91440" defTabSz="914400">
              <a:lnSpc>
                <a:spcPct val="90000"/>
              </a:lnSpc>
              <a:spcBef>
                <a:spcPts val="1200"/>
              </a:spcBef>
              <a:spcAft>
                <a:spcPts val="200"/>
              </a:spcAft>
              <a:buClr>
                <a:srgbClr val="D34817"/>
              </a:buClr>
              <a:buSzPct val="100000"/>
              <a:buFont typeface="Calibri" panose="020F0502020204030204" pitchFamily="34" charset="0"/>
              <a:buChar char=" "/>
            </a:pPr>
            <a:r>
              <a:rPr lang="en-US" sz="2800" b="1" u="sng" dirty="0">
                <a:latin typeface="Calibri" panose="020F0502020204030204"/>
              </a:rPr>
              <a:t>Release (N)</a:t>
            </a:r>
            <a:r>
              <a:rPr lang="en-US" sz="2800" b="1" dirty="0">
                <a:latin typeface="Calibri" panose="020F0502020204030204"/>
              </a:rPr>
              <a:t> – </a:t>
            </a:r>
            <a:r>
              <a:rPr lang="en-US" sz="2800" dirty="0">
                <a:latin typeface="Calibri" panose="020F0502020204030204"/>
              </a:rPr>
              <a:t>Freeing a body part from an abnormal physical constraint by cutting or by use of force</a:t>
            </a:r>
            <a:r>
              <a:rPr lang="en-US" sz="2000" dirty="0">
                <a:latin typeface="Calibri" panose="020F0502020204030204"/>
              </a:rPr>
              <a:t> </a:t>
            </a:r>
            <a:endParaRPr lang="en-US" dirty="0"/>
          </a:p>
        </p:txBody>
      </p:sp>
    </p:spTree>
    <p:extLst>
      <p:ext uri="{BB962C8B-B14F-4D97-AF65-F5344CB8AC3E}">
        <p14:creationId xmlns:p14="http://schemas.microsoft.com/office/powerpoint/2010/main" val="2975259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Decompression</a:t>
            </a:r>
            <a:endParaRPr lang="en-US" b="1" dirty="0"/>
          </a:p>
        </p:txBody>
      </p:sp>
      <p:sp>
        <p:nvSpPr>
          <p:cNvPr id="3" name="Content Placeholder 2"/>
          <p:cNvSpPr>
            <a:spLocks noGrp="1"/>
          </p:cNvSpPr>
          <p:nvPr>
            <p:ph sz="quarter" idx="1"/>
          </p:nvPr>
        </p:nvSpPr>
        <p:spPr/>
        <p:txBody>
          <a:bodyPr/>
          <a:lstStyle/>
          <a:p>
            <a:pPr marL="0" indent="0">
              <a:buNone/>
            </a:pPr>
            <a:r>
              <a:rPr lang="en-US" b="1" dirty="0"/>
              <a:t>Code Detail = Body System:</a:t>
            </a:r>
          </a:p>
          <a:p>
            <a:pPr marL="0" indent="0">
              <a:buNone/>
            </a:pPr>
            <a:endParaRPr lang="en-US" b="1" dirty="0"/>
          </a:p>
          <a:p>
            <a:r>
              <a:rPr lang="en-US" dirty="0"/>
              <a:t>For </a:t>
            </a:r>
            <a:r>
              <a:rPr lang="en-US" dirty="0" smtClean="0"/>
              <a:t>decompression of spinal cord, </a:t>
            </a:r>
            <a:r>
              <a:rPr lang="en-US" b="1" dirty="0"/>
              <a:t>Body System = </a:t>
            </a:r>
            <a:r>
              <a:rPr lang="en-US" b="1" dirty="0" smtClean="0"/>
              <a:t>Central Nervous System and Cranial Nerves</a:t>
            </a:r>
            <a:r>
              <a:rPr lang="en-US" dirty="0" smtClean="0"/>
              <a:t>.  </a:t>
            </a:r>
            <a:endParaRPr lang="en-US" dirty="0"/>
          </a:p>
          <a:p>
            <a:endParaRPr lang="en-US" dirty="0"/>
          </a:p>
          <a:p>
            <a:r>
              <a:rPr lang="en-US" dirty="0"/>
              <a:t>For </a:t>
            </a:r>
            <a:r>
              <a:rPr lang="en-US" dirty="0" smtClean="0"/>
              <a:t>decompression of spinal nerves, </a:t>
            </a:r>
            <a:r>
              <a:rPr lang="en-US" b="1" dirty="0" smtClean="0"/>
              <a:t>Body </a:t>
            </a:r>
            <a:r>
              <a:rPr lang="en-US" b="1" dirty="0"/>
              <a:t>System = </a:t>
            </a:r>
            <a:r>
              <a:rPr lang="en-US" b="1" dirty="0" smtClean="0"/>
              <a:t>Peripheral Nervous System</a:t>
            </a:r>
            <a:r>
              <a:rPr lang="en-US" dirty="0" smtClean="0"/>
              <a:t>.</a:t>
            </a:r>
            <a:endParaRPr lang="en-US" dirty="0"/>
          </a:p>
          <a:p>
            <a:endParaRPr lang="en-US" dirty="0"/>
          </a:p>
        </p:txBody>
      </p:sp>
    </p:spTree>
    <p:extLst>
      <p:ext uri="{BB962C8B-B14F-4D97-AF65-F5344CB8AC3E}">
        <p14:creationId xmlns:p14="http://schemas.microsoft.com/office/powerpoint/2010/main" val="3757776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Coding Clinic References</a:t>
            </a:r>
            <a:endParaRPr lang="en-US" b="1" dirty="0"/>
          </a:p>
        </p:txBody>
      </p:sp>
      <p:sp>
        <p:nvSpPr>
          <p:cNvPr id="3" name="Content Placeholder 2"/>
          <p:cNvSpPr>
            <a:spLocks noGrp="1"/>
          </p:cNvSpPr>
          <p:nvPr>
            <p:ph sz="quarter" idx="1"/>
          </p:nvPr>
        </p:nvSpPr>
        <p:spPr>
          <a:xfrm>
            <a:off x="990600" y="1828800"/>
            <a:ext cx="7125112" cy="4280037"/>
          </a:xfrm>
        </p:spPr>
        <p:txBody>
          <a:bodyPr/>
          <a:lstStyle/>
          <a:p>
            <a:pPr marL="0" indent="0">
              <a:buNone/>
            </a:pPr>
            <a:r>
              <a:rPr lang="en-US" sz="2000" b="1" dirty="0" smtClean="0"/>
              <a:t>2</a:t>
            </a:r>
            <a:r>
              <a:rPr lang="en-US" sz="2000" b="1" baseline="30000" dirty="0" smtClean="0"/>
              <a:t>nd</a:t>
            </a:r>
            <a:r>
              <a:rPr lang="en-US" sz="2000" b="1" dirty="0" smtClean="0"/>
              <a:t> Quarter 2015, pg 34</a:t>
            </a:r>
          </a:p>
          <a:p>
            <a:pPr marL="0" indent="0">
              <a:buNone/>
            </a:pPr>
            <a:endParaRPr lang="en-US" sz="2000" b="1" dirty="0"/>
          </a:p>
          <a:p>
            <a:pPr>
              <a:buFont typeface="Courier New" panose="02070309020205020404" pitchFamily="49" charset="0"/>
              <a:buChar char="o"/>
            </a:pPr>
            <a:r>
              <a:rPr lang="en-US" sz="2000" dirty="0" smtClean="0"/>
              <a:t>The advice taken from this is that “decompressive laminectomy” is done to release pressure and free up the spinal nerve root.  This would be coded as a Release.</a:t>
            </a:r>
          </a:p>
          <a:p>
            <a:pPr marL="0" indent="0">
              <a:buNone/>
            </a:pPr>
            <a:endParaRPr lang="en-US" sz="2000" dirty="0" smtClean="0"/>
          </a:p>
          <a:p>
            <a:pPr>
              <a:buFont typeface="Courier New" panose="02070309020205020404" pitchFamily="49" charset="0"/>
              <a:buChar char="o"/>
            </a:pPr>
            <a:r>
              <a:rPr lang="en-US" sz="2000" dirty="0" smtClean="0"/>
              <a:t>Previous Coding Clinic advised the assignment of Excision of Lamina.  This was revisited and determined that Release is more appropriate.</a:t>
            </a:r>
            <a:endParaRPr lang="en-US" dirty="0" smtClean="0"/>
          </a:p>
          <a:p>
            <a:endParaRPr lang="en-US" dirty="0"/>
          </a:p>
        </p:txBody>
      </p:sp>
    </p:spTree>
    <p:extLst>
      <p:ext uri="{BB962C8B-B14F-4D97-AF65-F5344CB8AC3E}">
        <p14:creationId xmlns:p14="http://schemas.microsoft.com/office/powerpoint/2010/main" val="992924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Coding Clinic References</a:t>
            </a:r>
            <a:endParaRPr lang="en-US" b="1" dirty="0"/>
          </a:p>
        </p:txBody>
      </p:sp>
      <p:sp>
        <p:nvSpPr>
          <p:cNvPr id="3" name="Content Placeholder 2"/>
          <p:cNvSpPr>
            <a:spLocks noGrp="1"/>
          </p:cNvSpPr>
          <p:nvPr>
            <p:ph sz="quarter" idx="1"/>
          </p:nvPr>
        </p:nvSpPr>
        <p:spPr>
          <a:xfrm>
            <a:off x="990600" y="1828800"/>
            <a:ext cx="7125112" cy="4280037"/>
          </a:xfrm>
        </p:spPr>
        <p:txBody>
          <a:bodyPr/>
          <a:lstStyle/>
          <a:p>
            <a:pPr marL="0" indent="0">
              <a:buNone/>
            </a:pPr>
            <a:r>
              <a:rPr lang="en-US" sz="2000" b="1" dirty="0" smtClean="0"/>
              <a:t>2</a:t>
            </a:r>
            <a:r>
              <a:rPr lang="en-US" sz="2000" b="1" baseline="30000" dirty="0" smtClean="0"/>
              <a:t>nd</a:t>
            </a:r>
            <a:r>
              <a:rPr lang="en-US" sz="2000" b="1" dirty="0" smtClean="0"/>
              <a:t> Quarter 2016, pg 16</a:t>
            </a:r>
          </a:p>
          <a:p>
            <a:pPr marL="0" indent="0">
              <a:buNone/>
            </a:pPr>
            <a:endParaRPr lang="en-US" sz="2000" b="1" dirty="0"/>
          </a:p>
          <a:p>
            <a:pPr>
              <a:buFont typeface="Courier New" panose="02070309020205020404" pitchFamily="49" charset="0"/>
              <a:buChar char="o"/>
            </a:pPr>
            <a:r>
              <a:rPr lang="en-US" sz="2000" dirty="0" smtClean="0"/>
              <a:t>The advice taken from this is that when decompressive laminectomy/foraminotomy is performed with diskectomy, a code would be assigned for both procedures (Release and Excision).</a:t>
            </a:r>
          </a:p>
          <a:p>
            <a:pPr marL="0" indent="0">
              <a:buNone/>
            </a:pPr>
            <a:endParaRPr lang="en-US" sz="2000" dirty="0" smtClean="0"/>
          </a:p>
          <a:p>
            <a:endParaRPr lang="en-US" dirty="0"/>
          </a:p>
        </p:txBody>
      </p:sp>
    </p:spTree>
    <p:extLst>
      <p:ext uri="{BB962C8B-B14F-4D97-AF65-F5344CB8AC3E}">
        <p14:creationId xmlns:p14="http://schemas.microsoft.com/office/powerpoint/2010/main" val="1160300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Coding Clinic References</a:t>
            </a:r>
            <a:endParaRPr lang="en-US" b="1" dirty="0"/>
          </a:p>
        </p:txBody>
      </p:sp>
      <p:sp>
        <p:nvSpPr>
          <p:cNvPr id="3" name="Content Placeholder 2"/>
          <p:cNvSpPr>
            <a:spLocks noGrp="1"/>
          </p:cNvSpPr>
          <p:nvPr>
            <p:ph sz="quarter" idx="1"/>
          </p:nvPr>
        </p:nvSpPr>
        <p:spPr>
          <a:xfrm>
            <a:off x="990600" y="1828800"/>
            <a:ext cx="7125112" cy="4280037"/>
          </a:xfrm>
        </p:spPr>
        <p:txBody>
          <a:bodyPr/>
          <a:lstStyle/>
          <a:p>
            <a:pPr marL="0" indent="0">
              <a:buNone/>
            </a:pPr>
            <a:r>
              <a:rPr lang="en-US" sz="2000" b="1" dirty="0" smtClean="0"/>
              <a:t>2</a:t>
            </a:r>
            <a:r>
              <a:rPr lang="en-US" sz="2000" b="1" baseline="30000" dirty="0" smtClean="0"/>
              <a:t>nd</a:t>
            </a:r>
            <a:r>
              <a:rPr lang="en-US" sz="2000" b="1" dirty="0" smtClean="0"/>
              <a:t> Quarter 2016, pg 17</a:t>
            </a:r>
          </a:p>
          <a:p>
            <a:pPr marL="0" indent="0">
              <a:buNone/>
            </a:pPr>
            <a:endParaRPr lang="en-US" sz="2000" b="1" dirty="0"/>
          </a:p>
          <a:p>
            <a:pPr>
              <a:buFont typeface="Courier New" panose="02070309020205020404" pitchFamily="49" charset="0"/>
              <a:buChar char="o"/>
            </a:pPr>
            <a:r>
              <a:rPr lang="en-US" sz="2000" dirty="0" smtClean="0"/>
              <a:t>The advice taken from this is that when posterior longitudinal ligament is removed, this meets the objective of decompression of a nerve root.  A additional code would be assigned for “Release”.</a:t>
            </a:r>
          </a:p>
          <a:p>
            <a:pPr marL="0" indent="0">
              <a:buNone/>
            </a:pPr>
            <a:endParaRPr lang="en-US" sz="2000" dirty="0" smtClean="0"/>
          </a:p>
          <a:p>
            <a:endParaRPr lang="en-US" dirty="0"/>
          </a:p>
        </p:txBody>
      </p:sp>
    </p:spTree>
    <p:extLst>
      <p:ext uri="{BB962C8B-B14F-4D97-AF65-F5344CB8AC3E}">
        <p14:creationId xmlns:p14="http://schemas.microsoft.com/office/powerpoint/2010/main" val="2231305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Decompression</a:t>
            </a:r>
            <a:endParaRPr lang="en-US" b="1" dirty="0"/>
          </a:p>
        </p:txBody>
      </p:sp>
      <p:sp>
        <p:nvSpPr>
          <p:cNvPr id="3" name="Content Placeholder 2"/>
          <p:cNvSpPr>
            <a:spLocks noGrp="1"/>
          </p:cNvSpPr>
          <p:nvPr>
            <p:ph sz="quarter" idx="1"/>
          </p:nvPr>
        </p:nvSpPr>
        <p:spPr>
          <a:xfrm>
            <a:off x="838200" y="1752600"/>
            <a:ext cx="7524957" cy="4441039"/>
          </a:xfrm>
        </p:spPr>
        <p:txBody>
          <a:bodyPr>
            <a:normAutofit/>
          </a:bodyPr>
          <a:lstStyle/>
          <a:p>
            <a:pPr marL="0" indent="0">
              <a:buNone/>
            </a:pPr>
            <a:r>
              <a:rPr lang="en-US" sz="2000" b="1" dirty="0"/>
              <a:t>Coding Note:</a:t>
            </a:r>
          </a:p>
          <a:p>
            <a:r>
              <a:rPr lang="en-US" sz="2400" dirty="0" smtClean="0"/>
              <a:t>The provider must clearly document a </a:t>
            </a:r>
            <a:r>
              <a:rPr lang="en-US" sz="2400" u="sng" dirty="0" smtClean="0"/>
              <a:t>disease process or symptom to support medical necessity and procedural intent that the laminotomy/laminectomy/foraminotomy is “decompressive”</a:t>
            </a:r>
            <a:r>
              <a:rPr lang="en-US" sz="2400" dirty="0" smtClean="0"/>
              <a:t>….not just the procedural approach.</a:t>
            </a:r>
          </a:p>
          <a:p>
            <a:endParaRPr lang="en-US" sz="2400" dirty="0"/>
          </a:p>
          <a:p>
            <a:r>
              <a:rPr lang="en-US" sz="2400" dirty="0" smtClean="0"/>
              <a:t>NOTE: Laminotomies/Laminectomies/Foraminotomies that do not involve decompression are not coded!</a:t>
            </a:r>
            <a:endParaRPr lang="en-US" sz="2400" dirty="0"/>
          </a:p>
        </p:txBody>
      </p:sp>
      <p:sp>
        <p:nvSpPr>
          <p:cNvPr id="4" name="Multiply 3"/>
          <p:cNvSpPr/>
          <p:nvPr/>
        </p:nvSpPr>
        <p:spPr>
          <a:xfrm>
            <a:off x="8001000" y="5257800"/>
            <a:ext cx="914400" cy="914400"/>
          </a:xfrm>
          <a:prstGeom prst="mathMultiply">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688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Anatomy Review</a:t>
            </a:r>
            <a:endParaRPr lang="en-US" b="1" dirty="0"/>
          </a:p>
        </p:txBody>
      </p:sp>
      <p:sp>
        <p:nvSpPr>
          <p:cNvPr id="3" name="Content Placeholder 2"/>
          <p:cNvSpPr>
            <a:spLocks noGrp="1"/>
          </p:cNvSpPr>
          <p:nvPr>
            <p:ph sz="quarter" idx="1"/>
          </p:nvPr>
        </p:nvSpPr>
        <p:spPr/>
        <p:txBody>
          <a:bodyPr/>
          <a:lstStyle/>
          <a:p>
            <a:r>
              <a:rPr lang="en-US" sz="2400" dirty="0"/>
              <a:t>The vertebral column, also known as the spine, consists of 33 vertebrae.  The upper 24 are articulating vertebrae (separated by intervertebral discs) and the lower 9 are fused.</a:t>
            </a:r>
          </a:p>
          <a:p>
            <a:r>
              <a:rPr lang="en-US" sz="2400" dirty="0"/>
              <a:t>The vertebral column provides the spinal canal, which houses and protects the spinal cord</a:t>
            </a:r>
            <a:r>
              <a:rPr lang="en-US" sz="2400" dirty="0" smtClean="0"/>
              <a:t>.</a:t>
            </a:r>
            <a:endParaRPr lang="en-US" sz="2400" dirty="0"/>
          </a:p>
        </p:txBody>
      </p:sp>
    </p:spTree>
    <p:extLst>
      <p:ext uri="{BB962C8B-B14F-4D97-AF65-F5344CB8AC3E}">
        <p14:creationId xmlns:p14="http://schemas.microsoft.com/office/powerpoint/2010/main" val="3655868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Procedure Coding</a:t>
            </a:r>
            <a:endParaRPr lang="en-US" b="1" dirty="0"/>
          </a:p>
        </p:txBody>
      </p:sp>
      <p:sp>
        <p:nvSpPr>
          <p:cNvPr id="3" name="Content Placeholder 2"/>
          <p:cNvSpPr>
            <a:spLocks noGrp="1"/>
          </p:cNvSpPr>
          <p:nvPr>
            <p:ph sz="quarter" idx="1"/>
          </p:nvPr>
        </p:nvSpPr>
        <p:spPr/>
        <p:txBody>
          <a:bodyPr/>
          <a:lstStyle/>
          <a:p>
            <a:pPr marL="0" indent="0">
              <a:buNone/>
            </a:pPr>
            <a:r>
              <a:rPr lang="en-US" b="1" dirty="0" smtClean="0"/>
              <a:t>Coding Practice – Code the following procedures!</a:t>
            </a:r>
          </a:p>
          <a:p>
            <a:pPr marL="0" indent="0">
              <a:buNone/>
            </a:pPr>
            <a:endParaRPr lang="en-US" b="1" dirty="0" smtClean="0"/>
          </a:p>
          <a:p>
            <a:pPr marL="0" indent="0">
              <a:buNone/>
            </a:pPr>
            <a:r>
              <a:rPr lang="en-US" b="1" dirty="0" smtClean="0">
                <a:solidFill>
                  <a:srgbClr val="FF9900"/>
                </a:solidFill>
              </a:rPr>
              <a:t>2. </a:t>
            </a:r>
            <a:r>
              <a:rPr lang="en-US" b="1" dirty="0" smtClean="0"/>
              <a:t>	</a:t>
            </a:r>
            <a:r>
              <a:rPr lang="en-US" sz="2400" b="1" dirty="0" smtClean="0"/>
              <a:t>Dx: Right L4-L5 lateral recess stenosis; 	herniated nucleus pulposus</a:t>
            </a:r>
          </a:p>
          <a:p>
            <a:pPr marL="0" indent="0">
              <a:buNone/>
            </a:pPr>
            <a:r>
              <a:rPr lang="en-US" sz="2400" b="1" dirty="0" smtClean="0"/>
              <a:t>	Px: Right L4-L5 laminectomy, 	</a:t>
            </a:r>
            <a:r>
              <a:rPr lang="en-US" sz="2400" b="1" dirty="0" err="1" smtClean="0"/>
              <a:t>facetectomy</a:t>
            </a:r>
            <a:r>
              <a:rPr lang="en-US" sz="2400" b="1" dirty="0" smtClean="0"/>
              <a:t>, </a:t>
            </a:r>
            <a:r>
              <a:rPr lang="en-US" sz="2400" b="1" dirty="0" err="1" smtClean="0"/>
              <a:t>transforaminal</a:t>
            </a:r>
            <a:r>
              <a:rPr lang="en-US" sz="2400" b="1" dirty="0" smtClean="0"/>
              <a:t> </a:t>
            </a:r>
            <a:r>
              <a:rPr lang="en-US" sz="2400" b="1" dirty="0" err="1" smtClean="0"/>
              <a:t>diskectomy</a:t>
            </a:r>
            <a:r>
              <a:rPr lang="en-US" sz="2400" b="1" dirty="0" smtClean="0"/>
              <a:t> 	for decompression.</a:t>
            </a:r>
          </a:p>
        </p:txBody>
      </p:sp>
    </p:spTree>
    <p:extLst>
      <p:ext uri="{BB962C8B-B14F-4D97-AF65-F5344CB8AC3E}">
        <p14:creationId xmlns:p14="http://schemas.microsoft.com/office/powerpoint/2010/main" val="427439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685800"/>
            <a:ext cx="7125113" cy="924475"/>
          </a:xfrm>
        </p:spPr>
        <p:txBody>
          <a:bodyPr/>
          <a:lstStyle/>
          <a:p>
            <a:r>
              <a:rPr lang="en-US" b="1" dirty="0" smtClean="0"/>
              <a:t>Answer!</a:t>
            </a:r>
            <a:endParaRPr lang="en-US" b="1" dirty="0"/>
          </a:p>
        </p:txBody>
      </p:sp>
      <p:sp>
        <p:nvSpPr>
          <p:cNvPr id="3" name="Content Placeholder 2"/>
          <p:cNvSpPr>
            <a:spLocks noGrp="1"/>
          </p:cNvSpPr>
          <p:nvPr>
            <p:ph sz="quarter" idx="1"/>
          </p:nvPr>
        </p:nvSpPr>
        <p:spPr>
          <a:xfrm>
            <a:off x="1066800" y="1828800"/>
            <a:ext cx="7620000" cy="4258598"/>
          </a:xfrm>
        </p:spPr>
        <p:txBody>
          <a:bodyPr>
            <a:normAutofit/>
          </a:bodyPr>
          <a:lstStyle/>
          <a:p>
            <a:pPr marL="0" indent="0">
              <a:buNone/>
            </a:pPr>
            <a:r>
              <a:rPr lang="en-US" b="1" dirty="0">
                <a:solidFill>
                  <a:srgbClr val="FF9900"/>
                </a:solidFill>
              </a:rPr>
              <a:t>2. </a:t>
            </a:r>
            <a:r>
              <a:rPr lang="en-US" b="1" dirty="0"/>
              <a:t>	</a:t>
            </a:r>
            <a:r>
              <a:rPr lang="en-US" sz="1700" b="1" dirty="0"/>
              <a:t>Dx: Right L4-L5 lateral recess </a:t>
            </a:r>
            <a:r>
              <a:rPr lang="en-US" sz="1700" b="1" dirty="0" smtClean="0"/>
              <a:t>stenosis</a:t>
            </a:r>
            <a:r>
              <a:rPr lang="en-US" sz="1700" b="1" dirty="0"/>
              <a:t>; herniated </a:t>
            </a:r>
            <a:r>
              <a:rPr lang="en-US" sz="1700" b="1" dirty="0" smtClean="0"/>
              <a:t>	nucleus pulposus</a:t>
            </a:r>
            <a:endParaRPr lang="en-US" sz="1700" b="1" dirty="0"/>
          </a:p>
          <a:p>
            <a:pPr marL="0" indent="0">
              <a:buNone/>
            </a:pPr>
            <a:r>
              <a:rPr lang="en-US" sz="1700" b="1" dirty="0"/>
              <a:t>	Px: Right L4-L5 laminectomy</a:t>
            </a:r>
            <a:r>
              <a:rPr lang="en-US" sz="1700" b="1" dirty="0" smtClean="0"/>
              <a:t>, </a:t>
            </a:r>
            <a:r>
              <a:rPr lang="en-US" sz="1700" b="1" dirty="0" err="1" smtClean="0"/>
              <a:t>facetectomy</a:t>
            </a:r>
            <a:r>
              <a:rPr lang="en-US" sz="1700" b="1" dirty="0" smtClean="0"/>
              <a:t>, 	</a:t>
            </a:r>
            <a:r>
              <a:rPr lang="en-US" sz="1700" b="1" dirty="0" err="1" smtClean="0"/>
              <a:t>transforaminal</a:t>
            </a:r>
            <a:r>
              <a:rPr lang="en-US" sz="1700" b="1" dirty="0" smtClean="0"/>
              <a:t> </a:t>
            </a:r>
            <a:r>
              <a:rPr lang="en-US" sz="1700" b="1" dirty="0" err="1" smtClean="0"/>
              <a:t>diskectomy</a:t>
            </a:r>
            <a:r>
              <a:rPr lang="en-US" sz="1700" b="1" dirty="0" smtClean="0"/>
              <a:t> </a:t>
            </a:r>
            <a:r>
              <a:rPr lang="en-US" sz="1700" b="1" dirty="0"/>
              <a:t>for decompression</a:t>
            </a:r>
            <a:r>
              <a:rPr lang="en-US" sz="1700" b="1" dirty="0" smtClean="0"/>
              <a:t>. </a:t>
            </a:r>
            <a:endParaRPr lang="en-US" sz="1700" b="1" dirty="0"/>
          </a:p>
          <a:p>
            <a:pPr marL="0" indent="0">
              <a:buNone/>
            </a:pPr>
            <a:endParaRPr lang="en-US" b="1" dirty="0" smtClean="0"/>
          </a:p>
          <a:p>
            <a:pPr marL="0" indent="0">
              <a:buNone/>
            </a:pPr>
            <a:endParaRPr lang="en-US" b="1" dirty="0" smtClean="0"/>
          </a:p>
          <a:p>
            <a:pPr marL="0" indent="0">
              <a:buNone/>
            </a:pPr>
            <a:r>
              <a:rPr lang="en-US" sz="2000" b="1" dirty="0" smtClean="0"/>
              <a:t>0SB20ZZ = </a:t>
            </a:r>
            <a:r>
              <a:rPr lang="en-US" sz="2000" dirty="0" smtClean="0"/>
              <a:t>Excision of Lumbar Vertebral Disc, Open Approach</a:t>
            </a:r>
            <a:endParaRPr lang="en-US" sz="2000" b="1" dirty="0" smtClean="0"/>
          </a:p>
          <a:p>
            <a:pPr marL="0" indent="0">
              <a:buNone/>
            </a:pPr>
            <a:r>
              <a:rPr lang="en-US" sz="2000" b="1" dirty="0" smtClean="0"/>
              <a:t>01NB0ZZ = </a:t>
            </a:r>
            <a:r>
              <a:rPr lang="en-US" sz="2000" dirty="0" smtClean="0"/>
              <a:t>Release Lumbar Nerve, Open Approach</a:t>
            </a:r>
          </a:p>
          <a:p>
            <a:pPr marL="0" indent="0">
              <a:buNone/>
            </a:pPr>
            <a:endParaRPr lang="en-US" dirty="0"/>
          </a:p>
          <a:p>
            <a:pPr marL="0" indent="0">
              <a:buNone/>
            </a:pPr>
            <a:endParaRPr lang="en-US" dirty="0"/>
          </a:p>
        </p:txBody>
      </p:sp>
      <p:sp>
        <p:nvSpPr>
          <p:cNvPr id="4" name="5-Point Star 3"/>
          <p:cNvSpPr/>
          <p:nvPr/>
        </p:nvSpPr>
        <p:spPr>
          <a:xfrm>
            <a:off x="7620000" y="5181600"/>
            <a:ext cx="914400" cy="914400"/>
          </a:xfrm>
          <a:prstGeom prst="star5">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710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Associated Procedures</a:t>
            </a:r>
            <a:endParaRPr lang="en-US" b="1" dirty="0"/>
          </a:p>
        </p:txBody>
      </p:sp>
      <p:sp>
        <p:nvSpPr>
          <p:cNvPr id="3" name="Content Placeholder 2"/>
          <p:cNvSpPr>
            <a:spLocks noGrp="1"/>
          </p:cNvSpPr>
          <p:nvPr>
            <p:ph sz="quarter" idx="1"/>
          </p:nvPr>
        </p:nvSpPr>
        <p:spPr/>
        <p:txBody>
          <a:bodyPr>
            <a:normAutofit/>
          </a:bodyPr>
          <a:lstStyle/>
          <a:p>
            <a:r>
              <a:rPr lang="en-US" sz="2800" dirty="0" smtClean="0"/>
              <a:t>Some spinal surgeries have common associated procedures:</a:t>
            </a:r>
          </a:p>
          <a:p>
            <a:pPr marL="0" indent="0">
              <a:buNone/>
            </a:pPr>
            <a:endParaRPr lang="en-US" sz="2800" dirty="0" smtClean="0"/>
          </a:p>
          <a:p>
            <a:pPr lvl="2"/>
            <a:r>
              <a:rPr lang="en-US" sz="2400" dirty="0" smtClean="0"/>
              <a:t>Bone Marrow Aspiration</a:t>
            </a:r>
          </a:p>
          <a:p>
            <a:pPr lvl="2"/>
            <a:r>
              <a:rPr lang="en-US" sz="2400" dirty="0" smtClean="0"/>
              <a:t>Spinal Instrumentation</a:t>
            </a:r>
          </a:p>
        </p:txBody>
      </p:sp>
    </p:spTree>
    <p:extLst>
      <p:ext uri="{BB962C8B-B14F-4D97-AF65-F5344CB8AC3E}">
        <p14:creationId xmlns:p14="http://schemas.microsoft.com/office/powerpoint/2010/main" val="4287932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Bone Marrow Aspiration</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438400"/>
            <a:ext cx="348615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677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Bone Marrow Aspiration</a:t>
            </a:r>
            <a:endParaRPr lang="en-US" b="1" dirty="0"/>
          </a:p>
        </p:txBody>
      </p:sp>
      <p:sp>
        <p:nvSpPr>
          <p:cNvPr id="3" name="Content Placeholder 2"/>
          <p:cNvSpPr>
            <a:spLocks noGrp="1"/>
          </p:cNvSpPr>
          <p:nvPr>
            <p:ph sz="quarter" idx="1"/>
          </p:nvPr>
        </p:nvSpPr>
        <p:spPr/>
        <p:txBody>
          <a:bodyPr>
            <a:normAutofit/>
          </a:bodyPr>
          <a:lstStyle/>
          <a:p>
            <a:pPr marL="0" lvl="0" indent="0">
              <a:buClr>
                <a:srgbClr val="D34817"/>
              </a:buClr>
              <a:buNone/>
            </a:pPr>
            <a:r>
              <a:rPr lang="en-US" sz="2000" dirty="0"/>
              <a:t>The </a:t>
            </a:r>
            <a:r>
              <a:rPr lang="en-US" sz="2000" b="1" dirty="0"/>
              <a:t>Root Operation</a:t>
            </a:r>
            <a:r>
              <a:rPr lang="en-US" sz="2000" dirty="0"/>
              <a:t> for </a:t>
            </a:r>
            <a:r>
              <a:rPr lang="en-US" sz="2000" dirty="0" smtClean="0"/>
              <a:t>BMA is Extraction:</a:t>
            </a:r>
          </a:p>
          <a:p>
            <a:pPr marL="0" lvl="0" indent="0">
              <a:buClr>
                <a:srgbClr val="D34817"/>
              </a:buClr>
              <a:buNone/>
            </a:pPr>
            <a:endParaRPr lang="en-US" sz="2000" dirty="0"/>
          </a:p>
          <a:p>
            <a:r>
              <a:rPr lang="en-US" sz="2000" b="1" u="sng" dirty="0" smtClean="0"/>
              <a:t>Extraction (D)</a:t>
            </a:r>
            <a:r>
              <a:rPr lang="en-US" sz="2000" b="1" dirty="0" smtClean="0"/>
              <a:t> </a:t>
            </a:r>
            <a:r>
              <a:rPr lang="en-US" sz="2000" b="1" dirty="0"/>
              <a:t>– </a:t>
            </a:r>
            <a:r>
              <a:rPr lang="en-US" sz="2000" dirty="0" smtClean="0"/>
              <a:t>Pulling or stripping out or off all or a portion of body part by the use of force</a:t>
            </a:r>
            <a:endParaRPr lang="en-US" sz="2000" dirty="0"/>
          </a:p>
          <a:p>
            <a:pPr marL="0" indent="0">
              <a:buNone/>
            </a:pPr>
            <a:endParaRPr lang="en-US" sz="2000" dirty="0"/>
          </a:p>
        </p:txBody>
      </p:sp>
    </p:spTree>
    <p:extLst>
      <p:ext uri="{BB962C8B-B14F-4D97-AF65-F5344CB8AC3E}">
        <p14:creationId xmlns:p14="http://schemas.microsoft.com/office/powerpoint/2010/main" val="372593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Bone Marrow Aspiration</a:t>
            </a:r>
            <a:endParaRPr lang="en-US" b="1" dirty="0"/>
          </a:p>
        </p:txBody>
      </p:sp>
      <p:sp>
        <p:nvSpPr>
          <p:cNvPr id="5" name="Content Placeholder 4"/>
          <p:cNvSpPr>
            <a:spLocks noGrp="1"/>
          </p:cNvSpPr>
          <p:nvPr>
            <p:ph sz="quarter" idx="1"/>
          </p:nvPr>
        </p:nvSpPr>
        <p:spPr/>
        <p:txBody>
          <a:bodyPr>
            <a:normAutofit/>
          </a:bodyPr>
          <a:lstStyle/>
          <a:p>
            <a:pPr marL="0" indent="0">
              <a:buNone/>
            </a:pPr>
            <a:r>
              <a:rPr lang="en-US" sz="2000" b="1" dirty="0"/>
              <a:t>Code Detail = Body System:</a:t>
            </a:r>
          </a:p>
          <a:p>
            <a:pPr marL="0" indent="0">
              <a:buNone/>
            </a:pPr>
            <a:endParaRPr lang="en-US" sz="2000" dirty="0"/>
          </a:p>
          <a:p>
            <a:r>
              <a:rPr lang="en-US" sz="2000" dirty="0" smtClean="0"/>
              <a:t>Bone Marrow is spongy tissue deep inside the bone, and the </a:t>
            </a:r>
            <a:r>
              <a:rPr lang="en-US" sz="2000" b="1" dirty="0" smtClean="0"/>
              <a:t>Body </a:t>
            </a:r>
            <a:r>
              <a:rPr lang="en-US" sz="2000" b="1" dirty="0"/>
              <a:t>System = </a:t>
            </a:r>
            <a:r>
              <a:rPr lang="en-US" sz="2000" b="1" dirty="0" smtClean="0"/>
              <a:t>Lymphatic and Hemic Systems</a:t>
            </a:r>
            <a:r>
              <a:rPr lang="en-US" sz="2000" dirty="0" smtClean="0"/>
              <a:t>.</a:t>
            </a:r>
            <a:endParaRPr lang="en-US" sz="2000" dirty="0"/>
          </a:p>
        </p:txBody>
      </p:sp>
    </p:spTree>
    <p:extLst>
      <p:ext uri="{BB962C8B-B14F-4D97-AF65-F5344CB8AC3E}">
        <p14:creationId xmlns:p14="http://schemas.microsoft.com/office/powerpoint/2010/main" val="2544783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Bone Marrow Aspiration</a:t>
            </a:r>
            <a:endParaRPr lang="en-US" b="1" dirty="0"/>
          </a:p>
        </p:txBody>
      </p:sp>
      <p:sp>
        <p:nvSpPr>
          <p:cNvPr id="3" name="Content Placeholder 2"/>
          <p:cNvSpPr>
            <a:spLocks noGrp="1"/>
          </p:cNvSpPr>
          <p:nvPr>
            <p:ph sz="quarter" idx="1"/>
          </p:nvPr>
        </p:nvSpPr>
        <p:spPr>
          <a:xfrm>
            <a:off x="838200" y="1752600"/>
            <a:ext cx="7524957" cy="4441039"/>
          </a:xfrm>
        </p:spPr>
        <p:txBody>
          <a:bodyPr>
            <a:normAutofit/>
          </a:bodyPr>
          <a:lstStyle/>
          <a:p>
            <a:pPr marL="0" indent="0">
              <a:buNone/>
            </a:pPr>
            <a:r>
              <a:rPr lang="en-US" sz="2000" b="1" dirty="0"/>
              <a:t>Coding Note:</a:t>
            </a:r>
          </a:p>
          <a:p>
            <a:pPr marL="0" indent="0">
              <a:buNone/>
            </a:pPr>
            <a:endParaRPr lang="en-US" dirty="0"/>
          </a:p>
          <a:p>
            <a:r>
              <a:rPr lang="en-US" sz="2000" dirty="0" smtClean="0"/>
              <a:t>This procedure is done to harvest bone marrow for use in spinal fusions. </a:t>
            </a:r>
          </a:p>
          <a:p>
            <a:pPr marL="0" indent="0">
              <a:buNone/>
            </a:pPr>
            <a:endParaRPr lang="en-US" sz="2000" dirty="0" smtClean="0"/>
          </a:p>
          <a:p>
            <a:r>
              <a:rPr lang="en-US" sz="2000" dirty="0" smtClean="0"/>
              <a:t>Coding Guideline B3.9: </a:t>
            </a:r>
          </a:p>
          <a:p>
            <a:pPr lvl="1"/>
            <a:r>
              <a:rPr lang="en-US" sz="2000" dirty="0" smtClean="0">
                <a:solidFill>
                  <a:schemeClr val="tx1"/>
                </a:solidFill>
              </a:rPr>
              <a:t>If an autograft is obtained from a different procedure site in order to complete the objective of the procedure, a separate procedure is coded.</a:t>
            </a:r>
            <a:endParaRPr lang="en-US" dirty="0">
              <a:solidFill>
                <a:schemeClr val="tx1"/>
              </a:solidFill>
            </a:endParaRPr>
          </a:p>
          <a:p>
            <a:endParaRPr lang="en-US" dirty="0" smtClean="0"/>
          </a:p>
        </p:txBody>
      </p:sp>
    </p:spTree>
    <p:extLst>
      <p:ext uri="{BB962C8B-B14F-4D97-AF65-F5344CB8AC3E}">
        <p14:creationId xmlns:p14="http://schemas.microsoft.com/office/powerpoint/2010/main" val="3354037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Instrumentation</a:t>
            </a:r>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14600"/>
            <a:ext cx="4572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297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Instrumentation</a:t>
            </a:r>
            <a:endParaRPr lang="en-US" b="1" dirty="0"/>
          </a:p>
        </p:txBody>
      </p:sp>
      <p:sp>
        <p:nvSpPr>
          <p:cNvPr id="3" name="Content Placeholder 2"/>
          <p:cNvSpPr>
            <a:spLocks noGrp="1"/>
          </p:cNvSpPr>
          <p:nvPr>
            <p:ph sz="quarter" idx="1"/>
          </p:nvPr>
        </p:nvSpPr>
        <p:spPr>
          <a:xfrm>
            <a:off x="838200" y="1752600"/>
            <a:ext cx="7524957" cy="4441039"/>
          </a:xfrm>
        </p:spPr>
        <p:txBody>
          <a:bodyPr>
            <a:normAutofit/>
          </a:bodyPr>
          <a:lstStyle/>
          <a:p>
            <a:pPr marL="0" indent="0">
              <a:buNone/>
            </a:pPr>
            <a:r>
              <a:rPr lang="en-US" sz="2000" b="1" dirty="0"/>
              <a:t>Coding Note:</a:t>
            </a:r>
          </a:p>
          <a:p>
            <a:pPr marL="0" indent="0">
              <a:buNone/>
            </a:pPr>
            <a:endParaRPr lang="en-US" dirty="0"/>
          </a:p>
          <a:p>
            <a:r>
              <a:rPr lang="en-US" sz="2000" dirty="0"/>
              <a:t>Fixation instrumentation (rods, plates, screws) done along </a:t>
            </a:r>
            <a:r>
              <a:rPr lang="en-US" sz="2000" i="1" u="sng" dirty="0"/>
              <a:t>with fusion</a:t>
            </a:r>
            <a:r>
              <a:rPr lang="en-US" sz="2000" i="1" dirty="0"/>
              <a:t> </a:t>
            </a:r>
            <a:r>
              <a:rPr lang="en-US" sz="2000" dirty="0"/>
              <a:t>(interbody device, bone grafts) is included in the </a:t>
            </a:r>
            <a:r>
              <a:rPr lang="en-US" sz="2000" b="1" dirty="0"/>
              <a:t>Fusion</a:t>
            </a:r>
            <a:r>
              <a:rPr lang="en-US" sz="2000" dirty="0"/>
              <a:t> root operation and no additional code is assigned.  This is to hold it in place while the fusion heals.</a:t>
            </a:r>
          </a:p>
          <a:p>
            <a:r>
              <a:rPr lang="en-US" sz="2000" dirty="0"/>
              <a:t>Fixation instrumentation done on other vertebral levels </a:t>
            </a:r>
            <a:r>
              <a:rPr lang="en-US" sz="2000" i="1" u="sng" dirty="0"/>
              <a:t>not fused</a:t>
            </a:r>
            <a:r>
              <a:rPr lang="en-US" sz="2000" dirty="0"/>
              <a:t>, will be coded using the root operation of </a:t>
            </a:r>
            <a:r>
              <a:rPr lang="en-US" sz="2000" b="1" dirty="0"/>
              <a:t>Insertion</a:t>
            </a:r>
            <a:r>
              <a:rPr lang="en-US" sz="2000" dirty="0"/>
              <a:t>.</a:t>
            </a:r>
          </a:p>
          <a:p>
            <a:endParaRPr lang="en-US" dirty="0" smtClean="0"/>
          </a:p>
        </p:txBody>
      </p:sp>
    </p:spTree>
    <p:extLst>
      <p:ext uri="{BB962C8B-B14F-4D97-AF65-F5344CB8AC3E}">
        <p14:creationId xmlns:p14="http://schemas.microsoft.com/office/powerpoint/2010/main" val="2762300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Coding Clinic References</a:t>
            </a:r>
            <a:endParaRPr lang="en-US" b="1" dirty="0"/>
          </a:p>
        </p:txBody>
      </p:sp>
      <p:sp>
        <p:nvSpPr>
          <p:cNvPr id="3" name="Content Placeholder 2"/>
          <p:cNvSpPr>
            <a:spLocks noGrp="1"/>
          </p:cNvSpPr>
          <p:nvPr>
            <p:ph sz="quarter" idx="1"/>
          </p:nvPr>
        </p:nvSpPr>
        <p:spPr/>
        <p:txBody>
          <a:bodyPr>
            <a:normAutofit/>
          </a:bodyPr>
          <a:lstStyle/>
          <a:p>
            <a:pPr marL="0" indent="0">
              <a:buNone/>
            </a:pPr>
            <a:r>
              <a:rPr lang="en-US" sz="1900" b="1" dirty="0" smtClean="0"/>
              <a:t>2</a:t>
            </a:r>
            <a:r>
              <a:rPr lang="en-US" sz="1900" b="1" baseline="30000" dirty="0" smtClean="0"/>
              <a:t>nd</a:t>
            </a:r>
            <a:r>
              <a:rPr lang="en-US" sz="1900" b="1" dirty="0" smtClean="0"/>
              <a:t> Quarter 2017, </a:t>
            </a:r>
            <a:r>
              <a:rPr lang="en-US" sz="1900" b="1" dirty="0" err="1" smtClean="0"/>
              <a:t>pg</a:t>
            </a:r>
            <a:r>
              <a:rPr lang="en-US" sz="1900" b="1" dirty="0" smtClean="0"/>
              <a:t> 23-24</a:t>
            </a:r>
          </a:p>
          <a:p>
            <a:endParaRPr lang="en-US" sz="1900" b="1" dirty="0"/>
          </a:p>
          <a:p>
            <a:r>
              <a:rPr lang="en-US" sz="1900" dirty="0" smtClean="0"/>
              <a:t>The advice taken from this is that all spinal fusions involve the use of bone graft or bone graft substitute.  If neither of these are used, it is not considered a spinal fusion.</a:t>
            </a:r>
          </a:p>
          <a:p>
            <a:endParaRPr lang="en-US" sz="1900" dirty="0"/>
          </a:p>
          <a:p>
            <a:r>
              <a:rPr lang="en-US" sz="1900" dirty="0" smtClean="0"/>
              <a:t>NOTE: If instrumentation is applied (rods, screws, plates) without the use of bone grafting, this would be coded as an Insertion!</a:t>
            </a:r>
          </a:p>
        </p:txBody>
      </p:sp>
    </p:spTree>
    <p:extLst>
      <p:ext uri="{BB962C8B-B14F-4D97-AF65-F5344CB8AC3E}">
        <p14:creationId xmlns:p14="http://schemas.microsoft.com/office/powerpoint/2010/main" val="157898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Vertebral Regions</a:t>
            </a:r>
            <a:endParaRPr lang="en-US" b="1" dirty="0"/>
          </a:p>
        </p:txBody>
      </p:sp>
      <p:sp>
        <p:nvSpPr>
          <p:cNvPr id="3" name="Content Placeholder 2"/>
          <p:cNvSpPr>
            <a:spLocks noGrp="1"/>
          </p:cNvSpPr>
          <p:nvPr>
            <p:ph sz="quarter" idx="1"/>
          </p:nvPr>
        </p:nvSpPr>
        <p:spPr/>
        <p:txBody>
          <a:bodyPr>
            <a:normAutofit/>
          </a:bodyPr>
          <a:lstStyle/>
          <a:p>
            <a:r>
              <a:rPr lang="en-US" sz="2000" dirty="0"/>
              <a:t>The articulating vertebra are grouped in their regions.  They are:</a:t>
            </a:r>
          </a:p>
          <a:p>
            <a:pPr lvl="1"/>
            <a:r>
              <a:rPr lang="en-US" sz="2000" dirty="0"/>
              <a:t>7 Cervical vertebrae (called C1 to C7)</a:t>
            </a:r>
          </a:p>
          <a:p>
            <a:pPr lvl="1"/>
            <a:r>
              <a:rPr lang="en-US" sz="2000" dirty="0"/>
              <a:t>12 Thoracic vertebrae (called T1 to T12)</a:t>
            </a:r>
          </a:p>
          <a:p>
            <a:pPr lvl="1"/>
            <a:r>
              <a:rPr lang="en-US" sz="2000" dirty="0"/>
              <a:t>5 Lumbar vertebrae (called L1 to L5)</a:t>
            </a:r>
          </a:p>
          <a:p>
            <a:pPr lvl="1"/>
            <a:endParaRPr lang="en-US" sz="2000" dirty="0"/>
          </a:p>
          <a:p>
            <a:r>
              <a:rPr lang="en-US" sz="2000" dirty="0"/>
              <a:t>The fused vertebra are grouped in their regions.  They are:</a:t>
            </a:r>
          </a:p>
          <a:p>
            <a:pPr lvl="1"/>
            <a:r>
              <a:rPr lang="en-US" sz="2000" dirty="0"/>
              <a:t>5 Sacrum vertebrae</a:t>
            </a:r>
          </a:p>
          <a:p>
            <a:pPr lvl="1"/>
            <a:r>
              <a:rPr lang="en-US" sz="2000" dirty="0"/>
              <a:t>4 Coccyx </a:t>
            </a:r>
            <a:r>
              <a:rPr lang="en-US" sz="2000" dirty="0" smtClean="0"/>
              <a:t>vertebrae</a:t>
            </a:r>
            <a:endParaRPr lang="en-US" sz="2000" dirty="0"/>
          </a:p>
        </p:txBody>
      </p:sp>
    </p:spTree>
    <p:extLst>
      <p:ext uri="{BB962C8B-B14F-4D97-AF65-F5344CB8AC3E}">
        <p14:creationId xmlns:p14="http://schemas.microsoft.com/office/powerpoint/2010/main" val="2987707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Procedure Coding</a:t>
            </a:r>
            <a:endParaRPr lang="en-US" b="1" dirty="0"/>
          </a:p>
        </p:txBody>
      </p:sp>
      <p:sp>
        <p:nvSpPr>
          <p:cNvPr id="3" name="Content Placeholder 2"/>
          <p:cNvSpPr>
            <a:spLocks noGrp="1"/>
          </p:cNvSpPr>
          <p:nvPr>
            <p:ph sz="quarter" idx="1"/>
          </p:nvPr>
        </p:nvSpPr>
        <p:spPr>
          <a:xfrm>
            <a:off x="1009442" y="1807361"/>
            <a:ext cx="7448758" cy="4051437"/>
          </a:xfrm>
        </p:spPr>
        <p:txBody>
          <a:bodyPr>
            <a:normAutofit fontScale="92500" lnSpcReduction="10000"/>
          </a:bodyPr>
          <a:lstStyle/>
          <a:p>
            <a:pPr marL="0" indent="0">
              <a:buNone/>
            </a:pPr>
            <a:r>
              <a:rPr lang="en-US" b="1" dirty="0" smtClean="0"/>
              <a:t>Coding Practice – Code the following procedures!</a:t>
            </a:r>
          </a:p>
          <a:p>
            <a:pPr marL="0" indent="0">
              <a:buNone/>
            </a:pPr>
            <a:endParaRPr lang="en-US" b="1" dirty="0"/>
          </a:p>
          <a:p>
            <a:pPr>
              <a:buAutoNum type="arabicPeriod" startAt="3"/>
            </a:pPr>
            <a:r>
              <a:rPr lang="en-US" b="1" dirty="0" smtClean="0"/>
              <a:t> 	</a:t>
            </a:r>
            <a:r>
              <a:rPr lang="en-US" sz="2600" b="1" dirty="0" err="1" smtClean="0"/>
              <a:t>Dx</a:t>
            </a:r>
            <a:r>
              <a:rPr lang="en-US" sz="2600" b="1" dirty="0" smtClean="0"/>
              <a:t>: Degenerative disc disease with 	radiculopathy C5-C6, Spinal instability 	C4-C5</a:t>
            </a:r>
          </a:p>
          <a:p>
            <a:pPr marL="0" indent="0">
              <a:buNone/>
            </a:pPr>
            <a:r>
              <a:rPr lang="en-US" sz="2600" b="1" dirty="0"/>
              <a:t>	</a:t>
            </a:r>
            <a:r>
              <a:rPr lang="en-US" sz="2600" b="1" dirty="0" smtClean="0"/>
              <a:t>Px: Anterior cervical decompression, 	Fusion C5-C6 using PEEK interbody 	cage, Bone marrow aspiration from 	right iliac crest, and Instrumentation 	of C4-C5 with cervical plate </a:t>
            </a:r>
          </a:p>
          <a:p>
            <a:pPr marL="0" indent="0">
              <a:buNone/>
            </a:pPr>
            <a:endParaRPr lang="en-US" b="1" dirty="0" smtClean="0"/>
          </a:p>
        </p:txBody>
      </p:sp>
    </p:spTree>
    <p:extLst>
      <p:ext uri="{BB962C8B-B14F-4D97-AF65-F5344CB8AC3E}">
        <p14:creationId xmlns:p14="http://schemas.microsoft.com/office/powerpoint/2010/main" val="2568259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125113" cy="924475"/>
          </a:xfrm>
        </p:spPr>
        <p:txBody>
          <a:bodyPr/>
          <a:lstStyle/>
          <a:p>
            <a:r>
              <a:rPr lang="en-US" b="1" dirty="0" smtClean="0"/>
              <a:t>Spinal Procedure Coding</a:t>
            </a:r>
            <a:endParaRPr lang="en-US" b="1" dirty="0"/>
          </a:p>
        </p:txBody>
      </p:sp>
      <p:sp>
        <p:nvSpPr>
          <p:cNvPr id="3" name="Content Placeholder 2"/>
          <p:cNvSpPr>
            <a:spLocks noGrp="1"/>
          </p:cNvSpPr>
          <p:nvPr>
            <p:ph sz="quarter" idx="1"/>
          </p:nvPr>
        </p:nvSpPr>
        <p:spPr>
          <a:xfrm>
            <a:off x="1009442" y="1676401"/>
            <a:ext cx="7372557" cy="4724400"/>
          </a:xfrm>
        </p:spPr>
        <p:txBody>
          <a:bodyPr>
            <a:normAutofit fontScale="70000" lnSpcReduction="20000"/>
          </a:bodyPr>
          <a:lstStyle/>
          <a:p>
            <a:r>
              <a:rPr lang="en-US" b="1" dirty="0" smtClean="0"/>
              <a:t>Operative Procedure:</a:t>
            </a:r>
            <a:r>
              <a:rPr lang="en-US" dirty="0" smtClean="0"/>
              <a:t> Patient was placed supine on the operative table, and all sites were prepped and draped. We made a stab incision to the right iliac crest, and aspirated 10 mL of bone marrow.  This was soaked in allograft bone sponges.  We approached the neck from the left side and dissected though the platysma and precervical fascia.  We place Caspar pins in the C5-C6 level, identifying the correct level with C-arm fluoroscopy.  We did a complete diskectomy at C5-C6.  We released the posterior longitudinal ligament which made for nice foraminal decompression at this level.  We prepared the PEEK interbody cage by filling it with local autograft and allograft bone sponges that had been soaked with bone marrow aspirate.  This was then placed into C5-C6.  Variable angle locking screws were placed at C5 and C6.  A cervical plate was added to C4-C5 to provide stability.  A drain was placed deep in the platysma.  Layered closure was performed, followed by Mastisol and Steri-Strips for the skin.  Sterile dressings and cervical collar was placed on the neck.  Patient was awakened from anesthesia.</a:t>
            </a:r>
            <a:endParaRPr lang="en-US" dirty="0"/>
          </a:p>
        </p:txBody>
      </p:sp>
    </p:spTree>
    <p:extLst>
      <p:ext uri="{BB962C8B-B14F-4D97-AF65-F5344CB8AC3E}">
        <p14:creationId xmlns:p14="http://schemas.microsoft.com/office/powerpoint/2010/main" val="840360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125113" cy="924475"/>
          </a:xfrm>
        </p:spPr>
        <p:txBody>
          <a:bodyPr/>
          <a:lstStyle/>
          <a:p>
            <a:r>
              <a:rPr lang="en-US" b="1" dirty="0" smtClean="0"/>
              <a:t>Spinal Procedure Coding</a:t>
            </a:r>
            <a:endParaRPr lang="en-US" b="1" dirty="0"/>
          </a:p>
        </p:txBody>
      </p:sp>
      <p:sp>
        <p:nvSpPr>
          <p:cNvPr id="3" name="Content Placeholder 2"/>
          <p:cNvSpPr>
            <a:spLocks noGrp="1"/>
          </p:cNvSpPr>
          <p:nvPr>
            <p:ph sz="quarter" idx="1"/>
          </p:nvPr>
        </p:nvSpPr>
        <p:spPr>
          <a:xfrm>
            <a:off x="1009442" y="1676401"/>
            <a:ext cx="7372557" cy="4724400"/>
          </a:xfrm>
        </p:spPr>
        <p:txBody>
          <a:bodyPr>
            <a:normAutofit fontScale="70000" lnSpcReduction="20000"/>
          </a:bodyPr>
          <a:lstStyle/>
          <a:p>
            <a:r>
              <a:rPr lang="en-US" b="1" dirty="0" smtClean="0"/>
              <a:t>Operative Procedure:</a:t>
            </a:r>
            <a:r>
              <a:rPr lang="en-US" dirty="0" smtClean="0"/>
              <a:t> Patient was placed </a:t>
            </a:r>
            <a:r>
              <a:rPr lang="en-US" b="1" dirty="0" smtClean="0">
                <a:solidFill>
                  <a:srgbClr val="FF9900"/>
                </a:solidFill>
              </a:rPr>
              <a:t>supine</a:t>
            </a:r>
            <a:r>
              <a:rPr lang="en-US" dirty="0" smtClean="0"/>
              <a:t> on the operative table, and all sites were prepped and draped. We made a stab incision to the </a:t>
            </a:r>
            <a:r>
              <a:rPr lang="en-US" b="1" dirty="0" smtClean="0">
                <a:solidFill>
                  <a:srgbClr val="FF0066"/>
                </a:solidFill>
              </a:rPr>
              <a:t>right iliac crest, and aspirated 10 mL of bone marrow</a:t>
            </a:r>
            <a:r>
              <a:rPr lang="en-US" dirty="0" smtClean="0"/>
              <a:t>.  This was soaked in allograft bone sponges.  We approached the </a:t>
            </a:r>
            <a:r>
              <a:rPr lang="en-US" b="1" dirty="0" smtClean="0">
                <a:solidFill>
                  <a:srgbClr val="FF9900"/>
                </a:solidFill>
              </a:rPr>
              <a:t>neck from the left side and dissected though the platysma</a:t>
            </a:r>
            <a:r>
              <a:rPr lang="en-US" dirty="0" smtClean="0"/>
              <a:t> and precervical fascia.  We place Caspar pins in the C5-C6 level, identifying the correct level with C-arm fluoroscopy.  We did a </a:t>
            </a:r>
            <a:r>
              <a:rPr lang="en-US" b="1" dirty="0" smtClean="0">
                <a:solidFill>
                  <a:srgbClr val="00B050"/>
                </a:solidFill>
              </a:rPr>
              <a:t>complete diskectomy at C5-C6</a:t>
            </a:r>
            <a:r>
              <a:rPr lang="en-US" dirty="0" smtClean="0"/>
              <a:t>.  We </a:t>
            </a:r>
            <a:r>
              <a:rPr lang="en-US" b="1" dirty="0" smtClean="0">
                <a:solidFill>
                  <a:srgbClr val="7030A0"/>
                </a:solidFill>
              </a:rPr>
              <a:t>released the posterior longitudinal ligamen</a:t>
            </a:r>
            <a:r>
              <a:rPr lang="en-US" dirty="0" smtClean="0">
                <a:solidFill>
                  <a:srgbClr val="7030A0"/>
                </a:solidFill>
              </a:rPr>
              <a:t>t</a:t>
            </a:r>
            <a:r>
              <a:rPr lang="en-US" dirty="0" smtClean="0"/>
              <a:t> which made for nice </a:t>
            </a:r>
            <a:r>
              <a:rPr lang="en-US" b="1" dirty="0" smtClean="0">
                <a:solidFill>
                  <a:srgbClr val="7030A0"/>
                </a:solidFill>
              </a:rPr>
              <a:t>foraminal decompression</a:t>
            </a:r>
            <a:r>
              <a:rPr lang="en-US" dirty="0" smtClean="0"/>
              <a:t> at this level.  We prepared the </a:t>
            </a:r>
            <a:r>
              <a:rPr lang="en-US" b="1" dirty="0" smtClean="0">
                <a:solidFill>
                  <a:srgbClr val="FF9900"/>
                </a:solidFill>
              </a:rPr>
              <a:t>PEEK interbody cage</a:t>
            </a:r>
            <a:r>
              <a:rPr lang="en-US" dirty="0" smtClean="0"/>
              <a:t> by filling it with local autograft and allograft bone sponges that had been soaked with bone marrow aspirate.  This was then placed </a:t>
            </a:r>
            <a:r>
              <a:rPr lang="en-US" b="1" dirty="0" smtClean="0">
                <a:solidFill>
                  <a:srgbClr val="FF9900"/>
                </a:solidFill>
              </a:rPr>
              <a:t>into C5-C6</a:t>
            </a:r>
            <a:r>
              <a:rPr lang="en-US" dirty="0" smtClean="0"/>
              <a:t>.  Variable angle locking screws were placed at C5 and C6.  A </a:t>
            </a:r>
            <a:r>
              <a:rPr lang="en-US" b="1" dirty="0" smtClean="0">
                <a:solidFill>
                  <a:srgbClr val="00B0F0"/>
                </a:solidFill>
              </a:rPr>
              <a:t>cervical plate was added to C4-C5</a:t>
            </a:r>
            <a:r>
              <a:rPr lang="en-US" dirty="0" smtClean="0"/>
              <a:t> to provide stability.  A drain was placed deep in the platysma.  Layered closure was performed, followed by Mastisol and Steri-Strips for the skin.  Sterile dressings and cervical collar was placed on the neck.  Patient was awakened from anesthesia.</a:t>
            </a:r>
            <a:endParaRPr lang="en-US" dirty="0"/>
          </a:p>
        </p:txBody>
      </p:sp>
    </p:spTree>
    <p:extLst>
      <p:ext uri="{BB962C8B-B14F-4D97-AF65-F5344CB8AC3E}">
        <p14:creationId xmlns:p14="http://schemas.microsoft.com/office/powerpoint/2010/main" val="1756499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r>
              <a:rPr lang="en-US" b="1" dirty="0" smtClean="0"/>
              <a:t>Answer!</a:t>
            </a:r>
            <a:endParaRPr lang="en-US" b="1" dirty="0"/>
          </a:p>
        </p:txBody>
      </p:sp>
      <p:sp>
        <p:nvSpPr>
          <p:cNvPr id="3" name="Content Placeholder 2"/>
          <p:cNvSpPr>
            <a:spLocks noGrp="1"/>
          </p:cNvSpPr>
          <p:nvPr>
            <p:ph sz="quarter" idx="1"/>
          </p:nvPr>
        </p:nvSpPr>
        <p:spPr>
          <a:xfrm>
            <a:off x="838200" y="1371600"/>
            <a:ext cx="8001000" cy="4715798"/>
          </a:xfrm>
        </p:spPr>
        <p:txBody>
          <a:bodyPr>
            <a:normAutofit lnSpcReduction="10000"/>
          </a:bodyPr>
          <a:lstStyle/>
          <a:p>
            <a:pPr>
              <a:buAutoNum type="arabicPeriod" startAt="3"/>
            </a:pPr>
            <a:r>
              <a:rPr lang="en-US" b="1" dirty="0"/>
              <a:t> </a:t>
            </a:r>
            <a:r>
              <a:rPr lang="en-US" b="1" dirty="0" smtClean="0"/>
              <a:t>	</a:t>
            </a:r>
            <a:r>
              <a:rPr lang="en-US" sz="1600" b="1" dirty="0" smtClean="0"/>
              <a:t>Dx</a:t>
            </a:r>
            <a:r>
              <a:rPr lang="en-US" sz="1600" b="1" dirty="0"/>
              <a:t>: Degenerative disc disease with </a:t>
            </a:r>
            <a:r>
              <a:rPr lang="en-US" sz="1600" b="1" dirty="0" smtClean="0"/>
              <a:t>radiculopathy C5-C6</a:t>
            </a:r>
            <a:r>
              <a:rPr lang="en-US" sz="1600" b="1" dirty="0"/>
              <a:t>, </a:t>
            </a:r>
            <a:r>
              <a:rPr lang="en-US" sz="1600" b="1" dirty="0" smtClean="0"/>
              <a:t>	Spinal </a:t>
            </a:r>
            <a:r>
              <a:rPr lang="en-US" sz="1600" b="1" dirty="0"/>
              <a:t>instability C4-C5</a:t>
            </a:r>
          </a:p>
          <a:p>
            <a:pPr marL="0" indent="0">
              <a:buNone/>
            </a:pPr>
            <a:r>
              <a:rPr lang="en-US" sz="1600" b="1" dirty="0"/>
              <a:t>	Px: Anterior cervical decompression, Fusion </a:t>
            </a:r>
            <a:r>
              <a:rPr lang="en-US" sz="1600" b="1" dirty="0" smtClean="0"/>
              <a:t>C5-C6 using 	PEEK </a:t>
            </a:r>
            <a:r>
              <a:rPr lang="en-US" sz="1600" b="1" dirty="0"/>
              <a:t>interbody cage, Bone marrow </a:t>
            </a:r>
            <a:r>
              <a:rPr lang="en-US" sz="1600" b="1" dirty="0" smtClean="0"/>
              <a:t>aspiration from </a:t>
            </a:r>
            <a:r>
              <a:rPr lang="en-US" sz="1600" b="1" dirty="0"/>
              <a:t>right </a:t>
            </a:r>
            <a:r>
              <a:rPr lang="en-US" sz="1600" b="1" dirty="0" smtClean="0"/>
              <a:t>iliac 	crest</a:t>
            </a:r>
            <a:r>
              <a:rPr lang="en-US" sz="1600" b="1" dirty="0"/>
              <a:t>, and </a:t>
            </a:r>
            <a:r>
              <a:rPr lang="en-US" sz="1600" b="1" dirty="0" smtClean="0"/>
              <a:t>Instrumentation </a:t>
            </a:r>
            <a:r>
              <a:rPr lang="en-US" sz="1600" b="1" dirty="0"/>
              <a:t>of C4-C5 </a:t>
            </a:r>
            <a:r>
              <a:rPr lang="en-US" sz="1600" b="1" dirty="0" smtClean="0"/>
              <a:t>with cervical plate </a:t>
            </a:r>
            <a:endParaRPr lang="en-US" sz="1600" b="1" dirty="0"/>
          </a:p>
          <a:p>
            <a:pPr marL="0" indent="0">
              <a:buNone/>
            </a:pPr>
            <a:endParaRPr lang="en-US" b="1" dirty="0" smtClean="0"/>
          </a:p>
          <a:p>
            <a:pPr marL="0" indent="0">
              <a:buNone/>
            </a:pPr>
            <a:r>
              <a:rPr lang="en-US" sz="2000" b="1" dirty="0" smtClean="0">
                <a:solidFill>
                  <a:srgbClr val="FF9900"/>
                </a:solidFill>
              </a:rPr>
              <a:t>0RG10A0</a:t>
            </a:r>
            <a:r>
              <a:rPr lang="en-US" sz="2000" b="1" dirty="0" smtClean="0"/>
              <a:t> </a:t>
            </a:r>
            <a:r>
              <a:rPr lang="en-US" sz="2000" dirty="0" smtClean="0"/>
              <a:t>=</a:t>
            </a:r>
            <a:r>
              <a:rPr lang="en-US" sz="2000" b="1" dirty="0" smtClean="0"/>
              <a:t> </a:t>
            </a:r>
            <a:r>
              <a:rPr lang="en-US" sz="2000" dirty="0" smtClean="0"/>
              <a:t>Fusion of Cervical Vertebral Joint with Interbody Fusion Device, Anterior Approach, Anterior Column, Open Approach</a:t>
            </a:r>
          </a:p>
          <a:p>
            <a:pPr marL="0" indent="0">
              <a:buNone/>
            </a:pPr>
            <a:r>
              <a:rPr lang="en-US" sz="2000" b="1" dirty="0" smtClean="0">
                <a:solidFill>
                  <a:srgbClr val="00B050"/>
                </a:solidFill>
              </a:rPr>
              <a:t>0RT30ZZ</a:t>
            </a:r>
            <a:r>
              <a:rPr lang="en-US" sz="2000" b="1" dirty="0" smtClean="0"/>
              <a:t> </a:t>
            </a:r>
            <a:r>
              <a:rPr lang="en-US" sz="2000" dirty="0" smtClean="0"/>
              <a:t>=</a:t>
            </a:r>
            <a:r>
              <a:rPr lang="en-US" sz="2000" b="1" dirty="0" smtClean="0"/>
              <a:t> </a:t>
            </a:r>
            <a:r>
              <a:rPr lang="en-US" sz="2000" dirty="0" smtClean="0"/>
              <a:t>Resection of Cervical Vertebral Disc, Open Approach</a:t>
            </a:r>
          </a:p>
          <a:p>
            <a:pPr marL="0" indent="0">
              <a:buNone/>
            </a:pPr>
            <a:r>
              <a:rPr lang="en-US" sz="2000" b="1" dirty="0" smtClean="0">
                <a:solidFill>
                  <a:srgbClr val="7030A0"/>
                </a:solidFill>
              </a:rPr>
              <a:t>01N10ZZ </a:t>
            </a:r>
            <a:r>
              <a:rPr lang="en-US" sz="2000" dirty="0" smtClean="0"/>
              <a:t>= Release Cervical Nerve, Open Approach</a:t>
            </a:r>
            <a:r>
              <a:rPr lang="en-US" sz="2000" b="1" dirty="0" smtClean="0"/>
              <a:t> </a:t>
            </a:r>
          </a:p>
          <a:p>
            <a:pPr marL="0" indent="0">
              <a:buNone/>
            </a:pPr>
            <a:r>
              <a:rPr lang="en-US" sz="2000" b="1" dirty="0" smtClean="0">
                <a:solidFill>
                  <a:srgbClr val="FF0066"/>
                </a:solidFill>
              </a:rPr>
              <a:t>07DR3ZZ</a:t>
            </a:r>
            <a:r>
              <a:rPr lang="en-US" sz="2000" dirty="0" smtClean="0"/>
              <a:t> = Extraction of Iliac Bone Marrow, Percutaneous Approach</a:t>
            </a:r>
          </a:p>
          <a:p>
            <a:pPr marL="0" indent="0">
              <a:buNone/>
            </a:pPr>
            <a:r>
              <a:rPr lang="en-US" sz="2000" b="1" dirty="0">
                <a:solidFill>
                  <a:srgbClr val="00B0F0"/>
                </a:solidFill>
              </a:rPr>
              <a:t>0RH104Z</a:t>
            </a:r>
            <a:r>
              <a:rPr lang="en-US" sz="2000" b="1" dirty="0"/>
              <a:t> </a:t>
            </a:r>
            <a:r>
              <a:rPr lang="en-US" sz="2000" dirty="0"/>
              <a:t>=</a:t>
            </a:r>
            <a:r>
              <a:rPr lang="en-US" sz="2000" b="1" dirty="0"/>
              <a:t> </a:t>
            </a:r>
            <a:r>
              <a:rPr lang="en-US" sz="2000" dirty="0"/>
              <a:t>Insertion of Internal Fixation Device into Cervical Vertebral Joint, Open Approach</a:t>
            </a:r>
            <a:endParaRPr lang="en-US" sz="2000" dirty="0">
              <a:solidFill>
                <a:srgbClr val="0070C0"/>
              </a:solidFill>
            </a:endParaRPr>
          </a:p>
          <a:p>
            <a:pPr marL="0" indent="0">
              <a:buNone/>
            </a:pPr>
            <a:endParaRPr lang="en-US" dirty="0"/>
          </a:p>
        </p:txBody>
      </p:sp>
      <p:sp>
        <p:nvSpPr>
          <p:cNvPr id="4" name="5-Point Star 3"/>
          <p:cNvSpPr/>
          <p:nvPr/>
        </p:nvSpPr>
        <p:spPr>
          <a:xfrm>
            <a:off x="4419600" y="5791200"/>
            <a:ext cx="914400" cy="914400"/>
          </a:xfrm>
          <a:prstGeom prst="star5">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4672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ANY QUESTIONS</a:t>
            </a:r>
            <a:r>
              <a:rPr lang="en-US" b="1" dirty="0"/>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166938"/>
            <a:ext cx="2352675" cy="309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89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Orientation to Body</a:t>
            </a:r>
            <a:endParaRPr lang="en-US" b="1" dirty="0"/>
          </a:p>
        </p:txBody>
      </p:sp>
      <p:pic>
        <p:nvPicPr>
          <p:cNvPr id="4" name="Content Placeholder 3" descr="http://www.centerforspinecare.com/wp-content/uploads/2014/02/vertebrae-sideview.gif">
            <a:hlinkClick r:id="rId2"/>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971800" y="2118518"/>
            <a:ext cx="3124200" cy="405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4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Physiology Review</a:t>
            </a:r>
            <a:endParaRPr lang="en-US" b="1" dirty="0"/>
          </a:p>
        </p:txBody>
      </p:sp>
      <p:sp>
        <p:nvSpPr>
          <p:cNvPr id="3" name="Content Placeholder 2"/>
          <p:cNvSpPr>
            <a:spLocks noGrp="1"/>
          </p:cNvSpPr>
          <p:nvPr>
            <p:ph sz="quarter" idx="1"/>
          </p:nvPr>
        </p:nvSpPr>
        <p:spPr/>
        <p:txBody>
          <a:bodyPr/>
          <a:lstStyle/>
          <a:p>
            <a:r>
              <a:rPr lang="en-US" sz="2000" dirty="0"/>
              <a:t>When the vertebrae stack on top of each other, the holes (vertebral foramen) line up to form a long hollow tube that the spinal cord runs through.  The spinal cord is a large bundle of millions of nerves that carries messages from your brain to the rest of your body, and from every part of your body back to your brain.  The spine branches off into thirty-one pairs of nerve roots.  These roots exit the spine on both sides through spaces called neural foramina between each vertebra.</a:t>
            </a:r>
          </a:p>
        </p:txBody>
      </p:sp>
    </p:spTree>
    <p:extLst>
      <p:ext uri="{BB962C8B-B14F-4D97-AF65-F5344CB8AC3E}">
        <p14:creationId xmlns:p14="http://schemas.microsoft.com/office/powerpoint/2010/main" val="55157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Spinal Cord and Nerves</a:t>
            </a:r>
            <a:endParaRPr lang="en-US" b="1"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828800" y="1600200"/>
            <a:ext cx="542134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5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Physiology Review</a:t>
            </a:r>
            <a:endParaRPr lang="en-US" b="1" dirty="0"/>
          </a:p>
        </p:txBody>
      </p:sp>
      <p:sp>
        <p:nvSpPr>
          <p:cNvPr id="3" name="Content Placeholder 2"/>
          <p:cNvSpPr>
            <a:spLocks noGrp="1"/>
          </p:cNvSpPr>
          <p:nvPr>
            <p:ph sz="quarter" idx="1"/>
          </p:nvPr>
        </p:nvSpPr>
        <p:spPr/>
        <p:txBody>
          <a:bodyPr/>
          <a:lstStyle/>
          <a:p>
            <a:r>
              <a:rPr lang="en-US" sz="2000" dirty="0"/>
              <a:t>All of the vertebral bodies act as a support column to hold up the spine.  This column supports about half of the weight of the body, with the other half supported by the muscles.  Like many other parts of the body, the spinal column also has joints.  Spinal column joints are called facet joints.  Facet joints link the vertebrae together and give them the flexibility to move against each other.</a:t>
            </a:r>
          </a:p>
          <a:p>
            <a:pPr marL="0" indent="0">
              <a:buNone/>
            </a:pPr>
            <a:endParaRPr lang="en-US" sz="2000" dirty="0"/>
          </a:p>
        </p:txBody>
      </p:sp>
    </p:spTree>
    <p:extLst>
      <p:ext uri="{BB962C8B-B14F-4D97-AF65-F5344CB8AC3E}">
        <p14:creationId xmlns:p14="http://schemas.microsoft.com/office/powerpoint/2010/main" val="4174308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714</TotalTime>
  <Words>2681</Words>
  <Application>Microsoft Office PowerPoint</Application>
  <PresentationFormat>On-screen Show (4:3)</PresentationFormat>
  <Paragraphs>255</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Calibri</vt:lpstr>
      <vt:lpstr>Courier New</vt:lpstr>
      <vt:lpstr>Georgia</vt:lpstr>
      <vt:lpstr>Wingdings</vt:lpstr>
      <vt:lpstr>Wingdings 2</vt:lpstr>
      <vt:lpstr>Civic</vt:lpstr>
      <vt:lpstr>ICD-10-PCS  Spinal Procedures</vt:lpstr>
      <vt:lpstr>Learning Objectives</vt:lpstr>
      <vt:lpstr>Spinal Column</vt:lpstr>
      <vt:lpstr>Anatomy Review</vt:lpstr>
      <vt:lpstr>Vertebral Regions</vt:lpstr>
      <vt:lpstr>Orientation to Body</vt:lpstr>
      <vt:lpstr>Physiology Review</vt:lpstr>
      <vt:lpstr>Spinal Cord and Nerves</vt:lpstr>
      <vt:lpstr>Physiology Review</vt:lpstr>
      <vt:lpstr>Facet Joints</vt:lpstr>
      <vt:lpstr>Common Procedures of Spine</vt:lpstr>
      <vt:lpstr>Spinal Fusions</vt:lpstr>
      <vt:lpstr>Spinal Fusions</vt:lpstr>
      <vt:lpstr>Spinal Fusions</vt:lpstr>
      <vt:lpstr>Spinal Fusions</vt:lpstr>
      <vt:lpstr>Spinal Fusions</vt:lpstr>
      <vt:lpstr>Spinal Fusions</vt:lpstr>
      <vt:lpstr>Spinal Fusions</vt:lpstr>
      <vt:lpstr>Spinal Fusions</vt:lpstr>
      <vt:lpstr>Spinal Fusions</vt:lpstr>
      <vt:lpstr>Spinal Fusions</vt:lpstr>
      <vt:lpstr>Spinal Fusions</vt:lpstr>
      <vt:lpstr>Spinal Fusions</vt:lpstr>
      <vt:lpstr>Spinal Fusions</vt:lpstr>
      <vt:lpstr>Spinal Fusions</vt:lpstr>
      <vt:lpstr>Spinal Procedure Coding</vt:lpstr>
      <vt:lpstr>Answer!</vt:lpstr>
      <vt:lpstr>Coding Clinic References</vt:lpstr>
      <vt:lpstr>Diskectomy</vt:lpstr>
      <vt:lpstr>Diskectomy</vt:lpstr>
      <vt:lpstr>Diskectomy</vt:lpstr>
      <vt:lpstr>Coding Clinic References</vt:lpstr>
      <vt:lpstr>Decompression</vt:lpstr>
      <vt:lpstr>Decompression</vt:lpstr>
      <vt:lpstr>Decompression</vt:lpstr>
      <vt:lpstr>Coding Clinic References</vt:lpstr>
      <vt:lpstr>Coding Clinic References</vt:lpstr>
      <vt:lpstr>Coding Clinic References</vt:lpstr>
      <vt:lpstr>Decompression</vt:lpstr>
      <vt:lpstr>Spinal Procedure Coding</vt:lpstr>
      <vt:lpstr>Answer!</vt:lpstr>
      <vt:lpstr>Associated Procedures</vt:lpstr>
      <vt:lpstr>Bone Marrow Aspiration</vt:lpstr>
      <vt:lpstr>Bone Marrow Aspiration</vt:lpstr>
      <vt:lpstr>Bone Marrow Aspiration</vt:lpstr>
      <vt:lpstr>Bone Marrow Aspiration</vt:lpstr>
      <vt:lpstr>Spinal Instrumentation</vt:lpstr>
      <vt:lpstr>Spinal Instrumentation</vt:lpstr>
      <vt:lpstr>Coding Clinic References</vt:lpstr>
      <vt:lpstr>Spinal Procedure Coding</vt:lpstr>
      <vt:lpstr>Spinal Procedure Coding</vt:lpstr>
      <vt:lpstr>Spinal Procedure Coding</vt:lpstr>
      <vt:lpstr>Answer!</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ICD-10-CM  Spinal Diagnoses</dc:title>
  <dc:creator>Shelly</dc:creator>
  <cp:lastModifiedBy>Christina Martin</cp:lastModifiedBy>
  <cp:revision>116</cp:revision>
  <dcterms:created xsi:type="dcterms:W3CDTF">2018-10-13T03:25:37Z</dcterms:created>
  <dcterms:modified xsi:type="dcterms:W3CDTF">2019-03-22T16:22:56Z</dcterms:modified>
</cp:coreProperties>
</file>