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60" r:id="rId1"/>
  </p:sldMasterIdLst>
  <p:notesMasterIdLst>
    <p:notesMasterId r:id="rId59"/>
  </p:notesMasterIdLst>
  <p:sldIdLst>
    <p:sldId id="460" r:id="rId2"/>
    <p:sldId id="375" r:id="rId3"/>
    <p:sldId id="379" r:id="rId4"/>
    <p:sldId id="484" r:id="rId5"/>
    <p:sldId id="492" r:id="rId6"/>
    <p:sldId id="485" r:id="rId7"/>
    <p:sldId id="486" r:id="rId8"/>
    <p:sldId id="489" r:id="rId9"/>
    <p:sldId id="493" r:id="rId10"/>
    <p:sldId id="491" r:id="rId11"/>
    <p:sldId id="487" r:id="rId12"/>
    <p:sldId id="490" r:id="rId13"/>
    <p:sldId id="461" r:id="rId14"/>
    <p:sldId id="470" r:id="rId15"/>
    <p:sldId id="462" r:id="rId16"/>
    <p:sldId id="477" r:id="rId17"/>
    <p:sldId id="471" r:id="rId18"/>
    <p:sldId id="480" r:id="rId19"/>
    <p:sldId id="473" r:id="rId20"/>
    <p:sldId id="475" r:id="rId21"/>
    <p:sldId id="472" r:id="rId22"/>
    <p:sldId id="479" r:id="rId23"/>
    <p:sldId id="463" r:id="rId24"/>
    <p:sldId id="288" r:id="rId25"/>
    <p:sldId id="343" r:id="rId26"/>
    <p:sldId id="414" r:id="rId27"/>
    <p:sldId id="358" r:id="rId28"/>
    <p:sldId id="352" r:id="rId29"/>
    <p:sldId id="353" r:id="rId30"/>
    <p:sldId id="354" r:id="rId31"/>
    <p:sldId id="355" r:id="rId32"/>
    <p:sldId id="363" r:id="rId33"/>
    <p:sldId id="357" r:id="rId34"/>
    <p:sldId id="359" r:id="rId35"/>
    <p:sldId id="361" r:id="rId36"/>
    <p:sldId id="351" r:id="rId37"/>
    <p:sldId id="412" r:id="rId38"/>
    <p:sldId id="411" r:id="rId39"/>
    <p:sldId id="389" r:id="rId40"/>
    <p:sldId id="465" r:id="rId41"/>
    <p:sldId id="502" r:id="rId42"/>
    <p:sldId id="467" r:id="rId43"/>
    <p:sldId id="508" r:id="rId44"/>
    <p:sldId id="504" r:id="rId45"/>
    <p:sldId id="507" r:id="rId46"/>
    <p:sldId id="481" r:id="rId47"/>
    <p:sldId id="505" r:id="rId48"/>
    <p:sldId id="506" r:id="rId49"/>
    <p:sldId id="466" r:id="rId50"/>
    <p:sldId id="495" r:id="rId51"/>
    <p:sldId id="496" r:id="rId52"/>
    <p:sldId id="497" r:id="rId53"/>
    <p:sldId id="499" r:id="rId54"/>
    <p:sldId id="500" r:id="rId55"/>
    <p:sldId id="509" r:id="rId56"/>
    <p:sldId id="510" r:id="rId57"/>
    <p:sldId id="501" r:id="rId5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F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623" autoAdjust="0"/>
    <p:restoredTop sz="91847" autoAdjust="0"/>
  </p:normalViewPr>
  <p:slideViewPr>
    <p:cSldViewPr>
      <p:cViewPr varScale="1">
        <p:scale>
          <a:sx n="66" d="100"/>
          <a:sy n="66" d="100"/>
        </p:scale>
        <p:origin x="1260" y="7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6F78A5-3ECC-410B-9C52-A57AA21C435F}" type="datetimeFigureOut">
              <a:rPr lang="en-US" smtClean="0"/>
              <a:t>9/5/2019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C43B9B-87D0-4380-A962-F69BD125AC41}" type="slidenum">
              <a:rPr lang="en-US" smtClean="0"/>
              <a:t>‹#›</a:t>
            </a:fld>
            <a:endParaRPr lang="en-US"/>
          </a:p>
        </p:txBody>
      </p:sp>
    </p:spTree>
    <p:extLst>
      <p:ext uri="{BB962C8B-B14F-4D97-AF65-F5344CB8AC3E}">
        <p14:creationId xmlns:p14="http://schemas.microsoft.com/office/powerpoint/2010/main" val="2874198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a:t>Welcome everyone.  I</a:t>
            </a:r>
            <a:r>
              <a:rPr lang="en-US" baseline="0" dirty="0"/>
              <a:t> am delighted to be back here at NEPS.  Today I’m going to discuss the relationship between Obesity &amp; Sleep</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t>0</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2 distinct </a:t>
            </a:r>
            <a:r>
              <a:rPr lang="en-US" sz="1200" kern="1200" dirty="0" err="1">
                <a:solidFill>
                  <a:schemeClr val="tx1"/>
                </a:solidFill>
                <a:effectLst/>
                <a:latin typeface="+mn-lt"/>
                <a:ea typeface="+mn-ea"/>
                <a:cs typeface="+mn-cs"/>
              </a:rPr>
              <a:t>respira</a:t>
            </a:r>
            <a:r>
              <a:rPr lang="en-US" sz="1200" kern="1200" dirty="0">
                <a:solidFill>
                  <a:schemeClr val="tx1"/>
                </a:solidFill>
                <a:effectLst/>
                <a:latin typeface="+mn-lt"/>
                <a:ea typeface="+mn-ea"/>
                <a:cs typeface="+mn-cs"/>
              </a:rPr>
              <a:t>-tory rhythm generators located in the </a:t>
            </a:r>
            <a:r>
              <a:rPr lang="en-US" sz="1200" kern="1200" dirty="0" err="1">
                <a:solidFill>
                  <a:schemeClr val="tx1"/>
                </a:solidFill>
                <a:effectLst/>
                <a:latin typeface="+mn-lt"/>
                <a:ea typeface="+mn-ea"/>
                <a:cs typeface="+mn-cs"/>
              </a:rPr>
              <a:t>ventrolateralmedullary</a:t>
            </a:r>
            <a:r>
              <a:rPr lang="en-US" sz="1200" kern="1200" dirty="0">
                <a:solidFill>
                  <a:schemeClr val="tx1"/>
                </a:solidFill>
                <a:effectLst/>
                <a:latin typeface="+mn-lt"/>
                <a:ea typeface="+mn-ea"/>
                <a:cs typeface="+mn-cs"/>
              </a:rPr>
              <a:t> portion of the neonatal rat </a:t>
            </a:r>
            <a:r>
              <a:rPr lang="en-US" sz="1200" kern="1200" dirty="0" err="1">
                <a:solidFill>
                  <a:schemeClr val="tx1"/>
                </a:solidFill>
                <a:effectLst/>
                <a:latin typeface="+mn-lt"/>
                <a:ea typeface="+mn-ea"/>
                <a:cs typeface="+mn-cs"/>
              </a:rPr>
              <a:t>brainstem,the</a:t>
            </a:r>
            <a:r>
              <a:rPr lang="en-US" sz="1200" kern="1200" dirty="0">
                <a:solidFill>
                  <a:schemeClr val="tx1"/>
                </a:solidFill>
                <a:effectLst/>
                <a:latin typeface="+mn-lt"/>
                <a:ea typeface="+mn-ea"/>
                <a:cs typeface="+mn-cs"/>
              </a:rPr>
              <a:t> pre-Bo ̈</a:t>
            </a:r>
            <a:r>
              <a:rPr lang="en-US" sz="1200" kern="1200" dirty="0" err="1">
                <a:solidFill>
                  <a:schemeClr val="tx1"/>
                </a:solidFill>
                <a:effectLst/>
                <a:latin typeface="+mn-lt"/>
                <a:ea typeface="+mn-ea"/>
                <a:cs typeface="+mn-cs"/>
              </a:rPr>
              <a:t>tzinger</a:t>
            </a:r>
            <a:r>
              <a:rPr lang="en-US" sz="1200" kern="1200" dirty="0">
                <a:solidFill>
                  <a:schemeClr val="tx1"/>
                </a:solidFill>
                <a:effectLst/>
                <a:latin typeface="+mn-lt"/>
                <a:ea typeface="+mn-ea"/>
                <a:cs typeface="+mn-cs"/>
              </a:rPr>
              <a:t> complex (pre-</a:t>
            </a:r>
            <a:r>
              <a:rPr lang="en-US" sz="1200" kern="1200" dirty="0" err="1">
                <a:solidFill>
                  <a:schemeClr val="tx1"/>
                </a:solidFill>
                <a:effectLst/>
                <a:latin typeface="+mn-lt"/>
                <a:ea typeface="+mn-ea"/>
                <a:cs typeface="+mn-cs"/>
              </a:rPr>
              <a:t>BotC</a:t>
            </a:r>
            <a:r>
              <a:rPr lang="en-US" sz="1200" kern="1200" dirty="0">
                <a:solidFill>
                  <a:schemeClr val="tx1"/>
                </a:solidFill>
                <a:effectLst/>
                <a:latin typeface="+mn-lt"/>
                <a:ea typeface="+mn-ea"/>
                <a:cs typeface="+mn-cs"/>
              </a:rPr>
              <a:t>) and the ret-</a:t>
            </a:r>
            <a:r>
              <a:rPr lang="en-US" sz="1200" kern="1200" dirty="0" err="1">
                <a:solidFill>
                  <a:schemeClr val="tx1"/>
                </a:solidFill>
                <a:effectLst/>
                <a:latin typeface="+mn-lt"/>
                <a:ea typeface="+mn-ea"/>
                <a:cs typeface="+mn-cs"/>
              </a:rPr>
              <a:t>rotrapezoid</a:t>
            </a:r>
            <a:r>
              <a:rPr lang="en-US" sz="1200" kern="1200" dirty="0">
                <a:solidFill>
                  <a:schemeClr val="tx1"/>
                </a:solidFill>
                <a:effectLst/>
                <a:latin typeface="+mn-lt"/>
                <a:ea typeface="+mn-ea"/>
                <a:cs typeface="+mn-cs"/>
              </a:rPr>
              <a:t> nucleus/parafacial respiratory </a:t>
            </a:r>
            <a:r>
              <a:rPr lang="en-US" sz="1200" kern="1200" dirty="0" err="1">
                <a:solidFill>
                  <a:schemeClr val="tx1"/>
                </a:solidFill>
                <a:effectLst/>
                <a:latin typeface="+mn-lt"/>
                <a:ea typeface="+mn-ea"/>
                <a:cs typeface="+mn-cs"/>
              </a:rPr>
              <a:t>group,which</a:t>
            </a:r>
            <a:r>
              <a:rPr lang="en-US" sz="1200" kern="1200" dirty="0">
                <a:solidFill>
                  <a:schemeClr val="tx1"/>
                </a:solidFill>
                <a:effectLst/>
                <a:latin typeface="+mn-lt"/>
                <a:ea typeface="+mn-ea"/>
                <a:cs typeface="+mn-cs"/>
              </a:rPr>
              <a:t> are normally coupled and generate </a:t>
            </a:r>
            <a:r>
              <a:rPr lang="en-US" sz="1200" kern="1200" dirty="0" err="1">
                <a:solidFill>
                  <a:schemeClr val="tx1"/>
                </a:solidFill>
                <a:effectLst/>
                <a:latin typeface="+mn-lt"/>
                <a:ea typeface="+mn-ea"/>
                <a:cs typeface="+mn-cs"/>
              </a:rPr>
              <a:t>normalrespiratory</a:t>
            </a:r>
            <a:r>
              <a:rPr lang="en-US" sz="1200" kern="1200" dirty="0">
                <a:solidFill>
                  <a:schemeClr val="tx1"/>
                </a:solidFill>
                <a:effectLst/>
                <a:latin typeface="+mn-lt"/>
                <a:ea typeface="+mn-ea"/>
                <a:cs typeface="+mn-cs"/>
              </a:rPr>
              <a:t> rhythm</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t>10</a:t>
            </a:fld>
            <a:endParaRPr lang="en-US"/>
          </a:p>
        </p:txBody>
      </p:sp>
    </p:spTree>
    <p:extLst>
      <p:ext uri="{BB962C8B-B14F-4D97-AF65-F5344CB8AC3E}">
        <p14:creationId xmlns:p14="http://schemas.microsoft.com/office/powerpoint/2010/main" val="31541167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2 distinct </a:t>
            </a:r>
            <a:r>
              <a:rPr lang="en-US" sz="1200" kern="1200" dirty="0" err="1">
                <a:solidFill>
                  <a:schemeClr val="tx1"/>
                </a:solidFill>
                <a:effectLst/>
                <a:latin typeface="+mn-lt"/>
                <a:ea typeface="+mn-ea"/>
                <a:cs typeface="+mn-cs"/>
              </a:rPr>
              <a:t>respira</a:t>
            </a:r>
            <a:r>
              <a:rPr lang="en-US" sz="1200" kern="1200" dirty="0">
                <a:solidFill>
                  <a:schemeClr val="tx1"/>
                </a:solidFill>
                <a:effectLst/>
                <a:latin typeface="+mn-lt"/>
                <a:ea typeface="+mn-ea"/>
                <a:cs typeface="+mn-cs"/>
              </a:rPr>
              <a:t>-tory rhythm generators located in the </a:t>
            </a:r>
            <a:r>
              <a:rPr lang="en-US" sz="1200" kern="1200" dirty="0" err="1">
                <a:solidFill>
                  <a:schemeClr val="tx1"/>
                </a:solidFill>
                <a:effectLst/>
                <a:latin typeface="+mn-lt"/>
                <a:ea typeface="+mn-ea"/>
                <a:cs typeface="+mn-cs"/>
              </a:rPr>
              <a:t>ventrolateralmedullary</a:t>
            </a:r>
            <a:r>
              <a:rPr lang="en-US" sz="1200" kern="1200" dirty="0">
                <a:solidFill>
                  <a:schemeClr val="tx1"/>
                </a:solidFill>
                <a:effectLst/>
                <a:latin typeface="+mn-lt"/>
                <a:ea typeface="+mn-ea"/>
                <a:cs typeface="+mn-cs"/>
              </a:rPr>
              <a:t> portion of the neonatal rat </a:t>
            </a:r>
            <a:r>
              <a:rPr lang="en-US" sz="1200" kern="1200" dirty="0" err="1">
                <a:solidFill>
                  <a:schemeClr val="tx1"/>
                </a:solidFill>
                <a:effectLst/>
                <a:latin typeface="+mn-lt"/>
                <a:ea typeface="+mn-ea"/>
                <a:cs typeface="+mn-cs"/>
              </a:rPr>
              <a:t>brainstem,the</a:t>
            </a:r>
            <a:r>
              <a:rPr lang="en-US" sz="1200" kern="1200" dirty="0">
                <a:solidFill>
                  <a:schemeClr val="tx1"/>
                </a:solidFill>
                <a:effectLst/>
                <a:latin typeface="+mn-lt"/>
                <a:ea typeface="+mn-ea"/>
                <a:cs typeface="+mn-cs"/>
              </a:rPr>
              <a:t> pre-Bo ̈</a:t>
            </a:r>
            <a:r>
              <a:rPr lang="en-US" sz="1200" kern="1200" dirty="0" err="1">
                <a:solidFill>
                  <a:schemeClr val="tx1"/>
                </a:solidFill>
                <a:effectLst/>
                <a:latin typeface="+mn-lt"/>
                <a:ea typeface="+mn-ea"/>
                <a:cs typeface="+mn-cs"/>
              </a:rPr>
              <a:t>tzinger</a:t>
            </a:r>
            <a:r>
              <a:rPr lang="en-US" sz="1200" kern="1200" dirty="0">
                <a:solidFill>
                  <a:schemeClr val="tx1"/>
                </a:solidFill>
                <a:effectLst/>
                <a:latin typeface="+mn-lt"/>
                <a:ea typeface="+mn-ea"/>
                <a:cs typeface="+mn-cs"/>
              </a:rPr>
              <a:t> complex (pre-</a:t>
            </a:r>
            <a:r>
              <a:rPr lang="en-US" sz="1200" kern="1200" dirty="0" err="1">
                <a:solidFill>
                  <a:schemeClr val="tx1"/>
                </a:solidFill>
                <a:effectLst/>
                <a:latin typeface="+mn-lt"/>
                <a:ea typeface="+mn-ea"/>
                <a:cs typeface="+mn-cs"/>
              </a:rPr>
              <a:t>BotC</a:t>
            </a:r>
            <a:r>
              <a:rPr lang="en-US" sz="1200" kern="1200" dirty="0">
                <a:solidFill>
                  <a:schemeClr val="tx1"/>
                </a:solidFill>
                <a:effectLst/>
                <a:latin typeface="+mn-lt"/>
                <a:ea typeface="+mn-ea"/>
                <a:cs typeface="+mn-cs"/>
              </a:rPr>
              <a:t>) and the ret-</a:t>
            </a:r>
            <a:r>
              <a:rPr lang="en-US" sz="1200" kern="1200" dirty="0" err="1">
                <a:solidFill>
                  <a:schemeClr val="tx1"/>
                </a:solidFill>
                <a:effectLst/>
                <a:latin typeface="+mn-lt"/>
                <a:ea typeface="+mn-ea"/>
                <a:cs typeface="+mn-cs"/>
              </a:rPr>
              <a:t>rotrapezoid</a:t>
            </a:r>
            <a:r>
              <a:rPr lang="en-US" sz="1200" kern="1200" dirty="0">
                <a:solidFill>
                  <a:schemeClr val="tx1"/>
                </a:solidFill>
                <a:effectLst/>
                <a:latin typeface="+mn-lt"/>
                <a:ea typeface="+mn-ea"/>
                <a:cs typeface="+mn-cs"/>
              </a:rPr>
              <a:t> nucleus/parafacial respiratory </a:t>
            </a:r>
            <a:r>
              <a:rPr lang="en-US" sz="1200" kern="1200" dirty="0" err="1">
                <a:solidFill>
                  <a:schemeClr val="tx1"/>
                </a:solidFill>
                <a:effectLst/>
                <a:latin typeface="+mn-lt"/>
                <a:ea typeface="+mn-ea"/>
                <a:cs typeface="+mn-cs"/>
              </a:rPr>
              <a:t>group,which</a:t>
            </a:r>
            <a:r>
              <a:rPr lang="en-US" sz="1200" kern="1200" dirty="0">
                <a:solidFill>
                  <a:schemeClr val="tx1"/>
                </a:solidFill>
                <a:effectLst/>
                <a:latin typeface="+mn-lt"/>
                <a:ea typeface="+mn-ea"/>
                <a:cs typeface="+mn-cs"/>
              </a:rPr>
              <a:t> are normally coupled and generate </a:t>
            </a:r>
            <a:r>
              <a:rPr lang="en-US" sz="1200" kern="1200" dirty="0" err="1">
                <a:solidFill>
                  <a:schemeClr val="tx1"/>
                </a:solidFill>
                <a:effectLst/>
                <a:latin typeface="+mn-lt"/>
                <a:ea typeface="+mn-ea"/>
                <a:cs typeface="+mn-cs"/>
              </a:rPr>
              <a:t>normalrespiratory</a:t>
            </a:r>
            <a:r>
              <a:rPr lang="en-US" sz="1200" kern="1200" dirty="0">
                <a:solidFill>
                  <a:schemeClr val="tx1"/>
                </a:solidFill>
                <a:effectLst/>
                <a:latin typeface="+mn-lt"/>
                <a:ea typeface="+mn-ea"/>
                <a:cs typeface="+mn-cs"/>
              </a:rPr>
              <a:t> rhythm</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Best data for ASV but studies small – caution given SERVE-HF </a:t>
            </a:r>
            <a:r>
              <a:rPr lang="en-US" sz="1200" dirty="0" err="1"/>
              <a:t>resuts</a:t>
            </a:r>
            <a:r>
              <a:rPr lang="en-US" sz="1200" dirty="0"/>
              <a:t> – but increased mortality in HF pts should not be extrapolated to the opioid user population</a:t>
            </a:r>
          </a:p>
        </p:txBody>
      </p:sp>
      <p:sp>
        <p:nvSpPr>
          <p:cNvPr id="4" name="Slide Number Placeholder 3"/>
          <p:cNvSpPr>
            <a:spLocks noGrp="1"/>
          </p:cNvSpPr>
          <p:nvPr>
            <p:ph type="sldNum" sz="quarter" idx="10"/>
          </p:nvPr>
        </p:nvSpPr>
        <p:spPr/>
        <p:txBody>
          <a:bodyPr/>
          <a:lstStyle/>
          <a:p>
            <a:fld id="{73C43B9B-87D0-4380-A962-F69BD125AC41}" type="slidenum">
              <a:rPr lang="en-US" smtClean="0"/>
              <a:t>11</a:t>
            </a:fld>
            <a:endParaRPr lang="en-US"/>
          </a:p>
        </p:txBody>
      </p:sp>
    </p:spTree>
    <p:extLst>
      <p:ext uri="{BB962C8B-B14F-4D97-AF65-F5344CB8AC3E}">
        <p14:creationId xmlns:p14="http://schemas.microsoft.com/office/powerpoint/2010/main" val="27371393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t>12</a:t>
            </a:fld>
            <a:endParaRPr lang="en-US"/>
          </a:p>
        </p:txBody>
      </p:sp>
    </p:spTree>
    <p:extLst>
      <p:ext uri="{BB962C8B-B14F-4D97-AF65-F5344CB8AC3E}">
        <p14:creationId xmlns:p14="http://schemas.microsoft.com/office/powerpoint/2010/main" val="13834799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clinical diagnosis – don’t need to get a PSG</a:t>
            </a:r>
          </a:p>
        </p:txBody>
      </p:sp>
      <p:sp>
        <p:nvSpPr>
          <p:cNvPr id="4" name="Slide Number Placeholder 3"/>
          <p:cNvSpPr>
            <a:spLocks noGrp="1"/>
          </p:cNvSpPr>
          <p:nvPr>
            <p:ph type="sldNum" sz="quarter" idx="5"/>
          </p:nvPr>
        </p:nvSpPr>
        <p:spPr/>
        <p:txBody>
          <a:bodyPr/>
          <a:lstStyle/>
          <a:p>
            <a:fld id="{73C43B9B-87D0-4380-A962-F69BD125AC41}" type="slidenum">
              <a:rPr lang="en-US" smtClean="0"/>
              <a:t>13</a:t>
            </a:fld>
            <a:endParaRPr lang="en-US"/>
          </a:p>
        </p:txBody>
      </p:sp>
    </p:spTree>
    <p:extLst>
      <p:ext uri="{BB962C8B-B14F-4D97-AF65-F5344CB8AC3E}">
        <p14:creationId xmlns:p14="http://schemas.microsoft.com/office/powerpoint/2010/main" val="28545272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t>14</a:t>
            </a:fld>
            <a:endParaRPr lang="en-US"/>
          </a:p>
        </p:txBody>
      </p:sp>
    </p:spTree>
    <p:extLst>
      <p:ext uri="{BB962C8B-B14F-4D97-AF65-F5344CB8AC3E}">
        <p14:creationId xmlns:p14="http://schemas.microsoft.com/office/powerpoint/2010/main" val="13834799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Polysomnography is not required for the </a:t>
            </a:r>
            <a:r>
              <a:rPr lang="en-US" dirty="0" err="1"/>
              <a:t>diagnosisv</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t>15</a:t>
            </a:fld>
            <a:endParaRPr lang="en-US"/>
          </a:p>
        </p:txBody>
      </p:sp>
    </p:spTree>
    <p:extLst>
      <p:ext uri="{BB962C8B-B14F-4D97-AF65-F5344CB8AC3E}">
        <p14:creationId xmlns:p14="http://schemas.microsoft.com/office/powerpoint/2010/main" val="38685037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surface electromyography (EMG) electrodes can be placed over the masseter and temporal muscles to increase the sensitivity of detecting bruxism episodes on </a:t>
            </a:r>
            <a:r>
              <a:rPr lang="en-US" dirty="0" err="1"/>
              <a:t>polysomnograph</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t>16</a:t>
            </a:fld>
            <a:endParaRPr lang="en-US"/>
          </a:p>
        </p:txBody>
      </p:sp>
    </p:spTree>
    <p:extLst>
      <p:ext uri="{BB962C8B-B14F-4D97-AF65-F5344CB8AC3E}">
        <p14:creationId xmlns:p14="http://schemas.microsoft.com/office/powerpoint/2010/main" val="30274465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surface electromyography (EMG) electrodes can be placed over the masseter and temporal muscles to increase the sensitivity of detecting bruxism episodes on </a:t>
            </a:r>
            <a:r>
              <a:rPr lang="en-US" dirty="0" err="1"/>
              <a:t>polysomnograph</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t>17</a:t>
            </a:fld>
            <a:endParaRPr lang="en-US"/>
          </a:p>
        </p:txBody>
      </p:sp>
    </p:spTree>
    <p:extLst>
      <p:ext uri="{BB962C8B-B14F-4D97-AF65-F5344CB8AC3E}">
        <p14:creationId xmlns:p14="http://schemas.microsoft.com/office/powerpoint/2010/main" val="452003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**SLEEP BRUXISM IS </a:t>
            </a:r>
            <a:r>
              <a:rPr lang="en-US" dirty="0"/>
              <a:t>most likely a centrally-mediated phenomenon related to micro-arousals from sleep and activation of the autonomic nervous system. </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It has been well demonstrated that RMMA onset is associated with a sequence of physiologic events that occur within a sleep arousal. </a:t>
            </a:r>
          </a:p>
          <a:p>
            <a:r>
              <a:rPr lang="en-US" sz="1200" kern="1200" dirty="0">
                <a:solidFill>
                  <a:schemeClr val="tx1"/>
                </a:solidFill>
                <a:effectLst/>
                <a:latin typeface="+mn-lt"/>
                <a:ea typeface="+mn-ea"/>
                <a:cs typeface="+mn-cs"/>
              </a:rPr>
              <a:t>Genesis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of most RMMA episodes is preceded by the following cascade of events:</a:t>
            </a:r>
          </a:p>
          <a:p>
            <a:r>
              <a:rPr lang="en-US" sz="1200" kern="1200" dirty="0">
                <a:solidFill>
                  <a:schemeClr val="tx1"/>
                </a:solidFill>
                <a:effectLst/>
                <a:latin typeface="+mn-lt"/>
                <a:ea typeface="+mn-ea"/>
                <a:cs typeface="+mn-cs"/>
              </a:rPr>
              <a:t>1. increase in the autonomic sympathetic-cardiac activity with a concomitant withdrawal of parasympathetic influences </a:t>
            </a:r>
          </a:p>
          <a:p>
            <a:r>
              <a:rPr lang="en-US" sz="1200" kern="1200" dirty="0">
                <a:solidFill>
                  <a:schemeClr val="tx1"/>
                </a:solidFill>
                <a:effectLst/>
                <a:latin typeface="+mn-lt"/>
                <a:ea typeface="+mn-ea"/>
                <a:cs typeface="+mn-cs"/>
              </a:rPr>
              <a:t>2. Appearance of rapid-frequency EEG cortical activity (sleep arousal)</a:t>
            </a:r>
          </a:p>
          <a:p>
            <a:r>
              <a:rPr lang="en-US" sz="1200" kern="1200" dirty="0">
                <a:solidFill>
                  <a:schemeClr val="tx1"/>
                </a:solidFill>
                <a:effectLst/>
                <a:latin typeface="+mn-lt"/>
                <a:ea typeface="+mn-ea"/>
                <a:cs typeface="+mn-cs"/>
              </a:rPr>
              <a:t>3. Approximately 25% increase of heart rate concomitant with increase in EMG activity of the jaw opener muscle concomitant</a:t>
            </a:r>
          </a:p>
          <a:p>
            <a:r>
              <a:rPr lang="en-US" sz="1200" kern="1200" dirty="0">
                <a:solidFill>
                  <a:schemeClr val="tx1"/>
                </a:solidFill>
                <a:effectLst/>
                <a:latin typeface="+mn-lt"/>
                <a:ea typeface="+mn-ea"/>
                <a:cs typeface="+mn-cs"/>
              </a:rPr>
              <a:t>with an increase in the airflow amplitude visible as two big breaths preceding or concomitant with an increase in diastolic and systolic blood pressure</a:t>
            </a:r>
          </a:p>
          <a:p>
            <a:r>
              <a:rPr lang="en-US" sz="1200" kern="1200" dirty="0">
                <a:solidFill>
                  <a:schemeClr val="tx1"/>
                </a:solidFill>
                <a:effectLst/>
                <a:latin typeface="+mn-lt"/>
                <a:ea typeface="+mn-ea"/>
                <a:cs typeface="+mn-cs"/>
              </a:rPr>
              <a:t>4. An observable EMG incident in the jaw-closing muscles (masseter and temporalis), scored as RMMA with or without tooth-grinding sounds</a:t>
            </a:r>
          </a:p>
          <a:p>
            <a:r>
              <a:rPr lang="en-US" sz="1200" kern="1200" dirty="0">
                <a:solidFill>
                  <a:schemeClr val="tx1"/>
                </a:solidFill>
                <a:effectLst/>
                <a:latin typeface="+mn-lt"/>
                <a:ea typeface="+mn-ea"/>
                <a:cs typeface="+mn-cs"/>
              </a:rPr>
              <a:t>5.</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Almost 60% of RMMA episodes are followed in the 5 to 15 seconds after onset by swallowing</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t>18</a:t>
            </a:fld>
            <a:endParaRPr lang="en-US"/>
          </a:p>
        </p:txBody>
      </p:sp>
    </p:spTree>
    <p:extLst>
      <p:ext uri="{BB962C8B-B14F-4D97-AF65-F5344CB8AC3E}">
        <p14:creationId xmlns:p14="http://schemas.microsoft.com/office/powerpoint/2010/main" val="13371856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t>19</a:t>
            </a:fld>
            <a:endParaRPr lang="en-US"/>
          </a:p>
        </p:txBody>
      </p:sp>
    </p:spTree>
    <p:extLst>
      <p:ext uri="{BB962C8B-B14F-4D97-AF65-F5344CB8AC3E}">
        <p14:creationId xmlns:p14="http://schemas.microsoft.com/office/powerpoint/2010/main" val="409085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t>2</a:t>
            </a:fld>
            <a:endParaRPr lang="en-US"/>
          </a:p>
        </p:txBody>
      </p:sp>
    </p:spTree>
    <p:extLst>
      <p:ext uri="{BB962C8B-B14F-4D97-AF65-F5344CB8AC3E}">
        <p14:creationId xmlns:p14="http://schemas.microsoft.com/office/powerpoint/2010/main" val="13834799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kern="1200" dirty="0">
                <a:solidFill>
                  <a:schemeClr val="tx1"/>
                </a:solidFill>
                <a:effectLst/>
                <a:latin typeface="+mn-lt"/>
                <a:ea typeface="+mn-ea"/>
                <a:cs typeface="+mn-cs"/>
              </a:rPr>
              <a:t>most management strategies are not yet fully evidence-based; most are derived from mechanistic studies, case reports, or small sample size studies assessing treatment efficacy on the short-term only</a:t>
            </a:r>
          </a:p>
          <a:p>
            <a:pPr marL="171450" indent="-171450">
              <a:buFontTx/>
              <a:buChar char="-"/>
            </a:pPr>
            <a:endParaRPr lang="en-US" sz="1200" kern="1200" dirty="0">
              <a:solidFill>
                <a:schemeClr val="tx1"/>
              </a:solidFill>
              <a:effectLst/>
              <a:latin typeface="+mn-lt"/>
              <a:ea typeface="+mn-ea"/>
              <a:cs typeface="+mn-cs"/>
            </a:endParaRPr>
          </a:p>
          <a:p>
            <a:r>
              <a:rPr lang="en-US" sz="1200" dirty="0"/>
              <a:t>- </a:t>
            </a:r>
            <a:r>
              <a:rPr lang="en-US" sz="1200" kern="1200" dirty="0">
                <a:solidFill>
                  <a:schemeClr val="tx1"/>
                </a:solidFill>
                <a:effectLst/>
                <a:latin typeface="+mn-lt"/>
                <a:ea typeface="+mn-ea"/>
                <a:cs typeface="+mn-cs"/>
              </a:rPr>
              <a:t> occlusal splints tend to reduce RMMA in the short term only, with a return to baseline within 7 to 10 days --  use is justified by the fact that they prevent tooth damage.  upper maxillary splint appears to be contraindicated when SDB is suspected because of the risk of apnea-hypopnea aggravation.</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-Best evidence for clonidine &amp; clonazepam but even that is MIXED</a:t>
            </a:r>
          </a:p>
        </p:txBody>
      </p:sp>
      <p:sp>
        <p:nvSpPr>
          <p:cNvPr id="4" name="Slide Number Placeholder 3"/>
          <p:cNvSpPr>
            <a:spLocks noGrp="1"/>
          </p:cNvSpPr>
          <p:nvPr>
            <p:ph type="sldNum" sz="quarter" idx="10"/>
          </p:nvPr>
        </p:nvSpPr>
        <p:spPr/>
        <p:txBody>
          <a:bodyPr/>
          <a:lstStyle/>
          <a:p>
            <a:fld id="{73C43B9B-87D0-4380-A962-F69BD125AC41}" type="slidenum">
              <a:rPr lang="en-US" smtClean="0"/>
              <a:t>20</a:t>
            </a:fld>
            <a:endParaRPr lang="en-US"/>
          </a:p>
        </p:txBody>
      </p:sp>
    </p:spTree>
    <p:extLst>
      <p:ext uri="{BB962C8B-B14F-4D97-AF65-F5344CB8AC3E}">
        <p14:creationId xmlns:p14="http://schemas.microsoft.com/office/powerpoint/2010/main" val="30206450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Initially it was thought that SDB is</a:t>
            </a:r>
            <a:r>
              <a:rPr lang="en-US" sz="1200" baseline="0" dirty="0"/>
              <a:t> a cause of bruxism, but this hasn’t been borne out by recent studies.  Most studies have found NO INCREASED PREVALENCE of sleep bruxism in SDB </a:t>
            </a:r>
            <a:r>
              <a:rPr lang="en-US" sz="1200" baseline="0" dirty="0" err="1"/>
              <a:t>pts</a:t>
            </a:r>
            <a:r>
              <a:rPr lang="en-US" sz="1200" baseline="0" dirty="0"/>
              <a:t> compared with controls.</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10"/>
          </p:nvPr>
        </p:nvSpPr>
        <p:spPr/>
        <p:txBody>
          <a:bodyPr/>
          <a:lstStyle/>
          <a:p>
            <a:fld id="{73C43B9B-87D0-4380-A962-F69BD125AC41}" type="slidenum">
              <a:rPr lang="en-US" smtClean="0"/>
              <a:t>21</a:t>
            </a:fld>
            <a:endParaRPr lang="en-US"/>
          </a:p>
        </p:txBody>
      </p:sp>
    </p:spTree>
    <p:extLst>
      <p:ext uri="{BB962C8B-B14F-4D97-AF65-F5344CB8AC3E}">
        <p14:creationId xmlns:p14="http://schemas.microsoft.com/office/powerpoint/2010/main" val="32161962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t>22</a:t>
            </a:fld>
            <a:endParaRPr lang="en-US"/>
          </a:p>
        </p:txBody>
      </p:sp>
    </p:spTree>
    <p:extLst>
      <p:ext uri="{BB962C8B-B14F-4D97-AF65-F5344CB8AC3E}">
        <p14:creationId xmlns:p14="http://schemas.microsoft.com/office/powerpoint/2010/main" val="13834799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fld id="{73C43B9B-87D0-4380-A962-F69BD125AC41}" type="slidenum">
              <a:rPr lang="en-US" smtClean="0"/>
              <a:t>23</a:t>
            </a:fld>
            <a:endParaRPr lang="en-US"/>
          </a:p>
        </p:txBody>
      </p:sp>
    </p:spTree>
    <p:extLst>
      <p:ext uri="{BB962C8B-B14F-4D97-AF65-F5344CB8AC3E}">
        <p14:creationId xmlns:p14="http://schemas.microsoft.com/office/powerpoint/2010/main" val="24567175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3F3E5C-D775-43FC-9CA8-6DC58D5E1F51}" type="slidenum">
              <a:rPr lang="en-US" smtClean="0"/>
              <a:t>24</a:t>
            </a:fld>
            <a:endParaRPr lang="en-US"/>
          </a:p>
        </p:txBody>
      </p:sp>
    </p:spTree>
    <p:extLst>
      <p:ext uri="{BB962C8B-B14F-4D97-AF65-F5344CB8AC3E}">
        <p14:creationId xmlns:p14="http://schemas.microsoft.com/office/powerpoint/2010/main" val="4592686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Pics: Ferritin on top, dopamine on bottom</a:t>
            </a:r>
          </a:p>
          <a:p>
            <a:r>
              <a:rPr lang="en-US" dirty="0"/>
              <a:t>MRI shows reduced iron stores in striatum &amp; thalamus </a:t>
            </a:r>
          </a:p>
        </p:txBody>
      </p:sp>
      <p:sp>
        <p:nvSpPr>
          <p:cNvPr id="4" name="Slide Number Placeholder 3"/>
          <p:cNvSpPr>
            <a:spLocks noGrp="1"/>
          </p:cNvSpPr>
          <p:nvPr>
            <p:ph type="sldNum" sz="quarter" idx="10"/>
          </p:nvPr>
        </p:nvSpPr>
        <p:spPr/>
        <p:txBody>
          <a:bodyPr/>
          <a:lstStyle/>
          <a:p>
            <a:fld id="{003F3E5C-D775-43FC-9CA8-6DC58D5E1F51}" type="slidenum">
              <a:rPr lang="en-US" smtClean="0"/>
              <a:t>25</a:t>
            </a:fld>
            <a:endParaRPr lang="en-US"/>
          </a:p>
        </p:txBody>
      </p:sp>
    </p:spTree>
    <p:extLst>
      <p:ext uri="{BB962C8B-B14F-4D97-AF65-F5344CB8AC3E}">
        <p14:creationId xmlns:p14="http://schemas.microsoft.com/office/powerpoint/2010/main" val="39211524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Patient descriptions: pulling, jittering, worms or insects moving, tingling, itching, aching, bubbling, fidgeting, electric current sensations, tightness, throbbing</a:t>
            </a:r>
          </a:p>
          <a:p>
            <a:endParaRPr lang="en-US" dirty="0"/>
          </a:p>
        </p:txBody>
      </p:sp>
      <p:sp>
        <p:nvSpPr>
          <p:cNvPr id="4" name="Slide Number Placeholder 3"/>
          <p:cNvSpPr>
            <a:spLocks noGrp="1"/>
          </p:cNvSpPr>
          <p:nvPr>
            <p:ph type="sldNum" sz="quarter" idx="10"/>
          </p:nvPr>
        </p:nvSpPr>
        <p:spPr/>
        <p:txBody>
          <a:bodyPr/>
          <a:lstStyle/>
          <a:p>
            <a:fld id="{003F3E5C-D775-43FC-9CA8-6DC58D5E1F51}" type="slidenum">
              <a:rPr lang="en-US" smtClean="0"/>
              <a:t>27</a:t>
            </a:fld>
            <a:endParaRPr lang="en-US"/>
          </a:p>
        </p:txBody>
      </p:sp>
    </p:spTree>
    <p:extLst>
      <p:ext uri="{BB962C8B-B14F-4D97-AF65-F5344CB8AC3E}">
        <p14:creationId xmlns:p14="http://schemas.microsoft.com/office/powerpoint/2010/main" val="32120182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RLS may be primary/idiopathic</a:t>
            </a:r>
            <a:r>
              <a:rPr lang="en-US" baseline="0" dirty="0"/>
              <a:t> or secondary to another condition</a:t>
            </a:r>
          </a:p>
          <a:p>
            <a:r>
              <a:rPr lang="en-US" dirty="0"/>
              <a:t>Anemia and compromised iron regulation</a:t>
            </a:r>
            <a:r>
              <a:rPr lang="en-US" baseline="0" dirty="0"/>
              <a:t> in </a:t>
            </a:r>
            <a:r>
              <a:rPr lang="en-US" baseline="0" dirty="0" err="1"/>
              <a:t>pts</a:t>
            </a:r>
            <a:r>
              <a:rPr lang="en-US" baseline="0" dirty="0"/>
              <a:t> w/CKD can predispose to RLS</a:t>
            </a:r>
            <a:endParaRPr lang="en-US" dirty="0"/>
          </a:p>
        </p:txBody>
      </p:sp>
      <p:sp>
        <p:nvSpPr>
          <p:cNvPr id="4" name="Slide Number Placeholder 3"/>
          <p:cNvSpPr>
            <a:spLocks noGrp="1"/>
          </p:cNvSpPr>
          <p:nvPr>
            <p:ph type="sldNum" sz="quarter" idx="10"/>
          </p:nvPr>
        </p:nvSpPr>
        <p:spPr/>
        <p:txBody>
          <a:bodyPr/>
          <a:lstStyle/>
          <a:p>
            <a:fld id="{003F3E5C-D775-43FC-9CA8-6DC58D5E1F51}" type="slidenum">
              <a:rPr lang="en-US" smtClean="0"/>
              <a:t>33</a:t>
            </a:fld>
            <a:endParaRPr lang="en-US"/>
          </a:p>
        </p:txBody>
      </p:sp>
    </p:spTree>
    <p:extLst>
      <p:ext uri="{BB962C8B-B14F-4D97-AF65-F5344CB8AC3E}">
        <p14:creationId xmlns:p14="http://schemas.microsoft.com/office/powerpoint/2010/main" val="20335469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Antiemetics</a:t>
            </a:r>
            <a:r>
              <a:rPr lang="en-US" dirty="0"/>
              <a:t> such as </a:t>
            </a:r>
            <a:r>
              <a:rPr lang="en-US" dirty="0" err="1"/>
              <a:t>reglan</a:t>
            </a:r>
            <a:endParaRPr lang="en-US" dirty="0"/>
          </a:p>
        </p:txBody>
      </p:sp>
      <p:sp>
        <p:nvSpPr>
          <p:cNvPr id="4" name="Slide Number Placeholder 3"/>
          <p:cNvSpPr>
            <a:spLocks noGrp="1"/>
          </p:cNvSpPr>
          <p:nvPr>
            <p:ph type="sldNum" sz="quarter" idx="10"/>
          </p:nvPr>
        </p:nvSpPr>
        <p:spPr/>
        <p:txBody>
          <a:bodyPr/>
          <a:lstStyle/>
          <a:p>
            <a:fld id="{003F3E5C-D775-43FC-9CA8-6DC58D5E1F51}" type="slidenum">
              <a:rPr lang="en-US" smtClean="0"/>
              <a:t>34</a:t>
            </a:fld>
            <a:endParaRPr lang="en-US"/>
          </a:p>
        </p:txBody>
      </p:sp>
    </p:spTree>
    <p:extLst>
      <p:ext uri="{BB962C8B-B14F-4D97-AF65-F5344CB8AC3E}">
        <p14:creationId xmlns:p14="http://schemas.microsoft.com/office/powerpoint/2010/main" val="24042152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serum ferritin concentration lower than 45 to 50 mcg/L (</a:t>
            </a:r>
            <a:r>
              <a:rPr lang="en-US" dirty="0" err="1"/>
              <a:t>ng</a:t>
            </a:r>
            <a:r>
              <a:rPr lang="en-US" dirty="0"/>
              <a:t>/mL) has been associated with an increased severity of restless legs syndrome (RLS), and oral iron replacement is suggested if the fasting serum ferritin level ≤75 mcg/L </a:t>
            </a:r>
          </a:p>
        </p:txBody>
      </p:sp>
      <p:sp>
        <p:nvSpPr>
          <p:cNvPr id="4" name="Slide Number Placeholder 3"/>
          <p:cNvSpPr>
            <a:spLocks noGrp="1"/>
          </p:cNvSpPr>
          <p:nvPr>
            <p:ph type="sldNum" sz="quarter" idx="10"/>
          </p:nvPr>
        </p:nvSpPr>
        <p:spPr/>
        <p:txBody>
          <a:bodyPr/>
          <a:lstStyle/>
          <a:p>
            <a:fld id="{003F3E5C-D775-43FC-9CA8-6DC58D5E1F51}" type="slidenum">
              <a:rPr lang="en-US" smtClean="0"/>
              <a:t>35</a:t>
            </a:fld>
            <a:endParaRPr lang="en-US"/>
          </a:p>
        </p:txBody>
      </p:sp>
    </p:spTree>
    <p:extLst>
      <p:ext uri="{BB962C8B-B14F-4D97-AF65-F5344CB8AC3E}">
        <p14:creationId xmlns:p14="http://schemas.microsoft.com/office/powerpoint/2010/main" val="855928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5 min epoch</a:t>
            </a:r>
          </a:p>
          <a:p>
            <a:r>
              <a:rPr lang="en-US" sz="1200" kern="1200" dirty="0">
                <a:solidFill>
                  <a:schemeClr val="tx1"/>
                </a:solidFill>
                <a:effectLst/>
                <a:latin typeface="+mn-lt"/>
                <a:ea typeface="+mn-ea"/>
                <a:cs typeface="+mn-cs"/>
              </a:rPr>
              <a:t>Example of periodic breathing, central apneas, and ataxic breathing pattern in a patient on chronic opioids</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t>3</a:t>
            </a:fld>
            <a:endParaRPr lang="en-US"/>
          </a:p>
        </p:txBody>
      </p:sp>
    </p:spTree>
    <p:extLst>
      <p:ext uri="{BB962C8B-B14F-4D97-AF65-F5344CB8AC3E}">
        <p14:creationId xmlns:p14="http://schemas.microsoft.com/office/powerpoint/2010/main" val="2821632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fld id="{003F3E5C-D775-43FC-9CA8-6DC58D5E1F51}" type="slidenum">
              <a:rPr lang="en-US" smtClean="0"/>
              <a:t>36</a:t>
            </a:fld>
            <a:endParaRPr lang="en-US"/>
          </a:p>
        </p:txBody>
      </p:sp>
    </p:spTree>
    <p:extLst>
      <p:ext uri="{BB962C8B-B14F-4D97-AF65-F5344CB8AC3E}">
        <p14:creationId xmlns:p14="http://schemas.microsoft.com/office/powerpoint/2010/main" val="5062342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Practice-changing article</a:t>
            </a:r>
          </a:p>
          <a:p>
            <a:r>
              <a:rPr lang="en-US" sz="1200" kern="1200" dirty="0">
                <a:solidFill>
                  <a:schemeClr val="tx1"/>
                </a:solidFill>
                <a:effectLst/>
                <a:latin typeface="+mn-lt"/>
                <a:ea typeface="+mn-ea"/>
                <a:cs typeface="+mn-cs"/>
              </a:rPr>
              <a:t>Figure on upper right shows participants with clinically significant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Sx</a:t>
            </a:r>
            <a:r>
              <a:rPr lang="en-US" sz="1200" kern="1200" dirty="0">
                <a:solidFill>
                  <a:schemeClr val="tx1"/>
                </a:solidFill>
                <a:effectLst/>
                <a:latin typeface="+mn-lt"/>
                <a:ea typeface="+mn-ea"/>
                <a:cs typeface="+mn-cs"/>
              </a:rPr>
              <a:t> improvement as measured by the Clinical Global Impression of Improvement (CGI-I).</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At 52 </a:t>
            </a:r>
            <a:r>
              <a:rPr lang="en-US" sz="1200" kern="1200" dirty="0" err="1">
                <a:solidFill>
                  <a:schemeClr val="tx1"/>
                </a:solidFill>
                <a:effectLst/>
                <a:latin typeface="+mn-lt"/>
                <a:ea typeface="+mn-ea"/>
                <a:cs typeface="+mn-cs"/>
              </a:rPr>
              <a:t>wks</a:t>
            </a:r>
            <a:r>
              <a:rPr lang="en-US" sz="1200" kern="1200" dirty="0">
                <a:solidFill>
                  <a:schemeClr val="tx1"/>
                </a:solidFill>
                <a:effectLst/>
                <a:latin typeface="+mn-lt"/>
                <a:ea typeface="+mn-ea"/>
                <a:cs typeface="+mn-cs"/>
              </a:rPr>
              <a:t>, proportion</a:t>
            </a:r>
            <a:r>
              <a:rPr lang="en-US" sz="1200" kern="1200" baseline="0" dirty="0">
                <a:solidFill>
                  <a:schemeClr val="tx1"/>
                </a:solidFill>
                <a:effectLst/>
                <a:latin typeface="+mn-lt"/>
                <a:ea typeface="+mn-ea"/>
                <a:cs typeface="+mn-cs"/>
              </a:rPr>
              <a:t> of </a:t>
            </a:r>
            <a:r>
              <a:rPr lang="en-US" sz="1200" kern="1200" baseline="0" dirty="0" err="1">
                <a:solidFill>
                  <a:schemeClr val="tx1"/>
                </a:solidFill>
                <a:effectLst/>
                <a:latin typeface="+mn-lt"/>
                <a:ea typeface="+mn-ea"/>
                <a:cs typeface="+mn-cs"/>
              </a:rPr>
              <a:t>pts</a:t>
            </a:r>
            <a:r>
              <a:rPr lang="en-US" sz="1200" kern="1200" baseline="0" dirty="0">
                <a:solidFill>
                  <a:schemeClr val="tx1"/>
                </a:solidFill>
                <a:effectLst/>
                <a:latin typeface="+mn-lt"/>
                <a:ea typeface="+mn-ea"/>
                <a:cs typeface="+mn-cs"/>
              </a:rPr>
              <a:t> w/clinically </a:t>
            </a:r>
            <a:r>
              <a:rPr lang="en-US" sz="1200" kern="1200" baseline="0" dirty="0" err="1">
                <a:solidFill>
                  <a:schemeClr val="tx1"/>
                </a:solidFill>
                <a:effectLst/>
                <a:latin typeface="+mn-lt"/>
                <a:ea typeface="+mn-ea"/>
                <a:cs typeface="+mn-cs"/>
              </a:rPr>
              <a:t>signif</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improved </a:t>
            </a:r>
            <a:r>
              <a:rPr lang="en-US" sz="1200" kern="1200" dirty="0" err="1">
                <a:solidFill>
                  <a:schemeClr val="tx1"/>
                </a:solidFill>
                <a:effectLst/>
                <a:latin typeface="+mn-lt"/>
                <a:ea typeface="+mn-ea"/>
                <a:cs typeface="+mn-cs"/>
              </a:rPr>
              <a:t>Sx</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were 72% with </a:t>
            </a:r>
            <a:r>
              <a:rPr lang="en-US" sz="1200" kern="1200" dirty="0" err="1">
                <a:solidFill>
                  <a:schemeClr val="tx1"/>
                </a:solidFill>
                <a:effectLst/>
                <a:latin typeface="+mn-lt"/>
                <a:ea typeface="+mn-ea"/>
                <a:cs typeface="+mn-cs"/>
              </a:rPr>
              <a:t>pregabalin</a:t>
            </a:r>
            <a:r>
              <a:rPr lang="en-US" sz="1200" kern="1200" dirty="0">
                <a:solidFill>
                  <a:schemeClr val="tx1"/>
                </a:solidFill>
                <a:effectLst/>
                <a:latin typeface="+mn-lt"/>
                <a:ea typeface="+mn-ea"/>
                <a:cs typeface="+mn-cs"/>
              </a:rPr>
              <a:t>, 57% and 68% w/</a:t>
            </a:r>
            <a:r>
              <a:rPr lang="en-US" sz="1200" kern="1200" dirty="0" err="1">
                <a:solidFill>
                  <a:schemeClr val="tx1"/>
                </a:solidFill>
                <a:effectLst/>
                <a:latin typeface="+mn-lt"/>
                <a:ea typeface="+mn-ea"/>
                <a:cs typeface="+mn-cs"/>
              </a:rPr>
              <a:t>pramipexole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0.25 and</a:t>
            </a:r>
            <a:r>
              <a:rPr lang="en-US" sz="1200" kern="1200" baseline="0" dirty="0">
                <a:solidFill>
                  <a:schemeClr val="tx1"/>
                </a:solidFill>
                <a:effectLst/>
                <a:latin typeface="+mn-lt"/>
                <a:ea typeface="+mn-ea"/>
                <a:cs typeface="+mn-cs"/>
              </a:rPr>
              <a:t> 0.5 </a:t>
            </a:r>
            <a:r>
              <a:rPr lang="en-US" sz="1200" kern="1200" dirty="0">
                <a:solidFill>
                  <a:schemeClr val="tx1"/>
                </a:solidFill>
                <a:effectLst/>
                <a:latin typeface="+mn-lt"/>
                <a:ea typeface="+mn-ea"/>
                <a:cs typeface="+mn-cs"/>
              </a:rPr>
              <a:t>mg respectively  </a:t>
            </a:r>
          </a:p>
        </p:txBody>
      </p:sp>
      <p:sp>
        <p:nvSpPr>
          <p:cNvPr id="4" name="Slide Number Placeholder 3"/>
          <p:cNvSpPr>
            <a:spLocks noGrp="1"/>
          </p:cNvSpPr>
          <p:nvPr>
            <p:ph type="sldNum" sz="quarter" idx="10"/>
          </p:nvPr>
        </p:nvSpPr>
        <p:spPr/>
        <p:txBody>
          <a:bodyPr/>
          <a:lstStyle/>
          <a:p>
            <a:fld id="{003F3E5C-D775-43FC-9CA8-6DC58D5E1F51}" type="slidenum">
              <a:rPr lang="en-US" smtClean="0"/>
              <a:t>38</a:t>
            </a:fld>
            <a:endParaRPr lang="en-US"/>
          </a:p>
        </p:txBody>
      </p:sp>
    </p:spTree>
    <p:extLst>
      <p:ext uri="{BB962C8B-B14F-4D97-AF65-F5344CB8AC3E}">
        <p14:creationId xmlns:p14="http://schemas.microsoft.com/office/powerpoint/2010/main" val="19291319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t>39</a:t>
            </a:fld>
            <a:endParaRPr lang="en-US"/>
          </a:p>
        </p:txBody>
      </p:sp>
    </p:spTree>
    <p:extLst>
      <p:ext uri="{BB962C8B-B14F-4D97-AF65-F5344CB8AC3E}">
        <p14:creationId xmlns:p14="http://schemas.microsoft.com/office/powerpoint/2010/main" val="13834799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t>40</a:t>
            </a:fld>
            <a:endParaRPr lang="en-US"/>
          </a:p>
        </p:txBody>
      </p:sp>
    </p:spTree>
    <p:extLst>
      <p:ext uri="{BB962C8B-B14F-4D97-AF65-F5344CB8AC3E}">
        <p14:creationId xmlns:p14="http://schemas.microsoft.com/office/powerpoint/2010/main" val="13834799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t>41</a:t>
            </a:fld>
            <a:endParaRPr lang="en-US"/>
          </a:p>
        </p:txBody>
      </p:sp>
    </p:spTree>
    <p:extLst>
      <p:ext uri="{BB962C8B-B14F-4D97-AF65-F5344CB8AC3E}">
        <p14:creationId xmlns:p14="http://schemas.microsoft.com/office/powerpoint/2010/main" val="13834799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Many pair a smartphone with other sensors (e.g., micro-phone) or external sensors (</a:t>
            </a:r>
            <a:r>
              <a:rPr lang="en-US" sz="1200" kern="1200" dirty="0" err="1">
                <a:solidFill>
                  <a:schemeClr val="tx1"/>
                </a:solidFill>
                <a:effectLst/>
                <a:latin typeface="+mn-lt"/>
                <a:ea typeface="+mn-ea"/>
                <a:cs typeface="+mn-cs"/>
              </a:rPr>
              <a:t>oximeter</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t>42</a:t>
            </a:fld>
            <a:endParaRPr lang="en-US"/>
          </a:p>
        </p:txBody>
      </p:sp>
    </p:spTree>
    <p:extLst>
      <p:ext uri="{BB962C8B-B14F-4D97-AF65-F5344CB8AC3E}">
        <p14:creationId xmlns:p14="http://schemas.microsoft.com/office/powerpoint/2010/main" val="13834799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t>43</a:t>
            </a:fld>
            <a:endParaRPr lang="en-US"/>
          </a:p>
        </p:txBody>
      </p:sp>
    </p:spTree>
    <p:extLst>
      <p:ext uri="{BB962C8B-B14F-4D97-AF65-F5344CB8AC3E}">
        <p14:creationId xmlns:p14="http://schemas.microsoft.com/office/powerpoint/2010/main" val="13834799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t>44</a:t>
            </a:fld>
            <a:endParaRPr lang="en-US"/>
          </a:p>
        </p:txBody>
      </p:sp>
    </p:spTree>
    <p:extLst>
      <p:ext uri="{BB962C8B-B14F-4D97-AF65-F5344CB8AC3E}">
        <p14:creationId xmlns:p14="http://schemas.microsoft.com/office/powerpoint/2010/main" val="13834799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Pts</a:t>
            </a:r>
            <a:r>
              <a:rPr lang="en-US" dirty="0"/>
              <a:t> with insomnia have POOR sleep and LOW activity levels</a:t>
            </a:r>
          </a:p>
        </p:txBody>
      </p:sp>
      <p:sp>
        <p:nvSpPr>
          <p:cNvPr id="4" name="Slide Number Placeholder 3"/>
          <p:cNvSpPr>
            <a:spLocks noGrp="1"/>
          </p:cNvSpPr>
          <p:nvPr>
            <p:ph type="sldNum" sz="quarter" idx="10"/>
          </p:nvPr>
        </p:nvSpPr>
        <p:spPr/>
        <p:txBody>
          <a:bodyPr/>
          <a:lstStyle/>
          <a:p>
            <a:fld id="{73C43B9B-87D0-4380-A962-F69BD125AC41}" type="slidenum">
              <a:rPr lang="en-US" smtClean="0"/>
              <a:t>45</a:t>
            </a:fld>
            <a:endParaRPr lang="en-US"/>
          </a:p>
        </p:txBody>
      </p:sp>
    </p:spTree>
    <p:extLst>
      <p:ext uri="{BB962C8B-B14F-4D97-AF65-F5344CB8AC3E}">
        <p14:creationId xmlns:p14="http://schemas.microsoft.com/office/powerpoint/2010/main" val="28479798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t>46</a:t>
            </a:fld>
            <a:endParaRPr lang="en-US"/>
          </a:p>
        </p:txBody>
      </p:sp>
    </p:spTree>
    <p:extLst>
      <p:ext uri="{BB962C8B-B14F-4D97-AF65-F5344CB8AC3E}">
        <p14:creationId xmlns:p14="http://schemas.microsoft.com/office/powerpoint/2010/main" val="28479798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5 min epoch</a:t>
            </a:r>
          </a:p>
          <a:p>
            <a:r>
              <a:rPr lang="en-US" sz="1200" kern="1200" dirty="0">
                <a:solidFill>
                  <a:schemeClr val="tx1"/>
                </a:solidFill>
                <a:effectLst/>
                <a:latin typeface="+mn-lt"/>
                <a:ea typeface="+mn-ea"/>
                <a:cs typeface="+mn-cs"/>
              </a:rPr>
              <a:t>Example of periodic breathing, central apneas, and ataxic breathing pattern in a patient on chronic opioids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SHOW OF HANDS IF YOU’VE SEEN THIS?</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t>4</a:t>
            </a:fld>
            <a:endParaRPr lang="en-US"/>
          </a:p>
        </p:txBody>
      </p:sp>
    </p:spTree>
    <p:extLst>
      <p:ext uri="{BB962C8B-B14F-4D97-AF65-F5344CB8AC3E}">
        <p14:creationId xmlns:p14="http://schemas.microsoft.com/office/powerpoint/2010/main" val="8599451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t>47</a:t>
            </a:fld>
            <a:endParaRPr lang="en-US"/>
          </a:p>
        </p:txBody>
      </p:sp>
    </p:spTree>
    <p:extLst>
      <p:ext uri="{BB962C8B-B14F-4D97-AF65-F5344CB8AC3E}">
        <p14:creationId xmlns:p14="http://schemas.microsoft.com/office/powerpoint/2010/main" val="28479798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t>48</a:t>
            </a:fld>
            <a:endParaRPr lang="en-US"/>
          </a:p>
        </p:txBody>
      </p:sp>
    </p:spTree>
    <p:extLst>
      <p:ext uri="{BB962C8B-B14F-4D97-AF65-F5344CB8AC3E}">
        <p14:creationId xmlns:p14="http://schemas.microsoft.com/office/powerpoint/2010/main" val="13834799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Patient’s double plot </a:t>
            </a:r>
            <a:r>
              <a:rPr lang="en-US" sz="1200" kern="1200" dirty="0" err="1">
                <a:solidFill>
                  <a:schemeClr val="tx1"/>
                </a:solidFill>
                <a:effectLst/>
                <a:latin typeface="+mn-lt"/>
                <a:ea typeface="+mn-ea"/>
                <a:cs typeface="+mn-cs"/>
              </a:rPr>
              <a:t>actogram</a:t>
            </a:r>
            <a:r>
              <a:rPr lang="en-US" sz="1200" kern="1200" dirty="0">
                <a:solidFill>
                  <a:schemeClr val="tx1"/>
                </a:solidFill>
                <a:effectLst/>
                <a:latin typeface="+mn-lt"/>
                <a:ea typeface="+mn-ea"/>
                <a:cs typeface="+mn-cs"/>
              </a:rPr>
              <a:t> recorded during a 1-week vacation. Recordings were made at 1-minute intervals. The second cycle on a line </a:t>
            </a:r>
            <a:r>
              <a:rPr lang="en-US" sz="1200" kern="1200" dirty="0" err="1">
                <a:solidFill>
                  <a:schemeClr val="tx1"/>
                </a:solidFill>
                <a:effectLst/>
                <a:latin typeface="+mn-lt"/>
                <a:ea typeface="+mn-ea"/>
                <a:cs typeface="+mn-cs"/>
              </a:rPr>
              <a:t>isthe</a:t>
            </a:r>
            <a:r>
              <a:rPr lang="en-US" sz="1200" kern="1200" dirty="0">
                <a:solidFill>
                  <a:schemeClr val="tx1"/>
                </a:solidFill>
                <a:effectLst/>
                <a:latin typeface="+mn-lt"/>
                <a:ea typeface="+mn-ea"/>
                <a:cs typeface="+mn-cs"/>
              </a:rPr>
              <a:t> same as the first cycle on the following line. Home </a:t>
            </a:r>
            <a:r>
              <a:rPr lang="en-US" sz="1200" kern="1200" dirty="0" err="1">
                <a:solidFill>
                  <a:schemeClr val="tx1"/>
                </a:solidFill>
                <a:effectLst/>
                <a:latin typeface="+mn-lt"/>
                <a:ea typeface="+mn-ea"/>
                <a:cs typeface="+mn-cs"/>
              </a:rPr>
              <a:t>polysomnography</a:t>
            </a:r>
            <a:r>
              <a:rPr lang="en-US" sz="1200" kern="1200" dirty="0">
                <a:solidFill>
                  <a:schemeClr val="tx1"/>
                </a:solidFill>
                <a:effectLst/>
                <a:latin typeface="+mn-lt"/>
                <a:ea typeface="+mn-ea"/>
                <a:cs typeface="+mn-cs"/>
              </a:rPr>
              <a:t> was performed on the night of April 13 (dotted arrow</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t>49</a:t>
            </a:fld>
            <a:endParaRPr lang="en-US"/>
          </a:p>
        </p:txBody>
      </p:sp>
    </p:spTree>
    <p:extLst>
      <p:ext uri="{BB962C8B-B14F-4D97-AF65-F5344CB8AC3E}">
        <p14:creationId xmlns:p14="http://schemas.microsoft.com/office/powerpoint/2010/main" val="13834799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t>50</a:t>
            </a:fld>
            <a:endParaRPr lang="en-US"/>
          </a:p>
        </p:txBody>
      </p:sp>
    </p:spTree>
    <p:extLst>
      <p:ext uri="{BB962C8B-B14F-4D97-AF65-F5344CB8AC3E}">
        <p14:creationId xmlns:p14="http://schemas.microsoft.com/office/powerpoint/2010/main" val="13834799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Patient’s double plot </a:t>
            </a:r>
            <a:r>
              <a:rPr lang="en-US" sz="1200" kern="1200" dirty="0" err="1">
                <a:solidFill>
                  <a:schemeClr val="tx1"/>
                </a:solidFill>
                <a:effectLst/>
                <a:latin typeface="+mn-lt"/>
                <a:ea typeface="+mn-ea"/>
                <a:cs typeface="+mn-cs"/>
              </a:rPr>
              <a:t>actogram</a:t>
            </a:r>
            <a:r>
              <a:rPr lang="en-US" sz="1200" kern="1200" dirty="0">
                <a:solidFill>
                  <a:schemeClr val="tx1"/>
                </a:solidFill>
                <a:effectLst/>
                <a:latin typeface="+mn-lt"/>
                <a:ea typeface="+mn-ea"/>
                <a:cs typeface="+mn-cs"/>
              </a:rPr>
              <a:t> recorded during a 1-week vacation. Recordings were made at 1-minute intervals. The second cycle on a line </a:t>
            </a:r>
            <a:r>
              <a:rPr lang="en-US" sz="1200" kern="1200" dirty="0" err="1">
                <a:solidFill>
                  <a:schemeClr val="tx1"/>
                </a:solidFill>
                <a:effectLst/>
                <a:latin typeface="+mn-lt"/>
                <a:ea typeface="+mn-ea"/>
                <a:cs typeface="+mn-cs"/>
              </a:rPr>
              <a:t>isthe</a:t>
            </a:r>
            <a:r>
              <a:rPr lang="en-US" sz="1200" kern="1200" dirty="0">
                <a:solidFill>
                  <a:schemeClr val="tx1"/>
                </a:solidFill>
                <a:effectLst/>
                <a:latin typeface="+mn-lt"/>
                <a:ea typeface="+mn-ea"/>
                <a:cs typeface="+mn-cs"/>
              </a:rPr>
              <a:t> same as the first cycle on the following line. Home </a:t>
            </a:r>
            <a:r>
              <a:rPr lang="en-US" sz="1200" kern="1200" dirty="0" err="1">
                <a:solidFill>
                  <a:schemeClr val="tx1"/>
                </a:solidFill>
                <a:effectLst/>
                <a:latin typeface="+mn-lt"/>
                <a:ea typeface="+mn-ea"/>
                <a:cs typeface="+mn-cs"/>
              </a:rPr>
              <a:t>polysomnography</a:t>
            </a:r>
            <a:r>
              <a:rPr lang="en-US" sz="1200" kern="1200" dirty="0">
                <a:solidFill>
                  <a:schemeClr val="tx1"/>
                </a:solidFill>
                <a:effectLst/>
                <a:latin typeface="+mn-lt"/>
                <a:ea typeface="+mn-ea"/>
                <a:cs typeface="+mn-cs"/>
              </a:rPr>
              <a:t> was performed on the night of April 13 (dotted arrow</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t>51</a:t>
            </a:fld>
            <a:endParaRPr lang="en-US"/>
          </a:p>
        </p:txBody>
      </p:sp>
    </p:spTree>
    <p:extLst>
      <p:ext uri="{BB962C8B-B14F-4D97-AF65-F5344CB8AC3E}">
        <p14:creationId xmlns:p14="http://schemas.microsoft.com/office/powerpoint/2010/main" val="13834799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t>52</a:t>
            </a:fld>
            <a:endParaRPr lang="en-US"/>
          </a:p>
        </p:txBody>
      </p:sp>
    </p:spTree>
    <p:extLst>
      <p:ext uri="{BB962C8B-B14F-4D97-AF65-F5344CB8AC3E}">
        <p14:creationId xmlns:p14="http://schemas.microsoft.com/office/powerpoint/2010/main" val="13834799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need larger &amp; more robust</a:t>
            </a:r>
            <a:r>
              <a:rPr lang="en-US" baseline="0" dirty="0"/>
              <a:t> studies to confirm maternal &amp; fetal benefit</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t>53</a:t>
            </a:fld>
            <a:endParaRPr lang="en-US"/>
          </a:p>
        </p:txBody>
      </p:sp>
    </p:spTree>
    <p:extLst>
      <p:ext uri="{BB962C8B-B14F-4D97-AF65-F5344CB8AC3E}">
        <p14:creationId xmlns:p14="http://schemas.microsoft.com/office/powerpoint/2010/main" val="10648100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need larger &amp; more robust</a:t>
            </a:r>
            <a:r>
              <a:rPr lang="en-US" baseline="0" dirty="0"/>
              <a:t> studies to confirm maternal &amp; fetal benefit</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t>54</a:t>
            </a:fld>
            <a:endParaRPr lang="en-US"/>
          </a:p>
        </p:txBody>
      </p:sp>
    </p:spTree>
    <p:extLst>
      <p:ext uri="{BB962C8B-B14F-4D97-AF65-F5344CB8AC3E}">
        <p14:creationId xmlns:p14="http://schemas.microsoft.com/office/powerpoint/2010/main" val="10648100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need larger &amp; more robust</a:t>
            </a:r>
            <a:r>
              <a:rPr lang="en-US" baseline="0" dirty="0"/>
              <a:t> studies to confirm maternal &amp; fetal benefit</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t>55</a:t>
            </a:fld>
            <a:endParaRPr lang="en-US"/>
          </a:p>
        </p:txBody>
      </p:sp>
    </p:spTree>
    <p:extLst>
      <p:ext uri="{BB962C8B-B14F-4D97-AF65-F5344CB8AC3E}">
        <p14:creationId xmlns:p14="http://schemas.microsoft.com/office/powerpoint/2010/main" val="10648100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Economic burden: </a:t>
            </a:r>
            <a:r>
              <a:rPr lang="en-US" sz="1200" dirty="0"/>
              <a:t>healthcare, lost productivity, addiction treatment, and criminal justice involvement</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t>5</a:t>
            </a:fld>
            <a:endParaRPr lang="en-US"/>
          </a:p>
        </p:txBody>
      </p:sp>
    </p:spTree>
    <p:extLst>
      <p:ext uri="{BB962C8B-B14F-4D97-AF65-F5344CB8AC3E}">
        <p14:creationId xmlns:p14="http://schemas.microsoft.com/office/powerpoint/2010/main" val="383431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Recent FDA analysis of commercially available data showed steep drops in dispensing of opioid analgesics in retail outpatient settings. In the first six months of 201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b="1" dirty="0"/>
              <a:t>Quantities of opioid analgesics dispensed from retail pharmacies approach the lowest levels in 15 years</a:t>
            </a:r>
            <a:r>
              <a:rPr lang="en-US" dirty="0"/>
              <a:t>, the volume of opioid analgesics dispensed down more than 16%from the first half of 2017,</a:t>
            </a:r>
          </a:p>
        </p:txBody>
      </p:sp>
      <p:sp>
        <p:nvSpPr>
          <p:cNvPr id="4" name="Slide Number Placeholder 3"/>
          <p:cNvSpPr>
            <a:spLocks noGrp="1"/>
          </p:cNvSpPr>
          <p:nvPr>
            <p:ph type="sldNum" sz="quarter" idx="10"/>
          </p:nvPr>
        </p:nvSpPr>
        <p:spPr/>
        <p:txBody>
          <a:bodyPr/>
          <a:lstStyle/>
          <a:p>
            <a:fld id="{73C43B9B-87D0-4380-A962-F69BD125AC41}" type="slidenum">
              <a:rPr lang="en-US" smtClean="0"/>
              <a:t>6</a:t>
            </a:fld>
            <a:endParaRPr lang="en-US"/>
          </a:p>
        </p:txBody>
      </p:sp>
    </p:spTree>
    <p:extLst>
      <p:ext uri="{BB962C8B-B14F-4D97-AF65-F5344CB8AC3E}">
        <p14:creationId xmlns:p14="http://schemas.microsoft.com/office/powerpoint/2010/main" val="17197182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Recent FDA analysis of commercially available data showed steep drops in dispensing of opioid analgesics in retail outpatient settings. In the first six months of 201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b="1" dirty="0"/>
              <a:t>Quantities of opioid analgesics dispensed from retail pharmacies approach the lowest levels in 15 years</a:t>
            </a:r>
            <a:r>
              <a:rPr lang="en-US" dirty="0"/>
              <a:t>, the volume of opioid analgesics dispensed down more than 16%from the first half of 2017,</a:t>
            </a:r>
          </a:p>
        </p:txBody>
      </p:sp>
      <p:sp>
        <p:nvSpPr>
          <p:cNvPr id="4" name="Slide Number Placeholder 3"/>
          <p:cNvSpPr>
            <a:spLocks noGrp="1"/>
          </p:cNvSpPr>
          <p:nvPr>
            <p:ph type="sldNum" sz="quarter" idx="10"/>
          </p:nvPr>
        </p:nvSpPr>
        <p:spPr/>
        <p:txBody>
          <a:bodyPr/>
          <a:lstStyle/>
          <a:p>
            <a:fld id="{73C43B9B-87D0-4380-A962-F69BD125AC41}" type="slidenum">
              <a:rPr lang="en-US" smtClean="0"/>
              <a:t>7</a:t>
            </a:fld>
            <a:endParaRPr lang="en-US"/>
          </a:p>
        </p:txBody>
      </p:sp>
    </p:spTree>
    <p:extLst>
      <p:ext uri="{BB962C8B-B14F-4D97-AF65-F5344CB8AC3E}">
        <p14:creationId xmlns:p14="http://schemas.microsoft.com/office/powerpoint/2010/main" val="2600021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ATAXIC BREATHING: significant disorganization with irregular and varying depths of respiration</a:t>
            </a:r>
            <a:br>
              <a:rPr lang="en-US" dirty="0"/>
            </a:br>
            <a:br>
              <a:rPr lang="en-US" dirty="0"/>
            </a:br>
            <a:r>
              <a:rPr lang="en-US" dirty="0"/>
              <a:t>BIOT RESPIRATION: irregularly interspersed periods of apnea in a disorganized sequence of breaths. (Of note, increased ICP or brain damage (</a:t>
            </a:r>
            <a:r>
              <a:rPr lang="en-US" dirty="0" err="1"/>
              <a:t>eg.</a:t>
            </a:r>
            <a:r>
              <a:rPr lang="en-US" dirty="0"/>
              <a:t> Medullary) can also  result in this type of respiration)</a:t>
            </a:r>
          </a:p>
        </p:txBody>
      </p:sp>
      <p:sp>
        <p:nvSpPr>
          <p:cNvPr id="4" name="Slide Number Placeholder 3"/>
          <p:cNvSpPr>
            <a:spLocks noGrp="1"/>
          </p:cNvSpPr>
          <p:nvPr>
            <p:ph type="sldNum" sz="quarter" idx="10"/>
          </p:nvPr>
        </p:nvSpPr>
        <p:spPr/>
        <p:txBody>
          <a:bodyPr/>
          <a:lstStyle/>
          <a:p>
            <a:fld id="{73C43B9B-87D0-4380-A962-F69BD125AC41}" type="slidenum">
              <a:rPr lang="en-US" smtClean="0"/>
              <a:t>8</a:t>
            </a:fld>
            <a:endParaRPr lang="en-US"/>
          </a:p>
        </p:txBody>
      </p:sp>
    </p:spTree>
    <p:extLst>
      <p:ext uri="{BB962C8B-B14F-4D97-AF65-F5344CB8AC3E}">
        <p14:creationId xmlns:p14="http://schemas.microsoft.com/office/powerpoint/2010/main" val="42786875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Recent FDA analysis of commercially available data showed steep drops in dispensing of opioid analgesics in retail outpatient settings. In the first six months of 201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b="1" dirty="0"/>
              <a:t>Quantities of opioid analgesics dispensed from retail pharmacies approach the lowest levels in 15 years</a:t>
            </a:r>
            <a:r>
              <a:rPr lang="en-US" dirty="0"/>
              <a:t>, the volume of opioid analgesics dispensed down more than 16%from the first half of 2017,</a:t>
            </a:r>
          </a:p>
        </p:txBody>
      </p:sp>
      <p:sp>
        <p:nvSpPr>
          <p:cNvPr id="4" name="Slide Number Placeholder 3"/>
          <p:cNvSpPr>
            <a:spLocks noGrp="1"/>
          </p:cNvSpPr>
          <p:nvPr>
            <p:ph type="sldNum" sz="quarter" idx="10"/>
          </p:nvPr>
        </p:nvSpPr>
        <p:spPr/>
        <p:txBody>
          <a:bodyPr/>
          <a:lstStyle/>
          <a:p>
            <a:fld id="{73C43B9B-87D0-4380-A962-F69BD125AC41}" type="slidenum">
              <a:rPr lang="en-US" smtClean="0"/>
              <a:t>9</a:t>
            </a:fld>
            <a:endParaRPr lang="en-US"/>
          </a:p>
        </p:txBody>
      </p:sp>
    </p:spTree>
    <p:extLst>
      <p:ext uri="{BB962C8B-B14F-4D97-AF65-F5344CB8AC3E}">
        <p14:creationId xmlns:p14="http://schemas.microsoft.com/office/powerpoint/2010/main" val="1643151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4" name="Rectangle 3"/>
          <p:cNvSpPr/>
          <p:nvPr userDrawn="1"/>
        </p:nvSpPr>
        <p:spPr>
          <a:xfrm>
            <a:off x="0" y="-76200"/>
            <a:ext cx="9144000" cy="647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38163" y="152400"/>
            <a:ext cx="8123237" cy="595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7" name="Rectangle 6"/>
          <p:cNvSpPr/>
          <p:nvPr userDrawn="1"/>
        </p:nvSpPr>
        <p:spPr>
          <a:xfrm>
            <a:off x="0" y="-76200"/>
            <a:ext cx="9144000" cy="708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a:spLocks noChangeArrowheads="1"/>
          </p:cNvSpPr>
          <p:nvPr userDrawn="1"/>
        </p:nvSpPr>
        <p:spPr bwMode="auto">
          <a:xfrm>
            <a:off x="0" y="6011863"/>
            <a:ext cx="9144000" cy="998537"/>
          </a:xfrm>
          <a:prstGeom prst="rect">
            <a:avLst/>
          </a:prstGeom>
          <a:solidFill>
            <a:schemeClr val="bg1"/>
          </a:solidFill>
          <a:ln w="9525">
            <a:no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9" name="Rectangle 3"/>
          <p:cNvSpPr>
            <a:spLocks noChangeArrowheads="1"/>
          </p:cNvSpPr>
          <p:nvPr userDrawn="1"/>
        </p:nvSpPr>
        <p:spPr bwMode="auto">
          <a:xfrm>
            <a:off x="0" y="5748338"/>
            <a:ext cx="9144000" cy="228600"/>
          </a:xfrm>
          <a:prstGeom prst="rect">
            <a:avLst/>
          </a:prstGeom>
          <a:solidFill>
            <a:schemeClr val="bg2">
              <a:lumMod val="60000"/>
              <a:lumOff val="40000"/>
            </a:schemeClr>
          </a:solidFill>
          <a:ln w="9525">
            <a:noFill/>
            <a:miter lim="800000"/>
            <a:headEnd/>
            <a:tailEnd/>
          </a:ln>
        </p:spPr>
        <p:txBody>
          <a:bodyPr wrap="none" anchor="ctr"/>
          <a:lstStyle/>
          <a:p>
            <a:pPr>
              <a:defRPr/>
            </a:pPr>
            <a:endParaRPr lang="en-US">
              <a:latin typeface="Arial" pitchFamily="-108" charset="0"/>
              <a:ea typeface="ＭＳ Ｐゴシック" pitchFamily="-108" charset="-128"/>
              <a:cs typeface="ＭＳ Ｐゴシック" pitchFamily="-108" charset="-128"/>
            </a:endParaRPr>
          </a:p>
        </p:txBody>
      </p:sp>
      <p:sp>
        <p:nvSpPr>
          <p:cNvPr id="10" name="Rectangle 4"/>
          <p:cNvSpPr>
            <a:spLocks noChangeArrowheads="1"/>
          </p:cNvSpPr>
          <p:nvPr userDrawn="1"/>
        </p:nvSpPr>
        <p:spPr bwMode="auto">
          <a:xfrm>
            <a:off x="0" y="228601"/>
            <a:ext cx="9144000" cy="5664200"/>
          </a:xfrm>
          <a:prstGeom prst="rect">
            <a:avLst/>
          </a:prstGeom>
          <a:solidFill>
            <a:schemeClr val="accent6"/>
          </a:solidFill>
          <a:ln w="9525">
            <a:noFill/>
            <a:miter lim="800000"/>
            <a:headEnd/>
            <a:tailEnd/>
          </a:ln>
        </p:spPr>
        <p:txBody>
          <a:bodyPr wrap="none" anchor="ctr"/>
          <a:lstStyle/>
          <a:p>
            <a:endParaRPr lang="en-US"/>
          </a:p>
        </p:txBody>
      </p:sp>
      <p:pic>
        <p:nvPicPr>
          <p:cNvPr id="11" name="Picture 12" descr="YSM_Shield_CMYK.jpg"/>
          <p:cNvPicPr>
            <a:picLocks noChangeAspect="1"/>
          </p:cNvPicPr>
          <p:nvPr userDrawn="1"/>
        </p:nvPicPr>
        <p:blipFill>
          <a:blip r:embed="rId2" cstate="print"/>
          <a:srcRect/>
          <a:stretch>
            <a:fillRect/>
          </a:stretch>
        </p:blipFill>
        <p:spPr bwMode="auto">
          <a:xfrm>
            <a:off x="8343900" y="6143626"/>
            <a:ext cx="571500" cy="714376"/>
          </a:xfrm>
          <a:prstGeom prst="rect">
            <a:avLst/>
          </a:prstGeom>
          <a:noFill/>
          <a:ln w="9525">
            <a:noFill/>
            <a:miter lim="800000"/>
            <a:headEnd/>
            <a:tailEnd/>
          </a:ln>
        </p:spPr>
      </p:pic>
      <p:pic>
        <p:nvPicPr>
          <p:cNvPr id="12" name="Picture 2" descr="Z:\Justin\Logos\YSM\New Brand\YSM_YaleBlue_CMYK.png"/>
          <p:cNvPicPr>
            <a:picLocks noChangeAspect="1" noChangeArrowheads="1"/>
          </p:cNvPicPr>
          <p:nvPr userDrawn="1"/>
        </p:nvPicPr>
        <p:blipFill>
          <a:blip r:embed="rId3" cstate="print"/>
          <a:srcRect/>
          <a:stretch>
            <a:fillRect/>
          </a:stretch>
        </p:blipFill>
        <p:spPr bwMode="auto">
          <a:xfrm>
            <a:off x="533402" y="6343357"/>
            <a:ext cx="3652837" cy="266993"/>
          </a:xfrm>
          <a:prstGeom prst="rect">
            <a:avLst/>
          </a:prstGeom>
          <a:noFill/>
        </p:spPr>
      </p:pic>
      <p:sp>
        <p:nvSpPr>
          <p:cNvPr id="13" name="Title Placeholder 14"/>
          <p:cNvSpPr>
            <a:spLocks noGrp="1"/>
          </p:cNvSpPr>
          <p:nvPr>
            <p:ph type="title" hasCustomPrompt="1"/>
          </p:nvPr>
        </p:nvSpPr>
        <p:spPr>
          <a:xfrm>
            <a:off x="533400" y="990600"/>
            <a:ext cx="8229600" cy="1541464"/>
          </a:xfrm>
          <a:prstGeom prst="rect">
            <a:avLst/>
          </a:prstGeom>
        </p:spPr>
        <p:txBody>
          <a:bodyPr vert="horz" lIns="91440" tIns="45720" rIns="91440" bIns="45720" rtlCol="0" anchor="b">
            <a:normAutofit/>
          </a:bodyPr>
          <a:lstStyle>
            <a:lvl1pPr algn="l" defTabSz="914400" rtl="0" eaLnBrk="1" latinLnBrk="0" hangingPunct="1">
              <a:spcBef>
                <a:spcPct val="0"/>
              </a:spcBef>
              <a:buNone/>
              <a:defRPr lang="en-US" sz="4400" kern="1200" baseline="0" dirty="0">
                <a:solidFill>
                  <a:schemeClr val="bg1"/>
                </a:solidFill>
                <a:latin typeface="Georgia" pitchFamily="18" charset="0"/>
                <a:ea typeface="ＭＳ Ｐゴシック" pitchFamily="34" charset="-128"/>
                <a:cs typeface="+mn-cs"/>
              </a:defRPr>
            </a:lvl1pPr>
          </a:lstStyle>
          <a:p>
            <a:r>
              <a:rPr lang="en-US" dirty="0"/>
              <a:t>Click to edit Presentation Title </a:t>
            </a:r>
          </a:p>
        </p:txBody>
      </p:sp>
      <p:sp>
        <p:nvSpPr>
          <p:cNvPr id="17" name="Text Placeholder 16"/>
          <p:cNvSpPr>
            <a:spLocks noGrp="1"/>
          </p:cNvSpPr>
          <p:nvPr>
            <p:ph type="body" sz="quarter" idx="10" hasCustomPrompt="1"/>
          </p:nvPr>
        </p:nvSpPr>
        <p:spPr>
          <a:xfrm>
            <a:off x="533400" y="2514600"/>
            <a:ext cx="8229600" cy="914400"/>
          </a:xfrm>
        </p:spPr>
        <p:txBody>
          <a:bodyPr/>
          <a:lstStyle>
            <a:lvl1pPr marL="342900" marR="0" indent="-342900" algn="l" defTabSz="914400" rtl="0" eaLnBrk="1" fontAlgn="base" latinLnBrk="0" hangingPunct="1">
              <a:lnSpc>
                <a:spcPct val="100000"/>
              </a:lnSpc>
              <a:spcBef>
                <a:spcPct val="0"/>
              </a:spcBef>
              <a:spcAft>
                <a:spcPct val="0"/>
              </a:spcAft>
              <a:buClrTx/>
              <a:buSzTx/>
              <a:buFont typeface="Arial" pitchFamily="34" charset="0"/>
              <a:buNone/>
              <a:tabLst/>
              <a:defRPr lang="en-US" sz="2000" kern="1200" noProof="0">
                <a:solidFill>
                  <a:schemeClr val="bg1"/>
                </a:solidFill>
                <a:latin typeface="Georgia" pitchFamily="18" charset="0"/>
                <a:ea typeface="ＭＳ Ｐゴシック" pitchFamily="34" charset="-128"/>
              </a:defRPr>
            </a:lvl1pPr>
          </a:lstStyle>
          <a:p>
            <a:pPr marL="342900" marR="0" lvl="0" indent="-342900" algn="l" defTabSz="914400" rtl="0" eaLnBrk="1" fontAlgn="base" latinLnBrk="0" hangingPunct="1">
              <a:lnSpc>
                <a:spcPct val="100000"/>
              </a:lnSpc>
              <a:spcBef>
                <a:spcPct val="0"/>
              </a:spcBef>
              <a:spcAft>
                <a:spcPct val="0"/>
              </a:spcAft>
              <a:buClrTx/>
              <a:buSzTx/>
              <a:buFont typeface="Arial" pitchFamily="34" charset="0"/>
              <a:buNone/>
              <a:tabLst/>
              <a:defRPr/>
            </a:pPr>
            <a:r>
              <a:rPr lang="en-US" sz="2400" kern="1200" noProof="0" dirty="0">
                <a:solidFill>
                  <a:schemeClr val="bg1"/>
                </a:solidFill>
                <a:latin typeface="Georgia" pitchFamily="18" charset="0"/>
                <a:ea typeface="ＭＳ Ｐゴシック" pitchFamily="34" charset="-128"/>
                <a:cs typeface="+mn-cs"/>
              </a:rPr>
              <a:t>Click to add presentation subtitle</a:t>
            </a:r>
          </a:p>
        </p:txBody>
      </p:sp>
      <p:sp>
        <p:nvSpPr>
          <p:cNvPr id="19" name="Text Placeholder 18"/>
          <p:cNvSpPr>
            <a:spLocks noGrp="1"/>
          </p:cNvSpPr>
          <p:nvPr>
            <p:ph type="body" sz="quarter" idx="11" hasCustomPrompt="1"/>
          </p:nvPr>
        </p:nvSpPr>
        <p:spPr>
          <a:xfrm>
            <a:off x="533400" y="3657600"/>
            <a:ext cx="8229600" cy="762000"/>
          </a:xfrm>
        </p:spPr>
        <p:txBody>
          <a:bodyPr/>
          <a:lstStyle>
            <a:lvl1pPr>
              <a:buNone/>
              <a:defRPr lang="en-US" sz="1800" i="1" kern="1200" baseline="0" dirty="0" smtClean="0">
                <a:solidFill>
                  <a:schemeClr val="bg1"/>
                </a:solidFill>
                <a:latin typeface="Georgia" pitchFamily="18" charset="0"/>
                <a:ea typeface="ＭＳ Ｐゴシック" pitchFamily="34" charset="-128"/>
                <a:cs typeface="+mn-cs"/>
              </a:defRPr>
            </a:lvl1pPr>
          </a:lstStyle>
          <a:p>
            <a:pPr marL="342900" lvl="0" indent="-342900" algn="l" defTabSz="914400" rtl="0" eaLnBrk="1" fontAlgn="base" latinLnBrk="0" hangingPunct="1">
              <a:spcBef>
                <a:spcPct val="0"/>
              </a:spcBef>
              <a:spcAft>
                <a:spcPct val="0"/>
              </a:spcAft>
            </a:pPr>
            <a:r>
              <a:rPr lang="en-US" dirty="0"/>
              <a:t>Click to edit presenter’s name and presentation’s date</a:t>
            </a:r>
          </a:p>
        </p:txBody>
      </p:sp>
    </p:spTree>
    <p:extLst>
      <p:ext uri="{BB962C8B-B14F-4D97-AF65-F5344CB8AC3E}">
        <p14:creationId xmlns:p14="http://schemas.microsoft.com/office/powerpoint/2010/main" val="3114704869"/>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Rectangle 3"/>
          <p:cNvSpPr>
            <a:spLocks noChangeArrowheads="1"/>
          </p:cNvSpPr>
          <p:nvPr/>
        </p:nvSpPr>
        <p:spPr bwMode="auto">
          <a:xfrm>
            <a:off x="0" y="960438"/>
            <a:ext cx="9144000" cy="228600"/>
          </a:xfrm>
          <a:prstGeom prst="rect">
            <a:avLst/>
          </a:prstGeom>
          <a:solidFill>
            <a:schemeClr val="bg2">
              <a:lumMod val="60000"/>
              <a:lumOff val="40000"/>
            </a:schemeClr>
          </a:solidFill>
          <a:ln w="9525">
            <a:noFill/>
            <a:miter lim="800000"/>
            <a:headEnd/>
            <a:tailEnd/>
          </a:ln>
        </p:spPr>
        <p:txBody>
          <a:bodyPr wrap="none" anchor="ctr"/>
          <a:lstStyle/>
          <a:p>
            <a:pPr>
              <a:defRPr/>
            </a:pPr>
            <a:endParaRPr lang="en-US">
              <a:latin typeface="Arial" pitchFamily="-108" charset="0"/>
              <a:ea typeface="ＭＳ Ｐゴシック" pitchFamily="-108" charset="-128"/>
              <a:cs typeface="ＭＳ Ｐゴシック" pitchFamily="-108" charset="-128"/>
            </a:endParaRPr>
          </a:p>
        </p:txBody>
      </p:sp>
      <p:sp>
        <p:nvSpPr>
          <p:cNvPr id="11" name="Rectangle 22"/>
          <p:cNvSpPr>
            <a:spLocks noChangeArrowheads="1"/>
          </p:cNvSpPr>
          <p:nvPr/>
        </p:nvSpPr>
        <p:spPr bwMode="auto">
          <a:xfrm>
            <a:off x="0" y="-7938"/>
            <a:ext cx="9144000" cy="1163638"/>
          </a:xfrm>
          <a:prstGeom prst="rect">
            <a:avLst/>
          </a:prstGeom>
          <a:solidFill>
            <a:schemeClr val="accent6"/>
          </a:solidFill>
          <a:ln w="9525">
            <a:noFill/>
            <a:miter lim="800000"/>
            <a:headEnd/>
            <a:tailEnd/>
          </a:ln>
          <a:effectLst/>
        </p:spPr>
        <p:txBody>
          <a:bodyPr wrap="none" anchor="ctr"/>
          <a:lstStyle/>
          <a:p>
            <a:pPr>
              <a:defRPr/>
            </a:pPr>
            <a:endParaRPr lang="en-US">
              <a:latin typeface="Arial" charset="0"/>
              <a:ea typeface="MS PGothic" pitchFamily="34" charset="-128"/>
            </a:endParaRPr>
          </a:p>
        </p:txBody>
      </p:sp>
      <p:sp>
        <p:nvSpPr>
          <p:cNvPr id="1028" name="Rectangle 4"/>
          <p:cNvSpPr>
            <a:spLocks noGrp="1" noChangeArrowheads="1"/>
          </p:cNvSpPr>
          <p:nvPr>
            <p:ph type="title"/>
          </p:nvPr>
        </p:nvSpPr>
        <p:spPr bwMode="auto">
          <a:xfrm>
            <a:off x="538163" y="152400"/>
            <a:ext cx="8135937"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ko-KR"/>
              <a:t>Slide title goes here even if it goes longer than a line</a:t>
            </a:r>
            <a:endParaRPr lang="ko-KR" altLang="en-US"/>
          </a:p>
        </p:txBody>
      </p:sp>
      <p:sp>
        <p:nvSpPr>
          <p:cNvPr id="1029" name="Rectangle 6"/>
          <p:cNvSpPr>
            <a:spLocks noGrp="1" noChangeArrowheads="1"/>
          </p:cNvSpPr>
          <p:nvPr>
            <p:ph type="body" idx="1"/>
          </p:nvPr>
        </p:nvSpPr>
        <p:spPr bwMode="auto">
          <a:xfrm>
            <a:off x="538163" y="1447800"/>
            <a:ext cx="8123237" cy="4660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en-US" altLang="ko-KR" dirty="0"/>
          </a:p>
        </p:txBody>
      </p:sp>
      <p:sp>
        <p:nvSpPr>
          <p:cNvPr id="4103" name="Text Box 7"/>
          <p:cNvSpPr txBox="1">
            <a:spLocks noChangeArrowheads="1"/>
          </p:cNvSpPr>
          <p:nvPr/>
        </p:nvSpPr>
        <p:spPr bwMode="auto">
          <a:xfrm>
            <a:off x="7704138" y="6584950"/>
            <a:ext cx="1295400" cy="214313"/>
          </a:xfrm>
          <a:prstGeom prst="rect">
            <a:avLst/>
          </a:prstGeom>
          <a:noFill/>
          <a:ln w="9525" algn="ctr">
            <a:noFill/>
            <a:miter lim="800000"/>
            <a:headEnd/>
            <a:tailEnd/>
          </a:ln>
          <a:effectLst/>
        </p:spPr>
        <p:txBody>
          <a:bodyPr>
            <a:spAutoFit/>
          </a:bodyPr>
          <a:lstStyle/>
          <a:p>
            <a:pPr algn="r">
              <a:spcBef>
                <a:spcPct val="50000"/>
              </a:spcBef>
            </a:pPr>
            <a:r>
              <a:rPr lang="en-US" altLang="ko-KR" sz="800" b="1" dirty="0">
                <a:solidFill>
                  <a:schemeClr val="tx2"/>
                </a:solidFill>
                <a:latin typeface="Georgia" pitchFamily="18" charset="0"/>
                <a:ea typeface="Gulim" pitchFamily="34" charset="-127"/>
              </a:rPr>
              <a:t>S L I D E  </a:t>
            </a:r>
            <a:fld id="{B6E65EB1-8770-4D6F-9BAC-B5A9D136F4D3}" type="slidenum">
              <a:rPr lang="en-US" altLang="ko-KR" sz="800" b="1">
                <a:solidFill>
                  <a:schemeClr val="tx2"/>
                </a:solidFill>
                <a:latin typeface="Georgia" pitchFamily="18" charset="0"/>
                <a:ea typeface="Gulim" pitchFamily="34" charset="-127"/>
              </a:rPr>
              <a:pPr algn="r">
                <a:spcBef>
                  <a:spcPct val="50000"/>
                </a:spcBef>
              </a:pPr>
              <a:t>‹#›</a:t>
            </a:fld>
            <a:endParaRPr lang="en-US" altLang="ko-KR" sz="800" b="1" dirty="0">
              <a:solidFill>
                <a:schemeClr val="tx2"/>
              </a:solidFill>
              <a:latin typeface="Georgia" pitchFamily="18" charset="0"/>
              <a:ea typeface="Gulim" pitchFamily="34" charset="-127"/>
            </a:endParaRPr>
          </a:p>
        </p:txBody>
      </p:sp>
      <p:sp>
        <p:nvSpPr>
          <p:cNvPr id="4118" name="Rectangle 22"/>
          <p:cNvSpPr>
            <a:spLocks noChangeArrowheads="1"/>
          </p:cNvSpPr>
          <p:nvPr/>
        </p:nvSpPr>
        <p:spPr bwMode="auto">
          <a:xfrm>
            <a:off x="0" y="6451600"/>
            <a:ext cx="9144000" cy="58738"/>
          </a:xfrm>
          <a:prstGeom prst="rect">
            <a:avLst/>
          </a:prstGeom>
          <a:solidFill>
            <a:schemeClr val="bg2">
              <a:lumMod val="60000"/>
              <a:lumOff val="40000"/>
            </a:schemeClr>
          </a:solidFill>
          <a:ln w="9525">
            <a:noFill/>
            <a:miter lim="800000"/>
            <a:headEnd/>
            <a:tailEnd/>
          </a:ln>
          <a:effectLst/>
        </p:spPr>
        <p:txBody>
          <a:bodyPr wrap="none" anchor="ctr"/>
          <a:lstStyle/>
          <a:p>
            <a:pPr>
              <a:defRPr/>
            </a:pPr>
            <a:endParaRPr lang="en-US">
              <a:latin typeface="Arial" charset="0"/>
              <a:ea typeface="MS PGothic" pitchFamily="34" charset="-128"/>
            </a:endParaRPr>
          </a:p>
        </p:txBody>
      </p:sp>
      <p:pic>
        <p:nvPicPr>
          <p:cNvPr id="1032" name="Picture 9" descr="YSM_Black_80%.eps"/>
          <p:cNvPicPr>
            <a:picLocks noChangeAspect="1"/>
          </p:cNvPicPr>
          <p:nvPr/>
        </p:nvPicPr>
        <p:blipFill>
          <a:blip r:embed="rId5" cstate="print"/>
          <a:srcRect/>
          <a:stretch>
            <a:fillRect/>
          </a:stretch>
        </p:blipFill>
        <p:spPr bwMode="auto">
          <a:xfrm>
            <a:off x="538163" y="6591300"/>
            <a:ext cx="2154237" cy="16033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Lst>
  <p:txStyles>
    <p:titleStyle>
      <a:lvl1pPr algn="l" rtl="0" eaLnBrk="1" fontAlgn="base" hangingPunct="1">
        <a:spcBef>
          <a:spcPct val="0"/>
        </a:spcBef>
        <a:spcAft>
          <a:spcPct val="0"/>
        </a:spcAft>
        <a:defRPr sz="2600">
          <a:solidFill>
            <a:schemeClr val="bg1"/>
          </a:solidFill>
          <a:latin typeface="+mj-lt"/>
          <a:ea typeface="+mj-ea"/>
          <a:cs typeface="+mj-cs"/>
        </a:defRPr>
      </a:lvl1pPr>
      <a:lvl2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2pPr>
      <a:lvl3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3pPr>
      <a:lvl4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4pPr>
      <a:lvl5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5pPr>
      <a:lvl6pPr marL="4572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6pPr>
      <a:lvl7pPr marL="9144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7pPr>
      <a:lvl8pPr marL="13716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8pPr>
      <a:lvl9pPr marL="18288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9pPr>
    </p:titleStyle>
    <p:bodyStyle>
      <a:lvl1pPr marL="342900" indent="-342900" algn="l" rtl="0" eaLnBrk="1" fontAlgn="base" hangingPunct="1">
        <a:lnSpc>
          <a:spcPct val="90000"/>
        </a:lnSpc>
        <a:spcBef>
          <a:spcPct val="30000"/>
        </a:spcBef>
        <a:spcAft>
          <a:spcPct val="0"/>
        </a:spcAft>
        <a:buChar char="•"/>
        <a:defRPr sz="2000">
          <a:solidFill>
            <a:schemeClr val="tx2"/>
          </a:solidFill>
          <a:latin typeface="+mn-lt"/>
          <a:ea typeface="ＭＳ Ｐゴシック" charset="-128"/>
          <a:cs typeface="ＭＳ Ｐゴシック"/>
        </a:defRPr>
      </a:lvl1pPr>
      <a:lvl2pPr marL="742950" indent="-285750" algn="l" rtl="0" eaLnBrk="1" fontAlgn="base" hangingPunct="1">
        <a:lnSpc>
          <a:spcPct val="90000"/>
        </a:lnSpc>
        <a:spcBef>
          <a:spcPct val="30000"/>
        </a:spcBef>
        <a:spcAft>
          <a:spcPct val="0"/>
        </a:spcAft>
        <a:buChar char="–"/>
        <a:defRPr>
          <a:solidFill>
            <a:schemeClr val="tx2"/>
          </a:solidFill>
          <a:latin typeface="+mn-lt"/>
          <a:ea typeface="ＭＳ Ｐゴシック" charset="-128"/>
          <a:cs typeface="ＭＳ Ｐゴシック"/>
        </a:defRPr>
      </a:lvl2pPr>
      <a:lvl3pPr marL="11430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3pPr>
      <a:lvl4pPr marL="16002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4pPr>
      <a:lvl5pPr marL="20574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5pPr>
      <a:lvl6pPr marL="25146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6pPr>
      <a:lvl7pPr marL="29718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7pPr>
      <a:lvl8pPr marL="34290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8pPr>
      <a:lvl9pPr marL="38862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file:///\\localhost\upload.wikimedia.org\wikipedia\en\0\0e\US-DeptOfVeteransAffairs-Seal-Large.png"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6.tiff"/></Relationships>
</file>

<file path=ppt/slides/_rels/slide12.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7.tiff"/></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microsoft.com/office/2007/relationships/hdphoto" Target="../media/hdphoto2.wdp"/></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microsoft.com/office/2007/relationships/hdphoto" Target="../media/hdphoto3.wdp"/></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7.tiff"/></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53.tiff"/></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tiff"/></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0.tiff"/><Relationship Id="rId4" Type="http://schemas.openxmlformats.org/officeDocument/2006/relationships/image" Target="../media/image9.tiff"/></Relationships>
</file>

<file path=ppt/slides/_rels/slide7.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2.tiff"/></Relationships>
</file>

<file path=ppt/slides/_rels/slide8.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305800" cy="1693864"/>
          </a:xfrm>
        </p:spPr>
        <p:txBody>
          <a:bodyPr>
            <a:normAutofit/>
          </a:bodyPr>
          <a:lstStyle/>
          <a:p>
            <a:r>
              <a:rPr lang="en-US" sz="4000" b="1" dirty="0">
                <a:solidFill>
                  <a:srgbClr val="F7FF83"/>
                </a:solidFill>
                <a:latin typeface="Times New Roman"/>
                <a:cs typeface="Times New Roman"/>
              </a:rPr>
              <a:t>Cases in sleep medicine </a:t>
            </a:r>
            <a:br>
              <a:rPr lang="en-US" sz="4000" b="1" dirty="0">
                <a:solidFill>
                  <a:srgbClr val="F7FF83"/>
                </a:solidFill>
                <a:latin typeface="Times New Roman"/>
                <a:cs typeface="Times New Roman"/>
              </a:rPr>
            </a:br>
            <a:r>
              <a:rPr lang="en-US" sz="4000" b="1" dirty="0">
                <a:solidFill>
                  <a:srgbClr val="F7FF83"/>
                </a:solidFill>
                <a:latin typeface="Times New Roman"/>
                <a:cs typeface="Times New Roman"/>
              </a:rPr>
              <a:t>that keep you up at night</a:t>
            </a:r>
            <a:endParaRPr lang="en-US" sz="2800" b="1" i="1" dirty="0">
              <a:solidFill>
                <a:srgbClr val="F7FF83"/>
              </a:solidFill>
              <a:latin typeface="Times New Roman"/>
              <a:cs typeface="Times New Roman"/>
            </a:endParaRPr>
          </a:p>
        </p:txBody>
      </p:sp>
      <p:sp>
        <p:nvSpPr>
          <p:cNvPr id="7" name="Subtitle 4"/>
          <p:cNvSpPr txBox="1">
            <a:spLocks/>
          </p:cNvSpPr>
          <p:nvPr/>
        </p:nvSpPr>
        <p:spPr>
          <a:xfrm>
            <a:off x="533400" y="3124200"/>
            <a:ext cx="6400800" cy="1752600"/>
          </a:xfrm>
          <a:prstGeom prst="rect">
            <a:avLst/>
          </a:prstGeom>
        </p:spPr>
        <p:txBody>
          <a:bodyPr/>
          <a:lstStyle>
            <a:lvl1pPr marL="342900" indent="-342900" algn="l" rtl="0" eaLnBrk="1" fontAlgn="base" hangingPunct="1">
              <a:lnSpc>
                <a:spcPct val="90000"/>
              </a:lnSpc>
              <a:spcBef>
                <a:spcPct val="30000"/>
              </a:spcBef>
              <a:spcAft>
                <a:spcPct val="0"/>
              </a:spcAft>
              <a:buChar char="•"/>
              <a:defRPr sz="2000">
                <a:solidFill>
                  <a:schemeClr val="tx2"/>
                </a:solidFill>
                <a:latin typeface="+mn-lt"/>
                <a:ea typeface="ＭＳ Ｐゴシック" charset="-128"/>
                <a:cs typeface="ＭＳ Ｐゴシック"/>
              </a:defRPr>
            </a:lvl1pPr>
            <a:lvl2pPr marL="742950" indent="-285750" algn="l" rtl="0" eaLnBrk="1" fontAlgn="base" hangingPunct="1">
              <a:lnSpc>
                <a:spcPct val="90000"/>
              </a:lnSpc>
              <a:spcBef>
                <a:spcPct val="30000"/>
              </a:spcBef>
              <a:spcAft>
                <a:spcPct val="0"/>
              </a:spcAft>
              <a:buChar char="–"/>
              <a:defRPr>
                <a:solidFill>
                  <a:schemeClr val="tx2"/>
                </a:solidFill>
                <a:latin typeface="+mn-lt"/>
                <a:ea typeface="ＭＳ Ｐゴシック" charset="-128"/>
                <a:cs typeface="ＭＳ Ｐゴシック"/>
              </a:defRPr>
            </a:lvl2pPr>
            <a:lvl3pPr marL="11430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3pPr>
            <a:lvl4pPr marL="16002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4pPr>
            <a:lvl5pPr marL="20574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5pPr>
            <a:lvl6pPr marL="25146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6pPr>
            <a:lvl7pPr marL="29718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7pPr>
            <a:lvl8pPr marL="34290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8pPr>
            <a:lvl9pPr marL="38862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9pPr>
          </a:lstStyle>
          <a:p>
            <a:pPr marL="0" indent="0">
              <a:buNone/>
            </a:pPr>
            <a:r>
              <a:rPr lang="en-US" sz="1500" dirty="0">
                <a:solidFill>
                  <a:schemeClr val="bg1"/>
                </a:solidFill>
              </a:rPr>
              <a:t>Lauren Tobias MD</a:t>
            </a:r>
          </a:p>
          <a:p>
            <a:pPr marL="0" indent="0">
              <a:buNone/>
            </a:pPr>
            <a:r>
              <a:rPr lang="en-US" sz="1500" dirty="0">
                <a:solidFill>
                  <a:schemeClr val="bg1"/>
                </a:solidFill>
              </a:rPr>
              <a:t>Medical Director, Sleep Medicine Program</a:t>
            </a:r>
          </a:p>
          <a:p>
            <a:pPr marL="0" indent="0">
              <a:buNone/>
            </a:pPr>
            <a:r>
              <a:rPr lang="en-US" sz="1500" dirty="0">
                <a:solidFill>
                  <a:schemeClr val="bg1"/>
                </a:solidFill>
              </a:rPr>
              <a:t>Veterans Affairs Connecticut Healthcare System</a:t>
            </a:r>
          </a:p>
          <a:p>
            <a:pPr marL="0" indent="0">
              <a:buNone/>
            </a:pPr>
            <a:r>
              <a:rPr lang="en-US" sz="1500" dirty="0">
                <a:solidFill>
                  <a:schemeClr val="bg1"/>
                </a:solidFill>
              </a:rPr>
              <a:t>Assistant Professor of Medicine</a:t>
            </a:r>
          </a:p>
          <a:p>
            <a:pPr marL="0" indent="0">
              <a:buNone/>
            </a:pPr>
            <a:r>
              <a:rPr lang="en-US" sz="1500" dirty="0">
                <a:solidFill>
                  <a:schemeClr val="bg1"/>
                </a:solidFill>
              </a:rPr>
              <a:t>Pulmonary, Critical Care &amp; Sleep Medicine</a:t>
            </a:r>
          </a:p>
          <a:p>
            <a:pPr marL="0" indent="0">
              <a:buNone/>
            </a:pPr>
            <a:r>
              <a:rPr lang="en-US" sz="1500" dirty="0">
                <a:solidFill>
                  <a:schemeClr val="bg1"/>
                </a:solidFill>
              </a:rPr>
              <a:t>Yale University School of Medicine</a:t>
            </a:r>
          </a:p>
          <a:p>
            <a:pPr marL="0" indent="0">
              <a:buNone/>
            </a:pPr>
            <a:endParaRPr lang="en-US" sz="1500" dirty="0">
              <a:solidFill>
                <a:schemeClr val="bg1"/>
              </a:solidFill>
            </a:endParaRPr>
          </a:p>
          <a:p>
            <a:pPr marL="0" indent="0">
              <a:buNone/>
            </a:pPr>
            <a:r>
              <a:rPr lang="en-US" sz="1500" i="1" dirty="0">
                <a:solidFill>
                  <a:schemeClr val="bg1"/>
                </a:solidFill>
              </a:rPr>
              <a:t>September 6, 2019</a:t>
            </a:r>
          </a:p>
        </p:txBody>
      </p:sp>
      <p:pic>
        <p:nvPicPr>
          <p:cNvPr id="8" name="Picture 8" descr="File:US-DeptOfVeteransAffairs-Seal-Large.pn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2800" y="6019800"/>
            <a:ext cx="914400" cy="914400"/>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5410200" y="2971800"/>
            <a:ext cx="3423391" cy="2362200"/>
          </a:xfrm>
          <a:prstGeom prst="rect">
            <a:avLst/>
          </a:prstGeom>
        </p:spPr>
      </p:pic>
    </p:spTree>
    <p:extLst>
      <p:ext uri="{BB962C8B-B14F-4D97-AF65-F5344CB8AC3E}">
        <p14:creationId xmlns:p14="http://schemas.microsoft.com/office/powerpoint/2010/main" val="6711343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FCDAE-19C1-4ECC-9554-CF51451D2F33}"/>
              </a:ext>
            </a:extLst>
          </p:cNvPr>
          <p:cNvSpPr>
            <a:spLocks noGrp="1"/>
          </p:cNvSpPr>
          <p:nvPr>
            <p:ph type="title"/>
          </p:nvPr>
        </p:nvSpPr>
        <p:spPr>
          <a:xfrm>
            <a:off x="381000" y="152400"/>
            <a:ext cx="8305800" cy="914400"/>
          </a:xfrm>
        </p:spPr>
        <p:txBody>
          <a:bodyPr/>
          <a:lstStyle/>
          <a:p>
            <a:r>
              <a:rPr lang="en-US" sz="3000" dirty="0"/>
              <a:t>Risk factors for SDB in chronic opioid users</a:t>
            </a:r>
          </a:p>
        </p:txBody>
      </p:sp>
      <p:sp>
        <p:nvSpPr>
          <p:cNvPr id="5" name="Content Placeholder 2">
            <a:extLst>
              <a:ext uri="{FF2B5EF4-FFF2-40B4-BE49-F238E27FC236}">
                <a16:creationId xmlns:a16="http://schemas.microsoft.com/office/drawing/2014/main" id="{6FEAD963-778F-FF4E-BE92-06D8F4E6CC0F}"/>
              </a:ext>
            </a:extLst>
          </p:cNvPr>
          <p:cNvSpPr>
            <a:spLocks noGrp="1"/>
          </p:cNvSpPr>
          <p:nvPr>
            <p:ph idx="1"/>
          </p:nvPr>
        </p:nvSpPr>
        <p:spPr>
          <a:xfrm>
            <a:off x="431800" y="1746250"/>
            <a:ext cx="8123237" cy="4127500"/>
          </a:xfrm>
          <a:solidFill>
            <a:schemeClr val="bg1"/>
          </a:solidFill>
        </p:spPr>
        <p:txBody>
          <a:bodyPr/>
          <a:lstStyle/>
          <a:p>
            <a:r>
              <a:rPr lang="en-US" sz="2800" dirty="0"/>
              <a:t>Dose: daily doses greater than 200 mg morphine dose equivalents confer higher risk</a:t>
            </a:r>
          </a:p>
          <a:p>
            <a:r>
              <a:rPr lang="en-US" sz="2800" dirty="0"/>
              <a:t>BMI: low to low-normal body mass index</a:t>
            </a:r>
          </a:p>
          <a:p>
            <a:r>
              <a:rPr lang="en-US" sz="2800" dirty="0"/>
              <a:t>Type of opioid less important than morphine dose equivalent</a:t>
            </a:r>
          </a:p>
          <a:p>
            <a:r>
              <a:rPr lang="en-US" sz="2800" dirty="0"/>
              <a:t>Concomitant antidepressant and benzodiazepine use</a:t>
            </a:r>
            <a:endParaRPr lang="en-US" sz="2400" dirty="0"/>
          </a:p>
          <a:p>
            <a:pPr lvl="1"/>
            <a:endParaRPr lang="en-US" sz="2400" dirty="0"/>
          </a:p>
        </p:txBody>
      </p:sp>
      <p:sp>
        <p:nvSpPr>
          <p:cNvPr id="4" name="Rectangle 3">
            <a:extLst>
              <a:ext uri="{FF2B5EF4-FFF2-40B4-BE49-F238E27FC236}">
                <a16:creationId xmlns:a16="http://schemas.microsoft.com/office/drawing/2014/main" id="{9FF24D78-F6E4-F34A-BBBE-25EB724C6A23}"/>
              </a:ext>
            </a:extLst>
          </p:cNvPr>
          <p:cNvSpPr/>
          <p:nvPr/>
        </p:nvSpPr>
        <p:spPr>
          <a:xfrm>
            <a:off x="457200" y="6553200"/>
            <a:ext cx="8534400" cy="228600"/>
          </a:xfrm>
          <a:prstGeom prst="rect">
            <a:avLst/>
          </a:prstGeom>
          <a:solidFill>
            <a:schemeClr val="bg1"/>
          </a:solidFill>
          <a:ln>
            <a:noFill/>
          </a:ln>
          <a:effectLst>
            <a:outerShdw blurRad="50800" dist="50800" dir="5400000" algn="ctr" rotWithShape="0">
              <a:schemeClr val="bg1"/>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76A11D2D-29A8-8147-830D-B54F02F8EEA8}"/>
              </a:ext>
            </a:extLst>
          </p:cNvPr>
          <p:cNvSpPr txBox="1"/>
          <p:nvPr/>
        </p:nvSpPr>
        <p:spPr>
          <a:xfrm>
            <a:off x="6553200" y="4419600"/>
            <a:ext cx="2438400" cy="2031325"/>
          </a:xfrm>
          <a:prstGeom prst="rect">
            <a:avLst/>
          </a:prstGeom>
          <a:gradFill>
            <a:gsLst>
              <a:gs pos="0">
                <a:schemeClr val="accent1">
                  <a:tint val="100000"/>
                  <a:shade val="100000"/>
                  <a:satMod val="130000"/>
                  <a:alpha val="0"/>
                  <a:lumMod val="45000"/>
                  <a:lumOff val="55000"/>
                </a:schemeClr>
              </a:gs>
              <a:gs pos="100000">
                <a:schemeClr val="accent1">
                  <a:tint val="50000"/>
                  <a:shade val="100000"/>
                  <a:satMod val="350000"/>
                </a:schemeClr>
              </a:gs>
            </a:gsLst>
            <a:lin ang="16200000" scaled="0"/>
          </a:gradFill>
          <a:ln>
            <a:solidFill>
              <a:schemeClr val="tx1"/>
            </a:solidFill>
          </a:ln>
        </p:spPr>
        <p:txBody>
          <a:bodyPr wrap="square" rtlCol="0">
            <a:spAutoFit/>
          </a:bodyPr>
          <a:lstStyle/>
          <a:p>
            <a:r>
              <a:rPr lang="en-US" b="1" u="sng" dirty="0"/>
              <a:t>200 morphine mg equivalents (MME)</a:t>
            </a:r>
          </a:p>
          <a:p>
            <a:endParaRPr lang="en-US" b="1" u="sng" dirty="0"/>
          </a:p>
          <a:p>
            <a:pPr marL="285750" indent="-285750">
              <a:buFont typeface="Arial" panose="020B0604020202020204" pitchFamily="34" charset="0"/>
              <a:buChar char="•"/>
            </a:pPr>
            <a:r>
              <a:rPr lang="en-US" dirty="0"/>
              <a:t>Methadone 40mg</a:t>
            </a:r>
          </a:p>
          <a:p>
            <a:pPr marL="285750" indent="-285750">
              <a:buFont typeface="Arial" panose="020B0604020202020204" pitchFamily="34" charset="0"/>
              <a:buChar char="•"/>
            </a:pPr>
            <a:r>
              <a:rPr lang="en-US" dirty="0"/>
              <a:t>Oxycodone 120mg</a:t>
            </a:r>
          </a:p>
          <a:p>
            <a:pPr marL="285750" indent="-285750">
              <a:buFont typeface="Arial" panose="020B0604020202020204" pitchFamily="34" charset="0"/>
              <a:buChar char="•"/>
            </a:pPr>
            <a:r>
              <a:rPr lang="en-US" dirty="0"/>
              <a:t>Hydrocodone 200 </a:t>
            </a:r>
          </a:p>
          <a:p>
            <a:endParaRPr lang="en-US" dirty="0"/>
          </a:p>
        </p:txBody>
      </p:sp>
    </p:spTree>
    <p:extLst>
      <p:ext uri="{BB962C8B-B14F-4D97-AF65-F5344CB8AC3E}">
        <p14:creationId xmlns:p14="http://schemas.microsoft.com/office/powerpoint/2010/main" val="22605609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A3B5DA-2A3F-2C4B-B17A-4CF97A4791D0}"/>
              </a:ext>
            </a:extLst>
          </p:cNvPr>
          <p:cNvPicPr>
            <a:picLocks noChangeAspect="1"/>
          </p:cNvPicPr>
          <p:nvPr/>
        </p:nvPicPr>
        <p:blipFill>
          <a:blip r:embed="rId3"/>
          <a:stretch>
            <a:fillRect/>
          </a:stretch>
        </p:blipFill>
        <p:spPr>
          <a:xfrm>
            <a:off x="6728460" y="6570785"/>
            <a:ext cx="2400300" cy="287215"/>
          </a:xfrm>
          <a:prstGeom prst="rect">
            <a:avLst/>
          </a:prstGeom>
        </p:spPr>
      </p:pic>
      <p:sp>
        <p:nvSpPr>
          <p:cNvPr id="8" name="Title 7">
            <a:extLst>
              <a:ext uri="{FF2B5EF4-FFF2-40B4-BE49-F238E27FC236}">
                <a16:creationId xmlns:a16="http://schemas.microsoft.com/office/drawing/2014/main" id="{78EE9E28-54C0-2C4F-98FE-F5819E6094B3}"/>
              </a:ext>
            </a:extLst>
          </p:cNvPr>
          <p:cNvSpPr>
            <a:spLocks noGrp="1"/>
          </p:cNvSpPr>
          <p:nvPr>
            <p:ph type="title"/>
          </p:nvPr>
        </p:nvSpPr>
        <p:spPr>
          <a:xfrm>
            <a:off x="165731" y="76200"/>
            <a:ext cx="8135937" cy="914400"/>
          </a:xfrm>
        </p:spPr>
        <p:txBody>
          <a:bodyPr/>
          <a:lstStyle/>
          <a:p>
            <a:r>
              <a:rPr lang="en-US" sz="3400" dirty="0"/>
              <a:t>Opioid use affects respiratory control</a:t>
            </a:r>
          </a:p>
        </p:txBody>
      </p:sp>
      <p:pic>
        <p:nvPicPr>
          <p:cNvPr id="10" name="Picture 9">
            <a:extLst>
              <a:ext uri="{FF2B5EF4-FFF2-40B4-BE49-F238E27FC236}">
                <a16:creationId xmlns:a16="http://schemas.microsoft.com/office/drawing/2014/main" id="{4024DC77-25B7-3E40-9219-54AA2553D31A}"/>
              </a:ext>
            </a:extLst>
          </p:cNvPr>
          <p:cNvPicPr>
            <a:picLocks noChangeAspect="1"/>
          </p:cNvPicPr>
          <p:nvPr/>
        </p:nvPicPr>
        <p:blipFill>
          <a:blip r:embed="rId4"/>
          <a:stretch>
            <a:fillRect/>
          </a:stretch>
        </p:blipFill>
        <p:spPr>
          <a:xfrm>
            <a:off x="7459337" y="0"/>
            <a:ext cx="1684663" cy="1680613"/>
          </a:xfrm>
          <a:prstGeom prst="rect">
            <a:avLst/>
          </a:prstGeom>
        </p:spPr>
      </p:pic>
      <p:sp>
        <p:nvSpPr>
          <p:cNvPr id="11" name="Content Placeholder 2">
            <a:extLst>
              <a:ext uri="{FF2B5EF4-FFF2-40B4-BE49-F238E27FC236}">
                <a16:creationId xmlns:a16="http://schemas.microsoft.com/office/drawing/2014/main" id="{50E9DD27-C144-4844-AB06-D138C5FD0F65}"/>
              </a:ext>
            </a:extLst>
          </p:cNvPr>
          <p:cNvSpPr>
            <a:spLocks noGrp="1"/>
          </p:cNvSpPr>
          <p:nvPr>
            <p:ph idx="1"/>
          </p:nvPr>
        </p:nvSpPr>
        <p:spPr>
          <a:xfrm>
            <a:off x="609600" y="2362200"/>
            <a:ext cx="8123237" cy="3670300"/>
          </a:xfrm>
          <a:solidFill>
            <a:schemeClr val="bg1"/>
          </a:solidFill>
        </p:spPr>
        <p:txBody>
          <a:bodyPr/>
          <a:lstStyle/>
          <a:p>
            <a:r>
              <a:rPr lang="en-US" sz="2800" dirty="0"/>
              <a:t>Enhances relaxation of upper airway musculature</a:t>
            </a:r>
          </a:p>
          <a:p>
            <a:r>
              <a:rPr lang="en-US" sz="2800" dirty="0"/>
              <a:t>Altered hypoxic and hypercapnic ventilatory responses</a:t>
            </a:r>
          </a:p>
          <a:p>
            <a:r>
              <a:rPr lang="en-US" sz="2800" dirty="0"/>
              <a:t>Depression of respiratory rhythm generation (suppressed brainstem pacemaker)</a:t>
            </a:r>
          </a:p>
        </p:txBody>
      </p:sp>
    </p:spTree>
    <p:extLst>
      <p:ext uri="{BB962C8B-B14F-4D97-AF65-F5344CB8AC3E}">
        <p14:creationId xmlns:p14="http://schemas.microsoft.com/office/powerpoint/2010/main" val="24809074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A3B5DA-2A3F-2C4B-B17A-4CF97A4791D0}"/>
              </a:ext>
            </a:extLst>
          </p:cNvPr>
          <p:cNvPicPr>
            <a:picLocks noChangeAspect="1"/>
          </p:cNvPicPr>
          <p:nvPr/>
        </p:nvPicPr>
        <p:blipFill>
          <a:blip r:embed="rId3"/>
          <a:stretch>
            <a:fillRect/>
          </a:stretch>
        </p:blipFill>
        <p:spPr>
          <a:xfrm>
            <a:off x="6728460" y="6570785"/>
            <a:ext cx="2400300" cy="287215"/>
          </a:xfrm>
          <a:prstGeom prst="rect">
            <a:avLst/>
          </a:prstGeom>
        </p:spPr>
      </p:pic>
      <p:sp>
        <p:nvSpPr>
          <p:cNvPr id="8" name="Title 7">
            <a:extLst>
              <a:ext uri="{FF2B5EF4-FFF2-40B4-BE49-F238E27FC236}">
                <a16:creationId xmlns:a16="http://schemas.microsoft.com/office/drawing/2014/main" id="{78EE9E28-54C0-2C4F-98FE-F5819E6094B3}"/>
              </a:ext>
            </a:extLst>
          </p:cNvPr>
          <p:cNvSpPr>
            <a:spLocks noGrp="1"/>
          </p:cNvSpPr>
          <p:nvPr>
            <p:ph type="title"/>
          </p:nvPr>
        </p:nvSpPr>
        <p:spPr>
          <a:xfrm>
            <a:off x="165731" y="76200"/>
            <a:ext cx="8135937" cy="914400"/>
          </a:xfrm>
        </p:spPr>
        <p:txBody>
          <a:bodyPr/>
          <a:lstStyle/>
          <a:p>
            <a:r>
              <a:rPr lang="en-US" sz="3400" dirty="0"/>
              <a:t>Managing SDB caused by </a:t>
            </a:r>
            <a:br>
              <a:rPr lang="en-US" sz="3400" dirty="0"/>
            </a:br>
            <a:r>
              <a:rPr lang="en-US" sz="3400" dirty="0"/>
              <a:t>opioid use</a:t>
            </a:r>
          </a:p>
        </p:txBody>
      </p:sp>
      <p:sp>
        <p:nvSpPr>
          <p:cNvPr id="11" name="Content Placeholder 2">
            <a:extLst>
              <a:ext uri="{FF2B5EF4-FFF2-40B4-BE49-F238E27FC236}">
                <a16:creationId xmlns:a16="http://schemas.microsoft.com/office/drawing/2014/main" id="{50E9DD27-C144-4844-AB06-D138C5FD0F65}"/>
              </a:ext>
            </a:extLst>
          </p:cNvPr>
          <p:cNvSpPr>
            <a:spLocks noGrp="1"/>
          </p:cNvSpPr>
          <p:nvPr>
            <p:ph idx="1"/>
          </p:nvPr>
        </p:nvSpPr>
        <p:spPr>
          <a:xfrm>
            <a:off x="609600" y="2362200"/>
            <a:ext cx="8123237" cy="3670300"/>
          </a:xfrm>
          <a:solidFill>
            <a:schemeClr val="bg1"/>
          </a:solidFill>
        </p:spPr>
        <p:txBody>
          <a:bodyPr/>
          <a:lstStyle/>
          <a:p>
            <a:r>
              <a:rPr lang="en-US" sz="2500" dirty="0"/>
              <a:t>Consider use of end-tidalCO2 (PETCO2) monitoring when ordering PSG  -- we probably under-diagnose hypercapnia in these pts</a:t>
            </a:r>
          </a:p>
          <a:p>
            <a:r>
              <a:rPr lang="en-US" sz="2500" dirty="0"/>
              <a:t>Attempt dose reduction when possible</a:t>
            </a:r>
          </a:p>
          <a:p>
            <a:r>
              <a:rPr lang="en-US" sz="2500" dirty="0"/>
              <a:t>Substitute nonopioid &amp; nonpharmacologic analgesics</a:t>
            </a:r>
          </a:p>
          <a:p>
            <a:r>
              <a:rPr lang="en-US" sz="2500" dirty="0"/>
              <a:t>Unclear whether to treat – lack of outcomes data</a:t>
            </a:r>
          </a:p>
          <a:p>
            <a:r>
              <a:rPr lang="en-US" sz="2500" dirty="0"/>
              <a:t>Consider ASV vs. bilevel ventilation</a:t>
            </a:r>
          </a:p>
          <a:p>
            <a:r>
              <a:rPr lang="en-US" sz="2500" dirty="0"/>
              <a:t>Counsel on avoiding drowsy driving</a:t>
            </a:r>
          </a:p>
        </p:txBody>
      </p:sp>
      <p:pic>
        <p:nvPicPr>
          <p:cNvPr id="2" name="Picture 1">
            <a:extLst>
              <a:ext uri="{FF2B5EF4-FFF2-40B4-BE49-F238E27FC236}">
                <a16:creationId xmlns:a16="http://schemas.microsoft.com/office/drawing/2014/main" id="{59D73609-196E-DC4D-95E4-4BF581D62C30}"/>
              </a:ext>
            </a:extLst>
          </p:cNvPr>
          <p:cNvPicPr>
            <a:picLocks noChangeAspect="1"/>
          </p:cNvPicPr>
          <p:nvPr/>
        </p:nvPicPr>
        <p:blipFill>
          <a:blip r:embed="rId4"/>
          <a:stretch>
            <a:fillRect/>
          </a:stretch>
        </p:blipFill>
        <p:spPr>
          <a:xfrm>
            <a:off x="7139289" y="0"/>
            <a:ext cx="1989471" cy="1860921"/>
          </a:xfrm>
          <a:prstGeom prst="rect">
            <a:avLst/>
          </a:prstGeom>
        </p:spPr>
      </p:pic>
    </p:spTree>
    <p:extLst>
      <p:ext uri="{BB962C8B-B14F-4D97-AF65-F5344CB8AC3E}">
        <p14:creationId xmlns:p14="http://schemas.microsoft.com/office/powerpoint/2010/main" val="32427583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FCDAE-19C1-4ECC-9554-CF51451D2F33}"/>
              </a:ext>
            </a:extLst>
          </p:cNvPr>
          <p:cNvSpPr>
            <a:spLocks noGrp="1"/>
          </p:cNvSpPr>
          <p:nvPr>
            <p:ph type="title"/>
          </p:nvPr>
        </p:nvSpPr>
        <p:spPr>
          <a:xfrm>
            <a:off x="385763" y="76200"/>
            <a:ext cx="8605837" cy="914400"/>
          </a:xfrm>
        </p:spPr>
        <p:txBody>
          <a:bodyPr/>
          <a:lstStyle/>
          <a:p>
            <a:r>
              <a:rPr lang="en-US" sz="4500" dirty="0"/>
              <a:t>Case #2	</a:t>
            </a:r>
          </a:p>
        </p:txBody>
      </p:sp>
      <p:sp>
        <p:nvSpPr>
          <p:cNvPr id="3" name="Content Placeholder 2">
            <a:extLst>
              <a:ext uri="{FF2B5EF4-FFF2-40B4-BE49-F238E27FC236}">
                <a16:creationId xmlns:a16="http://schemas.microsoft.com/office/drawing/2014/main" id="{2C593083-2D81-412C-8A59-A94811C7CCBB}"/>
              </a:ext>
            </a:extLst>
          </p:cNvPr>
          <p:cNvSpPr>
            <a:spLocks noGrp="1"/>
          </p:cNvSpPr>
          <p:nvPr>
            <p:ph idx="1"/>
          </p:nvPr>
        </p:nvSpPr>
        <p:spPr>
          <a:xfrm>
            <a:off x="533400" y="1447800"/>
            <a:ext cx="8123237" cy="4127500"/>
          </a:xfrm>
        </p:spPr>
        <p:txBody>
          <a:bodyPr/>
          <a:lstStyle/>
          <a:p>
            <a:pPr marL="0" indent="0">
              <a:buNone/>
            </a:pPr>
            <a:r>
              <a:rPr lang="en-US" sz="2600" dirty="0"/>
              <a:t>53 year old male with a history of anxiety presents because his wife has been bothered by unbearable tooth grinding noises he makes during sleep.  He also notices pain in his jaw upon awakening about 50% of nights.  At his last dental visit, abnormal wear was noted on his teeth.</a:t>
            </a:r>
            <a:endParaRPr lang="en-US" sz="2600" b="1" dirty="0"/>
          </a:p>
        </p:txBody>
      </p:sp>
      <p:pic>
        <p:nvPicPr>
          <p:cNvPr id="4" name="Picture 3"/>
          <p:cNvPicPr>
            <a:picLocks noChangeAspect="1"/>
          </p:cNvPicPr>
          <p:nvPr/>
        </p:nvPicPr>
        <p:blipFill>
          <a:blip r:embed="rId3"/>
          <a:stretch>
            <a:fillRect/>
          </a:stretch>
        </p:blipFill>
        <p:spPr>
          <a:xfrm>
            <a:off x="1600200" y="3962400"/>
            <a:ext cx="5912000" cy="2346325"/>
          </a:xfrm>
          <a:prstGeom prst="rect">
            <a:avLst/>
          </a:prstGeom>
        </p:spPr>
      </p:pic>
    </p:spTree>
    <p:extLst>
      <p:ext uri="{BB962C8B-B14F-4D97-AF65-F5344CB8AC3E}">
        <p14:creationId xmlns:p14="http://schemas.microsoft.com/office/powerpoint/2010/main" val="1320503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BE2BE2-78A6-1146-8D84-3B4D99556B45}"/>
              </a:ext>
            </a:extLst>
          </p:cNvPr>
          <p:cNvPicPr>
            <a:picLocks noChangeAspect="1"/>
          </p:cNvPicPr>
          <p:nvPr/>
        </p:nvPicPr>
        <p:blipFill rotWithShape="1">
          <a:blip r:embed="rId3"/>
          <a:srcRect t="2515"/>
          <a:stretch/>
        </p:blipFill>
        <p:spPr>
          <a:xfrm>
            <a:off x="0" y="943429"/>
            <a:ext cx="9144000" cy="4619171"/>
          </a:xfrm>
          <a:prstGeom prst="rect">
            <a:avLst/>
          </a:prstGeom>
        </p:spPr>
      </p:pic>
      <p:sp>
        <p:nvSpPr>
          <p:cNvPr id="4" name="TextBox 3">
            <a:extLst>
              <a:ext uri="{FF2B5EF4-FFF2-40B4-BE49-F238E27FC236}">
                <a16:creationId xmlns:a16="http://schemas.microsoft.com/office/drawing/2014/main" id="{75812A27-CCAF-D446-B702-2B60AEA7052B}"/>
              </a:ext>
            </a:extLst>
          </p:cNvPr>
          <p:cNvSpPr txBox="1"/>
          <p:nvPr/>
        </p:nvSpPr>
        <p:spPr>
          <a:xfrm>
            <a:off x="2438400" y="5802868"/>
            <a:ext cx="4191000" cy="369332"/>
          </a:xfrm>
          <a:prstGeom prst="rect">
            <a:avLst/>
          </a:prstGeom>
          <a:noFill/>
        </p:spPr>
        <p:txBody>
          <a:bodyPr wrap="square" rtlCol="0">
            <a:spAutoFit/>
          </a:bodyPr>
          <a:lstStyle/>
          <a:p>
            <a:pPr algn="ctr"/>
            <a:r>
              <a:rPr lang="en-US" dirty="0"/>
              <a:t>2 –minute epoch</a:t>
            </a:r>
          </a:p>
        </p:txBody>
      </p:sp>
    </p:spTree>
    <p:extLst>
      <p:ext uri="{BB962C8B-B14F-4D97-AF65-F5344CB8AC3E}">
        <p14:creationId xmlns:p14="http://schemas.microsoft.com/office/powerpoint/2010/main" val="13547699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FCDAE-19C1-4ECC-9554-CF51451D2F33}"/>
              </a:ext>
            </a:extLst>
          </p:cNvPr>
          <p:cNvSpPr>
            <a:spLocks noGrp="1"/>
          </p:cNvSpPr>
          <p:nvPr>
            <p:ph type="title"/>
          </p:nvPr>
        </p:nvSpPr>
        <p:spPr>
          <a:xfrm>
            <a:off x="385763" y="76200"/>
            <a:ext cx="8605837" cy="914400"/>
          </a:xfrm>
        </p:spPr>
        <p:txBody>
          <a:bodyPr/>
          <a:lstStyle/>
          <a:p>
            <a:r>
              <a:rPr lang="en-US" sz="4500" dirty="0"/>
              <a:t>Sleep Bruxism</a:t>
            </a:r>
          </a:p>
        </p:txBody>
      </p:sp>
      <p:sp>
        <p:nvSpPr>
          <p:cNvPr id="3" name="Content Placeholder 2">
            <a:extLst>
              <a:ext uri="{FF2B5EF4-FFF2-40B4-BE49-F238E27FC236}">
                <a16:creationId xmlns:a16="http://schemas.microsoft.com/office/drawing/2014/main" id="{2C593083-2D81-412C-8A59-A94811C7CCBB}"/>
              </a:ext>
            </a:extLst>
          </p:cNvPr>
          <p:cNvSpPr>
            <a:spLocks noGrp="1"/>
          </p:cNvSpPr>
          <p:nvPr>
            <p:ph idx="1"/>
          </p:nvPr>
        </p:nvSpPr>
        <p:spPr>
          <a:xfrm>
            <a:off x="457200" y="1446382"/>
            <a:ext cx="8123237" cy="4127500"/>
          </a:xfrm>
        </p:spPr>
        <p:txBody>
          <a:bodyPr/>
          <a:lstStyle/>
          <a:p>
            <a:r>
              <a:rPr lang="en-US" sz="2600" dirty="0"/>
              <a:t>Repetitive jaw-muscle activity characterized by clenching or grinding of the teeth and/or by bracing or thrusting of the mandible</a:t>
            </a:r>
          </a:p>
          <a:p>
            <a:r>
              <a:rPr lang="en-US" sz="2600" dirty="0"/>
              <a:t>Type of “Sleep-related movement disorder”</a:t>
            </a:r>
          </a:p>
          <a:p>
            <a:r>
              <a:rPr lang="en-US" sz="2600" dirty="0"/>
              <a:t>Usually seen in NREM stages 1 &amp; 2</a:t>
            </a:r>
          </a:p>
          <a:p>
            <a:r>
              <a:rPr lang="en-US" sz="2600" dirty="0"/>
              <a:t>Up to 40% of children, 8% of adults, ♀ = ♂</a:t>
            </a:r>
          </a:p>
          <a:p>
            <a:r>
              <a:rPr lang="en-US" sz="2600" dirty="0"/>
              <a:t>May report jaw discomfort, morning headaches or tooth wear noted by dentist</a:t>
            </a:r>
          </a:p>
        </p:txBody>
      </p:sp>
      <p:pic>
        <p:nvPicPr>
          <p:cNvPr id="4" name="Picture 3">
            <a:extLst>
              <a:ext uri="{FF2B5EF4-FFF2-40B4-BE49-F238E27FC236}">
                <a16:creationId xmlns:a16="http://schemas.microsoft.com/office/drawing/2014/main" id="{82FABC12-6300-E440-983F-4DAA095649BA}"/>
              </a:ext>
            </a:extLst>
          </p:cNvPr>
          <p:cNvPicPr>
            <a:picLocks noChangeAspect="1"/>
          </p:cNvPicPr>
          <p:nvPr/>
        </p:nvPicPr>
        <p:blipFill>
          <a:blip r:embed="rId3"/>
          <a:stretch>
            <a:fillRect/>
          </a:stretch>
        </p:blipFill>
        <p:spPr>
          <a:xfrm>
            <a:off x="5029200" y="4724400"/>
            <a:ext cx="3727450" cy="1672460"/>
          </a:xfrm>
          <a:prstGeom prst="rect">
            <a:avLst/>
          </a:prstGeom>
        </p:spPr>
      </p:pic>
      <p:sp>
        <p:nvSpPr>
          <p:cNvPr id="5" name="Rectangle 4">
            <a:extLst>
              <a:ext uri="{FF2B5EF4-FFF2-40B4-BE49-F238E27FC236}">
                <a16:creationId xmlns:a16="http://schemas.microsoft.com/office/drawing/2014/main" id="{44B418B4-005C-3E43-9085-298CFB87CB78}"/>
              </a:ext>
            </a:extLst>
          </p:cNvPr>
          <p:cNvSpPr/>
          <p:nvPr/>
        </p:nvSpPr>
        <p:spPr>
          <a:xfrm>
            <a:off x="5908563" y="6566487"/>
            <a:ext cx="3208827" cy="276999"/>
          </a:xfrm>
          <a:prstGeom prst="rect">
            <a:avLst/>
          </a:prstGeom>
          <a:solidFill>
            <a:schemeClr val="bg1"/>
          </a:solidFill>
        </p:spPr>
        <p:txBody>
          <a:bodyPr wrap="none">
            <a:spAutoFit/>
          </a:bodyPr>
          <a:lstStyle/>
          <a:p>
            <a:r>
              <a:rPr lang="en-US" sz="1200" dirty="0">
                <a:latin typeface="Arial" panose="020B0604020202020204" pitchFamily="34" charset="0"/>
              </a:rPr>
              <a:t>Mayer P et al, </a:t>
            </a:r>
            <a:r>
              <a:rPr lang="en-US" sz="1200" i="1" dirty="0">
                <a:latin typeface="Arial" panose="020B0604020202020204" pitchFamily="34" charset="0"/>
              </a:rPr>
              <a:t>CHEST</a:t>
            </a:r>
            <a:r>
              <a:rPr lang="en-US" sz="1200" dirty="0">
                <a:latin typeface="Arial" panose="020B0604020202020204" pitchFamily="34" charset="0"/>
              </a:rPr>
              <a:t> 2016; 149(1):262-271</a:t>
            </a:r>
            <a:endParaRPr lang="en-US" sz="1200" dirty="0"/>
          </a:p>
        </p:txBody>
      </p:sp>
    </p:spTree>
    <p:extLst>
      <p:ext uri="{BB962C8B-B14F-4D97-AF65-F5344CB8AC3E}">
        <p14:creationId xmlns:p14="http://schemas.microsoft.com/office/powerpoint/2010/main" val="13205037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FCDAE-19C1-4ECC-9554-CF51451D2F33}"/>
              </a:ext>
            </a:extLst>
          </p:cNvPr>
          <p:cNvSpPr>
            <a:spLocks noGrp="1"/>
          </p:cNvSpPr>
          <p:nvPr>
            <p:ph type="title"/>
          </p:nvPr>
        </p:nvSpPr>
        <p:spPr>
          <a:xfrm>
            <a:off x="385763" y="76200"/>
            <a:ext cx="8605837" cy="914400"/>
          </a:xfrm>
        </p:spPr>
        <p:txBody>
          <a:bodyPr/>
          <a:lstStyle/>
          <a:p>
            <a:r>
              <a:rPr lang="en-US" sz="4500" dirty="0"/>
              <a:t>Diagnosing Sleep Bruxism</a:t>
            </a:r>
          </a:p>
        </p:txBody>
      </p:sp>
      <p:sp>
        <p:nvSpPr>
          <p:cNvPr id="3" name="Content Placeholder 2">
            <a:extLst>
              <a:ext uri="{FF2B5EF4-FFF2-40B4-BE49-F238E27FC236}">
                <a16:creationId xmlns:a16="http://schemas.microsoft.com/office/drawing/2014/main" id="{2C593083-2D81-412C-8A59-A94811C7CCBB}"/>
              </a:ext>
            </a:extLst>
          </p:cNvPr>
          <p:cNvSpPr>
            <a:spLocks noGrp="1"/>
          </p:cNvSpPr>
          <p:nvPr>
            <p:ph idx="1"/>
          </p:nvPr>
        </p:nvSpPr>
        <p:spPr>
          <a:xfrm>
            <a:off x="487363" y="1524000"/>
            <a:ext cx="8123237" cy="4127500"/>
          </a:xfrm>
        </p:spPr>
        <p:txBody>
          <a:bodyPr/>
          <a:lstStyle/>
          <a:p>
            <a:r>
              <a:rPr lang="en-US" sz="2500" dirty="0"/>
              <a:t>The presence of regular or frequent tooth-grinding sounds occurring during sleep </a:t>
            </a:r>
          </a:p>
          <a:p>
            <a:pPr marL="0" indent="0">
              <a:buNone/>
            </a:pPr>
            <a:r>
              <a:rPr lang="en-US" sz="2500" i="1" dirty="0"/>
              <a:t>	and</a:t>
            </a:r>
          </a:p>
          <a:p>
            <a:r>
              <a:rPr lang="en-US" sz="2500" dirty="0"/>
              <a:t>The presence of one or more of the following clinical signs:</a:t>
            </a:r>
          </a:p>
          <a:p>
            <a:pPr lvl="1"/>
            <a:r>
              <a:rPr lang="en-US" sz="2500" dirty="0"/>
              <a:t>Abnormal tooth wear consistent with above reports of tooth grinding during sleep</a:t>
            </a:r>
          </a:p>
          <a:p>
            <a:pPr lvl="1"/>
            <a:r>
              <a:rPr lang="en-US" sz="2500" dirty="0"/>
              <a:t>Transient morning jaw muscle pain or fatigue, and/or temporal headache, and/or jaw locking upon awakening consistent with above reports of tooth grinding during sleep</a:t>
            </a:r>
          </a:p>
        </p:txBody>
      </p:sp>
      <p:sp>
        <p:nvSpPr>
          <p:cNvPr id="4" name="Rectangle 3">
            <a:extLst>
              <a:ext uri="{FF2B5EF4-FFF2-40B4-BE49-F238E27FC236}">
                <a16:creationId xmlns:a16="http://schemas.microsoft.com/office/drawing/2014/main" id="{A2AA3B5F-1068-604B-862A-06B62379FF16}"/>
              </a:ext>
            </a:extLst>
          </p:cNvPr>
          <p:cNvSpPr/>
          <p:nvPr/>
        </p:nvSpPr>
        <p:spPr>
          <a:xfrm>
            <a:off x="4267200" y="6172200"/>
            <a:ext cx="6319837" cy="276999"/>
          </a:xfrm>
          <a:prstGeom prst="rect">
            <a:avLst/>
          </a:prstGeom>
        </p:spPr>
        <p:txBody>
          <a:bodyPr wrap="square">
            <a:spAutoFit/>
          </a:bodyPr>
          <a:lstStyle/>
          <a:p>
            <a:r>
              <a:rPr lang="en-US" sz="1200" dirty="0"/>
              <a:t>International Classification of Sleep Disorders, Third Edition (ICSD-3) </a:t>
            </a:r>
          </a:p>
        </p:txBody>
      </p:sp>
    </p:spTree>
    <p:extLst>
      <p:ext uri="{BB962C8B-B14F-4D97-AF65-F5344CB8AC3E}">
        <p14:creationId xmlns:p14="http://schemas.microsoft.com/office/powerpoint/2010/main" val="26269763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FCDAE-19C1-4ECC-9554-CF51451D2F33}"/>
              </a:ext>
            </a:extLst>
          </p:cNvPr>
          <p:cNvSpPr>
            <a:spLocks noGrp="1"/>
          </p:cNvSpPr>
          <p:nvPr>
            <p:ph type="title"/>
          </p:nvPr>
        </p:nvSpPr>
        <p:spPr>
          <a:xfrm>
            <a:off x="385763" y="76200"/>
            <a:ext cx="8605837" cy="914400"/>
          </a:xfrm>
        </p:spPr>
        <p:txBody>
          <a:bodyPr/>
          <a:lstStyle/>
          <a:p>
            <a:r>
              <a:rPr lang="en-US" sz="3600" dirty="0"/>
              <a:t>Sleep bruxism on PSG</a:t>
            </a:r>
          </a:p>
        </p:txBody>
      </p:sp>
      <p:sp>
        <p:nvSpPr>
          <p:cNvPr id="3" name="Content Placeholder 2">
            <a:extLst>
              <a:ext uri="{FF2B5EF4-FFF2-40B4-BE49-F238E27FC236}">
                <a16:creationId xmlns:a16="http://schemas.microsoft.com/office/drawing/2014/main" id="{2C593083-2D81-412C-8A59-A94811C7CCBB}"/>
              </a:ext>
            </a:extLst>
          </p:cNvPr>
          <p:cNvSpPr>
            <a:spLocks noGrp="1"/>
          </p:cNvSpPr>
          <p:nvPr>
            <p:ph idx="1"/>
          </p:nvPr>
        </p:nvSpPr>
        <p:spPr>
          <a:xfrm>
            <a:off x="538163" y="1981200"/>
            <a:ext cx="8123237" cy="4127500"/>
          </a:xfrm>
        </p:spPr>
        <p:txBody>
          <a:bodyPr/>
          <a:lstStyle/>
          <a:p>
            <a:r>
              <a:rPr lang="en-US" dirty="0"/>
              <a:t>Repetitive and recurrent episodes of </a:t>
            </a:r>
            <a:r>
              <a:rPr lang="en-US" b="1" dirty="0"/>
              <a:t>rhythmic masticatory muscle activity (RMMA)  </a:t>
            </a:r>
          </a:p>
          <a:p>
            <a:r>
              <a:rPr lang="en-US" dirty="0"/>
              <a:t>Usually associated with sleep arousals</a:t>
            </a:r>
          </a:p>
          <a:p>
            <a:r>
              <a:rPr lang="en-US" dirty="0"/>
              <a:t>Definition: at least 3 consecutive EMG bursts (frequency 1 Hz) lasting ≥0.25 seconds on the masseter and temporalis channels</a:t>
            </a:r>
          </a:p>
        </p:txBody>
      </p:sp>
      <p:pic>
        <p:nvPicPr>
          <p:cNvPr id="4" name="Picture 3">
            <a:extLst>
              <a:ext uri="{FF2B5EF4-FFF2-40B4-BE49-F238E27FC236}">
                <a16:creationId xmlns:a16="http://schemas.microsoft.com/office/drawing/2014/main" id="{79A36DDC-206D-2748-A063-3282BA834B5E}"/>
              </a:ext>
            </a:extLst>
          </p:cNvPr>
          <p:cNvPicPr>
            <a:picLocks noChangeAspect="1"/>
          </p:cNvPicPr>
          <p:nvPr/>
        </p:nvPicPr>
        <p:blipFill>
          <a:blip r:embed="rId3"/>
          <a:stretch>
            <a:fillRect/>
          </a:stretch>
        </p:blipFill>
        <p:spPr>
          <a:xfrm>
            <a:off x="753165" y="4044950"/>
            <a:ext cx="7924800" cy="1689100"/>
          </a:xfrm>
          <a:prstGeom prst="rect">
            <a:avLst/>
          </a:prstGeom>
          <a:ln w="28575">
            <a:solidFill>
              <a:schemeClr val="accent5"/>
            </a:solidFill>
          </a:ln>
        </p:spPr>
      </p:pic>
    </p:spTree>
    <p:extLst>
      <p:ext uri="{BB962C8B-B14F-4D97-AF65-F5344CB8AC3E}">
        <p14:creationId xmlns:p14="http://schemas.microsoft.com/office/powerpoint/2010/main" val="37737564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FCDAE-19C1-4ECC-9554-CF51451D2F33}"/>
              </a:ext>
            </a:extLst>
          </p:cNvPr>
          <p:cNvSpPr>
            <a:spLocks noGrp="1"/>
          </p:cNvSpPr>
          <p:nvPr>
            <p:ph type="title"/>
          </p:nvPr>
        </p:nvSpPr>
        <p:spPr>
          <a:xfrm>
            <a:off x="385763" y="76200"/>
            <a:ext cx="8605837" cy="914400"/>
          </a:xfrm>
        </p:spPr>
        <p:txBody>
          <a:bodyPr/>
          <a:lstStyle/>
          <a:p>
            <a:r>
              <a:rPr lang="en-US" sz="3600" dirty="0"/>
              <a:t>Another example of sleep bruxism</a:t>
            </a:r>
          </a:p>
        </p:txBody>
      </p:sp>
      <p:pic>
        <p:nvPicPr>
          <p:cNvPr id="8" name="Picture 7">
            <a:extLst>
              <a:ext uri="{FF2B5EF4-FFF2-40B4-BE49-F238E27FC236}">
                <a16:creationId xmlns:a16="http://schemas.microsoft.com/office/drawing/2014/main" id="{905B8EF6-5CD8-3741-9FF2-59F88D0115C9}"/>
              </a:ext>
            </a:extLst>
          </p:cNvPr>
          <p:cNvPicPr>
            <a:picLocks noChangeAspect="1"/>
          </p:cNvPicPr>
          <p:nvPr/>
        </p:nvPicPr>
        <p:blipFill>
          <a:blip r:embed="rId3"/>
          <a:stretch>
            <a:fillRect/>
          </a:stretch>
        </p:blipFill>
        <p:spPr>
          <a:xfrm>
            <a:off x="812541" y="1066800"/>
            <a:ext cx="7752280" cy="5117577"/>
          </a:xfrm>
          <a:prstGeom prst="rect">
            <a:avLst/>
          </a:prstGeom>
        </p:spPr>
      </p:pic>
      <p:sp>
        <p:nvSpPr>
          <p:cNvPr id="9" name="Rectangle 8">
            <a:extLst>
              <a:ext uri="{FF2B5EF4-FFF2-40B4-BE49-F238E27FC236}">
                <a16:creationId xmlns:a16="http://schemas.microsoft.com/office/drawing/2014/main" id="{44B418B4-005C-3E43-9085-298CFB87CB78}"/>
              </a:ext>
            </a:extLst>
          </p:cNvPr>
          <p:cNvSpPr/>
          <p:nvPr/>
        </p:nvSpPr>
        <p:spPr>
          <a:xfrm>
            <a:off x="6019800" y="6248400"/>
            <a:ext cx="3208827" cy="276999"/>
          </a:xfrm>
          <a:prstGeom prst="rect">
            <a:avLst/>
          </a:prstGeom>
        </p:spPr>
        <p:txBody>
          <a:bodyPr wrap="none">
            <a:spAutoFit/>
          </a:bodyPr>
          <a:lstStyle/>
          <a:p>
            <a:r>
              <a:rPr lang="en-US" sz="1200" dirty="0">
                <a:latin typeface="Arial" panose="020B0604020202020204" pitchFamily="34" charset="0"/>
              </a:rPr>
              <a:t>Mayer P et al, </a:t>
            </a:r>
            <a:r>
              <a:rPr lang="en-US" sz="1200" i="1" dirty="0">
                <a:latin typeface="Arial" panose="020B0604020202020204" pitchFamily="34" charset="0"/>
              </a:rPr>
              <a:t>CHEST</a:t>
            </a:r>
            <a:r>
              <a:rPr lang="en-US" sz="1200" dirty="0">
                <a:latin typeface="Arial" panose="020B0604020202020204" pitchFamily="34" charset="0"/>
              </a:rPr>
              <a:t> 2016; 149(1):262-271</a:t>
            </a:r>
            <a:endParaRPr lang="en-US" sz="1200" dirty="0"/>
          </a:p>
        </p:txBody>
      </p:sp>
    </p:spTree>
    <p:extLst>
      <p:ext uri="{BB962C8B-B14F-4D97-AF65-F5344CB8AC3E}">
        <p14:creationId xmlns:p14="http://schemas.microsoft.com/office/powerpoint/2010/main" val="27682608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FCDAE-19C1-4ECC-9554-CF51451D2F33}"/>
              </a:ext>
            </a:extLst>
          </p:cNvPr>
          <p:cNvSpPr>
            <a:spLocks noGrp="1"/>
          </p:cNvSpPr>
          <p:nvPr>
            <p:ph type="title"/>
          </p:nvPr>
        </p:nvSpPr>
        <p:spPr>
          <a:xfrm>
            <a:off x="385763" y="76200"/>
            <a:ext cx="8605837" cy="914400"/>
          </a:xfrm>
        </p:spPr>
        <p:txBody>
          <a:bodyPr/>
          <a:lstStyle/>
          <a:p>
            <a:r>
              <a:rPr lang="en-US" sz="4500" dirty="0"/>
              <a:t>Genesis of an RMMA episode</a:t>
            </a:r>
          </a:p>
        </p:txBody>
      </p:sp>
      <p:pic>
        <p:nvPicPr>
          <p:cNvPr id="7" name="Picture 6">
            <a:extLst>
              <a:ext uri="{FF2B5EF4-FFF2-40B4-BE49-F238E27FC236}">
                <a16:creationId xmlns:a16="http://schemas.microsoft.com/office/drawing/2014/main" id="{989E8EE5-95FC-3B45-9313-4A27F38A632A}"/>
              </a:ext>
            </a:extLst>
          </p:cNvPr>
          <p:cNvPicPr>
            <a:picLocks noChangeAspect="1"/>
          </p:cNvPicPr>
          <p:nvPr/>
        </p:nvPicPr>
        <p:blipFill rotWithShape="1">
          <a:blip r:embed="rId3"/>
          <a:srcRect b="19058"/>
          <a:stretch/>
        </p:blipFill>
        <p:spPr>
          <a:xfrm>
            <a:off x="1020983" y="1447800"/>
            <a:ext cx="7335396" cy="4731604"/>
          </a:xfrm>
          <a:prstGeom prst="rect">
            <a:avLst/>
          </a:prstGeom>
        </p:spPr>
      </p:pic>
      <p:sp>
        <p:nvSpPr>
          <p:cNvPr id="10" name="Rectangle 9">
            <a:extLst>
              <a:ext uri="{FF2B5EF4-FFF2-40B4-BE49-F238E27FC236}">
                <a16:creationId xmlns:a16="http://schemas.microsoft.com/office/drawing/2014/main" id="{8F312527-96DD-C142-8839-0F1EE57E1A76}"/>
              </a:ext>
            </a:extLst>
          </p:cNvPr>
          <p:cNvSpPr/>
          <p:nvPr/>
        </p:nvSpPr>
        <p:spPr>
          <a:xfrm>
            <a:off x="6568009" y="6477000"/>
            <a:ext cx="2571153" cy="276999"/>
          </a:xfrm>
          <a:prstGeom prst="rect">
            <a:avLst/>
          </a:prstGeom>
          <a:solidFill>
            <a:srgbClr val="FFFFFF"/>
          </a:solidFill>
        </p:spPr>
        <p:txBody>
          <a:bodyPr wrap="none">
            <a:spAutoFit/>
          </a:bodyPr>
          <a:lstStyle/>
          <a:p>
            <a:r>
              <a:rPr lang="en-US" sz="1200" i="1" dirty="0">
                <a:latin typeface="Helvetica" pitchFamily="2" charset="0"/>
              </a:rPr>
              <a:t>Dent </a:t>
            </a:r>
            <a:r>
              <a:rPr lang="en-US" sz="1200" i="1" dirty="0" err="1">
                <a:latin typeface="Helvetica" pitchFamily="2" charset="0"/>
              </a:rPr>
              <a:t>Clin</a:t>
            </a:r>
            <a:r>
              <a:rPr lang="en-US" sz="1200" i="1" dirty="0">
                <a:latin typeface="Helvetica" pitchFamily="2" charset="0"/>
              </a:rPr>
              <a:t> N Am </a:t>
            </a:r>
            <a:r>
              <a:rPr lang="en-US" sz="1200" dirty="0">
                <a:latin typeface="Helvetica" pitchFamily="2" charset="0"/>
              </a:rPr>
              <a:t>56 (2012) 387–413</a:t>
            </a:r>
            <a:endParaRPr lang="en-US" sz="1200" dirty="0">
              <a:effectLst/>
              <a:latin typeface="Helvetica" pitchFamily="2" charset="0"/>
            </a:endParaRPr>
          </a:p>
        </p:txBody>
      </p:sp>
      <p:sp>
        <p:nvSpPr>
          <p:cNvPr id="3" name="Rectangle 2"/>
          <p:cNvSpPr/>
          <p:nvPr/>
        </p:nvSpPr>
        <p:spPr>
          <a:xfrm>
            <a:off x="1219200" y="1524000"/>
            <a:ext cx="7010400" cy="762000"/>
          </a:xfrm>
          <a:prstGeom prst="rect">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219200" y="2286000"/>
            <a:ext cx="7010400" cy="38862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7225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135937" cy="914400"/>
          </a:xfrm>
        </p:spPr>
        <p:txBody>
          <a:bodyPr/>
          <a:lstStyle/>
          <a:p>
            <a:r>
              <a:rPr lang="en-US" sz="4500" dirty="0"/>
              <a:t>Objective</a:t>
            </a:r>
          </a:p>
        </p:txBody>
      </p:sp>
      <p:sp>
        <p:nvSpPr>
          <p:cNvPr id="3" name="Content Placeholder 2"/>
          <p:cNvSpPr>
            <a:spLocks noGrp="1"/>
          </p:cNvSpPr>
          <p:nvPr>
            <p:ph idx="1"/>
          </p:nvPr>
        </p:nvSpPr>
        <p:spPr>
          <a:xfrm>
            <a:off x="609600" y="2590800"/>
            <a:ext cx="8123237" cy="2070100"/>
          </a:xfrm>
        </p:spPr>
        <p:txBody>
          <a:bodyPr/>
          <a:lstStyle/>
          <a:p>
            <a:r>
              <a:rPr lang="en-US" sz="3200" dirty="0"/>
              <a:t>To review some cases of common and not-so-common sleep disorders and their management</a:t>
            </a:r>
          </a:p>
        </p:txBody>
      </p:sp>
    </p:spTree>
    <p:extLst>
      <p:ext uri="{BB962C8B-B14F-4D97-AF65-F5344CB8AC3E}">
        <p14:creationId xmlns:p14="http://schemas.microsoft.com/office/powerpoint/2010/main" val="22856698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FCDAE-19C1-4ECC-9554-CF51451D2F33}"/>
              </a:ext>
            </a:extLst>
          </p:cNvPr>
          <p:cNvSpPr>
            <a:spLocks noGrp="1"/>
          </p:cNvSpPr>
          <p:nvPr>
            <p:ph type="title"/>
          </p:nvPr>
        </p:nvSpPr>
        <p:spPr>
          <a:xfrm>
            <a:off x="385763" y="76200"/>
            <a:ext cx="8605837" cy="914400"/>
          </a:xfrm>
        </p:spPr>
        <p:txBody>
          <a:bodyPr/>
          <a:lstStyle/>
          <a:p>
            <a:r>
              <a:rPr lang="en-US" sz="4500" dirty="0"/>
              <a:t>Risk factors for bruxism</a:t>
            </a:r>
          </a:p>
        </p:txBody>
      </p:sp>
      <p:sp>
        <p:nvSpPr>
          <p:cNvPr id="4" name="Rectangle 3">
            <a:extLst>
              <a:ext uri="{FF2B5EF4-FFF2-40B4-BE49-F238E27FC236}">
                <a16:creationId xmlns:a16="http://schemas.microsoft.com/office/drawing/2014/main" id="{154EB54B-8B7D-3B41-9975-8595079B01DE}"/>
              </a:ext>
            </a:extLst>
          </p:cNvPr>
          <p:cNvSpPr/>
          <p:nvPr/>
        </p:nvSpPr>
        <p:spPr>
          <a:xfrm>
            <a:off x="6196205" y="6096000"/>
            <a:ext cx="2947795" cy="276999"/>
          </a:xfrm>
          <a:prstGeom prst="rect">
            <a:avLst/>
          </a:prstGeom>
        </p:spPr>
        <p:txBody>
          <a:bodyPr wrap="none">
            <a:spAutoFit/>
          </a:bodyPr>
          <a:lstStyle/>
          <a:p>
            <a:r>
              <a:rPr lang="en-US" sz="1200" dirty="0" err="1">
                <a:latin typeface="Times New Roman" panose="02020603050405020304" pitchFamily="18" charset="0"/>
              </a:rPr>
              <a:t>Ohayon</a:t>
            </a:r>
            <a:r>
              <a:rPr lang="en-US" sz="1200" dirty="0">
                <a:latin typeface="Times New Roman" panose="02020603050405020304" pitchFamily="18" charset="0"/>
              </a:rPr>
              <a:t> MM et al, </a:t>
            </a:r>
            <a:r>
              <a:rPr lang="en-US" sz="1200" i="1" dirty="0">
                <a:latin typeface="Times New Roman" panose="02020603050405020304" pitchFamily="18" charset="0"/>
              </a:rPr>
              <a:t>CHEST </a:t>
            </a:r>
            <a:r>
              <a:rPr lang="en-US" sz="1200" dirty="0">
                <a:latin typeface="Times New Roman" panose="02020603050405020304" pitchFamily="18" charset="0"/>
              </a:rPr>
              <a:t>2001; 119:53– 61</a:t>
            </a:r>
            <a:endParaRPr lang="en-US" sz="1200" dirty="0"/>
          </a:p>
        </p:txBody>
      </p:sp>
      <p:graphicFrame>
        <p:nvGraphicFramePr>
          <p:cNvPr id="5" name="Table 4">
            <a:extLst>
              <a:ext uri="{FF2B5EF4-FFF2-40B4-BE49-F238E27FC236}">
                <a16:creationId xmlns:a16="http://schemas.microsoft.com/office/drawing/2014/main" id="{5FF8B691-71FA-9A4D-9E59-401FC18EDF9A}"/>
              </a:ext>
            </a:extLst>
          </p:cNvPr>
          <p:cNvGraphicFramePr>
            <a:graphicFrameLocks noGrp="1"/>
          </p:cNvGraphicFramePr>
          <p:nvPr>
            <p:extLst>
              <p:ext uri="{D42A27DB-BD31-4B8C-83A1-F6EECF244321}">
                <p14:modId xmlns:p14="http://schemas.microsoft.com/office/powerpoint/2010/main" val="3961463092"/>
              </p:ext>
            </p:extLst>
          </p:nvPr>
        </p:nvGraphicFramePr>
        <p:xfrm>
          <a:off x="762000" y="2590800"/>
          <a:ext cx="5257800" cy="2860040"/>
        </p:xfrm>
        <a:graphic>
          <a:graphicData uri="http://schemas.openxmlformats.org/drawingml/2006/table">
            <a:tbl>
              <a:tblPr firstRow="1" bandRow="1">
                <a:tableStyleId>{5C22544A-7EE6-4342-B048-85BDC9FD1C3A}</a:tableStyleId>
              </a:tblPr>
              <a:tblGrid>
                <a:gridCol w="3886200">
                  <a:extLst>
                    <a:ext uri="{9D8B030D-6E8A-4147-A177-3AD203B41FA5}">
                      <a16:colId xmlns:a16="http://schemas.microsoft.com/office/drawing/2014/main" val="776509939"/>
                    </a:ext>
                  </a:extLst>
                </a:gridCol>
                <a:gridCol w="1371600">
                  <a:extLst>
                    <a:ext uri="{9D8B030D-6E8A-4147-A177-3AD203B41FA5}">
                      <a16:colId xmlns:a16="http://schemas.microsoft.com/office/drawing/2014/main" val="3492244890"/>
                    </a:ext>
                  </a:extLst>
                </a:gridCol>
              </a:tblGrid>
              <a:tr h="370840">
                <a:tc>
                  <a:txBody>
                    <a:bodyPr/>
                    <a:lstStyle/>
                    <a:p>
                      <a:r>
                        <a:rPr lang="en-US" dirty="0"/>
                        <a:t>Risk Factor</a:t>
                      </a:r>
                    </a:p>
                  </a:txBody>
                  <a:tcPr/>
                </a:tc>
                <a:tc>
                  <a:txBody>
                    <a:bodyPr/>
                    <a:lstStyle/>
                    <a:p>
                      <a:r>
                        <a:rPr lang="en-US" dirty="0"/>
                        <a:t>Odds Ratio</a:t>
                      </a:r>
                    </a:p>
                  </a:txBody>
                  <a:tcPr/>
                </a:tc>
                <a:extLst>
                  <a:ext uri="{0D108BD9-81ED-4DB2-BD59-A6C34878D82A}">
                    <a16:rowId xmlns:a16="http://schemas.microsoft.com/office/drawing/2014/main" val="3934003898"/>
                  </a:ext>
                </a:extLst>
              </a:tr>
              <a:tr h="0">
                <a:tc>
                  <a:txBody>
                    <a:bodyPr/>
                    <a:lstStyle/>
                    <a:p>
                      <a:r>
                        <a:rPr lang="en-US" sz="1800" dirty="0"/>
                        <a:t>OSA  </a:t>
                      </a:r>
                    </a:p>
                  </a:txBody>
                  <a:tcPr/>
                </a:tc>
                <a:tc>
                  <a:txBody>
                    <a:bodyPr/>
                    <a:lstStyle/>
                    <a:p>
                      <a:r>
                        <a:rPr lang="en-US" dirty="0"/>
                        <a:t>1.8</a:t>
                      </a:r>
                    </a:p>
                  </a:txBody>
                  <a:tcPr/>
                </a:tc>
                <a:extLst>
                  <a:ext uri="{0D108BD9-81ED-4DB2-BD59-A6C34878D82A}">
                    <a16:rowId xmlns:a16="http://schemas.microsoft.com/office/drawing/2014/main" val="3720616906"/>
                  </a:ext>
                </a:extLst>
              </a:tr>
              <a:tr h="370840">
                <a:tc>
                  <a:txBody>
                    <a:bodyPr/>
                    <a:lstStyle/>
                    <a:p>
                      <a:r>
                        <a:rPr lang="en-US" sz="1800" dirty="0"/>
                        <a:t>Smoking</a:t>
                      </a:r>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1.8</a:t>
                      </a:r>
                    </a:p>
                  </a:txBody>
                  <a:tcPr/>
                </a:tc>
                <a:extLst>
                  <a:ext uri="{0D108BD9-81ED-4DB2-BD59-A6C34878D82A}">
                    <a16:rowId xmlns:a16="http://schemas.microsoft.com/office/drawing/2014/main" val="3698683765"/>
                  </a:ext>
                </a:extLst>
              </a:tr>
              <a:tr h="370840">
                <a:tc>
                  <a:txBody>
                    <a:bodyPr/>
                    <a:lstStyle/>
                    <a:p>
                      <a:r>
                        <a:rPr lang="en-US" sz="1800" dirty="0"/>
                        <a:t>Caffeine intake </a:t>
                      </a:r>
                      <a:endParaRPr lang="en-US" dirty="0"/>
                    </a:p>
                  </a:txBody>
                  <a:tcPr/>
                </a:tc>
                <a:tc>
                  <a:txBody>
                    <a:bodyPr/>
                    <a:lstStyle/>
                    <a:p>
                      <a:r>
                        <a:rPr lang="en-US" sz="1800" dirty="0"/>
                        <a:t>1.4</a:t>
                      </a:r>
                      <a:endParaRPr lang="en-US" dirty="0"/>
                    </a:p>
                  </a:txBody>
                  <a:tcPr/>
                </a:tc>
                <a:extLst>
                  <a:ext uri="{0D108BD9-81ED-4DB2-BD59-A6C34878D82A}">
                    <a16:rowId xmlns:a16="http://schemas.microsoft.com/office/drawing/2014/main" val="3339220036"/>
                  </a:ext>
                </a:extLst>
              </a:tr>
              <a:tr h="370840">
                <a:tc>
                  <a:txBody>
                    <a:bodyPr/>
                    <a:lstStyle/>
                    <a:p>
                      <a:r>
                        <a:rPr lang="en-US" sz="1800" dirty="0"/>
                        <a:t>Smoking</a:t>
                      </a:r>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t>1.4</a:t>
                      </a:r>
                    </a:p>
                  </a:txBody>
                  <a:tcPr/>
                </a:tc>
                <a:extLst>
                  <a:ext uri="{0D108BD9-81ED-4DB2-BD59-A6C34878D82A}">
                    <a16:rowId xmlns:a16="http://schemas.microsoft.com/office/drawing/2014/main" val="1842519003"/>
                  </a:ext>
                </a:extLst>
              </a:tr>
              <a:tr h="370840">
                <a:tc>
                  <a:txBody>
                    <a:bodyPr/>
                    <a:lstStyle/>
                    <a:p>
                      <a:r>
                        <a:rPr lang="en-US" sz="1800" dirty="0"/>
                        <a:t>Anxiety</a:t>
                      </a:r>
                      <a:endParaRPr lang="en-US" dirty="0"/>
                    </a:p>
                  </a:txBody>
                  <a:tcPr/>
                </a:tc>
                <a:tc>
                  <a:txBody>
                    <a:bodyPr/>
                    <a:lstStyle/>
                    <a:p>
                      <a:r>
                        <a:rPr lang="en-US" sz="1800" dirty="0"/>
                        <a:t>1.3</a:t>
                      </a:r>
                      <a:endParaRPr lang="en-US" dirty="0"/>
                    </a:p>
                  </a:txBody>
                  <a:tcPr/>
                </a:tc>
                <a:extLst>
                  <a:ext uri="{0D108BD9-81ED-4DB2-BD59-A6C34878D82A}">
                    <a16:rowId xmlns:a16="http://schemas.microsoft.com/office/drawing/2014/main" val="646398830"/>
                  </a:ext>
                </a:extLst>
              </a:tr>
              <a:tr h="370840">
                <a:tc>
                  <a:txBody>
                    <a:bodyPr/>
                    <a:lstStyle/>
                    <a:p>
                      <a:r>
                        <a:rPr lang="en-US" sz="1800" dirty="0"/>
                        <a:t>Highly stressful life circumstances </a:t>
                      </a:r>
                      <a:endParaRPr lang="en-US" dirty="0"/>
                    </a:p>
                  </a:txBody>
                  <a:tcPr/>
                </a:tc>
                <a:tc>
                  <a:txBody>
                    <a:bodyPr/>
                    <a:lstStyle/>
                    <a:p>
                      <a:r>
                        <a:rPr lang="en-US" sz="1800" dirty="0"/>
                        <a:t>1.3</a:t>
                      </a:r>
                      <a:endParaRPr lang="en-US" dirty="0"/>
                    </a:p>
                  </a:txBody>
                  <a:tcPr/>
                </a:tc>
                <a:extLst>
                  <a:ext uri="{0D108BD9-81ED-4DB2-BD59-A6C34878D82A}">
                    <a16:rowId xmlns:a16="http://schemas.microsoft.com/office/drawing/2014/main" val="1460044706"/>
                  </a:ext>
                </a:extLst>
              </a:tr>
            </a:tbl>
          </a:graphicData>
        </a:graphic>
      </p:graphicFrame>
      <p:sp>
        <p:nvSpPr>
          <p:cNvPr id="6" name="TextBox 5">
            <a:extLst>
              <a:ext uri="{FF2B5EF4-FFF2-40B4-BE49-F238E27FC236}">
                <a16:creationId xmlns:a16="http://schemas.microsoft.com/office/drawing/2014/main" id="{B86892BC-F811-074E-975F-25B228743D35}"/>
              </a:ext>
            </a:extLst>
          </p:cNvPr>
          <p:cNvSpPr txBox="1"/>
          <p:nvPr/>
        </p:nvSpPr>
        <p:spPr>
          <a:xfrm>
            <a:off x="1066800" y="1524000"/>
            <a:ext cx="7086600" cy="4524316"/>
          </a:xfrm>
          <a:prstGeom prst="rect">
            <a:avLst/>
          </a:prstGeom>
          <a:noFill/>
        </p:spPr>
        <p:txBody>
          <a:bodyPr wrap="square" rtlCol="0">
            <a:spAutoFit/>
          </a:bodyPr>
          <a:lstStyle/>
          <a:p>
            <a:pPr marL="285750" indent="-285750">
              <a:buFont typeface="Arial" panose="020B0604020202020204" pitchFamily="34" charset="0"/>
              <a:buChar char="•"/>
            </a:pPr>
            <a:r>
              <a:rPr lang="en-US" dirty="0"/>
              <a:t>Certain medications/substances</a:t>
            </a:r>
          </a:p>
          <a:p>
            <a:pPr marL="742950" lvl="1" indent="-285750">
              <a:buFont typeface="Arial" panose="020B0604020202020204" pitchFamily="34" charset="0"/>
              <a:buChar char="•"/>
            </a:pPr>
            <a:r>
              <a:rPr lang="en-US" dirty="0"/>
              <a:t>amphetamines, antipsychotics, antidepressants</a:t>
            </a:r>
          </a:p>
          <a:p>
            <a:pPr marL="285750" indent="-285750">
              <a:buFont typeface="Arial" panose="020B0604020202020204" pitchFamily="34" charset="0"/>
              <a:buChar char="•"/>
            </a:pPr>
            <a:r>
              <a:rPr lang="en-US" dirty="0"/>
              <a:t>Neurologic/psychiatric disorders (ADHD, Down syndrome)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solidFill>
                  <a:srgbClr val="FF0000"/>
                </a:solidFill>
              </a:rPr>
              <a:t>Nothing to do with anatomical factors like dental occlusion!</a:t>
            </a:r>
          </a:p>
        </p:txBody>
      </p:sp>
    </p:spTree>
    <p:extLst>
      <p:ext uri="{BB962C8B-B14F-4D97-AF65-F5344CB8AC3E}">
        <p14:creationId xmlns:p14="http://schemas.microsoft.com/office/powerpoint/2010/main" val="35714770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FCDAE-19C1-4ECC-9554-CF51451D2F33}"/>
              </a:ext>
            </a:extLst>
          </p:cNvPr>
          <p:cNvSpPr>
            <a:spLocks noGrp="1"/>
          </p:cNvSpPr>
          <p:nvPr>
            <p:ph type="title"/>
          </p:nvPr>
        </p:nvSpPr>
        <p:spPr>
          <a:xfrm>
            <a:off x="385763" y="76200"/>
            <a:ext cx="8605837" cy="914400"/>
          </a:xfrm>
        </p:spPr>
        <p:txBody>
          <a:bodyPr/>
          <a:lstStyle/>
          <a:p>
            <a:r>
              <a:rPr lang="en-US" sz="4500" dirty="0"/>
              <a:t>Treating Bruxism</a:t>
            </a:r>
          </a:p>
        </p:txBody>
      </p:sp>
      <p:sp>
        <p:nvSpPr>
          <p:cNvPr id="3" name="Content Placeholder 2">
            <a:extLst>
              <a:ext uri="{FF2B5EF4-FFF2-40B4-BE49-F238E27FC236}">
                <a16:creationId xmlns:a16="http://schemas.microsoft.com/office/drawing/2014/main" id="{2C593083-2D81-412C-8A59-A94811C7CCBB}"/>
              </a:ext>
            </a:extLst>
          </p:cNvPr>
          <p:cNvSpPr>
            <a:spLocks noGrp="1"/>
          </p:cNvSpPr>
          <p:nvPr>
            <p:ph idx="1"/>
          </p:nvPr>
        </p:nvSpPr>
        <p:spPr>
          <a:xfrm>
            <a:off x="609600" y="1524000"/>
            <a:ext cx="7772400" cy="4127500"/>
          </a:xfrm>
        </p:spPr>
        <p:txBody>
          <a:bodyPr/>
          <a:lstStyle/>
          <a:p>
            <a:r>
              <a:rPr lang="en-US" sz="2400" dirty="0"/>
              <a:t>Goal to reduce the tooth grinding sound &amp; tooth destruction, prevent/alleviate temporomandibular disorder discomfort/headache</a:t>
            </a:r>
          </a:p>
          <a:p>
            <a:r>
              <a:rPr lang="en-US" sz="2400" dirty="0"/>
              <a:t>Evidence for behavioral strategies is mixed </a:t>
            </a:r>
            <a:r>
              <a:rPr lang="en-US" sz="1700" dirty="0"/>
              <a:t>(avoiding triggers, relaxation techniques, biofeedback)</a:t>
            </a:r>
          </a:p>
          <a:p>
            <a:r>
              <a:rPr lang="en-US" sz="2400" dirty="0"/>
              <a:t>Occlusal splints to protect dental surfaces</a:t>
            </a:r>
          </a:p>
          <a:p>
            <a:r>
              <a:rPr lang="en-US" sz="2400" dirty="0"/>
              <a:t>Several medications have been tried, none consistently improve symptoms or bruxism on EMG</a:t>
            </a:r>
          </a:p>
        </p:txBody>
      </p:sp>
      <p:pic>
        <p:nvPicPr>
          <p:cNvPr id="4" name="Picture 3">
            <a:extLst>
              <a:ext uri="{FF2B5EF4-FFF2-40B4-BE49-F238E27FC236}">
                <a16:creationId xmlns:a16="http://schemas.microsoft.com/office/drawing/2014/main" id="{278238A8-1522-274B-B964-364925570B15}"/>
              </a:ext>
            </a:extLst>
          </p:cNvPr>
          <p:cNvPicPr>
            <a:picLocks noChangeAspect="1"/>
          </p:cNvPicPr>
          <p:nvPr/>
        </p:nvPicPr>
        <p:blipFill rotWithShape="1">
          <a:blip r:embed="rId3"/>
          <a:srcRect l="8283" t="1" r="5828" b="14793"/>
          <a:stretch/>
        </p:blipFill>
        <p:spPr>
          <a:xfrm>
            <a:off x="6983790" y="4648200"/>
            <a:ext cx="2133600" cy="1770379"/>
          </a:xfrm>
          <a:prstGeom prst="rect">
            <a:avLst/>
          </a:prstGeom>
        </p:spPr>
      </p:pic>
      <p:pic>
        <p:nvPicPr>
          <p:cNvPr id="5" name="Picture 4"/>
          <p:cNvPicPr>
            <a:picLocks noChangeAspect="1"/>
          </p:cNvPicPr>
          <p:nvPr/>
        </p:nvPicPr>
        <p:blipFill>
          <a:blip r:embed="rId4"/>
          <a:stretch>
            <a:fillRect/>
          </a:stretch>
        </p:blipFill>
        <p:spPr>
          <a:xfrm>
            <a:off x="3423795" y="4724400"/>
            <a:ext cx="3205605" cy="1583335"/>
          </a:xfrm>
          <a:prstGeom prst="rect">
            <a:avLst/>
          </a:prstGeom>
        </p:spPr>
      </p:pic>
      <p:pic>
        <p:nvPicPr>
          <p:cNvPr id="6" name="Picture 5"/>
          <p:cNvPicPr>
            <a:picLocks noChangeAspect="1"/>
          </p:cNvPicPr>
          <p:nvPr/>
        </p:nvPicPr>
        <p:blipFill>
          <a:blip r:embed="rId5"/>
          <a:stretch>
            <a:fillRect/>
          </a:stretch>
        </p:blipFill>
        <p:spPr>
          <a:xfrm>
            <a:off x="152400" y="5029200"/>
            <a:ext cx="2819400" cy="1273277"/>
          </a:xfrm>
          <a:prstGeom prst="rect">
            <a:avLst/>
          </a:prstGeom>
        </p:spPr>
      </p:pic>
    </p:spTree>
    <p:extLst>
      <p:ext uri="{BB962C8B-B14F-4D97-AF65-F5344CB8AC3E}">
        <p14:creationId xmlns:p14="http://schemas.microsoft.com/office/powerpoint/2010/main" val="22929017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FCDAE-19C1-4ECC-9554-CF51451D2F33}"/>
              </a:ext>
            </a:extLst>
          </p:cNvPr>
          <p:cNvSpPr>
            <a:spLocks noGrp="1"/>
          </p:cNvSpPr>
          <p:nvPr>
            <p:ph type="title"/>
          </p:nvPr>
        </p:nvSpPr>
        <p:spPr>
          <a:xfrm>
            <a:off x="385763" y="76200"/>
            <a:ext cx="8605837" cy="914400"/>
          </a:xfrm>
        </p:spPr>
        <p:txBody>
          <a:bodyPr/>
          <a:lstStyle/>
          <a:p>
            <a:r>
              <a:rPr lang="en-US" sz="4500" dirty="0"/>
              <a:t>Treating Bruxism</a:t>
            </a:r>
          </a:p>
        </p:txBody>
      </p:sp>
      <p:sp>
        <p:nvSpPr>
          <p:cNvPr id="3" name="Content Placeholder 2">
            <a:extLst>
              <a:ext uri="{FF2B5EF4-FFF2-40B4-BE49-F238E27FC236}">
                <a16:creationId xmlns:a16="http://schemas.microsoft.com/office/drawing/2014/main" id="{2C593083-2D81-412C-8A59-A94811C7CCBB}"/>
              </a:ext>
            </a:extLst>
          </p:cNvPr>
          <p:cNvSpPr>
            <a:spLocks noGrp="1"/>
          </p:cNvSpPr>
          <p:nvPr>
            <p:ph idx="1"/>
          </p:nvPr>
        </p:nvSpPr>
        <p:spPr>
          <a:xfrm>
            <a:off x="4495800" y="1676400"/>
            <a:ext cx="4038600" cy="4127500"/>
          </a:xfrm>
        </p:spPr>
        <p:txBody>
          <a:bodyPr/>
          <a:lstStyle/>
          <a:p>
            <a:r>
              <a:rPr lang="en-US" sz="2600" dirty="0"/>
              <a:t>CPAP for patients with OSA in addition to bruxism</a:t>
            </a:r>
          </a:p>
          <a:p>
            <a:endParaRPr lang="en-US" sz="2600" dirty="0"/>
          </a:p>
          <a:p>
            <a:r>
              <a:rPr lang="en-US" sz="2600" dirty="0"/>
              <a:t>When sleep bruxism is related to OSA, successful treatment of breathing abnormalities may eliminate bruxism during sleep</a:t>
            </a:r>
          </a:p>
        </p:txBody>
      </p:sp>
      <p:pic>
        <p:nvPicPr>
          <p:cNvPr id="7" name="Picture 6">
            <a:extLst>
              <a:ext uri="{FF2B5EF4-FFF2-40B4-BE49-F238E27FC236}">
                <a16:creationId xmlns:a16="http://schemas.microsoft.com/office/drawing/2014/main" id="{5C24015D-5CED-3248-BD9F-C9FC860CB42B}"/>
              </a:ext>
            </a:extLst>
          </p:cNvPr>
          <p:cNvPicPr>
            <a:picLocks noChangeAspect="1"/>
          </p:cNvPicPr>
          <p:nvPr/>
        </p:nvPicPr>
        <p:blipFill rotWithShape="1">
          <a:blip r:embed="rId3"/>
          <a:srcRect l="14706" t="9025" r="46471"/>
          <a:stretch/>
        </p:blipFill>
        <p:spPr>
          <a:xfrm>
            <a:off x="953123" y="1905000"/>
            <a:ext cx="2399677" cy="3390453"/>
          </a:xfrm>
          <a:prstGeom prst="rect">
            <a:avLst/>
          </a:prstGeom>
        </p:spPr>
      </p:pic>
      <p:sp>
        <p:nvSpPr>
          <p:cNvPr id="6" name="Rectangle 5">
            <a:extLst>
              <a:ext uri="{FF2B5EF4-FFF2-40B4-BE49-F238E27FC236}">
                <a16:creationId xmlns:a16="http://schemas.microsoft.com/office/drawing/2014/main" id="{81E1D33C-5308-1F46-A7B9-13E257AF1D6F}"/>
              </a:ext>
            </a:extLst>
          </p:cNvPr>
          <p:cNvSpPr/>
          <p:nvPr/>
        </p:nvSpPr>
        <p:spPr>
          <a:xfrm>
            <a:off x="5754636" y="6123801"/>
            <a:ext cx="3465564" cy="276999"/>
          </a:xfrm>
          <a:prstGeom prst="rect">
            <a:avLst/>
          </a:prstGeom>
        </p:spPr>
        <p:txBody>
          <a:bodyPr wrap="none">
            <a:spAutoFit/>
          </a:bodyPr>
          <a:lstStyle/>
          <a:p>
            <a:r>
              <a:rPr lang="en-US" sz="1200" dirty="0" err="1">
                <a:latin typeface="Times New Roman" panose="02020603050405020304" pitchFamily="18" charset="0"/>
              </a:rPr>
              <a:t>Oksenberg</a:t>
            </a:r>
            <a:r>
              <a:rPr lang="en-US" sz="1200" dirty="0">
                <a:latin typeface="Times New Roman" panose="02020603050405020304" pitchFamily="18" charset="0"/>
              </a:rPr>
              <a:t> A et al</a:t>
            </a:r>
            <a:r>
              <a:rPr lang="en-US" sz="1200" i="1" dirty="0">
                <a:latin typeface="Times New Roman" panose="02020603050405020304" pitchFamily="18" charset="0"/>
              </a:rPr>
              <a:t>, Sleep Medicine </a:t>
            </a:r>
            <a:r>
              <a:rPr lang="en-US" sz="1200" dirty="0">
                <a:latin typeface="Times New Roman" panose="02020603050405020304" pitchFamily="18" charset="0"/>
              </a:rPr>
              <a:t>3 (2002) 513–515</a:t>
            </a:r>
            <a:endParaRPr lang="en-US" sz="1200" dirty="0"/>
          </a:p>
        </p:txBody>
      </p:sp>
    </p:spTree>
    <p:extLst>
      <p:ext uri="{BB962C8B-B14F-4D97-AF65-F5344CB8AC3E}">
        <p14:creationId xmlns:p14="http://schemas.microsoft.com/office/powerpoint/2010/main" val="30686339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FCDAE-19C1-4ECC-9554-CF51451D2F33}"/>
              </a:ext>
            </a:extLst>
          </p:cNvPr>
          <p:cNvSpPr>
            <a:spLocks noGrp="1"/>
          </p:cNvSpPr>
          <p:nvPr>
            <p:ph type="title"/>
          </p:nvPr>
        </p:nvSpPr>
        <p:spPr>
          <a:xfrm>
            <a:off x="385763" y="76200"/>
            <a:ext cx="8605837" cy="914400"/>
          </a:xfrm>
        </p:spPr>
        <p:txBody>
          <a:bodyPr/>
          <a:lstStyle/>
          <a:p>
            <a:r>
              <a:rPr lang="en-US" sz="4500" dirty="0"/>
              <a:t>Case #3</a:t>
            </a:r>
          </a:p>
        </p:txBody>
      </p:sp>
      <p:sp>
        <p:nvSpPr>
          <p:cNvPr id="3" name="Content Placeholder 2">
            <a:extLst>
              <a:ext uri="{FF2B5EF4-FFF2-40B4-BE49-F238E27FC236}">
                <a16:creationId xmlns:a16="http://schemas.microsoft.com/office/drawing/2014/main" id="{2C593083-2D81-412C-8A59-A94811C7CCBB}"/>
              </a:ext>
            </a:extLst>
          </p:cNvPr>
          <p:cNvSpPr>
            <a:spLocks noGrp="1"/>
          </p:cNvSpPr>
          <p:nvPr>
            <p:ph idx="1"/>
          </p:nvPr>
        </p:nvSpPr>
        <p:spPr>
          <a:xfrm>
            <a:off x="538163" y="1981200"/>
            <a:ext cx="8123237" cy="4127500"/>
          </a:xfrm>
        </p:spPr>
        <p:txBody>
          <a:bodyPr/>
          <a:lstStyle/>
          <a:p>
            <a:r>
              <a:rPr lang="en-US" sz="2600" b="1" dirty="0"/>
              <a:t>R</a:t>
            </a:r>
            <a:r>
              <a:rPr lang="en-US" sz="2600" dirty="0"/>
              <a:t>achel </a:t>
            </a:r>
            <a:r>
              <a:rPr lang="en-US" sz="2600" b="1" dirty="0"/>
              <a:t>L</a:t>
            </a:r>
            <a:r>
              <a:rPr lang="en-US" sz="2600" dirty="0"/>
              <a:t>. </a:t>
            </a:r>
            <a:r>
              <a:rPr lang="en-US" sz="2600" b="1" dirty="0"/>
              <a:t>S</a:t>
            </a:r>
            <a:r>
              <a:rPr lang="en-US" sz="2600" dirty="0"/>
              <a:t>mith is a 32 </a:t>
            </a:r>
            <a:r>
              <a:rPr lang="en-US" sz="2600" dirty="0" err="1"/>
              <a:t>yo</a:t>
            </a:r>
            <a:r>
              <a:rPr lang="en-US" sz="2600" dirty="0"/>
              <a:t> woman with unrefreshing sleep for the past 5 years, worsened during her recent pregnancy.  She describes feeling “like ants are crawling up my legs” prior to falling asleep.  Symptoms worsened during her recent pregnancy.   She notices that symptoms are worse when she doesn’t get enough sleep.  Her symptoms were also worse when she took Benadryl for a stuffy nose last week.</a:t>
            </a:r>
            <a:endParaRPr lang="en-US" sz="2600" b="1" dirty="0"/>
          </a:p>
        </p:txBody>
      </p:sp>
    </p:spTree>
    <p:extLst>
      <p:ext uri="{BB962C8B-B14F-4D97-AF65-F5344CB8AC3E}">
        <p14:creationId xmlns:p14="http://schemas.microsoft.com/office/powerpoint/2010/main" val="13205037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latin typeface="+mn-lt"/>
                <a:cs typeface="Cambria"/>
              </a:rPr>
              <a:t>Restless Legs Syndrome (RLS)</a:t>
            </a:r>
          </a:p>
        </p:txBody>
      </p:sp>
      <p:sp>
        <p:nvSpPr>
          <p:cNvPr id="3" name="Content Placeholder 2"/>
          <p:cNvSpPr>
            <a:spLocks noGrp="1"/>
          </p:cNvSpPr>
          <p:nvPr>
            <p:ph idx="1"/>
          </p:nvPr>
        </p:nvSpPr>
        <p:spPr>
          <a:xfrm>
            <a:off x="533401" y="2362200"/>
            <a:ext cx="6781800" cy="3962400"/>
          </a:xfrm>
        </p:spPr>
        <p:txBody>
          <a:bodyPr>
            <a:normAutofit/>
          </a:bodyPr>
          <a:lstStyle/>
          <a:p>
            <a:r>
              <a:rPr lang="en-US" sz="2800" dirty="0"/>
              <a:t>Unpleasant, uncomfortable urge to move the legs</a:t>
            </a:r>
          </a:p>
          <a:p>
            <a:pPr lvl="1"/>
            <a:r>
              <a:rPr lang="en-US" sz="2400" dirty="0"/>
              <a:t>Worst when </a:t>
            </a:r>
            <a:r>
              <a:rPr lang="en-US" sz="2400" i="1" dirty="0"/>
              <a:t>inactive &amp; in evening</a:t>
            </a:r>
          </a:p>
          <a:p>
            <a:pPr lvl="1"/>
            <a:r>
              <a:rPr lang="en-US" sz="2400" dirty="0"/>
              <a:t>Relieved with movement</a:t>
            </a:r>
          </a:p>
          <a:p>
            <a:endParaRPr lang="en-US" sz="2800" dirty="0"/>
          </a:p>
          <a:p>
            <a:r>
              <a:rPr lang="en-US" sz="2800" dirty="0"/>
              <a:t>May affect upper extremities as well</a:t>
            </a:r>
          </a:p>
          <a:p>
            <a:pPr marL="0" indent="0">
              <a:buNone/>
            </a:pPr>
            <a:endParaRPr lang="en-US" sz="2800" dirty="0"/>
          </a:p>
        </p:txBody>
      </p:sp>
      <p:pic>
        <p:nvPicPr>
          <p:cNvPr id="6" name="Picture 5"/>
          <p:cNvPicPr>
            <a:picLocks noChangeAspect="1"/>
          </p:cNvPicPr>
          <p:nvPr/>
        </p:nvPicPr>
        <p:blipFill rotWithShape="1">
          <a:blip r:embed="rId3"/>
          <a:srcRect t="2617" b="4567"/>
          <a:stretch/>
        </p:blipFill>
        <p:spPr>
          <a:xfrm>
            <a:off x="7467600" y="228600"/>
            <a:ext cx="1371600" cy="2911526"/>
          </a:xfrm>
          <a:prstGeom prst="rect">
            <a:avLst/>
          </a:prstGeom>
        </p:spPr>
      </p:pic>
    </p:spTree>
    <p:extLst>
      <p:ext uri="{BB962C8B-B14F-4D97-AF65-F5344CB8AC3E}">
        <p14:creationId xmlns:p14="http://schemas.microsoft.com/office/powerpoint/2010/main" val="1495079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RLS: Background</a:t>
            </a:r>
          </a:p>
        </p:txBody>
      </p:sp>
      <p:sp>
        <p:nvSpPr>
          <p:cNvPr id="3" name="Content Placeholder 2"/>
          <p:cNvSpPr>
            <a:spLocks noGrp="1"/>
          </p:cNvSpPr>
          <p:nvPr>
            <p:ph idx="1"/>
          </p:nvPr>
        </p:nvSpPr>
        <p:spPr>
          <a:xfrm>
            <a:off x="457200" y="2057400"/>
            <a:ext cx="8458200" cy="4068763"/>
          </a:xfrm>
        </p:spPr>
        <p:txBody>
          <a:bodyPr>
            <a:normAutofit/>
          </a:bodyPr>
          <a:lstStyle/>
          <a:p>
            <a:r>
              <a:rPr lang="en-US" sz="2600" dirty="0"/>
              <a:t>~7% of US adults; clinically significant in 2-3%</a:t>
            </a:r>
          </a:p>
          <a:p>
            <a:r>
              <a:rPr lang="en-US" sz="2600" dirty="0"/>
              <a:t>Most prevalent in Northern European countries</a:t>
            </a:r>
          </a:p>
          <a:p>
            <a:r>
              <a:rPr lang="en-US" sz="2600" dirty="0"/>
              <a:t>Can start at any age from childhood into late adult life</a:t>
            </a:r>
          </a:p>
          <a:p>
            <a:r>
              <a:rPr lang="en-US" sz="2600" dirty="0"/>
              <a:t>Strong genetic component (+ Family </a:t>
            </a:r>
            <a:r>
              <a:rPr lang="en-US" sz="2600" dirty="0" err="1"/>
              <a:t>Hx</a:t>
            </a:r>
            <a:r>
              <a:rPr lang="en-US" sz="2600" dirty="0"/>
              <a:t> in 50%)</a:t>
            </a:r>
          </a:p>
          <a:p>
            <a:r>
              <a:rPr lang="en-US" sz="2600" dirty="0"/>
              <a:t>Significant impact on quality of life and possible risk factor for cardiovascular disease</a:t>
            </a:r>
          </a:p>
        </p:txBody>
      </p:sp>
    </p:spTree>
    <p:extLst>
      <p:ext uri="{BB962C8B-B14F-4D97-AF65-F5344CB8AC3E}">
        <p14:creationId xmlns:p14="http://schemas.microsoft.com/office/powerpoint/2010/main" val="4052600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a:t>RLS: Etiology</a:t>
            </a:r>
          </a:p>
        </p:txBody>
      </p:sp>
      <p:sp>
        <p:nvSpPr>
          <p:cNvPr id="3" name="Content Placeholder 2"/>
          <p:cNvSpPr>
            <a:spLocks noGrp="1"/>
          </p:cNvSpPr>
          <p:nvPr>
            <p:ph idx="1"/>
          </p:nvPr>
        </p:nvSpPr>
        <p:spPr>
          <a:xfrm>
            <a:off x="-228600" y="2484437"/>
            <a:ext cx="8458200" cy="4373563"/>
          </a:xfrm>
        </p:spPr>
        <p:txBody>
          <a:bodyPr>
            <a:normAutofit/>
          </a:bodyPr>
          <a:lstStyle/>
          <a:p>
            <a:pPr lvl="1"/>
            <a:r>
              <a:rPr lang="en-US" sz="3200" b="1" dirty="0"/>
              <a:t>Reduced central iron stores</a:t>
            </a:r>
          </a:p>
          <a:p>
            <a:pPr lvl="2"/>
            <a:r>
              <a:rPr lang="en-US" dirty="0"/>
              <a:t>Lower ferritin in cerebrospinal fluid</a:t>
            </a:r>
          </a:p>
          <a:p>
            <a:pPr lvl="2"/>
            <a:r>
              <a:rPr lang="en-US" dirty="0"/>
              <a:t>Reduced iron stores on brain MRI</a:t>
            </a:r>
          </a:p>
          <a:p>
            <a:pPr lvl="2"/>
            <a:endParaRPr lang="en-US" dirty="0"/>
          </a:p>
          <a:p>
            <a:pPr lvl="2"/>
            <a:endParaRPr lang="en-US" dirty="0"/>
          </a:p>
          <a:p>
            <a:pPr lvl="1"/>
            <a:r>
              <a:rPr lang="en-US" sz="3200" b="1" dirty="0"/>
              <a:t>Altered dopamine signaling</a:t>
            </a:r>
          </a:p>
          <a:p>
            <a:pPr lvl="2"/>
            <a:r>
              <a:rPr lang="en-US" dirty="0"/>
              <a:t>RLS </a:t>
            </a:r>
            <a:r>
              <a:rPr lang="en-US" dirty="0" err="1"/>
              <a:t>Sx</a:t>
            </a:r>
            <a:r>
              <a:rPr lang="en-US" dirty="0"/>
              <a:t> improve with dopaminergic therapy</a:t>
            </a:r>
          </a:p>
        </p:txBody>
      </p:sp>
      <p:pic>
        <p:nvPicPr>
          <p:cNvPr id="4" name="Picture 3"/>
          <p:cNvPicPr>
            <a:picLocks noChangeAspect="1"/>
          </p:cNvPicPr>
          <p:nvPr/>
        </p:nvPicPr>
        <p:blipFill>
          <a:blip r:embed="rId3"/>
          <a:stretch>
            <a:fillRect/>
          </a:stretch>
        </p:blipFill>
        <p:spPr>
          <a:xfrm>
            <a:off x="6191250" y="4793109"/>
            <a:ext cx="1752600" cy="928124"/>
          </a:xfrm>
          <a:prstGeom prst="rect">
            <a:avLst/>
          </a:prstGeom>
        </p:spPr>
      </p:pic>
      <p:pic>
        <p:nvPicPr>
          <p:cNvPr id="6" name="Picture 5"/>
          <p:cNvPicPr>
            <a:picLocks noChangeAspect="1"/>
          </p:cNvPicPr>
          <p:nvPr/>
        </p:nvPicPr>
        <p:blipFill>
          <a:blip r:embed="rId4"/>
          <a:stretch>
            <a:fillRect/>
          </a:stretch>
        </p:blipFill>
        <p:spPr>
          <a:xfrm>
            <a:off x="6643511" y="2135305"/>
            <a:ext cx="1600200" cy="1591005"/>
          </a:xfrm>
          <a:prstGeom prst="rect">
            <a:avLst/>
          </a:prstGeom>
        </p:spPr>
      </p:pic>
      <p:pic>
        <p:nvPicPr>
          <p:cNvPr id="5" name="Picture 4"/>
          <p:cNvPicPr>
            <a:picLocks noChangeAspect="1"/>
          </p:cNvPicPr>
          <p:nvPr/>
        </p:nvPicPr>
        <p:blipFill>
          <a:blip r:embed="rId5"/>
          <a:stretch>
            <a:fillRect/>
          </a:stretch>
        </p:blipFill>
        <p:spPr>
          <a:xfrm>
            <a:off x="5016500" y="6438900"/>
            <a:ext cx="4102100" cy="419100"/>
          </a:xfrm>
          <a:prstGeom prst="rect">
            <a:avLst/>
          </a:prstGeom>
        </p:spPr>
      </p:pic>
    </p:spTree>
    <p:extLst>
      <p:ext uri="{BB962C8B-B14F-4D97-AF65-F5344CB8AC3E}">
        <p14:creationId xmlns:p14="http://schemas.microsoft.com/office/powerpoint/2010/main" val="629353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500"/>
                                        <p:tgtEl>
                                          <p:spTgt spid="3">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dissolve">
                                      <p:cBhvr>
                                        <p:cTn id="21" dur="500"/>
                                        <p:tgtEl>
                                          <p:spTgt spid="3">
                                            <p:txEl>
                                              <p:pRg st="5" end="5"/>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dissolve">
                                      <p:cBhvr>
                                        <p:cTn id="24" dur="500"/>
                                        <p:tgtEl>
                                          <p:spTgt spid="3">
                                            <p:txEl>
                                              <p:pRg st="6" end="6"/>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dissolv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RLS: Evaluation</a:t>
            </a:r>
          </a:p>
        </p:txBody>
      </p:sp>
      <p:sp>
        <p:nvSpPr>
          <p:cNvPr id="3" name="Content Placeholder 2"/>
          <p:cNvSpPr>
            <a:spLocks noGrp="1"/>
          </p:cNvSpPr>
          <p:nvPr>
            <p:ph idx="1"/>
          </p:nvPr>
        </p:nvSpPr>
        <p:spPr/>
        <p:txBody>
          <a:bodyPr/>
          <a:lstStyle/>
          <a:p>
            <a:r>
              <a:rPr lang="en-US" sz="2700" dirty="0">
                <a:solidFill>
                  <a:schemeClr val="tx1"/>
                </a:solidFill>
              </a:rPr>
              <a:t>Diagnosis based on </a:t>
            </a:r>
            <a:r>
              <a:rPr lang="en-US" sz="2700" u="sng" dirty="0">
                <a:solidFill>
                  <a:schemeClr val="tx1"/>
                </a:solidFill>
              </a:rPr>
              <a:t>symptoms, not PSG</a:t>
            </a:r>
            <a:r>
              <a:rPr lang="en-US" sz="2700" dirty="0">
                <a:solidFill>
                  <a:schemeClr val="tx1"/>
                </a:solidFill>
              </a:rPr>
              <a:t> </a:t>
            </a:r>
          </a:p>
          <a:p>
            <a:r>
              <a:rPr lang="en-US" sz="2700" dirty="0">
                <a:solidFill>
                  <a:schemeClr val="tx1"/>
                </a:solidFill>
              </a:rPr>
              <a:t>&gt;80% of RLS pts will have PLMs on PSG</a:t>
            </a:r>
          </a:p>
          <a:p>
            <a:r>
              <a:rPr lang="en-US" sz="2700" dirty="0">
                <a:solidFill>
                  <a:srgbClr val="FF0000"/>
                </a:solidFill>
              </a:rPr>
              <a:t>RLS ≠ PLMD (mutually exclusive)  </a:t>
            </a:r>
          </a:p>
          <a:p>
            <a:endParaRPr lang="en-US" dirty="0"/>
          </a:p>
          <a:p>
            <a:endParaRPr lang="en-US" dirty="0"/>
          </a:p>
        </p:txBody>
      </p:sp>
      <p:pic>
        <p:nvPicPr>
          <p:cNvPr id="4" name="Picture 3"/>
          <p:cNvPicPr>
            <a:picLocks noChangeAspect="1"/>
          </p:cNvPicPr>
          <p:nvPr/>
        </p:nvPicPr>
        <p:blipFill>
          <a:blip r:embed="rId2"/>
          <a:stretch>
            <a:fillRect/>
          </a:stretch>
        </p:blipFill>
        <p:spPr>
          <a:xfrm>
            <a:off x="1905000" y="3408477"/>
            <a:ext cx="5029556" cy="2677645"/>
          </a:xfrm>
          <a:prstGeom prst="rect">
            <a:avLst/>
          </a:prstGeom>
        </p:spPr>
      </p:pic>
    </p:spTree>
    <p:extLst>
      <p:ext uri="{BB962C8B-B14F-4D97-AF65-F5344CB8AC3E}">
        <p14:creationId xmlns:p14="http://schemas.microsoft.com/office/powerpoint/2010/main" val="15648088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6400800"/>
            <a:ext cx="8648521" cy="369332"/>
          </a:xfrm>
          <a:prstGeom prst="rect">
            <a:avLst/>
          </a:prstGeom>
        </p:spPr>
        <p:txBody>
          <a:bodyPr wrap="none">
            <a:spAutoFit/>
          </a:bodyPr>
          <a:lstStyle/>
          <a:p>
            <a:r>
              <a:rPr lang="en-US" dirty="0"/>
              <a:t>2012 Revised </a:t>
            </a:r>
            <a:r>
              <a:rPr lang="en-US" i="1" dirty="0"/>
              <a:t>International Restless Legs Syndrome Study Group Diagnostic Criteria</a:t>
            </a:r>
            <a:r>
              <a:rPr lang="en-US" dirty="0"/>
              <a:t> for RLS</a:t>
            </a:r>
          </a:p>
        </p:txBody>
      </p:sp>
      <p:pic>
        <p:nvPicPr>
          <p:cNvPr id="7" name="Picture 6"/>
          <p:cNvPicPr>
            <a:picLocks noChangeAspect="1"/>
          </p:cNvPicPr>
          <p:nvPr/>
        </p:nvPicPr>
        <p:blipFill>
          <a:blip r:embed="rId3"/>
          <a:stretch>
            <a:fillRect/>
          </a:stretch>
        </p:blipFill>
        <p:spPr>
          <a:xfrm>
            <a:off x="25400" y="1600200"/>
            <a:ext cx="9144000" cy="4295096"/>
          </a:xfrm>
          <a:prstGeom prst="rect">
            <a:avLst/>
          </a:prstGeom>
        </p:spPr>
      </p:pic>
      <p:sp>
        <p:nvSpPr>
          <p:cNvPr id="6" name="Rectangle 5"/>
          <p:cNvSpPr/>
          <p:nvPr/>
        </p:nvSpPr>
        <p:spPr>
          <a:xfrm>
            <a:off x="8466" y="1600200"/>
            <a:ext cx="9135533" cy="609600"/>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5400" y="4419600"/>
            <a:ext cx="9135533" cy="762000"/>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stretch>
            <a:fillRect/>
          </a:stretch>
        </p:blipFill>
        <p:spPr>
          <a:xfrm>
            <a:off x="7658100" y="0"/>
            <a:ext cx="1485900" cy="1524000"/>
          </a:xfrm>
          <a:prstGeom prst="rect">
            <a:avLst/>
          </a:prstGeom>
        </p:spPr>
      </p:pic>
      <p:sp>
        <p:nvSpPr>
          <p:cNvPr id="11" name="Title 1"/>
          <p:cNvSpPr>
            <a:spLocks noGrp="1"/>
          </p:cNvSpPr>
          <p:nvPr>
            <p:ph type="title"/>
          </p:nvPr>
        </p:nvSpPr>
        <p:spPr>
          <a:xfrm>
            <a:off x="533400" y="228600"/>
            <a:ext cx="8153400" cy="1143000"/>
          </a:xfrm>
        </p:spPr>
        <p:txBody>
          <a:bodyPr>
            <a:normAutofit/>
          </a:bodyPr>
          <a:lstStyle/>
          <a:p>
            <a:pPr algn="l"/>
            <a:r>
              <a:rPr lang="en-US" dirty="0"/>
              <a:t>RLS Diagnostic Criteria</a:t>
            </a:r>
          </a:p>
        </p:txBody>
      </p:sp>
    </p:spTree>
    <p:extLst>
      <p:ext uri="{BB962C8B-B14F-4D97-AF65-F5344CB8AC3E}">
        <p14:creationId xmlns:p14="http://schemas.microsoft.com/office/powerpoint/2010/main" val="679560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57200" y="6400800"/>
            <a:ext cx="8648521" cy="369332"/>
          </a:xfrm>
          <a:prstGeom prst="rect">
            <a:avLst/>
          </a:prstGeom>
        </p:spPr>
        <p:txBody>
          <a:bodyPr wrap="none">
            <a:spAutoFit/>
          </a:bodyPr>
          <a:lstStyle/>
          <a:p>
            <a:r>
              <a:rPr lang="en-US" dirty="0"/>
              <a:t>2012 Revised </a:t>
            </a:r>
            <a:r>
              <a:rPr lang="en-US" i="1" dirty="0"/>
              <a:t>International Restless Legs Syndrome Study Group Diagnostic Criteria</a:t>
            </a:r>
            <a:r>
              <a:rPr lang="en-US" dirty="0"/>
              <a:t> for RLS</a:t>
            </a:r>
          </a:p>
        </p:txBody>
      </p:sp>
      <p:pic>
        <p:nvPicPr>
          <p:cNvPr id="9" name="Picture 8"/>
          <p:cNvPicPr>
            <a:picLocks noChangeAspect="1"/>
          </p:cNvPicPr>
          <p:nvPr/>
        </p:nvPicPr>
        <p:blipFill>
          <a:blip r:embed="rId2"/>
          <a:stretch>
            <a:fillRect/>
          </a:stretch>
        </p:blipFill>
        <p:spPr>
          <a:xfrm>
            <a:off x="16933" y="1676400"/>
            <a:ext cx="9144000" cy="4295096"/>
          </a:xfrm>
          <a:prstGeom prst="rect">
            <a:avLst/>
          </a:prstGeom>
        </p:spPr>
      </p:pic>
      <p:sp>
        <p:nvSpPr>
          <p:cNvPr id="6" name="Rectangle 5"/>
          <p:cNvSpPr/>
          <p:nvPr/>
        </p:nvSpPr>
        <p:spPr>
          <a:xfrm>
            <a:off x="25400" y="2209800"/>
            <a:ext cx="8890000" cy="685800"/>
          </a:xfrm>
          <a:prstGeom prst="rect">
            <a:avLst/>
          </a:prstGeom>
          <a:noFill/>
          <a:ln w="38100" cmpd="sng">
            <a:solidFill>
              <a:srgbClr val="CE46F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3"/>
          <a:stretch>
            <a:fillRect/>
          </a:stretch>
        </p:blipFill>
        <p:spPr>
          <a:xfrm>
            <a:off x="7658100" y="0"/>
            <a:ext cx="1485900" cy="1524000"/>
          </a:xfrm>
          <a:prstGeom prst="rect">
            <a:avLst/>
          </a:prstGeom>
        </p:spPr>
      </p:pic>
      <p:sp>
        <p:nvSpPr>
          <p:cNvPr id="11" name="Title 1"/>
          <p:cNvSpPr>
            <a:spLocks noGrp="1"/>
          </p:cNvSpPr>
          <p:nvPr>
            <p:ph type="title"/>
          </p:nvPr>
        </p:nvSpPr>
        <p:spPr>
          <a:xfrm>
            <a:off x="533400" y="228600"/>
            <a:ext cx="8153400" cy="1143000"/>
          </a:xfrm>
        </p:spPr>
        <p:txBody>
          <a:bodyPr>
            <a:normAutofit/>
          </a:bodyPr>
          <a:lstStyle/>
          <a:p>
            <a:pPr algn="l"/>
            <a:r>
              <a:rPr lang="en-US" dirty="0"/>
              <a:t>RLS Diagnostic Criteria</a:t>
            </a:r>
          </a:p>
        </p:txBody>
      </p:sp>
    </p:spTree>
    <p:extLst>
      <p:ext uri="{BB962C8B-B14F-4D97-AF65-F5344CB8AC3E}">
        <p14:creationId xmlns:p14="http://schemas.microsoft.com/office/powerpoint/2010/main" val="23800471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FCDAE-19C1-4ECC-9554-CF51451D2F33}"/>
              </a:ext>
            </a:extLst>
          </p:cNvPr>
          <p:cNvSpPr>
            <a:spLocks noGrp="1"/>
          </p:cNvSpPr>
          <p:nvPr>
            <p:ph type="title"/>
          </p:nvPr>
        </p:nvSpPr>
        <p:spPr>
          <a:xfrm>
            <a:off x="385763" y="76200"/>
            <a:ext cx="8605837" cy="914400"/>
          </a:xfrm>
        </p:spPr>
        <p:txBody>
          <a:bodyPr/>
          <a:lstStyle/>
          <a:p>
            <a:r>
              <a:rPr lang="en-US" sz="4500" dirty="0"/>
              <a:t>Case #1</a:t>
            </a:r>
          </a:p>
        </p:txBody>
      </p:sp>
      <p:sp>
        <p:nvSpPr>
          <p:cNvPr id="3" name="Content Placeholder 2">
            <a:extLst>
              <a:ext uri="{FF2B5EF4-FFF2-40B4-BE49-F238E27FC236}">
                <a16:creationId xmlns:a16="http://schemas.microsoft.com/office/drawing/2014/main" id="{2C593083-2D81-412C-8A59-A94811C7CCBB}"/>
              </a:ext>
            </a:extLst>
          </p:cNvPr>
          <p:cNvSpPr>
            <a:spLocks noGrp="1"/>
          </p:cNvSpPr>
          <p:nvPr>
            <p:ph idx="1"/>
          </p:nvPr>
        </p:nvSpPr>
        <p:spPr>
          <a:xfrm>
            <a:off x="538163" y="1981200"/>
            <a:ext cx="8123237" cy="4127500"/>
          </a:xfrm>
        </p:spPr>
        <p:txBody>
          <a:bodyPr/>
          <a:lstStyle/>
          <a:p>
            <a:pPr marL="0" indent="0">
              <a:buNone/>
            </a:pPr>
            <a:r>
              <a:rPr lang="en-US" sz="3500" dirty="0"/>
              <a:t>47 </a:t>
            </a:r>
            <a:r>
              <a:rPr lang="en-US" sz="3500" dirty="0" err="1"/>
              <a:t>yo</a:t>
            </a:r>
            <a:r>
              <a:rPr lang="en-US" sz="3500" dirty="0"/>
              <a:t> male with depression, prior heroin use for which he now takes methadone presents for evaluation of daytime fatigue.  He doesn’t snore but his girlfriend reports hearing him stop breathing frequently during the night.</a:t>
            </a:r>
            <a:endParaRPr lang="en-US" sz="3500" b="1" dirty="0"/>
          </a:p>
        </p:txBody>
      </p:sp>
    </p:spTree>
    <p:extLst>
      <p:ext uri="{BB962C8B-B14F-4D97-AF65-F5344CB8AC3E}">
        <p14:creationId xmlns:p14="http://schemas.microsoft.com/office/powerpoint/2010/main" val="40143440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57200" y="6400800"/>
            <a:ext cx="8648521" cy="369332"/>
          </a:xfrm>
          <a:prstGeom prst="rect">
            <a:avLst/>
          </a:prstGeom>
        </p:spPr>
        <p:txBody>
          <a:bodyPr wrap="none">
            <a:spAutoFit/>
          </a:bodyPr>
          <a:lstStyle/>
          <a:p>
            <a:r>
              <a:rPr lang="en-US" dirty="0"/>
              <a:t>2012 Revised </a:t>
            </a:r>
            <a:r>
              <a:rPr lang="en-US" i="1" dirty="0"/>
              <a:t>International Restless Legs Syndrome Study Group Diagnostic Criteria</a:t>
            </a:r>
            <a:r>
              <a:rPr lang="en-US" dirty="0"/>
              <a:t> for RLS</a:t>
            </a:r>
          </a:p>
        </p:txBody>
      </p:sp>
      <p:pic>
        <p:nvPicPr>
          <p:cNvPr id="8" name="Picture 7"/>
          <p:cNvPicPr>
            <a:picLocks noChangeAspect="1"/>
          </p:cNvPicPr>
          <p:nvPr/>
        </p:nvPicPr>
        <p:blipFill>
          <a:blip r:embed="rId2"/>
          <a:stretch>
            <a:fillRect/>
          </a:stretch>
        </p:blipFill>
        <p:spPr>
          <a:xfrm>
            <a:off x="25400" y="1676400"/>
            <a:ext cx="9144000" cy="4295096"/>
          </a:xfrm>
          <a:prstGeom prst="rect">
            <a:avLst/>
          </a:prstGeom>
        </p:spPr>
      </p:pic>
      <p:sp>
        <p:nvSpPr>
          <p:cNvPr id="6" name="Rectangle 5"/>
          <p:cNvSpPr/>
          <p:nvPr/>
        </p:nvSpPr>
        <p:spPr>
          <a:xfrm>
            <a:off x="-25400" y="2819400"/>
            <a:ext cx="8229600" cy="609600"/>
          </a:xfrm>
          <a:prstGeom prst="rect">
            <a:avLst/>
          </a:prstGeom>
          <a:noFill/>
          <a:ln w="38100" cmpd="sng">
            <a:solidFill>
              <a:srgbClr val="1CAA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stretch>
            <a:fillRect/>
          </a:stretch>
        </p:blipFill>
        <p:spPr>
          <a:xfrm>
            <a:off x="7658100" y="0"/>
            <a:ext cx="1485900" cy="1524000"/>
          </a:xfrm>
          <a:prstGeom prst="rect">
            <a:avLst/>
          </a:prstGeom>
        </p:spPr>
      </p:pic>
      <p:sp>
        <p:nvSpPr>
          <p:cNvPr id="11" name="Title 1"/>
          <p:cNvSpPr>
            <a:spLocks noGrp="1"/>
          </p:cNvSpPr>
          <p:nvPr>
            <p:ph type="title"/>
          </p:nvPr>
        </p:nvSpPr>
        <p:spPr>
          <a:xfrm>
            <a:off x="533400" y="228600"/>
            <a:ext cx="8153400" cy="1143000"/>
          </a:xfrm>
        </p:spPr>
        <p:txBody>
          <a:bodyPr>
            <a:normAutofit/>
          </a:bodyPr>
          <a:lstStyle/>
          <a:p>
            <a:pPr algn="l"/>
            <a:r>
              <a:rPr lang="en-US" dirty="0"/>
              <a:t>RLS Diagnostic Criteria</a:t>
            </a:r>
          </a:p>
        </p:txBody>
      </p:sp>
    </p:spTree>
    <p:extLst>
      <p:ext uri="{BB962C8B-B14F-4D97-AF65-F5344CB8AC3E}">
        <p14:creationId xmlns:p14="http://schemas.microsoft.com/office/powerpoint/2010/main" val="20551102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57200" y="6400800"/>
            <a:ext cx="8648521" cy="369332"/>
          </a:xfrm>
          <a:prstGeom prst="rect">
            <a:avLst/>
          </a:prstGeom>
        </p:spPr>
        <p:txBody>
          <a:bodyPr wrap="none">
            <a:spAutoFit/>
          </a:bodyPr>
          <a:lstStyle/>
          <a:p>
            <a:r>
              <a:rPr lang="en-US" dirty="0"/>
              <a:t>2012 Revised </a:t>
            </a:r>
            <a:r>
              <a:rPr lang="en-US" i="1" dirty="0"/>
              <a:t>International Restless Legs Syndrome Study Group Diagnostic Criteria</a:t>
            </a:r>
            <a:r>
              <a:rPr lang="en-US" dirty="0"/>
              <a:t> for RLS</a:t>
            </a:r>
          </a:p>
        </p:txBody>
      </p:sp>
      <p:pic>
        <p:nvPicPr>
          <p:cNvPr id="8" name="Picture 7"/>
          <p:cNvPicPr>
            <a:picLocks noChangeAspect="1"/>
          </p:cNvPicPr>
          <p:nvPr/>
        </p:nvPicPr>
        <p:blipFill>
          <a:blip r:embed="rId2"/>
          <a:stretch>
            <a:fillRect/>
          </a:stretch>
        </p:blipFill>
        <p:spPr>
          <a:xfrm>
            <a:off x="0" y="1752600"/>
            <a:ext cx="9144000" cy="4295096"/>
          </a:xfrm>
          <a:prstGeom prst="rect">
            <a:avLst/>
          </a:prstGeom>
        </p:spPr>
      </p:pic>
      <p:sp>
        <p:nvSpPr>
          <p:cNvPr id="6" name="Rectangle 5"/>
          <p:cNvSpPr/>
          <p:nvPr/>
        </p:nvSpPr>
        <p:spPr>
          <a:xfrm>
            <a:off x="0" y="3352800"/>
            <a:ext cx="7239000" cy="609600"/>
          </a:xfrm>
          <a:prstGeom prst="rect">
            <a:avLst/>
          </a:prstGeom>
          <a:noFill/>
          <a:ln w="57150" cmpd="sng">
            <a:solidFill>
              <a:srgbClr val="FEAD1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EAD12"/>
              </a:solidFill>
            </a:endParaRPr>
          </a:p>
        </p:txBody>
      </p:sp>
      <p:pic>
        <p:nvPicPr>
          <p:cNvPr id="9" name="Picture 8"/>
          <p:cNvPicPr>
            <a:picLocks noChangeAspect="1"/>
          </p:cNvPicPr>
          <p:nvPr/>
        </p:nvPicPr>
        <p:blipFill>
          <a:blip r:embed="rId3"/>
          <a:stretch>
            <a:fillRect/>
          </a:stretch>
        </p:blipFill>
        <p:spPr>
          <a:xfrm>
            <a:off x="7658100" y="0"/>
            <a:ext cx="1485900" cy="1524000"/>
          </a:xfrm>
          <a:prstGeom prst="rect">
            <a:avLst/>
          </a:prstGeom>
        </p:spPr>
      </p:pic>
      <p:sp>
        <p:nvSpPr>
          <p:cNvPr id="10" name="Title 1"/>
          <p:cNvSpPr>
            <a:spLocks noGrp="1"/>
          </p:cNvSpPr>
          <p:nvPr>
            <p:ph type="title"/>
          </p:nvPr>
        </p:nvSpPr>
        <p:spPr>
          <a:xfrm>
            <a:off x="533400" y="228600"/>
            <a:ext cx="8153400" cy="1143000"/>
          </a:xfrm>
        </p:spPr>
        <p:txBody>
          <a:bodyPr>
            <a:normAutofit/>
          </a:bodyPr>
          <a:lstStyle/>
          <a:p>
            <a:pPr algn="l"/>
            <a:r>
              <a:rPr lang="en-US" dirty="0"/>
              <a:t>RLS Diagnostic Criteria</a:t>
            </a:r>
          </a:p>
        </p:txBody>
      </p:sp>
    </p:spTree>
    <p:extLst>
      <p:ext uri="{BB962C8B-B14F-4D97-AF65-F5344CB8AC3E}">
        <p14:creationId xmlns:p14="http://schemas.microsoft.com/office/powerpoint/2010/main" val="14056808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153400" cy="1143000"/>
          </a:xfrm>
        </p:spPr>
        <p:txBody>
          <a:bodyPr>
            <a:normAutofit/>
          </a:bodyPr>
          <a:lstStyle/>
          <a:p>
            <a:pPr algn="l"/>
            <a:r>
              <a:rPr lang="en-US" dirty="0"/>
              <a:t>RLS Diagnostic Criteria</a:t>
            </a:r>
          </a:p>
        </p:txBody>
      </p:sp>
      <p:sp>
        <p:nvSpPr>
          <p:cNvPr id="7" name="Rectangle 6"/>
          <p:cNvSpPr/>
          <p:nvPr/>
        </p:nvSpPr>
        <p:spPr>
          <a:xfrm>
            <a:off x="457200" y="6400800"/>
            <a:ext cx="8648521" cy="369332"/>
          </a:xfrm>
          <a:prstGeom prst="rect">
            <a:avLst/>
          </a:prstGeom>
        </p:spPr>
        <p:txBody>
          <a:bodyPr wrap="none">
            <a:spAutoFit/>
          </a:bodyPr>
          <a:lstStyle/>
          <a:p>
            <a:r>
              <a:rPr lang="en-US" dirty="0"/>
              <a:t>2012 Revised </a:t>
            </a:r>
            <a:r>
              <a:rPr lang="en-US" i="1" dirty="0"/>
              <a:t>International Restless Legs Syndrome Study Group Diagnostic Criteria</a:t>
            </a:r>
            <a:r>
              <a:rPr lang="en-US" dirty="0"/>
              <a:t> for RLS</a:t>
            </a:r>
          </a:p>
        </p:txBody>
      </p:sp>
      <p:pic>
        <p:nvPicPr>
          <p:cNvPr id="8" name="Picture 7"/>
          <p:cNvPicPr>
            <a:picLocks noChangeAspect="1"/>
          </p:cNvPicPr>
          <p:nvPr/>
        </p:nvPicPr>
        <p:blipFill>
          <a:blip r:embed="rId2"/>
          <a:stretch>
            <a:fillRect/>
          </a:stretch>
        </p:blipFill>
        <p:spPr>
          <a:xfrm>
            <a:off x="0" y="1752600"/>
            <a:ext cx="9144000" cy="4295096"/>
          </a:xfrm>
          <a:prstGeom prst="rect">
            <a:avLst/>
          </a:prstGeom>
        </p:spPr>
      </p:pic>
      <p:sp>
        <p:nvSpPr>
          <p:cNvPr id="6" name="Rectangle 5"/>
          <p:cNvSpPr/>
          <p:nvPr/>
        </p:nvSpPr>
        <p:spPr>
          <a:xfrm>
            <a:off x="0" y="3962400"/>
            <a:ext cx="7467600" cy="609600"/>
          </a:xfrm>
          <a:prstGeom prst="rect">
            <a:avLst/>
          </a:prstGeom>
          <a:noFill/>
          <a:ln w="38100" cmpd="sng">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38FF38"/>
              </a:solidFill>
            </a:endParaRPr>
          </a:p>
        </p:txBody>
      </p:sp>
      <p:sp>
        <p:nvSpPr>
          <p:cNvPr id="9" name="Rectangle 8"/>
          <p:cNvSpPr/>
          <p:nvPr/>
        </p:nvSpPr>
        <p:spPr>
          <a:xfrm>
            <a:off x="0" y="5334000"/>
            <a:ext cx="8839200" cy="685800"/>
          </a:xfrm>
          <a:prstGeom prst="rect">
            <a:avLst/>
          </a:prstGeom>
          <a:noFill/>
          <a:ln w="38100" cmpd="sng">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38FF38"/>
              </a:solidFill>
            </a:endParaRPr>
          </a:p>
        </p:txBody>
      </p:sp>
      <p:pic>
        <p:nvPicPr>
          <p:cNvPr id="10" name="Picture 9"/>
          <p:cNvPicPr>
            <a:picLocks noChangeAspect="1"/>
          </p:cNvPicPr>
          <p:nvPr/>
        </p:nvPicPr>
        <p:blipFill>
          <a:blip r:embed="rId3"/>
          <a:stretch>
            <a:fillRect/>
          </a:stretch>
        </p:blipFill>
        <p:spPr>
          <a:xfrm>
            <a:off x="7658100" y="0"/>
            <a:ext cx="1485900" cy="1524000"/>
          </a:xfrm>
          <a:prstGeom prst="rect">
            <a:avLst/>
          </a:prstGeom>
        </p:spPr>
      </p:pic>
    </p:spTree>
    <p:extLst>
      <p:ext uri="{BB962C8B-B14F-4D97-AF65-F5344CB8AC3E}">
        <p14:creationId xmlns:p14="http://schemas.microsoft.com/office/powerpoint/2010/main" val="24171870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74638"/>
            <a:ext cx="7924800" cy="1143000"/>
          </a:xfrm>
        </p:spPr>
        <p:txBody>
          <a:bodyPr/>
          <a:lstStyle/>
          <a:p>
            <a:pPr algn="l"/>
            <a:r>
              <a:rPr lang="en-US" dirty="0"/>
              <a:t>RLS Mimics</a:t>
            </a:r>
          </a:p>
        </p:txBody>
      </p:sp>
      <p:sp>
        <p:nvSpPr>
          <p:cNvPr id="3" name="Content Placeholder 2"/>
          <p:cNvSpPr>
            <a:spLocks noGrp="1"/>
          </p:cNvSpPr>
          <p:nvPr>
            <p:ph idx="1"/>
          </p:nvPr>
        </p:nvSpPr>
        <p:spPr/>
        <p:txBody>
          <a:bodyPr>
            <a:normAutofit/>
          </a:bodyPr>
          <a:lstStyle/>
          <a:p>
            <a:r>
              <a:rPr lang="en-US" dirty="0"/>
              <a:t>peripheral neuropathy</a:t>
            </a:r>
          </a:p>
          <a:p>
            <a:r>
              <a:rPr lang="en-US" dirty="0"/>
              <a:t>nocturnal leg cramps</a:t>
            </a:r>
          </a:p>
          <a:p>
            <a:r>
              <a:rPr lang="en-US" dirty="0" err="1"/>
              <a:t>akathisia</a:t>
            </a:r>
            <a:r>
              <a:rPr lang="en-US" dirty="0"/>
              <a:t> </a:t>
            </a:r>
          </a:p>
          <a:p>
            <a:r>
              <a:rPr lang="en-US" dirty="0"/>
              <a:t>parkinsonism with sensory symptoms</a:t>
            </a:r>
          </a:p>
          <a:p>
            <a:r>
              <a:rPr lang="en-US" dirty="0"/>
              <a:t>drug-induced </a:t>
            </a:r>
            <a:r>
              <a:rPr lang="en-US" dirty="0" err="1"/>
              <a:t>dyskinesias</a:t>
            </a:r>
            <a:endParaRPr lang="en-US" dirty="0"/>
          </a:p>
          <a:p>
            <a:r>
              <a:rPr lang="en-US" dirty="0"/>
              <a:t>arthritis</a:t>
            </a:r>
          </a:p>
          <a:p>
            <a:r>
              <a:rPr lang="en-US" dirty="0" err="1"/>
              <a:t>hypnic</a:t>
            </a:r>
            <a:r>
              <a:rPr lang="en-US" dirty="0"/>
              <a:t> jerks/sleep starts</a:t>
            </a:r>
          </a:p>
          <a:p>
            <a:r>
              <a:rPr lang="en-US" dirty="0"/>
              <a:t>peripheral vascular disease</a:t>
            </a:r>
          </a:p>
          <a:p>
            <a:r>
              <a:rPr lang="en-US" dirty="0"/>
              <a:t>varicose veins</a:t>
            </a: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5827059" y="0"/>
            <a:ext cx="3350808" cy="2209800"/>
          </a:xfrm>
          <a:prstGeom prst="rect">
            <a:avLst/>
          </a:prstGeom>
        </p:spPr>
      </p:pic>
    </p:spTree>
    <p:extLst>
      <p:ext uri="{BB962C8B-B14F-4D97-AF65-F5344CB8AC3E}">
        <p14:creationId xmlns:p14="http://schemas.microsoft.com/office/powerpoint/2010/main" val="26047366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RLS: Comorbid conditions</a:t>
            </a:r>
          </a:p>
        </p:txBody>
      </p:sp>
      <p:sp>
        <p:nvSpPr>
          <p:cNvPr id="3" name="Content Placeholder 2"/>
          <p:cNvSpPr>
            <a:spLocks noGrp="1"/>
          </p:cNvSpPr>
          <p:nvPr>
            <p:ph idx="1"/>
          </p:nvPr>
        </p:nvSpPr>
        <p:spPr>
          <a:xfrm>
            <a:off x="457200" y="2133600"/>
            <a:ext cx="8229600" cy="3992563"/>
          </a:xfrm>
        </p:spPr>
        <p:txBody>
          <a:bodyPr/>
          <a:lstStyle/>
          <a:p>
            <a:r>
              <a:rPr lang="en-US" dirty="0"/>
              <a:t>Uremia (up to 65% of </a:t>
            </a:r>
            <a:r>
              <a:rPr lang="en-US" dirty="0" err="1"/>
              <a:t>pts</a:t>
            </a:r>
            <a:r>
              <a:rPr lang="en-US" dirty="0"/>
              <a:t> w/CKD)</a:t>
            </a:r>
          </a:p>
          <a:p>
            <a:r>
              <a:rPr lang="en-US" dirty="0"/>
              <a:t>Iron deficiency anemia</a:t>
            </a:r>
          </a:p>
          <a:p>
            <a:r>
              <a:rPr lang="en-US" dirty="0"/>
              <a:t>Pregnancy (15-30%)</a:t>
            </a:r>
          </a:p>
          <a:p>
            <a:pPr marL="0" indent="0">
              <a:buNone/>
            </a:pPr>
            <a:endParaRPr lang="en-US" dirty="0"/>
          </a:p>
          <a:p>
            <a:endParaRPr lang="en-US" dirty="0"/>
          </a:p>
        </p:txBody>
      </p:sp>
    </p:spTree>
    <p:extLst>
      <p:ext uri="{BB962C8B-B14F-4D97-AF65-F5344CB8AC3E}">
        <p14:creationId xmlns:p14="http://schemas.microsoft.com/office/powerpoint/2010/main" val="3591343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229600" cy="1143000"/>
          </a:xfrm>
        </p:spPr>
        <p:txBody>
          <a:bodyPr/>
          <a:lstStyle/>
          <a:p>
            <a:pPr algn="l"/>
            <a:r>
              <a:rPr lang="en-US" dirty="0"/>
              <a:t>RLS: Exacerbating factors</a:t>
            </a:r>
          </a:p>
        </p:txBody>
      </p:sp>
      <p:sp>
        <p:nvSpPr>
          <p:cNvPr id="3" name="Content Placeholder 2"/>
          <p:cNvSpPr>
            <a:spLocks noGrp="1"/>
          </p:cNvSpPr>
          <p:nvPr>
            <p:ph idx="1"/>
          </p:nvPr>
        </p:nvSpPr>
        <p:spPr>
          <a:xfrm>
            <a:off x="457200" y="1798637"/>
            <a:ext cx="8229600" cy="4525963"/>
          </a:xfrm>
        </p:spPr>
        <p:txBody>
          <a:bodyPr>
            <a:normAutofit/>
          </a:bodyPr>
          <a:lstStyle/>
          <a:p>
            <a:r>
              <a:rPr lang="en-US" dirty="0"/>
              <a:t>Medications</a:t>
            </a:r>
          </a:p>
          <a:p>
            <a:pPr lvl="1"/>
            <a:r>
              <a:rPr lang="en-US" dirty="0"/>
              <a:t>Antidepressants (mirtazapine, SSRIs, SNRIs, possibly TCAs, </a:t>
            </a:r>
            <a:r>
              <a:rPr lang="en-US" i="1" dirty="0"/>
              <a:t>not bupropion)</a:t>
            </a:r>
            <a:endParaRPr lang="en-US" dirty="0"/>
          </a:p>
          <a:p>
            <a:pPr lvl="1"/>
            <a:r>
              <a:rPr lang="en-US" dirty="0"/>
              <a:t>Antihistamines</a:t>
            </a:r>
          </a:p>
          <a:p>
            <a:pPr lvl="1"/>
            <a:r>
              <a:rPr lang="en-US" dirty="0"/>
              <a:t>Dopaminergic antagonists (antipsychotics, </a:t>
            </a:r>
            <a:r>
              <a:rPr lang="en-US" dirty="0" err="1"/>
              <a:t>antiemetics</a:t>
            </a:r>
            <a:r>
              <a:rPr lang="en-US" dirty="0"/>
              <a:t>)</a:t>
            </a:r>
          </a:p>
          <a:p>
            <a:r>
              <a:rPr lang="en-US" dirty="0"/>
              <a:t>Caffeine</a:t>
            </a:r>
          </a:p>
          <a:p>
            <a:r>
              <a:rPr lang="en-US" dirty="0"/>
              <a:t>Alcohol</a:t>
            </a:r>
          </a:p>
          <a:p>
            <a:r>
              <a:rPr lang="en-US" dirty="0"/>
              <a:t>Smoking</a:t>
            </a:r>
          </a:p>
          <a:p>
            <a:r>
              <a:rPr lang="en-US" dirty="0"/>
              <a:t>Sleep deprivation</a:t>
            </a:r>
          </a:p>
          <a:p>
            <a:endParaRPr lang="en-US" dirty="0"/>
          </a:p>
        </p:txBody>
      </p:sp>
      <p:pic>
        <p:nvPicPr>
          <p:cNvPr id="4" name="Picture 3"/>
          <p:cNvPicPr>
            <a:picLocks noChangeAspect="1"/>
          </p:cNvPicPr>
          <p:nvPr/>
        </p:nvPicPr>
        <p:blipFill>
          <a:blip r:embed="rId3"/>
          <a:stretch>
            <a:fillRect/>
          </a:stretch>
        </p:blipFill>
        <p:spPr>
          <a:xfrm>
            <a:off x="6362700" y="12700"/>
            <a:ext cx="2781300" cy="1854200"/>
          </a:xfrm>
          <a:prstGeom prst="rect">
            <a:avLst/>
          </a:prstGeom>
        </p:spPr>
      </p:pic>
    </p:spTree>
    <p:extLst>
      <p:ext uri="{BB962C8B-B14F-4D97-AF65-F5344CB8AC3E}">
        <p14:creationId xmlns:p14="http://schemas.microsoft.com/office/powerpoint/2010/main" val="205853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RLS: Treatment options</a:t>
            </a:r>
          </a:p>
        </p:txBody>
      </p:sp>
      <p:sp>
        <p:nvSpPr>
          <p:cNvPr id="3" name="Content Placeholder 2"/>
          <p:cNvSpPr>
            <a:spLocks noGrp="1"/>
          </p:cNvSpPr>
          <p:nvPr>
            <p:ph idx="1"/>
          </p:nvPr>
        </p:nvSpPr>
        <p:spPr>
          <a:xfrm>
            <a:off x="550863" y="1524000"/>
            <a:ext cx="8123237" cy="4660900"/>
          </a:xfrm>
        </p:spPr>
        <p:txBody>
          <a:bodyPr>
            <a:normAutofit/>
          </a:bodyPr>
          <a:lstStyle/>
          <a:p>
            <a:r>
              <a:rPr lang="en-US" dirty="0"/>
              <a:t>Decide whether treatment is even necessary </a:t>
            </a:r>
          </a:p>
          <a:p>
            <a:pPr lvl="1"/>
            <a:r>
              <a:rPr lang="en-US" dirty="0"/>
              <a:t>often not if mild, only ~20% require meds</a:t>
            </a:r>
          </a:p>
          <a:p>
            <a:pPr lvl="1"/>
            <a:endParaRPr lang="en-US" dirty="0"/>
          </a:p>
          <a:p>
            <a:r>
              <a:rPr lang="en-US" dirty="0"/>
              <a:t>Check ferritin level and if under 75 ng/mL, consider iron supplementation</a:t>
            </a:r>
          </a:p>
          <a:p>
            <a:pPr lvl="1"/>
            <a:r>
              <a:rPr lang="en-US" dirty="0"/>
              <a:t>Usually oral iron + vitamin C</a:t>
            </a:r>
          </a:p>
          <a:p>
            <a:pPr lvl="1"/>
            <a:r>
              <a:rPr lang="en-US" dirty="0"/>
              <a:t>IV iron in severe cases</a:t>
            </a:r>
          </a:p>
          <a:p>
            <a:pPr lvl="1"/>
            <a:endParaRPr lang="en-US" dirty="0"/>
          </a:p>
          <a:p>
            <a:r>
              <a:rPr lang="en-US" dirty="0"/>
              <a:t>Behavioral strategies</a:t>
            </a:r>
          </a:p>
          <a:p>
            <a:pPr lvl="1"/>
            <a:r>
              <a:rPr lang="en-US" dirty="0"/>
              <a:t>Get sufficient sleep</a:t>
            </a:r>
          </a:p>
          <a:p>
            <a:pPr lvl="1"/>
            <a:r>
              <a:rPr lang="en-US" dirty="0"/>
              <a:t>Reduce caffeine</a:t>
            </a:r>
          </a:p>
          <a:p>
            <a:pPr lvl="1"/>
            <a:r>
              <a:rPr lang="en-US" dirty="0"/>
              <a:t>Moderate regular exercise</a:t>
            </a:r>
          </a:p>
          <a:p>
            <a:pPr lvl="1"/>
            <a:r>
              <a:rPr lang="en-US" dirty="0"/>
              <a:t>Stop aggravating meds</a:t>
            </a: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5943600" y="5082234"/>
            <a:ext cx="3276600" cy="1809088"/>
          </a:xfrm>
          <a:prstGeom prst="rect">
            <a:avLst/>
          </a:prstGeom>
        </p:spPr>
      </p:pic>
    </p:spTree>
    <p:extLst>
      <p:ext uri="{BB962C8B-B14F-4D97-AF65-F5344CB8AC3E}">
        <p14:creationId xmlns:p14="http://schemas.microsoft.com/office/powerpoint/2010/main" val="21026304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RLS: Pharmacologic treatment options</a:t>
            </a:r>
          </a:p>
        </p:txBody>
      </p:sp>
      <p:sp>
        <p:nvSpPr>
          <p:cNvPr id="3" name="Content Placeholder 2"/>
          <p:cNvSpPr>
            <a:spLocks noGrp="1"/>
          </p:cNvSpPr>
          <p:nvPr>
            <p:ph idx="1"/>
          </p:nvPr>
        </p:nvSpPr>
        <p:spPr>
          <a:xfrm>
            <a:off x="524052" y="1676400"/>
            <a:ext cx="8123237" cy="4660900"/>
          </a:xfrm>
        </p:spPr>
        <p:txBody>
          <a:bodyPr>
            <a:noAutofit/>
          </a:bodyPr>
          <a:lstStyle/>
          <a:p>
            <a:pPr lvl="1"/>
            <a:r>
              <a:rPr lang="en-US" sz="2300" b="1" dirty="0"/>
              <a:t>alpha-2-delta calcium channel ligands usually 1</a:t>
            </a:r>
            <a:r>
              <a:rPr lang="en-US" sz="2300" b="1" baseline="30000" dirty="0"/>
              <a:t>st</a:t>
            </a:r>
            <a:r>
              <a:rPr lang="en-US" sz="2300" b="1" dirty="0"/>
              <a:t> line</a:t>
            </a:r>
          </a:p>
          <a:p>
            <a:pPr lvl="2"/>
            <a:r>
              <a:rPr lang="en-US" sz="2300" dirty="0"/>
              <a:t>especially if comorbid insomnia or anxiety is present</a:t>
            </a:r>
          </a:p>
          <a:p>
            <a:pPr lvl="2"/>
            <a:r>
              <a:rPr lang="en-US" sz="2300" dirty="0"/>
              <a:t>may cause weight gain, somnolence, unsteadiness</a:t>
            </a:r>
          </a:p>
          <a:p>
            <a:pPr lvl="2"/>
            <a:r>
              <a:rPr lang="en-US" sz="2300" dirty="0" err="1"/>
              <a:t>eg</a:t>
            </a:r>
            <a:r>
              <a:rPr lang="en-US" sz="2300" dirty="0"/>
              <a:t>. gabapentin, pregabalin </a:t>
            </a:r>
          </a:p>
          <a:p>
            <a:pPr lvl="2"/>
            <a:endParaRPr lang="en-US" sz="1200" dirty="0"/>
          </a:p>
          <a:p>
            <a:pPr lvl="1"/>
            <a:r>
              <a:rPr lang="en-US" sz="2300" b="1" dirty="0"/>
              <a:t>dopamine agonists 2</a:t>
            </a:r>
            <a:r>
              <a:rPr lang="en-US" sz="2300" b="1" baseline="30000" dirty="0"/>
              <a:t>nd</a:t>
            </a:r>
            <a:r>
              <a:rPr lang="en-US" sz="2300" b="1" dirty="0"/>
              <a:t> line</a:t>
            </a:r>
          </a:p>
          <a:p>
            <a:pPr lvl="2"/>
            <a:r>
              <a:rPr lang="en-US" sz="2300" dirty="0" err="1"/>
              <a:t>eg</a:t>
            </a:r>
            <a:r>
              <a:rPr lang="en-US" sz="2300" dirty="0"/>
              <a:t>. </a:t>
            </a:r>
            <a:r>
              <a:rPr lang="en-US" sz="2300" dirty="0" err="1"/>
              <a:t>ropinarole</a:t>
            </a:r>
            <a:r>
              <a:rPr lang="en-US" sz="2300" dirty="0"/>
              <a:t>, pramipexole</a:t>
            </a:r>
          </a:p>
          <a:p>
            <a:pPr lvl="2"/>
            <a:endParaRPr lang="en-US" sz="1200" dirty="0"/>
          </a:p>
          <a:p>
            <a:pPr lvl="1"/>
            <a:r>
              <a:rPr lang="en-US" sz="2300" dirty="0"/>
              <a:t>opioids</a:t>
            </a:r>
          </a:p>
          <a:p>
            <a:pPr lvl="1"/>
            <a:endParaRPr lang="en-US" sz="1200" dirty="0"/>
          </a:p>
          <a:p>
            <a:pPr lvl="1"/>
            <a:r>
              <a:rPr lang="en-US" sz="2300" dirty="0"/>
              <a:t>benzodiazepines</a:t>
            </a: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5943600" y="5082234"/>
            <a:ext cx="3276600" cy="1809088"/>
          </a:xfrm>
          <a:prstGeom prst="rect">
            <a:avLst/>
          </a:prstGeom>
        </p:spPr>
      </p:pic>
    </p:spTree>
    <p:extLst>
      <p:ext uri="{BB962C8B-B14F-4D97-AF65-F5344CB8AC3E}">
        <p14:creationId xmlns:p14="http://schemas.microsoft.com/office/powerpoint/2010/main" val="20221002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229600" cy="1143000"/>
          </a:xfrm>
        </p:spPr>
        <p:txBody>
          <a:bodyPr>
            <a:normAutofit/>
          </a:bodyPr>
          <a:lstStyle/>
          <a:p>
            <a:pPr algn="l"/>
            <a:r>
              <a:rPr lang="en-US" dirty="0"/>
              <a:t>2 major problems associated with dopamine agonists</a:t>
            </a:r>
          </a:p>
        </p:txBody>
      </p:sp>
      <p:sp>
        <p:nvSpPr>
          <p:cNvPr id="3" name="Content Placeholder 2"/>
          <p:cNvSpPr>
            <a:spLocks noGrp="1"/>
          </p:cNvSpPr>
          <p:nvPr>
            <p:ph idx="1"/>
          </p:nvPr>
        </p:nvSpPr>
        <p:spPr>
          <a:xfrm>
            <a:off x="457200" y="2209800"/>
            <a:ext cx="8229600" cy="4525963"/>
          </a:xfrm>
        </p:spPr>
        <p:txBody>
          <a:bodyPr>
            <a:normAutofit/>
          </a:bodyPr>
          <a:lstStyle/>
          <a:p>
            <a:r>
              <a:rPr lang="en-US" b="1" dirty="0"/>
              <a:t>Impulse control disorders</a:t>
            </a:r>
          </a:p>
          <a:p>
            <a:pPr lvl="1"/>
            <a:r>
              <a:rPr lang="en-US" dirty="0"/>
              <a:t>pathologic gambling, compulsive eating and shopping, and compulsive inappropriate </a:t>
            </a:r>
            <a:r>
              <a:rPr lang="en-US" dirty="0" err="1"/>
              <a:t>hypersexuality</a:t>
            </a:r>
            <a:endParaRPr lang="en-US" dirty="0"/>
          </a:p>
          <a:p>
            <a:pPr lvl="1"/>
            <a:r>
              <a:rPr lang="en-US" dirty="0"/>
              <a:t>Associated with higher dose, history of experimental drug use, female sex</a:t>
            </a:r>
          </a:p>
          <a:p>
            <a:pPr lvl="1"/>
            <a:r>
              <a:rPr lang="en-US" dirty="0"/>
              <a:t>May affect up to 20% of patients</a:t>
            </a:r>
          </a:p>
          <a:p>
            <a:pPr lvl="1"/>
            <a:endParaRPr lang="en-US" dirty="0"/>
          </a:p>
          <a:p>
            <a:r>
              <a:rPr lang="en-US" b="1" dirty="0"/>
              <a:t>Augmentation</a:t>
            </a:r>
          </a:p>
          <a:p>
            <a:pPr lvl="1"/>
            <a:r>
              <a:rPr lang="en-US" dirty="0"/>
              <a:t>worsening of RLS symptoms with increasing doses of medication</a:t>
            </a:r>
          </a:p>
          <a:p>
            <a:pPr lvl="1"/>
            <a:r>
              <a:rPr lang="en-US" dirty="0"/>
              <a:t>earlier </a:t>
            </a:r>
            <a:r>
              <a:rPr lang="en-US" dirty="0" err="1"/>
              <a:t>Sx</a:t>
            </a:r>
            <a:r>
              <a:rPr lang="en-US" dirty="0"/>
              <a:t> onset, increased intensity, shorter duration of drug action, </a:t>
            </a:r>
            <a:r>
              <a:rPr lang="en-US" dirty="0" err="1"/>
              <a:t>Sx</a:t>
            </a:r>
            <a:r>
              <a:rPr lang="en-US" dirty="0"/>
              <a:t> spread to involve arms </a:t>
            </a:r>
          </a:p>
        </p:txBody>
      </p:sp>
      <p:pic>
        <p:nvPicPr>
          <p:cNvPr id="5" name="Picture 4"/>
          <p:cNvPicPr>
            <a:picLocks noChangeAspect="1"/>
          </p:cNvPicPr>
          <p:nvPr/>
        </p:nvPicPr>
        <p:blipFill>
          <a:blip r:embed="rId2"/>
          <a:stretch>
            <a:fillRect/>
          </a:stretch>
        </p:blipFill>
        <p:spPr>
          <a:xfrm>
            <a:off x="6553200" y="1151694"/>
            <a:ext cx="2590800" cy="1286706"/>
          </a:xfrm>
          <a:prstGeom prst="rect">
            <a:avLst/>
          </a:prstGeom>
        </p:spPr>
      </p:pic>
    </p:spTree>
    <p:extLst>
      <p:ext uri="{BB962C8B-B14F-4D97-AF65-F5344CB8AC3E}">
        <p14:creationId xmlns:p14="http://schemas.microsoft.com/office/powerpoint/2010/main" val="33970425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473700" y="6557433"/>
            <a:ext cx="3670300" cy="292100"/>
          </a:xfrm>
          <a:prstGeom prst="rect">
            <a:avLst/>
          </a:prstGeom>
        </p:spPr>
      </p:pic>
      <p:sp>
        <p:nvSpPr>
          <p:cNvPr id="6" name="Content Placeholder 5"/>
          <p:cNvSpPr>
            <a:spLocks noGrp="1"/>
          </p:cNvSpPr>
          <p:nvPr>
            <p:ph idx="1"/>
          </p:nvPr>
        </p:nvSpPr>
        <p:spPr>
          <a:xfrm>
            <a:off x="381000" y="3886200"/>
            <a:ext cx="8229600" cy="2239963"/>
          </a:xfrm>
        </p:spPr>
        <p:txBody>
          <a:bodyPr/>
          <a:lstStyle/>
          <a:p>
            <a:r>
              <a:rPr lang="en-US" dirty="0"/>
              <a:t>52-weeks, &gt;700 </a:t>
            </a:r>
            <a:r>
              <a:rPr lang="en-US" dirty="0" err="1"/>
              <a:t>pts</a:t>
            </a:r>
            <a:endParaRPr lang="en-US" dirty="0"/>
          </a:p>
          <a:p>
            <a:r>
              <a:rPr lang="en-US" dirty="0"/>
              <a:t>Both </a:t>
            </a:r>
            <a:r>
              <a:rPr lang="en-US" dirty="0" err="1"/>
              <a:t>pregabalin</a:t>
            </a:r>
            <a:r>
              <a:rPr lang="en-US" dirty="0"/>
              <a:t> &amp; </a:t>
            </a:r>
            <a:r>
              <a:rPr lang="en-US" dirty="0" err="1"/>
              <a:t>pramipexole</a:t>
            </a:r>
            <a:r>
              <a:rPr lang="en-US" dirty="0"/>
              <a:t> improved </a:t>
            </a:r>
            <a:r>
              <a:rPr lang="en-US" dirty="0" err="1"/>
              <a:t>Sx</a:t>
            </a:r>
            <a:endParaRPr lang="en-US" dirty="0"/>
          </a:p>
          <a:p>
            <a:r>
              <a:rPr lang="en-US" dirty="0"/>
              <a:t>Lower rates of augmentation with </a:t>
            </a:r>
            <a:r>
              <a:rPr lang="en-US" dirty="0" err="1"/>
              <a:t>pregabalin</a:t>
            </a:r>
            <a:r>
              <a:rPr lang="en-US" dirty="0"/>
              <a:t> than </a:t>
            </a:r>
            <a:r>
              <a:rPr lang="en-US" dirty="0" err="1"/>
              <a:t>pramipexole</a:t>
            </a:r>
            <a:r>
              <a:rPr lang="en-US" dirty="0"/>
              <a:t> (2% vs. 7-9%)</a:t>
            </a:r>
          </a:p>
        </p:txBody>
      </p:sp>
      <p:pic>
        <p:nvPicPr>
          <p:cNvPr id="8" name="Picture 7"/>
          <p:cNvPicPr>
            <a:picLocks noChangeAspect="1"/>
          </p:cNvPicPr>
          <p:nvPr/>
        </p:nvPicPr>
        <p:blipFill>
          <a:blip r:embed="rId4"/>
          <a:stretch>
            <a:fillRect/>
          </a:stretch>
        </p:blipFill>
        <p:spPr>
          <a:xfrm>
            <a:off x="152400" y="0"/>
            <a:ext cx="4876800" cy="2380929"/>
          </a:xfrm>
          <a:prstGeom prst="rect">
            <a:avLst/>
          </a:prstGeom>
        </p:spPr>
      </p:pic>
      <p:pic>
        <p:nvPicPr>
          <p:cNvPr id="9" name="Picture 8"/>
          <p:cNvPicPr>
            <a:picLocks noChangeAspect="1"/>
          </p:cNvPicPr>
          <p:nvPr/>
        </p:nvPicPr>
        <p:blipFill>
          <a:blip r:embed="rId5"/>
          <a:stretch>
            <a:fillRect/>
          </a:stretch>
        </p:blipFill>
        <p:spPr>
          <a:xfrm>
            <a:off x="5181600" y="1066800"/>
            <a:ext cx="3877579" cy="2425700"/>
          </a:xfrm>
          <a:prstGeom prst="rect">
            <a:avLst/>
          </a:prstGeom>
        </p:spPr>
      </p:pic>
    </p:spTree>
    <p:extLst>
      <p:ext uri="{BB962C8B-B14F-4D97-AF65-F5344CB8AC3E}">
        <p14:creationId xmlns:p14="http://schemas.microsoft.com/office/powerpoint/2010/main" val="23497341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FCDAE-19C1-4ECC-9554-CF51451D2F33}"/>
              </a:ext>
            </a:extLst>
          </p:cNvPr>
          <p:cNvSpPr>
            <a:spLocks noGrp="1"/>
          </p:cNvSpPr>
          <p:nvPr>
            <p:ph type="title"/>
          </p:nvPr>
        </p:nvSpPr>
        <p:spPr>
          <a:xfrm>
            <a:off x="385763" y="76200"/>
            <a:ext cx="8605837" cy="914400"/>
          </a:xfrm>
        </p:spPr>
        <p:txBody>
          <a:bodyPr/>
          <a:lstStyle/>
          <a:p>
            <a:r>
              <a:rPr lang="en-US" sz="4500" dirty="0"/>
              <a:t>Case #1 PSG</a:t>
            </a:r>
          </a:p>
        </p:txBody>
      </p:sp>
      <p:pic>
        <p:nvPicPr>
          <p:cNvPr id="6" name="Picture 5">
            <a:extLst>
              <a:ext uri="{FF2B5EF4-FFF2-40B4-BE49-F238E27FC236}">
                <a16:creationId xmlns:a16="http://schemas.microsoft.com/office/drawing/2014/main" id="{75D21494-63E8-DE46-874A-B6298A06D178}"/>
              </a:ext>
            </a:extLst>
          </p:cNvPr>
          <p:cNvPicPr>
            <a:picLocks noChangeAspect="1"/>
          </p:cNvPicPr>
          <p:nvPr/>
        </p:nvPicPr>
        <p:blipFill>
          <a:blip r:embed="rId3"/>
          <a:stretch>
            <a:fillRect/>
          </a:stretch>
        </p:blipFill>
        <p:spPr>
          <a:xfrm>
            <a:off x="533400" y="1295400"/>
            <a:ext cx="8153400" cy="5079271"/>
          </a:xfrm>
          <a:prstGeom prst="rect">
            <a:avLst/>
          </a:prstGeom>
        </p:spPr>
      </p:pic>
      <p:pic>
        <p:nvPicPr>
          <p:cNvPr id="7" name="Picture 6">
            <a:extLst>
              <a:ext uri="{FF2B5EF4-FFF2-40B4-BE49-F238E27FC236}">
                <a16:creationId xmlns:a16="http://schemas.microsoft.com/office/drawing/2014/main" id="{934F7CBD-8892-BF4D-BD14-1C2145E5ADF8}"/>
              </a:ext>
            </a:extLst>
          </p:cNvPr>
          <p:cNvPicPr>
            <a:picLocks noChangeAspect="1"/>
          </p:cNvPicPr>
          <p:nvPr/>
        </p:nvPicPr>
        <p:blipFill>
          <a:blip r:embed="rId4"/>
          <a:stretch>
            <a:fillRect/>
          </a:stretch>
        </p:blipFill>
        <p:spPr>
          <a:xfrm>
            <a:off x="5880100" y="6553200"/>
            <a:ext cx="3263900" cy="304800"/>
          </a:xfrm>
          <a:prstGeom prst="rect">
            <a:avLst/>
          </a:prstGeom>
        </p:spPr>
      </p:pic>
      <p:sp>
        <p:nvSpPr>
          <p:cNvPr id="8" name="Rectangle 7">
            <a:extLst>
              <a:ext uri="{FF2B5EF4-FFF2-40B4-BE49-F238E27FC236}">
                <a16:creationId xmlns:a16="http://schemas.microsoft.com/office/drawing/2014/main" id="{33EB5250-3656-A34B-B3F1-F2FA7EEDA96C}"/>
              </a:ext>
            </a:extLst>
          </p:cNvPr>
          <p:cNvSpPr/>
          <p:nvPr/>
        </p:nvSpPr>
        <p:spPr>
          <a:xfrm>
            <a:off x="457200" y="6553200"/>
            <a:ext cx="2590800" cy="228599"/>
          </a:xfrm>
          <a:prstGeom prst="rect">
            <a:avLst/>
          </a:prstGeom>
          <a:solidFill>
            <a:schemeClr val="bg1"/>
          </a:solidFill>
          <a:ln>
            <a:noFill/>
          </a:ln>
          <a:effectLst>
            <a:outerShdw blurRad="50800" dist="50800" dir="5400000" algn="ctr" rotWithShape="0">
              <a:schemeClr val="bg1"/>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554765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FCDAE-19C1-4ECC-9554-CF51451D2F33}"/>
              </a:ext>
            </a:extLst>
          </p:cNvPr>
          <p:cNvSpPr>
            <a:spLocks noGrp="1"/>
          </p:cNvSpPr>
          <p:nvPr>
            <p:ph type="title"/>
          </p:nvPr>
        </p:nvSpPr>
        <p:spPr>
          <a:xfrm>
            <a:off x="385763" y="76200"/>
            <a:ext cx="8605837" cy="914400"/>
          </a:xfrm>
        </p:spPr>
        <p:txBody>
          <a:bodyPr/>
          <a:lstStyle/>
          <a:p>
            <a:r>
              <a:rPr lang="en-US" sz="4500" dirty="0"/>
              <a:t>Case #3 Conclusion</a:t>
            </a:r>
          </a:p>
        </p:txBody>
      </p:sp>
      <p:sp>
        <p:nvSpPr>
          <p:cNvPr id="3" name="Content Placeholder 2">
            <a:extLst>
              <a:ext uri="{FF2B5EF4-FFF2-40B4-BE49-F238E27FC236}">
                <a16:creationId xmlns:a16="http://schemas.microsoft.com/office/drawing/2014/main" id="{2C593083-2D81-412C-8A59-A94811C7CCBB}"/>
              </a:ext>
            </a:extLst>
          </p:cNvPr>
          <p:cNvSpPr>
            <a:spLocks noGrp="1"/>
          </p:cNvSpPr>
          <p:nvPr>
            <p:ph idx="1"/>
          </p:nvPr>
        </p:nvSpPr>
        <p:spPr>
          <a:xfrm>
            <a:off x="382450" y="1600200"/>
            <a:ext cx="8123237" cy="4127500"/>
          </a:xfrm>
        </p:spPr>
        <p:txBody>
          <a:bodyPr/>
          <a:lstStyle/>
          <a:p>
            <a:r>
              <a:rPr lang="en-US" sz="2600" dirty="0"/>
              <a:t>Serum ferritin level was measured and found to be low at 24 ng/</a:t>
            </a:r>
            <a:r>
              <a:rPr lang="en-US" sz="2600" dirty="0" err="1"/>
              <a:t>mL.</a:t>
            </a:r>
            <a:r>
              <a:rPr lang="en-US" sz="2600" dirty="0"/>
              <a:t>  Oral iron supplementation was started.</a:t>
            </a:r>
          </a:p>
          <a:p>
            <a:r>
              <a:rPr lang="en-US" sz="2600" dirty="0"/>
              <a:t>She was advised to discuss switching fluoxetine (Prozac) to bupropion (Wellbutrin) with her psychiatrist.</a:t>
            </a:r>
          </a:p>
          <a:p>
            <a:r>
              <a:rPr lang="en-US" sz="2600" dirty="0"/>
              <a:t>RLS triggers including antihistamines and insufficient sleep were reviewed.</a:t>
            </a:r>
          </a:p>
          <a:p>
            <a:r>
              <a:rPr lang="en-US" sz="2600" dirty="0"/>
              <a:t>Although her ferritin level increased, RLS symptoms continued after so she was started on gabapentin and symptoms improved.</a:t>
            </a:r>
          </a:p>
          <a:p>
            <a:pPr marL="0" indent="0">
              <a:buNone/>
            </a:pPr>
            <a:endParaRPr lang="en-US" sz="2600" dirty="0"/>
          </a:p>
        </p:txBody>
      </p:sp>
    </p:spTree>
    <p:extLst>
      <p:ext uri="{BB962C8B-B14F-4D97-AF65-F5344CB8AC3E}">
        <p14:creationId xmlns:p14="http://schemas.microsoft.com/office/powerpoint/2010/main" val="13205037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FCDAE-19C1-4ECC-9554-CF51451D2F33}"/>
              </a:ext>
            </a:extLst>
          </p:cNvPr>
          <p:cNvSpPr>
            <a:spLocks noGrp="1"/>
          </p:cNvSpPr>
          <p:nvPr>
            <p:ph type="title"/>
          </p:nvPr>
        </p:nvSpPr>
        <p:spPr>
          <a:xfrm>
            <a:off x="385763" y="76200"/>
            <a:ext cx="8605837" cy="914400"/>
          </a:xfrm>
        </p:spPr>
        <p:txBody>
          <a:bodyPr/>
          <a:lstStyle/>
          <a:p>
            <a:r>
              <a:rPr lang="en-US" sz="4000" dirty="0"/>
              <a:t>Case #4 </a:t>
            </a:r>
          </a:p>
        </p:txBody>
      </p:sp>
      <p:sp>
        <p:nvSpPr>
          <p:cNvPr id="3" name="Content Placeholder 2">
            <a:extLst>
              <a:ext uri="{FF2B5EF4-FFF2-40B4-BE49-F238E27FC236}">
                <a16:creationId xmlns:a16="http://schemas.microsoft.com/office/drawing/2014/main" id="{2C593083-2D81-412C-8A59-A94811C7CCBB}"/>
              </a:ext>
            </a:extLst>
          </p:cNvPr>
          <p:cNvSpPr>
            <a:spLocks noGrp="1"/>
          </p:cNvSpPr>
          <p:nvPr>
            <p:ph idx="1"/>
          </p:nvPr>
        </p:nvSpPr>
        <p:spPr>
          <a:xfrm>
            <a:off x="381000" y="1663700"/>
            <a:ext cx="5867400" cy="4508500"/>
          </a:xfrm>
        </p:spPr>
        <p:txBody>
          <a:bodyPr/>
          <a:lstStyle/>
          <a:p>
            <a:pPr marL="0" indent="0">
              <a:buNone/>
            </a:pPr>
            <a:r>
              <a:rPr lang="en-US" sz="2500" dirty="0"/>
              <a:t>A healthy 25 </a:t>
            </a:r>
            <a:r>
              <a:rPr lang="en-US" sz="2500" dirty="0" err="1"/>
              <a:t>yo</a:t>
            </a:r>
            <a:r>
              <a:rPr lang="en-US" sz="2500" dirty="0"/>
              <a:t> female graduate student presents in late January due to concerns that the </a:t>
            </a:r>
            <a:r>
              <a:rPr lang="en-US" sz="2500" dirty="0" err="1"/>
              <a:t>FitBit</a:t>
            </a:r>
            <a:r>
              <a:rPr lang="en-US" sz="2500" dirty="0"/>
              <a:t> she received for Christmas shows a high percentage of “light” sleep.  She is committed to a healthy lifestyle with good eating habits and regular physical activity.  She has no specific sleep complaints but wants to ensure she is maximizing her sleep quality to facilitate optimal daytime functioning and productivity.</a:t>
            </a:r>
          </a:p>
          <a:p>
            <a:endParaRPr lang="en-US" sz="2500" dirty="0"/>
          </a:p>
        </p:txBody>
      </p:sp>
      <p:sp>
        <p:nvSpPr>
          <p:cNvPr id="4" name="TextBox 3">
            <a:extLst>
              <a:ext uri="{FF2B5EF4-FFF2-40B4-BE49-F238E27FC236}">
                <a16:creationId xmlns:a16="http://schemas.microsoft.com/office/drawing/2014/main" id="{246A75E4-CADE-194F-AAE1-9BA21FD14A92}"/>
              </a:ext>
            </a:extLst>
          </p:cNvPr>
          <p:cNvSpPr txBox="1"/>
          <p:nvPr/>
        </p:nvSpPr>
        <p:spPr>
          <a:xfrm>
            <a:off x="5105400" y="6123801"/>
            <a:ext cx="4038600" cy="276999"/>
          </a:xfrm>
          <a:prstGeom prst="rect">
            <a:avLst/>
          </a:prstGeom>
          <a:noFill/>
        </p:spPr>
        <p:txBody>
          <a:bodyPr wrap="square" rtlCol="0">
            <a:spAutoFit/>
          </a:bodyPr>
          <a:lstStyle/>
          <a:p>
            <a:r>
              <a:rPr lang="en-US" sz="1200" dirty="0"/>
              <a:t>Collen JF et al. </a:t>
            </a:r>
            <a:r>
              <a:rPr lang="en-US" sz="1200" i="1" dirty="0"/>
              <a:t>J </a:t>
            </a:r>
            <a:r>
              <a:rPr lang="en-US" sz="1200" i="1" dirty="0" err="1"/>
              <a:t>Clin</a:t>
            </a:r>
            <a:r>
              <a:rPr lang="en-US" sz="1200" i="1" dirty="0"/>
              <a:t> Sleep Med</a:t>
            </a:r>
            <a:r>
              <a:rPr lang="en-US" sz="1200" dirty="0"/>
              <a:t>. 2019;15(8):1077–1078.</a:t>
            </a:r>
          </a:p>
        </p:txBody>
      </p:sp>
      <p:pic>
        <p:nvPicPr>
          <p:cNvPr id="5" name="Picture 4"/>
          <p:cNvPicPr>
            <a:picLocks noChangeAspect="1"/>
          </p:cNvPicPr>
          <p:nvPr/>
        </p:nvPicPr>
        <p:blipFill rotWithShape="1">
          <a:blip r:embed="rId3"/>
          <a:srcRect l="32647" r="32614"/>
          <a:stretch/>
        </p:blipFill>
        <p:spPr>
          <a:xfrm>
            <a:off x="6477000" y="1676400"/>
            <a:ext cx="2362200" cy="3772992"/>
          </a:xfrm>
          <a:prstGeom prst="rect">
            <a:avLst/>
          </a:prstGeom>
        </p:spPr>
      </p:pic>
    </p:spTree>
    <p:extLst>
      <p:ext uri="{BB962C8B-B14F-4D97-AF65-F5344CB8AC3E}">
        <p14:creationId xmlns:p14="http://schemas.microsoft.com/office/powerpoint/2010/main" val="30874906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FCDAE-19C1-4ECC-9554-CF51451D2F33}"/>
              </a:ext>
            </a:extLst>
          </p:cNvPr>
          <p:cNvSpPr>
            <a:spLocks noGrp="1"/>
          </p:cNvSpPr>
          <p:nvPr>
            <p:ph type="title"/>
          </p:nvPr>
        </p:nvSpPr>
        <p:spPr>
          <a:xfrm>
            <a:off x="385763" y="76200"/>
            <a:ext cx="8605837" cy="914400"/>
          </a:xfrm>
        </p:spPr>
        <p:txBody>
          <a:bodyPr/>
          <a:lstStyle/>
          <a:p>
            <a:r>
              <a:rPr lang="en-US" sz="4000" dirty="0"/>
              <a:t>Case #4 </a:t>
            </a:r>
          </a:p>
        </p:txBody>
      </p:sp>
      <p:sp>
        <p:nvSpPr>
          <p:cNvPr id="3" name="Content Placeholder 2">
            <a:extLst>
              <a:ext uri="{FF2B5EF4-FFF2-40B4-BE49-F238E27FC236}">
                <a16:creationId xmlns:a16="http://schemas.microsoft.com/office/drawing/2014/main" id="{2C593083-2D81-412C-8A59-A94811C7CCBB}"/>
              </a:ext>
            </a:extLst>
          </p:cNvPr>
          <p:cNvSpPr>
            <a:spLocks noGrp="1"/>
          </p:cNvSpPr>
          <p:nvPr>
            <p:ph idx="1"/>
          </p:nvPr>
        </p:nvSpPr>
        <p:spPr>
          <a:xfrm>
            <a:off x="609600" y="1676400"/>
            <a:ext cx="8123237" cy="4127500"/>
          </a:xfrm>
        </p:spPr>
        <p:txBody>
          <a:bodyPr/>
          <a:lstStyle/>
          <a:p>
            <a:r>
              <a:rPr lang="en-US" sz="2600" dirty="0"/>
              <a:t>Wearable sleep trackers are big business:  global revenues over $2 billion in 2018</a:t>
            </a:r>
          </a:p>
          <a:p>
            <a:r>
              <a:rPr lang="en-US" sz="2600" dirty="0"/>
              <a:t>Success of devices depends on the market, not clinical evidence</a:t>
            </a:r>
          </a:p>
          <a:p>
            <a:endParaRPr lang="en-US" sz="2600" dirty="0"/>
          </a:p>
        </p:txBody>
      </p:sp>
      <p:sp>
        <p:nvSpPr>
          <p:cNvPr id="4" name="TextBox 3">
            <a:extLst>
              <a:ext uri="{FF2B5EF4-FFF2-40B4-BE49-F238E27FC236}">
                <a16:creationId xmlns:a16="http://schemas.microsoft.com/office/drawing/2014/main" id="{246A75E4-CADE-194F-AAE1-9BA21FD14A92}"/>
              </a:ext>
            </a:extLst>
          </p:cNvPr>
          <p:cNvSpPr txBox="1"/>
          <p:nvPr/>
        </p:nvSpPr>
        <p:spPr>
          <a:xfrm>
            <a:off x="5105400" y="6123801"/>
            <a:ext cx="4038600" cy="276999"/>
          </a:xfrm>
          <a:prstGeom prst="rect">
            <a:avLst/>
          </a:prstGeom>
          <a:noFill/>
        </p:spPr>
        <p:txBody>
          <a:bodyPr wrap="square" rtlCol="0">
            <a:spAutoFit/>
          </a:bodyPr>
          <a:lstStyle/>
          <a:p>
            <a:r>
              <a:rPr lang="en-US" sz="1200" dirty="0"/>
              <a:t>Collen JF et al. </a:t>
            </a:r>
            <a:r>
              <a:rPr lang="en-US" sz="1200" i="1" dirty="0"/>
              <a:t>J </a:t>
            </a:r>
            <a:r>
              <a:rPr lang="en-US" sz="1200" i="1" dirty="0" err="1"/>
              <a:t>Clin</a:t>
            </a:r>
            <a:r>
              <a:rPr lang="en-US" sz="1200" i="1" dirty="0"/>
              <a:t> Sleep Med</a:t>
            </a:r>
            <a:r>
              <a:rPr lang="en-US" sz="1200" dirty="0"/>
              <a:t>. 2019;15(8):1077–1078.</a:t>
            </a:r>
          </a:p>
        </p:txBody>
      </p:sp>
    </p:spTree>
    <p:extLst>
      <p:ext uri="{BB962C8B-B14F-4D97-AF65-F5344CB8AC3E}">
        <p14:creationId xmlns:p14="http://schemas.microsoft.com/office/powerpoint/2010/main" val="13205037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FCDAE-19C1-4ECC-9554-CF51451D2F33}"/>
              </a:ext>
            </a:extLst>
          </p:cNvPr>
          <p:cNvSpPr>
            <a:spLocks noGrp="1"/>
          </p:cNvSpPr>
          <p:nvPr>
            <p:ph type="title"/>
          </p:nvPr>
        </p:nvSpPr>
        <p:spPr>
          <a:xfrm>
            <a:off x="228600" y="76200"/>
            <a:ext cx="8605837" cy="914400"/>
          </a:xfrm>
        </p:spPr>
        <p:txBody>
          <a:bodyPr/>
          <a:lstStyle/>
          <a:p>
            <a:r>
              <a:rPr lang="en-US" sz="2900" dirty="0"/>
              <a:t>Many consumer sleep tracking devices available</a:t>
            </a:r>
          </a:p>
        </p:txBody>
      </p:sp>
      <p:pic>
        <p:nvPicPr>
          <p:cNvPr id="6" name="Picture 5"/>
          <p:cNvPicPr>
            <a:picLocks noChangeAspect="1"/>
          </p:cNvPicPr>
          <p:nvPr/>
        </p:nvPicPr>
        <p:blipFill>
          <a:blip r:embed="rId3"/>
          <a:stretch>
            <a:fillRect/>
          </a:stretch>
        </p:blipFill>
        <p:spPr>
          <a:xfrm>
            <a:off x="5535446" y="2862943"/>
            <a:ext cx="3611487" cy="1981200"/>
          </a:xfrm>
          <a:prstGeom prst="rect">
            <a:avLst/>
          </a:prstGeom>
        </p:spPr>
      </p:pic>
      <p:pic>
        <p:nvPicPr>
          <p:cNvPr id="7" name="Picture 6"/>
          <p:cNvPicPr>
            <a:picLocks noChangeAspect="1"/>
          </p:cNvPicPr>
          <p:nvPr/>
        </p:nvPicPr>
        <p:blipFill>
          <a:blip r:embed="rId4"/>
          <a:stretch>
            <a:fillRect/>
          </a:stretch>
        </p:blipFill>
        <p:spPr>
          <a:xfrm>
            <a:off x="5610724" y="1066800"/>
            <a:ext cx="3533276" cy="1948543"/>
          </a:xfrm>
          <a:prstGeom prst="rect">
            <a:avLst/>
          </a:prstGeom>
        </p:spPr>
      </p:pic>
      <p:grpSp>
        <p:nvGrpSpPr>
          <p:cNvPr id="8" name="Group 7"/>
          <p:cNvGrpSpPr/>
          <p:nvPr/>
        </p:nvGrpSpPr>
        <p:grpSpPr>
          <a:xfrm>
            <a:off x="7027333" y="4691743"/>
            <a:ext cx="1600200" cy="1676400"/>
            <a:chOff x="2057400" y="2971800"/>
            <a:chExt cx="2895600" cy="3009900"/>
          </a:xfrm>
        </p:grpSpPr>
        <p:pic>
          <p:nvPicPr>
            <p:cNvPr id="9" name="Picture 8"/>
            <p:cNvPicPr>
              <a:picLocks noChangeAspect="1"/>
            </p:cNvPicPr>
            <p:nvPr/>
          </p:nvPicPr>
          <p:blipFill>
            <a:blip r:embed="rId5"/>
            <a:stretch>
              <a:fillRect/>
            </a:stretch>
          </p:blipFill>
          <p:spPr>
            <a:xfrm>
              <a:off x="2057400" y="3200400"/>
              <a:ext cx="2726088" cy="2781300"/>
            </a:xfrm>
            <a:prstGeom prst="rect">
              <a:avLst/>
            </a:prstGeom>
          </p:spPr>
        </p:pic>
        <p:sp>
          <p:nvSpPr>
            <p:cNvPr id="10" name="Rounded Rectangle 9"/>
            <p:cNvSpPr/>
            <p:nvPr/>
          </p:nvSpPr>
          <p:spPr>
            <a:xfrm>
              <a:off x="3962400" y="2971800"/>
              <a:ext cx="990600" cy="457200"/>
            </a:xfrm>
            <a:prstGeom prst="round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grpSp>
      <p:pic>
        <p:nvPicPr>
          <p:cNvPr id="11" name="Picture 10"/>
          <p:cNvPicPr>
            <a:picLocks noChangeAspect="1"/>
          </p:cNvPicPr>
          <p:nvPr/>
        </p:nvPicPr>
        <p:blipFill>
          <a:blip r:embed="rId6"/>
          <a:stretch>
            <a:fillRect/>
          </a:stretch>
        </p:blipFill>
        <p:spPr>
          <a:xfrm>
            <a:off x="2209800" y="3886200"/>
            <a:ext cx="2971800" cy="1190566"/>
          </a:xfrm>
          <a:prstGeom prst="rect">
            <a:avLst/>
          </a:prstGeom>
        </p:spPr>
      </p:pic>
      <p:pic>
        <p:nvPicPr>
          <p:cNvPr id="12" name="Picture 11"/>
          <p:cNvPicPr>
            <a:picLocks noChangeAspect="1"/>
          </p:cNvPicPr>
          <p:nvPr/>
        </p:nvPicPr>
        <p:blipFill>
          <a:blip r:embed="rId7"/>
          <a:stretch>
            <a:fillRect/>
          </a:stretch>
        </p:blipFill>
        <p:spPr>
          <a:xfrm>
            <a:off x="3522133" y="1415143"/>
            <a:ext cx="1611539" cy="2590800"/>
          </a:xfrm>
          <a:prstGeom prst="rect">
            <a:avLst/>
          </a:prstGeom>
        </p:spPr>
      </p:pic>
      <p:pic>
        <p:nvPicPr>
          <p:cNvPr id="13" name="Picture 12"/>
          <p:cNvPicPr>
            <a:picLocks noChangeAspect="1"/>
          </p:cNvPicPr>
          <p:nvPr/>
        </p:nvPicPr>
        <p:blipFill>
          <a:blip r:embed="rId8"/>
          <a:stretch>
            <a:fillRect/>
          </a:stretch>
        </p:blipFill>
        <p:spPr>
          <a:xfrm>
            <a:off x="381000" y="3810000"/>
            <a:ext cx="1516529" cy="2209800"/>
          </a:xfrm>
          <a:prstGeom prst="rect">
            <a:avLst/>
          </a:prstGeom>
        </p:spPr>
      </p:pic>
      <p:grpSp>
        <p:nvGrpSpPr>
          <p:cNvPr id="14" name="Group 13"/>
          <p:cNvGrpSpPr/>
          <p:nvPr/>
        </p:nvGrpSpPr>
        <p:grpSpPr>
          <a:xfrm>
            <a:off x="2912533" y="5225143"/>
            <a:ext cx="3466549" cy="1151449"/>
            <a:chOff x="25400" y="2895600"/>
            <a:chExt cx="5295900" cy="1676400"/>
          </a:xfrm>
        </p:grpSpPr>
        <p:pic>
          <p:nvPicPr>
            <p:cNvPr id="15" name="Picture 14"/>
            <p:cNvPicPr>
              <a:picLocks noChangeAspect="1"/>
            </p:cNvPicPr>
            <p:nvPr/>
          </p:nvPicPr>
          <p:blipFill>
            <a:blip r:embed="rId9"/>
            <a:stretch>
              <a:fillRect/>
            </a:stretch>
          </p:blipFill>
          <p:spPr>
            <a:xfrm>
              <a:off x="25400" y="2895600"/>
              <a:ext cx="5295900" cy="1600200"/>
            </a:xfrm>
            <a:prstGeom prst="rect">
              <a:avLst/>
            </a:prstGeom>
          </p:spPr>
        </p:pic>
        <p:sp>
          <p:nvSpPr>
            <p:cNvPr id="16" name="Rounded Rectangle 15"/>
            <p:cNvSpPr/>
            <p:nvPr/>
          </p:nvSpPr>
          <p:spPr>
            <a:xfrm>
              <a:off x="1676400" y="4267200"/>
              <a:ext cx="1447800" cy="304800"/>
            </a:xfrm>
            <a:prstGeom prst="round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grpSp>
      <p:pic>
        <p:nvPicPr>
          <p:cNvPr id="17" name="Picture 16"/>
          <p:cNvPicPr>
            <a:picLocks noChangeAspect="1"/>
          </p:cNvPicPr>
          <p:nvPr/>
        </p:nvPicPr>
        <p:blipFill>
          <a:blip r:embed="rId10"/>
          <a:stretch>
            <a:fillRect/>
          </a:stretch>
        </p:blipFill>
        <p:spPr>
          <a:xfrm>
            <a:off x="321733" y="1415143"/>
            <a:ext cx="2667000" cy="1734600"/>
          </a:xfrm>
          <a:prstGeom prst="rect">
            <a:avLst/>
          </a:prstGeom>
        </p:spPr>
      </p:pic>
    </p:spTree>
    <p:extLst>
      <p:ext uri="{BB962C8B-B14F-4D97-AF65-F5344CB8AC3E}">
        <p14:creationId xmlns:p14="http://schemas.microsoft.com/office/powerpoint/2010/main" val="8292341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FCDAE-19C1-4ECC-9554-CF51451D2F33}"/>
              </a:ext>
            </a:extLst>
          </p:cNvPr>
          <p:cNvSpPr>
            <a:spLocks noGrp="1"/>
          </p:cNvSpPr>
          <p:nvPr>
            <p:ph type="title"/>
          </p:nvPr>
        </p:nvSpPr>
        <p:spPr>
          <a:xfrm>
            <a:off x="385763" y="76200"/>
            <a:ext cx="8605837" cy="914400"/>
          </a:xfrm>
        </p:spPr>
        <p:txBody>
          <a:bodyPr/>
          <a:lstStyle/>
          <a:p>
            <a:r>
              <a:rPr lang="en-US" sz="3300" dirty="0"/>
              <a:t>What do sleep trackers claim to measure?</a:t>
            </a:r>
          </a:p>
        </p:txBody>
      </p:sp>
      <p:sp>
        <p:nvSpPr>
          <p:cNvPr id="3" name="Content Placeholder 2">
            <a:extLst>
              <a:ext uri="{FF2B5EF4-FFF2-40B4-BE49-F238E27FC236}">
                <a16:creationId xmlns:a16="http://schemas.microsoft.com/office/drawing/2014/main" id="{2C593083-2D81-412C-8A59-A94811C7CCBB}"/>
              </a:ext>
            </a:extLst>
          </p:cNvPr>
          <p:cNvSpPr>
            <a:spLocks noGrp="1"/>
          </p:cNvSpPr>
          <p:nvPr>
            <p:ph idx="1"/>
          </p:nvPr>
        </p:nvSpPr>
        <p:spPr>
          <a:xfrm>
            <a:off x="457200" y="1676400"/>
            <a:ext cx="8123237" cy="3975100"/>
          </a:xfrm>
        </p:spPr>
        <p:txBody>
          <a:bodyPr/>
          <a:lstStyle/>
          <a:p>
            <a:r>
              <a:rPr lang="en-US" sz="2400" b="1" dirty="0"/>
              <a:t>Sleep duration:</a:t>
            </a:r>
            <a:r>
              <a:rPr lang="en-US" sz="2400" dirty="0"/>
              <a:t> tracking time you’re inactive </a:t>
            </a:r>
          </a:p>
          <a:p>
            <a:r>
              <a:rPr lang="en-US" sz="2400" b="1" dirty="0"/>
              <a:t>Sleep quality:</a:t>
            </a:r>
            <a:r>
              <a:rPr lang="en-US" sz="2400" dirty="0"/>
              <a:t> detecting “interrupted sleep”</a:t>
            </a:r>
          </a:p>
          <a:p>
            <a:r>
              <a:rPr lang="en-US" sz="2400" b="1" dirty="0"/>
              <a:t>Sleep phases:</a:t>
            </a:r>
            <a:r>
              <a:rPr lang="en-US" sz="2400" dirty="0"/>
              <a:t> track “phases” of sleep and time alarm to go off during lighter sleep</a:t>
            </a:r>
          </a:p>
          <a:p>
            <a:r>
              <a:rPr lang="en-US" sz="2400" b="1" dirty="0"/>
              <a:t>Environmental factors:</a:t>
            </a:r>
            <a:r>
              <a:rPr lang="en-US" sz="2400" dirty="0"/>
              <a:t> Some record environmental </a:t>
            </a:r>
            <a:r>
              <a:rPr lang="en-US" sz="2400" dirty="0" err="1"/>
              <a:t>eg</a:t>
            </a:r>
            <a:r>
              <a:rPr lang="en-US" sz="2400" dirty="0"/>
              <a:t>. amount of light or temperature in bedroom</a:t>
            </a:r>
          </a:p>
          <a:p>
            <a:r>
              <a:rPr lang="en-US" sz="2400" b="1" dirty="0"/>
              <a:t>Lifestyle factors:</a:t>
            </a:r>
            <a:r>
              <a:rPr lang="en-US" sz="2400" dirty="0"/>
              <a:t> Some trackers prompt you to enter information about activities that can affect sleep, such as caffeine intake, meal times and stress level</a:t>
            </a:r>
          </a:p>
        </p:txBody>
      </p:sp>
      <p:pic>
        <p:nvPicPr>
          <p:cNvPr id="5" name="Picture 4"/>
          <p:cNvPicPr>
            <a:picLocks noChangeAspect="1"/>
          </p:cNvPicPr>
          <p:nvPr/>
        </p:nvPicPr>
        <p:blipFill>
          <a:blip r:embed="rId3"/>
          <a:stretch>
            <a:fillRect/>
          </a:stretch>
        </p:blipFill>
        <p:spPr>
          <a:xfrm>
            <a:off x="6781800" y="5754540"/>
            <a:ext cx="2362200" cy="1098629"/>
          </a:xfrm>
          <a:prstGeom prst="rect">
            <a:avLst/>
          </a:prstGeom>
        </p:spPr>
      </p:pic>
    </p:spTree>
    <p:extLst>
      <p:ext uri="{BB962C8B-B14F-4D97-AF65-F5344CB8AC3E}">
        <p14:creationId xmlns:p14="http://schemas.microsoft.com/office/powerpoint/2010/main" val="13846589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FCDAE-19C1-4ECC-9554-CF51451D2F33}"/>
              </a:ext>
            </a:extLst>
          </p:cNvPr>
          <p:cNvSpPr>
            <a:spLocks noGrp="1"/>
          </p:cNvSpPr>
          <p:nvPr>
            <p:ph type="title"/>
          </p:nvPr>
        </p:nvSpPr>
        <p:spPr>
          <a:xfrm>
            <a:off x="385763" y="76200"/>
            <a:ext cx="8605837" cy="914400"/>
          </a:xfrm>
        </p:spPr>
        <p:txBody>
          <a:bodyPr/>
          <a:lstStyle/>
          <a:p>
            <a:r>
              <a:rPr lang="en-US" sz="3300" dirty="0"/>
              <a:t>What do sleep trackers actually measure?</a:t>
            </a:r>
          </a:p>
        </p:txBody>
      </p:sp>
      <p:sp>
        <p:nvSpPr>
          <p:cNvPr id="3" name="Content Placeholder 2">
            <a:extLst>
              <a:ext uri="{FF2B5EF4-FFF2-40B4-BE49-F238E27FC236}">
                <a16:creationId xmlns:a16="http://schemas.microsoft.com/office/drawing/2014/main" id="{2C593083-2D81-412C-8A59-A94811C7CCBB}"/>
              </a:ext>
            </a:extLst>
          </p:cNvPr>
          <p:cNvSpPr>
            <a:spLocks noGrp="1"/>
          </p:cNvSpPr>
          <p:nvPr>
            <p:ph idx="1"/>
          </p:nvPr>
        </p:nvSpPr>
        <p:spPr>
          <a:xfrm>
            <a:off x="457200" y="1587500"/>
            <a:ext cx="8123237" cy="4127500"/>
          </a:xfrm>
        </p:spPr>
        <p:txBody>
          <a:bodyPr/>
          <a:lstStyle/>
          <a:p>
            <a:r>
              <a:rPr lang="en-US" sz="2500" dirty="0"/>
              <a:t>Data depends on sensor type (accelerometer vs. noise)</a:t>
            </a:r>
          </a:p>
          <a:p>
            <a:r>
              <a:rPr lang="en-US" sz="2500" dirty="0"/>
              <a:t>Proprietary/undisclosed definition of  how “sleep” is determined</a:t>
            </a:r>
          </a:p>
          <a:p>
            <a:r>
              <a:rPr lang="en-US" sz="2500" dirty="0"/>
              <a:t>Mostly validated in healthy sleepers (not always representative of our patients)</a:t>
            </a:r>
          </a:p>
          <a:p>
            <a:r>
              <a:rPr lang="en-US" sz="2500" dirty="0"/>
              <a:t>Lack of evidence-based guidance on how to use the data</a:t>
            </a:r>
          </a:p>
          <a:p>
            <a:endParaRPr lang="en-US" sz="2500" dirty="0"/>
          </a:p>
          <a:p>
            <a:endParaRPr lang="en-US" sz="2500" dirty="0"/>
          </a:p>
          <a:p>
            <a:endParaRPr lang="en-US" sz="2500" dirty="0"/>
          </a:p>
        </p:txBody>
      </p:sp>
      <p:pic>
        <p:nvPicPr>
          <p:cNvPr id="4" name="Picture 3"/>
          <p:cNvPicPr>
            <a:picLocks noChangeAspect="1"/>
          </p:cNvPicPr>
          <p:nvPr/>
        </p:nvPicPr>
        <p:blipFill>
          <a:blip r:embed="rId3"/>
          <a:stretch>
            <a:fillRect/>
          </a:stretch>
        </p:blipFill>
        <p:spPr>
          <a:xfrm>
            <a:off x="76200" y="6553200"/>
            <a:ext cx="4254500" cy="241300"/>
          </a:xfrm>
          <a:prstGeom prst="rect">
            <a:avLst/>
          </a:prstGeom>
        </p:spPr>
      </p:pic>
      <p:pic>
        <p:nvPicPr>
          <p:cNvPr id="6" name="Picture 5">
            <a:extLst>
              <a:ext uri="{FF2B5EF4-FFF2-40B4-BE49-F238E27FC236}">
                <a16:creationId xmlns:a16="http://schemas.microsoft.com/office/drawing/2014/main" id="{A07B124B-E63C-114D-9A8B-4AF282798F09}"/>
              </a:ext>
            </a:extLst>
          </p:cNvPr>
          <p:cNvPicPr>
            <a:picLocks noChangeAspect="1"/>
          </p:cNvPicPr>
          <p:nvPr/>
        </p:nvPicPr>
        <p:blipFill>
          <a:blip r:embed="rId4"/>
          <a:stretch>
            <a:fillRect/>
          </a:stretch>
        </p:blipFill>
        <p:spPr>
          <a:xfrm>
            <a:off x="7206294" y="4190999"/>
            <a:ext cx="1938143" cy="2660309"/>
          </a:xfrm>
          <a:prstGeom prst="rect">
            <a:avLst/>
          </a:prstGeom>
        </p:spPr>
      </p:pic>
    </p:spTree>
    <p:extLst>
      <p:ext uri="{BB962C8B-B14F-4D97-AF65-F5344CB8AC3E}">
        <p14:creationId xmlns:p14="http://schemas.microsoft.com/office/powerpoint/2010/main" val="13338135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FCDAE-19C1-4ECC-9554-CF51451D2F33}"/>
              </a:ext>
            </a:extLst>
          </p:cNvPr>
          <p:cNvSpPr>
            <a:spLocks noGrp="1"/>
          </p:cNvSpPr>
          <p:nvPr>
            <p:ph type="title"/>
          </p:nvPr>
        </p:nvSpPr>
        <p:spPr>
          <a:xfrm>
            <a:off x="385763" y="76200"/>
            <a:ext cx="8605837" cy="914400"/>
          </a:xfrm>
        </p:spPr>
        <p:txBody>
          <a:bodyPr/>
          <a:lstStyle/>
          <a:p>
            <a:r>
              <a:rPr lang="en-US" sz="3500" dirty="0"/>
              <a:t>Wearable sleep trackers: What we know</a:t>
            </a:r>
          </a:p>
        </p:txBody>
      </p:sp>
      <p:sp>
        <p:nvSpPr>
          <p:cNvPr id="3" name="Content Placeholder 2">
            <a:extLst>
              <a:ext uri="{FF2B5EF4-FFF2-40B4-BE49-F238E27FC236}">
                <a16:creationId xmlns:a16="http://schemas.microsoft.com/office/drawing/2014/main" id="{2C593083-2D81-412C-8A59-A94811C7CCBB}"/>
              </a:ext>
            </a:extLst>
          </p:cNvPr>
          <p:cNvSpPr>
            <a:spLocks noGrp="1"/>
          </p:cNvSpPr>
          <p:nvPr>
            <p:ph idx="1"/>
          </p:nvPr>
        </p:nvSpPr>
        <p:spPr>
          <a:xfrm>
            <a:off x="533400" y="1600200"/>
            <a:ext cx="8123237" cy="4127500"/>
          </a:xfrm>
        </p:spPr>
        <p:txBody>
          <a:bodyPr/>
          <a:lstStyle/>
          <a:p>
            <a:r>
              <a:rPr lang="en-US" sz="2500" dirty="0"/>
              <a:t>Among healthy sleepers, devices appear comparable to </a:t>
            </a:r>
            <a:r>
              <a:rPr lang="en-US" sz="2500" dirty="0" err="1"/>
              <a:t>actigraphy</a:t>
            </a:r>
            <a:endParaRPr lang="en-US" sz="2500" dirty="0"/>
          </a:p>
          <a:p>
            <a:r>
              <a:rPr lang="en-US" sz="2500" dirty="0"/>
              <a:t>Generally high agreement between the different wrist worn devices and </a:t>
            </a:r>
            <a:r>
              <a:rPr lang="en-US" sz="2500" b="1" dirty="0"/>
              <a:t>moderate to poor agreement between sleep measured these devices compared to PSG</a:t>
            </a:r>
          </a:p>
          <a:p>
            <a:r>
              <a:rPr lang="en-US" sz="2500" dirty="0"/>
              <a:t>Among pts w/insomnia, devices tend to:</a:t>
            </a:r>
          </a:p>
          <a:p>
            <a:pPr lvl="1"/>
            <a:r>
              <a:rPr lang="en-US" sz="2500" i="1" dirty="0">
                <a:solidFill>
                  <a:schemeClr val="accent2"/>
                </a:solidFill>
              </a:rPr>
              <a:t>over</a:t>
            </a:r>
            <a:r>
              <a:rPr lang="en-US" sz="2500" dirty="0"/>
              <a:t>estimate TST (by ~20-60 min)</a:t>
            </a:r>
          </a:p>
          <a:p>
            <a:pPr lvl="1"/>
            <a:r>
              <a:rPr lang="en-US" sz="2500" i="1" dirty="0">
                <a:solidFill>
                  <a:schemeClr val="accent2"/>
                </a:solidFill>
              </a:rPr>
              <a:t>over</a:t>
            </a:r>
            <a:r>
              <a:rPr lang="en-US" sz="2500" dirty="0"/>
              <a:t>estimate sleep efficiency</a:t>
            </a:r>
          </a:p>
          <a:p>
            <a:pPr lvl="1"/>
            <a:r>
              <a:rPr lang="en-US" sz="2500" i="1" dirty="0">
                <a:solidFill>
                  <a:srgbClr val="FF0000"/>
                </a:solidFill>
              </a:rPr>
              <a:t>under</a:t>
            </a:r>
            <a:r>
              <a:rPr lang="en-US" sz="2500" dirty="0"/>
              <a:t>estimate sleep onset latency</a:t>
            </a:r>
          </a:p>
          <a:p>
            <a:pPr lvl="1"/>
            <a:r>
              <a:rPr lang="en-US" sz="2500" i="1" dirty="0">
                <a:solidFill>
                  <a:srgbClr val="FF0000"/>
                </a:solidFill>
              </a:rPr>
              <a:t>under</a:t>
            </a:r>
            <a:r>
              <a:rPr lang="en-US" sz="2500" dirty="0"/>
              <a:t>estimate WASO</a:t>
            </a:r>
          </a:p>
          <a:p>
            <a:pPr lvl="1"/>
            <a:endParaRPr lang="en-US" sz="2600" dirty="0"/>
          </a:p>
          <a:p>
            <a:endParaRPr lang="en-US" sz="2500" dirty="0"/>
          </a:p>
          <a:p>
            <a:endParaRPr lang="en-US" sz="2500" b="1" dirty="0"/>
          </a:p>
        </p:txBody>
      </p:sp>
      <p:pic>
        <p:nvPicPr>
          <p:cNvPr id="4" name="Picture 3"/>
          <p:cNvPicPr>
            <a:picLocks noChangeAspect="1"/>
          </p:cNvPicPr>
          <p:nvPr/>
        </p:nvPicPr>
        <p:blipFill>
          <a:blip r:embed="rId3"/>
          <a:stretch>
            <a:fillRect/>
          </a:stretch>
        </p:blipFill>
        <p:spPr>
          <a:xfrm>
            <a:off x="5105400" y="6172200"/>
            <a:ext cx="4038600" cy="215900"/>
          </a:xfrm>
          <a:prstGeom prst="rect">
            <a:avLst/>
          </a:prstGeom>
        </p:spPr>
      </p:pic>
      <p:grpSp>
        <p:nvGrpSpPr>
          <p:cNvPr id="8" name="Group 7"/>
          <p:cNvGrpSpPr/>
          <p:nvPr/>
        </p:nvGrpSpPr>
        <p:grpSpPr>
          <a:xfrm>
            <a:off x="6248400" y="3810000"/>
            <a:ext cx="2819400" cy="1828800"/>
            <a:chOff x="6248400" y="4191000"/>
            <a:chExt cx="2819400" cy="1828800"/>
          </a:xfrm>
        </p:grpSpPr>
        <p:sp>
          <p:nvSpPr>
            <p:cNvPr id="6" name="Right Brace 5"/>
            <p:cNvSpPr/>
            <p:nvPr/>
          </p:nvSpPr>
          <p:spPr>
            <a:xfrm>
              <a:off x="6248400" y="4191000"/>
              <a:ext cx="533400" cy="1828800"/>
            </a:xfrm>
            <a:prstGeom prst="rightBrace">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sp>
          <p:nvSpPr>
            <p:cNvPr id="7" name="TextBox 6"/>
            <p:cNvSpPr txBox="1"/>
            <p:nvPr/>
          </p:nvSpPr>
          <p:spPr>
            <a:xfrm>
              <a:off x="6858000" y="4419600"/>
              <a:ext cx="2209800" cy="1477328"/>
            </a:xfrm>
            <a:prstGeom prst="rect">
              <a:avLst/>
            </a:prstGeom>
            <a:noFill/>
          </p:spPr>
          <p:txBody>
            <a:bodyPr wrap="square" rtlCol="0">
              <a:spAutoFit/>
            </a:bodyPr>
            <a:lstStyle/>
            <a:p>
              <a:r>
                <a:rPr lang="en-US" dirty="0">
                  <a:solidFill>
                    <a:srgbClr val="FF0000"/>
                  </a:solidFill>
                </a:rPr>
                <a:t>Net effect is that wrist </a:t>
              </a:r>
              <a:r>
                <a:rPr lang="en-US" dirty="0" err="1">
                  <a:solidFill>
                    <a:srgbClr val="FF0000"/>
                  </a:solidFill>
                </a:rPr>
                <a:t>actigraphy</a:t>
              </a:r>
              <a:r>
                <a:rPr lang="en-US" dirty="0">
                  <a:solidFill>
                    <a:srgbClr val="FF0000"/>
                  </a:solidFill>
                </a:rPr>
                <a:t> overestimates sleep problems in </a:t>
              </a:r>
              <a:r>
                <a:rPr lang="en-US" dirty="0" err="1">
                  <a:solidFill>
                    <a:srgbClr val="FF0000"/>
                  </a:solidFill>
                </a:rPr>
                <a:t>pts</a:t>
              </a:r>
              <a:r>
                <a:rPr lang="en-US" dirty="0">
                  <a:solidFill>
                    <a:srgbClr val="FF0000"/>
                  </a:solidFill>
                </a:rPr>
                <a:t> with insomnia</a:t>
              </a:r>
            </a:p>
          </p:txBody>
        </p:sp>
      </p:grpSp>
      <p:sp>
        <p:nvSpPr>
          <p:cNvPr id="10" name="TextBox 9"/>
          <p:cNvSpPr txBox="1"/>
          <p:nvPr/>
        </p:nvSpPr>
        <p:spPr>
          <a:xfrm>
            <a:off x="5181600" y="5895201"/>
            <a:ext cx="3886200" cy="276999"/>
          </a:xfrm>
          <a:prstGeom prst="rect">
            <a:avLst/>
          </a:prstGeom>
          <a:noFill/>
        </p:spPr>
        <p:txBody>
          <a:bodyPr wrap="square" rtlCol="0">
            <a:spAutoFit/>
          </a:bodyPr>
          <a:lstStyle/>
          <a:p>
            <a:pPr algn="r"/>
            <a:r>
              <a:rPr lang="en-US" sz="1200" dirty="0" err="1"/>
              <a:t>Jumabhoy</a:t>
            </a:r>
            <a:r>
              <a:rPr lang="en-US" sz="1200" dirty="0"/>
              <a:t> R et al 2017 </a:t>
            </a:r>
            <a:r>
              <a:rPr lang="en-US" sz="1200" i="1" dirty="0"/>
              <a:t>Sleep </a:t>
            </a:r>
            <a:r>
              <a:rPr lang="en-US" sz="1200" dirty="0" err="1"/>
              <a:t>suppl</a:t>
            </a:r>
            <a:r>
              <a:rPr lang="en-US" sz="1200" dirty="0"/>
              <a:t> A288-289.</a:t>
            </a:r>
          </a:p>
        </p:txBody>
      </p:sp>
    </p:spTree>
    <p:extLst>
      <p:ext uri="{BB962C8B-B14F-4D97-AF65-F5344CB8AC3E}">
        <p14:creationId xmlns:p14="http://schemas.microsoft.com/office/powerpoint/2010/main" val="4278581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FCDAE-19C1-4ECC-9554-CF51451D2F33}"/>
              </a:ext>
            </a:extLst>
          </p:cNvPr>
          <p:cNvSpPr>
            <a:spLocks noGrp="1"/>
          </p:cNvSpPr>
          <p:nvPr>
            <p:ph type="title"/>
          </p:nvPr>
        </p:nvSpPr>
        <p:spPr>
          <a:xfrm>
            <a:off x="2209800" y="76200"/>
            <a:ext cx="7010400" cy="914400"/>
          </a:xfrm>
        </p:spPr>
        <p:txBody>
          <a:bodyPr/>
          <a:lstStyle/>
          <a:p>
            <a:r>
              <a:rPr lang="en-US" sz="3100" dirty="0"/>
              <a:t>Potential </a:t>
            </a:r>
            <a:r>
              <a:rPr lang="en-US" sz="3100" b="1" dirty="0">
                <a:solidFill>
                  <a:srgbClr val="FFFF00"/>
                </a:solidFill>
              </a:rPr>
              <a:t>benefits </a:t>
            </a:r>
            <a:r>
              <a:rPr lang="en-US" sz="3100" dirty="0"/>
              <a:t>of sleep trackers</a:t>
            </a:r>
          </a:p>
        </p:txBody>
      </p:sp>
      <p:sp>
        <p:nvSpPr>
          <p:cNvPr id="3" name="Content Placeholder 2">
            <a:extLst>
              <a:ext uri="{FF2B5EF4-FFF2-40B4-BE49-F238E27FC236}">
                <a16:creationId xmlns:a16="http://schemas.microsoft.com/office/drawing/2014/main" id="{2C593083-2D81-412C-8A59-A94811C7CCBB}"/>
              </a:ext>
            </a:extLst>
          </p:cNvPr>
          <p:cNvSpPr>
            <a:spLocks noGrp="1"/>
          </p:cNvSpPr>
          <p:nvPr>
            <p:ph idx="1"/>
          </p:nvPr>
        </p:nvSpPr>
        <p:spPr>
          <a:xfrm>
            <a:off x="533400" y="2057400"/>
            <a:ext cx="8610600" cy="3670300"/>
          </a:xfrm>
        </p:spPr>
        <p:txBody>
          <a:bodyPr/>
          <a:lstStyle/>
          <a:p>
            <a:r>
              <a:rPr lang="en-US" sz="2800" dirty="0"/>
              <a:t>Self-monitoring may promote patient involvement and encourage healthy behaviors</a:t>
            </a:r>
          </a:p>
          <a:p>
            <a:r>
              <a:rPr lang="en-US" sz="2800" dirty="0"/>
              <a:t>Appeal of a cost-effective, portable and reliable measuring device to study sleep in home settings</a:t>
            </a:r>
          </a:p>
          <a:p>
            <a:r>
              <a:rPr lang="en-US" sz="2800" dirty="0"/>
              <a:t>Potential to improve the current mismatch between supply and demand for </a:t>
            </a:r>
            <a:r>
              <a:rPr lang="en-US" sz="2800" dirty="0" err="1"/>
              <a:t>CBTi</a:t>
            </a:r>
            <a:r>
              <a:rPr lang="en-US" sz="2800" dirty="0"/>
              <a:t>, by connecting </a:t>
            </a:r>
            <a:r>
              <a:rPr lang="en-US" sz="2800" dirty="0" err="1"/>
              <a:t>pts</a:t>
            </a:r>
            <a:r>
              <a:rPr lang="en-US" sz="2800" dirty="0"/>
              <a:t> to internet-based </a:t>
            </a:r>
            <a:r>
              <a:rPr lang="en-US" sz="2800" dirty="0" err="1"/>
              <a:t>Tx</a:t>
            </a:r>
            <a:r>
              <a:rPr lang="en-US" sz="2800" dirty="0"/>
              <a:t> for insomnia</a:t>
            </a:r>
          </a:p>
          <a:p>
            <a:r>
              <a:rPr lang="en-US" sz="2800" dirty="0"/>
              <a:t>Might improve communication between patients and providers by stimulating conversation about device output</a:t>
            </a:r>
          </a:p>
          <a:p>
            <a:endParaRPr lang="en-US" sz="2800" dirty="0"/>
          </a:p>
          <a:p>
            <a:endParaRPr lang="en-US" sz="2500" dirty="0"/>
          </a:p>
          <a:p>
            <a:endParaRPr lang="en-US" sz="2500" b="1" dirty="0"/>
          </a:p>
        </p:txBody>
      </p:sp>
      <p:pic>
        <p:nvPicPr>
          <p:cNvPr id="4" name="Picture 3"/>
          <p:cNvPicPr>
            <a:picLocks noChangeAspect="1"/>
          </p:cNvPicPr>
          <p:nvPr/>
        </p:nvPicPr>
        <p:blipFill>
          <a:blip r:embed="rId3"/>
          <a:stretch>
            <a:fillRect/>
          </a:stretch>
        </p:blipFill>
        <p:spPr>
          <a:xfrm>
            <a:off x="-381000" y="-76200"/>
            <a:ext cx="2362200" cy="2106295"/>
          </a:xfrm>
          <a:prstGeom prst="rect">
            <a:avLst/>
          </a:prstGeom>
        </p:spPr>
      </p:pic>
    </p:spTree>
    <p:extLst>
      <p:ext uri="{BB962C8B-B14F-4D97-AF65-F5344CB8AC3E}">
        <p14:creationId xmlns:p14="http://schemas.microsoft.com/office/powerpoint/2010/main" val="15845925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FCDAE-19C1-4ECC-9554-CF51451D2F33}"/>
              </a:ext>
            </a:extLst>
          </p:cNvPr>
          <p:cNvSpPr>
            <a:spLocks noGrp="1"/>
          </p:cNvSpPr>
          <p:nvPr>
            <p:ph type="title"/>
          </p:nvPr>
        </p:nvSpPr>
        <p:spPr>
          <a:xfrm>
            <a:off x="1981200" y="76200"/>
            <a:ext cx="7239000" cy="914400"/>
          </a:xfrm>
        </p:spPr>
        <p:txBody>
          <a:bodyPr/>
          <a:lstStyle/>
          <a:p>
            <a:r>
              <a:rPr lang="en-US" sz="3100" dirty="0"/>
              <a:t>Potential </a:t>
            </a:r>
            <a:r>
              <a:rPr lang="en-US" sz="3100" b="1" dirty="0">
                <a:solidFill>
                  <a:srgbClr val="FFFF00"/>
                </a:solidFill>
              </a:rPr>
              <a:t>problems</a:t>
            </a:r>
            <a:r>
              <a:rPr lang="en-US" sz="3100" dirty="0"/>
              <a:t> with sleep trackers</a:t>
            </a:r>
          </a:p>
        </p:txBody>
      </p:sp>
      <p:sp>
        <p:nvSpPr>
          <p:cNvPr id="3" name="Content Placeholder 2">
            <a:extLst>
              <a:ext uri="{FF2B5EF4-FFF2-40B4-BE49-F238E27FC236}">
                <a16:creationId xmlns:a16="http://schemas.microsoft.com/office/drawing/2014/main" id="{2C593083-2D81-412C-8A59-A94811C7CCBB}"/>
              </a:ext>
            </a:extLst>
          </p:cNvPr>
          <p:cNvSpPr>
            <a:spLocks noGrp="1"/>
          </p:cNvSpPr>
          <p:nvPr>
            <p:ph idx="1"/>
          </p:nvPr>
        </p:nvSpPr>
        <p:spPr>
          <a:xfrm>
            <a:off x="538163" y="2438400"/>
            <a:ext cx="8123237" cy="3670300"/>
          </a:xfrm>
        </p:spPr>
        <p:txBody>
          <a:bodyPr/>
          <a:lstStyle/>
          <a:p>
            <a:r>
              <a:rPr lang="en-US" sz="2500" dirty="0"/>
              <a:t>Studies show that people who used </a:t>
            </a:r>
            <a:r>
              <a:rPr lang="en-US" sz="2500" dirty="0" err="1"/>
              <a:t>iPads</a:t>
            </a:r>
            <a:r>
              <a:rPr lang="en-US" sz="2500" dirty="0"/>
              <a:t> instead of reading print before bedtime go to bed later</a:t>
            </a:r>
          </a:p>
          <a:p>
            <a:r>
              <a:rPr lang="en-US" sz="2500" dirty="0"/>
              <a:t>Light at night suppresses melatonin </a:t>
            </a:r>
            <a:r>
              <a:rPr lang="en-US" sz="2500" dirty="0">
                <a:sym typeface="Wingdings"/>
              </a:rPr>
              <a:t> delayed melatonin production</a:t>
            </a:r>
          </a:p>
          <a:p>
            <a:r>
              <a:rPr lang="en-US" sz="2500" dirty="0">
                <a:sym typeface="Wingdings"/>
              </a:rPr>
              <a:t>Health apps don’t necessarily make people healthier</a:t>
            </a:r>
          </a:p>
          <a:p>
            <a:r>
              <a:rPr lang="en-US" sz="2500" dirty="0">
                <a:sym typeface="Wingdings"/>
              </a:rPr>
              <a:t>Need to consider the specific population</a:t>
            </a:r>
          </a:p>
          <a:p>
            <a:pPr lvl="1"/>
            <a:r>
              <a:rPr lang="en-US" sz="1500" dirty="0" err="1"/>
              <a:t>eg</a:t>
            </a:r>
            <a:r>
              <a:rPr lang="en-US" sz="1500" dirty="0"/>
              <a:t>. perhaps most useful in encouraging longer sleep opportunity but less useful for those who already allow for adequate sleep opportunity, but unable to achieve sufficient sleep duration due to the presence of insomnia or OSA</a:t>
            </a:r>
          </a:p>
          <a:p>
            <a:endParaRPr lang="en-US" sz="1500" dirty="0"/>
          </a:p>
          <a:p>
            <a:endParaRPr lang="en-US" sz="1500" b="1" dirty="0"/>
          </a:p>
        </p:txBody>
      </p:sp>
      <p:pic>
        <p:nvPicPr>
          <p:cNvPr id="4" name="Picture 3"/>
          <p:cNvPicPr>
            <a:picLocks noChangeAspect="1"/>
          </p:cNvPicPr>
          <p:nvPr/>
        </p:nvPicPr>
        <p:blipFill>
          <a:blip r:embed="rId3"/>
          <a:stretch>
            <a:fillRect/>
          </a:stretch>
        </p:blipFill>
        <p:spPr>
          <a:xfrm>
            <a:off x="-381000" y="-76200"/>
            <a:ext cx="2362200" cy="2106295"/>
          </a:xfrm>
          <a:prstGeom prst="rect">
            <a:avLst/>
          </a:prstGeom>
        </p:spPr>
      </p:pic>
    </p:spTree>
    <p:extLst>
      <p:ext uri="{BB962C8B-B14F-4D97-AF65-F5344CB8AC3E}">
        <p14:creationId xmlns:p14="http://schemas.microsoft.com/office/powerpoint/2010/main" val="35406433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FCDAE-19C1-4ECC-9554-CF51451D2F33}"/>
              </a:ext>
            </a:extLst>
          </p:cNvPr>
          <p:cNvSpPr>
            <a:spLocks noGrp="1"/>
          </p:cNvSpPr>
          <p:nvPr>
            <p:ph type="title"/>
          </p:nvPr>
        </p:nvSpPr>
        <p:spPr>
          <a:xfrm>
            <a:off x="385763" y="76200"/>
            <a:ext cx="8605837" cy="914400"/>
          </a:xfrm>
        </p:spPr>
        <p:txBody>
          <a:bodyPr/>
          <a:lstStyle/>
          <a:p>
            <a:r>
              <a:rPr lang="en-US" sz="4500" dirty="0"/>
              <a:t>Case #5</a:t>
            </a:r>
          </a:p>
        </p:txBody>
      </p:sp>
      <p:sp>
        <p:nvSpPr>
          <p:cNvPr id="6" name="Content Placeholder 5"/>
          <p:cNvSpPr>
            <a:spLocks noGrp="1"/>
          </p:cNvSpPr>
          <p:nvPr>
            <p:ph idx="1"/>
          </p:nvPr>
        </p:nvSpPr>
        <p:spPr/>
        <p:txBody>
          <a:bodyPr/>
          <a:lstStyle/>
          <a:p>
            <a:pPr marL="0" indent="0">
              <a:buNone/>
            </a:pPr>
            <a:r>
              <a:rPr lang="en-US" sz="2500" dirty="0"/>
              <a:t>A 50 </a:t>
            </a:r>
            <a:r>
              <a:rPr lang="en-US" sz="2500" dirty="0" err="1"/>
              <a:t>yo</a:t>
            </a:r>
            <a:r>
              <a:rPr lang="en-US" sz="2500" dirty="0"/>
              <a:t> woman complained of severe difficulty sleeping for over a decade.  She felt she hardly ever sleep, and was never being able to sleep more than 3 hours each night.  She stated that she remained in bed awake for the majority of each night. She felt fatigued upon awakening but denied daytime sleepiness or unintentional dozing.  She had tried several different sleep aids in the past without benefit.   </a:t>
            </a:r>
          </a:p>
        </p:txBody>
      </p:sp>
    </p:spTree>
    <p:extLst>
      <p:ext uri="{BB962C8B-B14F-4D97-AF65-F5344CB8AC3E}">
        <p14:creationId xmlns:p14="http://schemas.microsoft.com/office/powerpoint/2010/main" val="13205037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FCDAE-19C1-4ECC-9554-CF51451D2F33}"/>
              </a:ext>
            </a:extLst>
          </p:cNvPr>
          <p:cNvSpPr>
            <a:spLocks noGrp="1"/>
          </p:cNvSpPr>
          <p:nvPr>
            <p:ph type="title"/>
          </p:nvPr>
        </p:nvSpPr>
        <p:spPr>
          <a:xfrm>
            <a:off x="304800" y="76200"/>
            <a:ext cx="8991599" cy="914400"/>
          </a:xfrm>
        </p:spPr>
        <p:txBody>
          <a:bodyPr/>
          <a:lstStyle/>
          <a:p>
            <a:r>
              <a:rPr lang="en-US" sz="2800" b="1" dirty="0">
                <a:solidFill>
                  <a:srgbClr val="FFFF00"/>
                </a:solidFill>
              </a:rPr>
              <a:t>Central apneas in a patient on chronic opioids</a:t>
            </a:r>
          </a:p>
        </p:txBody>
      </p:sp>
      <p:pic>
        <p:nvPicPr>
          <p:cNvPr id="6" name="Picture 5">
            <a:extLst>
              <a:ext uri="{FF2B5EF4-FFF2-40B4-BE49-F238E27FC236}">
                <a16:creationId xmlns:a16="http://schemas.microsoft.com/office/drawing/2014/main" id="{75D21494-63E8-DE46-874A-B6298A06D178}"/>
              </a:ext>
            </a:extLst>
          </p:cNvPr>
          <p:cNvPicPr>
            <a:picLocks noChangeAspect="1"/>
          </p:cNvPicPr>
          <p:nvPr/>
        </p:nvPicPr>
        <p:blipFill>
          <a:blip r:embed="rId3"/>
          <a:stretch>
            <a:fillRect/>
          </a:stretch>
        </p:blipFill>
        <p:spPr>
          <a:xfrm>
            <a:off x="533400" y="1295400"/>
            <a:ext cx="8153400" cy="5079271"/>
          </a:xfrm>
          <a:prstGeom prst="rect">
            <a:avLst/>
          </a:prstGeom>
        </p:spPr>
      </p:pic>
      <p:pic>
        <p:nvPicPr>
          <p:cNvPr id="7" name="Picture 6">
            <a:extLst>
              <a:ext uri="{FF2B5EF4-FFF2-40B4-BE49-F238E27FC236}">
                <a16:creationId xmlns:a16="http://schemas.microsoft.com/office/drawing/2014/main" id="{934F7CBD-8892-BF4D-BD14-1C2145E5ADF8}"/>
              </a:ext>
            </a:extLst>
          </p:cNvPr>
          <p:cNvPicPr>
            <a:picLocks noChangeAspect="1"/>
          </p:cNvPicPr>
          <p:nvPr/>
        </p:nvPicPr>
        <p:blipFill>
          <a:blip r:embed="rId4"/>
          <a:stretch>
            <a:fillRect/>
          </a:stretch>
        </p:blipFill>
        <p:spPr>
          <a:xfrm>
            <a:off x="5903933" y="6553200"/>
            <a:ext cx="3263900" cy="304800"/>
          </a:xfrm>
          <a:prstGeom prst="rect">
            <a:avLst/>
          </a:prstGeom>
        </p:spPr>
      </p:pic>
      <p:sp>
        <p:nvSpPr>
          <p:cNvPr id="8" name="Rectangle 7">
            <a:extLst>
              <a:ext uri="{FF2B5EF4-FFF2-40B4-BE49-F238E27FC236}">
                <a16:creationId xmlns:a16="http://schemas.microsoft.com/office/drawing/2014/main" id="{33EB5250-3656-A34B-B3F1-F2FA7EEDA96C}"/>
              </a:ext>
            </a:extLst>
          </p:cNvPr>
          <p:cNvSpPr/>
          <p:nvPr/>
        </p:nvSpPr>
        <p:spPr>
          <a:xfrm>
            <a:off x="457200" y="6553200"/>
            <a:ext cx="2590800" cy="228599"/>
          </a:xfrm>
          <a:prstGeom prst="rect">
            <a:avLst/>
          </a:prstGeom>
          <a:solidFill>
            <a:schemeClr val="bg1"/>
          </a:solidFill>
          <a:ln>
            <a:noFill/>
          </a:ln>
          <a:effectLst>
            <a:outerShdw blurRad="50800" dist="50800" dir="5400000" algn="ctr" rotWithShape="0">
              <a:schemeClr val="bg1"/>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775809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FCDAE-19C1-4ECC-9554-CF51451D2F33}"/>
              </a:ext>
            </a:extLst>
          </p:cNvPr>
          <p:cNvSpPr>
            <a:spLocks noGrp="1"/>
          </p:cNvSpPr>
          <p:nvPr>
            <p:ph type="title"/>
          </p:nvPr>
        </p:nvSpPr>
        <p:spPr>
          <a:xfrm>
            <a:off x="385763" y="76200"/>
            <a:ext cx="8605837" cy="914400"/>
          </a:xfrm>
        </p:spPr>
        <p:txBody>
          <a:bodyPr/>
          <a:lstStyle/>
          <a:p>
            <a:r>
              <a:rPr lang="en-US" sz="4500" dirty="0"/>
              <a:t>Case #5 Sleep Log</a:t>
            </a:r>
          </a:p>
        </p:txBody>
      </p:sp>
      <p:sp>
        <p:nvSpPr>
          <p:cNvPr id="6" name="Rectangle 5">
            <a:extLst>
              <a:ext uri="{FF2B5EF4-FFF2-40B4-BE49-F238E27FC236}">
                <a16:creationId xmlns:a16="http://schemas.microsoft.com/office/drawing/2014/main" id="{9FF24D78-F6E4-F34A-BBBE-25EB724C6A23}"/>
              </a:ext>
            </a:extLst>
          </p:cNvPr>
          <p:cNvSpPr/>
          <p:nvPr/>
        </p:nvSpPr>
        <p:spPr>
          <a:xfrm>
            <a:off x="457200" y="6553200"/>
            <a:ext cx="8534400" cy="228600"/>
          </a:xfrm>
          <a:prstGeom prst="rect">
            <a:avLst/>
          </a:prstGeom>
          <a:solidFill>
            <a:schemeClr val="bg1"/>
          </a:solidFill>
          <a:ln>
            <a:noFill/>
          </a:ln>
          <a:effectLst>
            <a:outerShdw blurRad="50800" dist="50800" dir="5400000" algn="ctr" rotWithShape="0">
              <a:schemeClr val="bg1"/>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3"/>
          <a:stretch>
            <a:fillRect/>
          </a:stretch>
        </p:blipFill>
        <p:spPr>
          <a:xfrm>
            <a:off x="1638300" y="1143000"/>
            <a:ext cx="5753100" cy="5702338"/>
          </a:xfrm>
          <a:prstGeom prst="rect">
            <a:avLst/>
          </a:prstGeom>
        </p:spPr>
      </p:pic>
    </p:spTree>
    <p:extLst>
      <p:ext uri="{BB962C8B-B14F-4D97-AF65-F5344CB8AC3E}">
        <p14:creationId xmlns:p14="http://schemas.microsoft.com/office/powerpoint/2010/main" val="17007551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FCDAE-19C1-4ECC-9554-CF51451D2F33}"/>
              </a:ext>
            </a:extLst>
          </p:cNvPr>
          <p:cNvSpPr>
            <a:spLocks noGrp="1"/>
          </p:cNvSpPr>
          <p:nvPr>
            <p:ph type="title"/>
          </p:nvPr>
        </p:nvSpPr>
        <p:spPr>
          <a:xfrm>
            <a:off x="385763" y="76200"/>
            <a:ext cx="8605837" cy="914400"/>
          </a:xfrm>
        </p:spPr>
        <p:txBody>
          <a:bodyPr/>
          <a:lstStyle/>
          <a:p>
            <a:r>
              <a:rPr lang="en-US" sz="4500" dirty="0"/>
              <a:t>Paradoxical Insomnia</a:t>
            </a:r>
          </a:p>
        </p:txBody>
      </p:sp>
      <p:sp>
        <p:nvSpPr>
          <p:cNvPr id="3" name="Content Placeholder 2"/>
          <p:cNvSpPr>
            <a:spLocks noGrp="1"/>
          </p:cNvSpPr>
          <p:nvPr>
            <p:ph idx="1"/>
          </p:nvPr>
        </p:nvSpPr>
        <p:spPr>
          <a:xfrm>
            <a:off x="609600" y="2209800"/>
            <a:ext cx="8123237" cy="4051300"/>
          </a:xfrm>
        </p:spPr>
        <p:txBody>
          <a:bodyPr/>
          <a:lstStyle/>
          <a:p>
            <a:r>
              <a:rPr lang="en-US" sz="2600" b="1" dirty="0"/>
              <a:t>Discrepancy between estimated and objective sleep time calculated on PSG </a:t>
            </a:r>
          </a:p>
          <a:p>
            <a:r>
              <a:rPr lang="en-US" sz="2600" dirty="0"/>
              <a:t>Previously called “sleep state misperception”</a:t>
            </a:r>
          </a:p>
          <a:p>
            <a:r>
              <a:rPr lang="en-US" sz="2600" dirty="0"/>
              <a:t>Patients report severe sleep disturbance (little or no sleep on many nights) BUT only mild daytime impairment inconsistent with degree of sleep deprivation reported</a:t>
            </a:r>
          </a:p>
        </p:txBody>
      </p:sp>
      <p:pic>
        <p:nvPicPr>
          <p:cNvPr id="4" name="Picture 3"/>
          <p:cNvPicPr>
            <a:picLocks noChangeAspect="1"/>
          </p:cNvPicPr>
          <p:nvPr/>
        </p:nvPicPr>
        <p:blipFill>
          <a:blip r:embed="rId3"/>
          <a:stretch>
            <a:fillRect/>
          </a:stretch>
        </p:blipFill>
        <p:spPr>
          <a:xfrm>
            <a:off x="6553200" y="0"/>
            <a:ext cx="2590800" cy="1721628"/>
          </a:xfrm>
          <a:prstGeom prst="rect">
            <a:avLst/>
          </a:prstGeom>
        </p:spPr>
      </p:pic>
    </p:spTree>
    <p:extLst>
      <p:ext uri="{BB962C8B-B14F-4D97-AF65-F5344CB8AC3E}">
        <p14:creationId xmlns:p14="http://schemas.microsoft.com/office/powerpoint/2010/main" val="17007551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err="1"/>
              <a:t>Actogram</a:t>
            </a:r>
            <a:r>
              <a:rPr lang="en-US" dirty="0"/>
              <a:t> consistently showed nocturnal sleep periods of 8 hours or more </a:t>
            </a:r>
          </a:p>
        </p:txBody>
      </p:sp>
      <p:pic>
        <p:nvPicPr>
          <p:cNvPr id="8" name="Picture 7"/>
          <p:cNvPicPr>
            <a:picLocks noChangeAspect="1"/>
          </p:cNvPicPr>
          <p:nvPr/>
        </p:nvPicPr>
        <p:blipFill>
          <a:blip r:embed="rId3"/>
          <a:stretch>
            <a:fillRect/>
          </a:stretch>
        </p:blipFill>
        <p:spPr>
          <a:xfrm>
            <a:off x="1905000" y="1143000"/>
            <a:ext cx="5257800" cy="5392008"/>
          </a:xfrm>
          <a:prstGeom prst="rect">
            <a:avLst/>
          </a:prstGeom>
        </p:spPr>
      </p:pic>
    </p:spTree>
    <p:extLst>
      <p:ext uri="{BB962C8B-B14F-4D97-AF65-F5344CB8AC3E}">
        <p14:creationId xmlns:p14="http://schemas.microsoft.com/office/powerpoint/2010/main" val="17007551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FCDAE-19C1-4ECC-9554-CF51451D2F33}"/>
              </a:ext>
            </a:extLst>
          </p:cNvPr>
          <p:cNvSpPr>
            <a:spLocks noGrp="1"/>
          </p:cNvSpPr>
          <p:nvPr>
            <p:ph type="title"/>
          </p:nvPr>
        </p:nvSpPr>
        <p:spPr>
          <a:xfrm>
            <a:off x="385763" y="76200"/>
            <a:ext cx="8605837" cy="914400"/>
          </a:xfrm>
        </p:spPr>
        <p:txBody>
          <a:bodyPr/>
          <a:lstStyle/>
          <a:p>
            <a:r>
              <a:rPr lang="en-US" sz="4500" dirty="0"/>
              <a:t>Paradoxical Insomnia</a:t>
            </a:r>
          </a:p>
        </p:txBody>
      </p:sp>
      <p:sp>
        <p:nvSpPr>
          <p:cNvPr id="3" name="Content Placeholder 2"/>
          <p:cNvSpPr>
            <a:spLocks noGrp="1"/>
          </p:cNvSpPr>
          <p:nvPr>
            <p:ph idx="1"/>
          </p:nvPr>
        </p:nvSpPr>
        <p:spPr>
          <a:xfrm>
            <a:off x="609600" y="1905000"/>
            <a:ext cx="8123237" cy="3975100"/>
          </a:xfrm>
        </p:spPr>
        <p:txBody>
          <a:bodyPr/>
          <a:lstStyle/>
          <a:p>
            <a:r>
              <a:rPr lang="en-US" sz="2600" dirty="0"/>
              <a:t>Sleep diary usually consistent with </a:t>
            </a:r>
            <a:r>
              <a:rPr lang="en-US" sz="2600" dirty="0" err="1"/>
              <a:t>pt’s</a:t>
            </a:r>
            <a:r>
              <a:rPr lang="en-US" sz="2600" dirty="0"/>
              <a:t> symptoms but </a:t>
            </a:r>
            <a:r>
              <a:rPr lang="en-US" sz="2600" b="1" dirty="0"/>
              <a:t>objective evidence (PSG) indicates lack of severe sleep disturbance and no significant deficits in TST</a:t>
            </a:r>
            <a:endParaRPr lang="en-US" sz="2600" dirty="0"/>
          </a:p>
          <a:p>
            <a:r>
              <a:rPr lang="en-US" sz="2600" dirty="0"/>
              <a:t>Patients may have difficulty believing the diagnosis and blame PSG results on faulty sensors or measurement techniques.</a:t>
            </a:r>
          </a:p>
          <a:p>
            <a:r>
              <a:rPr lang="en-US" sz="2600" dirty="0"/>
              <a:t>Treatment is cognitive behavioral therapy for insomnia (</a:t>
            </a:r>
            <a:r>
              <a:rPr lang="en-US" sz="2600" dirty="0" err="1"/>
              <a:t>CBTi</a:t>
            </a:r>
            <a:r>
              <a:rPr lang="en-US" sz="2600" dirty="0"/>
              <a:t>)</a:t>
            </a:r>
          </a:p>
          <a:p>
            <a:pPr lvl="1"/>
            <a:r>
              <a:rPr lang="en-US" sz="2000" dirty="0"/>
              <a:t>review of PSG with video, exploration of the discrepancy between their reported and observed sleep experience</a:t>
            </a:r>
          </a:p>
        </p:txBody>
      </p:sp>
      <p:pic>
        <p:nvPicPr>
          <p:cNvPr id="4" name="Picture 3"/>
          <p:cNvPicPr>
            <a:picLocks noChangeAspect="1"/>
          </p:cNvPicPr>
          <p:nvPr/>
        </p:nvPicPr>
        <p:blipFill>
          <a:blip r:embed="rId3"/>
          <a:stretch>
            <a:fillRect/>
          </a:stretch>
        </p:blipFill>
        <p:spPr>
          <a:xfrm>
            <a:off x="6553200" y="0"/>
            <a:ext cx="2590800" cy="1721628"/>
          </a:xfrm>
          <a:prstGeom prst="rect">
            <a:avLst/>
          </a:prstGeom>
        </p:spPr>
      </p:pic>
    </p:spTree>
    <p:extLst>
      <p:ext uri="{BB962C8B-B14F-4D97-AF65-F5344CB8AC3E}">
        <p14:creationId xmlns:p14="http://schemas.microsoft.com/office/powerpoint/2010/main" val="30224059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FCDAE-19C1-4ECC-9554-CF51451D2F33}"/>
              </a:ext>
            </a:extLst>
          </p:cNvPr>
          <p:cNvSpPr>
            <a:spLocks noGrp="1"/>
          </p:cNvSpPr>
          <p:nvPr>
            <p:ph type="title"/>
          </p:nvPr>
        </p:nvSpPr>
        <p:spPr>
          <a:xfrm>
            <a:off x="538163" y="76200"/>
            <a:ext cx="8135937" cy="914400"/>
          </a:xfrm>
        </p:spPr>
        <p:txBody>
          <a:bodyPr/>
          <a:lstStyle/>
          <a:p>
            <a:r>
              <a:rPr lang="en-US" sz="4500" dirty="0"/>
              <a:t>Take-home points</a:t>
            </a:r>
          </a:p>
        </p:txBody>
      </p:sp>
      <p:sp>
        <p:nvSpPr>
          <p:cNvPr id="3" name="Content Placeholder 2">
            <a:extLst>
              <a:ext uri="{FF2B5EF4-FFF2-40B4-BE49-F238E27FC236}">
                <a16:creationId xmlns:a16="http://schemas.microsoft.com/office/drawing/2014/main" id="{2C593083-2D81-412C-8A59-A94811C7CCBB}"/>
              </a:ext>
            </a:extLst>
          </p:cNvPr>
          <p:cNvSpPr>
            <a:spLocks noGrp="1"/>
          </p:cNvSpPr>
          <p:nvPr>
            <p:ph idx="1"/>
          </p:nvPr>
        </p:nvSpPr>
        <p:spPr>
          <a:xfrm>
            <a:off x="538163" y="1752600"/>
            <a:ext cx="8123237" cy="4356100"/>
          </a:xfrm>
        </p:spPr>
        <p:txBody>
          <a:bodyPr/>
          <a:lstStyle/>
          <a:p>
            <a:r>
              <a:rPr lang="en-US" sz="2200" dirty="0"/>
              <a:t>Opioid use is common and often associated with sleep-disordered breathing</a:t>
            </a:r>
          </a:p>
          <a:p>
            <a:r>
              <a:rPr lang="en-US" sz="2200" dirty="0"/>
              <a:t>Bruxism is characterized by </a:t>
            </a:r>
            <a:r>
              <a:rPr lang="en-US" sz="2400" dirty="0"/>
              <a:t>recurrent episodes of </a:t>
            </a:r>
            <a:r>
              <a:rPr lang="en-US" sz="2400" b="1" dirty="0"/>
              <a:t>rhythmic masticatory muscle activity (RMMA) </a:t>
            </a:r>
            <a:endParaRPr lang="en-US" sz="2200" dirty="0"/>
          </a:p>
          <a:p>
            <a:r>
              <a:rPr lang="en-US" sz="2200" dirty="0"/>
              <a:t>RLS is a clinical diagnosis distinct from PLMD</a:t>
            </a:r>
          </a:p>
          <a:p>
            <a:r>
              <a:rPr lang="en-US" sz="2200" dirty="0"/>
              <a:t>Consumer sleep trackers are becoming increasingly common and their appropriate use remains to be clarified</a:t>
            </a:r>
          </a:p>
          <a:p>
            <a:r>
              <a:rPr lang="en-US" sz="2200" dirty="0"/>
              <a:t>Paradoxical insomnia may be suspected when a patient reports severe insomnia without significant daytime impairment</a:t>
            </a:r>
          </a:p>
        </p:txBody>
      </p:sp>
    </p:spTree>
    <p:extLst>
      <p:ext uri="{BB962C8B-B14F-4D97-AF65-F5344CB8AC3E}">
        <p14:creationId xmlns:p14="http://schemas.microsoft.com/office/powerpoint/2010/main" val="11989170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593083-2D81-412C-8A59-A94811C7CCBB}"/>
              </a:ext>
            </a:extLst>
          </p:cNvPr>
          <p:cNvSpPr>
            <a:spLocks noGrp="1"/>
          </p:cNvSpPr>
          <p:nvPr>
            <p:ph idx="1"/>
          </p:nvPr>
        </p:nvSpPr>
        <p:spPr>
          <a:xfrm>
            <a:off x="609600" y="3810000"/>
            <a:ext cx="8123237" cy="2832100"/>
          </a:xfrm>
        </p:spPr>
        <p:txBody>
          <a:bodyPr/>
          <a:lstStyle/>
          <a:p>
            <a:pPr lvl="1"/>
            <a:r>
              <a:rPr lang="en-US" dirty="0"/>
              <a:t>Does Peak Inspiratory Flow Rate Matter in Patients with COPD?: Curtis Mello, MD, MPH, FCCP, </a:t>
            </a:r>
            <a:r>
              <a:rPr lang="en-US" dirty="0" err="1"/>
              <a:t>Southcoast</a:t>
            </a:r>
            <a:r>
              <a:rPr lang="en-US" dirty="0"/>
              <a:t> Health Medicine Care Center</a:t>
            </a:r>
          </a:p>
          <a:p>
            <a:pPr lvl="1"/>
            <a:r>
              <a:rPr lang="en-US" dirty="0"/>
              <a:t>Electronic Cigarettes from the Pulmonologist Perspective: Mario F. Perez, MD, MPH, UConn Health</a:t>
            </a:r>
          </a:p>
          <a:p>
            <a:pPr lvl="1"/>
            <a:r>
              <a:rPr lang="en-US" dirty="0"/>
              <a:t>Sleep Science and Wearable Devices: Ana C. Krieger, MD, MPH, Weill Cornell Medicine</a:t>
            </a:r>
          </a:p>
          <a:p>
            <a:pPr lvl="1"/>
            <a:r>
              <a:rPr lang="en-US" dirty="0"/>
              <a:t>Critical Care Ultrasound Cases: Moderated by Ian Weir, DO, Norwalk Hospital </a:t>
            </a:r>
          </a:p>
          <a:p>
            <a:pPr marL="0" indent="0">
              <a:buNone/>
            </a:pPr>
            <a:endParaRPr lang="en-US" sz="1800" dirty="0"/>
          </a:p>
        </p:txBody>
      </p:sp>
      <p:pic>
        <p:nvPicPr>
          <p:cNvPr id="5" name="Picture 4"/>
          <p:cNvPicPr>
            <a:picLocks noChangeAspect="1"/>
          </p:cNvPicPr>
          <p:nvPr/>
        </p:nvPicPr>
        <p:blipFill>
          <a:blip r:embed="rId3"/>
          <a:stretch>
            <a:fillRect/>
          </a:stretch>
        </p:blipFill>
        <p:spPr>
          <a:xfrm>
            <a:off x="7162800" y="152400"/>
            <a:ext cx="1790700" cy="875970"/>
          </a:xfrm>
          <a:prstGeom prst="rect">
            <a:avLst/>
          </a:prstGeom>
        </p:spPr>
      </p:pic>
      <p:pic>
        <p:nvPicPr>
          <p:cNvPr id="7" name="Picture 6"/>
          <p:cNvPicPr>
            <a:picLocks noChangeAspect="1"/>
          </p:cNvPicPr>
          <p:nvPr/>
        </p:nvPicPr>
        <p:blipFill>
          <a:blip r:embed="rId4"/>
          <a:stretch>
            <a:fillRect/>
          </a:stretch>
        </p:blipFill>
        <p:spPr>
          <a:xfrm>
            <a:off x="152400" y="228600"/>
            <a:ext cx="4953000" cy="3479544"/>
          </a:xfrm>
          <a:prstGeom prst="rect">
            <a:avLst/>
          </a:prstGeom>
        </p:spPr>
      </p:pic>
      <p:sp>
        <p:nvSpPr>
          <p:cNvPr id="8" name="Rectangle 7">
            <a:extLst>
              <a:ext uri="{FF2B5EF4-FFF2-40B4-BE49-F238E27FC236}">
                <a16:creationId xmlns:a16="http://schemas.microsoft.com/office/drawing/2014/main" id="{9FF24D78-F6E4-F34A-BBBE-25EB724C6A23}"/>
              </a:ext>
            </a:extLst>
          </p:cNvPr>
          <p:cNvSpPr/>
          <p:nvPr/>
        </p:nvSpPr>
        <p:spPr>
          <a:xfrm>
            <a:off x="457200" y="6553200"/>
            <a:ext cx="8534400" cy="228600"/>
          </a:xfrm>
          <a:prstGeom prst="rect">
            <a:avLst/>
          </a:prstGeom>
          <a:solidFill>
            <a:schemeClr val="bg1"/>
          </a:solidFill>
          <a:ln>
            <a:noFill/>
          </a:ln>
          <a:effectLst>
            <a:outerShdw blurRad="50800" dist="50800" dir="5400000" algn="ctr" rotWithShape="0">
              <a:schemeClr val="bg1"/>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989462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FF24D78-F6E4-F34A-BBBE-25EB724C6A23}"/>
              </a:ext>
            </a:extLst>
          </p:cNvPr>
          <p:cNvSpPr/>
          <p:nvPr/>
        </p:nvSpPr>
        <p:spPr>
          <a:xfrm>
            <a:off x="457200" y="6553200"/>
            <a:ext cx="8534400" cy="228600"/>
          </a:xfrm>
          <a:prstGeom prst="rect">
            <a:avLst/>
          </a:prstGeom>
          <a:solidFill>
            <a:schemeClr val="bg1"/>
          </a:solidFill>
          <a:ln>
            <a:noFill/>
          </a:ln>
          <a:effectLst>
            <a:outerShdw blurRad="50800" dist="50800" dir="5400000" algn="ctr" rotWithShape="0">
              <a:schemeClr val="bg1"/>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3"/>
          <a:stretch>
            <a:fillRect/>
          </a:stretch>
        </p:blipFill>
        <p:spPr>
          <a:xfrm>
            <a:off x="76200" y="90191"/>
            <a:ext cx="4495800" cy="6615409"/>
          </a:xfrm>
          <a:prstGeom prst="rect">
            <a:avLst/>
          </a:prstGeom>
        </p:spPr>
      </p:pic>
      <p:pic>
        <p:nvPicPr>
          <p:cNvPr id="11" name="Picture 10"/>
          <p:cNvPicPr>
            <a:picLocks noChangeAspect="1"/>
          </p:cNvPicPr>
          <p:nvPr/>
        </p:nvPicPr>
        <p:blipFill>
          <a:blip r:embed="rId4"/>
          <a:stretch>
            <a:fillRect/>
          </a:stretch>
        </p:blipFill>
        <p:spPr>
          <a:xfrm>
            <a:off x="4572000" y="0"/>
            <a:ext cx="4483100" cy="1626747"/>
          </a:xfrm>
          <a:prstGeom prst="rect">
            <a:avLst/>
          </a:prstGeom>
        </p:spPr>
      </p:pic>
      <p:pic>
        <p:nvPicPr>
          <p:cNvPr id="12" name="Picture 11"/>
          <p:cNvPicPr>
            <a:picLocks noChangeAspect="1"/>
          </p:cNvPicPr>
          <p:nvPr/>
        </p:nvPicPr>
        <p:blipFill>
          <a:blip r:embed="rId5"/>
          <a:stretch>
            <a:fillRect/>
          </a:stretch>
        </p:blipFill>
        <p:spPr>
          <a:xfrm>
            <a:off x="4724400" y="2209800"/>
            <a:ext cx="4343400" cy="4364383"/>
          </a:xfrm>
          <a:prstGeom prst="rect">
            <a:avLst/>
          </a:prstGeom>
        </p:spPr>
      </p:pic>
      <p:pic>
        <p:nvPicPr>
          <p:cNvPr id="10" name="Picture 9"/>
          <p:cNvPicPr>
            <a:picLocks noChangeAspect="1"/>
          </p:cNvPicPr>
          <p:nvPr/>
        </p:nvPicPr>
        <p:blipFill>
          <a:blip r:embed="rId6"/>
          <a:stretch>
            <a:fillRect/>
          </a:stretch>
        </p:blipFill>
        <p:spPr>
          <a:xfrm>
            <a:off x="7924800" y="0"/>
            <a:ext cx="1125070" cy="1111514"/>
          </a:xfrm>
          <a:prstGeom prst="rect">
            <a:avLst/>
          </a:prstGeom>
        </p:spPr>
      </p:pic>
    </p:spTree>
    <p:extLst>
      <p:ext uri="{BB962C8B-B14F-4D97-AF65-F5344CB8AC3E}">
        <p14:creationId xmlns:p14="http://schemas.microsoft.com/office/powerpoint/2010/main" val="18483943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5486400" y="3505200"/>
            <a:ext cx="1550807" cy="1676400"/>
          </a:xfrm>
          <a:prstGeom prst="rect">
            <a:avLst/>
          </a:prstGeom>
        </p:spPr>
      </p:pic>
      <p:sp>
        <p:nvSpPr>
          <p:cNvPr id="2" name="Title 1">
            <a:extLst>
              <a:ext uri="{FF2B5EF4-FFF2-40B4-BE49-F238E27FC236}">
                <a16:creationId xmlns:a16="http://schemas.microsoft.com/office/drawing/2014/main" id="{E99FCDAE-19C1-4ECC-9554-CF51451D2F33}"/>
              </a:ext>
            </a:extLst>
          </p:cNvPr>
          <p:cNvSpPr>
            <a:spLocks noGrp="1"/>
          </p:cNvSpPr>
          <p:nvPr>
            <p:ph type="title"/>
          </p:nvPr>
        </p:nvSpPr>
        <p:spPr>
          <a:xfrm>
            <a:off x="1477963" y="2590800"/>
            <a:ext cx="6319837" cy="914400"/>
          </a:xfrm>
        </p:spPr>
        <p:txBody>
          <a:bodyPr/>
          <a:lstStyle/>
          <a:p>
            <a:pPr algn="ctr"/>
            <a:r>
              <a:rPr lang="en-US" sz="4500" dirty="0">
                <a:solidFill>
                  <a:srgbClr val="585858"/>
                </a:solidFill>
              </a:rPr>
              <a:t>Thank you!</a:t>
            </a:r>
            <a:br>
              <a:rPr lang="en-US" sz="4500" dirty="0">
                <a:solidFill>
                  <a:srgbClr val="585858"/>
                </a:solidFill>
              </a:rPr>
            </a:br>
            <a:br>
              <a:rPr lang="en-US" sz="4500" dirty="0">
                <a:solidFill>
                  <a:srgbClr val="585858"/>
                </a:solidFill>
              </a:rPr>
            </a:br>
            <a:br>
              <a:rPr lang="en-US" sz="4500" dirty="0">
                <a:solidFill>
                  <a:srgbClr val="585858"/>
                </a:solidFill>
              </a:rPr>
            </a:br>
            <a:br>
              <a:rPr lang="en-US" sz="4500" dirty="0">
                <a:solidFill>
                  <a:srgbClr val="585858"/>
                </a:solidFill>
              </a:rPr>
            </a:br>
            <a:r>
              <a:rPr lang="en-US" sz="4500" i="1" dirty="0">
                <a:solidFill>
                  <a:srgbClr val="585858"/>
                </a:solidFill>
              </a:rPr>
              <a:t>Questions</a:t>
            </a:r>
          </a:p>
        </p:txBody>
      </p:sp>
      <p:sp>
        <p:nvSpPr>
          <p:cNvPr id="3" name="Content Placeholder 2">
            <a:extLst>
              <a:ext uri="{FF2B5EF4-FFF2-40B4-BE49-F238E27FC236}">
                <a16:creationId xmlns:a16="http://schemas.microsoft.com/office/drawing/2014/main" id="{2C593083-2D81-412C-8A59-A94811C7CCBB}"/>
              </a:ext>
            </a:extLst>
          </p:cNvPr>
          <p:cNvSpPr>
            <a:spLocks noGrp="1"/>
          </p:cNvSpPr>
          <p:nvPr>
            <p:ph idx="1"/>
          </p:nvPr>
        </p:nvSpPr>
        <p:spPr>
          <a:xfrm>
            <a:off x="487363" y="2057400"/>
            <a:ext cx="8123237" cy="533400"/>
          </a:xfrm>
        </p:spPr>
        <p:txBody>
          <a:bodyPr/>
          <a:lstStyle/>
          <a:p>
            <a:pPr marL="0" indent="0" algn="ctr">
              <a:buNone/>
            </a:pPr>
            <a:endParaRPr lang="en-US" sz="2500" dirty="0"/>
          </a:p>
          <a:p>
            <a:pPr marL="0" indent="0" algn="ctr">
              <a:buNone/>
            </a:pPr>
            <a:r>
              <a:rPr lang="en-US" sz="2500" dirty="0" err="1"/>
              <a:t>Lauren.Tobias@yale.edu</a:t>
            </a:r>
            <a:endParaRPr lang="en-US" sz="2500" dirty="0"/>
          </a:p>
        </p:txBody>
      </p:sp>
      <p:pic>
        <p:nvPicPr>
          <p:cNvPr id="5" name="Picture 4"/>
          <p:cNvPicPr>
            <a:picLocks noChangeAspect="1"/>
          </p:cNvPicPr>
          <p:nvPr/>
        </p:nvPicPr>
        <p:blipFill>
          <a:blip r:embed="rId3"/>
          <a:stretch>
            <a:fillRect/>
          </a:stretch>
        </p:blipFill>
        <p:spPr>
          <a:xfrm>
            <a:off x="228599" y="4724400"/>
            <a:ext cx="1510717" cy="1492514"/>
          </a:xfrm>
          <a:prstGeom prst="rect">
            <a:avLst/>
          </a:prstGeom>
        </p:spPr>
      </p:pic>
    </p:spTree>
    <p:extLst>
      <p:ext uri="{BB962C8B-B14F-4D97-AF65-F5344CB8AC3E}">
        <p14:creationId xmlns:p14="http://schemas.microsoft.com/office/powerpoint/2010/main" val="20053591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FCDAE-19C1-4ECC-9554-CF51451D2F33}"/>
              </a:ext>
            </a:extLst>
          </p:cNvPr>
          <p:cNvSpPr>
            <a:spLocks noGrp="1"/>
          </p:cNvSpPr>
          <p:nvPr>
            <p:ph type="title"/>
          </p:nvPr>
        </p:nvSpPr>
        <p:spPr>
          <a:xfrm>
            <a:off x="385763" y="76200"/>
            <a:ext cx="8605837" cy="914400"/>
          </a:xfrm>
        </p:spPr>
        <p:txBody>
          <a:bodyPr/>
          <a:lstStyle/>
          <a:p>
            <a:r>
              <a:rPr lang="en-US" sz="3200" dirty="0"/>
              <a:t>The opioid epidemic is a public health crisis</a:t>
            </a:r>
          </a:p>
        </p:txBody>
      </p:sp>
      <p:sp>
        <p:nvSpPr>
          <p:cNvPr id="3" name="Content Placeholder 2">
            <a:extLst>
              <a:ext uri="{FF2B5EF4-FFF2-40B4-BE49-F238E27FC236}">
                <a16:creationId xmlns:a16="http://schemas.microsoft.com/office/drawing/2014/main" id="{2C593083-2D81-412C-8A59-A94811C7CCBB}"/>
              </a:ext>
            </a:extLst>
          </p:cNvPr>
          <p:cNvSpPr>
            <a:spLocks noGrp="1"/>
          </p:cNvSpPr>
          <p:nvPr>
            <p:ph idx="1"/>
          </p:nvPr>
        </p:nvSpPr>
        <p:spPr>
          <a:xfrm>
            <a:off x="404813" y="1593796"/>
            <a:ext cx="5767387" cy="4127500"/>
          </a:xfrm>
        </p:spPr>
        <p:txBody>
          <a:bodyPr/>
          <a:lstStyle/>
          <a:p>
            <a:r>
              <a:rPr lang="en-US" sz="2400" dirty="0"/>
              <a:t>In the US, opioids are:</a:t>
            </a:r>
          </a:p>
          <a:p>
            <a:pPr lvl="1"/>
            <a:r>
              <a:rPr lang="en-US" sz="2200" dirty="0"/>
              <a:t>used by 92 million</a:t>
            </a:r>
          </a:p>
          <a:p>
            <a:pPr lvl="1"/>
            <a:r>
              <a:rPr lang="en-US" sz="2200" dirty="0"/>
              <a:t>misused by 12 million</a:t>
            </a:r>
          </a:p>
          <a:p>
            <a:pPr lvl="1"/>
            <a:r>
              <a:rPr lang="en-US" sz="2200" dirty="0"/>
              <a:t>opioid use disorder in 2 million</a:t>
            </a:r>
          </a:p>
          <a:p>
            <a:r>
              <a:rPr lang="en-US" sz="2400" dirty="0"/>
              <a:t>Overdose-related deaths &gt;130 people/day in US</a:t>
            </a:r>
          </a:p>
          <a:p>
            <a:r>
              <a:rPr lang="en-US" sz="2400" dirty="0"/>
              <a:t>Economic burden $78.5 billion/year</a:t>
            </a:r>
          </a:p>
          <a:p>
            <a:r>
              <a:rPr lang="en-US" sz="2400" dirty="0"/>
              <a:t>Late 1990s: increased promotion of opioids by pharmaceuticals and dramatically higher prescribing rates by healthcare providers</a:t>
            </a:r>
            <a:endParaRPr lang="en-US" sz="2400" b="1" dirty="0"/>
          </a:p>
        </p:txBody>
      </p:sp>
      <p:pic>
        <p:nvPicPr>
          <p:cNvPr id="5" name="Picture 4">
            <a:extLst>
              <a:ext uri="{FF2B5EF4-FFF2-40B4-BE49-F238E27FC236}">
                <a16:creationId xmlns:a16="http://schemas.microsoft.com/office/drawing/2014/main" id="{9C55BB6F-AA52-F645-B18C-88E2375F49CA}"/>
              </a:ext>
            </a:extLst>
          </p:cNvPr>
          <p:cNvPicPr>
            <a:picLocks noChangeAspect="1"/>
          </p:cNvPicPr>
          <p:nvPr/>
        </p:nvPicPr>
        <p:blipFill>
          <a:blip r:embed="rId3"/>
          <a:stretch>
            <a:fillRect/>
          </a:stretch>
        </p:blipFill>
        <p:spPr>
          <a:xfrm>
            <a:off x="6997700" y="6324491"/>
            <a:ext cx="2146300" cy="533509"/>
          </a:xfrm>
          <a:prstGeom prst="rect">
            <a:avLst/>
          </a:prstGeom>
        </p:spPr>
      </p:pic>
      <p:pic>
        <p:nvPicPr>
          <p:cNvPr id="6" name="Picture 5">
            <a:extLst>
              <a:ext uri="{FF2B5EF4-FFF2-40B4-BE49-F238E27FC236}">
                <a16:creationId xmlns:a16="http://schemas.microsoft.com/office/drawing/2014/main" id="{D974208A-CAAD-7946-8CAC-16A6687A4015}"/>
              </a:ext>
            </a:extLst>
          </p:cNvPr>
          <p:cNvPicPr>
            <a:picLocks noChangeAspect="1"/>
          </p:cNvPicPr>
          <p:nvPr/>
        </p:nvPicPr>
        <p:blipFill rotWithShape="1">
          <a:blip r:embed="rId4"/>
          <a:srcRect l="7206"/>
          <a:stretch/>
        </p:blipFill>
        <p:spPr>
          <a:xfrm>
            <a:off x="6416040" y="1408592"/>
            <a:ext cx="2575560" cy="1555750"/>
          </a:xfrm>
          <a:prstGeom prst="rect">
            <a:avLst/>
          </a:prstGeom>
        </p:spPr>
      </p:pic>
      <p:pic>
        <p:nvPicPr>
          <p:cNvPr id="7" name="Picture 6">
            <a:extLst>
              <a:ext uri="{FF2B5EF4-FFF2-40B4-BE49-F238E27FC236}">
                <a16:creationId xmlns:a16="http://schemas.microsoft.com/office/drawing/2014/main" id="{5A3883DF-6A35-864E-8193-0CDFBB5E3A96}"/>
              </a:ext>
            </a:extLst>
          </p:cNvPr>
          <p:cNvPicPr>
            <a:picLocks noChangeAspect="1"/>
          </p:cNvPicPr>
          <p:nvPr/>
        </p:nvPicPr>
        <p:blipFill>
          <a:blip r:embed="rId5"/>
          <a:stretch>
            <a:fillRect/>
          </a:stretch>
        </p:blipFill>
        <p:spPr>
          <a:xfrm>
            <a:off x="6598920" y="3223720"/>
            <a:ext cx="2209800" cy="2780432"/>
          </a:xfrm>
          <a:prstGeom prst="rect">
            <a:avLst/>
          </a:prstGeom>
        </p:spPr>
      </p:pic>
    </p:spTree>
    <p:extLst>
      <p:ext uri="{BB962C8B-B14F-4D97-AF65-F5344CB8AC3E}">
        <p14:creationId xmlns:p14="http://schemas.microsoft.com/office/powerpoint/2010/main" val="12035768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FCDAE-19C1-4ECC-9554-CF51451D2F33}"/>
              </a:ext>
            </a:extLst>
          </p:cNvPr>
          <p:cNvSpPr>
            <a:spLocks noGrp="1"/>
          </p:cNvSpPr>
          <p:nvPr>
            <p:ph type="title"/>
          </p:nvPr>
        </p:nvSpPr>
        <p:spPr>
          <a:xfrm>
            <a:off x="385763" y="76200"/>
            <a:ext cx="8605837" cy="914400"/>
          </a:xfrm>
        </p:spPr>
        <p:txBody>
          <a:bodyPr/>
          <a:lstStyle/>
          <a:p>
            <a:r>
              <a:rPr lang="en-US" sz="4500" dirty="0"/>
              <a:t>Opioid Prescription Rates</a:t>
            </a:r>
          </a:p>
        </p:txBody>
      </p:sp>
      <p:pic>
        <p:nvPicPr>
          <p:cNvPr id="8" name="Picture 7">
            <a:extLst>
              <a:ext uri="{FF2B5EF4-FFF2-40B4-BE49-F238E27FC236}">
                <a16:creationId xmlns:a16="http://schemas.microsoft.com/office/drawing/2014/main" id="{DB1FF191-0F84-B142-8037-73BF65765AB6}"/>
              </a:ext>
            </a:extLst>
          </p:cNvPr>
          <p:cNvPicPr>
            <a:picLocks noChangeAspect="1"/>
          </p:cNvPicPr>
          <p:nvPr/>
        </p:nvPicPr>
        <p:blipFill rotWithShape="1">
          <a:blip r:embed="rId3"/>
          <a:srcRect t="10666"/>
          <a:stretch/>
        </p:blipFill>
        <p:spPr>
          <a:xfrm>
            <a:off x="990600" y="1905000"/>
            <a:ext cx="7162800" cy="4467225"/>
          </a:xfrm>
          <a:prstGeom prst="rect">
            <a:avLst/>
          </a:prstGeom>
        </p:spPr>
      </p:pic>
      <p:pic>
        <p:nvPicPr>
          <p:cNvPr id="9" name="Picture 8">
            <a:extLst>
              <a:ext uri="{FF2B5EF4-FFF2-40B4-BE49-F238E27FC236}">
                <a16:creationId xmlns:a16="http://schemas.microsoft.com/office/drawing/2014/main" id="{F7082268-5ACE-264C-94D7-3B09813EA5DA}"/>
              </a:ext>
            </a:extLst>
          </p:cNvPr>
          <p:cNvPicPr>
            <a:picLocks noChangeAspect="1"/>
          </p:cNvPicPr>
          <p:nvPr/>
        </p:nvPicPr>
        <p:blipFill>
          <a:blip r:embed="rId4"/>
          <a:stretch>
            <a:fillRect/>
          </a:stretch>
        </p:blipFill>
        <p:spPr>
          <a:xfrm>
            <a:off x="7456170" y="6423378"/>
            <a:ext cx="1676400" cy="434622"/>
          </a:xfrm>
          <a:prstGeom prst="rect">
            <a:avLst/>
          </a:prstGeom>
        </p:spPr>
      </p:pic>
    </p:spTree>
    <p:extLst>
      <p:ext uri="{BB962C8B-B14F-4D97-AF65-F5344CB8AC3E}">
        <p14:creationId xmlns:p14="http://schemas.microsoft.com/office/powerpoint/2010/main" val="24783935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FCDAE-19C1-4ECC-9554-CF51451D2F33}"/>
              </a:ext>
            </a:extLst>
          </p:cNvPr>
          <p:cNvSpPr>
            <a:spLocks noGrp="1"/>
          </p:cNvSpPr>
          <p:nvPr>
            <p:ph type="title"/>
          </p:nvPr>
        </p:nvSpPr>
        <p:spPr>
          <a:xfrm>
            <a:off x="3352800" y="152400"/>
            <a:ext cx="5334000" cy="914400"/>
          </a:xfrm>
        </p:spPr>
        <p:txBody>
          <a:bodyPr/>
          <a:lstStyle/>
          <a:p>
            <a:r>
              <a:rPr lang="en-US" sz="3000" dirty="0"/>
              <a:t>Opioid Use </a:t>
            </a:r>
            <a:br>
              <a:rPr lang="en-US" sz="3000" dirty="0"/>
            </a:br>
            <a:r>
              <a:rPr lang="en-US" sz="3000" dirty="0"/>
              <a:t>Disrupts Sleep Architecture</a:t>
            </a:r>
          </a:p>
        </p:txBody>
      </p:sp>
      <p:sp>
        <p:nvSpPr>
          <p:cNvPr id="5" name="Content Placeholder 2">
            <a:extLst>
              <a:ext uri="{FF2B5EF4-FFF2-40B4-BE49-F238E27FC236}">
                <a16:creationId xmlns:a16="http://schemas.microsoft.com/office/drawing/2014/main" id="{6FEAD963-778F-FF4E-BE92-06D8F4E6CC0F}"/>
              </a:ext>
            </a:extLst>
          </p:cNvPr>
          <p:cNvSpPr>
            <a:spLocks noGrp="1"/>
          </p:cNvSpPr>
          <p:nvPr>
            <p:ph idx="1"/>
          </p:nvPr>
        </p:nvSpPr>
        <p:spPr>
          <a:xfrm>
            <a:off x="609600" y="2044700"/>
            <a:ext cx="8123237" cy="4127500"/>
          </a:xfrm>
          <a:solidFill>
            <a:schemeClr val="bg1"/>
          </a:solidFill>
        </p:spPr>
        <p:txBody>
          <a:bodyPr/>
          <a:lstStyle/>
          <a:p>
            <a:r>
              <a:rPr lang="en-US" sz="2800" b="1" dirty="0"/>
              <a:t>Acute use:</a:t>
            </a:r>
          </a:p>
          <a:p>
            <a:pPr lvl="1"/>
            <a:r>
              <a:rPr lang="en-US" sz="2600" dirty="0"/>
              <a:t>More frequent shifts in sleep states</a:t>
            </a:r>
          </a:p>
          <a:p>
            <a:pPr lvl="1"/>
            <a:r>
              <a:rPr lang="en-US" sz="2600" dirty="0"/>
              <a:t>Increased arousals</a:t>
            </a:r>
          </a:p>
          <a:p>
            <a:pPr lvl="1"/>
            <a:r>
              <a:rPr lang="en-US" sz="2600" dirty="0"/>
              <a:t>↑N2, ↓N3, ↓ REM</a:t>
            </a:r>
            <a:endParaRPr lang="en-US" sz="2600" dirty="0">
              <a:solidFill>
                <a:schemeClr val="tx1"/>
              </a:solidFill>
            </a:endParaRPr>
          </a:p>
          <a:p>
            <a:r>
              <a:rPr lang="en-US" sz="2800" b="1" dirty="0"/>
              <a:t>Chronic Use</a:t>
            </a:r>
          </a:p>
          <a:p>
            <a:pPr lvl="1"/>
            <a:r>
              <a:rPr lang="en-US" sz="2400" dirty="0"/>
              <a:t>↓ TST, ↓ N3, ↓ sleep efficiency</a:t>
            </a:r>
          </a:p>
          <a:p>
            <a:pPr lvl="1"/>
            <a:r>
              <a:rPr lang="en-US" sz="2400" dirty="0"/>
              <a:t>Withdrawal may cause insomnia, increased arousals, REM rebound</a:t>
            </a:r>
          </a:p>
          <a:p>
            <a:pPr lvl="1"/>
            <a:r>
              <a:rPr lang="en-US" sz="2400" dirty="0"/>
              <a:t>Increased daytime sleepiness and fatigue</a:t>
            </a:r>
          </a:p>
          <a:p>
            <a:pPr lvl="1"/>
            <a:endParaRPr lang="en-US" sz="2400" dirty="0"/>
          </a:p>
        </p:txBody>
      </p:sp>
      <p:pic>
        <p:nvPicPr>
          <p:cNvPr id="3" name="Picture 2">
            <a:extLst>
              <a:ext uri="{FF2B5EF4-FFF2-40B4-BE49-F238E27FC236}">
                <a16:creationId xmlns:a16="http://schemas.microsoft.com/office/drawing/2014/main" id="{54B57343-1A33-2245-8BE5-9F27E29124D2}"/>
              </a:ext>
            </a:extLst>
          </p:cNvPr>
          <p:cNvPicPr>
            <a:picLocks noChangeAspect="1"/>
          </p:cNvPicPr>
          <p:nvPr/>
        </p:nvPicPr>
        <p:blipFill>
          <a:blip r:embed="rId3"/>
          <a:stretch>
            <a:fillRect/>
          </a:stretch>
        </p:blipFill>
        <p:spPr>
          <a:xfrm>
            <a:off x="0" y="0"/>
            <a:ext cx="2758651" cy="1738849"/>
          </a:xfrm>
          <a:prstGeom prst="rect">
            <a:avLst/>
          </a:prstGeom>
        </p:spPr>
      </p:pic>
      <p:sp>
        <p:nvSpPr>
          <p:cNvPr id="4" name="Rectangle 3">
            <a:extLst>
              <a:ext uri="{FF2B5EF4-FFF2-40B4-BE49-F238E27FC236}">
                <a16:creationId xmlns:a16="http://schemas.microsoft.com/office/drawing/2014/main" id="{9FF24D78-F6E4-F34A-BBBE-25EB724C6A23}"/>
              </a:ext>
            </a:extLst>
          </p:cNvPr>
          <p:cNvSpPr/>
          <p:nvPr/>
        </p:nvSpPr>
        <p:spPr>
          <a:xfrm>
            <a:off x="457200" y="6553200"/>
            <a:ext cx="8534400" cy="228600"/>
          </a:xfrm>
          <a:prstGeom prst="rect">
            <a:avLst/>
          </a:prstGeom>
          <a:solidFill>
            <a:schemeClr val="bg1"/>
          </a:solidFill>
          <a:ln>
            <a:noFill/>
          </a:ln>
          <a:effectLst>
            <a:outerShdw blurRad="50800" dist="50800" dir="5400000" algn="ctr" rotWithShape="0">
              <a:schemeClr val="bg1"/>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2114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FCDAE-19C1-4ECC-9554-CF51451D2F33}"/>
              </a:ext>
            </a:extLst>
          </p:cNvPr>
          <p:cNvSpPr>
            <a:spLocks noGrp="1"/>
          </p:cNvSpPr>
          <p:nvPr>
            <p:ph type="title"/>
          </p:nvPr>
        </p:nvSpPr>
        <p:spPr>
          <a:xfrm>
            <a:off x="261937" y="304800"/>
            <a:ext cx="8458200" cy="914400"/>
          </a:xfrm>
        </p:spPr>
        <p:txBody>
          <a:bodyPr/>
          <a:lstStyle/>
          <a:p>
            <a:r>
              <a:rPr lang="en-US" sz="3200" dirty="0"/>
              <a:t>Opioid use is associated with several types of abnormal breathing patterns</a:t>
            </a:r>
            <a:br>
              <a:rPr lang="en-US" sz="3200" dirty="0"/>
            </a:br>
            <a:endParaRPr lang="en-US" sz="3200" dirty="0"/>
          </a:p>
        </p:txBody>
      </p:sp>
      <p:sp>
        <p:nvSpPr>
          <p:cNvPr id="5" name="Content Placeholder 2">
            <a:extLst>
              <a:ext uri="{FF2B5EF4-FFF2-40B4-BE49-F238E27FC236}">
                <a16:creationId xmlns:a16="http://schemas.microsoft.com/office/drawing/2014/main" id="{6FEAD963-778F-FF4E-BE92-06D8F4E6CC0F}"/>
              </a:ext>
            </a:extLst>
          </p:cNvPr>
          <p:cNvSpPr>
            <a:spLocks noGrp="1"/>
          </p:cNvSpPr>
          <p:nvPr>
            <p:ph idx="1"/>
          </p:nvPr>
        </p:nvSpPr>
        <p:spPr>
          <a:xfrm>
            <a:off x="5410200" y="2362200"/>
            <a:ext cx="3505200" cy="2908300"/>
          </a:xfrm>
          <a:solidFill>
            <a:schemeClr val="bg1"/>
          </a:solidFill>
        </p:spPr>
        <p:txBody>
          <a:bodyPr/>
          <a:lstStyle/>
          <a:p>
            <a:pPr marL="0" indent="0">
              <a:buNone/>
            </a:pPr>
            <a:r>
              <a:rPr lang="en-US" sz="2800" b="1" dirty="0">
                <a:solidFill>
                  <a:schemeClr val="accent6"/>
                </a:solidFill>
              </a:rPr>
              <a:t>30-90% of patients on chronic opioids have some form of SDB (CSA most common)</a:t>
            </a:r>
          </a:p>
        </p:txBody>
      </p:sp>
      <p:sp>
        <p:nvSpPr>
          <p:cNvPr id="4" name="Rectangle 3">
            <a:extLst>
              <a:ext uri="{FF2B5EF4-FFF2-40B4-BE49-F238E27FC236}">
                <a16:creationId xmlns:a16="http://schemas.microsoft.com/office/drawing/2014/main" id="{9FF24D78-F6E4-F34A-BBBE-25EB724C6A23}"/>
              </a:ext>
            </a:extLst>
          </p:cNvPr>
          <p:cNvSpPr/>
          <p:nvPr/>
        </p:nvSpPr>
        <p:spPr>
          <a:xfrm>
            <a:off x="457200" y="6553200"/>
            <a:ext cx="8534400" cy="228600"/>
          </a:xfrm>
          <a:prstGeom prst="rect">
            <a:avLst/>
          </a:prstGeom>
          <a:solidFill>
            <a:schemeClr val="bg1"/>
          </a:solidFill>
          <a:ln>
            <a:noFill/>
          </a:ln>
          <a:effectLst>
            <a:outerShdw blurRad="50800" dist="50800" dir="5400000" algn="ctr" rotWithShape="0">
              <a:schemeClr val="bg1"/>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D2E54111-6113-9043-96FE-75CA061D2E64}"/>
              </a:ext>
            </a:extLst>
          </p:cNvPr>
          <p:cNvPicPr>
            <a:picLocks noChangeAspect="1"/>
          </p:cNvPicPr>
          <p:nvPr/>
        </p:nvPicPr>
        <p:blipFill rotWithShape="1">
          <a:blip r:embed="rId3"/>
          <a:srcRect t="10000" b="5555"/>
          <a:stretch/>
        </p:blipFill>
        <p:spPr>
          <a:xfrm>
            <a:off x="152400" y="1219200"/>
            <a:ext cx="4937603" cy="5562600"/>
          </a:xfrm>
          <a:prstGeom prst="rect">
            <a:avLst/>
          </a:prstGeom>
        </p:spPr>
      </p:pic>
    </p:spTree>
    <p:extLst>
      <p:ext uri="{BB962C8B-B14F-4D97-AF65-F5344CB8AC3E}">
        <p14:creationId xmlns:p14="http://schemas.microsoft.com/office/powerpoint/2010/main" val="723231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dissolve">
                                      <p:cBhvr>
                                        <p:cTn id="7" dur="500"/>
                                        <p:tgtEl>
                                          <p:spTgt spid="5">
                                            <p:bg/>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ssolve">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theme/theme1.xml><?xml version="1.0" encoding="utf-8"?>
<a:theme xmlns:a="http://schemas.openxmlformats.org/drawingml/2006/main" name="Content Slides">
  <a:themeElements>
    <a:clrScheme name="YSM New Brand">
      <a:dk1>
        <a:srgbClr val="000000"/>
      </a:dk1>
      <a:lt1>
        <a:srgbClr val="FFFFFF"/>
      </a:lt1>
      <a:dk2>
        <a:srgbClr val="585858"/>
      </a:dk2>
      <a:lt2>
        <a:srgbClr val="C2C0C0"/>
      </a:lt2>
      <a:accent1>
        <a:srgbClr val="467FCC"/>
      </a:accent1>
      <a:accent2>
        <a:srgbClr val="55A51C"/>
      </a:accent2>
      <a:accent3>
        <a:srgbClr val="80CDE9"/>
      </a:accent3>
      <a:accent4>
        <a:srgbClr val="A098E4"/>
      </a:accent4>
      <a:accent5>
        <a:srgbClr val="F7941D"/>
      </a:accent5>
      <a:accent6>
        <a:srgbClr val="004DA4"/>
      </a:accent6>
      <a:hlink>
        <a:srgbClr val="467FCC"/>
      </a:hlink>
      <a:folHlink>
        <a:srgbClr val="C4DF9B"/>
      </a:folHlink>
    </a:clrScheme>
    <a:fontScheme name="2_New_Blue_YSM_2">
      <a:majorFont>
        <a:latin typeface="Georgia"/>
        <a:ea typeface="Gulim"/>
        <a:cs typeface="Gulim"/>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New_Blue_YSM_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New_Blue_YSM_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New_Blue_YSM_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New_Blue_YSM_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New_Blue_YSM_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New_Blue_YSM_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New_Blue_YSM_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New_Blue_YSM_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New_Blue_YSM_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New_Blue_YSM_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New_Blue_YSM_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New_Blue_YSM_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New Brand Template (06162010)</Template>
  <TotalTime>15794</TotalTime>
  <Words>3365</Words>
  <Application>Microsoft Office PowerPoint</Application>
  <PresentationFormat>On-screen Show (4:3)</PresentationFormat>
  <Paragraphs>397</Paragraphs>
  <Slides>57</Slides>
  <Notes>48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57</vt:i4>
      </vt:variant>
    </vt:vector>
  </HeadingPairs>
  <TitlesOfParts>
    <vt:vector size="63" baseType="lpstr">
      <vt:lpstr>Arial</vt:lpstr>
      <vt:lpstr>Calibri</vt:lpstr>
      <vt:lpstr>Georgia</vt:lpstr>
      <vt:lpstr>Helvetica</vt:lpstr>
      <vt:lpstr>Times New Roman</vt:lpstr>
      <vt:lpstr>Content Slides</vt:lpstr>
      <vt:lpstr>Cases in sleep medicine  that keep you up at night</vt:lpstr>
      <vt:lpstr>Objective</vt:lpstr>
      <vt:lpstr>Case #1</vt:lpstr>
      <vt:lpstr>Case #1 PSG</vt:lpstr>
      <vt:lpstr>Central apneas in a patient on chronic opioids</vt:lpstr>
      <vt:lpstr>The opioid epidemic is a public health crisis</vt:lpstr>
      <vt:lpstr>Opioid Prescription Rates</vt:lpstr>
      <vt:lpstr>Opioid Use  Disrupts Sleep Architecture</vt:lpstr>
      <vt:lpstr>Opioid use is associated with several types of abnormal breathing patterns </vt:lpstr>
      <vt:lpstr>Risk factors for SDB in chronic opioid users</vt:lpstr>
      <vt:lpstr>Opioid use affects respiratory control</vt:lpstr>
      <vt:lpstr>Managing SDB caused by  opioid use</vt:lpstr>
      <vt:lpstr>Case #2 </vt:lpstr>
      <vt:lpstr>PowerPoint Presentation</vt:lpstr>
      <vt:lpstr>Sleep Bruxism</vt:lpstr>
      <vt:lpstr>Diagnosing Sleep Bruxism</vt:lpstr>
      <vt:lpstr>Sleep bruxism on PSG</vt:lpstr>
      <vt:lpstr>Another example of sleep bruxism</vt:lpstr>
      <vt:lpstr>Genesis of an RMMA episode</vt:lpstr>
      <vt:lpstr>Risk factors for bruxism</vt:lpstr>
      <vt:lpstr>Treating Bruxism</vt:lpstr>
      <vt:lpstr>Treating Bruxism</vt:lpstr>
      <vt:lpstr>Case #3</vt:lpstr>
      <vt:lpstr>Restless Legs Syndrome (RLS)</vt:lpstr>
      <vt:lpstr>RLS: Background</vt:lpstr>
      <vt:lpstr>RLS: Etiology</vt:lpstr>
      <vt:lpstr>RLS: Evaluation</vt:lpstr>
      <vt:lpstr>RLS Diagnostic Criteria</vt:lpstr>
      <vt:lpstr>RLS Diagnostic Criteria</vt:lpstr>
      <vt:lpstr>RLS Diagnostic Criteria</vt:lpstr>
      <vt:lpstr>RLS Diagnostic Criteria</vt:lpstr>
      <vt:lpstr>RLS Diagnostic Criteria</vt:lpstr>
      <vt:lpstr>RLS Mimics</vt:lpstr>
      <vt:lpstr>RLS: Comorbid conditions</vt:lpstr>
      <vt:lpstr>RLS: Exacerbating factors</vt:lpstr>
      <vt:lpstr>RLS: Treatment options</vt:lpstr>
      <vt:lpstr>RLS: Pharmacologic treatment options</vt:lpstr>
      <vt:lpstr>2 major problems associated with dopamine agonists</vt:lpstr>
      <vt:lpstr>PowerPoint Presentation</vt:lpstr>
      <vt:lpstr>Case #3 Conclusion</vt:lpstr>
      <vt:lpstr>Case #4 </vt:lpstr>
      <vt:lpstr>Case #4 </vt:lpstr>
      <vt:lpstr>Many consumer sleep tracking devices available</vt:lpstr>
      <vt:lpstr>What do sleep trackers claim to measure?</vt:lpstr>
      <vt:lpstr>What do sleep trackers actually measure?</vt:lpstr>
      <vt:lpstr>Wearable sleep trackers: What we know</vt:lpstr>
      <vt:lpstr>Potential benefits of sleep trackers</vt:lpstr>
      <vt:lpstr>Potential problems with sleep trackers</vt:lpstr>
      <vt:lpstr>Case #5</vt:lpstr>
      <vt:lpstr>Case #5 Sleep Log</vt:lpstr>
      <vt:lpstr>Paradoxical Insomnia</vt:lpstr>
      <vt:lpstr>Actogram consistently showed nocturnal sleep periods of 8 hours or more </vt:lpstr>
      <vt:lpstr>Paradoxical Insomnia</vt:lpstr>
      <vt:lpstr>Take-home points</vt:lpstr>
      <vt:lpstr>PowerPoint Presentation</vt:lpstr>
      <vt:lpstr>PowerPoint Presentation</vt:lpstr>
      <vt:lpstr>Thank you!    Questions</vt:lpstr>
    </vt:vector>
  </TitlesOfParts>
  <Company>Yale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Fansler, Justin</dc:creator>
  <cp:lastModifiedBy>tammy tetu</cp:lastModifiedBy>
  <cp:revision>681</cp:revision>
  <dcterms:created xsi:type="dcterms:W3CDTF">2010-06-16T21:30:36Z</dcterms:created>
  <dcterms:modified xsi:type="dcterms:W3CDTF">2019-09-05T13:06:15Z</dcterms:modified>
</cp:coreProperties>
</file>