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93" r:id="rId3"/>
    <p:sldId id="257" r:id="rId4"/>
    <p:sldId id="260" r:id="rId5"/>
    <p:sldId id="284" r:id="rId6"/>
    <p:sldId id="283" r:id="rId7"/>
    <p:sldId id="310" r:id="rId8"/>
    <p:sldId id="309" r:id="rId9"/>
    <p:sldId id="288" r:id="rId10"/>
    <p:sldId id="289" r:id="rId11"/>
    <p:sldId id="311" r:id="rId12"/>
    <p:sldId id="303" r:id="rId13"/>
    <p:sldId id="285" r:id="rId14"/>
    <p:sldId id="312" r:id="rId15"/>
    <p:sldId id="313" r:id="rId16"/>
    <p:sldId id="321" r:id="rId17"/>
    <p:sldId id="322" r:id="rId18"/>
    <p:sldId id="290" r:id="rId19"/>
    <p:sldId id="291" r:id="rId20"/>
    <p:sldId id="298" r:id="rId2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93"/>
            <p14:sldId id="257"/>
            <p14:sldId id="260"/>
            <p14:sldId id="284"/>
            <p14:sldId id="283"/>
            <p14:sldId id="310"/>
            <p14:sldId id="309"/>
            <p14:sldId id="288"/>
            <p14:sldId id="289"/>
            <p14:sldId id="311"/>
            <p14:sldId id="303"/>
            <p14:sldId id="285"/>
            <p14:sldId id="312"/>
            <p14:sldId id="313"/>
            <p14:sldId id="321"/>
            <p14:sldId id="322"/>
            <p14:sldId id="290"/>
            <p14:sldId id="291"/>
            <p14:sldId id="298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teiner" initials="m" lastIdx="2" clrIdx="0"/>
  <p:cmAuthor id="1" name="Deninger, Matthew (DOE)" initials="DM(" lastIdx="1" clrIdx="1">
    <p:extLst>
      <p:ext uri="{19B8F6BF-5375-455C-9EA6-DF929625EA0E}">
        <p15:presenceInfo xmlns:p15="http://schemas.microsoft.com/office/powerpoint/2012/main" userId="S-1-5-21-875326689-928589111-1252796590-7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739" autoAdjust="0"/>
  </p:normalViewPr>
  <p:slideViewPr>
    <p:cSldViewPr snapToGrid="0">
      <p:cViewPr varScale="1">
        <p:scale>
          <a:sx n="55" d="100"/>
          <a:sy n="55" d="100"/>
        </p:scale>
        <p:origin x="1315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24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40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910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01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4/17/2018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e.mass.edu/research/reports/2017/10teacher-equity.pdf" TargetMode="External"/><Relationship Id="rId3" Type="http://schemas.openxmlformats.org/officeDocument/2006/relationships/hyperlink" Target="http://www.doe.mass.edu/educators/equitableaccess/Playbook.pdf" TargetMode="External"/><Relationship Id="rId7" Type="http://schemas.openxmlformats.org/officeDocument/2006/relationships/hyperlink" Target="http://www.doe.mass.edu/educators/equitableaccess/pla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doe.mass.edu/educators/equitableaccess/faqs.html" TargetMode="External"/><Relationship Id="rId5" Type="http://schemas.openxmlformats.org/officeDocument/2006/relationships/hyperlink" Target="http://www.doe.mass.edu/educators/equitableaccess/default.html" TargetMode="External"/><Relationship Id="rId10" Type="http://schemas.openxmlformats.org/officeDocument/2006/relationships/hyperlink" Target="http://www.doe.mass.edu/edeval/guidebook/" TargetMode="External"/><Relationship Id="rId4" Type="http://schemas.openxmlformats.org/officeDocument/2006/relationships/hyperlink" Target="http://www.doe.mass.edu/educators/equitableaccess/PlaybookII.pdf" TargetMode="External"/><Relationship Id="rId9" Type="http://schemas.openxmlformats.org/officeDocument/2006/relationships/hyperlink" Target="http://www.doe.mass.edu/edwin/gateway/slereport-supp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orDevelopment@doe.mass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titlei@doe.mas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Equitable Access to Excellent Educators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CACE Meeting</a:t>
            </a:r>
          </a:p>
          <a:p>
            <a:r>
              <a:rPr lang="en-US" altLang="zh-CN" dirty="0" smtClean="0"/>
              <a:t>April 13, 2018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 ESSA grant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32764"/>
            <a:ext cx="11370972" cy="52953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Consolidated application includes section identifying district-wide priorities</a:t>
            </a:r>
          </a:p>
          <a:p>
            <a:r>
              <a:rPr lang="en-US" dirty="0" smtClean="0"/>
              <a:t>In this section, districts will be asked:</a:t>
            </a:r>
          </a:p>
          <a:p>
            <a:pPr lvl="1"/>
            <a:r>
              <a:rPr lang="en-US" dirty="0" smtClean="0"/>
              <a:t>Did you look at SLE report and find gaps 1.5 or greater?</a:t>
            </a:r>
          </a:p>
          <a:p>
            <a:pPr lvl="1"/>
            <a:r>
              <a:rPr lang="en-US" dirty="0" smtClean="0"/>
              <a:t>What are those gaps?</a:t>
            </a:r>
          </a:p>
          <a:p>
            <a:pPr lvl="1"/>
            <a:r>
              <a:rPr lang="en-US" dirty="0" smtClean="0"/>
              <a:t>What are the strategies the district will use to address those gaps? (brief summary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32764"/>
            <a:ext cx="11370972" cy="52953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component will require coordination across the district, and might include:</a:t>
            </a:r>
          </a:p>
          <a:p>
            <a:pPr lvl="1"/>
            <a:r>
              <a:rPr lang="en-US" dirty="0" smtClean="0"/>
              <a:t>Title I director, Title IIA director, data specialists, principals, curriculum directors, special education and ESL directors, staff charged with hiring,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7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82889"/>
            <a:ext cx="11370972" cy="4997259"/>
          </a:xfrm>
        </p:spPr>
        <p:txBody>
          <a:bodyPr/>
          <a:lstStyle/>
          <a:p>
            <a:r>
              <a:rPr lang="en-US" dirty="0" smtClean="0"/>
              <a:t>Districts should have identified and begun to address equity gaps by the end of this school year</a:t>
            </a:r>
          </a:p>
          <a:p>
            <a:r>
              <a:rPr lang="en-US" dirty="0"/>
              <a:t>ESSA grant application will be available July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strongly</a:t>
            </a:r>
            <a:r>
              <a:rPr lang="en-US" dirty="0" smtClean="0"/>
              <a:t> encourage districts to include their strategies to address equity gaps as part of the larger District Improvement Plan/Strategic Plan</a:t>
            </a:r>
          </a:p>
          <a:p>
            <a:pPr lvl="1"/>
            <a:r>
              <a:rPr lang="en-US" dirty="0" smtClean="0"/>
              <a:t>This is not a one-time requirement. Each year, districts should look at their equity data just like they look at their assessment data,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</a:rPr>
              <a:t>The Student Learning Experience Report</a:t>
            </a: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equitable access context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Economically disadvantaged students, students of color, and English learners are </a:t>
            </a:r>
            <a:r>
              <a:rPr lang="en-US" b="1" dirty="0" smtClean="0"/>
              <a:t>about 30 to 40 percent</a:t>
            </a:r>
            <a:r>
              <a:rPr lang="en-US" dirty="0" smtClean="0"/>
              <a:t> more likely than their peers to be assigned to a teacher with &lt;3 years of experience</a:t>
            </a:r>
          </a:p>
          <a:p>
            <a:r>
              <a:rPr lang="en-US" dirty="0" smtClean="0"/>
              <a:t> These student groups are all more than </a:t>
            </a:r>
            <a:r>
              <a:rPr lang="en-US" b="1" dirty="0" smtClean="0"/>
              <a:t>1.7 times </a:t>
            </a:r>
            <a:r>
              <a:rPr lang="en-US" dirty="0" smtClean="0"/>
              <a:t>as likely as their peers to be assigned to a teacher rated E/P</a:t>
            </a:r>
          </a:p>
          <a:p>
            <a:r>
              <a:rPr lang="en-US" dirty="0" smtClean="0"/>
              <a:t>Students with disabilities are </a:t>
            </a:r>
            <a:r>
              <a:rPr lang="en-US" b="1" dirty="0" smtClean="0"/>
              <a:t>11 percent</a:t>
            </a:r>
            <a:r>
              <a:rPr lang="en-US" dirty="0" smtClean="0"/>
              <a:t> more likely than students without disabilities to be assigned to a teacher rated E/P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1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 Summary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SLE Report’s data tell us?</a:t>
            </a:r>
          </a:p>
          <a:p>
            <a:r>
              <a:rPr lang="en-US" dirty="0" smtClean="0"/>
              <a:t>What does it </a:t>
            </a:r>
            <a:r>
              <a:rPr lang="en-US" i="1" dirty="0" smtClean="0"/>
              <a:t>not</a:t>
            </a:r>
            <a:r>
              <a:rPr lang="en-US" dirty="0" smtClean="0"/>
              <a:t> tell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02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1229194"/>
            <a:ext cx="10687648" cy="4639794"/>
          </a:xfrm>
        </p:spPr>
        <p:txBody>
          <a:bodyPr/>
          <a:lstStyle/>
          <a:p>
            <a:r>
              <a:rPr lang="en-US" sz="2800" dirty="0" smtClean="0"/>
              <a:t>Having seen SLE Summary Report data, what information would be useful to your district when planning next steps?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8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you may want to run in the detailed report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743" y="1230403"/>
            <a:ext cx="11370972" cy="5049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School level: compare experiences for students overall, and for subgroups, </a:t>
            </a:r>
            <a:r>
              <a:rPr lang="en-US" i="1" dirty="0" smtClean="0"/>
              <a:t>across </a:t>
            </a:r>
            <a:r>
              <a:rPr lang="en-US" dirty="0" smtClean="0"/>
              <a:t>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Grade level: compare experiences </a:t>
            </a:r>
            <a:r>
              <a:rPr lang="en-US" i="1" dirty="0" smtClean="0"/>
              <a:t>across</a:t>
            </a:r>
            <a:r>
              <a:rPr lang="en-US" dirty="0" smtClean="0"/>
              <a:t> grades in a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Student level: see which students in a grade have had the highest % of experiences with a certain type of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Race/ethnicity: compare across specific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Student performance: overall or in a subgroup, compare student experiences across testing performance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Course subject: compare experiences across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</a:rPr>
              <a:t>Resources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 Equity Playbook </a:t>
            </a:r>
            <a:r>
              <a:rPr lang="en-US" dirty="0" smtClean="0">
                <a:hlinkClick r:id="rId3"/>
              </a:rPr>
              <a:t>I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II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Equity website 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FAQs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MA State Equity Plan</a:t>
            </a:r>
            <a:endParaRPr lang="en-US" dirty="0" smtClean="0"/>
          </a:p>
          <a:p>
            <a:r>
              <a:rPr lang="en-US" dirty="0" smtClean="0"/>
              <a:t>ESE Policy Brief – </a:t>
            </a:r>
            <a:r>
              <a:rPr lang="en-US" dirty="0" smtClean="0">
                <a:hlinkClick r:id="rId8"/>
              </a:rPr>
              <a:t>Teacher Equity Gaps in Massachusetts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SLE report </a:t>
            </a:r>
            <a:r>
              <a:rPr lang="en-US" dirty="0" smtClean="0"/>
              <a:t>(includes video tutorials)</a:t>
            </a:r>
          </a:p>
          <a:p>
            <a:r>
              <a:rPr lang="en-US" u="sng" dirty="0" smtClean="0">
                <a:hlinkClick r:id="rId10"/>
              </a:rPr>
              <a:t>Guidebook for Inclusive Practice</a:t>
            </a:r>
            <a:endParaRPr lang="en-US" dirty="0" smtClean="0"/>
          </a:p>
          <a:p>
            <a:r>
              <a:rPr lang="en-US" dirty="0" smtClean="0"/>
              <a:t>Equity Roadmap – coming soon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41947"/>
            <a:ext cx="11370972" cy="5174680"/>
          </a:xfrm>
        </p:spPr>
        <p:txBody>
          <a:bodyPr/>
          <a:lstStyle/>
          <a:p>
            <a:r>
              <a:rPr lang="en-US" dirty="0" smtClean="0"/>
              <a:t>Resource Allocation Strategy &amp; Planning</a:t>
            </a:r>
          </a:p>
          <a:p>
            <a:pPr lvl="1"/>
            <a:r>
              <a:rPr lang="en-US" dirty="0" smtClean="0"/>
              <a:t>Federal Grant Programs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Center for Instructional Support </a:t>
            </a:r>
          </a:p>
          <a:p>
            <a:pPr lvl="1"/>
            <a:r>
              <a:rPr lang="en-US" dirty="0" smtClean="0"/>
              <a:t>Educator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questions related to SLE reports: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EducatorDevelopment@doe.mass.edu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questions related to grant application: </a:t>
            </a:r>
            <a:r>
              <a:rPr lang="en-US" dirty="0" smtClean="0">
                <a:hlinkClick r:id="rId4"/>
              </a:rPr>
              <a:t>titlei@doe.mass.edu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6000" b="1" dirty="0" smtClean="0"/>
              <a:t>Thank You!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Agenda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61064" y="652816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1">
                      <a:lumMod val="50000"/>
                    </a:schemeClr>
                  </a:solidFill>
                </a:rPr>
                <a:t>Background on Equity Requirements 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61063" y="1873080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FY19 ESSA Grant Application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1062" y="3110799"/>
            <a:ext cx="8839201" cy="809459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1">
                      <a:lumMod val="50000"/>
                    </a:schemeClr>
                  </a:solidFill>
                </a:rPr>
                <a:t>Student Learning Experience Report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1061" y="4335544"/>
            <a:ext cx="8790869" cy="809459"/>
            <a:chOff x="3061061" y="4335544"/>
            <a:chExt cx="8790869" cy="8094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870520" y="434587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3600" dirty="0" smtClean="0">
                  <a:solidFill>
                    <a:schemeClr val="accent1">
                      <a:lumMod val="50000"/>
                    </a:schemeClr>
                  </a:solidFill>
                </a:rPr>
                <a:t>Resources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</a:rPr>
              <a:t>Background/Requirements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ESSA </a:t>
            </a:r>
            <a:r>
              <a:rPr lang="en-US" dirty="0"/>
              <a:t>s</a:t>
            </a:r>
            <a:r>
              <a:rPr lang="en-US" dirty="0" smtClean="0"/>
              <a:t>ays</a:t>
            </a:r>
            <a:br>
              <a:rPr lang="en-US" dirty="0" smtClean="0"/>
            </a:br>
            <a:r>
              <a:rPr lang="en-US" dirty="0" smtClean="0"/>
              <a:t>(Section 1112(b)(2) – Local Education Agency Plans)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ENSURE EQUITY IN PROVISION OF QUALITY EDUCATORS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Identify and address any disparities that result in [historically disadvantaged] students being taught at higher rates than other students by lower rated, inexperienced, or out-of-field teachers pursuant to Section 1111(g)(1)(B).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equitable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Ensuring </a:t>
            </a:r>
            <a:r>
              <a:rPr lang="en-US" sz="2800" i="1" dirty="0" smtClean="0"/>
              <a:t>every</a:t>
            </a:r>
            <a:r>
              <a:rPr lang="en-US" sz="2800" dirty="0" smtClean="0"/>
              <a:t> student has equitable access to an excellent educator</a:t>
            </a:r>
          </a:p>
          <a:p>
            <a:r>
              <a:rPr lang="en-US" sz="2800" dirty="0" smtClean="0"/>
              <a:t>4 student groups</a:t>
            </a:r>
          </a:p>
          <a:p>
            <a:pPr lvl="1"/>
            <a:r>
              <a:rPr lang="en-US" dirty="0" smtClean="0"/>
              <a:t>economically disadvantaged students</a:t>
            </a:r>
          </a:p>
          <a:p>
            <a:pPr lvl="1"/>
            <a:r>
              <a:rPr lang="en-US" dirty="0" smtClean="0"/>
              <a:t>students of color</a:t>
            </a:r>
          </a:p>
          <a:p>
            <a:pPr lvl="1"/>
            <a:r>
              <a:rPr lang="en-US" dirty="0" smtClean="0"/>
              <a:t>English learners</a:t>
            </a:r>
          </a:p>
          <a:p>
            <a:pPr lvl="1"/>
            <a:r>
              <a:rPr lang="en-US" dirty="0" smtClean="0"/>
              <a:t>students with disabilities</a:t>
            </a:r>
          </a:p>
          <a:p>
            <a:r>
              <a:rPr lang="en-US" sz="2800" dirty="0" smtClean="0"/>
              <a:t>3 teacher characteristics</a:t>
            </a:r>
          </a:p>
          <a:p>
            <a:pPr lvl="1"/>
            <a:r>
              <a:rPr lang="en-US" dirty="0" smtClean="0"/>
              <a:t>lower rated</a:t>
            </a:r>
          </a:p>
          <a:p>
            <a:pPr lvl="1"/>
            <a:r>
              <a:rPr lang="en-US" dirty="0" smtClean="0"/>
              <a:t>out-of-field</a:t>
            </a:r>
          </a:p>
          <a:p>
            <a:pPr lvl="1"/>
            <a:r>
              <a:rPr lang="en-US" dirty="0" smtClean="0"/>
              <a:t>inexperienced teachers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Identify equity gaps 1.5 or greater using SLE report (both district and school level – all district schools)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strategies to address those gaps </a:t>
            </a:r>
          </a:p>
          <a:p>
            <a:pPr marL="514350" indent="-514350">
              <a:buAutoNum type="arabicPeriod"/>
            </a:pPr>
            <a:r>
              <a:rPr lang="en-US" dirty="0" smtClean="0"/>
              <a:t>Strategies should </a:t>
            </a:r>
            <a:r>
              <a:rPr lang="en-US" dirty="0"/>
              <a:t>be incorporated into core strategic planning documents (e.g., district/school improvement plans</a:t>
            </a:r>
            <a:r>
              <a:rPr lang="en-US" dirty="0" smtClean="0"/>
              <a:t>) – DESE will not collect</a:t>
            </a:r>
          </a:p>
          <a:p>
            <a:pPr marL="514350" indent="-514350">
              <a:buAutoNum type="arabicPeriod"/>
            </a:pPr>
            <a:r>
              <a:rPr lang="en-US" dirty="0" smtClean="0"/>
              <a:t>Summarize gaps/strategies in FY19 ESSA grant application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44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DESE know districts are doing this work?</a:t>
            </a:r>
            <a:endParaRPr lang="en-US" dirty="0"/>
          </a:p>
          <a:p>
            <a:pPr lvl="1"/>
            <a:r>
              <a:rPr lang="en-US" sz="3200" dirty="0" smtClean="0"/>
              <a:t>Grant assurances for FY19 ESSA grant application(s)</a:t>
            </a:r>
          </a:p>
          <a:p>
            <a:pPr lvl="1"/>
            <a:r>
              <a:rPr lang="en-US" sz="3200" dirty="0" smtClean="0"/>
              <a:t>FY19 grant application</a:t>
            </a:r>
          </a:p>
          <a:p>
            <a:pPr lvl="1"/>
            <a:r>
              <a:rPr lang="en-US" sz="3200" dirty="0" smtClean="0"/>
              <a:t>Through existing DESE monitoring protocols and/or visits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6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</a:rPr>
              <a:t>FY19 ESSA grant application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2599</TotalTime>
  <Words>666</Words>
  <Application>Microsoft Office PowerPoint</Application>
  <PresentationFormat>Widescreen</PresentationFormat>
  <Paragraphs>127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Courier New</vt:lpstr>
      <vt:lpstr>等线</vt:lpstr>
      <vt:lpstr>Segoe</vt:lpstr>
      <vt:lpstr>Segoe SemiBold</vt:lpstr>
      <vt:lpstr>Segoe UI</vt:lpstr>
      <vt:lpstr>Segoe UI Black</vt:lpstr>
      <vt:lpstr>Segoe UI Semibold</vt:lpstr>
      <vt:lpstr>Wingdings</vt:lpstr>
      <vt:lpstr>ESE PowerPoint Template 2017</vt:lpstr>
      <vt:lpstr>Equitable Access to Excellent Educators</vt:lpstr>
      <vt:lpstr>Introductions</vt:lpstr>
      <vt:lpstr>PowerPoint Presentation</vt:lpstr>
      <vt:lpstr>PowerPoint Presentation</vt:lpstr>
      <vt:lpstr>What ESSA says (Section 1112(b)(2) – Local Education Agency Plans)</vt:lpstr>
      <vt:lpstr>Defining equitable access</vt:lpstr>
      <vt:lpstr>District requirements</vt:lpstr>
      <vt:lpstr>DESE role</vt:lpstr>
      <vt:lpstr>PowerPoint Presentation</vt:lpstr>
      <vt:lpstr>FY19 ESSA grant application</vt:lpstr>
      <vt:lpstr>District coordination</vt:lpstr>
      <vt:lpstr>Timeline and structure</vt:lpstr>
      <vt:lpstr>PowerPoint Presentation</vt:lpstr>
      <vt:lpstr>State equitable access context</vt:lpstr>
      <vt:lpstr>SLE Summary Report</vt:lpstr>
      <vt:lpstr>Next steps</vt:lpstr>
      <vt:lpstr>Queries you may want to run in the detailed report</vt:lpstr>
      <vt:lpstr>PowerPoint Presentation</vt:lpstr>
      <vt:lpstr>Resources</vt:lpstr>
      <vt:lpstr>Contact info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Equity Plans</dc:title>
  <dc:creator>jbf</dc:creator>
  <cp:lastModifiedBy>Foodman, Julia (ESE)</cp:lastModifiedBy>
  <cp:revision>178</cp:revision>
  <cp:lastPrinted>2018-04-12T16:04:48Z</cp:lastPrinted>
  <dcterms:created xsi:type="dcterms:W3CDTF">2018-01-12T20:00:15Z</dcterms:created>
  <dcterms:modified xsi:type="dcterms:W3CDTF">2018-04-17T13:31:36Z</dcterms:modified>
</cp:coreProperties>
</file>