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0" r:id="rId1"/>
  </p:sldMasterIdLst>
  <p:notesMasterIdLst>
    <p:notesMasterId r:id="rId52"/>
  </p:notesMasterIdLst>
  <p:sldIdLst>
    <p:sldId id="256" r:id="rId2"/>
    <p:sldId id="257" r:id="rId3"/>
    <p:sldId id="265" r:id="rId4"/>
    <p:sldId id="258" r:id="rId5"/>
    <p:sldId id="259" r:id="rId6"/>
    <p:sldId id="260" r:id="rId7"/>
    <p:sldId id="261" r:id="rId8"/>
    <p:sldId id="262" r:id="rId9"/>
    <p:sldId id="263" r:id="rId10"/>
    <p:sldId id="264" r:id="rId11"/>
    <p:sldId id="266" r:id="rId12"/>
    <p:sldId id="269" r:id="rId13"/>
    <p:sldId id="270" r:id="rId14"/>
    <p:sldId id="267" r:id="rId15"/>
    <p:sldId id="271" r:id="rId16"/>
    <p:sldId id="272" r:id="rId17"/>
    <p:sldId id="268" r:id="rId18"/>
    <p:sldId id="273" r:id="rId19"/>
    <p:sldId id="274" r:id="rId20"/>
    <p:sldId id="276" r:id="rId21"/>
    <p:sldId id="275" r:id="rId22"/>
    <p:sldId id="277" r:id="rId23"/>
    <p:sldId id="278" r:id="rId24"/>
    <p:sldId id="279" r:id="rId25"/>
    <p:sldId id="280" r:id="rId26"/>
    <p:sldId id="282" r:id="rId27"/>
    <p:sldId id="281" r:id="rId28"/>
    <p:sldId id="283" r:id="rId29"/>
    <p:sldId id="284" r:id="rId30"/>
    <p:sldId id="285" r:id="rId31"/>
    <p:sldId id="286" r:id="rId32"/>
    <p:sldId id="287" r:id="rId33"/>
    <p:sldId id="288" r:id="rId34"/>
    <p:sldId id="289" r:id="rId35"/>
    <p:sldId id="290" r:id="rId36"/>
    <p:sldId id="291" r:id="rId37"/>
    <p:sldId id="295" r:id="rId38"/>
    <p:sldId id="297" r:id="rId39"/>
    <p:sldId id="296" r:id="rId40"/>
    <p:sldId id="298" r:id="rId41"/>
    <p:sldId id="299" r:id="rId42"/>
    <p:sldId id="300" r:id="rId43"/>
    <p:sldId id="292" r:id="rId44"/>
    <p:sldId id="301" r:id="rId45"/>
    <p:sldId id="302" r:id="rId46"/>
    <p:sldId id="303" r:id="rId47"/>
    <p:sldId id="304" r:id="rId48"/>
    <p:sldId id="305" r:id="rId49"/>
    <p:sldId id="293" r:id="rId50"/>
    <p:sldId id="294"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A0DA810-47BC-47FC-ACDD-D4D236B28DC2}">
          <p14:sldIdLst>
            <p14:sldId id="256"/>
            <p14:sldId id="257"/>
            <p14:sldId id="265"/>
            <p14:sldId id="258"/>
            <p14:sldId id="259"/>
            <p14:sldId id="260"/>
            <p14:sldId id="261"/>
            <p14:sldId id="262"/>
            <p14:sldId id="263"/>
            <p14:sldId id="264"/>
            <p14:sldId id="266"/>
            <p14:sldId id="269"/>
            <p14:sldId id="270"/>
            <p14:sldId id="267"/>
            <p14:sldId id="271"/>
            <p14:sldId id="272"/>
            <p14:sldId id="268"/>
            <p14:sldId id="273"/>
            <p14:sldId id="274"/>
            <p14:sldId id="276"/>
            <p14:sldId id="275"/>
            <p14:sldId id="277"/>
            <p14:sldId id="278"/>
            <p14:sldId id="279"/>
            <p14:sldId id="280"/>
            <p14:sldId id="282"/>
            <p14:sldId id="281"/>
            <p14:sldId id="283"/>
            <p14:sldId id="284"/>
            <p14:sldId id="285"/>
            <p14:sldId id="286"/>
            <p14:sldId id="287"/>
            <p14:sldId id="288"/>
            <p14:sldId id="289"/>
            <p14:sldId id="290"/>
            <p14:sldId id="291"/>
            <p14:sldId id="295"/>
            <p14:sldId id="297"/>
            <p14:sldId id="296"/>
            <p14:sldId id="298"/>
            <p14:sldId id="299"/>
            <p14:sldId id="300"/>
            <p14:sldId id="292"/>
            <p14:sldId id="301"/>
            <p14:sldId id="302"/>
            <p14:sldId id="303"/>
            <p14:sldId id="304"/>
            <p14:sldId id="305"/>
            <p14:sldId id="293"/>
            <p14:sldId id="2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243"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718899-F642-4FBD-AC6D-DBA3B6551D63}" type="datetimeFigureOut">
              <a:rPr lang="en-US" smtClean="0"/>
              <a:t>10/25/2018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25F8DF-D857-4D4E-8414-C1F580A03432}" type="slidenum">
              <a:rPr lang="en-US" smtClean="0"/>
              <a:t>‹#›</a:t>
            </a:fld>
            <a:endParaRPr lang="en-US" dirty="0"/>
          </a:p>
        </p:txBody>
      </p:sp>
    </p:spTree>
    <p:extLst>
      <p:ext uri="{BB962C8B-B14F-4D97-AF65-F5344CB8AC3E}">
        <p14:creationId xmlns:p14="http://schemas.microsoft.com/office/powerpoint/2010/main" val="2039065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25F8DF-D857-4D4E-8414-C1F580A03432}" type="slidenum">
              <a:rPr lang="en-US" smtClean="0"/>
              <a:t>5</a:t>
            </a:fld>
            <a:endParaRPr lang="en-US" dirty="0"/>
          </a:p>
        </p:txBody>
      </p:sp>
    </p:spTree>
    <p:extLst>
      <p:ext uri="{BB962C8B-B14F-4D97-AF65-F5344CB8AC3E}">
        <p14:creationId xmlns:p14="http://schemas.microsoft.com/office/powerpoint/2010/main" val="4000817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6DAB89C1-32DC-4054-8C81-E4427EB9F449}" type="datetimeFigureOut">
              <a:rPr lang="en-US" smtClean="0"/>
              <a:t>10/25/2018</a:t>
            </a:fld>
            <a:endParaRPr lang="en-US" dirty="0"/>
          </a:p>
        </p:txBody>
      </p:sp>
      <p:sp>
        <p:nvSpPr>
          <p:cNvPr id="8" name="Slide Number Placeholder 7"/>
          <p:cNvSpPr>
            <a:spLocks noGrp="1"/>
          </p:cNvSpPr>
          <p:nvPr>
            <p:ph type="sldNum" sz="quarter" idx="11"/>
          </p:nvPr>
        </p:nvSpPr>
        <p:spPr/>
        <p:txBody>
          <a:bodyPr/>
          <a:lstStyle/>
          <a:p>
            <a:fld id="{7D4B2401-D8AA-44C1-BAA9-7C9D04A1D0D2}"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AB89C1-32DC-4054-8C81-E4427EB9F449}" type="datetimeFigureOut">
              <a:rPr lang="en-US" smtClean="0"/>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4B2401-D8AA-44C1-BAA9-7C9D04A1D0D2}"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AB89C1-32DC-4054-8C81-E4427EB9F449}" type="datetimeFigureOut">
              <a:rPr lang="en-US" smtClean="0"/>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4B2401-D8AA-44C1-BAA9-7C9D04A1D0D2}"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6DAB89C1-32DC-4054-8C81-E4427EB9F449}" type="datetimeFigureOut">
              <a:rPr lang="en-US" smtClean="0"/>
              <a:t>10/25/2018</a:t>
            </a:fld>
            <a:endParaRPr lang="en-US" dirty="0"/>
          </a:p>
        </p:txBody>
      </p:sp>
      <p:sp>
        <p:nvSpPr>
          <p:cNvPr id="10" name="Slide Number Placeholder 9"/>
          <p:cNvSpPr>
            <a:spLocks noGrp="1"/>
          </p:cNvSpPr>
          <p:nvPr>
            <p:ph type="sldNum" sz="quarter" idx="15"/>
          </p:nvPr>
        </p:nvSpPr>
        <p:spPr/>
        <p:txBody>
          <a:bodyPr/>
          <a:lstStyle/>
          <a:p>
            <a:fld id="{7D4B2401-D8AA-44C1-BAA9-7C9D04A1D0D2}" type="slidenum">
              <a:rPr lang="en-US" smtClean="0"/>
              <a:t>‹#›</a:t>
            </a:fld>
            <a:endParaRPr lang="en-US" dirty="0"/>
          </a:p>
        </p:txBody>
      </p:sp>
      <p:sp>
        <p:nvSpPr>
          <p:cNvPr id="11" name="Footer Placeholder 10"/>
          <p:cNvSpPr>
            <a:spLocks noGrp="1"/>
          </p:cNvSpPr>
          <p:nvPr>
            <p:ph type="ftr" sz="quarter" idx="16"/>
          </p:nvPr>
        </p:nvSpPr>
        <p:spPr/>
        <p:txBody>
          <a:bodyPr/>
          <a:lstStyle/>
          <a:p>
            <a:endParaRPr lang="en-US" dirty="0"/>
          </a:p>
        </p:txBody>
      </p:sp>
      <p:sp>
        <p:nvSpPr>
          <p:cNvPr id="12" name="Title 11"/>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DAB89C1-32DC-4054-8C81-E4427EB9F449}" type="datetimeFigureOut">
              <a:rPr lang="en-US" smtClean="0"/>
              <a:t>10/25/2018</a:t>
            </a:fld>
            <a:endParaRPr lang="en-US" dirty="0"/>
          </a:p>
        </p:txBody>
      </p:sp>
      <p:sp>
        <p:nvSpPr>
          <p:cNvPr id="8" name="Slide Number Placeholder 7"/>
          <p:cNvSpPr>
            <a:spLocks noGrp="1"/>
          </p:cNvSpPr>
          <p:nvPr>
            <p:ph type="sldNum" sz="quarter" idx="11"/>
          </p:nvPr>
        </p:nvSpPr>
        <p:spPr/>
        <p:txBody>
          <a:bodyPr/>
          <a:lstStyle/>
          <a:p>
            <a:fld id="{7D4B2401-D8AA-44C1-BAA9-7C9D04A1D0D2}"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p:txBody>
          <a:bodyPr/>
          <a:lstStyle/>
          <a:p>
            <a:fld id="{6DAB89C1-32DC-4054-8C81-E4427EB9F449}" type="datetimeFigureOut">
              <a:rPr lang="en-US" smtClean="0"/>
              <a:t>10/25/2018</a:t>
            </a:fld>
            <a:endParaRPr lang="en-US" dirty="0"/>
          </a:p>
        </p:txBody>
      </p:sp>
      <p:sp>
        <p:nvSpPr>
          <p:cNvPr id="10" name="Slide Number Placeholder 9"/>
          <p:cNvSpPr>
            <a:spLocks noGrp="1"/>
          </p:cNvSpPr>
          <p:nvPr>
            <p:ph type="sldNum" sz="quarter" idx="11"/>
          </p:nvPr>
        </p:nvSpPr>
        <p:spPr/>
        <p:txBody>
          <a:bodyPr/>
          <a:lstStyle/>
          <a:p>
            <a:fld id="{7D4B2401-D8AA-44C1-BAA9-7C9D04A1D0D2}" type="slidenum">
              <a:rPr lang="en-US" smtClean="0"/>
              <a:t>‹#›</a:t>
            </a:fld>
            <a:endParaRPr lang="en-US" dirty="0"/>
          </a:p>
        </p:txBody>
      </p:sp>
      <p:sp>
        <p:nvSpPr>
          <p:cNvPr id="11" name="Footer Placeholder 10"/>
          <p:cNvSpPr>
            <a:spLocks noGrp="1"/>
          </p:cNvSpPr>
          <p:nvPr>
            <p:ph type="ftr" sz="quarter" idx="12"/>
          </p:nvPr>
        </p:nvSpPr>
        <p:spPr>
          <a:xfrm>
            <a:off x="493776" y="6356350"/>
            <a:ext cx="5102352" cy="365125"/>
          </a:xfrm>
        </p:spPr>
        <p:txBody>
          <a:bodyPr/>
          <a:lstStyle/>
          <a:p>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fld id="{6DAB89C1-32DC-4054-8C81-E4427EB9F449}" type="datetimeFigureOut">
              <a:rPr lang="en-US" smtClean="0"/>
              <a:t>10/25/2018</a:t>
            </a:fld>
            <a:endParaRPr lang="en-US" dirty="0"/>
          </a:p>
        </p:txBody>
      </p:sp>
      <p:sp>
        <p:nvSpPr>
          <p:cNvPr id="11" name="Slide Number Placeholder 10"/>
          <p:cNvSpPr>
            <a:spLocks noGrp="1"/>
          </p:cNvSpPr>
          <p:nvPr>
            <p:ph type="sldNum" sz="quarter" idx="11"/>
          </p:nvPr>
        </p:nvSpPr>
        <p:spPr/>
        <p:txBody>
          <a:bodyPr/>
          <a:lstStyle/>
          <a:p>
            <a:fld id="{7D4B2401-D8AA-44C1-BAA9-7C9D04A1D0D2}" type="slidenum">
              <a:rPr lang="en-US" smtClean="0"/>
              <a:t>‹#›</a:t>
            </a:fld>
            <a:endParaRPr lang="en-US" dirty="0"/>
          </a:p>
        </p:txBody>
      </p:sp>
      <p:sp>
        <p:nvSpPr>
          <p:cNvPr id="12" name="Footer Placeholder 11"/>
          <p:cNvSpPr>
            <a:spLocks noGrp="1"/>
          </p:cNvSpPr>
          <p:nvPr>
            <p:ph type="ftr" sz="quarter" idx="12"/>
          </p:nvPr>
        </p:nvSpPr>
        <p:spPr>
          <a:xfrm>
            <a:off x="493776" y="6356350"/>
            <a:ext cx="5102352" cy="365125"/>
          </a:xfrm>
        </p:spPr>
        <p:txBody>
          <a:bodyPr/>
          <a:lstStyle/>
          <a:p>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fld id="{6DAB89C1-32DC-4054-8C81-E4427EB9F449}" type="datetimeFigureOut">
              <a:rPr lang="en-US" smtClean="0"/>
              <a:t>10/25/2018</a:t>
            </a:fld>
            <a:endParaRPr lang="en-US" dirty="0"/>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7D4B2401-D8AA-44C1-BAA9-7C9D04A1D0D2}" type="slidenum">
              <a:rPr lang="en-US" smtClean="0"/>
              <a:t>‹#›</a:t>
            </a:fld>
            <a:endParaRPr lang="en-US" dirty="0"/>
          </a:p>
        </p:txBody>
      </p:sp>
      <p:sp>
        <p:nvSpPr>
          <p:cNvPr id="6" name="Footer Placeholder 5"/>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AB89C1-32DC-4054-8C81-E4427EB9F449}" type="datetimeFigureOut">
              <a:rPr lang="en-US" smtClean="0"/>
              <a:t>10/25/2018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4B2401-D8AA-44C1-BAA9-7C9D04A1D0D2}"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6DAB89C1-32DC-4054-8C81-E4427EB9F449}" type="datetimeFigureOut">
              <a:rPr lang="en-US" smtClean="0"/>
              <a:t>10/25/2018</a:t>
            </a:fld>
            <a:endParaRPr lang="en-US" dirty="0"/>
          </a:p>
        </p:txBody>
      </p:sp>
      <p:sp>
        <p:nvSpPr>
          <p:cNvPr id="9" name="Slide Number Placeholder 8"/>
          <p:cNvSpPr>
            <a:spLocks noGrp="1"/>
          </p:cNvSpPr>
          <p:nvPr>
            <p:ph type="sldNum" sz="quarter" idx="11"/>
          </p:nvPr>
        </p:nvSpPr>
        <p:spPr/>
        <p:txBody>
          <a:bodyPr/>
          <a:lstStyle/>
          <a:p>
            <a:fld id="{7D4B2401-D8AA-44C1-BAA9-7C9D04A1D0D2}" type="slidenum">
              <a:rPr lang="en-US" smtClean="0"/>
              <a:t>‹#›</a:t>
            </a:fld>
            <a:endParaRPr lang="en-US" dirty="0"/>
          </a:p>
        </p:txBody>
      </p:sp>
      <p:sp>
        <p:nvSpPr>
          <p:cNvPr id="10" name="Footer Placeholder 9"/>
          <p:cNvSpPr>
            <a:spLocks noGrp="1"/>
          </p:cNvSpPr>
          <p:nvPr>
            <p:ph type="ftr" sz="quarter" idx="12"/>
          </p:nvPr>
        </p:nvSpPr>
        <p:spPr>
          <a:xfrm>
            <a:off x="493776" y="6356350"/>
            <a:ext cx="5102352" cy="365125"/>
          </a:xfrm>
        </p:spPr>
        <p:txBody>
          <a:bodyPr/>
          <a:lstStyle/>
          <a:p>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6DAB89C1-32DC-4054-8C81-E4427EB9F449}" type="datetimeFigureOut">
              <a:rPr lang="en-US" smtClean="0"/>
              <a:t>10/25/2018</a:t>
            </a:fld>
            <a:endParaRPr lang="en-US" dirty="0"/>
          </a:p>
        </p:txBody>
      </p:sp>
      <p:sp>
        <p:nvSpPr>
          <p:cNvPr id="9" name="Slide Number Placeholder 8"/>
          <p:cNvSpPr>
            <a:spLocks noGrp="1"/>
          </p:cNvSpPr>
          <p:nvPr>
            <p:ph type="sldNum" sz="quarter" idx="11"/>
          </p:nvPr>
        </p:nvSpPr>
        <p:spPr/>
        <p:txBody>
          <a:bodyPr/>
          <a:lstStyle/>
          <a:p>
            <a:fld id="{7D4B2401-D8AA-44C1-BAA9-7C9D04A1D0D2}" type="slidenum">
              <a:rPr lang="en-US" smtClean="0"/>
              <a:t>‹#›</a:t>
            </a:fld>
            <a:endParaRPr lang="en-US" dirty="0"/>
          </a:p>
        </p:txBody>
      </p:sp>
      <p:sp>
        <p:nvSpPr>
          <p:cNvPr id="10" name="Footer Placeholder 9"/>
          <p:cNvSpPr>
            <a:spLocks noGrp="1"/>
          </p:cNvSpPr>
          <p:nvPr>
            <p:ph type="ftr" sz="quarter" idx="12"/>
          </p:nvPr>
        </p:nvSpPr>
        <p:spPr>
          <a:xfrm>
            <a:off x="493776" y="6356350"/>
            <a:ext cx="5102352" cy="365125"/>
          </a:xfrm>
        </p:spPr>
        <p:txBody>
          <a:bodyPr/>
          <a:lstStyle/>
          <a:p>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6DAB89C1-32DC-4054-8C81-E4427EB9F449}" type="datetimeFigureOut">
              <a:rPr lang="en-US" smtClean="0"/>
              <a:t>10/25/2018</a:t>
            </a:fld>
            <a:endParaRPr lang="en-US" dirty="0"/>
          </a:p>
        </p:txBody>
      </p:sp>
      <p:sp>
        <p:nvSpPr>
          <p:cNvPr id="5" name="Footer Placeholder 4"/>
          <p:cNvSpPr>
            <a:spLocks noGrp="1"/>
          </p:cNvSpPr>
          <p:nvPr>
            <p:ph type="ftr" sz="quarter" idx="3"/>
          </p:nvPr>
        </p:nvSpPr>
        <p:spPr>
          <a:xfrm>
            <a:off x="1069848" y="6356350"/>
            <a:ext cx="5102352" cy="365125"/>
          </a:xfrm>
          <a:prstGeom prst="rect">
            <a:avLst/>
          </a:prstGeom>
        </p:spPr>
        <p:txBody>
          <a:bodyPr vert="horz" lIns="91440" tIns="45720" rIns="91440" bIns="45720" rtlCol="0" anchor="t"/>
          <a:lstStyle>
            <a:lvl1pPr algn="l">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7159752" y="6356350"/>
            <a:ext cx="1137684"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7D4B2401-D8AA-44C1-BAA9-7C9D04A1D0D2}"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hyperlink" Target="https://www.cdc.gov/nchs/data/hus/2017/019.pdf"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s://www.cdc.gov/copd/basics-about.html" TargetMode="External"/><Relationship Id="rId7" Type="http://schemas.openxmlformats.org/officeDocument/2006/relationships/hyperlink" Target="https://www.lung.org/lung-health-and-diseases/lung-disease-lookup/emphysema/" TargetMode="External"/><Relationship Id="rId2" Type="http://schemas.openxmlformats.org/officeDocument/2006/relationships/hyperlink" Target="https://www.cdc.gov/scienceambassador/documents/cystic-fibrosis-fact-sheet.pdf" TargetMode="External"/><Relationship Id="rId1" Type="http://schemas.openxmlformats.org/officeDocument/2006/relationships/slideLayout" Target="../slideLayouts/slideLayout7.xml"/><Relationship Id="rId6" Type="http://schemas.openxmlformats.org/officeDocument/2006/relationships/hyperlink" Target="https://www.ajmc.com/newsroom/cdc-study-puts-economic-burden-of-asthma" TargetMode="External"/><Relationship Id="rId5" Type="http://schemas.openxmlformats.org/officeDocument/2006/relationships/hyperlink" Target="https://www.cdc.gov/vitalsigns/asthma/index.html" TargetMode="External"/><Relationship Id="rId4" Type="http://schemas.openxmlformats.org/officeDocument/2006/relationships/hyperlink" Target="https://www.cff.org/What-is-CF/Testing/Sweat-Tes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s://www.cdc.gov/scienceambassador/documents/cystic-fibrosis-fact-sheet.pdf" TargetMode="External"/><Relationship Id="rId2" Type="http://schemas.openxmlformats.org/officeDocument/2006/relationships/hyperlink" Target="http://www.aarc.org/new-cf-guidelines/" TargetMode="External"/><Relationship Id="rId1" Type="http://schemas.openxmlformats.org/officeDocument/2006/relationships/slideLayout" Target="../slideLayouts/slideLayout7.xml"/><Relationship Id="rId6" Type="http://schemas.openxmlformats.org/officeDocument/2006/relationships/hyperlink" Target="https://www.cdc.gov/women/lcod/2015/race-ethnicity/index.htm" TargetMode="External"/><Relationship Id="rId5" Type="http://schemas.openxmlformats.org/officeDocument/2006/relationships/hyperlink" Target="https://www.cdc.gov/asthma/nacp.htm" TargetMode="External"/><Relationship Id="rId4" Type="http://schemas.openxmlformats.org/officeDocument/2006/relationships/hyperlink" Target="https://www.cdc.gov/rsv/about/symptoms.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689018" y="4886325"/>
            <a:ext cx="7116763" cy="1295400"/>
          </a:xfrm>
        </p:spPr>
        <p:txBody>
          <a:bodyPr>
            <a:normAutofit lnSpcReduction="10000"/>
          </a:bodyPr>
          <a:lstStyle/>
          <a:p>
            <a:pPr marL="0" indent="0" algn="ctr">
              <a:buNone/>
            </a:pPr>
            <a:r>
              <a:rPr lang="en-US" sz="4400" dirty="0" smtClean="0">
                <a:solidFill>
                  <a:schemeClr val="bg1"/>
                </a:solidFill>
                <a:latin typeface="Times New Roman" panose="02020603050405020304" pitchFamily="18" charset="0"/>
                <a:cs typeface="Times New Roman" panose="02020603050405020304" pitchFamily="18" charset="0"/>
              </a:rPr>
              <a:t>    Respiratory Care</a:t>
            </a:r>
          </a:p>
          <a:p>
            <a:pPr marL="0" indent="0" algn="ctr">
              <a:buNone/>
            </a:pPr>
            <a:r>
              <a:rPr lang="en-US" sz="3000" dirty="0" smtClean="0">
                <a:solidFill>
                  <a:schemeClr val="bg1"/>
                </a:solidFill>
                <a:latin typeface="Times New Roman" panose="02020603050405020304" pitchFamily="18" charset="0"/>
                <a:cs typeface="Times New Roman" panose="02020603050405020304" pitchFamily="18" charset="0"/>
              </a:rPr>
              <a:t>    Franciscan Health</a:t>
            </a:r>
            <a:endParaRPr lang="en-US" sz="2600" dirty="0">
              <a:solidFill>
                <a:schemeClr val="bg1"/>
              </a:solidFill>
              <a:latin typeface="Times New Roman" panose="02020603050405020304" pitchFamily="18" charset="0"/>
              <a:cs typeface="Times New Roman" panose="02020603050405020304" pitchFamily="18" charset="0"/>
            </a:endParaRPr>
          </a:p>
        </p:txBody>
      </p:sp>
      <p:pic>
        <p:nvPicPr>
          <p:cNvPr id="1029" name="Picture 5" descr="C:\Users\025756\AppData\Local\Microsoft\Windows\Temporary Internet Files\Content.IE5\U773BUWF\clinical-medical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 y="914400"/>
            <a:ext cx="7524750" cy="3905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156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066800"/>
            <a:ext cx="5105400" cy="400110"/>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Life Support</a:t>
            </a:r>
            <a:endParaRPr lang="en-US" sz="20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866900" y="2057400"/>
            <a:ext cx="5486400" cy="3416320"/>
          </a:xfrm>
          <a:prstGeom prst="rect">
            <a:avLst/>
          </a:prstGeom>
          <a:noFill/>
        </p:spPr>
        <p:txBody>
          <a:bodyPr wrap="square" rtlCol="0">
            <a:spAutoFit/>
          </a:bodyPr>
          <a:lstStyle/>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Respiratory Therapists provide life-sustaining mechanical ventilation to patients in order to take over the burden of oxygenation/ventilation until disease processes reduce in acuity.</a:t>
            </a:r>
          </a:p>
          <a:p>
            <a:pPr marL="285750" indent="-285750">
              <a:buFont typeface="Wingdings" panose="05000000000000000000" pitchFamily="2" charset="2"/>
              <a:buChar char="q"/>
            </a:pP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Life support is most often not a long-term therapy. </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The goal is to begin to reverse the issue that lead for the need for the burden of oxygenation and ventilation to assure mechanical ventilation support can be weaned and eventually discontinued.  </a:t>
            </a: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7080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10024" y="685800"/>
            <a:ext cx="1212191"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Asthma</a:t>
            </a:r>
            <a:endParaRPr lang="en-US" sz="24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168195" y="1752600"/>
            <a:ext cx="5029200" cy="3139321"/>
          </a:xfrm>
          <a:prstGeom prst="rect">
            <a:avLst/>
          </a:prstGeom>
          <a:noFill/>
        </p:spPr>
        <p:txBody>
          <a:bodyPr wrap="square" rtlCol="0">
            <a:spAutoFit/>
          </a:bodyPr>
          <a:lstStyle/>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A chronic condition of the lungs in which the bronchi spasms causing difficulty in breathing.</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Asthma is known as an “air-trapping disease”. Air-trapping occurs as a result of air collecting in the small airways with an inability for it to be exhaled. </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Asthmatics during a severe asthma attack (status </a:t>
            </a:r>
            <a:r>
              <a:rPr lang="en-US" dirty="0" err="1" smtClean="0">
                <a:latin typeface="Times New Roman" panose="02020603050405020304" pitchFamily="18" charset="0"/>
                <a:cs typeface="Times New Roman" panose="02020603050405020304" pitchFamily="18" charset="0"/>
              </a:rPr>
              <a:t>asthmaticus</a:t>
            </a:r>
            <a:r>
              <a:rPr lang="en-US" dirty="0" smtClean="0">
                <a:latin typeface="Times New Roman" panose="02020603050405020304" pitchFamily="18" charset="0"/>
                <a:cs typeface="Times New Roman" panose="02020603050405020304" pitchFamily="18" charset="0"/>
              </a:rPr>
              <a:t>) can have difficulty oxygenating and ventilating.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5687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762000"/>
            <a:ext cx="3962400" cy="461665"/>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Asthma</a:t>
            </a:r>
            <a:endParaRPr 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914400" y="2057400"/>
            <a:ext cx="2895600" cy="4247317"/>
          </a:xfrm>
          <a:prstGeom prst="rect">
            <a:avLst/>
          </a:prstGeom>
          <a:noFill/>
        </p:spPr>
        <p:txBody>
          <a:bodyPr wrap="square" rtlCol="0">
            <a:spAutoFit/>
          </a:bodyPr>
          <a:lstStyle/>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According to statistical data from 2015, 10.2% of Indiana residents have asthma.</a:t>
            </a: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Across the U.S., 1 in 12 have asthma. This number has increased from 1 in 14. </a:t>
            </a: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Asthma is also more prevalent among the African American Population.</a:t>
            </a: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endParaRPr lang="en-US" dirty="0" smtClean="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981200"/>
            <a:ext cx="4306186" cy="3200400"/>
          </a:xfrm>
          <a:prstGeom prst="rect">
            <a:avLst/>
          </a:prstGeom>
          <a:ln>
            <a:noFill/>
          </a:ln>
          <a:effectLst>
            <a:softEdge rad="112500"/>
          </a:effectLst>
        </p:spPr>
      </p:pic>
    </p:spTree>
    <p:extLst>
      <p:ext uri="{BB962C8B-B14F-4D97-AF65-F5344CB8AC3E}">
        <p14:creationId xmlns:p14="http://schemas.microsoft.com/office/powerpoint/2010/main" val="1452510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4800" y="1066800"/>
            <a:ext cx="1212191"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Asthma</a:t>
            </a:r>
            <a:endParaRPr lang="en-US" sz="24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970509" y="1828800"/>
            <a:ext cx="7116051" cy="3693319"/>
          </a:xfrm>
          <a:prstGeom prst="rect">
            <a:avLst/>
          </a:prstGeom>
          <a:noFill/>
        </p:spPr>
        <p:txBody>
          <a:bodyPr wrap="none" rtlCol="0">
            <a:spAutoFit/>
          </a:bodyPr>
          <a:lstStyle/>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Costs per patient to treat asthma related issues are rising every year.  </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Average cost per person is over $3,000.</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Of the $3,000, nearly 2/3 of the cost is allocated towards prescriptions.</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Medical expenses associated with asthma account for over $80 billion </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dollars annually.</a:t>
            </a:r>
          </a:p>
          <a:p>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Asthma-related deaths consume over $29 billion per year.</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This cost does not account for time lost from appointments, wages lost, </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and decreases in productivity with work and school.</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9269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381000"/>
            <a:ext cx="2209800" cy="461665"/>
          </a:xfrm>
          <a:prstGeom prst="rect">
            <a:avLst/>
          </a:prstGeom>
          <a:no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Asthma</a:t>
            </a:r>
            <a:endParaRPr lang="en-US" sz="24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648200" y="1600200"/>
            <a:ext cx="3924300" cy="3970318"/>
          </a:xfrm>
          <a:prstGeom prst="rect">
            <a:avLst/>
          </a:prstGeom>
          <a:noFill/>
        </p:spPr>
        <p:txBody>
          <a:bodyPr wrap="square" rtlCol="0">
            <a:spAutoFit/>
          </a:bodyPr>
          <a:lstStyle/>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Treatment consists of bronchodilation medication and steroids.</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It is important to maintain home asthma therapy in order to decrease exacerbations. </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Patients should also avoid triggers and use a peak flow meter in order to raise awareness and prevent escalation.</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p:txBody>
      </p:sp>
      <p:pic>
        <p:nvPicPr>
          <p:cNvPr id="1026" name="Picture 2" descr="C:\Users\025756\AppData\Local\Microsoft\Windows\Temporary Internet Files\Content.IE5\89QMOXZU\Allergie-bekämpfen-Tipps-gegen-Asthm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71600"/>
            <a:ext cx="3352800" cy="3802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664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61129" y="838200"/>
            <a:ext cx="1212191"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Asthma</a:t>
            </a:r>
            <a:endParaRPr lang="en-US" sz="24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495424" y="1752599"/>
            <a:ext cx="5943600"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 CDC has implemented the “CDC’s National Asthma Control Program.</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111837" y="3048000"/>
            <a:ext cx="6663042" cy="2308324"/>
          </a:xfrm>
          <a:prstGeom prst="rect">
            <a:avLst/>
          </a:prstGeom>
          <a:noFill/>
        </p:spPr>
        <p:txBody>
          <a:bodyPr wrap="none" rtlCol="0">
            <a:spAutoFit/>
          </a:bodyPr>
          <a:lstStyle/>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Created in 1999 in an effort to reduce the national economic stress.</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Goals are to reduce the numbers of deaths, hospital stays, and </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emergent visits.</a:t>
            </a:r>
          </a:p>
          <a:p>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It was also designed as an effort to reduce the unproductive time </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which is time lost from school and work.</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7694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7448" y="992832"/>
            <a:ext cx="1212191"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Asthma</a:t>
            </a:r>
            <a:endParaRPr lang="en-US" sz="24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219200" y="2076450"/>
            <a:ext cx="6688691" cy="2585323"/>
          </a:xfrm>
          <a:prstGeom prst="rect">
            <a:avLst/>
          </a:prstGeom>
          <a:noFill/>
        </p:spPr>
        <p:txBody>
          <a:bodyPr wrap="none" rtlCol="0">
            <a:spAutoFit/>
          </a:bodyPr>
          <a:lstStyle/>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The program also assists to provide access and guidance to </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best practice medical management and funded programs in </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order to obtain data for quality measures.</a:t>
            </a:r>
          </a:p>
          <a:p>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The CDC has also strived to support policies that can increase air</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quality.</a:t>
            </a:r>
          </a:p>
          <a:p>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Asthma education and management, along with prevention </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measures will help to reduce deaths and financial strain.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267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457199"/>
            <a:ext cx="3920304"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Respiratory Syncytial Virus </a:t>
            </a:r>
            <a:endParaRPr lang="en-US" sz="24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152525" y="1676400"/>
            <a:ext cx="3028950" cy="4524315"/>
          </a:xfrm>
          <a:prstGeom prst="rect">
            <a:avLst/>
          </a:prstGeom>
          <a:noFill/>
        </p:spPr>
        <p:txBody>
          <a:bodyPr wrap="square" rtlCol="0">
            <a:spAutoFit/>
          </a:bodyPr>
          <a:lstStyle/>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RSV is a common virus that causes cold-like symptoms for most people.</a:t>
            </a:r>
          </a:p>
          <a:p>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Symptoms generally </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subside within 1-2 weeks.</a:t>
            </a:r>
          </a:p>
          <a:p>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The virus is especially dangerous for infants.</a:t>
            </a:r>
          </a:p>
          <a:p>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It is the most common culprit in bronchiolitis </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and pneumonia in children </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less than 1 year old.</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p:txBody>
      </p:sp>
      <p:pic>
        <p:nvPicPr>
          <p:cNvPr id="3074" name="Picture 2" descr="C:\Users\025756\AppData\Local\Microsoft\Windows\Temporary Internet Files\Content.IE5\1TC1XD0R\viru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6149" y="1905000"/>
            <a:ext cx="3242310" cy="352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251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990600"/>
            <a:ext cx="2986780"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Respiratory Syncytial Virus </a:t>
            </a:r>
          </a:p>
        </p:txBody>
      </p:sp>
      <p:sp>
        <p:nvSpPr>
          <p:cNvPr id="3" name="TextBox 2"/>
          <p:cNvSpPr txBox="1"/>
          <p:nvPr/>
        </p:nvSpPr>
        <p:spPr>
          <a:xfrm>
            <a:off x="2743200" y="1905000"/>
            <a:ext cx="365760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Symptoms associated with RSV:</a:t>
            </a:r>
          </a:p>
        </p:txBody>
      </p:sp>
      <p:sp>
        <p:nvSpPr>
          <p:cNvPr id="4" name="TextBox 3"/>
          <p:cNvSpPr txBox="1"/>
          <p:nvPr/>
        </p:nvSpPr>
        <p:spPr>
          <a:xfrm>
            <a:off x="2741165" y="2667000"/>
            <a:ext cx="3295650" cy="2585323"/>
          </a:xfrm>
          <a:prstGeom prst="rect">
            <a:avLst/>
          </a:prstGeom>
          <a:noFill/>
        </p:spPr>
        <p:txBody>
          <a:bodyPr wrap="square" rtlCol="0">
            <a:spAutoFit/>
          </a:bodyPr>
          <a:lstStyle/>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Fever</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Wheezing</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Coughing</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Sneezing</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Runny nose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0063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577334"/>
            <a:ext cx="2986780"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Respiratory Syncytial Virus </a:t>
            </a:r>
          </a:p>
        </p:txBody>
      </p:sp>
      <p:sp>
        <p:nvSpPr>
          <p:cNvPr id="4" name="TextBox 3"/>
          <p:cNvSpPr txBox="1"/>
          <p:nvPr/>
        </p:nvSpPr>
        <p:spPr>
          <a:xfrm>
            <a:off x="1104900" y="1219200"/>
            <a:ext cx="2514599" cy="4801314"/>
          </a:xfrm>
          <a:prstGeom prst="rect">
            <a:avLst/>
          </a:prstGeom>
          <a:noFill/>
        </p:spPr>
        <p:txBody>
          <a:bodyPr wrap="square" rtlCol="0">
            <a:spAutoFit/>
          </a:bodyPr>
          <a:lstStyle/>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Symptoms usually develop within 4 to 6 days after infected.</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These symptoms can resort to inactivity, respiratory distress, and irritability.</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If the symptoms are not treated in a timely matter, it can have a severe oxygenation and </a:t>
            </a:r>
            <a:r>
              <a:rPr lang="en-US" dirty="0" err="1" smtClean="0">
                <a:latin typeface="Times New Roman" panose="02020603050405020304" pitchFamily="18" charset="0"/>
                <a:cs typeface="Times New Roman" panose="02020603050405020304" pitchFamily="18" charset="0"/>
              </a:rPr>
              <a:t>ventilatory</a:t>
            </a:r>
            <a:r>
              <a:rPr lang="en-US" dirty="0" smtClean="0">
                <a:latin typeface="Times New Roman" panose="02020603050405020304" pitchFamily="18" charset="0"/>
                <a:cs typeface="Times New Roman" panose="02020603050405020304" pitchFamily="18" charset="0"/>
              </a:rPr>
              <a:t> impact.</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2066925"/>
            <a:ext cx="4688369" cy="2819400"/>
          </a:xfrm>
          <a:prstGeom prst="rect">
            <a:avLst/>
          </a:prstGeom>
          <a:ln>
            <a:noFill/>
          </a:ln>
          <a:effectLst>
            <a:softEdge rad="112500"/>
          </a:effectLst>
        </p:spPr>
      </p:pic>
    </p:spTree>
    <p:extLst>
      <p:ext uri="{BB962C8B-B14F-4D97-AF65-F5344CB8AC3E}">
        <p14:creationId xmlns:p14="http://schemas.microsoft.com/office/powerpoint/2010/main" val="2717827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3"/>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676400" y="990600"/>
            <a:ext cx="5715000" cy="5043237"/>
          </a:xfrm>
          <a:prstGeom prst="rect">
            <a:avLst/>
          </a:prstGeom>
          <a:ln>
            <a:noFill/>
          </a:ln>
          <a:effectLst>
            <a:softEdge rad="112500"/>
          </a:effectLst>
        </p:spPr>
      </p:pic>
      <p:sp>
        <p:nvSpPr>
          <p:cNvPr id="2" name="Title 1"/>
          <p:cNvSpPr>
            <a:spLocks noGrp="1"/>
          </p:cNvSpPr>
          <p:nvPr>
            <p:ph type="title"/>
          </p:nvPr>
        </p:nvSpPr>
        <p:spPr/>
        <p:txBody>
          <a:bodyPr/>
          <a:lstStyle/>
          <a:p>
            <a:pPr algn="ct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4049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1800" y="502682"/>
            <a:ext cx="2986780"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Respiratory Syncytial Virus </a:t>
            </a:r>
          </a:p>
        </p:txBody>
      </p:sp>
      <p:sp>
        <p:nvSpPr>
          <p:cNvPr id="5" name="TextBox 4"/>
          <p:cNvSpPr txBox="1"/>
          <p:nvPr/>
        </p:nvSpPr>
        <p:spPr>
          <a:xfrm>
            <a:off x="762000" y="1752600"/>
            <a:ext cx="7802136" cy="2862322"/>
          </a:xfrm>
          <a:prstGeom prst="rect">
            <a:avLst/>
          </a:prstGeom>
          <a:noFill/>
        </p:spPr>
        <p:txBody>
          <a:bodyPr wrap="none" rtlCol="0">
            <a:spAutoFit/>
          </a:bodyPr>
          <a:lstStyle/>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The infection leads to almost 180,000 hospitalizations each year for adults</a:t>
            </a:r>
          </a:p>
          <a:p>
            <a:r>
              <a:rPr lang="en-US" dirty="0" smtClean="0">
                <a:latin typeface="Times New Roman" panose="02020603050405020304" pitchFamily="18" charset="0"/>
                <a:cs typeface="Times New Roman" panose="02020603050405020304" pitchFamily="18" charset="0"/>
              </a:rPr>
              <a:t>      65 years and older.</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RSV is also the cause for over 14,000 deaths in this age this age group.</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There are no treatments available for the infection.</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RSV is often commonly misdiagnosed with flu and other respiratory viruses.</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The virus circulates during the winter months.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5975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43200" y="457200"/>
            <a:ext cx="3920304"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Respiratory Syncytial Virus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1002" y="1524000"/>
            <a:ext cx="6200775" cy="3492391"/>
          </a:xfrm>
          <a:prstGeom prst="rect">
            <a:avLst/>
          </a:prstGeom>
          <a:ln>
            <a:noFill/>
          </a:ln>
          <a:effectLst>
            <a:softEdge rad="112500"/>
          </a:effectLst>
        </p:spPr>
      </p:pic>
    </p:spTree>
    <p:extLst>
      <p:ext uri="{BB962C8B-B14F-4D97-AF65-F5344CB8AC3E}">
        <p14:creationId xmlns:p14="http://schemas.microsoft.com/office/powerpoint/2010/main" val="3462796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561973"/>
            <a:ext cx="2136354"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Cystic Fibrosis</a:t>
            </a:r>
            <a:endParaRPr lang="en-US" sz="24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143000" y="1971675"/>
            <a:ext cx="6239978" cy="2862322"/>
          </a:xfrm>
          <a:prstGeom prst="rect">
            <a:avLst/>
          </a:prstGeom>
          <a:noFill/>
        </p:spPr>
        <p:txBody>
          <a:bodyPr wrap="none" rtlCol="0">
            <a:spAutoFit/>
          </a:bodyPr>
          <a:lstStyle/>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A chronic, progressive genetic disorder that affects the body’s </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mucus glands.</a:t>
            </a:r>
          </a:p>
          <a:p>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The organs affected are generally the digestive tract and the </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respiratory system.</a:t>
            </a:r>
          </a:p>
          <a:p>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The reproductive system and the sweat glands are commonly </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involved as well.</a:t>
            </a:r>
          </a:p>
          <a:p>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Average life expectancy of a CF patient is 30 years.</a:t>
            </a:r>
          </a:p>
        </p:txBody>
      </p:sp>
    </p:spTree>
    <p:extLst>
      <p:ext uri="{BB962C8B-B14F-4D97-AF65-F5344CB8AC3E}">
        <p14:creationId xmlns:p14="http://schemas.microsoft.com/office/powerpoint/2010/main" val="479181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457200"/>
            <a:ext cx="2136354"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Cystic Fibrosis</a:t>
            </a:r>
            <a:endParaRPr lang="en-US" sz="24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0116" y="1219200"/>
            <a:ext cx="5578896" cy="4962893"/>
          </a:xfrm>
          <a:prstGeom prst="rect">
            <a:avLst/>
          </a:prstGeom>
          <a:ln>
            <a:noFill/>
          </a:ln>
          <a:effectLst>
            <a:softEdge rad="112500"/>
          </a:effectLst>
        </p:spPr>
      </p:pic>
    </p:spTree>
    <p:extLst>
      <p:ext uri="{BB962C8B-B14F-4D97-AF65-F5344CB8AC3E}">
        <p14:creationId xmlns:p14="http://schemas.microsoft.com/office/powerpoint/2010/main" val="2997466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990600"/>
            <a:ext cx="2136354"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Cystic Fibrosis</a:t>
            </a:r>
            <a:endParaRPr lang="en-US" sz="24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497107" y="2209800"/>
            <a:ext cx="6511719" cy="3416320"/>
          </a:xfrm>
          <a:prstGeom prst="rect">
            <a:avLst/>
          </a:prstGeom>
          <a:noFill/>
        </p:spPr>
        <p:txBody>
          <a:bodyPr wrap="none" rtlCol="0">
            <a:spAutoFit/>
          </a:bodyPr>
          <a:lstStyle/>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The Cystic Fibrosis foundation has set guidelines for the </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diagnosis of CF.</a:t>
            </a:r>
          </a:p>
          <a:p>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The CFTR gene responsible for CF has 2,000 known mutations.</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Not all these different mutations lead to a CF diagnosis.</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These mutations are classified as cystic fibrosis causing, </a:t>
            </a:r>
          </a:p>
          <a:p>
            <a:r>
              <a:rPr lang="en-US" dirty="0" smtClean="0">
                <a:latin typeface="Times New Roman" panose="02020603050405020304" pitchFamily="18" charset="0"/>
                <a:cs typeface="Times New Roman" panose="02020603050405020304" pitchFamily="18" charset="0"/>
              </a:rPr>
              <a:t>       varying consequence, non-CF causing, and unknown.</a:t>
            </a:r>
          </a:p>
          <a:p>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2623267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9000" y="914400"/>
            <a:ext cx="2136354"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Cystic Fibrosis</a:t>
            </a:r>
            <a:endParaRPr lang="en-US" sz="24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291975" y="2025134"/>
            <a:ext cx="3416320" cy="3970318"/>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Symptoms for CF are:</a:t>
            </a:r>
          </a:p>
          <a:p>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Salty Sweat when kissing child</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Constant coughing</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Wheezing</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Poor growth</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Poor weight gain</a:t>
            </a:r>
            <a:endParaRPr lang="en-US" dirty="0">
              <a:latin typeface="Times New Roman" panose="02020603050405020304" pitchFamily="18" charset="0"/>
              <a:cs typeface="Times New Roman" panose="02020603050405020304"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163030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0" y="962025"/>
            <a:ext cx="2136354"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Cystic Fibrosis</a:t>
            </a:r>
            <a:endParaRPr lang="en-US" sz="2400" b="1" dirty="0">
              <a:latin typeface="Times New Roman" panose="02020603050405020304" pitchFamily="18" charset="0"/>
              <a:cs typeface="Times New Roman" panose="02020603050405020304" pitchFamily="18" charset="0"/>
            </a:endParaRPr>
          </a:p>
        </p:txBody>
      </p:sp>
      <p:sp>
        <p:nvSpPr>
          <p:cNvPr id="4" name="Rectangle 3"/>
          <p:cNvSpPr/>
          <p:nvPr/>
        </p:nvSpPr>
        <p:spPr>
          <a:xfrm>
            <a:off x="3429000" y="1695460"/>
            <a:ext cx="2686050" cy="400110"/>
          </a:xfrm>
          <a:prstGeom prst="rect">
            <a:avLst/>
          </a:prstGeom>
        </p:spPr>
        <p:txBody>
          <a:bodyPr wrap="square">
            <a:spAutoFit/>
          </a:bodyPr>
          <a:lstStyle/>
          <a:p>
            <a:pPr lvl="0"/>
            <a:r>
              <a:rPr lang="en-US" sz="2000" dirty="0">
                <a:solidFill>
                  <a:srgbClr val="FFFFFF"/>
                </a:solidFill>
                <a:latin typeface="Times New Roman" panose="02020603050405020304" pitchFamily="18" charset="0"/>
                <a:cs typeface="Times New Roman" panose="02020603050405020304" pitchFamily="18" charset="0"/>
              </a:rPr>
              <a:t>Sweat Chloride Test</a:t>
            </a:r>
          </a:p>
        </p:txBody>
      </p:sp>
      <p:sp>
        <p:nvSpPr>
          <p:cNvPr id="5" name="TextBox 4"/>
          <p:cNvSpPr txBox="1"/>
          <p:nvPr/>
        </p:nvSpPr>
        <p:spPr>
          <a:xfrm>
            <a:off x="1536808" y="2438400"/>
            <a:ext cx="6271269" cy="3416320"/>
          </a:xfrm>
          <a:prstGeom prst="rect">
            <a:avLst/>
          </a:prstGeom>
          <a:noFill/>
        </p:spPr>
        <p:txBody>
          <a:bodyPr wrap="none" rtlCol="0">
            <a:spAutoFit/>
          </a:bodyPr>
          <a:lstStyle/>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The Sweat Chloride Test is the Gold Standard in diagnosing </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Cystic Fibrosis </a:t>
            </a:r>
          </a:p>
          <a:p>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Can be done at any age, but may be difficult to obtain sweat </a:t>
            </a:r>
          </a:p>
          <a:p>
            <a:r>
              <a:rPr lang="en-US" dirty="0" smtClean="0">
                <a:latin typeface="Times New Roman" panose="02020603050405020304" pitchFamily="18" charset="0"/>
                <a:cs typeface="Times New Roman" panose="02020603050405020304" pitchFamily="18" charset="0"/>
              </a:rPr>
              <a:t>      from infants.</a:t>
            </a:r>
          </a:p>
          <a:p>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The test measures the amount of chloride in sweat.</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An odorless chemical called pilocarpine and a small amount </a:t>
            </a:r>
          </a:p>
          <a:p>
            <a:r>
              <a:rPr lang="en-US" dirty="0" smtClean="0"/>
              <a:t>      of </a:t>
            </a:r>
            <a:r>
              <a:rPr lang="en-US" dirty="0" smtClean="0">
                <a:latin typeface="Times New Roman" panose="02020603050405020304" pitchFamily="18" charset="0"/>
                <a:cs typeface="Times New Roman" panose="02020603050405020304" pitchFamily="18" charset="0"/>
              </a:rPr>
              <a:t>electrical stimulation are applied to a small area of the arm </a:t>
            </a:r>
          </a:p>
          <a:p>
            <a:r>
              <a:rPr lang="en-US" dirty="0" smtClean="0">
                <a:latin typeface="Times New Roman" panose="02020603050405020304" pitchFamily="18" charset="0"/>
                <a:cs typeface="Times New Roman" panose="02020603050405020304" pitchFamily="18" charset="0"/>
              </a:rPr>
              <a:t>     or leg to stimulate the sweat glands.</a:t>
            </a:r>
            <a:endParaRPr lang="en-US" dirty="0"/>
          </a:p>
          <a:p>
            <a:pPr marL="285750" indent="-285750">
              <a:buFont typeface="Wingdings" panose="05000000000000000000" pitchFamily="2" charset="2"/>
              <a:buChar char="q"/>
            </a:pPr>
            <a:endParaRPr lang="en-US" dirty="0"/>
          </a:p>
        </p:txBody>
      </p:sp>
    </p:spTree>
    <p:extLst>
      <p:ext uri="{BB962C8B-B14F-4D97-AF65-F5344CB8AC3E}">
        <p14:creationId xmlns:p14="http://schemas.microsoft.com/office/powerpoint/2010/main" val="3999572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1110734"/>
            <a:ext cx="2136354"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Cystic Fibrosis</a:t>
            </a:r>
            <a:endParaRPr lang="en-US" sz="24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371600" y="2101334"/>
            <a:ext cx="6615914" cy="3693319"/>
          </a:xfrm>
          <a:prstGeom prst="rect">
            <a:avLst/>
          </a:prstGeom>
          <a:noFill/>
        </p:spPr>
        <p:txBody>
          <a:bodyPr wrap="none" rtlCol="0">
            <a:spAutoFit/>
          </a:bodyPr>
          <a:lstStyle/>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Patient may experience warmth a tingling sensation around</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the area for 5 minutes.</a:t>
            </a:r>
          </a:p>
          <a:p>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The sweat is collected on a piece of filter paper for approximately </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30 minutes.</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The specimen is then sent to the lab to test for levels of chloride</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in the sweat.</a:t>
            </a:r>
          </a:p>
          <a:p>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A positive test result will show high amounts of chloride.</a:t>
            </a:r>
          </a:p>
          <a:p>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64177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75223" y="1104255"/>
            <a:ext cx="2136354" cy="461665"/>
          </a:xfrm>
          <a:prstGeom prst="rect">
            <a:avLst/>
          </a:prstGeom>
        </p:spPr>
        <p:txBody>
          <a:bodyPr wrap="none">
            <a:spAutoFit/>
          </a:bodyPr>
          <a:lstStyle/>
          <a:p>
            <a:pPr lvl="0"/>
            <a:r>
              <a:rPr lang="en-US" sz="2400" b="1" dirty="0">
                <a:solidFill>
                  <a:srgbClr val="FFFFFF"/>
                </a:solidFill>
                <a:latin typeface="Times New Roman" panose="02020603050405020304" pitchFamily="18" charset="0"/>
                <a:cs typeface="Times New Roman" panose="02020603050405020304" pitchFamily="18" charset="0"/>
              </a:rPr>
              <a:t>Cystic Fibrosis</a:t>
            </a:r>
          </a:p>
        </p:txBody>
      </p:sp>
      <p:sp>
        <p:nvSpPr>
          <p:cNvPr id="4" name="TextBox 3"/>
          <p:cNvSpPr txBox="1"/>
          <p:nvPr/>
        </p:nvSpPr>
        <p:spPr>
          <a:xfrm>
            <a:off x="1066800" y="2514600"/>
            <a:ext cx="3352800" cy="2862322"/>
          </a:xfrm>
          <a:prstGeom prst="rect">
            <a:avLst/>
          </a:prstGeom>
          <a:noFill/>
        </p:spPr>
        <p:txBody>
          <a:bodyPr wrap="square" rtlCol="0">
            <a:spAutoFit/>
          </a:bodyPr>
          <a:lstStyle/>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According to the Cystic Fibrosis Foundation, approximately </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30,000 Americans have CF.</a:t>
            </a:r>
          </a:p>
          <a:p>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There are nearly 12,000 carriers of the gene that are unaware.</a:t>
            </a:r>
          </a:p>
          <a:p>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981200"/>
            <a:ext cx="3124200" cy="3652082"/>
          </a:xfrm>
          <a:prstGeom prst="rect">
            <a:avLst/>
          </a:prstGeom>
          <a:ln>
            <a:noFill/>
          </a:ln>
          <a:effectLst>
            <a:softEdge rad="112500"/>
          </a:effectLst>
        </p:spPr>
      </p:pic>
    </p:spTree>
    <p:extLst>
      <p:ext uri="{BB962C8B-B14F-4D97-AF65-F5344CB8AC3E}">
        <p14:creationId xmlns:p14="http://schemas.microsoft.com/office/powerpoint/2010/main" val="3943154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838199"/>
            <a:ext cx="5486630"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Chronic Obstructive Pulmonary Disease</a:t>
            </a:r>
            <a:endParaRPr lang="en-US" sz="24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057275" y="2057400"/>
            <a:ext cx="7330853" cy="2585323"/>
          </a:xfrm>
          <a:prstGeom prst="rect">
            <a:avLst/>
          </a:prstGeom>
          <a:noFill/>
        </p:spPr>
        <p:txBody>
          <a:bodyPr wrap="none" rtlCol="0">
            <a:spAutoFit/>
          </a:bodyPr>
          <a:lstStyle/>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Chronic Obstructive Pulmonary Disease is a diagnosis of</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2 chronic respiratory conditions: emphysema and chronic bronchitis.</a:t>
            </a:r>
          </a:p>
          <a:p>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These conditions create a blockage of airflow and oxygenation from </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reaching the tiny air sacs in the lungs called alveoli.</a:t>
            </a:r>
          </a:p>
          <a:p>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COPD is the 3</a:t>
            </a:r>
            <a:r>
              <a:rPr lang="en-US" baseline="30000" dirty="0" smtClean="0">
                <a:latin typeface="Times New Roman" panose="02020603050405020304" pitchFamily="18" charset="0"/>
                <a:cs typeface="Times New Roman" panose="02020603050405020304" pitchFamily="18" charset="0"/>
              </a:rPr>
              <a:t>rd</a:t>
            </a:r>
            <a:r>
              <a:rPr lang="en-US" dirty="0" smtClean="0">
                <a:latin typeface="Times New Roman" panose="02020603050405020304" pitchFamily="18" charset="0"/>
                <a:cs typeface="Times New Roman" panose="02020603050405020304" pitchFamily="18" charset="0"/>
              </a:rPr>
              <a:t> leading cause of death in the United States.</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Millions have various levels of severity of the disease without knowing.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3036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143000"/>
            <a:ext cx="5486400" cy="461665"/>
          </a:xfrm>
          <a:prstGeom prst="rect">
            <a:avLst/>
          </a:prstGeom>
          <a:no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Objectives</a:t>
            </a:r>
            <a:endParaRPr lang="en-US"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409700" y="2362200"/>
            <a:ext cx="6172200" cy="4247317"/>
          </a:xfrm>
          <a:prstGeom prst="rect">
            <a:avLst/>
          </a:prstGeom>
          <a:noFill/>
        </p:spPr>
        <p:txBody>
          <a:bodyPr wrap="square" rtlCol="0">
            <a:spAutoFit/>
          </a:bodyPr>
          <a:lstStyle/>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Discuss the role of the Respiratory Therapist</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Discuss respiratory diseases</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Disease diagnosis and treatment</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Discuss national impact of chronic diseases</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endParaRPr lang="en-US" dirty="0" smtClean="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smtClean="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smtClean="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p:txBody>
      </p:sp>
    </p:spTree>
    <p:extLst>
      <p:ext uri="{BB962C8B-B14F-4D97-AF65-F5344CB8AC3E}">
        <p14:creationId xmlns:p14="http://schemas.microsoft.com/office/powerpoint/2010/main" val="4100492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399" y="762000"/>
            <a:ext cx="1810111"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Emphysema</a:t>
            </a:r>
            <a:endParaRPr lang="en-US" sz="24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371600" y="1676400"/>
            <a:ext cx="6434197" cy="3970318"/>
          </a:xfrm>
          <a:prstGeom prst="rect">
            <a:avLst/>
          </a:prstGeom>
          <a:noFill/>
        </p:spPr>
        <p:txBody>
          <a:bodyPr wrap="none" rtlCol="0">
            <a:spAutoFit/>
          </a:bodyPr>
          <a:lstStyle/>
          <a:p>
            <a:pPr marL="285750" indent="-285750">
              <a:buFont typeface="Wingdings" panose="05000000000000000000" pitchFamily="2" charset="2"/>
              <a:buChar char="q"/>
            </a:pP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Alveoli are destroyed making breathing difficult.</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Cigarette smoking is the primary cause of emphysema.</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People with emphysema are short of breath mainly with activity,</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but some all of the time.</a:t>
            </a:r>
          </a:p>
          <a:p>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Emphysema is not curable and is progressive. Chronic disease </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management is essential.</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5433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729733"/>
            <a:ext cx="2695033"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Chronic Bronchitis</a:t>
            </a:r>
            <a:endParaRPr lang="en-US" sz="24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438275" y="1752600"/>
            <a:ext cx="6038833" cy="4247317"/>
          </a:xfrm>
          <a:prstGeom prst="rect">
            <a:avLst/>
          </a:prstGeom>
          <a:noFill/>
        </p:spPr>
        <p:txBody>
          <a:bodyPr wrap="none" rtlCol="0">
            <a:spAutoFit/>
          </a:bodyPr>
          <a:lstStyle/>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A condition in which inflamed bronchioles produce large </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amounts of mucus.</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Causes difficulty breathing and a chronic cough.</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Smoking is one of the main causes.</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Other determinants are air pollution, fumes and exposure to </a:t>
            </a:r>
          </a:p>
          <a:p>
            <a:r>
              <a:rPr lang="en-US" dirty="0" smtClean="0">
                <a:latin typeface="Times New Roman" panose="02020603050405020304" pitchFamily="18" charset="0"/>
                <a:cs typeface="Times New Roman" panose="02020603050405020304" pitchFamily="18" charset="0"/>
              </a:rPr>
              <a:t>      dusts.</a:t>
            </a:r>
          </a:p>
          <a:p>
            <a:pPr marL="285750" indent="-285750">
              <a:buFont typeface="Wingdings" panose="05000000000000000000" pitchFamily="2" charset="2"/>
              <a:buChar char="q"/>
            </a:pP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Disease management is key.</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1075531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2400" y="778817"/>
            <a:ext cx="1056700"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COPD</a:t>
            </a:r>
            <a:endParaRPr lang="en-US" sz="24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971800" y="1714500"/>
            <a:ext cx="2614818"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Limitations due to COPD:</a:t>
            </a:r>
          </a:p>
        </p:txBody>
      </p:sp>
      <p:sp>
        <p:nvSpPr>
          <p:cNvPr id="7" name="TextBox 6"/>
          <p:cNvSpPr txBox="1"/>
          <p:nvPr/>
        </p:nvSpPr>
        <p:spPr>
          <a:xfrm>
            <a:off x="1977081" y="2686050"/>
            <a:ext cx="5147563" cy="3139321"/>
          </a:xfrm>
          <a:prstGeom prst="rect">
            <a:avLst/>
          </a:prstGeom>
          <a:noFill/>
        </p:spPr>
        <p:txBody>
          <a:bodyPr wrap="none" rtlCol="0">
            <a:spAutoFit/>
          </a:bodyPr>
          <a:lstStyle/>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Difficulty breathing with activity</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For some, unable to perform job</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Limitations on ability to engage in social activities</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Confusion and memory loss</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Increased ED visits and hospital stays</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97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2629" y="1170027"/>
            <a:ext cx="838691" cy="369332"/>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COPD</a:t>
            </a:r>
            <a:endParaRPr lang="en-US"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922754" y="1981200"/>
            <a:ext cx="3029875" cy="4247317"/>
          </a:xfrm>
          <a:prstGeom prst="rect">
            <a:avLst/>
          </a:prstGeom>
          <a:noFill/>
        </p:spPr>
        <p:txBody>
          <a:bodyPr wrap="square" rtlCol="0">
            <a:spAutoFit/>
          </a:bodyPr>
          <a:lstStyle/>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Most </a:t>
            </a:r>
            <a:r>
              <a:rPr lang="en-US" dirty="0">
                <a:latin typeface="Times New Roman" panose="02020603050405020304" pitchFamily="18" charset="0"/>
                <a:cs typeface="Times New Roman" panose="02020603050405020304" pitchFamily="18" charset="0"/>
              </a:rPr>
              <a:t>often is joined with other chronic diseases such as coronary artery disease, congestive heart failure, renal disease, </a:t>
            </a: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stroke</a:t>
            </a:r>
            <a:r>
              <a:rPr lang="en-US" dirty="0">
                <a:latin typeface="Times New Roman" panose="02020603050405020304" pitchFamily="18" charset="0"/>
                <a:cs typeface="Times New Roman" panose="02020603050405020304" pitchFamily="18" charset="0"/>
              </a:rPr>
              <a:t>, and asthma. </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Can have an enormous mental and emotional impact.</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Overall health status is generally just fair or </a:t>
            </a:r>
            <a:r>
              <a:rPr lang="en-US" dirty="0" smtClean="0">
                <a:latin typeface="Times New Roman" panose="02020603050405020304" pitchFamily="18" charset="0"/>
                <a:cs typeface="Times New Roman" panose="02020603050405020304" pitchFamily="18" charset="0"/>
              </a:rPr>
              <a:t>poor.</a:t>
            </a:r>
          </a:p>
          <a:p>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0" y="2133600"/>
            <a:ext cx="4517062" cy="3353918"/>
          </a:xfrm>
          <a:prstGeom prst="rect">
            <a:avLst/>
          </a:prstGeom>
          <a:ln>
            <a:noFill/>
          </a:ln>
          <a:effectLst>
            <a:softEdge rad="112500"/>
          </a:effectLst>
        </p:spPr>
      </p:pic>
    </p:spTree>
    <p:extLst>
      <p:ext uri="{BB962C8B-B14F-4D97-AF65-F5344CB8AC3E}">
        <p14:creationId xmlns:p14="http://schemas.microsoft.com/office/powerpoint/2010/main" val="619998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7999" y="1016942"/>
            <a:ext cx="2956259"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Normal Chest X-Ray</a:t>
            </a:r>
            <a:endParaRPr lang="en-US" sz="24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3196" y="2209800"/>
            <a:ext cx="4762500" cy="397192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12132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940742"/>
            <a:ext cx="2820003"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COPD Chest X-Ray</a:t>
            </a:r>
            <a:endParaRPr lang="en-US" sz="24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701" y="1752600"/>
            <a:ext cx="4495800" cy="44958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133877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142331"/>
            <a:ext cx="3934487" cy="3281362"/>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922462"/>
            <a:ext cx="3644900" cy="3644900"/>
          </a:xfrm>
          <a:prstGeom prst="rect">
            <a:avLst/>
          </a:prstGeom>
          <a:ln w="88900" cap="sq" cmpd="thickThin">
            <a:solidFill>
              <a:srgbClr val="000000"/>
            </a:solidFill>
            <a:prstDash val="solid"/>
            <a:miter lim="800000"/>
          </a:ln>
          <a:effectLst>
            <a:innerShdw blurRad="76200">
              <a:srgbClr val="000000"/>
            </a:innerShdw>
          </a:effectLst>
        </p:spPr>
      </p:pic>
      <p:sp>
        <p:nvSpPr>
          <p:cNvPr id="4" name="TextBox 3"/>
          <p:cNvSpPr txBox="1"/>
          <p:nvPr/>
        </p:nvSpPr>
        <p:spPr>
          <a:xfrm>
            <a:off x="1676400" y="1159907"/>
            <a:ext cx="941283" cy="369332"/>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Normal</a:t>
            </a:r>
            <a:endParaRPr lang="en-US"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508504" y="1159907"/>
            <a:ext cx="838691" cy="369332"/>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COPD</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3929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6199" y="1295400"/>
            <a:ext cx="1007007"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COPD</a:t>
            </a:r>
            <a:endParaRPr 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076683" y="2209770"/>
            <a:ext cx="2626040"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Diagnosis for COPD is:</a:t>
            </a:r>
            <a:endParaRPr lang="en-US" sz="2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914400" y="3124200"/>
            <a:ext cx="7641836" cy="2308324"/>
          </a:xfrm>
          <a:prstGeom prst="rect">
            <a:avLst/>
          </a:prstGeom>
          <a:noFill/>
        </p:spPr>
        <p:txBody>
          <a:bodyPr wrap="none" rtlCol="0">
            <a:spAutoFit/>
          </a:bodyPr>
          <a:lstStyle/>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Pulmonary Function Tests, or Spirometry are performed consisting</a:t>
            </a:r>
          </a:p>
          <a:p>
            <a:r>
              <a:rPr lang="en-US" dirty="0" smtClean="0">
                <a:latin typeface="Times New Roman" panose="02020603050405020304" pitchFamily="18" charset="0"/>
                <a:cs typeface="Times New Roman" panose="02020603050405020304" pitchFamily="18" charset="0"/>
              </a:rPr>
              <a:t>     of a series of breathing exercises in which volumes of air and flows are </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measured.</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Other secondary testing can consist of x-rays and arterial blood gas sampling </a:t>
            </a:r>
          </a:p>
          <a:p>
            <a:r>
              <a:rPr lang="en-US" dirty="0" smtClean="0">
                <a:latin typeface="Times New Roman" panose="02020603050405020304" pitchFamily="18" charset="0"/>
                <a:cs typeface="Times New Roman" panose="02020603050405020304" pitchFamily="18" charset="0"/>
              </a:rPr>
              <a:t>     to show if the patient is retaining carbon dioxide.</a:t>
            </a:r>
          </a:p>
          <a:p>
            <a:endParaRPr lang="en-US" dirty="0"/>
          </a:p>
          <a:p>
            <a:r>
              <a:rPr lang="en-US" dirty="0" smtClean="0"/>
              <a:t> </a:t>
            </a:r>
            <a:endParaRPr lang="en-US" dirty="0"/>
          </a:p>
        </p:txBody>
      </p:sp>
    </p:spTree>
    <p:extLst>
      <p:ext uri="{BB962C8B-B14F-4D97-AF65-F5344CB8AC3E}">
        <p14:creationId xmlns:p14="http://schemas.microsoft.com/office/powerpoint/2010/main" val="41988076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752600"/>
            <a:ext cx="7581900" cy="3139321"/>
          </a:xfrm>
          <a:prstGeom prst="rect">
            <a:avLst/>
          </a:prstGeom>
          <a:noFill/>
        </p:spPr>
        <p:txBody>
          <a:bodyPr wrap="square" rtlCol="0">
            <a:spAutoFit/>
          </a:bodyPr>
          <a:lstStyle/>
          <a:p>
            <a:pPr marL="285750"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If you already received a COPD diagnosis, your FEV1 score can help determine which stage your COPD has reached. This is done by comparing your FEV1 score to the predicted value of those individuals similar to you with healthy lungs</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FEV1 </a:t>
            </a:r>
            <a:r>
              <a:rPr lang="en-US" dirty="0">
                <a:latin typeface="Times New Roman" panose="02020603050405020304" pitchFamily="18" charset="0"/>
                <a:cs typeface="Times New Roman" panose="02020603050405020304" pitchFamily="18" charset="0"/>
              </a:rPr>
              <a:t>score on its own isn’t used to diagnose COPD. A COPD diagnosis requires a calculation involving both FEV1 and another breathing measurement called FVC, or forced vital capacity. FVC is a measurement of the greatest amount of air you can forcefully breathe out after breathing in as deeply as you can.</a:t>
            </a:r>
          </a:p>
        </p:txBody>
      </p:sp>
      <p:sp>
        <p:nvSpPr>
          <p:cNvPr id="6" name="TextBox 5"/>
          <p:cNvSpPr txBox="1"/>
          <p:nvPr/>
        </p:nvSpPr>
        <p:spPr>
          <a:xfrm>
            <a:off x="3867150" y="762000"/>
            <a:ext cx="1056700"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COPD</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48292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0" y="912167"/>
            <a:ext cx="1056700"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COPD</a:t>
            </a:r>
            <a:endParaRPr lang="en-US" sz="24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465903" y="2204501"/>
            <a:ext cx="2940100"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Percentage of predicted FEV1 value</a:t>
            </a:r>
          </a:p>
        </p:txBody>
      </p:sp>
      <p:sp>
        <p:nvSpPr>
          <p:cNvPr id="5" name="TextBox 4"/>
          <p:cNvSpPr txBox="1"/>
          <p:nvPr/>
        </p:nvSpPr>
        <p:spPr>
          <a:xfrm>
            <a:off x="1600200" y="2235279"/>
            <a:ext cx="1923925"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GOLD Stage of COPD</a:t>
            </a:r>
          </a:p>
        </p:txBody>
      </p:sp>
      <p:graphicFrame>
        <p:nvGraphicFramePr>
          <p:cNvPr id="6" name="Table 5"/>
          <p:cNvGraphicFramePr>
            <a:graphicFrameLocks noGrp="1"/>
          </p:cNvGraphicFramePr>
          <p:nvPr>
            <p:extLst>
              <p:ext uri="{D42A27DB-BD31-4B8C-83A1-F6EECF244321}">
                <p14:modId xmlns:p14="http://schemas.microsoft.com/office/powerpoint/2010/main" val="2668201621"/>
              </p:ext>
            </p:extLst>
          </p:nvPr>
        </p:nvGraphicFramePr>
        <p:xfrm>
          <a:off x="1905000" y="2895600"/>
          <a:ext cx="5459126" cy="1615440"/>
        </p:xfrm>
        <a:graphic>
          <a:graphicData uri="http://schemas.openxmlformats.org/drawingml/2006/table">
            <a:tbl>
              <a:tblPr/>
              <a:tblGrid>
                <a:gridCol w="2729563"/>
                <a:gridCol w="2729563"/>
              </a:tblGrid>
              <a:tr h="403860">
                <a:tc>
                  <a:txBody>
                    <a:bodyPr/>
                    <a:lstStyle/>
                    <a:p>
                      <a:pPr marL="0" marR="0">
                        <a:spcBef>
                          <a:spcPts val="0"/>
                        </a:spcBef>
                        <a:spcAft>
                          <a:spcPts val="0"/>
                        </a:spcAft>
                      </a:pPr>
                      <a:r>
                        <a:rPr lang="en-US" dirty="0">
                          <a:effectLst/>
                        </a:rPr>
                        <a:t>mild</a:t>
                      </a:r>
                    </a:p>
                  </a:txBody>
                  <a:tcPr anchor="ctr">
                    <a:lnL>
                      <a:noFill/>
                    </a:lnL>
                    <a:lnR>
                      <a:noFill/>
                    </a:lnR>
                    <a:lnT>
                      <a:noFill/>
                    </a:lnT>
                    <a:lnB>
                      <a:noFill/>
                    </a:lnB>
                  </a:tcPr>
                </a:tc>
                <a:tc>
                  <a:txBody>
                    <a:bodyPr/>
                    <a:lstStyle/>
                    <a:p>
                      <a:pPr marL="0" marR="0">
                        <a:spcBef>
                          <a:spcPts val="0"/>
                        </a:spcBef>
                        <a:spcAft>
                          <a:spcPts val="0"/>
                        </a:spcAft>
                      </a:pPr>
                      <a:r>
                        <a:rPr lang="en-US">
                          <a:effectLst/>
                        </a:rPr>
                        <a:t>80%</a:t>
                      </a:r>
                    </a:p>
                  </a:txBody>
                  <a:tcPr anchor="ctr">
                    <a:lnL>
                      <a:noFill/>
                    </a:lnL>
                    <a:lnR>
                      <a:noFill/>
                    </a:lnR>
                    <a:lnT>
                      <a:noFill/>
                    </a:lnT>
                    <a:lnB>
                      <a:noFill/>
                    </a:lnB>
                  </a:tcPr>
                </a:tc>
              </a:tr>
              <a:tr h="403860">
                <a:tc>
                  <a:txBody>
                    <a:bodyPr/>
                    <a:lstStyle/>
                    <a:p>
                      <a:pPr marL="0" marR="0">
                        <a:spcBef>
                          <a:spcPts val="0"/>
                        </a:spcBef>
                        <a:spcAft>
                          <a:spcPts val="0"/>
                        </a:spcAft>
                      </a:pPr>
                      <a:r>
                        <a:rPr lang="en-US" dirty="0">
                          <a:effectLst/>
                        </a:rPr>
                        <a:t>moderate</a:t>
                      </a:r>
                    </a:p>
                  </a:txBody>
                  <a:tcPr anchor="ctr">
                    <a:lnL>
                      <a:noFill/>
                    </a:lnL>
                    <a:lnR>
                      <a:noFill/>
                    </a:lnR>
                    <a:lnT>
                      <a:noFill/>
                    </a:lnT>
                    <a:lnB>
                      <a:noFill/>
                    </a:lnB>
                  </a:tcPr>
                </a:tc>
                <a:tc>
                  <a:txBody>
                    <a:bodyPr/>
                    <a:lstStyle/>
                    <a:p>
                      <a:pPr marL="0" marR="0">
                        <a:spcBef>
                          <a:spcPts val="0"/>
                        </a:spcBef>
                        <a:spcAft>
                          <a:spcPts val="0"/>
                        </a:spcAft>
                      </a:pPr>
                      <a:r>
                        <a:rPr lang="en-US">
                          <a:effectLst/>
                        </a:rPr>
                        <a:t>50%–79%</a:t>
                      </a:r>
                    </a:p>
                  </a:txBody>
                  <a:tcPr anchor="ctr">
                    <a:lnL>
                      <a:noFill/>
                    </a:lnL>
                    <a:lnR>
                      <a:noFill/>
                    </a:lnR>
                    <a:lnT>
                      <a:noFill/>
                    </a:lnT>
                    <a:lnB>
                      <a:noFill/>
                    </a:lnB>
                  </a:tcPr>
                </a:tc>
              </a:tr>
              <a:tr h="403860">
                <a:tc>
                  <a:txBody>
                    <a:bodyPr/>
                    <a:lstStyle/>
                    <a:p>
                      <a:pPr marL="0" marR="0">
                        <a:spcBef>
                          <a:spcPts val="0"/>
                        </a:spcBef>
                        <a:spcAft>
                          <a:spcPts val="0"/>
                        </a:spcAft>
                      </a:pPr>
                      <a:r>
                        <a:rPr lang="en-US">
                          <a:effectLst/>
                        </a:rPr>
                        <a:t>severe</a:t>
                      </a:r>
                    </a:p>
                  </a:txBody>
                  <a:tcPr anchor="ctr">
                    <a:lnL>
                      <a:noFill/>
                    </a:lnL>
                    <a:lnR>
                      <a:noFill/>
                    </a:lnR>
                    <a:lnT>
                      <a:noFill/>
                    </a:lnT>
                    <a:lnB>
                      <a:noFill/>
                    </a:lnB>
                  </a:tcPr>
                </a:tc>
                <a:tc>
                  <a:txBody>
                    <a:bodyPr/>
                    <a:lstStyle/>
                    <a:p>
                      <a:pPr marL="0" marR="0">
                        <a:spcBef>
                          <a:spcPts val="0"/>
                        </a:spcBef>
                        <a:spcAft>
                          <a:spcPts val="0"/>
                        </a:spcAft>
                      </a:pPr>
                      <a:r>
                        <a:rPr lang="en-US">
                          <a:effectLst/>
                        </a:rPr>
                        <a:t>30%–49%</a:t>
                      </a:r>
                    </a:p>
                  </a:txBody>
                  <a:tcPr anchor="ctr">
                    <a:lnL>
                      <a:noFill/>
                    </a:lnL>
                    <a:lnR>
                      <a:noFill/>
                    </a:lnR>
                    <a:lnT>
                      <a:noFill/>
                    </a:lnT>
                    <a:lnB>
                      <a:noFill/>
                    </a:lnB>
                  </a:tcPr>
                </a:tc>
              </a:tr>
              <a:tr h="403860">
                <a:tc>
                  <a:txBody>
                    <a:bodyPr/>
                    <a:lstStyle/>
                    <a:p>
                      <a:pPr marL="0" marR="0">
                        <a:spcBef>
                          <a:spcPts val="0"/>
                        </a:spcBef>
                        <a:spcAft>
                          <a:spcPts val="0"/>
                        </a:spcAft>
                      </a:pPr>
                      <a:r>
                        <a:rPr lang="en-US" dirty="0">
                          <a:effectLst/>
                        </a:rPr>
                        <a:t>very severe</a:t>
                      </a:r>
                    </a:p>
                  </a:txBody>
                  <a:tcPr anchor="ctr">
                    <a:lnL>
                      <a:noFill/>
                    </a:lnL>
                    <a:lnR>
                      <a:noFill/>
                    </a:lnR>
                    <a:lnT>
                      <a:noFill/>
                    </a:lnT>
                    <a:lnB>
                      <a:noFill/>
                    </a:lnB>
                  </a:tcPr>
                </a:tc>
                <a:tc>
                  <a:txBody>
                    <a:bodyPr/>
                    <a:lstStyle/>
                    <a:p>
                      <a:pPr marL="0" marR="0">
                        <a:spcBef>
                          <a:spcPts val="0"/>
                        </a:spcBef>
                        <a:spcAft>
                          <a:spcPts val="0"/>
                        </a:spcAft>
                      </a:pPr>
                      <a:r>
                        <a:rPr lang="en-US" dirty="0">
                          <a:effectLst/>
                        </a:rPr>
                        <a:t>Less than 30%</a:t>
                      </a:r>
                    </a:p>
                  </a:txBody>
                  <a:tcPr anchor="ctr">
                    <a:lnL>
                      <a:noFill/>
                    </a:lnL>
                    <a:lnR>
                      <a:noFill/>
                    </a:lnR>
                    <a:lnT>
                      <a:noFill/>
                    </a:lnT>
                    <a:lnB>
                      <a:noFill/>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281604844"/>
              </p:ext>
            </p:extLst>
          </p:nvPr>
        </p:nvGraphicFramePr>
        <p:xfrm>
          <a:off x="1415378" y="1828800"/>
          <a:ext cx="6101050" cy="3243124"/>
        </p:xfrm>
        <a:graphic>
          <a:graphicData uri="http://schemas.openxmlformats.org/drawingml/2006/table">
            <a:tbl>
              <a:tblPr firstRow="1" bandRow="1">
                <a:tableStyleId>{5C22544A-7EE6-4342-B048-85BDC9FD1C3A}</a:tableStyleId>
              </a:tblPr>
              <a:tblGrid>
                <a:gridCol w="3050525"/>
                <a:gridCol w="3050525"/>
              </a:tblGrid>
              <a:tr h="76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Times New Roman" panose="02020603050405020304" pitchFamily="18" charset="0"/>
                          <a:cs typeface="Times New Roman" panose="02020603050405020304" pitchFamily="18" charset="0"/>
                        </a:rPr>
                        <a:t>GOLD Stage of COPD</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Times New Roman" panose="02020603050405020304" pitchFamily="18" charset="0"/>
                          <a:cs typeface="Times New Roman" panose="02020603050405020304" pitchFamily="18" charset="0"/>
                        </a:rPr>
                        <a:t>Percentage of predicted FEV1 value</a:t>
                      </a:r>
                    </a:p>
                    <a:p>
                      <a:endParaRPr lang="en-US" dirty="0"/>
                    </a:p>
                  </a:txBody>
                  <a:tcPr/>
                </a:tc>
              </a:tr>
              <a:tr h="582181">
                <a:tc>
                  <a:txBody>
                    <a:bodyPr/>
                    <a:lstStyle/>
                    <a:p>
                      <a:pPr marL="0" marR="0">
                        <a:spcBef>
                          <a:spcPts val="0"/>
                        </a:spcBef>
                        <a:spcAft>
                          <a:spcPts val="0"/>
                        </a:spcAft>
                      </a:pPr>
                      <a:r>
                        <a:rPr lang="en-US" dirty="0">
                          <a:effectLst/>
                          <a:latin typeface="Times New Roman" panose="02020603050405020304" pitchFamily="18" charset="0"/>
                          <a:cs typeface="Times New Roman" panose="02020603050405020304" pitchFamily="18" charset="0"/>
                        </a:rPr>
                        <a:t>mild</a:t>
                      </a:r>
                    </a:p>
                  </a:txBody>
                  <a:tcPr anchor="ctr"/>
                </a:tc>
                <a:tc>
                  <a:txBody>
                    <a:bodyPr/>
                    <a:lstStyle/>
                    <a:p>
                      <a:pPr marL="0" marR="0">
                        <a:spcBef>
                          <a:spcPts val="0"/>
                        </a:spcBef>
                        <a:spcAft>
                          <a:spcPts val="0"/>
                        </a:spcAft>
                      </a:pPr>
                      <a:r>
                        <a:rPr lang="en-US">
                          <a:effectLst/>
                          <a:latin typeface="Times New Roman" panose="02020603050405020304" pitchFamily="18" charset="0"/>
                          <a:cs typeface="Times New Roman" panose="02020603050405020304" pitchFamily="18" charset="0"/>
                        </a:rPr>
                        <a:t>80%</a:t>
                      </a:r>
                    </a:p>
                  </a:txBody>
                  <a:tcPr anchor="ctr"/>
                </a:tc>
              </a:tr>
              <a:tr h="582181">
                <a:tc>
                  <a:txBody>
                    <a:bodyPr/>
                    <a:lstStyle/>
                    <a:p>
                      <a:pPr marL="0" marR="0">
                        <a:spcBef>
                          <a:spcPts val="0"/>
                        </a:spcBef>
                        <a:spcAft>
                          <a:spcPts val="0"/>
                        </a:spcAft>
                      </a:pPr>
                      <a:r>
                        <a:rPr lang="en-US" dirty="0">
                          <a:effectLst/>
                          <a:latin typeface="Times New Roman" panose="02020603050405020304" pitchFamily="18" charset="0"/>
                          <a:cs typeface="Times New Roman" panose="02020603050405020304" pitchFamily="18" charset="0"/>
                        </a:rPr>
                        <a:t>moderate</a:t>
                      </a:r>
                    </a:p>
                  </a:txBody>
                  <a:tcPr anchor="ctr"/>
                </a:tc>
                <a:tc>
                  <a:txBody>
                    <a:bodyPr/>
                    <a:lstStyle/>
                    <a:p>
                      <a:pPr marL="0" marR="0">
                        <a:spcBef>
                          <a:spcPts val="0"/>
                        </a:spcBef>
                        <a:spcAft>
                          <a:spcPts val="0"/>
                        </a:spcAft>
                      </a:pPr>
                      <a:r>
                        <a:rPr lang="en-US" dirty="0">
                          <a:effectLst/>
                          <a:latin typeface="Times New Roman" panose="02020603050405020304" pitchFamily="18" charset="0"/>
                          <a:cs typeface="Times New Roman" panose="02020603050405020304" pitchFamily="18" charset="0"/>
                        </a:rPr>
                        <a:t>50%–79%</a:t>
                      </a:r>
                    </a:p>
                  </a:txBody>
                  <a:tcPr anchor="ctr"/>
                </a:tc>
              </a:tr>
              <a:tr h="582181">
                <a:tc>
                  <a:txBody>
                    <a:bodyPr/>
                    <a:lstStyle/>
                    <a:p>
                      <a:pPr marL="0" marR="0">
                        <a:spcBef>
                          <a:spcPts val="0"/>
                        </a:spcBef>
                        <a:spcAft>
                          <a:spcPts val="0"/>
                        </a:spcAft>
                      </a:pPr>
                      <a:r>
                        <a:rPr lang="en-US">
                          <a:effectLst/>
                          <a:latin typeface="Times New Roman" panose="02020603050405020304" pitchFamily="18" charset="0"/>
                          <a:cs typeface="Times New Roman" panose="02020603050405020304" pitchFamily="18" charset="0"/>
                        </a:rPr>
                        <a:t>severe</a:t>
                      </a:r>
                    </a:p>
                  </a:txBody>
                  <a:tcPr anchor="ctr"/>
                </a:tc>
                <a:tc>
                  <a:txBody>
                    <a:bodyPr/>
                    <a:lstStyle/>
                    <a:p>
                      <a:pPr marL="0" marR="0">
                        <a:spcBef>
                          <a:spcPts val="0"/>
                        </a:spcBef>
                        <a:spcAft>
                          <a:spcPts val="0"/>
                        </a:spcAft>
                      </a:pPr>
                      <a:r>
                        <a:rPr lang="en-US" dirty="0">
                          <a:effectLst/>
                          <a:latin typeface="Times New Roman" panose="02020603050405020304" pitchFamily="18" charset="0"/>
                          <a:cs typeface="Times New Roman" panose="02020603050405020304" pitchFamily="18" charset="0"/>
                        </a:rPr>
                        <a:t>30%–49%</a:t>
                      </a:r>
                    </a:p>
                  </a:txBody>
                  <a:tcPr anchor="ctr"/>
                </a:tc>
              </a:tr>
              <a:tr h="582181">
                <a:tc>
                  <a:txBody>
                    <a:bodyPr/>
                    <a:lstStyle/>
                    <a:p>
                      <a:pPr marL="0" marR="0">
                        <a:spcBef>
                          <a:spcPts val="0"/>
                        </a:spcBef>
                        <a:spcAft>
                          <a:spcPts val="0"/>
                        </a:spcAft>
                      </a:pPr>
                      <a:r>
                        <a:rPr lang="en-US">
                          <a:effectLst/>
                          <a:latin typeface="Times New Roman" panose="02020603050405020304" pitchFamily="18" charset="0"/>
                          <a:cs typeface="Times New Roman" panose="02020603050405020304" pitchFamily="18" charset="0"/>
                        </a:rPr>
                        <a:t>very severe</a:t>
                      </a:r>
                    </a:p>
                  </a:txBody>
                  <a:tcPr anchor="ctr"/>
                </a:tc>
                <a:tc>
                  <a:txBody>
                    <a:bodyPr/>
                    <a:lstStyle/>
                    <a:p>
                      <a:pPr marL="0" marR="0">
                        <a:spcBef>
                          <a:spcPts val="0"/>
                        </a:spcBef>
                        <a:spcAft>
                          <a:spcPts val="0"/>
                        </a:spcAft>
                      </a:pPr>
                      <a:r>
                        <a:rPr lang="en-US" dirty="0">
                          <a:effectLst/>
                          <a:latin typeface="Times New Roman" panose="02020603050405020304" pitchFamily="18" charset="0"/>
                          <a:cs typeface="Times New Roman" panose="02020603050405020304" pitchFamily="18" charset="0"/>
                        </a:rPr>
                        <a:t>Less than 30%</a:t>
                      </a:r>
                    </a:p>
                  </a:txBody>
                  <a:tcPr anchor="ctr"/>
                </a:tc>
              </a:tr>
            </a:tbl>
          </a:graphicData>
        </a:graphic>
      </p:graphicFrame>
    </p:spTree>
    <p:extLst>
      <p:ext uri="{BB962C8B-B14F-4D97-AF65-F5344CB8AC3E}">
        <p14:creationId xmlns:p14="http://schemas.microsoft.com/office/powerpoint/2010/main" val="4106046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2413338"/>
            <a:ext cx="7239000" cy="3046988"/>
          </a:xfrm>
          <a:prstGeom prst="rect">
            <a:avLst/>
          </a:prstGeom>
        </p:spPr>
        <p:txBody>
          <a:bodyPr wrap="square">
            <a:spAutoFit/>
          </a:bodyPr>
          <a:lstStyle/>
          <a:p>
            <a:pPr marL="342900" indent="-342900">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 Specialists </a:t>
            </a:r>
            <a:r>
              <a:rPr lang="en-US" sz="2400" dirty="0">
                <a:latin typeface="Times New Roman" panose="02020603050405020304" pitchFamily="18" charset="0"/>
                <a:cs typeface="Times New Roman" panose="02020603050405020304" pitchFamily="18" charset="0"/>
              </a:rPr>
              <a:t>in cardio-pulmonary </a:t>
            </a:r>
            <a:r>
              <a:rPr lang="en-US" sz="2400" dirty="0" smtClean="0">
                <a:latin typeface="Times New Roman" panose="02020603050405020304" pitchFamily="18" charset="0"/>
                <a:cs typeface="Times New Roman" panose="02020603050405020304" pitchFamily="18" charset="0"/>
              </a:rPr>
              <a:t>medicine</a:t>
            </a:r>
          </a:p>
          <a:p>
            <a:pPr marL="342900" indent="-342900">
              <a:buFont typeface="Wingdings" panose="05000000000000000000" pitchFamily="2" charset="2"/>
              <a:buChar char="q"/>
            </a:pP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 Help </a:t>
            </a:r>
            <a:r>
              <a:rPr lang="en-US" sz="2400" dirty="0">
                <a:latin typeface="Times New Roman" panose="02020603050405020304" pitchFamily="18" charset="0"/>
                <a:cs typeface="Times New Roman" panose="02020603050405020304" pitchFamily="18" charset="0"/>
              </a:rPr>
              <a:t>to diagnose lung and breathing disorders. </a:t>
            </a:r>
          </a:p>
          <a:p>
            <a:pPr marL="342900" indent="-342900">
              <a:buFont typeface="Wingdings" panose="05000000000000000000" pitchFamily="2" charset="2"/>
              <a:buChar char="q"/>
            </a:pPr>
            <a:endParaRPr lang="en-US"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 Examine </a:t>
            </a:r>
            <a:r>
              <a:rPr lang="en-US" sz="2400" dirty="0">
                <a:latin typeface="Times New Roman" panose="02020603050405020304" pitchFamily="18" charset="0"/>
                <a:cs typeface="Times New Roman" panose="02020603050405020304" pitchFamily="18" charset="0"/>
              </a:rPr>
              <a:t>patients and determine appropriate therapy</a:t>
            </a:r>
          </a:p>
          <a:p>
            <a:pPr marL="342900" indent="-342900">
              <a:buFont typeface="Wingdings" panose="05000000000000000000" pitchFamily="2" charset="2"/>
              <a:buChar char="q"/>
            </a:pPr>
            <a:endParaRPr lang="en-US"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 RTs </a:t>
            </a:r>
            <a:r>
              <a:rPr lang="en-US" sz="2400" dirty="0">
                <a:latin typeface="Times New Roman" panose="02020603050405020304" pitchFamily="18" charset="0"/>
                <a:cs typeface="Times New Roman" panose="02020603050405020304" pitchFamily="18" charset="0"/>
              </a:rPr>
              <a:t>work in all areas of the hospital and skilled facilities including NICU and ICU.</a:t>
            </a:r>
          </a:p>
        </p:txBody>
      </p:sp>
      <p:sp>
        <p:nvSpPr>
          <p:cNvPr id="9" name="TextBox 8"/>
          <p:cNvSpPr txBox="1"/>
          <p:nvPr/>
        </p:nvSpPr>
        <p:spPr>
          <a:xfrm>
            <a:off x="1524000" y="1143000"/>
            <a:ext cx="6324600" cy="461665"/>
          </a:xfrm>
          <a:prstGeom prst="rect">
            <a:avLst/>
          </a:prstGeom>
          <a:no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Respiratory Therapists</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84697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6200" y="1062335"/>
            <a:ext cx="1056700"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COPD</a:t>
            </a:r>
            <a:endParaRPr lang="en-US" sz="24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838200" y="2362200"/>
            <a:ext cx="7619999" cy="2031325"/>
          </a:xfrm>
          <a:prstGeom prst="rect">
            <a:avLst/>
          </a:prstGeom>
          <a:noFill/>
        </p:spPr>
        <p:txBody>
          <a:bodyPr wrap="square" rtlCol="0">
            <a:spAutoFit/>
          </a:bodyPr>
          <a:lstStyle/>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If COPD is suspected, the </a:t>
            </a:r>
            <a:r>
              <a:rPr lang="en-US" dirty="0">
                <a:latin typeface="Times New Roman" panose="02020603050405020304" pitchFamily="18" charset="0"/>
                <a:cs typeface="Times New Roman" panose="02020603050405020304" pitchFamily="18" charset="0"/>
              </a:rPr>
              <a:t>FEV1/FVC </a:t>
            </a:r>
            <a:r>
              <a:rPr lang="en-US" dirty="0" smtClean="0">
                <a:latin typeface="Times New Roman" panose="02020603050405020304" pitchFamily="18" charset="0"/>
                <a:cs typeface="Times New Roman" panose="02020603050405020304" pitchFamily="18" charset="0"/>
              </a:rPr>
              <a:t>ratio will be calculated. </a:t>
            </a:r>
            <a:r>
              <a:rPr lang="en-US" dirty="0">
                <a:latin typeface="Times New Roman" panose="02020603050405020304" pitchFamily="18" charset="0"/>
                <a:cs typeface="Times New Roman" panose="02020603050405020304" pitchFamily="18" charset="0"/>
              </a:rPr>
              <a:t>This represents the percentage of your lung capacity that you can expel in one second. The higher your percentage, the larger </a:t>
            </a:r>
            <a:r>
              <a:rPr lang="en-US" dirty="0" smtClean="0">
                <a:latin typeface="Times New Roman" panose="02020603050405020304" pitchFamily="18" charset="0"/>
                <a:cs typeface="Times New Roman" panose="02020603050405020304" pitchFamily="18" charset="0"/>
              </a:rPr>
              <a:t>lung </a:t>
            </a:r>
            <a:r>
              <a:rPr lang="en-US" dirty="0">
                <a:latin typeface="Times New Roman" panose="02020603050405020304" pitchFamily="18" charset="0"/>
                <a:cs typeface="Times New Roman" panose="02020603050405020304" pitchFamily="18" charset="0"/>
              </a:rPr>
              <a:t>capacity and the healthier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lungs.</a:t>
            </a:r>
          </a:p>
          <a:p>
            <a:pPr marL="285750" indent="-285750">
              <a:buFont typeface="Wingdings" panose="05000000000000000000" pitchFamily="2" charset="2"/>
              <a:buChar char="q"/>
            </a:pP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The Pulmonologist </a:t>
            </a:r>
            <a:r>
              <a:rPr lang="en-US" dirty="0">
                <a:latin typeface="Times New Roman" panose="02020603050405020304" pitchFamily="18" charset="0"/>
                <a:cs typeface="Times New Roman" panose="02020603050405020304" pitchFamily="18" charset="0"/>
              </a:rPr>
              <a:t>will diagnose COPD if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FEV1/FVC ratio falls below 70 percent of the predicted value.</a:t>
            </a:r>
            <a:endParaRPr lang="en-US"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38327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0" y="990600"/>
            <a:ext cx="1056700"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COPD</a:t>
            </a:r>
            <a:endParaRPr lang="en-US" sz="24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047999" y="1613951"/>
            <a:ext cx="2825389" cy="400110"/>
          </a:xfrm>
          <a:prstGeom prst="rect">
            <a:avLst/>
          </a:prstGeom>
          <a:noFill/>
        </p:spPr>
        <p:txBody>
          <a:bodyPr wrap="none" rtlCol="0">
            <a:spAutoFit/>
          </a:bodyPr>
          <a:lstStyle/>
          <a:p>
            <a:r>
              <a:rPr lang="en-US" sz="2000" b="1" dirty="0" smtClean="0">
                <a:latin typeface="Times New Roman" panose="02020603050405020304" pitchFamily="18" charset="0"/>
                <a:cs typeface="Times New Roman" panose="02020603050405020304" pitchFamily="18" charset="0"/>
              </a:rPr>
              <a:t>Treatment for COPD is:</a:t>
            </a:r>
            <a:endParaRPr lang="en-US" sz="20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819400" y="2362200"/>
            <a:ext cx="4495800" cy="3693319"/>
          </a:xfrm>
          <a:prstGeom prst="rect">
            <a:avLst/>
          </a:prstGeom>
          <a:noFill/>
        </p:spPr>
        <p:txBody>
          <a:bodyPr wrap="square" rtlCol="0">
            <a:spAutoFit/>
          </a:bodyPr>
          <a:lstStyle/>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Smoking Cessation</a:t>
            </a:r>
          </a:p>
          <a:p>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Avoid </a:t>
            </a:r>
            <a:r>
              <a:rPr lang="en-US" dirty="0">
                <a:latin typeface="Times New Roman" panose="02020603050405020304" pitchFamily="18" charset="0"/>
                <a:cs typeface="Times New Roman" panose="02020603050405020304" pitchFamily="18" charset="0"/>
              </a:rPr>
              <a:t>tobacco smoke and other air pollutants </a:t>
            </a: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Ask the doctor </a:t>
            </a:r>
            <a:r>
              <a:rPr lang="en-US" dirty="0">
                <a:latin typeface="Times New Roman" panose="02020603050405020304" pitchFamily="18" charset="0"/>
                <a:cs typeface="Times New Roman" panose="02020603050405020304" pitchFamily="18" charset="0"/>
              </a:rPr>
              <a:t>about pulmonary </a:t>
            </a:r>
            <a:r>
              <a:rPr lang="en-US" dirty="0" smtClean="0">
                <a:latin typeface="Times New Roman" panose="02020603050405020304" pitchFamily="18" charset="0"/>
                <a:cs typeface="Times New Roman" panose="02020603050405020304" pitchFamily="18" charset="0"/>
              </a:rPr>
              <a:t>rehabilitation</a:t>
            </a:r>
          </a:p>
          <a:p>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Take medication</a:t>
            </a: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Avoid </a:t>
            </a:r>
            <a:r>
              <a:rPr lang="en-US" dirty="0">
                <a:latin typeface="Times New Roman" panose="02020603050405020304" pitchFamily="18" charset="0"/>
                <a:cs typeface="Times New Roman" panose="02020603050405020304" pitchFamily="18" charset="0"/>
              </a:rPr>
              <a:t>lung </a:t>
            </a:r>
            <a:r>
              <a:rPr lang="en-US" dirty="0" smtClean="0">
                <a:latin typeface="Times New Roman" panose="02020603050405020304" pitchFamily="18" charset="0"/>
                <a:cs typeface="Times New Roman" panose="02020603050405020304" pitchFamily="18" charset="0"/>
              </a:rPr>
              <a:t>infections</a:t>
            </a:r>
          </a:p>
          <a:p>
            <a:pPr marL="285750" indent="-285750">
              <a:buFont typeface="Wingdings" panose="05000000000000000000" pitchFamily="2" charset="2"/>
              <a:buChar char="q"/>
            </a:pP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Use </a:t>
            </a:r>
            <a:r>
              <a:rPr lang="en-US" dirty="0">
                <a:latin typeface="Times New Roman" panose="02020603050405020304" pitchFamily="18" charset="0"/>
                <a:cs typeface="Times New Roman" panose="02020603050405020304" pitchFamily="18" charset="0"/>
              </a:rPr>
              <a:t>supplemental oxygen</a:t>
            </a:r>
            <a:endParaRPr lang="en-US"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5562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524180269"/>
              </p:ext>
            </p:extLst>
          </p:nvPr>
        </p:nvGraphicFramePr>
        <p:xfrm>
          <a:off x="1447800" y="609600"/>
          <a:ext cx="6550959" cy="5062105"/>
        </p:xfrm>
        <a:graphic>
          <a:graphicData uri="http://schemas.openxmlformats.org/presentationml/2006/ole">
            <mc:AlternateContent xmlns:mc="http://schemas.openxmlformats.org/markup-compatibility/2006">
              <mc:Choice xmlns:v="urn:schemas-microsoft-com:vml" Requires="v">
                <p:oleObj spid="_x0000_s3076" name="Acrobat Document" r:id="rId3" imgW="7543800" imgH="5829300" progId="AcroExch.Document.11">
                  <p:embed/>
                </p:oleObj>
              </mc:Choice>
              <mc:Fallback>
                <p:oleObj name="Acrobat Document" r:id="rId3" imgW="7543800" imgH="5829300" progId="AcroExch.Document.11">
                  <p:embed/>
                  <p:pic>
                    <p:nvPicPr>
                      <p:cNvPr id="0" name=""/>
                      <p:cNvPicPr/>
                      <p:nvPr/>
                    </p:nvPicPr>
                    <p:blipFill>
                      <a:blip r:embed="rId4"/>
                      <a:stretch>
                        <a:fillRect/>
                      </a:stretch>
                    </p:blipFill>
                    <p:spPr>
                      <a:xfrm>
                        <a:off x="1447800" y="609600"/>
                        <a:ext cx="6550959" cy="5062105"/>
                      </a:xfrm>
                      <a:prstGeom prst="rect">
                        <a:avLst/>
                      </a:prstGeom>
                    </p:spPr>
                  </p:pic>
                </p:oleObj>
              </mc:Fallback>
            </mc:AlternateContent>
          </a:graphicData>
        </a:graphic>
      </p:graphicFrame>
    </p:spTree>
    <p:extLst>
      <p:ext uri="{BB962C8B-B14F-4D97-AF65-F5344CB8AC3E}">
        <p14:creationId xmlns:p14="http://schemas.microsoft.com/office/powerpoint/2010/main" val="34308989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6200" y="757535"/>
            <a:ext cx="1056700"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COPD</a:t>
            </a:r>
            <a:endParaRPr lang="en-US" sz="24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648200" y="1752600"/>
            <a:ext cx="3347750" cy="3416320"/>
          </a:xfrm>
          <a:prstGeom prst="rect">
            <a:avLst/>
          </a:prstGeom>
          <a:noFill/>
        </p:spPr>
        <p:txBody>
          <a:bodyPr wrap="square" rtlCol="0">
            <a:spAutoFit/>
          </a:bodyPr>
          <a:lstStyle/>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The CDC states health care costs associated with COPD are $36 billion annually in the</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U.S in 2014.</a:t>
            </a:r>
          </a:p>
          <a:p>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In 2010, health care costs associated with COPD were $32.1 billion annually.</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The trend for health costs to treat COPD are climbing each year.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736215"/>
            <a:ext cx="3738275" cy="34201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1929615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2691884"/>
            <a:ext cx="4715778"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hlinkClick r:id="rId2"/>
              </a:rPr>
              <a:t>https://www.cdc.gov/nchs/data/hus/2017/019.pdf</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7059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7473" y="893207"/>
            <a:ext cx="1656223"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Conclusion</a:t>
            </a:r>
            <a:endParaRPr lang="en-US" sz="24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295650" y="1895475"/>
            <a:ext cx="2773516" cy="369332"/>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Something to think about:</a:t>
            </a:r>
            <a:endParaRPr lang="en-US"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165259" y="2634734"/>
            <a:ext cx="7896714" cy="2862322"/>
          </a:xfrm>
          <a:prstGeom prst="rect">
            <a:avLst/>
          </a:prstGeom>
          <a:noFill/>
        </p:spPr>
        <p:txBody>
          <a:bodyPr wrap="none" rtlCol="0">
            <a:spAutoFit/>
          </a:bodyPr>
          <a:lstStyle/>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Approximately 86% of the nations $2.7 trillion in annual health care </a:t>
            </a:r>
          </a:p>
          <a:p>
            <a:r>
              <a:rPr lang="en-US" dirty="0" smtClean="0">
                <a:latin typeface="Times New Roman" panose="02020603050405020304" pitchFamily="18" charset="0"/>
                <a:cs typeface="Times New Roman" panose="02020603050405020304" pitchFamily="18" charset="0"/>
              </a:rPr>
              <a:t>      expenditures are for people with chronic and mental health conditions.</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Heart disease costs $190 billion each year and $126 Billion in lost productivity.</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Cancer is costing $174 billion each year and rising.</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8437484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0" y="750242"/>
            <a:ext cx="1656223"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Conclusion</a:t>
            </a:r>
            <a:endParaRPr lang="en-US" sz="24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257300" y="1962805"/>
            <a:ext cx="6675225" cy="523220"/>
          </a:xfrm>
          <a:prstGeom prst="rect">
            <a:avLst/>
          </a:prstGeom>
          <a:noFill/>
        </p:spPr>
        <p:txBody>
          <a:bodyPr wrap="none" rtlCol="0">
            <a:spAutoFit/>
          </a:bodyPr>
          <a:lstStyle/>
          <a:p>
            <a:r>
              <a:rPr lang="en-US" sz="2800" dirty="0" smtClean="0">
                <a:latin typeface="Times New Roman" panose="02020603050405020304" pitchFamily="18" charset="0"/>
                <a:cs typeface="Times New Roman" panose="02020603050405020304" pitchFamily="18" charset="0"/>
              </a:rPr>
              <a:t>So how do we slow down this trend you ask?</a:t>
            </a:r>
            <a:endParaRPr lang="en-US" sz="2800" dirty="0">
              <a:latin typeface="Times New Roman" panose="02020603050405020304" pitchFamily="18" charset="0"/>
              <a:cs typeface="Times New Roman" panose="02020603050405020304" pitchFamily="18" charset="0"/>
            </a:endParaRPr>
          </a:p>
        </p:txBody>
      </p:sp>
      <p:pic>
        <p:nvPicPr>
          <p:cNvPr id="4099" name="Picture 3" descr="C:\Users\025756\AppData\Local\Microsoft\Windows\Temporary Internet Files\Content.IE5\U773BUWF\question-mark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599" y="2781300"/>
            <a:ext cx="3724839" cy="27977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9892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85800"/>
            <a:ext cx="8058150" cy="5345240"/>
          </a:xfrm>
          <a:prstGeom prst="rect">
            <a:avLst/>
          </a:prstGeom>
          <a:ln>
            <a:noFill/>
          </a:ln>
          <a:effectLst>
            <a:softEdge rad="112500"/>
          </a:effectLst>
        </p:spPr>
      </p:pic>
    </p:spTree>
    <p:extLst>
      <p:ext uri="{BB962C8B-B14F-4D97-AF65-F5344CB8AC3E}">
        <p14:creationId xmlns:p14="http://schemas.microsoft.com/office/powerpoint/2010/main" val="41898010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100" y="673100"/>
            <a:ext cx="5511800" cy="55118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643914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3800" y="1150382"/>
            <a:ext cx="1613775"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References</a:t>
            </a:r>
            <a:endParaRPr lang="en-US"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567712" y="2057400"/>
            <a:ext cx="7703776" cy="3693319"/>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hlinkClick r:id="rId2"/>
              </a:rPr>
              <a:t>https://</a:t>
            </a:r>
            <a:r>
              <a:rPr lang="en-US" dirty="0" smtClean="0">
                <a:latin typeface="Times New Roman" panose="02020603050405020304" pitchFamily="18" charset="0"/>
                <a:cs typeface="Times New Roman" panose="02020603050405020304" pitchFamily="18" charset="0"/>
                <a:hlinkClick r:id="rId2"/>
              </a:rPr>
              <a:t>www.cdc.gov/scienceambassador/documents/cystic-fibrosis-fact-sheet.pdf</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hlinkClick r:id="rId3"/>
              </a:rPr>
              <a:t>https://</a:t>
            </a:r>
            <a:r>
              <a:rPr lang="en-US" dirty="0" smtClean="0">
                <a:latin typeface="Times New Roman" panose="02020603050405020304" pitchFamily="18" charset="0"/>
                <a:cs typeface="Times New Roman" panose="02020603050405020304" pitchFamily="18" charset="0"/>
                <a:hlinkClick r:id="rId3"/>
              </a:rPr>
              <a:t>www.cdc.gov/copd/basics-about.html</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hlinkClick r:id="rId4"/>
              </a:rPr>
              <a:t>https://www.cff.org/What-is-CF/Testing/Sweat-Test</a:t>
            </a:r>
            <a:r>
              <a:rPr lang="en-US" dirty="0" smtClean="0">
                <a:latin typeface="Times New Roman" panose="02020603050405020304" pitchFamily="18" charset="0"/>
                <a:cs typeface="Times New Roman" panose="02020603050405020304" pitchFamily="18" charset="0"/>
                <a:hlinkClick r:id="rId4"/>
              </a:rPr>
              <a:t>/</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hlinkClick r:id="rId5"/>
              </a:rPr>
              <a:t>https://</a:t>
            </a:r>
            <a:r>
              <a:rPr lang="en-US" dirty="0" smtClean="0">
                <a:latin typeface="Times New Roman" panose="02020603050405020304" pitchFamily="18" charset="0"/>
                <a:cs typeface="Times New Roman" panose="02020603050405020304" pitchFamily="18" charset="0"/>
                <a:hlinkClick r:id="rId5"/>
              </a:rPr>
              <a:t>www.cdc.gov/vitalsigns/asthma/index.html</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hlinkClick r:id="rId6"/>
              </a:rPr>
              <a:t>https://</a:t>
            </a:r>
            <a:r>
              <a:rPr lang="en-US" dirty="0" smtClean="0">
                <a:latin typeface="Times New Roman" panose="02020603050405020304" pitchFamily="18" charset="0"/>
                <a:cs typeface="Times New Roman" panose="02020603050405020304" pitchFamily="18" charset="0"/>
                <a:hlinkClick r:id="rId6"/>
              </a:rPr>
              <a:t>www.ajmc.com/newsroom/cdc-study-puts-economic-burden-of-asthma</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hlinkClick r:id="rId7"/>
              </a:rPr>
              <a:t>https://www.lung.org/lung-health-and-diseases/lung-disease-lookup/emphysema</a:t>
            </a:r>
            <a:r>
              <a:rPr lang="en-US" dirty="0" smtClean="0">
                <a:latin typeface="Times New Roman" panose="02020603050405020304" pitchFamily="18" charset="0"/>
                <a:cs typeface="Times New Roman" panose="02020603050405020304" pitchFamily="18" charset="0"/>
                <a:hlinkClick r:id="rId7"/>
              </a:rPr>
              <a:t>/</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3493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2551837"/>
            <a:ext cx="6781800" cy="2677656"/>
          </a:xfrm>
          <a:prstGeom prst="rect">
            <a:avLst/>
          </a:prstGeom>
        </p:spPr>
        <p:txBody>
          <a:bodyPr wrap="square">
            <a:spAutoFit/>
          </a:bodyPr>
          <a:lstStyle/>
          <a:p>
            <a:pPr marL="342900" indent="-342900">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Code </a:t>
            </a:r>
            <a:r>
              <a:rPr lang="en-US" dirty="0">
                <a:latin typeface="Times New Roman" panose="02020603050405020304" pitchFamily="18" charset="0"/>
                <a:cs typeface="Times New Roman" panose="02020603050405020304" pitchFamily="18" charset="0"/>
              </a:rPr>
              <a:t>Blue </a:t>
            </a:r>
            <a:r>
              <a:rPr lang="en-US" dirty="0" smtClean="0">
                <a:latin typeface="Times New Roman" panose="02020603050405020304" pitchFamily="18" charset="0"/>
                <a:cs typeface="Times New Roman" panose="02020603050405020304" pitchFamily="18" charset="0"/>
              </a:rPr>
              <a:t>Team</a:t>
            </a:r>
          </a:p>
          <a:p>
            <a:pPr marL="342900" indent="-34290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 Consult </a:t>
            </a:r>
            <a:r>
              <a:rPr lang="en-US" dirty="0">
                <a:latin typeface="Times New Roman" panose="02020603050405020304" pitchFamily="18" charset="0"/>
                <a:cs typeface="Times New Roman" panose="02020603050405020304" pitchFamily="18" charset="0"/>
              </a:rPr>
              <a:t>with physicians and </a:t>
            </a:r>
            <a:r>
              <a:rPr lang="en-US" dirty="0" smtClean="0">
                <a:latin typeface="Times New Roman" panose="02020603050405020304" pitchFamily="18" charset="0"/>
                <a:cs typeface="Times New Roman" panose="02020603050405020304" pitchFamily="18" charset="0"/>
              </a:rPr>
              <a:t>RNs</a:t>
            </a:r>
          </a:p>
          <a:p>
            <a:pPr marL="342900" indent="-34290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 Manage </a:t>
            </a:r>
            <a:r>
              <a:rPr lang="en-US" dirty="0">
                <a:latin typeface="Times New Roman" panose="02020603050405020304" pitchFamily="18" charset="0"/>
                <a:cs typeface="Times New Roman" panose="02020603050405020304" pitchFamily="18" charset="0"/>
              </a:rPr>
              <a:t>ventilators and patency of </a:t>
            </a:r>
            <a:r>
              <a:rPr lang="en-US" dirty="0" smtClean="0">
                <a:latin typeface="Times New Roman" panose="02020603050405020304" pitchFamily="18" charset="0"/>
                <a:cs typeface="Times New Roman" panose="02020603050405020304" pitchFamily="18" charset="0"/>
              </a:rPr>
              <a:t>airways</a:t>
            </a:r>
          </a:p>
          <a:p>
            <a:pPr marL="342900" indent="-34290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 Pulmonary </a:t>
            </a:r>
            <a:r>
              <a:rPr lang="en-US" dirty="0">
                <a:latin typeface="Times New Roman" panose="02020603050405020304" pitchFamily="18" charset="0"/>
                <a:cs typeface="Times New Roman" panose="02020603050405020304" pitchFamily="18" charset="0"/>
              </a:rPr>
              <a:t>function </a:t>
            </a:r>
            <a:r>
              <a:rPr lang="en-US" dirty="0" smtClean="0">
                <a:latin typeface="Times New Roman" panose="02020603050405020304" pitchFamily="18" charset="0"/>
                <a:cs typeface="Times New Roman" panose="02020603050405020304" pitchFamily="18" charset="0"/>
              </a:rPr>
              <a:t>testing</a:t>
            </a:r>
          </a:p>
          <a:p>
            <a:pPr marL="342900" indent="-34290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 Patient </a:t>
            </a:r>
            <a:r>
              <a:rPr lang="en-US" dirty="0">
                <a:latin typeface="Times New Roman" panose="02020603050405020304" pitchFamily="18" charset="0"/>
                <a:cs typeface="Times New Roman" panose="02020603050405020304" pitchFamily="18" charset="0"/>
              </a:rPr>
              <a:t>education: Asthma and </a:t>
            </a:r>
            <a:r>
              <a:rPr lang="en-US" dirty="0" smtClean="0">
                <a:latin typeface="Times New Roman" panose="02020603050405020304" pitchFamily="18" charset="0"/>
                <a:cs typeface="Times New Roman" panose="02020603050405020304" pitchFamily="18" charset="0"/>
              </a:rPr>
              <a:t>smoking cessation</a:t>
            </a:r>
            <a:r>
              <a:rPr lang="en-US" dirty="0">
                <a:latin typeface="Times New Roman" panose="02020603050405020304" pitchFamily="18" charset="0"/>
                <a:cs typeface="Times New Roman" panose="02020603050405020304" pitchFamily="18" charset="0"/>
              </a:rPr>
              <a:t>.</a:t>
            </a:r>
          </a:p>
        </p:txBody>
      </p:sp>
      <p:sp>
        <p:nvSpPr>
          <p:cNvPr id="4" name="TextBox 3"/>
          <p:cNvSpPr txBox="1"/>
          <p:nvPr/>
        </p:nvSpPr>
        <p:spPr>
          <a:xfrm>
            <a:off x="2133600" y="1295400"/>
            <a:ext cx="4724400" cy="461665"/>
          </a:xfrm>
          <a:prstGeom prst="rect">
            <a:avLst/>
          </a:prstGeom>
          <a:no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Respiratory Therapists</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10887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3800" y="990600"/>
            <a:ext cx="1550424"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References</a:t>
            </a: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838200" y="2198132"/>
            <a:ext cx="8145178" cy="2862322"/>
          </a:xfrm>
          <a:prstGeom prst="rect">
            <a:avLst/>
          </a:prstGeom>
          <a:noFill/>
        </p:spPr>
        <p:txBody>
          <a:bodyPr wrap="none" rtlCol="0">
            <a:spAutoFit/>
          </a:bodyPr>
          <a:lstStyle/>
          <a:p>
            <a:r>
              <a:rPr lang="en-US" dirty="0">
                <a:hlinkClick r:id="rId2"/>
              </a:rPr>
              <a:t>http://www.aarc.org/new-cf-guidelines</a:t>
            </a:r>
            <a:r>
              <a:rPr lang="en-US" dirty="0" smtClean="0">
                <a:hlinkClick r:id="rId2"/>
              </a:rPr>
              <a:t>/</a:t>
            </a:r>
            <a:endParaRPr lang="en-US" dirty="0" smtClean="0"/>
          </a:p>
          <a:p>
            <a:endParaRPr lang="en-US" dirty="0"/>
          </a:p>
          <a:p>
            <a:r>
              <a:rPr lang="en-US" dirty="0">
                <a:hlinkClick r:id="rId3"/>
              </a:rPr>
              <a:t>https://</a:t>
            </a:r>
            <a:r>
              <a:rPr lang="en-US" dirty="0" smtClean="0">
                <a:hlinkClick r:id="rId3"/>
              </a:rPr>
              <a:t>www.cdc.gov/scienceambassador/documents/cystic-fibrosis-fact-sheet.pdf</a:t>
            </a:r>
            <a:endParaRPr lang="en-US" dirty="0" smtClean="0"/>
          </a:p>
          <a:p>
            <a:endParaRPr lang="en-US" dirty="0"/>
          </a:p>
          <a:p>
            <a:r>
              <a:rPr lang="en-US" dirty="0">
                <a:hlinkClick r:id="rId4"/>
              </a:rPr>
              <a:t>https://</a:t>
            </a:r>
            <a:r>
              <a:rPr lang="en-US" dirty="0" smtClean="0">
                <a:hlinkClick r:id="rId4"/>
              </a:rPr>
              <a:t>www.cdc.gov/rsv/about/symptoms.html</a:t>
            </a:r>
            <a:endParaRPr lang="en-US" dirty="0" smtClean="0"/>
          </a:p>
          <a:p>
            <a:endParaRPr lang="en-US" dirty="0"/>
          </a:p>
          <a:p>
            <a:r>
              <a:rPr lang="en-US" dirty="0">
                <a:hlinkClick r:id="rId5"/>
              </a:rPr>
              <a:t>https://</a:t>
            </a:r>
            <a:r>
              <a:rPr lang="en-US" dirty="0" smtClean="0">
                <a:hlinkClick r:id="rId5"/>
              </a:rPr>
              <a:t>www.cdc.gov/asthma/nacp.htm</a:t>
            </a:r>
            <a:endParaRPr lang="en-US" dirty="0" smtClean="0"/>
          </a:p>
          <a:p>
            <a:endParaRPr lang="en-US" dirty="0"/>
          </a:p>
          <a:p>
            <a:r>
              <a:rPr lang="en-US" dirty="0">
                <a:hlinkClick r:id="rId6"/>
              </a:rPr>
              <a:t>https://</a:t>
            </a:r>
            <a:r>
              <a:rPr lang="en-US" dirty="0" smtClean="0">
                <a:hlinkClick r:id="rId6"/>
              </a:rPr>
              <a:t>www.cdc.gov/women/lcod/2015/race-ethnicity/index.htm</a:t>
            </a:r>
            <a:endParaRPr lang="en-US" dirty="0" smtClean="0"/>
          </a:p>
          <a:p>
            <a:endParaRPr lang="en-US" dirty="0"/>
          </a:p>
        </p:txBody>
      </p:sp>
    </p:spTree>
    <p:extLst>
      <p:ext uri="{BB962C8B-B14F-4D97-AF65-F5344CB8AC3E}">
        <p14:creationId xmlns:p14="http://schemas.microsoft.com/office/powerpoint/2010/main" val="1225246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76800" y="1901041"/>
            <a:ext cx="3733800" cy="3970318"/>
          </a:xfrm>
          <a:prstGeom prst="rect">
            <a:avLst/>
          </a:prstGeom>
        </p:spPr>
        <p:txBody>
          <a:bodyPr wrap="square">
            <a:spAutoFit/>
          </a:bodyPr>
          <a:lstStyle/>
          <a:p>
            <a:pPr marL="285750" indent="-285750">
              <a:buFont typeface="Wingdings" panose="05000000000000000000" pitchFamily="2" charset="2"/>
              <a:buChar char="q"/>
            </a:pPr>
            <a:r>
              <a:rPr lang="en-US" dirty="0"/>
              <a:t>Blood is pumped back into the heart by the </a:t>
            </a:r>
            <a:r>
              <a:rPr lang="en-US" dirty="0" smtClean="0"/>
              <a:t>vena cava </a:t>
            </a:r>
            <a:r>
              <a:rPr lang="en-US" dirty="0"/>
              <a:t>and into the right side of the heart</a:t>
            </a:r>
            <a:r>
              <a:rPr lang="en-US" dirty="0" smtClean="0"/>
              <a:t>.</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Blood is pumped to the lungs to be freshly oxygenated and to release CO2</a:t>
            </a:r>
            <a:r>
              <a:rPr lang="en-US" dirty="0" smtClean="0"/>
              <a:t>.</a:t>
            </a:r>
          </a:p>
          <a:p>
            <a:endParaRPr lang="en-US" dirty="0"/>
          </a:p>
          <a:p>
            <a:pPr marL="285750" indent="-285750">
              <a:buFont typeface="Wingdings" panose="05000000000000000000" pitchFamily="2" charset="2"/>
              <a:buChar char="q"/>
            </a:pPr>
            <a:r>
              <a:rPr lang="en-US" dirty="0"/>
              <a:t>Blood is brought make to the heart to be pumped out by the left side of the heart</a:t>
            </a:r>
            <a:r>
              <a:rPr lang="en-US" dirty="0" smtClean="0"/>
              <a:t>.</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From there, blood is circulated to tissues and organ systems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371600"/>
            <a:ext cx="4056278" cy="5029200"/>
          </a:xfrm>
          <a:prstGeom prst="rect">
            <a:avLst/>
          </a:prstGeom>
          <a:ln>
            <a:noFill/>
          </a:ln>
          <a:effectLst>
            <a:softEdge rad="112500"/>
          </a:effectLst>
        </p:spPr>
      </p:pic>
    </p:spTree>
    <p:extLst>
      <p:ext uri="{BB962C8B-B14F-4D97-AF65-F5344CB8AC3E}">
        <p14:creationId xmlns:p14="http://schemas.microsoft.com/office/powerpoint/2010/main" val="3592691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7999" y="1373148"/>
            <a:ext cx="3216863" cy="461665"/>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Patient Population</a:t>
            </a:r>
            <a:endParaRPr lang="en-US"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2286000" y="2209800"/>
            <a:ext cx="4572000" cy="2769989"/>
          </a:xfrm>
          <a:prstGeom prst="rect">
            <a:avLst/>
          </a:prstGeom>
        </p:spPr>
        <p:txBody>
          <a:bodyPr>
            <a:spAutoFit/>
          </a:bodyPr>
          <a:lstStyle/>
          <a:p>
            <a:pPr marL="342900" indent="-34290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Asthma</a:t>
            </a:r>
          </a:p>
          <a:p>
            <a:endParaRPr lang="en-US"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COPD (Chronic Obstructive Pulmonary Disease): Emphysema &amp; Chronic </a:t>
            </a:r>
            <a:r>
              <a:rPr lang="en-US" dirty="0" smtClean="0">
                <a:latin typeface="Times New Roman" panose="02020603050405020304" pitchFamily="18" charset="0"/>
                <a:cs typeface="Times New Roman" panose="02020603050405020304" pitchFamily="18" charset="0"/>
              </a:rPr>
              <a:t>Bronchitis</a:t>
            </a:r>
          </a:p>
          <a:p>
            <a:pPr marL="342900" indent="-34290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Pneumonia</a:t>
            </a:r>
          </a:p>
          <a:p>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Lung cancer</a:t>
            </a:r>
          </a:p>
        </p:txBody>
      </p:sp>
    </p:spTree>
    <p:extLst>
      <p:ext uri="{BB962C8B-B14F-4D97-AF65-F5344CB8AC3E}">
        <p14:creationId xmlns:p14="http://schemas.microsoft.com/office/powerpoint/2010/main" val="3815039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0400" y="1295400"/>
            <a:ext cx="2637260"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Patient Population</a:t>
            </a:r>
            <a:endParaRPr lang="en-US" sz="2400" b="1" dirty="0">
              <a:latin typeface="Times New Roman" panose="02020603050405020304" pitchFamily="18" charset="0"/>
              <a:cs typeface="Times New Roman" panose="02020603050405020304" pitchFamily="18" charset="0"/>
            </a:endParaRPr>
          </a:p>
        </p:txBody>
      </p:sp>
      <p:sp>
        <p:nvSpPr>
          <p:cNvPr id="4" name="Rectangle 3"/>
          <p:cNvSpPr/>
          <p:nvPr/>
        </p:nvSpPr>
        <p:spPr>
          <a:xfrm>
            <a:off x="2286000" y="2286000"/>
            <a:ext cx="4572000" cy="2585323"/>
          </a:xfrm>
          <a:prstGeom prst="rect">
            <a:avLst/>
          </a:prstGeom>
        </p:spPr>
        <p:txBody>
          <a:bodyPr>
            <a:spAutoFit/>
          </a:bodyPr>
          <a:lstStyle/>
          <a:p>
            <a:pPr marL="342900" indent="-34290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Cystic </a:t>
            </a:r>
            <a:r>
              <a:rPr lang="en-US" dirty="0" smtClean="0">
                <a:latin typeface="Times New Roman" panose="02020603050405020304" pitchFamily="18" charset="0"/>
                <a:cs typeface="Times New Roman" panose="02020603050405020304" pitchFamily="18" charset="0"/>
              </a:rPr>
              <a:t>Fibrosis</a:t>
            </a:r>
          </a:p>
          <a:p>
            <a:endParaRPr lang="en-US"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Tuberculosis</a:t>
            </a:r>
          </a:p>
          <a:p>
            <a:endParaRPr lang="en-US"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Influenza</a:t>
            </a:r>
          </a:p>
          <a:p>
            <a:endParaRPr lang="en-US"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Respiratory Syncytial </a:t>
            </a:r>
            <a:r>
              <a:rPr lang="en-US" dirty="0" smtClean="0">
                <a:latin typeface="Times New Roman" panose="02020603050405020304" pitchFamily="18" charset="0"/>
                <a:cs typeface="Times New Roman" panose="02020603050405020304" pitchFamily="18" charset="0"/>
              </a:rPr>
              <a:t>Virus</a:t>
            </a:r>
          </a:p>
          <a:p>
            <a:endParaRPr lang="en-US"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Sleep Apnea</a:t>
            </a:r>
          </a:p>
        </p:txBody>
      </p:sp>
    </p:spTree>
    <p:extLst>
      <p:ext uri="{BB962C8B-B14F-4D97-AF65-F5344CB8AC3E}">
        <p14:creationId xmlns:p14="http://schemas.microsoft.com/office/powerpoint/2010/main" val="1737381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1095375"/>
            <a:ext cx="2338910"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Code Blue Team</a:t>
            </a:r>
            <a:endParaRPr lang="en-US" sz="2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381000" y="2514600"/>
            <a:ext cx="5105400" cy="2585323"/>
          </a:xfrm>
          <a:prstGeom prst="rect">
            <a:avLst/>
          </a:prstGeom>
        </p:spPr>
        <p:txBody>
          <a:bodyPr wrap="square">
            <a:spAutoFit/>
          </a:bodyPr>
          <a:lstStyle/>
          <a:p>
            <a:pPr marL="285750" indent="-285750">
              <a:buFont typeface="Wingdings" panose="05000000000000000000" pitchFamily="2" charset="2"/>
              <a:buChar char="q"/>
            </a:pPr>
            <a:endParaRPr lang="en-US" dirty="0" smtClean="0"/>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1</a:t>
            </a:r>
            <a:r>
              <a:rPr lang="en-US" baseline="30000" dirty="0" smtClean="0">
                <a:latin typeface="Times New Roman" panose="02020603050405020304" pitchFamily="18" charset="0"/>
                <a:cs typeface="Times New Roman" panose="02020603050405020304" pitchFamily="18" charset="0"/>
              </a:rPr>
              <a:t>st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responders in rapid responding, respiratory arrest, a full arrest, or </a:t>
            </a:r>
            <a:r>
              <a:rPr lang="en-US" dirty="0" smtClean="0">
                <a:latin typeface="Times New Roman" panose="02020603050405020304" pitchFamily="18" charset="0"/>
                <a:cs typeface="Times New Roman" panose="02020603050405020304" pitchFamily="18" charset="0"/>
              </a:rPr>
              <a:t>trauma</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Airway </a:t>
            </a:r>
            <a:r>
              <a:rPr lang="en-US" dirty="0" smtClean="0">
                <a:latin typeface="Times New Roman" panose="02020603050405020304" pitchFamily="18" charset="0"/>
                <a:cs typeface="Times New Roman" panose="02020603050405020304" pitchFamily="18" charset="0"/>
              </a:rPr>
              <a:t>protection</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CPR</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Initiation of ventilator and </a:t>
            </a:r>
            <a:r>
              <a:rPr lang="en-US" dirty="0" smtClean="0">
                <a:latin typeface="Times New Roman" panose="02020603050405020304" pitchFamily="18" charset="0"/>
                <a:cs typeface="Times New Roman" panose="02020603050405020304" pitchFamily="18" charset="0"/>
              </a:rPr>
              <a:t>maintenance</a:t>
            </a:r>
            <a:endParaRPr lang="en-US" dirty="0">
              <a:latin typeface="Times New Roman" panose="02020603050405020304" pitchFamily="18" charset="0"/>
              <a:cs typeface="Times New Roman" panose="02020603050405020304" pitchFamily="18" charset="0"/>
            </a:endParaRPr>
          </a:p>
        </p:txBody>
      </p:sp>
      <p:pic>
        <p:nvPicPr>
          <p:cNvPr id="4" name="Content Placeholder 4"/>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tretch>
            <a:fillRect/>
          </a:stretch>
        </p:blipFill>
        <p:spPr>
          <a:xfrm>
            <a:off x="5638800" y="2133600"/>
            <a:ext cx="2514600" cy="3788664"/>
          </a:xfrm>
          <a:prstGeom prst="rect">
            <a:avLst/>
          </a:prstGeom>
          <a:ln>
            <a:noFill/>
          </a:ln>
          <a:effectLst>
            <a:softEdge rad="112500"/>
          </a:effectLst>
        </p:spPr>
      </p:pic>
    </p:spTree>
    <p:extLst>
      <p:ext uri="{BB962C8B-B14F-4D97-AF65-F5344CB8AC3E}">
        <p14:creationId xmlns:p14="http://schemas.microsoft.com/office/powerpoint/2010/main" val="3049294183"/>
      </p:ext>
    </p:extLst>
  </p:cSld>
  <p:clrMapOvr>
    <a:masterClrMapping/>
  </p:clrMapOvr>
</p:sld>
</file>

<file path=ppt/theme/theme1.xml><?xml version="1.0" encoding="utf-8"?>
<a:theme xmlns:a="http://schemas.openxmlformats.org/drawingml/2006/main" name="Tradeshow">
  <a:themeElements>
    <a:clrScheme name="Tradeshow">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TM01859861[[fn=Tradeshow]]</Template>
  <TotalTime>6580</TotalTime>
  <Words>1868</Words>
  <Application>Microsoft Office PowerPoint</Application>
  <PresentationFormat>On-screen Show (4:3)</PresentationFormat>
  <Paragraphs>387</Paragraphs>
  <Slides>50</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8" baseType="lpstr">
      <vt:lpstr>Arial</vt:lpstr>
      <vt:lpstr>Arial Black</vt:lpstr>
      <vt:lpstr>Calibri</vt:lpstr>
      <vt:lpstr>Candara</vt:lpstr>
      <vt:lpstr>Times New Roman</vt:lpstr>
      <vt:lpstr>Wingdings</vt:lpstr>
      <vt:lpstr>Tradeshow</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Franciscan Alliance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FAIS</dc:creator>
  <cp:lastModifiedBy>Brittany Drakos</cp:lastModifiedBy>
  <cp:revision>77</cp:revision>
  <dcterms:created xsi:type="dcterms:W3CDTF">2018-10-03T15:44:55Z</dcterms:created>
  <dcterms:modified xsi:type="dcterms:W3CDTF">2018-10-25T20:58:25Z</dcterms:modified>
</cp:coreProperties>
</file>