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a:p>
        </p:txBody>
      </p:sp>
      <p:sp>
        <p:nvSpPr>
          <p:cNvPr id="30" name="Shape 3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a:p>
        </p:txBody>
      </p:sp>
      <p:sp>
        <p:nvSpPr>
          <p:cNvPr id="36" name="Shape 36"/>
          <p:cNvSpPr/>
          <p:nvPr>
            <p:ph type="body" sz="quarter" idx="1"/>
          </p:nvPr>
        </p:nvSpPr>
        <p:spPr>
          <a:prstGeom prst="rect">
            <a:avLst/>
          </a:prstGeom>
        </p:spPr>
        <p:txBody>
          <a:bodyPr/>
          <a:lstStyle>
            <a:lvl1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lvl1pPr>
          </a:lstStyle>
          <a:p>
            <a:pPr/>
            <a:r>
              <a:t>Although many studies have been conducted to reveal different learning style patterns, perhaps the easiest to understand is that of Dr. Howard Gardner, who wrote a number of books about his theory of multiple intelligences.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Arial"/>
                <a:ea typeface="Arial"/>
                <a:cs typeface="Arial"/>
                <a:sym typeface="Arial"/>
              </a:rPr>
              <a:t>In Custureri, Mary.  </a:t>
            </a:r>
            <a:r>
              <a:rPr i="1" sz="1200">
                <a:uFill>
                  <a:solidFill>
                    <a:srgbClr val="000000"/>
                  </a:solidFill>
                </a:uFill>
                <a:latin typeface="Arial"/>
                <a:ea typeface="Arial"/>
                <a:cs typeface="Arial"/>
                <a:sym typeface="Arial"/>
              </a:rPr>
              <a:t>Strategies: Helping all Students Succeed.  </a:t>
            </a:r>
            <a:r>
              <a:rPr sz="1200">
                <a:uFill>
                  <a:solidFill>
                    <a:srgbClr val="000000"/>
                  </a:solidFill>
                </a:uFill>
                <a:latin typeface="Arial"/>
                <a:ea typeface="Arial"/>
                <a:cs typeface="Arial"/>
                <a:sym typeface="Arial"/>
              </a:rPr>
              <a:t>Washington, D.C.: NCTE, 2004)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 name="Shape 46"/>
          <p:cNvSpPr/>
          <p:nvPr>
            <p:ph type="sldImg"/>
          </p:nvPr>
        </p:nvSpPr>
        <p:spPr>
          <a:prstGeom prst="rect">
            <a:avLst/>
          </a:prstGeom>
        </p:spPr>
        <p:txBody>
          <a:bodyPr/>
          <a:lstStyle/>
          <a:p>
            <a:pPr/>
          </a:p>
        </p:txBody>
      </p:sp>
      <p:sp>
        <p:nvSpPr>
          <p:cNvPr id="47" name="Shape 47"/>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These are some of the main intelligences referred to by Gardner.  Note how each intelligence has manifested itself in many ways.</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Can you think of any other people in the news today who seem to possess these intelligences strongly?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lvl1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lvl1pPr>
          </a:lstStyle>
          <a:p>
            <a:pPr/>
            <a:r>
              <a:t>People possessing spatial intelligence seem better able to visualize patterns.  They make good artists, architects, surgeons, sculptors, navigators and pilots.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lvl1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lvl1pPr>
          </a:lstStyle>
          <a:p>
            <a:pPr/>
            <a:r>
              <a:t>People with musical intelligence can be found in musical fields as composers, singers, musicians and  as critics who appreciate music.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a:p>
        </p:txBody>
      </p:sp>
      <p:sp>
        <p:nvSpPr>
          <p:cNvPr id="89" name="Shape 89"/>
          <p:cNvSpPr/>
          <p:nvPr>
            <p:ph type="body" sz="quarter" idx="1"/>
          </p:nvPr>
        </p:nvSpPr>
        <p:spPr>
          <a:prstGeom prst="rect">
            <a:avLst/>
          </a:prstGeom>
        </p:spPr>
        <p:txBody>
          <a:bodyPr/>
          <a:lstStyle>
            <a:lvl1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lvl1pPr>
          </a:lstStyle>
          <a:p>
            <a:pPr/>
            <a:r>
              <a:t>Everyone possesses some kinesthetic intelligence.  However, people in sports, dancing, acting, technology and crafts possess this to a strong degree.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What about these intelligences?  What does this all mean?</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First of all, no one intelligence is more important than the others.</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Although the academic field  usually places  strong emphasis on mathematical and linguistic intelligence, there are different kinds of “smart” that are equally important.  </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What would happen in the world if we emphasized only two kinds of intelligence?  We would be much poorer:  no musicians, architects, sports people, technology…</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We need to know that all intelligences should be appreciated.  Also, we all possess each intelligence to some degree, and we can increase each intelligence somewhat with exposure and practice; otherwise we might not develop the intelligence strengths that we have.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We should use our intelligences and appreciate them to strengthen them when we think, act, see, listen.  </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We should use our strengths by utilizing any media that we have to strengthen our learning in our own style.  If we are kinesthetic, we could use this strength to learn by doing.  If we possess linguistic intelligence and learn also through hearing, we could utilize strategies and technology to help us learn.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Students can use movies to reinforce learning if they are visual/auditory.</a:t>
            </a:r>
          </a:p>
          <a:p>
            <a:pPr marL="40639" marR="40639" defTabSz="914400">
              <a:spcBef>
                <a:spcPts val="400"/>
              </a:spcBef>
              <a:buClr>
                <a:srgbClr val="000000"/>
              </a:buClr>
              <a:buFont typeface="Arial"/>
              <a:defRPr sz="1200">
                <a:uFill>
                  <a:solidFill>
                    <a:srgbClr val="000000"/>
                  </a:solidFill>
                </a:uFill>
                <a:latin typeface="Arial"/>
                <a:ea typeface="Arial"/>
                <a:cs typeface="Arial"/>
                <a:sym typeface="Arial"/>
              </a:defRPr>
            </a:pPr>
            <a:r>
              <a:t>Students can use computers to reinforce memory  (kinesthetic)</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cean">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20" name="Shape"/>
          <p:cNvSpPr/>
          <p:nvPr/>
        </p:nvSpPr>
        <p:spPr>
          <a:xfrm>
            <a:off x="285750" y="2803525"/>
            <a:ext cx="0" cy="3035300"/>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lnTo>
                  <a:pt x="0" y="68"/>
                </a:lnTo>
                <a:lnTo>
                  <a:pt x="0" y="68"/>
                </a:lnTo>
                <a:lnTo>
                  <a:pt x="0" y="678"/>
                </a:lnTo>
                <a:lnTo>
                  <a:pt x="0" y="21600"/>
                </a:lnTo>
                <a:lnTo>
                  <a:pt x="0" y="21600"/>
                </a:lnTo>
                <a:lnTo>
                  <a:pt x="0" y="0"/>
                </a:lnTo>
                <a:lnTo>
                  <a:pt x="0" y="0"/>
                </a:lnTo>
                <a:close/>
              </a:path>
            </a:pathLst>
          </a:custGeom>
          <a:solidFill>
            <a:srgbClr val="7BC233"/>
          </a:solidFill>
        </p:spPr>
        <p:txBody>
          <a:bodyPr lIns="50800" tIns="50800" rIns="50800" bIns="50800" anchor="ctr"/>
          <a:lstStyle/>
          <a:p>
            <a:pPr/>
          </a:p>
        </p:txBody>
      </p:sp>
      <p:sp>
        <p:nvSpPr>
          <p:cNvPr id="21" name="Title Text"/>
          <p:cNvSpPr txBox="1"/>
          <p:nvPr>
            <p:ph type="title"/>
          </p:nvPr>
        </p:nvSpPr>
        <p:spPr>
          <a:xfrm>
            <a:off x="685800" y="282575"/>
            <a:ext cx="7772400" cy="3146425"/>
          </a:xfrm>
          <a:prstGeom prst="rect">
            <a:avLst/>
          </a:prstGeom>
        </p:spPr>
        <p:txBody>
          <a:bodyPr anchor="b"/>
          <a:lstStyle>
            <a:lvl1pPr algn="ctr"/>
          </a:lstStyle>
          <a:p>
            <a:pPr/>
            <a:r>
              <a:t>Title Text</a:t>
            </a:r>
          </a:p>
        </p:txBody>
      </p:sp>
      <p:sp>
        <p:nvSpPr>
          <p:cNvPr id="22" name="Body Level One…"/>
          <p:cNvSpPr txBox="1"/>
          <p:nvPr>
            <p:ph type="body" sz="half" idx="1"/>
          </p:nvPr>
        </p:nvSpPr>
        <p:spPr>
          <a:xfrm>
            <a:off x="1371600" y="3886200"/>
            <a:ext cx="6400800" cy="2971800"/>
          </a:xfrm>
          <a:prstGeom prst="rect">
            <a:avLst/>
          </a:prstGeom>
        </p:spPr>
        <p:txBody>
          <a:bodyPr/>
          <a:lstStyle>
            <a:lvl1pPr marL="40639" indent="0" algn="ctr">
              <a:buSzTx/>
              <a:buNone/>
            </a:lvl1pPr>
            <a:lvl2pPr marL="497840" indent="0" algn="ctr">
              <a:buSzTx/>
              <a:buNone/>
            </a:lvl2pPr>
            <a:lvl3pPr marL="955039" indent="0" algn="ctr">
              <a:buSzTx/>
              <a:buNone/>
            </a:lvl3pPr>
            <a:lvl4pPr marL="1412239" indent="0" algn="ctr">
              <a:buSzTx/>
              <a:buNone/>
            </a:lvl4pPr>
            <a:lvl5pPr marL="1869439" indent="0" algn="ctr">
              <a:buSzTx/>
              <a:buFont typeface="Wingdings"/>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slideLayout" Target="../slideLayouts/slideLayout1.xml"/><Relationship Id="rId4"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63500"/>
            <a:ext cx="8229600" cy="184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txBox="1"/>
          <p:nvPr>
            <p:ph type="body" idx="1"/>
          </p:nvPr>
        </p:nvSpPr>
        <p:spPr>
          <a:xfrm>
            <a:off x="457200" y="1905000"/>
            <a:ext cx="8229600" cy="495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lr>
                <a:srgbClr val="FFFFFF"/>
              </a:buClr>
              <a:buSzPct val="100000"/>
              <a:buChar char="–"/>
              <a:defRPr sz="2800"/>
            </a:lvl2pPr>
            <a:lvl3pPr marL="1183639" indent="-228600">
              <a:spcBef>
                <a:spcPts val="500"/>
              </a:spcBef>
              <a:defRPr sz="2400"/>
            </a:lvl3pPr>
            <a:lvl4pPr marL="1640839" indent="-228600">
              <a:spcBef>
                <a:spcPts val="400"/>
              </a:spcBef>
              <a:buClr>
                <a:srgbClr val="FFFFFF"/>
              </a:buClr>
              <a:buSzPct val="100000"/>
              <a:buChar char="–"/>
              <a:defRPr sz="2000"/>
            </a:lvl4pPr>
            <a:lvl5pPr marL="2098039" indent="-228600">
              <a:spcBef>
                <a:spcPts val="400"/>
              </a:spcBef>
              <a:buSzPct val="80000"/>
              <a:buFontTx/>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463966" y="6422491"/>
            <a:ext cx="312068" cy="298985"/>
          </a:xfrm>
          <a:prstGeom prst="rect">
            <a:avLst/>
          </a:prstGeom>
          <a:ln w="12700">
            <a:miter lim="400000"/>
          </a:ln>
        </p:spPr>
        <p:txBody>
          <a:bodyPr wrap="none" lIns="50800" tIns="50800" rIns="50800" bIns="50800" anchor="b">
            <a:spAutoFit/>
          </a:bodyPr>
          <a:lstStyle>
            <a:lvl1pPr marL="0" marR="0" algn="ctr" defTabSz="584200">
              <a:defRPr sz="1400">
                <a:effectLst>
                  <a:outerShdw sx="100000" sy="100000" kx="0" ky="0" algn="b" rotWithShape="0" blurRad="12700" dist="25400" dir="2700000">
                    <a:srgbClr val="000000"/>
                  </a:outerShdw>
                </a:effectLs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Lst>
  <p:transition xmlns:p14="http://schemas.microsoft.com/office/powerpoint/2010/main" spd="med" advClick="1"/>
  <p:txStyles>
    <p:titleStyle>
      <a:lvl1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1pPr>
      <a:lvl2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2pPr>
      <a:lvl3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3pPr>
      <a:lvl4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4pPr>
      <a:lvl5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5pPr>
      <a:lvl6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6pPr>
      <a:lvl7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7pPr>
      <a:lvl8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8pPr>
      <a:lvl9pPr marL="40639" marR="40639"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9pPr>
    </p:titleStyle>
    <p:bodyStyle>
      <a:lvl1pPr marL="383540" marR="40639" indent="-34290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1pPr>
      <a:lvl2pPr marL="824411" marR="40639" indent="-326571"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2pPr>
      <a:lvl3pPr marL="1259839" marR="40639" indent="-30480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3pPr>
      <a:lvl4pPr marL="1778000" marR="40639" indent="-36576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4pPr>
      <a:lvl5pPr marL="2235200" marR="40639" indent="-36576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5pPr>
      <a:lvl6pPr marL="2235200" marR="40639" indent="-36576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6pPr>
      <a:lvl7pPr marL="2235200" marR="40639" indent="-36576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7pPr>
      <a:lvl8pPr marL="2235200" marR="40639" indent="-36576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8pPr>
      <a:lvl9pPr marL="2235200" marR="40639" indent="-365760" algn="l" defTabSz="914400" rtl="0" latinLnBrk="0">
        <a:lnSpc>
          <a:spcPct val="100000"/>
        </a:lnSpc>
        <a:spcBef>
          <a:spcPts val="700"/>
        </a:spcBef>
        <a:spcAft>
          <a:spcPts val="0"/>
        </a:spcAft>
        <a:buClr>
          <a:srgbClr val="FFD300"/>
        </a:buClr>
        <a:buSzPct val="120000"/>
        <a:buFont typeface="Tahoma"/>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
            <a:solidFill>
              <a:srgbClr val="FFFFFF"/>
            </a:solidFill>
          </a:uFill>
          <a:latin typeface="+mn-lt"/>
          <a:ea typeface="+mn-ea"/>
          <a:cs typeface="+mn-cs"/>
          <a:sym typeface="Tahom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1pPr>
      <a:lvl2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2pPr>
      <a:lvl3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3pPr>
      <a:lvl4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4pPr>
      <a:lvl5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5pPr>
      <a:lvl6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6pPr>
      <a:lvl7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7pPr>
      <a:lvl8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8pPr>
      <a:lvl9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 name="Shape"/>
          <p:cNvSpPr/>
          <p:nvPr/>
        </p:nvSpPr>
        <p:spPr>
          <a:xfrm>
            <a:off x="285750" y="2803525"/>
            <a:ext cx="0" cy="3035300"/>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lnTo>
                  <a:pt x="0" y="68"/>
                </a:lnTo>
                <a:lnTo>
                  <a:pt x="0" y="68"/>
                </a:lnTo>
                <a:lnTo>
                  <a:pt x="0" y="678"/>
                </a:lnTo>
                <a:lnTo>
                  <a:pt x="0" y="21600"/>
                </a:lnTo>
                <a:lnTo>
                  <a:pt x="0" y="21600"/>
                </a:lnTo>
                <a:lnTo>
                  <a:pt x="0" y="0"/>
                </a:lnTo>
                <a:lnTo>
                  <a:pt x="0" y="0"/>
                </a:lnTo>
                <a:close/>
              </a:path>
            </a:pathLst>
          </a:custGeom>
          <a:solidFill>
            <a:srgbClr val="7BC233"/>
          </a:solidFill>
        </p:spPr>
        <p:txBody>
          <a:bodyPr lIns="50800" tIns="50800" rIns="50800" bIns="50800" anchor="ctr"/>
          <a:lstStyle/>
          <a:p>
            <a:pPr/>
          </a:p>
        </p:txBody>
      </p:sp>
      <p:sp>
        <p:nvSpPr>
          <p:cNvPr id="33" name="LEARNING DIFFERENCES: Multiple Intelligences  (Dr. Howard Gardner theory) Learning Styles"/>
          <p:cNvSpPr txBox="1"/>
          <p:nvPr>
            <p:ph type="title"/>
          </p:nvPr>
        </p:nvSpPr>
        <p:spPr>
          <a:xfrm>
            <a:off x="622300" y="50800"/>
            <a:ext cx="9144000" cy="3429000"/>
          </a:xfrm>
          <a:prstGeom prst="rect">
            <a:avLst/>
          </a:prstGeom>
        </p:spPr>
        <p:txBody>
          <a:bodyPr/>
          <a:lstStyle/>
          <a:p>
            <a:pPr/>
            <a:r>
              <a:t>LEARNING DIFFERENCES:</a:t>
            </a:r>
            <a:br/>
            <a:r>
              <a:rPr sz="3600"/>
              <a:t>Multiple Intelligences </a:t>
            </a:r>
            <a:br>
              <a:rPr sz="3600"/>
            </a:br>
            <a:r>
              <a:rPr sz="3600"/>
              <a:t>(Dr. Howard Gardner theory)</a:t>
            </a:r>
            <a:br>
              <a:rPr sz="3600"/>
            </a:br>
            <a:r>
              <a:rPr sz="3600"/>
              <a:t>Learning Styles </a:t>
            </a:r>
          </a:p>
        </p:txBody>
      </p:sp>
      <p:sp>
        <p:nvSpPr>
          <p:cNvPr id="34" name="Dr. Mary Custureri"/>
          <p:cNvSpPr txBox="1"/>
          <p:nvPr>
            <p:ph type="body" sz="half" idx="1"/>
          </p:nvPr>
        </p:nvSpPr>
        <p:spPr>
          <a:prstGeom prst="rect">
            <a:avLst/>
          </a:prstGeom>
        </p:spPr>
        <p:txBody>
          <a:bodyPr/>
          <a:lstStyle/>
          <a:p>
            <a:pPr/>
            <a:r>
              <a:t>Dr. Mary Custureri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NATURALIST"/>
          <p:cNvSpPr txBox="1"/>
          <p:nvPr>
            <p:ph type="title"/>
          </p:nvPr>
        </p:nvSpPr>
        <p:spPr>
          <a:xfrm>
            <a:off x="457200" y="292100"/>
            <a:ext cx="8229600" cy="1384300"/>
          </a:xfrm>
          <a:prstGeom prst="rect">
            <a:avLst/>
          </a:prstGeom>
          <a:solidFill>
            <a:srgbClr val="021EAA"/>
          </a:solidFill>
        </p:spPr>
        <p:txBody>
          <a:bodyPr/>
          <a:lstStyle/>
          <a:p>
            <a:pPr/>
            <a:r>
              <a:t>NATURALIST</a:t>
            </a:r>
          </a:p>
        </p:txBody>
      </p:sp>
      <p:sp>
        <p:nvSpPr>
          <p:cNvPr id="111" name="Environmentalist…"/>
          <p:cNvSpPr txBox="1"/>
          <p:nvPr>
            <p:ph type="body" sz="half" idx="1"/>
          </p:nvPr>
        </p:nvSpPr>
        <p:spPr>
          <a:xfrm>
            <a:off x="457200" y="1905000"/>
            <a:ext cx="4038600" cy="4114800"/>
          </a:xfrm>
          <a:prstGeom prst="rect">
            <a:avLst/>
          </a:prstGeom>
          <a:solidFill>
            <a:srgbClr val="021EAA"/>
          </a:solidFill>
        </p:spPr>
        <p:txBody>
          <a:bodyPr/>
          <a:lstStyle/>
          <a:p>
            <a:pPr marL="340677" indent="-300037">
              <a:defRPr sz="2800"/>
            </a:pPr>
            <a:r>
              <a:t>Environmentalist</a:t>
            </a:r>
          </a:p>
          <a:p>
            <a:pPr marL="340677" indent="-300037">
              <a:defRPr sz="2800"/>
            </a:pPr>
            <a:r>
              <a:t>Biologist</a:t>
            </a:r>
          </a:p>
          <a:p>
            <a:pPr marL="340677" indent="-300037">
              <a:defRPr sz="2800"/>
            </a:pPr>
            <a:r>
              <a:t>Gardner</a:t>
            </a:r>
          </a:p>
          <a:p>
            <a:pPr marL="340677" indent="-300037">
              <a:defRPr sz="2800"/>
            </a:pPr>
            <a:r>
              <a:t>Landscape artist</a:t>
            </a:r>
          </a:p>
          <a:p>
            <a:pPr marL="340677" indent="-300037">
              <a:defRPr sz="2800"/>
            </a:pPr>
            <a:r>
              <a:t>Conservationist</a:t>
            </a:r>
          </a:p>
        </p:txBody>
      </p:sp>
      <p:pic>
        <p:nvPicPr>
          <p:cNvPr id="112" name="j0233111.pdf" descr="j0233111.pdf"/>
          <p:cNvPicPr>
            <a:picLocks noChangeAspect="0"/>
          </p:cNvPicPr>
          <p:nvPr/>
        </p:nvPicPr>
        <p:blipFill>
          <a:blip r:embed="rId2">
            <a:extLst/>
          </a:blip>
          <a:stretch>
            <a:fillRect/>
          </a:stretch>
        </p:blipFill>
        <p:spPr>
          <a:xfrm>
            <a:off x="5680075" y="1905000"/>
            <a:ext cx="1973263" cy="1981200"/>
          </a:xfrm>
          <a:prstGeom prst="rect">
            <a:avLst/>
          </a:prstGeom>
          <a:ln w="12700">
            <a:miter lim="400000"/>
          </a:ln>
        </p:spPr>
      </p:pic>
      <p:pic>
        <p:nvPicPr>
          <p:cNvPr id="113" name="j0150152.pdf" descr="j0150152.pdf"/>
          <p:cNvPicPr>
            <a:picLocks noChangeAspect="0"/>
          </p:cNvPicPr>
          <p:nvPr/>
        </p:nvPicPr>
        <p:blipFill>
          <a:blip r:embed="rId3">
            <a:extLst/>
          </a:blip>
          <a:stretch>
            <a:fillRect/>
          </a:stretch>
        </p:blipFill>
        <p:spPr>
          <a:xfrm>
            <a:off x="5345112" y="4038600"/>
            <a:ext cx="2644776" cy="19812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Value of each intelligence:"/>
          <p:cNvSpPr txBox="1"/>
          <p:nvPr>
            <p:ph type="title"/>
          </p:nvPr>
        </p:nvSpPr>
        <p:spPr>
          <a:prstGeom prst="rect">
            <a:avLst/>
          </a:prstGeom>
        </p:spPr>
        <p:txBody>
          <a:bodyPr/>
          <a:lstStyle/>
          <a:p>
            <a:pPr/>
            <a:r>
              <a:t>Value of each intelligence:</a:t>
            </a:r>
          </a:p>
        </p:txBody>
      </p:sp>
      <p:sp>
        <p:nvSpPr>
          <p:cNvPr id="116" name="All intelligences equal…"/>
          <p:cNvSpPr txBox="1"/>
          <p:nvPr>
            <p:ph type="body" idx="1"/>
          </p:nvPr>
        </p:nvSpPr>
        <p:spPr>
          <a:xfrm>
            <a:off x="457200" y="1905000"/>
            <a:ext cx="8229600" cy="4114800"/>
          </a:xfrm>
          <a:prstGeom prst="rect">
            <a:avLst/>
          </a:prstGeom>
          <a:solidFill>
            <a:srgbClr val="021EAA"/>
          </a:solidFill>
        </p:spPr>
        <p:txBody>
          <a:bodyPr/>
          <a:lstStyle/>
          <a:p>
            <a:pPr marL="340677" indent="-300037">
              <a:lnSpc>
                <a:spcPct val="90000"/>
              </a:lnSpc>
              <a:defRPr sz="2800"/>
            </a:pPr>
            <a:r>
              <a:t>All intelligences equal</a:t>
            </a:r>
          </a:p>
          <a:p>
            <a:pPr marL="340677" indent="-300037">
              <a:lnSpc>
                <a:spcPct val="90000"/>
              </a:lnSpc>
              <a:defRPr sz="2800"/>
            </a:pPr>
            <a:r>
              <a:t>We have different kinds of smart</a:t>
            </a:r>
          </a:p>
          <a:p>
            <a:pPr marL="340677" indent="-300037">
              <a:lnSpc>
                <a:spcPct val="90000"/>
              </a:lnSpc>
              <a:defRPr sz="2800"/>
            </a:pPr>
            <a:r>
              <a:t>We can develop other intelligences</a:t>
            </a:r>
          </a:p>
          <a:p>
            <a:pPr marL="340677" indent="-300037">
              <a:lnSpc>
                <a:spcPct val="90000"/>
              </a:lnSpc>
              <a:defRPr sz="2800"/>
            </a:pPr>
            <a:r>
              <a:t>If one is not appreciated for his intelligence, what happens?</a:t>
            </a:r>
          </a:p>
          <a:p>
            <a:pPr marL="340677" indent="-300037">
              <a:lnSpc>
                <a:spcPct val="90000"/>
              </a:lnSpc>
              <a:defRPr sz="2800"/>
            </a:pPr>
            <a:r>
              <a:t>If one does not develop his intelligence, what happens?</a:t>
            </a:r>
          </a:p>
          <a:p>
            <a:pPr marL="340677" indent="-300037">
              <a:lnSpc>
                <a:spcPct val="90000"/>
              </a:lnSpc>
              <a:defRPr sz="2800"/>
            </a:pPr>
            <a:r>
              <a:t>What happens if only a few kinds of intelligence are predominant in the population?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Interaction with learning"/>
          <p:cNvSpPr txBox="1"/>
          <p:nvPr>
            <p:ph type="title"/>
          </p:nvPr>
        </p:nvSpPr>
        <p:spPr>
          <a:xfrm>
            <a:off x="457200" y="292100"/>
            <a:ext cx="8229600" cy="1384300"/>
          </a:xfrm>
          <a:prstGeom prst="rect">
            <a:avLst/>
          </a:prstGeom>
          <a:solidFill>
            <a:srgbClr val="021EAA"/>
          </a:solidFill>
        </p:spPr>
        <p:txBody>
          <a:bodyPr/>
          <a:lstStyle/>
          <a:p>
            <a:pPr/>
            <a:r>
              <a:t>Interaction with learning</a:t>
            </a:r>
          </a:p>
        </p:txBody>
      </p:sp>
      <p:sp>
        <p:nvSpPr>
          <p:cNvPr id="121" name="Thinking…"/>
          <p:cNvSpPr txBox="1"/>
          <p:nvPr>
            <p:ph type="body" idx="1"/>
          </p:nvPr>
        </p:nvSpPr>
        <p:spPr>
          <a:xfrm>
            <a:off x="457200" y="1905000"/>
            <a:ext cx="8229600" cy="4114800"/>
          </a:xfrm>
          <a:prstGeom prst="rect">
            <a:avLst/>
          </a:prstGeom>
          <a:solidFill>
            <a:srgbClr val="021EAA"/>
          </a:solidFill>
        </p:spPr>
        <p:txBody>
          <a:bodyPr/>
          <a:lstStyle/>
          <a:p>
            <a:pPr/>
            <a:r>
              <a:t>Thinking</a:t>
            </a:r>
          </a:p>
          <a:p>
            <a:pPr/>
            <a:r>
              <a:t>Doing</a:t>
            </a:r>
          </a:p>
          <a:p>
            <a:pPr/>
            <a:r>
              <a:t>Seeing</a:t>
            </a:r>
          </a:p>
          <a:p>
            <a:pPr/>
            <a:r>
              <a:t>Listening</a:t>
            </a:r>
          </a:p>
          <a:p>
            <a:pPr/>
            <a:r>
              <a:t>CD roms, computers, movies, maps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Capitalizing on one’s intelligence"/>
          <p:cNvSpPr txBox="1"/>
          <p:nvPr>
            <p:ph type="title"/>
          </p:nvPr>
        </p:nvSpPr>
        <p:spPr>
          <a:xfrm>
            <a:off x="457200" y="292100"/>
            <a:ext cx="8229600" cy="1384300"/>
          </a:xfrm>
          <a:prstGeom prst="rect">
            <a:avLst/>
          </a:prstGeom>
          <a:solidFill>
            <a:srgbClr val="021EAA"/>
          </a:solidFill>
        </p:spPr>
        <p:txBody>
          <a:bodyPr/>
          <a:lstStyle/>
          <a:p>
            <a:pPr/>
            <a:r>
              <a:t>Capitalizing on one’s intelligence</a:t>
            </a:r>
          </a:p>
        </p:txBody>
      </p:sp>
      <p:sp>
        <p:nvSpPr>
          <p:cNvPr id="126" name="An intelligence is a strength.…"/>
          <p:cNvSpPr txBox="1"/>
          <p:nvPr>
            <p:ph type="body" idx="1"/>
          </p:nvPr>
        </p:nvSpPr>
        <p:spPr>
          <a:xfrm>
            <a:off x="457200" y="1905000"/>
            <a:ext cx="8229600" cy="4114800"/>
          </a:xfrm>
          <a:prstGeom prst="rect">
            <a:avLst/>
          </a:prstGeom>
          <a:solidFill>
            <a:srgbClr val="021EAA"/>
          </a:solidFill>
        </p:spPr>
        <p:txBody>
          <a:bodyPr/>
          <a:lstStyle/>
          <a:p>
            <a:pPr/>
            <a:r>
              <a:t>An intelligence is a strength.</a:t>
            </a:r>
          </a:p>
          <a:p>
            <a:pPr/>
            <a:r>
              <a:t>Use it as an approach to learning.</a:t>
            </a:r>
          </a:p>
          <a:p>
            <a:pPr/>
            <a:r>
              <a:t>Use it for projects.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ENHANCE YOUR LEARNING"/>
          <p:cNvSpPr txBox="1"/>
          <p:nvPr>
            <p:ph type="title"/>
          </p:nvPr>
        </p:nvSpPr>
        <p:spPr>
          <a:xfrm>
            <a:off x="457200" y="292100"/>
            <a:ext cx="8229600" cy="1384300"/>
          </a:xfrm>
          <a:prstGeom prst="rect">
            <a:avLst/>
          </a:prstGeom>
          <a:solidFill>
            <a:srgbClr val="021EAA"/>
          </a:solidFill>
        </p:spPr>
        <p:txBody>
          <a:bodyPr/>
          <a:lstStyle/>
          <a:p>
            <a:pPr/>
            <a:r>
              <a:t>ENHANCE YOUR LEARNING</a:t>
            </a:r>
          </a:p>
        </p:txBody>
      </p:sp>
      <p:sp>
        <p:nvSpPr>
          <p:cNvPr id="131" name="Use technology to enhance learning…"/>
          <p:cNvSpPr txBox="1"/>
          <p:nvPr>
            <p:ph type="body" sz="half" idx="1"/>
          </p:nvPr>
        </p:nvSpPr>
        <p:spPr>
          <a:xfrm>
            <a:off x="457200" y="1676400"/>
            <a:ext cx="4038600" cy="4724400"/>
          </a:xfrm>
          <a:prstGeom prst="rect">
            <a:avLst/>
          </a:prstGeom>
          <a:solidFill>
            <a:srgbClr val="021EAA"/>
          </a:solidFill>
        </p:spPr>
        <p:txBody>
          <a:bodyPr/>
          <a:lstStyle/>
          <a:p>
            <a:pPr marL="340677" indent="-300037">
              <a:defRPr sz="2800"/>
            </a:pPr>
            <a:r>
              <a:t>Use technology to enhance learning</a:t>
            </a:r>
          </a:p>
          <a:p>
            <a:pPr marL="340677" indent="-300037">
              <a:defRPr sz="2800"/>
            </a:pPr>
            <a:r>
              <a:t>Use learning style theory to enhance learning</a:t>
            </a:r>
          </a:p>
          <a:p>
            <a:pPr marL="340677" indent="-300037">
              <a:defRPr sz="2800"/>
            </a:pPr>
            <a:r>
              <a:t>KNOW YOURSELF:</a:t>
            </a:r>
          </a:p>
          <a:p>
            <a:pPr>
              <a:buSzTx/>
              <a:buNone/>
            </a:pPr>
            <a:r>
              <a:rPr sz="2800"/>
              <a:t>	</a:t>
            </a:r>
            <a:r>
              <a:rPr sz="2800">
                <a:solidFill>
                  <a:srgbClr val="FFD300"/>
                </a:solidFill>
                <a:uFill>
                  <a:solidFill>
                    <a:srgbClr val="FFD300"/>
                  </a:solidFill>
                </a:uFill>
              </a:rPr>
              <a:t>NOT, HOW SMART ARE YOU.</a:t>
            </a:r>
            <a:endParaRPr sz="2800">
              <a:solidFill>
                <a:srgbClr val="FFD300"/>
              </a:solidFill>
              <a:uFill>
                <a:solidFill>
                  <a:srgbClr val="FFD300"/>
                </a:solidFill>
              </a:uFill>
            </a:endParaRPr>
          </a:p>
          <a:p>
            <a:pPr>
              <a:buSzTx/>
              <a:buNone/>
              <a:defRPr sz="2800">
                <a:solidFill>
                  <a:srgbClr val="FFD300"/>
                </a:solidFill>
                <a:uFill>
                  <a:solidFill>
                    <a:srgbClr val="FFD300"/>
                  </a:solidFill>
                </a:uFill>
              </a:defRPr>
            </a:pPr>
            <a:r>
              <a:t>THINK:  HOW ARE YOU SMART?</a:t>
            </a:r>
          </a:p>
        </p:txBody>
      </p:sp>
      <p:grpSp>
        <p:nvGrpSpPr>
          <p:cNvPr id="138" name="Group"/>
          <p:cNvGrpSpPr/>
          <p:nvPr/>
        </p:nvGrpSpPr>
        <p:grpSpPr>
          <a:xfrm>
            <a:off x="5163445" y="1923307"/>
            <a:ext cx="2865541" cy="2927284"/>
            <a:chOff x="0" y="0"/>
            <a:chExt cx="2865540" cy="2927283"/>
          </a:xfrm>
        </p:grpSpPr>
        <p:sp>
          <p:nvSpPr>
            <p:cNvPr id="132" name="Shape"/>
            <p:cNvSpPr/>
            <p:nvPr/>
          </p:nvSpPr>
          <p:spPr>
            <a:xfrm>
              <a:off x="0" y="738036"/>
              <a:ext cx="2189105" cy="2189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38D4D6"/>
            </a:solidFill>
            <a:ln w="9525" cap="flat">
              <a:solidFill>
                <a:srgbClr val="FFFFFF"/>
              </a:solidFill>
              <a:prstDash val="solid"/>
              <a:round/>
            </a:ln>
            <a:effectLst/>
          </p:spPr>
          <p:txBody>
            <a:bodyPr wrap="square" lIns="50800" tIns="50800" rIns="50800" bIns="50800" numCol="1" anchor="ctr">
              <a:noAutofit/>
            </a:bodyPr>
            <a:lstStyle/>
            <a:p>
              <a:pPr/>
            </a:p>
          </p:txBody>
        </p:sp>
        <p:sp>
          <p:nvSpPr>
            <p:cNvPr id="133" name="Line"/>
            <p:cNvSpPr/>
            <p:nvPr/>
          </p:nvSpPr>
          <p:spPr>
            <a:xfrm>
              <a:off x="2007052" y="972998"/>
              <a:ext cx="858489" cy="8588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401" y="0"/>
                  </a:lnTo>
                  <a:lnTo>
                    <a:pt x="21600" y="0"/>
                  </a:lnTo>
                </a:path>
              </a:pathLst>
            </a:custGeom>
            <a:noFill/>
            <a:ln w="9525" cap="flat">
              <a:solidFill>
                <a:srgbClr val="FFFFFF"/>
              </a:solidFill>
              <a:prstDash val="solid"/>
              <a:round/>
            </a:ln>
            <a:effectLst/>
          </p:spPr>
          <p:txBody>
            <a:bodyPr wrap="square" lIns="50800" tIns="50800" rIns="50800" bIns="50800" numCol="1" anchor="ctr">
              <a:noAutofit/>
            </a:bodyPr>
            <a:lstStyle/>
            <a:p>
              <a:pPr/>
            </a:p>
          </p:txBody>
        </p:sp>
        <p:sp>
          <p:nvSpPr>
            <p:cNvPr id="134" name="Shape"/>
            <p:cNvSpPr/>
            <p:nvPr/>
          </p:nvSpPr>
          <p:spPr>
            <a:xfrm>
              <a:off x="364085" y="1102146"/>
              <a:ext cx="1459404" cy="1459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8D4D6"/>
            </a:solidFill>
            <a:ln w="9525" cap="flat">
              <a:solidFill>
                <a:srgbClr val="FFFFFF"/>
              </a:solidFill>
              <a:prstDash val="solid"/>
              <a:round/>
            </a:ln>
            <a:effectLst/>
          </p:spPr>
          <p:txBody>
            <a:bodyPr wrap="square" lIns="50800" tIns="50800" rIns="50800" bIns="50800" numCol="1" anchor="ctr">
              <a:noAutofit/>
            </a:bodyPr>
            <a:lstStyle/>
            <a:p>
              <a:pPr/>
            </a:p>
          </p:txBody>
        </p:sp>
        <p:sp>
          <p:nvSpPr>
            <p:cNvPr id="135" name="Line"/>
            <p:cNvSpPr/>
            <p:nvPr/>
          </p:nvSpPr>
          <p:spPr>
            <a:xfrm>
              <a:off x="1641440" y="486859"/>
              <a:ext cx="1224101" cy="1345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759" y="0"/>
                  </a:lnTo>
                  <a:lnTo>
                    <a:pt x="21600" y="0"/>
                  </a:lnTo>
                </a:path>
              </a:pathLst>
            </a:custGeom>
            <a:noFill/>
            <a:ln w="9525" cap="flat">
              <a:solidFill>
                <a:srgbClr val="FFFFFF"/>
              </a:solidFill>
              <a:prstDash val="solid"/>
              <a:round/>
            </a:ln>
            <a:effectLst/>
          </p:spPr>
          <p:txBody>
            <a:bodyPr wrap="square" lIns="50800" tIns="50800" rIns="50800" bIns="50800" numCol="1" anchor="ctr">
              <a:noAutofit/>
            </a:bodyPr>
            <a:lstStyle/>
            <a:p>
              <a:pPr/>
            </a:p>
          </p:txBody>
        </p:sp>
        <p:sp>
          <p:nvSpPr>
            <p:cNvPr id="136" name="Circle"/>
            <p:cNvSpPr/>
            <p:nvPr/>
          </p:nvSpPr>
          <p:spPr>
            <a:xfrm>
              <a:off x="729701" y="1467785"/>
              <a:ext cx="729702" cy="729750"/>
            </a:xfrm>
            <a:prstGeom prst="ellipse">
              <a:avLst/>
            </a:prstGeom>
            <a:solidFill>
              <a:srgbClr val="38D4D6"/>
            </a:solidFill>
            <a:ln w="9525" cap="flat">
              <a:solidFill>
                <a:srgbClr val="FFFFFF"/>
              </a:solidFill>
              <a:prstDash val="solid"/>
              <a:round/>
            </a:ln>
            <a:effectLst/>
          </p:spPr>
          <p:txBody>
            <a:bodyPr wrap="square" lIns="50800" tIns="50800" rIns="50800" bIns="50800" numCol="1" anchor="ctr">
              <a:noAutofit/>
            </a:bodyPr>
            <a:lstStyle/>
            <a:p>
              <a:pPr/>
            </a:p>
          </p:txBody>
        </p:sp>
        <p:sp>
          <p:nvSpPr>
            <p:cNvPr id="137" name="Line"/>
            <p:cNvSpPr/>
            <p:nvPr/>
          </p:nvSpPr>
          <p:spPr>
            <a:xfrm>
              <a:off x="1095322" y="0"/>
              <a:ext cx="1770219" cy="1831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019" y="0"/>
                  </a:lnTo>
                  <a:lnTo>
                    <a:pt x="21600" y="0"/>
                  </a:lnTo>
                </a:path>
              </a:pathLst>
            </a:custGeom>
            <a:noFill/>
            <a:ln w="9525" cap="flat">
              <a:solidFill>
                <a:srgbClr val="FFFFFF"/>
              </a:solidFill>
              <a:prstDash val="solid"/>
              <a:round/>
            </a:ln>
            <a:effectLst/>
          </p:spPr>
          <p:txBody>
            <a:bodyPr wrap="square" lIns="50800" tIns="50800" rIns="50800" bIns="50800" numCol="1" anchor="ctr">
              <a:noAutofit/>
            </a:bodyPr>
            <a:lstStyle/>
            <a:p>
              <a:pP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p:cNvSpPr/>
          <p:nvPr/>
        </p:nvSpPr>
        <p:spPr>
          <a:xfrm>
            <a:off x="285750" y="2803525"/>
            <a:ext cx="0" cy="3035300"/>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lnTo>
                  <a:pt x="0" y="68"/>
                </a:lnTo>
                <a:lnTo>
                  <a:pt x="0" y="68"/>
                </a:lnTo>
                <a:lnTo>
                  <a:pt x="0" y="678"/>
                </a:lnTo>
                <a:lnTo>
                  <a:pt x="0" y="21600"/>
                </a:lnTo>
                <a:lnTo>
                  <a:pt x="0" y="21600"/>
                </a:lnTo>
                <a:lnTo>
                  <a:pt x="0" y="0"/>
                </a:lnTo>
                <a:lnTo>
                  <a:pt x="0" y="0"/>
                </a:lnTo>
                <a:close/>
              </a:path>
            </a:pathLst>
          </a:custGeom>
          <a:solidFill>
            <a:srgbClr val="7BC233"/>
          </a:solidFill>
        </p:spPr>
        <p:txBody>
          <a:bodyPr lIns="50800" tIns="50800" rIns="50800" bIns="50800" anchor="ctr"/>
          <a:lstStyle/>
          <a:p>
            <a:pPr/>
          </a:p>
        </p:txBody>
      </p:sp>
      <p:sp>
        <p:nvSpPr>
          <p:cNvPr id="141" name="COMBINE ALL YOUR INTELLIGENCES.   WIN!"/>
          <p:cNvSpPr txBox="1"/>
          <p:nvPr>
            <p:ph type="title"/>
          </p:nvPr>
        </p:nvSpPr>
        <p:spPr>
          <a:xfrm>
            <a:off x="685800" y="990600"/>
            <a:ext cx="7772400" cy="3352800"/>
          </a:xfrm>
          <a:prstGeom prst="rect">
            <a:avLst/>
          </a:prstGeom>
          <a:solidFill>
            <a:srgbClr val="021EAA"/>
          </a:solidFill>
        </p:spPr>
        <p:txBody>
          <a:bodyPr/>
          <a:lstStyle/>
          <a:p>
            <a:pPr/>
            <a:r>
              <a:rPr sz="4000"/>
              <a:t>COMBINE ALL YOUR INTELLIGENCES.</a:t>
            </a:r>
            <a:br>
              <a:rPr sz="4000"/>
            </a:br>
            <a:br>
              <a:rPr sz="4000"/>
            </a:br>
            <a:br>
              <a:rPr sz="4000"/>
            </a:br>
            <a:r>
              <a:rPr sz="4800">
                <a:solidFill>
                  <a:srgbClr val="FF6962"/>
                </a:solidFill>
                <a:uFill>
                  <a:solidFill>
                    <a:srgbClr val="FF6962"/>
                  </a:solidFill>
                </a:uFill>
              </a:rPr>
              <a:t>WIN!</a:t>
            </a:r>
          </a:p>
        </p:txBody>
      </p:sp>
      <p:sp>
        <p:nvSpPr>
          <p:cNvPr id="142" name="Body"/>
          <p:cNvSpPr txBox="1"/>
          <p:nvPr>
            <p:ph type="body" sz="quarter" idx="1"/>
          </p:nvPr>
        </p:nvSpPr>
        <p:spPr>
          <a:xfrm flipH="1" rot="10800000">
            <a:off x="1371600" y="5638800"/>
            <a:ext cx="6400800" cy="76200"/>
          </a:xfrm>
          <a:prstGeom prst="rect">
            <a:avLst/>
          </a:prstGeom>
          <a:solidFill>
            <a:srgbClr val="FF6962"/>
          </a:solidFill>
        </p:spPr>
        <p:txBody>
          <a:bodyPr/>
          <a:lstStyle/>
          <a:p>
            <a:pPr>
              <a:lnSpc>
                <a:spcPct val="80000"/>
              </a:lnSpc>
              <a:defRPr sz="800"/>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Who are we?  Where do we fit?"/>
          <p:cNvSpPr txBox="1"/>
          <p:nvPr>
            <p:ph type="title"/>
          </p:nvPr>
        </p:nvSpPr>
        <p:spPr>
          <a:prstGeom prst="rect">
            <a:avLst/>
          </a:prstGeom>
        </p:spPr>
        <p:txBody>
          <a:bodyPr/>
          <a:lstStyle/>
          <a:p>
            <a:pPr/>
            <a:r>
              <a:t>Who are we?  Where do we fit?</a:t>
            </a:r>
          </a:p>
        </p:txBody>
      </p:sp>
      <p:sp>
        <p:nvSpPr>
          <p:cNvPr id="39" name="We were created equal…"/>
          <p:cNvSpPr txBox="1"/>
          <p:nvPr>
            <p:ph type="body" sz="half" idx="1"/>
          </p:nvPr>
        </p:nvSpPr>
        <p:spPr>
          <a:xfrm>
            <a:off x="457200" y="1905000"/>
            <a:ext cx="4038600" cy="4114800"/>
          </a:xfrm>
          <a:prstGeom prst="rect">
            <a:avLst/>
          </a:prstGeom>
          <a:solidFill>
            <a:srgbClr val="FFFFFF"/>
          </a:solidFill>
        </p:spPr>
        <p:txBody>
          <a:bodyPr/>
          <a:lstStyle/>
          <a:p>
            <a:pPr marL="297815" indent="-257175"/>
            <a:r>
              <a:rPr sz="2400">
                <a:solidFill>
                  <a:srgbClr val="000000"/>
                </a:solidFill>
                <a:effectLst>
                  <a:outerShdw sx="100000" sy="100000" kx="0" ky="0" algn="b" rotWithShape="0" blurRad="12700" dist="25400" dir="2700000">
                    <a:srgbClr val="CBCBCB"/>
                  </a:outerShdw>
                </a:effectLst>
                <a:uFill>
                  <a:solidFill>
                    <a:srgbClr val="000000"/>
                  </a:solidFill>
                </a:uFill>
              </a:rPr>
              <a:t>We were created equal</a:t>
            </a:r>
            <a:endParaRPr sz="2400">
              <a:solidFill>
                <a:srgbClr val="000000"/>
              </a:solidFill>
              <a:effectLst>
                <a:outerShdw sx="100000" sy="100000" kx="0" ky="0" algn="b" rotWithShape="0" blurRad="12700" dist="25400" dir="2700000">
                  <a:srgbClr val="CBCBCB"/>
                </a:outerShdw>
              </a:effectLst>
              <a:uFill>
                <a:solidFill>
                  <a:srgbClr val="000000"/>
                </a:solidFill>
              </a:uFill>
            </a:endParaRPr>
          </a:p>
          <a:p>
            <a:pPr marL="297815" indent="-257175"/>
            <a:r>
              <a:rPr sz="2400">
                <a:solidFill>
                  <a:srgbClr val="000000"/>
                </a:solidFill>
                <a:effectLst>
                  <a:outerShdw sx="100000" sy="100000" kx="0" ky="0" algn="b" rotWithShape="0" blurRad="12700" dist="25400" dir="2700000">
                    <a:srgbClr val="CBCBCB"/>
                  </a:outerShdw>
                </a:effectLst>
                <a:uFill>
                  <a:solidFill>
                    <a:srgbClr val="000000"/>
                  </a:solidFill>
                </a:uFill>
              </a:rPr>
              <a:t>Yet, each of us is unique</a:t>
            </a:r>
            <a:endParaRPr sz="2400">
              <a:solidFill>
                <a:srgbClr val="000000"/>
              </a:solidFill>
              <a:effectLst>
                <a:outerShdw sx="100000" sy="100000" kx="0" ky="0" algn="b" rotWithShape="0" blurRad="12700" dist="25400" dir="2700000">
                  <a:srgbClr val="CBCBCB"/>
                </a:outerShdw>
              </a:effectLst>
              <a:uFill>
                <a:solidFill>
                  <a:srgbClr val="000000"/>
                </a:solidFill>
              </a:uFill>
            </a:endParaRPr>
          </a:p>
          <a:p>
            <a:pPr marL="297815" indent="-257175"/>
            <a:r>
              <a:rPr sz="2400">
                <a:solidFill>
                  <a:srgbClr val="000000"/>
                </a:solidFill>
                <a:effectLst>
                  <a:outerShdw sx="100000" sy="100000" kx="0" ky="0" algn="b" rotWithShape="0" blurRad="12700" dist="25400" dir="2700000">
                    <a:srgbClr val="CBCBCB"/>
                  </a:outerShdw>
                </a:effectLst>
                <a:uFill>
                  <a:solidFill>
                    <a:srgbClr val="000000"/>
                  </a:solidFill>
                </a:uFill>
              </a:rPr>
              <a:t>We have multiple intelligences, different abilities, different backgrounds.</a:t>
            </a:r>
            <a:endParaRPr sz="2400">
              <a:solidFill>
                <a:srgbClr val="000000"/>
              </a:solidFill>
              <a:effectLst>
                <a:outerShdw sx="100000" sy="100000" kx="0" ky="0" algn="b" rotWithShape="0" blurRad="12700" dist="25400" dir="2700000">
                  <a:srgbClr val="CBCBCB"/>
                </a:outerShdw>
              </a:effectLst>
              <a:uFill>
                <a:solidFill>
                  <a:srgbClr val="000000"/>
                </a:solidFill>
              </a:uFill>
            </a:endParaRPr>
          </a:p>
          <a:p>
            <a:pPr marL="297815" indent="-257175"/>
            <a:r>
              <a:rPr sz="2400">
                <a:solidFill>
                  <a:srgbClr val="000000"/>
                </a:solidFill>
                <a:effectLst>
                  <a:outerShdw sx="100000" sy="100000" kx="0" ky="0" algn="b" rotWithShape="0" blurRad="12700" dist="25400" dir="2700000">
                    <a:srgbClr val="CBCBCB"/>
                  </a:outerShdw>
                </a:effectLst>
                <a:uFill>
                  <a:solidFill>
                    <a:srgbClr val="000000"/>
                  </a:solidFill>
                </a:uFill>
              </a:rPr>
              <a:t>Yet, we affect one another as we live in a world that is constantly changing</a:t>
            </a:r>
            <a:r>
              <a:rPr sz="2400">
                <a:solidFill>
                  <a:srgbClr val="FFD300"/>
                </a:solidFill>
                <a:effectLst>
                  <a:outerShdw sx="100000" sy="100000" kx="0" ky="0" algn="b" rotWithShape="0" blurRad="12700" dist="25400" dir="2700000">
                    <a:srgbClr val="CBCBCB"/>
                  </a:outerShdw>
                </a:effectLst>
                <a:uFill>
                  <a:solidFill>
                    <a:srgbClr val="FFD300"/>
                  </a:solidFill>
                </a:uFill>
              </a:rPr>
              <a:t>.</a:t>
            </a:r>
          </a:p>
        </p:txBody>
      </p:sp>
      <p:pic>
        <p:nvPicPr>
          <p:cNvPr id="40" name="HLPGLOBE.png" descr="HLPGLOBE.png"/>
          <p:cNvPicPr>
            <a:picLocks noChangeAspect="0"/>
          </p:cNvPicPr>
          <p:nvPr/>
        </p:nvPicPr>
        <p:blipFill>
          <a:blip r:embed="rId3">
            <a:extLst/>
          </a:blip>
          <a:stretch>
            <a:fillRect/>
          </a:stretch>
        </p:blipFill>
        <p:spPr>
          <a:xfrm>
            <a:off x="4953000" y="2366962"/>
            <a:ext cx="3429000" cy="31908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8 Multiple Intelligences"/>
          <p:cNvSpPr txBox="1"/>
          <p:nvPr>
            <p:ph type="title"/>
          </p:nvPr>
        </p:nvSpPr>
        <p:spPr>
          <a:xfrm>
            <a:off x="457200" y="292100"/>
            <a:ext cx="7696200" cy="927100"/>
          </a:xfrm>
          <a:prstGeom prst="rect">
            <a:avLst/>
          </a:prstGeom>
        </p:spPr>
        <p:txBody>
          <a:bodyPr/>
          <a:lstStyle/>
          <a:p>
            <a:pPr/>
            <a:r>
              <a:t>8 Multiple Intelligences</a:t>
            </a:r>
          </a:p>
        </p:txBody>
      </p:sp>
      <p:sp>
        <p:nvSpPr>
          <p:cNvPr id="45" name="Linguistic intelligence:  writers  (Byron)…"/>
          <p:cNvSpPr txBox="1"/>
          <p:nvPr>
            <p:ph type="body" idx="1"/>
          </p:nvPr>
        </p:nvSpPr>
        <p:spPr>
          <a:xfrm>
            <a:off x="457200" y="1143000"/>
            <a:ext cx="8229600" cy="4876800"/>
          </a:xfrm>
          <a:prstGeom prst="rect">
            <a:avLst/>
          </a:prstGeom>
          <a:solidFill>
            <a:srgbClr val="000000"/>
          </a:solidFill>
        </p:spPr>
        <p:txBody>
          <a:bodyPr/>
          <a:lstStyle/>
          <a:p>
            <a:pPr marL="340677" indent="-300037">
              <a:lnSpc>
                <a:spcPct val="80000"/>
              </a:lnSpc>
              <a:defRPr sz="2800">
                <a:effectLst>
                  <a:outerShdw sx="100000" sy="100000" kx="0" ky="0" algn="b" rotWithShape="0" blurRad="12700" dist="25400" dir="2700000">
                    <a:srgbClr val="031EAA"/>
                  </a:outerShdw>
                </a:effectLst>
              </a:defRPr>
            </a:pPr>
            <a:r>
              <a:t>Linguistic intelligence:  writers  (Byron)</a:t>
            </a:r>
          </a:p>
          <a:p>
            <a:pPr marL="340677" indent="-300037">
              <a:lnSpc>
                <a:spcPct val="80000"/>
              </a:lnSpc>
              <a:defRPr sz="2800">
                <a:effectLst>
                  <a:outerShdw sx="100000" sy="100000" kx="0" ky="0" algn="b" rotWithShape="0" blurRad="12700" dist="25400" dir="2700000">
                    <a:srgbClr val="031EAA"/>
                  </a:outerShdw>
                </a:effectLst>
              </a:defRPr>
            </a:pPr>
            <a:r>
              <a:t>Logical mathematical:  scientists (Einstein)</a:t>
            </a:r>
          </a:p>
          <a:p>
            <a:pPr marL="340677" indent="-300037">
              <a:lnSpc>
                <a:spcPct val="80000"/>
              </a:lnSpc>
              <a:defRPr sz="2800">
                <a:effectLst>
                  <a:outerShdw sx="100000" sy="100000" kx="0" ky="0" algn="b" rotWithShape="0" blurRad="12700" dist="25400" dir="2700000">
                    <a:srgbClr val="031EAA"/>
                  </a:outerShdw>
                </a:effectLst>
              </a:defRPr>
            </a:pPr>
            <a:r>
              <a:t>Spatial/visual:  architects, painters, physicists</a:t>
            </a:r>
          </a:p>
          <a:p>
            <a:pPr marL="340677" indent="-300037">
              <a:lnSpc>
                <a:spcPct val="80000"/>
              </a:lnSpc>
              <a:defRPr sz="2800">
                <a:effectLst>
                  <a:outerShdw sx="100000" sy="100000" kx="0" ky="0" algn="b" rotWithShape="0" blurRad="12700" dist="25400" dir="2700000">
                    <a:srgbClr val="031EAA"/>
                  </a:outerShdw>
                </a:effectLst>
              </a:defRPr>
            </a:pPr>
            <a:r>
              <a:t>Musical/rhythmic:  musicians, singers, composers</a:t>
            </a:r>
          </a:p>
          <a:p>
            <a:pPr marL="340677" indent="-300037">
              <a:lnSpc>
                <a:spcPct val="80000"/>
              </a:lnSpc>
              <a:defRPr sz="2800">
                <a:effectLst>
                  <a:outerShdw sx="100000" sy="100000" kx="0" ky="0" algn="b" rotWithShape="0" blurRad="12700" dist="25400" dir="2700000">
                    <a:srgbClr val="031EAA"/>
                  </a:outerShdw>
                </a:effectLst>
              </a:defRPr>
            </a:pPr>
            <a:r>
              <a:t>Kinesthetic: athletes, dancers, actors, surgeons</a:t>
            </a:r>
          </a:p>
          <a:p>
            <a:pPr marL="340677" indent="-300037">
              <a:lnSpc>
                <a:spcPct val="80000"/>
              </a:lnSpc>
              <a:defRPr sz="2800">
                <a:effectLst>
                  <a:outerShdw sx="100000" sy="100000" kx="0" ky="0" algn="b" rotWithShape="0" blurRad="12700" dist="25400" dir="2700000">
                    <a:srgbClr val="031EAA"/>
                  </a:outerShdw>
                </a:effectLst>
              </a:defRPr>
            </a:pPr>
            <a:r>
              <a:t>Interpersonal intelligence: Oprah Winfrey, psychologists</a:t>
            </a:r>
          </a:p>
          <a:p>
            <a:pPr marL="340677" indent="-300037">
              <a:lnSpc>
                <a:spcPct val="80000"/>
              </a:lnSpc>
              <a:defRPr sz="2800">
                <a:effectLst>
                  <a:outerShdw sx="100000" sy="100000" kx="0" ky="0" algn="b" rotWithShape="0" blurRad="12700" dist="25400" dir="2700000">
                    <a:srgbClr val="031EAA"/>
                  </a:outerShdw>
                </a:effectLst>
              </a:defRPr>
            </a:pPr>
            <a:r>
              <a:t>Intrapersonal intelligence: to know oneself: philosophers, counselors, Teresa of Avila</a:t>
            </a:r>
          </a:p>
          <a:p>
            <a:pPr marL="340677" indent="-300037">
              <a:lnSpc>
                <a:spcPct val="80000"/>
              </a:lnSpc>
              <a:defRPr sz="2800">
                <a:effectLst>
                  <a:outerShdw sx="100000" sy="100000" kx="0" ky="0" algn="b" rotWithShape="0" blurRad="12700" dist="25400" dir="2700000">
                    <a:srgbClr val="031EAA"/>
                  </a:outerShdw>
                </a:effectLst>
              </a:defRPr>
            </a:pPr>
            <a:r>
              <a:t>Naturalist: environmentalist, gardner, biologist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Two major academic intelligences"/>
          <p:cNvSpPr txBox="1"/>
          <p:nvPr>
            <p:ph type="title"/>
          </p:nvPr>
        </p:nvSpPr>
        <p:spPr>
          <a:prstGeom prst="rect">
            <a:avLst/>
          </a:prstGeom>
        </p:spPr>
        <p:txBody>
          <a:bodyPr/>
          <a:lstStyle>
            <a:lvl1pPr>
              <a:defRPr sz="4000"/>
            </a:lvl1pPr>
          </a:lstStyle>
          <a:p>
            <a:pPr/>
            <a:r>
              <a:t>Two major academic intelligences</a:t>
            </a:r>
          </a:p>
        </p:txBody>
      </p:sp>
      <p:sp>
        <p:nvSpPr>
          <p:cNvPr id="50" name="LINGUISTIC…"/>
          <p:cNvSpPr txBox="1"/>
          <p:nvPr>
            <p:ph type="body" sz="half" idx="1"/>
          </p:nvPr>
        </p:nvSpPr>
        <p:spPr>
          <a:xfrm>
            <a:off x="457200" y="1905000"/>
            <a:ext cx="4038600" cy="4114800"/>
          </a:xfrm>
          <a:prstGeom prst="rect">
            <a:avLst/>
          </a:prstGeom>
          <a:solidFill>
            <a:srgbClr val="FFD300"/>
          </a:solidFill>
        </p:spPr>
        <p:txBody>
          <a:bodyPr/>
          <a:lstStyle/>
          <a:p>
            <a:pPr>
              <a:defRPr b="1" sz="2800">
                <a:solidFill>
                  <a:srgbClr val="000000"/>
                </a:solidFill>
                <a:effectLst>
                  <a:outerShdw sx="100000" sy="100000" kx="0" ky="0" algn="b" rotWithShape="0" blurRad="12700" dist="25400" dir="2700000">
                    <a:srgbClr val="FFFFFF"/>
                  </a:outerShdw>
                </a:effectLst>
                <a:uFill>
                  <a:solidFill>
                    <a:srgbClr val="000000"/>
                  </a:solidFill>
                </a:uFill>
              </a:defRPr>
            </a:pPr>
            <a:r>
              <a:t>LINGUISTIC</a:t>
            </a:r>
          </a:p>
          <a:p>
            <a:pPr lvl="1">
              <a:buClr>
                <a:srgbClr val="000000"/>
              </a:buClr>
              <a:defRPr b="1" sz="2400">
                <a:solidFill>
                  <a:srgbClr val="000000"/>
                </a:solidFill>
                <a:effectLst>
                  <a:outerShdw sx="100000" sy="100000" kx="0" ky="0" algn="b" rotWithShape="0" blurRad="12700" dist="25400" dir="2700000">
                    <a:srgbClr val="FFFFFF"/>
                  </a:outerShdw>
                </a:effectLst>
                <a:uFill>
                  <a:solidFill>
                    <a:srgbClr val="000000"/>
                  </a:solidFill>
                </a:uFill>
              </a:defRPr>
            </a:pPr>
            <a:r>
              <a:t>Verbal fluency</a:t>
            </a:r>
          </a:p>
          <a:p>
            <a:pPr lvl="1">
              <a:buClr>
                <a:srgbClr val="000000"/>
              </a:buClr>
              <a:defRPr b="1" sz="2400">
                <a:solidFill>
                  <a:srgbClr val="000000"/>
                </a:solidFill>
                <a:effectLst>
                  <a:outerShdw sx="100000" sy="100000" kx="0" ky="0" algn="b" rotWithShape="0" blurRad="12700" dist="25400" dir="2700000">
                    <a:srgbClr val="FFFFFF"/>
                  </a:outerShdw>
                </a:effectLst>
                <a:uFill>
                  <a:solidFill>
                    <a:srgbClr val="000000"/>
                  </a:solidFill>
                </a:uFill>
              </a:defRPr>
            </a:pPr>
            <a:r>
              <a:t>Authors</a:t>
            </a:r>
          </a:p>
          <a:p>
            <a:pPr lvl="1">
              <a:buClr>
                <a:srgbClr val="000000"/>
              </a:buClr>
              <a:defRPr b="1" sz="2400">
                <a:solidFill>
                  <a:srgbClr val="000000"/>
                </a:solidFill>
                <a:effectLst>
                  <a:outerShdw sx="100000" sy="100000" kx="0" ky="0" algn="b" rotWithShape="0" blurRad="12700" dist="25400" dir="2700000">
                    <a:srgbClr val="FFFFFF"/>
                  </a:outerShdw>
                </a:effectLst>
                <a:uFill>
                  <a:solidFill>
                    <a:srgbClr val="000000"/>
                  </a:solidFill>
                </a:uFill>
              </a:defRPr>
            </a:pPr>
            <a:r>
              <a:t>Teachers</a:t>
            </a:r>
          </a:p>
          <a:p>
            <a:pPr lvl="1">
              <a:buClr>
                <a:srgbClr val="000000"/>
              </a:buClr>
              <a:defRPr b="1" sz="2400">
                <a:solidFill>
                  <a:srgbClr val="000000"/>
                </a:solidFill>
                <a:effectLst>
                  <a:outerShdw sx="100000" sy="100000" kx="0" ky="0" algn="b" rotWithShape="0" blurRad="12700" dist="25400" dir="2700000">
                    <a:srgbClr val="FFFFFF"/>
                  </a:outerShdw>
                </a:effectLst>
                <a:uFill>
                  <a:solidFill>
                    <a:srgbClr val="000000"/>
                  </a:solidFill>
                </a:uFill>
              </a:defRPr>
            </a:pPr>
            <a:r>
              <a:t>Speakers</a:t>
            </a:r>
          </a:p>
          <a:p>
            <a:pPr lvl="1">
              <a:buClr>
                <a:srgbClr val="000000"/>
              </a:buClr>
              <a:defRPr b="1" sz="2400">
                <a:solidFill>
                  <a:srgbClr val="000000"/>
                </a:solidFill>
                <a:effectLst>
                  <a:outerShdw sx="100000" sy="100000" kx="0" ky="0" algn="b" rotWithShape="0" blurRad="12700" dist="25400" dir="2700000">
                    <a:srgbClr val="FFFFFF"/>
                  </a:outerShdw>
                </a:effectLst>
                <a:uFill>
                  <a:solidFill>
                    <a:srgbClr val="000000"/>
                  </a:solidFill>
                </a:uFill>
              </a:defRPr>
            </a:pPr>
            <a:r>
              <a:t>Writers</a:t>
            </a:r>
          </a:p>
          <a:p>
            <a:pPr lvl="1">
              <a:buClr>
                <a:srgbClr val="000000"/>
              </a:buClr>
              <a:defRPr b="1" sz="2400">
                <a:solidFill>
                  <a:srgbClr val="000000"/>
                </a:solidFill>
                <a:effectLst>
                  <a:outerShdw sx="100000" sy="100000" kx="0" ky="0" algn="b" rotWithShape="0" blurRad="12700" dist="25400" dir="2700000">
                    <a:srgbClr val="FFFFFF"/>
                  </a:outerShdw>
                </a:effectLst>
                <a:uFill>
                  <a:solidFill>
                    <a:srgbClr val="000000"/>
                  </a:solidFill>
                </a:uFill>
              </a:defRPr>
            </a:pPr>
            <a:r>
              <a:t>Public relations</a:t>
            </a:r>
          </a:p>
          <a:p>
            <a:pPr lvl="1">
              <a:buClr>
                <a:srgbClr val="000000"/>
              </a:buClr>
              <a:defRPr b="1" sz="2400">
                <a:solidFill>
                  <a:srgbClr val="000000"/>
                </a:solidFill>
                <a:effectLst>
                  <a:outerShdw sx="100000" sy="100000" kx="0" ky="0" algn="b" rotWithShape="0" blurRad="12700" dist="25400" dir="2700000">
                    <a:srgbClr val="FFFFFF"/>
                  </a:outerShdw>
                </a:effectLst>
                <a:uFill>
                  <a:solidFill>
                    <a:srgbClr val="000000"/>
                  </a:solidFill>
                </a:uFill>
              </a:defRPr>
            </a:pPr>
            <a:r>
              <a:t>Talk show hosts</a:t>
            </a:r>
          </a:p>
        </p:txBody>
      </p:sp>
      <p:grpSp>
        <p:nvGrpSpPr>
          <p:cNvPr id="53" name="Group"/>
          <p:cNvGrpSpPr/>
          <p:nvPr/>
        </p:nvGrpSpPr>
        <p:grpSpPr>
          <a:xfrm>
            <a:off x="4648200" y="1905000"/>
            <a:ext cx="4038600" cy="4114800"/>
            <a:chOff x="0" y="0"/>
            <a:chExt cx="4038600" cy="4114800"/>
          </a:xfrm>
        </p:grpSpPr>
        <p:sp>
          <p:nvSpPr>
            <p:cNvPr id="51" name="Rectangle"/>
            <p:cNvSpPr/>
            <p:nvPr/>
          </p:nvSpPr>
          <p:spPr>
            <a:xfrm>
              <a:off x="0" y="0"/>
              <a:ext cx="4038600" cy="4114800"/>
            </a:xfrm>
            <a:prstGeom prst="rect">
              <a:avLst/>
            </a:prstGeom>
            <a:solidFill>
              <a:srgbClr val="00CC00"/>
            </a:solidFill>
            <a:ln w="9525" cap="flat">
              <a:noFill/>
              <a:miter lim="400000"/>
            </a:ln>
            <a:effectLst/>
          </p:spPr>
          <p:txBody>
            <a:bodyPr wrap="square" lIns="50800" tIns="50800" rIns="50800" bIns="50800" numCol="1" anchor="ctr">
              <a:noAutofit/>
            </a:bodyPr>
            <a:lstStyle/>
            <a:p>
              <a:pPr/>
            </a:p>
          </p:txBody>
        </p:sp>
        <p:sp>
          <p:nvSpPr>
            <p:cNvPr id="52" name="MATHEMATICAL…"/>
            <p:cNvSpPr/>
            <p:nvPr/>
          </p:nvSpPr>
          <p:spPr>
            <a:xfrm>
              <a:off x="0" y="0"/>
              <a:ext cx="4038600" cy="34814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383540" indent="-342900">
                <a:lnSpc>
                  <a:spcPct val="83333"/>
                </a:lnSpc>
                <a:spcBef>
                  <a:spcPts val="600"/>
                </a:spcBef>
                <a:buClr>
                  <a:srgbClr val="FFD300"/>
                </a:buClr>
                <a:buSzPct val="120000"/>
                <a:buFont typeface="Tahoma"/>
                <a:buChar char="•"/>
                <a:defRPr b="1" sz="2800">
                  <a:solidFill>
                    <a:srgbClr val="000000"/>
                  </a:solidFill>
                  <a:effectLst>
                    <a:outerShdw sx="100000" sy="100000" kx="0" ky="0" algn="b" rotWithShape="0" blurRad="12700" dist="25400" dir="2700000">
                      <a:srgbClr val="FFFFFF"/>
                    </a:outerShdw>
                  </a:effectLst>
                  <a:uFill>
                    <a:solidFill>
                      <a:srgbClr val="000000"/>
                    </a:solidFill>
                  </a:uFill>
                  <a:latin typeface="+mn-lt"/>
                  <a:ea typeface="+mn-ea"/>
                  <a:cs typeface="+mn-cs"/>
                  <a:sym typeface="Tahoma"/>
                </a:defRPr>
              </a:pPr>
              <a:r>
                <a:t>MATHEMATICAL</a:t>
              </a:r>
            </a:p>
            <a:p>
              <a:pPr marL="783590" indent="-285750">
                <a:spcBef>
                  <a:spcPts val="500"/>
                </a:spcBef>
                <a:buClr>
                  <a:srgbClr val="000000"/>
                </a:buClr>
                <a:buSzPct val="100000"/>
                <a:buFont typeface="Tahoma"/>
                <a:buChar char="–"/>
                <a:defRPr b="1" sz="2400">
                  <a:solidFill>
                    <a:srgbClr val="000000"/>
                  </a:solidFill>
                  <a:effectLst>
                    <a:outerShdw sx="100000" sy="100000" kx="0" ky="0" algn="b" rotWithShape="0" blurRad="12700" dist="25400" dir="2700000">
                      <a:srgbClr val="FFFFFF"/>
                    </a:outerShdw>
                  </a:effectLst>
                  <a:uFill>
                    <a:solidFill>
                      <a:srgbClr val="000000"/>
                    </a:solidFill>
                  </a:uFill>
                  <a:latin typeface="+mn-lt"/>
                  <a:ea typeface="+mn-ea"/>
                  <a:cs typeface="+mn-cs"/>
                  <a:sym typeface="Tahoma"/>
                </a:defRPr>
              </a:pPr>
              <a:r>
                <a:t>Logical mathematical</a:t>
              </a:r>
            </a:p>
            <a:p>
              <a:pPr marL="783590" indent="-285750">
                <a:spcBef>
                  <a:spcPts val="500"/>
                </a:spcBef>
                <a:buClr>
                  <a:srgbClr val="000000"/>
                </a:buClr>
                <a:buSzPct val="100000"/>
                <a:buFont typeface="Tahoma"/>
                <a:buChar char="–"/>
                <a:defRPr b="1" sz="2400">
                  <a:solidFill>
                    <a:srgbClr val="000000"/>
                  </a:solidFill>
                  <a:effectLst>
                    <a:outerShdw sx="100000" sy="100000" kx="0" ky="0" algn="b" rotWithShape="0" blurRad="12700" dist="25400" dir="2700000">
                      <a:srgbClr val="FFFFFF"/>
                    </a:outerShdw>
                  </a:effectLst>
                  <a:uFill>
                    <a:solidFill>
                      <a:srgbClr val="000000"/>
                    </a:solidFill>
                  </a:uFill>
                  <a:latin typeface="+mn-lt"/>
                  <a:ea typeface="+mn-ea"/>
                  <a:cs typeface="+mn-cs"/>
                  <a:sym typeface="Tahoma"/>
                </a:defRPr>
              </a:pPr>
              <a:r>
                <a:t>Mathematicians</a:t>
              </a:r>
            </a:p>
            <a:p>
              <a:pPr marL="783590" indent="-285750">
                <a:spcBef>
                  <a:spcPts val="500"/>
                </a:spcBef>
                <a:buClr>
                  <a:srgbClr val="000000"/>
                </a:buClr>
                <a:buSzPct val="100000"/>
                <a:buFont typeface="Tahoma"/>
                <a:buChar char="–"/>
                <a:defRPr b="1" sz="2400">
                  <a:solidFill>
                    <a:srgbClr val="000000"/>
                  </a:solidFill>
                  <a:effectLst>
                    <a:outerShdw sx="100000" sy="100000" kx="0" ky="0" algn="b" rotWithShape="0" blurRad="12700" dist="25400" dir="2700000">
                      <a:srgbClr val="FFFFFF"/>
                    </a:outerShdw>
                  </a:effectLst>
                  <a:uFill>
                    <a:solidFill>
                      <a:srgbClr val="000000"/>
                    </a:solidFill>
                  </a:uFill>
                  <a:latin typeface="+mn-lt"/>
                  <a:ea typeface="+mn-ea"/>
                  <a:cs typeface="+mn-cs"/>
                  <a:sym typeface="Tahoma"/>
                </a:defRPr>
              </a:pPr>
              <a:r>
                <a:t>Scientists</a:t>
              </a:r>
            </a:p>
            <a:p>
              <a:pPr marL="783590" indent="-285750">
                <a:spcBef>
                  <a:spcPts val="500"/>
                </a:spcBef>
                <a:buClr>
                  <a:srgbClr val="000000"/>
                </a:buClr>
                <a:buSzPct val="100000"/>
                <a:buFont typeface="Tahoma"/>
                <a:buChar char="–"/>
                <a:defRPr b="1" sz="2400">
                  <a:solidFill>
                    <a:srgbClr val="000000"/>
                  </a:solidFill>
                  <a:effectLst>
                    <a:outerShdw sx="100000" sy="100000" kx="0" ky="0" algn="b" rotWithShape="0" blurRad="12700" dist="25400" dir="2700000">
                      <a:srgbClr val="FFFFFF"/>
                    </a:outerShdw>
                  </a:effectLst>
                  <a:uFill>
                    <a:solidFill>
                      <a:srgbClr val="000000"/>
                    </a:solidFill>
                  </a:uFill>
                  <a:latin typeface="+mn-lt"/>
                  <a:ea typeface="+mn-ea"/>
                  <a:cs typeface="+mn-cs"/>
                  <a:sym typeface="Tahoma"/>
                </a:defRPr>
              </a:pPr>
              <a:r>
                <a:t>Math teachers</a:t>
              </a:r>
            </a:p>
            <a:p>
              <a:pPr marL="783590" indent="-285750">
                <a:spcBef>
                  <a:spcPts val="500"/>
                </a:spcBef>
                <a:buClr>
                  <a:srgbClr val="000000"/>
                </a:buClr>
                <a:buSzPct val="100000"/>
                <a:buFont typeface="Tahoma"/>
                <a:buChar char="–"/>
                <a:defRPr b="1" sz="2400">
                  <a:solidFill>
                    <a:srgbClr val="000000"/>
                  </a:solidFill>
                  <a:effectLst>
                    <a:outerShdw sx="100000" sy="100000" kx="0" ky="0" algn="b" rotWithShape="0" blurRad="12700" dist="25400" dir="2700000">
                      <a:srgbClr val="FFFFFF"/>
                    </a:outerShdw>
                  </a:effectLst>
                  <a:uFill>
                    <a:solidFill>
                      <a:srgbClr val="000000"/>
                    </a:solidFill>
                  </a:uFill>
                  <a:latin typeface="+mn-lt"/>
                  <a:ea typeface="+mn-ea"/>
                  <a:cs typeface="+mn-cs"/>
                  <a:sym typeface="Tahoma"/>
                </a:defRPr>
              </a:pPr>
              <a:r>
                <a:t>Researchers</a:t>
              </a:r>
            </a:p>
            <a:p>
              <a:pPr marL="783590" indent="-285750">
                <a:spcBef>
                  <a:spcPts val="500"/>
                </a:spcBef>
                <a:buClr>
                  <a:srgbClr val="000000"/>
                </a:buClr>
                <a:buSzPct val="100000"/>
                <a:buFont typeface="Tahoma"/>
                <a:buChar char="–"/>
                <a:defRPr b="1" sz="2400">
                  <a:solidFill>
                    <a:srgbClr val="000000"/>
                  </a:solidFill>
                  <a:effectLst>
                    <a:outerShdw sx="100000" sy="100000" kx="0" ky="0" algn="b" rotWithShape="0" blurRad="12700" dist="25400" dir="2700000">
                      <a:srgbClr val="FFFFFF"/>
                    </a:outerShdw>
                  </a:effectLst>
                  <a:uFill>
                    <a:solidFill>
                      <a:srgbClr val="000000"/>
                    </a:solidFill>
                  </a:uFill>
                  <a:latin typeface="+mn-lt"/>
                  <a:ea typeface="+mn-ea"/>
                  <a:cs typeface="+mn-cs"/>
                  <a:sym typeface="Tahoma"/>
                </a:defRPr>
              </a:pPr>
              <a:r>
                <a:t>statisticians</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Spatial intelligence"/>
          <p:cNvSpPr txBox="1"/>
          <p:nvPr>
            <p:ph type="title"/>
          </p:nvPr>
        </p:nvSpPr>
        <p:spPr>
          <a:xfrm>
            <a:off x="457200" y="292100"/>
            <a:ext cx="8229600" cy="1384300"/>
          </a:xfrm>
          <a:prstGeom prst="rect">
            <a:avLst/>
          </a:prstGeom>
          <a:solidFill>
            <a:srgbClr val="021EAA"/>
          </a:solidFill>
        </p:spPr>
        <p:txBody>
          <a:bodyPr/>
          <a:lstStyle/>
          <a:p>
            <a:pPr/>
            <a:r>
              <a:t>Spatial intelligence</a:t>
            </a:r>
          </a:p>
        </p:txBody>
      </p:sp>
      <p:sp>
        <p:nvSpPr>
          <p:cNvPr id="56" name="Visualize and manipulate patterns…"/>
          <p:cNvSpPr txBox="1"/>
          <p:nvPr>
            <p:ph type="body" sz="half" idx="1"/>
          </p:nvPr>
        </p:nvSpPr>
        <p:spPr>
          <a:xfrm>
            <a:off x="457200" y="1905000"/>
            <a:ext cx="4038600" cy="4953000"/>
          </a:xfrm>
          <a:prstGeom prst="rect">
            <a:avLst/>
          </a:prstGeom>
        </p:spPr>
        <p:txBody>
          <a:bodyPr/>
          <a:lstStyle/>
          <a:p>
            <a:pPr marL="340677" indent="-300037">
              <a:defRPr sz="2800"/>
            </a:pPr>
            <a:r>
              <a:t>Visualize and manipulate patterns</a:t>
            </a:r>
          </a:p>
          <a:p>
            <a:pPr marL="340677" indent="-300037">
              <a:defRPr sz="2800">
                <a:solidFill>
                  <a:srgbClr val="FFD300"/>
                </a:solidFill>
                <a:uFill>
                  <a:solidFill>
                    <a:srgbClr val="FFD300"/>
                  </a:solidFill>
                </a:uFill>
              </a:defRPr>
            </a:pPr>
            <a:r>
              <a:t>Artists</a:t>
            </a:r>
          </a:p>
          <a:p>
            <a:pPr marL="340677" indent="-300037">
              <a:defRPr sz="2800">
                <a:solidFill>
                  <a:srgbClr val="FFD300"/>
                </a:solidFill>
                <a:uFill>
                  <a:solidFill>
                    <a:srgbClr val="FFD300"/>
                  </a:solidFill>
                </a:uFill>
              </a:defRPr>
            </a:pPr>
            <a:r>
              <a:t>Architects</a:t>
            </a:r>
          </a:p>
          <a:p>
            <a:pPr marL="340677" indent="-300037">
              <a:defRPr sz="2800">
                <a:solidFill>
                  <a:srgbClr val="FFD300"/>
                </a:solidFill>
                <a:uFill>
                  <a:solidFill>
                    <a:srgbClr val="FFD300"/>
                  </a:solidFill>
                </a:uFill>
              </a:defRPr>
            </a:pPr>
            <a:r>
              <a:t>Surgeons</a:t>
            </a:r>
          </a:p>
          <a:p>
            <a:pPr marL="340677" indent="-300037">
              <a:defRPr sz="2800">
                <a:solidFill>
                  <a:srgbClr val="FFD300"/>
                </a:solidFill>
                <a:uFill>
                  <a:solidFill>
                    <a:srgbClr val="FFD300"/>
                  </a:solidFill>
                </a:uFill>
              </a:defRPr>
            </a:pPr>
            <a:r>
              <a:t>Sculptors</a:t>
            </a:r>
          </a:p>
          <a:p>
            <a:pPr marL="340677" indent="-300037">
              <a:defRPr sz="2800">
                <a:solidFill>
                  <a:srgbClr val="FFD300"/>
                </a:solidFill>
                <a:uFill>
                  <a:solidFill>
                    <a:srgbClr val="FFD300"/>
                  </a:solidFill>
                </a:uFill>
              </a:defRPr>
            </a:pPr>
            <a:r>
              <a:t>Navigators</a:t>
            </a:r>
          </a:p>
          <a:p>
            <a:pPr marL="340677" indent="-300037">
              <a:defRPr sz="2800">
                <a:solidFill>
                  <a:srgbClr val="FFD300"/>
                </a:solidFill>
                <a:uFill>
                  <a:solidFill>
                    <a:srgbClr val="FFD300"/>
                  </a:solidFill>
                </a:uFill>
              </a:defRPr>
            </a:pPr>
            <a:r>
              <a:t>pilots</a:t>
            </a:r>
          </a:p>
        </p:txBody>
      </p:sp>
      <p:grpSp>
        <p:nvGrpSpPr>
          <p:cNvPr id="59" name="Group"/>
          <p:cNvGrpSpPr/>
          <p:nvPr/>
        </p:nvGrpSpPr>
        <p:grpSpPr>
          <a:xfrm>
            <a:off x="5029200" y="1690687"/>
            <a:ext cx="1600200" cy="1887538"/>
            <a:chOff x="0" y="0"/>
            <a:chExt cx="1600200" cy="1887537"/>
          </a:xfrm>
        </p:grpSpPr>
        <p:sp>
          <p:nvSpPr>
            <p:cNvPr id="57" name="Rectangle"/>
            <p:cNvSpPr/>
            <p:nvPr/>
          </p:nvSpPr>
          <p:spPr>
            <a:xfrm>
              <a:off x="0" y="0"/>
              <a:ext cx="1600200" cy="1887538"/>
            </a:xfrm>
            <a:prstGeom prst="rect">
              <a:avLst/>
            </a:prstGeom>
            <a:solidFill>
              <a:srgbClr val="00CC00"/>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58" name="j0186072.pdf" descr="j0186072.pdf"/>
            <p:cNvPicPr>
              <a:picLocks noChangeAspect="0"/>
            </p:cNvPicPr>
            <p:nvPr/>
          </p:nvPicPr>
          <p:blipFill>
            <a:blip r:embed="rId3">
              <a:extLst/>
            </a:blip>
            <a:stretch>
              <a:fillRect/>
            </a:stretch>
          </p:blipFill>
          <p:spPr>
            <a:xfrm>
              <a:off x="0" y="0"/>
              <a:ext cx="1600200" cy="1887538"/>
            </a:xfrm>
            <a:prstGeom prst="rect">
              <a:avLst/>
            </a:prstGeom>
            <a:ln w="9525" cap="flat">
              <a:solidFill>
                <a:srgbClr val="38D4D6"/>
              </a:solidFill>
              <a:prstDash val="solid"/>
              <a:miter lim="400000"/>
            </a:ln>
            <a:effectLst/>
          </p:spPr>
        </p:pic>
      </p:grpSp>
      <p:grpSp>
        <p:nvGrpSpPr>
          <p:cNvPr id="62" name="Group"/>
          <p:cNvGrpSpPr/>
          <p:nvPr/>
        </p:nvGrpSpPr>
        <p:grpSpPr>
          <a:xfrm>
            <a:off x="7145337" y="1905000"/>
            <a:ext cx="1693863" cy="1549400"/>
            <a:chOff x="0" y="0"/>
            <a:chExt cx="1693862" cy="1549400"/>
          </a:xfrm>
        </p:grpSpPr>
        <p:sp>
          <p:nvSpPr>
            <p:cNvPr id="60" name="Rectangle"/>
            <p:cNvSpPr/>
            <p:nvPr/>
          </p:nvSpPr>
          <p:spPr>
            <a:xfrm>
              <a:off x="0" y="0"/>
              <a:ext cx="1693863" cy="1549400"/>
            </a:xfrm>
            <a:prstGeom prst="rect">
              <a:avLst/>
            </a:prstGeom>
            <a:solidFill>
              <a:srgbClr val="FFD300"/>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61" name="j0233785.pdf" descr="j0233785.pdf"/>
            <p:cNvPicPr>
              <a:picLocks noChangeAspect="0"/>
            </p:cNvPicPr>
            <p:nvPr/>
          </p:nvPicPr>
          <p:blipFill>
            <a:blip r:embed="rId4">
              <a:extLst/>
            </a:blip>
            <a:stretch>
              <a:fillRect/>
            </a:stretch>
          </p:blipFill>
          <p:spPr>
            <a:xfrm>
              <a:off x="0" y="0"/>
              <a:ext cx="1693863" cy="1549400"/>
            </a:xfrm>
            <a:prstGeom prst="rect">
              <a:avLst/>
            </a:prstGeom>
            <a:ln w="9525" cap="flat">
              <a:solidFill>
                <a:srgbClr val="38D4D6"/>
              </a:solidFill>
              <a:prstDash val="solid"/>
              <a:miter lim="400000"/>
            </a:ln>
            <a:effectLst/>
          </p:spPr>
        </p:pic>
      </p:grpSp>
      <p:grpSp>
        <p:nvGrpSpPr>
          <p:cNvPr id="65" name="Group"/>
          <p:cNvGrpSpPr/>
          <p:nvPr/>
        </p:nvGrpSpPr>
        <p:grpSpPr>
          <a:xfrm>
            <a:off x="3276600" y="3429000"/>
            <a:ext cx="1495425" cy="1905000"/>
            <a:chOff x="0" y="0"/>
            <a:chExt cx="1495425" cy="1905000"/>
          </a:xfrm>
        </p:grpSpPr>
        <p:sp>
          <p:nvSpPr>
            <p:cNvPr id="63" name="Rectangle"/>
            <p:cNvSpPr/>
            <p:nvPr/>
          </p:nvSpPr>
          <p:spPr>
            <a:xfrm>
              <a:off x="0" y="0"/>
              <a:ext cx="1495425" cy="1905000"/>
            </a:xfrm>
            <a:prstGeom prst="rect">
              <a:avLst/>
            </a:prstGeom>
            <a:solidFill>
              <a:srgbClr val="FF6962"/>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64" name="j0186146.pdf" descr="j0186146.pdf"/>
            <p:cNvPicPr>
              <a:picLocks noChangeAspect="0"/>
            </p:cNvPicPr>
            <p:nvPr/>
          </p:nvPicPr>
          <p:blipFill>
            <a:blip r:embed="rId5">
              <a:extLst/>
            </a:blip>
            <a:stretch>
              <a:fillRect/>
            </a:stretch>
          </p:blipFill>
          <p:spPr>
            <a:xfrm>
              <a:off x="0" y="0"/>
              <a:ext cx="1495425" cy="1905000"/>
            </a:xfrm>
            <a:prstGeom prst="rect">
              <a:avLst/>
            </a:prstGeom>
            <a:ln w="9525" cap="flat">
              <a:solidFill>
                <a:srgbClr val="38D4D6"/>
              </a:solidFill>
              <a:prstDash val="solid"/>
              <a:miter lim="400000"/>
            </a:ln>
            <a:effectLst/>
          </p:spPr>
        </p:pic>
      </p:grpSp>
      <p:grpSp>
        <p:nvGrpSpPr>
          <p:cNvPr id="68" name="Group"/>
          <p:cNvGrpSpPr/>
          <p:nvPr/>
        </p:nvGrpSpPr>
        <p:grpSpPr>
          <a:xfrm>
            <a:off x="5181600" y="3733800"/>
            <a:ext cx="1676400" cy="1574800"/>
            <a:chOff x="0" y="0"/>
            <a:chExt cx="1676400" cy="1574800"/>
          </a:xfrm>
        </p:grpSpPr>
        <p:sp>
          <p:nvSpPr>
            <p:cNvPr id="66" name="Rectangle"/>
            <p:cNvSpPr/>
            <p:nvPr/>
          </p:nvSpPr>
          <p:spPr>
            <a:xfrm>
              <a:off x="0" y="0"/>
              <a:ext cx="1676400" cy="1574800"/>
            </a:xfrm>
            <a:prstGeom prst="rect">
              <a:avLst/>
            </a:prstGeom>
            <a:solidFill>
              <a:srgbClr val="FFD300"/>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67" name="j0195768.pdf" descr="j0195768.pdf"/>
            <p:cNvPicPr>
              <a:picLocks noChangeAspect="0"/>
            </p:cNvPicPr>
            <p:nvPr/>
          </p:nvPicPr>
          <p:blipFill>
            <a:blip r:embed="rId6">
              <a:extLst/>
            </a:blip>
            <a:stretch>
              <a:fillRect/>
            </a:stretch>
          </p:blipFill>
          <p:spPr>
            <a:xfrm>
              <a:off x="0" y="0"/>
              <a:ext cx="1676400" cy="1574800"/>
            </a:xfrm>
            <a:prstGeom prst="rect">
              <a:avLst/>
            </a:prstGeom>
            <a:ln w="12700" cap="flat">
              <a:noFill/>
              <a:miter lim="400000"/>
            </a:ln>
            <a:effectLst/>
          </p:spPr>
        </p:pic>
      </p:grpSp>
      <p:pic>
        <p:nvPicPr>
          <p:cNvPr id="69" name="j0233532.pdf" descr="j0233532.pdf"/>
          <p:cNvPicPr>
            <a:picLocks noChangeAspect="0"/>
          </p:cNvPicPr>
          <p:nvPr/>
        </p:nvPicPr>
        <p:blipFill>
          <a:blip r:embed="rId7">
            <a:extLst/>
          </a:blip>
          <a:stretch>
            <a:fillRect/>
          </a:stretch>
        </p:blipFill>
        <p:spPr>
          <a:xfrm>
            <a:off x="7162800" y="3810000"/>
            <a:ext cx="1341438" cy="1752600"/>
          </a:xfrm>
          <a:prstGeom prst="rect">
            <a:avLst/>
          </a:prstGeom>
          <a:ln>
            <a:solidFill>
              <a:srgbClr val="FFD300"/>
            </a:solidFill>
            <a:miter lim="400000"/>
          </a:ln>
        </p:spPr>
      </p:pic>
      <p:grpSp>
        <p:nvGrpSpPr>
          <p:cNvPr id="72" name="Group"/>
          <p:cNvGrpSpPr/>
          <p:nvPr/>
        </p:nvGrpSpPr>
        <p:grpSpPr>
          <a:xfrm>
            <a:off x="4325937" y="5486400"/>
            <a:ext cx="1322388" cy="1371600"/>
            <a:chOff x="0" y="0"/>
            <a:chExt cx="1322387" cy="1371600"/>
          </a:xfrm>
        </p:grpSpPr>
        <p:sp>
          <p:nvSpPr>
            <p:cNvPr id="70" name="Rectangle"/>
            <p:cNvSpPr/>
            <p:nvPr/>
          </p:nvSpPr>
          <p:spPr>
            <a:xfrm>
              <a:off x="0" y="0"/>
              <a:ext cx="1322388" cy="1371600"/>
            </a:xfrm>
            <a:prstGeom prst="rect">
              <a:avLst/>
            </a:prstGeom>
            <a:solidFill>
              <a:srgbClr val="FFD300"/>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71" name="j0252641.pdf" descr="j0252641.pdf"/>
            <p:cNvPicPr>
              <a:picLocks noChangeAspect="0"/>
            </p:cNvPicPr>
            <p:nvPr/>
          </p:nvPicPr>
          <p:blipFill>
            <a:blip r:embed="rId8">
              <a:extLst/>
            </a:blip>
            <a:stretch>
              <a:fillRect/>
            </a:stretch>
          </p:blipFill>
          <p:spPr>
            <a:xfrm>
              <a:off x="0" y="0"/>
              <a:ext cx="1322388" cy="137160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MUSICAL"/>
          <p:cNvSpPr txBox="1"/>
          <p:nvPr>
            <p:ph type="title"/>
          </p:nvPr>
        </p:nvSpPr>
        <p:spPr>
          <a:xfrm>
            <a:off x="457200" y="292100"/>
            <a:ext cx="8229600" cy="1384300"/>
          </a:xfrm>
          <a:prstGeom prst="rect">
            <a:avLst/>
          </a:prstGeom>
          <a:solidFill>
            <a:srgbClr val="021EAA"/>
          </a:solidFill>
        </p:spPr>
        <p:txBody>
          <a:bodyPr/>
          <a:lstStyle/>
          <a:p>
            <a:pPr/>
            <a:r>
              <a:t>MUSICAL</a:t>
            </a:r>
          </a:p>
        </p:txBody>
      </p:sp>
      <p:pic>
        <p:nvPicPr>
          <p:cNvPr id="77" name="j0233308.pdf" descr="j0233308.pdf"/>
          <p:cNvPicPr>
            <a:picLocks noChangeAspect="0"/>
          </p:cNvPicPr>
          <p:nvPr/>
        </p:nvPicPr>
        <p:blipFill>
          <a:blip r:embed="rId3">
            <a:extLst/>
          </a:blip>
          <a:stretch>
            <a:fillRect/>
          </a:stretch>
        </p:blipFill>
        <p:spPr>
          <a:xfrm>
            <a:off x="4191000" y="1933575"/>
            <a:ext cx="4953000" cy="4924425"/>
          </a:xfrm>
          <a:prstGeom prst="rect">
            <a:avLst/>
          </a:prstGeom>
          <a:ln w="12700">
            <a:miter lim="400000"/>
          </a:ln>
        </p:spPr>
      </p:pic>
      <p:sp>
        <p:nvSpPr>
          <p:cNvPr id="78" name="COMPOSERS…"/>
          <p:cNvSpPr/>
          <p:nvPr/>
        </p:nvSpPr>
        <p:spPr>
          <a:xfrm>
            <a:off x="0" y="1752600"/>
            <a:ext cx="4051300" cy="5054601"/>
          </a:xfrm>
          <a:prstGeom prst="rect">
            <a:avLst/>
          </a:prstGeom>
          <a:solidFill>
            <a:srgbClr val="021EAA"/>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40">
              <a:spcBef>
                <a:spcPts val="1900"/>
              </a:spcBef>
              <a:buClr>
                <a:srgbClr val="FFFFFF"/>
              </a:buClr>
              <a:buSzPct val="100000"/>
              <a:buFont typeface="Tahoma"/>
              <a:buChar char="•"/>
              <a:defRPr b="1" sz="3200">
                <a:latin typeface="+mn-lt"/>
                <a:ea typeface="+mn-ea"/>
                <a:cs typeface="+mn-cs"/>
                <a:sym typeface="Tahoma"/>
              </a:defRPr>
            </a:pPr>
            <a:r>
              <a:t>COMPOSERS</a:t>
            </a:r>
          </a:p>
          <a:p>
            <a:pPr marL="40640">
              <a:spcBef>
                <a:spcPts val="1900"/>
              </a:spcBef>
              <a:buClr>
                <a:srgbClr val="FFFFFF"/>
              </a:buClr>
              <a:buSzPct val="100000"/>
              <a:buFont typeface="Tahoma"/>
              <a:buChar char="•"/>
              <a:defRPr b="1" sz="3200">
                <a:latin typeface="+mn-lt"/>
                <a:ea typeface="+mn-ea"/>
                <a:cs typeface="+mn-cs"/>
                <a:sym typeface="Tahoma"/>
              </a:defRPr>
            </a:pPr>
            <a:r>
              <a:t>SINGERS</a:t>
            </a:r>
          </a:p>
          <a:p>
            <a:pPr marL="40640">
              <a:spcBef>
                <a:spcPts val="1900"/>
              </a:spcBef>
              <a:buClr>
                <a:srgbClr val="FFFFFF"/>
              </a:buClr>
              <a:buSzPct val="100000"/>
              <a:buFont typeface="Tahoma"/>
              <a:buChar char="•"/>
              <a:defRPr b="1" sz="3200">
                <a:latin typeface="+mn-lt"/>
                <a:ea typeface="+mn-ea"/>
                <a:cs typeface="+mn-cs"/>
                <a:sym typeface="Tahoma"/>
              </a:defRPr>
            </a:pPr>
            <a:r>
              <a:t>MUSICIANS</a:t>
            </a:r>
          </a:p>
          <a:p>
            <a:pPr>
              <a:spcBef>
                <a:spcPts val="1900"/>
              </a:spcBef>
              <a:buClr>
                <a:srgbClr val="FFFFFF"/>
              </a:buClr>
              <a:buFont typeface="Tahoma"/>
              <a:defRPr b="1" sz="3200">
                <a:latin typeface="+mn-lt"/>
                <a:ea typeface="+mn-ea"/>
                <a:cs typeface="+mn-cs"/>
                <a:sym typeface="Tahoma"/>
              </a:defRPr>
            </a:pPr>
            <a:r>
              <a:t>      (ALL    </a:t>
            </a:r>
          </a:p>
          <a:p>
            <a:pPr>
              <a:spcBef>
                <a:spcPts val="1900"/>
              </a:spcBef>
              <a:buClr>
                <a:srgbClr val="FFFFFF"/>
              </a:buClr>
              <a:buFont typeface="Tahoma"/>
              <a:defRPr b="1" sz="3200">
                <a:latin typeface="+mn-lt"/>
                <a:ea typeface="+mn-ea"/>
                <a:cs typeface="+mn-cs"/>
                <a:sym typeface="Tahoma"/>
              </a:defRPr>
            </a:pPr>
            <a:r>
              <a:t>     INSTRUMENTS)</a:t>
            </a:r>
          </a:p>
          <a:p>
            <a:pPr>
              <a:spcBef>
                <a:spcPts val="1900"/>
              </a:spcBef>
              <a:buClr>
                <a:srgbClr val="FFFFFF"/>
              </a:buClr>
              <a:buFont typeface="Tahoma"/>
              <a:defRPr b="1" sz="3200">
                <a:latin typeface="+mn-lt"/>
                <a:ea typeface="+mn-ea"/>
                <a:cs typeface="+mn-cs"/>
                <a:sym typeface="Tahoma"/>
              </a:defRPr>
            </a:pPr>
            <a:r>
              <a:t>MUSIC   </a:t>
            </a:r>
          </a:p>
          <a:p>
            <a:pPr>
              <a:spcBef>
                <a:spcPts val="1900"/>
              </a:spcBef>
              <a:buClr>
                <a:srgbClr val="FFFFFF"/>
              </a:buClr>
              <a:buFont typeface="Tahoma"/>
              <a:defRPr b="1" sz="3200">
                <a:latin typeface="+mn-lt"/>
                <a:ea typeface="+mn-ea"/>
                <a:cs typeface="+mn-cs"/>
                <a:sym typeface="Tahoma"/>
              </a:defRPr>
            </a:pPr>
            <a:r>
              <a:t>    APPRECIATION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Bodily kinesthetic intelligence"/>
          <p:cNvSpPr txBox="1"/>
          <p:nvPr>
            <p:ph type="title"/>
          </p:nvPr>
        </p:nvSpPr>
        <p:spPr>
          <a:xfrm>
            <a:off x="457200" y="292100"/>
            <a:ext cx="8229600" cy="1384300"/>
          </a:xfrm>
          <a:prstGeom prst="rect">
            <a:avLst/>
          </a:prstGeom>
          <a:solidFill>
            <a:srgbClr val="021EAA"/>
          </a:solidFill>
        </p:spPr>
        <p:txBody>
          <a:bodyPr/>
          <a:lstStyle/>
          <a:p>
            <a:pPr/>
            <a:r>
              <a:t>Bodily kinesthetic intelligence</a:t>
            </a:r>
          </a:p>
        </p:txBody>
      </p:sp>
      <p:sp>
        <p:nvSpPr>
          <p:cNvPr id="83" name="Using one’s whole body…"/>
          <p:cNvSpPr txBox="1"/>
          <p:nvPr>
            <p:ph type="body" sz="half" idx="1"/>
          </p:nvPr>
        </p:nvSpPr>
        <p:spPr>
          <a:xfrm>
            <a:off x="457200" y="1905000"/>
            <a:ext cx="4038600" cy="4953000"/>
          </a:xfrm>
          <a:prstGeom prst="rect">
            <a:avLst/>
          </a:prstGeom>
        </p:spPr>
        <p:txBody>
          <a:bodyPr/>
          <a:lstStyle/>
          <a:p>
            <a:pPr>
              <a:defRPr b="1" sz="2800">
                <a:solidFill>
                  <a:srgbClr val="FFD300"/>
                </a:solidFill>
                <a:uFill>
                  <a:solidFill>
                    <a:srgbClr val="FFD300"/>
                  </a:solidFill>
                </a:uFill>
              </a:defRPr>
            </a:pPr>
            <a:r>
              <a:t>Using one’s whole body</a:t>
            </a:r>
          </a:p>
          <a:p>
            <a:pPr>
              <a:defRPr b="1" sz="2800">
                <a:solidFill>
                  <a:srgbClr val="FFD300"/>
                </a:solidFill>
                <a:uFill>
                  <a:solidFill>
                    <a:srgbClr val="FFD300"/>
                  </a:solidFill>
                </a:uFill>
              </a:defRPr>
            </a:pPr>
            <a:r>
              <a:t>Sports</a:t>
            </a:r>
          </a:p>
          <a:p>
            <a:pPr>
              <a:defRPr b="1" sz="2800">
                <a:solidFill>
                  <a:srgbClr val="FFD300"/>
                </a:solidFill>
                <a:uFill>
                  <a:solidFill>
                    <a:srgbClr val="FFD300"/>
                  </a:solidFill>
                </a:uFill>
              </a:defRPr>
            </a:pPr>
            <a:r>
              <a:t>Dancing</a:t>
            </a:r>
          </a:p>
          <a:p>
            <a:pPr>
              <a:defRPr b="1" sz="2800">
                <a:solidFill>
                  <a:srgbClr val="FFD300"/>
                </a:solidFill>
                <a:uFill>
                  <a:solidFill>
                    <a:srgbClr val="FFD300"/>
                  </a:solidFill>
                </a:uFill>
              </a:defRPr>
            </a:pPr>
            <a:r>
              <a:t>Acting</a:t>
            </a:r>
          </a:p>
          <a:p>
            <a:pPr>
              <a:defRPr b="1" sz="2800">
                <a:solidFill>
                  <a:srgbClr val="FFD300"/>
                </a:solidFill>
                <a:uFill>
                  <a:solidFill>
                    <a:srgbClr val="FFD300"/>
                  </a:solidFill>
                </a:uFill>
              </a:defRPr>
            </a:pPr>
            <a:r>
              <a:t>Technical people</a:t>
            </a:r>
          </a:p>
          <a:p>
            <a:pPr>
              <a:defRPr b="1" sz="2800">
                <a:solidFill>
                  <a:srgbClr val="FFD300"/>
                </a:solidFill>
                <a:uFill>
                  <a:solidFill>
                    <a:srgbClr val="FFD300"/>
                  </a:solidFill>
                </a:uFill>
              </a:defRPr>
            </a:pPr>
            <a:r>
              <a:t>Craftspeople</a:t>
            </a:r>
          </a:p>
        </p:txBody>
      </p:sp>
      <p:pic>
        <p:nvPicPr>
          <p:cNvPr id="84" name="j0199086.pdf" descr="j0199086.pdf"/>
          <p:cNvPicPr>
            <a:picLocks noChangeAspect="0"/>
          </p:cNvPicPr>
          <p:nvPr/>
        </p:nvPicPr>
        <p:blipFill>
          <a:blip r:embed="rId3">
            <a:extLst/>
          </a:blip>
          <a:stretch>
            <a:fillRect/>
          </a:stretch>
        </p:blipFill>
        <p:spPr>
          <a:xfrm>
            <a:off x="6172200" y="1828800"/>
            <a:ext cx="1604963" cy="1779588"/>
          </a:xfrm>
          <a:prstGeom prst="rect">
            <a:avLst/>
          </a:prstGeom>
          <a:ln w="12700">
            <a:miter lim="400000"/>
          </a:ln>
        </p:spPr>
      </p:pic>
      <p:grpSp>
        <p:nvGrpSpPr>
          <p:cNvPr id="87" name="Group"/>
          <p:cNvGrpSpPr/>
          <p:nvPr/>
        </p:nvGrpSpPr>
        <p:grpSpPr>
          <a:xfrm>
            <a:off x="5808662" y="4038600"/>
            <a:ext cx="1716088" cy="1981200"/>
            <a:chOff x="0" y="0"/>
            <a:chExt cx="1716087" cy="1981200"/>
          </a:xfrm>
        </p:grpSpPr>
        <p:sp>
          <p:nvSpPr>
            <p:cNvPr id="85" name="Rectangle"/>
            <p:cNvSpPr/>
            <p:nvPr/>
          </p:nvSpPr>
          <p:spPr>
            <a:xfrm>
              <a:off x="0" y="0"/>
              <a:ext cx="1716088" cy="1981200"/>
            </a:xfrm>
            <a:prstGeom prst="rect">
              <a:avLst/>
            </a:prstGeom>
            <a:solidFill>
              <a:srgbClr val="021EAA"/>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86" name="j0281089.pdf" descr="j0281089.pdf"/>
            <p:cNvPicPr>
              <a:picLocks noChangeAspect="0"/>
            </p:cNvPicPr>
            <p:nvPr/>
          </p:nvPicPr>
          <p:blipFill>
            <a:blip r:embed="rId4">
              <a:extLst/>
            </a:blip>
            <a:stretch>
              <a:fillRect/>
            </a:stretch>
          </p:blipFill>
          <p:spPr>
            <a:xfrm>
              <a:off x="0" y="0"/>
              <a:ext cx="1716088" cy="198120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INTERPERSONAL INTELLIGENCE"/>
          <p:cNvSpPr txBox="1"/>
          <p:nvPr>
            <p:ph type="title"/>
          </p:nvPr>
        </p:nvSpPr>
        <p:spPr>
          <a:xfrm>
            <a:off x="457200" y="292100"/>
            <a:ext cx="8229600" cy="1384300"/>
          </a:xfrm>
          <a:prstGeom prst="rect">
            <a:avLst/>
          </a:prstGeom>
          <a:solidFill>
            <a:srgbClr val="00CC00"/>
          </a:solidFill>
        </p:spPr>
        <p:txBody>
          <a:bodyPr/>
          <a:lstStyle>
            <a:lvl1pPr>
              <a:defRPr sz="4000"/>
            </a:lvl1pPr>
          </a:lstStyle>
          <a:p>
            <a:pPr/>
            <a:r>
              <a:t>INTERPERSONAL INTELLIGENCE</a:t>
            </a:r>
          </a:p>
        </p:txBody>
      </p:sp>
      <p:sp>
        <p:nvSpPr>
          <p:cNvPr id="92" name="Understands people and how to work with them…"/>
          <p:cNvSpPr txBox="1"/>
          <p:nvPr>
            <p:ph type="body" sz="half" idx="1"/>
          </p:nvPr>
        </p:nvSpPr>
        <p:spPr>
          <a:xfrm>
            <a:off x="457200" y="1905000"/>
            <a:ext cx="4038600" cy="4114800"/>
          </a:xfrm>
          <a:prstGeom prst="rect">
            <a:avLst/>
          </a:prstGeom>
          <a:solidFill>
            <a:srgbClr val="021EAA"/>
          </a:solidFill>
        </p:spPr>
        <p:txBody>
          <a:bodyPr/>
          <a:lstStyle/>
          <a:p>
            <a:pPr marL="340677" indent="-300037">
              <a:lnSpc>
                <a:spcPct val="90000"/>
              </a:lnSpc>
              <a:defRPr sz="2800"/>
            </a:pPr>
            <a:r>
              <a:t>Understands people and how to work with them</a:t>
            </a:r>
          </a:p>
          <a:p>
            <a:pPr marL="340677" indent="-300037">
              <a:lnSpc>
                <a:spcPct val="90000"/>
              </a:lnSpc>
              <a:defRPr sz="2800"/>
            </a:pPr>
            <a:r>
              <a:t>Teachers</a:t>
            </a:r>
          </a:p>
          <a:p>
            <a:pPr marL="340677" indent="-300037">
              <a:lnSpc>
                <a:spcPct val="90000"/>
              </a:lnSpc>
              <a:defRPr sz="2800"/>
            </a:pPr>
            <a:r>
              <a:t>Clinicians</a:t>
            </a:r>
          </a:p>
          <a:p>
            <a:pPr marL="340677" indent="-300037">
              <a:lnSpc>
                <a:spcPct val="90000"/>
              </a:lnSpc>
              <a:defRPr sz="2800"/>
            </a:pPr>
            <a:r>
              <a:t>Politicians</a:t>
            </a:r>
          </a:p>
          <a:p>
            <a:pPr marL="340677" indent="-300037">
              <a:lnSpc>
                <a:spcPct val="90000"/>
              </a:lnSpc>
              <a:defRPr sz="2800"/>
            </a:pPr>
            <a:r>
              <a:t>Leaders</a:t>
            </a:r>
          </a:p>
          <a:p>
            <a:pPr marL="340677" indent="-300037">
              <a:lnSpc>
                <a:spcPct val="90000"/>
              </a:lnSpc>
              <a:defRPr sz="2800"/>
            </a:pPr>
            <a:r>
              <a:t>Actors</a:t>
            </a:r>
          </a:p>
          <a:p>
            <a:pPr marL="340677" indent="-300037">
              <a:lnSpc>
                <a:spcPct val="90000"/>
              </a:lnSpc>
              <a:defRPr sz="2800"/>
            </a:pPr>
            <a:r>
              <a:t>psychologists</a:t>
            </a:r>
          </a:p>
        </p:txBody>
      </p:sp>
      <p:grpSp>
        <p:nvGrpSpPr>
          <p:cNvPr id="95" name="Group"/>
          <p:cNvGrpSpPr/>
          <p:nvPr/>
        </p:nvGrpSpPr>
        <p:grpSpPr>
          <a:xfrm>
            <a:off x="5029200" y="1905000"/>
            <a:ext cx="1196975" cy="1825625"/>
            <a:chOff x="0" y="0"/>
            <a:chExt cx="1196975" cy="1825625"/>
          </a:xfrm>
        </p:grpSpPr>
        <p:sp>
          <p:nvSpPr>
            <p:cNvPr id="93" name="Rectangle"/>
            <p:cNvSpPr/>
            <p:nvPr/>
          </p:nvSpPr>
          <p:spPr>
            <a:xfrm>
              <a:off x="0" y="0"/>
              <a:ext cx="1196975" cy="1825625"/>
            </a:xfrm>
            <a:prstGeom prst="rect">
              <a:avLst/>
            </a:prstGeom>
            <a:solidFill>
              <a:srgbClr val="00CC00"/>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94" name="j0238541.pdf" descr="j0238541.pdf"/>
            <p:cNvPicPr>
              <a:picLocks noChangeAspect="0"/>
            </p:cNvPicPr>
            <p:nvPr/>
          </p:nvPicPr>
          <p:blipFill>
            <a:blip r:embed="rId2">
              <a:extLst/>
            </a:blip>
            <a:stretch>
              <a:fillRect/>
            </a:stretch>
          </p:blipFill>
          <p:spPr>
            <a:xfrm>
              <a:off x="0" y="0"/>
              <a:ext cx="1196975" cy="1825625"/>
            </a:xfrm>
            <a:prstGeom prst="rect">
              <a:avLst/>
            </a:prstGeom>
            <a:ln w="12700" cap="flat">
              <a:noFill/>
              <a:miter lim="400000"/>
            </a:ln>
            <a:effectLst/>
          </p:spPr>
        </p:pic>
      </p:grpSp>
      <p:pic>
        <p:nvPicPr>
          <p:cNvPr id="96" name="j0231641.pdf" descr="j0231641.pdf"/>
          <p:cNvPicPr>
            <a:picLocks noChangeAspect="0"/>
          </p:cNvPicPr>
          <p:nvPr/>
        </p:nvPicPr>
        <p:blipFill>
          <a:blip r:embed="rId3">
            <a:extLst/>
          </a:blip>
          <a:stretch>
            <a:fillRect/>
          </a:stretch>
        </p:blipFill>
        <p:spPr>
          <a:xfrm>
            <a:off x="6497637" y="1905000"/>
            <a:ext cx="2646363" cy="1971675"/>
          </a:xfrm>
          <a:prstGeom prst="rect">
            <a:avLst/>
          </a:prstGeom>
          <a:ln w="12700">
            <a:miter lim="400000"/>
          </a:ln>
        </p:spPr>
      </p:pic>
      <p:grpSp>
        <p:nvGrpSpPr>
          <p:cNvPr id="99" name="Group"/>
          <p:cNvGrpSpPr/>
          <p:nvPr/>
        </p:nvGrpSpPr>
        <p:grpSpPr>
          <a:xfrm>
            <a:off x="4953000" y="4419600"/>
            <a:ext cx="1141413" cy="1806575"/>
            <a:chOff x="0" y="0"/>
            <a:chExt cx="1141412" cy="1806575"/>
          </a:xfrm>
        </p:grpSpPr>
        <p:sp>
          <p:nvSpPr>
            <p:cNvPr id="97" name="Rectangle"/>
            <p:cNvSpPr/>
            <p:nvPr/>
          </p:nvSpPr>
          <p:spPr>
            <a:xfrm>
              <a:off x="0" y="0"/>
              <a:ext cx="1141413" cy="1806575"/>
            </a:xfrm>
            <a:prstGeom prst="rect">
              <a:avLst/>
            </a:prstGeom>
            <a:solidFill>
              <a:srgbClr val="FFD300"/>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98" name="j0186152.pdf" descr="j0186152.pdf"/>
            <p:cNvPicPr>
              <a:picLocks noChangeAspect="0"/>
            </p:cNvPicPr>
            <p:nvPr/>
          </p:nvPicPr>
          <p:blipFill>
            <a:blip r:embed="rId4">
              <a:extLst/>
            </a:blip>
            <a:stretch>
              <a:fillRect/>
            </a:stretch>
          </p:blipFill>
          <p:spPr>
            <a:xfrm>
              <a:off x="0" y="0"/>
              <a:ext cx="1141413" cy="1806575"/>
            </a:xfrm>
            <a:prstGeom prst="rect">
              <a:avLst/>
            </a:prstGeom>
            <a:ln w="12700" cap="flat">
              <a:noFill/>
              <a:miter lim="400000"/>
            </a:ln>
            <a:effectLst/>
          </p:spPr>
        </p:pic>
      </p:grpSp>
      <p:pic>
        <p:nvPicPr>
          <p:cNvPr id="100" name="j0282442.pdf" descr="j0282442.pdf"/>
          <p:cNvPicPr>
            <a:picLocks noChangeAspect="0"/>
          </p:cNvPicPr>
          <p:nvPr/>
        </p:nvPicPr>
        <p:blipFill>
          <a:blip r:embed="rId5">
            <a:extLst/>
          </a:blip>
          <a:stretch>
            <a:fillRect/>
          </a:stretch>
        </p:blipFill>
        <p:spPr>
          <a:xfrm>
            <a:off x="6477000" y="4267200"/>
            <a:ext cx="1733550" cy="182403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INTRAPERSONAL INTELLIGENCE"/>
          <p:cNvSpPr txBox="1"/>
          <p:nvPr>
            <p:ph type="title"/>
          </p:nvPr>
        </p:nvSpPr>
        <p:spPr>
          <a:xfrm>
            <a:off x="457200" y="292100"/>
            <a:ext cx="8229600" cy="1384300"/>
          </a:xfrm>
          <a:prstGeom prst="rect">
            <a:avLst/>
          </a:prstGeom>
          <a:solidFill>
            <a:srgbClr val="021EAA"/>
          </a:solidFill>
        </p:spPr>
        <p:txBody>
          <a:bodyPr/>
          <a:lstStyle>
            <a:lvl1pPr>
              <a:defRPr sz="4000"/>
            </a:lvl1pPr>
          </a:lstStyle>
          <a:p>
            <a:pPr/>
            <a:r>
              <a:t>INTRAPERSONAL INTELLIGENCE</a:t>
            </a:r>
          </a:p>
        </p:txBody>
      </p:sp>
      <p:sp>
        <p:nvSpPr>
          <p:cNvPr id="103" name="Understanding the SELF and being able to self-discipline to reach goals and sometimes to act as models for others…"/>
          <p:cNvSpPr txBox="1"/>
          <p:nvPr>
            <p:ph type="body" sz="half" idx="1"/>
          </p:nvPr>
        </p:nvSpPr>
        <p:spPr>
          <a:xfrm>
            <a:off x="457200" y="1905000"/>
            <a:ext cx="4038600" cy="4114800"/>
          </a:xfrm>
          <a:prstGeom prst="rect">
            <a:avLst/>
          </a:prstGeom>
          <a:solidFill>
            <a:srgbClr val="021EAA"/>
          </a:solidFill>
        </p:spPr>
        <p:txBody>
          <a:bodyPr/>
          <a:lstStyle/>
          <a:p>
            <a:pPr/>
            <a:r>
              <a:rPr b="1" sz="2400"/>
              <a:t>Understanding the SELF and being able to self-discipline to reach goals and sometimes to act as models for others</a:t>
            </a:r>
            <a:endParaRPr b="1" sz="2400"/>
          </a:p>
          <a:p>
            <a:pPr/>
            <a:r>
              <a:rPr b="1" sz="2400"/>
              <a:t>Philosophers</a:t>
            </a:r>
            <a:endParaRPr b="1" sz="2400"/>
          </a:p>
          <a:p>
            <a:pPr/>
            <a:r>
              <a:rPr b="1" sz="2400"/>
              <a:t>Counselors</a:t>
            </a:r>
            <a:endParaRPr b="1" sz="2400"/>
          </a:p>
          <a:p>
            <a:pPr/>
            <a:r>
              <a:rPr b="1" sz="2400"/>
              <a:t>Winners</a:t>
            </a:r>
            <a:endParaRPr b="1" sz="2400"/>
          </a:p>
          <a:p>
            <a:pPr/>
            <a:r>
              <a:rPr b="1" sz="2400"/>
              <a:t>Mother Teresa</a:t>
            </a:r>
            <a:r>
              <a:rPr sz="2400"/>
              <a:t> </a:t>
            </a:r>
          </a:p>
        </p:txBody>
      </p:sp>
      <p:pic>
        <p:nvPicPr>
          <p:cNvPr id="104" name="j0233981.pdf" descr="j0233981.pdf"/>
          <p:cNvPicPr>
            <a:picLocks noChangeAspect="0"/>
          </p:cNvPicPr>
          <p:nvPr/>
        </p:nvPicPr>
        <p:blipFill>
          <a:blip r:embed="rId2">
            <a:extLst/>
          </a:blip>
          <a:stretch>
            <a:fillRect/>
          </a:stretch>
        </p:blipFill>
        <p:spPr>
          <a:xfrm>
            <a:off x="5421312" y="2201862"/>
            <a:ext cx="2960688" cy="1608138"/>
          </a:xfrm>
          <a:prstGeom prst="rect">
            <a:avLst/>
          </a:prstGeom>
          <a:ln w="12700">
            <a:miter lim="400000"/>
          </a:ln>
        </p:spPr>
      </p:pic>
      <p:grpSp>
        <p:nvGrpSpPr>
          <p:cNvPr id="107" name="Group"/>
          <p:cNvGrpSpPr/>
          <p:nvPr/>
        </p:nvGrpSpPr>
        <p:grpSpPr>
          <a:xfrm>
            <a:off x="3810000" y="4495800"/>
            <a:ext cx="1814513" cy="1630363"/>
            <a:chOff x="0" y="0"/>
            <a:chExt cx="1814512" cy="1630362"/>
          </a:xfrm>
        </p:grpSpPr>
        <p:sp>
          <p:nvSpPr>
            <p:cNvPr id="105" name="Rectangle"/>
            <p:cNvSpPr/>
            <p:nvPr/>
          </p:nvSpPr>
          <p:spPr>
            <a:xfrm>
              <a:off x="0" y="0"/>
              <a:ext cx="1814513" cy="1630363"/>
            </a:xfrm>
            <a:prstGeom prst="rect">
              <a:avLst/>
            </a:prstGeom>
            <a:solidFill>
              <a:srgbClr val="00CC00"/>
            </a:solidFill>
            <a:ln w="12700" cap="flat">
              <a:noFill/>
              <a:miter lim="400000"/>
            </a:ln>
            <a:effectLst/>
          </p:spPr>
          <p:txBody>
            <a:bodyPr wrap="square" lIns="0" tIns="0" rIns="0" bIns="0" numCol="1" anchor="t">
              <a:noAutofit/>
            </a:bodyPr>
            <a:lstStyle/>
            <a:p>
              <a:pPr marL="0" marR="0" defTabSz="457200">
                <a:defRPr sz="1200">
                  <a:solidFill>
                    <a:srgbClr val="000000"/>
                  </a:solidFill>
                  <a:uFillTx/>
                  <a:latin typeface="Helvetica"/>
                  <a:ea typeface="Helvetica"/>
                  <a:cs typeface="Helvetica"/>
                  <a:sym typeface="Helvetica"/>
                </a:defRPr>
              </a:pPr>
            </a:p>
          </p:txBody>
        </p:sp>
        <p:pic>
          <p:nvPicPr>
            <p:cNvPr id="106" name="j0282428.pdf" descr="j0282428.pdf"/>
            <p:cNvPicPr>
              <a:picLocks noChangeAspect="0"/>
            </p:cNvPicPr>
            <p:nvPr/>
          </p:nvPicPr>
          <p:blipFill>
            <a:blip r:embed="rId3">
              <a:extLst/>
            </a:blip>
            <a:stretch>
              <a:fillRect/>
            </a:stretch>
          </p:blipFill>
          <p:spPr>
            <a:xfrm>
              <a:off x="0" y="0"/>
              <a:ext cx="1814513" cy="1630363"/>
            </a:xfrm>
            <a:prstGeom prst="rect">
              <a:avLst/>
            </a:prstGeom>
            <a:ln w="12700" cap="flat">
              <a:noFill/>
              <a:miter lim="400000"/>
            </a:ln>
            <a:effectLst/>
          </p:spPr>
        </p:pic>
      </p:grpSp>
      <p:pic>
        <p:nvPicPr>
          <p:cNvPr id="108" name="j0212439.pdf" descr="j0212439.pdf"/>
          <p:cNvPicPr>
            <a:picLocks noChangeAspect="0"/>
          </p:cNvPicPr>
          <p:nvPr/>
        </p:nvPicPr>
        <p:blipFill>
          <a:blip r:embed="rId4">
            <a:extLst/>
          </a:blip>
          <a:stretch>
            <a:fillRect/>
          </a:stretch>
        </p:blipFill>
        <p:spPr>
          <a:xfrm>
            <a:off x="7010400" y="4343400"/>
            <a:ext cx="1639888" cy="179705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FF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ahoma"/>
        <a:ea typeface="Tahoma"/>
        <a:cs typeface="Tahoma"/>
      </a:majorFont>
      <a:minorFont>
        <a:latin typeface="Tahoma"/>
        <a:ea typeface="Tahoma"/>
        <a:cs typeface="Taho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8D4D6"/>
        </a:solidFill>
        <a:ln w="9525" cap="flat">
          <a:solidFill>
            <a:srgbClr val="FFFFFF"/>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FFFFFF"/>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ahoma"/>
        <a:ea typeface="Tahoma"/>
        <a:cs typeface="Tahoma"/>
      </a:majorFont>
      <a:minorFont>
        <a:latin typeface="Tahoma"/>
        <a:ea typeface="Tahoma"/>
        <a:cs typeface="Taho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8D4D6"/>
        </a:solidFill>
        <a:ln w="9525" cap="flat">
          <a:solidFill>
            <a:srgbClr val="FFFFFF"/>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FFFFFF"/>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FFFFFF"/>
            </a:solidFill>
            <a:effectLst/>
            <a:uFill>
              <a:solidFill>
                <a:srgbClr val="FFFFFF"/>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