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72" r:id="rId4"/>
    <p:sldId id="261" r:id="rId5"/>
    <p:sldId id="263" r:id="rId6"/>
    <p:sldId id="276" r:id="rId7"/>
    <p:sldId id="259" r:id="rId8"/>
    <p:sldId id="270" r:id="rId9"/>
    <p:sldId id="264" r:id="rId10"/>
    <p:sldId id="266" r:id="rId11"/>
    <p:sldId id="279" r:id="rId12"/>
    <p:sldId id="277" r:id="rId13"/>
    <p:sldId id="278" r:id="rId14"/>
    <p:sldId id="274" r:id="rId15"/>
    <p:sldId id="275" r:id="rId16"/>
    <p:sldId id="273" r:id="rId17"/>
    <p:sldId id="267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4"/>
  </p:normalViewPr>
  <p:slideViewPr>
    <p:cSldViewPr>
      <p:cViewPr>
        <p:scale>
          <a:sx n="101" d="100"/>
          <a:sy n="101" d="100"/>
        </p:scale>
        <p:origin x="142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9D6E616-0672-AB4A-8E0A-A2AD20A2E468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97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3B45F74-33C5-8541-BEA3-249C70A67672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A713C2B-691E-7D47-A719-899F352738DF}" type="slidenum">
              <a:rPr lang="en-US" altLang="x-none" sz="1200"/>
              <a:pPr/>
              <a:t>1</a:t>
            </a:fld>
            <a:endParaRPr lang="en-US" altLang="x-none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3224061-2562-F540-A494-FAB361162BFC}" type="slidenum">
              <a:rPr lang="en-US" altLang="x-none" sz="1200"/>
              <a:pPr/>
              <a:t>2</a:t>
            </a:fld>
            <a:endParaRPr lang="en-US" altLang="x-none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6A61BE3-8871-584D-B52A-00BEA2752CC0}" type="slidenum">
              <a:rPr lang="en-US" altLang="x-none" sz="1200"/>
              <a:pPr/>
              <a:t>4</a:t>
            </a:fld>
            <a:endParaRPr lang="en-US" altLang="x-none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7D177D4-63D8-0246-95FD-8C18CA49BBF1}" type="slidenum">
              <a:rPr lang="en-US" altLang="x-none" sz="1200"/>
              <a:pPr/>
              <a:t>5</a:t>
            </a:fld>
            <a:endParaRPr lang="en-US" altLang="x-none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AC78B23-4AA4-5646-BDD9-6A5891E78778}" type="slidenum">
              <a:rPr lang="en-US" altLang="x-none" sz="1200"/>
              <a:pPr/>
              <a:t>7</a:t>
            </a:fld>
            <a:endParaRPr lang="en-US" altLang="x-none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4215AF9-9A23-6543-871E-A71D7DA437B1}" type="slidenum">
              <a:rPr lang="en-US" altLang="x-none" sz="1200"/>
              <a:pPr/>
              <a:t>9</a:t>
            </a:fld>
            <a:endParaRPr lang="en-US" altLang="x-none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EE7C9B6-0548-0D42-9F31-780072E5E39F}" type="slidenum">
              <a:rPr lang="en-US" altLang="x-none" sz="1200"/>
              <a:pPr/>
              <a:t>10</a:t>
            </a:fld>
            <a:endParaRPr lang="en-US" altLang="x-none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EF50F00-577D-0E46-B8E4-10DC87CD7388}" type="slidenum">
              <a:rPr lang="en-US" altLang="x-none" sz="1200"/>
              <a:pPr/>
              <a:t>17</a:t>
            </a:fld>
            <a:endParaRPr lang="en-US" altLang="x-none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1027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ea typeface="ＭＳ Ｐゴシック" charset="0"/>
              </a:endParaRPr>
            </a:p>
          </p:txBody>
        </p:sp>
        <p:sp>
          <p:nvSpPr>
            <p:cNvPr id="6" name="Freeform 1028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ea typeface="ＭＳ Ｐゴシック" charset="0"/>
              </a:endParaRPr>
            </a:p>
          </p:txBody>
        </p:sp>
        <p:sp>
          <p:nvSpPr>
            <p:cNvPr id="7" name="Freeform 1029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ea typeface="ＭＳ Ｐゴシック" charset="0"/>
              </a:endParaRPr>
            </a:p>
          </p:txBody>
        </p:sp>
        <p:sp>
          <p:nvSpPr>
            <p:cNvPr id="8" name="Freeform 1030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ea typeface="ＭＳ Ｐゴシック" charset="0"/>
              </a:endParaRPr>
            </a:p>
          </p:txBody>
        </p:sp>
        <p:sp>
          <p:nvSpPr>
            <p:cNvPr id="9" name="Oval 1031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ea typeface="ＭＳ Ｐゴシック" charset="0"/>
              </a:endParaRPr>
            </a:p>
          </p:txBody>
        </p:sp>
        <p:sp>
          <p:nvSpPr>
            <p:cNvPr id="10" name="Oval 1032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ea typeface="ＭＳ Ｐゴシック" charset="0"/>
              </a:endParaRPr>
            </a:p>
          </p:txBody>
        </p:sp>
        <p:sp>
          <p:nvSpPr>
            <p:cNvPr id="11" name="Oval 1033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ea typeface="ＭＳ Ｐゴシック" charset="0"/>
              </a:endParaRPr>
            </a:p>
          </p:txBody>
        </p:sp>
      </p:grpSp>
      <p:sp>
        <p:nvSpPr>
          <p:cNvPr id="26634" name="Rectangle 103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6635" name="Rectangle 10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" name="Rectangle 1036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037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x-none"/>
              <a:t>William E. Doar Jr., Charter School for the Performing Arts</a:t>
            </a:r>
          </a:p>
        </p:txBody>
      </p:sp>
      <p:sp>
        <p:nvSpPr>
          <p:cNvPr id="14" name="Rectangle 1038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448ED475-F3AD-6F4B-8EA3-DB4CBD31FD1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6619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/>
              <a:t>William E. Doar Jr., Charter School for the Performing Arts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3AB0B-15AD-8046-89F9-7A22ACA9798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9407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/>
              <a:t>William E. Doar Jr., Charter School for the Performing Arts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A0F30-42C7-874F-BF4C-B5CE2EB5627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21888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/>
              <a:t>William E. Doar Jr., Charter School for the Performing Arts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346DF-6906-CF4A-97DD-88C281851D1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7153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/>
              <a:t>William E. Doar Jr., Charter School for the Performing Arts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57A1B-00E6-A647-B1F7-77027A95CC4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1911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/>
              <a:t>William E. Doar Jr., Charter School for the Performing Arts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55A37D-9194-F34C-BC00-101DAEE6515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9450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/>
              <a:t>William E. Doar Jr., Charter School for the Performing Arts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C4B9B-352E-3E4F-BB78-B47580F1A9F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987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/>
              <a:t>William E. Doar Jr., Charter School for the Performing Arts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B809A-F8A2-B642-8F84-DC9F6233E12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385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/>
              <a:t>William E. Doar Jr., Charter School for the Performing Arts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33A436-FFBA-754B-9BF5-1DA0489B72A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6641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/>
              <a:t>William E. Doar Jr., Charter School for the Performing Arts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4A0321-862B-1547-B859-49ECE3D840E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3758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/>
              <a:t>William E. Doar Jr., Charter School for the Performing Arts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83037-D57C-404B-B60C-49F025B0E2D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19886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/>
              <a:t>William E. Doar Jr., Charter School for the Performing Arts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60CB9-FEBF-F440-9132-252FA529678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8977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560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ea typeface="ＭＳ Ｐゴシック" charset="0"/>
              </a:endParaRPr>
            </a:p>
          </p:txBody>
        </p:sp>
        <p:sp>
          <p:nvSpPr>
            <p:cNvPr id="2560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ea typeface="ＭＳ Ｐゴシック" charset="0"/>
              </a:endParaRPr>
            </a:p>
          </p:txBody>
        </p:sp>
        <p:sp>
          <p:nvSpPr>
            <p:cNvPr id="2560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ea typeface="ＭＳ Ｐゴシック" charset="0"/>
              </a:endParaRPr>
            </a:p>
          </p:txBody>
        </p:sp>
        <p:sp>
          <p:nvSpPr>
            <p:cNvPr id="2560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ea typeface="ＭＳ Ｐゴシック" charset="0"/>
              </a:endParaRPr>
            </a:p>
          </p:txBody>
        </p:sp>
        <p:sp>
          <p:nvSpPr>
            <p:cNvPr id="2560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ea typeface="ＭＳ Ｐゴシック" charset="0"/>
              </a:endParaRPr>
            </a:p>
          </p:txBody>
        </p:sp>
        <p:sp>
          <p:nvSpPr>
            <p:cNvPr id="2560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ea typeface="ＭＳ Ｐゴシック" charset="0"/>
              </a:endParaRPr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ea typeface="ＭＳ Ｐゴシック" charset="0"/>
              </a:endParaRPr>
            </a:p>
          </p:txBody>
        </p:sp>
      </p:grpSp>
      <p:sp>
        <p:nvSpPr>
          <p:cNvPr id="2561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r>
              <a:rPr lang="en-US" altLang="x-none"/>
              <a:t>William E. Doar Jr., Charter School for the Performing Arts</a:t>
            </a:r>
          </a:p>
        </p:txBody>
      </p:sp>
      <p:sp>
        <p:nvSpPr>
          <p:cNvPr id="2561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229B94F4-94E1-2149-B844-01680C9FE93C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xfrm>
            <a:off x="1752600" y="6248400"/>
            <a:ext cx="56388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000" dirty="0" smtClean="0"/>
              <a:t>ZPD School &amp; Curriculum Design</a:t>
            </a:r>
            <a:endParaRPr lang="en-US" altLang="x-none" sz="1000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2057400"/>
            <a:ext cx="7848600" cy="1905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x-none" dirty="0" smtClean="0">
                <a:solidFill>
                  <a:schemeClr val="tx1">
                    <a:lumMod val="95000"/>
                  </a:schemeClr>
                </a:solidFill>
              </a:rPr>
              <a:t>Curriculum Mapping with Essential Skills</a:t>
            </a:r>
            <a:r>
              <a:rPr lang="en-US" altLang="x-none" dirty="0" smtClean="0"/>
              <a:t/>
            </a:r>
            <a:br>
              <a:rPr lang="en-US" altLang="x-none" dirty="0" smtClean="0"/>
            </a:br>
            <a:endParaRPr lang="en-US" altLang="x-none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505200"/>
            <a:ext cx="7391400" cy="914400"/>
          </a:xfrm>
          <a:solidFill>
            <a:schemeClr val="tx1"/>
          </a:solidFill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x-none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Essential Pathways to Mastery</a:t>
            </a:r>
            <a:endParaRPr lang="en-US" altLang="x-none" sz="4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48768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Barbara J. Smith, PhD.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000" dirty="0" smtClean="0"/>
              <a:t>ZPD School &amp; Curriculum Design</a:t>
            </a:r>
            <a:endParaRPr lang="en-US" altLang="x-none" sz="1000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eaLnBrk="1" hangingPunct="1"/>
            <a:r>
              <a:rPr lang="en-US" altLang="x-none" sz="4000" u="sng" dirty="0" smtClean="0"/>
              <a:t>Suggestions</a:t>
            </a:r>
            <a:endParaRPr lang="en-US" altLang="x-none" sz="4000" u="sng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Char char=""/>
              <a:defRPr/>
            </a:pPr>
            <a:r>
              <a:rPr lang="en-US" dirty="0" smtClean="0">
                <a:cs typeface="+mn-cs"/>
              </a:rPr>
              <a:t>Begin by creating ES in Math and </a:t>
            </a:r>
            <a:r>
              <a:rPr lang="en-US" dirty="0" smtClean="0">
                <a:cs typeface="+mn-cs"/>
              </a:rPr>
              <a:t>ELA.</a:t>
            </a:r>
            <a:endParaRPr lang="en-US" dirty="0" smtClean="0"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"/>
              <a:defRPr/>
            </a:pPr>
            <a:r>
              <a:rPr lang="en-US" dirty="0" smtClean="0">
                <a:cs typeface="+mn-cs"/>
              </a:rPr>
              <a:t>Make posters to display in classrooms and around </a:t>
            </a:r>
            <a:r>
              <a:rPr lang="en-US" dirty="0" smtClean="0">
                <a:cs typeface="+mn-cs"/>
              </a:rPr>
              <a:t>school.</a:t>
            </a: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"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"/>
              <a:defRPr/>
            </a:pPr>
            <a:r>
              <a:rPr lang="en-US" dirty="0" smtClean="0">
                <a:cs typeface="+mn-cs"/>
              </a:rPr>
              <a:t>Ensure ES are published in </a:t>
            </a:r>
            <a:r>
              <a:rPr lang="en-US" dirty="0" smtClean="0">
                <a:cs typeface="+mn-cs"/>
              </a:rPr>
              <a:t>a Family </a:t>
            </a:r>
            <a:r>
              <a:rPr lang="en-US" dirty="0" smtClean="0">
                <a:cs typeface="+mn-cs"/>
              </a:rPr>
              <a:t>Handbook and on </a:t>
            </a:r>
            <a:r>
              <a:rPr lang="en-US" dirty="0" smtClean="0">
                <a:cs typeface="+mn-cs"/>
              </a:rPr>
              <a:t>the school website.</a:t>
            </a: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"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"/>
              <a:defRPr/>
            </a:pPr>
            <a:r>
              <a:rPr lang="en-US" dirty="0" smtClean="0">
                <a:cs typeface="+mn-cs"/>
              </a:rPr>
              <a:t>Ensure Report cards are aligned with </a:t>
            </a:r>
            <a:r>
              <a:rPr lang="en-US" dirty="0" smtClean="0">
                <a:cs typeface="+mn-cs"/>
              </a:rPr>
              <a:t>ES.  </a:t>
            </a:r>
            <a:endParaRPr lang="en-US" dirty="0" smtClean="0">
              <a:cs typeface="+mn-cs"/>
            </a:endParaRP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1600" dirty="0" smtClean="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Samples that follow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Think about:</a:t>
            </a:r>
          </a:p>
          <a:p>
            <a:r>
              <a:rPr lang="en-US" dirty="0"/>
              <a:t>p</a:t>
            </a:r>
            <a:r>
              <a:rPr lang="en-US" dirty="0" smtClean="0"/>
              <a:t>rogression of expectations</a:t>
            </a:r>
          </a:p>
          <a:p>
            <a:r>
              <a:rPr lang="en-US" dirty="0"/>
              <a:t>p</a:t>
            </a:r>
            <a:r>
              <a:rPr lang="en-US" dirty="0" smtClean="0"/>
              <a:t>otential for student engagement</a:t>
            </a:r>
          </a:p>
          <a:p>
            <a:r>
              <a:rPr lang="en-US" dirty="0"/>
              <a:t>h</a:t>
            </a:r>
            <a:r>
              <a:rPr lang="en-US" dirty="0" smtClean="0"/>
              <a:t>ow expectations can be combined within project-based learning approaches</a:t>
            </a:r>
          </a:p>
          <a:p>
            <a:r>
              <a:rPr lang="en-US" dirty="0"/>
              <a:t>h</a:t>
            </a:r>
            <a:r>
              <a:rPr lang="en-US" dirty="0" smtClean="0"/>
              <a:t>ow distinct each concept is</a:t>
            </a:r>
          </a:p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 smtClean="0"/>
              <a:t>identifying essential expectations can support differentiation/remediation/ enrichment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dirty="0" smtClean="0"/>
              <a:t>ZPD School &amp; Curriculum Design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33271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167655"/>
              </p:ext>
            </p:extLst>
          </p:nvPr>
        </p:nvGraphicFramePr>
        <p:xfrm>
          <a:off x="228601" y="76201"/>
          <a:ext cx="8762999" cy="6781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8520"/>
                <a:gridCol w="1871980"/>
                <a:gridCol w="2286000"/>
                <a:gridCol w="2476499"/>
              </a:tblGrid>
              <a:tr h="196229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KINDER &amp; PRIMARY MATHEMATICS ESSENTIAL SKILLS &amp; UNDERSTANDINGS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5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</a:rPr>
                        <a:t>MATH JK 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</a:rPr>
                        <a:t>MATH K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</a:rPr>
                        <a:t>MATH Grade 1 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MATH Grade 2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3524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PLACE VALUE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Compare numbers between 1 </a:t>
                      </a:r>
                      <a:r>
                        <a:rPr lang="en-US" sz="100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&amp; </a:t>
                      </a: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10</a:t>
                      </a:r>
                      <a:endParaRPr lang="en-US" sz="1000" b="1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effectLst/>
                        </a:rPr>
                        <a:t>Place value between 11-19 (tens and ones)</a:t>
                      </a:r>
                      <a:endParaRPr lang="en-US" sz="1000" b="1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effectLst/>
                        </a:rPr>
                        <a:t>Place value within 100 (two digits)</a:t>
                      </a:r>
                      <a:endParaRPr lang="en-US" sz="1000" b="1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Place value up to four digits</a:t>
                      </a:r>
                      <a:endParaRPr lang="en-US" sz="1000" b="1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3524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NUMBER FORMS</a:t>
                      </a:r>
                      <a:endParaRPr lang="en-US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Count backwards from 21</a:t>
                      </a:r>
                      <a:endParaRPr lang="en-US" sz="1000" b="1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Record numbers 1 through 99</a:t>
                      </a:r>
                      <a:endParaRPr lang="en-US" sz="1000" b="1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effectLst/>
                        </a:rPr>
                        <a:t>Identify &amp; differentiate between odd &amp; even numbers</a:t>
                      </a:r>
                      <a:endParaRPr lang="en-US" sz="1000" b="1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Skip count by 3,4,6,8, &amp; 9</a:t>
                      </a:r>
                      <a:endParaRPr lang="en-US" sz="1000" b="1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3524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OPERATIONS</a:t>
                      </a:r>
                      <a:endParaRPr lang="en-US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effectLst/>
                        </a:rPr>
                        <a:t>Use objects to add &amp; subtract within 5</a:t>
                      </a:r>
                      <a:endParaRPr lang="en-US" sz="1000" b="1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effectLst/>
                        </a:rPr>
                        <a:t>Add &amp; subtract within 10</a:t>
                      </a:r>
                      <a:endParaRPr lang="en-US" sz="1000" b="1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effectLst/>
                        </a:rPr>
                        <a:t>Add &amp; subtract within 100</a:t>
                      </a:r>
                      <a:endParaRPr lang="en-US" sz="1000" b="1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Add &amp; subtract at least four digit numbers </a:t>
                      </a:r>
                      <a:endParaRPr lang="en-US" sz="1000" b="1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3524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NUMBER PATTERNS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effectLst/>
                        </a:rPr>
                        <a:t>Sort Objects &amp; identify &amp; A/ B pattern</a:t>
                      </a:r>
                      <a:endParaRPr lang="en-US" sz="1000" b="1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effectLst/>
                        </a:rPr>
                        <a:t>Identify &amp; construct A/ B/ C</a:t>
                      </a:r>
                      <a:endParaRPr lang="en-US" sz="1000" b="1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effectLst/>
                        </a:rPr>
                        <a:t>Skip count by 2,5, &amp;10</a:t>
                      </a:r>
                      <a:endParaRPr lang="en-US" sz="1000" b="1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Make patterns with repeated addition, 1- 5</a:t>
                      </a:r>
                      <a:endParaRPr lang="en-US" sz="1000" b="1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3524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PART NUMBERS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2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effectLst/>
                        </a:rPr>
                        <a:t>Identify parts of wholes (flowers, animals, people)</a:t>
                      </a:r>
                      <a:endParaRPr lang="en-US" sz="1000" b="1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effectLst/>
                        </a:rPr>
                        <a:t>Identify half of whole using concrete images &amp; objects</a:t>
                      </a:r>
                      <a:endParaRPr lang="en-US" sz="1000" b="1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effectLst/>
                        </a:rPr>
                        <a:t>Divide shapes into equal quarters using images &amp; objects</a:t>
                      </a:r>
                      <a:endParaRPr lang="en-US" sz="1000" b="1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Divide shapes into thirds &amp; sixths in relation to the whole</a:t>
                      </a:r>
                      <a:endParaRPr lang="en-US" sz="1000" b="1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3524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en-US" sz="1000">
                          <a:effectLst/>
                        </a:rPr>
                        <a:t>PROBLEM SOLVING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effectLst/>
                        </a:rPr>
                        <a:t>Identify the need for money  </a:t>
                      </a:r>
                      <a:endParaRPr lang="en-US" sz="1000" b="1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effectLst/>
                        </a:rPr>
                        <a:t>Solve problems by using coins</a:t>
                      </a:r>
                      <a:endParaRPr lang="en-US" sz="1000" b="1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effectLst/>
                        </a:rPr>
                        <a:t>Solve problems by using coins &amp; paper money  </a:t>
                      </a:r>
                      <a:endParaRPr lang="en-US" sz="1000" b="1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Estimate &amp; make change using money</a:t>
                      </a:r>
                      <a:endParaRPr lang="en-US" sz="1000" b="1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3524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TIME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</a:rPr>
                        <a:t>Identify time to the hour digitally</a:t>
                      </a:r>
                      <a:endParaRPr lang="en-US" sz="1000" b="1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</a:rPr>
                        <a:t>Identify time half hour </a:t>
                      </a:r>
                      <a:endParaRPr lang="en-US" sz="1000" b="1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</a:rPr>
                        <a:t>Identify time as quarter to &amp; quarter past the hour</a:t>
                      </a:r>
                      <a:endParaRPr lang="en-US" sz="1000" b="1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Identify time using minutes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3524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en-US" sz="1000">
                          <a:effectLst/>
                        </a:rPr>
                        <a:t>LINES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2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</a:rPr>
                        <a:t>Identify circles &amp; oval shapes inside real images &amp; objects</a:t>
                      </a:r>
                      <a:endParaRPr lang="en-US" sz="1000" b="1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</a:rPr>
                        <a:t>Identify difference between square &amp; rectangle</a:t>
                      </a:r>
                      <a:endParaRPr lang="en-US" sz="1000" b="1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</a:rPr>
                        <a:t>Make different kinds of triangles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endParaRPr lang="en-US" sz="1000" b="1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Identify &amp; classify 2D shapes using sides, points (up to 8-sided figure)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3524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en-US" sz="1000">
                          <a:effectLst/>
                        </a:rPr>
                        <a:t>2D GEOMETRY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2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</a:rPr>
                        <a:t>Show where the center of a circle is</a:t>
                      </a:r>
                      <a:endParaRPr lang="en-US" sz="1000" b="1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</a:rPr>
                        <a:t>Identify the halfway point of a line </a:t>
                      </a:r>
                      <a:endParaRPr lang="en-US" sz="1000" b="1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</a:rPr>
                        <a:t>Describe the difference between squares &amp; rectangles</a:t>
                      </a:r>
                      <a:endParaRPr lang="en-US" sz="1000" b="1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Identify &amp; describe &amp; classify 2D shapes. (up to an eight-sided figure)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3524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en-US" sz="1000">
                          <a:effectLst/>
                        </a:rPr>
                        <a:t>3D GEOMETRY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2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</a:rPr>
                        <a:t>Identify &amp; sort by size and color  </a:t>
                      </a:r>
                      <a:endParaRPr lang="en-US" sz="1000" b="1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</a:rPr>
                        <a:t>Use objects to measure space inside larger objects </a:t>
                      </a:r>
                      <a:endParaRPr lang="en-US" sz="1000" b="1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</a:rPr>
                        <a:t>Trace &amp; identify sides and faces of 2D figures and 3D objects  </a:t>
                      </a:r>
                      <a:endParaRPr lang="en-US" sz="1000" b="1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Find perimeter of polygons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3524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en-US" sz="1000">
                          <a:effectLst/>
                        </a:rPr>
                        <a:t>MEASUREMENT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2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</a:rPr>
                        <a:t>Measure distance using non-standard measures (feet, tiles…)</a:t>
                      </a:r>
                      <a:endParaRPr lang="en-US" sz="1000" b="1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</a:rPr>
                        <a:t>Identify longer &amp; shorter distances</a:t>
                      </a:r>
                      <a:endParaRPr lang="en-US" sz="1000" b="1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</a:rPr>
                        <a:t>Measure lines of symmetry in 2D figures using centimeters (cm)</a:t>
                      </a:r>
                      <a:endParaRPr lang="en-US" sz="1000" b="1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Compare millimeters (mm) &amp; meters (m) to centimeters (cm) using &lt;, &gt;, =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3524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en-US" sz="1000">
                          <a:effectLst/>
                        </a:rPr>
                        <a:t>DATA MANAGEMENT</a:t>
                      </a:r>
                      <a:endParaRPr lang="en-US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2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Use objects to make 3D graphs showing more &amp; less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</a:rPr>
                        <a:t>Use tallies with objects to show more &amp; less</a:t>
                      </a:r>
                      <a:endParaRPr lang="en-US" sz="1000" b="1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Organize, represent &amp; interpret data up to three categories. 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Draw &amp; analyze pictograph &amp; bar graph with up to four categories. 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37070" marR="3707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97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914066"/>
              </p:ext>
            </p:extLst>
          </p:nvPr>
        </p:nvGraphicFramePr>
        <p:xfrm>
          <a:off x="152400" y="76200"/>
          <a:ext cx="8839200" cy="6249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4730"/>
                <a:gridCol w="3144716"/>
                <a:gridCol w="2719754"/>
              </a:tblGrid>
              <a:tr h="204787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 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ELA &amp; DRAMA ESSENTIAL SKILLS AND 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UNDERSTANDINGS (Grades 6-8)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47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ELA 6 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effectLst/>
                        </a:rPr>
                        <a:t>ELA 7</a:t>
                      </a:r>
                      <a:endParaRPr lang="en-US" sz="1200" b="1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ELA </a:t>
                      </a:r>
                      <a:r>
                        <a:rPr lang="en-US" sz="100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8 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4787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WORDS AND GRAMMAR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3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Define &amp; spell commonly misspelled Words &amp; use appropriate subject-verb agreement in sentences</a:t>
                      </a:r>
                      <a:endParaRPr lang="en-US" sz="1000" b="1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Define &amp; spell commonly misspelled words &amp; use clauses (adverb &amp; adjective) in sentences effectively</a:t>
                      </a:r>
                      <a:endParaRPr lang="en-US" sz="1000" b="1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Define &amp; spell commonly misspelled Words &amp; use parts of sentence &amp; parts of Speech to edit sentences</a:t>
                      </a:r>
                      <a:endParaRPr lang="en-US" sz="1000" b="1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14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Use track changes function on computer to show evidence of editing in writing</a:t>
                      </a:r>
                      <a:endParaRPr lang="en-US" sz="1000" b="1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Use a dictionary and computer spellcheck   to revise spelling</a:t>
                      </a:r>
                      <a:endParaRPr lang="en-US" sz="1000" b="1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Use computer grammar check to revise writing</a:t>
                      </a:r>
                      <a:endParaRPr lang="en-US" sz="1000" b="1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87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POETRY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Recite free verse poetry from memory &amp; identify flashback &amp; foreshadowing in poetry  </a:t>
                      </a:r>
                      <a:endParaRPr lang="en-US" sz="1000" b="1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effectLst/>
                        </a:rPr>
                        <a:t>Compare main idea, tone, mood &amp; use of symbolism &amp; dialect in different ballads</a:t>
                      </a:r>
                      <a:endParaRPr lang="en-US" sz="1000" b="1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Identify personification &amp; onomatopoeia in a sonnet and the use of idioms in musical lyrics</a:t>
                      </a:r>
                      <a:endParaRPr lang="en-US" sz="1000" b="1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4787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SENTENCES &amp; PUNCTUATION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0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effectLst/>
                        </a:rPr>
                        <a:t>Write a 500-word short essay with effective use of independent &amp; dependent clauses with semi-colons &amp; conjunctions     </a:t>
                      </a:r>
                      <a:endParaRPr lang="en-US" sz="1200" b="1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effectLst/>
                        </a:rPr>
                        <a:t>Write a1000-word script with a focus on using quotations effectively</a:t>
                      </a:r>
                      <a:endParaRPr lang="en-US" sz="1200" b="1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Write 2500-word essay with a focus on eliminating run-on sentences, fragments, slang &amp; jargon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4787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READ &amp; WRITE FICTION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86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effectLst/>
                        </a:rPr>
                        <a:t>Examine plot of a mystery story by identifying inference &amp; conflict (person vs. supernatural)</a:t>
                      </a:r>
                      <a:endParaRPr lang="en-US" sz="1200" b="1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effectLst/>
                        </a:rPr>
                        <a:t>Create a script to illuminate a character with a person vs. prejudice conflict in a dramatic novel</a:t>
                      </a:r>
                      <a:endParaRPr lang="en-US" sz="1200" b="1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Compare story elements &amp; person vs. technology conflict from two different Science fiction novels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effectLst/>
                        </a:rPr>
                        <a:t>Use an illustration and flow chart to outline story events for novel</a:t>
                      </a:r>
                      <a:endParaRPr lang="en-US" sz="1200" b="1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effectLst/>
                        </a:rPr>
                        <a:t>Using outline from previous year, write a first draft of novel </a:t>
                      </a:r>
                      <a:endParaRPr lang="en-US" sz="1200" b="1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Edit, polish &amp; complete novel for home &amp; school library publication  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4787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READ &amp; WRITE INFORMATIONAL &amp; MEDIA TEXTS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4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effectLst/>
                        </a:rPr>
                        <a:t>Write logical order Science report that includes diagrams with labels &amp; printed captions </a:t>
                      </a:r>
                      <a:endParaRPr lang="en-US" sz="1200" b="1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effectLst/>
                        </a:rPr>
                        <a:t>Write a summary report using data from diary entries, graphic organizers &amp; plot graphs</a:t>
                      </a:r>
                      <a:endParaRPr lang="en-US" sz="1200" b="1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Examine &amp; write effective footnotes, endnotes, tables, figures &amp; references in a essay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Write a business letter in response to explicit/implicit messages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effectLst/>
                        </a:rPr>
                        <a:t>Identify text that supports &amp; negates a position when transcribing interviews  </a:t>
                      </a:r>
                      <a:endParaRPr lang="en-US" sz="1200" b="1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Analyze university websites &amp; write a 5-paragraph review of one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4787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DRAMA, SPEAKING &amp; LISTENING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Take comprehensive notes during discussions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Paraphrase key points made by others, disregard irrelevant or biased information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Ask questions to clarify meaning during guest speaker’s presentation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Develop and present an oral story (storytelling)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Present sustained speech with confidence (campaign speech)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Demonstrate mastery of formal debating skills by addressing pros and cons of an argument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9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dirty="0" smtClean="0"/>
              <a:t>SEL Curriculum Map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629432"/>
              </p:ext>
            </p:extLst>
          </p:nvPr>
        </p:nvGraphicFramePr>
        <p:xfrm>
          <a:off x="685799" y="1219200"/>
          <a:ext cx="7848600" cy="5029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7612"/>
                <a:gridCol w="952038"/>
                <a:gridCol w="1575762"/>
                <a:gridCol w="1510637"/>
                <a:gridCol w="1329361"/>
                <a:gridCol w="1873190"/>
              </a:tblGrid>
              <a:tr h="4274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Grade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Character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Education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School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Service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Community Service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Global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Service</a:t>
                      </a:r>
                      <a:endParaRPr lang="en-US" sz="9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21907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Health Education</a:t>
                      </a:r>
                      <a:endParaRPr lang="en-US" sz="9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</a:tr>
              <a:tr h="4274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PK</a:t>
                      </a:r>
                      <a:endParaRPr lang="en-US" sz="9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 Caring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Black Tie Event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Humane Society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World Wildlife Federation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21907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Senses;</a:t>
                      </a:r>
                    </a:p>
                    <a:p>
                      <a:pPr marL="0" marR="21907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Clean Hands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</a:tr>
              <a:tr h="4274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K</a:t>
                      </a:r>
                      <a:endParaRPr lang="en-US" sz="9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 Kind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Gold Ribbon Day (PK Fashion Show)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Planting Trees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 Walk for Water (We.org)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21907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Healthy Snacks; </a:t>
                      </a:r>
                    </a:p>
                    <a:p>
                      <a:pPr marL="0" marR="21907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Road/car safety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</a:tr>
              <a:tr h="4274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 a Friend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Grandparent’s Day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Friends of Children’s Hospital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International Pen Pals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21907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Water Safety</a:t>
                      </a:r>
                    </a:p>
                    <a:p>
                      <a:pPr marL="0" marR="21907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</a:tr>
              <a:tr h="48419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 Courteous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Turkey Dinner Donation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Books for America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Mosquito Nets for Africa (kiva.org)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21907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Healthy eyes &amp; ears</a:t>
                      </a:r>
                    </a:p>
                    <a:p>
                      <a:pPr marL="0" marR="21907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Healthy Meals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</a:tr>
              <a:tr h="4274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 a Good Sport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Staff Talent Show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St. Jude’s Trikathon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Right to Play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21907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Smoke-free spaces; </a:t>
                      </a:r>
                    </a:p>
                    <a:p>
                      <a:pPr marL="0" marR="21907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first aid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</a:tr>
              <a:tr h="4274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 Brave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Purple Ribbon Day (Founder’s Birthday)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Anti-Smoking Campaign  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The Zambia Project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21907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Nutrition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</a:tr>
              <a:tr h="4274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 a Citizen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 and Coat Drive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Community Clean Up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Earth Day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21907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Internet safety;</a:t>
                      </a:r>
                    </a:p>
                    <a:p>
                      <a:pPr marL="0" marR="21907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Hygiene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</a:tr>
              <a:tr h="4274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 a Team Player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United Nations International Day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PowerPoint Competition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Save the Children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21907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Puberty; </a:t>
                      </a:r>
                    </a:p>
                    <a:p>
                      <a:pPr marL="0" marR="21907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eating disorders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</a:tr>
              <a:tr h="48419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 Responsible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Field Day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St. Jude’s Mathathon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Amnesty International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21907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Family Life education; CPR 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</a:tr>
              <a:tr h="6411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 a Leader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 something.org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Walk for the Homeless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International Disaster Relief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  <a:tc>
                  <a:txBody>
                    <a:bodyPr/>
                    <a:lstStyle/>
                    <a:p>
                      <a:pPr marL="0" marR="21907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Drug education; Healthy choices/ Avoiding Infection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3595" marR="53595" marT="7444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dirty="0" smtClean="0"/>
              <a:t>ZPD School and Curriculum Design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01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Multi-grade/Multi-year Science Map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706355"/>
              </p:ext>
            </p:extLst>
          </p:nvPr>
        </p:nvGraphicFramePr>
        <p:xfrm>
          <a:off x="457201" y="1600200"/>
          <a:ext cx="8229599" cy="4393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538"/>
                <a:gridCol w="2130880"/>
                <a:gridCol w="2250782"/>
                <a:gridCol w="2819399"/>
              </a:tblGrid>
              <a:tr h="3810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Year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4759" marR="64759" marT="899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Year 1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4759" marR="64759" marT="899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Year 2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4759" marR="64759" marT="8994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Year 3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4759" marR="64759" marT="8994" marB="0"/>
                </a:tc>
              </a:tr>
              <a:tr h="89879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KINDER</a:t>
                      </a:r>
                      <a:endParaRPr lang="en-US" sz="11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PK/JK/SK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4759" marR="64759" marT="8994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Circle of </a:t>
                      </a:r>
                      <a:r>
                        <a:rPr lang="en-US" sz="1300" dirty="0" smtClean="0">
                          <a:effectLst/>
                        </a:rPr>
                        <a:t>Life</a:t>
                      </a:r>
                      <a:endParaRPr lang="en-US" sz="11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Toys &amp; </a:t>
                      </a:r>
                      <a:r>
                        <a:rPr lang="en-US" sz="1300" dirty="0" smtClean="0">
                          <a:effectLst/>
                        </a:rPr>
                        <a:t>Treasures</a:t>
                      </a:r>
                      <a:endParaRPr lang="en-US" sz="11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Playground Engineers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4759" marR="64759" marT="8994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Green </a:t>
                      </a:r>
                      <a:r>
                        <a:rPr lang="en-US" sz="1300" dirty="0" smtClean="0">
                          <a:effectLst/>
                        </a:rPr>
                        <a:t>School</a:t>
                      </a:r>
                      <a:endParaRPr lang="en-US" sz="11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Wonder </a:t>
                      </a:r>
                      <a:r>
                        <a:rPr lang="en-US" sz="1300" dirty="0" smtClean="0">
                          <a:effectLst/>
                        </a:rPr>
                        <a:t>Workshop</a:t>
                      </a:r>
                      <a:endParaRPr lang="en-US" sz="11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Making Things Go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4759" marR="64759" marT="8994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1300" dirty="0">
                          <a:effectLst/>
                        </a:rPr>
                        <a:t>Cycle repeats: </a:t>
                      </a:r>
                      <a:endParaRPr lang="en-US" sz="1300" dirty="0" smtClean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 smtClean="0">
                          <a:effectLst/>
                        </a:rPr>
                        <a:t>Circle </a:t>
                      </a:r>
                      <a:r>
                        <a:rPr lang="en-US" sz="1300" dirty="0">
                          <a:effectLst/>
                        </a:rPr>
                        <a:t>of </a:t>
                      </a:r>
                      <a:r>
                        <a:rPr lang="en-US" sz="1300" dirty="0" smtClean="0">
                          <a:effectLst/>
                        </a:rPr>
                        <a:t>Life</a:t>
                      </a:r>
                      <a:endParaRPr lang="en-US" sz="11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Toys &amp; </a:t>
                      </a:r>
                      <a:r>
                        <a:rPr lang="en-US" sz="1300" dirty="0" smtClean="0">
                          <a:effectLst/>
                        </a:rPr>
                        <a:t>Treasures</a:t>
                      </a:r>
                      <a:endParaRPr lang="en-US" sz="11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Playground Engineers 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4759" marR="64759" marT="8994" marB="0"/>
                </a:tc>
              </a:tr>
              <a:tr h="94809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PRIMARY</a:t>
                      </a:r>
                      <a:endParaRPr lang="en-US" sz="11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First &amp; Second Grade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4759" marR="64759" marT="8994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Lively </a:t>
                      </a:r>
                      <a:r>
                        <a:rPr lang="en-US" sz="1300" dirty="0" smtClean="0">
                          <a:effectLst/>
                        </a:rPr>
                        <a:t>Community</a:t>
                      </a:r>
                      <a:endParaRPr lang="en-US" sz="11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Energy </a:t>
                      </a:r>
                      <a:r>
                        <a:rPr lang="en-US" sz="1300" dirty="0" smtClean="0">
                          <a:effectLst/>
                        </a:rPr>
                        <a:t>Wise</a:t>
                      </a:r>
                      <a:endParaRPr lang="en-US" sz="11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Water Works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4759" marR="64759" marT="8994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Green </a:t>
                      </a:r>
                      <a:r>
                        <a:rPr lang="en-US" sz="1300" dirty="0" smtClean="0">
                          <a:effectLst/>
                        </a:rPr>
                        <a:t>World</a:t>
                      </a:r>
                      <a:endParaRPr lang="en-US" sz="11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Build to </a:t>
                      </a:r>
                      <a:r>
                        <a:rPr lang="en-US" sz="1300" dirty="0" smtClean="0">
                          <a:effectLst/>
                        </a:rPr>
                        <a:t>Last</a:t>
                      </a:r>
                      <a:endParaRPr lang="en-US" sz="11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Strong &amp; Stable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4759" marR="64759" marT="8994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1300" dirty="0">
                          <a:effectLst/>
                        </a:rPr>
                        <a:t>Cycle repeats: </a:t>
                      </a:r>
                      <a:endParaRPr lang="en-US" sz="1300" dirty="0" smtClean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 smtClean="0">
                          <a:effectLst/>
                        </a:rPr>
                        <a:t>Lively Community</a:t>
                      </a:r>
                      <a:endParaRPr lang="en-US" sz="11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Energy </a:t>
                      </a:r>
                      <a:r>
                        <a:rPr lang="en-US" sz="1300" dirty="0" smtClean="0">
                          <a:effectLst/>
                        </a:rPr>
                        <a:t>Wise</a:t>
                      </a:r>
                      <a:endParaRPr lang="en-US" sz="11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Water Works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4759" marR="64759" marT="8994" marB="0"/>
                </a:tc>
              </a:tr>
              <a:tr h="10268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JUNIOR</a:t>
                      </a:r>
                      <a:endParaRPr lang="en-US" sz="11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Third, Fourth &amp; Fifth Grade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4759" marR="64759" marT="8994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Habitat Holiday</a:t>
                      </a:r>
                      <a:endParaRPr lang="en-US" sz="11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Change Detective (States of Matter)</a:t>
                      </a:r>
                      <a:endParaRPr lang="en-US" sz="11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Making Waves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4759" marR="64759" marT="8994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Body Shop (systems)</a:t>
                      </a:r>
                      <a:endParaRPr lang="en-US" sz="11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Special Forces</a:t>
                      </a:r>
                      <a:endParaRPr lang="en-US" sz="11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Making Stuff Work (pulleys &amp; gears)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4759" marR="64759" marT="8994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Power Plants (Botany)</a:t>
                      </a:r>
                      <a:endParaRPr lang="en-US" sz="11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School of Rock (rocks &amp; minerals)</a:t>
                      </a:r>
                      <a:endParaRPr lang="en-US" sz="11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Live Wire (Circuits)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4759" marR="64759" marT="8994" marB="0"/>
                </a:tc>
              </a:tr>
              <a:tr h="11388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MIDDLE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Sixth, Seventh &amp; Eighth Grade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4759" marR="64759" marT="8994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Global Footprints (sustainability);</a:t>
                      </a:r>
                      <a:endParaRPr lang="en-US" sz="11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Chemist Apprentice </a:t>
                      </a:r>
                      <a:endParaRPr lang="en-US" sz="11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Sky’s the Limit (flight)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4759" marR="64759" marT="8994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Cell Science</a:t>
                      </a:r>
                      <a:endParaRPr lang="en-US" sz="11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Heat and Energy</a:t>
                      </a:r>
                      <a:endParaRPr lang="en-US" sz="11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Star Trek (Study of the Universe)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4759" marR="64759" marT="8994" marB="0"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Biodiversity</a:t>
                      </a:r>
                      <a:endParaRPr lang="en-US" sz="11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Spark (Electricity)</a:t>
                      </a:r>
                      <a:endParaRPr lang="en-US" sz="1100" dirty="0">
                        <a:effectLst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300" dirty="0">
                          <a:effectLst/>
                        </a:rPr>
                        <a:t>Outer Limits (Space Exploration)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4759" marR="64759" marT="8994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dirty="0" smtClean="0"/>
              <a:t>ZPD School and Curriculum Design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4641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65100"/>
            <a:ext cx="2819400" cy="6083300"/>
          </a:xfrm>
        </p:spPr>
        <p:txBody>
          <a:bodyPr/>
          <a:lstStyle/>
          <a:p>
            <a:r>
              <a:rPr lang="en-US" sz="2400" b="1" dirty="0" smtClean="0"/>
              <a:t>Engaging</a:t>
            </a:r>
            <a:br>
              <a:rPr lang="en-US" sz="2400" b="1" dirty="0" smtClean="0"/>
            </a:br>
            <a:r>
              <a:rPr lang="en-US" sz="2400" b="1" dirty="0" smtClean="0"/>
              <a:t>Proposition</a:t>
            </a:r>
            <a:r>
              <a:rPr lang="en-US" sz="2400" b="1" dirty="0" smtClean="0"/>
              <a:t>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Reduction of teaching isolated lessons (one expectation at a time) </a:t>
            </a:r>
            <a:br>
              <a:rPr lang="en-US" sz="2400" dirty="0" smtClean="0"/>
            </a:br>
            <a:r>
              <a:rPr lang="en-US" sz="2400" dirty="0" smtClean="0"/>
              <a:t>+ </a:t>
            </a:r>
            <a:br>
              <a:rPr lang="en-US" sz="2400" dirty="0" smtClean="0"/>
            </a:br>
            <a:r>
              <a:rPr lang="en-US" sz="2400" dirty="0" smtClean="0"/>
              <a:t>Authentic project-based experiences + </a:t>
            </a:r>
            <a:br>
              <a:rPr lang="en-US" sz="2400" dirty="0" smtClean="0"/>
            </a:br>
            <a:r>
              <a:rPr lang="en-US" sz="2400" dirty="0" smtClean="0"/>
              <a:t>Better organized curriculum  </a:t>
            </a:r>
            <a:br>
              <a:rPr lang="en-US" sz="2400" dirty="0" smtClean="0"/>
            </a:br>
            <a:r>
              <a:rPr lang="en-US" sz="2400" dirty="0" smtClean="0"/>
              <a:t>=</a:t>
            </a:r>
            <a:br>
              <a:rPr lang="en-US" sz="2400" dirty="0" smtClean="0"/>
            </a:br>
            <a:r>
              <a:rPr lang="en-US" sz="2400" dirty="0" smtClean="0"/>
              <a:t>increased engagement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dirty="0" smtClean="0"/>
              <a:t>ZPD School &amp; Curriculum Design</a:t>
            </a:r>
            <a:endParaRPr lang="en-US" altLang="x-none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17" y="609600"/>
            <a:ext cx="604096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4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000" dirty="0" smtClean="0"/>
              <a:t>ZPD School &amp; Curriculum Design</a:t>
            </a:r>
            <a:endParaRPr lang="en-US" altLang="x-none" sz="1000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042988" y="943105"/>
            <a:ext cx="7491412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800" i="1" dirty="0">
                <a:latin typeface="Times New Roman" charset="0"/>
              </a:rPr>
              <a:t>The development of Essential Skills is not a collection of </a:t>
            </a:r>
            <a:r>
              <a:rPr lang="ja-JP" altLang="en-US" sz="2800" i="1" dirty="0">
                <a:latin typeface="Times New Roman" charset="0"/>
              </a:rPr>
              <a:t>“</a:t>
            </a:r>
            <a:r>
              <a:rPr lang="en-US" altLang="ja-JP" sz="2800" i="1" dirty="0">
                <a:latin typeface="Times New Roman" charset="0"/>
              </a:rPr>
              <a:t>neat</a:t>
            </a:r>
            <a:r>
              <a:rPr lang="ja-JP" altLang="en-US" sz="2800" i="1" dirty="0">
                <a:latin typeface="Times New Roman" charset="0"/>
              </a:rPr>
              <a:t>”</a:t>
            </a:r>
            <a:r>
              <a:rPr lang="en-US" altLang="ja-JP" sz="2800" i="1" dirty="0">
                <a:latin typeface="Times New Roman" charset="0"/>
              </a:rPr>
              <a:t> activities. Rather, it a collection of key </a:t>
            </a:r>
            <a:r>
              <a:rPr lang="ja-JP" altLang="en-US" sz="2800" i="1" dirty="0">
                <a:latin typeface="Times New Roman" charset="0"/>
              </a:rPr>
              <a:t>“</a:t>
            </a:r>
            <a:r>
              <a:rPr lang="en-US" altLang="ja-JP" sz="2800" i="1" dirty="0">
                <a:latin typeface="Times New Roman" charset="0"/>
              </a:rPr>
              <a:t>learnings</a:t>
            </a:r>
            <a:r>
              <a:rPr lang="ja-JP" altLang="en-US" sz="2800" i="1" dirty="0">
                <a:latin typeface="Times New Roman" charset="0"/>
              </a:rPr>
              <a:t>”</a:t>
            </a:r>
            <a:r>
              <a:rPr lang="en-US" altLang="ja-JP" sz="2800" i="1" dirty="0">
                <a:latin typeface="Times New Roman" charset="0"/>
              </a:rPr>
              <a:t> – or promises – that can build on one another. The identification of key skills is a key curriculum </a:t>
            </a:r>
            <a:r>
              <a:rPr lang="en-US" altLang="ja-JP" sz="2800" i="1" dirty="0" smtClean="0">
                <a:latin typeface="Times New Roman" charset="0"/>
              </a:rPr>
              <a:t>priority. The </a:t>
            </a:r>
            <a:r>
              <a:rPr lang="en-US" altLang="ja-JP" sz="2800" i="1" dirty="0">
                <a:latin typeface="Times New Roman" charset="0"/>
              </a:rPr>
              <a:t>process will </a:t>
            </a:r>
            <a:r>
              <a:rPr lang="en-US" altLang="ja-JP" sz="2800" i="1" dirty="0" smtClean="0">
                <a:latin typeface="Times New Roman" charset="0"/>
              </a:rPr>
              <a:t>require commitment </a:t>
            </a:r>
            <a:r>
              <a:rPr lang="en-US" altLang="ja-JP" sz="2800" i="1" dirty="0">
                <a:latin typeface="Times New Roman" charset="0"/>
              </a:rPr>
              <a:t>and patience to complete </a:t>
            </a:r>
            <a:r>
              <a:rPr lang="en-US" altLang="ja-JP" sz="2800" i="1" dirty="0" smtClean="0">
                <a:latin typeface="Times New Roman" charset="0"/>
              </a:rPr>
              <a:t>the task of curriculum mapping with ESSENTIAL SKILLS/ </a:t>
            </a:r>
            <a:r>
              <a:rPr lang="en-US" altLang="ja-JP" sz="2800" i="1" dirty="0" smtClean="0">
                <a:latin typeface="Times New Roman" charset="0"/>
              </a:rPr>
              <a:t>UNDERSTANDINGS. </a:t>
            </a:r>
            <a:r>
              <a:rPr lang="en-US" altLang="ja-JP" sz="2800" i="1">
                <a:latin typeface="Times New Roman" charset="0"/>
              </a:rPr>
              <a:t>I</a:t>
            </a:r>
            <a:r>
              <a:rPr lang="en-US" altLang="ja-JP" sz="2800" i="1" smtClean="0">
                <a:latin typeface="Times New Roman" charset="0"/>
              </a:rPr>
              <a:t>n </a:t>
            </a:r>
            <a:r>
              <a:rPr lang="en-US" altLang="ja-JP" sz="2800" i="1">
                <a:latin typeface="Times New Roman" charset="0"/>
              </a:rPr>
              <a:t>the </a:t>
            </a:r>
            <a:r>
              <a:rPr lang="en-US" altLang="ja-JP" sz="2800" i="1" smtClean="0">
                <a:latin typeface="Times New Roman" charset="0"/>
              </a:rPr>
              <a:t>end, </a:t>
            </a:r>
            <a:r>
              <a:rPr lang="en-US" altLang="ja-JP" sz="2800" i="1" dirty="0" smtClean="0">
                <a:latin typeface="Times New Roman" charset="0"/>
              </a:rPr>
              <a:t>it is anticipated that building such curriculum structures </a:t>
            </a:r>
            <a:r>
              <a:rPr lang="en-US" altLang="ja-JP" sz="2800" i="1" dirty="0">
                <a:latin typeface="Times New Roman" charset="0"/>
              </a:rPr>
              <a:t>will lead to </a:t>
            </a:r>
            <a:r>
              <a:rPr lang="en-US" altLang="ja-JP" sz="2800" i="1" dirty="0" smtClean="0">
                <a:latin typeface="Times New Roman" charset="0"/>
              </a:rPr>
              <a:t>more </a:t>
            </a:r>
            <a:r>
              <a:rPr lang="en-US" altLang="ja-JP" sz="2800" i="1" dirty="0">
                <a:latin typeface="Times New Roman" charset="0"/>
              </a:rPr>
              <a:t>rewarding and professional </a:t>
            </a:r>
            <a:r>
              <a:rPr lang="en-US" altLang="ja-JP" sz="2800" i="1" dirty="0" smtClean="0">
                <a:latin typeface="Times New Roman" charset="0"/>
              </a:rPr>
              <a:t>practices.</a:t>
            </a:r>
            <a:endParaRPr lang="en-US" altLang="x-none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7573" y="6159516"/>
            <a:ext cx="2895600" cy="381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000" dirty="0" smtClean="0"/>
              <a:t>ZPD </a:t>
            </a:r>
            <a:r>
              <a:rPr lang="en-US" altLang="x-none" sz="1000" smtClean="0"/>
              <a:t>School &amp; Curriculum Design</a:t>
            </a:r>
            <a:endParaRPr lang="en-US" altLang="x-none" sz="10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73" y="376587"/>
            <a:ext cx="8229600" cy="1112838"/>
          </a:xfrm>
        </p:spPr>
        <p:txBody>
          <a:bodyPr/>
          <a:lstStyle/>
          <a:p>
            <a:pPr eaLnBrk="1" hangingPunct="1"/>
            <a:r>
              <a:rPr lang="en-US" altLang="x-none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/>
            </a:r>
            <a:br>
              <a:rPr lang="en-US" altLang="x-none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</a:br>
            <a:r>
              <a:rPr lang="en-US" altLang="x-none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WHY do we need to establish what’s essential?</a:t>
            </a:r>
            <a:r>
              <a:rPr lang="en-US" altLang="x-none" sz="4000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/>
            </a:r>
            <a:br>
              <a:rPr lang="en-US" altLang="x-none" sz="4000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</a:br>
            <a:endParaRPr lang="en-US" altLang="x-none" sz="4000" dirty="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55233" y="1610019"/>
            <a:ext cx="8507413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514350" indent="-514350" eaLnBrk="1" hangingPunct="1">
              <a:buFont typeface="+mj-lt"/>
              <a:buAutoNum type="arabicPeriod"/>
            </a:pPr>
            <a:r>
              <a:rPr lang="en-US" altLang="x-none" sz="2800" dirty="0" smtClean="0"/>
              <a:t>Increase clarity and better weighting of expectations (Not all standards should be assumed to be of equal value)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x-none" sz="2800" dirty="0" smtClean="0"/>
              <a:t>Reduce volume of standards and thus, increase accountability for fewer more rigorous expectations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x-none" sz="2800" dirty="0" smtClean="0"/>
              <a:t>Reduce repetition and overlap of grade level standards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x-none" sz="2800" dirty="0" smtClean="0"/>
              <a:t>Reduce learning left </a:t>
            </a:r>
            <a:r>
              <a:rPr lang="en-US" altLang="x-none" sz="2800" dirty="0" smtClean="0"/>
              <a:t>behind</a:t>
            </a:r>
            <a:endParaRPr lang="en-US" altLang="x-none" sz="2800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x-none" sz="2800" dirty="0" smtClean="0"/>
              <a:t>Increase fairness of assessment with clarity of expectations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 Leave Room for Change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427" y="1600200"/>
            <a:ext cx="6547146" cy="45307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dirty="0" smtClean="0"/>
              <a:t>ZPD School &amp; Curriculum Design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94591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048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000" dirty="0" smtClean="0"/>
              <a:t>ZPD School &amp; Curriculum Design</a:t>
            </a:r>
            <a:endParaRPr lang="en-US" altLang="x-none" sz="1000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smtClean="0">
                <a:solidFill>
                  <a:schemeClr val="tx1"/>
                </a:solidFill>
              </a:rPr>
              <a:t>Sample Math ES</a:t>
            </a:r>
            <a:endParaRPr lang="en-US" altLang="x-none" dirty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9799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concept of time…      </a:t>
            </a:r>
            <a:r>
              <a:rPr lang="en-US" altLang="x-none" sz="2400" dirty="0" smtClean="0"/>
              <a:t>Evidence </a:t>
            </a:r>
            <a:r>
              <a:rPr lang="en-US" altLang="x-none" sz="2400" dirty="0"/>
              <a:t>of </a:t>
            </a:r>
            <a:r>
              <a:rPr lang="en-US" altLang="x-none" sz="2400" dirty="0" smtClean="0"/>
              <a:t>Skill/Understanding</a:t>
            </a:r>
            <a:endParaRPr lang="en-US" altLang="x-none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x-none" sz="2400" dirty="0" smtClean="0"/>
              <a:t>PK/JK </a:t>
            </a:r>
            <a:r>
              <a:rPr lang="en-US" altLang="x-none" sz="2400" dirty="0"/>
              <a:t>- Tells time to the hour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x-none" sz="2400" dirty="0"/>
              <a:t>SK - Tells time to the half hour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x-none" sz="2400" dirty="0" smtClean="0"/>
              <a:t>1    - Tells </a:t>
            </a:r>
            <a:r>
              <a:rPr lang="en-US" altLang="x-none" sz="2400" dirty="0"/>
              <a:t>time to the quarter hour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x-none" sz="2400" dirty="0"/>
              <a:t>2 </a:t>
            </a:r>
            <a:r>
              <a:rPr lang="en-US" altLang="x-none" sz="2400" dirty="0" smtClean="0"/>
              <a:t>   - </a:t>
            </a:r>
            <a:r>
              <a:rPr lang="en-US" altLang="x-none" sz="2400" dirty="0"/>
              <a:t>Tells time to the nearest 5 minutes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x-none" sz="2400" dirty="0"/>
              <a:t>3 </a:t>
            </a:r>
            <a:r>
              <a:rPr lang="en-US" altLang="x-none" sz="2400" dirty="0" smtClean="0"/>
              <a:t>   - </a:t>
            </a:r>
            <a:r>
              <a:rPr lang="en-US" altLang="x-none" sz="2400" dirty="0"/>
              <a:t>Tells time to the minute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x-none" sz="2400" dirty="0"/>
              <a:t>4 </a:t>
            </a:r>
            <a:r>
              <a:rPr lang="en-US" altLang="x-none" sz="2400" dirty="0" smtClean="0"/>
              <a:t>   - </a:t>
            </a:r>
            <a:r>
              <a:rPr lang="en-US" altLang="x-none" sz="2400" dirty="0"/>
              <a:t>Converts time zones; Explains time scales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x-none" sz="2400" dirty="0"/>
              <a:t>         </a:t>
            </a:r>
            <a:r>
              <a:rPr lang="en-US" altLang="x-none" sz="1800" dirty="0"/>
              <a:t>(geological, eras, periods, years, decades, </a:t>
            </a:r>
            <a:r>
              <a:rPr lang="en-US" altLang="x-none" sz="1800" dirty="0" err="1" smtClean="0"/>
              <a:t>centuries,millenniums</a:t>
            </a:r>
            <a:r>
              <a:rPr lang="en-US" altLang="x-none" sz="1800" dirty="0"/>
              <a:t>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x-none" sz="2400" dirty="0" smtClean="0"/>
              <a:t>5.   - </a:t>
            </a:r>
            <a:r>
              <a:rPr lang="en-US" altLang="x-none" sz="2400" dirty="0"/>
              <a:t>Adds and subtracts time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x-none" sz="2400" dirty="0"/>
              <a:t>6 </a:t>
            </a:r>
            <a:r>
              <a:rPr lang="en-US" altLang="x-none" sz="2400" dirty="0" smtClean="0"/>
              <a:t>   - </a:t>
            </a:r>
            <a:r>
              <a:rPr lang="en-US" altLang="x-none" sz="2400" dirty="0"/>
              <a:t>Calculates variable rates </a:t>
            </a:r>
            <a:r>
              <a:rPr lang="en-US" altLang="x-none" sz="2400" dirty="0" smtClean="0"/>
              <a:t>(i.e. dollars/hour</a:t>
            </a:r>
            <a:r>
              <a:rPr lang="en-US" altLang="x-none" sz="2400" dirty="0"/>
              <a:t>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x-none" sz="2400" dirty="0"/>
              <a:t>7 </a:t>
            </a:r>
            <a:r>
              <a:rPr lang="en-US" altLang="x-none" sz="2400" dirty="0" smtClean="0"/>
              <a:t>   - </a:t>
            </a:r>
            <a:r>
              <a:rPr lang="en-US" altLang="x-none" sz="2400" dirty="0"/>
              <a:t>Calculates speed as a relationship between distance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x-none" sz="2400" dirty="0"/>
              <a:t>         and time; analyzes rates of acceleration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x-none" sz="2400" dirty="0"/>
              <a:t>8 </a:t>
            </a:r>
            <a:r>
              <a:rPr lang="en-US" altLang="x-none" sz="2400" dirty="0" smtClean="0"/>
              <a:t>   - </a:t>
            </a:r>
            <a:r>
              <a:rPr lang="en-US" altLang="x-none" sz="2400" dirty="0"/>
              <a:t>Finds slope and uses graphic functions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000" dirty="0" smtClean="0"/>
              <a:t>ZPD School &amp; Curriculum Design</a:t>
            </a:r>
            <a:endParaRPr lang="en-US" altLang="x-none" sz="10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429420"/>
            <a:ext cx="77724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solidFill>
                  <a:schemeClr val="tx1"/>
                </a:solidFill>
                <a:effectLst/>
                <a:cs typeface="+mj-cs"/>
              </a:rPr>
              <a:t>KEY Features of ES </a:t>
            </a:r>
            <a:endParaRPr lang="en-US" dirty="0" smtClean="0">
              <a:solidFill>
                <a:schemeClr val="tx1"/>
              </a:solidFill>
              <a:effectLst/>
              <a:cs typeface="+mj-cs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09600" y="1256378"/>
            <a:ext cx="81534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514350" indent="-514350">
              <a:buFont typeface="Arial" charset="0"/>
              <a:buChar char="•"/>
              <a:tabLst>
                <a:tab pos="457200" algn="l"/>
              </a:tabLst>
              <a:defRPr/>
            </a:pPr>
            <a:r>
              <a:rPr lang="en-US" dirty="0" smtClean="0">
                <a:ea typeface="ＭＳ Ｐゴシック" charset="0"/>
              </a:rPr>
              <a:t>All </a:t>
            </a:r>
            <a:r>
              <a:rPr lang="en-US" dirty="0">
                <a:ea typeface="ＭＳ Ｐゴシック" charset="0"/>
              </a:rPr>
              <a:t>students in a grade should be capable of mastering essential </a:t>
            </a:r>
            <a:r>
              <a:rPr lang="en-US" dirty="0" smtClean="0">
                <a:ea typeface="ＭＳ Ｐゴシック" charset="0"/>
              </a:rPr>
              <a:t>skills/understandings </a:t>
            </a:r>
            <a:r>
              <a:rPr lang="en-US" dirty="0">
                <a:ea typeface="ＭＳ Ｐゴシック" charset="0"/>
              </a:rPr>
              <a:t>(otherwise the item belongs in a different grade</a:t>
            </a:r>
            <a:r>
              <a:rPr lang="en-US" dirty="0" smtClean="0">
                <a:ea typeface="ＭＳ Ｐゴシック" charset="0"/>
              </a:rPr>
              <a:t>).</a:t>
            </a:r>
            <a:endParaRPr lang="en-US" sz="3200" dirty="0">
              <a:ea typeface="ＭＳ Ｐゴシック" charset="0"/>
            </a:endParaRPr>
          </a:p>
          <a:p>
            <a:pPr marL="514350" indent="-514350">
              <a:buFont typeface="Arial" charset="0"/>
              <a:buChar char="•"/>
              <a:tabLst>
                <a:tab pos="45720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  <a:ea typeface="ＭＳ Ｐゴシック" charset="0"/>
              </a:rPr>
              <a:t>ES are clearly distinct and progressive from one grade to the next.</a:t>
            </a:r>
          </a:p>
          <a:p>
            <a:pPr marL="514350" indent="-514350">
              <a:buFont typeface="Arial" charset="0"/>
              <a:buChar char="•"/>
              <a:tabLst>
                <a:tab pos="457200" algn="l"/>
              </a:tabLst>
              <a:defRPr/>
            </a:pPr>
            <a:r>
              <a:rPr lang="en-US" dirty="0">
                <a:ea typeface="ＭＳ Ｐゴシック" charset="0"/>
              </a:rPr>
              <a:t>ES are not general strands, but a fewer number of more rigorous expectations that define key learnings for a particular grade in each subject</a:t>
            </a:r>
            <a:r>
              <a:rPr lang="en-US" dirty="0" smtClean="0">
                <a:ea typeface="ＭＳ Ｐゴシック" charset="0"/>
              </a:rPr>
              <a:t>.</a:t>
            </a:r>
          </a:p>
          <a:p>
            <a:pPr marL="514350" indent="-514350">
              <a:buFont typeface="Arial" charset="0"/>
              <a:buChar char="•"/>
              <a:tabLst>
                <a:tab pos="45720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  <a:ea typeface="ＭＳ Ｐゴシック" charset="0"/>
              </a:rPr>
              <a:t>ES should address learning about local community </a:t>
            </a:r>
            <a:r>
              <a:rPr lang="en-US" dirty="0" smtClean="0">
                <a:solidFill>
                  <a:srgbClr val="FFFF00"/>
                </a:solidFill>
                <a:ea typeface="ＭＳ Ｐゴシック" charset="0"/>
              </a:rPr>
              <a:t>contexts that </a:t>
            </a:r>
            <a:r>
              <a:rPr lang="en-US" dirty="0" smtClean="0">
                <a:solidFill>
                  <a:srgbClr val="FFFF00"/>
                </a:solidFill>
                <a:ea typeface="ＭＳ Ｐゴシック" charset="0"/>
              </a:rPr>
              <a:t>cannot be adopted from </a:t>
            </a:r>
            <a:r>
              <a:rPr lang="en-US" dirty="0" smtClean="0">
                <a:solidFill>
                  <a:srgbClr val="FFFF00"/>
                </a:solidFill>
                <a:ea typeface="ＭＳ Ｐゴシック" charset="0"/>
              </a:rPr>
              <a:t>typical </a:t>
            </a:r>
            <a:r>
              <a:rPr lang="en-US" dirty="0" smtClean="0">
                <a:solidFill>
                  <a:srgbClr val="FFFF00"/>
                </a:solidFill>
                <a:ea typeface="ＭＳ Ｐゴシック" charset="0"/>
              </a:rPr>
              <a:t>textbook </a:t>
            </a:r>
            <a:r>
              <a:rPr lang="en-US" dirty="0" smtClean="0">
                <a:solidFill>
                  <a:srgbClr val="FFFF00"/>
                </a:solidFill>
                <a:ea typeface="ＭＳ Ｐゴシック" charset="0"/>
              </a:rPr>
              <a:t>series or state/provincial or national </a:t>
            </a:r>
            <a:r>
              <a:rPr lang="en-US" dirty="0" smtClean="0">
                <a:solidFill>
                  <a:srgbClr val="FFFF00"/>
                </a:solidFill>
                <a:ea typeface="ＭＳ Ｐゴシック" charset="0"/>
              </a:rPr>
              <a:t>standards.</a:t>
            </a:r>
            <a:endParaRPr lang="en-US" dirty="0" smtClean="0">
              <a:solidFill>
                <a:srgbClr val="FFFF00"/>
              </a:solidFill>
              <a:ea typeface="ＭＳ Ｐゴシック" charset="0"/>
            </a:endParaRPr>
          </a:p>
          <a:p>
            <a:pPr marL="514350" indent="-514350">
              <a:buFont typeface="Arial" charset="0"/>
              <a:buChar char="•"/>
              <a:tabLst>
                <a:tab pos="457200" algn="l"/>
              </a:tabLst>
              <a:defRPr/>
            </a:pPr>
            <a:r>
              <a:rPr lang="en-US" dirty="0" smtClean="0">
                <a:ea typeface="ＭＳ Ｐゴシック" charset="0"/>
              </a:rPr>
              <a:t>ES need to be collaboratively developed at the school </a:t>
            </a:r>
            <a:r>
              <a:rPr lang="en-US" dirty="0" smtClean="0">
                <a:ea typeface="ＭＳ Ｐゴシック" charset="0"/>
              </a:rPr>
              <a:t>level.</a:t>
            </a:r>
            <a:r>
              <a:rPr lang="en-US" sz="3200" dirty="0" smtClean="0">
                <a:ea typeface="ＭＳ Ｐゴシック" charset="0"/>
              </a:rPr>
              <a:t> </a:t>
            </a:r>
            <a:endParaRPr lang="en-US" sz="1800" dirty="0"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en-US" dirty="0" smtClean="0"/>
              <a:t>Curriculum Maps can be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886700" cy="2163762"/>
          </a:xfrm>
        </p:spPr>
        <p:txBody>
          <a:bodyPr/>
          <a:lstStyle/>
          <a:p>
            <a:r>
              <a:rPr lang="en-US" sz="2000" dirty="0"/>
              <a:t>a</a:t>
            </a:r>
            <a:r>
              <a:rPr lang="en-US" sz="2000" dirty="0" smtClean="0"/>
              <a:t> progressive </a:t>
            </a:r>
            <a:r>
              <a:rPr lang="en-US" sz="2000" dirty="0" smtClean="0"/>
              <a:t>list in each grade that builds from simple  to </a:t>
            </a:r>
            <a:r>
              <a:rPr lang="en-US" sz="2000" dirty="0" smtClean="0"/>
              <a:t>complex in each subsequent grade </a:t>
            </a:r>
            <a:r>
              <a:rPr lang="en-US" sz="2000" dirty="0" smtClean="0"/>
              <a:t>(Math &amp; ELA - K to 12)</a:t>
            </a:r>
          </a:p>
          <a:p>
            <a:r>
              <a:rPr lang="en-US" sz="2000" dirty="0" smtClean="0"/>
              <a:t>a list of topics not necessarily progressive (Electives)</a:t>
            </a:r>
          </a:p>
          <a:p>
            <a:r>
              <a:rPr lang="en-US" sz="2000" dirty="0" smtClean="0"/>
              <a:t>a mix of topics and some progressive skills/ understandings (Science, Health, Social Studies, Physical Education, Fine Arts)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an </a:t>
            </a:r>
            <a:r>
              <a:rPr lang="en-US" sz="2000" dirty="0" smtClean="0"/>
              <a:t>be organized for multi-grades over several years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dirty="0" smtClean="0"/>
              <a:t>ZPD School &amp; Curriculum Design</a:t>
            </a:r>
            <a:endParaRPr lang="en-US" altLang="x-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89" y="3357563"/>
            <a:ext cx="5330622" cy="286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000" dirty="0" smtClean="0"/>
              <a:t>ZPD School &amp; Curriculum Design</a:t>
            </a:r>
            <a:endParaRPr lang="en-US" altLang="x-none" sz="10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3600" b="1" dirty="0" smtClean="0">
                <a:latin typeface="+mn-lt"/>
              </a:rPr>
              <a:t>Creating ES: Be prepared to</a:t>
            </a:r>
            <a:r>
              <a:rPr lang="mr-IN" altLang="x-none" sz="3600" b="1" dirty="0" smtClean="0">
                <a:latin typeface="+mn-lt"/>
              </a:rPr>
              <a:t>…</a:t>
            </a:r>
            <a:endParaRPr lang="en-US" altLang="x-none" sz="3600" b="1" dirty="0"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4530725"/>
          </a:xfrm>
        </p:spPr>
        <p:txBody>
          <a:bodyPr/>
          <a:lstStyle/>
          <a:p>
            <a:pPr eaLnBrk="1" hangingPunct="1"/>
            <a:r>
              <a:rPr lang="en-US" altLang="x-none" dirty="0"/>
              <a:t>r</a:t>
            </a:r>
            <a:r>
              <a:rPr lang="en-US" altLang="x-none" dirty="0" smtClean="0"/>
              <a:t>ecommend </a:t>
            </a:r>
            <a:r>
              <a:rPr lang="en-US" altLang="x-none" dirty="0" smtClean="0"/>
              <a:t>FEWER expectations.</a:t>
            </a:r>
          </a:p>
          <a:p>
            <a:pPr eaLnBrk="1" hangingPunct="1"/>
            <a:r>
              <a:rPr lang="en-US" altLang="x-none" dirty="0"/>
              <a:t>r</a:t>
            </a:r>
            <a:r>
              <a:rPr lang="en-US" altLang="x-none" dirty="0" smtClean="0"/>
              <a:t>educe </a:t>
            </a:r>
            <a:r>
              <a:rPr lang="en-US" altLang="x-none" dirty="0" smtClean="0"/>
              <a:t>REVIEW time.</a:t>
            </a:r>
          </a:p>
          <a:p>
            <a:pPr eaLnBrk="1" hangingPunct="1"/>
            <a:r>
              <a:rPr lang="en-US" altLang="x-none" dirty="0"/>
              <a:t>i</a:t>
            </a:r>
            <a:r>
              <a:rPr lang="en-US" altLang="x-none" dirty="0" smtClean="0"/>
              <a:t>ncrease </a:t>
            </a:r>
            <a:r>
              <a:rPr lang="en-US" altLang="x-none" dirty="0" smtClean="0"/>
              <a:t>concentrated time to teach FEWER concepts (teach to “stick”).</a:t>
            </a:r>
            <a:endParaRPr lang="en-US" altLang="x-none" dirty="0"/>
          </a:p>
          <a:p>
            <a:pPr marL="0" indent="0" eaLnBrk="1" hangingPunct="1"/>
            <a:r>
              <a:rPr lang="en-US" altLang="x-none" dirty="0" smtClean="0"/>
              <a:t> </a:t>
            </a:r>
            <a:r>
              <a:rPr lang="en-US" altLang="x-none" dirty="0" smtClean="0"/>
              <a:t>collapse </a:t>
            </a:r>
            <a:r>
              <a:rPr lang="en-US" altLang="x-none" dirty="0" smtClean="0"/>
              <a:t>standards (state/Common Core</a:t>
            </a:r>
            <a:r>
              <a:rPr lang="mr-IN" altLang="x-none" dirty="0" smtClean="0"/>
              <a:t>…</a:t>
            </a:r>
            <a:r>
              <a:rPr lang="en-US" altLang="x-none" dirty="0" smtClean="0"/>
              <a:t>)  </a:t>
            </a:r>
            <a:endParaRPr lang="en-US" altLang="x-none" dirty="0"/>
          </a:p>
          <a:p>
            <a:pPr marL="0" indent="0" eaLnBrk="1" hangingPunct="1"/>
            <a:r>
              <a:rPr lang="en-US" altLang="x-none" dirty="0" smtClean="0"/>
              <a:t> determine what is unique to each grade </a:t>
            </a:r>
          </a:p>
          <a:p>
            <a:pPr marL="0" indent="0" eaLnBrk="1" hangingPunct="1">
              <a:buNone/>
            </a:pPr>
            <a:r>
              <a:rPr lang="en-US" altLang="x-none" dirty="0" smtClean="0"/>
              <a:t>   level.</a:t>
            </a:r>
          </a:p>
          <a:p>
            <a:pPr marL="0" indent="0" eaLnBrk="1" hangingPunct="1"/>
            <a:r>
              <a:rPr lang="en-US" altLang="x-none" dirty="0"/>
              <a:t>c</a:t>
            </a:r>
            <a:r>
              <a:rPr lang="en-US" altLang="x-none" dirty="0" smtClean="0"/>
              <a:t>hange </a:t>
            </a:r>
            <a:r>
              <a:rPr lang="en-US" altLang="x-none" dirty="0" smtClean="0"/>
              <a:t>the schedule.</a:t>
            </a:r>
            <a:endParaRPr lang="en-US" altLang="x-non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55" y="342900"/>
            <a:ext cx="8229600" cy="1139825"/>
          </a:xfrm>
        </p:spPr>
        <p:txBody>
          <a:bodyPr/>
          <a:lstStyle/>
          <a:p>
            <a:r>
              <a:rPr lang="en-US" altLang="x-none" dirty="0" smtClean="0"/>
              <a:t> How Many ES?</a:t>
            </a:r>
            <a:endParaRPr lang="en-US" alt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x-none" sz="3600" dirty="0" smtClean="0"/>
              <a:t>Determining the number of Essential Skills/ Understandings per discipline will depend on:</a:t>
            </a:r>
          </a:p>
          <a:p>
            <a:pPr eaLnBrk="1" hangingPunct="1">
              <a:buFontTx/>
              <a:buChar char="•"/>
            </a:pPr>
            <a:r>
              <a:rPr lang="en-US" altLang="x-none" sz="3600" dirty="0" smtClean="0"/>
              <a:t>amount of total time in a school year a subject is taught  </a:t>
            </a:r>
          </a:p>
          <a:p>
            <a:pPr eaLnBrk="1" hangingPunct="1">
              <a:buFontTx/>
              <a:buChar char="•"/>
            </a:pPr>
            <a:r>
              <a:rPr lang="en-US" altLang="x-none" sz="3600" dirty="0"/>
              <a:t>a</a:t>
            </a:r>
            <a:r>
              <a:rPr lang="en-US" altLang="x-none" sz="3600" dirty="0" smtClean="0"/>
              <a:t>mount of time a subject can be taught in an integrated way within the context of other </a:t>
            </a:r>
            <a:r>
              <a:rPr lang="en-US" altLang="x-none" sz="3600" dirty="0" smtClean="0"/>
              <a:t>subjects</a:t>
            </a:r>
            <a:endParaRPr lang="en-US" altLang="x-none" sz="3600" dirty="0"/>
          </a:p>
          <a:p>
            <a:endParaRPr lang="en-US" altLang="x-none" sz="4800" dirty="0" smtClean="0"/>
          </a:p>
          <a:p>
            <a:endParaRPr lang="en-US" altLang="x-none" sz="4800" dirty="0" smtClean="0"/>
          </a:p>
          <a:p>
            <a:r>
              <a:rPr lang="en-US" altLang="x-none" sz="4800" dirty="0" smtClean="0"/>
              <a:t> </a:t>
            </a:r>
          </a:p>
          <a:p>
            <a:pPr>
              <a:buFont typeface="Wingdings" charset="2"/>
              <a:buNone/>
            </a:pPr>
            <a:endParaRPr lang="en-US" alt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000" dirty="0" smtClean="0"/>
              <a:t>ZPD School &amp;  Curriculum Design</a:t>
            </a:r>
            <a:endParaRPr lang="en-US" altLang="x-none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000" dirty="0" smtClean="0"/>
              <a:t>ZPD School &amp; Curriculum Design</a:t>
            </a:r>
            <a:endParaRPr lang="en-US" altLang="x-none" sz="1000" dirty="0"/>
          </a:p>
        </p:txBody>
      </p:sp>
      <p:sp>
        <p:nvSpPr>
          <p:cNvPr id="10379" name="Rectangle 139"/>
          <p:cNvSpPr>
            <a:spLocks noGrp="1" noChangeArrowheads="1"/>
          </p:cNvSpPr>
          <p:nvPr>
            <p:ph type="title"/>
          </p:nvPr>
        </p:nvSpPr>
        <p:spPr>
          <a:xfrm>
            <a:off x="468313" y="1"/>
            <a:ext cx="8229600" cy="908050"/>
          </a:xfrm>
        </p:spPr>
        <p:txBody>
          <a:bodyPr/>
          <a:lstStyle/>
          <a:p>
            <a:pPr eaLnBrk="1" hangingPunct="1"/>
            <a:r>
              <a:rPr lang="en-US" altLang="x-none" sz="2400" b="1" dirty="0" smtClean="0">
                <a:solidFill>
                  <a:srgbClr val="FF3300"/>
                </a:solidFill>
                <a:effectLst/>
                <a:latin typeface="Times New Roman" charset="0"/>
              </a:rPr>
              <a:t>It starts with a blank slate.</a:t>
            </a:r>
            <a:endParaRPr lang="en-US" altLang="x-none" sz="3200" b="1" dirty="0">
              <a:solidFill>
                <a:srgbClr val="FF3300"/>
              </a:solidFill>
              <a:effectLst/>
            </a:endParaRPr>
          </a:p>
        </p:txBody>
      </p:sp>
      <p:graphicFrame>
        <p:nvGraphicFramePr>
          <p:cNvPr id="10384" name="Group 144"/>
          <p:cNvGraphicFramePr>
            <a:graphicFrameLocks noGrp="1"/>
          </p:cNvGraphicFramePr>
          <p:nvPr>
            <p:ph idx="1"/>
          </p:nvPr>
        </p:nvGraphicFramePr>
        <p:xfrm>
          <a:off x="468313" y="908050"/>
          <a:ext cx="8229600" cy="5181600"/>
        </p:xfrm>
        <a:graphic>
          <a:graphicData uri="http://schemas.openxmlformats.org/drawingml/2006/table">
            <a:tbl>
              <a:tblPr/>
              <a:tblGrid>
                <a:gridCol w="768350"/>
                <a:gridCol w="7461250"/>
              </a:tblGrid>
              <a:tr h="517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-128"/>
                        </a:rPr>
                        <a:t>PK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x-none" altLang="x-non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-128"/>
                        </a:rPr>
                        <a:t>SK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-128"/>
                        </a:rPr>
                        <a:t>1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-128"/>
                        </a:rPr>
                        <a:t>2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-128"/>
                        </a:rPr>
                        <a:t>3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-128"/>
                        </a:rPr>
                        <a:t>4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-128"/>
                        </a:rPr>
                        <a:t>5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-128"/>
                        </a:rPr>
                        <a:t>6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-128"/>
                        </a:rPr>
                        <a:t>7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-128"/>
                        </a:rPr>
                        <a:t>8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x-none" altLang="x-non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Custom 3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6869</TotalTime>
  <Words>1945</Words>
  <Application>Microsoft Macintosh PowerPoint</Application>
  <PresentationFormat>On-screen Show (4:3)</PresentationFormat>
  <Paragraphs>335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 Narrow</vt:lpstr>
      <vt:lpstr>Calibri</vt:lpstr>
      <vt:lpstr>ＭＳ Ｐゴシック</vt:lpstr>
      <vt:lpstr>Times New Roman</vt:lpstr>
      <vt:lpstr>Wingdings</vt:lpstr>
      <vt:lpstr>Arial</vt:lpstr>
      <vt:lpstr>Orbit</vt:lpstr>
      <vt:lpstr>Curriculum Mapping with Essential Skills </vt:lpstr>
      <vt:lpstr> WHY do we need to establish what’s essential? </vt:lpstr>
      <vt:lpstr>ES Leave Room for Change</vt:lpstr>
      <vt:lpstr>Sample Math ES</vt:lpstr>
      <vt:lpstr>KEY Features of ES </vt:lpstr>
      <vt:lpstr>Curriculum Maps can be…</vt:lpstr>
      <vt:lpstr>Creating ES: Be prepared to…</vt:lpstr>
      <vt:lpstr> How Many ES?</vt:lpstr>
      <vt:lpstr>It starts with a blank slate.</vt:lpstr>
      <vt:lpstr>Suggestions</vt:lpstr>
      <vt:lpstr>See Samples that follow…</vt:lpstr>
      <vt:lpstr>PowerPoint Presentation</vt:lpstr>
      <vt:lpstr>PowerPoint Presentation</vt:lpstr>
      <vt:lpstr>SEL Curriculum Map</vt:lpstr>
      <vt:lpstr>Sample Multi-grade/Multi-year Science Map </vt:lpstr>
      <vt:lpstr>Engaging Proposition:   Reduction of teaching isolated lessons (one expectation at a time)  +  Authentic project-based experiences +  Better organized curriculum   = increased engagement</vt:lpstr>
      <vt:lpstr>PowerPoint Presentation</vt:lpstr>
    </vt:vector>
  </TitlesOfParts>
  <Company>Sterling Hall School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Essential in …………..?</dc:title>
  <dc:creator>bsmith</dc:creator>
  <cp:lastModifiedBy>Barb Smith</cp:lastModifiedBy>
  <cp:revision>39</cp:revision>
  <cp:lastPrinted>2013-04-25T13:33:08Z</cp:lastPrinted>
  <dcterms:created xsi:type="dcterms:W3CDTF">2006-12-03T14:08:28Z</dcterms:created>
  <dcterms:modified xsi:type="dcterms:W3CDTF">2019-05-24T00:42:00Z</dcterms:modified>
</cp:coreProperties>
</file>