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304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64"/>
  </p:normalViewPr>
  <p:slideViewPr>
    <p:cSldViewPr snapToGrid="0" snapToObjects="1">
      <p:cViewPr>
        <p:scale>
          <a:sx n="42" d="100"/>
          <a:sy n="42" d="100"/>
        </p:scale>
        <p:origin x="1248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426A8-A0DC-0744-92BF-18BDFD18E83E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35F2A-AB05-6E41-B49A-41D98451D527}">
      <dgm:prSet phldrT="[Text]"/>
      <dgm:spPr/>
      <dgm:t>
        <a:bodyPr/>
        <a:lstStyle/>
        <a:p>
          <a:r>
            <a:rPr lang="en-US" dirty="0"/>
            <a:t>Illustration</a:t>
          </a:r>
        </a:p>
      </dgm:t>
    </dgm:pt>
    <dgm:pt modelId="{7FB3C3EE-93D0-0F49-96C5-D298DF89A4A1}" type="parTrans" cxnId="{792E3C5D-7AF9-3749-B8DE-EC532A829371}">
      <dgm:prSet/>
      <dgm:spPr/>
      <dgm:t>
        <a:bodyPr/>
        <a:lstStyle/>
        <a:p>
          <a:endParaRPr lang="en-US"/>
        </a:p>
      </dgm:t>
    </dgm:pt>
    <dgm:pt modelId="{CCB0E388-F6CA-2948-90E3-59B64E596A7D}" type="sibTrans" cxnId="{792E3C5D-7AF9-3749-B8DE-EC532A829371}">
      <dgm:prSet/>
      <dgm:spPr/>
      <dgm:t>
        <a:bodyPr/>
        <a:lstStyle/>
        <a:p>
          <a:endParaRPr lang="en-US"/>
        </a:p>
      </dgm:t>
    </dgm:pt>
    <dgm:pt modelId="{53E2A349-B510-B649-8F6F-82D265E7738F}">
      <dgm:prSet phldrT="[Text]"/>
      <dgm:spPr/>
      <dgm:t>
        <a:bodyPr/>
        <a:lstStyle/>
        <a:p>
          <a:r>
            <a:rPr lang="en-US" dirty="0"/>
            <a:t>Draft</a:t>
          </a:r>
        </a:p>
      </dgm:t>
    </dgm:pt>
    <dgm:pt modelId="{328047FB-C641-D041-B685-C08A5D90768A}" type="parTrans" cxnId="{5AD49566-9C91-A546-B155-783420D951FD}">
      <dgm:prSet/>
      <dgm:spPr/>
      <dgm:t>
        <a:bodyPr/>
        <a:lstStyle/>
        <a:p>
          <a:endParaRPr lang="en-US"/>
        </a:p>
      </dgm:t>
    </dgm:pt>
    <dgm:pt modelId="{0AF60AB7-9540-E84B-8745-8C6AF43CA3FB}" type="sibTrans" cxnId="{5AD49566-9C91-A546-B155-783420D951FD}">
      <dgm:prSet/>
      <dgm:spPr/>
      <dgm:t>
        <a:bodyPr/>
        <a:lstStyle/>
        <a:p>
          <a:endParaRPr lang="en-US"/>
        </a:p>
      </dgm:t>
    </dgm:pt>
    <dgm:pt modelId="{33A27A7D-422A-BF4F-828E-DD3978AAA483}">
      <dgm:prSet phldrT="[Text]"/>
      <dgm:spPr/>
      <dgm:t>
        <a:bodyPr/>
        <a:lstStyle/>
        <a:p>
          <a:r>
            <a:rPr lang="en-US" dirty="0"/>
            <a:t>Edit</a:t>
          </a:r>
        </a:p>
      </dgm:t>
    </dgm:pt>
    <dgm:pt modelId="{D132D4F9-40E3-4B4E-96B4-9435DF655079}" type="parTrans" cxnId="{9110D64A-8C7B-6044-B95C-D7C4B3776271}">
      <dgm:prSet/>
      <dgm:spPr/>
      <dgm:t>
        <a:bodyPr/>
        <a:lstStyle/>
        <a:p>
          <a:endParaRPr lang="en-US"/>
        </a:p>
      </dgm:t>
    </dgm:pt>
    <dgm:pt modelId="{D3D4FEEB-63A1-8E42-BCE8-ADE002371876}" type="sibTrans" cxnId="{9110D64A-8C7B-6044-B95C-D7C4B3776271}">
      <dgm:prSet/>
      <dgm:spPr/>
      <dgm:t>
        <a:bodyPr/>
        <a:lstStyle/>
        <a:p>
          <a:endParaRPr lang="en-US"/>
        </a:p>
      </dgm:t>
    </dgm:pt>
    <dgm:pt modelId="{386D09E8-3827-7247-906A-71C489A31A59}">
      <dgm:prSet phldrT="[Text]"/>
      <dgm:spPr/>
      <dgm:t>
        <a:bodyPr/>
        <a:lstStyle/>
        <a:p>
          <a:r>
            <a:rPr lang="en-US"/>
            <a:t>Advise &amp; Revise</a:t>
          </a:r>
        </a:p>
      </dgm:t>
    </dgm:pt>
    <dgm:pt modelId="{B056271A-1C33-B340-A092-8552F7BE0D99}" type="parTrans" cxnId="{1ACB3660-39E6-4C46-8C35-6A11B551F707}">
      <dgm:prSet/>
      <dgm:spPr/>
      <dgm:t>
        <a:bodyPr/>
        <a:lstStyle/>
        <a:p>
          <a:endParaRPr lang="en-US"/>
        </a:p>
      </dgm:t>
    </dgm:pt>
    <dgm:pt modelId="{80851188-A70A-9E45-A3CF-35228A8BB861}" type="sibTrans" cxnId="{1ACB3660-39E6-4C46-8C35-6A11B551F707}">
      <dgm:prSet/>
      <dgm:spPr/>
      <dgm:t>
        <a:bodyPr/>
        <a:lstStyle/>
        <a:p>
          <a:endParaRPr lang="en-US"/>
        </a:p>
      </dgm:t>
    </dgm:pt>
    <dgm:pt modelId="{307E9282-9288-D845-AE25-6D814F5C02EC}">
      <dgm:prSet phldrT="[Text]"/>
      <dgm:spPr/>
      <dgm:t>
        <a:bodyPr/>
        <a:lstStyle/>
        <a:p>
          <a:r>
            <a:rPr lang="en-US" dirty="0"/>
            <a:t>Lure</a:t>
          </a:r>
        </a:p>
      </dgm:t>
    </dgm:pt>
    <dgm:pt modelId="{87E5555A-551D-374C-A9E1-4467AE11B488}" type="parTrans" cxnId="{3D9CFE79-BFA4-B04D-A096-5E3C0E013820}">
      <dgm:prSet/>
      <dgm:spPr/>
      <dgm:t>
        <a:bodyPr/>
        <a:lstStyle/>
        <a:p>
          <a:endParaRPr lang="en-US"/>
        </a:p>
      </dgm:t>
    </dgm:pt>
    <dgm:pt modelId="{710CD0C7-2665-1244-BD66-8C84FE79BBD1}" type="sibTrans" cxnId="{3D9CFE79-BFA4-B04D-A096-5E3C0E013820}">
      <dgm:prSet/>
      <dgm:spPr/>
      <dgm:t>
        <a:bodyPr/>
        <a:lstStyle/>
        <a:p>
          <a:endParaRPr lang="en-US"/>
        </a:p>
      </dgm:t>
    </dgm:pt>
    <dgm:pt modelId="{2DA48222-684B-FE4A-B706-A3B102A13872}" type="pres">
      <dgm:prSet presAssocID="{25A426A8-A0DC-0744-92BF-18BDFD18E8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97C1C2-58FC-F24A-86A8-1AD8C0893E21}" type="pres">
      <dgm:prSet presAssocID="{ECF35F2A-AB05-6E41-B49A-41D98451D527}" presName="dummy" presStyleCnt="0"/>
      <dgm:spPr/>
    </dgm:pt>
    <dgm:pt modelId="{B1B6F369-0BAE-7143-8EC5-AB8077B1D8A9}" type="pres">
      <dgm:prSet presAssocID="{ECF35F2A-AB05-6E41-B49A-41D98451D527}" presName="node" presStyleLbl="revTx" presStyleIdx="0" presStyleCnt="5" custScaleX="108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877AF-0136-B940-BEE2-1845CEA90CB3}" type="pres">
      <dgm:prSet presAssocID="{CCB0E388-F6CA-2948-90E3-59B64E596A7D}" presName="sibTrans" presStyleLbl="node1" presStyleIdx="0" presStyleCnt="5"/>
      <dgm:spPr/>
      <dgm:t>
        <a:bodyPr/>
        <a:lstStyle/>
        <a:p>
          <a:endParaRPr lang="en-US"/>
        </a:p>
      </dgm:t>
    </dgm:pt>
    <dgm:pt modelId="{6AF36DEB-70CF-CE42-80AE-F8064A96A0F1}" type="pres">
      <dgm:prSet presAssocID="{53E2A349-B510-B649-8F6F-82D265E7738F}" presName="dummy" presStyleCnt="0"/>
      <dgm:spPr/>
    </dgm:pt>
    <dgm:pt modelId="{5E8A2741-4FF3-CC47-BB31-CB35EFE1F95B}" type="pres">
      <dgm:prSet presAssocID="{53E2A349-B510-B649-8F6F-82D265E7738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B859F-AAED-3D47-BC8E-443EBAD51423}" type="pres">
      <dgm:prSet presAssocID="{0AF60AB7-9540-E84B-8745-8C6AF43CA3FB}" presName="sibTrans" presStyleLbl="node1" presStyleIdx="1" presStyleCnt="5"/>
      <dgm:spPr/>
      <dgm:t>
        <a:bodyPr/>
        <a:lstStyle/>
        <a:p>
          <a:endParaRPr lang="en-US"/>
        </a:p>
      </dgm:t>
    </dgm:pt>
    <dgm:pt modelId="{AB1C21AE-D1CA-4C4B-9EA4-992327F463E4}" type="pres">
      <dgm:prSet presAssocID="{33A27A7D-422A-BF4F-828E-DD3978AAA483}" presName="dummy" presStyleCnt="0"/>
      <dgm:spPr/>
    </dgm:pt>
    <dgm:pt modelId="{31F758C4-1C47-A04D-AF86-09878ABA1787}" type="pres">
      <dgm:prSet presAssocID="{33A27A7D-422A-BF4F-828E-DD3978AAA48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EDA98-AF7B-964B-8F1C-F5C257ED39EC}" type="pres">
      <dgm:prSet presAssocID="{D3D4FEEB-63A1-8E42-BCE8-ADE002371876}" presName="sibTrans" presStyleLbl="node1" presStyleIdx="2" presStyleCnt="5"/>
      <dgm:spPr/>
      <dgm:t>
        <a:bodyPr/>
        <a:lstStyle/>
        <a:p>
          <a:endParaRPr lang="en-US"/>
        </a:p>
      </dgm:t>
    </dgm:pt>
    <dgm:pt modelId="{6E6D51B9-3B59-4744-B6A3-2E36AC748C5D}" type="pres">
      <dgm:prSet presAssocID="{386D09E8-3827-7247-906A-71C489A31A59}" presName="dummy" presStyleCnt="0"/>
      <dgm:spPr/>
    </dgm:pt>
    <dgm:pt modelId="{E4C3DDEC-99BE-1744-9345-40A48E818551}" type="pres">
      <dgm:prSet presAssocID="{386D09E8-3827-7247-906A-71C489A31A5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6A279-A672-2D4D-B6A0-4B35A4903A72}" type="pres">
      <dgm:prSet presAssocID="{80851188-A70A-9E45-A3CF-35228A8BB861}" presName="sibTrans" presStyleLbl="node1" presStyleIdx="3" presStyleCnt="5"/>
      <dgm:spPr/>
      <dgm:t>
        <a:bodyPr/>
        <a:lstStyle/>
        <a:p>
          <a:endParaRPr lang="en-US"/>
        </a:p>
      </dgm:t>
    </dgm:pt>
    <dgm:pt modelId="{DD712C64-468B-4147-A71B-35D7BB76FFFA}" type="pres">
      <dgm:prSet presAssocID="{307E9282-9288-D845-AE25-6D814F5C02EC}" presName="dummy" presStyleCnt="0"/>
      <dgm:spPr/>
    </dgm:pt>
    <dgm:pt modelId="{00FC6D03-9DA4-5F49-84DD-5CE665437BDA}" type="pres">
      <dgm:prSet presAssocID="{307E9282-9288-D845-AE25-6D814F5C02E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59A0-8228-FA4A-81E6-18047C4CCF3C}" type="pres">
      <dgm:prSet presAssocID="{710CD0C7-2665-1244-BD66-8C84FE79BBD1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61DC899-73B0-6145-9DEF-CC75D1A547BE}" type="presOf" srcId="{33A27A7D-422A-BF4F-828E-DD3978AAA483}" destId="{31F758C4-1C47-A04D-AF86-09878ABA1787}" srcOrd="0" destOrd="0" presId="urn:microsoft.com/office/officeart/2005/8/layout/cycle1"/>
    <dgm:cxn modelId="{55626CA2-75A2-654F-BF1C-5F4B95C6D4FB}" type="presOf" srcId="{D3D4FEEB-63A1-8E42-BCE8-ADE002371876}" destId="{363EDA98-AF7B-964B-8F1C-F5C257ED39EC}" srcOrd="0" destOrd="0" presId="urn:microsoft.com/office/officeart/2005/8/layout/cycle1"/>
    <dgm:cxn modelId="{99837578-CD5C-9743-B7D3-F3E1A9154A25}" type="presOf" srcId="{CCB0E388-F6CA-2948-90E3-59B64E596A7D}" destId="{D30877AF-0136-B940-BEE2-1845CEA90CB3}" srcOrd="0" destOrd="0" presId="urn:microsoft.com/office/officeart/2005/8/layout/cycle1"/>
    <dgm:cxn modelId="{E58E29E9-E52D-0147-8298-B85653B03966}" type="presOf" srcId="{0AF60AB7-9540-E84B-8745-8C6AF43CA3FB}" destId="{825B859F-AAED-3D47-BC8E-443EBAD51423}" srcOrd="0" destOrd="0" presId="urn:microsoft.com/office/officeart/2005/8/layout/cycle1"/>
    <dgm:cxn modelId="{792E3C5D-7AF9-3749-B8DE-EC532A829371}" srcId="{25A426A8-A0DC-0744-92BF-18BDFD18E83E}" destId="{ECF35F2A-AB05-6E41-B49A-41D98451D527}" srcOrd="0" destOrd="0" parTransId="{7FB3C3EE-93D0-0F49-96C5-D298DF89A4A1}" sibTransId="{CCB0E388-F6CA-2948-90E3-59B64E596A7D}"/>
    <dgm:cxn modelId="{3D9CFE79-BFA4-B04D-A096-5E3C0E013820}" srcId="{25A426A8-A0DC-0744-92BF-18BDFD18E83E}" destId="{307E9282-9288-D845-AE25-6D814F5C02EC}" srcOrd="4" destOrd="0" parTransId="{87E5555A-551D-374C-A9E1-4467AE11B488}" sibTransId="{710CD0C7-2665-1244-BD66-8C84FE79BBD1}"/>
    <dgm:cxn modelId="{9110D64A-8C7B-6044-B95C-D7C4B3776271}" srcId="{25A426A8-A0DC-0744-92BF-18BDFD18E83E}" destId="{33A27A7D-422A-BF4F-828E-DD3978AAA483}" srcOrd="2" destOrd="0" parTransId="{D132D4F9-40E3-4B4E-96B4-9435DF655079}" sibTransId="{D3D4FEEB-63A1-8E42-BCE8-ADE002371876}"/>
    <dgm:cxn modelId="{5AD49566-9C91-A546-B155-783420D951FD}" srcId="{25A426A8-A0DC-0744-92BF-18BDFD18E83E}" destId="{53E2A349-B510-B649-8F6F-82D265E7738F}" srcOrd="1" destOrd="0" parTransId="{328047FB-C641-D041-B685-C08A5D90768A}" sibTransId="{0AF60AB7-9540-E84B-8745-8C6AF43CA3FB}"/>
    <dgm:cxn modelId="{557CC276-0F70-224E-8F72-1131E0F81081}" type="presOf" srcId="{710CD0C7-2665-1244-BD66-8C84FE79BBD1}" destId="{18D359A0-8228-FA4A-81E6-18047C4CCF3C}" srcOrd="0" destOrd="0" presId="urn:microsoft.com/office/officeart/2005/8/layout/cycle1"/>
    <dgm:cxn modelId="{D58C8388-4BBC-B346-90E4-A913F9E9B584}" type="presOf" srcId="{53E2A349-B510-B649-8F6F-82D265E7738F}" destId="{5E8A2741-4FF3-CC47-BB31-CB35EFE1F95B}" srcOrd="0" destOrd="0" presId="urn:microsoft.com/office/officeart/2005/8/layout/cycle1"/>
    <dgm:cxn modelId="{7B90AC2D-3F13-A44F-AC64-A658F12F61A9}" type="presOf" srcId="{80851188-A70A-9E45-A3CF-35228A8BB861}" destId="{8396A279-A672-2D4D-B6A0-4B35A4903A72}" srcOrd="0" destOrd="0" presId="urn:microsoft.com/office/officeart/2005/8/layout/cycle1"/>
    <dgm:cxn modelId="{8FF6F5CC-C516-DA4C-80BF-2C57C5301759}" type="presOf" srcId="{307E9282-9288-D845-AE25-6D814F5C02EC}" destId="{00FC6D03-9DA4-5F49-84DD-5CE665437BDA}" srcOrd="0" destOrd="0" presId="urn:microsoft.com/office/officeart/2005/8/layout/cycle1"/>
    <dgm:cxn modelId="{25846AB7-3BA2-3541-8658-2D3C3728BD9B}" type="presOf" srcId="{25A426A8-A0DC-0744-92BF-18BDFD18E83E}" destId="{2DA48222-684B-FE4A-B706-A3B102A13872}" srcOrd="0" destOrd="0" presId="urn:microsoft.com/office/officeart/2005/8/layout/cycle1"/>
    <dgm:cxn modelId="{F1EF9F4B-FF96-DD47-AD43-24AFD9856A14}" type="presOf" srcId="{386D09E8-3827-7247-906A-71C489A31A59}" destId="{E4C3DDEC-99BE-1744-9345-40A48E818551}" srcOrd="0" destOrd="0" presId="urn:microsoft.com/office/officeart/2005/8/layout/cycle1"/>
    <dgm:cxn modelId="{1ACB3660-39E6-4C46-8C35-6A11B551F707}" srcId="{25A426A8-A0DC-0744-92BF-18BDFD18E83E}" destId="{386D09E8-3827-7247-906A-71C489A31A59}" srcOrd="3" destOrd="0" parTransId="{B056271A-1C33-B340-A092-8552F7BE0D99}" sibTransId="{80851188-A70A-9E45-A3CF-35228A8BB861}"/>
    <dgm:cxn modelId="{A0461D6D-2E4E-3F46-A129-E397199D0F57}" type="presOf" srcId="{ECF35F2A-AB05-6E41-B49A-41D98451D527}" destId="{B1B6F369-0BAE-7143-8EC5-AB8077B1D8A9}" srcOrd="0" destOrd="0" presId="urn:microsoft.com/office/officeart/2005/8/layout/cycle1"/>
    <dgm:cxn modelId="{5BA224FD-C4C8-7149-A2FD-BD0BF12F06B1}" type="presParOf" srcId="{2DA48222-684B-FE4A-B706-A3B102A13872}" destId="{0197C1C2-58FC-F24A-86A8-1AD8C0893E21}" srcOrd="0" destOrd="0" presId="urn:microsoft.com/office/officeart/2005/8/layout/cycle1"/>
    <dgm:cxn modelId="{48AD076B-C01E-D043-B663-E2D2C3C15B70}" type="presParOf" srcId="{2DA48222-684B-FE4A-B706-A3B102A13872}" destId="{B1B6F369-0BAE-7143-8EC5-AB8077B1D8A9}" srcOrd="1" destOrd="0" presId="urn:microsoft.com/office/officeart/2005/8/layout/cycle1"/>
    <dgm:cxn modelId="{C51F8426-7089-1543-9D05-5D2D9D044C29}" type="presParOf" srcId="{2DA48222-684B-FE4A-B706-A3B102A13872}" destId="{D30877AF-0136-B940-BEE2-1845CEA90CB3}" srcOrd="2" destOrd="0" presId="urn:microsoft.com/office/officeart/2005/8/layout/cycle1"/>
    <dgm:cxn modelId="{8200C14F-AA41-884C-B3E1-543F39FC9157}" type="presParOf" srcId="{2DA48222-684B-FE4A-B706-A3B102A13872}" destId="{6AF36DEB-70CF-CE42-80AE-F8064A96A0F1}" srcOrd="3" destOrd="0" presId="urn:microsoft.com/office/officeart/2005/8/layout/cycle1"/>
    <dgm:cxn modelId="{A43A16C8-B202-AD43-9AB0-747B0AA986C4}" type="presParOf" srcId="{2DA48222-684B-FE4A-B706-A3B102A13872}" destId="{5E8A2741-4FF3-CC47-BB31-CB35EFE1F95B}" srcOrd="4" destOrd="0" presId="urn:microsoft.com/office/officeart/2005/8/layout/cycle1"/>
    <dgm:cxn modelId="{7C911F42-77E8-C740-825B-AB2D145BA549}" type="presParOf" srcId="{2DA48222-684B-FE4A-B706-A3B102A13872}" destId="{825B859F-AAED-3D47-BC8E-443EBAD51423}" srcOrd="5" destOrd="0" presId="urn:microsoft.com/office/officeart/2005/8/layout/cycle1"/>
    <dgm:cxn modelId="{2495D20D-2659-FB47-9BEE-B85C0FC9A957}" type="presParOf" srcId="{2DA48222-684B-FE4A-B706-A3B102A13872}" destId="{AB1C21AE-D1CA-4C4B-9EA4-992327F463E4}" srcOrd="6" destOrd="0" presId="urn:microsoft.com/office/officeart/2005/8/layout/cycle1"/>
    <dgm:cxn modelId="{CD70B8BC-10BA-584F-8D85-CAD2539D8644}" type="presParOf" srcId="{2DA48222-684B-FE4A-B706-A3B102A13872}" destId="{31F758C4-1C47-A04D-AF86-09878ABA1787}" srcOrd="7" destOrd="0" presId="urn:microsoft.com/office/officeart/2005/8/layout/cycle1"/>
    <dgm:cxn modelId="{013A5B77-6B25-5543-8B6B-B8472B423C59}" type="presParOf" srcId="{2DA48222-684B-FE4A-B706-A3B102A13872}" destId="{363EDA98-AF7B-964B-8F1C-F5C257ED39EC}" srcOrd="8" destOrd="0" presId="urn:microsoft.com/office/officeart/2005/8/layout/cycle1"/>
    <dgm:cxn modelId="{78DA276E-6037-5A4D-B6C7-D6C13CC220AF}" type="presParOf" srcId="{2DA48222-684B-FE4A-B706-A3B102A13872}" destId="{6E6D51B9-3B59-4744-B6A3-2E36AC748C5D}" srcOrd="9" destOrd="0" presId="urn:microsoft.com/office/officeart/2005/8/layout/cycle1"/>
    <dgm:cxn modelId="{AB2E9354-FDA0-EE43-B48F-0B88F7DFB0F7}" type="presParOf" srcId="{2DA48222-684B-FE4A-B706-A3B102A13872}" destId="{E4C3DDEC-99BE-1744-9345-40A48E818551}" srcOrd="10" destOrd="0" presId="urn:microsoft.com/office/officeart/2005/8/layout/cycle1"/>
    <dgm:cxn modelId="{80487FAF-9339-AE4E-88B8-A186357FFB84}" type="presParOf" srcId="{2DA48222-684B-FE4A-B706-A3B102A13872}" destId="{8396A279-A672-2D4D-B6A0-4B35A4903A72}" srcOrd="11" destOrd="0" presId="urn:microsoft.com/office/officeart/2005/8/layout/cycle1"/>
    <dgm:cxn modelId="{CBFB67C4-0C1A-4C4B-9402-1A624AFCE46A}" type="presParOf" srcId="{2DA48222-684B-FE4A-B706-A3B102A13872}" destId="{DD712C64-468B-4147-A71B-35D7BB76FFFA}" srcOrd="12" destOrd="0" presId="urn:microsoft.com/office/officeart/2005/8/layout/cycle1"/>
    <dgm:cxn modelId="{0AFB4C5C-5907-BD4C-A696-00D96D788460}" type="presParOf" srcId="{2DA48222-684B-FE4A-B706-A3B102A13872}" destId="{00FC6D03-9DA4-5F49-84DD-5CE665437BDA}" srcOrd="13" destOrd="0" presId="urn:microsoft.com/office/officeart/2005/8/layout/cycle1"/>
    <dgm:cxn modelId="{AFB2E551-D2D6-B949-A04C-86621B59A37A}" type="presParOf" srcId="{2DA48222-684B-FE4A-B706-A3B102A13872}" destId="{18D359A0-8228-FA4A-81E6-18047C4CCF3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6F369-0BAE-7143-8EC5-AB8077B1D8A9}">
      <dsp:nvSpPr>
        <dsp:cNvPr id="0" name=""/>
        <dsp:cNvSpPr/>
      </dsp:nvSpPr>
      <dsp:spPr>
        <a:xfrm>
          <a:off x="5669746" y="26075"/>
          <a:ext cx="975933" cy="89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Illustration</a:t>
          </a:r>
        </a:p>
      </dsp:txBody>
      <dsp:txXfrm>
        <a:off x="5669746" y="26075"/>
        <a:ext cx="975933" cy="899228"/>
      </dsp:txXfrm>
    </dsp:sp>
    <dsp:sp modelId="{D30877AF-0136-B940-BEE2-1845CEA90CB3}">
      <dsp:nvSpPr>
        <dsp:cNvPr id="0" name=""/>
        <dsp:cNvSpPr/>
      </dsp:nvSpPr>
      <dsp:spPr>
        <a:xfrm>
          <a:off x="3588274" y="-482"/>
          <a:ext cx="3377150" cy="3377150"/>
        </a:xfrm>
        <a:prstGeom prst="circularArrow">
          <a:avLst>
            <a:gd name="adj1" fmla="val 5192"/>
            <a:gd name="adj2" fmla="val 335336"/>
            <a:gd name="adj3" fmla="val 21295593"/>
            <a:gd name="adj4" fmla="val 19764179"/>
            <a:gd name="adj5" fmla="val 6058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A2741-4FF3-CC47-BB31-CB35EFE1F95B}">
      <dsp:nvSpPr>
        <dsp:cNvPr id="0" name=""/>
        <dsp:cNvSpPr/>
      </dsp:nvSpPr>
      <dsp:spPr>
        <a:xfrm>
          <a:off x="6252501" y="1701575"/>
          <a:ext cx="899228" cy="89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Draft</a:t>
          </a:r>
        </a:p>
      </dsp:txBody>
      <dsp:txXfrm>
        <a:off x="6252501" y="1701575"/>
        <a:ext cx="899228" cy="899228"/>
      </dsp:txXfrm>
    </dsp:sp>
    <dsp:sp modelId="{825B859F-AAED-3D47-BC8E-443EBAD51423}">
      <dsp:nvSpPr>
        <dsp:cNvPr id="0" name=""/>
        <dsp:cNvSpPr/>
      </dsp:nvSpPr>
      <dsp:spPr>
        <a:xfrm>
          <a:off x="3588274" y="-482"/>
          <a:ext cx="3377150" cy="3377150"/>
        </a:xfrm>
        <a:prstGeom prst="circularArrow">
          <a:avLst>
            <a:gd name="adj1" fmla="val 5192"/>
            <a:gd name="adj2" fmla="val 335336"/>
            <a:gd name="adj3" fmla="val 4017135"/>
            <a:gd name="adj4" fmla="val 2251196"/>
            <a:gd name="adj5" fmla="val 6058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758C4-1C47-A04D-AF86-09878ABA1787}">
      <dsp:nvSpPr>
        <dsp:cNvPr id="0" name=""/>
        <dsp:cNvSpPr/>
      </dsp:nvSpPr>
      <dsp:spPr>
        <a:xfrm>
          <a:off x="4827235" y="2737092"/>
          <a:ext cx="899228" cy="89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Edit</a:t>
          </a:r>
        </a:p>
      </dsp:txBody>
      <dsp:txXfrm>
        <a:off x="4827235" y="2737092"/>
        <a:ext cx="899228" cy="899228"/>
      </dsp:txXfrm>
    </dsp:sp>
    <dsp:sp modelId="{363EDA98-AF7B-964B-8F1C-F5C257ED39EC}">
      <dsp:nvSpPr>
        <dsp:cNvPr id="0" name=""/>
        <dsp:cNvSpPr/>
      </dsp:nvSpPr>
      <dsp:spPr>
        <a:xfrm>
          <a:off x="3588274" y="-482"/>
          <a:ext cx="3377150" cy="3377150"/>
        </a:xfrm>
        <a:prstGeom prst="circularArrow">
          <a:avLst>
            <a:gd name="adj1" fmla="val 5192"/>
            <a:gd name="adj2" fmla="val 335336"/>
            <a:gd name="adj3" fmla="val 8213469"/>
            <a:gd name="adj4" fmla="val 6447529"/>
            <a:gd name="adj5" fmla="val 6058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3DDEC-99BE-1744-9345-40A48E818551}">
      <dsp:nvSpPr>
        <dsp:cNvPr id="0" name=""/>
        <dsp:cNvSpPr/>
      </dsp:nvSpPr>
      <dsp:spPr>
        <a:xfrm>
          <a:off x="3401969" y="1701575"/>
          <a:ext cx="899228" cy="89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Advise &amp; Revise</a:t>
          </a:r>
        </a:p>
      </dsp:txBody>
      <dsp:txXfrm>
        <a:off x="3401969" y="1701575"/>
        <a:ext cx="899228" cy="899228"/>
      </dsp:txXfrm>
    </dsp:sp>
    <dsp:sp modelId="{8396A279-A672-2D4D-B6A0-4B35A4903A72}">
      <dsp:nvSpPr>
        <dsp:cNvPr id="0" name=""/>
        <dsp:cNvSpPr/>
      </dsp:nvSpPr>
      <dsp:spPr>
        <a:xfrm>
          <a:off x="3588274" y="-482"/>
          <a:ext cx="3377150" cy="3377150"/>
        </a:xfrm>
        <a:prstGeom prst="circularArrow">
          <a:avLst>
            <a:gd name="adj1" fmla="val 5192"/>
            <a:gd name="adj2" fmla="val 335336"/>
            <a:gd name="adj3" fmla="val 12300485"/>
            <a:gd name="adj4" fmla="val 10769071"/>
            <a:gd name="adj5" fmla="val 6058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FC6D03-9DA4-5F49-84DD-5CE665437BDA}">
      <dsp:nvSpPr>
        <dsp:cNvPr id="0" name=""/>
        <dsp:cNvSpPr/>
      </dsp:nvSpPr>
      <dsp:spPr>
        <a:xfrm>
          <a:off x="3946372" y="26075"/>
          <a:ext cx="899228" cy="89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Lure</a:t>
          </a:r>
        </a:p>
      </dsp:txBody>
      <dsp:txXfrm>
        <a:off x="3946372" y="26075"/>
        <a:ext cx="899228" cy="899228"/>
      </dsp:txXfrm>
    </dsp:sp>
    <dsp:sp modelId="{18D359A0-8228-FA4A-81E6-18047C4CCF3C}">
      <dsp:nvSpPr>
        <dsp:cNvPr id="0" name=""/>
        <dsp:cNvSpPr/>
      </dsp:nvSpPr>
      <dsp:spPr>
        <a:xfrm>
          <a:off x="3588274" y="-482"/>
          <a:ext cx="3377150" cy="3377150"/>
        </a:xfrm>
        <a:prstGeom prst="circularArrow">
          <a:avLst>
            <a:gd name="adj1" fmla="val 5192"/>
            <a:gd name="adj2" fmla="val 335336"/>
            <a:gd name="adj3" fmla="val 16776607"/>
            <a:gd name="adj4" fmla="val 15196548"/>
            <a:gd name="adj5" fmla="val 6058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C4E1C-53D0-B842-B708-F0B479DCC64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AC58A-98CC-E64F-A304-954FE5BC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2000913"/>
            <a:ext cx="10572000" cy="96242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0432FF"/>
                </a:solidFill>
              </a:rPr>
              <a:t>IDEAL WRITING PROCESS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Barbara J. Smith,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25495"/>
          </a:xfrm>
          <a:solidFill>
            <a:schemeClr val="tx1"/>
          </a:solidFill>
        </p:spPr>
        <p:txBody>
          <a:bodyPr/>
          <a:lstStyle/>
          <a:p>
            <a:r>
              <a:rPr lang="en-US" b="0" dirty="0" smtClean="0">
                <a:solidFill>
                  <a:srgbClr val="0432FF"/>
                </a:solidFill>
              </a:rPr>
              <a:t>According to </a:t>
            </a:r>
            <a:r>
              <a:rPr lang="en-US" b="0" dirty="0">
                <a:solidFill>
                  <a:srgbClr val="0432FF"/>
                </a:solidFill>
              </a:rPr>
              <a:t>Graham, McKeown, </a:t>
            </a:r>
            <a:r>
              <a:rPr lang="en-US" b="0" dirty="0" err="1">
                <a:solidFill>
                  <a:srgbClr val="0432FF"/>
                </a:solidFill>
              </a:rPr>
              <a:t>Kiuhara</a:t>
            </a:r>
            <a:r>
              <a:rPr lang="en-US" b="0" dirty="0">
                <a:solidFill>
                  <a:srgbClr val="0432FF"/>
                </a:solidFill>
              </a:rPr>
              <a:t>, and Harris (2012</a:t>
            </a:r>
            <a:r>
              <a:rPr lang="en-US" b="0" dirty="0" smtClean="0">
                <a:solidFill>
                  <a:srgbClr val="0432FF"/>
                </a:solidFill>
              </a:rPr>
              <a:t>): </a:t>
            </a:r>
            <a:endParaRPr lang="en-US" b="0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042160"/>
            <a:ext cx="10554574" cy="4419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 smtClean="0">
                <a:latin typeface="Brill Roman" charset="0"/>
                <a:ea typeface="Brill Roman" charset="0"/>
                <a:cs typeface="Brill Roman" charset="0"/>
              </a:rPr>
              <a:t>“When </a:t>
            </a:r>
            <a:r>
              <a:rPr lang="en-US" sz="3600" i="1" dirty="0">
                <a:latin typeface="Brill Roman" charset="0"/>
                <a:ea typeface="Brill Roman" charset="0"/>
                <a:cs typeface="Brill Roman" charset="0"/>
              </a:rPr>
              <a:t>students receive instruction designed to enhance their strategic prowess as writers (i.e., strategy instruction, adding self-regulation to strategy instruction, creativity/imagery instruction), they become better overall writers. Likewise, when students are taught specific knowledge about how to write (i.e. text structure instruction), the overall quality of their writing </a:t>
            </a:r>
            <a:r>
              <a:rPr lang="en-US" sz="3600" i="1" dirty="0" smtClean="0">
                <a:latin typeface="Brill Roman" charset="0"/>
                <a:ea typeface="Brill Roman" charset="0"/>
                <a:cs typeface="Brill Roman" charset="0"/>
              </a:rPr>
              <a:t>improves” </a:t>
            </a:r>
            <a:r>
              <a:rPr lang="en-US" sz="3600" i="1" dirty="0">
                <a:latin typeface="Brill Roman" charset="0"/>
                <a:ea typeface="Brill Roman" charset="0"/>
                <a:cs typeface="Brill Roman" charset="0"/>
              </a:rPr>
              <a:t>(p. 891). </a:t>
            </a:r>
          </a:p>
        </p:txBody>
      </p:sp>
    </p:spTree>
    <p:extLst>
      <p:ext uri="{BB962C8B-B14F-4D97-AF65-F5344CB8AC3E}">
        <p14:creationId xmlns:p14="http://schemas.microsoft.com/office/powerpoint/2010/main" val="16017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880" y="477668"/>
            <a:ext cx="7968240" cy="970450"/>
          </a:xfrm>
          <a:solidFill>
            <a:srgbClr val="0432FF"/>
          </a:solidFill>
        </p:spPr>
        <p:txBody>
          <a:bodyPr/>
          <a:lstStyle/>
          <a:p>
            <a:r>
              <a:rPr lang="en-US" smtClean="0"/>
              <a:t>Think about Writing as a Cycle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114451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0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0" dirty="0" smtClean="0">
                <a:solidFill>
                  <a:srgbClr val="0432FF"/>
                </a:solidFill>
              </a:rPr>
              <a:t>From Making Room for Writing</a:t>
            </a:r>
            <a:r>
              <a:rPr lang="mr-IN" b="0" dirty="0" smtClean="0">
                <a:solidFill>
                  <a:srgbClr val="0432FF"/>
                </a:solidFill>
              </a:rPr>
              <a:t>…</a:t>
            </a:r>
            <a:endParaRPr lang="en-US" b="0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63286" cy="4269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i="1" dirty="0" smtClean="0">
                <a:latin typeface="Brill Roman" charset="0"/>
                <a:ea typeface="Brill Roman" charset="0"/>
                <a:cs typeface="Brill Roman" charset="0"/>
              </a:rPr>
              <a:t>While </a:t>
            </a:r>
            <a:r>
              <a:rPr lang="en-US" sz="3200" i="1" dirty="0">
                <a:latin typeface="Brill Roman" charset="0"/>
                <a:ea typeface="Brill Roman" charset="0"/>
                <a:cs typeface="Brill Roman" charset="0"/>
              </a:rPr>
              <a:t>the avid readers tend to be strong writers through osmosis, they may not understand what makes a good piece of writing great. Many teachers might skip the teaching of a writing process if they have a group of strong readers who seem to automatically write well. I would argue that without exposing students to a writing process, where they deliberately re-think their work, teachers are limiting the writing potential of both weaker and stronger students</a:t>
            </a:r>
            <a:r>
              <a:rPr lang="en-US" sz="3200" i="1" dirty="0" smtClean="0">
                <a:latin typeface="Brill Roman" charset="0"/>
                <a:ea typeface="Brill Roman" charset="0"/>
                <a:cs typeface="Brill Roman" charset="0"/>
              </a:rPr>
              <a:t>. (Smith, 2018). </a:t>
            </a:r>
            <a:endParaRPr lang="en-US" sz="3200" i="1" dirty="0">
              <a:latin typeface="Brill Roman" charset="0"/>
              <a:ea typeface="Brill Roman" charset="0"/>
              <a:cs typeface="Brill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33" y="701188"/>
            <a:ext cx="6420533" cy="805879"/>
          </a:xfrm>
          <a:solidFill>
            <a:srgbClr val="0432FF"/>
          </a:solidFill>
        </p:spPr>
        <p:txBody>
          <a:bodyPr/>
          <a:lstStyle/>
          <a:p>
            <a:r>
              <a:rPr lang="en-US" dirty="0" smtClean="0"/>
              <a:t>IDEAL Writing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   I = Illustrate</a:t>
            </a:r>
          </a:p>
          <a:p>
            <a:r>
              <a:rPr lang="en-US" sz="2800" b="1" dirty="0" smtClean="0"/>
              <a:t>   D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Draft</a:t>
            </a:r>
          </a:p>
          <a:p>
            <a:r>
              <a:rPr lang="en-US" sz="2800" b="1" dirty="0" smtClean="0"/>
              <a:t>   E = Edit</a:t>
            </a:r>
          </a:p>
          <a:p>
            <a:r>
              <a:rPr lang="en-US" sz="2800" b="1" dirty="0" smtClean="0"/>
              <a:t>   A = Advise &amp; Revise</a:t>
            </a:r>
          </a:p>
          <a:p>
            <a:r>
              <a:rPr lang="en-US" sz="2800" b="1" dirty="0" smtClean="0"/>
              <a:t>   L =  Lure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05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3650488" cy="970450"/>
          </a:xfrm>
          <a:solidFill>
            <a:srgbClr val="0432FF"/>
          </a:solidFill>
        </p:spPr>
        <p:txBody>
          <a:bodyPr/>
          <a:lstStyle/>
          <a:p>
            <a:pPr algn="ctr"/>
            <a:r>
              <a:rPr lang="en-US" dirty="0" smtClean="0"/>
              <a:t>1. Illustrate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20" y="0"/>
            <a:ext cx="74415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51140" y="2207942"/>
            <a:ext cx="158347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Example</a:t>
            </a:r>
          </a:p>
          <a:p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51" y="2333685"/>
            <a:ext cx="3992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Illustrate</a:t>
            </a:r>
            <a:r>
              <a:rPr lang="en-US" sz="3200" dirty="0" smtClean="0"/>
              <a:t>/sketch and label an image to use as an </a:t>
            </a:r>
            <a:r>
              <a:rPr lang="en-US" sz="3200" dirty="0" smtClean="0"/>
              <a:t>outline (on large poster paper) in place of a graphic organizer (more space to brainstorm)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54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142" y="514094"/>
            <a:ext cx="2446156" cy="1024773"/>
          </a:xfrm>
          <a:solidFill>
            <a:srgbClr val="0432FF"/>
          </a:solidFill>
        </p:spPr>
        <p:txBody>
          <a:bodyPr/>
          <a:lstStyle/>
          <a:p>
            <a:pPr algn="ctr"/>
            <a:r>
              <a:rPr lang="en-US" dirty="0" smtClean="0"/>
              <a:t>2.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292" y="2480996"/>
            <a:ext cx="11023883" cy="3615003"/>
          </a:xfrm>
        </p:spPr>
        <p:txBody>
          <a:bodyPr>
            <a:normAutofit/>
          </a:bodyPr>
          <a:lstStyle/>
          <a:p>
            <a:r>
              <a:rPr lang="en-US" sz="3600" dirty="0"/>
              <a:t>Review writing rubric for </a:t>
            </a:r>
            <a:r>
              <a:rPr lang="en-US" sz="3600" dirty="0" smtClean="0"/>
              <a:t>directions.</a:t>
            </a:r>
          </a:p>
          <a:p>
            <a:r>
              <a:rPr lang="en-US" sz="3600" dirty="0" smtClean="0"/>
              <a:t>First sentences formed from expanding labels from illustration.</a:t>
            </a:r>
          </a:p>
          <a:p>
            <a:r>
              <a:rPr lang="en-US" sz="3600" dirty="0" smtClean="0"/>
              <a:t>Use every </a:t>
            </a:r>
            <a:r>
              <a:rPr lang="en-US" sz="3600" dirty="0" smtClean="0"/>
              <a:t>other line </a:t>
            </a:r>
            <a:r>
              <a:rPr lang="en-US" sz="3600" dirty="0" smtClean="0"/>
              <a:t>(to make </a:t>
            </a:r>
            <a:r>
              <a:rPr lang="en-US" sz="3600" dirty="0" smtClean="0"/>
              <a:t>room </a:t>
            </a:r>
            <a:r>
              <a:rPr lang="en-US" sz="3600" dirty="0" smtClean="0"/>
              <a:t>and promote future </a:t>
            </a:r>
            <a:r>
              <a:rPr lang="en-US" sz="3600" dirty="0" smtClean="0"/>
              <a:t>edits)</a:t>
            </a:r>
          </a:p>
        </p:txBody>
      </p:sp>
    </p:spTree>
    <p:extLst>
      <p:ext uri="{BB962C8B-B14F-4D97-AF65-F5344CB8AC3E}">
        <p14:creationId xmlns:p14="http://schemas.microsoft.com/office/powerpoint/2010/main" val="2898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494" y="603305"/>
            <a:ext cx="1643267" cy="801749"/>
          </a:xfrm>
          <a:solidFill>
            <a:srgbClr val="0432FF"/>
          </a:solidFill>
        </p:spPr>
        <p:txBody>
          <a:bodyPr/>
          <a:lstStyle/>
          <a:p>
            <a:r>
              <a:rPr lang="en-US" smtClean="0"/>
              <a:t>3. </a:t>
            </a:r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6"/>
            <a:ext cx="4712293" cy="4422353"/>
          </a:xfrm>
        </p:spPr>
        <p:txBody>
          <a:bodyPr>
            <a:noAutofit/>
          </a:bodyPr>
          <a:lstStyle/>
          <a:p>
            <a:r>
              <a:rPr lang="en-US" sz="2400" dirty="0" smtClean="0"/>
              <a:t>Edit illustration on more than one occasion </a:t>
            </a:r>
          </a:p>
          <a:p>
            <a:r>
              <a:rPr lang="en-US" sz="2400" dirty="0" smtClean="0"/>
              <a:t>Review rubric to check word choice expectations</a:t>
            </a:r>
          </a:p>
          <a:p>
            <a:r>
              <a:rPr lang="en-US" sz="2400" dirty="0" smtClean="0"/>
              <a:t>Edit draft for word choice changes (improve parts of speech;  figurative language)</a:t>
            </a:r>
          </a:p>
          <a:p>
            <a:r>
              <a:rPr lang="en-US" sz="2400" dirty="0" smtClean="0"/>
              <a:t>Use </a:t>
            </a:r>
            <a:r>
              <a:rPr lang="en-US" sz="2400" dirty="0" smtClean="0"/>
              <a:t>Language Chart to track strong word choices 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75912"/>
              </p:ext>
            </p:extLst>
          </p:nvPr>
        </p:nvGraphicFramePr>
        <p:xfrm>
          <a:off x="5843239" y="245328"/>
          <a:ext cx="6066263" cy="61554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62790"/>
                <a:gridCol w="3103473"/>
              </a:tblGrid>
              <a:tr h="4833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IDEAL</a:t>
                      </a:r>
                      <a:r>
                        <a:rPr lang="en-US" sz="2000" baseline="0" dirty="0" smtClean="0"/>
                        <a:t> Language Chart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8466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 Powerful Nouns:</a:t>
                      </a:r>
                    </a:p>
                    <a:p>
                      <a:r>
                        <a:rPr lang="en-US" dirty="0" smtClean="0"/>
                        <a:t>- opportunities</a:t>
                      </a:r>
                    </a:p>
                    <a:p>
                      <a:r>
                        <a:rPr lang="en-US" dirty="0" smtClean="0"/>
                        <a:t>- survival</a:t>
                      </a:r>
                    </a:p>
                    <a:p>
                      <a:r>
                        <a:rPr lang="en-US" dirty="0" smtClean="0"/>
                        <a:t>- expert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 Powerful</a:t>
                      </a:r>
                      <a:r>
                        <a:rPr lang="en-US" b="1" baseline="0" dirty="0" smtClean="0"/>
                        <a:t> Verbs: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committed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designed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impressed</a:t>
                      </a:r>
                      <a:endParaRPr lang="en-US" dirty="0"/>
                    </a:p>
                  </a:txBody>
                  <a:tcPr/>
                </a:tc>
              </a:tr>
              <a:tr h="14154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 Powerful Adjectives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expressive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clever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shimmering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Powerful Adverbs: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smoothly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finally</a:t>
                      </a:r>
                      <a:endParaRPr lang="en-US" dirty="0"/>
                    </a:p>
                  </a:txBody>
                  <a:tcPr/>
                </a:tc>
              </a:tr>
              <a:tr h="22593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Figurative</a:t>
                      </a:r>
                      <a:r>
                        <a:rPr lang="en-US" b="1" baseline="0" dirty="0" smtClean="0"/>
                        <a:t> Language</a:t>
                      </a:r>
                    </a:p>
                    <a:p>
                      <a:r>
                        <a:rPr lang="en-US" b="1" baseline="0" dirty="0" smtClean="0"/>
                        <a:t>(alliteration)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shiny, shimmering stone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Paddle, packs and patience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Figurative Language</a:t>
                      </a:r>
                      <a:r>
                        <a:rPr lang="en-US" b="1" baseline="0" dirty="0" smtClean="0"/>
                        <a:t> (simile)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Exploded Like a rocket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Light as a feather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</a:tr>
              <a:tr h="512646">
                <a:tc>
                  <a:txBody>
                    <a:bodyPr/>
                    <a:lstStyle/>
                    <a:p>
                      <a:r>
                        <a:rPr lang="en-US" dirty="0" smtClean="0"/>
                        <a:t>Score: 15/15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3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447188"/>
            <a:ext cx="4810215" cy="970450"/>
          </a:xfrm>
          <a:solidFill>
            <a:srgbClr val="0432FF"/>
          </a:solidFill>
        </p:spPr>
        <p:txBody>
          <a:bodyPr/>
          <a:lstStyle/>
          <a:p>
            <a:r>
              <a:rPr lang="en-US" smtClean="0"/>
              <a:t>4. </a:t>
            </a:r>
            <a:r>
              <a:rPr lang="en-US" dirty="0" smtClean="0"/>
              <a:t>Advise &amp; Revise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08" y="2347181"/>
            <a:ext cx="11230552" cy="4297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pairs</a:t>
            </a:r>
            <a:r>
              <a:rPr lang="mr-IN" sz="2800" dirty="0"/>
              <a:t>…</a:t>
            </a:r>
            <a:endParaRPr lang="en-US" sz="2800" dirty="0"/>
          </a:p>
          <a:p>
            <a:r>
              <a:rPr lang="en-US" sz="2800" dirty="0" smtClean="0"/>
              <a:t>Read aloud piece of writing to partner. Pause to make revisions.</a:t>
            </a:r>
          </a:p>
          <a:p>
            <a:r>
              <a:rPr lang="en-US" sz="2800" dirty="0" smtClean="0"/>
              <a:t>Listen to partner read aloud  your piece of writing. Pause to make revisions.</a:t>
            </a:r>
          </a:p>
          <a:p>
            <a:r>
              <a:rPr lang="en-US" sz="2800" dirty="0" smtClean="0"/>
              <a:t>Review ‘Common Mistakes in Writing’ and ’Polishing Tips’ (see next 2 slides)</a:t>
            </a:r>
          </a:p>
          <a:p>
            <a:r>
              <a:rPr lang="en-US" sz="2800" dirty="0" smtClean="0"/>
              <a:t>Edit for spelling and punctuation before completing polished draft.</a:t>
            </a:r>
          </a:p>
        </p:txBody>
      </p:sp>
    </p:spTree>
    <p:extLst>
      <p:ext uri="{BB962C8B-B14F-4D97-AF65-F5344CB8AC3E}">
        <p14:creationId xmlns:p14="http://schemas.microsoft.com/office/powerpoint/2010/main" val="6048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0432FF"/>
                </a:solidFill>
              </a:rPr>
              <a:t>Common Mistakes in Writing 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7" y="2222287"/>
            <a:ext cx="5553307" cy="429002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Missing a subject before a verb </a:t>
            </a:r>
          </a:p>
          <a:p>
            <a:pPr lvl="0"/>
            <a:r>
              <a:rPr lang="en-US" sz="2400" dirty="0"/>
              <a:t>Using fragments</a:t>
            </a:r>
          </a:p>
          <a:p>
            <a:pPr lvl="0"/>
            <a:r>
              <a:rPr lang="en-US" sz="2400" dirty="0"/>
              <a:t>Wacky use of “this” or “that” </a:t>
            </a:r>
          </a:p>
          <a:p>
            <a:pPr lvl="0"/>
            <a:r>
              <a:rPr lang="en-US" sz="2400" dirty="0"/>
              <a:t>Using “that” </a:t>
            </a:r>
            <a:r>
              <a:rPr lang="en-US" sz="2400" dirty="0" smtClean="0"/>
              <a:t>as </a:t>
            </a:r>
            <a:r>
              <a:rPr lang="en-US" sz="2400" dirty="0"/>
              <a:t>a subject</a:t>
            </a:r>
          </a:p>
          <a:p>
            <a:pPr lvl="0"/>
            <a:r>
              <a:rPr lang="en-US" sz="2400" dirty="0"/>
              <a:t>Lack of first or third person agreement</a:t>
            </a:r>
          </a:p>
          <a:p>
            <a:pPr lvl="0"/>
            <a:r>
              <a:rPr lang="en-US" sz="2400" dirty="0"/>
              <a:t>Using proper past tense words</a:t>
            </a:r>
          </a:p>
          <a:p>
            <a:pPr lvl="0"/>
            <a:r>
              <a:rPr lang="en-US" sz="2400" dirty="0"/>
              <a:t>Leaving out </a:t>
            </a:r>
            <a:r>
              <a:rPr lang="en-US" sz="2400" dirty="0" smtClean="0"/>
              <a:t>words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2865" y="2222287"/>
            <a:ext cx="5418217" cy="46357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Use of excess or extraneous words </a:t>
            </a:r>
          </a:p>
          <a:p>
            <a:r>
              <a:rPr lang="en-US" sz="2400" dirty="0" smtClean="0"/>
              <a:t>Use of absolutes (best – safe –only – always, every)</a:t>
            </a:r>
          </a:p>
          <a:p>
            <a:r>
              <a:rPr lang="en-US" sz="2400" dirty="0" smtClean="0"/>
              <a:t>Repeating words</a:t>
            </a:r>
          </a:p>
          <a:p>
            <a:r>
              <a:rPr lang="en-US" sz="2400" dirty="0" smtClean="0"/>
              <a:t>Use of too many simple words</a:t>
            </a:r>
          </a:p>
          <a:p>
            <a:r>
              <a:rPr lang="en-US" sz="2400" dirty="0" smtClean="0"/>
              <a:t>Use of slang or awkward use of clichés </a:t>
            </a:r>
          </a:p>
          <a:p>
            <a:r>
              <a:rPr lang="en-US" sz="2400" dirty="0" smtClean="0"/>
              <a:t>Careless about word endings “</a:t>
            </a:r>
            <a:r>
              <a:rPr lang="en-US" sz="2400" dirty="0" err="1" smtClean="0"/>
              <a:t>ed</a:t>
            </a:r>
            <a:r>
              <a:rPr lang="en-US" sz="2400" dirty="0" smtClean="0"/>
              <a:t>” and “</a:t>
            </a:r>
            <a:r>
              <a:rPr lang="en-US" sz="2400" dirty="0" err="1" smtClean="0"/>
              <a:t>ing</a:t>
            </a:r>
            <a:r>
              <a:rPr lang="en-US" sz="2400" dirty="0" smtClean="0"/>
              <a:t>”  </a:t>
            </a:r>
          </a:p>
          <a:p>
            <a:r>
              <a:rPr lang="en-US" sz="2400" dirty="0" smtClean="0"/>
              <a:t>Misuse of contractions and apostrophes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0432FF"/>
                </a:solidFill>
              </a:rPr>
              <a:t>Polishing Tips</a:t>
            </a:r>
            <a:r>
              <a:rPr lang="mr-IN" dirty="0" smtClean="0">
                <a:solidFill>
                  <a:srgbClr val="0432FF"/>
                </a:solidFill>
              </a:rPr>
              <a:t>…</a:t>
            </a:r>
            <a:r>
              <a:rPr lang="en-US" dirty="0" smtClean="0">
                <a:solidFill>
                  <a:srgbClr val="0432FF"/>
                </a:solidFill>
              </a:rPr>
              <a:t>.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8707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proper use of homonyms (there, they’re, their; to, too, two; our, are; your, you’re). STOP every time you see one and MAKE sure you have it right, </a:t>
            </a:r>
            <a:r>
              <a:rPr lang="en-US" sz="2800" i="1" dirty="0"/>
              <a:t>NOT </a:t>
            </a:r>
            <a:r>
              <a:rPr lang="en-US" sz="2800" i="1" dirty="0" smtClean="0"/>
              <a:t>write</a:t>
            </a:r>
            <a:r>
              <a:rPr lang="en-US" sz="2800" i="1" dirty="0"/>
              <a:t> </a:t>
            </a:r>
            <a:r>
              <a:rPr lang="en-US" sz="2800" i="1" dirty="0" smtClean="0">
                <a:sym typeface="Wingdings"/>
              </a:rPr>
              <a:t></a:t>
            </a:r>
            <a:r>
              <a:rPr lang="en-US" sz="2800" i="1" dirty="0" smtClean="0"/>
              <a:t>)</a:t>
            </a:r>
            <a:endParaRPr lang="en-US" sz="2800" dirty="0"/>
          </a:p>
          <a:p>
            <a:pPr lvl="0"/>
            <a:r>
              <a:rPr lang="en-US" sz="2800" i="1" dirty="0"/>
              <a:t>word endings </a:t>
            </a:r>
            <a:r>
              <a:rPr lang="en-US" sz="2800" dirty="0"/>
              <a:t>(“s”, “</a:t>
            </a:r>
            <a:r>
              <a:rPr lang="en-US" sz="2800" dirty="0" err="1"/>
              <a:t>es</a:t>
            </a:r>
            <a:r>
              <a:rPr lang="en-US" sz="2800" dirty="0"/>
              <a:t>”, “</a:t>
            </a:r>
            <a:r>
              <a:rPr lang="en-US" sz="2800" dirty="0" err="1"/>
              <a:t>ed</a:t>
            </a:r>
            <a:r>
              <a:rPr lang="en-US" sz="2800" dirty="0"/>
              <a:t>” and “</a:t>
            </a:r>
            <a:r>
              <a:rPr lang="en-US" sz="2800" dirty="0" err="1"/>
              <a:t>ing</a:t>
            </a:r>
            <a:r>
              <a:rPr lang="en-US" sz="2800" dirty="0"/>
              <a:t>”…). Racing minds can lead to careless errors. An extra ‘read aloud’ can usually catch these typos.</a:t>
            </a:r>
          </a:p>
          <a:p>
            <a:pPr marL="0" lvl="0" indent="0">
              <a:buNone/>
            </a:pPr>
            <a:r>
              <a:rPr lang="en-US" sz="2800" dirty="0" smtClean="0"/>
              <a:t>NOTE: Canadian</a:t>
            </a:r>
            <a:r>
              <a:rPr lang="en-US" sz="2800" dirty="0"/>
              <a:t>, American and British versions of </a:t>
            </a:r>
            <a:r>
              <a:rPr lang="en-US" sz="2800" dirty="0" smtClean="0"/>
              <a:t>spelling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17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800" y="616521"/>
            <a:ext cx="2012498" cy="970450"/>
          </a:xfrm>
          <a:solidFill>
            <a:srgbClr val="0432FF"/>
          </a:solidFill>
        </p:spPr>
        <p:txBody>
          <a:bodyPr/>
          <a:lstStyle/>
          <a:p>
            <a:pPr algn="ctr"/>
            <a:r>
              <a:rPr lang="en-US" dirty="0" smtClean="0"/>
              <a:t>5. 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1" y="2230243"/>
            <a:ext cx="11212922" cy="42151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Lure readers to your polished piece of writing (“secret sauce”)</a:t>
            </a:r>
          </a:p>
          <a:p>
            <a:r>
              <a:rPr lang="en-US" sz="2400" dirty="0" smtClean="0"/>
              <a:t>Check directions for instructions re: </a:t>
            </a:r>
            <a:r>
              <a:rPr lang="en-US" sz="2400" dirty="0" smtClean="0"/>
              <a:t>audience</a:t>
            </a:r>
            <a:endParaRPr lang="en-US" sz="2400" dirty="0" smtClean="0"/>
          </a:p>
          <a:p>
            <a:r>
              <a:rPr lang="en-US" sz="2400" dirty="0" smtClean="0"/>
              <a:t>Options may include: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Illustrations/posters/graphic artwork/bulletin board posting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Web page/blog/Twitter/other social media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Writing a review /asking for endorsements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PowerPoint presentations/video /dramatic  performance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Submit for publication (magazine, journal, newspaper</a:t>
            </a:r>
            <a:r>
              <a:rPr lang="mr-IN" sz="2400" dirty="0" smtClean="0"/>
              <a:t>…</a:t>
            </a:r>
            <a:r>
              <a:rPr lang="en-US" sz="2400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6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6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3040EB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3413</TotalTime>
  <Words>693</Words>
  <Application>Microsoft Macintosh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Brill Roman</vt:lpstr>
      <vt:lpstr>Calibri</vt:lpstr>
      <vt:lpstr>Century Gothic</vt:lpstr>
      <vt:lpstr>Mangal</vt:lpstr>
      <vt:lpstr>Wingdings</vt:lpstr>
      <vt:lpstr>Wingdings 2</vt:lpstr>
      <vt:lpstr>Quotable</vt:lpstr>
      <vt:lpstr>IDEAL WRITING PROCESS</vt:lpstr>
      <vt:lpstr>IDEAL Writing PRACTICES</vt:lpstr>
      <vt:lpstr>1. Illustrate</vt:lpstr>
      <vt:lpstr>2. Draft</vt:lpstr>
      <vt:lpstr>3. Edit</vt:lpstr>
      <vt:lpstr>4. Advise &amp; Revise</vt:lpstr>
      <vt:lpstr>Common Mistakes in Writing </vt:lpstr>
      <vt:lpstr>Polishing Tips….</vt:lpstr>
      <vt:lpstr>5. Lure</vt:lpstr>
      <vt:lpstr>According to Graham, McKeown, Kiuhara, and Harris (2012): </vt:lpstr>
      <vt:lpstr>Think about Writing as a Cycle</vt:lpstr>
      <vt:lpstr>From Making Room for Writing…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WRITING</dc:title>
  <dc:creator>Barb Smith</dc:creator>
  <cp:lastModifiedBy>Barb Smith</cp:lastModifiedBy>
  <cp:revision>13</cp:revision>
  <dcterms:created xsi:type="dcterms:W3CDTF">2018-12-11T07:11:54Z</dcterms:created>
  <dcterms:modified xsi:type="dcterms:W3CDTF">2019-05-24T10:06:40Z</dcterms:modified>
</cp:coreProperties>
</file>