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1" r:id="rId3"/>
    <p:sldId id="258" r:id="rId4"/>
    <p:sldId id="259" r:id="rId5"/>
    <p:sldId id="260" r:id="rId6"/>
    <p:sldId id="262" r:id="rId7"/>
    <p:sldId id="263" r:id="rId8"/>
    <p:sldId id="264" r:id="rId9"/>
    <p:sldId id="265" r:id="rId10"/>
    <p:sldId id="279" r:id="rId11"/>
    <p:sldId id="268"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267" r:id="rId41"/>
    <p:sldId id="308" r:id="rId42"/>
    <p:sldId id="269" r:id="rId43"/>
    <p:sldId id="270" r:id="rId44"/>
    <p:sldId id="271" r:id="rId45"/>
    <p:sldId id="272" r:id="rId46"/>
    <p:sldId id="276" r:id="rId47"/>
    <p:sldId id="273" r:id="rId48"/>
    <p:sldId id="274" r:id="rId49"/>
    <p:sldId id="275" r:id="rId50"/>
    <p:sldId id="277" r:id="rId51"/>
    <p:sldId id="309" r:id="rId52"/>
    <p:sldId id="310" r:id="rId53"/>
    <p:sldId id="311" r:id="rId54"/>
    <p:sldId id="312" r:id="rId55"/>
    <p:sldId id="313" r:id="rId56"/>
    <p:sldId id="316" r:id="rId57"/>
    <p:sldId id="314" r:id="rId58"/>
    <p:sldId id="315" r:id="rId59"/>
    <p:sldId id="317"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60E4E9-8054-4AB1-877F-D8087F8EEBE8}" type="doc">
      <dgm:prSet loTypeId="urn:microsoft.com/office/officeart/2005/8/layout/hProcess3" loCatId="process" qsTypeId="urn:microsoft.com/office/officeart/2005/8/quickstyle/simple1" qsCatId="simple" csTypeId="urn:microsoft.com/office/officeart/2005/8/colors/accent1_4" csCatId="accent1" phldr="1"/>
      <dgm:spPr/>
    </dgm:pt>
    <dgm:pt modelId="{390B86E9-62FE-42A7-AFE3-E6290302C5C7}">
      <dgm:prSet phldrT="[Text]"/>
      <dgm:spPr/>
      <dgm:t>
        <a:bodyPr/>
        <a:lstStyle/>
        <a:p>
          <a:r>
            <a:rPr lang="en-US" dirty="0" smtClean="0"/>
            <a:t>Responsible</a:t>
          </a:r>
          <a:endParaRPr lang="en-US" dirty="0"/>
        </a:p>
      </dgm:t>
    </dgm:pt>
    <dgm:pt modelId="{E143F2E8-136B-4198-977E-55B343DC9788}" type="parTrans" cxnId="{014BA87A-05F9-4EE5-A245-F2F89A76D1C7}">
      <dgm:prSet/>
      <dgm:spPr/>
      <dgm:t>
        <a:bodyPr/>
        <a:lstStyle/>
        <a:p>
          <a:endParaRPr lang="en-US"/>
        </a:p>
      </dgm:t>
    </dgm:pt>
    <dgm:pt modelId="{9897DE54-D023-4706-A1DC-6C4713F9BAD2}" type="sibTrans" cxnId="{014BA87A-05F9-4EE5-A245-F2F89A76D1C7}">
      <dgm:prSet/>
      <dgm:spPr/>
      <dgm:t>
        <a:bodyPr/>
        <a:lstStyle/>
        <a:p>
          <a:endParaRPr lang="en-US"/>
        </a:p>
      </dgm:t>
    </dgm:pt>
    <dgm:pt modelId="{DBC4FE39-BF20-443C-B0EA-45F870C45BAD}">
      <dgm:prSet phldrT="[Text]"/>
      <dgm:spPr/>
      <dgm:t>
        <a:bodyPr/>
        <a:lstStyle/>
        <a:p>
          <a:r>
            <a:rPr lang="en-US" dirty="0" smtClean="0"/>
            <a:t>Irresponsible</a:t>
          </a:r>
          <a:endParaRPr lang="en-US" dirty="0"/>
        </a:p>
      </dgm:t>
    </dgm:pt>
    <dgm:pt modelId="{D8B7F3AE-F624-4FB2-A19B-FA0E83DC3357}" type="parTrans" cxnId="{7AED6EBB-EB2B-438A-B6DD-265478634904}">
      <dgm:prSet/>
      <dgm:spPr/>
      <dgm:t>
        <a:bodyPr/>
        <a:lstStyle/>
        <a:p>
          <a:endParaRPr lang="en-US"/>
        </a:p>
      </dgm:t>
    </dgm:pt>
    <dgm:pt modelId="{5542FA96-8E23-40C3-92CE-CC5017BDAA1D}" type="sibTrans" cxnId="{7AED6EBB-EB2B-438A-B6DD-265478634904}">
      <dgm:prSet/>
      <dgm:spPr/>
      <dgm:t>
        <a:bodyPr/>
        <a:lstStyle/>
        <a:p>
          <a:endParaRPr lang="en-US"/>
        </a:p>
      </dgm:t>
    </dgm:pt>
    <dgm:pt modelId="{95ADB561-2EC2-4E35-AB6C-2CA340DBE6F9}">
      <dgm:prSet phldrT="[Text]"/>
      <dgm:spPr/>
      <dgm:t>
        <a:bodyPr/>
        <a:lstStyle/>
        <a:p>
          <a:r>
            <a:rPr lang="en-US" dirty="0" err="1" smtClean="0"/>
            <a:t>Arrestable</a:t>
          </a:r>
          <a:endParaRPr lang="en-US" dirty="0"/>
        </a:p>
      </dgm:t>
    </dgm:pt>
    <dgm:pt modelId="{5A87EC85-DDC8-467F-993B-62B4D8049AE4}" type="parTrans" cxnId="{B8D37C57-32C9-4691-92CB-B95B61E4C265}">
      <dgm:prSet/>
      <dgm:spPr/>
      <dgm:t>
        <a:bodyPr/>
        <a:lstStyle/>
        <a:p>
          <a:endParaRPr lang="en-US"/>
        </a:p>
      </dgm:t>
    </dgm:pt>
    <dgm:pt modelId="{BEFB05D1-650F-442D-AD50-102DF425BB38}" type="sibTrans" cxnId="{B8D37C57-32C9-4691-92CB-B95B61E4C265}">
      <dgm:prSet/>
      <dgm:spPr/>
      <dgm:t>
        <a:bodyPr/>
        <a:lstStyle/>
        <a:p>
          <a:endParaRPr lang="en-US"/>
        </a:p>
      </dgm:t>
    </dgm:pt>
    <dgm:pt modelId="{E8BB5DE6-4547-417F-83F2-732F38FBD85E}">
      <dgm:prSet phldrT="[Text]"/>
      <dgm:spPr/>
      <dgm:t>
        <a:bodyPr/>
        <a:lstStyle/>
        <a:p>
          <a:r>
            <a:rPr lang="en-US" dirty="0" smtClean="0"/>
            <a:t>Extreme</a:t>
          </a:r>
          <a:endParaRPr lang="en-US" dirty="0"/>
        </a:p>
      </dgm:t>
    </dgm:pt>
    <dgm:pt modelId="{4DB9B94B-3FCB-4AFF-AF59-9D643B721634}" type="parTrans" cxnId="{C8080B0E-70B1-45C6-B9A0-CAB378382B97}">
      <dgm:prSet/>
      <dgm:spPr/>
      <dgm:t>
        <a:bodyPr/>
        <a:lstStyle/>
        <a:p>
          <a:endParaRPr lang="en-US"/>
        </a:p>
      </dgm:t>
    </dgm:pt>
    <dgm:pt modelId="{DFA9FD90-31C4-4CFF-AB16-7E83419A3D89}" type="sibTrans" cxnId="{C8080B0E-70B1-45C6-B9A0-CAB378382B97}">
      <dgm:prSet/>
      <dgm:spPr/>
      <dgm:t>
        <a:bodyPr/>
        <a:lstStyle/>
        <a:p>
          <a:endParaRPr lang="en-US"/>
        </a:p>
      </dgm:t>
    </dgm:pt>
    <dgm:pt modelId="{8D01918A-8183-4696-83B8-F854A7FB9395}" type="pres">
      <dgm:prSet presAssocID="{6260E4E9-8054-4AB1-877F-D8087F8EEBE8}" presName="Name0" presStyleCnt="0">
        <dgm:presLayoutVars>
          <dgm:dir/>
          <dgm:animLvl val="lvl"/>
          <dgm:resizeHandles val="exact"/>
        </dgm:presLayoutVars>
      </dgm:prSet>
      <dgm:spPr/>
    </dgm:pt>
    <dgm:pt modelId="{F36A6A1E-2635-425D-AEBA-575A13157F22}" type="pres">
      <dgm:prSet presAssocID="{6260E4E9-8054-4AB1-877F-D8087F8EEBE8}" presName="dummy" presStyleCnt="0"/>
      <dgm:spPr/>
    </dgm:pt>
    <dgm:pt modelId="{136B637A-00F9-4EDC-8431-F3A8B15DC923}" type="pres">
      <dgm:prSet presAssocID="{6260E4E9-8054-4AB1-877F-D8087F8EEBE8}" presName="linH" presStyleCnt="0"/>
      <dgm:spPr/>
    </dgm:pt>
    <dgm:pt modelId="{EC31D973-ACAE-46B9-ADF6-1CF26C536105}" type="pres">
      <dgm:prSet presAssocID="{6260E4E9-8054-4AB1-877F-D8087F8EEBE8}" presName="padding1" presStyleCnt="0"/>
      <dgm:spPr/>
    </dgm:pt>
    <dgm:pt modelId="{2F622A0D-4680-42C5-B003-EA7366206D42}" type="pres">
      <dgm:prSet presAssocID="{390B86E9-62FE-42A7-AFE3-E6290302C5C7}" presName="linV" presStyleCnt="0"/>
      <dgm:spPr/>
    </dgm:pt>
    <dgm:pt modelId="{69AD6E22-6C75-4CC9-A040-9CE869B40D7D}" type="pres">
      <dgm:prSet presAssocID="{390B86E9-62FE-42A7-AFE3-E6290302C5C7}" presName="spVertical1" presStyleCnt="0"/>
      <dgm:spPr/>
    </dgm:pt>
    <dgm:pt modelId="{029CBAD2-0EAD-4CEC-8F90-30C5E6151848}" type="pres">
      <dgm:prSet presAssocID="{390B86E9-62FE-42A7-AFE3-E6290302C5C7}" presName="parTx" presStyleLbl="revTx" presStyleIdx="0" presStyleCnt="4">
        <dgm:presLayoutVars>
          <dgm:chMax val="0"/>
          <dgm:chPref val="0"/>
          <dgm:bulletEnabled val="1"/>
        </dgm:presLayoutVars>
      </dgm:prSet>
      <dgm:spPr/>
      <dgm:t>
        <a:bodyPr/>
        <a:lstStyle/>
        <a:p>
          <a:endParaRPr lang="en-US"/>
        </a:p>
      </dgm:t>
    </dgm:pt>
    <dgm:pt modelId="{D6937369-01C2-46F3-9FA2-0B8E81477ADB}" type="pres">
      <dgm:prSet presAssocID="{390B86E9-62FE-42A7-AFE3-E6290302C5C7}" presName="spVertical2" presStyleCnt="0"/>
      <dgm:spPr/>
    </dgm:pt>
    <dgm:pt modelId="{C694F6B5-844A-44BA-B957-6071A7283F1E}" type="pres">
      <dgm:prSet presAssocID="{390B86E9-62FE-42A7-AFE3-E6290302C5C7}" presName="spVertical3" presStyleCnt="0"/>
      <dgm:spPr/>
    </dgm:pt>
    <dgm:pt modelId="{832A1D53-06C6-47F2-9DE6-9532AC01EAF1}" type="pres">
      <dgm:prSet presAssocID="{9897DE54-D023-4706-A1DC-6C4713F9BAD2}" presName="space" presStyleCnt="0"/>
      <dgm:spPr/>
    </dgm:pt>
    <dgm:pt modelId="{4B559116-5E85-4A33-9BFE-843775DD6003}" type="pres">
      <dgm:prSet presAssocID="{DBC4FE39-BF20-443C-B0EA-45F870C45BAD}" presName="linV" presStyleCnt="0"/>
      <dgm:spPr/>
    </dgm:pt>
    <dgm:pt modelId="{CA853967-B707-44D9-9509-F1764D218A7E}" type="pres">
      <dgm:prSet presAssocID="{DBC4FE39-BF20-443C-B0EA-45F870C45BAD}" presName="spVertical1" presStyleCnt="0"/>
      <dgm:spPr/>
    </dgm:pt>
    <dgm:pt modelId="{1DACC0DA-BED8-417F-A7E9-CA27D3ADC7A1}" type="pres">
      <dgm:prSet presAssocID="{DBC4FE39-BF20-443C-B0EA-45F870C45BAD}" presName="parTx" presStyleLbl="revTx" presStyleIdx="1" presStyleCnt="4">
        <dgm:presLayoutVars>
          <dgm:chMax val="0"/>
          <dgm:chPref val="0"/>
          <dgm:bulletEnabled val="1"/>
        </dgm:presLayoutVars>
      </dgm:prSet>
      <dgm:spPr/>
      <dgm:t>
        <a:bodyPr/>
        <a:lstStyle/>
        <a:p>
          <a:endParaRPr lang="en-US"/>
        </a:p>
      </dgm:t>
    </dgm:pt>
    <dgm:pt modelId="{81143A44-6570-48E4-A6BE-B62BCEBB8B76}" type="pres">
      <dgm:prSet presAssocID="{DBC4FE39-BF20-443C-B0EA-45F870C45BAD}" presName="spVertical2" presStyleCnt="0"/>
      <dgm:spPr/>
    </dgm:pt>
    <dgm:pt modelId="{277D8433-8223-4DBC-8160-239CE4FAFCAE}" type="pres">
      <dgm:prSet presAssocID="{DBC4FE39-BF20-443C-B0EA-45F870C45BAD}" presName="spVertical3" presStyleCnt="0"/>
      <dgm:spPr/>
    </dgm:pt>
    <dgm:pt modelId="{1320A7C8-50EC-4AC3-8828-AB170A0F0EDE}" type="pres">
      <dgm:prSet presAssocID="{5542FA96-8E23-40C3-92CE-CC5017BDAA1D}" presName="space" presStyleCnt="0"/>
      <dgm:spPr/>
    </dgm:pt>
    <dgm:pt modelId="{BA1C6BAE-81A9-4D69-8B1E-89268A41B385}" type="pres">
      <dgm:prSet presAssocID="{95ADB561-2EC2-4E35-AB6C-2CA340DBE6F9}" presName="linV" presStyleCnt="0"/>
      <dgm:spPr/>
    </dgm:pt>
    <dgm:pt modelId="{9E90E266-B99B-44F7-B5B2-838D47F35FAE}" type="pres">
      <dgm:prSet presAssocID="{95ADB561-2EC2-4E35-AB6C-2CA340DBE6F9}" presName="spVertical1" presStyleCnt="0"/>
      <dgm:spPr/>
    </dgm:pt>
    <dgm:pt modelId="{1A761289-85EC-4306-BB6A-22DE660A1F92}" type="pres">
      <dgm:prSet presAssocID="{95ADB561-2EC2-4E35-AB6C-2CA340DBE6F9}" presName="parTx" presStyleLbl="revTx" presStyleIdx="2" presStyleCnt="4" custLinFactNeighborX="757" custLinFactNeighborY="-9082">
        <dgm:presLayoutVars>
          <dgm:chMax val="0"/>
          <dgm:chPref val="0"/>
          <dgm:bulletEnabled val="1"/>
        </dgm:presLayoutVars>
      </dgm:prSet>
      <dgm:spPr/>
      <dgm:t>
        <a:bodyPr/>
        <a:lstStyle/>
        <a:p>
          <a:endParaRPr lang="en-US"/>
        </a:p>
      </dgm:t>
    </dgm:pt>
    <dgm:pt modelId="{6B98C3C8-633C-4A0E-8E0E-A2B830C1E66F}" type="pres">
      <dgm:prSet presAssocID="{95ADB561-2EC2-4E35-AB6C-2CA340DBE6F9}" presName="spVertical2" presStyleCnt="0"/>
      <dgm:spPr/>
    </dgm:pt>
    <dgm:pt modelId="{A3078EB0-27E4-4005-B388-C68022A67DF2}" type="pres">
      <dgm:prSet presAssocID="{95ADB561-2EC2-4E35-AB6C-2CA340DBE6F9}" presName="spVertical3" presStyleCnt="0"/>
      <dgm:spPr/>
    </dgm:pt>
    <dgm:pt modelId="{32C3F7FD-AB00-4E5E-89C0-8C0B3A07903E}" type="pres">
      <dgm:prSet presAssocID="{BEFB05D1-650F-442D-AD50-102DF425BB38}" presName="space" presStyleCnt="0"/>
      <dgm:spPr/>
    </dgm:pt>
    <dgm:pt modelId="{C525CD30-1FE8-464F-9A71-F4C509BE0D8A}" type="pres">
      <dgm:prSet presAssocID="{E8BB5DE6-4547-417F-83F2-732F38FBD85E}" presName="linV" presStyleCnt="0"/>
      <dgm:spPr/>
    </dgm:pt>
    <dgm:pt modelId="{5DBC24F6-3869-44B7-AA5B-51472EDC294E}" type="pres">
      <dgm:prSet presAssocID="{E8BB5DE6-4547-417F-83F2-732F38FBD85E}" presName="spVertical1" presStyleCnt="0"/>
      <dgm:spPr/>
    </dgm:pt>
    <dgm:pt modelId="{8D105FFB-05E4-4857-BBB4-B54DFAD89569}" type="pres">
      <dgm:prSet presAssocID="{E8BB5DE6-4547-417F-83F2-732F38FBD85E}" presName="parTx" presStyleLbl="revTx" presStyleIdx="3" presStyleCnt="4">
        <dgm:presLayoutVars>
          <dgm:chMax val="0"/>
          <dgm:chPref val="0"/>
          <dgm:bulletEnabled val="1"/>
        </dgm:presLayoutVars>
      </dgm:prSet>
      <dgm:spPr/>
      <dgm:t>
        <a:bodyPr/>
        <a:lstStyle/>
        <a:p>
          <a:endParaRPr lang="en-US"/>
        </a:p>
      </dgm:t>
    </dgm:pt>
    <dgm:pt modelId="{F5CBE33C-565D-40DE-96B1-ACFBD981F977}" type="pres">
      <dgm:prSet presAssocID="{E8BB5DE6-4547-417F-83F2-732F38FBD85E}" presName="spVertical2" presStyleCnt="0"/>
      <dgm:spPr/>
    </dgm:pt>
    <dgm:pt modelId="{A73ACC6C-9DD8-4D1D-8641-F5DE1114282A}" type="pres">
      <dgm:prSet presAssocID="{E8BB5DE6-4547-417F-83F2-732F38FBD85E}" presName="spVertical3" presStyleCnt="0"/>
      <dgm:spPr/>
    </dgm:pt>
    <dgm:pt modelId="{1FB95873-E5F9-417F-BAE1-BC8F6AA6CE7E}" type="pres">
      <dgm:prSet presAssocID="{6260E4E9-8054-4AB1-877F-D8087F8EEBE8}" presName="padding2" presStyleCnt="0"/>
      <dgm:spPr/>
    </dgm:pt>
    <dgm:pt modelId="{E9DC9D17-A867-4C28-B982-F11AD8D0AC54}" type="pres">
      <dgm:prSet presAssocID="{6260E4E9-8054-4AB1-877F-D8087F8EEBE8}" presName="negArrow" presStyleCnt="0"/>
      <dgm:spPr/>
    </dgm:pt>
    <dgm:pt modelId="{A9D0437C-A345-4BAE-AC69-44CB1C17B9EB}" type="pres">
      <dgm:prSet presAssocID="{6260E4E9-8054-4AB1-877F-D8087F8EEBE8}" presName="backgroundArrow" presStyleLbl="node1" presStyleIdx="0" presStyleCnt="1"/>
      <dgm:spPr/>
    </dgm:pt>
  </dgm:ptLst>
  <dgm:cxnLst>
    <dgm:cxn modelId="{D4B09A45-BE63-44B9-89CA-E4BF03682E21}" type="presOf" srcId="{390B86E9-62FE-42A7-AFE3-E6290302C5C7}" destId="{029CBAD2-0EAD-4CEC-8F90-30C5E6151848}" srcOrd="0" destOrd="0" presId="urn:microsoft.com/office/officeart/2005/8/layout/hProcess3"/>
    <dgm:cxn modelId="{B8D37C57-32C9-4691-92CB-B95B61E4C265}" srcId="{6260E4E9-8054-4AB1-877F-D8087F8EEBE8}" destId="{95ADB561-2EC2-4E35-AB6C-2CA340DBE6F9}" srcOrd="2" destOrd="0" parTransId="{5A87EC85-DDC8-467F-993B-62B4D8049AE4}" sibTransId="{BEFB05D1-650F-442D-AD50-102DF425BB38}"/>
    <dgm:cxn modelId="{AE746C22-4C1E-4905-A12A-829EBB2FF14F}" type="presOf" srcId="{DBC4FE39-BF20-443C-B0EA-45F870C45BAD}" destId="{1DACC0DA-BED8-417F-A7E9-CA27D3ADC7A1}" srcOrd="0" destOrd="0" presId="urn:microsoft.com/office/officeart/2005/8/layout/hProcess3"/>
    <dgm:cxn modelId="{7D863386-D4A1-49F7-930C-18D5CB08B282}" type="presOf" srcId="{E8BB5DE6-4547-417F-83F2-732F38FBD85E}" destId="{8D105FFB-05E4-4857-BBB4-B54DFAD89569}" srcOrd="0" destOrd="0" presId="urn:microsoft.com/office/officeart/2005/8/layout/hProcess3"/>
    <dgm:cxn modelId="{014BA87A-05F9-4EE5-A245-F2F89A76D1C7}" srcId="{6260E4E9-8054-4AB1-877F-D8087F8EEBE8}" destId="{390B86E9-62FE-42A7-AFE3-E6290302C5C7}" srcOrd="0" destOrd="0" parTransId="{E143F2E8-136B-4198-977E-55B343DC9788}" sibTransId="{9897DE54-D023-4706-A1DC-6C4713F9BAD2}"/>
    <dgm:cxn modelId="{C8080B0E-70B1-45C6-B9A0-CAB378382B97}" srcId="{6260E4E9-8054-4AB1-877F-D8087F8EEBE8}" destId="{E8BB5DE6-4547-417F-83F2-732F38FBD85E}" srcOrd="3" destOrd="0" parTransId="{4DB9B94B-3FCB-4AFF-AF59-9D643B721634}" sibTransId="{DFA9FD90-31C4-4CFF-AB16-7E83419A3D89}"/>
    <dgm:cxn modelId="{88E692C3-D030-42C8-8FBA-AEA2FAA377A7}" type="presOf" srcId="{95ADB561-2EC2-4E35-AB6C-2CA340DBE6F9}" destId="{1A761289-85EC-4306-BB6A-22DE660A1F92}" srcOrd="0" destOrd="0" presId="urn:microsoft.com/office/officeart/2005/8/layout/hProcess3"/>
    <dgm:cxn modelId="{D7BA5D8A-6981-419C-ACB4-C2D392D4FD0F}" type="presOf" srcId="{6260E4E9-8054-4AB1-877F-D8087F8EEBE8}" destId="{8D01918A-8183-4696-83B8-F854A7FB9395}" srcOrd="0" destOrd="0" presId="urn:microsoft.com/office/officeart/2005/8/layout/hProcess3"/>
    <dgm:cxn modelId="{7AED6EBB-EB2B-438A-B6DD-265478634904}" srcId="{6260E4E9-8054-4AB1-877F-D8087F8EEBE8}" destId="{DBC4FE39-BF20-443C-B0EA-45F870C45BAD}" srcOrd="1" destOrd="0" parTransId="{D8B7F3AE-F624-4FB2-A19B-FA0E83DC3357}" sibTransId="{5542FA96-8E23-40C3-92CE-CC5017BDAA1D}"/>
    <dgm:cxn modelId="{8CCBFB04-15F6-4D93-B61B-B8A1D4F15105}" type="presParOf" srcId="{8D01918A-8183-4696-83B8-F854A7FB9395}" destId="{F36A6A1E-2635-425D-AEBA-575A13157F22}" srcOrd="0" destOrd="0" presId="urn:microsoft.com/office/officeart/2005/8/layout/hProcess3"/>
    <dgm:cxn modelId="{68158299-2F69-4089-9B92-F24E9416319A}" type="presParOf" srcId="{8D01918A-8183-4696-83B8-F854A7FB9395}" destId="{136B637A-00F9-4EDC-8431-F3A8B15DC923}" srcOrd="1" destOrd="0" presId="urn:microsoft.com/office/officeart/2005/8/layout/hProcess3"/>
    <dgm:cxn modelId="{EEF1E9D9-85D5-47B9-803C-36EA8CF7B303}" type="presParOf" srcId="{136B637A-00F9-4EDC-8431-F3A8B15DC923}" destId="{EC31D973-ACAE-46B9-ADF6-1CF26C536105}" srcOrd="0" destOrd="0" presId="urn:microsoft.com/office/officeart/2005/8/layout/hProcess3"/>
    <dgm:cxn modelId="{B48F7517-C458-49EE-AAF3-014955A6A9AB}" type="presParOf" srcId="{136B637A-00F9-4EDC-8431-F3A8B15DC923}" destId="{2F622A0D-4680-42C5-B003-EA7366206D42}" srcOrd="1" destOrd="0" presId="urn:microsoft.com/office/officeart/2005/8/layout/hProcess3"/>
    <dgm:cxn modelId="{CCBB4C39-6C48-45CF-9B30-B4A40502CF98}" type="presParOf" srcId="{2F622A0D-4680-42C5-B003-EA7366206D42}" destId="{69AD6E22-6C75-4CC9-A040-9CE869B40D7D}" srcOrd="0" destOrd="0" presId="urn:microsoft.com/office/officeart/2005/8/layout/hProcess3"/>
    <dgm:cxn modelId="{7D6C5766-FD22-4ACE-A527-2B7D3616FEC1}" type="presParOf" srcId="{2F622A0D-4680-42C5-B003-EA7366206D42}" destId="{029CBAD2-0EAD-4CEC-8F90-30C5E6151848}" srcOrd="1" destOrd="0" presId="urn:microsoft.com/office/officeart/2005/8/layout/hProcess3"/>
    <dgm:cxn modelId="{464CECB0-DEAF-4CFF-ACD7-6589CF44B5D2}" type="presParOf" srcId="{2F622A0D-4680-42C5-B003-EA7366206D42}" destId="{D6937369-01C2-46F3-9FA2-0B8E81477ADB}" srcOrd="2" destOrd="0" presId="urn:microsoft.com/office/officeart/2005/8/layout/hProcess3"/>
    <dgm:cxn modelId="{1034DA5D-AC1C-4B6E-AA65-05D737FFDC0C}" type="presParOf" srcId="{2F622A0D-4680-42C5-B003-EA7366206D42}" destId="{C694F6B5-844A-44BA-B957-6071A7283F1E}" srcOrd="3" destOrd="0" presId="urn:microsoft.com/office/officeart/2005/8/layout/hProcess3"/>
    <dgm:cxn modelId="{B21C204E-3A70-43D2-AF9E-32C53C3EBC16}" type="presParOf" srcId="{136B637A-00F9-4EDC-8431-F3A8B15DC923}" destId="{832A1D53-06C6-47F2-9DE6-9532AC01EAF1}" srcOrd="2" destOrd="0" presId="urn:microsoft.com/office/officeart/2005/8/layout/hProcess3"/>
    <dgm:cxn modelId="{9CBA7D42-2FF5-43C6-9F7D-2CE808A02373}" type="presParOf" srcId="{136B637A-00F9-4EDC-8431-F3A8B15DC923}" destId="{4B559116-5E85-4A33-9BFE-843775DD6003}" srcOrd="3" destOrd="0" presId="urn:microsoft.com/office/officeart/2005/8/layout/hProcess3"/>
    <dgm:cxn modelId="{F2F02A1A-3A62-4C0C-9888-33E265421EE9}" type="presParOf" srcId="{4B559116-5E85-4A33-9BFE-843775DD6003}" destId="{CA853967-B707-44D9-9509-F1764D218A7E}" srcOrd="0" destOrd="0" presId="urn:microsoft.com/office/officeart/2005/8/layout/hProcess3"/>
    <dgm:cxn modelId="{E48BB321-5E09-47F6-86BA-5D9DF7790A2C}" type="presParOf" srcId="{4B559116-5E85-4A33-9BFE-843775DD6003}" destId="{1DACC0DA-BED8-417F-A7E9-CA27D3ADC7A1}" srcOrd="1" destOrd="0" presId="urn:microsoft.com/office/officeart/2005/8/layout/hProcess3"/>
    <dgm:cxn modelId="{8CD68EBC-7A55-4189-812D-3761E72CA8C8}" type="presParOf" srcId="{4B559116-5E85-4A33-9BFE-843775DD6003}" destId="{81143A44-6570-48E4-A6BE-B62BCEBB8B76}" srcOrd="2" destOrd="0" presId="urn:microsoft.com/office/officeart/2005/8/layout/hProcess3"/>
    <dgm:cxn modelId="{C12A9799-430A-499D-86E9-B348284E17A6}" type="presParOf" srcId="{4B559116-5E85-4A33-9BFE-843775DD6003}" destId="{277D8433-8223-4DBC-8160-239CE4FAFCAE}" srcOrd="3" destOrd="0" presId="urn:microsoft.com/office/officeart/2005/8/layout/hProcess3"/>
    <dgm:cxn modelId="{D35B3ABA-E098-418E-96C2-0A46E3730449}" type="presParOf" srcId="{136B637A-00F9-4EDC-8431-F3A8B15DC923}" destId="{1320A7C8-50EC-4AC3-8828-AB170A0F0EDE}" srcOrd="4" destOrd="0" presId="urn:microsoft.com/office/officeart/2005/8/layout/hProcess3"/>
    <dgm:cxn modelId="{E8F296D8-A4E8-4015-BA44-1B6409C2EFAF}" type="presParOf" srcId="{136B637A-00F9-4EDC-8431-F3A8B15DC923}" destId="{BA1C6BAE-81A9-4D69-8B1E-89268A41B385}" srcOrd="5" destOrd="0" presId="urn:microsoft.com/office/officeart/2005/8/layout/hProcess3"/>
    <dgm:cxn modelId="{A5DF3FBD-1298-43FD-A06C-5273CABB91CC}" type="presParOf" srcId="{BA1C6BAE-81A9-4D69-8B1E-89268A41B385}" destId="{9E90E266-B99B-44F7-B5B2-838D47F35FAE}" srcOrd="0" destOrd="0" presId="urn:microsoft.com/office/officeart/2005/8/layout/hProcess3"/>
    <dgm:cxn modelId="{963975D7-80D4-46BD-BC56-3C9965462566}" type="presParOf" srcId="{BA1C6BAE-81A9-4D69-8B1E-89268A41B385}" destId="{1A761289-85EC-4306-BB6A-22DE660A1F92}" srcOrd="1" destOrd="0" presId="urn:microsoft.com/office/officeart/2005/8/layout/hProcess3"/>
    <dgm:cxn modelId="{C60BE351-5225-40DC-BA26-164F3E488295}" type="presParOf" srcId="{BA1C6BAE-81A9-4D69-8B1E-89268A41B385}" destId="{6B98C3C8-633C-4A0E-8E0E-A2B830C1E66F}" srcOrd="2" destOrd="0" presId="urn:microsoft.com/office/officeart/2005/8/layout/hProcess3"/>
    <dgm:cxn modelId="{702D6F67-A176-4121-A58F-8EBED31CD4F5}" type="presParOf" srcId="{BA1C6BAE-81A9-4D69-8B1E-89268A41B385}" destId="{A3078EB0-27E4-4005-B388-C68022A67DF2}" srcOrd="3" destOrd="0" presId="urn:microsoft.com/office/officeart/2005/8/layout/hProcess3"/>
    <dgm:cxn modelId="{BC0821EB-7969-4827-A44E-423BEAFF7CFA}" type="presParOf" srcId="{136B637A-00F9-4EDC-8431-F3A8B15DC923}" destId="{32C3F7FD-AB00-4E5E-89C0-8C0B3A07903E}" srcOrd="6" destOrd="0" presId="urn:microsoft.com/office/officeart/2005/8/layout/hProcess3"/>
    <dgm:cxn modelId="{332F0E3F-C9FA-4EB6-95AC-D4E83A734274}" type="presParOf" srcId="{136B637A-00F9-4EDC-8431-F3A8B15DC923}" destId="{C525CD30-1FE8-464F-9A71-F4C509BE0D8A}" srcOrd="7" destOrd="0" presId="urn:microsoft.com/office/officeart/2005/8/layout/hProcess3"/>
    <dgm:cxn modelId="{B9A994CD-7D3E-410C-8D14-844A447C79CC}" type="presParOf" srcId="{C525CD30-1FE8-464F-9A71-F4C509BE0D8A}" destId="{5DBC24F6-3869-44B7-AA5B-51472EDC294E}" srcOrd="0" destOrd="0" presId="urn:microsoft.com/office/officeart/2005/8/layout/hProcess3"/>
    <dgm:cxn modelId="{3DECAA41-2B93-4D47-850A-E3D51047E709}" type="presParOf" srcId="{C525CD30-1FE8-464F-9A71-F4C509BE0D8A}" destId="{8D105FFB-05E4-4857-BBB4-B54DFAD89569}" srcOrd="1" destOrd="0" presId="urn:microsoft.com/office/officeart/2005/8/layout/hProcess3"/>
    <dgm:cxn modelId="{B347DA36-73A7-42CD-91DC-C952D0978258}" type="presParOf" srcId="{C525CD30-1FE8-464F-9A71-F4C509BE0D8A}" destId="{F5CBE33C-565D-40DE-96B1-ACFBD981F977}" srcOrd="2" destOrd="0" presId="urn:microsoft.com/office/officeart/2005/8/layout/hProcess3"/>
    <dgm:cxn modelId="{99BF3934-1784-4D27-805C-D63B6400A80D}" type="presParOf" srcId="{C525CD30-1FE8-464F-9A71-F4C509BE0D8A}" destId="{A73ACC6C-9DD8-4D1D-8641-F5DE1114282A}" srcOrd="3" destOrd="0" presId="urn:microsoft.com/office/officeart/2005/8/layout/hProcess3"/>
    <dgm:cxn modelId="{4EBD8880-FE7A-4847-BD04-12B5F07BACE2}" type="presParOf" srcId="{136B637A-00F9-4EDC-8431-F3A8B15DC923}" destId="{1FB95873-E5F9-417F-BAE1-BC8F6AA6CE7E}" srcOrd="8" destOrd="0" presId="urn:microsoft.com/office/officeart/2005/8/layout/hProcess3"/>
    <dgm:cxn modelId="{FF44BBD4-D1F5-424C-AB8F-0C4C54CD8059}" type="presParOf" srcId="{136B637A-00F9-4EDC-8431-F3A8B15DC923}" destId="{E9DC9D17-A867-4C28-B982-F11AD8D0AC54}" srcOrd="9" destOrd="0" presId="urn:microsoft.com/office/officeart/2005/8/layout/hProcess3"/>
    <dgm:cxn modelId="{EFBDABD8-D6B8-4523-B1E0-21EAE8EC28EC}" type="presParOf" srcId="{136B637A-00F9-4EDC-8431-F3A8B15DC923}" destId="{A9D0437C-A345-4BAE-AC69-44CB1C17B9EB}" srcOrd="10"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D9D96AE7-F610-4981-BD42-C407C22AE110}" type="datetimeFigureOut">
              <a:rPr lang="en-US" smtClean="0"/>
              <a:t>11/27/2015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57CDA373-23FD-4BBC-AA98-C3C5C1678ECA}"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D96AE7-F610-4981-BD42-C407C22AE110}" type="datetimeFigureOut">
              <a:rPr lang="en-US" smtClean="0"/>
              <a:t>11/27/2015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CDA373-23FD-4BBC-AA98-C3C5C1678ECA}"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D96AE7-F610-4981-BD42-C407C22AE110}" type="datetimeFigureOut">
              <a:rPr lang="en-US" smtClean="0"/>
              <a:t>11/27/2015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CDA373-23FD-4BBC-AA98-C3C5C1678ECA}"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D96AE7-F610-4981-BD42-C407C22AE110}" type="datetimeFigureOut">
              <a:rPr lang="en-US" smtClean="0"/>
              <a:t>11/27/2015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CDA373-23FD-4BBC-AA98-C3C5C1678ECA}"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D96AE7-F610-4981-BD42-C407C22AE110}" type="datetimeFigureOut">
              <a:rPr lang="en-US" smtClean="0"/>
              <a:t>11/27/2015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CDA373-23FD-4BBC-AA98-C3C5C1678ECA}"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9D96AE7-F610-4981-BD42-C407C22AE110}" type="datetimeFigureOut">
              <a:rPr lang="en-US" smtClean="0"/>
              <a:t>11/27/2015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CDA373-23FD-4BBC-AA98-C3C5C1678ECA}"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D96AE7-F610-4981-BD42-C407C22AE110}" type="datetimeFigureOut">
              <a:rPr lang="en-US" smtClean="0"/>
              <a:t>11/27/2015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CDA373-23FD-4BBC-AA98-C3C5C1678ECA}"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D96AE7-F610-4981-BD42-C407C22AE110}" type="datetimeFigureOut">
              <a:rPr lang="en-US" smtClean="0"/>
              <a:t>11/27/2015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CDA373-23FD-4BBC-AA98-C3C5C1678ECA}"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96AE7-F610-4981-BD42-C407C22AE110}" type="datetimeFigureOut">
              <a:rPr lang="en-US" smtClean="0"/>
              <a:t>11/27/2015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CDA373-23FD-4BBC-AA98-C3C5C1678EC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D96AE7-F610-4981-BD42-C407C22AE110}" type="datetimeFigureOut">
              <a:rPr lang="en-US" smtClean="0"/>
              <a:t>11/27/2015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CDA373-23FD-4BBC-AA98-C3C5C1678EC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D96AE7-F610-4981-BD42-C407C22AE110}" type="datetimeFigureOut">
              <a:rPr lang="en-US" smtClean="0"/>
              <a:t>11/27/2015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CDA373-23FD-4BBC-AA98-C3C5C1678EC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D9D96AE7-F610-4981-BD42-C407C22AE110}" type="datetimeFigureOut">
              <a:rPr lang="en-US" smtClean="0"/>
              <a:t>11/27/2015</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57CDA373-23FD-4BBC-AA98-C3C5C1678EC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Understanding </a:t>
            </a:r>
            <a:r>
              <a:rPr lang="en-US" smtClean="0"/>
              <a:t>Addiction</a:t>
            </a:r>
            <a:endParaRPr lang="en-US" dirty="0"/>
          </a:p>
        </p:txBody>
      </p:sp>
      <p:sp>
        <p:nvSpPr>
          <p:cNvPr id="3" name="Subtitle 2"/>
          <p:cNvSpPr>
            <a:spLocks noGrp="1"/>
          </p:cNvSpPr>
          <p:nvPr>
            <p:ph type="subTitle" idx="1"/>
          </p:nvPr>
        </p:nvSpPr>
        <p:spPr>
          <a:xfrm>
            <a:off x="1371600" y="3331698"/>
            <a:ext cx="6400800" cy="3145302"/>
          </a:xfrm>
        </p:spPr>
        <p:txBody>
          <a:bodyPr>
            <a:normAutofit/>
          </a:bodyPr>
          <a:lstStyle/>
          <a:p>
            <a:endParaRPr lang="en-US" sz="1200" dirty="0" smtClean="0"/>
          </a:p>
          <a:p>
            <a:r>
              <a:rPr lang="en-US" sz="1800" dirty="0" smtClean="0"/>
              <a:t>Dr. Ron Mottern </a:t>
            </a:r>
          </a:p>
        </p:txBody>
      </p:sp>
    </p:spTree>
    <p:extLst>
      <p:ext uri="{BB962C8B-B14F-4D97-AF65-F5344CB8AC3E}">
        <p14:creationId xmlns:p14="http://schemas.microsoft.com/office/powerpoint/2010/main" val="1297086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difference between PHYSICAL DEPENDENCE and PSYCHOLOGICAL ADDICTION:</a:t>
            </a:r>
          </a:p>
          <a:p>
            <a:pPr lvl="1"/>
            <a:r>
              <a:rPr lang="en-US" dirty="0"/>
              <a:t>Physical Dependence</a:t>
            </a:r>
          </a:p>
          <a:p>
            <a:pPr lvl="2"/>
            <a:r>
              <a:rPr lang="en-US" dirty="0"/>
              <a:t>Tolerance - Can I develop a tolerance to it?</a:t>
            </a:r>
          </a:p>
          <a:p>
            <a:pPr lvl="2"/>
            <a:r>
              <a:rPr lang="en-US" dirty="0"/>
              <a:t>Withdrawal - Will I experience withdrawal if I stop using it?</a:t>
            </a:r>
          </a:p>
          <a:p>
            <a:pPr lvl="1"/>
            <a:r>
              <a:rPr lang="en-US" dirty="0"/>
              <a:t>Psychological </a:t>
            </a:r>
            <a:r>
              <a:rPr lang="en-US" dirty="0" smtClean="0"/>
              <a:t>Addiction</a:t>
            </a:r>
          </a:p>
          <a:p>
            <a:pPr lvl="2"/>
            <a:r>
              <a:rPr lang="en-US" dirty="0" smtClean="0"/>
              <a:t>Making </a:t>
            </a:r>
            <a:r>
              <a:rPr lang="en-US" dirty="0"/>
              <a:t>choices to do something over and over again</a:t>
            </a:r>
          </a:p>
          <a:p>
            <a:pPr lvl="1"/>
            <a:r>
              <a:rPr lang="en-US" dirty="0" smtClean="0"/>
              <a:t>Addiction is a CHOICE</a:t>
            </a:r>
            <a:endParaRPr lang="en-US" dirty="0"/>
          </a:p>
          <a:p>
            <a:endParaRPr lang="en-US" dirty="0"/>
          </a:p>
        </p:txBody>
      </p:sp>
      <p:sp>
        <p:nvSpPr>
          <p:cNvPr id="2" name="Title 1"/>
          <p:cNvSpPr>
            <a:spLocks noGrp="1"/>
          </p:cNvSpPr>
          <p:nvPr>
            <p:ph type="title"/>
          </p:nvPr>
        </p:nvSpPr>
        <p:spPr/>
        <p:txBody>
          <a:bodyPr/>
          <a:lstStyle/>
          <a:p>
            <a:r>
              <a:rPr lang="en-US" dirty="0" smtClean="0"/>
              <a:t>Understanding Addiction</a:t>
            </a:r>
            <a:endParaRPr lang="en-US" dirty="0"/>
          </a:p>
        </p:txBody>
      </p:sp>
    </p:spTree>
    <p:extLst>
      <p:ext uri="{BB962C8B-B14F-4D97-AF65-F5344CB8AC3E}">
        <p14:creationId xmlns:p14="http://schemas.microsoft.com/office/powerpoint/2010/main" val="506025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endParaRPr lang="en-US" dirty="0" smtClean="0"/>
          </a:p>
          <a:p>
            <a:pPr marL="137160" indent="0" algn="ctr">
              <a:buNone/>
            </a:pPr>
            <a:r>
              <a:rPr lang="en-US" dirty="0" smtClean="0"/>
              <a:t>Why do they do that?</a:t>
            </a:r>
            <a:endParaRPr lang="en-US" dirty="0"/>
          </a:p>
        </p:txBody>
      </p:sp>
      <p:sp>
        <p:nvSpPr>
          <p:cNvPr id="2" name="Title 1"/>
          <p:cNvSpPr>
            <a:spLocks noGrp="1"/>
          </p:cNvSpPr>
          <p:nvPr>
            <p:ph type="title"/>
          </p:nvPr>
        </p:nvSpPr>
        <p:spPr/>
        <p:txBody>
          <a:bodyPr/>
          <a:lstStyle/>
          <a:p>
            <a:r>
              <a:rPr lang="en-US" dirty="0" smtClean="0"/>
              <a:t>Understanding Addiction</a:t>
            </a:r>
            <a:endParaRPr lang="en-US" dirty="0"/>
          </a:p>
        </p:txBody>
      </p:sp>
    </p:spTree>
    <p:extLst>
      <p:ext uri="{BB962C8B-B14F-4D97-AF65-F5344CB8AC3E}">
        <p14:creationId xmlns:p14="http://schemas.microsoft.com/office/powerpoint/2010/main" val="1428639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38215" y="2769588"/>
            <a:ext cx="4267570" cy="2834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a:t>Understanding Addiction</a:t>
            </a:r>
            <a:br>
              <a:rPr lang="en-US" dirty="0"/>
            </a:br>
            <a:r>
              <a:rPr lang="en-US" dirty="0"/>
              <a:t>A New (Old) Theory</a:t>
            </a:r>
          </a:p>
        </p:txBody>
      </p:sp>
    </p:spTree>
    <p:extLst>
      <p:ext uri="{BB962C8B-B14F-4D97-AF65-F5344CB8AC3E}">
        <p14:creationId xmlns:p14="http://schemas.microsoft.com/office/powerpoint/2010/main" val="3108116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137160" indent="0" algn="ctr">
              <a:buNone/>
            </a:pPr>
            <a:r>
              <a:rPr lang="en-US" dirty="0"/>
              <a:t>Choice Theory Psychology</a:t>
            </a:r>
          </a:p>
          <a:p>
            <a:endParaRPr lang="en-US" dirty="0"/>
          </a:p>
        </p:txBody>
      </p:sp>
      <p:sp>
        <p:nvSpPr>
          <p:cNvPr id="2" name="Title 1"/>
          <p:cNvSpPr>
            <a:spLocks noGrp="1"/>
          </p:cNvSpPr>
          <p:nvPr>
            <p:ph type="title"/>
          </p:nvPr>
        </p:nvSpPr>
        <p:spPr/>
        <p:txBody>
          <a:bodyPr>
            <a:normAutofit fontScale="90000"/>
          </a:bodyPr>
          <a:lstStyle/>
          <a:p>
            <a:r>
              <a:rPr lang="en-US" dirty="0"/>
              <a:t>Understanding Behavior: </a:t>
            </a:r>
            <a:br>
              <a:rPr lang="en-US" dirty="0"/>
            </a:br>
            <a:r>
              <a:rPr lang="en-US" dirty="0"/>
              <a:t>Why We Do Everything We Do</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514600"/>
            <a:ext cx="4724400"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2536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lvl="1">
              <a:defRPr/>
            </a:pPr>
            <a:r>
              <a:rPr lang="en-US" sz="2600" dirty="0"/>
              <a:t>The only persons whose behavior we can control is our own.</a:t>
            </a:r>
          </a:p>
          <a:p>
            <a:pPr lvl="1">
              <a:defRPr/>
            </a:pPr>
            <a:r>
              <a:rPr lang="en-US" sz="2600" dirty="0"/>
              <a:t>All we can give another person is information.</a:t>
            </a:r>
          </a:p>
          <a:p>
            <a:pPr lvl="1">
              <a:defRPr/>
            </a:pPr>
            <a:r>
              <a:rPr lang="en-US" sz="2600" dirty="0"/>
              <a:t>All long-lasting psychological problems are relationship problems.</a:t>
            </a:r>
          </a:p>
          <a:p>
            <a:pPr lvl="1">
              <a:defRPr/>
            </a:pPr>
            <a:r>
              <a:rPr lang="en-US" sz="2600" dirty="0"/>
              <a:t>The problem relationship is always a part of our present life.</a:t>
            </a:r>
          </a:p>
          <a:p>
            <a:pPr lvl="1">
              <a:defRPr/>
            </a:pPr>
            <a:r>
              <a:rPr lang="en-US" sz="2600" dirty="0"/>
              <a:t>What happened in the past has everything to do with what we are today, but we can only satisfy our basic needs right now and plan to continue satisfying them in the future.</a:t>
            </a:r>
          </a:p>
          <a:p>
            <a:pPr lvl="1">
              <a:defRPr/>
            </a:pPr>
            <a:r>
              <a:rPr lang="en-US" sz="2600" dirty="0"/>
              <a:t>We can only satisfy our needs by satisfying the pictures in our Quality World.</a:t>
            </a:r>
          </a:p>
          <a:p>
            <a:pPr lvl="1">
              <a:defRPr/>
            </a:pPr>
            <a:r>
              <a:rPr lang="en-US" sz="2600" dirty="0"/>
              <a:t>All we do is behave.</a:t>
            </a:r>
          </a:p>
          <a:p>
            <a:pPr lvl="1">
              <a:defRPr/>
            </a:pPr>
            <a:r>
              <a:rPr lang="en-US" sz="2600" dirty="0"/>
              <a:t>All behavior is Total Behavior and is made up of four components:  thinking, doing, emotions and physiology.</a:t>
            </a:r>
          </a:p>
          <a:p>
            <a:pPr lvl="1">
              <a:defRPr/>
            </a:pPr>
            <a:r>
              <a:rPr lang="en-US" sz="2600" dirty="0"/>
              <a:t>All Total Behavior is chosen, but we only have direct control over the acting and thinking components.  We can only control our feeling and physiology indirectly through how we choose to act and think.</a:t>
            </a:r>
          </a:p>
          <a:p>
            <a:pPr lvl="1">
              <a:defRPr/>
            </a:pPr>
            <a:r>
              <a:rPr lang="en-US" sz="2600" dirty="0"/>
              <a:t>All Total behavior is designated by verbs and named by the part that is most recognizable.</a:t>
            </a:r>
          </a:p>
          <a:p>
            <a:endParaRPr lang="en-US" dirty="0"/>
          </a:p>
        </p:txBody>
      </p:sp>
      <p:sp>
        <p:nvSpPr>
          <p:cNvPr id="2" name="Title 1"/>
          <p:cNvSpPr>
            <a:spLocks noGrp="1"/>
          </p:cNvSpPr>
          <p:nvPr>
            <p:ph type="title"/>
          </p:nvPr>
        </p:nvSpPr>
        <p:spPr/>
        <p:txBody>
          <a:bodyPr/>
          <a:lstStyle/>
          <a:p>
            <a:r>
              <a:rPr lang="en-US" dirty="0"/>
              <a:t>Axioms of Choice Theory</a:t>
            </a:r>
          </a:p>
        </p:txBody>
      </p:sp>
    </p:spTree>
    <p:extLst>
      <p:ext uri="{BB962C8B-B14F-4D97-AF65-F5344CB8AC3E}">
        <p14:creationId xmlns:p14="http://schemas.microsoft.com/office/powerpoint/2010/main" val="703217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5 Basic Needs</a:t>
            </a:r>
          </a:p>
          <a:p>
            <a:r>
              <a:rPr lang="en-US" dirty="0"/>
              <a:t>Needs Profiles</a:t>
            </a:r>
          </a:p>
          <a:p>
            <a:r>
              <a:rPr lang="en-US" dirty="0"/>
              <a:t>Wants</a:t>
            </a:r>
          </a:p>
          <a:p>
            <a:r>
              <a:rPr lang="en-US" dirty="0"/>
              <a:t>Quality World</a:t>
            </a:r>
          </a:p>
          <a:p>
            <a:r>
              <a:rPr lang="en-US" dirty="0"/>
              <a:t>Comparing Place</a:t>
            </a:r>
          </a:p>
          <a:p>
            <a:r>
              <a:rPr lang="en-US" dirty="0"/>
              <a:t>Creating Place</a:t>
            </a:r>
          </a:p>
          <a:p>
            <a:r>
              <a:rPr lang="en-US" dirty="0"/>
              <a:t>Total Behaviors</a:t>
            </a:r>
          </a:p>
          <a:p>
            <a:r>
              <a:rPr lang="en-US" dirty="0"/>
              <a:t>Perceptual Filters</a:t>
            </a:r>
          </a:p>
        </p:txBody>
      </p:sp>
      <p:sp>
        <p:nvSpPr>
          <p:cNvPr id="2" name="Title 1"/>
          <p:cNvSpPr>
            <a:spLocks noGrp="1"/>
          </p:cNvSpPr>
          <p:nvPr>
            <p:ph type="title"/>
          </p:nvPr>
        </p:nvSpPr>
        <p:spPr/>
        <p:txBody>
          <a:bodyPr/>
          <a:lstStyle/>
          <a:p>
            <a:r>
              <a:rPr lang="en-US" dirty="0"/>
              <a:t>The Brain as a Control System</a:t>
            </a:r>
          </a:p>
        </p:txBody>
      </p:sp>
    </p:spTree>
    <p:extLst>
      <p:ext uri="{BB962C8B-B14F-4D97-AF65-F5344CB8AC3E}">
        <p14:creationId xmlns:p14="http://schemas.microsoft.com/office/powerpoint/2010/main" val="633551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85418" y="2247900"/>
            <a:ext cx="6773163" cy="387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5 Basic Needs</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09" y="2168234"/>
            <a:ext cx="1511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2409" y="2168233"/>
            <a:ext cx="1511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6350" y="2168234"/>
            <a:ext cx="1511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229784"/>
            <a:ext cx="1511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2229784"/>
            <a:ext cx="1511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430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951233" y="2247900"/>
            <a:ext cx="3241533" cy="387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Needs Profile</a:t>
            </a:r>
          </a:p>
        </p:txBody>
      </p:sp>
    </p:spTree>
    <p:extLst>
      <p:ext uri="{BB962C8B-B14F-4D97-AF65-F5344CB8AC3E}">
        <p14:creationId xmlns:p14="http://schemas.microsoft.com/office/powerpoint/2010/main" val="654918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Basic Needs are first and foremost motivators.</a:t>
            </a:r>
          </a:p>
          <a:p>
            <a:pPr lvl="1"/>
            <a:r>
              <a:rPr lang="en-US" dirty="0"/>
              <a:t>They motivate us to do everything that we do.</a:t>
            </a:r>
          </a:p>
          <a:p>
            <a:pPr lvl="1"/>
            <a:r>
              <a:rPr lang="en-US" dirty="0"/>
              <a:t>Everything we do in this life is an attempt to meet our Basic Needs.</a:t>
            </a:r>
          </a:p>
          <a:p>
            <a:endParaRPr lang="en-US" dirty="0"/>
          </a:p>
        </p:txBody>
      </p:sp>
      <p:sp>
        <p:nvSpPr>
          <p:cNvPr id="2" name="Title 1"/>
          <p:cNvSpPr>
            <a:spLocks noGrp="1"/>
          </p:cNvSpPr>
          <p:nvPr>
            <p:ph type="title"/>
          </p:nvPr>
        </p:nvSpPr>
        <p:spPr/>
        <p:txBody>
          <a:bodyPr/>
          <a:lstStyle/>
          <a:p>
            <a:r>
              <a:rPr lang="en-US" dirty="0"/>
              <a:t>Needs are Motivators</a:t>
            </a:r>
          </a:p>
        </p:txBody>
      </p:sp>
    </p:spTree>
    <p:extLst>
      <p:ext uri="{BB962C8B-B14F-4D97-AF65-F5344CB8AC3E}">
        <p14:creationId xmlns:p14="http://schemas.microsoft.com/office/powerpoint/2010/main" val="3384748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524000"/>
            <a:ext cx="3127519" cy="234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Wants</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988" y="4276725"/>
            <a:ext cx="3341687"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2268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endParaRPr lang="en-US" dirty="0" smtClean="0"/>
          </a:p>
          <a:p>
            <a:pPr marL="137160" indent="0" algn="ctr">
              <a:buNone/>
            </a:pPr>
            <a:r>
              <a:rPr lang="en-US" sz="4000" dirty="0" smtClean="0"/>
              <a:t>What It Is</a:t>
            </a:r>
            <a:endParaRPr lang="en-US" sz="4000" dirty="0"/>
          </a:p>
        </p:txBody>
      </p:sp>
      <p:sp>
        <p:nvSpPr>
          <p:cNvPr id="2" name="Title 1"/>
          <p:cNvSpPr>
            <a:spLocks noGrp="1"/>
          </p:cNvSpPr>
          <p:nvPr>
            <p:ph type="title"/>
          </p:nvPr>
        </p:nvSpPr>
        <p:spPr/>
        <p:txBody>
          <a:bodyPr/>
          <a:lstStyle/>
          <a:p>
            <a:r>
              <a:rPr lang="en-US" dirty="0" smtClean="0"/>
              <a:t>Understanding Addiction</a:t>
            </a:r>
            <a:endParaRPr lang="en-US" dirty="0"/>
          </a:p>
        </p:txBody>
      </p:sp>
    </p:spTree>
    <p:extLst>
      <p:ext uri="{BB962C8B-B14F-4D97-AF65-F5344CB8AC3E}">
        <p14:creationId xmlns:p14="http://schemas.microsoft.com/office/powerpoint/2010/main" val="3021245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everything I know (EIK) world is just that – it contains everything we know.  </a:t>
            </a:r>
          </a:p>
          <a:p>
            <a:r>
              <a:rPr lang="en-US" dirty="0"/>
              <a:t>It is the sum total of our knowledge.</a:t>
            </a:r>
          </a:p>
          <a:p>
            <a:endParaRPr lang="en-US" dirty="0"/>
          </a:p>
          <a:p>
            <a:pPr marL="137160" indent="0">
              <a:buNone/>
            </a:pPr>
            <a:endParaRPr lang="en-US" dirty="0"/>
          </a:p>
        </p:txBody>
      </p:sp>
      <p:sp>
        <p:nvSpPr>
          <p:cNvPr id="2" name="Title 1"/>
          <p:cNvSpPr>
            <a:spLocks noGrp="1"/>
          </p:cNvSpPr>
          <p:nvPr>
            <p:ph type="title"/>
          </p:nvPr>
        </p:nvSpPr>
        <p:spPr/>
        <p:txBody>
          <a:bodyPr/>
          <a:lstStyle/>
          <a:p>
            <a:r>
              <a:rPr lang="en-US" dirty="0"/>
              <a:t>Everything I Know World</a:t>
            </a:r>
          </a:p>
        </p:txBody>
      </p:sp>
    </p:spTree>
    <p:extLst>
      <p:ext uri="{BB962C8B-B14F-4D97-AF65-F5344CB8AC3E}">
        <p14:creationId xmlns:p14="http://schemas.microsoft.com/office/powerpoint/2010/main" val="452142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Sensory filter</a:t>
            </a:r>
          </a:p>
          <a:p>
            <a:pPr lvl="1"/>
            <a:r>
              <a:rPr lang="en-US" sz="2800" dirty="0"/>
              <a:t>How we know the world</a:t>
            </a:r>
          </a:p>
          <a:p>
            <a:pPr lvl="2"/>
            <a:r>
              <a:rPr lang="en-US" sz="2800" dirty="0"/>
              <a:t>Hearing, seeing, feeling, smelling, tasting</a:t>
            </a:r>
          </a:p>
          <a:p>
            <a:r>
              <a:rPr lang="en-US" dirty="0"/>
              <a:t>Perceptual filter</a:t>
            </a:r>
          </a:p>
          <a:p>
            <a:pPr lvl="1"/>
            <a:r>
              <a:rPr lang="en-US" sz="2800" dirty="0"/>
              <a:t>How we understand the world</a:t>
            </a:r>
          </a:p>
          <a:p>
            <a:pPr lvl="2"/>
            <a:r>
              <a:rPr lang="en-US" sz="2800" dirty="0"/>
              <a:t>Paradigms, beliefs, points of view</a:t>
            </a:r>
          </a:p>
          <a:p>
            <a:r>
              <a:rPr lang="en-US" dirty="0"/>
              <a:t>Our perceptions determine our reality</a:t>
            </a:r>
          </a:p>
          <a:p>
            <a:r>
              <a:rPr lang="en-US" dirty="0"/>
              <a:t>Reflexive loop between the EIK world and the Quality World</a:t>
            </a:r>
          </a:p>
          <a:p>
            <a:endParaRPr lang="en-US" dirty="0"/>
          </a:p>
        </p:txBody>
      </p:sp>
      <p:sp>
        <p:nvSpPr>
          <p:cNvPr id="2" name="Title 1"/>
          <p:cNvSpPr>
            <a:spLocks noGrp="1"/>
          </p:cNvSpPr>
          <p:nvPr>
            <p:ph type="title"/>
          </p:nvPr>
        </p:nvSpPr>
        <p:spPr/>
        <p:txBody>
          <a:bodyPr/>
          <a:lstStyle/>
          <a:p>
            <a:r>
              <a:rPr lang="en-US" dirty="0"/>
              <a:t>Filters</a:t>
            </a:r>
          </a:p>
        </p:txBody>
      </p:sp>
    </p:spTree>
    <p:extLst>
      <p:ext uri="{BB962C8B-B14F-4D97-AF65-F5344CB8AC3E}">
        <p14:creationId xmlns:p14="http://schemas.microsoft.com/office/powerpoint/2010/main" val="4027730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Business of Paradigms video – Joel A. </a:t>
            </a:r>
            <a:r>
              <a:rPr lang="en-US" dirty="0" smtClean="0"/>
              <a:t>Barker</a:t>
            </a:r>
          </a:p>
          <a:p>
            <a:r>
              <a:rPr lang="en-US" dirty="0" smtClean="0"/>
              <a:t>Kuhn</a:t>
            </a:r>
            <a:r>
              <a:rPr lang="en-US" dirty="0"/>
              <a:t>, T. (1962). The structure of scientific revolutions. Chicago, IL: University of </a:t>
            </a:r>
            <a:r>
              <a:rPr lang="en-US" dirty="0" smtClean="0"/>
              <a:t>	Chicago</a:t>
            </a:r>
            <a:r>
              <a:rPr lang="en-US" dirty="0"/>
              <a:t>.</a:t>
            </a:r>
          </a:p>
          <a:p>
            <a:endParaRPr lang="en-US" dirty="0"/>
          </a:p>
          <a:p>
            <a:endParaRPr lang="en-US" dirty="0"/>
          </a:p>
        </p:txBody>
      </p:sp>
      <p:sp>
        <p:nvSpPr>
          <p:cNvPr id="2" name="Title 1"/>
          <p:cNvSpPr>
            <a:spLocks noGrp="1"/>
          </p:cNvSpPr>
          <p:nvPr>
            <p:ph type="title"/>
          </p:nvPr>
        </p:nvSpPr>
        <p:spPr/>
        <p:txBody>
          <a:bodyPr/>
          <a:lstStyle/>
          <a:p>
            <a:r>
              <a:rPr lang="en-US" dirty="0"/>
              <a:t>Perceptual Filter</a:t>
            </a:r>
          </a:p>
        </p:txBody>
      </p:sp>
    </p:spTree>
    <p:extLst>
      <p:ext uri="{BB962C8B-B14F-4D97-AF65-F5344CB8AC3E}">
        <p14:creationId xmlns:p14="http://schemas.microsoft.com/office/powerpoint/2010/main" val="822995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QW is a very small part of the EIK world.</a:t>
            </a:r>
          </a:p>
          <a:p>
            <a:r>
              <a:rPr lang="en-US" dirty="0"/>
              <a:t>The QW is a long-term store for internal referents that satisfy Basic Needs.</a:t>
            </a:r>
          </a:p>
          <a:p>
            <a:r>
              <a:rPr lang="en-US" dirty="0"/>
              <a:t>The QW is like a picture album</a:t>
            </a:r>
          </a:p>
          <a:p>
            <a:pPr lvl="1"/>
            <a:r>
              <a:rPr lang="en-US" dirty="0"/>
              <a:t>It contains pictures of those things we want (that we think will fulfill our Needs) and those things that fulfill our Needs.</a:t>
            </a:r>
          </a:p>
          <a:p>
            <a:endParaRPr lang="en-US" dirty="0"/>
          </a:p>
        </p:txBody>
      </p:sp>
      <p:sp>
        <p:nvSpPr>
          <p:cNvPr id="2" name="Title 1"/>
          <p:cNvSpPr>
            <a:spLocks noGrp="1"/>
          </p:cNvSpPr>
          <p:nvPr>
            <p:ph type="title"/>
          </p:nvPr>
        </p:nvSpPr>
        <p:spPr/>
        <p:txBody>
          <a:bodyPr/>
          <a:lstStyle/>
          <a:p>
            <a:r>
              <a:rPr lang="en-US" dirty="0"/>
              <a:t>Quality World</a:t>
            </a:r>
          </a:p>
        </p:txBody>
      </p:sp>
    </p:spTree>
    <p:extLst>
      <p:ext uri="{BB962C8B-B14F-4D97-AF65-F5344CB8AC3E}">
        <p14:creationId xmlns:p14="http://schemas.microsoft.com/office/powerpoint/2010/main" val="792263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85802" y="2470859"/>
            <a:ext cx="4572396" cy="343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4149824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982947" y="2247900"/>
            <a:ext cx="3178105" cy="387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1469124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011288" y="3016498"/>
            <a:ext cx="3121423" cy="234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496325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773531" y="2247900"/>
            <a:ext cx="3596937" cy="387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939498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1800" dirty="0"/>
              <a:t>Takes away misery (the affective indicator that Needs are not being met) and cause euphoria (fool the brain into thinking that the Needs are being met – pleasure is the accumulation of dopamine in the nucleus </a:t>
            </a:r>
            <a:r>
              <a:rPr lang="en-US" sz="1800" dirty="0" err="1"/>
              <a:t>acumbens</a:t>
            </a:r>
            <a:r>
              <a:rPr lang="en-US" sz="1800" dirty="0"/>
              <a:t> of the brain)</a:t>
            </a:r>
          </a:p>
          <a:p>
            <a:r>
              <a:rPr lang="en-US" sz="1800" dirty="0"/>
              <a:t>The behavior of using helps fulfill Basic Needs.</a:t>
            </a:r>
          </a:p>
          <a:p>
            <a:r>
              <a:rPr lang="en-US" sz="1800" dirty="0"/>
              <a:t>Because AOD take away the misery of not having the Needs met and help fulfill the Basic Needs, they get to be </a:t>
            </a:r>
            <a:r>
              <a:rPr lang="en-US" sz="1800" dirty="0" err="1"/>
              <a:t>pics</a:t>
            </a:r>
            <a:r>
              <a:rPr lang="en-US" sz="1800" dirty="0"/>
              <a:t> in Quality World.</a:t>
            </a:r>
          </a:p>
          <a:p>
            <a:endParaRPr lang="en-US" dirty="0"/>
          </a:p>
        </p:txBody>
      </p:sp>
      <p:sp>
        <p:nvSpPr>
          <p:cNvPr id="2" name="Title 1"/>
          <p:cNvSpPr>
            <a:spLocks noGrp="1"/>
          </p:cNvSpPr>
          <p:nvPr>
            <p:ph type="title"/>
          </p:nvPr>
        </p:nvSpPr>
        <p:spPr/>
        <p:txBody>
          <a:bodyPr/>
          <a:lstStyle/>
          <a:p>
            <a:r>
              <a:rPr lang="en-US" dirty="0" err="1"/>
              <a:t>Pics</a:t>
            </a:r>
            <a:r>
              <a:rPr lang="en-US" dirty="0"/>
              <a:t> in the Quality World</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237" y="4038600"/>
            <a:ext cx="2547937"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4789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Once something gets in the QW through Need fulfillment IT NEVER GOES AWAY</a:t>
            </a:r>
          </a:p>
          <a:p>
            <a:r>
              <a:rPr lang="en-US" dirty="0"/>
              <a:t>We will continue to return to the </a:t>
            </a:r>
            <a:r>
              <a:rPr lang="en-US" dirty="0" err="1"/>
              <a:t>pics</a:t>
            </a:r>
            <a:r>
              <a:rPr lang="en-US" dirty="0"/>
              <a:t> in our QW to relieve misery and to experience pleasure. </a:t>
            </a:r>
          </a:p>
          <a:p>
            <a:pPr lvl="1"/>
            <a:r>
              <a:rPr lang="en-US" dirty="0"/>
              <a:t>If the Needs are no longer being met then the </a:t>
            </a:r>
            <a:r>
              <a:rPr lang="en-US" dirty="0" err="1"/>
              <a:t>pics</a:t>
            </a:r>
            <a:r>
              <a:rPr lang="en-US" dirty="0"/>
              <a:t> may fade over time.</a:t>
            </a:r>
          </a:p>
          <a:p>
            <a:pPr lvl="1"/>
            <a:r>
              <a:rPr lang="en-US" dirty="0"/>
              <a:t>We know, however, that memories (thinking) can perpetuate the retention of </a:t>
            </a:r>
            <a:r>
              <a:rPr lang="en-US" dirty="0" err="1"/>
              <a:t>pics</a:t>
            </a:r>
            <a:r>
              <a:rPr lang="en-US" dirty="0"/>
              <a:t> that are, themselves, no longer Need fulfilling.</a:t>
            </a:r>
          </a:p>
          <a:p>
            <a:endParaRPr lang="en-US" dirty="0"/>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028520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Drugs of Abuse</a:t>
            </a:r>
            <a:endParaRPr lang="en-US" dirty="0"/>
          </a:p>
        </p:txBody>
      </p:sp>
      <p:sp>
        <p:nvSpPr>
          <p:cNvPr id="5" name="Content Placeholder 4"/>
          <p:cNvSpPr>
            <a:spLocks noGrp="1"/>
          </p:cNvSpPr>
          <p:nvPr>
            <p:ph sz="quarter" idx="13"/>
          </p:nvPr>
        </p:nvSpPr>
        <p:spPr/>
        <p:txBody>
          <a:bodyPr/>
          <a:lstStyle/>
          <a:p>
            <a:r>
              <a:rPr lang="en-US" dirty="0" smtClean="0"/>
              <a:t>Hard Drugs</a:t>
            </a:r>
            <a:endParaRPr lang="en-US" dirty="0"/>
          </a:p>
        </p:txBody>
      </p:sp>
      <p:sp>
        <p:nvSpPr>
          <p:cNvPr id="6" name="Content Placeholder 5"/>
          <p:cNvSpPr>
            <a:spLocks noGrp="1"/>
          </p:cNvSpPr>
          <p:nvPr>
            <p:ph sz="quarter" idx="14"/>
          </p:nvPr>
        </p:nvSpPr>
        <p:spPr/>
        <p:txBody>
          <a:bodyPr/>
          <a:lstStyle/>
          <a:p>
            <a:r>
              <a:rPr lang="en-US" dirty="0" smtClean="0"/>
              <a:t>Soft Drugs</a:t>
            </a:r>
            <a:endParaRPr lang="en-US" dirty="0"/>
          </a:p>
        </p:txBody>
      </p:sp>
    </p:spTree>
    <p:extLst>
      <p:ext uri="{BB962C8B-B14F-4D97-AF65-F5344CB8AC3E}">
        <p14:creationId xmlns:p14="http://schemas.microsoft.com/office/powerpoint/2010/main" val="2548822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r>
              <a:rPr lang="en-US" sz="1600" dirty="0" smtClean="0"/>
              <a:t>One </a:t>
            </a:r>
            <a:r>
              <a:rPr lang="en-US" sz="1600" dirty="0"/>
              <a:t>scale represents what we want (the pic in the QW).</a:t>
            </a:r>
          </a:p>
          <a:p>
            <a:r>
              <a:rPr lang="en-US" sz="1600" dirty="0"/>
              <a:t>The other scale represents what we’ve got (in reality)</a:t>
            </a:r>
          </a:p>
          <a:p>
            <a:r>
              <a:rPr lang="en-US" sz="1600" dirty="0"/>
              <a:t>The difference between what I want and what I’ve got is my PROBLEM.</a:t>
            </a:r>
          </a:p>
          <a:p>
            <a:endParaRPr lang="en-US" dirty="0"/>
          </a:p>
        </p:txBody>
      </p:sp>
      <p:sp>
        <p:nvSpPr>
          <p:cNvPr id="2" name="Title 1"/>
          <p:cNvSpPr>
            <a:spLocks noGrp="1"/>
          </p:cNvSpPr>
          <p:nvPr>
            <p:ph type="title"/>
          </p:nvPr>
        </p:nvSpPr>
        <p:spPr/>
        <p:txBody>
          <a:bodyPr/>
          <a:lstStyle/>
          <a:p>
            <a:r>
              <a:rPr lang="en-US" dirty="0"/>
              <a:t>Comparing Place</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676400"/>
            <a:ext cx="3432175"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416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000" dirty="0"/>
              <a:t>Anytime we have a problem, we have a feeling of frustration.</a:t>
            </a:r>
          </a:p>
          <a:p>
            <a:r>
              <a:rPr lang="en-US" sz="2000" dirty="0"/>
              <a:t>This feeling of frustration causes the Creating Place to kick in.</a:t>
            </a:r>
          </a:p>
          <a:p>
            <a:r>
              <a:rPr lang="en-US" sz="2000" dirty="0"/>
              <a:t>The Creating Place is the black box of the mind.</a:t>
            </a:r>
          </a:p>
          <a:p>
            <a:pPr lvl="1"/>
            <a:r>
              <a:rPr lang="en-US" sz="2000" dirty="0"/>
              <a:t>It is responsible for creating all behavior.</a:t>
            </a:r>
          </a:p>
          <a:p>
            <a:pPr lvl="1"/>
            <a:r>
              <a:rPr lang="en-US" sz="2000" dirty="0"/>
              <a:t>It is intimately connected to the frontal cortex.</a:t>
            </a:r>
          </a:p>
          <a:p>
            <a:endParaRPr lang="en-US" dirty="0"/>
          </a:p>
        </p:txBody>
      </p:sp>
      <p:sp>
        <p:nvSpPr>
          <p:cNvPr id="2" name="Title 1"/>
          <p:cNvSpPr>
            <a:spLocks noGrp="1"/>
          </p:cNvSpPr>
          <p:nvPr>
            <p:ph type="title"/>
          </p:nvPr>
        </p:nvSpPr>
        <p:spPr/>
        <p:txBody>
          <a:bodyPr/>
          <a:lstStyle/>
          <a:p>
            <a:r>
              <a:rPr lang="en-US" dirty="0"/>
              <a:t>Creating Place</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733800"/>
            <a:ext cx="2432050" cy="242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8308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Emotions				Thinking</a:t>
            </a:r>
          </a:p>
          <a:p>
            <a:endParaRPr lang="en-US" dirty="0"/>
          </a:p>
          <a:p>
            <a:endParaRPr lang="en-US" dirty="0"/>
          </a:p>
          <a:p>
            <a:endParaRPr lang="en-US" dirty="0"/>
          </a:p>
          <a:p>
            <a:endParaRPr lang="en-US" dirty="0"/>
          </a:p>
          <a:p>
            <a:endParaRPr lang="en-US" dirty="0"/>
          </a:p>
          <a:p>
            <a:endParaRPr lang="en-US" dirty="0"/>
          </a:p>
          <a:p>
            <a:r>
              <a:rPr lang="en-US" dirty="0"/>
              <a:t>Physiology				Doing</a:t>
            </a:r>
          </a:p>
          <a:p>
            <a:endParaRPr lang="en-US" dirty="0"/>
          </a:p>
        </p:txBody>
      </p:sp>
      <p:sp>
        <p:nvSpPr>
          <p:cNvPr id="2" name="Title 1"/>
          <p:cNvSpPr>
            <a:spLocks noGrp="1"/>
          </p:cNvSpPr>
          <p:nvPr>
            <p:ph type="title"/>
          </p:nvPr>
        </p:nvSpPr>
        <p:spPr/>
        <p:txBody>
          <a:bodyPr/>
          <a:lstStyle/>
          <a:p>
            <a:r>
              <a:rPr lang="en-US" dirty="0"/>
              <a:t>Total Behavior</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963" y="2133600"/>
            <a:ext cx="3902075" cy="292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699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latin typeface="Garamond" pitchFamily="18" charset="0"/>
              </a:rPr>
              <a:t>Have you ever been angry with someone because you thought s/he did something to you and then found out s/he didn’t do it?</a:t>
            </a:r>
          </a:p>
          <a:p>
            <a:r>
              <a:rPr lang="en-US" dirty="0" smtClean="0">
                <a:latin typeface="Garamond" pitchFamily="18" charset="0"/>
              </a:rPr>
              <a:t>Did you stay angry at them?  (Thinking affects emotions)</a:t>
            </a:r>
          </a:p>
          <a:p>
            <a:r>
              <a:rPr lang="en-US" dirty="0" smtClean="0">
                <a:latin typeface="Garamond" pitchFamily="18" charset="0"/>
              </a:rPr>
              <a:t>The Lemon Exercise (Thinking affects physiology)</a:t>
            </a:r>
          </a:p>
          <a:p>
            <a:r>
              <a:rPr lang="en-US" dirty="0" smtClean="0">
                <a:latin typeface="Garamond" pitchFamily="18" charset="0"/>
              </a:rPr>
              <a:t>The Arm Bar Exercise (Thinking affects physiology)</a:t>
            </a:r>
          </a:p>
          <a:p>
            <a:r>
              <a:rPr lang="en-US" dirty="0">
                <a:latin typeface="Garamond" pitchFamily="18" charset="0"/>
              </a:rPr>
              <a:t>Lazar, S. W., et al. (2005, November). Meditation experience is associated with increased cortical thickness. </a:t>
            </a:r>
            <a:r>
              <a:rPr lang="en-US" i="1" dirty="0" err="1">
                <a:latin typeface="Garamond" pitchFamily="18" charset="0"/>
              </a:rPr>
              <a:t>Neuroreport</a:t>
            </a:r>
            <a:r>
              <a:rPr lang="en-US" i="1" dirty="0">
                <a:latin typeface="Garamond" pitchFamily="18" charset="0"/>
              </a:rPr>
              <a:t>, 16</a:t>
            </a:r>
            <a:r>
              <a:rPr lang="en-US" dirty="0">
                <a:latin typeface="Garamond" pitchFamily="18" charset="0"/>
              </a:rPr>
              <a:t>(17), 1893-1897</a:t>
            </a:r>
            <a:r>
              <a:rPr lang="en-US" dirty="0" smtClean="0">
                <a:latin typeface="Garamond" pitchFamily="18" charset="0"/>
              </a:rPr>
              <a:t>.  (Thinking affects physiology)</a:t>
            </a:r>
            <a:endParaRPr lang="en-US" dirty="0">
              <a:latin typeface="Garamond" pitchFamily="18" charset="0"/>
            </a:endParaRPr>
          </a:p>
          <a:p>
            <a:endParaRPr lang="en-US" dirty="0"/>
          </a:p>
        </p:txBody>
      </p:sp>
      <p:sp>
        <p:nvSpPr>
          <p:cNvPr id="2" name="Title 1"/>
          <p:cNvSpPr>
            <a:spLocks noGrp="1"/>
          </p:cNvSpPr>
          <p:nvPr>
            <p:ph type="title"/>
          </p:nvPr>
        </p:nvSpPr>
        <p:spPr/>
        <p:txBody>
          <a:bodyPr>
            <a:normAutofit/>
          </a:bodyPr>
          <a:lstStyle/>
          <a:p>
            <a:r>
              <a:rPr lang="en-US" sz="2400" dirty="0" smtClean="0"/>
              <a:t>How Thinking Affects Emotions and Physiology</a:t>
            </a:r>
            <a:endParaRPr lang="en-US" sz="2400" dirty="0"/>
          </a:p>
        </p:txBody>
      </p:sp>
    </p:spTree>
    <p:extLst>
      <p:ext uri="{BB962C8B-B14F-4D97-AF65-F5344CB8AC3E}">
        <p14:creationId xmlns:p14="http://schemas.microsoft.com/office/powerpoint/2010/main" val="1954725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defRPr/>
            </a:pPr>
            <a:r>
              <a:rPr lang="en-US" sz="1800" dirty="0"/>
              <a:t>We never develop any pattern of behavior that does not meet our Needs.</a:t>
            </a:r>
          </a:p>
          <a:p>
            <a:pPr>
              <a:defRPr/>
            </a:pPr>
            <a:r>
              <a:rPr lang="en-US" sz="1800" dirty="0"/>
              <a:t>There is nothing that says our behavior has to be good for us.  Survival is just one of five Needs.</a:t>
            </a:r>
          </a:p>
          <a:p>
            <a:pPr>
              <a:defRPr/>
            </a:pPr>
            <a:r>
              <a:rPr lang="en-US" sz="1800" dirty="0"/>
              <a:t>We continue to engage in any behavior (even destructive behavior) because the it meets our Needs.  </a:t>
            </a:r>
          </a:p>
          <a:p>
            <a:pPr>
              <a:defRPr/>
            </a:pPr>
            <a:r>
              <a:rPr lang="en-US" sz="1800" dirty="0"/>
              <a:t>We know our needs are being met by the presence of pleasure/euphoria and the absence of pain/misery.</a:t>
            </a:r>
          </a:p>
          <a:p>
            <a:endParaRPr lang="en-US" dirty="0"/>
          </a:p>
        </p:txBody>
      </p:sp>
      <p:sp>
        <p:nvSpPr>
          <p:cNvPr id="2" name="Title 1"/>
          <p:cNvSpPr>
            <a:spLocks noGrp="1"/>
          </p:cNvSpPr>
          <p:nvPr>
            <p:ph type="title"/>
          </p:nvPr>
        </p:nvSpPr>
        <p:spPr/>
        <p:txBody>
          <a:bodyPr/>
          <a:lstStyle/>
          <a:p>
            <a:r>
              <a:rPr lang="en-US" dirty="0" smtClean="0"/>
              <a:t>Total Behavior</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886200"/>
            <a:ext cx="3371850"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2498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321110" y="2247900"/>
            <a:ext cx="2501780" cy="387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467853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Addiction is a pattern of repetitive Total Behavior designed to meet Basic Needs (through maximization of pleasure/euphoria and minimization of pain/misery)</a:t>
            </a:r>
          </a:p>
          <a:p>
            <a:r>
              <a:rPr lang="en-US" dirty="0"/>
              <a:t>There are negative addictions (patterns of Total Behavior that cause harm to self and others).</a:t>
            </a:r>
          </a:p>
          <a:p>
            <a:r>
              <a:rPr lang="en-US" dirty="0"/>
              <a:t>There are positive addictions (patterns of Total Behavior that either cause no harm to self and others or/and promote health and well-being). </a:t>
            </a:r>
          </a:p>
          <a:p>
            <a:endParaRPr lang="en-US" dirty="0"/>
          </a:p>
        </p:txBody>
      </p:sp>
      <p:sp>
        <p:nvSpPr>
          <p:cNvPr id="2" name="Title 1"/>
          <p:cNvSpPr>
            <a:spLocks noGrp="1"/>
          </p:cNvSpPr>
          <p:nvPr>
            <p:ph type="title"/>
          </p:nvPr>
        </p:nvSpPr>
        <p:spPr/>
        <p:txBody>
          <a:bodyPr/>
          <a:lstStyle/>
          <a:p>
            <a:r>
              <a:rPr lang="en-US" dirty="0"/>
              <a:t>Addiction</a:t>
            </a:r>
          </a:p>
        </p:txBody>
      </p:sp>
    </p:spTree>
    <p:extLst>
      <p:ext uri="{BB962C8B-B14F-4D97-AF65-F5344CB8AC3E}">
        <p14:creationId xmlns:p14="http://schemas.microsoft.com/office/powerpoint/2010/main" val="2881557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goal of addiction </a:t>
            </a:r>
            <a:r>
              <a:rPr lang="en-US" dirty="0" err="1"/>
              <a:t>tx</a:t>
            </a:r>
            <a:r>
              <a:rPr lang="en-US" dirty="0"/>
              <a:t> is to assist clients in developing new Total Behaviors that get them closer to what they want and that fulfill their Basic Needs in ways that either cause no harm to self and others or promote health and well-being .</a:t>
            </a:r>
          </a:p>
          <a:p>
            <a:endParaRPr lang="en-US" dirty="0"/>
          </a:p>
        </p:txBody>
      </p:sp>
      <p:sp>
        <p:nvSpPr>
          <p:cNvPr id="2" name="Title 1"/>
          <p:cNvSpPr>
            <a:spLocks noGrp="1"/>
          </p:cNvSpPr>
          <p:nvPr>
            <p:ph type="title"/>
          </p:nvPr>
        </p:nvSpPr>
        <p:spPr/>
        <p:txBody>
          <a:bodyPr/>
          <a:lstStyle/>
          <a:p>
            <a:r>
              <a:rPr lang="en-US" dirty="0"/>
              <a:t>Goal of Addiction Treatment</a:t>
            </a:r>
          </a:p>
        </p:txBody>
      </p:sp>
    </p:spTree>
    <p:extLst>
      <p:ext uri="{BB962C8B-B14F-4D97-AF65-F5344CB8AC3E}">
        <p14:creationId xmlns:p14="http://schemas.microsoft.com/office/powerpoint/2010/main" val="2399978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New behaviors that fulfill Basic Needs must placed in the QW so there is a choice between behaviors.</a:t>
            </a:r>
          </a:p>
          <a:p>
            <a:r>
              <a:rPr lang="en-US" dirty="0"/>
              <a:t>The new behavior must meet the Needs as well or better than using.</a:t>
            </a:r>
          </a:p>
          <a:p>
            <a:r>
              <a:rPr lang="en-US" dirty="0"/>
              <a:t>New behaviors must be experienced to become pictures in the Quality World.</a:t>
            </a:r>
          </a:p>
          <a:p>
            <a:r>
              <a:rPr lang="en-US" dirty="0"/>
              <a:t>You have to do something different.</a:t>
            </a:r>
          </a:p>
          <a:p>
            <a:endParaRPr lang="en-US" dirty="0"/>
          </a:p>
        </p:txBody>
      </p:sp>
      <p:sp>
        <p:nvSpPr>
          <p:cNvPr id="2" name="Title 1"/>
          <p:cNvSpPr>
            <a:spLocks noGrp="1"/>
          </p:cNvSpPr>
          <p:nvPr>
            <p:ph type="title"/>
          </p:nvPr>
        </p:nvSpPr>
        <p:spPr/>
        <p:txBody>
          <a:bodyPr/>
          <a:lstStyle/>
          <a:p>
            <a:r>
              <a:rPr lang="en-US" dirty="0"/>
              <a:t>What This Means</a:t>
            </a:r>
          </a:p>
        </p:txBody>
      </p:sp>
    </p:spTree>
    <p:extLst>
      <p:ext uri="{BB962C8B-B14F-4D97-AF65-F5344CB8AC3E}">
        <p14:creationId xmlns:p14="http://schemas.microsoft.com/office/powerpoint/2010/main" val="3576095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90628" y="2452569"/>
            <a:ext cx="3962743" cy="34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What This Means</a:t>
            </a:r>
            <a:endParaRPr lang="en-US" dirty="0"/>
          </a:p>
        </p:txBody>
      </p:sp>
    </p:spTree>
    <p:extLst>
      <p:ext uri="{BB962C8B-B14F-4D97-AF65-F5344CB8AC3E}">
        <p14:creationId xmlns:p14="http://schemas.microsoft.com/office/powerpoint/2010/main" val="3463358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sz="2000" dirty="0"/>
              <a:t>If you listed ANY difference in “hard” and “soft” drugs – you’re wrong.</a:t>
            </a:r>
          </a:p>
          <a:p>
            <a:r>
              <a:rPr lang="en-US" sz="2000" dirty="0" smtClean="0"/>
              <a:t>“</a:t>
            </a:r>
            <a:r>
              <a:rPr lang="en-US" sz="2000" dirty="0"/>
              <a:t>Hard” and “soft” are subjective, sociological concepts</a:t>
            </a:r>
            <a:r>
              <a:rPr lang="en-US" sz="2000" dirty="0" smtClean="0"/>
              <a:t>.</a:t>
            </a:r>
          </a:p>
          <a:p>
            <a:r>
              <a:rPr lang="en-US" sz="2000" dirty="0"/>
              <a:t>ALL DRUGS - regardless of the manner in which they enter the bloodstream - eventually end up affecting the brain.</a:t>
            </a:r>
          </a:p>
          <a:p>
            <a:endParaRPr lang="en-US" sz="2000" dirty="0"/>
          </a:p>
          <a:p>
            <a:endParaRPr lang="en-US" dirty="0"/>
          </a:p>
        </p:txBody>
      </p:sp>
      <p:sp>
        <p:nvSpPr>
          <p:cNvPr id="6" name="Title 5"/>
          <p:cNvSpPr>
            <a:spLocks noGrp="1"/>
          </p:cNvSpPr>
          <p:nvPr>
            <p:ph type="title"/>
          </p:nvPr>
        </p:nvSpPr>
        <p:spPr/>
        <p:txBody>
          <a:bodyPr/>
          <a:lstStyle/>
          <a:p>
            <a:r>
              <a:rPr lang="en-US" dirty="0" smtClean="0"/>
              <a:t>Understanding Addiction</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4709" y="3581400"/>
            <a:ext cx="3578225"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5669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endParaRPr lang="en-US" dirty="0" smtClean="0"/>
          </a:p>
          <a:p>
            <a:pPr marL="137160" indent="0" algn="ctr">
              <a:buNone/>
            </a:pPr>
            <a:r>
              <a:rPr lang="en-US" sz="4000" dirty="0" smtClean="0"/>
              <a:t>What It Isn’t</a:t>
            </a:r>
            <a:endParaRPr lang="en-US" sz="4000" dirty="0"/>
          </a:p>
        </p:txBody>
      </p:sp>
      <p:sp>
        <p:nvSpPr>
          <p:cNvPr id="2" name="Title 1"/>
          <p:cNvSpPr>
            <a:spLocks noGrp="1"/>
          </p:cNvSpPr>
          <p:nvPr>
            <p:ph type="title"/>
          </p:nvPr>
        </p:nvSpPr>
        <p:spPr/>
        <p:txBody>
          <a:bodyPr/>
          <a:lstStyle/>
          <a:p>
            <a:r>
              <a:rPr lang="en-US" dirty="0" smtClean="0"/>
              <a:t>Understanding Addiction</a:t>
            </a:r>
            <a:endParaRPr lang="en-US" dirty="0"/>
          </a:p>
        </p:txBody>
      </p:sp>
    </p:spTree>
    <p:extLst>
      <p:ext uri="{BB962C8B-B14F-4D97-AF65-F5344CB8AC3E}">
        <p14:creationId xmlns:p14="http://schemas.microsoft.com/office/powerpoint/2010/main" val="2430219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Classical definition of addiction –</a:t>
            </a:r>
          </a:p>
          <a:p>
            <a:pPr lvl="1"/>
            <a:r>
              <a:rPr lang="en-US" dirty="0"/>
              <a:t>A compulsive, unmanageable behavior characterized by tolerance and withdrawal.</a:t>
            </a:r>
          </a:p>
          <a:p>
            <a:endParaRPr lang="en-US" dirty="0"/>
          </a:p>
        </p:txBody>
      </p:sp>
      <p:sp>
        <p:nvSpPr>
          <p:cNvPr id="2" name="Title 1"/>
          <p:cNvSpPr>
            <a:spLocks noGrp="1"/>
          </p:cNvSpPr>
          <p:nvPr>
            <p:ph type="title"/>
          </p:nvPr>
        </p:nvSpPr>
        <p:spPr/>
        <p:txBody>
          <a:bodyPr/>
          <a:lstStyle/>
          <a:p>
            <a:r>
              <a:rPr lang="en-US" dirty="0"/>
              <a:t>Understanding Addiction</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662" y="3276600"/>
            <a:ext cx="2097087"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1954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Some suggest that the addict’s brain is somehow broken and must be repaired.</a:t>
            </a:r>
          </a:p>
          <a:p>
            <a:r>
              <a:rPr lang="en-US" dirty="0">
                <a:solidFill>
                  <a:srgbClr val="FFC000"/>
                </a:solidFill>
              </a:rPr>
              <a:t>There is nothing wrong with the addict’s brain.</a:t>
            </a:r>
          </a:p>
          <a:p>
            <a:pPr lvl="1"/>
            <a:r>
              <a:rPr lang="en-US" dirty="0">
                <a:solidFill>
                  <a:srgbClr val="FFC000"/>
                </a:solidFill>
              </a:rPr>
              <a:t>It works exactly like it is supposed to work.</a:t>
            </a:r>
          </a:p>
          <a:p>
            <a:pPr lvl="1"/>
            <a:r>
              <a:rPr lang="en-US" dirty="0">
                <a:solidFill>
                  <a:srgbClr val="FFC000"/>
                </a:solidFill>
              </a:rPr>
              <a:t>It works exactly like your brain and my brain.</a:t>
            </a:r>
          </a:p>
          <a:p>
            <a:endParaRPr lang="en-US" dirty="0"/>
          </a:p>
        </p:txBody>
      </p:sp>
      <p:sp>
        <p:nvSpPr>
          <p:cNvPr id="2" name="Title 1"/>
          <p:cNvSpPr>
            <a:spLocks noGrp="1"/>
          </p:cNvSpPr>
          <p:nvPr>
            <p:ph type="title"/>
          </p:nvPr>
        </p:nvSpPr>
        <p:spPr/>
        <p:txBody>
          <a:bodyPr/>
          <a:lstStyle/>
          <a:p>
            <a:r>
              <a:rPr lang="en-US" dirty="0"/>
              <a:t>The Broken Brain Theory</a:t>
            </a:r>
          </a:p>
        </p:txBody>
      </p:sp>
    </p:spTree>
    <p:extLst>
      <p:ext uri="{BB962C8B-B14F-4D97-AF65-F5344CB8AC3E}">
        <p14:creationId xmlns:p14="http://schemas.microsoft.com/office/powerpoint/2010/main" val="1217219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000" dirty="0"/>
              <a:t>Addiction is defined as a chronic, relapsing brain disease that is characterized by compulsive drug seeking and use, despite harmful consequences.  It is considered a brain disease because drugs change the brain – they change its structure and how it works.  These brain changes can be long lasting, and can lead to the harmful behaviors seen in people who abuse drugs.</a:t>
            </a:r>
          </a:p>
          <a:p>
            <a:pPr marL="137160" indent="0">
              <a:buNone/>
            </a:pPr>
            <a:r>
              <a:rPr lang="en-US" sz="2000" dirty="0"/>
              <a:t>	</a:t>
            </a:r>
            <a:r>
              <a:rPr lang="en-US" sz="2000" i="1" dirty="0" smtClean="0"/>
              <a:t>National </a:t>
            </a:r>
            <a:r>
              <a:rPr lang="en-US" sz="2000" i="1" dirty="0"/>
              <a:t>Institute of Drug Abuse</a:t>
            </a:r>
          </a:p>
          <a:p>
            <a:endParaRPr lang="en-US" dirty="0"/>
          </a:p>
        </p:txBody>
      </p:sp>
      <p:sp>
        <p:nvSpPr>
          <p:cNvPr id="2" name="Title 1"/>
          <p:cNvSpPr>
            <a:spLocks noGrp="1"/>
          </p:cNvSpPr>
          <p:nvPr>
            <p:ph type="title"/>
          </p:nvPr>
        </p:nvSpPr>
        <p:spPr/>
        <p:txBody>
          <a:bodyPr/>
          <a:lstStyle/>
          <a:p>
            <a:r>
              <a:rPr lang="en-US" dirty="0"/>
              <a:t>The Brain Disease Theory</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0" y="4260796"/>
            <a:ext cx="2216150" cy="214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0341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3200" dirty="0">
                <a:solidFill>
                  <a:srgbClr val="FFC000"/>
                </a:solidFill>
              </a:rPr>
              <a:t>The brain is not abnormally functioning.  The brain is </a:t>
            </a:r>
            <a:r>
              <a:rPr lang="en-US" sz="3200" dirty="0" err="1">
                <a:solidFill>
                  <a:srgbClr val="FFC000"/>
                </a:solidFill>
              </a:rPr>
              <a:t>neuroplastic</a:t>
            </a:r>
            <a:r>
              <a:rPr lang="en-US" sz="3200" dirty="0">
                <a:solidFill>
                  <a:srgbClr val="FFC000"/>
                </a:solidFill>
              </a:rPr>
              <a:t>.</a:t>
            </a:r>
          </a:p>
          <a:p>
            <a:r>
              <a:rPr lang="en-US" sz="3200" dirty="0" smtClean="0">
                <a:solidFill>
                  <a:srgbClr val="FFC000"/>
                </a:solidFill>
              </a:rPr>
              <a:t>Brain </a:t>
            </a:r>
            <a:r>
              <a:rPr lang="en-US" sz="3200" dirty="0">
                <a:solidFill>
                  <a:srgbClr val="FFC000"/>
                </a:solidFill>
              </a:rPr>
              <a:t>imaging shows the normal </a:t>
            </a:r>
            <a:r>
              <a:rPr lang="en-US" sz="3200" dirty="0" err="1">
                <a:solidFill>
                  <a:srgbClr val="FFC000"/>
                </a:solidFill>
              </a:rPr>
              <a:t>neuroplastic</a:t>
            </a:r>
            <a:r>
              <a:rPr lang="en-US" sz="3200" dirty="0">
                <a:solidFill>
                  <a:srgbClr val="FFC000"/>
                </a:solidFill>
              </a:rPr>
              <a:t> functioning of the human brain, not an abnormal brain disease</a:t>
            </a:r>
          </a:p>
          <a:p>
            <a:endParaRPr lang="en-US" dirty="0"/>
          </a:p>
        </p:txBody>
      </p:sp>
      <p:sp>
        <p:nvSpPr>
          <p:cNvPr id="2" name="Title 1"/>
          <p:cNvSpPr>
            <a:spLocks noGrp="1"/>
          </p:cNvSpPr>
          <p:nvPr>
            <p:ph type="title"/>
          </p:nvPr>
        </p:nvSpPr>
        <p:spPr/>
        <p:txBody>
          <a:bodyPr>
            <a:normAutofit fontScale="90000"/>
          </a:bodyPr>
          <a:lstStyle/>
          <a:p>
            <a:r>
              <a:rPr lang="en-US" dirty="0"/>
              <a:t>Problems with these Ideas</a:t>
            </a:r>
            <a:br>
              <a:rPr lang="en-US" dirty="0"/>
            </a:br>
            <a:r>
              <a:rPr lang="en-US" dirty="0"/>
              <a:t>1</a:t>
            </a:r>
          </a:p>
        </p:txBody>
      </p:sp>
    </p:spTree>
    <p:extLst>
      <p:ext uri="{BB962C8B-B14F-4D97-AF65-F5344CB8AC3E}">
        <p14:creationId xmlns:p14="http://schemas.microsoft.com/office/powerpoint/2010/main" val="39107489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Do not confuse cause and effect.</a:t>
            </a:r>
          </a:p>
          <a:p>
            <a:pPr lvl="1"/>
            <a:r>
              <a:rPr lang="en-US" dirty="0"/>
              <a:t>Substance abuse (behavior) causes physiological changes .</a:t>
            </a:r>
          </a:p>
          <a:p>
            <a:endParaRPr lang="en-US" dirty="0"/>
          </a:p>
        </p:txBody>
      </p:sp>
      <p:sp>
        <p:nvSpPr>
          <p:cNvPr id="2" name="Title 1"/>
          <p:cNvSpPr>
            <a:spLocks noGrp="1"/>
          </p:cNvSpPr>
          <p:nvPr>
            <p:ph type="title"/>
          </p:nvPr>
        </p:nvSpPr>
        <p:spPr/>
        <p:txBody>
          <a:bodyPr/>
          <a:lstStyle/>
          <a:p>
            <a:endParaRPr lang="en-US"/>
          </a:p>
        </p:txBody>
      </p:sp>
      <p:pic>
        <p:nvPicPr>
          <p:cNvPr id="4" name="Picture 5" descr="egg.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124200"/>
            <a:ext cx="20574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117850"/>
            <a:ext cx="341471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560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sz="2000" dirty="0"/>
              <a:t>Thinking, doing and drugs ALL cause changes in the brain.</a:t>
            </a:r>
          </a:p>
          <a:p>
            <a:r>
              <a:rPr lang="en-US" sz="2000" dirty="0"/>
              <a:t>These changes are subject to free will.</a:t>
            </a:r>
          </a:p>
          <a:p>
            <a:r>
              <a:rPr lang="en-US" sz="2000" dirty="0">
                <a:solidFill>
                  <a:srgbClr val="FFC000"/>
                </a:solidFill>
              </a:rPr>
              <a:t>I can change what I’m thinking (which causes the brain to change).</a:t>
            </a:r>
          </a:p>
          <a:p>
            <a:r>
              <a:rPr lang="en-US" sz="2000" dirty="0">
                <a:solidFill>
                  <a:srgbClr val="FFC000"/>
                </a:solidFill>
              </a:rPr>
              <a:t>I can change what I’m doing (which causes the brain to change).</a:t>
            </a:r>
          </a:p>
          <a:p>
            <a:r>
              <a:rPr lang="en-US" sz="2000" dirty="0">
                <a:solidFill>
                  <a:srgbClr val="FFC000"/>
                </a:solidFill>
              </a:rPr>
              <a:t>In the absence of drugs, my brain heals (changes).</a:t>
            </a:r>
          </a:p>
          <a:p>
            <a:r>
              <a:rPr lang="en-US" sz="2000" dirty="0" smtClean="0">
                <a:solidFill>
                  <a:srgbClr val="FFC000"/>
                </a:solidFill>
              </a:rPr>
              <a:t>Neuroplasticity of </a:t>
            </a:r>
            <a:r>
              <a:rPr lang="en-US" sz="2000" dirty="0">
                <a:solidFill>
                  <a:srgbClr val="FFC000"/>
                </a:solidFill>
              </a:rPr>
              <a:t>the </a:t>
            </a:r>
            <a:r>
              <a:rPr lang="en-US" sz="2000" dirty="0" smtClean="0">
                <a:solidFill>
                  <a:srgbClr val="FFC000"/>
                </a:solidFill>
              </a:rPr>
              <a:t>brain works BOTH WAYS.</a:t>
            </a:r>
            <a:endParaRPr lang="en-US" sz="2000" dirty="0">
              <a:solidFill>
                <a:srgbClr val="FFC000"/>
              </a:solidFill>
            </a:endParaRPr>
          </a:p>
          <a:p>
            <a:endParaRPr lang="en-US" sz="2400" dirty="0">
              <a:solidFill>
                <a:srgbClr val="FFC000"/>
              </a:solidFill>
            </a:endParaRPr>
          </a:p>
        </p:txBody>
      </p:sp>
      <p:sp>
        <p:nvSpPr>
          <p:cNvPr id="2" name="Title 1"/>
          <p:cNvSpPr>
            <a:spLocks noGrp="1"/>
          </p:cNvSpPr>
          <p:nvPr>
            <p:ph type="title"/>
          </p:nvPr>
        </p:nvSpPr>
        <p:spPr/>
        <p:txBody>
          <a:bodyPr/>
          <a:lstStyle/>
          <a:p>
            <a:endParaRPr lang="en-US"/>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981532"/>
            <a:ext cx="3581400" cy="2343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4584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There is no evidence that the behavior of addicts is </a:t>
            </a:r>
            <a:r>
              <a:rPr lang="en-US" dirty="0" smtClean="0"/>
              <a:t>compulsive – meaning I </a:t>
            </a:r>
            <a:r>
              <a:rPr lang="en-US" dirty="0"/>
              <a:t>have no control over what I’m doing, which means I have no control over what I’m thinking.</a:t>
            </a:r>
          </a:p>
          <a:p>
            <a:endParaRPr lang="en-US" dirty="0"/>
          </a:p>
        </p:txBody>
      </p:sp>
      <p:sp>
        <p:nvSpPr>
          <p:cNvPr id="2" name="Title 1"/>
          <p:cNvSpPr>
            <a:spLocks noGrp="1"/>
          </p:cNvSpPr>
          <p:nvPr>
            <p:ph type="title"/>
          </p:nvPr>
        </p:nvSpPr>
        <p:spPr/>
        <p:txBody>
          <a:bodyPr>
            <a:normAutofit fontScale="90000"/>
          </a:bodyPr>
          <a:lstStyle/>
          <a:p>
            <a:r>
              <a:rPr lang="en-US" dirty="0"/>
              <a:t>Problems with these Ideas</a:t>
            </a:r>
            <a:br>
              <a:rPr lang="en-US" dirty="0"/>
            </a:br>
            <a:r>
              <a:rPr lang="en-US" dirty="0"/>
              <a:t>2</a:t>
            </a:r>
          </a:p>
        </p:txBody>
      </p:sp>
    </p:spTree>
    <p:extLst>
      <p:ext uri="{BB962C8B-B14F-4D97-AF65-F5344CB8AC3E}">
        <p14:creationId xmlns:p14="http://schemas.microsoft.com/office/powerpoint/2010/main" val="2295311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40670" y="2513534"/>
            <a:ext cx="4462659" cy="3346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600" dirty="0" smtClean="0"/>
              <a:t>Compulsion v. Demon Possession</a:t>
            </a:r>
            <a:endParaRPr lang="en-US" sz="3600" dirty="0"/>
          </a:p>
        </p:txBody>
      </p:sp>
    </p:spTree>
    <p:extLst>
      <p:ext uri="{BB962C8B-B14F-4D97-AF65-F5344CB8AC3E}">
        <p14:creationId xmlns:p14="http://schemas.microsoft.com/office/powerpoint/2010/main" val="28460472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There is no place in the current, medical model of addiction for incipiency of the will – free will</a:t>
            </a:r>
          </a:p>
          <a:p>
            <a:endParaRPr lang="en-US" dirty="0"/>
          </a:p>
        </p:txBody>
      </p:sp>
      <p:sp>
        <p:nvSpPr>
          <p:cNvPr id="2" name="Title 1"/>
          <p:cNvSpPr>
            <a:spLocks noGrp="1"/>
          </p:cNvSpPr>
          <p:nvPr>
            <p:ph type="title"/>
          </p:nvPr>
        </p:nvSpPr>
        <p:spPr/>
        <p:txBody>
          <a:bodyPr/>
          <a:lstStyle/>
          <a:p>
            <a:r>
              <a:rPr lang="en-US" dirty="0" smtClean="0"/>
              <a:t>Understanding Addiction</a:t>
            </a:r>
            <a:endParaRPr lang="en-US" dirty="0"/>
          </a:p>
        </p:txBody>
      </p:sp>
      <p:pic>
        <p:nvPicPr>
          <p:cNvPr id="4" name="Picture 3" descr="ed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705100"/>
            <a:ext cx="39624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038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Every new drug is “the world’s most dangerous drug.” </a:t>
            </a:r>
          </a:p>
          <a:p>
            <a:pPr marL="137160" indent="0">
              <a:buNone/>
            </a:pPr>
            <a:endParaRPr lang="en-US" dirty="0"/>
          </a:p>
        </p:txBody>
      </p:sp>
      <p:sp>
        <p:nvSpPr>
          <p:cNvPr id="2" name="Title 1"/>
          <p:cNvSpPr>
            <a:spLocks noGrp="1"/>
          </p:cNvSpPr>
          <p:nvPr>
            <p:ph type="title"/>
          </p:nvPr>
        </p:nvSpPr>
        <p:spPr/>
        <p:txBody>
          <a:bodyPr/>
          <a:lstStyle/>
          <a:p>
            <a:r>
              <a:rPr lang="en-US" dirty="0" smtClean="0"/>
              <a:t>Understanding Addiction</a:t>
            </a:r>
            <a:endParaRPr lang="en-US" dirty="0"/>
          </a:p>
        </p:txBody>
      </p:sp>
      <p:pic>
        <p:nvPicPr>
          <p:cNvPr id="4" name="Picture 5" descr="worldsmostdangerousdru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819400"/>
            <a:ext cx="2398713"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3324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000" dirty="0" smtClean="0"/>
              <a:t>People choose destructive behaviors because:</a:t>
            </a:r>
          </a:p>
          <a:p>
            <a:pPr lvl="1"/>
            <a:r>
              <a:rPr lang="en-US" sz="2000" dirty="0"/>
              <a:t> 1) the behaviors either take away the misery of not having Basic Needs met, or, </a:t>
            </a:r>
          </a:p>
          <a:p>
            <a:pPr lvl="1"/>
            <a:r>
              <a:rPr lang="en-US" sz="2000" dirty="0"/>
              <a:t>2) the behaviors fulfill basic Needs</a:t>
            </a:r>
          </a:p>
          <a:p>
            <a:r>
              <a:rPr lang="en-US" sz="2000" dirty="0" smtClean="0"/>
              <a:t>I am almost always in direct control of what I choose to think and what I choose to do.</a:t>
            </a:r>
          </a:p>
          <a:p>
            <a:endParaRPr lang="en-US" dirty="0" smtClean="0"/>
          </a:p>
        </p:txBody>
      </p:sp>
      <p:sp>
        <p:nvSpPr>
          <p:cNvPr id="2" name="Title 1"/>
          <p:cNvSpPr>
            <a:spLocks noGrp="1"/>
          </p:cNvSpPr>
          <p:nvPr>
            <p:ph type="title"/>
          </p:nvPr>
        </p:nvSpPr>
        <p:spPr/>
        <p:txBody>
          <a:bodyPr/>
          <a:lstStyle/>
          <a:p>
            <a:r>
              <a:rPr lang="en-US" dirty="0" smtClean="0"/>
              <a:t>Why do they do that?</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038600"/>
            <a:ext cx="1801668" cy="2338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838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Thinking determines behavior.</a:t>
            </a:r>
          </a:p>
          <a:p>
            <a:r>
              <a:rPr lang="en-US" dirty="0" smtClean="0"/>
              <a:t>So, what’s wrong with their thinking?</a:t>
            </a:r>
          </a:p>
          <a:p>
            <a:endParaRPr lang="en-US" dirty="0" smtClean="0"/>
          </a:p>
        </p:txBody>
      </p:sp>
      <p:sp>
        <p:nvSpPr>
          <p:cNvPr id="2" name="Title 1"/>
          <p:cNvSpPr>
            <a:spLocks noGrp="1"/>
          </p:cNvSpPr>
          <p:nvPr>
            <p:ph type="title"/>
          </p:nvPr>
        </p:nvSpPr>
        <p:spPr/>
        <p:txBody>
          <a:bodyPr>
            <a:normAutofit/>
          </a:bodyPr>
          <a:lstStyle/>
          <a:p>
            <a:r>
              <a:rPr lang="en-US" sz="3200" dirty="0" smtClean="0"/>
              <a:t>Why do they make these choices?</a:t>
            </a:r>
            <a:endParaRPr lang="en-US" sz="3200" dirty="0"/>
          </a:p>
        </p:txBody>
      </p:sp>
    </p:spTree>
    <p:extLst>
      <p:ext uri="{BB962C8B-B14F-4D97-AF65-F5344CB8AC3E}">
        <p14:creationId xmlns:p14="http://schemas.microsoft.com/office/powerpoint/2010/main" val="9592312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Thinking errors include:</a:t>
            </a:r>
          </a:p>
          <a:p>
            <a:pPr lvl="1"/>
            <a:r>
              <a:rPr lang="en-US" dirty="0"/>
              <a:t>Closed Thinking</a:t>
            </a:r>
          </a:p>
          <a:p>
            <a:pPr lvl="1"/>
            <a:r>
              <a:rPr lang="en-US" dirty="0"/>
              <a:t>Victim Role</a:t>
            </a:r>
          </a:p>
          <a:p>
            <a:pPr lvl="1"/>
            <a:r>
              <a:rPr lang="en-US" dirty="0"/>
              <a:t>Superior Self-Image</a:t>
            </a:r>
          </a:p>
          <a:p>
            <a:pPr lvl="1"/>
            <a:r>
              <a:rPr lang="en-US" dirty="0"/>
              <a:t>Reckless Attitude</a:t>
            </a:r>
          </a:p>
          <a:p>
            <a:pPr lvl="1"/>
            <a:r>
              <a:rPr lang="en-US" dirty="0"/>
              <a:t>Instant Gratification</a:t>
            </a:r>
          </a:p>
          <a:p>
            <a:pPr lvl="1"/>
            <a:r>
              <a:rPr lang="en-US" dirty="0"/>
              <a:t>Fear of Losing Face</a:t>
            </a:r>
          </a:p>
          <a:p>
            <a:pPr lvl="1"/>
            <a:r>
              <a:rPr lang="en-US" dirty="0"/>
              <a:t>Power Control</a:t>
            </a:r>
          </a:p>
          <a:p>
            <a:pPr lvl="1"/>
            <a:r>
              <a:rPr lang="en-US" dirty="0"/>
              <a:t>Possessive Attitude</a:t>
            </a:r>
          </a:p>
          <a:p>
            <a:pPr lvl="1"/>
            <a:r>
              <a:rPr lang="en-US" dirty="0"/>
              <a:t>Uniqueness</a:t>
            </a:r>
          </a:p>
          <a:p>
            <a:endParaRPr lang="en-US" dirty="0"/>
          </a:p>
        </p:txBody>
      </p:sp>
      <p:sp>
        <p:nvSpPr>
          <p:cNvPr id="2" name="Title 1"/>
          <p:cNvSpPr>
            <a:spLocks noGrp="1"/>
          </p:cNvSpPr>
          <p:nvPr>
            <p:ph type="title"/>
          </p:nvPr>
        </p:nvSpPr>
        <p:spPr/>
        <p:txBody>
          <a:bodyPr/>
          <a:lstStyle/>
          <a:p>
            <a:r>
              <a:rPr lang="en-US" dirty="0" smtClean="0"/>
              <a:t>Thinking Errors</a:t>
            </a:r>
            <a:endParaRPr lang="en-US" dirty="0"/>
          </a:p>
        </p:txBody>
      </p:sp>
    </p:spTree>
    <p:extLst>
      <p:ext uri="{BB962C8B-B14F-4D97-AF65-F5344CB8AC3E}">
        <p14:creationId xmlns:p14="http://schemas.microsoft.com/office/powerpoint/2010/main" val="35819809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68680100"/>
              </p:ext>
            </p:extLst>
          </p:nvPr>
        </p:nvGraphicFramePr>
        <p:xfrm>
          <a:off x="698500" y="2247900"/>
          <a:ext cx="774700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normAutofit fontScale="90000"/>
          </a:bodyPr>
          <a:lstStyle/>
          <a:p>
            <a:r>
              <a:rPr lang="en-US" dirty="0" smtClean="0"/>
              <a:t>Continuum of Thinking/Behavior</a:t>
            </a:r>
            <a:endParaRPr lang="en-US" dirty="0"/>
          </a:p>
        </p:txBody>
      </p:sp>
    </p:spTree>
    <p:extLst>
      <p:ext uri="{BB962C8B-B14F-4D97-AF65-F5344CB8AC3E}">
        <p14:creationId xmlns:p14="http://schemas.microsoft.com/office/powerpoint/2010/main" val="19438455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29070" y="2729961"/>
            <a:ext cx="4285859" cy="2914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Change the Thinking</a:t>
            </a:r>
            <a:endParaRPr lang="en-US" dirty="0"/>
          </a:p>
        </p:txBody>
      </p:sp>
    </p:spTree>
    <p:extLst>
      <p:ext uri="{BB962C8B-B14F-4D97-AF65-F5344CB8AC3E}">
        <p14:creationId xmlns:p14="http://schemas.microsoft.com/office/powerpoint/2010/main" val="27822050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endParaRPr lang="en-US" dirty="0" smtClean="0"/>
          </a:p>
          <a:p>
            <a:pPr marL="137160" indent="0" algn="ctr">
              <a:buNone/>
            </a:pPr>
            <a:r>
              <a:rPr lang="en-US" dirty="0" smtClean="0"/>
              <a:t>What </a:t>
            </a:r>
            <a:r>
              <a:rPr lang="en-US" dirty="0"/>
              <a:t>I Can Do About It</a:t>
            </a:r>
          </a:p>
        </p:txBody>
      </p:sp>
      <p:sp>
        <p:nvSpPr>
          <p:cNvPr id="2" name="Title 1"/>
          <p:cNvSpPr>
            <a:spLocks noGrp="1"/>
          </p:cNvSpPr>
          <p:nvPr>
            <p:ph type="title"/>
          </p:nvPr>
        </p:nvSpPr>
        <p:spPr/>
        <p:txBody>
          <a:bodyPr/>
          <a:lstStyle/>
          <a:p>
            <a:r>
              <a:rPr lang="en-US" dirty="0" smtClean="0"/>
              <a:t>Understanding Addiction</a:t>
            </a:r>
            <a:endParaRPr lang="en-US" dirty="0"/>
          </a:p>
        </p:txBody>
      </p:sp>
    </p:spTree>
    <p:extLst>
      <p:ext uri="{BB962C8B-B14F-4D97-AF65-F5344CB8AC3E}">
        <p14:creationId xmlns:p14="http://schemas.microsoft.com/office/powerpoint/2010/main" val="9437299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Demand from local, state and federal officials that offenders receive MANDATORY TREATMENT (in jail and on probation/parole) that is supported by evidence-based research</a:t>
            </a:r>
          </a:p>
          <a:p>
            <a:pPr lvl="1"/>
            <a:r>
              <a:rPr lang="en-US" dirty="0" smtClean="0"/>
              <a:t>Cognitive-behavioral programs</a:t>
            </a:r>
          </a:p>
          <a:p>
            <a:pPr lvl="1"/>
            <a:r>
              <a:rPr lang="en-US" dirty="0" smtClean="0"/>
              <a:t>High-risk offenders</a:t>
            </a:r>
          </a:p>
          <a:p>
            <a:pPr lvl="1"/>
            <a:r>
              <a:rPr lang="en-US" dirty="0" smtClean="0"/>
              <a:t>Cognitive restructuring (How to change the thinking)</a:t>
            </a:r>
          </a:p>
          <a:p>
            <a:pPr lvl="1"/>
            <a:r>
              <a:rPr lang="en-US" dirty="0" smtClean="0"/>
              <a:t>Social skills</a:t>
            </a:r>
          </a:p>
          <a:p>
            <a:pPr lvl="1"/>
            <a:r>
              <a:rPr lang="en-US" dirty="0" smtClean="0"/>
              <a:t>Problem solving</a:t>
            </a:r>
            <a:endParaRPr lang="en-US" dirty="0"/>
          </a:p>
        </p:txBody>
      </p:sp>
      <p:sp>
        <p:nvSpPr>
          <p:cNvPr id="2" name="Title 1"/>
          <p:cNvSpPr>
            <a:spLocks noGrp="1"/>
          </p:cNvSpPr>
          <p:nvPr>
            <p:ph type="title"/>
          </p:nvPr>
        </p:nvSpPr>
        <p:spPr/>
        <p:txBody>
          <a:bodyPr/>
          <a:lstStyle/>
          <a:p>
            <a:r>
              <a:rPr lang="en-US" dirty="0" smtClean="0"/>
              <a:t>Community Level</a:t>
            </a:r>
            <a:endParaRPr lang="en-US" dirty="0"/>
          </a:p>
        </p:txBody>
      </p:sp>
    </p:spTree>
    <p:extLst>
      <p:ext uri="{BB962C8B-B14F-4D97-AF65-F5344CB8AC3E}">
        <p14:creationId xmlns:p14="http://schemas.microsoft.com/office/powerpoint/2010/main" val="16624431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Level</a:t>
            </a:r>
            <a:endParaRPr lang="en-US" dirty="0"/>
          </a:p>
        </p:txBody>
      </p:sp>
      <p:sp>
        <p:nvSpPr>
          <p:cNvPr id="4" name="Content Placeholder 3"/>
          <p:cNvSpPr>
            <a:spLocks noGrp="1"/>
          </p:cNvSpPr>
          <p:nvPr>
            <p:ph sz="quarter" idx="13"/>
          </p:nvPr>
        </p:nvSpPr>
        <p:spPr/>
        <p:txBody>
          <a:bodyPr>
            <a:normAutofit lnSpcReduction="10000"/>
          </a:bodyPr>
          <a:lstStyle/>
          <a:p>
            <a:pPr marL="137160" indent="0" algn="ctr">
              <a:buNone/>
            </a:pPr>
            <a:r>
              <a:rPr lang="en-US" dirty="0" smtClean="0"/>
              <a:t>7 Caring Habits</a:t>
            </a:r>
          </a:p>
          <a:p>
            <a:pPr marL="137160" indent="0" algn="ctr">
              <a:buNone/>
            </a:pPr>
            <a:r>
              <a:rPr lang="en-US" dirty="0" smtClean="0"/>
              <a:t>(Help Relationships)</a:t>
            </a:r>
          </a:p>
          <a:p>
            <a:r>
              <a:rPr lang="en-US" dirty="0" smtClean="0"/>
              <a:t>Listening</a:t>
            </a:r>
          </a:p>
          <a:p>
            <a:r>
              <a:rPr lang="en-US" dirty="0" smtClean="0"/>
              <a:t>Supporting</a:t>
            </a:r>
          </a:p>
          <a:p>
            <a:r>
              <a:rPr lang="en-US" dirty="0" smtClean="0"/>
              <a:t>Encouraging</a:t>
            </a:r>
          </a:p>
          <a:p>
            <a:r>
              <a:rPr lang="en-US" dirty="0" smtClean="0"/>
              <a:t>Respecting</a:t>
            </a:r>
          </a:p>
          <a:p>
            <a:r>
              <a:rPr lang="en-US" dirty="0" smtClean="0"/>
              <a:t>Trusting</a:t>
            </a:r>
          </a:p>
          <a:p>
            <a:r>
              <a:rPr lang="en-US" dirty="0" smtClean="0"/>
              <a:t>Accepting</a:t>
            </a:r>
          </a:p>
          <a:p>
            <a:r>
              <a:rPr lang="en-US" dirty="0" smtClean="0"/>
              <a:t>Negotiating Differences</a:t>
            </a:r>
            <a:endParaRPr lang="en-US" dirty="0"/>
          </a:p>
        </p:txBody>
      </p:sp>
      <p:sp>
        <p:nvSpPr>
          <p:cNvPr id="5" name="Content Placeholder 4"/>
          <p:cNvSpPr>
            <a:spLocks noGrp="1"/>
          </p:cNvSpPr>
          <p:nvPr>
            <p:ph sz="quarter" idx="14"/>
          </p:nvPr>
        </p:nvSpPr>
        <p:spPr/>
        <p:txBody>
          <a:bodyPr>
            <a:normAutofit lnSpcReduction="10000"/>
          </a:bodyPr>
          <a:lstStyle/>
          <a:p>
            <a:pPr marL="137160" indent="0" algn="ctr">
              <a:buNone/>
            </a:pPr>
            <a:r>
              <a:rPr lang="en-US" dirty="0" smtClean="0"/>
              <a:t>7 Deadly Habits</a:t>
            </a:r>
          </a:p>
          <a:p>
            <a:pPr marL="137160" indent="0" algn="ctr">
              <a:buNone/>
            </a:pPr>
            <a:r>
              <a:rPr lang="en-US" dirty="0" smtClean="0"/>
              <a:t>(Hurt Relationships)</a:t>
            </a:r>
          </a:p>
          <a:p>
            <a:r>
              <a:rPr lang="en-US" dirty="0" smtClean="0"/>
              <a:t>Blaming</a:t>
            </a:r>
          </a:p>
          <a:p>
            <a:r>
              <a:rPr lang="en-US" dirty="0" smtClean="0"/>
              <a:t>Complaining</a:t>
            </a:r>
          </a:p>
          <a:p>
            <a:r>
              <a:rPr lang="en-US" dirty="0" smtClean="0"/>
              <a:t>Criticizing</a:t>
            </a:r>
          </a:p>
          <a:p>
            <a:r>
              <a:rPr lang="en-US" dirty="0" smtClean="0"/>
              <a:t>Nagging</a:t>
            </a:r>
          </a:p>
          <a:p>
            <a:r>
              <a:rPr lang="en-US" dirty="0" smtClean="0"/>
              <a:t>Threatening</a:t>
            </a:r>
          </a:p>
          <a:p>
            <a:r>
              <a:rPr lang="en-US" dirty="0" smtClean="0"/>
              <a:t>Punishing</a:t>
            </a:r>
          </a:p>
          <a:p>
            <a:r>
              <a:rPr lang="en-US" dirty="0" smtClean="0"/>
              <a:t>Bribing</a:t>
            </a:r>
          </a:p>
          <a:p>
            <a:pPr marL="137160" indent="0">
              <a:buNone/>
            </a:pPr>
            <a:endParaRPr lang="en-US" dirty="0" smtClean="0"/>
          </a:p>
          <a:p>
            <a:pPr marL="137160" indent="0">
              <a:buNone/>
            </a:pPr>
            <a:endParaRPr lang="en-US" dirty="0"/>
          </a:p>
        </p:txBody>
      </p:sp>
    </p:spTree>
    <p:extLst>
      <p:ext uri="{BB962C8B-B14F-4D97-AF65-F5344CB8AC3E}">
        <p14:creationId xmlns:p14="http://schemas.microsoft.com/office/powerpoint/2010/main" val="1081333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Educate yourself about addiction.</a:t>
            </a:r>
          </a:p>
          <a:p>
            <a:r>
              <a:rPr lang="en-US" dirty="0" smtClean="0"/>
              <a:t>Don’t become an enabler.  Get help for YOURSELF.</a:t>
            </a:r>
          </a:p>
          <a:p>
            <a:r>
              <a:rPr lang="en-US" dirty="0" smtClean="0"/>
              <a:t>Know that treatment works.</a:t>
            </a:r>
          </a:p>
          <a:p>
            <a:r>
              <a:rPr lang="en-US" dirty="0" smtClean="0"/>
              <a:t>PRAY.</a:t>
            </a:r>
          </a:p>
          <a:p>
            <a:endParaRPr lang="en-US" dirty="0" smtClean="0"/>
          </a:p>
          <a:p>
            <a:endParaRPr lang="en-US" dirty="0"/>
          </a:p>
        </p:txBody>
      </p:sp>
      <p:sp>
        <p:nvSpPr>
          <p:cNvPr id="5" name="Title 4"/>
          <p:cNvSpPr>
            <a:spLocks noGrp="1"/>
          </p:cNvSpPr>
          <p:nvPr>
            <p:ph type="title"/>
          </p:nvPr>
        </p:nvSpPr>
        <p:spPr/>
        <p:txBody>
          <a:bodyPr/>
          <a:lstStyle/>
          <a:p>
            <a:r>
              <a:rPr lang="en-US" dirty="0" smtClean="0"/>
              <a:t>Personal Level</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992582"/>
            <a:ext cx="2034032" cy="34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0167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37160" indent="0" algn="ctr">
              <a:buNone/>
            </a:pPr>
            <a:r>
              <a:rPr lang="en-US" sz="4000" dirty="0" smtClean="0"/>
              <a:t>Dr. Ron </a:t>
            </a:r>
            <a:r>
              <a:rPr lang="en-US" sz="4000" dirty="0" err="1" smtClean="0"/>
              <a:t>Mottern</a:t>
            </a:r>
            <a:endParaRPr lang="en-US" sz="4000" dirty="0" smtClean="0"/>
          </a:p>
          <a:p>
            <a:pPr marL="137160" indent="0" algn="ctr">
              <a:buNone/>
            </a:pPr>
            <a:r>
              <a:rPr lang="en-US" sz="4000" dirty="0"/>
              <a:t>r</a:t>
            </a:r>
            <a:r>
              <a:rPr lang="en-US" sz="4000" dirty="0" smtClean="0"/>
              <a:t>on.mottern@gmail.com</a:t>
            </a:r>
            <a:endParaRPr lang="en-US" sz="4000" dirty="0"/>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229396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List three drugs in order of their addiction potential:</a:t>
            </a:r>
          </a:p>
          <a:p>
            <a:endParaRPr lang="en-US" dirty="0"/>
          </a:p>
          <a:p>
            <a:pPr>
              <a:buNone/>
            </a:pPr>
            <a:endParaRPr lang="en-US" dirty="0"/>
          </a:p>
          <a:p>
            <a:pPr lvl="1"/>
            <a:r>
              <a:rPr lang="en-US" dirty="0"/>
              <a:t>1.</a:t>
            </a:r>
          </a:p>
          <a:p>
            <a:pPr lvl="1"/>
            <a:r>
              <a:rPr lang="en-US" dirty="0"/>
              <a:t>2.</a:t>
            </a:r>
          </a:p>
          <a:p>
            <a:pPr lvl="1"/>
            <a:r>
              <a:rPr lang="en-US" dirty="0"/>
              <a:t>3.</a:t>
            </a:r>
          </a:p>
          <a:p>
            <a:pPr marL="137160" indent="0">
              <a:buNone/>
            </a:pPr>
            <a:endParaRPr lang="en-US" dirty="0"/>
          </a:p>
        </p:txBody>
      </p:sp>
      <p:sp>
        <p:nvSpPr>
          <p:cNvPr id="2" name="Title 1"/>
          <p:cNvSpPr>
            <a:spLocks noGrp="1"/>
          </p:cNvSpPr>
          <p:nvPr>
            <p:ph type="title"/>
          </p:nvPr>
        </p:nvSpPr>
        <p:spPr/>
        <p:txBody>
          <a:bodyPr/>
          <a:lstStyle/>
          <a:p>
            <a:r>
              <a:rPr lang="en-US" dirty="0" smtClean="0"/>
              <a:t>Understanding Addiction</a:t>
            </a:r>
            <a:endParaRPr lang="en-US" dirty="0"/>
          </a:p>
        </p:txBody>
      </p:sp>
    </p:spTree>
    <p:extLst>
      <p:ext uri="{BB962C8B-B14F-4D97-AF65-F5344CB8AC3E}">
        <p14:creationId xmlns:p14="http://schemas.microsoft.com/office/powerpoint/2010/main" val="2999156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defRPr/>
            </a:pPr>
            <a:r>
              <a:rPr lang="en-US" dirty="0"/>
              <a:t>If you listed ANY drugs – you’re wrong.</a:t>
            </a:r>
          </a:p>
          <a:p>
            <a:pPr>
              <a:defRPr/>
            </a:pPr>
            <a:r>
              <a:rPr lang="en-US" dirty="0"/>
              <a:t>Addiction IS NOT a PHYSICAL concept.</a:t>
            </a:r>
          </a:p>
          <a:p>
            <a:pPr>
              <a:defRPr/>
            </a:pPr>
            <a:r>
              <a:rPr lang="en-US" dirty="0"/>
              <a:t>Addiction </a:t>
            </a:r>
            <a:r>
              <a:rPr lang="en-US" dirty="0" smtClean="0"/>
              <a:t>is </a:t>
            </a:r>
            <a:r>
              <a:rPr lang="en-US" dirty="0"/>
              <a:t>a PSYCHOLOGICAL concept.</a:t>
            </a:r>
          </a:p>
          <a:p>
            <a:pPr>
              <a:defRPr/>
            </a:pPr>
            <a:endParaRPr lang="en-US" dirty="0"/>
          </a:p>
          <a:p>
            <a:pPr>
              <a:defRPr/>
            </a:pPr>
            <a:r>
              <a:rPr lang="en-US" dirty="0"/>
              <a:t>This DOES NOT mean that the mind (psychology) and body (physiology) are separate and do not influence one another.</a:t>
            </a:r>
          </a:p>
          <a:p>
            <a:pPr>
              <a:defRPr/>
            </a:pPr>
            <a:r>
              <a:rPr lang="en-US" dirty="0"/>
              <a:t>The mind-body is one holistic system.</a:t>
            </a:r>
          </a:p>
          <a:p>
            <a:pPr lvl="1">
              <a:defRPr/>
            </a:pPr>
            <a:r>
              <a:rPr lang="en-US" dirty="0"/>
              <a:t>The body influences the mind (the brain is a part of the body) and the mind influences the body.</a:t>
            </a:r>
          </a:p>
          <a:p>
            <a:pPr marL="137160" indent="0">
              <a:buNone/>
            </a:pPr>
            <a:endParaRPr lang="en-US" dirty="0"/>
          </a:p>
        </p:txBody>
      </p:sp>
      <p:sp>
        <p:nvSpPr>
          <p:cNvPr id="2" name="Title 1"/>
          <p:cNvSpPr>
            <a:spLocks noGrp="1"/>
          </p:cNvSpPr>
          <p:nvPr>
            <p:ph type="title"/>
          </p:nvPr>
        </p:nvSpPr>
        <p:spPr/>
        <p:txBody>
          <a:bodyPr/>
          <a:lstStyle/>
          <a:p>
            <a:r>
              <a:rPr lang="en-US" dirty="0" smtClean="0"/>
              <a:t>Understanding Addiction</a:t>
            </a:r>
            <a:endParaRPr lang="en-US" dirty="0"/>
          </a:p>
        </p:txBody>
      </p:sp>
    </p:spTree>
    <p:extLst>
      <p:ext uri="{BB962C8B-B14F-4D97-AF65-F5344CB8AC3E}">
        <p14:creationId xmlns:p14="http://schemas.microsoft.com/office/powerpoint/2010/main" val="1009443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defRPr/>
            </a:pPr>
            <a:r>
              <a:rPr lang="en-US" sz="1800" dirty="0"/>
              <a:t>Substance dependence</a:t>
            </a:r>
          </a:p>
          <a:p>
            <a:pPr lvl="1">
              <a:defRPr/>
            </a:pPr>
            <a:r>
              <a:rPr lang="en-US" sz="1800" dirty="0"/>
              <a:t>A maladaptive pattern of substance use, leading to clinically significant impairment or distress, as manifested by three (or more) or the following, occurring at any time in the same 12-month period:</a:t>
            </a:r>
          </a:p>
          <a:p>
            <a:pPr lvl="2">
              <a:defRPr/>
            </a:pPr>
            <a:r>
              <a:rPr lang="en-US" sz="1800" dirty="0"/>
              <a:t>*Tolerance (using more and more to get the same effect)</a:t>
            </a:r>
          </a:p>
          <a:p>
            <a:pPr lvl="2">
              <a:defRPr/>
            </a:pPr>
            <a:r>
              <a:rPr lang="en-US" sz="1800" dirty="0"/>
              <a:t>*Withdrawal (physiological symptoms)</a:t>
            </a:r>
          </a:p>
          <a:p>
            <a:pPr lvl="2">
              <a:defRPr/>
            </a:pPr>
            <a:r>
              <a:rPr lang="en-US" sz="1800" dirty="0"/>
              <a:t>Taking larger amounts or longer than intended</a:t>
            </a:r>
          </a:p>
          <a:p>
            <a:pPr lvl="2">
              <a:defRPr/>
            </a:pPr>
            <a:r>
              <a:rPr lang="en-US" sz="1800" dirty="0"/>
              <a:t>Persistent desire or unsuccessful efforts to cut down or control substance use</a:t>
            </a:r>
          </a:p>
          <a:p>
            <a:pPr lvl="2">
              <a:defRPr/>
            </a:pPr>
            <a:r>
              <a:rPr lang="en-US" sz="1800" dirty="0"/>
              <a:t>Time spent in obtaining, using or recovering from effects</a:t>
            </a:r>
          </a:p>
          <a:p>
            <a:pPr lvl="2">
              <a:defRPr/>
            </a:pPr>
            <a:r>
              <a:rPr lang="en-US" sz="1800" dirty="0"/>
              <a:t>Important  social, occupational, or recreational activities are given up or reduced because of </a:t>
            </a:r>
            <a:r>
              <a:rPr lang="en-US" sz="1800" dirty="0" smtClean="0"/>
              <a:t>substance use</a:t>
            </a:r>
            <a:endParaRPr lang="en-US" sz="1800" dirty="0"/>
          </a:p>
          <a:p>
            <a:pPr lvl="2">
              <a:defRPr/>
            </a:pPr>
            <a:r>
              <a:rPr lang="en-US" sz="1800" dirty="0"/>
              <a:t>Use continues despite knowledge of persistent physical or psychological problems</a:t>
            </a:r>
          </a:p>
          <a:p>
            <a:pPr marL="1170432" lvl="3" indent="0">
              <a:buNone/>
              <a:defRPr/>
            </a:pPr>
            <a:r>
              <a:rPr lang="en-US" sz="1400" i="1" dirty="0"/>
              <a:t>Diagnostic and Statistical Manual of Mental Disorders, 4</a:t>
            </a:r>
            <a:r>
              <a:rPr lang="en-US" sz="1400" i="1" baseline="30000" dirty="0"/>
              <a:t>th</a:t>
            </a:r>
            <a:r>
              <a:rPr lang="en-US" sz="1400" i="1" dirty="0"/>
              <a:t> ed., Text Revision (DSM-IV-TR)</a:t>
            </a:r>
          </a:p>
          <a:p>
            <a:pPr marL="137160" indent="0">
              <a:buNone/>
            </a:pPr>
            <a:endParaRPr lang="en-US" dirty="0"/>
          </a:p>
        </p:txBody>
      </p:sp>
      <p:sp>
        <p:nvSpPr>
          <p:cNvPr id="2" name="Title 1"/>
          <p:cNvSpPr>
            <a:spLocks noGrp="1"/>
          </p:cNvSpPr>
          <p:nvPr>
            <p:ph type="title"/>
          </p:nvPr>
        </p:nvSpPr>
        <p:spPr/>
        <p:txBody>
          <a:bodyPr>
            <a:normAutofit/>
          </a:bodyPr>
          <a:lstStyle/>
          <a:p>
            <a:r>
              <a:rPr lang="en-US" sz="3200" dirty="0" smtClean="0"/>
              <a:t>Substance Dependence v. Addiction</a:t>
            </a:r>
            <a:endParaRPr lang="en-US" sz="3200" dirty="0"/>
          </a:p>
        </p:txBody>
      </p:sp>
    </p:spTree>
    <p:extLst>
      <p:ext uri="{BB962C8B-B14F-4D97-AF65-F5344CB8AC3E}">
        <p14:creationId xmlns:p14="http://schemas.microsoft.com/office/powerpoint/2010/main" val="3024623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Substance dependence is a list of characteristic BEHAVIORS </a:t>
            </a:r>
            <a:r>
              <a:rPr lang="en-US" dirty="0" smtClean="0"/>
              <a:t> with </a:t>
            </a:r>
            <a:r>
              <a:rPr lang="en-US" dirty="0"/>
              <a:t>the </a:t>
            </a:r>
            <a:r>
              <a:rPr lang="en-US" dirty="0" smtClean="0"/>
              <a:t>physiological </a:t>
            </a:r>
            <a:r>
              <a:rPr lang="en-US" dirty="0"/>
              <a:t>indicators of tolerance and </a:t>
            </a:r>
            <a:r>
              <a:rPr lang="en-US" dirty="0" smtClean="0"/>
              <a:t>withdrawal.</a:t>
            </a:r>
          </a:p>
          <a:p>
            <a:r>
              <a:rPr lang="en-US" dirty="0" smtClean="0"/>
              <a:t>Substance dependence is continuing to use despite harmful effects.</a:t>
            </a:r>
            <a:endParaRPr lang="en-US" dirty="0"/>
          </a:p>
          <a:p>
            <a:endParaRPr lang="en-US" dirty="0"/>
          </a:p>
        </p:txBody>
      </p:sp>
      <p:sp>
        <p:nvSpPr>
          <p:cNvPr id="2" name="Title 1"/>
          <p:cNvSpPr>
            <a:spLocks noGrp="1"/>
          </p:cNvSpPr>
          <p:nvPr>
            <p:ph type="title"/>
          </p:nvPr>
        </p:nvSpPr>
        <p:spPr/>
        <p:txBody>
          <a:bodyPr>
            <a:normAutofit/>
          </a:bodyPr>
          <a:lstStyle/>
          <a:p>
            <a:r>
              <a:rPr lang="en-US" sz="3200" dirty="0" smtClean="0"/>
              <a:t>Substance Dependence v. Addiction</a:t>
            </a:r>
            <a:endParaRPr lang="en-US" sz="3200" dirty="0"/>
          </a:p>
        </p:txBody>
      </p:sp>
    </p:spTree>
    <p:extLst>
      <p:ext uri="{BB962C8B-B14F-4D97-AF65-F5344CB8AC3E}">
        <p14:creationId xmlns:p14="http://schemas.microsoft.com/office/powerpoint/2010/main" val="314387782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493</TotalTime>
  <Words>1969</Words>
  <Application>Microsoft Office PowerPoint</Application>
  <PresentationFormat>On-screen Show (4:3)</PresentationFormat>
  <Paragraphs>265</Paragraphs>
  <Slides>59</Slides>
  <Notes>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Hardcover</vt:lpstr>
      <vt:lpstr>Understanding Addiction</vt:lpstr>
      <vt:lpstr>Understanding Addiction</vt:lpstr>
      <vt:lpstr>Drugs of Abuse</vt:lpstr>
      <vt:lpstr>Understanding Addiction</vt:lpstr>
      <vt:lpstr>Understanding Addiction</vt:lpstr>
      <vt:lpstr>Understanding Addiction</vt:lpstr>
      <vt:lpstr>Understanding Addiction</vt:lpstr>
      <vt:lpstr>Substance Dependence v. Addiction</vt:lpstr>
      <vt:lpstr>Substance Dependence v. Addiction</vt:lpstr>
      <vt:lpstr>Understanding Addiction</vt:lpstr>
      <vt:lpstr>Understanding Addiction</vt:lpstr>
      <vt:lpstr>Understanding Addiction A New (Old) Theory</vt:lpstr>
      <vt:lpstr>Understanding Behavior:  Why We Do Everything We Do</vt:lpstr>
      <vt:lpstr>Axioms of Choice Theory</vt:lpstr>
      <vt:lpstr>The Brain as a Control System</vt:lpstr>
      <vt:lpstr>The 5 Basic Needs</vt:lpstr>
      <vt:lpstr>Needs Profile</vt:lpstr>
      <vt:lpstr>Needs are Motivators</vt:lpstr>
      <vt:lpstr>Wants</vt:lpstr>
      <vt:lpstr>Everything I Know World</vt:lpstr>
      <vt:lpstr>Filters</vt:lpstr>
      <vt:lpstr>Perceptual Filter</vt:lpstr>
      <vt:lpstr>Quality World</vt:lpstr>
      <vt:lpstr>PowerPoint Presentation</vt:lpstr>
      <vt:lpstr>PowerPoint Presentation</vt:lpstr>
      <vt:lpstr>PowerPoint Presentation</vt:lpstr>
      <vt:lpstr>PowerPoint Presentation</vt:lpstr>
      <vt:lpstr>Pics in the Quality World</vt:lpstr>
      <vt:lpstr>PowerPoint Presentation</vt:lpstr>
      <vt:lpstr>Comparing Place</vt:lpstr>
      <vt:lpstr>Creating Place</vt:lpstr>
      <vt:lpstr>Total Behavior</vt:lpstr>
      <vt:lpstr>How Thinking Affects Emotions and Physiology</vt:lpstr>
      <vt:lpstr>Total Behavior</vt:lpstr>
      <vt:lpstr>PowerPoint Presentation</vt:lpstr>
      <vt:lpstr>Addiction</vt:lpstr>
      <vt:lpstr>Goal of Addiction Treatment</vt:lpstr>
      <vt:lpstr>What This Means</vt:lpstr>
      <vt:lpstr>What This Means</vt:lpstr>
      <vt:lpstr>Understanding Addiction</vt:lpstr>
      <vt:lpstr>Understanding Addiction</vt:lpstr>
      <vt:lpstr>The Broken Brain Theory</vt:lpstr>
      <vt:lpstr>The Brain Disease Theory</vt:lpstr>
      <vt:lpstr>Problems with these Ideas 1</vt:lpstr>
      <vt:lpstr>PowerPoint Presentation</vt:lpstr>
      <vt:lpstr>PowerPoint Presentation</vt:lpstr>
      <vt:lpstr>Problems with these Ideas 2</vt:lpstr>
      <vt:lpstr>Compulsion v. Demon Possession</vt:lpstr>
      <vt:lpstr>Understanding Addiction</vt:lpstr>
      <vt:lpstr>Why do they do that?</vt:lpstr>
      <vt:lpstr>Why do they make these choices?</vt:lpstr>
      <vt:lpstr>Thinking Errors</vt:lpstr>
      <vt:lpstr>Continuum of Thinking/Behavior</vt:lpstr>
      <vt:lpstr>Change the Thinking</vt:lpstr>
      <vt:lpstr>Understanding Addiction</vt:lpstr>
      <vt:lpstr>Community Level</vt:lpstr>
      <vt:lpstr>Personal Level</vt:lpstr>
      <vt:lpstr>Personal Level</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Addiction</dc:title>
  <dc:creator>Ron</dc:creator>
  <cp:lastModifiedBy>Ron</cp:lastModifiedBy>
  <cp:revision>29</cp:revision>
  <dcterms:created xsi:type="dcterms:W3CDTF">2012-09-18T05:00:04Z</dcterms:created>
  <dcterms:modified xsi:type="dcterms:W3CDTF">2015-11-27T21:01:39Z</dcterms:modified>
</cp:coreProperties>
</file>