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0" r:id="rId3"/>
    <p:sldId id="284" r:id="rId4"/>
    <p:sldId id="285" r:id="rId5"/>
    <p:sldId id="286" r:id="rId6"/>
    <p:sldId id="287" r:id="rId7"/>
    <p:sldId id="288" r:id="rId8"/>
    <p:sldId id="289" r:id="rId9"/>
    <p:sldId id="290" r:id="rId10"/>
    <p:sldId id="291" r:id="rId11"/>
    <p:sldId id="292" r:id="rId12"/>
    <p:sldId id="293" r:id="rId13"/>
    <p:sldId id="281" r:id="rId14"/>
    <p:sldId id="282" r:id="rId15"/>
    <p:sldId id="283" r:id="rId16"/>
    <p:sldId id="294" r:id="rId17"/>
    <p:sldId id="295" r:id="rId18"/>
    <p:sldId id="296" r:id="rId19"/>
    <p:sldId id="270" r:id="rId20"/>
    <p:sldId id="272" r:id="rId21"/>
    <p:sldId id="273" r:id="rId22"/>
    <p:sldId id="271" r:id="rId23"/>
    <p:sldId id="274" r:id="rId24"/>
    <p:sldId id="275" r:id="rId25"/>
    <p:sldId id="263"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79" d="100"/>
          <a:sy n="79" d="100"/>
        </p:scale>
        <p:origin x="-145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9E94A0C-B4A4-4275-8F7C-4FF885752C17}" type="datetimeFigureOut">
              <a:rPr lang="en-US" smtClean="0"/>
              <a:pPr/>
              <a:t>11/13/2016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E86EECA-B75F-4EC3-AED0-B034E8CF95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9E94A0C-B4A4-4275-8F7C-4FF885752C17}" type="datetimeFigureOut">
              <a:rPr lang="en-US" smtClean="0"/>
              <a:pPr/>
              <a:t>11/13/2016</a:t>
            </a:fld>
            <a:endParaRPr lang="en-US" dirty="0"/>
          </a:p>
        </p:txBody>
      </p:sp>
      <p:sp>
        <p:nvSpPr>
          <p:cNvPr id="27" name="Slide Number Placeholder 26"/>
          <p:cNvSpPr>
            <a:spLocks noGrp="1"/>
          </p:cNvSpPr>
          <p:nvPr>
            <p:ph type="sldNum" sz="quarter" idx="11"/>
          </p:nvPr>
        </p:nvSpPr>
        <p:spPr/>
        <p:txBody>
          <a:bodyPr rtlCol="0"/>
          <a:lstStyle/>
          <a:p>
            <a:fld id="{9E86EECA-B75F-4EC3-AED0-B034E8CF9526}"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9E94A0C-B4A4-4275-8F7C-4FF885752C17}" type="datetimeFigureOut">
              <a:rPr lang="en-US" smtClean="0"/>
              <a:pPr/>
              <a:t>11/13/2016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9E86EECA-B75F-4EC3-AED0-B034E8CF95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94A0C-B4A4-4275-8F7C-4FF885752C17}"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9E94A0C-B4A4-4275-8F7C-4FF885752C17}" type="datetimeFigureOut">
              <a:rPr lang="en-US" smtClean="0"/>
              <a:pPr/>
              <a:t>11/13/2016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E86EECA-B75F-4EC3-AED0-B034E8CF95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1"/>
            <a:ext cx="8458200" cy="1828800"/>
          </a:xfrm>
        </p:spPr>
        <p:txBody>
          <a:bodyPr>
            <a:normAutofit/>
          </a:bodyPr>
          <a:lstStyle/>
          <a:p>
            <a:r>
              <a:rPr lang="en-US" b="1" i="1" dirty="0" smtClean="0"/>
              <a:t>That I May Dwell Among Them</a:t>
            </a:r>
            <a:br>
              <a:rPr lang="en-US" b="1" i="1" dirty="0" smtClean="0"/>
            </a:br>
            <a:r>
              <a:rPr lang="en-US" b="1" i="1" dirty="0" smtClean="0"/>
              <a:t>God’s Tent of Meeting</a:t>
            </a:r>
            <a:endParaRPr lang="en-US" dirty="0"/>
          </a:p>
        </p:txBody>
      </p:sp>
      <p:sp>
        <p:nvSpPr>
          <p:cNvPr id="3" name="Subtitle 2"/>
          <p:cNvSpPr>
            <a:spLocks noGrp="1"/>
          </p:cNvSpPr>
          <p:nvPr>
            <p:ph type="subTitle" idx="1"/>
          </p:nvPr>
        </p:nvSpPr>
        <p:spPr/>
        <p:txBody>
          <a:bodyPr>
            <a:normAutofit lnSpcReduction="10000"/>
          </a:bodyPr>
          <a:lstStyle/>
          <a:p>
            <a:endParaRPr lang="en-US" sz="3600" b="1" dirty="0" smtClean="0"/>
          </a:p>
          <a:p>
            <a:r>
              <a:rPr lang="en-US" sz="3600" b="1" dirty="0" smtClean="0"/>
              <a:t>Exodus 26:19</a:t>
            </a:r>
          </a:p>
          <a:p>
            <a:r>
              <a:rPr lang="en-US" sz="3600" b="1" dirty="0" smtClean="0"/>
              <a:t>38:15-30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38:22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5"/>
            </a:pPr>
            <a:r>
              <a:rPr lang="en-US" sz="4400" baseline="30000" dirty="0" smtClean="0"/>
              <a:t> </a:t>
            </a:r>
            <a:r>
              <a:rPr lang="en-US" sz="4400" dirty="0" err="1" smtClean="0"/>
              <a:t>Bezalel</a:t>
            </a:r>
            <a:r>
              <a:rPr lang="en-US" sz="4400" dirty="0" smtClean="0"/>
              <a:t> the son of Uri, the son of </a:t>
            </a:r>
            <a:r>
              <a:rPr lang="en-US" sz="4400" dirty="0" err="1" smtClean="0"/>
              <a:t>Hur</a:t>
            </a:r>
            <a:r>
              <a:rPr lang="en-US" sz="4400" dirty="0" smtClean="0"/>
              <a:t>, of the tribe of Judah, made all that the </a:t>
            </a:r>
            <a:r>
              <a:rPr lang="en-US" sz="4400" cap="small" dirty="0" smtClean="0"/>
              <a:t>Lord</a:t>
            </a:r>
            <a:r>
              <a:rPr lang="en-US" sz="4400" dirty="0" smtClean="0"/>
              <a:t> had commanded Moses.</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rmAutofit/>
          </a:bodyPr>
          <a:lstStyle/>
          <a:p>
            <a:r>
              <a:rPr lang="en-US" dirty="0" smtClean="0"/>
              <a:t>Exodus </a:t>
            </a:r>
            <a:r>
              <a:rPr lang="en-US" dirty="0" smtClean="0"/>
              <a:t>38:23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3"/>
            </a:pPr>
            <a:r>
              <a:rPr lang="en-US" sz="4400" dirty="0" smtClean="0"/>
              <a:t>And with him </a:t>
            </a:r>
            <a:r>
              <a:rPr lang="en-US" sz="4400" i="1" dirty="0" smtClean="0"/>
              <a:t>was</a:t>
            </a:r>
            <a:r>
              <a:rPr lang="en-US" sz="4400" dirty="0" smtClean="0"/>
              <a:t> </a:t>
            </a:r>
            <a:r>
              <a:rPr lang="en-US" sz="4400" dirty="0" err="1" smtClean="0"/>
              <a:t>Aholiab</a:t>
            </a:r>
            <a:r>
              <a:rPr lang="en-US" sz="4400" dirty="0" smtClean="0"/>
              <a:t> the son of </a:t>
            </a:r>
            <a:r>
              <a:rPr lang="en-US" sz="4400" dirty="0" err="1" smtClean="0"/>
              <a:t>Ahisamach</a:t>
            </a:r>
            <a:r>
              <a:rPr lang="en-US" sz="4400" dirty="0" smtClean="0"/>
              <a:t>, of the tribe of Dan, an engraver and designer, a weaver of blue, purple, and scarlet </a:t>
            </a:r>
            <a:r>
              <a:rPr lang="en-US" sz="4400" i="1" dirty="0" smtClean="0"/>
              <a:t>thread,</a:t>
            </a:r>
            <a:r>
              <a:rPr lang="en-US" sz="4400" dirty="0" smtClean="0"/>
              <a:t> and of fine linen.</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38:24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marL="852678" indent="-742950">
              <a:buFont typeface="+mj-lt"/>
              <a:buAutoNum type="arabicParenR" startAt="24"/>
            </a:pPr>
            <a:r>
              <a:rPr lang="en-US" sz="4400" dirty="0" smtClean="0"/>
              <a:t>All the gold that was used in all the work of the holy </a:t>
            </a:r>
            <a:r>
              <a:rPr lang="en-US" sz="4400" i="1" dirty="0" smtClean="0"/>
              <a:t>place,</a:t>
            </a:r>
            <a:r>
              <a:rPr lang="en-US" sz="4400" dirty="0" smtClean="0"/>
              <a:t> that is, the gold of the offering, was twenty-nine talents and seven hundred and thirty shekels, according to the shekel of the sanctuary.</a:t>
            </a:r>
            <a:endParaRPr 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38:25 (NKJV)</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marL="852678" indent="-742950">
              <a:buFont typeface="+mj-lt"/>
              <a:buAutoNum type="arabicParenR" startAt="25"/>
            </a:pPr>
            <a:r>
              <a:rPr lang="en-US" sz="4400" dirty="0" smtClean="0"/>
              <a:t>And the silver from those who were numbered of the congregation </a:t>
            </a:r>
            <a:r>
              <a:rPr lang="en-US" sz="4400" i="1" dirty="0" smtClean="0"/>
              <a:t>was</a:t>
            </a:r>
            <a:r>
              <a:rPr lang="en-US" sz="4400" dirty="0" smtClean="0"/>
              <a:t> one hundred talents and one thousand seven hundred and seventy-five shekels, according to the shekel of the sanctuary:</a:t>
            </a:r>
            <a:endParaRPr 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38:26 (NKJV)</a:t>
            </a:r>
            <a:endParaRPr lang="en-US" dirty="0"/>
          </a:p>
        </p:txBody>
      </p:sp>
      <p:sp>
        <p:nvSpPr>
          <p:cNvPr id="3" name="Content Placeholder 2"/>
          <p:cNvSpPr>
            <a:spLocks noGrp="1"/>
          </p:cNvSpPr>
          <p:nvPr>
            <p:ph idx="1"/>
          </p:nvPr>
        </p:nvSpPr>
        <p:spPr>
          <a:xfrm>
            <a:off x="457200" y="1600200"/>
            <a:ext cx="8229600" cy="4974336"/>
          </a:xfrm>
        </p:spPr>
        <p:txBody>
          <a:bodyPr>
            <a:normAutofit fontScale="92500" lnSpcReduction="10000"/>
          </a:bodyPr>
          <a:lstStyle/>
          <a:p>
            <a:pPr marL="966978" indent="-857250">
              <a:buFont typeface="+mj-lt"/>
              <a:buAutoNum type="arabicParenR" startAt="26"/>
            </a:pPr>
            <a:r>
              <a:rPr lang="en-US" sz="4400" b="1" baseline="30000" dirty="0" smtClean="0"/>
              <a:t> </a:t>
            </a:r>
            <a:r>
              <a:rPr lang="en-US" sz="4400" dirty="0" smtClean="0"/>
              <a:t>a </a:t>
            </a:r>
            <a:r>
              <a:rPr lang="en-US" sz="4400" dirty="0" err="1" smtClean="0"/>
              <a:t>bekah</a:t>
            </a:r>
            <a:r>
              <a:rPr lang="en-US" sz="4400" dirty="0" smtClean="0"/>
              <a:t> for each man (</a:t>
            </a:r>
            <a:r>
              <a:rPr lang="en-US" sz="4400" i="1" dirty="0" smtClean="0"/>
              <a:t>that is,</a:t>
            </a:r>
            <a:r>
              <a:rPr lang="en-US" sz="4400" dirty="0" smtClean="0"/>
              <a:t> half a shekel, according to the shekel of the sanctuary), for everyone included in the numbering from twenty years old and above, for six hundred and three thousand, five hundred and fifty </a:t>
            </a:r>
            <a:r>
              <a:rPr lang="en-US" sz="4400" i="1" dirty="0" smtClean="0"/>
              <a:t>men.</a:t>
            </a: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38:27 (NKJV)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7"/>
            </a:pPr>
            <a:r>
              <a:rPr lang="en-US" sz="4400" dirty="0" smtClean="0"/>
              <a:t>And from the hundred talents of silver were cast the sockets of the sanctuary and the bases of the veil: one hundred sockets from the hundred talents, one talent for each socket.</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38:28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8"/>
            </a:pPr>
            <a:r>
              <a:rPr lang="en-US" sz="4400" dirty="0" smtClean="0"/>
              <a:t>Then from the one thousand seven hundred and seventy-five </a:t>
            </a:r>
            <a:r>
              <a:rPr lang="en-US" sz="4400" i="1" dirty="0" smtClean="0"/>
              <a:t>shekels</a:t>
            </a:r>
            <a:r>
              <a:rPr lang="en-US" sz="4400" dirty="0" smtClean="0"/>
              <a:t> he made hooks for the pillars, overlaid their capitals, and made bands for them.</a:t>
            </a:r>
            <a:endParaRPr 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38:29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9"/>
            </a:pPr>
            <a:r>
              <a:rPr lang="en-US" sz="4400" baseline="30000" dirty="0" smtClean="0"/>
              <a:t> </a:t>
            </a:r>
            <a:r>
              <a:rPr lang="en-US" sz="4400" dirty="0" smtClean="0"/>
              <a:t>The offering of bronze </a:t>
            </a:r>
            <a:r>
              <a:rPr lang="en-US" sz="4400" i="1" dirty="0" smtClean="0"/>
              <a:t>was</a:t>
            </a:r>
            <a:r>
              <a:rPr lang="en-US" sz="4400" dirty="0" smtClean="0"/>
              <a:t> seventy talents and two thousand four hundred shekels.</a:t>
            </a:r>
            <a:endParaRPr lang="en-US"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38:30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30"/>
            </a:pPr>
            <a:r>
              <a:rPr lang="en-US" sz="4400" dirty="0" smtClean="0"/>
              <a:t>And with it he made the sockets for the door of the tabernacle of meeting, the bronze altar, the bronze grating for it, and all the utensils for the altar, </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a:bodyPr>
          <a:lstStyle/>
          <a:p>
            <a:r>
              <a:rPr lang="en-US" sz="4400" b="1" dirty="0" smtClean="0">
                <a:latin typeface="+mn-lt"/>
              </a:rPr>
              <a:t>The Foundation</a:t>
            </a:r>
            <a:endParaRPr lang="en-US" sz="4400" b="1" dirty="0">
              <a:latin typeface="+mn-lt"/>
            </a:endParaRPr>
          </a:p>
        </p:txBody>
      </p:sp>
      <p:sp>
        <p:nvSpPr>
          <p:cNvPr id="3" name="Content Placeholder 2"/>
          <p:cNvSpPr>
            <a:spLocks noGrp="1"/>
          </p:cNvSpPr>
          <p:nvPr>
            <p:ph idx="1"/>
          </p:nvPr>
        </p:nvSpPr>
        <p:spPr>
          <a:xfrm>
            <a:off x="457200" y="1905000"/>
            <a:ext cx="8229600" cy="4669536"/>
          </a:xfrm>
        </p:spPr>
        <p:txBody>
          <a:bodyPr>
            <a:normAutofit/>
          </a:bodyPr>
          <a:lstStyle/>
          <a:p>
            <a:r>
              <a:rPr lang="en-US" sz="3600" b="1" dirty="0" smtClean="0"/>
              <a:t>The Source  30:11-15</a:t>
            </a:r>
          </a:p>
          <a:p>
            <a:pPr>
              <a:buNone/>
            </a:pPr>
            <a:endParaRPr lang="en-US" sz="3600" b="1" dirty="0" smtClean="0"/>
          </a:p>
          <a:p>
            <a:pPr>
              <a:buNone/>
            </a:pPr>
            <a:endParaRPr lang="en-US" sz="3600" b="1" dirty="0" smtClean="0"/>
          </a:p>
          <a:p>
            <a:pPr lvl="0"/>
            <a:r>
              <a:rPr lang="en-US" sz="3600" b="1" dirty="0" smtClean="0"/>
              <a:t>The Symbolism  vs. 15</a:t>
            </a:r>
          </a:p>
          <a:p>
            <a:pPr lvl="0">
              <a:buNone/>
            </a:pPr>
            <a:endParaRPr lang="en-US" sz="3600" b="1" dirty="0" smtClean="0"/>
          </a:p>
          <a:p>
            <a:pPr lvl="0"/>
            <a:endParaRPr lang="en-US" sz="3600" b="1" dirty="0" smtClean="0"/>
          </a:p>
          <a:p>
            <a:r>
              <a:rPr lang="en-US" sz="3600" b="1" dirty="0" smtClean="0"/>
              <a:t>The Significance</a:t>
            </a:r>
            <a:endParaRPr lang="en-US" sz="3600" dirty="0" smtClean="0"/>
          </a:p>
          <a:p>
            <a:pPr lvl="0">
              <a:buNone/>
            </a:pPr>
            <a:endParaRPr lang="en-US" sz="3600" dirty="0" smtClean="0"/>
          </a:p>
          <a:p>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ox(i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26:19 (NKJV)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19"/>
            </a:pPr>
            <a:r>
              <a:rPr lang="en-US" sz="4400" dirty="0" smtClean="0"/>
              <a:t>You shall make forty sockets of silver under the twenty boards: two sockets under each of the boards for its two </a:t>
            </a:r>
            <a:r>
              <a:rPr lang="en-US" sz="4400" dirty="0" err="1" smtClean="0"/>
              <a:t>tenons</a:t>
            </a:r>
            <a:r>
              <a:rPr lang="en-US" sz="4400" dirty="0" smtClean="0"/>
              <a:t>.</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aul W Young\Documents\silver sockets 1.jpg"/>
          <p:cNvPicPr>
            <a:picLocks noChangeAspect="1" noChangeArrowheads="1"/>
          </p:cNvPicPr>
          <p:nvPr/>
        </p:nvPicPr>
        <p:blipFill>
          <a:blip r:embed="rId2" cstate="print"/>
          <a:srcRect/>
          <a:stretch>
            <a:fillRect/>
          </a:stretch>
        </p:blipFill>
        <p:spPr bwMode="auto">
          <a:xfrm>
            <a:off x="1295400" y="1371600"/>
            <a:ext cx="6781800" cy="4191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aul W Young\Documents\silver sockets 2.jpg"/>
          <p:cNvPicPr>
            <a:picLocks noChangeAspect="1" noChangeArrowheads="1"/>
          </p:cNvPicPr>
          <p:nvPr/>
        </p:nvPicPr>
        <p:blipFill>
          <a:blip r:embed="rId2" cstate="print"/>
          <a:srcRect/>
          <a:stretch>
            <a:fillRect/>
          </a:stretch>
        </p:blipFill>
        <p:spPr bwMode="auto">
          <a:xfrm>
            <a:off x="457200" y="2057400"/>
            <a:ext cx="8153400" cy="304799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sz="4400" b="1" dirty="0" smtClean="0">
                <a:latin typeface="+mn-lt"/>
              </a:rPr>
              <a:t>The Boards  vs. 15-30</a:t>
            </a:r>
            <a:endParaRPr lang="en-US" sz="4400" b="1" dirty="0">
              <a:latin typeface="+mn-lt"/>
            </a:endParaRPr>
          </a:p>
        </p:txBody>
      </p:sp>
      <p:sp>
        <p:nvSpPr>
          <p:cNvPr id="3" name="Content Placeholder 2"/>
          <p:cNvSpPr>
            <a:spLocks noGrp="1"/>
          </p:cNvSpPr>
          <p:nvPr>
            <p:ph idx="1"/>
          </p:nvPr>
        </p:nvSpPr>
        <p:spPr>
          <a:xfrm>
            <a:off x="457200" y="1752600"/>
            <a:ext cx="8229600" cy="4821936"/>
          </a:xfrm>
        </p:spPr>
        <p:txBody>
          <a:bodyPr>
            <a:normAutofit/>
          </a:bodyPr>
          <a:lstStyle/>
          <a:p>
            <a:r>
              <a:rPr lang="en-US" sz="3600" b="1" dirty="0" smtClean="0"/>
              <a:t>The Cutting of the Boards  Matthew 3:10</a:t>
            </a:r>
          </a:p>
          <a:p>
            <a:endParaRPr lang="en-US" sz="3600" b="1" dirty="0" smtClean="0"/>
          </a:p>
          <a:p>
            <a:r>
              <a:rPr lang="en-US" sz="3600" b="1" dirty="0" smtClean="0"/>
              <a:t>The Coverings of the Boards  </a:t>
            </a:r>
          </a:p>
          <a:p>
            <a:pPr>
              <a:buNone/>
            </a:pPr>
            <a:r>
              <a:rPr lang="en-US" sz="3600" b="1" dirty="0" smtClean="0"/>
              <a:t>   vs. 29</a:t>
            </a:r>
          </a:p>
          <a:p>
            <a:pPr>
              <a:buNone/>
            </a:pPr>
            <a:endParaRPr lang="en-US" sz="3600" b="1" dirty="0" smtClean="0"/>
          </a:p>
          <a:p>
            <a:pPr>
              <a:buFont typeface="Arial" pitchFamily="34" charset="0"/>
              <a:buChar char="•"/>
            </a:pPr>
            <a:r>
              <a:rPr lang="en-US" sz="3600" b="1" dirty="0" smtClean="0"/>
              <a:t>The Configuration of the Boards</a:t>
            </a:r>
          </a:p>
          <a:p>
            <a:pPr>
              <a:buNone/>
            </a:pPr>
            <a:r>
              <a:rPr lang="en-US" sz="3600" b="1" dirty="0" smtClean="0"/>
              <a:t>   vs. 19</a:t>
            </a:r>
            <a:endParaRPr lang="en-US" sz="3600" dirty="0" smtClean="0"/>
          </a:p>
          <a:p>
            <a:pPr lvl="0">
              <a:buNone/>
            </a:pPr>
            <a:endParaRPr lang="en-US" sz="3600" dirty="0" smtClean="0"/>
          </a:p>
          <a:p>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ox(in)">
                                      <p:cBhvr>
                                        <p:cTn id="20" dur="500"/>
                                        <p:tgtEl>
                                          <p:spTgt spid="3">
                                            <p:txEl>
                                              <p:pRg st="5" end="5"/>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i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aul W Young\Documents\diagram of tabercacle boards.jpg"/>
          <p:cNvPicPr>
            <a:picLocks noChangeAspect="1" noChangeArrowheads="1"/>
          </p:cNvPicPr>
          <p:nvPr/>
        </p:nvPicPr>
        <p:blipFill>
          <a:blip r:embed="rId2" cstate="print"/>
          <a:srcRect/>
          <a:stretch>
            <a:fillRect/>
          </a:stretch>
        </p:blipFill>
        <p:spPr bwMode="auto">
          <a:xfrm>
            <a:off x="990600" y="1600200"/>
            <a:ext cx="7315200" cy="3276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aul W Young\Documents\tabernacle-walls complete.jpg"/>
          <p:cNvPicPr>
            <a:picLocks noChangeAspect="1" noChangeArrowheads="1"/>
          </p:cNvPicPr>
          <p:nvPr/>
        </p:nvPicPr>
        <p:blipFill>
          <a:blip r:embed="rId2" cstate="print"/>
          <a:srcRect/>
          <a:stretch>
            <a:fillRect/>
          </a:stretch>
        </p:blipFill>
        <p:spPr bwMode="auto">
          <a:xfrm>
            <a:off x="1447800" y="1600200"/>
            <a:ext cx="6096000" cy="40386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914400"/>
          </a:xfrm>
        </p:spPr>
        <p:txBody>
          <a:bodyPr>
            <a:normAutofit/>
          </a:bodyPr>
          <a:lstStyle/>
          <a:p>
            <a:r>
              <a:rPr lang="en-US" sz="4800" b="1" dirty="0" smtClean="0">
                <a:latin typeface="+mn-lt"/>
              </a:rPr>
              <a:t>The Curtains</a:t>
            </a:r>
            <a:endParaRPr lang="en-US" sz="4800" b="1" dirty="0">
              <a:latin typeface="+mn-lt"/>
            </a:endParaRPr>
          </a:p>
        </p:txBody>
      </p:sp>
      <p:sp>
        <p:nvSpPr>
          <p:cNvPr id="3" name="Content Placeholder 2"/>
          <p:cNvSpPr>
            <a:spLocks noGrp="1"/>
          </p:cNvSpPr>
          <p:nvPr>
            <p:ph idx="1"/>
          </p:nvPr>
        </p:nvSpPr>
        <p:spPr>
          <a:xfrm>
            <a:off x="457200" y="1828800"/>
            <a:ext cx="8229600" cy="4745736"/>
          </a:xfrm>
        </p:spPr>
        <p:txBody>
          <a:bodyPr>
            <a:normAutofit/>
          </a:bodyPr>
          <a:lstStyle/>
          <a:p>
            <a:r>
              <a:rPr lang="en-US" sz="4000" b="1" dirty="0" smtClean="0"/>
              <a:t>The Colors</a:t>
            </a:r>
          </a:p>
          <a:p>
            <a:pPr>
              <a:buNone/>
            </a:pPr>
            <a:r>
              <a:rPr lang="en-US" sz="4000" b="1" dirty="0" smtClean="0"/>
              <a:t>		</a:t>
            </a:r>
            <a:r>
              <a:rPr lang="en-US" sz="3600" b="1" dirty="0" smtClean="0"/>
              <a:t>White = Purity</a:t>
            </a:r>
          </a:p>
          <a:p>
            <a:pPr>
              <a:buNone/>
            </a:pPr>
            <a:r>
              <a:rPr lang="en-US" sz="3600" b="1" dirty="0" smtClean="0"/>
              <a:t>		Blue = Heaven</a:t>
            </a:r>
          </a:p>
          <a:p>
            <a:pPr>
              <a:buNone/>
            </a:pPr>
            <a:r>
              <a:rPr lang="en-US" sz="3600" b="1" dirty="0" smtClean="0"/>
              <a:t>		Purple = Sovereignty</a:t>
            </a:r>
          </a:p>
          <a:p>
            <a:pPr>
              <a:buNone/>
            </a:pPr>
            <a:r>
              <a:rPr lang="en-US" sz="3600" b="1" dirty="0" smtClean="0"/>
              <a:t>		Scarlett = Blood or Suffering</a:t>
            </a:r>
          </a:p>
          <a:p>
            <a:pPr>
              <a:buNone/>
            </a:pPr>
            <a:r>
              <a:rPr lang="en-US" sz="3600" b="1" dirty="0" smtClean="0"/>
              <a:t>		</a:t>
            </a:r>
            <a:endParaRPr lang="en-US" sz="4000" b="1" dirty="0" smtClean="0"/>
          </a:p>
          <a:p>
            <a:pPr>
              <a:buNone/>
            </a:pPr>
            <a:endParaRPr lang="en-US" sz="4000" b="1" dirty="0" smtClean="0"/>
          </a:p>
          <a:p>
            <a:endParaRPr lang="en-US" sz="4000" b="1" dirty="0" smtClean="0"/>
          </a:p>
          <a:p>
            <a:endParaRPr lang="en-US" sz="4000" b="1" dirty="0" smtClean="0"/>
          </a:p>
          <a:p>
            <a:endParaRPr lang="en-US" sz="4000" dirty="0" smtClean="0"/>
          </a:p>
          <a:p>
            <a:pPr>
              <a:buNone/>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r>
              <a:rPr lang="en-US" sz="4000" b="1" dirty="0" smtClean="0"/>
              <a:t>The Cherubim</a:t>
            </a:r>
          </a:p>
          <a:p>
            <a:pPr>
              <a:buNone/>
            </a:pPr>
            <a:endParaRPr lang="en-US" sz="4000" b="1" dirty="0" smtClean="0"/>
          </a:p>
          <a:p>
            <a:r>
              <a:rPr lang="en-US" sz="4000" b="1" dirty="0" smtClean="0"/>
              <a:t>The Coverings</a:t>
            </a:r>
          </a:p>
          <a:p>
            <a:pPr>
              <a:buNone/>
            </a:pPr>
            <a:r>
              <a:rPr lang="en-US" sz="4000" b="1" dirty="0" smtClean="0"/>
              <a:t>		The Linen  vs. 1</a:t>
            </a:r>
          </a:p>
          <a:p>
            <a:pPr>
              <a:buNone/>
            </a:pPr>
            <a:r>
              <a:rPr lang="en-US" sz="4000" b="1" dirty="0" smtClean="0"/>
              <a:t>		The Goat’s Hair  vs. 7</a:t>
            </a:r>
          </a:p>
          <a:p>
            <a:pPr>
              <a:buNone/>
            </a:pPr>
            <a:r>
              <a:rPr lang="en-US" sz="4000" b="1" dirty="0" smtClean="0"/>
              <a:t>		The Ram’s Skin  vs. 14a</a:t>
            </a:r>
          </a:p>
          <a:p>
            <a:pPr>
              <a:buNone/>
            </a:pPr>
            <a:r>
              <a:rPr lang="en-US" sz="4000" b="1" dirty="0" smtClean="0"/>
              <a:t>		The Badger’s Skin  vs. 14b</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Paul W Young\Documents\Tent-Coverings-and-Curtains-1.jpg"/>
          <p:cNvPicPr>
            <a:picLocks noChangeAspect="1" noChangeArrowheads="1"/>
          </p:cNvPicPr>
          <p:nvPr/>
        </p:nvPicPr>
        <p:blipFill>
          <a:blip r:embed="rId2" cstate="print"/>
          <a:srcRect/>
          <a:stretch>
            <a:fillRect/>
          </a:stretch>
        </p:blipFill>
        <p:spPr bwMode="auto">
          <a:xfrm>
            <a:off x="1397000" y="1524000"/>
            <a:ext cx="6350000" cy="3810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ainting of the Tabernacle in the Old Testament"/>
          <p:cNvPicPr>
            <a:picLocks noChangeAspect="1" noChangeArrowheads="1"/>
          </p:cNvPicPr>
          <p:nvPr/>
        </p:nvPicPr>
        <p:blipFill>
          <a:blip r:embed="rId2" cstate="print"/>
          <a:srcRect/>
          <a:stretch>
            <a:fillRect/>
          </a:stretch>
        </p:blipFill>
        <p:spPr bwMode="auto">
          <a:xfrm>
            <a:off x="1676400" y="1219200"/>
            <a:ext cx="6172200" cy="4648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38:15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15"/>
            </a:pPr>
            <a:r>
              <a:rPr lang="en-US" sz="4400" dirty="0" smtClean="0"/>
              <a:t>and the same for the other side of the court gate; on this side and that </a:t>
            </a:r>
            <a:r>
              <a:rPr lang="en-US" sz="4400" i="1" dirty="0" smtClean="0"/>
              <a:t>were</a:t>
            </a:r>
            <a:r>
              <a:rPr lang="en-US" sz="4400" dirty="0" smtClean="0"/>
              <a:t> hangings of fifteen cubits, </a:t>
            </a:r>
            <a:r>
              <a:rPr lang="en-US" sz="4400" i="1" dirty="0" smtClean="0"/>
              <a:t>with</a:t>
            </a:r>
            <a:r>
              <a:rPr lang="en-US" sz="4400" dirty="0" smtClean="0"/>
              <a:t> their three pillars and their three sockets.</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38:16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16"/>
            </a:pPr>
            <a:r>
              <a:rPr lang="en-US" sz="4400" dirty="0" smtClean="0"/>
              <a:t>All the hangings of the court all around </a:t>
            </a:r>
            <a:r>
              <a:rPr lang="en-US" sz="4400" i="1" dirty="0" smtClean="0"/>
              <a:t>were of</a:t>
            </a:r>
            <a:r>
              <a:rPr lang="en-US" sz="4400" dirty="0" smtClean="0"/>
              <a:t> fine woven linen.</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38:17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17"/>
            </a:pPr>
            <a:r>
              <a:rPr lang="en-US" sz="4400" dirty="0" smtClean="0"/>
              <a:t>The sockets for the pillars </a:t>
            </a:r>
            <a:r>
              <a:rPr lang="en-US" sz="4400" i="1" dirty="0" smtClean="0"/>
              <a:t>were</a:t>
            </a:r>
            <a:r>
              <a:rPr lang="en-US" sz="4400" dirty="0" smtClean="0"/>
              <a:t> bronze, the hooks of the pillars and their bands </a:t>
            </a:r>
            <a:r>
              <a:rPr lang="en-US" sz="4400" i="1" dirty="0" smtClean="0"/>
              <a:t>were</a:t>
            </a:r>
            <a:r>
              <a:rPr lang="en-US" sz="4400" dirty="0" smtClean="0"/>
              <a:t> silver, and the overlay of their capitals </a:t>
            </a:r>
            <a:r>
              <a:rPr lang="en-US" sz="4400" i="1" dirty="0" smtClean="0"/>
              <a:t>was</a:t>
            </a:r>
            <a:r>
              <a:rPr lang="en-US" sz="4400" dirty="0" smtClean="0"/>
              <a:t> silver; and all the pillars of the court had bands of silver.</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38:18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fontScale="92500" lnSpcReduction="10000"/>
          </a:bodyPr>
          <a:lstStyle/>
          <a:p>
            <a:pPr marL="852678" indent="-742950">
              <a:buFont typeface="+mj-lt"/>
              <a:buAutoNum type="arabicParenR" startAt="18"/>
            </a:pPr>
            <a:r>
              <a:rPr lang="en-US" sz="4400" dirty="0" smtClean="0"/>
              <a:t>The screen for the gate of the court </a:t>
            </a:r>
            <a:r>
              <a:rPr lang="en-US" sz="4400" i="1" dirty="0" smtClean="0"/>
              <a:t>was</a:t>
            </a:r>
            <a:r>
              <a:rPr lang="en-US" sz="4400" dirty="0" smtClean="0"/>
              <a:t> woven of blue, purple, and scarlet </a:t>
            </a:r>
            <a:r>
              <a:rPr lang="en-US" sz="4400" i="1" dirty="0" smtClean="0"/>
              <a:t>thread,</a:t>
            </a:r>
            <a:r>
              <a:rPr lang="en-US" sz="4400" dirty="0" smtClean="0"/>
              <a:t> and of fine woven linen. The length </a:t>
            </a:r>
            <a:r>
              <a:rPr lang="en-US" sz="4400" i="1" dirty="0" smtClean="0"/>
              <a:t>was</a:t>
            </a:r>
            <a:r>
              <a:rPr lang="en-US" sz="4400" dirty="0" smtClean="0"/>
              <a:t> twenty cubits, and the height along its width </a:t>
            </a:r>
            <a:r>
              <a:rPr lang="en-US" sz="4400" i="1" dirty="0" smtClean="0"/>
              <a:t>was</a:t>
            </a:r>
            <a:r>
              <a:rPr lang="en-US" sz="4400" dirty="0" smtClean="0"/>
              <a:t> five cubits, corresponding to the hangings of the court.</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38:19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19"/>
            </a:pPr>
            <a:r>
              <a:rPr lang="en-US" sz="4400" dirty="0" smtClean="0"/>
              <a:t>And </a:t>
            </a:r>
            <a:r>
              <a:rPr lang="en-US" sz="4400" i="1" dirty="0" smtClean="0"/>
              <a:t>there were</a:t>
            </a:r>
            <a:r>
              <a:rPr lang="en-US" sz="4400" dirty="0" smtClean="0"/>
              <a:t> four pillars </a:t>
            </a:r>
            <a:r>
              <a:rPr lang="en-US" sz="4400" i="1" dirty="0" smtClean="0"/>
              <a:t>with</a:t>
            </a:r>
            <a:r>
              <a:rPr lang="en-US" sz="4400" dirty="0" smtClean="0"/>
              <a:t> their four sockets of bronze; their hooks </a:t>
            </a:r>
            <a:r>
              <a:rPr lang="en-US" sz="4400" i="1" dirty="0" smtClean="0"/>
              <a:t>were</a:t>
            </a:r>
            <a:r>
              <a:rPr lang="en-US" sz="4400" dirty="0" smtClean="0"/>
              <a:t> silver, and the overlay of their capitals and their bands </a:t>
            </a:r>
            <a:r>
              <a:rPr lang="en-US" sz="4400" i="1" dirty="0" smtClean="0"/>
              <a:t>was</a:t>
            </a:r>
            <a:r>
              <a:rPr lang="en-US" sz="4400" dirty="0" smtClean="0"/>
              <a:t> silver.</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38:20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marL="852678" indent="-742950">
              <a:buFont typeface="+mj-lt"/>
              <a:buAutoNum type="arabicParenR" startAt="20"/>
            </a:pPr>
            <a:r>
              <a:rPr lang="en-US" sz="4400" dirty="0" smtClean="0"/>
              <a:t>All the pegs of the tabernacle, and of the court all around, </a:t>
            </a:r>
            <a:r>
              <a:rPr lang="en-US" sz="4400" i="1" dirty="0" smtClean="0"/>
              <a:t>were</a:t>
            </a:r>
            <a:r>
              <a:rPr lang="en-US" sz="4400" dirty="0" smtClean="0"/>
              <a:t> bronze.</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Exodus </a:t>
            </a:r>
            <a:r>
              <a:rPr lang="en-US" dirty="0" smtClean="0"/>
              <a:t>38:21 </a:t>
            </a:r>
            <a:r>
              <a:rPr lang="en-US" dirty="0" smtClean="0"/>
              <a:t>(NKJV)</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marL="852678" indent="-742950">
              <a:buFont typeface="+mj-lt"/>
              <a:buAutoNum type="arabicParenR" startAt="21"/>
            </a:pPr>
            <a:r>
              <a:rPr lang="en-US" sz="4400" dirty="0" smtClean="0"/>
              <a:t>This is the inventory of the tabernacle, the tabernacle of the Testimony, which was counted according to the commandment of Moses, for the service of the Levites, by the hand of </a:t>
            </a:r>
            <a:r>
              <a:rPr lang="en-US" sz="4400" dirty="0" err="1" smtClean="0"/>
              <a:t>Ithamar</a:t>
            </a:r>
            <a:r>
              <a:rPr lang="en-US" sz="4400" dirty="0" smtClean="0"/>
              <a:t>, son of Aaron the priest.</a:t>
            </a:r>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249</TotalTime>
  <Words>578</Words>
  <Application>Microsoft Office PowerPoint</Application>
  <PresentationFormat>On-screen Show (4:3)</PresentationFormat>
  <Paragraphs>71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That I May Dwell Among Them God’s Tent of Meeting</vt:lpstr>
      <vt:lpstr>Exodus 26:19 (NKJV)</vt:lpstr>
      <vt:lpstr>Exodus 38:15 (NKJV)</vt:lpstr>
      <vt:lpstr>Exodus 38:16 (NKJV)</vt:lpstr>
      <vt:lpstr>Exodus 38:17 (NKJV)</vt:lpstr>
      <vt:lpstr>Exodus 38:18 (NKJV)</vt:lpstr>
      <vt:lpstr>Exodus 38:19 (NKJV)</vt:lpstr>
      <vt:lpstr>Exodus 38:20 (NKJV)</vt:lpstr>
      <vt:lpstr>Exodus 38:21 (NKJV)</vt:lpstr>
      <vt:lpstr>Exodus 38:22 (NKJV)</vt:lpstr>
      <vt:lpstr>Exodus 38:23 (NKJV)</vt:lpstr>
      <vt:lpstr>Exodus 38:24 (NKJV)</vt:lpstr>
      <vt:lpstr>Exodus 38:25 (NKJV)</vt:lpstr>
      <vt:lpstr>Exodus 38:26 (NKJV)</vt:lpstr>
      <vt:lpstr>Exodus 38:27 (NKJV)</vt:lpstr>
      <vt:lpstr>Exodus 38:28 (NKJV)</vt:lpstr>
      <vt:lpstr>Exodus 38:29 (NKJV)</vt:lpstr>
      <vt:lpstr>Exodus 38:30 (NKJV)</vt:lpstr>
      <vt:lpstr>The Foundation</vt:lpstr>
      <vt:lpstr>Slide 20</vt:lpstr>
      <vt:lpstr>Slide 21</vt:lpstr>
      <vt:lpstr>The Boards  vs. 15-30</vt:lpstr>
      <vt:lpstr>Slide 23</vt:lpstr>
      <vt:lpstr>Slide 24</vt:lpstr>
      <vt:lpstr>The Curtains</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Is Not Final</dc:title>
  <dc:creator>Paul Young</dc:creator>
  <cp:lastModifiedBy>xeon</cp:lastModifiedBy>
  <cp:revision>44</cp:revision>
  <dcterms:created xsi:type="dcterms:W3CDTF">2010-07-25T03:46:06Z</dcterms:created>
  <dcterms:modified xsi:type="dcterms:W3CDTF">2016-11-13T17:00:00Z</dcterms:modified>
</cp:coreProperties>
</file>