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Raleway SemiBold"/>
      <p:regular r:id="rId26"/>
      <p:bold r:id="rId27"/>
      <p:italic r:id="rId28"/>
      <p:boldItalic r:id="rId29"/>
    </p:embeddedFont>
    <p:embeddedFont>
      <p:font typeface="Raleway ExtraBold"/>
      <p:bold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Karl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SemiBold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RalewaySemiBold-italic.fntdata"/><Relationship Id="rId27" Type="http://schemas.openxmlformats.org/officeDocument/2006/relationships/font" Target="fonts/Raleway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ExtraBold-boldItalic.fntdata"/><Relationship Id="rId30" Type="http://schemas.openxmlformats.org/officeDocument/2006/relationships/font" Target="fonts/RalewayExtraBold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Karla-bold.fntdata"/><Relationship Id="rId14" Type="http://schemas.openxmlformats.org/officeDocument/2006/relationships/slide" Target="slides/slide10.xml"/><Relationship Id="rId36" Type="http://schemas.openxmlformats.org/officeDocument/2006/relationships/font" Target="fonts/Karla-regular.fntdata"/><Relationship Id="rId17" Type="http://schemas.openxmlformats.org/officeDocument/2006/relationships/slide" Target="slides/slide13.xml"/><Relationship Id="rId39" Type="http://schemas.openxmlformats.org/officeDocument/2006/relationships/font" Target="fonts/Karla-boldItalic.fntdata"/><Relationship Id="rId16" Type="http://schemas.openxmlformats.org/officeDocument/2006/relationships/slide" Target="slides/slide12.xml"/><Relationship Id="rId38" Type="http://schemas.openxmlformats.org/officeDocument/2006/relationships/font" Target="fonts/Karla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1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0" i="0" sz="7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64" name="Google Shape;64;p12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69" name="Google Shape;69;p1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34" name="Google Shape;34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41" name="Google Shape;41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47" name="Google Shape;47;p9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53" name="Google Shape;53;p10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10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▸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LrJ2Z3texMg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urveymonkey.com/r/BikeSafety202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06125" y="2681400"/>
            <a:ext cx="4648200" cy="19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BICYCLE </a:t>
            </a:r>
            <a:r>
              <a:rPr lang="en" sz="3600">
                <a:solidFill>
                  <a:srgbClr val="FF0000"/>
                </a:solidFill>
              </a:rPr>
              <a:t>SAFETY</a:t>
            </a:r>
            <a:r>
              <a:rPr lang="en" sz="3600"/>
              <a:t> AND HELMET USE</a:t>
            </a:r>
            <a:endParaRPr sz="3600"/>
          </a:p>
        </p:txBody>
      </p:sp>
      <p:grpSp>
        <p:nvGrpSpPr>
          <p:cNvPr id="77" name="Google Shape;77;p14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8" name="Google Shape;78;p14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7100264" y="3631553"/>
            <a:ext cx="1726773" cy="1004852"/>
            <a:chOff x="531800" y="5071350"/>
            <a:chExt cx="529750" cy="292900"/>
          </a:xfrm>
        </p:grpSpPr>
        <p:sp>
          <p:nvSpPr>
            <p:cNvPr id="86" name="Google Shape;86;p14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164800" cy="14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-7075" y="-14150"/>
            <a:ext cx="3912300" cy="5228400"/>
          </a:xfrm>
          <a:prstGeom prst="rect">
            <a:avLst/>
          </a:prstGeom>
          <a:solidFill>
            <a:srgbClr val="0391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30850" y="255250"/>
            <a:ext cx="38841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Helmet Rules</a:t>
            </a:r>
            <a:endParaRPr b="0" i="0" sz="3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3905225" y="-52625"/>
            <a:ext cx="1576200" cy="5266800"/>
          </a:xfrm>
          <a:prstGeom prst="rtTriangle">
            <a:avLst/>
          </a:prstGeom>
          <a:solidFill>
            <a:srgbClr val="0391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B45F0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99050" y="1268125"/>
            <a:ext cx="39477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</a:t>
            </a:r>
            <a:r>
              <a:rPr b="0" i="0" lang="en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. Always wear a properly fitted bicycle helmet to protect your head – every time you ride.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2</a:t>
            </a:r>
            <a:r>
              <a:rPr b="0" i="0" lang="en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.Helmets should sit comfortably on your head all the way around, follow the eyes, ears, mouth rules!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3</a:t>
            </a:r>
            <a:r>
              <a:rPr b="0" i="0" lang="en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.Always replace a helmet after a crash. Damages may not be visible, but the foam can lose its integrity.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F83CB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ctrTitle"/>
          </p:nvPr>
        </p:nvSpPr>
        <p:spPr>
          <a:xfrm>
            <a:off x="488875" y="1705350"/>
            <a:ext cx="31194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Other Safety </a:t>
            </a:r>
            <a:r>
              <a:rPr lang="en">
                <a:solidFill>
                  <a:srgbClr val="1F83CB"/>
                </a:solidFill>
              </a:rPr>
              <a:t>Tips</a:t>
            </a:r>
            <a:r>
              <a:rPr lang="en"/>
              <a:t> to follow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4643325" y="496225"/>
            <a:ext cx="4389300" cy="25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Karla"/>
              <a:buChar char="●"/>
            </a:pPr>
            <a:r>
              <a:rPr b="0" i="0" lang="en" sz="23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One rider per seat</a:t>
            </a:r>
            <a:endParaRPr b="0" i="0" sz="23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Karla"/>
              <a:buChar char="●"/>
            </a:pPr>
            <a:r>
              <a:rPr b="0" i="0" lang="en" sz="23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Ride on the sidewalk</a:t>
            </a:r>
            <a:endParaRPr b="0" i="0" sz="23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Karla"/>
              <a:buChar char="●"/>
            </a:pPr>
            <a:r>
              <a:rPr b="0" i="0" lang="en" sz="23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Wear bright colors when riding</a:t>
            </a:r>
            <a:endParaRPr b="0" i="0" sz="23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Karla"/>
              <a:buChar char="●"/>
            </a:pPr>
            <a:r>
              <a:rPr b="0" i="0" lang="en" sz="23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Always ride with an adult</a:t>
            </a:r>
            <a:endParaRPr b="0" i="0" sz="23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575" y="3054025"/>
            <a:ext cx="2232788" cy="2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574C4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202" name="Google Shape;202;p25"/>
          <p:cNvSpPr txBox="1"/>
          <p:nvPr/>
        </p:nvSpPr>
        <p:spPr>
          <a:xfrm>
            <a:off x="4617725" y="-292608"/>
            <a:ext cx="4834800" cy="1304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574C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Tip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5709500" y="1298700"/>
            <a:ext cx="6156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4617725" y="1128900"/>
            <a:ext cx="10917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5702425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6325100" y="1126850"/>
            <a:ext cx="3960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261500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664475" y="1764338"/>
            <a:ext cx="2998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574C4"/>
                </a:solidFill>
                <a:latin typeface="Karla"/>
                <a:ea typeface="Karla"/>
                <a:cs typeface="Karla"/>
                <a:sym typeface="Karla"/>
              </a:rPr>
              <a:t>Only One</a:t>
            </a:r>
            <a:r>
              <a:rPr b="0" i="0" lang="en" sz="3000" u="none" cap="none" strike="noStrike">
                <a:solidFill>
                  <a:srgbClr val="F4433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rider per seat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572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5"/>
          <p:cNvSpPr/>
          <p:nvPr/>
        </p:nvSpPr>
        <p:spPr>
          <a:xfrm rot="9735002">
            <a:off x="3342998" y="3040892"/>
            <a:ext cx="1483942" cy="491645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0574C4"/>
          </a:solidFill>
          <a:ln cap="flat" cmpd="sng" w="28575">
            <a:solidFill>
              <a:srgbClr val="006B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74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38" y="1126850"/>
            <a:ext cx="1718735" cy="32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8022090" y="-292608"/>
            <a:ext cx="104227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15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71F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217" name="Google Shape;217;p26"/>
          <p:cNvSpPr txBox="1"/>
          <p:nvPr/>
        </p:nvSpPr>
        <p:spPr>
          <a:xfrm>
            <a:off x="4686300" y="-243840"/>
            <a:ext cx="4766100" cy="125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3371FB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Tip</a:t>
            </a:r>
            <a:r>
              <a:rPr b="0" i="0" lang="en" sz="9600" u="none" cap="none" strike="noStrike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	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5709500" y="1298700"/>
            <a:ext cx="6156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4686300" y="1128900"/>
            <a:ext cx="10230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5702425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6325100" y="1126850"/>
            <a:ext cx="3960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6261500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2924400" y="1874100"/>
            <a:ext cx="43137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Ride on the</a:t>
            </a:r>
            <a:r>
              <a:rPr b="0" i="0" lang="en" sz="2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i="0" lang="en" sz="3000" u="none" cap="none" strike="noStrike">
                <a:solidFill>
                  <a:srgbClr val="3371FB"/>
                </a:solidFill>
                <a:latin typeface="Karla"/>
                <a:ea typeface="Karla"/>
                <a:cs typeface="Karla"/>
                <a:sym typeface="Karla"/>
              </a:rPr>
              <a:t>Sidewalk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650" y="937038"/>
            <a:ext cx="2180700" cy="32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7934717" y="-375796"/>
            <a:ext cx="1217019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15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522DE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231" name="Google Shape;231;p27"/>
          <p:cNvSpPr txBox="1"/>
          <p:nvPr/>
        </p:nvSpPr>
        <p:spPr>
          <a:xfrm>
            <a:off x="4704578" y="-294800"/>
            <a:ext cx="4857600" cy="122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6522DE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Tip 	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5709500" y="1298700"/>
            <a:ext cx="6156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4594850" y="1128900"/>
            <a:ext cx="11145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5702425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6325100" y="1126850"/>
            <a:ext cx="3960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261500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 rot="1455560">
            <a:off x="2125295" y="2627258"/>
            <a:ext cx="2704522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6522DE"/>
          </a:solidFill>
          <a:ln cap="flat" cmpd="sng" w="28575">
            <a:solidFill>
              <a:srgbClr val="6522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82125" y="1316738"/>
            <a:ext cx="53202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Wear </a:t>
            </a:r>
            <a:r>
              <a:rPr b="1" i="0" lang="en" sz="3000" u="none" cap="none" strike="noStrike">
                <a:solidFill>
                  <a:srgbClr val="6522DE"/>
                </a:solidFill>
                <a:latin typeface="Karla"/>
                <a:ea typeface="Karla"/>
                <a:cs typeface="Karla"/>
                <a:sym typeface="Karla"/>
              </a:rPr>
              <a:t>Bright colors</a:t>
            </a:r>
            <a:r>
              <a:rPr b="0" i="0" lang="en" sz="3000" u="none" cap="none" strike="noStrike">
                <a:solidFill>
                  <a:srgbClr val="6522DE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when riding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000" y="1470550"/>
            <a:ext cx="1609100" cy="35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7974802" y="-486946"/>
            <a:ext cx="113685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15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609E6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246" name="Google Shape;246;p28"/>
          <p:cNvSpPr txBox="1"/>
          <p:nvPr/>
        </p:nvSpPr>
        <p:spPr>
          <a:xfrm>
            <a:off x="4594850" y="-231648"/>
            <a:ext cx="2351950" cy="1243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D609E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Tip</a:t>
            </a:r>
            <a:r>
              <a:rPr b="0" i="0" lang="en" sz="9600" u="none" cap="none" strike="noStrike">
                <a:solidFill>
                  <a:srgbClr val="6522DE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	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5709500" y="1298700"/>
            <a:ext cx="6156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4594850" y="1128900"/>
            <a:ext cx="11145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5702425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6325100" y="1126850"/>
            <a:ext cx="3960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6261500" y="1128900"/>
            <a:ext cx="63600" cy="226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541625" y="1908150"/>
            <a:ext cx="36567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D609E6"/>
                </a:solidFill>
                <a:latin typeface="Karla"/>
                <a:ea typeface="Karla"/>
                <a:cs typeface="Karla"/>
                <a:sym typeface="Karla"/>
              </a:rPr>
              <a:t>Always</a:t>
            </a:r>
            <a:r>
              <a:rPr b="0" i="0" lang="en" sz="3000" u="none" cap="none" strike="noStrike">
                <a:solidFill>
                  <a:srgbClr val="6522DE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ride </a:t>
            </a:r>
            <a:endParaRPr b="0" i="0" sz="30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with an adult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7351" y="1525200"/>
            <a:ext cx="2118100" cy="314761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7924277" y="-336848"/>
            <a:ext cx="12379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15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34D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273811" y="460320"/>
            <a:ext cx="595868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brain is like this egg.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 how the helmet keeps it </a:t>
            </a:r>
            <a:r>
              <a:rPr b="0" i="0" lang="en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safe</a:t>
            </a: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 rot="1455560">
            <a:off x="262501" y="2135497"/>
            <a:ext cx="2087559" cy="692466"/>
          </a:xfrm>
          <a:prstGeom prst="rightArrow">
            <a:avLst>
              <a:gd fmla="val 39904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gg drop (helmet test)" id="261" name="Google Shape;2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8899" y="1414427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 rot="1406176">
            <a:off x="273811" y="2196212"/>
            <a:ext cx="2115088" cy="571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171717"/>
                </a:solidFill>
                <a:latin typeface="Karla"/>
                <a:ea typeface="Karla"/>
                <a:cs typeface="Karla"/>
                <a:sym typeface="Karla"/>
              </a:rPr>
              <a:t>Click here!</a:t>
            </a:r>
            <a:endParaRPr b="0" i="0" sz="1800" u="none" cap="none" strike="noStrike">
              <a:solidFill>
                <a:srgbClr val="171717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47BC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268" name="Google Shape;268;p30"/>
          <p:cNvSpPr txBox="1"/>
          <p:nvPr/>
        </p:nvSpPr>
        <p:spPr>
          <a:xfrm>
            <a:off x="754350" y="1818000"/>
            <a:ext cx="76353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sng" cap="none" strike="noStrike">
                <a:solidFill>
                  <a:schemeClr val="hlink"/>
                </a:solidFill>
                <a:latin typeface="Raleway ExtraBold"/>
                <a:ea typeface="Raleway ExtraBold"/>
                <a:cs typeface="Raleway ExtraBold"/>
                <a:sym typeface="Raleway ExtraBold"/>
                <a:hlinkClick r:id="rId3"/>
              </a:rPr>
              <a:t>Quiz time</a:t>
            </a:r>
            <a:endParaRPr b="0" i="0" sz="115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9" name="Google Shape;269;p30"/>
          <p:cNvSpPr/>
          <p:nvPr/>
        </p:nvSpPr>
        <p:spPr>
          <a:xfrm flipH="1" rot="10800000">
            <a:off x="737565" y="3427967"/>
            <a:ext cx="5921400" cy="50700"/>
          </a:xfrm>
          <a:prstGeom prst="rect">
            <a:avLst/>
          </a:prstGeom>
          <a:solidFill>
            <a:srgbClr val="EE47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/>
          <p:nvPr/>
        </p:nvSpPr>
        <p:spPr>
          <a:xfrm rot="8245217">
            <a:off x="5737135" y="1164023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/>
          <p:nvPr/>
        </p:nvSpPr>
        <p:spPr>
          <a:xfrm rot="5400000">
            <a:off x="3076686" y="1184004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/>
          <p:nvPr/>
        </p:nvSpPr>
        <p:spPr>
          <a:xfrm rot="2941665">
            <a:off x="437933" y="1192936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0"/>
          <p:cNvSpPr/>
          <p:nvPr/>
        </p:nvSpPr>
        <p:spPr>
          <a:xfrm rot="-3462667">
            <a:off x="384619" y="4014020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0"/>
          <p:cNvSpPr/>
          <p:nvPr/>
        </p:nvSpPr>
        <p:spPr>
          <a:xfrm rot="-5400000">
            <a:off x="3076685" y="4039702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/>
          <p:nvPr/>
        </p:nvSpPr>
        <p:spPr>
          <a:xfrm rot="-8311173">
            <a:off x="5857396" y="4014019"/>
            <a:ext cx="1243160" cy="491699"/>
          </a:xfrm>
          <a:prstGeom prst="rightArrow">
            <a:avLst>
              <a:gd fmla="val 39904" name="adj1"/>
              <a:gd fmla="val 50000" name="adj2"/>
            </a:avLst>
          </a:prstGeom>
          <a:solidFill>
            <a:srgbClr val="EE47BD"/>
          </a:solidFill>
          <a:ln cap="flat" cmpd="sng" w="28575">
            <a:solidFill>
              <a:srgbClr val="00BC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5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433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ctrTitle"/>
          </p:nvPr>
        </p:nvSpPr>
        <p:spPr>
          <a:xfrm>
            <a:off x="685800" y="1330100"/>
            <a:ext cx="49599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</a:pPr>
            <a:r>
              <a:rPr b="1" i="0" lang="en" sz="2400" u="none" cap="none" strike="noStrik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Getting on a bicycle?</a:t>
            </a:r>
            <a:endParaRPr b="1" i="0" sz="2400" u="none" cap="none" strike="noStrike">
              <a:solidFill>
                <a:srgbClr val="F443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>
            <p:ph idx="4294967295" type="subTitle"/>
          </p:nvPr>
        </p:nvSpPr>
        <p:spPr>
          <a:xfrm>
            <a:off x="685800" y="2714986"/>
            <a:ext cx="49599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First step, pick up your helmet.</a:t>
            </a:r>
            <a:endParaRPr b="0" i="0" sz="3600" u="none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7677" y="2860700"/>
            <a:ext cx="2188723" cy="214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00044">
            <a:off x="6110965" y="3263846"/>
            <a:ext cx="714498" cy="67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7827" y="3911550"/>
            <a:ext cx="2048374" cy="11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3277" y="106700"/>
            <a:ext cx="2530801" cy="26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1E6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000"/>
              <a:t>WHAT IS A </a:t>
            </a:r>
            <a:r>
              <a:rPr lang="en" sz="3000">
                <a:solidFill>
                  <a:srgbClr val="E91E63"/>
                </a:solidFill>
              </a:rPr>
              <a:t>HELMET ? </a:t>
            </a:r>
            <a:endParaRPr sz="3000">
              <a:solidFill>
                <a:srgbClr val="E91E63"/>
              </a:solidFill>
            </a:endParaRPr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7000" y="1664550"/>
            <a:ext cx="2046500" cy="20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261775" y="1965300"/>
            <a:ext cx="6480600" cy="2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helmet is more 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 just a cool 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hat! It’s a piece of 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protective gear 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worn to keep your head safe 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while biking.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1109" y="275450"/>
            <a:ext cx="1400891" cy="20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680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75" y="297150"/>
            <a:ext cx="6459450" cy="43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436473" y="540845"/>
            <a:ext cx="1660500" cy="609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7473" y="544639"/>
            <a:ext cx="65100" cy="38916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819319" y="542755"/>
            <a:ext cx="1660500" cy="609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414507" y="544639"/>
            <a:ext cx="65100" cy="38916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07473" y="4375078"/>
            <a:ext cx="6072000" cy="609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1599" y="99112"/>
            <a:ext cx="1052904" cy="102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25" y="292800"/>
            <a:ext cx="2755401" cy="235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 flipH="1" rot="2700000">
            <a:off x="2538272" y="2041114"/>
            <a:ext cx="1380555" cy="491722"/>
          </a:xfrm>
          <a:prstGeom prst="rightArrow">
            <a:avLst>
              <a:gd fmla="val 39904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rgbClr val="DA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306450" y="2752150"/>
            <a:ext cx="4025700" cy="1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068325" y="2741075"/>
            <a:ext cx="63957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helmets </a:t>
            </a:r>
            <a:r>
              <a:rPr b="1" i="0" lang="en" sz="3600" u="none" cap="none" strike="noStrike">
                <a:solidFill>
                  <a:srgbClr val="FF9800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to </a:t>
            </a:r>
            <a:r>
              <a:rPr b="1" i="0" lang="en" sz="3600" u="none" cap="none" strike="noStrike">
                <a:solidFill>
                  <a:srgbClr val="FF9800"/>
                </a:solidFill>
                <a:latin typeface="Montserrat"/>
                <a:ea typeface="Montserrat"/>
                <a:cs typeface="Montserrat"/>
                <a:sym typeface="Montserrat"/>
              </a:rPr>
              <a:t>protect</a:t>
            </a: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your </a:t>
            </a:r>
            <a:r>
              <a:rPr b="1" i="0" lang="en" sz="3600" u="none" cap="none" strike="noStrike">
                <a:solidFill>
                  <a:srgbClr val="FF9800"/>
                </a:solidFill>
                <a:latin typeface="Montserrat"/>
                <a:ea typeface="Montserrat"/>
                <a:cs typeface="Montserrat"/>
                <a:sym typeface="Montserrat"/>
              </a:rPr>
              <a:t>brain</a:t>
            </a: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it can't do that if it's </a:t>
            </a:r>
            <a:r>
              <a:rPr b="1" i="0" lang="en" sz="3600" u="none" cap="none" strike="noStrike">
                <a:solidFill>
                  <a:srgbClr val="FF9800"/>
                </a:solidFill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b="1" i="0" lang="en" sz="3600" u="none" cap="none" strike="noStrike">
                <a:solidFill>
                  <a:srgbClr val="FF9800"/>
                </a:solidFill>
                <a:latin typeface="Montserrat"/>
                <a:ea typeface="Montserrat"/>
                <a:cs typeface="Montserrat"/>
                <a:sym typeface="Montserrat"/>
              </a:rPr>
              <a:t>right</a:t>
            </a:r>
            <a:endParaRPr b="0" i="0" sz="1400" u="none" cap="none" strike="noStrike">
              <a:solidFill>
                <a:srgbClr val="FF98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7549" y="193750"/>
            <a:ext cx="1225300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1683" y="474101"/>
            <a:ext cx="897052" cy="7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6050" y="489200"/>
            <a:ext cx="2970350" cy="28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6148150" y="665050"/>
            <a:ext cx="2437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Correct	         Incorrect</a:t>
            </a:r>
            <a:endParaRPr b="0" i="0" sz="1400" u="none" cap="none" strike="noStrike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99050" y="49525"/>
            <a:ext cx="49314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to properly wear a Helmet </a:t>
            </a:r>
            <a:endParaRPr b="0" i="0" sz="3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4700" y="1399300"/>
            <a:ext cx="3685754" cy="35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2752150" y="4733150"/>
            <a:ext cx="933900" cy="23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68350" l="0" r="67903" t="0"/>
          <a:stretch/>
        </p:blipFill>
        <p:spPr>
          <a:xfrm>
            <a:off x="176850" y="155650"/>
            <a:ext cx="2525775" cy="311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382050" y="3267700"/>
            <a:ext cx="54477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</a:rPr>
              <a:t>Eyes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b="0" i="0" lang="en" sz="1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Put the helmet on your head. Look up. You should see the bottom rim of the helmet. 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70087" l="1344" r="70750" t="0"/>
          <a:stretch/>
        </p:blipFill>
        <p:spPr>
          <a:xfrm>
            <a:off x="382050" y="275925"/>
            <a:ext cx="2228599" cy="29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3799250" y="-400613"/>
            <a:ext cx="5653200" cy="1353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CDDC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Rule</a:t>
            </a:r>
            <a:r>
              <a:rPr b="0" i="0" lang="en" sz="9600" u="none" cap="none" strike="noStrike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 </a:t>
            </a:r>
            <a:r>
              <a:rPr b="0" i="0" lang="en" sz="96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20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3548466" y="1322458"/>
            <a:ext cx="32898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68350" l="0" r="67903" t="0"/>
          <a:stretch/>
        </p:blipFill>
        <p:spPr>
          <a:xfrm>
            <a:off x="176850" y="155650"/>
            <a:ext cx="2525775" cy="311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35280" l="2536" r="69158" t="35269"/>
          <a:stretch/>
        </p:blipFill>
        <p:spPr>
          <a:xfrm>
            <a:off x="385550" y="291175"/>
            <a:ext cx="2225100" cy="2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382050" y="3267700"/>
            <a:ext cx="5532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Ears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b="0" i="0" lang="en" sz="3000" u="none" cap="none" strike="noStrike">
                <a:solidFill>
                  <a:srgbClr val="F4433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Make sure the straps form a ‘V’ under your ears when buckled. The straps should be a little tight but comfortable.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572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35669" l="1575" r="70568" t="34600"/>
          <a:stretch/>
        </p:blipFill>
        <p:spPr>
          <a:xfrm>
            <a:off x="385550" y="291175"/>
            <a:ext cx="2225100" cy="2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811442" y="-497675"/>
            <a:ext cx="56532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Rule</a:t>
            </a:r>
            <a:r>
              <a:rPr b="0" i="0" lang="en" sz="9600" u="none" cap="none" strike="noStrike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 </a:t>
            </a:r>
            <a:r>
              <a:rPr b="0" i="0" lang="en" sz="96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20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3572850" y="1249306"/>
            <a:ext cx="32898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CAF5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68350" l="0" r="67903" t="0"/>
          <a:stretch/>
        </p:blipFill>
        <p:spPr>
          <a:xfrm>
            <a:off x="176850" y="155650"/>
            <a:ext cx="2525775" cy="311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35280" l="2536" r="69158" t="35269"/>
          <a:stretch/>
        </p:blipFill>
        <p:spPr>
          <a:xfrm>
            <a:off x="385550" y="291175"/>
            <a:ext cx="2225100" cy="2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382050" y="3267700"/>
            <a:ext cx="58722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CAF50"/>
                </a:solidFill>
                <a:latin typeface="Karla"/>
                <a:ea typeface="Karla"/>
                <a:cs typeface="Karla"/>
                <a:sym typeface="Karla"/>
              </a:rPr>
              <a:t>Mouth</a:t>
            </a:r>
            <a:r>
              <a:rPr b="0" i="0" lang="en" sz="30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b="0" i="0" lang="en" sz="3000" u="none" cap="none" strike="noStrike">
                <a:solidFill>
                  <a:srgbClr val="F4433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Open your mouth as wide as you can. Does the helmet hug your head? If not. tighten the straps. Your chin strap should hug your chin.</a:t>
            </a:r>
            <a:endParaRPr b="0" i="0" sz="2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572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b="35669" l="1575" r="70568" t="34600"/>
          <a:stretch/>
        </p:blipFill>
        <p:spPr>
          <a:xfrm>
            <a:off x="385550" y="291175"/>
            <a:ext cx="2225100" cy="28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 b="1157" l="1307" r="70681" t="69059"/>
          <a:stretch/>
        </p:blipFill>
        <p:spPr>
          <a:xfrm>
            <a:off x="385550" y="291175"/>
            <a:ext cx="2225100" cy="2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3578906" y="1151770"/>
            <a:ext cx="3289800" cy="56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614777" y="-497675"/>
            <a:ext cx="56532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4CAF5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Rule</a:t>
            </a:r>
            <a:r>
              <a:rPr b="0" i="0" lang="en" sz="9600" u="none" cap="none" strike="noStrike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	</a:t>
            </a:r>
            <a:r>
              <a:rPr b="0" i="0" lang="en" sz="96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#</a:t>
            </a:r>
            <a:r>
              <a:rPr b="0" i="0" lang="en" sz="12000" u="none" cap="none" strike="noStrik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</a:t>
            </a:r>
            <a:endParaRPr b="0" i="0" sz="12000" u="none" cap="none" strike="noStrike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