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0" r:id="rId4"/>
    <p:sldId id="259" r:id="rId5"/>
    <p:sldId id="258" r:id="rId6"/>
    <p:sldId id="263" r:id="rId7"/>
    <p:sldId id="264" r:id="rId8"/>
    <p:sldId id="265" r:id="rId9"/>
    <p:sldId id="262" r:id="rId10"/>
    <p:sldId id="267" r:id="rId11"/>
    <p:sldId id="268" r:id="rId12"/>
    <p:sldId id="261"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7833" autoAdjust="0"/>
  </p:normalViewPr>
  <p:slideViewPr>
    <p:cSldViewPr snapToGrid="0">
      <p:cViewPr varScale="1">
        <p:scale>
          <a:sx n="101" d="100"/>
          <a:sy n="101" d="100"/>
        </p:scale>
        <p:origin x="7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Active Website Subscription</c:v>
                </c:pt>
              </c:strCache>
            </c:strRef>
          </c:tx>
          <c:spPr>
            <a:gradFill>
              <a:gsLst>
                <a:gs pos="100000">
                  <a:schemeClr val="accent1">
                    <a:alpha val="0"/>
                  </a:schemeClr>
                </a:gs>
                <a:gs pos="50000">
                  <a:schemeClr val="accent1"/>
                </a:gs>
              </a:gsLst>
              <a:lin ang="5400000" scaled="0"/>
            </a:gradFill>
            <a:ln>
              <a:noFill/>
            </a:ln>
            <a:effectLst/>
            <a:sp3d/>
          </c:spPr>
          <c:invertIfNegative val="0"/>
          <c:cat>
            <c:strRef>
              <c:f>Sheet1!$A$2:$A$5</c:f>
              <c:strCache>
                <c:ptCount val="3"/>
                <c:pt idx="0">
                  <c:v>SB2</c:v>
                </c:pt>
                <c:pt idx="1">
                  <c:v>SB3</c:v>
                </c:pt>
                <c:pt idx="2">
                  <c:v>SB4</c:v>
                </c:pt>
              </c:strCache>
            </c:strRef>
          </c:cat>
          <c:val>
            <c:numRef>
              <c:f>Sheet1!$B$2:$B$5</c:f>
              <c:numCache>
                <c:formatCode>General</c:formatCode>
                <c:ptCount val="4"/>
                <c:pt idx="0">
                  <c:v>1.4</c:v>
                </c:pt>
                <c:pt idx="1">
                  <c:v>0.7</c:v>
                </c:pt>
                <c:pt idx="2">
                  <c:v>0.4</c:v>
                </c:pt>
              </c:numCache>
            </c:numRef>
          </c:val>
          <c:extLst>
            <c:ext xmlns:c16="http://schemas.microsoft.com/office/drawing/2014/chart" uri="{C3380CC4-5D6E-409C-BE32-E72D297353CC}">
              <c16:uniqueId val="{00000000-CD8D-4B34-8410-7E933450AD79}"/>
            </c:ext>
          </c:extLst>
        </c:ser>
        <c:dLbls>
          <c:showLegendKey val="0"/>
          <c:showVal val="0"/>
          <c:showCatName val="0"/>
          <c:showSerName val="0"/>
          <c:showPercent val="0"/>
          <c:showBubbleSize val="0"/>
        </c:dLbls>
        <c:gapWidth val="150"/>
        <c:gapDepth val="0"/>
        <c:shape val="box"/>
        <c:axId val="579776792"/>
        <c:axId val="579776136"/>
        <c:axId val="0"/>
      </c:bar3DChart>
      <c:catAx>
        <c:axId val="579776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776136"/>
        <c:crosses val="autoZero"/>
        <c:auto val="1"/>
        <c:lblAlgn val="ctr"/>
        <c:lblOffset val="100"/>
        <c:noMultiLvlLbl val="0"/>
      </c:catAx>
      <c:valAx>
        <c:axId val="57977613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77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E3E60-6B90-433A-845C-82C68A252821}" type="datetimeFigureOut">
              <a:rPr lang="en-US" smtClean="0"/>
              <a:t>8/16/2020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5EA6D-DF21-42E0-938B-3C7C36C8CA83}" type="slidenum">
              <a:rPr lang="en-US" smtClean="0"/>
              <a:t>‹#›</a:t>
            </a:fld>
            <a:endParaRPr lang="en-US"/>
          </a:p>
        </p:txBody>
      </p:sp>
    </p:spTree>
    <p:extLst>
      <p:ext uri="{BB962C8B-B14F-4D97-AF65-F5344CB8AC3E}">
        <p14:creationId xmlns:p14="http://schemas.microsoft.com/office/powerpoint/2010/main" val="267632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Bodoni MT Black" panose="02070A03080606020203" pitchFamily="18" charset="0"/>
                <a:ea typeface="+mn-ea"/>
                <a:cs typeface="+mn-cs"/>
              </a:rPr>
              <a:t>Only use the admin tool for status updates.  In addition, when we walk customers through the brief and they submit, but realize they missed something, immediately use the admin board to update the brief they just submitted.  </a:t>
            </a:r>
          </a:p>
          <a:p>
            <a:endParaRPr lang="en-US" dirty="0"/>
          </a:p>
        </p:txBody>
      </p:sp>
      <p:sp>
        <p:nvSpPr>
          <p:cNvPr id="4" name="Slide Number Placeholder 3"/>
          <p:cNvSpPr>
            <a:spLocks noGrp="1"/>
          </p:cNvSpPr>
          <p:nvPr>
            <p:ph type="sldNum" sz="quarter" idx="10"/>
          </p:nvPr>
        </p:nvSpPr>
        <p:spPr/>
        <p:txBody>
          <a:bodyPr/>
          <a:lstStyle/>
          <a:p>
            <a:fld id="{6765EA6D-DF21-42E0-938B-3C7C36C8CA83}" type="slidenum">
              <a:rPr lang="en-US" smtClean="0"/>
              <a:t>11</a:t>
            </a:fld>
            <a:endParaRPr lang="en-US"/>
          </a:p>
        </p:txBody>
      </p:sp>
    </p:spTree>
    <p:extLst>
      <p:ext uri="{BB962C8B-B14F-4D97-AF65-F5344CB8AC3E}">
        <p14:creationId xmlns:p14="http://schemas.microsoft.com/office/powerpoint/2010/main" val="3788433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bywebsiterecreation.co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www.vpcustomercare.com/vp/manager/digital/SubscriptionProductOrderer.aspx" TargetMode="External"/><Relationship Id="rId2" Type="http://schemas.openxmlformats.org/officeDocument/2006/relationships/slide" Target="slide1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staprint.co1.qualtrics.com/jfe/form/SV_6Rm9WsZls20nfUN"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dmin.designservices.digital.vistaprin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DIFY </a:t>
            </a:r>
            <a:br>
              <a:rPr lang="en-US" dirty="0"/>
            </a:br>
            <a:r>
              <a:rPr lang="en-US" dirty="0"/>
              <a:t>Website Recreation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9770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83593"/>
            <a:ext cx="8610600" cy="1293028"/>
          </a:xfrm>
        </p:spPr>
        <p:txBody>
          <a:bodyPr/>
          <a:lstStyle/>
          <a:p>
            <a:r>
              <a:rPr lang="en-US" b="1" u="sng" dirty="0"/>
              <a:t>Steps to access customer builder</a:t>
            </a:r>
            <a:endParaRPr lang="en-US" dirty="0"/>
          </a:p>
        </p:txBody>
      </p:sp>
      <p:sp>
        <p:nvSpPr>
          <p:cNvPr id="3" name="Content Placeholder 2"/>
          <p:cNvSpPr>
            <a:spLocks noGrp="1"/>
          </p:cNvSpPr>
          <p:nvPr>
            <p:ph idx="1"/>
          </p:nvPr>
        </p:nvSpPr>
        <p:spPr>
          <a:xfrm>
            <a:off x="0" y="2054086"/>
            <a:ext cx="12192000" cy="4803913"/>
          </a:xfrm>
        </p:spPr>
        <p:txBody>
          <a:bodyPr/>
          <a:lstStyle/>
          <a:p>
            <a:pPr lvl="0"/>
            <a:r>
              <a:rPr lang="en-US" sz="1800" dirty="0"/>
              <a:t>Click on the blue square in the “Details” column for the appropriate job</a:t>
            </a:r>
          </a:p>
          <a:p>
            <a:pPr lvl="0"/>
            <a:r>
              <a:rPr lang="en-US" sz="1800" dirty="0"/>
              <a:t>Note: in actions group, you can view the customer’s brief as well</a:t>
            </a:r>
          </a:p>
          <a:p>
            <a:pPr lvl="0"/>
            <a:r>
              <a:rPr lang="en-US" sz="1800" dirty="0"/>
              <a:t>Click “Open SiteBuilder” button</a:t>
            </a:r>
          </a:p>
          <a:p>
            <a:pPr lvl="0"/>
            <a:r>
              <a:rPr lang="en-US" sz="1800" dirty="0"/>
              <a:t>This will log you in to the appropriate builder assigned to the job</a:t>
            </a:r>
          </a:p>
          <a:p>
            <a:pPr lvl="0"/>
            <a:endParaRPr lang="en-US" sz="1800" dirty="0"/>
          </a:p>
          <a:p>
            <a:pPr marL="0" lvl="0" indent="0">
              <a:buNone/>
            </a:pPr>
            <a:r>
              <a:rPr lang="en-US" sz="1800" dirty="0"/>
              <a:t>There will be instances where the customer calls in after to add information and or an image. Agents are expected to add the info for the customer by entering the builder </a:t>
            </a:r>
            <a:r>
              <a:rPr lang="en-US" sz="1800" b="1" dirty="0">
                <a:solidFill>
                  <a:srgbClr val="FFFF00"/>
                </a:solidFill>
              </a:rPr>
              <a:t>DO NOT PUBLISH</a:t>
            </a:r>
          </a:p>
          <a:p>
            <a:endParaRPr lang="en-US" dirty="0"/>
          </a:p>
        </p:txBody>
      </p:sp>
    </p:spTree>
    <p:extLst>
      <p:ext uri="{BB962C8B-B14F-4D97-AF65-F5344CB8AC3E}">
        <p14:creationId xmlns:p14="http://schemas.microsoft.com/office/powerpoint/2010/main" val="3136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25" y="259548"/>
            <a:ext cx="8610600" cy="1293028"/>
          </a:xfrm>
        </p:spPr>
        <p:txBody>
          <a:bodyPr>
            <a:normAutofit/>
          </a:bodyPr>
          <a:lstStyle/>
          <a:p>
            <a:r>
              <a:rPr lang="en-US" sz="3200" b="1" u="sng" dirty="0"/>
              <a:t>Completing Design Work (and subsequent revisions)</a:t>
            </a:r>
            <a:endParaRPr lang="en-US" sz="3200" dirty="0"/>
          </a:p>
        </p:txBody>
      </p:sp>
      <p:sp>
        <p:nvSpPr>
          <p:cNvPr id="3" name="Content Placeholder 2"/>
          <p:cNvSpPr>
            <a:spLocks noGrp="1"/>
          </p:cNvSpPr>
          <p:nvPr>
            <p:ph idx="1"/>
          </p:nvPr>
        </p:nvSpPr>
        <p:spPr>
          <a:xfrm>
            <a:off x="0" y="1669774"/>
            <a:ext cx="12192000" cy="5188226"/>
          </a:xfrm>
        </p:spPr>
        <p:txBody>
          <a:bodyPr/>
          <a:lstStyle/>
          <a:p>
            <a:pPr marL="342900" lvl="0" indent="-342900">
              <a:buFont typeface="+mj-lt"/>
              <a:buAutoNum type="arabicPeriod"/>
            </a:pPr>
            <a:r>
              <a:rPr lang="en-US" sz="1800" dirty="0"/>
              <a:t>Click on the blue square in the “Details” column for the appropriate job</a:t>
            </a:r>
          </a:p>
          <a:p>
            <a:pPr lvl="1"/>
            <a:r>
              <a:rPr lang="en-US" sz="1600" dirty="0"/>
              <a:t>Note: in actions group, you can view the customer’s brief as well</a:t>
            </a:r>
          </a:p>
          <a:p>
            <a:pPr marL="342900" lvl="0" indent="-342900">
              <a:buFont typeface="+mj-lt"/>
              <a:buAutoNum type="arabicPeriod"/>
            </a:pPr>
            <a:r>
              <a:rPr lang="en-US" sz="1800" dirty="0"/>
              <a:t>Click “Open SiteBuilder” button</a:t>
            </a:r>
          </a:p>
          <a:p>
            <a:pPr lvl="1"/>
            <a:r>
              <a:rPr lang="en-US" sz="1600" dirty="0"/>
              <a:t>This will log you in to the appropriate builder assigned to the job</a:t>
            </a:r>
          </a:p>
          <a:p>
            <a:pPr lvl="0"/>
            <a:endParaRPr lang="en-US" sz="1800" dirty="0"/>
          </a:p>
          <a:p>
            <a:pPr marL="0" lvl="0" indent="0">
              <a:buNone/>
            </a:pPr>
            <a:r>
              <a:rPr lang="en-US" sz="1800" dirty="0"/>
              <a:t>There will be instances where the customer calls in after to add information and or an image. Agents are expected to add the info for the customer by entering the builder </a:t>
            </a:r>
            <a:r>
              <a:rPr lang="en-US" sz="1800" b="1" dirty="0">
                <a:solidFill>
                  <a:srgbClr val="FFFF00"/>
                </a:solidFill>
              </a:rPr>
              <a:t>DO NOT PUBLISH</a:t>
            </a:r>
          </a:p>
          <a:p>
            <a:endParaRPr lang="en-US" dirty="0"/>
          </a:p>
        </p:txBody>
      </p:sp>
    </p:spTree>
    <p:extLst>
      <p:ext uri="{BB962C8B-B14F-4D97-AF65-F5344CB8AC3E}">
        <p14:creationId xmlns:p14="http://schemas.microsoft.com/office/powerpoint/2010/main" val="407065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pic>
        <p:nvPicPr>
          <p:cNvPr id="18"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9"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984559" y="873252"/>
            <a:ext cx="4222882" cy="5111496"/>
          </a:xfrm>
          <a:prstGeom prst="rect">
            <a:avLst/>
          </a:prstGeom>
          <a:ln w="31750" cap="sq">
            <a:noFill/>
            <a:miter lim="800000"/>
          </a:ln>
        </p:spPr>
      </p:pic>
      <p:sp>
        <p:nvSpPr>
          <p:cNvPr id="5" name="Oval 4"/>
          <p:cNvSpPr/>
          <p:nvPr/>
        </p:nvSpPr>
        <p:spPr>
          <a:xfrm>
            <a:off x="6448426" y="5172076"/>
            <a:ext cx="1514474" cy="3238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97061" y="5457826"/>
            <a:ext cx="1514474" cy="3238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461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6" name="Picture 2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234857" y="873252"/>
            <a:ext cx="3722285" cy="5111496"/>
          </a:xfrm>
          <a:prstGeom prst="rect">
            <a:avLst/>
          </a:prstGeom>
          <a:ln w="31750" cap="sq">
            <a:noFill/>
            <a:miter lim="800000"/>
          </a:ln>
        </p:spPr>
      </p:pic>
    </p:spTree>
    <p:extLst>
      <p:ext uri="{BB962C8B-B14F-4D97-AF65-F5344CB8AC3E}">
        <p14:creationId xmlns:p14="http://schemas.microsoft.com/office/powerpoint/2010/main" val="3134713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74441"/>
            <a:ext cx="8610600" cy="1282960"/>
          </a:xfrm>
        </p:spPr>
        <p:txBody>
          <a:bodyPr>
            <a:normAutofit fontScale="90000"/>
          </a:bodyPr>
          <a:lstStyle/>
          <a:p>
            <a:r>
              <a:rPr lang="en-US" b="1" u="sng" dirty="0"/>
              <a:t>Steps to Save SB2/SB3 Customer with SB4</a:t>
            </a:r>
            <a:r>
              <a:rPr lang="en-US" dirty="0"/>
              <a:t/>
            </a:r>
            <a:br>
              <a:rPr lang="en-US" dirty="0"/>
            </a:br>
            <a:endParaRPr lang="en-US" dirty="0"/>
          </a:p>
        </p:txBody>
      </p:sp>
      <p:sp>
        <p:nvSpPr>
          <p:cNvPr id="3" name="Content Placeholder 2"/>
          <p:cNvSpPr>
            <a:spLocks noGrp="1"/>
          </p:cNvSpPr>
          <p:nvPr>
            <p:ph idx="1"/>
          </p:nvPr>
        </p:nvSpPr>
        <p:spPr>
          <a:xfrm>
            <a:off x="685800" y="2194560"/>
            <a:ext cx="10820400" cy="4024125"/>
          </a:xfrm>
        </p:spPr>
        <p:txBody>
          <a:bodyPr/>
          <a:lstStyle/>
          <a:p>
            <a:pPr marL="0" indent="0" algn="ctr">
              <a:buNone/>
            </a:pPr>
            <a:r>
              <a:rPr lang="en-US" i="1" dirty="0">
                <a:latin typeface="Calibri" panose="020F0502020204030204" pitchFamily="34" charset="0"/>
              </a:rPr>
              <a:t>With hundreds of thousands of customers on our legacy platforms, there is ample opportunity to save customers with a fresh, modern, re-created site on Tower if they’re looking to cancel or in need of a fresh look for their sites.  </a:t>
            </a:r>
            <a:endParaRPr lang="en-US" dirty="0">
              <a:latin typeface="Calibri" panose="020F0502020204030204" pitchFamily="34" charset="0"/>
            </a:endParaRPr>
          </a:p>
          <a:p>
            <a:pPr marL="0" indent="0" algn="ctr">
              <a:buNone/>
            </a:pPr>
            <a:r>
              <a:rPr lang="en-US" i="1" dirty="0">
                <a:latin typeface="Calibri" panose="020F0502020204030204" pitchFamily="34" charset="0"/>
              </a:rPr>
              <a:t>Admittedly, this process will not be 100% clean to start, but we want to start funneling these requests to Affinity. </a:t>
            </a:r>
          </a:p>
          <a:p>
            <a:pPr marL="0" indent="0" algn="ctr">
              <a:buNone/>
            </a:pPr>
            <a:r>
              <a:rPr lang="en-US" i="1" dirty="0">
                <a:solidFill>
                  <a:srgbClr val="FFFF00"/>
                </a:solidFill>
                <a:latin typeface="Calibri" panose="020F0502020204030204" pitchFamily="34" charset="0"/>
              </a:rPr>
              <a:t>We want your feedback on what works/doesn’t work with this pilot.</a:t>
            </a:r>
            <a:endParaRPr lang="en-US" dirty="0">
              <a:solidFill>
                <a:srgbClr val="FFFF00"/>
              </a:solidFill>
              <a:latin typeface="Calibri" panose="020F0502020204030204" pitchFamily="34" charset="0"/>
            </a:endParaRPr>
          </a:p>
          <a:p>
            <a:pPr marL="0" indent="0" algn="ctr">
              <a:buNone/>
            </a:pPr>
            <a:r>
              <a:rPr lang="en-US" i="1" dirty="0">
                <a:latin typeface="Calibri" panose="020F0502020204030204" pitchFamily="34" charset="0"/>
              </a:rPr>
              <a:t>Here are the steps for the MVP of Internal Saves with SB4.</a:t>
            </a:r>
            <a:endParaRPr lang="en-US"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1049179762"/>
              </p:ext>
            </p:extLst>
          </p:nvPr>
        </p:nvGraphicFramePr>
        <p:xfrm>
          <a:off x="8463775" y="4716966"/>
          <a:ext cx="3624145" cy="2141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08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US" b="1" u="sng" dirty="0"/>
              <a:t>Examples:</a:t>
            </a:r>
            <a:br>
              <a:rPr lang="en-US" b="1" u="sng" dirty="0"/>
            </a:br>
            <a:r>
              <a:rPr lang="en-US" b="1" u="sng" dirty="0"/>
              <a:t>when to offer SB4 to Customer</a:t>
            </a:r>
            <a:endParaRPr lang="en-US" dirty="0"/>
          </a:p>
        </p:txBody>
      </p:sp>
      <p:sp>
        <p:nvSpPr>
          <p:cNvPr id="3" name="Content Placeholder 2"/>
          <p:cNvSpPr>
            <a:spLocks noGrp="1"/>
          </p:cNvSpPr>
          <p:nvPr>
            <p:ph idx="1"/>
          </p:nvPr>
        </p:nvSpPr>
        <p:spPr/>
        <p:txBody>
          <a:bodyPr>
            <a:normAutofit lnSpcReduction="10000"/>
          </a:bodyPr>
          <a:lstStyle/>
          <a:p>
            <a:r>
              <a:rPr lang="en-US" dirty="0"/>
              <a:t>If a customer calls to and mentioned that their sites aren’t mobile friendly and or optimized.</a:t>
            </a:r>
          </a:p>
          <a:p>
            <a:endParaRPr lang="en-US" dirty="0"/>
          </a:p>
          <a:p>
            <a:r>
              <a:rPr lang="en-US" dirty="0"/>
              <a:t>They don’t see any templates that they like. </a:t>
            </a:r>
          </a:p>
          <a:p>
            <a:endParaRPr lang="en-US" dirty="0"/>
          </a:p>
          <a:p>
            <a:r>
              <a:rPr lang="en-US" dirty="0"/>
              <a:t>They feel like their site is outdated.</a:t>
            </a:r>
          </a:p>
          <a:p>
            <a:endParaRPr lang="en-US" dirty="0"/>
          </a:p>
          <a:p>
            <a:r>
              <a:rPr lang="en-US" dirty="0"/>
              <a:t>There are too many bugs.</a:t>
            </a:r>
          </a:p>
          <a:p>
            <a:endParaRPr lang="en-US" dirty="0"/>
          </a:p>
          <a:p>
            <a:r>
              <a:rPr lang="en-US" dirty="0"/>
              <a:t>Etc. </a:t>
            </a:r>
            <a:r>
              <a:rPr lang="en-US" dirty="0">
                <a:solidFill>
                  <a:srgbClr val="FFFF00"/>
                </a:solidFill>
              </a:rPr>
              <a:t>(Use your best judgement!)</a:t>
            </a:r>
          </a:p>
        </p:txBody>
      </p:sp>
    </p:spTree>
    <p:extLst>
      <p:ext uri="{BB962C8B-B14F-4D97-AF65-F5344CB8AC3E}">
        <p14:creationId xmlns:p14="http://schemas.microsoft.com/office/powerpoint/2010/main" val="239918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74441"/>
            <a:ext cx="8610600" cy="1282960"/>
          </a:xfrm>
        </p:spPr>
        <p:txBody>
          <a:bodyPr>
            <a:normAutofit fontScale="90000"/>
          </a:bodyPr>
          <a:lstStyle/>
          <a:p>
            <a:r>
              <a:rPr lang="en-US" b="1" u="sng" dirty="0"/>
              <a:t>How to Save an SB2/SB3 Customer with SB4</a:t>
            </a:r>
            <a:r>
              <a:rPr lang="en-US" dirty="0"/>
              <a:t/>
            </a:r>
            <a:br>
              <a:rPr lang="en-US" dirty="0"/>
            </a:br>
            <a:endParaRPr lang="en-US" dirty="0"/>
          </a:p>
        </p:txBody>
      </p:sp>
      <p:sp>
        <p:nvSpPr>
          <p:cNvPr id="3" name="Content Placeholder 2"/>
          <p:cNvSpPr>
            <a:spLocks noGrp="1"/>
          </p:cNvSpPr>
          <p:nvPr>
            <p:ph idx="1"/>
          </p:nvPr>
        </p:nvSpPr>
        <p:spPr>
          <a:xfrm>
            <a:off x="685800" y="2194560"/>
            <a:ext cx="10820400" cy="4024125"/>
          </a:xfrm>
        </p:spPr>
        <p:txBody>
          <a:bodyPr/>
          <a:lstStyle/>
          <a:p>
            <a:pPr marL="0" indent="0">
              <a:buNone/>
            </a:pPr>
            <a:r>
              <a:rPr lang="en-US" b="1" u="sng" dirty="0">
                <a:latin typeface="Calibri" panose="020F0502020204030204" pitchFamily="34" charset="0"/>
              </a:rPr>
              <a:t>Customer calls in to cancel:</a:t>
            </a:r>
            <a:endParaRPr lang="en-US" dirty="0">
              <a:latin typeface="Calibri" panose="020F0502020204030204" pitchFamily="34" charset="0"/>
            </a:endParaRPr>
          </a:p>
          <a:p>
            <a:pPr lvl="0"/>
            <a:r>
              <a:rPr lang="en-US" sz="1600" dirty="0">
                <a:latin typeface="Calibri" panose="020F0502020204030204" pitchFamily="34" charset="0"/>
              </a:rPr>
              <a:t>Determine the reason for customer’s cancellation.  If reasons are their current builder doesn’t suit their needs, they’re encountering bugs, or want an updated site (among others) then saving them with SiteBuilder4 makes sense.  You can prod a bit if they’re cancelling for other reasons to see if a re-create makes sense, but I suspect those that are closing their business won’t want another website </a:t>
            </a:r>
            <a:r>
              <a:rPr lang="en-US" sz="1600" dirty="0">
                <a:latin typeface="Calibri" panose="020F0502020204030204" pitchFamily="34" charset="0"/>
                <a:sym typeface="Wingdings" panose="05000000000000000000" pitchFamily="2" charset="2"/>
              </a:rPr>
              <a:t></a:t>
            </a:r>
            <a:r>
              <a:rPr lang="en-US" sz="1600" dirty="0">
                <a:latin typeface="Calibri" panose="020F0502020204030204" pitchFamily="34" charset="0"/>
              </a:rPr>
              <a:t> </a:t>
            </a:r>
          </a:p>
          <a:p>
            <a:pPr lvl="1"/>
            <a:r>
              <a:rPr lang="en-US" sz="1400" dirty="0">
                <a:latin typeface="Calibri" panose="020F0502020204030204" pitchFamily="34" charset="0"/>
              </a:rPr>
              <a:t>Here is the link to Sample sites that can be used to get the customer’s buy in for the recreation </a:t>
            </a:r>
            <a:r>
              <a:rPr lang="en-US" sz="1000" u="sng" dirty="0">
                <a:hlinkClick r:id="rId2"/>
              </a:rPr>
              <a:t>http://www.mbywebsiterecreation.com</a:t>
            </a:r>
            <a:endParaRPr lang="en-US" sz="1000" u="sng" dirty="0"/>
          </a:p>
          <a:p>
            <a:endParaRPr lang="en-US" sz="1200" dirty="0"/>
          </a:p>
          <a:p>
            <a:r>
              <a:rPr lang="en-US" sz="1600" dirty="0"/>
              <a:t>Key selling point can include but not limited to:</a:t>
            </a:r>
          </a:p>
          <a:p>
            <a:pPr lvl="1"/>
            <a:r>
              <a:rPr lang="en-US" sz="1400" dirty="0"/>
              <a:t>Amazing Mobile features &amp; aesthetics </a:t>
            </a:r>
          </a:p>
          <a:p>
            <a:pPr lvl="1"/>
            <a:r>
              <a:rPr lang="en-US" sz="1400" dirty="0"/>
              <a:t>Modern Look</a:t>
            </a:r>
          </a:p>
          <a:p>
            <a:pPr lvl="1"/>
            <a:r>
              <a:rPr lang="en-US" sz="1400" dirty="0"/>
              <a:t>Ease of maintenance </a:t>
            </a:r>
          </a:p>
          <a:p>
            <a:pPr lvl="1"/>
            <a:endParaRPr lang="en-US" sz="1000" dirty="0"/>
          </a:p>
          <a:p>
            <a:endParaRPr lang="en-US" sz="1600" dirty="0">
              <a:latin typeface="Calibri" panose="020F0502020204030204" pitchFamily="34"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8951" l="0" r="100000">
                        <a14:foregroundMark x1="33684" y1="43232" x2="33684" y2="43232"/>
                        <a14:foregroundMark x1="32749" y1="45960" x2="32749" y2="45960"/>
                        <a14:foregroundMark x1="28772" y1="27387" x2="28772" y2="27387"/>
                        <a14:foregroundMark x1="30994" y1="32004" x2="30994" y2="32004"/>
                        <a14:foregroundMark x1="29474" y1="29801" x2="29474" y2="29801"/>
                        <a14:foregroundMark x1="29474" y1="29801" x2="29474" y2="29801"/>
                        <a14:foregroundMark x1="18129" y1="31794" x2="18129" y2="31794"/>
                        <a14:foregroundMark x1="18129" y1="31794" x2="18129" y2="31794"/>
                        <a14:foregroundMark x1="28187" y1="18363" x2="28187" y2="18363"/>
                        <a14:foregroundMark x1="28187" y1="18363" x2="28187" y2="18363"/>
                      </a14:backgroundRemoval>
                    </a14:imgEffect>
                  </a14:imgLayer>
                </a14:imgProps>
              </a:ext>
            </a:extLst>
          </a:blip>
          <a:stretch>
            <a:fillRect/>
          </a:stretch>
        </p:blipFill>
        <p:spPr>
          <a:xfrm>
            <a:off x="10232178" y="4638396"/>
            <a:ext cx="1832303" cy="2042322"/>
          </a:xfrm>
          <a:prstGeom prst="rect">
            <a:avLst/>
          </a:prstGeom>
        </p:spPr>
      </p:pic>
      <p:sp>
        <p:nvSpPr>
          <p:cNvPr id="9" name="Speech Bubble: Rectangle with Corners Rounded 8"/>
          <p:cNvSpPr/>
          <p:nvPr/>
        </p:nvSpPr>
        <p:spPr>
          <a:xfrm>
            <a:off x="7679094" y="4394718"/>
            <a:ext cx="1847461" cy="1063690"/>
          </a:xfrm>
          <a:prstGeom prst="wedgeRoundRectCallout">
            <a:avLst>
              <a:gd name="adj1" fmla="val 86743"/>
              <a:gd name="adj2" fmla="val 414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Cancel my @#$*</a:t>
            </a:r>
          </a:p>
          <a:p>
            <a:pPr algn="ctr"/>
            <a:r>
              <a:rPr lang="en-US" dirty="0"/>
              <a:t>Website</a:t>
            </a:r>
          </a:p>
        </p:txBody>
      </p:sp>
    </p:spTree>
    <p:extLst>
      <p:ext uri="{BB962C8B-B14F-4D97-AF65-F5344CB8AC3E}">
        <p14:creationId xmlns:p14="http://schemas.microsoft.com/office/powerpoint/2010/main" val="246628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85" y="184511"/>
            <a:ext cx="8610600" cy="1293028"/>
          </a:xfrm>
        </p:spPr>
        <p:txBody>
          <a:bodyPr/>
          <a:lstStyle/>
          <a:p>
            <a:r>
              <a:rPr lang="en-US" dirty="0"/>
              <a:t>Customer Opts in</a:t>
            </a:r>
          </a:p>
        </p:txBody>
      </p:sp>
      <p:sp>
        <p:nvSpPr>
          <p:cNvPr id="3" name="Content Placeholder 2"/>
          <p:cNvSpPr>
            <a:spLocks noGrp="1"/>
          </p:cNvSpPr>
          <p:nvPr>
            <p:ph idx="1"/>
          </p:nvPr>
        </p:nvSpPr>
        <p:spPr>
          <a:xfrm>
            <a:off x="685800" y="1477539"/>
            <a:ext cx="10820400" cy="5023621"/>
          </a:xfrm>
        </p:spPr>
        <p:txBody>
          <a:bodyPr>
            <a:normAutofit/>
          </a:bodyPr>
          <a:lstStyle/>
          <a:p>
            <a:pPr marL="0" indent="0" algn="ctr">
              <a:buNone/>
            </a:pPr>
            <a:r>
              <a:rPr lang="en-US" dirty="0"/>
              <a:t>With your amazing ability to get the customers to be interested in the offer, here are the steps needed to ensure the order is placed successfully.</a:t>
            </a:r>
          </a:p>
          <a:p>
            <a:pPr marL="0" indent="0" algn="ctr">
              <a:buNone/>
            </a:pPr>
            <a:endParaRPr lang="en-US" dirty="0"/>
          </a:p>
          <a:p>
            <a:pPr marL="342900" lvl="0" indent="-342900">
              <a:buFont typeface="+mj-lt"/>
              <a:buAutoNum type="arabicPeriod"/>
            </a:pPr>
            <a:r>
              <a:rPr lang="en-US" sz="1600" dirty="0"/>
              <a:t>Access the Subscription Product </a:t>
            </a:r>
            <a:r>
              <a:rPr lang="en-US" sz="1600" dirty="0" err="1"/>
              <a:t>Orderer</a:t>
            </a:r>
            <a:r>
              <a:rPr lang="en-US" sz="1600" dirty="0"/>
              <a:t> in production: Click </a:t>
            </a:r>
            <a:r>
              <a:rPr lang="en-US" sz="1600" dirty="0">
                <a:hlinkClick r:id="rId2" action="ppaction://hlinksldjump"/>
              </a:rPr>
              <a:t>here</a:t>
            </a:r>
            <a:r>
              <a:rPr lang="en-US" sz="1600" dirty="0"/>
              <a:t> for screenshot </a:t>
            </a:r>
            <a:r>
              <a:rPr lang="en-US" sz="1600" u="sng" dirty="0">
                <a:hlinkClick r:id="rId3"/>
              </a:rPr>
              <a:t>www.vpcustomercare.com/vp/manager/digital/SubscriptionProductOrderer.aspx</a:t>
            </a:r>
            <a:endParaRPr lang="en-US" sz="1600" dirty="0"/>
          </a:p>
          <a:p>
            <a:pPr marL="342900" lvl="0" indent="-342900">
              <a:buFont typeface="+mj-lt"/>
              <a:buAutoNum type="arabicPeriod"/>
            </a:pPr>
            <a:r>
              <a:rPr lang="en-US" sz="1600" dirty="0"/>
              <a:t>In the “Products on PAID” grouping add either to the customer’s cart:</a:t>
            </a:r>
          </a:p>
          <a:p>
            <a:pPr lvl="1"/>
            <a:r>
              <a:rPr lang="en-US" sz="1400" dirty="0"/>
              <a:t>DIFY Standard Recreation Monthly ($15/month with Free Trial) </a:t>
            </a:r>
          </a:p>
          <a:p>
            <a:pPr lvl="2"/>
            <a:r>
              <a:rPr lang="en-US" sz="1200" dirty="0"/>
              <a:t>Or - </a:t>
            </a:r>
          </a:p>
          <a:p>
            <a:pPr lvl="1"/>
            <a:r>
              <a:rPr lang="en-US" sz="1400" dirty="0"/>
              <a:t>DIFY Standard Recreation Annual ($135/ month with Free Trial)</a:t>
            </a:r>
          </a:p>
          <a:p>
            <a:pPr lvl="1"/>
            <a:r>
              <a:rPr lang="en-US" sz="1400" i="1" dirty="0"/>
              <a:t>Note: if price is an issue, once they order, you can use the PAID CCT tooling to reconcile the price</a:t>
            </a:r>
            <a:endParaRPr lang="en-US" sz="1400" dirty="0"/>
          </a:p>
          <a:p>
            <a:pPr marL="342900" lvl="0" indent="-342900">
              <a:buFont typeface="+mj-lt"/>
              <a:buAutoNum type="arabicPeriod"/>
            </a:pPr>
            <a:r>
              <a:rPr lang="en-US" sz="1600" dirty="0"/>
              <a:t>Prompt customer to check out, and notify them that after checkout, they will be able to provide some information about their current site.</a:t>
            </a:r>
          </a:p>
          <a:p>
            <a:pPr marL="0" indent="0">
              <a:buNone/>
            </a:pPr>
            <a:endParaRPr lang="en-US" sz="1800"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4206" b="94860" l="2586" r="94397"/>
                    </a14:imgEffect>
                  </a14:imgLayer>
                </a14:imgProps>
              </a:ext>
            </a:extLst>
          </a:blip>
          <a:stretch>
            <a:fillRect/>
          </a:stretch>
        </p:blipFill>
        <p:spPr>
          <a:xfrm>
            <a:off x="9270528" y="0"/>
            <a:ext cx="1378165" cy="1271239"/>
          </a:xfrm>
          <a:prstGeom prst="rect">
            <a:avLst/>
          </a:prstGeom>
        </p:spPr>
      </p:pic>
    </p:spTree>
    <p:extLst>
      <p:ext uri="{BB962C8B-B14F-4D97-AF65-F5344CB8AC3E}">
        <p14:creationId xmlns:p14="http://schemas.microsoft.com/office/powerpoint/2010/main" val="226075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85" y="184511"/>
            <a:ext cx="8610600" cy="1293028"/>
          </a:xfrm>
        </p:spPr>
        <p:txBody>
          <a:bodyPr/>
          <a:lstStyle/>
          <a:p>
            <a:r>
              <a:rPr lang="en-US" dirty="0"/>
              <a:t>Customer Opts in </a:t>
            </a:r>
            <a:r>
              <a:rPr lang="en-US" sz="2400" dirty="0"/>
              <a:t>cont</a:t>
            </a:r>
            <a:r>
              <a:rPr lang="en-US" dirty="0"/>
              <a:t>.</a:t>
            </a:r>
          </a:p>
        </p:txBody>
      </p:sp>
      <p:sp>
        <p:nvSpPr>
          <p:cNvPr id="3" name="Content Placeholder 2"/>
          <p:cNvSpPr>
            <a:spLocks noGrp="1"/>
          </p:cNvSpPr>
          <p:nvPr>
            <p:ph idx="1"/>
          </p:nvPr>
        </p:nvSpPr>
        <p:spPr>
          <a:xfrm>
            <a:off x="0" y="1477539"/>
            <a:ext cx="12192000" cy="5380461"/>
          </a:xfrm>
        </p:spPr>
        <p:txBody>
          <a:bodyPr>
            <a:normAutofit/>
          </a:bodyPr>
          <a:lstStyle/>
          <a:p>
            <a:pPr marL="0" indent="0">
              <a:buNone/>
            </a:pPr>
            <a:r>
              <a:rPr lang="en-US" dirty="0"/>
              <a:t>Check Out Process </a:t>
            </a:r>
          </a:p>
          <a:p>
            <a:pPr marL="0" indent="0">
              <a:buNone/>
            </a:pPr>
            <a:endParaRPr lang="en-US" dirty="0"/>
          </a:p>
          <a:p>
            <a:r>
              <a:rPr lang="en-US" sz="1400" dirty="0"/>
              <a:t>After CC goes through, the brief will be accessible through the digital order confirmation tile immediately after checkout.  They will also be able to access if from their dashboard, but immediately after order would be preferred.</a:t>
            </a:r>
          </a:p>
          <a:p>
            <a:r>
              <a:rPr lang="en-US" sz="1400" dirty="0"/>
              <a:t>The first email they will receive is an “order confirmation” email.  The email to review their site will be sent when the site is ready to review (which should be around 2 business days).</a:t>
            </a:r>
          </a:p>
          <a:p>
            <a:r>
              <a:rPr lang="en-US" sz="1400" dirty="0"/>
              <a:t>Use the brief reference to walk customers through.  Once they submit, an agent would be able to edit the brief on behalf of the customer.</a:t>
            </a:r>
            <a:r>
              <a:rPr lang="en-US" sz="1200" b="1" dirty="0">
                <a:solidFill>
                  <a:srgbClr val="FFFF00"/>
                </a:solidFill>
              </a:rPr>
              <a:t>PS – Agents are expected to assist the customers with filling out the design briefs </a:t>
            </a:r>
          </a:p>
          <a:p>
            <a:r>
              <a:rPr lang="en-US" sz="1400" dirty="0"/>
              <a:t>If the CC does not go through successfully then the agent is expected to connect the customer to CSS so they can take the CC info over the phone</a:t>
            </a:r>
          </a:p>
          <a:p>
            <a:pPr lvl="1"/>
            <a:r>
              <a:rPr lang="en-US" sz="1400" b="1" dirty="0">
                <a:solidFill>
                  <a:srgbClr val="FFFF00"/>
                </a:solidFill>
              </a:rPr>
              <a:t>PS – Agents are expected to advise CSS to assist the customer with editing the design briefs</a:t>
            </a:r>
          </a:p>
          <a:p>
            <a:pPr lvl="1"/>
            <a:r>
              <a:rPr lang="en-US" sz="1400" b="1" dirty="0">
                <a:solidFill>
                  <a:srgbClr val="FFFF00"/>
                </a:solidFill>
              </a:rPr>
              <a:t>CSS should assist the customer with completing the questions in the design briefs</a:t>
            </a:r>
            <a:endParaRPr lang="en-US" sz="1600" b="1" dirty="0">
              <a:solidFill>
                <a:srgbClr val="FFFF00"/>
              </a:solidFill>
            </a:endParaRPr>
          </a:p>
          <a:p>
            <a:r>
              <a:rPr lang="en-US" sz="1600" b="1" dirty="0">
                <a:solidFill>
                  <a:srgbClr val="FFFF00"/>
                </a:solidFill>
              </a:rPr>
              <a:t>See preview of questions in the brief</a:t>
            </a:r>
          </a:p>
          <a:p>
            <a:pPr lvl="1"/>
            <a:r>
              <a:rPr lang="en-US" sz="1400" dirty="0"/>
              <a:t>Domain name</a:t>
            </a:r>
          </a:p>
          <a:p>
            <a:pPr lvl="1"/>
            <a:r>
              <a:rPr lang="en-US" sz="1400" dirty="0"/>
              <a:t>What they like currently</a:t>
            </a:r>
          </a:p>
          <a:p>
            <a:pPr lvl="1"/>
            <a:r>
              <a:rPr lang="en-US" sz="1400" dirty="0"/>
              <a:t>What they want changed, different, or don’t like</a:t>
            </a:r>
          </a:p>
          <a:p>
            <a:pPr lvl="1"/>
            <a:r>
              <a:rPr lang="en-US" sz="1400" i="1" dirty="0"/>
              <a:t>As reference, here is the brief that they will submit: </a:t>
            </a:r>
            <a:r>
              <a:rPr lang="en-US" sz="1200" dirty="0">
                <a:hlinkClick r:id="rId2"/>
              </a:rPr>
              <a:t>https://vistaprint.co1.qualtrics.com/jfe/form/SV_6Rm9WsZls20nfUN</a:t>
            </a:r>
            <a:endParaRPr lang="en-US" sz="1400" b="1" dirty="0">
              <a:solidFill>
                <a:srgbClr val="FFFF00"/>
              </a:solidFill>
            </a:endParaRP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206" b="94860" l="2586" r="94397"/>
                    </a14:imgEffect>
                  </a14:imgLayer>
                </a14:imgProps>
              </a:ext>
            </a:extLst>
          </a:blip>
          <a:stretch>
            <a:fillRect/>
          </a:stretch>
        </p:blipFill>
        <p:spPr>
          <a:xfrm>
            <a:off x="9270528" y="38100"/>
            <a:ext cx="1378165" cy="1271239"/>
          </a:xfrm>
          <a:prstGeom prst="rect">
            <a:avLst/>
          </a:prstGeom>
        </p:spPr>
      </p:pic>
    </p:spTree>
    <p:extLst>
      <p:ext uri="{BB962C8B-B14F-4D97-AF65-F5344CB8AC3E}">
        <p14:creationId xmlns:p14="http://schemas.microsoft.com/office/powerpoint/2010/main" val="177724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85" y="184511"/>
            <a:ext cx="8610600" cy="1293028"/>
          </a:xfrm>
        </p:spPr>
        <p:txBody>
          <a:bodyPr/>
          <a:lstStyle/>
          <a:p>
            <a:r>
              <a:rPr lang="en-US" dirty="0"/>
              <a:t>Customer Opts in </a:t>
            </a:r>
            <a:r>
              <a:rPr lang="en-US" sz="2400" dirty="0"/>
              <a:t>cont</a:t>
            </a:r>
            <a:r>
              <a:rPr lang="en-US" dirty="0"/>
              <a:t>.</a:t>
            </a:r>
          </a:p>
        </p:txBody>
      </p:sp>
      <p:sp>
        <p:nvSpPr>
          <p:cNvPr id="3" name="Content Placeholder 2"/>
          <p:cNvSpPr>
            <a:spLocks noGrp="1"/>
          </p:cNvSpPr>
          <p:nvPr>
            <p:ph idx="1"/>
          </p:nvPr>
        </p:nvSpPr>
        <p:spPr>
          <a:xfrm>
            <a:off x="685800" y="1477539"/>
            <a:ext cx="10820400" cy="5023621"/>
          </a:xfrm>
        </p:spPr>
        <p:txBody>
          <a:bodyPr>
            <a:normAutofit/>
          </a:bodyPr>
          <a:lstStyle/>
          <a:p>
            <a:pPr marL="0" indent="0">
              <a:buNone/>
            </a:pPr>
            <a:r>
              <a:rPr lang="en-US" dirty="0"/>
              <a:t>Check Out Process </a:t>
            </a:r>
          </a:p>
          <a:p>
            <a:pPr marL="0" indent="0">
              <a:buNone/>
            </a:pPr>
            <a:endParaRPr lang="en-US" dirty="0"/>
          </a:p>
          <a:p>
            <a:r>
              <a:rPr lang="en-US" dirty="0"/>
              <a:t>The customer will receive status notifications via email -or- go to their dashboard to get the most up to date information</a:t>
            </a:r>
          </a:p>
          <a:p>
            <a:endParaRPr lang="en-US" dirty="0"/>
          </a:p>
          <a:p>
            <a:r>
              <a:rPr lang="en-US" dirty="0"/>
              <a:t>Let the customer know that they will be receiving email notification to review their website from their dashboard (it may be marked as spam, so they’ll have to monitor their inbox or return to their dashboard to see the status).</a:t>
            </a:r>
          </a:p>
          <a:p>
            <a:endParaRPr lang="en-US" dirty="0"/>
          </a:p>
          <a:p>
            <a:r>
              <a:rPr lang="en-US" dirty="0">
                <a:solidFill>
                  <a:srgbClr val="FFFF00"/>
                </a:solidFill>
              </a:rPr>
              <a:t>Update: We are currently spinning up a team in Tunis to help reconcile their domain name after they accept their re-created site, as well as walk them through a tutorial of the new builder. </a:t>
            </a: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206" b="94860" l="2586" r="94397"/>
                    </a14:imgEffect>
                  </a14:imgLayer>
                </a14:imgProps>
              </a:ext>
            </a:extLst>
          </a:blip>
          <a:stretch>
            <a:fillRect/>
          </a:stretch>
        </p:blipFill>
        <p:spPr>
          <a:xfrm>
            <a:off x="9270528" y="38100"/>
            <a:ext cx="1378165" cy="1271239"/>
          </a:xfrm>
          <a:prstGeom prst="rect">
            <a:avLst/>
          </a:prstGeom>
        </p:spPr>
      </p:pic>
    </p:spTree>
    <p:extLst>
      <p:ext uri="{BB962C8B-B14F-4D97-AF65-F5344CB8AC3E}">
        <p14:creationId xmlns:p14="http://schemas.microsoft.com/office/powerpoint/2010/main" val="148510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2248"/>
            <a:ext cx="8610600" cy="1282960"/>
          </a:xfrm>
        </p:spPr>
        <p:txBody>
          <a:bodyPr>
            <a:normAutofit fontScale="90000"/>
          </a:bodyPr>
          <a:lstStyle/>
          <a:p>
            <a:r>
              <a:rPr lang="en-US" b="1" u="sng" dirty="0"/>
              <a:t>Steps to Access </a:t>
            </a:r>
            <a:r>
              <a:rPr lang="en-US" b="1" u="sng" dirty="0" err="1"/>
              <a:t>Dify</a:t>
            </a:r>
            <a:r>
              <a:rPr lang="en-US" b="1" u="sng" dirty="0"/>
              <a:t> Tower (SB4)</a:t>
            </a:r>
            <a:r>
              <a:rPr lang="en-US" dirty="0"/>
              <a:t/>
            </a:r>
            <a:br>
              <a:rPr lang="en-US" dirty="0"/>
            </a:br>
            <a:endParaRPr lang="en-US" dirty="0"/>
          </a:p>
        </p:txBody>
      </p:sp>
      <p:sp>
        <p:nvSpPr>
          <p:cNvPr id="3" name="Content Placeholder 2"/>
          <p:cNvSpPr>
            <a:spLocks noGrp="1"/>
          </p:cNvSpPr>
          <p:nvPr>
            <p:ph idx="1"/>
          </p:nvPr>
        </p:nvSpPr>
        <p:spPr>
          <a:xfrm>
            <a:off x="0" y="1495425"/>
            <a:ext cx="12192000" cy="5362575"/>
          </a:xfrm>
        </p:spPr>
        <p:txBody>
          <a:bodyPr>
            <a:normAutofit lnSpcReduction="10000"/>
          </a:bodyPr>
          <a:lstStyle/>
          <a:p>
            <a:pPr marL="0" indent="0" algn="ctr">
              <a:buNone/>
            </a:pPr>
            <a:r>
              <a:rPr lang="en-US" sz="1600" i="1" dirty="0"/>
              <a:t>DIFY using SB4 will have 2 different flavors: Normal DIFY and Re-Creations.  In addition to DIFY SB3 sites, all 3 types of jobs will be displayed in the Job Board.  As part of the work to get on to SB4, we developed a new “Admin Board” (replacing the current job board) that will display SB3, SB4 (Tower), and Re-Creation DIFY jobs.</a:t>
            </a:r>
            <a:endParaRPr lang="en-US" sz="1600" dirty="0"/>
          </a:p>
          <a:p>
            <a:pPr marL="0" indent="0" algn="ctr">
              <a:buNone/>
            </a:pPr>
            <a:r>
              <a:rPr lang="en-US" sz="1600" i="1" dirty="0"/>
              <a:t>Below are the steps to access the new tool.</a:t>
            </a:r>
            <a:endParaRPr lang="en-US" sz="1600" dirty="0"/>
          </a:p>
          <a:p>
            <a:pPr marL="457200" lvl="1" indent="0" algn="ctr">
              <a:buNone/>
            </a:pPr>
            <a:endParaRPr lang="en-US" sz="1000" dirty="0"/>
          </a:p>
          <a:p>
            <a:r>
              <a:rPr lang="en-US" sz="1400" dirty="0"/>
              <a:t>Once a job is created, the VP and Affinity systems (DIFY and Idea/</a:t>
            </a:r>
            <a:r>
              <a:rPr lang="en-US" sz="1400" dirty="0" err="1"/>
              <a:t>JobTraq</a:t>
            </a:r>
            <a:r>
              <a:rPr lang="en-US" sz="1400" dirty="0"/>
              <a:t>) will still function the same way:</a:t>
            </a:r>
          </a:p>
          <a:p>
            <a:pPr lvl="0"/>
            <a:r>
              <a:rPr lang="en-US" sz="1400" dirty="0"/>
              <a:t>DIFY w/ SB3: state will be defaulted to pending brief</a:t>
            </a:r>
          </a:p>
          <a:p>
            <a:pPr lvl="0"/>
            <a:r>
              <a:rPr lang="en-US" sz="1400" dirty="0"/>
              <a:t>DIFY w/ Tower (SB4): state will be defaulted to pending brief</a:t>
            </a:r>
          </a:p>
          <a:p>
            <a:pPr lvl="0"/>
            <a:r>
              <a:rPr lang="en-US" sz="1400" dirty="0"/>
              <a:t>Re-Creations w/ Tower (SB4): state will begin at “In Design” – customer will also submit a condensed brief, included here: </a:t>
            </a:r>
          </a:p>
          <a:p>
            <a:endParaRPr lang="en-US" sz="1600" dirty="0">
              <a:latin typeface="Calibri" panose="020F0502020204030204" pitchFamily="34" charset="0"/>
            </a:endParaRPr>
          </a:p>
          <a:p>
            <a:pPr marL="0" indent="0">
              <a:buNone/>
            </a:pPr>
            <a:r>
              <a:rPr lang="en-US" sz="1800" b="1" dirty="0">
                <a:latin typeface="Calibri" panose="020F0502020204030204" pitchFamily="34" charset="0"/>
              </a:rPr>
              <a:t>Access Admin Board - </a:t>
            </a:r>
            <a:r>
              <a:rPr lang="en-US" sz="1400" dirty="0"/>
              <a:t>These new DIFY jobs (SB3, Tower (SB4), Re-Creations) will be displayed in the new Admin Board.  To access the board, follow these steps:</a:t>
            </a:r>
          </a:p>
          <a:p>
            <a:pPr marL="0" indent="0">
              <a:buNone/>
            </a:pPr>
            <a:endParaRPr lang="en-US" sz="1400" dirty="0"/>
          </a:p>
          <a:p>
            <a:pPr marL="342900" lvl="0" indent="-342900">
              <a:buFont typeface="+mj-lt"/>
              <a:buAutoNum type="arabicPeriod"/>
            </a:pPr>
            <a:r>
              <a:rPr lang="en-US" sz="1400" dirty="0"/>
              <a:t>Navigate to </a:t>
            </a:r>
            <a:r>
              <a:rPr lang="en-US" sz="1400" u="sng" dirty="0">
                <a:hlinkClick r:id="rId2"/>
              </a:rPr>
              <a:t>https://admin.designservices.digital.vistaprint.com</a:t>
            </a:r>
            <a:r>
              <a:rPr lang="en-US" sz="1400" dirty="0"/>
              <a:t> </a:t>
            </a:r>
          </a:p>
          <a:p>
            <a:pPr marL="342900" lvl="0" indent="-342900">
              <a:buFont typeface="+mj-lt"/>
              <a:buAutoNum type="arabicPeriod"/>
            </a:pPr>
            <a:r>
              <a:rPr lang="en-US" sz="1400" dirty="0"/>
              <a:t>On the first screen, type in your VP email address </a:t>
            </a:r>
          </a:p>
          <a:p>
            <a:pPr marL="342900" lvl="0" indent="-342900">
              <a:buFont typeface="+mj-lt"/>
              <a:buAutoNum type="arabicPeriod"/>
            </a:pPr>
            <a:r>
              <a:rPr lang="en-US" sz="1400" dirty="0"/>
              <a:t>Click “Log In”</a:t>
            </a:r>
          </a:p>
          <a:p>
            <a:pPr marL="342900" lvl="0" indent="-342900">
              <a:buFont typeface="+mj-lt"/>
              <a:buAutoNum type="arabicPeriod"/>
            </a:pPr>
            <a:r>
              <a:rPr lang="en-US" sz="1400" dirty="0"/>
              <a:t>Click continue</a:t>
            </a:r>
          </a:p>
          <a:p>
            <a:pPr marL="342900" lvl="0" indent="-342900">
              <a:buFont typeface="+mj-lt"/>
              <a:buAutoNum type="arabicPeriod"/>
            </a:pPr>
            <a:r>
              <a:rPr lang="en-US" sz="1400" dirty="0"/>
              <a:t>You should now be single signed on to the Admin Board and see all the jobs</a:t>
            </a:r>
          </a:p>
          <a:p>
            <a:pPr marL="0" indent="0">
              <a:buNone/>
            </a:pPr>
            <a:endParaRPr lang="en-US" sz="1400" dirty="0"/>
          </a:p>
          <a:p>
            <a:pPr marL="0" indent="0">
              <a:buNone/>
            </a:pPr>
            <a:endParaRPr lang="en-US" sz="1800" b="1" dirty="0">
              <a:latin typeface="Calibri" panose="020F0502020204030204" pitchFamily="34" charset="0"/>
            </a:endParaRPr>
          </a:p>
          <a:p>
            <a:pPr marL="0" indent="0">
              <a:buNone/>
            </a:pPr>
            <a:endParaRPr lang="en-US" sz="1800" b="1" dirty="0">
              <a:latin typeface="Calibri" panose="020F0502020204030204" pitchFamily="34" charset="0"/>
            </a:endParaRPr>
          </a:p>
        </p:txBody>
      </p:sp>
    </p:spTree>
    <p:extLst>
      <p:ext uri="{BB962C8B-B14F-4D97-AF65-F5344CB8AC3E}">
        <p14:creationId xmlns:p14="http://schemas.microsoft.com/office/powerpoint/2010/main" val="201876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37869"/>
            <a:ext cx="8610600" cy="1293028"/>
          </a:xfrm>
        </p:spPr>
        <p:txBody>
          <a:bodyPr/>
          <a:lstStyle/>
          <a:p>
            <a:r>
              <a:rPr lang="en-US" b="1" u="sng" dirty="0"/>
              <a:t>Steps to Access </a:t>
            </a:r>
            <a:r>
              <a:rPr lang="en-US" b="1" u="sng" dirty="0" err="1"/>
              <a:t>Dify</a:t>
            </a:r>
            <a:r>
              <a:rPr lang="en-US" b="1" u="sng" dirty="0"/>
              <a:t> tower (SB4) </a:t>
            </a:r>
            <a:r>
              <a:rPr lang="en-US" sz="2000" b="1" u="sng" dirty="0"/>
              <a:t>cont</a:t>
            </a:r>
            <a:r>
              <a:rPr lang="en-US" b="1" u="sng" dirty="0"/>
              <a:t>.</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All information here should be the same as the previous job board.  If you click on the blue box in the details column, you will see all the relevant information for the customer’s request.   In the product column, this will denote if it’s SB3 (BHG, BRL, BDB, BDV), DIFY w/ Tower, or DIFY Tower-Recreate.</a:t>
            </a:r>
          </a:p>
          <a:p>
            <a:pPr marL="0" indent="0" algn="ctr">
              <a:buNone/>
            </a:pPr>
            <a:r>
              <a:rPr lang="en-US" i="1" dirty="0"/>
              <a:t>*We will add additional filtering depending on usability requests</a:t>
            </a:r>
          </a:p>
          <a:p>
            <a:pPr marL="0" indent="0" algn="ctr">
              <a:buNone/>
            </a:pPr>
            <a:endParaRPr lang="en-US" i="1" dirty="0"/>
          </a:p>
          <a:p>
            <a:pPr marL="0" indent="0" algn="ctr">
              <a:buNone/>
            </a:pPr>
            <a:r>
              <a:rPr lang="en-US" i="1" dirty="0"/>
              <a:t>Agents from the admin board, clicking the “view brief” button will allow agents to edit the brief on behalf of the customer.  Please be mindful of the status of the job – if design has started, updated information may not be used during design.</a:t>
            </a:r>
          </a:p>
          <a:p>
            <a:pPr marL="0" indent="0" algn="ctr">
              <a:buNone/>
            </a:pPr>
            <a:r>
              <a:rPr lang="en-US" i="1" dirty="0"/>
              <a:t>If the case, Tunis will help when the customer is under review</a:t>
            </a:r>
          </a:p>
          <a:p>
            <a:endParaRPr lang="en-US" i="1" dirty="0"/>
          </a:p>
          <a:p>
            <a:r>
              <a:rPr lang="en-US" sz="1400" i="1" dirty="0"/>
              <a:t>Click </a:t>
            </a:r>
            <a:r>
              <a:rPr lang="en-US" sz="1400" i="1" dirty="0">
                <a:hlinkClick r:id="rId2" action="ppaction://hlinksldjump"/>
              </a:rPr>
              <a:t>here</a:t>
            </a:r>
            <a:r>
              <a:rPr lang="en-US" sz="1400" i="1" dirty="0"/>
              <a:t> for screenshot for brief. Scroll down on the page for more info</a:t>
            </a:r>
          </a:p>
          <a:p>
            <a:r>
              <a:rPr lang="en-US" sz="1400" i="1" dirty="0"/>
              <a:t>You can also access the customer’s builder here as well</a:t>
            </a:r>
            <a:endParaRPr lang="en-US" sz="1400" dirty="0"/>
          </a:p>
        </p:txBody>
      </p:sp>
    </p:spTree>
    <p:extLst>
      <p:ext uri="{BB962C8B-B14F-4D97-AF65-F5344CB8AC3E}">
        <p14:creationId xmlns:p14="http://schemas.microsoft.com/office/powerpoint/2010/main" val="387799057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386</TotalTime>
  <Words>1408</Words>
  <Application>Microsoft Office PowerPoint</Application>
  <PresentationFormat>Widescreen</PresentationFormat>
  <Paragraphs>103</Paragraphs>
  <Slides>13</Slides>
  <Notes>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Bodoni MT Black</vt:lpstr>
      <vt:lpstr>Calibri</vt:lpstr>
      <vt:lpstr>Century Gothic</vt:lpstr>
      <vt:lpstr>Wingdings</vt:lpstr>
      <vt:lpstr>Vapor Trail</vt:lpstr>
      <vt:lpstr>DIFY  Website Recreation</vt:lpstr>
      <vt:lpstr>Steps to Save SB2/SB3 Customer with SB4 </vt:lpstr>
      <vt:lpstr>Examples: when to offer SB4 to Customer</vt:lpstr>
      <vt:lpstr>How to Save an SB2/SB3 Customer with SB4 </vt:lpstr>
      <vt:lpstr>Customer Opts in</vt:lpstr>
      <vt:lpstr>Customer Opts in cont.</vt:lpstr>
      <vt:lpstr>Customer Opts in cont.</vt:lpstr>
      <vt:lpstr>Steps to Access Dify Tower (SB4) </vt:lpstr>
      <vt:lpstr>Steps to Access Dify tower (SB4) cont.</vt:lpstr>
      <vt:lpstr>Steps to access customer builder</vt:lpstr>
      <vt:lpstr>Completing Design Work (and subsequent revisions)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DIFY  Website Recreation</dc:title>
  <dc:creator>Caven White</dc:creator>
  <cp:lastModifiedBy>Azim Mansuri</cp:lastModifiedBy>
  <cp:revision>17</cp:revision>
  <dcterms:created xsi:type="dcterms:W3CDTF">2017-06-01T14:43:06Z</dcterms:created>
  <dcterms:modified xsi:type="dcterms:W3CDTF">2020-08-16T13:11:02Z</dcterms:modified>
</cp:coreProperties>
</file>