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9DC67-A773-433A-AF08-B42CE7A666F8}" type="datetimeFigureOut">
              <a:rPr lang="en-US" smtClean="0"/>
              <a:t>12/17/2015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6303-B541-439D-8CA9-64BD7ACB0D74}" type="slidenum">
              <a:rPr lang="en-US" smtClean="0"/>
              <a:t>‹#›</a:t>
            </a:fld>
            <a:endParaRPr lang="en-US"/>
          </a:p>
        </p:txBody>
      </p:sp>
    </p:spTree>
    <p:extLst>
      <p:ext uri="{BB962C8B-B14F-4D97-AF65-F5344CB8AC3E}">
        <p14:creationId xmlns:p14="http://schemas.microsoft.com/office/powerpoint/2010/main" val="203622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merriam-webster.com/dictionary/b.c."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britannica.com/place/Babylon-ancient-city-Mesopotamia-Asia" TargetMode="External"/><Relationship Id="rId4" Type="http://schemas.openxmlformats.org/officeDocument/2006/relationships/hyperlink" Target="http://www.britannica.com/biography/Lysimachu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ritannica.com/topic/Heruli" TargetMode="External"/><Relationship Id="rId7" Type="http://schemas.openxmlformats.org/officeDocument/2006/relationships/hyperlink" Target="http://www.britannica.com/place/Italy"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britannica.com/biography/Theodoric-king-of-Italy" TargetMode="External"/><Relationship Id="rId5" Type="http://schemas.openxmlformats.org/officeDocument/2006/relationships/hyperlink" Target="http://www.britannica.com/place/Black-Sea" TargetMode="External"/><Relationship Id="rId4" Type="http://schemas.openxmlformats.org/officeDocument/2006/relationships/hyperlink" Target="http://www.britannica.com/topic/Goth"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iblegateway.com/passage/?search=Dan.7.4" TargetMode="External"/><Relationship Id="rId7" Type="http://schemas.openxmlformats.org/officeDocument/2006/relationships/hyperlink" Target="https://www.biblegateway.com/passage/?search=Dan.7.8"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biblegateway.com/passage/?search=Dan.7.7" TargetMode="External"/><Relationship Id="rId5" Type="http://schemas.openxmlformats.org/officeDocument/2006/relationships/hyperlink" Target="https://www.biblegateway.com/passage/?search=Dan.7.6" TargetMode="External"/><Relationship Id="rId4" Type="http://schemas.openxmlformats.org/officeDocument/2006/relationships/hyperlink" Target="https://www.biblegateway.com/passage/?search=Dan.7.5"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1John.4.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1John.2.18"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iblegateway.com/passage/?search=Matt.24.24" TargetMode="External"/><Relationship Id="rId5" Type="http://schemas.openxmlformats.org/officeDocument/2006/relationships/hyperlink" Target="https://www.biblegateway.com/passage/?search=2Thess.2.8-2Thess.2.10" TargetMode="External"/><Relationship Id="rId4" Type="http://schemas.openxmlformats.org/officeDocument/2006/relationships/hyperlink" Target="https://www.biblegateway.com/passage/?search=Dan.9.26"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8" Type="http://schemas.openxmlformats.org/officeDocument/2006/relationships/hyperlink" Target="http://biblia.com/bible/kjv1900/Exod20.3-17#footnote4" TargetMode="External"/><Relationship Id="rId13" Type="http://schemas.openxmlformats.org/officeDocument/2006/relationships/hyperlink" Target="http://biblia.com/bible/kjv1900/Exod20.3-17#footnote9" TargetMode="External"/><Relationship Id="rId18" Type="http://schemas.openxmlformats.org/officeDocument/2006/relationships/hyperlink" Target="http://biblia.com/bible/kjv1900/Exod20.3-17#footnote14" TargetMode="External"/><Relationship Id="rId3" Type="http://schemas.openxmlformats.org/officeDocument/2006/relationships/hyperlink" Target="http://biblia.com/bible/kjv1900/Exod20.3-17" TargetMode="External"/><Relationship Id="rId21" Type="http://schemas.openxmlformats.org/officeDocument/2006/relationships/hyperlink" Target="http://biblia.com/bible/kjv1900/Exod20.3-17#footnote17" TargetMode="External"/><Relationship Id="rId7" Type="http://schemas.openxmlformats.org/officeDocument/2006/relationships/hyperlink" Target="http://biblia.com/bible/kjv1900/Exod20.3-17#footnote3" TargetMode="External"/><Relationship Id="rId12" Type="http://schemas.openxmlformats.org/officeDocument/2006/relationships/hyperlink" Target="http://biblia.com/bible/kjv1900/Exod20.3-17#footnote8" TargetMode="External"/><Relationship Id="rId17" Type="http://schemas.openxmlformats.org/officeDocument/2006/relationships/hyperlink" Target="http://biblia.com/bible/kjv1900/Exod20.3-17#footnote13" TargetMode="External"/><Relationship Id="rId2" Type="http://schemas.openxmlformats.org/officeDocument/2006/relationships/slide" Target="../slides/slide63.xml"/><Relationship Id="rId16" Type="http://schemas.openxmlformats.org/officeDocument/2006/relationships/hyperlink" Target="http://biblia.com/bible/kjv1900/Exod20.3-17#footnote12" TargetMode="External"/><Relationship Id="rId20" Type="http://schemas.openxmlformats.org/officeDocument/2006/relationships/hyperlink" Target="http://biblia.com/bible/kjv1900/Exod20.3-17#footnote16" TargetMode="External"/><Relationship Id="rId1" Type="http://schemas.openxmlformats.org/officeDocument/2006/relationships/notesMaster" Target="../notesMasters/notesMaster1.xml"/><Relationship Id="rId6" Type="http://schemas.openxmlformats.org/officeDocument/2006/relationships/hyperlink" Target="http://biblia.com/bible/kjv1900/Exod20.3-17#footnote2" TargetMode="External"/><Relationship Id="rId11" Type="http://schemas.openxmlformats.org/officeDocument/2006/relationships/hyperlink" Target="http://biblia.com/bible/kjv1900/Exod20.3-17#footnote7" TargetMode="External"/><Relationship Id="rId24" Type="http://schemas.openxmlformats.org/officeDocument/2006/relationships/hyperlink" Target="http://biblia.com/bible/kjv1900/Exod20.3-17#footnote20" TargetMode="External"/><Relationship Id="rId5" Type="http://schemas.openxmlformats.org/officeDocument/2006/relationships/hyperlink" Target="http://biblia.com/bible/kjv1900/Exod20.3-17#footnote1" TargetMode="External"/><Relationship Id="rId15" Type="http://schemas.openxmlformats.org/officeDocument/2006/relationships/hyperlink" Target="http://biblia.com/bible/kjv1900/Exod20.3-17#footnote11" TargetMode="External"/><Relationship Id="rId23" Type="http://schemas.openxmlformats.org/officeDocument/2006/relationships/hyperlink" Target="http://biblia.com/bible/kjv1900/Exod20.3-17#footnote19" TargetMode="External"/><Relationship Id="rId10" Type="http://schemas.openxmlformats.org/officeDocument/2006/relationships/hyperlink" Target="http://biblia.com/bible/kjv1900/Exod20.3-17#footnote6" TargetMode="External"/><Relationship Id="rId19" Type="http://schemas.openxmlformats.org/officeDocument/2006/relationships/hyperlink" Target="http://biblia.com/bible/kjv1900/Exod20.3-17#footnote15" TargetMode="External"/><Relationship Id="rId4" Type="http://schemas.openxmlformats.org/officeDocument/2006/relationships/hyperlink" Target="http://biblia.com/plugins/bibleverse?resourceName=kjv1900&amp;reference=Ex20.3-17" TargetMode="External"/><Relationship Id="rId9" Type="http://schemas.openxmlformats.org/officeDocument/2006/relationships/hyperlink" Target="http://biblia.com/bible/kjv1900/Exod20.3-17#footnote5" TargetMode="External"/><Relationship Id="rId14" Type="http://schemas.openxmlformats.org/officeDocument/2006/relationships/hyperlink" Target="http://biblia.com/bible/kjv1900/Exod20.3-17#footnote10" TargetMode="External"/><Relationship Id="rId22" Type="http://schemas.openxmlformats.org/officeDocument/2006/relationships/hyperlink" Target="http://biblia.com/bible/kjv1900/Exod20.3-17#footnote18"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2John.1.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Jude.1.3" TargetMode="External"/><Relationship Id="rId7" Type="http://schemas.openxmlformats.org/officeDocument/2006/relationships/hyperlink" Target="https://www.biblegateway.com/passage/?search=1Tim.4.4"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iblegateway.com/passage/?search=Acts.10.15" TargetMode="External"/><Relationship Id="rId5" Type="http://schemas.openxmlformats.org/officeDocument/2006/relationships/hyperlink" Target="https://www.biblegateway.com/passage/?search=1Tim.4.2" TargetMode="External"/><Relationship Id="rId4" Type="http://schemas.openxmlformats.org/officeDocument/2006/relationships/hyperlink" Target="https://www.biblegateway.com/passage/?search=1John.4.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35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98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20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34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DANIEL</a:t>
            </a:r>
            <a:r>
              <a:rPr lang="en-US" b="1" baseline="0" dirty="0" smtClean="0"/>
              <a:t> 7:17-18</a:t>
            </a:r>
          </a:p>
          <a:p>
            <a:endParaRPr lang="en-US" b="1" baseline="0" dirty="0" smtClean="0"/>
          </a:p>
          <a:p>
            <a:r>
              <a:rPr lang="en-US" b="1" baseline="30000" dirty="0" smtClean="0"/>
              <a:t>17 </a:t>
            </a:r>
            <a:r>
              <a:rPr lang="en-US" b="1" dirty="0" smtClean="0"/>
              <a:t>These great beasts, which are four, are four kings, which shall arise out of the earth.</a:t>
            </a:r>
          </a:p>
          <a:p>
            <a:r>
              <a:rPr lang="en-US" b="1" baseline="30000" dirty="0" smtClean="0"/>
              <a:t>18 </a:t>
            </a:r>
            <a:r>
              <a:rPr lang="en-US" b="1" dirty="0" smtClean="0"/>
              <a:t>But the saints of the most High shall take the kingdom, and possess the kingdom for ever, even for ever and ever.</a:t>
            </a:r>
          </a:p>
          <a:p>
            <a:endParaRPr lang="en-US" b="1" dirty="0" smtClean="0"/>
          </a:p>
          <a:p>
            <a:r>
              <a:rPr lang="en-US" b="1" dirty="0" smtClean="0"/>
              <a:t>Daniel 2:38-39King James Version (KJV)</a:t>
            </a:r>
          </a:p>
          <a:p>
            <a:r>
              <a:rPr lang="en-US" b="1" baseline="30000" dirty="0" smtClean="0"/>
              <a:t>38 </a:t>
            </a:r>
            <a:r>
              <a:rPr lang="en-US" b="1" dirty="0" smtClean="0"/>
              <a:t>And </a:t>
            </a:r>
            <a:r>
              <a:rPr lang="en-US" b="1" dirty="0" err="1" smtClean="0"/>
              <a:t>wheresoever</a:t>
            </a:r>
            <a:r>
              <a:rPr lang="en-US" b="1" dirty="0" smtClean="0"/>
              <a:t> the children of men dwell, the beasts of the field and the fowls of the heaven hath he given into thine hand, and hath made thee ruler over them all. Thou art this head of gold.</a:t>
            </a:r>
          </a:p>
          <a:p>
            <a:r>
              <a:rPr lang="en-US" b="1" baseline="30000" dirty="0" smtClean="0"/>
              <a:t>39 </a:t>
            </a:r>
            <a:r>
              <a:rPr lang="en-US" b="1" dirty="0" smtClean="0"/>
              <a:t>And after thee shall arise another kingdom inferior to thee, and another third kingdom of brass, which shall bear rule over all the earth.</a:t>
            </a:r>
          </a:p>
          <a:p>
            <a:endParaRPr lang="en-US" b="1" dirty="0" smtClean="0"/>
          </a:p>
          <a:p>
            <a:r>
              <a:rPr lang="en-US" b="1" dirty="0" smtClean="0"/>
              <a:t>Jeremiah 4:7King James Version (KJV)</a:t>
            </a:r>
          </a:p>
          <a:p>
            <a:r>
              <a:rPr lang="en-US" b="1" baseline="30000" dirty="0" smtClean="0"/>
              <a:t>7 </a:t>
            </a:r>
            <a:r>
              <a:rPr lang="en-US" b="1" dirty="0" smtClean="0"/>
              <a:t>The lion is come up from his thicket, and the destroyer of the Gentiles is on his way; he is gone forth from his place to make thy land desolate; and thy cities shall be laid waste, without an inhabitant.</a:t>
            </a:r>
          </a:p>
          <a:p>
            <a:endParaRPr lang="en-US" b="1" dirty="0" smtClean="0"/>
          </a:p>
          <a:p>
            <a:r>
              <a:rPr lang="en-US" b="1" dirty="0" smtClean="0"/>
              <a:t>Jeremiah 50:17 King James Version (KJV)</a:t>
            </a:r>
          </a:p>
          <a:p>
            <a:r>
              <a:rPr lang="en-US" b="1" baseline="30000" dirty="0" smtClean="0"/>
              <a:t>17 </a:t>
            </a:r>
            <a:r>
              <a:rPr lang="en-US" b="1" dirty="0" smtClean="0"/>
              <a:t>Israel is a scattered sheep; the lions have driven him away: first the king of Assyria hath devoured him; and last this </a:t>
            </a:r>
            <a:r>
              <a:rPr lang="en-US" b="1" dirty="0" err="1" smtClean="0"/>
              <a:t>Nebuchadrezzar</a:t>
            </a:r>
            <a:r>
              <a:rPr lang="en-US" b="1" dirty="0" smtClean="0"/>
              <a:t> king of Babylon hath broken his bones.</a:t>
            </a:r>
          </a:p>
          <a:p>
            <a:endParaRPr lang="en-US" b="1" dirty="0" smtClean="0"/>
          </a:p>
          <a:p>
            <a:r>
              <a:rPr lang="en-US" b="1" dirty="0" smtClean="0"/>
              <a:t>Jeremiah 50:43-44King James Version (KJV)</a:t>
            </a:r>
          </a:p>
          <a:p>
            <a:r>
              <a:rPr lang="en-US" b="1" baseline="30000" dirty="0" smtClean="0"/>
              <a:t>43 </a:t>
            </a:r>
            <a:r>
              <a:rPr lang="en-US" b="1" dirty="0" smtClean="0"/>
              <a:t>The king of Babylon hath heard the report of them, and his hands waxed feeble: anguish took hold of him, and pangs as of a woman in travail.</a:t>
            </a:r>
          </a:p>
          <a:p>
            <a:r>
              <a:rPr lang="en-US" b="1" baseline="30000" dirty="0" smtClean="0"/>
              <a:t>44 </a:t>
            </a:r>
            <a:r>
              <a:rPr lang="en-US" b="1" dirty="0" smtClean="0"/>
              <a:t>Behold, he shall come up like a lion from the swelling of Jordan unto the habitation of the strong: but I will make them suddenly run away from her: and who is a chosen man, that I may appoint over her? for who is like me? and who will appoint me the time? and who is that shepherd that will stand before me?</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373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Jeremiah 25:32-33King James Version (KJV)</a:t>
            </a:r>
          </a:p>
          <a:p>
            <a:r>
              <a:rPr lang="en-US" b="1" baseline="30000" dirty="0" smtClean="0"/>
              <a:t>32 </a:t>
            </a:r>
            <a:r>
              <a:rPr lang="en-US" b="1" dirty="0" smtClean="0"/>
              <a:t>Thus </a:t>
            </a:r>
            <a:r>
              <a:rPr lang="en-US" b="1" dirty="0" err="1" smtClean="0"/>
              <a:t>saith</a:t>
            </a:r>
            <a:r>
              <a:rPr lang="en-US" b="1" dirty="0" smtClean="0"/>
              <a:t> the </a:t>
            </a:r>
            <a:r>
              <a:rPr lang="en-US" b="1" cap="small" dirty="0" smtClean="0">
                <a:effectLst/>
              </a:rPr>
              <a:t>Lord</a:t>
            </a:r>
            <a:r>
              <a:rPr lang="en-US" b="1" dirty="0" smtClean="0"/>
              <a:t> of hosts, Behold, evil shall go forth from nation to nation, and a great whirlwind shall be raised up from the coasts of the earth.</a:t>
            </a:r>
          </a:p>
          <a:p>
            <a:r>
              <a:rPr lang="en-US" b="1" baseline="30000" dirty="0" smtClean="0"/>
              <a:t>33 </a:t>
            </a:r>
            <a:r>
              <a:rPr lang="en-US" b="1" dirty="0" smtClean="0"/>
              <a:t>And the slain of the </a:t>
            </a:r>
            <a:r>
              <a:rPr lang="en-US" b="1" cap="small" dirty="0" smtClean="0">
                <a:effectLst/>
              </a:rPr>
              <a:t>Lord</a:t>
            </a:r>
            <a:r>
              <a:rPr lang="en-US" b="1" dirty="0" smtClean="0"/>
              <a:t> shall be at that day from one end of the earth even unto the other end of the earth: they shall not be lamented, neither gathered, nor buried; they shall be dung upon the ground.</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896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Jeremiah 4:13King James Version (KJV)</a:t>
            </a:r>
          </a:p>
          <a:p>
            <a:r>
              <a:rPr lang="en-US" b="1" baseline="30000" dirty="0" smtClean="0"/>
              <a:t>13 </a:t>
            </a:r>
            <a:r>
              <a:rPr lang="en-US" b="1" dirty="0" smtClean="0"/>
              <a:t>Behold, he shall come up as clouds, and his chariots shall be as a whirlwind: his horses are swifter than eagles. Woe unto us! for we are spoiled.</a:t>
            </a:r>
          </a:p>
          <a:p>
            <a:endParaRPr lang="en-US" b="1" dirty="0" smtClean="0"/>
          </a:p>
          <a:p>
            <a:endParaRPr lang="en-US" b="1" dirty="0" smtClean="0"/>
          </a:p>
          <a:p>
            <a:r>
              <a:rPr lang="en-US" b="1" dirty="0" smtClean="0"/>
              <a:t>Habakkuk 1:6-9King James Version (KJV)</a:t>
            </a:r>
          </a:p>
          <a:p>
            <a:r>
              <a:rPr lang="en-US" b="1" baseline="30000" dirty="0" smtClean="0"/>
              <a:t>6 </a:t>
            </a:r>
            <a:r>
              <a:rPr lang="en-US" b="1" dirty="0" smtClean="0"/>
              <a:t>For, lo, I raise up the Chaldeans, that bitter and hasty nation, which shall march through the breadth of the land, to possess the </a:t>
            </a:r>
            <a:r>
              <a:rPr lang="en-US" b="1" dirty="0" err="1" smtClean="0"/>
              <a:t>dwellingplaces</a:t>
            </a:r>
            <a:r>
              <a:rPr lang="en-US" b="1" dirty="0" smtClean="0"/>
              <a:t> that are not </a:t>
            </a:r>
            <a:r>
              <a:rPr lang="en-US" b="1" dirty="0" err="1" smtClean="0"/>
              <a:t>their's</a:t>
            </a:r>
            <a:r>
              <a:rPr lang="en-US" b="1" dirty="0" smtClean="0"/>
              <a:t>.</a:t>
            </a:r>
          </a:p>
          <a:p>
            <a:r>
              <a:rPr lang="en-US" b="1" baseline="30000" dirty="0" smtClean="0"/>
              <a:t>7 </a:t>
            </a:r>
            <a:r>
              <a:rPr lang="en-US" b="1" dirty="0" smtClean="0"/>
              <a:t>They are terrible and dreadful: their judgment and their dignity shall proceed of themselves.</a:t>
            </a:r>
          </a:p>
          <a:p>
            <a:r>
              <a:rPr lang="en-US" b="1" baseline="30000" dirty="0" smtClean="0"/>
              <a:t>8 </a:t>
            </a:r>
            <a:r>
              <a:rPr lang="en-US" b="1" dirty="0" smtClean="0"/>
              <a:t>Their horses also are swifter than the leopards, and are more fierce than the evening wolves: and their horsemen shall spread themselves, and their horsemen shall come from far; they shall fly as the eagle that </a:t>
            </a:r>
            <a:r>
              <a:rPr lang="en-US" b="1" dirty="0" err="1" smtClean="0"/>
              <a:t>hasteth</a:t>
            </a:r>
            <a:r>
              <a:rPr lang="en-US" b="1" dirty="0" smtClean="0"/>
              <a:t> to eat.</a:t>
            </a:r>
          </a:p>
          <a:p>
            <a:r>
              <a:rPr lang="en-US" b="1" baseline="30000" dirty="0" smtClean="0"/>
              <a:t>9 </a:t>
            </a:r>
            <a:r>
              <a:rPr lang="en-US" b="1" dirty="0" smtClean="0"/>
              <a:t>They shall come all for violence: their faces shall sup up as the east wind, and they shall gather the captivity as the sand.</a:t>
            </a:r>
          </a:p>
          <a:p>
            <a:endParaRPr lang="en-US" b="1" dirty="0" smtClean="0"/>
          </a:p>
          <a:p>
            <a:r>
              <a:rPr lang="en-US" b="1" dirty="0" smtClean="0"/>
              <a:t>Revelation 7:1-3King James Version (KJV)</a:t>
            </a:r>
          </a:p>
          <a:p>
            <a:r>
              <a:rPr lang="en-US" b="1" dirty="0" smtClean="0"/>
              <a:t>7 And after these things I saw four angels standing on the four corners of the earth, holding the four winds of the earth, that the wind should not blow on the earth, nor on the sea, nor on any tree.</a:t>
            </a:r>
          </a:p>
          <a:p>
            <a:r>
              <a:rPr lang="en-US" b="1" baseline="30000" dirty="0" smtClean="0"/>
              <a:t>2 </a:t>
            </a:r>
            <a:r>
              <a:rPr lang="en-US" b="1" dirty="0" smtClean="0"/>
              <a:t>And I saw another angel ascending from the east, having the seal of the living God: and he cried with a loud voice to the four angels, to whom it was given to hurt the earth and the sea,</a:t>
            </a:r>
          </a:p>
          <a:p>
            <a:r>
              <a:rPr lang="en-US" b="1" baseline="30000" dirty="0" smtClean="0"/>
              <a:t>3 </a:t>
            </a:r>
            <a:r>
              <a:rPr lang="en-US" b="1" dirty="0" smtClean="0"/>
              <a:t>Saying, Hurt not the earth, neither the sea, nor the trees, till we have sealed the servants of our God in their foreheads.</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79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599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35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44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58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200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698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LYSIMACHUS</a:t>
            </a:r>
            <a:endParaRPr lang="en-US" b="1" dirty="0" smtClean="0"/>
          </a:p>
          <a:p>
            <a:r>
              <a:rPr lang="en-US" b="1" i="1" dirty="0" smtClean="0"/>
              <a:t>ca</a:t>
            </a:r>
            <a:r>
              <a:rPr lang="en-US" b="1" dirty="0" smtClean="0"/>
              <a:t> 355–</a:t>
            </a:r>
            <a:r>
              <a:rPr lang="en-US" b="1" i="1" dirty="0" smtClean="0"/>
              <a:t>ca</a:t>
            </a:r>
            <a:r>
              <a:rPr lang="en-US" b="1" dirty="0" smtClean="0"/>
              <a:t> 281 </a:t>
            </a:r>
            <a:r>
              <a:rPr lang="en-US" b="1" dirty="0" err="1" smtClean="0">
                <a:hlinkClick r:id="rId3"/>
              </a:rPr>
              <a:t>b.c.</a:t>
            </a:r>
            <a:r>
              <a:rPr lang="en-US" b="1" dirty="0" smtClean="0"/>
              <a:t> Macedonian gen. under Alexander the Great; (306) </a:t>
            </a:r>
          </a:p>
          <a:p>
            <a:endParaRPr lang="en-US" dirty="0" smtClean="0"/>
          </a:p>
          <a:p>
            <a:r>
              <a:rPr lang="en-US" b="1" dirty="0" err="1" smtClean="0"/>
              <a:t>Cassander</a:t>
            </a:r>
            <a:r>
              <a:rPr lang="en-US" b="1" dirty="0" smtClean="0"/>
              <a:t> seized Macedonia and most of Greece, including Athens (319–317). When </a:t>
            </a:r>
            <a:r>
              <a:rPr lang="en-US" b="1" dirty="0" err="1" smtClean="0"/>
              <a:t>Antigonus</a:t>
            </a:r>
            <a:r>
              <a:rPr lang="en-US" b="1" dirty="0" smtClean="0"/>
              <a:t> returned from the eastern provinces intending to reunite Alexander’s empire under his own sovereignty, </a:t>
            </a:r>
            <a:r>
              <a:rPr lang="en-US" b="1" dirty="0" err="1" smtClean="0"/>
              <a:t>Cassander</a:t>
            </a:r>
            <a:r>
              <a:rPr lang="en-US" b="1" dirty="0" smtClean="0"/>
              <a:t> joined forces with Ptolemy I, </a:t>
            </a:r>
            <a:r>
              <a:rPr lang="en-US" b="1" dirty="0" err="1" smtClean="0"/>
              <a:t>Seleucus</a:t>
            </a:r>
            <a:r>
              <a:rPr lang="en-US" b="1" dirty="0" smtClean="0"/>
              <a:t>, and </a:t>
            </a:r>
            <a:r>
              <a:rPr lang="en-US" b="1" dirty="0" smtClean="0">
                <a:hlinkClick r:id="rId4"/>
              </a:rPr>
              <a:t>Lysimachus</a:t>
            </a:r>
            <a:r>
              <a:rPr lang="en-US" b="1" dirty="0" smtClean="0"/>
              <a:t> (rulers of Egypt, </a:t>
            </a:r>
            <a:r>
              <a:rPr lang="en-US" b="1" dirty="0" smtClean="0">
                <a:hlinkClick r:id="rId5"/>
              </a:rPr>
              <a:t>Babylon</a:t>
            </a:r>
            <a:r>
              <a:rPr lang="en-US" b="1" dirty="0" smtClean="0"/>
              <a:t>, and Thrace, respectively) to oppose him. Between 315 and 303 the two sides clashed frequently. </a:t>
            </a:r>
            <a:r>
              <a:rPr lang="en-US" b="1" dirty="0" err="1" smtClean="0"/>
              <a:t>Cassander</a:t>
            </a:r>
            <a:r>
              <a:rPr lang="en-US" b="1" dirty="0" smtClean="0"/>
              <a:t> lost Athens in 307 and his other possessions south of Thessaly in 303–302, but the defeat of </a:t>
            </a:r>
            <a:r>
              <a:rPr lang="en-US" b="1" dirty="0" err="1" smtClean="0"/>
              <a:t>Antigonus</a:t>
            </a:r>
            <a:r>
              <a:rPr lang="en-US" b="1" dirty="0" smtClean="0"/>
              <a:t> at the Battle of </a:t>
            </a:r>
            <a:r>
              <a:rPr lang="en-US" b="1" dirty="0" err="1" smtClean="0"/>
              <a:t>Ipsus</a:t>
            </a:r>
            <a:r>
              <a:rPr lang="en-US" b="1" dirty="0" smtClean="0"/>
              <a:t> in Phrygia (301) secured </a:t>
            </a:r>
            <a:r>
              <a:rPr lang="en-US" b="1" dirty="0" err="1" smtClean="0"/>
              <a:t>Cassander’s</a:t>
            </a:r>
            <a:r>
              <a:rPr lang="en-US" b="1" dirty="0" smtClean="0"/>
              <a:t> control of Macedonia.</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770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083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Daniel 2:41-44King James Version (KJV)</a:t>
            </a:r>
          </a:p>
          <a:p>
            <a:endParaRPr lang="en-US" b="1" dirty="0" smtClean="0"/>
          </a:p>
          <a:p>
            <a:r>
              <a:rPr lang="en-US" b="1" baseline="30000" dirty="0" smtClean="0"/>
              <a:t>41 </a:t>
            </a:r>
            <a:r>
              <a:rPr lang="en-US" b="1" dirty="0" smtClean="0"/>
              <a:t>And whereas thou </a:t>
            </a:r>
            <a:r>
              <a:rPr lang="en-US" b="1" dirty="0" err="1" smtClean="0"/>
              <a:t>sawest</a:t>
            </a:r>
            <a:r>
              <a:rPr lang="en-US" b="1" dirty="0" smtClean="0"/>
              <a:t> the feet and toes, part of potters' clay, and part of iron, the kingdom shall be divided; but there shall be in it of the strength of the iron, forasmuch as thou </a:t>
            </a:r>
            <a:r>
              <a:rPr lang="en-US" b="1" dirty="0" err="1" smtClean="0"/>
              <a:t>sawest</a:t>
            </a:r>
            <a:r>
              <a:rPr lang="en-US" b="1" dirty="0" smtClean="0"/>
              <a:t> the iron mixed with miry clay.</a:t>
            </a:r>
          </a:p>
          <a:p>
            <a:r>
              <a:rPr lang="en-US" b="1" baseline="30000" dirty="0" smtClean="0"/>
              <a:t>42 </a:t>
            </a:r>
            <a:r>
              <a:rPr lang="en-US" b="1" dirty="0" smtClean="0"/>
              <a:t>And as the toes of the feet were part of iron, and part of clay, so the kingdom shall be partly strong, and partly broken.</a:t>
            </a:r>
          </a:p>
          <a:p>
            <a:r>
              <a:rPr lang="en-US" b="1" baseline="30000" dirty="0" smtClean="0"/>
              <a:t>43 </a:t>
            </a:r>
            <a:r>
              <a:rPr lang="en-US" b="1" dirty="0" smtClean="0"/>
              <a:t>And whereas thou </a:t>
            </a:r>
            <a:r>
              <a:rPr lang="en-US" b="1" dirty="0" err="1" smtClean="0"/>
              <a:t>sawest</a:t>
            </a:r>
            <a:r>
              <a:rPr lang="en-US" b="1" dirty="0" smtClean="0"/>
              <a:t> iron mixed with miry clay, they shall mingle themselves with the seed of men: but they shall not cleave one to another, even as iron is not mixed with clay.</a:t>
            </a:r>
          </a:p>
          <a:p>
            <a:r>
              <a:rPr lang="en-US" b="1" baseline="30000" dirty="0" smtClean="0"/>
              <a:t>44 </a:t>
            </a:r>
            <a:r>
              <a:rPr lang="en-US" b="1" dirty="0" smtClean="0"/>
              <a:t>And in the days of these kings shall the God of heaven set up a kingdom, which shall never be destroyed: and the kingdom shall not be left to other people, but it shall break in pieces and consume all these kingdoms, and it shall stand for ever.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628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THREE NATIONS THAT WERE DESTROYED WERE</a:t>
            </a:r>
            <a:r>
              <a:rPr lang="en-US" b="1" baseline="0" dirty="0" smtClean="0"/>
              <a:t> THE FOLLOWING….</a:t>
            </a:r>
          </a:p>
          <a:p>
            <a:endParaRPr lang="en-US" baseline="0" dirty="0" smtClean="0"/>
          </a:p>
          <a:p>
            <a:r>
              <a:rPr lang="en-US" b="1" dirty="0" err="1" smtClean="0">
                <a:solidFill>
                  <a:srgbClr val="FFFF00"/>
                </a:solidFill>
                <a:hlinkClick r:id="rId3"/>
              </a:rPr>
              <a:t>Heruli</a:t>
            </a:r>
            <a:r>
              <a:rPr lang="en-US" b="1" dirty="0" smtClean="0">
                <a:solidFill>
                  <a:srgbClr val="FFFF00"/>
                </a:solidFill>
                <a:hlinkClick r:id="rId3"/>
              </a:rPr>
              <a:t> (German people)</a:t>
            </a:r>
            <a:r>
              <a:rPr lang="en-US" b="1" dirty="0" smtClean="0">
                <a:solidFill>
                  <a:srgbClr val="FFFF00"/>
                </a:solidFill>
              </a:rPr>
              <a:t> </a:t>
            </a:r>
          </a:p>
          <a:p>
            <a:r>
              <a:rPr lang="en-US" b="1" dirty="0" err="1" smtClean="0"/>
              <a:t>Heruli</a:t>
            </a:r>
            <a:r>
              <a:rPr lang="en-US" b="1" dirty="0" smtClean="0"/>
              <a:t> German people an east Germanic people originally from Scandinavia. They raided towns in the Roman Empire, scoring their greatest success in ad 267, when they captured Byzantium and sacked other provinces.</a:t>
            </a:r>
          </a:p>
          <a:p>
            <a:endParaRPr lang="en-US" b="1" dirty="0" smtClean="0"/>
          </a:p>
          <a:p>
            <a:pPr marL="0" marR="0">
              <a:spcBef>
                <a:spcPts val="0"/>
              </a:spcBef>
              <a:spcAft>
                <a:spcPts val="0"/>
              </a:spcAft>
            </a:pPr>
            <a:r>
              <a:rPr lang="en-US" sz="1200" b="1" u="sng" dirty="0" smtClean="0">
                <a:solidFill>
                  <a:srgbClr val="0000FF"/>
                </a:solidFill>
                <a:effectLst/>
                <a:highlight>
                  <a:srgbClr val="00FF00"/>
                </a:highlight>
                <a:latin typeface="Times New Roman" panose="02020603050405020304" pitchFamily="18" charset="0"/>
                <a:ea typeface="SimSun" panose="02010600030101010101" pitchFamily="2" charset="-122"/>
              </a:rPr>
              <a:t>Ostrogoth</a:t>
            </a:r>
            <a:r>
              <a:rPr lang="en-US" sz="1200" b="1" u="sng" dirty="0" smtClean="0">
                <a:solidFill>
                  <a:srgbClr val="0000FF"/>
                </a:solidFill>
                <a:effectLst/>
                <a:latin typeface="Times New Roman" panose="02020603050405020304" pitchFamily="18" charset="0"/>
                <a:ea typeface="SimSun" panose="02010600030101010101" pitchFamily="2" charset="-122"/>
              </a:rPr>
              <a:t>, member of a division of the </a:t>
            </a:r>
            <a:r>
              <a:rPr lang="en-US" sz="1200" b="1" u="sng" dirty="0" smtClean="0">
                <a:solidFill>
                  <a:srgbClr val="0000FF"/>
                </a:solidFill>
                <a:effectLst/>
                <a:latin typeface="Times New Roman" panose="02020603050405020304" pitchFamily="18" charset="0"/>
                <a:ea typeface="SimSun" panose="02010600030101010101" pitchFamily="2" charset="-122"/>
                <a:hlinkClick r:id="rId4"/>
              </a:rPr>
              <a:t>Goths</a:t>
            </a:r>
            <a:r>
              <a:rPr lang="en-US" sz="1200" b="1" u="sng" dirty="0" smtClean="0">
                <a:solidFill>
                  <a:srgbClr val="0000FF"/>
                </a:solidFill>
                <a:effectLst/>
                <a:latin typeface="Times New Roman" panose="02020603050405020304" pitchFamily="18" charset="0"/>
                <a:ea typeface="SimSun" panose="02010600030101010101" pitchFamily="2" charset="-122"/>
              </a:rPr>
              <a:t>. (near the borders of Italy). The </a:t>
            </a:r>
            <a:r>
              <a:rPr lang="en-US" sz="1200" b="1" u="sng" dirty="0" err="1" smtClean="0">
                <a:solidFill>
                  <a:srgbClr val="0000FF"/>
                </a:solidFill>
                <a:effectLst/>
                <a:latin typeface="Times New Roman" panose="02020603050405020304" pitchFamily="18" charset="0"/>
                <a:ea typeface="SimSun" panose="02010600030101010101" pitchFamily="2" charset="-122"/>
              </a:rPr>
              <a:t>Ostrogoths</a:t>
            </a:r>
            <a:r>
              <a:rPr lang="en-US" sz="1200" b="1" u="sng" dirty="0" smtClean="0">
                <a:solidFill>
                  <a:srgbClr val="0000FF"/>
                </a:solidFill>
                <a:effectLst/>
                <a:latin typeface="Times New Roman" panose="02020603050405020304" pitchFamily="18" charset="0"/>
                <a:ea typeface="SimSun" panose="02010600030101010101" pitchFamily="2" charset="-122"/>
              </a:rPr>
              <a:t> developed an empire north of the </a:t>
            </a:r>
            <a:r>
              <a:rPr lang="en-US" sz="1200" b="1" u="sng" dirty="0" smtClean="0">
                <a:solidFill>
                  <a:srgbClr val="0000FF"/>
                </a:solidFill>
                <a:effectLst/>
                <a:latin typeface="Times New Roman" panose="02020603050405020304" pitchFamily="18" charset="0"/>
                <a:ea typeface="SimSun" panose="02010600030101010101" pitchFamily="2" charset="-122"/>
                <a:hlinkClick r:id="rId5"/>
              </a:rPr>
              <a:t>Black Sea</a:t>
            </a:r>
            <a:r>
              <a:rPr lang="en-US" sz="1200" b="1" u="sng" dirty="0" smtClean="0">
                <a:solidFill>
                  <a:srgbClr val="0000FF"/>
                </a:solidFill>
                <a:effectLst/>
                <a:latin typeface="Times New Roman" panose="02020603050405020304" pitchFamily="18" charset="0"/>
                <a:ea typeface="SimSun" panose="02010600030101010101" pitchFamily="2" charset="-122"/>
              </a:rPr>
              <a:t> in the 3rd century </a:t>
            </a:r>
            <a:r>
              <a:rPr lang="en-US" sz="1200" b="1" u="sng" dirty="0" err="1" smtClean="0">
                <a:solidFill>
                  <a:srgbClr val="0000FF"/>
                </a:solidFill>
                <a:effectLst/>
                <a:latin typeface="Times New Roman" panose="02020603050405020304" pitchFamily="18" charset="0"/>
                <a:ea typeface="SimSun" panose="02010600030101010101" pitchFamily="2" charset="-122"/>
              </a:rPr>
              <a:t>ce</a:t>
            </a:r>
            <a:r>
              <a:rPr lang="en-US" sz="1200" b="1" u="sng" dirty="0" smtClean="0">
                <a:solidFill>
                  <a:srgbClr val="0000FF"/>
                </a:solidFill>
                <a:effectLst/>
                <a:latin typeface="Times New Roman" panose="02020603050405020304" pitchFamily="18" charset="0"/>
                <a:ea typeface="SimSun" panose="02010600030101010101" pitchFamily="2" charset="-122"/>
              </a:rPr>
              <a:t> and, in the late 5th century, under </a:t>
            </a:r>
            <a:r>
              <a:rPr lang="en-US" sz="1200" b="1" u="sng" dirty="0" smtClean="0">
                <a:solidFill>
                  <a:srgbClr val="0000FF"/>
                </a:solidFill>
                <a:effectLst/>
                <a:latin typeface="Times New Roman" panose="02020603050405020304" pitchFamily="18" charset="0"/>
                <a:ea typeface="SimSun" panose="02010600030101010101" pitchFamily="2" charset="-122"/>
                <a:hlinkClick r:id="rId6"/>
              </a:rPr>
              <a:t>Theodoric the Great</a:t>
            </a:r>
            <a:r>
              <a:rPr lang="en-US" sz="1200" b="1" u="sng" dirty="0" smtClean="0">
                <a:solidFill>
                  <a:srgbClr val="0000FF"/>
                </a:solidFill>
                <a:effectLst/>
                <a:latin typeface="Times New Roman" panose="02020603050405020304" pitchFamily="18" charset="0"/>
                <a:ea typeface="SimSun" panose="02010600030101010101" pitchFamily="2" charset="-122"/>
              </a:rPr>
              <a:t>, established the Gothic kingdom of </a:t>
            </a:r>
            <a:r>
              <a:rPr lang="en-US" sz="1200" b="1" u="sng" dirty="0" smtClean="0">
                <a:solidFill>
                  <a:srgbClr val="0000FF"/>
                </a:solidFill>
                <a:effectLst/>
                <a:latin typeface="Times New Roman" panose="02020603050405020304" pitchFamily="18" charset="0"/>
                <a:ea typeface="SimSun" panose="02010600030101010101" pitchFamily="2" charset="-122"/>
                <a:hlinkClick r:id="rId7"/>
              </a:rPr>
              <a:t>Italy</a:t>
            </a:r>
            <a:r>
              <a:rPr lang="en-US" sz="1200" b="1" u="sng" dirty="0" smtClean="0">
                <a:solidFill>
                  <a:srgbClr val="0000FF"/>
                </a:solidFill>
                <a:effectLst/>
                <a:latin typeface="Times New Roman" panose="02020603050405020304" pitchFamily="18" charset="0"/>
                <a:ea typeface="SimSun" panose="02010600030101010101" pitchFamily="2" charset="-122"/>
              </a:rPr>
              <a:t>.</a:t>
            </a:r>
            <a:endParaRPr lang="en-US" sz="1200" dirty="0" smtClean="0">
              <a:effectLst/>
              <a:latin typeface="Times New Roman" panose="02020603050405020304" pitchFamily="18" charset="0"/>
              <a:ea typeface="SimSun" panose="02010600030101010101" pitchFamily="2" charset="-122"/>
            </a:endParaRPr>
          </a:p>
          <a:p>
            <a:endParaRPr lang="en-US" dirty="0" smtClean="0"/>
          </a:p>
          <a:p>
            <a:pPr marL="0" marR="0">
              <a:spcBef>
                <a:spcPts val="0"/>
              </a:spcBef>
              <a:spcAft>
                <a:spcPts val="0"/>
              </a:spcAft>
            </a:pPr>
            <a:r>
              <a:rPr lang="en-US" sz="1200" b="1" u="sng" dirty="0" smtClean="0">
                <a:solidFill>
                  <a:srgbClr val="0000FF"/>
                </a:solidFill>
                <a:effectLst/>
                <a:highlight>
                  <a:srgbClr val="FFFF00"/>
                </a:highlight>
                <a:latin typeface="Times New Roman" panose="02020603050405020304" pitchFamily="18" charset="0"/>
                <a:ea typeface="SimSun" panose="02010600030101010101" pitchFamily="2" charset="-122"/>
              </a:rPr>
              <a:t>Vandal</a:t>
            </a:r>
            <a:r>
              <a:rPr lang="en-US" sz="1200" b="1" u="sng" dirty="0" smtClean="0">
                <a:solidFill>
                  <a:srgbClr val="FF00FF"/>
                </a:solidFill>
                <a:effectLst/>
                <a:highlight>
                  <a:srgbClr val="FFFF00"/>
                </a:highlight>
                <a:latin typeface="Times New Roman" panose="02020603050405020304" pitchFamily="18" charset="0"/>
                <a:ea typeface="SimSun" panose="02010600030101010101" pitchFamily="2" charset="-122"/>
              </a:rPr>
              <a:t>,</a:t>
            </a:r>
            <a:r>
              <a:rPr lang="en-US" sz="1200" dirty="0" smtClean="0">
                <a:solidFill>
                  <a:srgbClr val="FF00FF"/>
                </a:solidFill>
                <a:effectLst/>
                <a:latin typeface="Times New Roman" panose="02020603050405020304" pitchFamily="18" charset="0"/>
                <a:ea typeface="SimSun" panose="02010600030101010101" pitchFamily="2" charset="-122"/>
              </a:rPr>
              <a:t> </a:t>
            </a:r>
            <a:r>
              <a:rPr lang="en-US" sz="1200" dirty="0" smtClean="0">
                <a:effectLst/>
                <a:latin typeface="Times New Roman" panose="02020603050405020304" pitchFamily="18" charset="0"/>
                <a:ea typeface="SimSun" panose="02010600030101010101" pitchFamily="2" charset="-122"/>
              </a:rPr>
              <a:t> </a:t>
            </a:r>
            <a:r>
              <a:rPr lang="en-US" sz="1200" b="1" dirty="0" smtClean="0">
                <a:effectLst/>
                <a:latin typeface="Times New Roman" panose="02020603050405020304" pitchFamily="18" charset="0"/>
                <a:ea typeface="SimSun" panose="02010600030101010101" pitchFamily="2" charset="-122"/>
              </a:rPr>
              <a:t>member of a Germanic </a:t>
            </a:r>
            <a:r>
              <a:rPr lang="en-US" sz="1200" b="1" dirty="0" smtClean="0">
                <a:solidFill>
                  <a:srgbClr val="3366FF"/>
                </a:solidFill>
                <a:effectLst/>
                <a:latin typeface="Times New Roman" panose="02020603050405020304" pitchFamily="18" charset="0"/>
                <a:ea typeface="SimSun" panose="02010600030101010101" pitchFamily="2" charset="-122"/>
              </a:rPr>
              <a:t>people</a:t>
            </a:r>
            <a:r>
              <a:rPr lang="en-US" sz="1200" b="1" dirty="0" smtClean="0">
                <a:effectLst/>
                <a:latin typeface="Times New Roman" panose="02020603050405020304" pitchFamily="18" charset="0"/>
                <a:ea typeface="SimSun" panose="02010600030101010101" pitchFamily="2" charset="-122"/>
              </a:rPr>
              <a:t> who maintained a kingdom in North Africa from ad 429 to 534 and who sacked Rome in 455. </a:t>
            </a:r>
            <a:r>
              <a:rPr lang="en-US" sz="1200" b="1" u="sng" dirty="0" smtClean="0">
                <a:solidFill>
                  <a:srgbClr val="FF0000"/>
                </a:solidFill>
                <a:effectLst/>
                <a:latin typeface="Times New Roman" panose="02020603050405020304" pitchFamily="18" charset="0"/>
                <a:ea typeface="SimSun" panose="02010600030101010101" pitchFamily="2" charset="-122"/>
              </a:rPr>
              <a:t>Their name has remained a synonym for willful desecration or destruction as in (Vandalism).</a:t>
            </a:r>
            <a:endParaRPr lang="en-US" sz="1200" dirty="0" smtClean="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1200" b="1" dirty="0" smtClean="0">
                <a:effectLst/>
                <a:latin typeface="Times New Roman" panose="02020603050405020304" pitchFamily="18" charset="0"/>
                <a:ea typeface="SimSun" panose="02010600030101010101" pitchFamily="2" charset="-122"/>
              </a:rPr>
              <a:t>The Vandals were ardent Arian Christians, and their persecutions of the Roman Catholic church in Africa were at times fierce. Later on in one campaigning season the Vandal kingdom was destroyed. Rome again ruled the area and restored the churches to the Roman Catholics. The Vandals played no further role in history.</a:t>
            </a:r>
            <a:endParaRPr lang="en-US" sz="1200" dirty="0" smtClean="0">
              <a:effectLst/>
              <a:latin typeface="Times New Roman" panose="02020603050405020304" pitchFamily="18" charset="0"/>
              <a:ea typeface="SimSun" panose="02010600030101010101" pitchFamily="2" charset="-122"/>
            </a:endParaRPr>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779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a:t>
            </a:r>
            <a:r>
              <a:rPr lang="en-US" b="1" baseline="0" dirty="0" smtClean="0"/>
              <a:t> BELIEVE THIS IS WHERE THE FIRST EMERGENCE SIGN OF THE ANTICHRIST IS PROPHETICALLY MENTIONED IN DANIELS WRITINGS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714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The </a:t>
            </a:r>
            <a:r>
              <a:rPr lang="en-US" b="1" i="1" dirty="0" smtClean="0">
                <a:effectLst/>
              </a:rPr>
              <a:t>ten horns</a:t>
            </a:r>
            <a:r>
              <a:rPr lang="en-US" b="1" dirty="0" smtClean="0">
                <a:effectLst/>
              </a:rPr>
              <a:t> are then supposed to be ten kings that reigned successively in Syria; and then the </a:t>
            </a:r>
            <a:r>
              <a:rPr lang="en-US" b="1" i="1" dirty="0" smtClean="0">
                <a:effectLst/>
              </a:rPr>
              <a:t>little horn</a:t>
            </a:r>
            <a:r>
              <a:rPr lang="en-US" b="1" dirty="0" smtClean="0">
                <a:effectLst/>
              </a:rPr>
              <a:t> is Antiochus Epiphanes, the last of the ten, who by one means or other undermined three of the kings, and got the government. He was a man of great ingenuity, and therefore is said to have eyes </a:t>
            </a:r>
            <a:r>
              <a:rPr lang="en-US" b="1" i="1" dirty="0" smtClean="0">
                <a:effectLst/>
              </a:rPr>
              <a:t>like the eyes of a man</a:t>
            </a:r>
            <a:r>
              <a:rPr lang="en-US" b="1" dirty="0" smtClean="0">
                <a:effectLst/>
              </a:rPr>
              <a:t>; and he was very bold and daring, had a </a:t>
            </a:r>
            <a:r>
              <a:rPr lang="en-US" b="1" i="1" dirty="0" smtClean="0">
                <a:effectLst/>
              </a:rPr>
              <a:t>mouth speaking great things</a:t>
            </a:r>
            <a:r>
              <a:rPr lang="en-US" b="1" dirty="0" smtClean="0">
                <a:effectLst/>
              </a:rPr>
              <a:t>.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962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371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PICTURE ABOVE REPRESENTS THE PERSECUTION OF GOD’S PEOPLE BEING BURNED AT THE STAKES IN THE MIDDLE OF PUBLIC EYE!!!</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54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689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798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effectLst/>
              </a:rPr>
              <a:t>The first</a:t>
            </a:r>
            <a:r>
              <a:rPr lang="en-US" b="1" dirty="0" smtClean="0">
                <a:effectLst/>
              </a:rPr>
              <a:t> beast </a:t>
            </a:r>
            <a:r>
              <a:rPr lang="en-US" b="1" i="1" dirty="0" smtClean="0">
                <a:effectLst/>
              </a:rPr>
              <a:t>was like a lion</a:t>
            </a:r>
            <a:r>
              <a:rPr lang="en-US" b="1" dirty="0" smtClean="0">
                <a:effectLst/>
              </a:rPr>
              <a:t>, </a:t>
            </a:r>
            <a:r>
              <a:rPr lang="en-US" b="1" dirty="0" smtClean="0">
                <a:effectLst/>
                <a:hlinkClick r:id="rId3" tooltip="Dan.7.4"/>
              </a:rPr>
              <a:t>Dan. 7:4</a:t>
            </a:r>
            <a:r>
              <a:rPr lang="en-US" b="1" dirty="0" smtClean="0">
                <a:effectLst/>
              </a:rPr>
              <a:t>. This was the Chaldean monarchy, that was fierce and strong, and made the kings absolute. This lion had </a:t>
            </a:r>
            <a:r>
              <a:rPr lang="en-US" b="1" i="1" dirty="0" smtClean="0">
                <a:effectLst/>
              </a:rPr>
              <a:t>eagle’s wings</a:t>
            </a:r>
            <a:r>
              <a:rPr lang="en-US" b="1" dirty="0" smtClean="0">
                <a:effectLst/>
              </a:rPr>
              <a:t>, with which to fly upon the prey, denoting the wonderful speed that Nebuchadnezzar made in his conquest of kingdoms. But Daniel soon sees the </a:t>
            </a:r>
            <a:r>
              <a:rPr lang="en-US" b="1" i="1" dirty="0" smtClean="0">
                <a:effectLst/>
              </a:rPr>
              <a:t>wings plucked</a:t>
            </a:r>
            <a:r>
              <a:rPr lang="en-US" b="1" dirty="0" smtClean="0">
                <a:effectLst/>
              </a:rPr>
              <a:t>, a full stop put to the career of their victorious arms. Divers countries that had been tributaries to them revolt from them, and make head against them; so that this monstrous animal, this winged lion, is made to </a:t>
            </a:r>
            <a:r>
              <a:rPr lang="en-US" b="1" i="1" dirty="0" smtClean="0">
                <a:effectLst/>
              </a:rPr>
              <a:t>stand upon the feet as a man, and a man’s heart is given to it</a:t>
            </a:r>
            <a:r>
              <a:rPr lang="en-US" b="1" dirty="0" smtClean="0">
                <a:effectLst/>
              </a:rPr>
              <a:t>. It has lost the heart of a lion, which it had been famous for (one of our English kings was called </a:t>
            </a:r>
            <a:r>
              <a:rPr lang="en-US" b="1" i="1" dirty="0" smtClean="0">
                <a:effectLst/>
              </a:rPr>
              <a:t>Coeur de Lion—Lion-heart</a:t>
            </a:r>
            <a:r>
              <a:rPr lang="en-US" b="1" dirty="0" smtClean="0">
                <a:effectLst/>
              </a:rPr>
              <a:t>), has lost its courage and become feeble and faint, dreading every thing and daring nothing; they are put in fear, and made to know themselves to be but men. Sometimes the </a:t>
            </a:r>
            <a:r>
              <a:rPr lang="en-US" b="1" dirty="0" err="1" smtClean="0">
                <a:effectLst/>
              </a:rPr>
              <a:t>valour</a:t>
            </a:r>
            <a:r>
              <a:rPr lang="en-US" b="1" dirty="0" smtClean="0">
                <a:effectLst/>
              </a:rPr>
              <a:t> of a nation strangely sinks, and it becomes cowardly and effeminate, so that what was the head of the nations in an age or two becomes the tail. (2.) The </a:t>
            </a:r>
            <a:r>
              <a:rPr lang="en-US" b="1" i="1" dirty="0" smtClean="0">
                <a:effectLst/>
              </a:rPr>
              <a:t>second</a:t>
            </a:r>
            <a:r>
              <a:rPr lang="en-US" b="1" dirty="0" smtClean="0">
                <a:effectLst/>
              </a:rPr>
              <a:t> beast was </a:t>
            </a:r>
            <a:r>
              <a:rPr lang="en-US" b="1" i="1" dirty="0" smtClean="0">
                <a:effectLst/>
              </a:rPr>
              <a:t>like a bear</a:t>
            </a:r>
            <a:r>
              <a:rPr lang="en-US" b="1" dirty="0" smtClean="0">
                <a:effectLst/>
              </a:rPr>
              <a:t>, </a:t>
            </a:r>
            <a:r>
              <a:rPr lang="en-US" b="1" dirty="0" smtClean="0">
                <a:effectLst/>
                <a:hlinkClick r:id="rId4" tooltip="Dan.7.5"/>
              </a:rPr>
              <a:t>Dan. 7:5</a:t>
            </a:r>
            <a:r>
              <a:rPr lang="en-US" b="1" dirty="0" smtClean="0">
                <a:effectLst/>
              </a:rPr>
              <a:t>. This was the Persian monarchy, less strong and generous than the former, but no less ravenous. This bear </a:t>
            </a:r>
            <a:r>
              <a:rPr lang="en-US" b="1" i="1" dirty="0" smtClean="0">
                <a:effectLst/>
              </a:rPr>
              <a:t>raised up itself on one side</a:t>
            </a:r>
            <a:r>
              <a:rPr lang="en-US" b="1" dirty="0" smtClean="0">
                <a:effectLst/>
              </a:rPr>
              <a:t> against the lion, and soon mastered it. It </a:t>
            </a:r>
            <a:r>
              <a:rPr lang="en-US" b="1" i="1" dirty="0" smtClean="0">
                <a:effectLst/>
              </a:rPr>
              <a:t>raised up one dominion</a:t>
            </a:r>
            <a:r>
              <a:rPr lang="en-US" b="1" dirty="0" smtClean="0">
                <a:effectLst/>
              </a:rPr>
              <a:t>; so some read it. Persia and Media, which in Nebuchadnezzar’s image were the </a:t>
            </a:r>
            <a:r>
              <a:rPr lang="en-US" b="1" i="1" dirty="0" smtClean="0">
                <a:effectLst/>
              </a:rPr>
              <a:t>two arms</a:t>
            </a:r>
            <a:r>
              <a:rPr lang="en-US" b="1" dirty="0" smtClean="0">
                <a:effectLst/>
              </a:rPr>
              <a:t> in one breast, now set up a joint government. This bear had </a:t>
            </a:r>
            <a:r>
              <a:rPr lang="en-US" b="1" i="1" dirty="0" smtClean="0">
                <a:effectLst/>
              </a:rPr>
              <a:t>three ribs in the mouth of it between the teeth</a:t>
            </a:r>
            <a:r>
              <a:rPr lang="en-US" b="1" dirty="0" smtClean="0">
                <a:effectLst/>
              </a:rPr>
              <a:t>, the remains of those nations it had devoured, which were the marks of its voraciousness, and yet an indication that though it had devoured much it could not devour all; some ribs still stuck in the teeth of it, which it could not conquer. Whereupon it was said to it, “</a:t>
            </a:r>
            <a:r>
              <a:rPr lang="en-US" b="1" i="1" dirty="0" smtClean="0">
                <a:effectLst/>
              </a:rPr>
              <a:t>Arise, devour much flesh</a:t>
            </a:r>
            <a:r>
              <a:rPr lang="en-US" b="1" dirty="0" smtClean="0">
                <a:effectLst/>
              </a:rPr>
              <a:t>; let alone the bones, the ribs, that cannot be conquered, and set upon that which will be an easier prey.” The princes will stir up both the kings and the people to push on their conquests, and let nothing stand before them. Note, Conquests, unjustly made, are but like those of the beasts of prey, and in </a:t>
            </a:r>
            <a:r>
              <a:rPr lang="en-US" b="1" i="1" dirty="0" smtClean="0">
                <a:effectLst/>
              </a:rPr>
              <a:t>this</a:t>
            </a:r>
            <a:r>
              <a:rPr lang="en-US" b="1" dirty="0" smtClean="0">
                <a:effectLst/>
              </a:rPr>
              <a:t> much worse, that the beasts prey not upon those of their own kind, as wicked and unreasonable men do. (3.) The third beast was </a:t>
            </a:r>
            <a:r>
              <a:rPr lang="en-US" b="1" i="1" dirty="0" smtClean="0">
                <a:effectLst/>
              </a:rPr>
              <a:t>like a leopard</a:t>
            </a:r>
            <a:r>
              <a:rPr lang="en-US" b="1" dirty="0" smtClean="0">
                <a:effectLst/>
              </a:rPr>
              <a:t>, </a:t>
            </a:r>
            <a:r>
              <a:rPr lang="en-US" b="1" dirty="0" smtClean="0">
                <a:effectLst/>
                <a:hlinkClick r:id="rId5" tooltip="Dan.7.6"/>
              </a:rPr>
              <a:t>Dan. 7:6</a:t>
            </a:r>
            <a:r>
              <a:rPr lang="en-US" b="1" dirty="0" smtClean="0">
                <a:effectLst/>
              </a:rPr>
              <a:t>. This was the Grecian monarchy, founded by </a:t>
            </a:r>
            <a:r>
              <a:rPr lang="en-US" b="1" i="1" dirty="0" smtClean="0">
                <a:effectLst/>
              </a:rPr>
              <a:t>Alexander the Great</a:t>
            </a:r>
            <a:r>
              <a:rPr lang="en-US" b="1" dirty="0" smtClean="0">
                <a:effectLst/>
              </a:rPr>
              <a:t>, active, crafty, and cruel, like a </a:t>
            </a:r>
            <a:r>
              <a:rPr lang="en-US" b="1" i="1" dirty="0" smtClean="0">
                <a:effectLst/>
              </a:rPr>
              <a:t>leopard</a:t>
            </a:r>
            <a:r>
              <a:rPr lang="en-US" b="1" dirty="0" smtClean="0">
                <a:effectLst/>
              </a:rPr>
              <a:t>. He had </a:t>
            </a:r>
            <a:r>
              <a:rPr lang="en-US" b="1" i="1" dirty="0" smtClean="0">
                <a:effectLst/>
              </a:rPr>
              <a:t>four wings of a fowl</a:t>
            </a:r>
            <a:r>
              <a:rPr lang="en-US" b="1" dirty="0" smtClean="0">
                <a:effectLst/>
              </a:rPr>
              <a:t>; the lion seems to have had but two wings; but the leopard had four, for though Nebuchadnezzar made great </a:t>
            </a:r>
            <a:r>
              <a:rPr lang="en-US" b="1" dirty="0" err="1" smtClean="0">
                <a:effectLst/>
              </a:rPr>
              <a:t>despatch</a:t>
            </a:r>
            <a:r>
              <a:rPr lang="en-US" b="1" dirty="0" smtClean="0">
                <a:effectLst/>
              </a:rPr>
              <a:t> in his conquests Alexander made much greater. In six years’ time he gained the whole empire of Persia, a great part besides of Asia, made himself master of Syria, Egypt, India, and other nations. This beast had </a:t>
            </a:r>
            <a:r>
              <a:rPr lang="en-US" b="1" i="1" dirty="0" smtClean="0">
                <a:effectLst/>
              </a:rPr>
              <a:t>four heads</a:t>
            </a:r>
            <a:r>
              <a:rPr lang="en-US" b="1" dirty="0" smtClean="0">
                <a:effectLst/>
              </a:rPr>
              <a:t>; upon Alexander’s death his conquests were divided among his four chief captains; </a:t>
            </a:r>
            <a:r>
              <a:rPr lang="en-US" b="1" dirty="0" err="1" smtClean="0">
                <a:effectLst/>
              </a:rPr>
              <a:t>Seleucus</a:t>
            </a:r>
            <a:r>
              <a:rPr lang="en-US" b="1" dirty="0" smtClean="0">
                <a:effectLst/>
              </a:rPr>
              <a:t> </a:t>
            </a:r>
            <a:r>
              <a:rPr lang="en-US" b="1" dirty="0" err="1" smtClean="0">
                <a:effectLst/>
              </a:rPr>
              <a:t>Nicanor</a:t>
            </a:r>
            <a:r>
              <a:rPr lang="en-US" b="1" dirty="0" smtClean="0">
                <a:effectLst/>
              </a:rPr>
              <a:t> had Asia the Great; </a:t>
            </a:r>
            <a:r>
              <a:rPr lang="en-US" b="1" dirty="0" err="1" smtClean="0">
                <a:effectLst/>
              </a:rPr>
              <a:t>Perdiccas</a:t>
            </a:r>
            <a:r>
              <a:rPr lang="en-US" b="1" dirty="0" smtClean="0">
                <a:effectLst/>
              </a:rPr>
              <a:t>, and after him </a:t>
            </a:r>
            <a:r>
              <a:rPr lang="en-US" b="1" dirty="0" err="1" smtClean="0">
                <a:effectLst/>
              </a:rPr>
              <a:t>Antigonus</a:t>
            </a:r>
            <a:r>
              <a:rPr lang="en-US" b="1" dirty="0" smtClean="0">
                <a:effectLst/>
              </a:rPr>
              <a:t>, had Asia the Less; </a:t>
            </a:r>
            <a:r>
              <a:rPr lang="en-US" b="1" dirty="0" err="1" smtClean="0">
                <a:effectLst/>
              </a:rPr>
              <a:t>Cassander</a:t>
            </a:r>
            <a:r>
              <a:rPr lang="en-US" b="1" dirty="0" smtClean="0">
                <a:effectLst/>
              </a:rPr>
              <a:t> had Macedonia; and </a:t>
            </a:r>
            <a:r>
              <a:rPr lang="en-US" b="1" dirty="0" err="1" smtClean="0">
                <a:effectLst/>
              </a:rPr>
              <a:t>Ptolemeus</a:t>
            </a:r>
            <a:r>
              <a:rPr lang="en-US" b="1" dirty="0" smtClean="0">
                <a:effectLst/>
              </a:rPr>
              <a:t> had Egypt. </a:t>
            </a:r>
            <a:r>
              <a:rPr lang="en-US" b="1" i="1" dirty="0" smtClean="0">
                <a:effectLst/>
              </a:rPr>
              <a:t>Dominion</a:t>
            </a:r>
            <a:r>
              <a:rPr lang="en-US" b="1" dirty="0" smtClean="0">
                <a:effectLst/>
              </a:rPr>
              <a:t> was </a:t>
            </a:r>
            <a:r>
              <a:rPr lang="en-US" b="1" i="1" dirty="0" smtClean="0">
                <a:effectLst/>
              </a:rPr>
              <a:t>given</a:t>
            </a:r>
            <a:r>
              <a:rPr lang="en-US" b="1" dirty="0" smtClean="0">
                <a:effectLst/>
              </a:rPr>
              <a:t> to this </a:t>
            </a:r>
            <a:r>
              <a:rPr lang="en-US" b="1" i="1" dirty="0" smtClean="0">
                <a:effectLst/>
              </a:rPr>
              <a:t>beast</a:t>
            </a:r>
            <a:r>
              <a:rPr lang="en-US" b="1" dirty="0" smtClean="0">
                <a:effectLst/>
              </a:rPr>
              <a:t>; it was given of God, from whom alone promotion comes. (4.) The fourth beast was more fierce, and formidable, and mischievous, than any of them, unlike any of the other, nor is there any among the beasts of prey to which it might be compared, </a:t>
            </a:r>
            <a:r>
              <a:rPr lang="en-US" b="1" dirty="0" smtClean="0">
                <a:effectLst/>
                <a:hlinkClick r:id="rId6" tooltip="Dan.7.7"/>
              </a:rPr>
              <a:t>Dan. 7:7</a:t>
            </a:r>
            <a:r>
              <a:rPr lang="en-US" b="1" dirty="0" smtClean="0">
                <a:effectLst/>
              </a:rPr>
              <a:t>. The learned are not agreed concerning this anonymous beast; some make it to be the Roman empire, which, when it was in its glory, comprehended ten kingdoms, Italy, France, Spain, Germany, Britain, Sarmatia, Pannonia, Asia, Greece, and Egypt; and then the little horn which rose by the fall of three of the other horns (</a:t>
            </a:r>
            <a:r>
              <a:rPr lang="en-US" b="1" dirty="0" smtClean="0">
                <a:effectLst/>
                <a:hlinkClick r:id="rId7" tooltip="Dan.7.8"/>
              </a:rPr>
              <a:t>Dan. 7:8</a:t>
            </a:r>
            <a:r>
              <a:rPr lang="en-US" b="1" dirty="0" smtClean="0">
                <a:effectLst/>
              </a:rPr>
              <a:t>) they make to be the Turkish empire, which rose in the room of Asia, Greece, and Egypt. Others make this fourth beast to be the kingdom of Syria, the family of the </a:t>
            </a:r>
            <a:r>
              <a:rPr lang="en-US" b="1" dirty="0" err="1" smtClean="0">
                <a:effectLst/>
              </a:rPr>
              <a:t>Seleucidae</a:t>
            </a:r>
            <a:r>
              <a:rPr lang="en-US" b="1" dirty="0" smtClean="0">
                <a:effectLst/>
              </a:rPr>
              <a:t>, which was very cruel and oppressive to the people of the Jews, as we find in Josephus and the history of the Maccabees. And herein that empire was diverse from those which went before, that none of the preceding powers compelled the Jews to renounce their religion, but the kings of Syria did, and used them barbarously. Their armies and commanders were the </a:t>
            </a:r>
            <a:r>
              <a:rPr lang="en-US" b="1" i="1" dirty="0" smtClean="0">
                <a:effectLst/>
              </a:rPr>
              <a:t>great iron teeth</a:t>
            </a:r>
            <a:r>
              <a:rPr lang="en-US" b="1" dirty="0" smtClean="0">
                <a:effectLst/>
              </a:rPr>
              <a:t> with which they </a:t>
            </a:r>
            <a:r>
              <a:rPr lang="en-US" b="1" i="1" dirty="0" smtClean="0">
                <a:effectLst/>
              </a:rPr>
              <a:t>devoured and broke in pieces</a:t>
            </a:r>
            <a:r>
              <a:rPr lang="en-US" b="1" dirty="0" smtClean="0">
                <a:effectLst/>
              </a:rPr>
              <a:t> the people of God, and they </a:t>
            </a:r>
            <a:r>
              <a:rPr lang="en-US" b="1" i="1" dirty="0" smtClean="0">
                <a:effectLst/>
              </a:rPr>
              <a:t>trampled upon the residue</a:t>
            </a:r>
            <a:r>
              <a:rPr lang="en-US" b="1" dirty="0" smtClean="0">
                <a:effectLst/>
              </a:rPr>
              <a:t> of them. The </a:t>
            </a:r>
            <a:r>
              <a:rPr lang="en-US" b="1" i="1" dirty="0" smtClean="0">
                <a:effectLst/>
              </a:rPr>
              <a:t>ten horns</a:t>
            </a:r>
            <a:r>
              <a:rPr lang="en-US" b="1" dirty="0" smtClean="0">
                <a:effectLst/>
              </a:rPr>
              <a:t> are then supposed to be ten kings that reigned successively in Syria; and then the </a:t>
            </a:r>
            <a:r>
              <a:rPr lang="en-US" b="1" i="1" dirty="0" smtClean="0">
                <a:effectLst/>
              </a:rPr>
              <a:t>little horn</a:t>
            </a:r>
            <a:r>
              <a:rPr lang="en-US" b="1" dirty="0" smtClean="0">
                <a:effectLst/>
              </a:rPr>
              <a:t> is </a:t>
            </a:r>
          </a:p>
          <a:p>
            <a:endParaRPr lang="en-US" b="1" dirty="0" smtClean="0">
              <a:effectLst/>
            </a:endParaRPr>
          </a:p>
          <a:p>
            <a:r>
              <a:rPr lang="en-US" b="1" dirty="0" smtClean="0">
                <a:effectLst/>
              </a:rPr>
              <a:t>THE LITTLE HORN OF PROPHECY……</a:t>
            </a:r>
          </a:p>
          <a:p>
            <a:r>
              <a:rPr lang="en-US" b="1" dirty="0" smtClean="0">
                <a:effectLst/>
              </a:rPr>
              <a:t>Antiochus Epiphanes, the last of the ten, who by one means or other undermined three of the kings, and got the government. He was a man of great ingenuity, and therefore is said to have eyes </a:t>
            </a:r>
            <a:r>
              <a:rPr lang="en-US" b="1" i="1" dirty="0" smtClean="0">
                <a:effectLst/>
              </a:rPr>
              <a:t>like the eyes of a man</a:t>
            </a:r>
            <a:r>
              <a:rPr lang="en-US" b="1" dirty="0" smtClean="0">
                <a:effectLst/>
              </a:rPr>
              <a:t>; and he was very bold and daring, had a </a:t>
            </a:r>
            <a:r>
              <a:rPr lang="en-US" b="1" i="1" dirty="0" smtClean="0">
                <a:effectLst/>
              </a:rPr>
              <a:t>mouth speaking great things</a:t>
            </a:r>
            <a:r>
              <a:rPr lang="en-US" b="1" dirty="0" smtClean="0">
                <a:effectLst/>
              </a:rPr>
              <a:t>. We shall meet with him again in these prophecies.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771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Daniel 7:24King James Version (KJV)</a:t>
            </a:r>
          </a:p>
          <a:p>
            <a:r>
              <a:rPr lang="en-US" baseline="30000" dirty="0" smtClean="0"/>
              <a:t>24 </a:t>
            </a:r>
            <a:r>
              <a:rPr lang="en-US" dirty="0" smtClean="0"/>
              <a:t>And the ten horns out of this kingdom are ten kings that shall arise: and another shall rise after them; and he shall be diverse from the first, and he shall subdue three kings.</a:t>
            </a:r>
          </a:p>
          <a:p>
            <a:endParaRPr lang="en-US" b="1" dirty="0" smtClean="0"/>
          </a:p>
          <a:p>
            <a:r>
              <a:rPr lang="en-US" b="1" dirty="0" smtClean="0"/>
              <a:t>Daniel 7:21King James Version (KJV)</a:t>
            </a:r>
          </a:p>
          <a:p>
            <a:r>
              <a:rPr lang="en-US" baseline="30000" dirty="0" smtClean="0"/>
              <a:t>21 </a:t>
            </a:r>
            <a:r>
              <a:rPr lang="en-US" dirty="0" smtClean="0"/>
              <a:t>I beheld, and the same horn made war with the saints, and prevailed against them;</a:t>
            </a:r>
          </a:p>
          <a:p>
            <a:endParaRPr lang="en-US" dirty="0" smtClean="0"/>
          </a:p>
          <a:p>
            <a:r>
              <a:rPr lang="en-US" b="1" dirty="0" smtClean="0"/>
              <a:t>Daniel 7:25King James Version (KJV)</a:t>
            </a:r>
          </a:p>
          <a:p>
            <a:r>
              <a:rPr lang="en-US" baseline="30000" dirty="0" smtClean="0"/>
              <a:t>25 </a:t>
            </a:r>
            <a:r>
              <a:rPr lang="en-US" dirty="0" smtClean="0"/>
              <a:t>And he shall speak great words against the most High, and shall wear out the saints of the most High, and think to change times and laws: and they shall be given into his hand until a time and times and the dividing of time.</a:t>
            </a:r>
          </a:p>
          <a:p>
            <a:endParaRPr lang="en-US" dirty="0" smtClean="0"/>
          </a:p>
          <a:p>
            <a:r>
              <a:rPr lang="en-US" b="1" dirty="0" smtClean="0"/>
              <a:t>DANIEL</a:t>
            </a:r>
            <a:r>
              <a:rPr lang="en-US" b="1" baseline="0" dirty="0" smtClean="0"/>
              <a:t> 7:7-8</a:t>
            </a:r>
            <a:endParaRPr lang="en-US" b="1" dirty="0" smtClean="0"/>
          </a:p>
          <a:p>
            <a:endParaRPr lang="en-US" dirty="0" smtClean="0"/>
          </a:p>
          <a:p>
            <a:r>
              <a:rPr lang="en-US" baseline="30000" dirty="0" smtClean="0"/>
              <a:t>7 </a:t>
            </a:r>
            <a:r>
              <a:rPr lang="en-US" dirty="0" smtClean="0"/>
              <a:t>After this I saw in the night visions, and behold a fourth beast, dreadful and terrible, and strong exceedingly; and it had great iron teeth: it devoured and brake in pieces, and stamped the residue with the feet of it: and it was diverse from all the beasts that were before it; and it had ten horns.</a:t>
            </a:r>
          </a:p>
          <a:p>
            <a:r>
              <a:rPr lang="en-US" baseline="30000" dirty="0" smtClean="0"/>
              <a:t>8 </a:t>
            </a:r>
            <a:r>
              <a:rPr lang="en-US" dirty="0" smtClean="0"/>
              <a:t>I considered the horns, and, behold, there came up among them another little horn, before whom there were three of the first horns plucked up by the roots: and, behold, in this horn were eyes like the eyes of man, and a mouth speaking great things.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855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Daniel 7:25King James Version (KJV)</a:t>
            </a:r>
          </a:p>
          <a:p>
            <a:r>
              <a:rPr lang="en-US" baseline="30000" dirty="0" smtClean="0"/>
              <a:t>25 </a:t>
            </a:r>
            <a:r>
              <a:rPr lang="en-US" dirty="0" smtClean="0"/>
              <a:t>And he shall speak great words against the most High, and shall wear out the saints of the most High, and think to change times and laws: and they shall be given into his hand until a time and times and the dividing of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316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983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Timothy 4:1-4King James Version (KJV)</a:t>
            </a:r>
          </a:p>
          <a:p>
            <a:r>
              <a:rPr lang="en-US" b="1" dirty="0" smtClean="0"/>
              <a:t>4 Now the Spirit </a:t>
            </a:r>
            <a:r>
              <a:rPr lang="en-US" b="1" dirty="0" err="1" smtClean="0"/>
              <a:t>speaketh</a:t>
            </a:r>
            <a:r>
              <a:rPr lang="en-US" b="1" dirty="0" smtClean="0"/>
              <a:t> expressly, that in the latter times some shall depart from the faith, giving heed to seducing spirits, and doctrines of devils;</a:t>
            </a:r>
          </a:p>
          <a:p>
            <a:r>
              <a:rPr lang="en-US" b="1" baseline="30000" dirty="0" smtClean="0"/>
              <a:t>2 </a:t>
            </a:r>
            <a:r>
              <a:rPr lang="en-US" b="1" dirty="0" smtClean="0"/>
              <a:t>Speaking lies in hypocrisy; having their conscience seared with a hot iron;</a:t>
            </a:r>
          </a:p>
          <a:p>
            <a:r>
              <a:rPr lang="en-US" b="1" baseline="30000" dirty="0" smtClean="0"/>
              <a:t>3 </a:t>
            </a:r>
            <a:r>
              <a:rPr lang="en-US" b="1" dirty="0" smtClean="0"/>
              <a:t>Forbidding to marry, and commanding to abstain from meats, which God hath created to be received with thanksgiving of them which believe and know the truth.</a:t>
            </a:r>
          </a:p>
          <a:p>
            <a:r>
              <a:rPr lang="en-US" b="1" baseline="30000" dirty="0" smtClean="0"/>
              <a:t>4 </a:t>
            </a:r>
            <a:r>
              <a:rPr lang="en-US" b="1" dirty="0" smtClean="0"/>
              <a:t>For every creature of God is good, and nothing to be refused, if it be received with thanksgiving:</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681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723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775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Thus were Daniel's three horns the </a:t>
            </a:r>
            <a:r>
              <a:rPr lang="en-US" b="1" dirty="0" err="1" smtClean="0"/>
              <a:t>Heruls</a:t>
            </a:r>
            <a:r>
              <a:rPr lang="en-US" b="1" dirty="0" smtClean="0"/>
              <a:t>, the Vandals, and the </a:t>
            </a:r>
            <a:r>
              <a:rPr lang="en-US" b="1" dirty="0" err="1" smtClean="0"/>
              <a:t>Ostrogoths'plucked</a:t>
            </a:r>
            <a:r>
              <a:rPr lang="en-US" b="1" dirty="0" smtClean="0"/>
              <a:t> up by the </a:t>
            </a:r>
            <a:r>
              <a:rPr lang="en-US" b="1" dirty="0" err="1" smtClean="0"/>
              <a:t>roots.'"The</a:t>
            </a:r>
            <a:r>
              <a:rPr lang="en-US" b="1" dirty="0" smtClean="0"/>
              <a:t> Catholic emperor Zeno (474-491) arranged a treaty with the </a:t>
            </a:r>
            <a:r>
              <a:rPr lang="en-US" b="1" dirty="0" err="1" smtClean="0"/>
              <a:t>Ostrogoths</a:t>
            </a:r>
            <a:r>
              <a:rPr lang="en-US" b="1" dirty="0" smtClean="0"/>
              <a:t> in 487 which resulted in the eradication of the kingdom of the Arian </a:t>
            </a:r>
            <a:r>
              <a:rPr lang="en-US" b="1" dirty="0" err="1" smtClean="0"/>
              <a:t>Heruls</a:t>
            </a:r>
            <a:r>
              <a:rPr lang="en-US" b="1" dirty="0" smtClean="0"/>
              <a:t> in 493. And the Catholic emperor Justinian (527-565) exterminated the Arian Vandals in 534 and significantly broke the power of the Arian </a:t>
            </a:r>
            <a:r>
              <a:rPr lang="en-US" b="1" dirty="0" err="1" smtClean="0"/>
              <a:t>Ostrogoths</a:t>
            </a:r>
            <a:r>
              <a:rPr lang="en-US" b="1" dirty="0" smtClean="0"/>
              <a:t> in 538.</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695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07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THREE THINGS TO CONSIDER IN THESE SCRIPTURES………</a:t>
            </a:r>
          </a:p>
          <a:p>
            <a:endParaRPr lang="en-US" b="1" dirty="0" smtClean="0">
              <a:effectLst/>
            </a:endParaRPr>
          </a:p>
          <a:p>
            <a:r>
              <a:rPr lang="en-US" b="1" dirty="0" smtClean="0">
                <a:effectLst/>
              </a:rPr>
              <a:t>The apostle, having said that God’s dwelling in and with us may be known by </a:t>
            </a:r>
            <a:r>
              <a:rPr lang="en-US" b="1" i="1" dirty="0" smtClean="0">
                <a:effectLst/>
              </a:rPr>
              <a:t>the Spirit that he hath given us</a:t>
            </a:r>
            <a:r>
              <a:rPr lang="en-US" b="1" dirty="0" smtClean="0">
                <a:effectLst/>
              </a:rPr>
              <a:t>, intimates that the</a:t>
            </a:r>
            <a:r>
              <a:rPr lang="en-US" b="1" baseline="0" dirty="0" smtClean="0">
                <a:effectLst/>
              </a:rPr>
              <a:t> </a:t>
            </a:r>
            <a:r>
              <a:rPr lang="en-US" b="1" dirty="0" smtClean="0">
                <a:effectLst/>
              </a:rPr>
              <a:t> Spirit may be discerned and distinguished from other spirits that appear in the world; and so here,</a:t>
            </a:r>
          </a:p>
          <a:p>
            <a:endParaRPr lang="en-US" b="1" dirty="0" smtClean="0">
              <a:effectLst/>
            </a:endParaRPr>
          </a:p>
          <a:p>
            <a:pPr marL="285750" indent="-285750">
              <a:buAutoNum type="romanUcPeriod"/>
            </a:pPr>
            <a:r>
              <a:rPr lang="en-US" b="1" dirty="0" smtClean="0">
                <a:effectLst/>
              </a:rPr>
              <a:t>He calls the disciples, to whom he writes, to caution and scrutiny about the spirits and spiritual professors that had now risen.   To caution: “</a:t>
            </a:r>
            <a:r>
              <a:rPr lang="en-US" b="1" i="1" dirty="0" smtClean="0">
                <a:effectLst/>
              </a:rPr>
              <a:t>Beloved, believe not every spirit</a:t>
            </a:r>
            <a:r>
              <a:rPr lang="en-US" b="1" dirty="0" smtClean="0">
                <a:effectLst/>
              </a:rPr>
              <a:t>; in other words, regard not, trust not, follow not, every pretender to the Spirit of God, or every professor of vision, or inspiration, or revelation from God.” Truth is the foundation of simulation and counterfeits; there had been real communications from the divine Spirit, and therefore others pretended thereto.</a:t>
            </a:r>
          </a:p>
          <a:p>
            <a:pPr marL="0" indent="0">
              <a:buNone/>
            </a:pPr>
            <a:r>
              <a:rPr lang="en-US" b="1" dirty="0" smtClean="0">
                <a:effectLst/>
              </a:rPr>
              <a:t> </a:t>
            </a:r>
          </a:p>
          <a:p>
            <a:pPr marL="0" indent="0">
              <a:buNone/>
            </a:pPr>
            <a:r>
              <a:rPr lang="en-US" b="1" dirty="0" smtClean="0">
                <a:effectLst/>
              </a:rPr>
              <a:t>ll.</a:t>
            </a:r>
            <a:r>
              <a:rPr lang="en-US" b="1" baseline="0" dirty="0" smtClean="0">
                <a:effectLst/>
              </a:rPr>
              <a:t>  </a:t>
            </a:r>
            <a:r>
              <a:rPr lang="en-US" b="1" dirty="0" smtClean="0">
                <a:effectLst/>
              </a:rPr>
              <a:t>THERE</a:t>
            </a:r>
            <a:r>
              <a:rPr lang="en-US" b="1" baseline="0" dirty="0" smtClean="0">
                <a:effectLst/>
              </a:rPr>
              <a:t> WERE PRETENDERS BACK THEN AND TODAY IT IS EVEN WORSE!! HOW MUCH MORE CAUTIOUS SHOULD WE AS CHRISTIANS BE ON THE ALERT!!!</a:t>
            </a:r>
            <a:endParaRPr lang="en-US" b="1" dirty="0" smtClean="0">
              <a:effectLst/>
            </a:endParaRPr>
          </a:p>
          <a:p>
            <a:pPr marL="0" indent="0">
              <a:buNone/>
            </a:pPr>
            <a:endParaRPr lang="en-US" b="1" dirty="0" smtClean="0">
              <a:effectLst/>
            </a:endParaRPr>
          </a:p>
          <a:p>
            <a:pPr marL="0" indent="0">
              <a:buNone/>
            </a:pPr>
            <a:endParaRPr lang="en-US" b="1" dirty="0" smtClean="0">
              <a:effectLst/>
            </a:endParaRPr>
          </a:p>
          <a:p>
            <a:pPr marL="0" indent="0">
              <a:buNone/>
            </a:pPr>
            <a:r>
              <a:rPr lang="en-US" b="1" dirty="0" err="1" smtClean="0">
                <a:effectLst/>
              </a:rPr>
              <a:t>lll</a:t>
            </a:r>
            <a:r>
              <a:rPr lang="en-US" b="1" dirty="0" smtClean="0">
                <a:effectLst/>
              </a:rPr>
              <a:t>.</a:t>
            </a:r>
            <a:r>
              <a:rPr lang="en-US" b="1" baseline="0" dirty="0" smtClean="0">
                <a:effectLst/>
              </a:rPr>
              <a:t> </a:t>
            </a:r>
            <a:r>
              <a:rPr lang="en-US" b="1" dirty="0" smtClean="0">
                <a:effectLst/>
              </a:rPr>
              <a:t>He gives a test whereby the disciples may try these pretending spirits. These spirits set up for prophets, doctors, or dictators in religion, and so they were to be tried by their doctrine; and the test whereby in that day, or in that part of the world where the apostle now resided (for in various seasons, and in various churches, tests were different), must be this: </a:t>
            </a:r>
            <a:r>
              <a:rPr lang="en-US" b="1" i="1" dirty="0" smtClean="0">
                <a:effectLst/>
              </a:rPr>
              <a:t>Hereby know you the Spirit of God, Every spirit that </a:t>
            </a:r>
            <a:r>
              <a:rPr lang="en-US" b="1" i="1" dirty="0" err="1" smtClean="0">
                <a:effectLst/>
              </a:rPr>
              <a:t>confesseth</a:t>
            </a:r>
            <a:r>
              <a:rPr lang="en-US" b="1" i="1" dirty="0" smtClean="0">
                <a:effectLst/>
              </a:rPr>
              <a:t> that Jesus Christ has come in the flesh</a:t>
            </a:r>
            <a:r>
              <a:rPr lang="en-US" b="1" dirty="0" smtClean="0">
                <a:effectLst/>
              </a:rPr>
              <a:t> (or </a:t>
            </a:r>
            <a:r>
              <a:rPr lang="en-US" b="1" i="1" dirty="0" smtClean="0">
                <a:effectLst/>
              </a:rPr>
              <a:t>that </a:t>
            </a:r>
            <a:r>
              <a:rPr lang="en-US" b="1" i="1" dirty="0" err="1" smtClean="0">
                <a:effectLst/>
              </a:rPr>
              <a:t>confesseth</a:t>
            </a:r>
            <a:r>
              <a:rPr lang="en-US" b="1" i="1" dirty="0" smtClean="0">
                <a:effectLst/>
              </a:rPr>
              <a:t> Jesus Christ that came in the flesh), is of God</a:t>
            </a:r>
            <a:r>
              <a:rPr lang="en-US" b="1" dirty="0" smtClean="0">
                <a:effectLst/>
              </a:rPr>
              <a:t>, </a:t>
            </a:r>
            <a:r>
              <a:rPr lang="en-US" b="1" dirty="0" smtClean="0">
                <a:effectLst/>
                <a:hlinkClick r:id="rId3" tooltip="1John.4.2"/>
              </a:rPr>
              <a:t>1 John 4:2</a:t>
            </a:r>
            <a:r>
              <a:rPr lang="en-US" b="1" dirty="0" smtClean="0">
                <a:effectLst/>
              </a:rPr>
              <a:t>. Jesus Christ is to be confessed as the Son of God, the eternal life and Word, that was with the Father from the beginning; as the Son of God that came into, and came in, our human mortal nature, and therein suffered and died at Jerusalem. He who confesses and preaches this, by a mind supernaturally instructed and enlightened therein, does it by the Spirit of God, or God is the author of that illumination. On the contrary, “</a:t>
            </a:r>
            <a:r>
              <a:rPr lang="en-US" b="1" i="1" dirty="0" smtClean="0">
                <a:effectLst/>
              </a:rPr>
              <a:t>Every spirit that </a:t>
            </a:r>
            <a:r>
              <a:rPr lang="en-US" b="1" i="1" dirty="0" err="1" smtClean="0">
                <a:effectLst/>
              </a:rPr>
              <a:t>confesseth</a:t>
            </a:r>
            <a:r>
              <a:rPr lang="en-US" b="1" i="1" dirty="0" smtClean="0">
                <a:effectLst/>
              </a:rPr>
              <a:t> not that Jesus Christ has come in the flesh</a:t>
            </a:r>
            <a:r>
              <a:rPr lang="en-US" b="1" dirty="0" smtClean="0">
                <a:effectLst/>
              </a:rPr>
              <a:t> (or </a:t>
            </a:r>
            <a:r>
              <a:rPr lang="en-US" b="1" i="1" dirty="0" smtClean="0">
                <a:effectLst/>
              </a:rPr>
              <a:t>Jesus Christ that came in the flesh) is not of God</a:t>
            </a:r>
            <a:r>
              <a:rPr lang="en-US" b="1" dirty="0" smtClean="0">
                <a:effectLs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812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will quote here from two sources:</a:t>
            </a:r>
            <a:br>
              <a:rPr lang="en-US" b="1" dirty="0" smtClean="0"/>
            </a:br>
            <a:r>
              <a:rPr lang="en-US" b="1" dirty="0" smtClean="0"/>
              <a:t/>
            </a:r>
            <a:br>
              <a:rPr lang="en-US" b="1" dirty="0" smtClean="0"/>
            </a:br>
            <a:r>
              <a:rPr lang="en-US" b="1" dirty="0" smtClean="0"/>
              <a:t>1. "That the Church of Rome has shed more innocent blood than any other institution that has ever existed among mankind, will be questioned by no Protestant who has a competent knowledge of history. </a:t>
            </a:r>
            <a:r>
              <a:rPr lang="en-US" b="1" i="1" baseline="30000" dirty="0" smtClean="0"/>
              <a:t>1</a:t>
            </a:r>
            <a:r>
              <a:rPr lang="en-US" b="1" dirty="0" smtClean="0"/>
              <a:t/>
            </a:r>
            <a:br>
              <a:rPr lang="en-US" b="1" dirty="0" smtClean="0"/>
            </a:br>
            <a:r>
              <a:rPr lang="en-US" b="1" dirty="0" smtClean="0"/>
              <a:t/>
            </a:r>
            <a:br>
              <a:rPr lang="en-US" b="1" dirty="0" smtClean="0"/>
            </a:br>
            <a:r>
              <a:rPr lang="en-US" b="1" dirty="0" smtClean="0"/>
              <a:t>2. In </a:t>
            </a:r>
            <a:r>
              <a:rPr lang="en-US" b="1" i="1" dirty="0" smtClean="0"/>
              <a:t>The History of the Inquisition of Spain,</a:t>
            </a:r>
            <a:r>
              <a:rPr lang="en-US" b="1" dirty="0" smtClean="0"/>
              <a:t> D. Ivan Antonio </a:t>
            </a:r>
            <a:r>
              <a:rPr lang="en-US" b="1" dirty="0" err="1" smtClean="0"/>
              <a:t>Llorente</a:t>
            </a:r>
            <a:r>
              <a:rPr lang="en-US" b="1" dirty="0" smtClean="0"/>
              <a:t> provides these figures from the Spanish Inquisition alone:</a:t>
            </a:r>
          </a:p>
          <a:p>
            <a:r>
              <a:rPr lang="en-US" b="1" dirty="0" smtClean="0"/>
              <a:t>31,912 persons were condemned and perished in the flames. </a:t>
            </a:r>
          </a:p>
          <a:p>
            <a:r>
              <a:rPr lang="en-US" b="1" dirty="0" smtClean="0"/>
              <a:t>241,450 persons were condemned to severe penalties.</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474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Daniel 7:25 (NKJV)</a:t>
            </a:r>
          </a:p>
          <a:p>
            <a:r>
              <a:rPr lang="en-US" b="1" dirty="0" smtClean="0">
                <a:effectLst/>
              </a:rPr>
              <a:t>25 He shall speak </a:t>
            </a:r>
            <a:r>
              <a:rPr lang="en-US" b="1" i="1" dirty="0" smtClean="0">
                <a:effectLst/>
              </a:rPr>
              <a:t>pompous</a:t>
            </a:r>
            <a:r>
              <a:rPr lang="en-US" b="1" dirty="0" smtClean="0">
                <a:effectLst/>
              </a:rPr>
              <a:t> words against the Most High, </a:t>
            </a:r>
          </a:p>
          <a:p>
            <a:r>
              <a:rPr lang="en-US" b="1" dirty="0" smtClean="0">
                <a:effectLst/>
              </a:rPr>
              <a:t>Shall persecute the saints of the Most High, </a:t>
            </a:r>
          </a:p>
          <a:p>
            <a:r>
              <a:rPr lang="en-US" b="1" dirty="0" smtClean="0">
                <a:effectLst/>
              </a:rPr>
              <a:t>And shall intend to change times and law. </a:t>
            </a:r>
          </a:p>
          <a:p>
            <a:r>
              <a:rPr lang="en-US" b="1" dirty="0" smtClean="0">
                <a:effectLst/>
              </a:rPr>
              <a:t>Then </a:t>
            </a:r>
            <a:r>
              <a:rPr lang="en-US" b="1" i="1" dirty="0" smtClean="0">
                <a:effectLst/>
              </a:rPr>
              <a:t>the saints</a:t>
            </a:r>
            <a:r>
              <a:rPr lang="en-US" b="1" dirty="0" smtClean="0">
                <a:effectLst/>
              </a:rPr>
              <a:t> shall be given into his hand </a:t>
            </a:r>
          </a:p>
          <a:p>
            <a:r>
              <a:rPr lang="en-US" b="1" dirty="0" smtClean="0">
                <a:effectLst/>
              </a:rPr>
              <a:t>For a time and times and half a time. </a:t>
            </a:r>
          </a:p>
          <a:p>
            <a:endParaRPr lang="en-US" b="1" dirty="0" smtClean="0">
              <a:effectLst/>
            </a:endParaRPr>
          </a:p>
          <a:p>
            <a:r>
              <a:rPr lang="en-US" b="1" dirty="0" smtClean="0">
                <a:effectLst/>
              </a:rPr>
              <a:t>Daniel 12:7 (NKJV)</a:t>
            </a:r>
          </a:p>
          <a:p>
            <a:r>
              <a:rPr lang="en-US" b="1" dirty="0" smtClean="0">
                <a:effectLst/>
              </a:rPr>
              <a:t>7 Then I heard the man clothed in linen, who </a:t>
            </a:r>
            <a:r>
              <a:rPr lang="en-US" b="1" i="1" dirty="0" smtClean="0">
                <a:effectLst/>
              </a:rPr>
              <a:t>was</a:t>
            </a:r>
            <a:r>
              <a:rPr lang="en-US" b="1" dirty="0" smtClean="0">
                <a:effectLst/>
              </a:rPr>
              <a:t> above the waters of the river, when he held up his right hand and his left hand to heaven, and swore by Him who lives forever, that </a:t>
            </a:r>
            <a:r>
              <a:rPr lang="en-US" b="1" i="1" dirty="0" smtClean="0">
                <a:effectLst/>
              </a:rPr>
              <a:t>it shall be</a:t>
            </a:r>
            <a:r>
              <a:rPr lang="en-US" b="1" dirty="0" smtClean="0">
                <a:effectLst/>
              </a:rPr>
              <a:t> for a time, times, and half </a:t>
            </a:r>
            <a:r>
              <a:rPr lang="en-US" b="1" i="1" dirty="0" smtClean="0">
                <a:effectLst/>
              </a:rPr>
              <a:t>a time;</a:t>
            </a:r>
            <a:r>
              <a:rPr lang="en-US" b="1" dirty="0" smtClean="0">
                <a:effectLst/>
              </a:rPr>
              <a:t> and when the power of the holy people has been </a:t>
            </a:r>
          </a:p>
          <a:p>
            <a:endParaRPr lang="en-US" b="1" dirty="0" smtClean="0">
              <a:effectLst/>
            </a:endParaRPr>
          </a:p>
          <a:p>
            <a:r>
              <a:rPr lang="en-US" b="1" dirty="0" smtClean="0">
                <a:effectLst/>
              </a:rPr>
              <a:t>Revelation 11:2 (NKJV)</a:t>
            </a:r>
          </a:p>
          <a:p>
            <a:r>
              <a:rPr lang="en-US" b="1" dirty="0" smtClean="0">
                <a:effectLst/>
              </a:rPr>
              <a:t>2 But leave out the court which is outside the temple, and do not measure it, for it has been given to the Gentiles. And they will tread the holy city underfoot </a:t>
            </a:r>
            <a:r>
              <a:rPr lang="en-US" b="1" i="1" dirty="0" smtClean="0">
                <a:effectLst/>
              </a:rPr>
              <a:t>for</a:t>
            </a:r>
            <a:r>
              <a:rPr lang="en-US" b="1" dirty="0" smtClean="0">
                <a:effectLst/>
              </a:rPr>
              <a:t> forty-two months. </a:t>
            </a:r>
          </a:p>
          <a:p>
            <a:endParaRPr lang="en-US" b="1" dirty="0" smtClean="0">
              <a:effectLst/>
            </a:endParaRPr>
          </a:p>
          <a:p>
            <a:r>
              <a:rPr lang="en-US" b="1" dirty="0" smtClean="0">
                <a:effectLst/>
              </a:rPr>
              <a:t>Revelation 11:3 (NKJV)</a:t>
            </a:r>
          </a:p>
          <a:p>
            <a:r>
              <a:rPr lang="en-US" b="1" dirty="0" smtClean="0">
                <a:effectLst/>
              </a:rPr>
              <a:t>3 And I will give </a:t>
            </a:r>
            <a:r>
              <a:rPr lang="en-US" b="1" i="1" dirty="0" smtClean="0">
                <a:effectLst/>
              </a:rPr>
              <a:t>power</a:t>
            </a:r>
            <a:r>
              <a:rPr lang="en-US" b="1" dirty="0" smtClean="0">
                <a:effectLst/>
              </a:rPr>
              <a:t> to my two witnesses, and they will prophesy one thousand two hundred and sixty days, clothed in sackcloth.” </a:t>
            </a:r>
          </a:p>
          <a:p>
            <a:endParaRPr lang="en-US" b="1" dirty="0" smtClean="0">
              <a:effectLst/>
            </a:endParaRPr>
          </a:p>
          <a:p>
            <a:r>
              <a:rPr lang="en-US" b="1" dirty="0" smtClean="0">
                <a:effectLst/>
              </a:rPr>
              <a:t>Revelation 12:6 (NKJV)</a:t>
            </a:r>
          </a:p>
          <a:p>
            <a:r>
              <a:rPr lang="en-US" b="1" dirty="0" smtClean="0">
                <a:effectLst/>
              </a:rPr>
              <a:t>6 Then the woman fled into the wilderness, where she has a place prepared by God, that they should feed her there one thousand two hundred and sixty days</a:t>
            </a:r>
          </a:p>
          <a:p>
            <a:endParaRPr lang="en-US" b="1" dirty="0" smtClean="0">
              <a:effectLst/>
            </a:endParaRPr>
          </a:p>
          <a:p>
            <a:r>
              <a:rPr lang="en-US" b="1" dirty="0" smtClean="0"/>
              <a:t>NO MATTER HOW YOU SLICE IT , IT ‘S STILL……………3 1/2 years = 42 months = 1,260 days.</a:t>
            </a:r>
            <a:br>
              <a:rPr lang="en-US" b="1" dirty="0" smtClean="0"/>
            </a:br>
            <a:endParaRPr lang="en-US" b="1" dirty="0" smtClean="0">
              <a:effectLst/>
            </a:endParaRPr>
          </a:p>
          <a:p>
            <a:endParaRPr lang="en-US" b="1" dirty="0" smtClean="0">
              <a:effectLst/>
            </a:endParaRPr>
          </a:p>
          <a:p>
            <a:r>
              <a:rPr lang="en-US" b="1" dirty="0" smtClean="0">
                <a:effectLst/>
              </a:rPr>
              <a:t>Revelation 12:14 (NKJV)</a:t>
            </a:r>
          </a:p>
          <a:p>
            <a:r>
              <a:rPr lang="en-US" b="1" dirty="0" smtClean="0">
                <a:effectLst/>
              </a:rPr>
              <a:t>14 But the woman was given two wings of a great eagle, that she might fly into the wilderness to her place, where she is nourished for a time and times and half a time, from the presence of the serpent. </a:t>
            </a:r>
          </a:p>
          <a:p>
            <a:endParaRPr lang="en-US" b="1" dirty="0" smtClean="0">
              <a:effectLst/>
            </a:endParaRPr>
          </a:p>
          <a:p>
            <a:r>
              <a:rPr lang="en-US" b="1" dirty="0" smtClean="0">
                <a:effectLst/>
              </a:rPr>
              <a:t>Revelation 13:5 (NKJV)</a:t>
            </a:r>
          </a:p>
          <a:p>
            <a:r>
              <a:rPr lang="en-US" b="1" dirty="0" smtClean="0">
                <a:effectLst/>
              </a:rPr>
              <a:t>5 And he was given a mouth speaking great things and blasphemies, and he was given authority to continue for forty-two months. </a:t>
            </a:r>
          </a:p>
          <a:p>
            <a:endParaRPr lang="en-US" b="1" dirty="0" smtClean="0">
              <a:effectLst/>
            </a:endParaRPr>
          </a:p>
          <a:p>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379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Ezekiel 4:6 (NKJV)</a:t>
            </a:r>
          </a:p>
          <a:p>
            <a:r>
              <a:rPr lang="en-US" b="1" dirty="0" smtClean="0">
                <a:effectLst/>
              </a:rPr>
              <a:t>6 And when you have completed them, lie again on your right side; then you shall bear the iniquity of the house of Judah forty days. I have laid on you a day for each year. </a:t>
            </a:r>
          </a:p>
          <a:p>
            <a:endParaRPr lang="en-US" b="1" dirty="0" smtClean="0">
              <a:effectLst/>
            </a:endParaRPr>
          </a:p>
          <a:p>
            <a:r>
              <a:rPr lang="en-US" b="1" dirty="0" smtClean="0">
                <a:effectLst/>
              </a:rPr>
              <a:t>Numbers 14:34 (NKJV)</a:t>
            </a:r>
          </a:p>
          <a:p>
            <a:r>
              <a:rPr lang="en-US" b="1" dirty="0" smtClean="0">
                <a:effectLst/>
              </a:rPr>
              <a:t>34 According to the number of the days in which you spied out the land, forty days, for each day you shall bear your guilt one year, </a:t>
            </a:r>
            <a:r>
              <a:rPr lang="en-US" b="1" i="1" dirty="0" smtClean="0">
                <a:effectLst/>
              </a:rPr>
              <a:t>namely</a:t>
            </a:r>
            <a:r>
              <a:rPr lang="en-US" b="1" dirty="0" smtClean="0">
                <a:effectLst/>
              </a:rPr>
              <a:t> forty years, and you shall know My rejection. </a:t>
            </a:r>
          </a:p>
          <a:p>
            <a:endParaRPr lang="en-US" b="1"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901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Matthew 24:21 (NKJV)</a:t>
            </a:r>
          </a:p>
          <a:p>
            <a:r>
              <a:rPr lang="en-US" b="1" dirty="0" smtClean="0">
                <a:effectLst/>
              </a:rPr>
              <a:t>21 For then there will be great tribulation, such as has not been since the beginning of the world until this time, no, nor ever shall be.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992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609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682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Hebrews 3:1King James Version (KJV)</a:t>
            </a:r>
          </a:p>
          <a:p>
            <a:r>
              <a:rPr lang="en-US" b="1" dirty="0" smtClean="0"/>
              <a:t>3 Wherefore, holy brethren, partakers of the heavenly calling, consider the Apostle and High Priest of our profession, Christ Jesus;</a:t>
            </a:r>
          </a:p>
          <a:p>
            <a:endParaRPr lang="en-US" b="1" dirty="0" smtClean="0"/>
          </a:p>
          <a:p>
            <a:r>
              <a:rPr lang="en-US" b="1" dirty="0" smtClean="0"/>
              <a:t>Hebrews 8:1-2King James Version (KJV)</a:t>
            </a:r>
          </a:p>
          <a:p>
            <a:r>
              <a:rPr lang="en-US" dirty="0" smtClean="0"/>
              <a:t>8</a:t>
            </a:r>
            <a:r>
              <a:rPr lang="en-US" b="1" dirty="0" smtClean="0"/>
              <a:t> Now of the things which we have spoken this is the sum: We have such an high priest, who is set on the right hand of the throne of the Majesty in the heavens;</a:t>
            </a:r>
          </a:p>
          <a:p>
            <a:r>
              <a:rPr lang="en-US" b="1" baseline="30000" dirty="0" smtClean="0"/>
              <a:t>2 </a:t>
            </a:r>
            <a:r>
              <a:rPr lang="en-US" b="1" dirty="0" smtClean="0"/>
              <a:t>A minister of the sanctuary, and of the true tabernacle, which the Lord pitched, and not man.</a:t>
            </a:r>
          </a:p>
          <a:p>
            <a:endParaRPr lang="en-US" b="1" dirty="0" smtClean="0"/>
          </a:p>
          <a:p>
            <a:r>
              <a:rPr lang="en-US" b="1" dirty="0" smtClean="0"/>
              <a:t>1 Timothy 2:5King James Version (KJV)</a:t>
            </a:r>
          </a:p>
          <a:p>
            <a:r>
              <a:rPr lang="en-US" sz="1400" b="1" baseline="30000" dirty="0" smtClean="0"/>
              <a:t>5 </a:t>
            </a:r>
            <a:r>
              <a:rPr lang="en-US" sz="1400" b="1" dirty="0" smtClean="0"/>
              <a:t>For there is one God, and one mediator between God and men, the man Christ Jesus;</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94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081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Luke 5:21King James Version (KJV)</a:t>
            </a:r>
          </a:p>
          <a:p>
            <a:r>
              <a:rPr lang="en-US" b="1" baseline="30000" dirty="0" smtClean="0"/>
              <a:t>21 </a:t>
            </a:r>
            <a:r>
              <a:rPr lang="en-US" b="1" dirty="0" smtClean="0"/>
              <a:t>And the scribes and the Pharisees began to reason, saying, Who is this which </a:t>
            </a:r>
            <a:r>
              <a:rPr lang="en-US" b="1" dirty="0" err="1" smtClean="0"/>
              <a:t>speaketh</a:t>
            </a:r>
            <a:r>
              <a:rPr lang="en-US" b="1" dirty="0" smtClean="0"/>
              <a:t> blasphemies? Who can forgive sins, but God alone?</a:t>
            </a:r>
          </a:p>
          <a:p>
            <a:endParaRPr lang="en-US" b="1" dirty="0" smtClean="0"/>
          </a:p>
          <a:p>
            <a:r>
              <a:rPr lang="en-US" b="1" dirty="0" smtClean="0"/>
              <a:t>John 10:33King James Version (KJV)</a:t>
            </a:r>
          </a:p>
          <a:p>
            <a:r>
              <a:rPr lang="en-US" b="1" baseline="30000" dirty="0" smtClean="0"/>
              <a:t>33 </a:t>
            </a:r>
            <a:r>
              <a:rPr lang="en-US" b="1" dirty="0" smtClean="0"/>
              <a:t>The Jews answered him, saying, For a good work we stone thee not; but for blasphemy; and because that thou, being a man, </a:t>
            </a:r>
            <a:r>
              <a:rPr lang="en-US" b="1" dirty="0" err="1" smtClean="0"/>
              <a:t>makest</a:t>
            </a:r>
            <a:r>
              <a:rPr lang="en-US" b="1" dirty="0" smtClean="0"/>
              <a:t> thyself God.</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221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83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Beloved…..A moral prognostication of the time; tells</a:t>
            </a:r>
            <a:r>
              <a:rPr lang="en-US" b="1" baseline="0" dirty="0" smtClean="0">
                <a:effectLst/>
              </a:rPr>
              <a:t> us that </a:t>
            </a:r>
            <a:r>
              <a:rPr lang="en-US" b="1" dirty="0" smtClean="0">
                <a:effectLst/>
              </a:rPr>
              <a:t>the end is coming: </a:t>
            </a:r>
            <a:r>
              <a:rPr lang="en-US" b="1" i="1" dirty="0" smtClean="0">
                <a:effectLst/>
              </a:rPr>
              <a:t>Little children, it is the last time</a:t>
            </a:r>
            <a:r>
              <a:rPr lang="en-US" b="1" dirty="0" smtClean="0">
                <a:effectLst/>
              </a:rPr>
              <a:t>, </a:t>
            </a:r>
            <a:r>
              <a:rPr lang="en-US" b="1" dirty="0" smtClean="0">
                <a:effectLst/>
                <a:hlinkClick r:id="rId3" tooltip="1John.2.18"/>
              </a:rPr>
              <a:t>1 John 2:18</a:t>
            </a:r>
            <a:r>
              <a:rPr lang="en-US" b="1" dirty="0" smtClean="0">
                <a:effectLst/>
              </a:rPr>
              <a:t>. Some may suppose that the apostle here addresses the first rank of Christians again; the juniors ( we are mentioned here) are most apt to be seduced, and therefore, “</a:t>
            </a:r>
            <a:r>
              <a:rPr lang="en-US" b="1" i="1" dirty="0" smtClean="0">
                <a:effectLst/>
              </a:rPr>
              <a:t>Little children</a:t>
            </a:r>
            <a:r>
              <a:rPr lang="en-US" b="1" dirty="0" smtClean="0">
                <a:effectLst/>
              </a:rPr>
              <a:t>, (meaning us) you that are young in religion, take heed to yourselves that you be not corrupted.” But it may be, as elsewhere, a universal appeal of an alarm to all Christians: “</a:t>
            </a:r>
            <a:r>
              <a:rPr lang="en-US" b="1" i="1" dirty="0" smtClean="0">
                <a:effectLst/>
              </a:rPr>
              <a:t>Little children, it is the last time</a:t>
            </a:r>
            <a:r>
              <a:rPr lang="en-US" b="1" dirty="0" smtClean="0">
                <a:effectLst/>
              </a:rPr>
              <a:t>; our Jewish</a:t>
            </a:r>
            <a:r>
              <a:rPr lang="en-US" b="1" baseline="0" dirty="0" smtClean="0">
                <a:effectLst/>
              </a:rPr>
              <a:t> society </a:t>
            </a:r>
            <a:r>
              <a:rPr lang="en-US" b="1" dirty="0" smtClean="0">
                <a:effectLst/>
              </a:rPr>
              <a:t>in church and state is  quickly coming to an end; the Mosaic institution and discipline are just upon vanishing away;  Daniel’s weeks are now expiring; the destruction of the Hebrew city and sanctuary is  soon approaching, </a:t>
            </a:r>
            <a:r>
              <a:rPr lang="en-US" b="1" i="1" dirty="0" smtClean="0">
                <a:effectLst/>
              </a:rPr>
              <a:t>the end whereof must be with a flood, and to the end of the war desolations are determined</a:t>
            </a:r>
            <a:r>
              <a:rPr lang="en-US" b="1" dirty="0" smtClean="0">
                <a:effectLst/>
              </a:rPr>
              <a:t>,” </a:t>
            </a:r>
            <a:r>
              <a:rPr lang="en-US" b="1" dirty="0" smtClean="0">
                <a:effectLst/>
                <a:hlinkClick r:id="rId4" tooltip="Dan.9.26"/>
              </a:rPr>
              <a:t>Dan. 9:26</a:t>
            </a:r>
            <a:r>
              <a:rPr lang="en-US" b="1" dirty="0" smtClean="0">
                <a:effectLst/>
              </a:rPr>
              <a:t>. It is meet that the disciples should be warned of the haste and end of time, and apprised as much as may be of the prophetic periods of time.</a:t>
            </a:r>
          </a:p>
          <a:p>
            <a:endParaRPr lang="en-US" b="1" dirty="0" smtClean="0">
              <a:effectLst/>
            </a:endParaRPr>
          </a:p>
          <a:p>
            <a:r>
              <a:rPr lang="en-US" b="1" dirty="0" smtClean="0">
                <a:effectLst/>
              </a:rPr>
              <a:t>II. Here is The sign of this last time: </a:t>
            </a:r>
            <a:r>
              <a:rPr lang="en-US" b="1" i="1" dirty="0" smtClean="0">
                <a:effectLst/>
              </a:rPr>
              <a:t>Even now there are many antichrists</a:t>
            </a:r>
            <a:r>
              <a:rPr lang="en-US" b="1" dirty="0" smtClean="0">
                <a:effectLst/>
              </a:rPr>
              <a:t> (</a:t>
            </a:r>
            <a:r>
              <a:rPr lang="en-US" b="1" dirty="0" smtClean="0">
                <a:effectLst/>
                <a:hlinkClick r:id="rId3" tooltip="1John.2.18"/>
              </a:rPr>
              <a:t>1 John 2:18</a:t>
            </a:r>
            <a:r>
              <a:rPr lang="en-US" b="1" dirty="0" smtClean="0">
                <a:effectLst/>
              </a:rPr>
              <a:t>), many that oppose the person, doctrine, and kingdom of Christ. It is a mysterious portion of providence that antichrists should be permitted; but, when they have come, it is good and safe that the disciples should be informed of them; ministers should be </a:t>
            </a:r>
            <a:r>
              <a:rPr lang="en-US" b="1" i="1" dirty="0" smtClean="0">
                <a:effectLst/>
              </a:rPr>
              <a:t>watchmen to the house of Israel</a:t>
            </a:r>
            <a:r>
              <a:rPr lang="en-US" b="1" dirty="0" smtClean="0">
                <a:effectLst/>
              </a:rPr>
              <a:t>. Now it should be no great offence nor prejudice to the disciples that there are such antichrists: 1. One great one has been foretold: </a:t>
            </a:r>
            <a:r>
              <a:rPr lang="en-US" b="1" i="1" dirty="0" smtClean="0">
                <a:effectLst/>
              </a:rPr>
              <a:t>As you have heard that antichrist shall come</a:t>
            </a:r>
            <a:r>
              <a:rPr lang="en-US" b="1" dirty="0" smtClean="0">
                <a:effectLst/>
              </a:rPr>
              <a:t>, </a:t>
            </a:r>
            <a:r>
              <a:rPr lang="en-US" b="1" dirty="0" smtClean="0">
                <a:effectLst/>
                <a:hlinkClick r:id="rId3" tooltip="1John.2.18"/>
              </a:rPr>
              <a:t>1 John 2:18</a:t>
            </a:r>
            <a:r>
              <a:rPr lang="en-US" b="1" dirty="0" smtClean="0">
                <a:effectLst/>
              </a:rPr>
              <a:t>. The generality of the church have been informed by divine revelation that there must be a long and fatal adversary to Christ and his church, </a:t>
            </a:r>
            <a:r>
              <a:rPr lang="en-US" b="1" dirty="0" smtClean="0">
                <a:effectLst/>
                <a:hlinkClick r:id="rId5" tooltip="2Thess.2.8-2Thess.2.10"/>
              </a:rPr>
              <a:t>2 Thess. 2:8-10</a:t>
            </a:r>
            <a:r>
              <a:rPr lang="en-US" b="1" dirty="0" smtClean="0">
                <a:effectLst/>
              </a:rPr>
              <a:t>. No wonder then that there are many harbingers and forerunners of the great one: </a:t>
            </a:r>
            <a:r>
              <a:rPr lang="en-US" b="1" i="1" dirty="0" smtClean="0">
                <a:effectLst/>
              </a:rPr>
              <a:t>Even now there are many antichrists</a:t>
            </a:r>
            <a:r>
              <a:rPr lang="en-US" b="1" dirty="0" smtClean="0">
                <a:effectLst/>
              </a:rPr>
              <a:t>, the mystery of iniquity already </a:t>
            </a:r>
            <a:r>
              <a:rPr lang="en-US" b="1" dirty="0" err="1" smtClean="0">
                <a:effectLst/>
              </a:rPr>
              <a:t>worketh</a:t>
            </a:r>
            <a:r>
              <a:rPr lang="en-US" b="1" dirty="0" smtClean="0">
                <a:effectLst/>
              </a:rPr>
              <a:t>. 2. They were foretold also as the sign of this last time. </a:t>
            </a:r>
            <a:r>
              <a:rPr lang="en-US" b="1" i="1" dirty="0" smtClean="0">
                <a:effectLst/>
              </a:rPr>
              <a:t>For there shall arise false Christs and false prophets, and shall show great signs and wonders, insomuch that, if it were possible, they shall deceive the very elect</a:t>
            </a:r>
            <a:r>
              <a:rPr lang="en-US" b="1" dirty="0" smtClean="0">
                <a:effectLst/>
              </a:rPr>
              <a:t>, </a:t>
            </a:r>
            <a:r>
              <a:rPr lang="en-US" b="1" dirty="0" smtClean="0">
                <a:effectLst/>
                <a:hlinkClick r:id="rId6" tooltip="Matt.24.24"/>
              </a:rPr>
              <a:t>Matt. 24:24</a:t>
            </a:r>
            <a:r>
              <a:rPr lang="en-US" b="1" dirty="0" smtClean="0">
                <a:effectLst/>
              </a:rPr>
              <a:t>. And these were the forerunners of the dissolution of the Jewish state, nation, and religion: </a:t>
            </a:r>
            <a:r>
              <a:rPr lang="en-US" b="1" i="1" dirty="0" smtClean="0">
                <a:effectLst/>
              </a:rPr>
              <a:t>Whereby we know it is the last time</a:t>
            </a:r>
            <a:r>
              <a:rPr lang="en-US" b="1" dirty="0" smtClean="0">
                <a:effectLst/>
              </a:rPr>
              <a:t>, </a:t>
            </a:r>
            <a:r>
              <a:rPr lang="en-US" b="1" dirty="0" smtClean="0">
                <a:effectLst/>
                <a:hlinkClick r:id="rId3" tooltip="1John.2.18"/>
              </a:rPr>
              <a:t>1 John 2:18</a:t>
            </a:r>
            <a:r>
              <a:rPr lang="en-US" b="1" dirty="0" smtClean="0">
                <a:effectLst/>
              </a:rPr>
              <a:t>. I pray that we Let the prediction that we see here of seducers arising in the Christian world fortify us against their seduction. May we all arm ourselves</a:t>
            </a:r>
            <a:r>
              <a:rPr lang="en-US" b="1" baseline="0" dirty="0" smtClean="0">
                <a:effectLst/>
              </a:rPr>
              <a:t> with all power and strength from the Spirit of Truth!!!!</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687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334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Exodus 20:3–17 </a:t>
            </a:r>
          </a:p>
          <a:p>
            <a:r>
              <a:rPr lang="en-US" b="1" dirty="0" smtClean="0">
                <a:hlinkClick r:id="rId3"/>
              </a:rPr>
              <a:t>Embed </a:t>
            </a:r>
            <a:endParaRPr lang="en-US" b="1" dirty="0" smtClean="0"/>
          </a:p>
          <a:p>
            <a:r>
              <a:rPr lang="en-US" b="1" dirty="0" smtClean="0"/>
              <a:t>Embed This Verse</a:t>
            </a:r>
          </a:p>
          <a:p>
            <a:r>
              <a:rPr lang="en-US" b="1" dirty="0" smtClean="0"/>
              <a:t>Add this verse to your website by copying the code below. </a:t>
            </a:r>
            <a:r>
              <a:rPr lang="en-US" b="1" dirty="0" smtClean="0">
                <a:hlinkClick r:id="rId4"/>
              </a:rPr>
              <a:t>Customize</a:t>
            </a:r>
            <a:r>
              <a:rPr lang="en-US" b="1" dirty="0" smtClean="0"/>
              <a:t> </a:t>
            </a:r>
          </a:p>
          <a:p>
            <a:r>
              <a:rPr lang="en-US" b="1" baseline="30000" dirty="0" smtClean="0">
                <a:effectLst/>
              </a:rPr>
              <a:t>3 </a:t>
            </a:r>
            <a:r>
              <a:rPr lang="en-US" b="1" baseline="30000" dirty="0" err="1" smtClean="0">
                <a:effectLst/>
                <a:hlinkClick r:id="rId5"/>
              </a:rPr>
              <a:t>d</a:t>
            </a:r>
            <a:r>
              <a:rPr lang="en-US" b="1" dirty="0" err="1" smtClean="0">
                <a:effectLst/>
              </a:rPr>
              <a:t>Thou</a:t>
            </a:r>
            <a:r>
              <a:rPr lang="en-US" b="1" dirty="0" smtClean="0">
                <a:effectLst/>
              </a:rPr>
              <a:t> shalt have no other gods before me. </a:t>
            </a:r>
            <a:r>
              <a:rPr lang="en-US" b="1" baseline="30000" dirty="0" smtClean="0">
                <a:effectLst/>
              </a:rPr>
              <a:t>4 </a:t>
            </a:r>
            <a:r>
              <a:rPr lang="en-US" b="1" dirty="0" smtClean="0">
                <a:effectLst/>
              </a:rPr>
              <a:t>Thou shalt not make unto thee any </a:t>
            </a:r>
            <a:r>
              <a:rPr lang="en-US" b="1" baseline="30000" dirty="0" err="1" smtClean="0">
                <a:effectLst/>
                <a:hlinkClick r:id="rId6"/>
              </a:rPr>
              <a:t>e</a:t>
            </a:r>
            <a:r>
              <a:rPr lang="en-US" b="1" dirty="0" err="1" smtClean="0">
                <a:effectLst/>
              </a:rPr>
              <a:t>graven</a:t>
            </a:r>
            <a:r>
              <a:rPr lang="en-US" b="1" dirty="0" smtClean="0">
                <a:effectLst/>
              </a:rPr>
              <a:t> image, or any likeness </a:t>
            </a:r>
            <a:r>
              <a:rPr lang="en-US" b="1" i="1" dirty="0" smtClean="0">
                <a:effectLst/>
              </a:rPr>
              <a:t>of any thing</a:t>
            </a:r>
            <a:r>
              <a:rPr lang="en-US" b="1" dirty="0" smtClean="0">
                <a:effectLst/>
              </a:rPr>
              <a:t> that </a:t>
            </a:r>
            <a:r>
              <a:rPr lang="en-US" b="1" i="1" dirty="0" smtClean="0">
                <a:effectLst/>
              </a:rPr>
              <a:t>is</a:t>
            </a:r>
            <a:r>
              <a:rPr lang="en-US" b="1" dirty="0" smtClean="0">
                <a:effectLst/>
              </a:rPr>
              <a:t> in heaven above, or that </a:t>
            </a:r>
            <a:r>
              <a:rPr lang="en-US" b="1" i="1" dirty="0" smtClean="0">
                <a:effectLst/>
              </a:rPr>
              <a:t>is</a:t>
            </a:r>
            <a:r>
              <a:rPr lang="en-US" b="1" dirty="0" smtClean="0">
                <a:effectLst/>
              </a:rPr>
              <a:t> in the earth beneath, or that </a:t>
            </a:r>
            <a:r>
              <a:rPr lang="en-US" b="1" i="1" dirty="0" smtClean="0">
                <a:effectLst/>
              </a:rPr>
              <a:t>is</a:t>
            </a:r>
            <a:r>
              <a:rPr lang="en-US" b="1" dirty="0" smtClean="0">
                <a:effectLst/>
              </a:rPr>
              <a:t> in the water under the earth: </a:t>
            </a:r>
            <a:r>
              <a:rPr lang="en-US" b="1" baseline="30000" dirty="0" smtClean="0">
                <a:effectLst/>
              </a:rPr>
              <a:t>5 </a:t>
            </a:r>
            <a:r>
              <a:rPr lang="en-US" b="1" baseline="30000" dirty="0" err="1" smtClean="0">
                <a:effectLst/>
                <a:hlinkClick r:id="rId7"/>
              </a:rPr>
              <a:t>f</a:t>
            </a:r>
            <a:r>
              <a:rPr lang="en-US" b="1" dirty="0" err="1" smtClean="0">
                <a:effectLst/>
              </a:rPr>
              <a:t>Thou</a:t>
            </a:r>
            <a:r>
              <a:rPr lang="en-US" b="1" dirty="0" smtClean="0">
                <a:effectLst/>
              </a:rPr>
              <a:t> shalt not bow down thyself to them, nor serve them: for I the </a:t>
            </a:r>
            <a:r>
              <a:rPr lang="en-US" b="1" cap="small" dirty="0" smtClean="0">
                <a:effectLst/>
              </a:rPr>
              <a:t>Lord</a:t>
            </a:r>
            <a:r>
              <a:rPr lang="en-US" b="1" dirty="0" smtClean="0">
                <a:effectLst/>
              </a:rPr>
              <a:t> thy God </a:t>
            </a:r>
            <a:r>
              <a:rPr lang="en-US" b="1" i="1" dirty="0" smtClean="0">
                <a:effectLst/>
              </a:rPr>
              <a:t>am</a:t>
            </a:r>
            <a:r>
              <a:rPr lang="en-US" b="1" dirty="0" smtClean="0">
                <a:effectLst/>
              </a:rPr>
              <a:t> </a:t>
            </a:r>
            <a:r>
              <a:rPr lang="en-US" b="1" baseline="30000" dirty="0" err="1" smtClean="0">
                <a:effectLst/>
                <a:hlinkClick r:id="rId8"/>
              </a:rPr>
              <a:t>g</a:t>
            </a:r>
            <a:r>
              <a:rPr lang="en-US" b="1" dirty="0" err="1" smtClean="0">
                <a:effectLst/>
              </a:rPr>
              <a:t>a</a:t>
            </a:r>
            <a:r>
              <a:rPr lang="en-US" b="1" dirty="0" smtClean="0">
                <a:effectLst/>
              </a:rPr>
              <a:t> jealous God, </a:t>
            </a:r>
            <a:r>
              <a:rPr lang="en-US" b="1" baseline="30000" dirty="0" err="1" smtClean="0">
                <a:effectLst/>
                <a:hlinkClick r:id="rId9"/>
              </a:rPr>
              <a:t>h</a:t>
            </a:r>
            <a:r>
              <a:rPr lang="en-US" b="1" dirty="0" err="1" smtClean="0">
                <a:effectLst/>
              </a:rPr>
              <a:t>visiting</a:t>
            </a:r>
            <a:r>
              <a:rPr lang="en-US" b="1" dirty="0" smtClean="0">
                <a:effectLst/>
              </a:rPr>
              <a:t> the iniquity of the fathers upon the children unto the third and fourth </a:t>
            </a:r>
            <a:r>
              <a:rPr lang="en-US" b="1" i="1" dirty="0" smtClean="0">
                <a:effectLst/>
              </a:rPr>
              <a:t>generation</a:t>
            </a:r>
            <a:r>
              <a:rPr lang="en-US" b="1" dirty="0" smtClean="0">
                <a:effectLst/>
              </a:rPr>
              <a:t> of them that hate me; </a:t>
            </a:r>
            <a:r>
              <a:rPr lang="en-US" b="1" baseline="30000" dirty="0" smtClean="0">
                <a:effectLst/>
              </a:rPr>
              <a:t>6 </a:t>
            </a:r>
            <a:r>
              <a:rPr lang="en-US" b="1" dirty="0" smtClean="0">
                <a:effectLst/>
              </a:rPr>
              <a:t>And </a:t>
            </a:r>
            <a:r>
              <a:rPr lang="en-US" b="1" baseline="30000" dirty="0" err="1" smtClean="0">
                <a:effectLst/>
                <a:hlinkClick r:id="rId10"/>
              </a:rPr>
              <a:t>i</a:t>
            </a:r>
            <a:r>
              <a:rPr lang="en-US" b="1" dirty="0" err="1" smtClean="0">
                <a:effectLst/>
              </a:rPr>
              <a:t>shewing</a:t>
            </a:r>
            <a:r>
              <a:rPr lang="en-US" b="1" dirty="0" smtClean="0">
                <a:effectLst/>
              </a:rPr>
              <a:t> mercy unto thousands of them that love me, and keep my commandments. </a:t>
            </a:r>
            <a:r>
              <a:rPr lang="en-US" b="1" baseline="30000" dirty="0" smtClean="0">
                <a:effectLst/>
              </a:rPr>
              <a:t>7 </a:t>
            </a:r>
            <a:r>
              <a:rPr lang="en-US" b="1" baseline="30000" dirty="0" err="1" smtClean="0">
                <a:effectLst/>
                <a:hlinkClick r:id="rId11"/>
              </a:rPr>
              <a:t>k</a:t>
            </a:r>
            <a:r>
              <a:rPr lang="en-US" b="1" dirty="0" err="1" smtClean="0">
                <a:effectLst/>
              </a:rPr>
              <a:t>Thou</a:t>
            </a:r>
            <a:r>
              <a:rPr lang="en-US" b="1" dirty="0" smtClean="0">
                <a:effectLst/>
              </a:rPr>
              <a:t> shalt not take the name of the </a:t>
            </a:r>
            <a:r>
              <a:rPr lang="en-US" b="1" cap="small" dirty="0" smtClean="0">
                <a:effectLst/>
              </a:rPr>
              <a:t>Lord</a:t>
            </a:r>
            <a:r>
              <a:rPr lang="en-US" b="1" dirty="0" smtClean="0">
                <a:effectLst/>
              </a:rPr>
              <a:t> thy God in vain; for the </a:t>
            </a:r>
            <a:r>
              <a:rPr lang="en-US" b="1" cap="small" dirty="0" smtClean="0">
                <a:effectLst/>
              </a:rPr>
              <a:t>Lord</a:t>
            </a:r>
            <a:r>
              <a:rPr lang="en-US" b="1" dirty="0" smtClean="0">
                <a:effectLst/>
              </a:rPr>
              <a:t> will not hold him guiltless that taketh his name in vain. </a:t>
            </a:r>
            <a:r>
              <a:rPr lang="en-US" b="1" baseline="30000" dirty="0" smtClean="0">
                <a:effectLst/>
              </a:rPr>
              <a:t>8 </a:t>
            </a:r>
            <a:r>
              <a:rPr lang="en-US" b="1" baseline="30000" dirty="0" err="1" smtClean="0">
                <a:effectLst/>
                <a:hlinkClick r:id="rId12"/>
              </a:rPr>
              <a:t>l</a:t>
            </a:r>
            <a:r>
              <a:rPr lang="en-US" b="1" dirty="0" err="1" smtClean="0">
                <a:effectLst/>
              </a:rPr>
              <a:t>Remember</a:t>
            </a:r>
            <a:r>
              <a:rPr lang="en-US" b="1" dirty="0" smtClean="0">
                <a:effectLst/>
              </a:rPr>
              <a:t> the </a:t>
            </a:r>
            <a:r>
              <a:rPr lang="en-US" b="1" dirty="0" err="1" smtClean="0">
                <a:effectLst/>
              </a:rPr>
              <a:t>sabbath</a:t>
            </a:r>
            <a:r>
              <a:rPr lang="en-US" b="1" dirty="0" smtClean="0">
                <a:effectLst/>
              </a:rPr>
              <a:t> day, to keep it holy. </a:t>
            </a:r>
            <a:r>
              <a:rPr lang="en-US" b="1" baseline="30000" dirty="0" smtClean="0">
                <a:effectLst/>
              </a:rPr>
              <a:t>9 </a:t>
            </a:r>
            <a:r>
              <a:rPr lang="en-US" b="1" baseline="30000" dirty="0" err="1" smtClean="0">
                <a:effectLst/>
                <a:hlinkClick r:id="rId13"/>
              </a:rPr>
              <a:t>m</a:t>
            </a:r>
            <a:r>
              <a:rPr lang="en-US" b="1" dirty="0" err="1" smtClean="0">
                <a:effectLst/>
              </a:rPr>
              <a:t>Six</a:t>
            </a:r>
            <a:r>
              <a:rPr lang="en-US" b="1" dirty="0" smtClean="0">
                <a:effectLst/>
              </a:rPr>
              <a:t> days shalt thou </a:t>
            </a:r>
            <a:r>
              <a:rPr lang="en-US" b="1" dirty="0" err="1" smtClean="0">
                <a:effectLst/>
              </a:rPr>
              <a:t>labour</a:t>
            </a:r>
            <a:r>
              <a:rPr lang="en-US" b="1" dirty="0" smtClean="0">
                <a:effectLst/>
              </a:rPr>
              <a:t>, and do all thy work: </a:t>
            </a:r>
            <a:r>
              <a:rPr lang="en-US" b="1" baseline="30000" dirty="0" smtClean="0">
                <a:effectLst/>
              </a:rPr>
              <a:t>10 </a:t>
            </a:r>
            <a:r>
              <a:rPr lang="en-US" b="1" dirty="0" smtClean="0">
                <a:effectLst/>
              </a:rPr>
              <a:t>But the seventh day </a:t>
            </a:r>
            <a:r>
              <a:rPr lang="en-US" b="1" i="1" dirty="0" smtClean="0">
                <a:effectLst/>
              </a:rPr>
              <a:t>is</a:t>
            </a:r>
            <a:r>
              <a:rPr lang="en-US" b="1" dirty="0" smtClean="0">
                <a:effectLst/>
              </a:rPr>
              <a:t> the </a:t>
            </a:r>
            <a:r>
              <a:rPr lang="en-US" b="1" dirty="0" err="1" smtClean="0">
                <a:effectLst/>
              </a:rPr>
              <a:t>sabbath</a:t>
            </a:r>
            <a:r>
              <a:rPr lang="en-US" b="1" dirty="0" smtClean="0">
                <a:effectLst/>
              </a:rPr>
              <a:t> of the </a:t>
            </a:r>
            <a:r>
              <a:rPr lang="en-US" b="1" cap="small" dirty="0" smtClean="0">
                <a:effectLst/>
              </a:rPr>
              <a:t>Lord</a:t>
            </a:r>
            <a:r>
              <a:rPr lang="en-US" b="1" dirty="0" smtClean="0">
                <a:effectLst/>
              </a:rPr>
              <a:t> thy God: </a:t>
            </a:r>
            <a:r>
              <a:rPr lang="en-US" b="1" i="1" dirty="0" smtClean="0">
                <a:effectLst/>
              </a:rPr>
              <a:t>in it</a:t>
            </a:r>
            <a:r>
              <a:rPr lang="en-US" b="1" dirty="0" smtClean="0">
                <a:effectLst/>
              </a:rPr>
              <a:t> thou shalt not do any work, thou, nor thy son, nor thy daughter, thy manservant, nor thy maidservant, nor thy cattle, </a:t>
            </a:r>
            <a:r>
              <a:rPr lang="en-US" b="1" baseline="30000" dirty="0" err="1" smtClean="0">
                <a:effectLst/>
                <a:hlinkClick r:id="rId14"/>
              </a:rPr>
              <a:t>n</a:t>
            </a:r>
            <a:r>
              <a:rPr lang="en-US" b="1" dirty="0" err="1" smtClean="0">
                <a:effectLst/>
              </a:rPr>
              <a:t>nor</a:t>
            </a:r>
            <a:r>
              <a:rPr lang="en-US" b="1" dirty="0" smtClean="0">
                <a:effectLst/>
              </a:rPr>
              <a:t> thy stranger that </a:t>
            </a:r>
            <a:r>
              <a:rPr lang="en-US" b="1" i="1" dirty="0" smtClean="0">
                <a:effectLst/>
              </a:rPr>
              <a:t>is</a:t>
            </a:r>
            <a:r>
              <a:rPr lang="en-US" b="1" dirty="0" smtClean="0">
                <a:effectLst/>
              </a:rPr>
              <a:t> within thy gates: </a:t>
            </a:r>
            <a:r>
              <a:rPr lang="en-US" b="1" baseline="30000" dirty="0" smtClean="0">
                <a:effectLst/>
              </a:rPr>
              <a:t>11 </a:t>
            </a:r>
            <a:r>
              <a:rPr lang="en-US" b="1" dirty="0" smtClean="0">
                <a:effectLst/>
              </a:rPr>
              <a:t>For </a:t>
            </a:r>
            <a:r>
              <a:rPr lang="en-US" b="1" baseline="30000" dirty="0" err="1" smtClean="0">
                <a:effectLst/>
                <a:hlinkClick r:id="rId15"/>
              </a:rPr>
              <a:t>o</a:t>
            </a:r>
            <a:r>
              <a:rPr lang="en-US" b="1" i="1" dirty="0" err="1" smtClean="0">
                <a:effectLst/>
              </a:rPr>
              <a:t>in</a:t>
            </a:r>
            <a:r>
              <a:rPr lang="en-US" b="1" dirty="0" smtClean="0">
                <a:effectLst/>
              </a:rPr>
              <a:t> six days the </a:t>
            </a:r>
            <a:r>
              <a:rPr lang="en-US" b="1" cap="small" dirty="0" smtClean="0">
                <a:effectLst/>
              </a:rPr>
              <a:t>Lord</a:t>
            </a:r>
            <a:r>
              <a:rPr lang="en-US" b="1" dirty="0" smtClean="0">
                <a:effectLst/>
              </a:rPr>
              <a:t> made heaven and earth, the sea, and all that in them </a:t>
            </a:r>
            <a:r>
              <a:rPr lang="en-US" b="1" i="1" dirty="0" smtClean="0">
                <a:effectLst/>
              </a:rPr>
              <a:t>is</a:t>
            </a:r>
            <a:r>
              <a:rPr lang="en-US" b="1" dirty="0" smtClean="0">
                <a:effectLst/>
              </a:rPr>
              <a:t>, and rested the seventh day: wherefore the </a:t>
            </a:r>
            <a:r>
              <a:rPr lang="en-US" b="1" cap="small" dirty="0" smtClean="0">
                <a:effectLst/>
              </a:rPr>
              <a:t>Lord</a:t>
            </a:r>
            <a:r>
              <a:rPr lang="en-US" b="1" dirty="0" smtClean="0">
                <a:effectLst/>
              </a:rPr>
              <a:t> blessed the </a:t>
            </a:r>
            <a:r>
              <a:rPr lang="en-US" b="1" dirty="0" err="1" smtClean="0">
                <a:effectLst/>
              </a:rPr>
              <a:t>sabbath</a:t>
            </a:r>
            <a:r>
              <a:rPr lang="en-US" b="1" dirty="0" smtClean="0">
                <a:effectLst/>
              </a:rPr>
              <a:t> day, and hallowed it. </a:t>
            </a:r>
            <a:r>
              <a:rPr lang="en-US" b="1" baseline="30000" dirty="0" smtClean="0">
                <a:effectLst/>
              </a:rPr>
              <a:t>12 </a:t>
            </a:r>
            <a:r>
              <a:rPr lang="en-US" b="1" baseline="30000" dirty="0" err="1" smtClean="0">
                <a:effectLst/>
                <a:hlinkClick r:id="rId16"/>
              </a:rPr>
              <a:t>p</a:t>
            </a:r>
            <a:r>
              <a:rPr lang="en-US" b="1" dirty="0" err="1" smtClean="0">
                <a:effectLst/>
              </a:rPr>
              <a:t>Honour</a:t>
            </a:r>
            <a:r>
              <a:rPr lang="en-US" b="1" dirty="0" smtClean="0">
                <a:effectLst/>
              </a:rPr>
              <a:t> thy father and thy mother: </a:t>
            </a:r>
            <a:r>
              <a:rPr lang="en-US" b="1" baseline="30000" dirty="0" err="1" smtClean="0">
                <a:effectLst/>
                <a:hlinkClick r:id="rId17"/>
              </a:rPr>
              <a:t>q</a:t>
            </a:r>
            <a:r>
              <a:rPr lang="en-US" b="1" dirty="0" err="1" smtClean="0">
                <a:effectLst/>
              </a:rPr>
              <a:t>that</a:t>
            </a:r>
            <a:r>
              <a:rPr lang="en-US" b="1" dirty="0" smtClean="0">
                <a:effectLst/>
              </a:rPr>
              <a:t> thy days may be long upon the land which the </a:t>
            </a:r>
            <a:r>
              <a:rPr lang="en-US" b="1" cap="small" dirty="0" smtClean="0">
                <a:effectLst/>
              </a:rPr>
              <a:t>Lord</a:t>
            </a:r>
            <a:r>
              <a:rPr lang="en-US" b="1" dirty="0" smtClean="0">
                <a:effectLst/>
              </a:rPr>
              <a:t> thy God giveth thee. </a:t>
            </a:r>
            <a:r>
              <a:rPr lang="en-US" b="1" baseline="30000" dirty="0" smtClean="0">
                <a:effectLst/>
              </a:rPr>
              <a:t>13 </a:t>
            </a:r>
            <a:r>
              <a:rPr lang="en-US" b="1" baseline="30000" dirty="0" err="1" smtClean="0">
                <a:effectLst/>
                <a:hlinkClick r:id="rId18"/>
              </a:rPr>
              <a:t>r</a:t>
            </a:r>
            <a:r>
              <a:rPr lang="en-US" b="1" dirty="0" err="1" smtClean="0">
                <a:effectLst/>
              </a:rPr>
              <a:t>Thou</a:t>
            </a:r>
            <a:r>
              <a:rPr lang="en-US" b="1" dirty="0" smtClean="0">
                <a:effectLst/>
              </a:rPr>
              <a:t> shalt not kill. </a:t>
            </a:r>
            <a:r>
              <a:rPr lang="en-US" b="1" baseline="30000" dirty="0" smtClean="0">
                <a:effectLst/>
              </a:rPr>
              <a:t>14 </a:t>
            </a:r>
            <a:r>
              <a:rPr lang="en-US" b="1" baseline="30000" dirty="0" err="1" smtClean="0">
                <a:effectLst/>
                <a:hlinkClick r:id="rId19"/>
              </a:rPr>
              <a:t>s</a:t>
            </a:r>
            <a:r>
              <a:rPr lang="en-US" b="1" dirty="0" err="1" smtClean="0">
                <a:effectLst/>
              </a:rPr>
              <a:t>Thou</a:t>
            </a:r>
            <a:r>
              <a:rPr lang="en-US" b="1" dirty="0" smtClean="0">
                <a:effectLst/>
              </a:rPr>
              <a:t> shalt not commit adultery. </a:t>
            </a:r>
            <a:r>
              <a:rPr lang="en-US" b="1" baseline="30000" dirty="0" smtClean="0">
                <a:effectLst/>
              </a:rPr>
              <a:t>15 </a:t>
            </a:r>
            <a:r>
              <a:rPr lang="en-US" b="1" baseline="30000" dirty="0" err="1" smtClean="0">
                <a:effectLst/>
                <a:hlinkClick r:id="rId20"/>
              </a:rPr>
              <a:t>t</a:t>
            </a:r>
            <a:r>
              <a:rPr lang="en-US" b="1" dirty="0" err="1" smtClean="0">
                <a:effectLst/>
              </a:rPr>
              <a:t>Thou</a:t>
            </a:r>
            <a:r>
              <a:rPr lang="en-US" b="1" dirty="0" smtClean="0">
                <a:effectLst/>
              </a:rPr>
              <a:t> shalt not steal. </a:t>
            </a:r>
            <a:r>
              <a:rPr lang="en-US" b="1" baseline="30000" dirty="0" smtClean="0">
                <a:effectLst/>
              </a:rPr>
              <a:t>16 </a:t>
            </a:r>
            <a:r>
              <a:rPr lang="en-US" b="1" baseline="30000" dirty="0" err="1" smtClean="0">
                <a:effectLst/>
                <a:hlinkClick r:id="rId21"/>
              </a:rPr>
              <a:t>u</a:t>
            </a:r>
            <a:r>
              <a:rPr lang="en-US" b="1" dirty="0" err="1" smtClean="0">
                <a:effectLst/>
              </a:rPr>
              <a:t>Thou</a:t>
            </a:r>
            <a:r>
              <a:rPr lang="en-US" b="1" dirty="0" smtClean="0">
                <a:effectLst/>
              </a:rPr>
              <a:t> shalt not bear false witness against thy </a:t>
            </a:r>
            <a:r>
              <a:rPr lang="en-US" b="1" dirty="0" err="1" smtClean="0">
                <a:effectLst/>
              </a:rPr>
              <a:t>neighbour</a:t>
            </a:r>
            <a:r>
              <a:rPr lang="en-US" b="1" dirty="0" smtClean="0">
                <a:effectLst/>
              </a:rPr>
              <a:t>. </a:t>
            </a:r>
            <a:r>
              <a:rPr lang="en-US" b="1" baseline="30000" dirty="0" smtClean="0">
                <a:effectLst/>
              </a:rPr>
              <a:t>17 </a:t>
            </a:r>
            <a:r>
              <a:rPr lang="en-US" b="1" baseline="30000" dirty="0" err="1" smtClean="0">
                <a:effectLst/>
                <a:hlinkClick r:id="rId22"/>
              </a:rPr>
              <a:t>w</a:t>
            </a:r>
            <a:r>
              <a:rPr lang="en-US" b="1" dirty="0" err="1" smtClean="0">
                <a:effectLst/>
              </a:rPr>
              <a:t>Thou</a:t>
            </a:r>
            <a:r>
              <a:rPr lang="en-US" b="1" dirty="0" smtClean="0">
                <a:effectLst/>
              </a:rPr>
              <a:t> shalt not covet </a:t>
            </a:r>
            <a:r>
              <a:rPr lang="en-US" b="1" baseline="30000" dirty="0" err="1" smtClean="0">
                <a:effectLst/>
                <a:hlinkClick r:id="rId23"/>
              </a:rPr>
              <a:t>x</a:t>
            </a:r>
            <a:r>
              <a:rPr lang="en-US" b="1" dirty="0" err="1" smtClean="0">
                <a:effectLst/>
              </a:rPr>
              <a:t>thy</a:t>
            </a:r>
            <a:r>
              <a:rPr lang="en-US" b="1" dirty="0" smtClean="0">
                <a:effectLst/>
              </a:rPr>
              <a:t> </a:t>
            </a:r>
            <a:r>
              <a:rPr lang="en-US" b="1" dirty="0" err="1" smtClean="0">
                <a:effectLst/>
              </a:rPr>
              <a:t>neighbour’s</a:t>
            </a:r>
            <a:r>
              <a:rPr lang="en-US" b="1" dirty="0" smtClean="0">
                <a:effectLst/>
              </a:rPr>
              <a:t> house, </a:t>
            </a:r>
            <a:r>
              <a:rPr lang="en-US" b="1" baseline="30000" dirty="0" err="1" smtClean="0">
                <a:effectLst/>
                <a:hlinkClick r:id="rId24"/>
              </a:rPr>
              <a:t>y</a:t>
            </a:r>
            <a:r>
              <a:rPr lang="en-US" b="1" dirty="0" err="1" smtClean="0">
                <a:effectLst/>
              </a:rPr>
              <a:t>thou</a:t>
            </a:r>
            <a:r>
              <a:rPr lang="en-US" b="1" dirty="0" smtClean="0">
                <a:effectLst/>
              </a:rPr>
              <a:t> shalt not covet thy </a:t>
            </a:r>
            <a:r>
              <a:rPr lang="en-US" b="1" dirty="0" err="1" smtClean="0">
                <a:effectLst/>
              </a:rPr>
              <a:t>neighbour’s</a:t>
            </a:r>
            <a:r>
              <a:rPr lang="en-US" b="1" dirty="0" smtClean="0">
                <a:effectLst/>
              </a:rPr>
              <a:t> wife, nor his manservant, nor his maidservant, nor his ox, nor his ass, nor any thing that </a:t>
            </a:r>
            <a:r>
              <a:rPr lang="en-US" b="1" i="1" dirty="0" smtClean="0">
                <a:effectLst/>
              </a:rPr>
              <a:t>is</a:t>
            </a:r>
            <a:r>
              <a:rPr lang="en-US" b="1" dirty="0" smtClean="0">
                <a:effectLst/>
              </a:rPr>
              <a:t> thy </a:t>
            </a:r>
            <a:r>
              <a:rPr lang="en-US" b="1" dirty="0" err="1" smtClean="0">
                <a:effectLst/>
              </a:rPr>
              <a:t>neighbour’s</a:t>
            </a:r>
            <a:r>
              <a:rPr lang="en-US" b="1" dirty="0" smtClean="0">
                <a:effectLst/>
              </a:rPr>
              <a:t>. </a:t>
            </a:r>
            <a:endParaRPr lang="en-US" b="1"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11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0150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3772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667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418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Daniel 12:4 (NKJV)</a:t>
            </a:r>
          </a:p>
          <a:p>
            <a:r>
              <a:rPr lang="en-US" b="1" dirty="0" smtClean="0">
                <a:effectLst/>
              </a:rPr>
              <a:t>4 “But you, Daniel, shut up the words, and seal the book until the time of the end; many shall run to and fro, and knowledge shall increase.” </a:t>
            </a:r>
            <a:endParaRPr lang="en-US" b="1"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5180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860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746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82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421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718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395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1389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0997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1111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59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SOMETHING</a:t>
            </a:r>
            <a:r>
              <a:rPr lang="en-US" b="1" baseline="0" dirty="0" smtClean="0"/>
              <a:t> TO BE REMINDED OF IS THE FOLLOWING….</a:t>
            </a:r>
          </a:p>
          <a:p>
            <a:endParaRPr lang="en-US" baseline="0" dirty="0" smtClean="0"/>
          </a:p>
          <a:p>
            <a:pPr marL="228600" indent="-228600">
              <a:buAutoNum type="arabicPeriod"/>
            </a:pPr>
            <a:r>
              <a:rPr lang="en-US" b="1" dirty="0" smtClean="0">
                <a:effectLst/>
              </a:rPr>
              <a:t>Your stability is likely to be tried, </a:t>
            </a:r>
            <a:r>
              <a:rPr lang="en-US" b="1" i="1" dirty="0" smtClean="0">
                <a:effectLst/>
              </a:rPr>
              <a:t>for many deceivers have entered into the world</a:t>
            </a:r>
            <a:r>
              <a:rPr lang="en-US" b="1" dirty="0" smtClean="0">
                <a:effectLst/>
              </a:rPr>
              <a:t>.” Sad and saddening news MUST be communicated to our Christian friends; not that we should love to make them sorry, but to fore-warn is the way to fore-arm them against their trials. </a:t>
            </a:r>
          </a:p>
          <a:p>
            <a:pPr marL="228600" indent="-228600">
              <a:buAutoNum type="arabicPeriod"/>
            </a:pPr>
            <a:endParaRPr lang="en-US" b="1" dirty="0" smtClean="0">
              <a:effectLst/>
            </a:endParaRPr>
          </a:p>
          <a:p>
            <a:pPr marL="228600" indent="-228600">
              <a:buAutoNum type="arabicPeriod"/>
            </a:pPr>
            <a:r>
              <a:rPr lang="en-US" b="1" dirty="0" smtClean="0">
                <a:effectLst/>
              </a:rPr>
              <a:t>Now here is, 1. The description of the deceiver and his deceit—he </a:t>
            </a:r>
            <a:r>
              <a:rPr lang="en-US" b="1" i="1" dirty="0" smtClean="0">
                <a:effectLst/>
              </a:rPr>
              <a:t>confesses not that Jesus Christ has come in the flesh</a:t>
            </a:r>
            <a:r>
              <a:rPr lang="en-US" b="1" dirty="0" smtClean="0">
                <a:effectLst/>
              </a:rPr>
              <a:t> (</a:t>
            </a:r>
            <a:r>
              <a:rPr lang="en-US" b="1" dirty="0" smtClean="0">
                <a:effectLst/>
                <a:hlinkClick r:id="rId3" tooltip="2John.1.7"/>
              </a:rPr>
              <a:t>2 John 1:7</a:t>
            </a:r>
            <a:r>
              <a:rPr lang="en-US" b="1" dirty="0" smtClean="0">
                <a:effectLst/>
              </a:rPr>
              <a:t>); he brings some error or other concerning the person of the Lord Jesus; he either confesses not that Jesus Christ is the same person, or that Jesus of Nazareth was the Christ, the anointed of God, the Messiah promised of old for the redemption of Israel, or that the promised Messiah and Redeemer has come in the flesh, or into the flesh, into our world and into our nature; such a one pretends that he is yet to be expected. Strange that after such evidence any should deny that the Lord Jesus is the Son of God and </a:t>
            </a:r>
            <a:r>
              <a:rPr lang="en-US" b="1" dirty="0" err="1" smtClean="0">
                <a:effectLst/>
              </a:rPr>
              <a:t>Saviour</a:t>
            </a:r>
            <a:r>
              <a:rPr lang="en-US" b="1" dirty="0" smtClean="0">
                <a:effectLst/>
              </a:rPr>
              <a:t> of the world!</a:t>
            </a:r>
          </a:p>
          <a:p>
            <a:pPr marL="228600" indent="-228600">
              <a:buAutoNum type="arabicPeriod"/>
            </a:pPr>
            <a:endParaRPr lang="en-US" b="1" dirty="0" smtClean="0">
              <a:effectLst/>
            </a:endParaRPr>
          </a:p>
          <a:p>
            <a:pPr marL="228600" indent="-228600">
              <a:buAutoNum type="arabicPeriod"/>
            </a:pPr>
            <a:r>
              <a:rPr lang="en-US" b="1" dirty="0" smtClean="0">
                <a:effectLst/>
              </a:rPr>
              <a:t>Such a one is </a:t>
            </a:r>
            <a:r>
              <a:rPr lang="en-US" b="1" i="1" dirty="0" smtClean="0">
                <a:effectLst/>
              </a:rPr>
              <a:t>a deceiver and an antichrist</a:t>
            </a:r>
            <a:r>
              <a:rPr lang="en-US" b="1" dirty="0" smtClean="0">
                <a:effectLst/>
              </a:rPr>
              <a:t> (</a:t>
            </a:r>
            <a:r>
              <a:rPr lang="en-US" b="1" dirty="0" smtClean="0">
                <a:effectLst/>
                <a:hlinkClick r:id="rId3" tooltip="2John.1.7"/>
              </a:rPr>
              <a:t>2 John 1:7</a:t>
            </a:r>
            <a:r>
              <a:rPr lang="en-US" b="1" dirty="0" smtClean="0">
                <a:effectLst/>
              </a:rPr>
              <a:t>); he deludes souls and undermines the glory and kingdom of the Lord Christ. He must be an impostor, a </a:t>
            </a:r>
            <a:r>
              <a:rPr lang="en-US" b="1" dirty="0" err="1" smtClean="0">
                <a:effectLst/>
              </a:rPr>
              <a:t>wilful</a:t>
            </a:r>
            <a:r>
              <a:rPr lang="en-US" b="1" dirty="0" smtClean="0">
                <a:effectLst/>
              </a:rPr>
              <a:t> deceiver, after all the light that has been afforded, and all the evidence that Christ has given concerning himself, and the attestation God has given concerning his Son; and he is a </a:t>
            </a:r>
            <a:r>
              <a:rPr lang="en-US" b="1" dirty="0" err="1" smtClean="0">
                <a:effectLst/>
              </a:rPr>
              <a:t>wilful</a:t>
            </a:r>
            <a:r>
              <a:rPr lang="en-US" b="1" dirty="0" smtClean="0">
                <a:effectLst/>
              </a:rPr>
              <a:t> </a:t>
            </a:r>
            <a:r>
              <a:rPr lang="en-US" b="1" dirty="0" err="1" smtClean="0">
                <a:effectLst/>
              </a:rPr>
              <a:t>opposer</a:t>
            </a:r>
            <a:r>
              <a:rPr lang="en-US" b="1" dirty="0" smtClean="0">
                <a:effectLst/>
              </a:rPr>
              <a:t> of the person, and </a:t>
            </a:r>
            <a:r>
              <a:rPr lang="en-US" b="1" dirty="0" err="1" smtClean="0">
                <a:effectLst/>
              </a:rPr>
              <a:t>honour</a:t>
            </a:r>
            <a:r>
              <a:rPr lang="en-US" b="1" dirty="0" smtClean="0">
                <a:effectLst/>
              </a:rPr>
              <a:t>, and interest of the Lord Christ,</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61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effectLst/>
              </a:rPr>
              <a:t>1 TIMOTHY</a:t>
            </a:r>
            <a:r>
              <a:rPr lang="en-US" b="1" i="1" baseline="0" dirty="0" smtClean="0">
                <a:effectLst/>
              </a:rPr>
              <a:t> 4 1-6</a:t>
            </a:r>
            <a:endParaRPr lang="en-US" b="1" i="1" dirty="0" smtClean="0">
              <a:effectLst/>
            </a:endParaRPr>
          </a:p>
          <a:p>
            <a:endParaRPr lang="en-US" b="1" i="1" dirty="0" smtClean="0">
              <a:effectLst/>
            </a:endParaRPr>
          </a:p>
          <a:p>
            <a:r>
              <a:rPr lang="en-US" b="1" i="1" dirty="0" smtClean="0">
                <a:effectLst/>
              </a:rPr>
              <a:t>The Spirit speaks expressly that in the latter times some shall depart from the faith</a:t>
            </a:r>
            <a:r>
              <a:rPr lang="en-US" b="1" dirty="0" smtClean="0">
                <a:effectLst/>
              </a:rPr>
              <a:t>; whether he means the Spirit in the Old Testament, or the Spirit in the prophets of the New Testament, or both. The prophecies concerning antichrist, as well as the prophecies concerning Christ, came from the Spirit. The Spirit in both spoke expressly of a general apostasy from the faith of Christ and the pure worship of God. This should come in the </a:t>
            </a:r>
            <a:r>
              <a:rPr lang="en-US" b="1" i="1" dirty="0" smtClean="0">
                <a:effectLst/>
              </a:rPr>
              <a:t>latter times</a:t>
            </a:r>
            <a:r>
              <a:rPr lang="en-US" b="1" dirty="0" smtClean="0">
                <a:effectLst/>
              </a:rPr>
              <a:t>, during the Christian dispensation, for these are called the latter days; in the following ages of the church, for the mystery of iniquity now began to work. </a:t>
            </a:r>
            <a:r>
              <a:rPr lang="en-US" b="1" i="1" dirty="0" smtClean="0">
                <a:effectLst/>
              </a:rPr>
              <a:t>Some shall depart from the faith</a:t>
            </a:r>
            <a:r>
              <a:rPr lang="en-US" b="1" dirty="0" smtClean="0">
                <a:effectLst/>
              </a:rPr>
              <a:t>, or there shall be an apostasy from the faith. Some, not all; for in the worst of times God will have a remnant, according to the election of grace. </a:t>
            </a:r>
            <a:r>
              <a:rPr lang="en-US" b="1" i="1" dirty="0" smtClean="0">
                <a:effectLst/>
              </a:rPr>
              <a:t>They shall depart from the faith</a:t>
            </a:r>
            <a:r>
              <a:rPr lang="en-US" b="1" dirty="0" smtClean="0">
                <a:effectLst/>
              </a:rPr>
              <a:t>, the faith delivered to the saints (</a:t>
            </a:r>
            <a:r>
              <a:rPr lang="en-US" b="1" dirty="0" smtClean="0">
                <a:effectLst/>
                <a:hlinkClick r:id="rId3" tooltip="Jude.1.3"/>
              </a:rPr>
              <a:t>Jude 1:3</a:t>
            </a:r>
            <a:r>
              <a:rPr lang="en-US" b="1" dirty="0" smtClean="0">
                <a:effectLst/>
              </a:rPr>
              <a:t>), which was delivered at once, the sound doctrine of the gospel. </a:t>
            </a:r>
            <a:r>
              <a:rPr lang="en-US" b="1" i="1" dirty="0" smtClean="0">
                <a:effectLst/>
              </a:rPr>
              <a:t>Giving heed to seducing spirits</a:t>
            </a:r>
            <a:r>
              <a:rPr lang="en-US" b="1" dirty="0" smtClean="0">
                <a:effectLst/>
              </a:rPr>
              <a:t>, men who pretended to the Spirit, but were not really guided by the Spirit, </a:t>
            </a:r>
            <a:r>
              <a:rPr lang="en-US" b="1" dirty="0" smtClean="0">
                <a:effectLst/>
                <a:hlinkClick r:id="rId4" tooltip="1John.4.1"/>
              </a:rPr>
              <a:t>1 John 4:1</a:t>
            </a:r>
            <a:r>
              <a:rPr lang="en-US" b="1" dirty="0" smtClean="0">
                <a:effectLst/>
              </a:rPr>
              <a:t>. </a:t>
            </a:r>
            <a:r>
              <a:rPr lang="en-US" b="1" i="1" dirty="0" smtClean="0">
                <a:effectLst/>
              </a:rPr>
              <a:t>Beloved, believe not every spirit</a:t>
            </a:r>
            <a:r>
              <a:rPr lang="en-US" b="1" dirty="0" smtClean="0">
                <a:effectLst/>
              </a:rPr>
              <a:t>, every one who pretends to the Spirit. Now here observe,</a:t>
            </a:r>
          </a:p>
          <a:p>
            <a:r>
              <a:rPr lang="en-US" b="1" dirty="0" smtClean="0">
                <a:effectLst/>
              </a:rPr>
              <a:t>1. One of the great instances of the apostasy, namely, giving heed to doctrines of demons, or concerning demons; that is, those doctrines which teach the worship of saints and angels, as a middle sort of deities, between the immortal God and mortal men, such as the heathen called demons, and worshipped under that notion. Now this plainly agrees to the church of Rome, and it was one of the first steps towards that great apostasy, the enshrining of the relics of martyrs, paying divine </a:t>
            </a:r>
            <a:r>
              <a:rPr lang="en-US" b="1" dirty="0" err="1" smtClean="0">
                <a:effectLst/>
              </a:rPr>
              <a:t>honours</a:t>
            </a:r>
            <a:r>
              <a:rPr lang="en-US" b="1" dirty="0" smtClean="0">
                <a:effectLst/>
              </a:rPr>
              <a:t> to them, erecting altars, burning incense, consecrating images and temples, and making prayers and praises to the </a:t>
            </a:r>
            <a:r>
              <a:rPr lang="en-US" b="1" dirty="0" err="1" smtClean="0">
                <a:effectLst/>
              </a:rPr>
              <a:t>honour</a:t>
            </a:r>
            <a:r>
              <a:rPr lang="en-US" b="1" dirty="0" smtClean="0">
                <a:effectLst/>
              </a:rPr>
              <a:t> of saints departed. This demon-worship is paganism revived, the image of the first beast.</a:t>
            </a:r>
          </a:p>
          <a:p>
            <a:r>
              <a:rPr lang="en-US" b="1" dirty="0" smtClean="0">
                <a:effectLst/>
              </a:rPr>
              <a:t>2. The instruments of promoting and propagating this apostasy and delusion. (1.) It will be done by hypocrisy of those that speak lies, the agents and emissaries of Satan, who promote these delusions by lies and forgeries and pretended miracles, </a:t>
            </a:r>
            <a:r>
              <a:rPr lang="en-US" b="1" dirty="0" smtClean="0">
                <a:effectLst/>
                <a:hlinkClick r:id="rId5" tooltip="1Tim.4.2"/>
              </a:rPr>
              <a:t>1 Tim. 4:2</a:t>
            </a:r>
            <a:r>
              <a:rPr lang="en-US" b="1" dirty="0" smtClean="0">
                <a:effectLst/>
              </a:rPr>
              <a:t>. It is done by their hypocrisy, professing </a:t>
            </a:r>
            <a:r>
              <a:rPr lang="en-US" b="1" dirty="0" err="1" smtClean="0">
                <a:effectLst/>
              </a:rPr>
              <a:t>honour</a:t>
            </a:r>
            <a:r>
              <a:rPr lang="en-US" b="1" dirty="0" smtClean="0">
                <a:effectLst/>
              </a:rPr>
              <a:t> to Christ, and yet at the same time fighting against all his anointed offices, and corrupting or profaning all his ordinances. This respects also the hypocrisy of those who have </a:t>
            </a:r>
            <a:r>
              <a:rPr lang="en-US" b="1" i="1" dirty="0" smtClean="0">
                <a:effectLst/>
              </a:rPr>
              <a:t>their consciences seared with a red-hot iron</a:t>
            </a:r>
            <a:r>
              <a:rPr lang="en-US" b="1" dirty="0" smtClean="0">
                <a:effectLst/>
              </a:rPr>
              <a:t>, who are perfectly lost to the very first principles of virtue and moral honesty. If men had not their consciences seared as with a hot iron, they could never maintain a power to dispense with oaths for the good of the catholic cause, could never maintain that no faith is to be kept with heretics, could never divest themselves of all remains of humanity and compassion, and clothe themselves with the most barbarous cruelty, under </a:t>
            </a:r>
            <a:r>
              <a:rPr lang="en-US" b="1" dirty="0" err="1" smtClean="0">
                <a:effectLst/>
              </a:rPr>
              <a:t>pretence</a:t>
            </a:r>
            <a:r>
              <a:rPr lang="en-US" b="1" dirty="0" smtClean="0">
                <a:effectLst/>
              </a:rPr>
              <a:t> of promoting the interest of the church. (2.) Another part of their character is that they forbid to marry, forbid their clergy to marry, and speak very reproachfully of marriage, though an ordinance of God; and that they command </a:t>
            </a:r>
            <a:r>
              <a:rPr lang="en-US" b="1" i="1" dirty="0" smtClean="0">
                <a:effectLst/>
              </a:rPr>
              <a:t>to abstain from meats</a:t>
            </a:r>
            <a:r>
              <a:rPr lang="en-US" b="1" dirty="0" smtClean="0">
                <a:effectLst/>
              </a:rPr>
              <a:t>, and place religion in such abstinence at certain times and seasons, only to exercise a tyranny over the consciences of men.</a:t>
            </a:r>
          </a:p>
          <a:p>
            <a:r>
              <a:rPr lang="en-US" b="1" dirty="0" smtClean="0">
                <a:effectLst/>
              </a:rPr>
              <a:t>3. On the whole observe, (1.) The apostasy of the latter times should not surprise us, because it was expressly foretold by the Spirit. (2.) The Spirit is God, otherwise he could not certainly foresee such distant events, which as to us are uncertain and contingent, depending on the tempers, </a:t>
            </a:r>
            <a:r>
              <a:rPr lang="en-US" b="1" dirty="0" err="1" smtClean="0">
                <a:effectLst/>
              </a:rPr>
              <a:t>humours</a:t>
            </a:r>
            <a:r>
              <a:rPr lang="en-US" b="1" dirty="0" smtClean="0">
                <a:effectLst/>
              </a:rPr>
              <a:t>, and lusts of men. (3.) The difference between the predictions of the Spirit and the oracles of the heathen is remarkable; the Spirit speaks expressly, but the oracles of the heathen were always doubtful and uncertain. (4.) It is comfortable to think that in such general apostasies all are not carried away, but only some. (5.) It is common for seducers and deceivers to pretend to the Spirit, which is a strong presumption that all are convinced that this is the most likely to work in us an approbation of what pretends to come from the Spirit. (6.) Men must be hardened, and their consciences seared, before they can depart from the faith, and draw in others to side with them. (7.) It is a sign that men have departed from the faith when they will command what God has forbidden, such as saint and angel or demon-worship; and forbid what God has allowed or commanded, such as marriage and meats.</a:t>
            </a:r>
          </a:p>
          <a:p>
            <a:r>
              <a:rPr lang="en-US" b="1" dirty="0" smtClean="0">
                <a:effectLst/>
              </a:rPr>
              <a:t>II. Having mentioned their hypocritical </a:t>
            </a:r>
            <a:r>
              <a:rPr lang="en-US" b="1" dirty="0" err="1" smtClean="0">
                <a:effectLst/>
              </a:rPr>
              <a:t>fastings</a:t>
            </a:r>
            <a:r>
              <a:rPr lang="en-US" b="1" dirty="0" smtClean="0">
                <a:effectLst/>
              </a:rPr>
              <a:t>, the apostle takes occasion to lay down the doctrine of the Christian liberty, which we enjoy under the gospel, of using God’s good creatures,—that, whereas under the law there was a distinction of meats between clean and unclean (such sorts of flesh they might eat, and such they might not eat), all this is now taken away; and we are to call nothing common or unclean, </a:t>
            </a:r>
            <a:r>
              <a:rPr lang="en-US" b="1" dirty="0" smtClean="0">
                <a:effectLst/>
                <a:hlinkClick r:id="rId6" tooltip="Acts.10.15"/>
              </a:rPr>
              <a:t>Acts 10:15</a:t>
            </a:r>
            <a:r>
              <a:rPr lang="en-US" b="1" dirty="0" smtClean="0">
                <a:effectLst/>
              </a:rPr>
              <a:t>. Here observe, 1. We are to look upon our food as that which God has created; we have it from him, and therefore must use it for him. 2. God, in making those things, had a special regard to </a:t>
            </a:r>
            <a:r>
              <a:rPr lang="en-US" b="1" i="1" dirty="0" smtClean="0">
                <a:effectLst/>
              </a:rPr>
              <a:t>those who believe and know the truth</a:t>
            </a:r>
            <a:r>
              <a:rPr lang="en-US" b="1" dirty="0" smtClean="0">
                <a:effectLst/>
              </a:rPr>
              <a:t>, to good Christians, who have a covenant right to the creatures, whereas others have only a common right. 3. What God has created is to be </a:t>
            </a:r>
            <a:r>
              <a:rPr lang="en-US" b="1" i="1" dirty="0" smtClean="0">
                <a:effectLst/>
              </a:rPr>
              <a:t>received with thanksgiving</a:t>
            </a:r>
            <a:r>
              <a:rPr lang="en-US" b="1" dirty="0" smtClean="0">
                <a:effectLst/>
              </a:rPr>
              <a:t>. We must not refuse the gifts of God’s bounty, nor be scrupulous in making differences where God has made none; but receive them, and be thankful, acknowledging the power of God the Maker of them, and the bounty of God the giver of them: </a:t>
            </a:r>
            <a:r>
              <a:rPr lang="en-US" b="1" i="1" dirty="0" smtClean="0">
                <a:effectLst/>
              </a:rPr>
              <a:t>Every creature of God is good, and nothing to be refused</a:t>
            </a:r>
            <a:r>
              <a:rPr lang="en-US" b="1" dirty="0" smtClean="0">
                <a:effectLst/>
              </a:rPr>
              <a:t>, </a:t>
            </a:r>
            <a:r>
              <a:rPr lang="en-US" b="1" dirty="0" smtClean="0">
                <a:effectLst/>
                <a:hlinkClick r:id="rId7" tooltip="1Tim.4.4"/>
              </a:rPr>
              <a:t>1 Tim. 4:4</a:t>
            </a:r>
            <a:r>
              <a:rPr lang="en-US" b="1" dirty="0" smtClean="0">
                <a:effectLst/>
              </a:rPr>
              <a:t>. This plainly sets us at liberty from all the distinctions of meats appointed by the ceremonial law, as particularly that of swine’s flesh, which the Jews were forbidden to eat, but which is allowed to us Christians, by this rule, </a:t>
            </a:r>
            <a:r>
              <a:rPr lang="en-US" b="1" i="1" dirty="0" smtClean="0">
                <a:effectLst/>
              </a:rPr>
              <a:t>Every creature of God is good</a:t>
            </a:r>
            <a:r>
              <a:rPr lang="en-US" b="1" dirty="0" smtClean="0">
                <a:effectLst/>
              </a:rPr>
              <a:t>, etc. Observe, God’s good creatures are then good, and doubly sweet to us, when they are received with thanksgiving.—</a:t>
            </a:r>
            <a:r>
              <a:rPr lang="en-US" b="1" i="1" dirty="0" smtClean="0">
                <a:effectLst/>
              </a:rPr>
              <a:t>For it is sanctified by the word of God and prayer</a:t>
            </a:r>
            <a:r>
              <a:rPr lang="en-US" b="1" dirty="0" smtClean="0">
                <a:effectLst/>
              </a:rPr>
              <a:t>,</a:t>
            </a:r>
            <a:endParaRPr lang="en-US" b="1"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43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21556-14D7-4B5B-977F-E6D0ED6B3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16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9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56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68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5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08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48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41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42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7082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62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85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B8FF62-B628-472A-A371-31AD4C108F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10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biblia.com/bible/kjv1900/Jer%2025.32"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biblia.com/bible/kjv1900/Jeremiah%2025.3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biblia.com/bible/kjv1900/Jer%204.13"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biblia.com/bible/kjv1900/Rev%207.1-3" TargetMode="External"/><Relationship Id="rId4" Type="http://schemas.openxmlformats.org/officeDocument/2006/relationships/hyperlink" Target="http://biblia.com/bible/kjv1900/Hab%201.6-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biblia.com/bible/kjv1900/Dan%207.5"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biblia.com/bible/kjv1900/Dan%208.20" TargetMode="External"/><Relationship Id="rId4" Type="http://schemas.openxmlformats.org/officeDocument/2006/relationships/hyperlink" Target="http://biblia.com/bible/kjv1900/Dan%208.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biblia.com/bible/kjv1900/Jer%204.11-13"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hyperlink" Target="http://biblia.com/bible/nkjv/Revelation%2012.14" TargetMode="External"/><Relationship Id="rId3" Type="http://schemas.openxmlformats.org/officeDocument/2006/relationships/hyperlink" Target="http://biblia.com/bible/nkjv/Daniel%207.25" TargetMode="External"/><Relationship Id="rId7" Type="http://schemas.openxmlformats.org/officeDocument/2006/relationships/hyperlink" Target="http://biblia.com/bible/nkjv/Revelation%2012.6"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biblia.com/bible/nkjv/Revelation%2011.3" TargetMode="External"/><Relationship Id="rId5" Type="http://schemas.openxmlformats.org/officeDocument/2006/relationships/hyperlink" Target="http://biblia.com/bible/nkjv/Revelation%2011.2" TargetMode="External"/><Relationship Id="rId4" Type="http://schemas.openxmlformats.org/officeDocument/2006/relationships/hyperlink" Target="http://biblia.com/bible/nkjv/Daniel%2012.7" TargetMode="External"/><Relationship Id="rId9" Type="http://schemas.openxmlformats.org/officeDocument/2006/relationships/hyperlink" Target="http://biblia.com/bible/nkjv/Revelation%2013.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biblia.com/bible/nkjv/Ezekiel%204.6"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biblia.com/bible/nkjv/Numbers%2014.34"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biblia.com/bible/nkjv/Matthew%2024.21"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biblia.com/bible/nkjv/Hebrews%203.1"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http://biblia.com/bible/nkjv/1%20Timothy%202.5" TargetMode="External"/><Relationship Id="rId5" Type="http://schemas.openxmlformats.org/officeDocument/2006/relationships/hyperlink" Target="http://biblia.com/bible/nkjv/Hebrews%208.2" TargetMode="External"/><Relationship Id="rId4" Type="http://schemas.openxmlformats.org/officeDocument/2006/relationships/hyperlink" Target="http://biblia.com/bible/nkjv/Hebrews%208.1"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biblia.com/bible/nkjv/Luke%205.21"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biblia.com/bible/nkjv/John%2010.33"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biblia.com/bible/nkjv/Exodus%2020.3-17"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biblia.com/bible/nkjv/Daniel%2012.4"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226127" y="768927"/>
            <a:ext cx="360303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white"/>
                </a:solidFill>
                <a:effectLst/>
                <a:uLnTx/>
                <a:uFillTx/>
                <a:latin typeface="Calibri" panose="020F0502020204030204"/>
                <a:ea typeface="+mn-ea"/>
                <a:cs typeface="+mn-cs"/>
              </a:rPr>
              <a:t>BEGIN PART 10</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034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45770" y="685800"/>
            <a:ext cx="106756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FF00"/>
                </a:solidFill>
                <a:effectLst/>
                <a:uLnTx/>
                <a:uFillTx/>
                <a:latin typeface="Calibri" panose="020F0502020204030204"/>
                <a:ea typeface="+mn-ea"/>
                <a:cs typeface="+mn-cs"/>
              </a:rPr>
              <a:t>ANOTHER IMPORTANT SCRIPTURE FOR US TO CONSIDER……..</a:t>
            </a:r>
            <a:endPar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3" name="Rectangle 2"/>
          <p:cNvSpPr/>
          <p:nvPr/>
        </p:nvSpPr>
        <p:spPr>
          <a:xfrm>
            <a:off x="217170" y="1305342"/>
            <a:ext cx="11807190" cy="56938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Calibri" panose="020F0502020204030204"/>
                <a:ea typeface="+mn-ea"/>
                <a:cs typeface="+mn-cs"/>
              </a:rPr>
              <a:t>1 TIMOTHY 4:1-6</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 Now the Spirit </a:t>
            </a:r>
            <a:r>
              <a:rPr kumimoji="0" lang="en-US" sz="2800" b="1" i="0" u="none" strike="noStrike" kern="1200" cap="none" spc="0" normalizeH="0" baseline="0" noProof="0" dirty="0" err="1">
                <a:ln>
                  <a:noFill/>
                </a:ln>
                <a:solidFill>
                  <a:srgbClr val="FFFF00"/>
                </a:solidFill>
                <a:effectLst/>
                <a:uLnTx/>
                <a:uFillTx/>
                <a:latin typeface="Calibri" panose="020F0502020204030204"/>
                <a:ea typeface="+mn-ea"/>
                <a:cs typeface="+mn-cs"/>
              </a:rPr>
              <a:t>speaketh</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 expressly, that in the latter times some shall depart from the faith, giving heed to seducing spirits, and doctrines of devils;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FF00"/>
                </a:solidFill>
                <a:effectLst/>
                <a:uLnTx/>
                <a:uFillTx/>
                <a:latin typeface="Calibri" panose="020F0502020204030204"/>
                <a:ea typeface="+mn-ea"/>
                <a:cs typeface="+mn-cs"/>
              </a:rPr>
              <a:t>2 </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Speaking lies in hypocrisy; having their conscience seared with a hot iron;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FF00"/>
                </a:solidFill>
                <a:effectLst/>
                <a:uLnTx/>
                <a:uFillTx/>
                <a:latin typeface="Calibri" panose="020F0502020204030204"/>
                <a:ea typeface="+mn-ea"/>
                <a:cs typeface="+mn-cs"/>
              </a:rPr>
              <a:t>3 </a:t>
            </a:r>
            <a:r>
              <a:rPr kumimoji="0" lang="en-US" sz="2800" b="1" i="0" u="sng" strike="noStrike" kern="1200" cap="none" spc="0" normalizeH="0" baseline="0" noProof="0" dirty="0">
                <a:ln>
                  <a:noFill/>
                </a:ln>
                <a:solidFill>
                  <a:srgbClr val="C00000"/>
                </a:solidFill>
                <a:effectLst/>
                <a:uLnTx/>
                <a:uFillTx/>
                <a:latin typeface="Calibri" panose="020F0502020204030204"/>
                <a:ea typeface="+mn-ea"/>
                <a:cs typeface="+mn-cs"/>
              </a:rPr>
              <a:t>Forbidding to marry, and commanding to abstain from meats</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 which God hath created to be received with thanksgiving of them which believe and know the truth.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FF00"/>
                </a:solidFill>
                <a:effectLst/>
                <a:uLnTx/>
                <a:uFillTx/>
                <a:latin typeface="Calibri" panose="020F0502020204030204"/>
                <a:ea typeface="+mn-ea"/>
                <a:cs typeface="+mn-cs"/>
              </a:rPr>
              <a:t>4 </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For every creature of God is good, and nothing to be refused, if it be received with thanksgiving: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FF00"/>
                </a:solidFill>
                <a:effectLst/>
                <a:uLnTx/>
                <a:uFillTx/>
                <a:latin typeface="Calibri" panose="020F0502020204030204"/>
                <a:ea typeface="+mn-ea"/>
                <a:cs typeface="+mn-cs"/>
              </a:rPr>
              <a:t>5 </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For it is sanctified by the word of God and prayer.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FF00"/>
                </a:solidFill>
                <a:effectLst/>
                <a:uLnTx/>
                <a:uFillTx/>
                <a:latin typeface="Calibri" panose="020F0502020204030204"/>
                <a:ea typeface="+mn-ea"/>
                <a:cs typeface="+mn-cs"/>
              </a:rPr>
              <a:t>6 </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If thou put the brethren in remembrance of these things, thou shalt be a good minister of Jesus Christ, nourished up in the words of faith and of good doctrine, whereunto thou hast attained.</a:t>
            </a:r>
          </a:p>
        </p:txBody>
      </p:sp>
    </p:spTree>
    <p:extLst>
      <p:ext uri="{BB962C8B-B14F-4D97-AF65-F5344CB8AC3E}">
        <p14:creationId xmlns:p14="http://schemas.microsoft.com/office/powerpoint/2010/main" val="17859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2811780"/>
            <a:ext cx="1205865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Who, or what, is the Antichrist? Evil alliance, or sinister individual? Some say his appearance is still in the future. Others say he appeared long ago in the days of ancient Rome. But the Bible indicates that he is alive today! The Bible prophecies teach this antichrist power will play a crucial role in the final events of earth's history. Do you know who he is? Are you sure? You need to be, for you can't understand last-day events until you understand this evil power. Be prepared for one of the most intriguing Study Guides yet!</a:t>
            </a:r>
            <a:b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b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 name="TextBox 2"/>
          <p:cNvSpPr txBox="1"/>
          <p:nvPr/>
        </p:nvSpPr>
        <p:spPr>
          <a:xfrm>
            <a:off x="0" y="537210"/>
            <a:ext cx="1125855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CCFFCC"/>
                </a:solidFill>
                <a:effectLst/>
                <a:uLnTx/>
                <a:uFillTx/>
                <a:latin typeface="Calibri" panose="020F0502020204030204"/>
                <a:ea typeface="+mn-ea"/>
                <a:cs typeface="+mn-cs"/>
              </a:rPr>
              <a:t>THE MAIN QUESTIONS HERE 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CCFFC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CCFFCC"/>
                </a:solidFill>
                <a:effectLst/>
                <a:uLnTx/>
                <a:uFillTx/>
                <a:latin typeface="Calibri" panose="020F0502020204030204"/>
                <a:ea typeface="+mn-ea"/>
                <a:cs typeface="+mn-cs"/>
              </a:rPr>
              <a:t>CAN THE ANTICHRIST BE  BIBLICALLY IDENTIFIED IN THESE LAST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CCFFC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CCFFCC"/>
                </a:solidFill>
                <a:effectLst/>
                <a:uLnTx/>
                <a:uFillTx/>
                <a:latin typeface="Calibri" panose="020F0502020204030204"/>
                <a:ea typeface="+mn-ea"/>
                <a:cs typeface="+mn-cs"/>
              </a:rPr>
              <a:t>DO YOU HAVE ANY IDEA OF WHO THE ANTICHRIST REALLY IS ??</a:t>
            </a:r>
            <a:endParaRPr kumimoji="0" lang="en-US" sz="1800" b="1" i="0" u="none" strike="noStrike" kern="1200" cap="none" spc="0" normalizeH="0" baseline="0" noProof="0" dirty="0">
              <a:ln>
                <a:noFill/>
              </a:ln>
              <a:solidFill>
                <a:srgbClr val="CCFFC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25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iterate type="lt">
                                    <p:tmPct val="10000"/>
                                  </p:iterate>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iterate type="lt">
                                    <p:tmPct val="10000"/>
                                  </p:iterate>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93370" y="180689"/>
            <a:ext cx="11898630"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rPr>
              <a:t>This Study Guide, based on Daniel chapter </a:t>
            </a:r>
            <a:r>
              <a:rPr kumimoji="0" lang="en-US" sz="4400" b="1" i="0" u="none" strike="noStrike" kern="1200" cap="none" spc="0" normalizeH="0" baseline="0" noProof="0" dirty="0" smtClean="0">
                <a:ln>
                  <a:noFill/>
                </a:ln>
                <a:solidFill>
                  <a:srgbClr val="00FF00"/>
                </a:solidFill>
                <a:effectLst/>
                <a:uLnTx/>
                <a:uFillTx/>
                <a:latin typeface="Calibri" panose="020F0502020204030204"/>
                <a:ea typeface="+mn-ea"/>
                <a:cs typeface="+mn-cs"/>
              </a:rPr>
              <a:t>7,which clearly </a:t>
            </a: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rPr>
              <a:t>and unmistakably identifies the Antichrist. But </a:t>
            </a:r>
            <a:r>
              <a:rPr kumimoji="0" lang="en-US" sz="4400" b="1" i="0" u="none" strike="noStrike" kern="1200" cap="none" spc="0" normalizeH="0" baseline="0" noProof="0" dirty="0" smtClean="0">
                <a:ln>
                  <a:noFill/>
                </a:ln>
                <a:solidFill>
                  <a:srgbClr val="00FF00"/>
                </a:solidFill>
                <a:effectLst/>
                <a:uLnTx/>
                <a:uFillTx/>
                <a:latin typeface="Calibri" panose="020F0502020204030204"/>
                <a:ea typeface="+mn-ea"/>
                <a:cs typeface="+mn-cs"/>
              </a:rPr>
              <a:t>this </a:t>
            </a: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rPr>
              <a:t>is only an introduction. Future </a:t>
            </a:r>
            <a:r>
              <a:rPr kumimoji="0" lang="en-US" sz="4400" b="1" i="0" u="none" strike="noStrike" kern="1200" cap="none" spc="0" normalizeH="0" baseline="0" noProof="0" dirty="0" smtClean="0">
                <a:ln>
                  <a:noFill/>
                </a:ln>
                <a:solidFill>
                  <a:srgbClr val="00FF00"/>
                </a:solidFill>
                <a:effectLst/>
                <a:uLnTx/>
                <a:uFillTx/>
                <a:latin typeface="Calibri" panose="020F0502020204030204"/>
                <a:ea typeface="+mn-ea"/>
                <a:cs typeface="+mn-cs"/>
              </a:rPr>
              <a:t>studies </a:t>
            </a: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rPr>
              <a:t>will reveal details of some of his activities that will have worldwide impact. What you discover today may displease or sadden you, but please remember that the prophecy of Daniel chapter 7 comes from Jesus, who loves you. </a:t>
            </a:r>
            <a:r>
              <a:rPr kumimoji="0" lang="en-US" sz="4400" b="1" i="0" u="none" strike="noStrike" kern="1200" cap="none" spc="0" normalizeH="0" baseline="0" noProof="0" dirty="0" smtClean="0">
                <a:ln>
                  <a:noFill/>
                </a:ln>
                <a:solidFill>
                  <a:srgbClr val="00FF00"/>
                </a:solidFill>
                <a:effectLst/>
                <a:uLnTx/>
                <a:uFillTx/>
                <a:latin typeface="Calibri" panose="020F0502020204030204"/>
                <a:ea typeface="+mn-ea"/>
                <a:cs typeface="+mn-cs"/>
              </a:rPr>
              <a:t>We Pray </a:t>
            </a: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rPr>
              <a:t>for God's guidance as </a:t>
            </a:r>
            <a:r>
              <a:rPr kumimoji="0" lang="en-US" sz="4400" b="1" i="0" u="none" strike="noStrike" kern="1200" cap="none" spc="0" normalizeH="0" baseline="0" noProof="0" dirty="0" smtClean="0">
                <a:ln>
                  <a:noFill/>
                </a:ln>
                <a:solidFill>
                  <a:srgbClr val="00FF00"/>
                </a:solidFill>
                <a:effectLst/>
                <a:uLnTx/>
                <a:uFillTx/>
                <a:latin typeface="Calibri" panose="020F0502020204030204"/>
                <a:ea typeface="+mn-ea"/>
                <a:cs typeface="+mn-cs"/>
              </a:rPr>
              <a:t>we dive </a:t>
            </a: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rPr>
              <a:t>into this urgent subject. </a:t>
            </a:r>
          </a:p>
        </p:txBody>
      </p:sp>
    </p:spTree>
    <p:extLst>
      <p:ext uri="{BB962C8B-B14F-4D97-AF65-F5344CB8AC3E}">
        <p14:creationId xmlns:p14="http://schemas.microsoft.com/office/powerpoint/2010/main" val="29850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3619"/>
            <a:ext cx="12235699" cy="4386805"/>
          </a:xfrm>
          <a:prstGeom prst="rect">
            <a:avLst/>
          </a:prstGeom>
        </p:spPr>
      </p:pic>
      <p:sp>
        <p:nvSpPr>
          <p:cNvPr id="3" name="Rectangle 2"/>
          <p:cNvSpPr/>
          <p:nvPr/>
        </p:nvSpPr>
        <p:spPr>
          <a:xfrm>
            <a:off x="277792" y="4796135"/>
            <a:ext cx="11273741"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rPr>
              <a:t>As the chapter begins, Daniel sees four beasts coming up out of the </a:t>
            </a:r>
            <a:r>
              <a:rPr kumimoji="0" lang="en-US" sz="4400" b="1" i="0" u="none" strike="noStrike" kern="1200" cap="none" spc="0" normalizeH="0" baseline="0" noProof="0" dirty="0" smtClean="0">
                <a:ln>
                  <a:noFill/>
                </a:ln>
                <a:solidFill>
                  <a:srgbClr val="FFFF00"/>
                </a:solidFill>
                <a:effectLst/>
                <a:uLnTx/>
                <a:uFillTx/>
                <a:latin typeface="Calibri" panose="020F0502020204030204"/>
                <a:ea typeface="+mn-ea"/>
                <a:cs typeface="+mn-cs"/>
              </a:rPr>
              <a:t>sea.</a:t>
            </a:r>
            <a:endPar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17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p:nvSpPr>
        <p:spPr>
          <a:xfrm>
            <a:off x="304800" y="0"/>
            <a:ext cx="11887200"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Calibri" panose="020F0502020204030204"/>
                <a:ea typeface="+mn-ea"/>
                <a:cs typeface="+mn-cs"/>
              </a:rPr>
              <a:t>Immediately Two questions should come to mind…..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n-US" sz="4800" b="1" i="0" u="none" strike="noStrike" kern="1200" cap="none" spc="0" normalizeH="0" baseline="0" noProof="0" dirty="0" smtClean="0">
                <a:ln>
                  <a:noFill/>
                </a:ln>
                <a:solidFill>
                  <a:srgbClr val="FFFF00"/>
                </a:solidFill>
                <a:effectLst/>
                <a:uLnTx/>
                <a:uFillTx/>
                <a:latin typeface="Calibri" panose="020F0502020204030204"/>
                <a:ea typeface="+mn-ea"/>
                <a:cs typeface="+mn-cs"/>
              </a:rPr>
              <a:t>In </a:t>
            </a: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prophecy, what does a beast represent</a:t>
            </a:r>
            <a:r>
              <a:rPr kumimoji="0" lang="en-US" sz="4800" b="1" i="0" u="none" strike="noStrike" kern="1200" cap="none" spc="0" normalizeH="0" baseline="0" noProof="0" dirty="0" smtClean="0">
                <a:ln>
                  <a:noFill/>
                </a:ln>
                <a:solidFill>
                  <a:srgbClr val="FFFF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FF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FF00"/>
                </a:solidFill>
                <a:effectLst/>
                <a:uLnTx/>
                <a:uFillTx/>
                <a:latin typeface="Calibri" panose="020F0502020204030204"/>
                <a:ea typeface="+mn-ea"/>
                <a:cs typeface="+mn-cs"/>
              </a:rPr>
              <a:t>2.   What </a:t>
            </a:r>
            <a:r>
              <a:rPr kumimoji="0" lang="en-US" sz="4800" b="1" i="0" u="none" strike="noStrike" kern="1200" cap="none" spc="0" normalizeH="0" baseline="0" noProof="0" dirty="0">
                <a:ln>
                  <a:noFill/>
                </a:ln>
                <a:solidFill>
                  <a:srgbClr val="00FF00"/>
                </a:solidFill>
                <a:effectLst/>
                <a:uLnTx/>
                <a:uFillTx/>
                <a:latin typeface="Calibri" panose="020F0502020204030204"/>
                <a:ea typeface="+mn-ea"/>
                <a:cs typeface="+mn-cs"/>
              </a:rPr>
              <a:t>does the sea represent?</a:t>
            </a:r>
          </a:p>
        </p:txBody>
      </p:sp>
    </p:spTree>
    <p:extLst>
      <p:ext uri="{BB962C8B-B14F-4D97-AF65-F5344CB8AC3E}">
        <p14:creationId xmlns:p14="http://schemas.microsoft.com/office/powerpoint/2010/main" val="19929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iterate type="lt">
                                    <p:tmPct val="10000"/>
                                  </p:iterate>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iterate type="lt">
                                    <p:tmPct val="10000"/>
                                  </p:iterate>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58501" y="235313"/>
            <a:ext cx="11933499" cy="56938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a:noFill/>
                </a:ln>
                <a:solidFill>
                  <a:prstClr val="white"/>
                </a:solidFill>
                <a:effectLst/>
                <a:uLnTx/>
                <a:uFillTx/>
                <a:latin typeface="Calibri" panose="020F0502020204030204"/>
                <a:ea typeface="+mn-ea"/>
                <a:cs typeface="+mn-cs"/>
              </a:rPr>
              <a:t>Answer:  </a:t>
            </a:r>
            <a:endParaRPr kumimoji="0" lang="en-US" sz="5400" b="1" i="0" u="sng"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smtClean="0">
                <a:ln>
                  <a:noFill/>
                </a:ln>
                <a:solidFill>
                  <a:srgbClr val="00FF00"/>
                </a:solidFill>
                <a:effectLst/>
                <a:uLnTx/>
                <a:uFillTx/>
                <a:latin typeface="Calibri" panose="020F0502020204030204"/>
                <a:ea typeface="+mn-ea"/>
                <a:cs typeface="+mn-cs"/>
              </a:rPr>
              <a:t>Beasts </a:t>
            </a:r>
            <a:r>
              <a:rPr kumimoji="0" lang="en-US" sz="5400" b="1" i="0" u="none" strike="noStrike" kern="1200" cap="none" spc="0" normalizeH="0" baseline="0" noProof="0" dirty="0">
                <a:ln>
                  <a:noFill/>
                </a:ln>
                <a:solidFill>
                  <a:srgbClr val="00FF00"/>
                </a:solidFill>
                <a:effectLst/>
                <a:uLnTx/>
                <a:uFillTx/>
                <a:latin typeface="Calibri" panose="020F0502020204030204"/>
                <a:ea typeface="+mn-ea"/>
                <a:cs typeface="+mn-cs"/>
              </a:rPr>
              <a:t>represent kingdoms or nations</a:t>
            </a:r>
            <a:r>
              <a:rPr kumimoji="0" lang="en-US" sz="5400" b="1" i="0" u="none" strike="noStrike" kern="1200" cap="none" spc="0" normalizeH="0" baseline="0" noProof="0" dirty="0" smtClean="0">
                <a:ln>
                  <a:noFill/>
                </a:ln>
                <a:solidFill>
                  <a:srgbClr val="00FF00"/>
                </a:solidFill>
                <a:effectLst/>
                <a:uLnTx/>
                <a:uFillTx/>
                <a:latin typeface="Calibri" panose="020F0502020204030204"/>
                <a:ea typeface="+mn-ea"/>
                <a:cs typeface="+mn-cs"/>
              </a:rPr>
              <a:t>.</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endParaRPr kumimoji="0" lang="en-US" sz="5400" b="1" i="0" u="none" strike="noStrike" kern="1200" cap="none" spc="0" normalizeH="0" baseline="0" noProof="0" dirty="0" smtClean="0">
              <a:ln>
                <a:noFill/>
              </a:ln>
              <a:solidFill>
                <a:srgbClr val="00FF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5400" b="1" i="0" u="none" strike="noStrike" kern="1200" cap="none" spc="0" normalizeH="0" baseline="0" noProof="0" dirty="0" smtClean="0">
                <a:ln>
                  <a:noFill/>
                </a:ln>
                <a:solidFill>
                  <a:srgbClr val="FFFF00"/>
                </a:solidFill>
                <a:effectLst/>
                <a:uLnTx/>
                <a:uFillTx/>
                <a:latin typeface="Calibri" panose="020F0502020204030204"/>
                <a:ea typeface="+mn-ea"/>
                <a:cs typeface="+mn-cs"/>
              </a:rPr>
              <a:t>Water </a:t>
            </a: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represents multitudes </a:t>
            </a:r>
            <a:endParaRPr kumimoji="0" lang="en-US" sz="54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5400" b="1" i="0" u="none" strike="noStrike" kern="1200" cap="none" spc="0" normalizeH="0" baseline="0" noProof="0" dirty="0" smtClean="0">
                <a:ln>
                  <a:noFill/>
                </a:ln>
                <a:solidFill>
                  <a:srgbClr val="FFFF00"/>
                </a:solidFill>
                <a:effectLst/>
                <a:uLnTx/>
                <a:uFillTx/>
                <a:latin typeface="Calibri" panose="020F0502020204030204"/>
                <a:ea typeface="+mn-ea"/>
                <a:cs typeface="+mn-cs"/>
              </a:rPr>
              <a:t>     of </a:t>
            </a: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people or </a:t>
            </a:r>
            <a:r>
              <a:rPr kumimoji="0" lang="en-US" sz="5400" b="1" i="0" u="none" strike="noStrike" kern="1200" cap="none" spc="0" normalizeH="0" baseline="0" noProof="0" dirty="0" smtClean="0">
                <a:ln>
                  <a:noFill/>
                </a:ln>
                <a:solidFill>
                  <a:srgbClr val="FFFF00"/>
                </a:solidFill>
                <a:effectLst/>
                <a:uLnTx/>
                <a:uFillTx/>
                <a:latin typeface="Calibri" panose="020F0502020204030204"/>
                <a:ea typeface="+mn-ea"/>
                <a:cs typeface="+mn-cs"/>
              </a:rPr>
              <a:t>large </a:t>
            </a: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populations.</a:t>
            </a:r>
          </a:p>
        </p:txBody>
      </p:sp>
    </p:spTree>
    <p:extLst>
      <p:ext uri="{BB962C8B-B14F-4D97-AF65-F5344CB8AC3E}">
        <p14:creationId xmlns:p14="http://schemas.microsoft.com/office/powerpoint/2010/main" val="39558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iterate type="lt">
                                    <p:tmPct val="10000"/>
                                  </p:iterate>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iterate type="lt">
                                    <p:tmPct val="10000"/>
                                  </p:iterate>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iterate type="lt">
                                    <p:tmPct val="10000"/>
                                  </p:iterate>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1026" name="Picture 2" descr="The lion beast of Daniel 7 represents the empire of Baby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51" y="268226"/>
            <a:ext cx="5691066" cy="61788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23949" y="1994303"/>
            <a:ext cx="5468460" cy="255454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800000"/>
                </a:solidFill>
                <a:effectLst/>
                <a:uLnTx/>
                <a:uFillTx/>
                <a:latin typeface="Arial" panose="020B0604020202020204" pitchFamily="34" charset="0"/>
                <a:ea typeface="+mn-ea"/>
                <a:cs typeface="+mn-cs"/>
              </a:rPr>
              <a:t>The lion beast of Daniel 7 represents the empire of Babylon.</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16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322" y="788185"/>
            <a:ext cx="12278408" cy="4749196"/>
          </a:xfrm>
          <a:prstGeom prst="rect">
            <a:avLst/>
          </a:prstGeom>
        </p:spPr>
      </p:pic>
    </p:spTree>
    <p:extLst>
      <p:ext uri="{BB962C8B-B14F-4D97-AF65-F5344CB8AC3E}">
        <p14:creationId xmlns:p14="http://schemas.microsoft.com/office/powerpoint/2010/main" val="1987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89367" y="246888"/>
            <a:ext cx="11748304" cy="575542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smtClean="0">
              <a:ln>
                <a:noFill/>
              </a:ln>
              <a:solidFill>
                <a:srgbClr val="00FF00"/>
              </a:solidFill>
              <a:effectLst/>
              <a:uLnTx/>
              <a:uFillTx/>
              <a:latin typeface="Gotham SSm 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00FF00"/>
              </a:solidFill>
              <a:effectLst/>
              <a:uLnTx/>
              <a:uFillTx/>
              <a:latin typeface="Gotham SSm 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smtClean="0">
                <a:ln>
                  <a:noFill/>
                </a:ln>
                <a:solidFill>
                  <a:srgbClr val="00FF00"/>
                </a:solidFill>
                <a:effectLst/>
                <a:uLnTx/>
                <a:uFillTx/>
                <a:latin typeface="Gotham SSm A"/>
                <a:ea typeface="+mn-ea"/>
                <a:cs typeface="+mn-cs"/>
              </a:rPr>
              <a:t>Two more question for thought……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FF00"/>
              </a:solidFill>
              <a:effectLst/>
              <a:uLnTx/>
              <a:uFillTx/>
              <a:latin typeface="Gotham SSm 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smtClean="0">
                <a:ln>
                  <a:noFill/>
                </a:ln>
                <a:solidFill>
                  <a:srgbClr val="FFFF00"/>
                </a:solidFill>
                <a:effectLst/>
                <a:uLnTx/>
                <a:uFillTx/>
                <a:latin typeface="Gotham SSm A"/>
                <a:ea typeface="+mn-ea"/>
                <a:cs typeface="+mn-cs"/>
              </a:rPr>
              <a:t>1.  What </a:t>
            </a:r>
            <a:r>
              <a:rPr kumimoji="0" lang="en-US" altLang="en-US" sz="4800" b="1" i="0" u="none" strike="noStrike" kern="1200" cap="none" spc="0" normalizeH="0" baseline="0" noProof="0" dirty="0">
                <a:ln>
                  <a:noFill/>
                </a:ln>
                <a:solidFill>
                  <a:srgbClr val="FFFF00"/>
                </a:solidFill>
                <a:effectLst/>
                <a:uLnTx/>
                <a:uFillTx/>
                <a:latin typeface="Gotham SSm A"/>
                <a:ea typeface="+mn-ea"/>
                <a:cs typeface="+mn-cs"/>
              </a:rPr>
              <a:t>do the "eagle's wings" mean? </a:t>
            </a:r>
            <a:endParaRPr kumimoji="0" lang="en-US" altLang="en-US" sz="4800" b="1" i="0" u="none" strike="noStrike" kern="1200" cap="none" spc="0" normalizeH="0" baseline="0" noProof="0" dirty="0" smtClean="0">
              <a:ln>
                <a:noFill/>
              </a:ln>
              <a:solidFill>
                <a:srgbClr val="FFFF00"/>
              </a:solidFill>
              <a:effectLst/>
              <a:uLnTx/>
              <a:uFillTx/>
              <a:latin typeface="Gotham SSm 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FF00"/>
              </a:solidFill>
              <a:effectLst/>
              <a:uLnTx/>
              <a:uFillTx/>
              <a:latin typeface="Gotham SSm 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smtClean="0">
                <a:ln>
                  <a:noFill/>
                </a:ln>
                <a:solidFill>
                  <a:srgbClr val="FFFF00"/>
                </a:solidFill>
                <a:effectLst/>
                <a:uLnTx/>
                <a:uFillTx/>
                <a:latin typeface="Gotham SSm A"/>
                <a:ea typeface="+mn-ea"/>
                <a:cs typeface="+mn-cs"/>
              </a:rPr>
              <a:t>2.  What </a:t>
            </a:r>
            <a:r>
              <a:rPr kumimoji="0" lang="en-US" altLang="en-US" sz="4800" b="1" i="0" u="none" strike="noStrike" kern="1200" cap="none" spc="0" normalizeH="0" baseline="0" noProof="0" dirty="0">
                <a:ln>
                  <a:noFill/>
                </a:ln>
                <a:solidFill>
                  <a:srgbClr val="FFFF00"/>
                </a:solidFill>
                <a:effectLst/>
                <a:uLnTx/>
                <a:uFillTx/>
                <a:latin typeface="Gotham SSm A"/>
                <a:ea typeface="+mn-ea"/>
                <a:cs typeface="+mn-cs"/>
              </a:rPr>
              <a:t>do the "four winds" of verse 2 </a:t>
            </a:r>
            <a:r>
              <a:rPr kumimoji="0" lang="en-US" altLang="en-US" sz="4800" b="1" i="0" u="none" strike="noStrike" kern="1200" cap="none" spc="0" normalizeH="0" baseline="0" noProof="0" dirty="0" smtClean="0">
                <a:ln>
                  <a:noFill/>
                </a:ln>
                <a:solidFill>
                  <a:srgbClr val="FFFF00"/>
                </a:solidFill>
                <a:effectLst/>
                <a:uLnTx/>
                <a:uFillTx/>
                <a:latin typeface="Gotham SSm A"/>
                <a:ea typeface="+mn-ea"/>
                <a:cs typeface="+mn-cs"/>
              </a:rPr>
              <a:t>   represent</a:t>
            </a:r>
            <a:r>
              <a:rPr kumimoji="0" lang="en-US" altLang="en-US" sz="4800" b="1" i="0" u="none" strike="noStrike" kern="1200" cap="none" spc="0" normalizeH="0" baseline="0" noProof="0" dirty="0">
                <a:ln>
                  <a:noFill/>
                </a:ln>
                <a:solidFill>
                  <a:srgbClr val="FFFF00"/>
                </a:solidFill>
                <a:effectLst/>
                <a:uLnTx/>
                <a:uFillTx/>
                <a:latin typeface="Gotham SSm A"/>
                <a:ea typeface="+mn-ea"/>
                <a:cs typeface="+mn-cs"/>
              </a:rPr>
              <a:t>?</a:t>
            </a:r>
          </a:p>
        </p:txBody>
      </p:sp>
    </p:spTree>
    <p:extLst>
      <p:ext uri="{BB962C8B-B14F-4D97-AF65-F5344CB8AC3E}">
        <p14:creationId xmlns:p14="http://schemas.microsoft.com/office/powerpoint/2010/main" val="209747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iterate type="lt">
                                    <p:tmPct val="10000"/>
                                  </p:iterate>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00508" y="1321415"/>
            <a:ext cx="1151681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Deut.28:49 The </a:t>
            </a:r>
            <a:r>
              <a:rPr kumimoji="0" lang="en-US" sz="3600" b="1" i="0" u="none" strike="noStrike" kern="1200" cap="small" spc="0" normalizeH="0" baseline="0" noProof="0" dirty="0" smtClean="0">
                <a:ln>
                  <a:noFill/>
                </a:ln>
                <a:solidFill>
                  <a:srgbClr val="00FF00"/>
                </a:solidFill>
                <a:effectLst/>
                <a:uLnTx/>
                <a:uFillTx/>
                <a:latin typeface="Calibri" panose="020F0502020204030204"/>
                <a:ea typeface="+mn-ea"/>
                <a:cs typeface="+mn-cs"/>
              </a:rPr>
              <a:t>Lord</a:t>
            </a: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 shall bring a nation against thee from far, from the end of the earth, </a:t>
            </a:r>
            <a:r>
              <a:rPr kumimoji="0" lang="en-US" sz="3600" b="1" i="1" u="sng" strike="noStrike" kern="1200" cap="none" spc="0" normalizeH="0" baseline="0" noProof="0" dirty="0" smtClean="0">
                <a:ln>
                  <a:noFill/>
                </a:ln>
                <a:solidFill>
                  <a:srgbClr val="FFFF00"/>
                </a:solidFill>
                <a:effectLst/>
                <a:uLnTx/>
                <a:uFillTx/>
                <a:latin typeface="Calibri" panose="020F0502020204030204"/>
                <a:ea typeface="+mn-ea"/>
                <a:cs typeface="+mn-cs"/>
              </a:rPr>
              <a:t>as swift</a:t>
            </a:r>
            <a:r>
              <a:rPr kumimoji="0" lang="en-US" sz="3600" b="1" i="0" u="sng" strike="noStrike" kern="1200" cap="none" spc="0" normalizeH="0" baseline="0" noProof="0" dirty="0" smtClean="0">
                <a:ln>
                  <a:noFill/>
                </a:ln>
                <a:solidFill>
                  <a:srgbClr val="FFFF00"/>
                </a:solidFill>
                <a:effectLst/>
                <a:uLnTx/>
                <a:uFillTx/>
                <a:latin typeface="Calibri" panose="020F0502020204030204"/>
                <a:ea typeface="+mn-ea"/>
                <a:cs typeface="+mn-cs"/>
              </a:rPr>
              <a:t> as the eagle </a:t>
            </a:r>
            <a:r>
              <a:rPr kumimoji="0" lang="en-US" sz="3600" b="1" i="0" u="sng" strike="noStrike" kern="1200" cap="none" spc="0" normalizeH="0" baseline="0" noProof="0" dirty="0" err="1" smtClean="0">
                <a:ln>
                  <a:noFill/>
                </a:ln>
                <a:solidFill>
                  <a:srgbClr val="FFFF00"/>
                </a:solidFill>
                <a:effectLst/>
                <a:uLnTx/>
                <a:uFillTx/>
                <a:latin typeface="Calibri" panose="020F0502020204030204"/>
                <a:ea typeface="+mn-ea"/>
                <a:cs typeface="+mn-cs"/>
              </a:rPr>
              <a:t>flieth</a:t>
            </a: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 a nation whose tongue thou shalt not understand; </a:t>
            </a:r>
            <a:endPar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3" name="TextBox 2"/>
          <p:cNvSpPr txBox="1"/>
          <p:nvPr/>
        </p:nvSpPr>
        <p:spPr>
          <a:xfrm>
            <a:off x="300508" y="532146"/>
            <a:ext cx="110190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a:noFill/>
                </a:ln>
                <a:solidFill>
                  <a:prstClr val="white"/>
                </a:solidFill>
                <a:effectLst/>
                <a:uLnTx/>
                <a:uFillTx/>
                <a:latin typeface="Calibri" panose="020F0502020204030204"/>
                <a:ea typeface="+mn-ea"/>
                <a:cs typeface="+mn-cs"/>
              </a:rPr>
              <a:t>Scriptural answer to eagles wings…….</a:t>
            </a:r>
            <a:endPar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71450" y="4349026"/>
            <a:ext cx="114300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Thus </a:t>
            </a:r>
            <a:r>
              <a:rPr kumimoji="0" lang="en-US" sz="3600" b="1" i="0" u="none" strike="noStrike" kern="1200" cap="none" spc="0" normalizeH="0" baseline="0" noProof="0" dirty="0" err="1" smtClean="0">
                <a:ln>
                  <a:noFill/>
                </a:ln>
                <a:solidFill>
                  <a:srgbClr val="FFFF00"/>
                </a:solidFill>
                <a:effectLst/>
                <a:uLnTx/>
                <a:uFillTx/>
                <a:latin typeface="Calibri" panose="020F0502020204030204"/>
                <a:ea typeface="+mn-ea"/>
                <a:cs typeface="+mn-cs"/>
              </a:rPr>
              <a:t>saith</a:t>
            </a: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 the Lord of hosts, ... a great whirlwind shall be raised up from the coasts of the earth. And the slain of the Lord shall be at that day from one end of the earth even unto the other end of the earth." </a:t>
            </a: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hlinkClick r:id="rId3"/>
              </a:rPr>
              <a:t>Jeremiah 25:32</a:t>
            </a: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 </a:t>
            </a: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hlinkClick r:id="rId4"/>
              </a:rPr>
              <a:t>33</a:t>
            </a: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 name="TextBox 5"/>
          <p:cNvSpPr txBox="1"/>
          <p:nvPr/>
        </p:nvSpPr>
        <p:spPr>
          <a:xfrm>
            <a:off x="300508" y="3527717"/>
            <a:ext cx="104698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smtClean="0">
                <a:ln>
                  <a:noFill/>
                </a:ln>
                <a:solidFill>
                  <a:prstClr val="white"/>
                </a:solidFill>
                <a:effectLst/>
                <a:uLnTx/>
                <a:uFillTx/>
                <a:latin typeface="Calibri" panose="020F0502020204030204"/>
                <a:ea typeface="+mn-ea"/>
                <a:cs typeface="+mn-cs"/>
              </a:rPr>
              <a:t>Scriptural answer for the four winds that Daniel mentions…..verse 2</a:t>
            </a:r>
            <a:endPar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58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iterate type="lt">
                                    <p:tmPct val="1000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BAA3-A5DD-437C-8935-D1D8AFF08E6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65F52-9F87-4E71-B53E-8945072999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1817172" y="1205448"/>
            <a:ext cx="8557656"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ooper Black" panose="0208090404030B020404" pitchFamily="18" charset="0"/>
                <a:ea typeface="+mn-ea"/>
                <a:cs typeface="+mn-cs"/>
              </a:rPr>
              <a:t>WELCOME TO OUR BIBLE STUDIES NIGHT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ooper Black" panose="0208090404030B020404" pitchFamily="18" charset="0"/>
                <a:ea typeface="+mn-ea"/>
                <a:cs typeface="+mn-cs"/>
              </a:rPr>
              <a:t>WHERE LEARNING GOD’S WORD IS 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ooper Black" panose="0208090404030B020404" pitchFamily="18" charset="0"/>
                <a:ea typeface="+mn-ea"/>
                <a:cs typeface="+mn-cs"/>
              </a:rPr>
              <a:t>SOURCE FOR FIGHTING THE GOOD FIGHT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ooper Black" panose="0208090404030B020404" pitchFamily="18" charset="0"/>
                <a:ea typeface="+mn-ea"/>
                <a:cs typeface="+mn-cs"/>
              </a:rPr>
              <a:t>FAITH!</a:t>
            </a:r>
            <a:endParaRPr kumimoji="0" lang="en-US" sz="4000" b="1" i="0" u="none" strike="noStrike" kern="1200" cap="none" spc="0" normalizeH="0" baseline="0" noProof="0" dirty="0">
              <a:ln>
                <a:noFill/>
              </a:ln>
              <a:solidFill>
                <a:prstClr val="white"/>
              </a:solidFill>
              <a:effectLst/>
              <a:uLnTx/>
              <a:uFillTx/>
              <a:latin typeface="Cooper Black" panose="0208090404030B020404" pitchFamily="18" charset="0"/>
              <a:ea typeface="+mn-ea"/>
              <a:cs typeface="+mn-cs"/>
            </a:endParaRPr>
          </a:p>
        </p:txBody>
      </p:sp>
    </p:spTree>
    <p:extLst>
      <p:ext uri="{BB962C8B-B14F-4D97-AF65-F5344CB8AC3E}">
        <p14:creationId xmlns:p14="http://schemas.microsoft.com/office/powerpoint/2010/main" val="193479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Rectangle 2"/>
          <p:cNvSpPr/>
          <p:nvPr/>
        </p:nvSpPr>
        <p:spPr>
          <a:xfrm>
            <a:off x="365760" y="96114"/>
            <a:ext cx="1167003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Answer:   The wings of eagles represent speed. </a:t>
            </a:r>
            <a:b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b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(See also </a:t>
            </a: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hlinkClick r:id="rId3"/>
              </a:rPr>
              <a:t>Jeremiah 4:13</a:t>
            </a: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hlinkClick r:id="rId4"/>
              </a:rPr>
              <a:t>Habakkuk 1:6-9</a:t>
            </a: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 </a:t>
            </a:r>
            <a:endParaRPr kumimoji="0" lang="en-US" sz="48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FF00"/>
                </a:solidFill>
                <a:effectLst/>
                <a:uLnTx/>
                <a:uFillTx/>
                <a:latin typeface="Calibri" panose="020F0502020204030204"/>
                <a:ea typeface="+mn-ea"/>
                <a:cs typeface="+mn-cs"/>
              </a:rPr>
              <a:t>Winds </a:t>
            </a:r>
            <a:r>
              <a:rPr kumimoji="0" lang="en-US" sz="4800" b="1" i="0" u="none" strike="noStrike" kern="1200" cap="none" spc="0" normalizeH="0" baseline="0" noProof="0" dirty="0">
                <a:ln>
                  <a:noFill/>
                </a:ln>
                <a:solidFill>
                  <a:srgbClr val="00FF00"/>
                </a:solidFill>
                <a:effectLst/>
                <a:uLnTx/>
                <a:uFillTx/>
                <a:latin typeface="Calibri" panose="020F0502020204030204"/>
                <a:ea typeface="+mn-ea"/>
                <a:cs typeface="+mn-cs"/>
              </a:rPr>
              <a:t>represent strife, commotion, and destruction. (See also </a:t>
            </a:r>
            <a:r>
              <a:rPr kumimoji="0" lang="en-US" sz="4800" b="1" i="0" u="none" strike="noStrike" kern="1200" cap="none" spc="0" normalizeH="0" baseline="0" noProof="0" dirty="0">
                <a:ln>
                  <a:noFill/>
                </a:ln>
                <a:solidFill>
                  <a:srgbClr val="00FF00"/>
                </a:solidFill>
                <a:effectLst/>
                <a:uLnTx/>
                <a:uFillTx/>
                <a:latin typeface="Calibri" panose="020F0502020204030204"/>
                <a:ea typeface="+mn-ea"/>
                <a:cs typeface="+mn-cs"/>
                <a:hlinkClick r:id="rId5"/>
              </a:rPr>
              <a:t>Revelation 7:1-3</a:t>
            </a:r>
            <a:r>
              <a:rPr kumimoji="0" lang="en-US" sz="4800" b="1" i="0" u="none" strike="noStrike" kern="1200" cap="none" spc="0" normalizeH="0" baseline="0" noProof="0" dirty="0">
                <a:ln>
                  <a:noFill/>
                </a:ln>
                <a:solidFill>
                  <a:srgbClr val="00FF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987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050" name="Picture 2" descr="The bear with three ribs in its mouth symbolizes Medo-Per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14" y="250923"/>
            <a:ext cx="5281909" cy="61270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49341" y="1177924"/>
            <a:ext cx="5165724" cy="212365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 bear with three ribs in its </a:t>
            </a:r>
            <a:r>
              <a:rPr kumimoji="0" lang="en-US" altLang="en-US" sz="44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mouth. Daniel 7:5</a:t>
            </a:r>
            <a:endParaRPr kumimoji="0" lang="en-US" alt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361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50240" y="286758"/>
            <a:ext cx="64579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smtClean="0">
                <a:ln>
                  <a:noFill/>
                </a:ln>
                <a:solidFill>
                  <a:srgbClr val="00FF00"/>
                </a:solidFill>
                <a:effectLst/>
                <a:uLnTx/>
                <a:uFillTx/>
                <a:latin typeface="Calibri" panose="020F0502020204030204"/>
                <a:ea typeface="+mn-ea"/>
                <a:cs typeface="+mn-cs"/>
              </a:rPr>
              <a:t>MORE QUESTIONS…..</a:t>
            </a:r>
            <a:endParaRPr kumimoji="0" lang="en-US" sz="5400" b="1" i="0" u="sng"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3" name="Rectangle 2"/>
          <p:cNvSpPr/>
          <p:nvPr/>
        </p:nvSpPr>
        <p:spPr>
          <a:xfrm>
            <a:off x="394970" y="1482775"/>
            <a:ext cx="11659870" cy="4708981"/>
          </a:xfrm>
          <a:prstGeom prst="rect">
            <a:avLst/>
          </a:prstGeom>
        </p:spPr>
        <p:txBody>
          <a:bodyPr wrap="square">
            <a:spAutoFit/>
          </a:bodyPr>
          <a:lstStyle/>
          <a:p>
            <a:pPr marL="1143000" marR="0" lvl="0" indent="-1143000" algn="l" defTabSz="914400" rtl="0" eaLnBrk="1" fontAlgn="auto" latinLnBrk="0" hangingPunct="1">
              <a:lnSpc>
                <a:spcPct val="100000"/>
              </a:lnSpc>
              <a:spcBef>
                <a:spcPts val="0"/>
              </a:spcBef>
              <a:spcAft>
                <a:spcPts val="0"/>
              </a:spcAft>
              <a:buClrTx/>
              <a:buSzTx/>
              <a:buFontTx/>
              <a:buAutoNum type="arabicPeriod"/>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What </a:t>
            </a: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kingdom does the bear represent (Daniel 7:5)? </a:t>
            </a:r>
            <a:endPar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1143000" marR="0" lvl="0" indent="-1143000" algn="l" defTabSz="914400" rtl="0" eaLnBrk="1" fontAlgn="auto" latinLnBrk="0" hangingPunct="1">
              <a:lnSpc>
                <a:spcPct val="100000"/>
              </a:lnSpc>
              <a:spcBef>
                <a:spcPts val="0"/>
              </a:spcBef>
              <a:spcAft>
                <a:spcPts val="0"/>
              </a:spcAft>
              <a:buClrTx/>
              <a:buSzTx/>
              <a:buFontTx/>
              <a:buAutoNum type="arabicPeriod"/>
              <a:tabLst/>
              <a:defRPr/>
            </a:pP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1143000" marR="0" lvl="0" indent="-11430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6000" b="1" i="0" u="none" strike="noStrike" kern="1200" cap="none" spc="0" normalizeH="0" baseline="0" noProof="0" dirty="0" smtClean="0">
                <a:ln>
                  <a:noFill/>
                </a:ln>
                <a:solidFill>
                  <a:srgbClr val="FFFF00"/>
                </a:solidFill>
                <a:effectLst/>
                <a:uLnTx/>
                <a:uFillTx/>
                <a:latin typeface="Calibri" panose="020F0502020204030204"/>
                <a:ea typeface="+mn-ea"/>
                <a:cs typeface="+mn-cs"/>
              </a:rPr>
              <a:t>What </a:t>
            </a:r>
            <a:r>
              <a:rPr kumimoji="0" lang="en-US" sz="6000" b="1" i="0" u="none" strike="noStrike" kern="1200" cap="none" spc="0" normalizeH="0" baseline="0" noProof="0" dirty="0">
                <a:ln>
                  <a:noFill/>
                </a:ln>
                <a:solidFill>
                  <a:srgbClr val="FFFF00"/>
                </a:solidFill>
                <a:effectLst/>
                <a:uLnTx/>
                <a:uFillTx/>
                <a:latin typeface="Calibri" panose="020F0502020204030204"/>
                <a:ea typeface="+mn-ea"/>
                <a:cs typeface="+mn-cs"/>
              </a:rPr>
              <a:t>do the three ribs in </a:t>
            </a:r>
            <a:endParaRPr kumimoji="0" lang="en-US" sz="60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6000" b="1" i="0" u="none" strike="noStrike" kern="1200" cap="none" spc="0" normalizeH="0" baseline="0" noProof="0" dirty="0" smtClean="0">
                <a:ln>
                  <a:noFill/>
                </a:ln>
                <a:solidFill>
                  <a:srgbClr val="FFFF00"/>
                </a:solidFill>
                <a:effectLst/>
                <a:uLnTx/>
                <a:uFillTx/>
                <a:latin typeface="Calibri" panose="020F0502020204030204"/>
                <a:ea typeface="+mn-ea"/>
                <a:cs typeface="+mn-cs"/>
              </a:rPr>
              <a:t>      its </a:t>
            </a:r>
            <a:r>
              <a:rPr kumimoji="0" lang="en-US" sz="6000" b="1" i="0" u="none" strike="noStrike" kern="1200" cap="none" spc="0" normalizeH="0" baseline="0" noProof="0" dirty="0">
                <a:ln>
                  <a:noFill/>
                </a:ln>
                <a:solidFill>
                  <a:srgbClr val="FFFF00"/>
                </a:solidFill>
                <a:effectLst/>
                <a:uLnTx/>
                <a:uFillTx/>
                <a:latin typeface="Calibri" panose="020F0502020204030204"/>
                <a:ea typeface="+mn-ea"/>
                <a:cs typeface="+mn-cs"/>
              </a:rPr>
              <a:t>mouth symbolize?</a:t>
            </a:r>
          </a:p>
        </p:txBody>
      </p:sp>
    </p:spTree>
    <p:extLst>
      <p:ext uri="{BB962C8B-B14F-4D97-AF65-F5344CB8AC3E}">
        <p14:creationId xmlns:p14="http://schemas.microsoft.com/office/powerpoint/2010/main" val="43821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40030" y="3680460"/>
            <a:ext cx="1138428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Calibri" panose="020F0502020204030204"/>
                <a:ea typeface="+mn-ea"/>
                <a:cs typeface="+mn-cs"/>
              </a:rPr>
              <a:t>The Medes came up first (represented in </a:t>
            </a:r>
            <a:r>
              <a:rPr kumimoji="0" lang="en-US" sz="3200" b="1" i="0" u="none" strike="noStrike" kern="1200" cap="none" spc="0" normalizeH="0" baseline="0" noProof="0" dirty="0" smtClean="0">
                <a:ln>
                  <a:noFill/>
                </a:ln>
                <a:solidFill>
                  <a:srgbClr val="FFC000"/>
                </a:solidFill>
                <a:effectLst/>
                <a:uLnTx/>
                <a:uFillTx/>
                <a:latin typeface="Calibri" panose="020F0502020204030204"/>
                <a:ea typeface="+mn-ea"/>
                <a:cs typeface="+mn-cs"/>
                <a:hlinkClick r:id="rId3"/>
              </a:rPr>
              <a:t>Daniel 7:5</a:t>
            </a:r>
            <a:r>
              <a:rPr kumimoji="0" lang="en-US" sz="3200" b="1" i="0" u="none" strike="noStrike" kern="1200" cap="none" spc="0" normalizeH="0" baseline="0" noProof="0" dirty="0" smtClean="0">
                <a:ln>
                  <a:noFill/>
                </a:ln>
                <a:solidFill>
                  <a:srgbClr val="FFC000"/>
                </a:solidFill>
                <a:effectLst/>
                <a:uLnTx/>
                <a:uFillTx/>
                <a:latin typeface="Calibri" panose="020F0502020204030204"/>
                <a:ea typeface="+mn-ea"/>
                <a:cs typeface="+mn-cs"/>
              </a:rPr>
              <a:t> by the bear coming up on one side), but the Persians eventually became stronger (represented in </a:t>
            </a:r>
            <a:r>
              <a:rPr kumimoji="0" lang="en-US" sz="3200" b="1" i="0" u="none" strike="noStrike" kern="1200" cap="none" spc="0" normalizeH="0" baseline="0" noProof="0" dirty="0" smtClean="0">
                <a:ln>
                  <a:noFill/>
                </a:ln>
                <a:solidFill>
                  <a:srgbClr val="FFC000"/>
                </a:solidFill>
                <a:effectLst/>
                <a:uLnTx/>
                <a:uFillTx/>
                <a:latin typeface="Calibri" panose="020F0502020204030204"/>
                <a:ea typeface="+mn-ea"/>
                <a:cs typeface="+mn-cs"/>
                <a:hlinkClick r:id="rId4"/>
              </a:rPr>
              <a:t>Daniel 8:3</a:t>
            </a:r>
            <a:r>
              <a:rPr kumimoji="0" lang="en-US" sz="3200" b="1" i="0" u="none" strike="noStrike" kern="1200" cap="none" spc="0" normalizeH="0" baseline="0" noProof="0" dirty="0" smtClean="0">
                <a:ln>
                  <a:noFill/>
                </a:ln>
                <a:solidFill>
                  <a:srgbClr val="FFC000"/>
                </a:solidFill>
                <a:effectLst/>
                <a:uLnTx/>
                <a:uFillTx/>
                <a:latin typeface="Calibri" panose="020F0502020204030204"/>
                <a:ea typeface="+mn-ea"/>
                <a:cs typeface="+mn-cs"/>
              </a:rPr>
              <a:t> by the ram's second horn which grew "higher," or taller). The three ribs represent the three principal powers conquered by </a:t>
            </a:r>
            <a:r>
              <a:rPr kumimoji="0" lang="en-US" sz="3200" b="1" i="0" u="none" strike="noStrike" kern="1200" cap="none" spc="0" normalizeH="0" baseline="0" noProof="0" dirty="0" err="1" smtClean="0">
                <a:ln>
                  <a:noFill/>
                </a:ln>
                <a:solidFill>
                  <a:srgbClr val="FFC000"/>
                </a:solidFill>
                <a:effectLst/>
                <a:uLnTx/>
                <a:uFillTx/>
                <a:latin typeface="Calibri" panose="020F0502020204030204"/>
                <a:ea typeface="+mn-ea"/>
                <a:cs typeface="+mn-cs"/>
              </a:rPr>
              <a:t>Medo</a:t>
            </a:r>
            <a:r>
              <a:rPr kumimoji="0" lang="en-US" sz="3200" b="1" i="0" u="none" strike="noStrike" kern="1200" cap="none" spc="0" normalizeH="0" baseline="0" noProof="0" dirty="0" smtClean="0">
                <a:ln>
                  <a:noFill/>
                </a:ln>
                <a:solidFill>
                  <a:srgbClr val="FFC000"/>
                </a:solidFill>
                <a:effectLst/>
                <a:uLnTx/>
                <a:uFillTx/>
                <a:latin typeface="Calibri" panose="020F0502020204030204"/>
                <a:ea typeface="+mn-ea"/>
                <a:cs typeface="+mn-cs"/>
              </a:rPr>
              <a:t>-Persia:</a:t>
            </a:r>
            <a:r>
              <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srgbClr val="FFC000"/>
                </a:solidFill>
                <a:effectLst/>
                <a:uLnTx/>
                <a:uFillTx/>
                <a:latin typeface="Calibri" panose="020F0502020204030204"/>
                <a:ea typeface="+mn-ea"/>
                <a:cs typeface="+mn-cs"/>
              </a:rPr>
              <a:t>Lydia, Babylon, and Egypt.</a:t>
            </a: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3" name="TextBox 2"/>
          <p:cNvSpPr txBox="1"/>
          <p:nvPr/>
        </p:nvSpPr>
        <p:spPr>
          <a:xfrm>
            <a:off x="240030" y="468630"/>
            <a:ext cx="68351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a:noFill/>
                </a:ln>
                <a:solidFill>
                  <a:srgbClr val="FFFF00"/>
                </a:solidFill>
                <a:effectLst/>
                <a:uLnTx/>
                <a:uFillTx/>
                <a:latin typeface="Calibri" panose="020F0502020204030204"/>
                <a:ea typeface="+mn-ea"/>
                <a:cs typeface="+mn-cs"/>
              </a:rPr>
              <a:t>FOR OUR INFORMATION……..</a:t>
            </a:r>
            <a:endParaRPr kumimoji="0" lang="en-US" sz="3200" b="1" i="0" u="sng"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5" name="Rectangle 4"/>
          <p:cNvSpPr/>
          <p:nvPr/>
        </p:nvSpPr>
        <p:spPr>
          <a:xfrm>
            <a:off x="240030" y="1320076"/>
            <a:ext cx="11304270"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mn-cs"/>
                <a:hlinkClick r:id="rId5"/>
              </a:rPr>
              <a:t>Daniel 8:20</a:t>
            </a:r>
            <a:r>
              <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mn-cs"/>
              </a:rPr>
              <a:t> s</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pecifically names </a:t>
            </a:r>
            <a:r>
              <a:rPr kumimoji="0" lang="en-US" sz="3200" b="1" i="0" u="none" strike="noStrike" kern="1200" cap="none" spc="0" normalizeH="0" baseline="0" noProof="0" dirty="0" err="1">
                <a:ln>
                  <a:noFill/>
                </a:ln>
                <a:solidFill>
                  <a:srgbClr val="00FF00"/>
                </a:solidFill>
                <a:effectLst/>
                <a:uLnTx/>
                <a:uFillTx/>
                <a:latin typeface="Calibri" panose="020F0502020204030204"/>
                <a:ea typeface="+mn-ea"/>
                <a:cs typeface="+mn-cs"/>
              </a:rPr>
              <a:t>Medo</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-Persia as the kingdom that precedes the rough goat, or Greece, of verse 21. It is the second world kingdom, the same power as the bear of Daniel 7. The empire was made up of two groups of people.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5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076" name="Picture 4" descr="The leopard beast of Daniel 7 represents the world kingdom of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09" y="445770"/>
            <a:ext cx="5712073" cy="59093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17920" y="1677085"/>
            <a:ext cx="508635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Calibri" panose="020F0502020204030204"/>
                <a:ea typeface="+mn-ea"/>
                <a:cs typeface="+mn-cs"/>
              </a:rPr>
              <a:t>The leopard beast of Daniel </a:t>
            </a:r>
            <a:r>
              <a:rPr kumimoji="0" lang="en-US" sz="5400" b="1" i="0" u="none" strike="noStrike" kern="1200" cap="none" spc="0" normalizeH="0" baseline="0" noProof="0" dirty="0" smtClean="0">
                <a:ln>
                  <a:noFill/>
                </a:ln>
                <a:solidFill>
                  <a:srgbClr val="FFC000"/>
                </a:solidFill>
                <a:effectLst/>
                <a:uLnTx/>
                <a:uFillTx/>
                <a:latin typeface="Calibri" panose="020F0502020204030204"/>
                <a:ea typeface="+mn-ea"/>
                <a:cs typeface="+mn-cs"/>
              </a:rPr>
              <a:t>7</a:t>
            </a:r>
            <a:endParaRPr kumimoji="0" lang="en-US" sz="54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5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70840" y="617220"/>
            <a:ext cx="11653520" cy="56015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FF00"/>
                </a:solidFill>
                <a:effectLst/>
                <a:uLnTx/>
                <a:uFillTx/>
                <a:latin typeface="Calibri" panose="020F0502020204030204"/>
                <a:ea typeface="+mn-ea"/>
                <a:cs typeface="+mn-cs"/>
              </a:rPr>
              <a:t>Greece</a:t>
            </a: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 the third kingdom (Daniel 8:21), is represented by a leopard with four wings and four heads (Daniel 7:6). </a:t>
            </a:r>
            <a:endParaRPr kumimoji="0" lang="en-US" sz="54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00FF00"/>
                </a:solidFill>
                <a:effectLst/>
                <a:uLnTx/>
                <a:uFillTx/>
                <a:latin typeface="Calibri" panose="020F0502020204030204"/>
                <a:ea typeface="+mn-ea"/>
                <a:cs typeface="+mn-cs"/>
              </a:rPr>
              <a:t>What </a:t>
            </a:r>
            <a:r>
              <a:rPr kumimoji="0" lang="en-US" sz="5400" b="1" i="0" u="none" strike="noStrike" kern="1200" cap="none" spc="0" normalizeH="0" baseline="0" noProof="0" dirty="0">
                <a:ln>
                  <a:noFill/>
                </a:ln>
                <a:solidFill>
                  <a:srgbClr val="00FF00"/>
                </a:solidFill>
                <a:effectLst/>
                <a:uLnTx/>
                <a:uFillTx/>
                <a:latin typeface="Calibri" panose="020F0502020204030204"/>
                <a:ea typeface="+mn-ea"/>
                <a:cs typeface="+mn-cs"/>
              </a:rPr>
              <a:t>do the heads represent? </a:t>
            </a:r>
            <a:endParaRPr kumimoji="0" lang="en-US" sz="5400" b="1" i="0" u="none" strike="noStrike" kern="1200" cap="none" spc="0" normalizeH="0" baseline="0" noProof="0" dirty="0" smtClean="0">
              <a:ln>
                <a:noFill/>
              </a:ln>
              <a:solidFill>
                <a:srgbClr val="00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002060"/>
                </a:solidFill>
                <a:effectLst/>
                <a:uLnTx/>
                <a:uFillTx/>
                <a:latin typeface="Calibri" panose="020F0502020204030204"/>
                <a:ea typeface="+mn-ea"/>
                <a:cs typeface="+mn-cs"/>
              </a:rPr>
              <a:t>What </a:t>
            </a:r>
            <a:r>
              <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rPr>
              <a:t>do the four wings represent</a:t>
            </a:r>
            <a:r>
              <a:rPr kumimoji="0" lang="en-US" sz="5400" b="1" i="0" u="none" strike="noStrike" kern="1200" cap="none" spc="0" normalizeH="0" baseline="0" noProof="0" dirty="0" smtClean="0">
                <a:ln>
                  <a:noFill/>
                </a:ln>
                <a:solidFill>
                  <a:srgbClr val="002060"/>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6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iterate type="lt">
                                    <p:tmPct val="10000"/>
                                  </p:iterate>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22910" y="428298"/>
            <a:ext cx="11418570"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srgbClr val="CCFF33"/>
                </a:solidFill>
                <a:effectLst/>
                <a:uLnTx/>
                <a:uFillTx/>
                <a:latin typeface="Calibri" panose="020F0502020204030204"/>
                <a:ea typeface="+mn-ea"/>
                <a:cs typeface="+mn-cs"/>
              </a:rPr>
              <a:t>Answer: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srgbClr val="FF6600"/>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The four heads represent the four kingdoms into which the empire of Alexander the Great was divided when he died. The four generals who headed these areas were: </a:t>
            </a:r>
            <a:r>
              <a:rPr kumimoji="0" lang="en-US" sz="4400" b="1" i="0" u="none" strike="noStrike" kern="1200" cap="none" spc="0" normalizeH="0" baseline="0" noProof="0" dirty="0" err="1">
                <a:ln>
                  <a:noFill/>
                </a:ln>
                <a:solidFill>
                  <a:srgbClr val="CCFF33"/>
                </a:solidFill>
                <a:effectLst/>
                <a:uLnTx/>
                <a:uFillTx/>
                <a:latin typeface="Calibri" panose="020F0502020204030204"/>
                <a:ea typeface="+mn-ea"/>
                <a:cs typeface="+mn-cs"/>
              </a:rPr>
              <a:t>Cassander</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 Lysimachus, Ptolemy, and </a:t>
            </a:r>
            <a:r>
              <a:rPr kumimoji="0" lang="en-US" sz="4400" b="1" i="0" u="none" strike="noStrike" kern="1200" cap="none" spc="0" normalizeH="0" baseline="0" noProof="0" dirty="0" err="1">
                <a:ln>
                  <a:noFill/>
                </a:ln>
                <a:solidFill>
                  <a:srgbClr val="CCFF33"/>
                </a:solidFill>
                <a:effectLst/>
                <a:uLnTx/>
                <a:uFillTx/>
                <a:latin typeface="Calibri" panose="020F0502020204030204"/>
                <a:ea typeface="+mn-ea"/>
                <a:cs typeface="+mn-cs"/>
              </a:rPr>
              <a:t>Seleucus</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 The four wings (instead of two like the lion) represent super-speed, which was true of Alexander's conquests (</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hlinkClick r:id="rId3"/>
              </a:rPr>
              <a:t>Jeremiah 4:11-13</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a:t>
            </a:r>
            <a:r>
              <a:rPr kumimoji="0" lang="en-US" sz="4400" b="1" i="0" u="none" strike="noStrike" kern="1200" cap="none" spc="0" normalizeH="0" baseline="0" noProof="0" dirty="0">
                <a:ln>
                  <a:noFill/>
                </a:ln>
                <a:solidFill>
                  <a:srgbClr val="FF66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4460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098" name="Picture 2" descr="The world empire of Rome is symbolized by the monster beast of Daniel chapter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229234"/>
            <a:ext cx="5491100" cy="61487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23660" y="1101316"/>
            <a:ext cx="5074920"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CFF33"/>
                </a:solidFill>
                <a:effectLst/>
                <a:uLnTx/>
                <a:uFillTx/>
                <a:latin typeface="Calibri" panose="020F0502020204030204"/>
                <a:ea typeface="+mn-ea"/>
                <a:cs typeface="+mn-cs"/>
              </a:rPr>
              <a:t>The Roman empire, the fourth world kingdom, is represented by a horrible monster with iron teeth and 10 horns (Daniel 7:7). </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53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525780" y="2911525"/>
            <a:ext cx="110871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Answer:  </a:t>
            </a:r>
            <a:r>
              <a:rPr kumimoji="0" lang="en-US" sz="4800" b="1" i="0" u="none" strike="noStrike" kern="1200" cap="none" spc="0" normalizeH="0" baseline="0" noProof="0" dirty="0">
                <a:ln>
                  <a:noFill/>
                </a:ln>
                <a:solidFill>
                  <a:srgbClr val="CCFFCC"/>
                </a:solidFill>
                <a:effectLst/>
                <a:uLnTx/>
                <a:uFillTx/>
                <a:latin typeface="Calibri" panose="020F0502020204030204"/>
                <a:ea typeface="+mn-ea"/>
                <a:cs typeface="+mn-cs"/>
              </a:rPr>
              <a:t> The 10 horns represent the 10 kings or kingdoms into which pagan Rome was eventually split (</a:t>
            </a: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Daniel 7:24</a:t>
            </a:r>
            <a:r>
              <a:rPr kumimoji="0" lang="en-US" sz="4800" b="1" i="0" u="none" strike="noStrike" kern="1200" cap="none" spc="0" normalizeH="0" baseline="0" noProof="0" dirty="0">
                <a:ln>
                  <a:noFill/>
                </a:ln>
                <a:solidFill>
                  <a:srgbClr val="CCFFCC"/>
                </a:solidFill>
                <a:effectLst/>
                <a:uLnTx/>
                <a:uFillTx/>
                <a:latin typeface="Calibri" panose="020F0502020204030204"/>
                <a:ea typeface="+mn-ea"/>
                <a:cs typeface="+mn-cs"/>
              </a:rPr>
              <a:t>). </a:t>
            </a:r>
          </a:p>
        </p:txBody>
      </p:sp>
      <p:sp>
        <p:nvSpPr>
          <p:cNvPr id="3" name="Rectangle 2"/>
          <p:cNvSpPr/>
          <p:nvPr/>
        </p:nvSpPr>
        <p:spPr>
          <a:xfrm>
            <a:off x="834390" y="1266944"/>
            <a:ext cx="1068117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What do the horns represent?</a:t>
            </a:r>
            <a:endPar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8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85750" y="3116640"/>
            <a:ext cx="11304270"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Seven of those 10 tribes developed into the countries of modern Western Europe, while three were uprooted and destroyed. </a:t>
            </a:r>
          </a:p>
        </p:txBody>
      </p:sp>
      <p:sp>
        <p:nvSpPr>
          <p:cNvPr id="3" name="Rectangle 2"/>
          <p:cNvSpPr/>
          <p:nvPr/>
        </p:nvSpPr>
        <p:spPr>
          <a:xfrm>
            <a:off x="388620" y="450056"/>
            <a:ext cx="11292840"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(These 10 kingdoms are the same as the 10 toes of the image described in </a:t>
            </a:r>
            <a:r>
              <a:rPr kumimoji="0" lang="en-US" sz="4000" b="1" i="0" u="sng" strike="noStrike" kern="1200" cap="none" spc="0" normalizeH="0" baseline="0" noProof="0" dirty="0">
                <a:ln>
                  <a:noFill/>
                </a:ln>
                <a:solidFill>
                  <a:srgbClr val="FFFF00"/>
                </a:solidFill>
                <a:effectLst/>
                <a:uLnTx/>
                <a:uFillTx/>
                <a:latin typeface="Calibri" panose="020F0502020204030204"/>
                <a:ea typeface="+mn-ea"/>
                <a:cs typeface="+mn-cs"/>
              </a:rPr>
              <a:t>Daniel 2:41-44</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Roving barbarian tribes swept in upon the Roman empire and carved out land areas for their people. </a:t>
            </a:r>
            <a:b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05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4370" y="285750"/>
            <a:ext cx="10869930" cy="6247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BELOVED THESE STUDIES ARE ALL IN BIBLICAL FORMAT FOR ANYONE TO STUDY.  SCRIPTURAL BACKING IS NECESSARY FOR ANY STUDY IN ANY TOPIC TO BE SPOKEN ON!  YOU ARE  FREE TO USE YOUR OWN JUDGMENT THEREFORE I URGE YOU TO DO A COMPLETE STUDY OR AT LEAST COMPARE THESE TEACHINGS AT HOME FOR YOUR SELF.  I PRAY THE ILLUMINATION OF THE SPIRIT OF GOD BE BEHIND OUR STUDY TIME AND YOURS AT HOME THAT WE MAY BE OF THE SAME MIND!</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40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31520" y="457200"/>
            <a:ext cx="1027557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Calibri" panose="020F0502020204030204"/>
                <a:ea typeface="+mn-ea"/>
                <a:cs typeface="+mn-cs"/>
              </a:rPr>
              <a:t>OF THE 10 NATIONS THAT ROME WAS DIVIDED INTO 3 OF THEM WERE UPROOTED AND DESTROYED…ONLY 7 REMAIN….</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p:cNvSpPr txBox="1"/>
          <p:nvPr/>
        </p:nvSpPr>
        <p:spPr>
          <a:xfrm>
            <a:off x="2354580" y="2333685"/>
            <a:ext cx="10424160"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SPAIN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ENGLAND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FRANCE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GERMANY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SWITZERLAND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ITALY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PORTUGAL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6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9" fill="hold" nodeType="with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9" fill="hold" nodeType="with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7" presetID="2" presetClass="entr" presetSubtype="9" fill="hold" nodeType="withEffect">
                                  <p:stCondLst>
                                    <p:cond delay="0"/>
                                  </p:stCondLst>
                                  <p:iterate type="lt">
                                    <p:tmPct val="10000"/>
                                  </p:iterate>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0-#ppt_h/2"/>
                                          </p:val>
                                        </p:tav>
                                        <p:tav tm="100000">
                                          <p:val>
                                            <p:strVal val="#ppt_y"/>
                                          </p:val>
                                        </p:tav>
                                      </p:tavLst>
                                    </p:anim>
                                  </p:childTnLst>
                                </p:cTn>
                              </p:par>
                              <p:par>
                                <p:cTn id="31" presetID="2" presetClass="entr" presetSubtype="9" fill="hold" nodeType="withEffect">
                                  <p:stCondLst>
                                    <p:cond delay="0"/>
                                  </p:stCondLst>
                                  <p:iterate type="lt">
                                    <p:tmPct val="10000"/>
                                  </p:iterate>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stCondLst>
                                    <p:cond delay="0"/>
                                  </p:stCondLst>
                                  <p:iterate type="lt">
                                    <p:tmPct val="10000"/>
                                  </p:iterate>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943" y="138112"/>
            <a:ext cx="8979217" cy="5072774"/>
          </a:xfrm>
          <a:prstGeom prst="rect">
            <a:avLst/>
          </a:prstGeom>
        </p:spPr>
      </p:pic>
      <p:sp>
        <p:nvSpPr>
          <p:cNvPr id="15" name="Rectangle 14"/>
          <p:cNvSpPr/>
          <p:nvPr/>
        </p:nvSpPr>
        <p:spPr>
          <a:xfrm>
            <a:off x="2990641" y="5528163"/>
            <a:ext cx="642767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In the Daniel 7 prophecy, what happens next?</a:t>
            </a:r>
          </a:p>
        </p:txBody>
      </p:sp>
    </p:spTree>
    <p:extLst>
      <p:ext uri="{BB962C8B-B14F-4D97-AF65-F5344CB8AC3E}">
        <p14:creationId xmlns:p14="http://schemas.microsoft.com/office/powerpoint/2010/main" val="13133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iterate type="lt">
                                    <p:tmPct val="10000"/>
                                  </p:iterate>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94310" y="1838534"/>
            <a:ext cx="1178433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CFFCC"/>
                </a:solidFill>
                <a:effectLst/>
                <a:uLnTx/>
                <a:uFillTx/>
                <a:latin typeface="Calibri" panose="020F0502020204030204"/>
                <a:ea typeface="+mn-ea"/>
                <a:cs typeface="+mn-cs"/>
              </a:rPr>
              <a:t>"I considered the horns, and, behold, there came up among them another little horn, before whom there were three of the first horns plucked up by the roots: and, behold, in this horn were eyes like the eyes of man, and a mouth speaking great things." Daniel 7:8.</a:t>
            </a:r>
          </a:p>
        </p:txBody>
      </p:sp>
      <p:sp>
        <p:nvSpPr>
          <p:cNvPr id="3" name="TextBox 2"/>
          <p:cNvSpPr txBox="1"/>
          <p:nvPr/>
        </p:nvSpPr>
        <p:spPr>
          <a:xfrm>
            <a:off x="2057400" y="742950"/>
            <a:ext cx="882396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FF"/>
                </a:solidFill>
                <a:effectLst/>
                <a:uLnTx/>
                <a:uFillTx/>
                <a:latin typeface="Calibri" panose="020F0502020204030204"/>
                <a:ea typeface="+mn-ea"/>
                <a:cs typeface="+mn-cs"/>
              </a:rPr>
              <a:t>HERE’S HOW DANIEL WROTE IT……..</a:t>
            </a:r>
            <a:endParaRPr kumimoji="0" lang="en-US" sz="44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8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05114" y="0"/>
            <a:ext cx="11482086" cy="58785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CCFFCC"/>
                </a:solidFill>
                <a:effectLst/>
                <a:uLnTx/>
                <a:uFillTx/>
                <a:latin typeface="Calibri" panose="020F0502020204030204"/>
                <a:ea typeface="+mn-ea"/>
                <a:cs typeface="+mn-cs"/>
              </a:rPr>
              <a:t>Answer: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4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rPr>
              <a:t>The </a:t>
            </a: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"little horn" power appears next. We must identify it carefully because God takes more space describing it than the other four kingdoms combined. </a:t>
            </a:r>
            <a:endPar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66CCFF"/>
                </a:solidFill>
                <a:effectLst/>
                <a:uLnTx/>
                <a:uFillTx/>
                <a:latin typeface="Calibri" panose="020F0502020204030204"/>
                <a:ea typeface="+mn-ea"/>
                <a:cs typeface="+mn-cs"/>
              </a:rPr>
              <a:t>Why</a:t>
            </a:r>
            <a:r>
              <a:rPr kumimoji="0" lang="en-US" sz="4000" b="1" i="0" u="none" strike="noStrike" kern="1200" cap="none" spc="0" normalizeH="0" baseline="0" noProof="0" dirty="0">
                <a:ln>
                  <a:noFill/>
                </a:ln>
                <a:solidFill>
                  <a:srgbClr val="66CCFF"/>
                </a:solidFill>
                <a:effectLst/>
                <a:uLnTx/>
                <a:uFillTx/>
                <a:latin typeface="Calibri" panose="020F0502020204030204"/>
                <a:ea typeface="+mn-ea"/>
                <a:cs typeface="+mn-cs"/>
              </a:rPr>
              <a:t>?</a:t>
            </a: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 Because the biblical characteristics identify it as the Antichrist of prophecy and history</a:t>
            </a:r>
            <a:r>
              <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rPr>
              <a:t>. Beloved there is no room for error or mistake </a:t>
            </a: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in making this identification.</a:t>
            </a:r>
          </a:p>
        </p:txBody>
      </p:sp>
    </p:spTree>
    <p:extLst>
      <p:ext uri="{BB962C8B-B14F-4D97-AF65-F5344CB8AC3E}">
        <p14:creationId xmlns:p14="http://schemas.microsoft.com/office/powerpoint/2010/main" val="15166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iterate type="lt">
                                    <p:tmPct val="10000"/>
                                  </p:iterate>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iterate type="lt">
                                    <p:tmPct val="10000"/>
                                  </p:iterate>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 y="29044"/>
            <a:ext cx="5646420" cy="5593908"/>
          </a:xfrm>
          <a:prstGeom prst="rect">
            <a:avLst/>
          </a:prstGeom>
        </p:spPr>
      </p:pic>
      <p:sp>
        <p:nvSpPr>
          <p:cNvPr id="5" name="Rectangle 4"/>
          <p:cNvSpPr/>
          <p:nvPr/>
        </p:nvSpPr>
        <p:spPr>
          <a:xfrm>
            <a:off x="440055" y="5713504"/>
            <a:ext cx="11658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Are there clear </a:t>
            </a: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biblical points </a:t>
            </a: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of </a:t>
            </a: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identification</a:t>
            </a: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7" name="Rectangle 6"/>
          <p:cNvSpPr/>
          <p:nvPr/>
        </p:nvSpPr>
        <p:spPr>
          <a:xfrm>
            <a:off x="6572250" y="1300807"/>
            <a:ext cx="540639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00"/>
                </a:solidFill>
                <a:effectLst/>
                <a:uLnTx/>
                <a:uFillTx/>
                <a:latin typeface="Calibri" panose="020F0502020204030204"/>
                <a:ea typeface="+mn-ea"/>
                <a:cs typeface="+mn-cs"/>
              </a:rPr>
              <a:t>The Bible says Antichrist would persecute God's people</a:t>
            </a:r>
            <a:r>
              <a:rPr kumimoji="0" lang="en-US" sz="2800" b="1" i="0" u="none" strike="noStrike" kern="1200" cap="none" spc="0" normalizeH="0" baseline="0" noProof="0" dirty="0">
                <a:ln>
                  <a:noFill/>
                </a:ln>
                <a:solidFill>
                  <a:srgbClr val="00FF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95165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iterate type="lt">
                                    <p:tmPct val="10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93227" y="420054"/>
            <a:ext cx="11898773" cy="58169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00"/>
                </a:solidFill>
                <a:effectLst/>
                <a:uLnTx/>
                <a:uFillTx/>
                <a:latin typeface="Calibri" panose="020F0502020204030204"/>
                <a:ea typeface="+mn-ea"/>
                <a:cs typeface="+mn-cs"/>
              </a:rPr>
              <a:t>Answer:   </a:t>
            </a:r>
            <a:endParaRPr kumimoji="0" lang="en-US" sz="6600" b="1"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Calibri" panose="020F0502020204030204"/>
                <a:ea typeface="+mn-ea"/>
                <a:cs typeface="+mn-cs"/>
              </a:rPr>
              <a:t>Yes</a:t>
            </a:r>
            <a:r>
              <a:rPr kumimoji="0" lang="en-US" sz="4800" b="1" i="0" u="none" strike="noStrike" kern="1200" cap="none" spc="0" normalizeH="0" baseline="0" noProof="0" dirty="0">
                <a:ln>
                  <a:noFill/>
                </a:ln>
                <a:solidFill>
                  <a:srgbClr val="002060"/>
                </a:solidFill>
                <a:effectLst/>
                <a:uLnTx/>
                <a:uFillTx/>
                <a:latin typeface="Calibri" panose="020F0502020204030204"/>
                <a:ea typeface="+mn-ea"/>
                <a:cs typeface="+mn-cs"/>
              </a:rPr>
              <a:t>, God gives us nine characteristics </a:t>
            </a:r>
            <a:r>
              <a:rPr kumimoji="0" lang="en-US" sz="4800" b="1" i="0" u="none" strike="noStrike" kern="1200" cap="none" spc="0" normalizeH="0" baseline="0" noProof="0" dirty="0" smtClean="0">
                <a:ln>
                  <a:noFill/>
                </a:ln>
                <a:solidFill>
                  <a:srgbClr val="002060"/>
                </a:solidFill>
                <a:effectLst/>
                <a:uLnTx/>
                <a:uFillTx/>
                <a:latin typeface="Calibri" panose="020F0502020204030204"/>
                <a:ea typeface="+mn-ea"/>
                <a:cs typeface="+mn-cs"/>
              </a:rPr>
              <a:t>of the </a:t>
            </a:r>
            <a:r>
              <a:rPr kumimoji="0" lang="en-US" sz="4800" b="1" i="0" u="none" strike="noStrike" kern="1200" cap="none" spc="0" normalizeH="0" baseline="0" noProof="0" dirty="0">
                <a:ln>
                  <a:noFill/>
                </a:ln>
                <a:solidFill>
                  <a:srgbClr val="002060"/>
                </a:solidFill>
                <a:effectLst/>
                <a:uLnTx/>
                <a:uFillTx/>
                <a:latin typeface="Calibri" panose="020F0502020204030204"/>
                <a:ea typeface="+mn-ea"/>
                <a:cs typeface="+mn-cs"/>
              </a:rPr>
              <a:t>Antichrist in Daniel 7 so we can be certain of his identity. And even though some may find these truths from God's Word painful, we must be honest enough to accept them as His revealed will.</a:t>
            </a:r>
          </a:p>
        </p:txBody>
      </p:sp>
    </p:spTree>
    <p:extLst>
      <p:ext uri="{BB962C8B-B14F-4D97-AF65-F5344CB8AC3E}">
        <p14:creationId xmlns:p14="http://schemas.microsoft.com/office/powerpoint/2010/main" val="25294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43068" y="502721"/>
            <a:ext cx="11667281"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A. The "little horn" or kingdom "came up among them </a:t>
            </a:r>
            <a:r>
              <a:rPr kumimoji="0" lang="en-US" sz="3600" b="1" i="0" u="none" strike="noStrike" kern="1200" cap="none" spc="0" normalizeH="0" baseline="0" noProof="0" dirty="0" err="1">
                <a:ln>
                  <a:noFill/>
                </a:ln>
                <a:solidFill>
                  <a:srgbClr val="FFC000"/>
                </a:solidFill>
                <a:effectLst/>
                <a:uLnTx/>
                <a:uFillTx/>
                <a:latin typeface="Calibri" panose="020F0502020204030204"/>
                <a:ea typeface="+mn-ea"/>
                <a:cs typeface="+mn-cs"/>
              </a:rPr>
              <a:t>being"the</a:t>
            </a: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 10 horns which were the kingdoms of Western Europe (Daniel 7:8). </a:t>
            </a:r>
            <a:r>
              <a:rPr kumimoji="0" lang="en-US" sz="3600" b="1" i="0" u="sng" strike="noStrike" kern="1200" cap="none" spc="0" normalizeH="0" baseline="0" noProof="0" dirty="0">
                <a:ln>
                  <a:noFill/>
                </a:ln>
                <a:solidFill>
                  <a:srgbClr val="00FF00"/>
                </a:solidFill>
                <a:effectLst/>
                <a:uLnTx/>
                <a:uFillTx/>
                <a:latin typeface="Calibri" panose="020F0502020204030204"/>
                <a:ea typeface="+mn-ea"/>
                <a:cs typeface="+mn-cs"/>
              </a:rPr>
              <a:t>So it would be a little kingdom somewhere in Western Europe.</a:t>
            </a:r>
            <a:br>
              <a:rPr kumimoji="0" lang="en-US" sz="3600" b="1" i="0" u="sng" strike="noStrike" kern="1200" cap="none" spc="0" normalizeH="0" baseline="0" noProof="0" dirty="0">
                <a:ln>
                  <a:noFill/>
                </a:ln>
                <a:solidFill>
                  <a:srgbClr val="00FF00"/>
                </a:solidFill>
                <a:effectLst/>
                <a:uLnTx/>
                <a:uFillTx/>
                <a:latin typeface="Calibri" panose="020F0502020204030204"/>
                <a:ea typeface="+mn-ea"/>
                <a:cs typeface="+mn-cs"/>
              </a:rPr>
            </a:br>
            <a:endParaRPr kumimoji="0" lang="en-US" sz="3600" b="0" i="0" u="sng"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4" name="Rectangle 3"/>
          <p:cNvSpPr/>
          <p:nvPr/>
        </p:nvSpPr>
        <p:spPr>
          <a:xfrm>
            <a:off x="243068" y="3137696"/>
            <a:ext cx="10702723"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2060"/>
                </a:solidFill>
                <a:effectLst/>
                <a:uLnTx/>
                <a:uFillTx/>
                <a:latin typeface="Calibri" panose="020F0502020204030204"/>
                <a:ea typeface="+mn-ea"/>
                <a:cs typeface="+mn-cs"/>
              </a:rPr>
              <a:t>B. It would have a man at its head who could speak for it (Daniel 7:8).</a:t>
            </a:r>
            <a:br>
              <a:rPr kumimoji="0" lang="en-US" sz="3600" b="1" i="0" u="none" strike="noStrike" kern="1200" cap="none" spc="0" normalizeH="0" baseline="0" noProof="0" dirty="0" smtClean="0">
                <a:ln>
                  <a:noFill/>
                </a:ln>
                <a:solidFill>
                  <a:srgbClr val="002060"/>
                </a:solidFill>
                <a:effectLst/>
                <a:uLnTx/>
                <a:uFillTx/>
                <a:latin typeface="Calibri" panose="020F0502020204030204"/>
                <a:ea typeface="+mn-ea"/>
                <a:cs typeface="+mn-cs"/>
              </a:rPr>
            </a:b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243068" y="5177703"/>
            <a:ext cx="1166728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rPr>
              <a:t>C. It would pluck up or uproot three kingdoms (Daniel 7:8).</a:t>
            </a:r>
            <a:br>
              <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rPr>
            </a:br>
            <a:endPar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36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40030" y="581896"/>
            <a:ext cx="11327129"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ED7D31">
                    <a:lumMod val="20000"/>
                    <a:lumOff val="80000"/>
                  </a:srgbClr>
                </a:solidFill>
                <a:effectLst/>
                <a:uLnTx/>
                <a:uFillTx/>
                <a:latin typeface="Calibri" panose="020F0502020204030204"/>
                <a:ea typeface="+mn-ea"/>
                <a:cs typeface="+mn-cs"/>
              </a:rPr>
              <a:t>D. It would be "diverse" or different from the other 10 kingdoms (Daniel 7:24).</a:t>
            </a:r>
            <a:br>
              <a:rPr kumimoji="0" lang="en-US" sz="3600" b="1" i="0" u="none" strike="noStrike" kern="1200" cap="none" spc="0" normalizeH="0" baseline="0" noProof="0" dirty="0" smtClean="0">
                <a:ln>
                  <a:noFill/>
                </a:ln>
                <a:solidFill>
                  <a:srgbClr val="ED7D31">
                    <a:lumMod val="20000"/>
                    <a:lumOff val="80000"/>
                  </a:srgbClr>
                </a:solidFill>
                <a:effectLst/>
                <a:uLnTx/>
                <a:uFillTx/>
                <a:latin typeface="Calibri" panose="020F0502020204030204"/>
                <a:ea typeface="+mn-ea"/>
                <a:cs typeface="+mn-cs"/>
              </a:rPr>
            </a:b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240030" y="2336222"/>
            <a:ext cx="1168146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D7D31">
                    <a:lumMod val="50000"/>
                  </a:srgbClr>
                </a:solidFill>
                <a:effectLst/>
                <a:uLnTx/>
                <a:uFillTx/>
                <a:latin typeface="Calibri" panose="020F0502020204030204"/>
                <a:ea typeface="+mn-ea"/>
                <a:cs typeface="+mn-cs"/>
              </a:rPr>
              <a:t>E. It would make war with and </a:t>
            </a:r>
            <a:r>
              <a:rPr kumimoji="0" lang="en-US" sz="4000" b="1" i="0" u="sng" strike="noStrike" kern="1200" cap="none" spc="0" normalizeH="0" baseline="0" noProof="0" dirty="0" smtClean="0">
                <a:ln>
                  <a:noFill/>
                </a:ln>
                <a:solidFill>
                  <a:srgbClr val="ED7D31">
                    <a:lumMod val="50000"/>
                  </a:srgbClr>
                </a:solidFill>
                <a:effectLst/>
                <a:uLnTx/>
                <a:uFillTx/>
                <a:latin typeface="Calibri" panose="020F0502020204030204"/>
                <a:ea typeface="+mn-ea"/>
                <a:cs typeface="+mn-cs"/>
              </a:rPr>
              <a:t>"wear out</a:t>
            </a:r>
            <a:r>
              <a:rPr kumimoji="0" lang="en-US" sz="4000" b="1" i="0" u="none" strike="noStrike" kern="1200" cap="none" spc="0" normalizeH="0" baseline="0" noProof="0" dirty="0" smtClean="0">
                <a:ln>
                  <a:noFill/>
                </a:ln>
                <a:solidFill>
                  <a:srgbClr val="ED7D31">
                    <a:lumMod val="50000"/>
                  </a:srgbClr>
                </a:solidFill>
                <a:effectLst/>
                <a:uLnTx/>
                <a:uFillTx/>
                <a:latin typeface="Calibri" panose="020F0502020204030204"/>
                <a:ea typeface="+mn-ea"/>
                <a:cs typeface="+mn-cs"/>
              </a:rPr>
              <a:t>" or persecute the saints (Daniel 7:21, 25).</a:t>
            </a:r>
            <a:br>
              <a:rPr kumimoji="0" lang="en-US" sz="4000" b="1" i="0" u="none" strike="noStrike" kern="1200" cap="none" spc="0" normalizeH="0" baseline="0" noProof="0" dirty="0" smtClean="0">
                <a:ln>
                  <a:noFill/>
                </a:ln>
                <a:solidFill>
                  <a:srgbClr val="ED7D31">
                    <a:lumMod val="50000"/>
                  </a:srgbClr>
                </a:solidFill>
                <a:effectLst/>
                <a:uLnTx/>
                <a:uFillTx/>
                <a:latin typeface="Calibri" panose="020F0502020204030204"/>
                <a:ea typeface="+mn-ea"/>
                <a:cs typeface="+mn-cs"/>
              </a:rPr>
            </a:b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240030" y="4647545"/>
            <a:ext cx="1145286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F. It would emerge from the pagan Roman empire, the fourth world kingdom (Daniel 7:7, 8).</a:t>
            </a:r>
            <a:b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br>
            <a:endPar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4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49023" y="4919008"/>
            <a:ext cx="1195578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libri" panose="020F0502020204030204"/>
                <a:ea typeface="+mn-ea"/>
                <a:cs typeface="+mn-cs"/>
              </a:rPr>
              <a:t>I</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It would "think to change times and laws." </a:t>
            </a:r>
            <a:r>
              <a:rPr kumimoji="0" lang="en-US" sz="4000" b="1" i="0" u="none" strike="noStrike" kern="1200" cap="none" spc="0" normalizeH="0" baseline="0" noProof="0" dirty="0" err="1" smtClean="0">
                <a:ln>
                  <a:noFill/>
                </a:ln>
                <a:solidFill>
                  <a:srgbClr val="C00000"/>
                </a:solidFill>
                <a:effectLst/>
                <a:uLnTx/>
                <a:uFillTx/>
                <a:latin typeface="Calibri" panose="020F0502020204030204"/>
                <a:ea typeface="+mn-ea"/>
                <a:cs typeface="+mn-cs"/>
              </a:rPr>
              <a:t>DanieL</a:t>
            </a:r>
            <a:r>
              <a:rPr kumimoji="0" lang="en-US" sz="4000" b="1"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7:25.</a:t>
            </a:r>
            <a:b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br>
            <a:endPar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 name="Rectangle 2"/>
          <p:cNvSpPr/>
          <p:nvPr/>
        </p:nvSpPr>
        <p:spPr>
          <a:xfrm>
            <a:off x="489995" y="328705"/>
            <a:ext cx="10864770"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G. God's people (the saints) would "be given into his hand" for "</a:t>
            </a:r>
            <a:r>
              <a:rPr kumimoji="0" lang="en-US" sz="3600" b="1" i="0" u="sng" strike="noStrike" kern="1200" cap="none" spc="0" normalizeH="0" baseline="0" noProof="0" dirty="0">
                <a:ln>
                  <a:noFill/>
                </a:ln>
                <a:solidFill>
                  <a:srgbClr val="0000FF"/>
                </a:solidFill>
                <a:effectLst/>
                <a:uLnTx/>
                <a:uFillTx/>
                <a:latin typeface="Calibri" panose="020F0502020204030204"/>
                <a:ea typeface="+mn-ea"/>
                <a:cs typeface="+mn-cs"/>
              </a:rPr>
              <a:t>a time and times and the dividing of time</a:t>
            </a: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 (Daniel 7:25</a:t>
            </a: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a:t>
            </a:r>
            <a:r>
              <a:rPr kumimoji="0" lang="en-US" sz="3600" b="1" i="0" u="none" strike="noStrike" kern="1200" cap="none" spc="0" normalizeH="0" baseline="0" noProof="0" dirty="0" smtClean="0">
                <a:ln>
                  <a:noFill/>
                </a:ln>
                <a:solidFill>
                  <a:srgbClr val="0000FF"/>
                </a:solidFill>
                <a:effectLst/>
                <a:uLnTx/>
                <a:uFillTx/>
                <a:latin typeface="Calibri" panose="020F0502020204030204"/>
                <a:ea typeface="+mn-ea"/>
                <a:cs typeface="+mn-cs"/>
              </a:rPr>
              <a:t> (TO BE EXPLAINED LATER)</a:t>
            </a:r>
            <a:r>
              <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rPr>
              <a:t/>
            </a:r>
            <a:br>
              <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351099" y="2273250"/>
            <a:ext cx="10367058"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CC66"/>
                </a:solidFill>
                <a:effectLst/>
                <a:uLnTx/>
                <a:uFillTx/>
                <a:latin typeface="Calibri" panose="020F0502020204030204"/>
                <a:ea typeface="+mn-ea"/>
                <a:cs typeface="+mn-cs"/>
              </a:rPr>
              <a:t>H. It would "speak great words against" or blaspheme God (Daniel 7:25). In Revelation 13:5, the Bible says the same power speaks "great things and blasphemies."</a:t>
            </a:r>
            <a:br>
              <a:rPr kumimoji="0" lang="en-US" sz="3600" b="1" i="0" u="none" strike="noStrike" kern="1200" cap="none" spc="0" normalizeH="0" baseline="0" noProof="0" dirty="0">
                <a:ln>
                  <a:noFill/>
                </a:ln>
                <a:solidFill>
                  <a:srgbClr val="00CC66"/>
                </a:solidFill>
                <a:effectLst/>
                <a:uLnTx/>
                <a:uFillTx/>
                <a:latin typeface="Calibri" panose="020F0502020204030204"/>
                <a:ea typeface="+mn-ea"/>
                <a:cs typeface="+mn-cs"/>
              </a:rPr>
            </a:b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56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iterate type="lt">
                                    <p:tmPct val="10000"/>
                                  </p:iterate>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31470" y="468630"/>
            <a:ext cx="1146429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a:noFill/>
                </a:ln>
                <a:solidFill>
                  <a:srgbClr val="7030A0"/>
                </a:solidFill>
                <a:effectLst/>
                <a:uLnTx/>
                <a:uFillTx/>
                <a:latin typeface="Calibri" panose="020F0502020204030204"/>
                <a:ea typeface="+mn-ea"/>
                <a:cs typeface="+mn-cs"/>
              </a:rPr>
              <a:t>LETS TAKE A CLOSER LOOK  AT SOME OF THE MANIFESTATIONS OF THE ANTICHRIST SPIRIT ……..</a:t>
            </a:r>
            <a:endParaRPr kumimoji="0" lang="en-US" sz="32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p:cNvSpPr txBox="1"/>
          <p:nvPr/>
        </p:nvSpPr>
        <p:spPr>
          <a:xfrm>
            <a:off x="331470" y="2411730"/>
            <a:ext cx="113042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Calibri" panose="020F0502020204030204"/>
                <a:ea typeface="+mn-ea"/>
                <a:cs typeface="+mn-cs"/>
              </a:rPr>
              <a:t>1.  ATTEMPTS TO TAKE THE PLACE OF CHRIST…..</a:t>
            </a: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4" name="TextBox 3"/>
          <p:cNvSpPr txBox="1"/>
          <p:nvPr/>
        </p:nvSpPr>
        <p:spPr>
          <a:xfrm>
            <a:off x="331470" y="3714750"/>
            <a:ext cx="1167003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FF00"/>
                </a:solidFill>
                <a:effectLst/>
                <a:uLnTx/>
                <a:uFillTx/>
                <a:latin typeface="Calibri" panose="020F0502020204030204"/>
                <a:ea typeface="+mn-ea"/>
                <a:cs typeface="+mn-cs"/>
              </a:rPr>
              <a:t>2.  OPPOSES CHRIST IN MANY OF HIS ATTRIBUTES…..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FF00"/>
                </a:solidFill>
                <a:effectLst/>
                <a:uLnTx/>
                <a:uFillTx/>
                <a:latin typeface="Calibri" panose="020F0502020204030204"/>
                <a:ea typeface="+mn-ea"/>
                <a:cs typeface="+mn-cs"/>
              </a:rPr>
              <a:t>A. HIS DOCTRINE       B. HIS DIETY       C.   HIS HUMANITY     D. HIS VICTORY</a:t>
            </a:r>
            <a:endParaRPr kumimoji="0" lang="en-US" sz="28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5" name="TextBox 4"/>
          <p:cNvSpPr txBox="1"/>
          <p:nvPr/>
        </p:nvSpPr>
        <p:spPr>
          <a:xfrm>
            <a:off x="291465" y="5269230"/>
            <a:ext cx="113842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3.  SUBSTITUTES OTHER METHODS OF ATONING FOR SIN AND FOR FINDING ACCEPTANCE FROM GOD!</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1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iterate type="lt">
                                    <p:tmPct val="10000"/>
                                  </p:iterate>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solidFill>
            <a:srgbClr val="002060"/>
          </a:solidFill>
          <a:effectLst>
            <a:glow rad="228600">
              <a:schemeClr val="accent4">
                <a:satMod val="175000"/>
                <a:alpha val="40000"/>
              </a:schemeClr>
            </a:glow>
          </a:effectLst>
        </p:spPr>
        <p:txBody>
          <a:bodyPr>
            <a:normAutofit fontScale="90000"/>
          </a:bodyPr>
          <a:lstStyle/>
          <a:p>
            <a:pPr marL="0" marR="0">
              <a:spcBef>
                <a:spcPts val="0"/>
              </a:spcBef>
              <a:spcAft>
                <a:spcPts val="0"/>
              </a:spcAft>
            </a:pPr>
            <a:r>
              <a:rPr lang="en-US" b="1" u="sng" dirty="0" smtClean="0">
                <a:solidFill>
                  <a:srgbClr val="FF0000"/>
                </a:solidFill>
                <a:effectLst/>
                <a:latin typeface="Times New Roman" panose="02020603050405020304" pitchFamily="18" charset="0"/>
                <a:ea typeface="SimSun" panose="02010600030101010101" pitchFamily="2" charset="-122"/>
              </a:rPr>
              <a:t>HOW TO DEAL WITH THE STRONGMAN</a:t>
            </a:r>
            <a:r>
              <a:rPr lang="en-US" sz="4800" dirty="0" smtClean="0">
                <a:effectLst/>
                <a:latin typeface="Times New Roman" panose="02020603050405020304" pitchFamily="18" charset="0"/>
                <a:ea typeface="SimSun" panose="02010600030101010101" pitchFamily="2" charset="-122"/>
              </a:rPr>
              <a:t/>
            </a:r>
            <a:br>
              <a:rPr lang="en-US" sz="4800" dirty="0" smtClean="0">
                <a:effectLst/>
                <a:latin typeface="Times New Roman" panose="02020603050405020304" pitchFamily="18" charset="0"/>
                <a:ea typeface="SimSun" panose="02010600030101010101" pitchFamily="2" charset="-122"/>
              </a:rPr>
            </a:br>
            <a:r>
              <a:rPr lang="en-US" sz="4800" b="1" u="sng" dirty="0" smtClean="0">
                <a:solidFill>
                  <a:srgbClr val="FF0000"/>
                </a:solidFill>
                <a:effectLst/>
                <a:latin typeface="Times New Roman" panose="02020603050405020304" pitchFamily="18" charset="0"/>
                <a:ea typeface="SimSun" panose="02010600030101010101" pitchFamily="2" charset="-122"/>
              </a:rPr>
              <a:t>Part 10</a:t>
            </a:r>
            <a:endParaRPr lang="en-US" b="1" u="sng" dirty="0">
              <a:solidFill>
                <a:srgbClr val="FF0000"/>
              </a:solidFill>
            </a:endParaRPr>
          </a:p>
        </p:txBody>
      </p:sp>
      <p:sp>
        <p:nvSpPr>
          <p:cNvPr id="3" name="Subtitle 2"/>
          <p:cNvSpPr>
            <a:spLocks noGrp="1"/>
          </p:cNvSpPr>
          <p:nvPr>
            <p:ph type="subTitle" idx="1"/>
          </p:nvPr>
        </p:nvSpPr>
        <p:spPr>
          <a:xfrm>
            <a:off x="1524000" y="4031085"/>
            <a:ext cx="9144000" cy="1666102"/>
          </a:xfrm>
        </p:spPr>
        <p:txBody>
          <a:bodyPr>
            <a:noAutofit/>
          </a:bodyPr>
          <a:lstStyle/>
          <a:p>
            <a:r>
              <a:rPr lang="en-US" sz="4800" b="1" dirty="0" smtClean="0">
                <a:solidFill>
                  <a:srgbClr val="0000FF"/>
                </a:solidFill>
              </a:rPr>
              <a:t>CHALLENGING</a:t>
            </a:r>
          </a:p>
          <a:p>
            <a:r>
              <a:rPr lang="en-US" sz="4800" b="1" dirty="0" smtClean="0">
                <a:solidFill>
                  <a:srgbClr val="0000FF"/>
                </a:solidFill>
              </a:rPr>
              <a:t>SPIRITUAL</a:t>
            </a:r>
          </a:p>
          <a:p>
            <a:r>
              <a:rPr lang="en-US" sz="4800" b="1" dirty="0" smtClean="0">
                <a:solidFill>
                  <a:srgbClr val="0000FF"/>
                </a:solidFill>
              </a:rPr>
              <a:t>FORCES</a:t>
            </a:r>
            <a:endParaRPr lang="en-US" sz="4800" b="1" dirty="0">
              <a:solidFill>
                <a:srgbClr val="0000FF"/>
              </a:solidFill>
            </a:endParaRPr>
          </a:p>
        </p:txBody>
      </p:sp>
    </p:spTree>
    <p:extLst>
      <p:ext uri="{BB962C8B-B14F-4D97-AF65-F5344CB8AC3E}">
        <p14:creationId xmlns:p14="http://schemas.microsoft.com/office/powerpoint/2010/main" val="22310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par>
                          <p:cTn id="26" fill="hold">
                            <p:stCondLst>
                              <p:cond delay="2000"/>
                            </p:stCondLst>
                            <p:childTnLst>
                              <p:par>
                                <p:cTn id="27" presetID="26" presetClass="entr" presetSubtype="0" fill="hold"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80">
                                          <p:stCondLst>
                                            <p:cond delay="0"/>
                                          </p:stCondLst>
                                        </p:cTn>
                                        <p:tgtEl>
                                          <p:spTgt spid="3">
                                            <p:txEl>
                                              <p:pRg st="2" end="2"/>
                                            </p:txEl>
                                          </p:spTgt>
                                        </p:tgtEl>
                                      </p:cBhvr>
                                    </p:animEffect>
                                    <p:anim calcmode="lin" valueType="num">
                                      <p:cBhvr>
                                        <p:cTn id="4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2" end="2"/>
                                            </p:txEl>
                                          </p:spTgt>
                                        </p:tgtEl>
                                      </p:cBhvr>
                                      <p:to x="100000" y="60000"/>
                                    </p:animScale>
                                    <p:animScale>
                                      <p:cBhvr>
                                        <p:cTn id="52" dur="166" decel="50000">
                                          <p:stCondLst>
                                            <p:cond delay="676"/>
                                          </p:stCondLst>
                                        </p:cTn>
                                        <p:tgtEl>
                                          <p:spTgt spid="3">
                                            <p:txEl>
                                              <p:pRg st="2" end="2"/>
                                            </p:txEl>
                                          </p:spTgt>
                                        </p:tgtEl>
                                      </p:cBhvr>
                                      <p:to x="100000" y="100000"/>
                                    </p:animScale>
                                    <p:animScale>
                                      <p:cBhvr>
                                        <p:cTn id="53" dur="26">
                                          <p:stCondLst>
                                            <p:cond delay="1312"/>
                                          </p:stCondLst>
                                        </p:cTn>
                                        <p:tgtEl>
                                          <p:spTgt spid="3">
                                            <p:txEl>
                                              <p:pRg st="2" end="2"/>
                                            </p:txEl>
                                          </p:spTgt>
                                        </p:tgtEl>
                                      </p:cBhvr>
                                      <p:to x="100000" y="80000"/>
                                    </p:animScale>
                                    <p:animScale>
                                      <p:cBhvr>
                                        <p:cTn id="54" dur="166" decel="50000">
                                          <p:stCondLst>
                                            <p:cond delay="1338"/>
                                          </p:stCondLst>
                                        </p:cTn>
                                        <p:tgtEl>
                                          <p:spTgt spid="3">
                                            <p:txEl>
                                              <p:pRg st="2" end="2"/>
                                            </p:txEl>
                                          </p:spTgt>
                                        </p:tgtEl>
                                      </p:cBhvr>
                                      <p:to x="100000" y="100000"/>
                                    </p:animScale>
                                    <p:animScale>
                                      <p:cBhvr>
                                        <p:cTn id="55" dur="26">
                                          <p:stCondLst>
                                            <p:cond delay="1642"/>
                                          </p:stCondLst>
                                        </p:cTn>
                                        <p:tgtEl>
                                          <p:spTgt spid="3">
                                            <p:txEl>
                                              <p:pRg st="2" end="2"/>
                                            </p:txEl>
                                          </p:spTgt>
                                        </p:tgtEl>
                                      </p:cBhvr>
                                      <p:to x="100000" y="90000"/>
                                    </p:animScale>
                                    <p:animScale>
                                      <p:cBhvr>
                                        <p:cTn id="56" dur="166" decel="50000">
                                          <p:stCondLst>
                                            <p:cond delay="1668"/>
                                          </p:stCondLst>
                                        </p:cTn>
                                        <p:tgtEl>
                                          <p:spTgt spid="3">
                                            <p:txEl>
                                              <p:pRg st="2" end="2"/>
                                            </p:txEl>
                                          </p:spTgt>
                                        </p:tgtEl>
                                      </p:cBhvr>
                                      <p:to x="100000" y="100000"/>
                                    </p:animScale>
                                    <p:animScale>
                                      <p:cBhvr>
                                        <p:cTn id="57" dur="26">
                                          <p:stCondLst>
                                            <p:cond delay="1808"/>
                                          </p:stCondLst>
                                        </p:cTn>
                                        <p:tgtEl>
                                          <p:spTgt spid="3">
                                            <p:txEl>
                                              <p:pRg st="2" end="2"/>
                                            </p:txEl>
                                          </p:spTgt>
                                        </p:tgtEl>
                                      </p:cBhvr>
                                      <p:to x="100000" y="95000"/>
                                    </p:animScale>
                                    <p:animScale>
                                      <p:cBhvr>
                                        <p:cTn id="5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17220" y="400050"/>
            <a:ext cx="1134999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FF00"/>
                </a:solidFill>
                <a:effectLst/>
                <a:uLnTx/>
                <a:uFillTx/>
                <a:latin typeface="Calibri" panose="020F0502020204030204"/>
                <a:ea typeface="+mn-ea"/>
                <a:cs typeface="+mn-cs"/>
              </a:rPr>
              <a:t>4.   </a:t>
            </a: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CLAIMS AUTHORITY AND WOULD BIND PEOPLE TO EXACT CHURCH LAWS CONTRARY TO SCRIPTURES ON FREEDOM FROM THE LAW.</a:t>
            </a:r>
            <a:endPar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3" name="TextBox 2"/>
          <p:cNvSpPr txBox="1"/>
          <p:nvPr/>
        </p:nvSpPr>
        <p:spPr>
          <a:xfrm>
            <a:off x="617220" y="2423160"/>
            <a:ext cx="111328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7030A0"/>
                </a:solidFill>
                <a:effectLst/>
                <a:uLnTx/>
                <a:uFillTx/>
                <a:latin typeface="Calibri" panose="020F0502020204030204"/>
                <a:ea typeface="+mn-ea"/>
                <a:cs typeface="+mn-cs"/>
              </a:rPr>
              <a:t>5.  OPPOSES PROHETICAL OFFICE BY CLAIMING AUTHORITY TO ADD TO, ALTER OR TAKE AWAY FROM ANY PROPHECY, REVELATION OR WRITINGS OF THE SPIRIT OF GOD.</a:t>
            </a:r>
            <a:endPar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p:cNvSpPr txBox="1"/>
          <p:nvPr/>
        </p:nvSpPr>
        <p:spPr>
          <a:xfrm>
            <a:off x="617220" y="5097780"/>
            <a:ext cx="117500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Calibri" panose="020F0502020204030204"/>
                <a:ea typeface="+mn-ea"/>
                <a:cs typeface="+mn-cs"/>
              </a:rPr>
              <a:t>6.  OPPOSES PRIESTLY OFFICE OF JESUS CHRIST AND OR SAINTS OF GOD</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27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68630"/>
            <a:ext cx="1112139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6600"/>
                </a:solidFill>
                <a:effectLst/>
                <a:uLnTx/>
                <a:uFillTx/>
                <a:latin typeface="Calibri" panose="020F0502020204030204"/>
                <a:ea typeface="+mn-ea"/>
                <a:cs typeface="+mn-cs"/>
              </a:rPr>
              <a:t>7.  SUPPRESSES MINISTRIES.BY TRYING TO IRRITATE, AFFLICT, HARASS AND DISTURB FELLOWSHIPS AND GATHERINGS OF THE TRUE SAINTS OF GOD.</a:t>
            </a:r>
            <a:endParaRPr kumimoji="0" lang="en-US" sz="3600" b="1"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5" name="TextBox 4"/>
          <p:cNvSpPr txBox="1"/>
          <p:nvPr/>
        </p:nvSpPr>
        <p:spPr>
          <a:xfrm>
            <a:off x="285750" y="2689800"/>
            <a:ext cx="116814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66CCFF"/>
                </a:solidFill>
                <a:effectLst/>
                <a:uLnTx/>
                <a:uFillTx/>
                <a:latin typeface="Calibri" panose="020F0502020204030204"/>
                <a:ea typeface="+mn-ea"/>
                <a:cs typeface="+mn-cs"/>
              </a:rPr>
              <a:t>8.  UTTERS HORRID BLASPHEMIES AGAINST THE GIFTS  OF THE SPIRIT, ATTRIBUTING THEM TO SATAN.</a:t>
            </a:r>
            <a:endParaRPr kumimoji="0" lang="en-US" sz="4000" b="1" i="0" u="none" strike="noStrike" kern="1200" cap="none" spc="0" normalizeH="0" baseline="0" noProof="0" dirty="0">
              <a:ln>
                <a:noFill/>
              </a:ln>
              <a:solidFill>
                <a:srgbClr val="66CCFF"/>
              </a:solidFill>
              <a:effectLst/>
              <a:uLnTx/>
              <a:uFillTx/>
              <a:latin typeface="Calibri" panose="020F0502020204030204"/>
              <a:ea typeface="+mn-ea"/>
              <a:cs typeface="+mn-cs"/>
            </a:endParaRPr>
          </a:p>
        </p:txBody>
      </p:sp>
      <p:sp>
        <p:nvSpPr>
          <p:cNvPr id="6" name="TextBox 5"/>
          <p:cNvSpPr txBox="1"/>
          <p:nvPr/>
        </p:nvSpPr>
        <p:spPr>
          <a:xfrm>
            <a:off x="468630" y="4560570"/>
            <a:ext cx="110070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Calibri" panose="020F0502020204030204"/>
                <a:ea typeface="+mn-ea"/>
                <a:cs typeface="+mn-cs"/>
              </a:rPr>
              <a:t>9. ATTACKS AN INDIVIDUAL’S PERSONAL TESTIMONIES AS TO WHAT THE BLOOD OF JESUS HAS DONE FOR US~</a:t>
            </a:r>
            <a:endPar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03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iterate type="lt">
                                    <p:tmPct val="1000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62940" y="617220"/>
            <a:ext cx="1058418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FF00"/>
                </a:solidFill>
                <a:effectLst/>
                <a:uLnTx/>
                <a:uFillTx/>
                <a:latin typeface="Calibri" panose="020F0502020204030204"/>
                <a:ea typeface="+mn-ea"/>
                <a:cs typeface="+mn-cs"/>
              </a:rPr>
              <a:t>10.  LAST BUT NOT LEAST……………..SEEKS TO TAKE OVER AND RULE THE EARTH; TO STEAL REDEEMED MAN’S DOMINION IN ORER TO THWART GOD’S PLAN FOR THE MILLENNIAL KINDOM.  SO HE WILL TRY TO SEDUCE INTO ERROR ANYONE WHO IS WEAK AND FEEBLE.   </a:t>
            </a:r>
            <a:endParaRPr kumimoji="0" lang="en-US" sz="40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0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82880" y="117693"/>
            <a:ext cx="1200912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FF00"/>
                </a:solidFill>
                <a:effectLst/>
                <a:uLnTx/>
                <a:uFillTx/>
                <a:latin typeface="Calibri" panose="020F0502020204030204"/>
                <a:ea typeface="+mn-ea"/>
                <a:cs typeface="+mn-cs"/>
              </a:rPr>
              <a:t>Don't forget all these identification points come directly from the Bible. They are not some human opinion or speculation. Historians could tell you quickly what power is being described. These points can fit only one power, the papacy. But in order to be certain, let us carefully examine all nine points, one by one. There must be no room left for doubt.</a:t>
            </a:r>
          </a:p>
        </p:txBody>
      </p:sp>
    </p:spTree>
    <p:extLst>
      <p:ext uri="{BB962C8B-B14F-4D97-AF65-F5344CB8AC3E}">
        <p14:creationId xmlns:p14="http://schemas.microsoft.com/office/powerpoint/2010/main" val="74598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4360" y="197432"/>
            <a:ext cx="11064240" cy="5057473"/>
          </a:xfrm>
          <a:prstGeom prst="rect">
            <a:avLst/>
          </a:prstGeom>
        </p:spPr>
      </p:pic>
      <p:sp>
        <p:nvSpPr>
          <p:cNvPr id="4" name="Rectangle 3"/>
          <p:cNvSpPr/>
          <p:nvPr/>
        </p:nvSpPr>
        <p:spPr>
          <a:xfrm>
            <a:off x="594360" y="5566360"/>
            <a:ext cx="1147803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Does the papacy fit these points?</a:t>
            </a:r>
            <a:endParaRPr kumimoji="0" lang="en-US" sz="6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1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16688" y="615434"/>
            <a:ext cx="1168768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dirty="0">
                <a:ln>
                  <a:noFill/>
                </a:ln>
                <a:solidFill>
                  <a:srgbClr val="FFFF00"/>
                </a:solidFill>
                <a:effectLst/>
                <a:uLnTx/>
                <a:uFillTx/>
                <a:latin typeface="Calibri" panose="020F0502020204030204"/>
                <a:ea typeface="+mn-ea"/>
                <a:cs typeface="+mn-cs"/>
              </a:rPr>
              <a:t>Answer: </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1" i="0" u="none" strike="noStrike" kern="1200" cap="none" spc="0" normalizeH="0" baseline="0" noProof="0" dirty="0">
                <a:ln>
                  <a:noFill/>
                </a:ln>
                <a:solidFill>
                  <a:srgbClr val="FFFF00"/>
                </a:solidFill>
                <a:effectLst/>
                <a:uLnTx/>
                <a:uFillTx/>
                <a:latin typeface="Calibri" panose="020F0502020204030204"/>
                <a:ea typeface="+mn-ea"/>
                <a:cs typeface="+mn-cs"/>
              </a:rPr>
              <a:t>Yes, it fits every point perfectly. </a:t>
            </a:r>
          </a:p>
        </p:txBody>
      </p:sp>
      <p:sp>
        <p:nvSpPr>
          <p:cNvPr id="4" name="TextBox 3"/>
          <p:cNvSpPr txBox="1"/>
          <p:nvPr/>
        </p:nvSpPr>
        <p:spPr>
          <a:xfrm>
            <a:off x="548640" y="3360420"/>
            <a:ext cx="1155573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FF00"/>
                </a:solidFill>
                <a:effectLst/>
                <a:uLnTx/>
                <a:uFillTx/>
                <a:latin typeface="Calibri" panose="020F0502020204030204"/>
                <a:ea typeface="+mn-ea"/>
                <a:cs typeface="+mn-cs"/>
              </a:rPr>
              <a:t>LET US EXAMINE EACH POINT MENTIONED TO COMPARE WHERE IT FITS SO PERFECTLY!!!</a:t>
            </a:r>
            <a:endParaRPr kumimoji="0" lang="en-US" sz="60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69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94310" y="479866"/>
            <a:ext cx="117500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smtClean="0">
                <a:ln>
                  <a:noFill/>
                </a:ln>
                <a:solidFill>
                  <a:srgbClr val="00FF00"/>
                </a:solidFill>
                <a:effectLst/>
                <a:uLnTx/>
                <a:uFillTx/>
                <a:latin typeface="Calibri" panose="020F0502020204030204"/>
                <a:ea typeface="+mn-ea"/>
                <a:cs typeface="+mn-cs"/>
              </a:rPr>
              <a:t>POINT # 1 </a:t>
            </a:r>
            <a:r>
              <a:rPr kumimoji="0" lang="en-US" sz="4800" b="1" i="0" u="none" strike="noStrike" kern="1200" cap="none" spc="0" normalizeH="0" baseline="0" noProof="0" dirty="0" smtClean="0">
                <a:ln>
                  <a:noFill/>
                </a:ln>
                <a:solidFill>
                  <a:srgbClr val="CCFF33"/>
                </a:solidFill>
                <a:effectLst/>
                <a:uLnTx/>
                <a:uFillTx/>
                <a:latin typeface="Calibri" panose="020F0502020204030204"/>
                <a:ea typeface="+mn-ea"/>
                <a:cs typeface="+mn-cs"/>
              </a:rPr>
              <a:t>….It </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t>"came up among" the 10 kingdoms of Western Europe</a:t>
            </a:r>
            <a:r>
              <a:rPr kumimoji="0" lang="en-US" sz="3200" b="1" i="0" u="none" strike="noStrike" kern="1200" cap="none" spc="0" normalizeH="0" baseline="0" noProof="0" dirty="0">
                <a:ln>
                  <a:noFill/>
                </a:ln>
                <a:solidFill>
                  <a:srgbClr val="CCFF33"/>
                </a:solidFill>
                <a:effectLst/>
                <a:uLnTx/>
                <a:uFillTx/>
                <a:latin typeface="Calibri" panose="020F0502020204030204"/>
                <a:ea typeface="+mn-ea"/>
                <a:cs typeface="+mn-cs"/>
              </a:rPr>
              <a:t>.</a:t>
            </a:r>
            <a:r>
              <a:rPr kumimoji="0" lang="en-US" sz="3200" b="0" i="0" u="none" strike="noStrike" kern="1200" cap="none" spc="0" normalizeH="0" baseline="0" noProof="0" dirty="0">
                <a:ln>
                  <a:noFill/>
                </a:ln>
                <a:solidFill>
                  <a:srgbClr val="CCFF33"/>
                </a:solidFill>
                <a:effectLst/>
                <a:uLnTx/>
                <a:uFillTx/>
                <a:latin typeface="Calibri" panose="020F0502020204030204"/>
                <a:ea typeface="+mn-ea"/>
                <a:cs typeface="+mn-cs"/>
              </a:rPr>
              <a:t> </a:t>
            </a:r>
          </a:p>
        </p:txBody>
      </p:sp>
      <p:sp>
        <p:nvSpPr>
          <p:cNvPr id="3" name="Rectangle 2"/>
          <p:cNvSpPr/>
          <p:nvPr/>
        </p:nvSpPr>
        <p:spPr>
          <a:xfrm>
            <a:off x="397322" y="2875895"/>
            <a:ext cx="11375578"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The geographical location of the papal power was in Rome, Italy the very heart of the territory of Western Europe.</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
            </a:r>
            <a:b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4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17170" y="359956"/>
            <a:ext cx="1170432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smtClean="0">
                <a:ln>
                  <a:noFill/>
                </a:ln>
                <a:solidFill>
                  <a:srgbClr val="00FF00"/>
                </a:solidFill>
                <a:effectLst/>
                <a:uLnTx/>
                <a:uFillTx/>
                <a:latin typeface="Calibri" panose="020F0502020204030204"/>
                <a:ea typeface="+mn-ea"/>
                <a:cs typeface="+mn-cs"/>
              </a:rPr>
              <a:t>POINT # 2</a:t>
            </a:r>
            <a:r>
              <a:rPr kumimoji="0" lang="en-US" sz="4800" b="1" i="0" u="none" strike="noStrike" kern="1200" cap="none" spc="0" normalizeH="0" baseline="0" noProof="0" dirty="0" smtClean="0">
                <a:ln>
                  <a:noFill/>
                </a:ln>
                <a:solidFill>
                  <a:srgbClr val="7030A0"/>
                </a:solidFill>
                <a:effectLst/>
                <a:uLnTx/>
                <a:uFillTx/>
                <a:latin typeface="Calibri" panose="020F0502020204030204"/>
                <a:ea typeface="+mn-ea"/>
                <a:cs typeface="+mn-cs"/>
              </a:rPr>
              <a:t>…..It </a:t>
            </a:r>
            <a:r>
              <a:rPr kumimoji="0" lang="en-US" sz="4800" b="1" i="0" u="none" strike="noStrike" kern="1200" cap="none" spc="0" normalizeH="0" baseline="0" noProof="0" dirty="0">
                <a:ln>
                  <a:noFill/>
                </a:ln>
                <a:solidFill>
                  <a:srgbClr val="7030A0"/>
                </a:solidFill>
                <a:effectLst/>
                <a:uLnTx/>
                <a:uFillTx/>
                <a:latin typeface="Calibri" panose="020F0502020204030204"/>
                <a:ea typeface="+mn-ea"/>
                <a:cs typeface="+mn-cs"/>
              </a:rPr>
              <a:t>would have a man at its head who speaks for </a:t>
            </a:r>
            <a:r>
              <a:rPr kumimoji="0" lang="en-US" sz="4800" b="1" i="0" u="none" strike="noStrike" kern="1200" cap="none" spc="0" normalizeH="0" baseline="0" noProof="0" dirty="0" smtClean="0">
                <a:ln>
                  <a:noFill/>
                </a:ln>
                <a:solidFill>
                  <a:srgbClr val="7030A0"/>
                </a:solidFill>
                <a:effectLst/>
                <a:uLnTx/>
                <a:uFillTx/>
                <a:latin typeface="Calibri" panose="020F0502020204030204"/>
                <a:ea typeface="+mn-ea"/>
                <a:cs typeface="+mn-cs"/>
              </a:rPr>
              <a:t>it</a:t>
            </a:r>
            <a:r>
              <a:rPr kumimoji="0" lang="en-US" sz="4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4800" b="1" i="0" u="none" strike="noStrike" kern="1200" cap="none" spc="0" normalizeH="0" baseline="0" noProof="0" dirty="0" smtClean="0">
                <a:ln>
                  <a:noFill/>
                </a:ln>
                <a:solidFill>
                  <a:srgbClr val="7030A0"/>
                </a:solidFill>
                <a:effectLst/>
                <a:uLnTx/>
                <a:uFillTx/>
                <a:latin typeface="Calibri" panose="020F0502020204030204"/>
                <a:ea typeface="+mn-ea"/>
                <a:cs typeface="+mn-cs"/>
              </a:rPr>
              <a:t>!</a:t>
            </a:r>
            <a:r>
              <a:rPr kumimoji="0" lang="en-US" sz="4800" b="0" i="0" u="none" strike="noStrike" kern="1200" cap="none" spc="0" normalizeH="0" baseline="0" noProof="0" dirty="0">
                <a:ln>
                  <a:noFill/>
                </a:ln>
                <a:solidFill>
                  <a:srgbClr val="7030A0"/>
                </a:solidFill>
                <a:effectLst/>
                <a:uLnTx/>
                <a:uFillTx/>
                <a:latin typeface="Calibri" panose="020F0502020204030204"/>
                <a:ea typeface="+mn-ea"/>
                <a:cs typeface="+mn-cs"/>
              </a:rPr>
              <a:t/>
            </a:r>
            <a:br>
              <a:rPr kumimoji="0" lang="en-US" sz="4800" b="0" i="0" u="none" strike="noStrike" kern="1200" cap="none" spc="0" normalizeH="0" baseline="0" noProof="0" dirty="0">
                <a:ln>
                  <a:noFill/>
                </a:ln>
                <a:solidFill>
                  <a:srgbClr val="7030A0"/>
                </a:solidFill>
                <a:effectLst/>
                <a:uLnTx/>
                <a:uFillTx/>
                <a:latin typeface="Calibri" panose="020F0502020204030204"/>
                <a:ea typeface="+mn-ea"/>
                <a:cs typeface="+mn-cs"/>
              </a:rPr>
            </a:br>
            <a:endParaRPr kumimoji="0" lang="en-US" sz="4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Rectangle 2"/>
          <p:cNvSpPr/>
          <p:nvPr/>
        </p:nvSpPr>
        <p:spPr>
          <a:xfrm>
            <a:off x="350520" y="2853035"/>
            <a:ext cx="1184148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Calibri" panose="020F0502020204030204"/>
                <a:ea typeface="+mn-ea"/>
                <a:cs typeface="+mn-cs"/>
              </a:rPr>
              <a:t>The papacy meets this identifying mark because it does have one man at the head (</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the pope</a:t>
            </a:r>
            <a:r>
              <a:rPr kumimoji="0" lang="en-US" sz="4800" b="1" i="0" u="none" strike="noStrike" kern="1200" cap="none" spc="0" normalizeH="0" baseline="0" noProof="0" dirty="0">
                <a:ln>
                  <a:noFill/>
                </a:ln>
                <a:solidFill>
                  <a:srgbClr val="7030A0"/>
                </a:solidFill>
                <a:effectLst/>
                <a:uLnTx/>
                <a:uFillTx/>
                <a:latin typeface="Calibri" panose="020F0502020204030204"/>
                <a:ea typeface="+mn-ea"/>
                <a:cs typeface="+mn-cs"/>
              </a:rPr>
              <a:t>) who speaks for it.</a:t>
            </a:r>
            <a:br>
              <a:rPr kumimoji="0" lang="en-US" sz="4800" b="1" i="0" u="none" strike="noStrike" kern="1200" cap="none" spc="0" normalizeH="0" baseline="0" noProof="0" dirty="0">
                <a:ln>
                  <a:noFill/>
                </a:ln>
                <a:solidFill>
                  <a:srgbClr val="7030A0"/>
                </a:solidFill>
                <a:effectLst/>
                <a:uLnTx/>
                <a:uFillTx/>
                <a:latin typeface="Calibri" panose="020F0502020204030204"/>
                <a:ea typeface="+mn-ea"/>
                <a:cs typeface="+mn-cs"/>
              </a:rPr>
            </a:br>
            <a:endParaRPr kumimoji="0" lang="en-US" sz="48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74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42924" y="215384"/>
            <a:ext cx="11713579"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smtClean="0">
                <a:ln>
                  <a:noFill/>
                </a:ln>
                <a:solidFill>
                  <a:srgbClr val="00FF00"/>
                </a:solidFill>
                <a:effectLst/>
                <a:uLnTx/>
                <a:uFillTx/>
                <a:latin typeface="Calibri" panose="020F0502020204030204"/>
                <a:ea typeface="+mn-ea"/>
                <a:cs typeface="+mn-cs"/>
              </a:rPr>
              <a:t>POINT # 3</a:t>
            </a:r>
            <a:r>
              <a:rPr kumimoji="0" lang="en-US" sz="5400" b="1" i="0" u="none" strike="noStrike" kern="1200" cap="none" spc="0" normalizeH="0" baseline="0" noProof="0" dirty="0" smtClean="0">
                <a:ln>
                  <a:noFill/>
                </a:ln>
                <a:solidFill>
                  <a:srgbClr val="0000FF"/>
                </a:solidFill>
                <a:effectLst/>
                <a:uLnTx/>
                <a:uFillTx/>
                <a:latin typeface="Calibri" panose="020F0502020204030204"/>
                <a:ea typeface="+mn-ea"/>
                <a:cs typeface="+mn-cs"/>
              </a:rPr>
              <a:t>…..It would pluck up or uproot three kingdoms.</a:t>
            </a:r>
            <a:endParaRPr kumimoji="0" lang="en-US" sz="54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4" name="Rectangle 3"/>
          <p:cNvSpPr/>
          <p:nvPr/>
        </p:nvSpPr>
        <p:spPr>
          <a:xfrm>
            <a:off x="380083" y="2324576"/>
            <a:ext cx="11713579"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Calibri" panose="020F0502020204030204"/>
                <a:ea typeface="+mn-ea"/>
                <a:cs typeface="+mn-cs"/>
              </a:rPr>
              <a:t>The emperors of Western Europe were largely Catholic and supported the papacy in its growth and authority. Three Arian kingdoms, however, did not support the papacy, the Vandals, </a:t>
            </a:r>
            <a:r>
              <a:rPr kumimoji="0" lang="en-US" sz="4000" b="1" i="0" u="none" strike="noStrike" kern="1200" cap="none" spc="0" normalizeH="0" baseline="0" noProof="0" dirty="0" err="1">
                <a:ln>
                  <a:noFill/>
                </a:ln>
                <a:solidFill>
                  <a:srgbClr val="0000FF"/>
                </a:solidFill>
                <a:effectLst/>
                <a:uLnTx/>
                <a:uFillTx/>
                <a:latin typeface="Calibri" panose="020F0502020204030204"/>
                <a:ea typeface="+mn-ea"/>
                <a:cs typeface="+mn-cs"/>
              </a:rPr>
              <a:t>Heruli</a:t>
            </a:r>
            <a:r>
              <a:rPr kumimoji="0" lang="en-US" sz="4000" b="1" i="0" u="none" strike="noStrike" kern="1200" cap="none" spc="0" normalizeH="0" baseline="0" noProof="0" dirty="0">
                <a:ln>
                  <a:noFill/>
                </a:ln>
                <a:solidFill>
                  <a:srgbClr val="0000FF"/>
                </a:solidFill>
                <a:effectLst/>
                <a:uLnTx/>
                <a:uFillTx/>
                <a:latin typeface="Calibri" panose="020F0502020204030204"/>
                <a:ea typeface="+mn-ea"/>
                <a:cs typeface="+mn-cs"/>
              </a:rPr>
              <a:t>, and </a:t>
            </a:r>
            <a:r>
              <a:rPr kumimoji="0" lang="en-US" sz="4000" b="1" i="0" u="none" strike="noStrike" kern="1200" cap="none" spc="0" normalizeH="0" baseline="0" noProof="0" dirty="0" err="1">
                <a:ln>
                  <a:noFill/>
                </a:ln>
                <a:solidFill>
                  <a:srgbClr val="0000FF"/>
                </a:solidFill>
                <a:effectLst/>
                <a:uLnTx/>
                <a:uFillTx/>
                <a:latin typeface="Calibri" panose="020F0502020204030204"/>
                <a:ea typeface="+mn-ea"/>
                <a:cs typeface="+mn-cs"/>
              </a:rPr>
              <a:t>Ostrogoths</a:t>
            </a:r>
            <a:r>
              <a:rPr kumimoji="0" lang="en-US" sz="4000" b="1" i="0" u="none" strike="noStrike" kern="1200" cap="none" spc="0" normalizeH="0" baseline="0" noProof="0" dirty="0">
                <a:ln>
                  <a:noFill/>
                </a:ln>
                <a:solidFill>
                  <a:srgbClr val="0000FF"/>
                </a:solidFill>
                <a:effectLst/>
                <a:uLnTx/>
                <a:uFillTx/>
                <a:latin typeface="Calibri" panose="020F0502020204030204"/>
                <a:ea typeface="+mn-ea"/>
                <a:cs typeface="+mn-cs"/>
              </a:rPr>
              <a:t>. So the Catholic emperors decided they must be subdued or destroyed. " It is not difficult to recognize that the papacy fits this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5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59080" y="398264"/>
            <a:ext cx="1193292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smtClean="0">
                <a:ln>
                  <a:noFill/>
                </a:ln>
                <a:solidFill>
                  <a:srgbClr val="00FF00"/>
                </a:solidFill>
                <a:effectLst/>
                <a:uLnTx/>
                <a:uFillTx/>
                <a:latin typeface="Calibri" panose="020F0502020204030204"/>
                <a:ea typeface="+mn-ea"/>
                <a:cs typeface="+mn-cs"/>
              </a:rPr>
              <a:t>POINT # 4</a:t>
            </a:r>
            <a:r>
              <a:rPr kumimoji="0" lang="en-US" sz="4800" b="1" i="0" u="none" strike="noStrike" kern="1200" cap="none" spc="0" normalizeH="0" baseline="0" noProof="0" dirty="0" smtClean="0">
                <a:ln>
                  <a:noFill/>
                </a:ln>
                <a:solidFill>
                  <a:srgbClr val="FFFF00"/>
                </a:solidFill>
                <a:effectLst/>
                <a:uLnTx/>
                <a:uFillTx/>
                <a:latin typeface="Calibri" panose="020F0502020204030204"/>
                <a:ea typeface="+mn-ea"/>
                <a:cs typeface="+mn-cs"/>
              </a:rPr>
              <a:t>….It would be "diverse" or different from the other kingdoms.</a:t>
            </a:r>
            <a:endParaRPr kumimoji="0" lang="en-US" sz="4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 name="Rectangle 3"/>
          <p:cNvSpPr/>
          <p:nvPr/>
        </p:nvSpPr>
        <p:spPr>
          <a:xfrm>
            <a:off x="365760" y="2405926"/>
            <a:ext cx="11361420" cy="4924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The papacy clearly fits this description, also. It came on the scene as a religious power and was totally different from the secular nature of the other 10 kingdoms.</a:t>
            </a:r>
            <a:r>
              <a:rPr kumimoji="0" lang="en-US" sz="4400" b="0" i="0" u="none" strike="noStrike" kern="1200" cap="none" spc="0" normalizeH="0" baseline="0" noProof="0" dirty="0">
                <a:ln>
                  <a:noFill/>
                </a:ln>
                <a:solidFill>
                  <a:srgbClr val="FFFF00"/>
                </a:solidFill>
                <a:effectLst/>
                <a:uLnTx/>
                <a:uFillTx/>
                <a:latin typeface="Calibri" panose="020F0502020204030204"/>
                <a:ea typeface="+mn-ea"/>
                <a:cs typeface="+mn-cs"/>
              </a:rPr>
              <a:t/>
            </a:r>
            <a:br>
              <a:rPr kumimoji="0" lang="en-US" sz="4400" b="0" i="0" u="none" strike="noStrike" kern="1200" cap="none" spc="0" normalizeH="0" baseline="0" noProof="0" dirty="0">
                <a:ln>
                  <a:noFill/>
                </a:ln>
                <a:solidFill>
                  <a:srgbClr val="FFFF00"/>
                </a:solidFill>
                <a:effectLst/>
                <a:uLnTx/>
                <a:uFillTx/>
                <a:latin typeface="Calibri" panose="020F0502020204030204"/>
                <a:ea typeface="+mn-ea"/>
                <a:cs typeface="+mn-cs"/>
              </a:rPr>
            </a:br>
            <a:endParaRPr kumimoji="0" lang="en-US" sz="4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15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63090" y="251460"/>
            <a:ext cx="86182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FF00"/>
                </a:solidFill>
                <a:effectLst/>
                <a:uLnTx/>
                <a:uFillTx/>
                <a:latin typeface="Calibri" panose="020F0502020204030204"/>
                <a:ea typeface="+mn-ea"/>
                <a:cs typeface="+mn-cs"/>
              </a:rPr>
              <a:t>TONITE WE WILL LOOK AT ……….</a:t>
            </a:r>
            <a:endPar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3" name="Rectangle 2"/>
          <p:cNvSpPr/>
          <p:nvPr/>
        </p:nvSpPr>
        <p:spPr>
          <a:xfrm>
            <a:off x="982980" y="918031"/>
            <a:ext cx="10138410" cy="550920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SPIRIT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ANTICHRIST</a:t>
            </a:r>
            <a:endParaRPr kumimoji="0" lang="en-US" sz="8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8418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94310" y="512564"/>
            <a:ext cx="1179576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smtClean="0">
                <a:ln>
                  <a:noFill/>
                </a:ln>
                <a:solidFill>
                  <a:srgbClr val="00FF00"/>
                </a:solidFill>
                <a:effectLst/>
                <a:uLnTx/>
                <a:uFillTx/>
                <a:latin typeface="Calibri" panose="020F0502020204030204"/>
                <a:ea typeface="+mn-ea"/>
                <a:cs typeface="+mn-cs"/>
              </a:rPr>
              <a:t>POINT # 5</a:t>
            </a:r>
            <a:r>
              <a:rPr kumimoji="0" lang="en-US" sz="5400" b="1" i="0" u="none" strike="noStrike" kern="1200" cap="none" spc="0" normalizeH="0" baseline="0" noProof="0" dirty="0" smtClean="0">
                <a:ln>
                  <a:noFill/>
                </a:ln>
                <a:solidFill>
                  <a:srgbClr val="00B0F0"/>
                </a:solidFill>
                <a:effectLst/>
                <a:uLnTx/>
                <a:uFillTx/>
                <a:latin typeface="Calibri" panose="020F0502020204030204"/>
                <a:ea typeface="+mn-ea"/>
                <a:cs typeface="+mn-cs"/>
              </a:rPr>
              <a:t>…..It </a:t>
            </a:r>
            <a:r>
              <a:rPr kumimoji="0" lang="en-US" sz="5400" b="1" i="0" u="none" strike="noStrike" kern="1200" cap="none" spc="0" normalizeH="0" baseline="0" noProof="0" dirty="0">
                <a:ln>
                  <a:noFill/>
                </a:ln>
                <a:solidFill>
                  <a:srgbClr val="00B0F0"/>
                </a:solidFill>
                <a:effectLst/>
                <a:uLnTx/>
                <a:uFillTx/>
                <a:latin typeface="Calibri" panose="020F0502020204030204"/>
                <a:ea typeface="+mn-ea"/>
                <a:cs typeface="+mn-cs"/>
              </a:rPr>
              <a:t>would make war with and persecute the saints.</a:t>
            </a:r>
            <a:endParaRPr kumimoji="0" lang="en-US" sz="54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3" name="Rectangle 2"/>
          <p:cNvSpPr/>
          <p:nvPr/>
        </p:nvSpPr>
        <p:spPr>
          <a:xfrm>
            <a:off x="217170" y="2577376"/>
            <a:ext cx="1177290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Calibri" panose="020F0502020204030204"/>
                <a:ea typeface="+mn-ea"/>
                <a:cs typeface="+mn-cs"/>
              </a:rPr>
              <a:t>That the church did persecute is a well-known fact. The papacy clearly admits doing so. Much supportive evidence exists. Even conservative historians claim the church probably destroyed at least 50 million people over matters of religious conviction. </a:t>
            </a:r>
          </a:p>
        </p:txBody>
      </p:sp>
    </p:spTree>
    <p:extLst>
      <p:ext uri="{BB962C8B-B14F-4D97-AF65-F5344CB8AC3E}">
        <p14:creationId xmlns:p14="http://schemas.microsoft.com/office/powerpoint/2010/main" val="318984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43068" y="258463"/>
            <a:ext cx="11948932"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dirty="0" smtClean="0">
                <a:ln>
                  <a:noFill/>
                </a:ln>
                <a:solidFill>
                  <a:srgbClr val="00FF00"/>
                </a:solidFill>
                <a:effectLst/>
                <a:uLnTx/>
                <a:uFillTx/>
                <a:latin typeface="Calibri" panose="020F0502020204030204"/>
                <a:ea typeface="+mn-ea"/>
                <a:cs typeface="+mn-cs"/>
              </a:rPr>
              <a:t>POINT # 6</a:t>
            </a:r>
            <a:r>
              <a:rPr kumimoji="0" lang="en-US" sz="6000" b="1" i="0" u="none" strike="noStrike" kern="1200" cap="none" spc="0" normalizeH="0" baseline="0" noProof="0" dirty="0" smtClean="0">
                <a:ln>
                  <a:noFill/>
                </a:ln>
                <a:solidFill>
                  <a:srgbClr val="C00000"/>
                </a:solidFill>
                <a:effectLst/>
                <a:uLnTx/>
                <a:uFillTx/>
                <a:latin typeface="Calibri" panose="020F0502020204030204"/>
                <a:ea typeface="+mn-ea"/>
                <a:cs typeface="+mn-cs"/>
              </a:rPr>
              <a:t>…..It </a:t>
            </a:r>
            <a:r>
              <a:rPr kumimoji="0" lang="en-US" sz="6000" b="1" i="0" u="none" strike="noStrike" kern="1200" cap="none" spc="0" normalizeH="0" baseline="0" noProof="0" dirty="0">
                <a:ln>
                  <a:noFill/>
                </a:ln>
                <a:solidFill>
                  <a:srgbClr val="C00000"/>
                </a:solidFill>
                <a:effectLst/>
                <a:uLnTx/>
                <a:uFillTx/>
                <a:latin typeface="Calibri" panose="020F0502020204030204"/>
                <a:ea typeface="+mn-ea"/>
                <a:cs typeface="+mn-cs"/>
              </a:rPr>
              <a:t>would emerge from the fourth kingdom of iron - the pagan Roman Empire</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 name="TextBox 2"/>
          <p:cNvSpPr txBox="1"/>
          <p:nvPr/>
        </p:nvSpPr>
        <p:spPr>
          <a:xfrm>
            <a:off x="400050" y="3981691"/>
            <a:ext cx="1104731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Calibri" panose="020F0502020204030204"/>
                <a:ea typeface="+mn-ea"/>
                <a:cs typeface="+mn-cs"/>
              </a:rPr>
              <a:t>TWO POINTS TO CONSIDER WHILE EXAMINING THIS PART ARE THE FOLLOWING…….</a:t>
            </a:r>
            <a:endPar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83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04775" y="0"/>
            <a:ext cx="11770995" cy="27392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1</a:t>
            </a: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"The mighty Catholic Church was little more than the Roman Empire </a:t>
            </a:r>
            <a:r>
              <a:rPr kumimoji="0" lang="en-US" sz="3200" b="1" i="0" u="none" strike="noStrike" kern="1200" cap="none" spc="0" normalizeH="0" baseline="0" noProof="0" dirty="0" err="1">
                <a:ln>
                  <a:noFill/>
                </a:ln>
                <a:solidFill>
                  <a:srgbClr val="FFFF00"/>
                </a:solidFill>
                <a:effectLst/>
                <a:uLnTx/>
                <a:uFillTx/>
                <a:latin typeface="Calibri" panose="020F0502020204030204"/>
                <a:ea typeface="+mn-ea"/>
                <a:cs typeface="+mn-cs"/>
              </a:rPr>
              <a:t>baptised</a:t>
            </a: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 ... The very capital of the old Roman Empire became the capital of the Christian empire. The office of Pontifex Maximus was continued in that of the pope." </a:t>
            </a:r>
            <a:r>
              <a:rPr kumimoji="0" lang="en-US" sz="3200" b="1" i="1" u="none" strike="noStrike" kern="1200" cap="none" spc="0" normalizeH="0" baseline="30000" noProof="0" dirty="0">
                <a:ln>
                  <a:noFill/>
                </a:ln>
                <a:solidFill>
                  <a:srgbClr val="FFFF00"/>
                </a:solidFill>
                <a:effectLst/>
                <a:uLnTx/>
                <a:uFillTx/>
                <a:latin typeface="Calibri" panose="020F0502020204030204"/>
                <a:ea typeface="+mn-ea"/>
                <a:cs typeface="+mn-cs"/>
              </a:rPr>
              <a:t>2</a:t>
            </a: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
            </a:r>
            <a:b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b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 name="Rectangle 2"/>
          <p:cNvSpPr/>
          <p:nvPr/>
        </p:nvSpPr>
        <p:spPr>
          <a:xfrm>
            <a:off x="104775" y="2413338"/>
            <a:ext cx="1192911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2. "Whatever Roman elements the barbarians and Arians left ... [came] under the protection of the Bishop of Rome, who was the chief person there after the emperor's disappearance. The Roman Church in this way </a:t>
            </a:r>
            <a:r>
              <a:rPr kumimoji="0" lang="en-US" sz="3600" b="1" i="0" u="none" strike="noStrike" kern="1200" cap="none" spc="0" normalizeH="0" baseline="0" noProof="0" dirty="0" err="1">
                <a:ln>
                  <a:noFill/>
                </a:ln>
                <a:solidFill>
                  <a:srgbClr val="00FF00"/>
                </a:solidFill>
                <a:effectLst/>
                <a:uLnTx/>
                <a:uFillTx/>
                <a:latin typeface="Calibri" panose="020F0502020204030204"/>
                <a:ea typeface="+mn-ea"/>
                <a:cs typeface="+mn-cs"/>
              </a:rPr>
              <a:t>privily</a:t>
            </a: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 pushed itself into the place of the Roman World-Empire, of which it is the actual continuation." </a:t>
            </a:r>
            <a:r>
              <a:rPr kumimoji="0" lang="en-US" sz="3600" b="1" i="1" u="none" strike="noStrike" kern="1200" cap="none" spc="0" normalizeH="0" baseline="30000" noProof="0" dirty="0">
                <a:ln>
                  <a:noFill/>
                </a:ln>
                <a:solidFill>
                  <a:srgbClr val="00FF00"/>
                </a:solidFill>
                <a:effectLst/>
                <a:uLnTx/>
                <a:uFillTx/>
                <a:latin typeface="Calibri" panose="020F0502020204030204"/>
                <a:ea typeface="+mn-ea"/>
                <a:cs typeface="+mn-cs"/>
              </a:rPr>
              <a:t>3</a:t>
            </a: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 </a:t>
            </a:r>
          </a:p>
        </p:txBody>
      </p:sp>
      <p:sp>
        <p:nvSpPr>
          <p:cNvPr id="4" name="Rectangle 3"/>
          <p:cNvSpPr/>
          <p:nvPr/>
        </p:nvSpPr>
        <p:spPr>
          <a:xfrm>
            <a:off x="104775" y="5980837"/>
            <a:ext cx="11542395"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So, once again, the point fits the papacy.</a:t>
            </a:r>
            <a:b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0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57705" y="224135"/>
            <a:ext cx="118491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smtClean="0">
                <a:ln>
                  <a:noFill/>
                </a:ln>
                <a:solidFill>
                  <a:srgbClr val="00FF00"/>
                </a:solidFill>
                <a:effectLst/>
                <a:uLnTx/>
                <a:uFillTx/>
                <a:latin typeface="Calibri" panose="020F0502020204030204"/>
                <a:ea typeface="+mn-ea"/>
                <a:cs typeface="+mn-cs"/>
              </a:rPr>
              <a:t>POINT # 7</a:t>
            </a:r>
            <a:r>
              <a:rPr kumimoji="0" lang="en-US" sz="4800" b="1" i="0" u="none" strike="noStrike" kern="1200" cap="none" spc="0" normalizeH="0" baseline="0" noProof="0" dirty="0" smtClean="0">
                <a:ln>
                  <a:noFill/>
                </a:ln>
                <a:solidFill>
                  <a:srgbClr val="CCFF33"/>
                </a:solidFill>
                <a:effectLst/>
                <a:uLnTx/>
                <a:uFillTx/>
                <a:latin typeface="Calibri" panose="020F0502020204030204"/>
                <a:ea typeface="+mn-ea"/>
                <a:cs typeface="+mn-cs"/>
              </a:rPr>
              <a:t>….God's </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t>people (the saints) would "be given into his hand" for "a time and times and the dividing of time."</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Daniel </a:t>
            </a:r>
            <a:r>
              <a:rPr kumimoji="0" lang="en-US" sz="48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7:25</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157705" y="3038371"/>
            <a:ext cx="11648472"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rPr>
              <a:t>This same time period is mentioned seven times (</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hlinkClick r:id="rId3"/>
              </a:rPr>
              <a:t>Daniel 7:25</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hlinkClick r:id="rId4"/>
              </a:rPr>
              <a:t>12:7</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hlinkClick r:id="rId5"/>
              </a:rPr>
              <a:t>Revelation 11:2</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hlinkClick r:id="rId6"/>
              </a:rPr>
              <a:t>3</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hlinkClick r:id="rId7"/>
              </a:rPr>
              <a:t>12:6</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hlinkClick r:id="rId8"/>
              </a:rPr>
              <a:t>14</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hlinkClick r:id="rId9"/>
              </a:rPr>
              <a:t>13:5</a:t>
            </a:r>
            <a:r>
              <a:rPr kumimoji="0" lang="en-US" sz="3600" b="1" i="0" u="none" strike="noStrike" kern="1200" cap="none" spc="0" normalizeH="0" baseline="0" noProof="0" dirty="0">
                <a:ln>
                  <a:noFill/>
                </a:ln>
                <a:solidFill>
                  <a:srgbClr val="CCFF33"/>
                </a:solidFill>
                <a:effectLst/>
                <a:uLnTx/>
                <a:uFillTx/>
                <a:latin typeface="Calibri" panose="020F0502020204030204"/>
                <a:ea typeface="+mn-ea"/>
                <a:cs typeface="+mn-cs"/>
              </a:rPr>
              <a:t>) in the books of Daniel and Revelation: three times as a time, times, and half a time twice as 42 months and twice as 1,260 days. Based on the 30-day calendar used by the Jews, these time periods are all the same amount of time:</a:t>
            </a:r>
            <a:r>
              <a:rPr kumimoji="0" lang="en-US" sz="2000" b="1" i="0" u="none" strike="noStrike" kern="1200" cap="none" spc="0" normalizeH="0" baseline="0" noProof="0" dirty="0">
                <a:ln>
                  <a:noFill/>
                </a:ln>
                <a:solidFill>
                  <a:srgbClr val="CCFF33"/>
                </a:solidFill>
                <a:effectLst/>
                <a:uLnTx/>
                <a:uFillTx/>
                <a:latin typeface="Calibri" panose="020F0502020204030204"/>
                <a:ea typeface="+mn-ea"/>
                <a:cs typeface="+mn-cs"/>
              </a:rPr>
              <a:t/>
            </a:r>
            <a:br>
              <a:rPr kumimoji="0" lang="en-US" sz="2000" b="1" i="0" u="none" strike="noStrike" kern="1200" cap="none" spc="0" normalizeH="0" baseline="0" noProof="0" dirty="0">
                <a:ln>
                  <a:noFill/>
                </a:ln>
                <a:solidFill>
                  <a:srgbClr val="CCFF33"/>
                </a:solidFill>
                <a:effectLst/>
                <a:uLnTx/>
                <a:uFillTx/>
                <a:latin typeface="Calibri" panose="020F0502020204030204"/>
                <a:ea typeface="+mn-ea"/>
                <a:cs typeface="+mn-cs"/>
              </a:rPr>
            </a:br>
            <a:endParaRPr kumimoji="0" lang="en-US" sz="2000" b="1" i="0" u="none" strike="noStrike" kern="1200" cap="none" spc="0" normalizeH="0" baseline="0" noProof="0" dirty="0">
              <a:ln>
                <a:noFill/>
              </a:ln>
              <a:solidFill>
                <a:srgbClr val="CCFF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61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05740" y="259467"/>
            <a:ext cx="11704320" cy="17235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One prophetic day equals one literal year (</a:t>
            </a:r>
            <a:r>
              <a:rPr kumimoji="0" lang="en-US" sz="44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hlinkClick r:id="rId3"/>
              </a:rPr>
              <a:t>Ezekiel 4:6</a:t>
            </a:r>
            <a:r>
              <a:rPr kumimoji="0" lang="en-US" sz="44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hlinkClick r:id="rId4"/>
              </a:rPr>
              <a:t>Numbers 14:34</a:t>
            </a:r>
            <a:r>
              <a:rPr kumimoji="0" lang="en-US" sz="4400" b="1" i="0" u="none" strike="noStrike" kern="1200" cap="none" spc="0" normalizeH="0" baseline="0" noProof="0" dirty="0" smtClean="0">
                <a:ln>
                  <a:noFill/>
                </a:ln>
                <a:solidFill>
                  <a:srgbClr val="5B9BD5">
                    <a:lumMod val="40000"/>
                    <a:lumOff val="60000"/>
                  </a:srgbClr>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sp>
        <p:nvSpPr>
          <p:cNvPr id="3" name="Rectangle 2"/>
          <p:cNvSpPr/>
          <p:nvPr/>
        </p:nvSpPr>
        <p:spPr>
          <a:xfrm>
            <a:off x="205740" y="1834426"/>
            <a:ext cx="1170432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Thus, the little horn (Antichrist) was to have power over the saints for 1,260 prophetic days or 1,260 literal years</a:t>
            </a:r>
            <a:r>
              <a:rPr kumimoji="0" lang="en-US" sz="16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a:t>
            </a:r>
            <a:br>
              <a:rPr kumimoji="0" lang="en-US" sz="16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sp>
        <p:nvSpPr>
          <p:cNvPr id="4" name="Rectangle 3"/>
          <p:cNvSpPr/>
          <p:nvPr/>
        </p:nvSpPr>
        <p:spPr>
          <a:xfrm>
            <a:off x="205740" y="3147774"/>
            <a:ext cx="11887200"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t>The rule of the papacy began in A.D. 538, when the last of the three opposing Arian kingdoms was uprooted. Its rule continued until 1798 when Napoleon's general, Berthier, took the pope captive with hopes of destroying both Pope Pius VI and the political, secular power of the papacy. This period of time is an exact fulfillment of the 1,260-year prophecy. The blow was a deadly wound for the papacy, but that wound began to heal and continues healing today.</a:t>
            </a:r>
            <a:br>
              <a:rPr kumimoji="0" lang="en-US" sz="32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rPr>
            </a:br>
            <a:endParaRPr kumimoji="0" lang="en-US" sz="32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63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97180" y="251728"/>
            <a:ext cx="11315700" cy="68634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rPr>
              <a:t>This same period of persecution is mentioned in </a:t>
            </a:r>
            <a:r>
              <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hlinkClick r:id="rId3"/>
              </a:rPr>
              <a:t>Matthew 24:21</a:t>
            </a:r>
            <a:r>
              <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rPr>
              <a:t> as the worst period of persecution God's people will ever experience. Verse 22 tells us it was so devastating that not one soul would have survived if God had not shortened it. But God did shorten it. The persecution ended long before the pope was taken captive in 1798. It is plain to see that this point, likewise, fits the papacy.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25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5778" y="654756"/>
            <a:ext cx="11661422"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FF00"/>
                </a:solidFill>
                <a:effectLst/>
                <a:uLnTx/>
                <a:uFillTx/>
                <a:latin typeface="Calibri" panose="020F0502020204030204"/>
                <a:ea typeface="+mn-ea"/>
                <a:cs typeface="+mn-cs"/>
              </a:rPr>
              <a:t>WE WILL CONTINUE WHERE WE LEFT OFF IN OUR STUDY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smtClean="0">
                <a:ln>
                  <a:noFill/>
                </a:ln>
                <a:solidFill>
                  <a:srgbClr val="FFFF00"/>
                </a:solidFill>
                <a:effectLst/>
                <a:uLnTx/>
                <a:uFillTx/>
                <a:latin typeface="Calibri" panose="020F0502020204030204"/>
                <a:ea typeface="+mn-ea"/>
                <a:cs typeface="+mn-cs"/>
              </a:rPr>
              <a:t>THE</a:t>
            </a:r>
            <a:r>
              <a:rPr kumimoji="0" lang="en-US" sz="9600" b="1" i="0" u="none" strike="noStrike" kern="1200" cap="none" spc="0" normalizeH="0" baseline="0" noProof="0" dirty="0" smtClean="0">
                <a:ln>
                  <a:noFill/>
                </a:ln>
                <a:solidFill>
                  <a:srgbClr val="FFFF00"/>
                </a:solidFill>
                <a:effectLst/>
                <a:uLnTx/>
                <a:uFillTx/>
                <a:latin typeface="Calibri" panose="020F0502020204030204"/>
                <a:ea typeface="+mn-ea"/>
                <a:cs typeface="+mn-cs"/>
              </a:rPr>
              <a:t> </a:t>
            </a:r>
            <a:r>
              <a:rPr kumimoji="0" lang="en-US" sz="11500" b="1" i="0" u="none" strike="noStrike" kern="1200" cap="none" spc="0" normalizeH="0" baseline="0" noProof="0" dirty="0" smtClean="0">
                <a:ln>
                  <a:noFill/>
                </a:ln>
                <a:solidFill>
                  <a:srgbClr val="FFFF00"/>
                </a:solidFill>
                <a:effectLst/>
                <a:uLnTx/>
                <a:uFillTx/>
                <a:latin typeface="Calibri" panose="020F0502020204030204"/>
                <a:ea typeface="+mn-ea"/>
                <a:cs typeface="+mn-cs"/>
              </a:rPr>
              <a:t>SPIRIT OF ANTICHRIST</a:t>
            </a:r>
            <a:endParaRPr kumimoji="0" lang="en-US" sz="115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2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4360" y="197432"/>
            <a:ext cx="11064240" cy="5057473"/>
          </a:xfrm>
          <a:prstGeom prst="rect">
            <a:avLst/>
          </a:prstGeom>
        </p:spPr>
      </p:pic>
      <p:sp>
        <p:nvSpPr>
          <p:cNvPr id="4" name="Rectangle 3"/>
          <p:cNvSpPr/>
          <p:nvPr/>
        </p:nvSpPr>
        <p:spPr>
          <a:xfrm>
            <a:off x="594360" y="5566360"/>
            <a:ext cx="1147803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Does the papacy fit these points?</a:t>
            </a:r>
            <a:endParaRPr kumimoji="0" lang="en-US" sz="6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61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04536" y="0"/>
            <a:ext cx="11863138" cy="75097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30000" noProof="0" dirty="0">
                <a:ln>
                  <a:noFill/>
                </a:ln>
                <a:solidFill>
                  <a:srgbClr val="CCFF33"/>
                </a:solidFill>
                <a:effectLst/>
                <a:uLnTx/>
                <a:uFillTx/>
                <a:latin typeface="Calibri" panose="020F0502020204030204"/>
                <a:ea typeface="+mn-ea"/>
                <a:cs typeface="+mn-cs"/>
              </a:rPr>
              <a:t>5</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t> The papacy further undermines Jesus by setting up a system of confession to an earthly priest, thus bypassing Jesus, our High Priest (</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hlinkClick r:id="rId3"/>
              </a:rPr>
              <a:t>Hebrews 3:1</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t> </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hlinkClick r:id="rId4"/>
              </a:rPr>
              <a:t>8:1</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t>, </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hlinkClick r:id="rId5"/>
              </a:rPr>
              <a:t>2</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t>) and only Mediator (</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hlinkClick r:id="rId6"/>
              </a:rPr>
              <a:t>1 Timothy 2:5</a:t>
            </a:r>
            <a:r>
              <a:rPr kumimoji="0" lang="en-US" sz="4800" b="1" i="0" u="none" strike="noStrike" kern="1200" cap="none" spc="0" normalizeH="0" baseline="0" noProof="0" dirty="0" smtClean="0">
                <a:ln>
                  <a:noFill/>
                </a:ln>
                <a:solidFill>
                  <a:srgbClr val="CCFF33"/>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t/>
            </a:r>
            <a:b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br>
            <a:r>
              <a:rPr kumimoji="0" lang="en-US" sz="4800" b="1" i="0" u="none" strike="noStrike" kern="1200" cap="none" spc="0" normalizeH="0" baseline="0" noProof="0" dirty="0" smtClean="0">
                <a:ln>
                  <a:noFill/>
                </a:ln>
                <a:solidFill>
                  <a:srgbClr val="CCFF33"/>
                </a:solidFill>
                <a:effectLst/>
                <a:uLnTx/>
                <a:uFillTx/>
                <a:latin typeface="Calibri" panose="020F0502020204030204"/>
                <a:ea typeface="+mn-ea"/>
                <a:cs typeface="+mn-cs"/>
              </a:rPr>
              <a:t>Next </a:t>
            </a:r>
            <a: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t>consider the evidence for it claiming to be God: "We [the popes] hold upon this earth the place of God Almighty."</a:t>
            </a:r>
            <a:br>
              <a:rPr kumimoji="0" lang="en-US" sz="4800" b="1" i="0" u="none" strike="noStrike" kern="1200" cap="none" spc="0" normalizeH="0" baseline="0" noProof="0" dirty="0">
                <a:ln>
                  <a:noFill/>
                </a:ln>
                <a:solidFill>
                  <a:srgbClr val="CCFF33"/>
                </a:solidFill>
                <a:effectLst/>
                <a:uLnTx/>
                <a:uFillTx/>
                <a:latin typeface="Calibri" panose="020F0502020204030204"/>
                <a:ea typeface="+mn-ea"/>
                <a:cs typeface="+mn-cs"/>
              </a:rPr>
            </a:b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8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88758" y="180525"/>
            <a:ext cx="11754853" cy="68634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CCFF33"/>
                </a:solidFill>
                <a:effectLst/>
                <a:uLnTx/>
                <a:uFillTx/>
                <a:latin typeface="Calibri" panose="020F0502020204030204"/>
                <a:ea typeface="+mn-ea"/>
                <a:cs typeface="+mn-cs"/>
              </a:rPr>
              <a:t>Next </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consider the evidence for it claiming to be God: "We [the popes] hold upon this earth the place of God Almighty</a:t>
            </a:r>
            <a:r>
              <a:rPr kumimoji="0" lang="en-US" sz="4400" b="1" i="0" u="none" strike="noStrike" kern="1200" cap="none" spc="0" normalizeH="0" baseline="0" noProof="0" dirty="0" smtClean="0">
                <a:ln>
                  <a:noFill/>
                </a:ln>
                <a:solidFill>
                  <a:srgbClr val="CCFF33"/>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
            </a:r>
            <a:b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br>
            <a:r>
              <a:rPr kumimoji="0" lang="en-US" sz="4400" b="1" i="1" u="none" strike="noStrike" kern="1200" cap="none" spc="0" normalizeH="0" baseline="30000" noProof="0" dirty="0" smtClean="0">
                <a:ln>
                  <a:noFill/>
                </a:ln>
                <a:solidFill>
                  <a:srgbClr val="CCFF33"/>
                </a:solidFill>
                <a:effectLst/>
                <a:uLnTx/>
                <a:uFillTx/>
                <a:latin typeface="Calibri" panose="020F0502020204030204"/>
                <a:ea typeface="+mn-ea"/>
                <a:cs typeface="+mn-cs"/>
              </a:rPr>
              <a:t>6</a:t>
            </a:r>
            <a:r>
              <a:rPr kumimoji="0" lang="en-US" sz="4400" b="1" i="0" u="none" strike="noStrike" kern="1200" cap="none" spc="0" normalizeH="0" baseline="0" noProof="0" dirty="0" smtClean="0">
                <a:ln>
                  <a:noFill/>
                </a:ln>
                <a:solidFill>
                  <a:srgbClr val="CCFF33"/>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Here is another: "The pope is not only the representative of Jesus Christ, but he is Jesus Christ, Himself, hidden under the veil of flesh."</a:t>
            </a:r>
            <a:b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br>
            <a:endParaRPr kumimoji="0" lang="en-US" sz="4400" b="1" i="0" u="none" strike="noStrike" kern="1200" cap="none" spc="0" normalizeH="0" baseline="0" noProof="0" dirty="0" smtClean="0">
              <a:ln>
                <a:noFill/>
              </a:ln>
              <a:solidFill>
                <a:srgbClr val="CCFF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30000" noProof="0" dirty="0" smtClean="0">
                <a:ln>
                  <a:noFill/>
                </a:ln>
                <a:solidFill>
                  <a:srgbClr val="CCFF33"/>
                </a:solidFill>
                <a:effectLst/>
                <a:uLnTx/>
                <a:uFillTx/>
                <a:latin typeface="Calibri" panose="020F0502020204030204"/>
                <a:ea typeface="+mn-ea"/>
                <a:cs typeface="+mn-cs"/>
              </a:rPr>
              <a:t>7</a:t>
            </a:r>
            <a:r>
              <a:rPr kumimoji="0" lang="en-US" sz="4400" b="1" i="0" u="none" strike="noStrike" kern="1200" cap="none" spc="0" normalizeH="0" baseline="0" noProof="0" dirty="0" smtClean="0">
                <a:ln>
                  <a:noFill/>
                </a:ln>
                <a:solidFill>
                  <a:srgbClr val="CCFF33"/>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Its obvious this point, likewise, fits the papacy.</a:t>
            </a:r>
            <a:b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br>
            <a:endPar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23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iterate type="lt">
                                    <p:tmPct val="10000"/>
                                  </p:iterate>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110144"/>
            <a:ext cx="119443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Calibri" panose="020F0502020204030204"/>
                <a:ea typeface="+mn-ea"/>
                <a:cs typeface="+mn-cs"/>
              </a:rPr>
              <a:t>OUR SCRIPTURE THAT COVERS OUR LAST AND FINAL SPIRIT OF THIS PARTICULAR TEACHING IS FOUND IN  ……..</a:t>
            </a:r>
          </a:p>
        </p:txBody>
      </p:sp>
      <p:sp>
        <p:nvSpPr>
          <p:cNvPr id="3" name="Rectangle 2"/>
          <p:cNvSpPr/>
          <p:nvPr/>
        </p:nvSpPr>
        <p:spPr>
          <a:xfrm>
            <a:off x="219715" y="1932972"/>
            <a:ext cx="11569113"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30000" noProof="0" dirty="0" smtClean="0">
                <a:ln>
                  <a:noFill/>
                </a:ln>
                <a:solidFill>
                  <a:srgbClr val="00FF00"/>
                </a:solidFill>
                <a:effectLst/>
                <a:uLnTx/>
                <a:uFillTx/>
                <a:latin typeface="Calibri" panose="020F0502020204030204"/>
                <a:ea typeface="+mn-ea"/>
                <a:cs typeface="+mn-cs"/>
              </a:rPr>
              <a:t>2</a:t>
            </a:r>
            <a:r>
              <a:rPr kumimoji="0" lang="en-US" sz="3600" b="1" i="0" u="none" strike="noStrike" kern="1200" cap="none" spc="0" normalizeH="0" baseline="30000" noProof="0" dirty="0">
                <a:ln>
                  <a:noFill/>
                </a:ln>
                <a:solidFill>
                  <a:srgbClr val="00FF00"/>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Hereby know ye the Spirit of God: Every spirit that </a:t>
            </a:r>
            <a:r>
              <a:rPr kumimoji="0" lang="en-US" sz="3600" b="1" i="0" u="none" strike="noStrike" kern="1200" cap="none" spc="0" normalizeH="0" baseline="0" noProof="0" dirty="0" err="1">
                <a:ln>
                  <a:noFill/>
                </a:ln>
                <a:solidFill>
                  <a:srgbClr val="00FF00"/>
                </a:solidFill>
                <a:effectLst/>
                <a:uLnTx/>
                <a:uFillTx/>
                <a:latin typeface="Calibri" panose="020F0502020204030204"/>
                <a:ea typeface="+mn-ea"/>
                <a:cs typeface="+mn-cs"/>
              </a:rPr>
              <a:t>confesseth</a:t>
            </a: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 that Jesus Christ is come in the flesh is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30000" noProof="0" dirty="0">
                <a:ln>
                  <a:noFill/>
                </a:ln>
                <a:solidFill>
                  <a:srgbClr val="00FF00"/>
                </a:solidFill>
                <a:effectLst/>
                <a:uLnTx/>
                <a:uFillTx/>
                <a:latin typeface="Calibri" panose="020F0502020204030204"/>
                <a:ea typeface="+mn-ea"/>
                <a:cs typeface="+mn-cs"/>
              </a:rPr>
              <a:t>3 </a:t>
            </a: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And every spirit that </a:t>
            </a:r>
            <a:r>
              <a:rPr kumimoji="0" lang="en-US" sz="3600" b="1" i="0" u="none" strike="noStrike" kern="1200" cap="none" spc="0" normalizeH="0" baseline="0" noProof="0" dirty="0" err="1">
                <a:ln>
                  <a:noFill/>
                </a:ln>
                <a:solidFill>
                  <a:srgbClr val="00FF00"/>
                </a:solidFill>
                <a:effectLst/>
                <a:uLnTx/>
                <a:uFillTx/>
                <a:latin typeface="Calibri" panose="020F0502020204030204"/>
                <a:ea typeface="+mn-ea"/>
                <a:cs typeface="+mn-cs"/>
              </a:rPr>
              <a:t>confesseth</a:t>
            </a: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 not that Jesus Christ is come in the flesh is not of God: and this is that </a:t>
            </a:r>
            <a:r>
              <a:rPr kumimoji="0" lang="en-US" sz="3600" b="1" i="0" u="none" strike="noStrike" kern="1200" cap="none" spc="0" normalizeH="0" baseline="0" noProof="0" dirty="0" smtClean="0">
                <a:ln>
                  <a:noFill/>
                </a:ln>
                <a:solidFill>
                  <a:srgbClr val="C00000"/>
                </a:solidFill>
                <a:effectLst/>
                <a:uLnTx/>
                <a:uFillTx/>
                <a:latin typeface="Calibri" panose="020F0502020204030204"/>
                <a:ea typeface="+mn-ea"/>
                <a:cs typeface="+mn-cs"/>
              </a:rPr>
              <a:t>“</a:t>
            </a:r>
            <a:r>
              <a:rPr kumimoji="0" lang="en-US" sz="3600" b="1" i="0" u="sng" strike="noStrike" kern="1200" cap="none" spc="0" normalizeH="0" baseline="0" noProof="0" dirty="0" smtClean="0">
                <a:ln>
                  <a:noFill/>
                </a:ln>
                <a:solidFill>
                  <a:srgbClr val="C00000"/>
                </a:solidFill>
                <a:effectLst/>
                <a:uLnTx/>
                <a:uFillTx/>
                <a:latin typeface="Calibri" panose="020F0502020204030204"/>
                <a:ea typeface="+mn-ea"/>
                <a:cs typeface="+mn-cs"/>
              </a:rPr>
              <a:t>spirit </a:t>
            </a:r>
            <a:r>
              <a:rPr kumimoji="0" lang="en-US" sz="3600" b="1" i="0" u="sng" strike="noStrike" kern="1200" cap="none" spc="0" normalizeH="0" baseline="0" noProof="0" dirty="0">
                <a:ln>
                  <a:noFill/>
                </a:ln>
                <a:solidFill>
                  <a:srgbClr val="C00000"/>
                </a:solidFill>
                <a:effectLst/>
                <a:uLnTx/>
                <a:uFillTx/>
                <a:latin typeface="Calibri" panose="020F0502020204030204"/>
                <a:ea typeface="+mn-ea"/>
                <a:cs typeface="+mn-cs"/>
              </a:rPr>
              <a:t>of </a:t>
            </a:r>
            <a:r>
              <a:rPr kumimoji="0" lang="en-US" sz="3600" b="1" i="0" u="sng" strike="noStrike" kern="1200" cap="none" spc="0" normalizeH="0" baseline="0" noProof="0" dirty="0" smtClean="0">
                <a:ln>
                  <a:noFill/>
                </a:ln>
                <a:solidFill>
                  <a:srgbClr val="C00000"/>
                </a:solidFill>
                <a:effectLst/>
                <a:uLnTx/>
                <a:uFillTx/>
                <a:latin typeface="Calibri" panose="020F0502020204030204"/>
                <a:ea typeface="+mn-ea"/>
                <a:cs typeface="+mn-cs"/>
              </a:rPr>
              <a:t>antichrist”</a:t>
            </a: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 </a:t>
            </a:r>
            <a:r>
              <a:rPr kumimoji="0" lang="en-US" sz="3600" b="1" i="0" u="sng" strike="noStrike" kern="1200" cap="none" spc="0" normalizeH="0" baseline="0" noProof="0" dirty="0">
                <a:ln>
                  <a:noFill/>
                </a:ln>
                <a:solidFill>
                  <a:srgbClr val="FFFF00"/>
                </a:solidFill>
                <a:effectLst/>
                <a:uLnTx/>
                <a:uFillTx/>
                <a:latin typeface="Calibri" panose="020F0502020204030204"/>
                <a:ea typeface="+mn-ea"/>
                <a:cs typeface="+mn-cs"/>
              </a:rPr>
              <a:t>whereof ye have heard that it should come; and even now already is it in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30000" noProof="0" dirty="0">
                <a:ln>
                  <a:noFill/>
                </a:ln>
                <a:solidFill>
                  <a:srgbClr val="00FF00"/>
                </a:solidFill>
                <a:effectLst/>
                <a:uLnTx/>
                <a:uFillTx/>
                <a:latin typeface="Calibri" panose="020F0502020204030204"/>
                <a:ea typeface="+mn-ea"/>
                <a:cs typeface="+mn-cs"/>
              </a:rPr>
              <a:t>4 </a:t>
            </a: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Ye are of God, little children, and have overcome them: because greater is he that is in you, than he that is in the world.</a:t>
            </a:r>
          </a:p>
        </p:txBody>
      </p:sp>
      <p:sp>
        <p:nvSpPr>
          <p:cNvPr id="4" name="Rectangle 3"/>
          <p:cNvSpPr/>
          <p:nvPr/>
        </p:nvSpPr>
        <p:spPr>
          <a:xfrm>
            <a:off x="219715" y="1450258"/>
            <a:ext cx="643278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1 John 4:2-4King James Version (KJV)</a:t>
            </a:r>
          </a:p>
        </p:txBody>
      </p:sp>
    </p:spTree>
    <p:extLst>
      <p:ext uri="{BB962C8B-B14F-4D97-AF65-F5344CB8AC3E}">
        <p14:creationId xmlns:p14="http://schemas.microsoft.com/office/powerpoint/2010/main" val="33129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37147" y="479134"/>
            <a:ext cx="11754853" cy="81868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CFF33"/>
                </a:solidFill>
                <a:effectLst/>
                <a:uLnTx/>
                <a:uFillTx/>
                <a:latin typeface="Calibri" panose="020F0502020204030204"/>
                <a:ea typeface="+mn-ea"/>
                <a:cs typeface="+mn-cs"/>
              </a:rPr>
              <a:t>H</a:t>
            </a:r>
            <a:r>
              <a:rPr kumimoji="0" lang="en-US" sz="5400" b="1" i="0" u="none" strike="noStrike" kern="1200" cap="none" spc="0" normalizeH="0" baseline="0" noProof="0" dirty="0">
                <a:ln>
                  <a:noFill/>
                </a:ln>
                <a:solidFill>
                  <a:srgbClr val="CCFF33"/>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It would speak "great words" of blasphemy "against the most High [God</a:t>
            </a:r>
            <a:r>
              <a:rPr kumimoji="0" lang="en-US" sz="4400" b="1" i="0" u="none" strike="noStrike" kern="1200" cap="none" spc="0" normalizeH="0" baseline="0" noProof="0" dirty="0" smtClean="0">
                <a:ln>
                  <a:noFill/>
                </a:ln>
                <a:solidFill>
                  <a:srgbClr val="CCFF33"/>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smtClean="0">
                <a:ln>
                  <a:noFill/>
                </a:ln>
                <a:solidFill>
                  <a:srgbClr val="C00000"/>
                </a:solidFill>
                <a:effectLst/>
                <a:uLnTx/>
                <a:uFillTx/>
                <a:latin typeface="Calibri" panose="020F0502020204030204"/>
                <a:ea typeface="+mn-ea"/>
                <a:cs typeface="+mn-cs"/>
              </a:rPr>
              <a:t>Blasphemy </a:t>
            </a:r>
            <a:r>
              <a:rPr kumimoji="0" lang="en-US" sz="4400" b="1" i="0" u="sng" strike="noStrike" kern="1200" cap="none" spc="0" normalizeH="0" baseline="0" noProof="0" dirty="0">
                <a:ln>
                  <a:noFill/>
                </a:ln>
                <a:solidFill>
                  <a:srgbClr val="C00000"/>
                </a:solidFill>
                <a:effectLst/>
                <a:uLnTx/>
                <a:uFillTx/>
                <a:latin typeface="Calibri" panose="020F0502020204030204"/>
                <a:ea typeface="+mn-ea"/>
                <a:cs typeface="+mn-cs"/>
              </a:rPr>
              <a:t>has two definitions in Scripture:</a:t>
            </a:r>
            <a:br>
              <a:rPr kumimoji="0" lang="en-US" sz="4400" b="1" i="0" u="sng" strike="noStrike" kern="1200" cap="none" spc="0" normalizeH="0" baseline="0" noProof="0" dirty="0">
                <a:ln>
                  <a:noFill/>
                </a:ln>
                <a:solidFill>
                  <a:srgbClr val="C00000"/>
                </a:solidFill>
                <a:effectLst/>
                <a:uLnTx/>
                <a:uFillTx/>
                <a:latin typeface="Calibri" panose="020F0502020204030204"/>
                <a:ea typeface="+mn-ea"/>
                <a:cs typeface="+mn-cs"/>
              </a:rPr>
            </a:br>
            <a:endParaRPr kumimoji="0" lang="en-US" sz="4400" b="1" i="0" u="sng" strike="noStrike" kern="1200" cap="none" spc="0" normalizeH="0" baseline="0" noProof="0" dirty="0" smtClean="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CCFF33"/>
                </a:solidFill>
                <a:effectLst/>
                <a:uLnTx/>
                <a:uFillTx/>
                <a:latin typeface="Calibri" panose="020F0502020204030204"/>
                <a:ea typeface="+mn-ea"/>
                <a:cs typeface="+mn-cs"/>
              </a:rPr>
              <a:t>1</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 Claiming to forgive sins (</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hlinkClick r:id="rId3"/>
              </a:rPr>
              <a:t>Luke 5:21</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a:t>
            </a:r>
            <a:b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br>
            <a:endParaRPr kumimoji="0" lang="en-US" sz="4400" b="1" i="0" u="none" strike="noStrike" kern="1200" cap="none" spc="0" normalizeH="0" baseline="0" noProof="0" dirty="0" smtClean="0">
              <a:ln>
                <a:noFill/>
              </a:ln>
              <a:solidFill>
                <a:srgbClr val="CCFF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CCFF33"/>
                </a:solidFill>
                <a:effectLst/>
                <a:uLnTx/>
                <a:uFillTx/>
                <a:latin typeface="Calibri" panose="020F0502020204030204"/>
                <a:ea typeface="+mn-ea"/>
                <a:cs typeface="+mn-cs"/>
              </a:rPr>
              <a:t>2</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 Claiming to be God (</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hlinkClick r:id="rId4"/>
              </a:rPr>
              <a:t>John 10:33</a:t>
            </a: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a:t>
            </a:r>
            <a:b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b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
            </a:r>
            <a:b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b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Does this point fit the papacy? Yes! </a:t>
            </a:r>
            <a:b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br>
            <a: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t/>
            </a:r>
            <a:br>
              <a:rPr kumimoji="0" lang="en-US" sz="4400" b="1" i="0" u="none" strike="noStrike" kern="1200" cap="none" spc="0" normalizeH="0" baseline="0" noProof="0" dirty="0">
                <a:ln>
                  <a:noFill/>
                </a:ln>
                <a:solidFill>
                  <a:srgbClr val="CCFF33"/>
                </a:solidFill>
                <a:effectLst/>
                <a:uLnTx/>
                <a:uFillTx/>
                <a:latin typeface="Calibri" panose="020F0502020204030204"/>
                <a:ea typeface="+mn-ea"/>
                <a:cs typeface="+mn-cs"/>
              </a:rPr>
            </a:b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8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iterate type="lt">
                                    <p:tmPct val="10000"/>
                                  </p:iterate>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iterate type="lt">
                                    <p:tmPct val="10000"/>
                                  </p:iterate>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37148" y="394692"/>
            <a:ext cx="11754852"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CFF33"/>
                </a:solidFill>
                <a:effectLst/>
                <a:uLnTx/>
                <a:uFillTx/>
                <a:latin typeface="Calibri" panose="020F0502020204030204"/>
                <a:ea typeface="+mn-ea"/>
                <a:cs typeface="+mn-cs"/>
              </a:rPr>
              <a:t>Let's first look at the evidence for it claiming to forgive sins: "Does the Priest truly forgive the sins, or does he only declare that they are remitted? The Priest does really and truly forgive the sins in virtue of the power given to him by Christ."</a:t>
            </a:r>
            <a:br>
              <a:rPr kumimoji="0" lang="en-US" sz="5400" b="1" i="0" u="none" strike="noStrike" kern="1200" cap="none" spc="0" normalizeH="0" baseline="0" noProof="0" dirty="0">
                <a:ln>
                  <a:noFill/>
                </a:ln>
                <a:solidFill>
                  <a:srgbClr val="CCFF33"/>
                </a:solidFill>
                <a:effectLst/>
                <a:uLnTx/>
                <a:uFillTx/>
                <a:latin typeface="Calibri" panose="020F0502020204030204"/>
                <a:ea typeface="+mn-ea"/>
                <a:cs typeface="+mn-cs"/>
              </a:rPr>
            </a:b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85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33137" y="271444"/>
            <a:ext cx="11670632"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Calibri" panose="020F0502020204030204"/>
                <a:ea typeface="+mn-ea"/>
                <a:cs typeface="+mn-cs"/>
              </a:rPr>
              <a:t>It would "think to change times and laws." </a:t>
            </a:r>
            <a:br>
              <a:rPr kumimoji="0" lang="en-US" sz="4400" b="1" i="0" u="none" strike="noStrike" kern="1200" cap="none" spc="0" normalizeH="0" baseline="0" noProof="0" dirty="0" smtClean="0">
                <a:ln>
                  <a:noFill/>
                </a:ln>
                <a:solidFill>
                  <a:srgbClr val="FFFF00"/>
                </a:solidFill>
                <a:effectLst/>
                <a:uLnTx/>
                <a:uFillTx/>
                <a:latin typeface="Calibri" panose="020F0502020204030204"/>
                <a:ea typeface="+mn-ea"/>
                <a:cs typeface="+mn-cs"/>
              </a:rPr>
            </a:br>
            <a:r>
              <a:rPr kumimoji="0" lang="en-US" sz="4400" b="1" i="0" u="none" strike="noStrike" kern="1200" cap="none" spc="0" normalizeH="0" baseline="0" noProof="0" dirty="0" smtClean="0">
                <a:ln>
                  <a:noFill/>
                </a:ln>
                <a:solidFill>
                  <a:srgbClr val="FFFF00"/>
                </a:solidFill>
                <a:effectLst/>
                <a:uLnTx/>
                <a:uFillTx/>
                <a:latin typeface="Calibri" panose="020F0502020204030204"/>
                <a:ea typeface="+mn-ea"/>
                <a:cs typeface="+mn-cs"/>
              </a:rPr>
              <a:t>In a future Study Guide we will deal with the "times" of this point. It is a major topic and needs separate consideration. But what about changing the "laws"? </a:t>
            </a:r>
            <a:r>
              <a:rPr kumimoji="0" lang="en-US" sz="4400" b="1" i="1" u="none" strike="noStrike" kern="1200" cap="none" spc="0" normalizeH="0" baseline="0" noProof="0" dirty="0" smtClean="0">
                <a:ln>
                  <a:noFill/>
                </a:ln>
                <a:solidFill>
                  <a:srgbClr val="FFFF00"/>
                </a:solidFill>
                <a:effectLst/>
                <a:uLnTx/>
                <a:uFillTx/>
                <a:latin typeface="Calibri" panose="020F0502020204030204"/>
                <a:ea typeface="+mn-ea"/>
                <a:cs typeface="+mn-cs"/>
              </a:rPr>
              <a:t>The Amplified Bible</a:t>
            </a:r>
            <a:r>
              <a:rPr kumimoji="0" lang="en-US" sz="4400" b="1" i="0" u="none" strike="noStrike" kern="1200" cap="none" spc="0" normalizeH="0" baseline="0" noProof="0" dirty="0" smtClean="0">
                <a:ln>
                  <a:noFill/>
                </a:ln>
                <a:solidFill>
                  <a:srgbClr val="FFFF00"/>
                </a:solidFill>
                <a:effectLst/>
                <a:uLnTx/>
                <a:uFillTx/>
                <a:latin typeface="Calibri" panose="020F0502020204030204"/>
                <a:ea typeface="+mn-ea"/>
                <a:cs typeface="+mn-cs"/>
              </a:rPr>
              <a:t> translates "laws" as "the law." The reference is to changing God's law. Of course, no one can really change it, but has the papacy attempted to do so? The answer is "yes."</a:t>
            </a: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6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28863" y="355665"/>
            <a:ext cx="11863137"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rPr>
              <a:t>In its catechisms, the papacy has omitted the second commandment against veneration of images and has shortened the fourth commandment from 94 words to eight and divided the tenth commandment into two commandments. (Check this for yourself. Compare the Ten Commandments in any Catholic catechism with God's list of the commandments in </a:t>
            </a:r>
            <a:r>
              <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hlinkClick r:id="rId3"/>
              </a:rPr>
              <a:t>Exodus 20:3-17</a:t>
            </a:r>
            <a:r>
              <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rPr>
              <a:t>.)</a:t>
            </a:r>
            <a:br>
              <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97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08284" y="117693"/>
            <a:ext cx="12083716"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There is no doubt that the little horn power of Daniel chapter 7 (the Antichrist) is the papacy. No other organization could possibly fit these nine points. And incidentally, this is no new teaching. Every Reformer, without exception, spoke of the papacy as Antichrist. </a:t>
            </a:r>
            <a:r>
              <a:rPr kumimoji="0" lang="en-US" sz="5400" b="1" i="1" u="none" strike="noStrike" kern="1200" cap="none" spc="0" normalizeH="0" baseline="30000" noProof="0" dirty="0">
                <a:ln>
                  <a:noFill/>
                </a:ln>
                <a:solidFill>
                  <a:srgbClr val="FFFF00"/>
                </a:solidFill>
                <a:effectLst/>
                <a:uLnTx/>
                <a:uFillTx/>
                <a:latin typeface="Calibri" panose="020F0502020204030204"/>
                <a:ea typeface="+mn-ea"/>
                <a:cs typeface="+mn-cs"/>
              </a:rPr>
              <a:t>8</a:t>
            </a:r>
            <a:endPar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3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76726" y="0"/>
            <a:ext cx="11778916" cy="69865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srgbClr val="0000FF"/>
                </a:solidFill>
                <a:effectLst/>
                <a:uLnTx/>
                <a:uFillTx/>
                <a:latin typeface="Calibri" panose="020F0502020204030204"/>
                <a:ea typeface="+mn-ea"/>
                <a:cs typeface="+mn-cs"/>
              </a:rPr>
              <a:t>Words of Care and </a:t>
            </a:r>
            <a:r>
              <a:rPr kumimoji="0" lang="en-US" sz="4400" b="1" i="0" u="sng" strike="noStrike" kern="1200" cap="none" spc="0" normalizeH="0" baseline="0" noProof="0" dirty="0" smtClean="0">
                <a:ln>
                  <a:noFill/>
                </a:ln>
                <a:solidFill>
                  <a:srgbClr val="0000FF"/>
                </a:solidFill>
                <a:effectLst/>
                <a:uLnTx/>
                <a:uFillTx/>
                <a:latin typeface="Calibri" panose="020F0502020204030204"/>
                <a:ea typeface="+mn-ea"/>
                <a:cs typeface="+mn-cs"/>
              </a:rPr>
              <a:t>Concern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rPr>
              <a:t>Lest </a:t>
            </a: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some should think </a:t>
            </a:r>
            <a:r>
              <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rPr>
              <a:t>that this is an attack against fellow </a:t>
            </a: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Christians by identifying this little-horn power, please keep in mind that the prophecy is aimed at a system and not individuals. There are sincere, devout Christians in all churches, including the Catholic faith. Daniel chapter 7 is simply a message of judgment and correction upon a large religious institution which </a:t>
            </a:r>
            <a:r>
              <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rPr>
              <a:t>is compromised </a:t>
            </a: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with paganism, like so many other churches that arose after her.</a:t>
            </a:r>
            <a:b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br>
            <a:endPar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82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97042" y="369215"/>
            <a:ext cx="11622505"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Calibri" panose="020F0502020204030204"/>
                <a:ea typeface="+mn-ea"/>
                <a:cs typeface="+mn-cs"/>
              </a:rPr>
              <a:t>Prophecy Reveals Faults of All Faiths </a:t>
            </a:r>
            <a:br>
              <a:rPr kumimoji="0" lang="en-US" sz="4400" b="1" i="0" u="none" strike="noStrike" kern="1200" cap="none" spc="0" normalizeH="0" baseline="0" noProof="0" dirty="0" smtClean="0">
                <a:ln>
                  <a:noFill/>
                </a:ln>
                <a:solidFill>
                  <a:srgbClr val="FFFF00"/>
                </a:solidFill>
                <a:effectLst/>
                <a:uLnTx/>
                <a:uFillTx/>
                <a:latin typeface="Calibri" panose="020F0502020204030204"/>
                <a:ea typeface="+mn-ea"/>
                <a:cs typeface="+mn-cs"/>
              </a:rPr>
            </a:br>
            <a:r>
              <a:rPr kumimoji="0" lang="en-US" sz="4400" b="1" i="0" u="none" strike="noStrike" kern="1200" cap="none" spc="0" normalizeH="0" baseline="0" noProof="0" dirty="0" smtClean="0">
                <a:ln>
                  <a:noFill/>
                </a:ln>
                <a:solidFill>
                  <a:srgbClr val="FFFF00"/>
                </a:solidFill>
                <a:effectLst/>
                <a:uLnTx/>
                <a:uFillTx/>
                <a:latin typeface="Calibri" panose="020F0502020204030204"/>
                <a:ea typeface="+mn-ea"/>
                <a:cs typeface="+mn-cs"/>
              </a:rPr>
              <a:t>Other prophecies point out the faults of Protestant and Jewish faiths. God has true people in all religions. His true people (no matter what their faith) will always humbly accept the correction of the Lord and will not shut their ears and hearts against Him by self-defensiveness. We should be very thankful that God's Word speaks with impartial honesty on every subject.</a:t>
            </a:r>
            <a:endPar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18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45168" y="5091045"/>
            <a:ext cx="1198345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Wasn't Daniel told to seal up his book until "the time of the end"? (Daniel 12:4)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110" y="178308"/>
            <a:ext cx="5903786" cy="4610260"/>
          </a:xfrm>
          <a:prstGeom prst="rect">
            <a:avLst/>
          </a:prstGeom>
        </p:spPr>
      </p:pic>
    </p:spTree>
    <p:extLst>
      <p:ext uri="{BB962C8B-B14F-4D97-AF65-F5344CB8AC3E}">
        <p14:creationId xmlns:p14="http://schemas.microsoft.com/office/powerpoint/2010/main" val="61828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40631" y="170727"/>
            <a:ext cx="11778916"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When will Daniel's prophecies be opened to our understanding?</a:t>
            </a:r>
            <a:endParaRPr kumimoji="0" lang="en-US" sz="4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 name="Rectangle 2"/>
          <p:cNvSpPr/>
          <p:nvPr/>
        </p:nvSpPr>
        <p:spPr>
          <a:xfrm>
            <a:off x="240631" y="1740387"/>
            <a:ext cx="333277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dirty="0">
                <a:ln>
                  <a:noFill/>
                </a:ln>
                <a:solidFill>
                  <a:srgbClr val="0000FF"/>
                </a:solidFill>
                <a:effectLst/>
                <a:uLnTx/>
                <a:uFillTx/>
                <a:latin typeface="Calibri" panose="020F0502020204030204"/>
                <a:ea typeface="+mn-ea"/>
                <a:cs typeface="+mn-cs"/>
              </a:rPr>
              <a:t>Answer: </a:t>
            </a:r>
            <a:r>
              <a:rPr kumimoji="0" lang="en-US" sz="60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Rectangle 3"/>
          <p:cNvSpPr/>
          <p:nvPr/>
        </p:nvSpPr>
        <p:spPr>
          <a:xfrm>
            <a:off x="240631" y="2967335"/>
            <a:ext cx="11778916"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rPr>
              <a:t>In </a:t>
            </a: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hlinkClick r:id="rId3"/>
              </a:rPr>
              <a:t>Daniel 12:4</a:t>
            </a: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rPr>
              <a:t>, the prophet was told to seal parts of the book till "the time of the end." In verse 6 an angelic voice asked, "How long shall it be to the end of these wonders?"</a:t>
            </a:r>
            <a:endParaRPr kumimoji="0" lang="en-US" sz="18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52663" y="259685"/>
            <a:ext cx="11742821"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FF00"/>
                </a:solidFill>
                <a:effectLst/>
                <a:uLnTx/>
                <a:uFillTx/>
                <a:latin typeface="Calibri" panose="020F0502020204030204"/>
                <a:ea typeface="+mn-ea"/>
                <a:cs typeface="+mn-cs"/>
              </a:rPr>
              <a:t>In verse 6 an angelic voice asked, "How long shall it be to the end of these wonders?" Verse 7 says, "It shall be for a time, times, and an half." The angel assured Daniel that the section of the book dealing with end-time prophecies would be opened after the end of the 1260-year period of papal control which was, as we learned earlier in this Study Guide, 1798. So the time of the end began in the year 1798. </a:t>
            </a:r>
          </a:p>
        </p:txBody>
      </p:sp>
    </p:spTree>
    <p:extLst>
      <p:ext uri="{BB962C8B-B14F-4D97-AF65-F5344CB8AC3E}">
        <p14:creationId xmlns:p14="http://schemas.microsoft.com/office/powerpoint/2010/main" val="37529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74320" y="590918"/>
            <a:ext cx="1138427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00"/>
                </a:solidFill>
                <a:effectLst/>
                <a:uLnTx/>
                <a:uFillTx/>
                <a:latin typeface="Calibri" panose="020F0502020204030204"/>
                <a:ea typeface="+mn-ea"/>
                <a:cs typeface="+mn-cs"/>
              </a:rPr>
              <a:t>OTHER SCRIPTURES THAT MENTION THE WORD ANTICHRIST ARE THE FOLLOWING…….</a:t>
            </a:r>
          </a:p>
        </p:txBody>
      </p:sp>
      <p:sp>
        <p:nvSpPr>
          <p:cNvPr id="4" name="Rectangle 3"/>
          <p:cNvSpPr/>
          <p:nvPr/>
        </p:nvSpPr>
        <p:spPr>
          <a:xfrm>
            <a:off x="274320" y="2840266"/>
            <a:ext cx="11536680"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1 John 2:18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CCCFF"/>
                </a:solidFill>
                <a:effectLst/>
                <a:uLnTx/>
                <a:uFillTx/>
                <a:latin typeface="Calibri" panose="020F0502020204030204"/>
                <a:ea typeface="+mn-ea"/>
                <a:cs typeface="+mn-cs"/>
              </a:rPr>
              <a:t>Little children, it is the last time: and as ye have heard that antichrist shall come, even now are there many antichrists; whereby we know that it is the last time.</a:t>
            </a:r>
          </a:p>
        </p:txBody>
      </p:sp>
    </p:spTree>
    <p:extLst>
      <p:ext uri="{BB962C8B-B14F-4D97-AF65-F5344CB8AC3E}">
        <p14:creationId xmlns:p14="http://schemas.microsoft.com/office/powerpoint/2010/main" val="21587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iterate type="lt">
                                    <p:tmPct val="10000"/>
                                  </p:iterate>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56411" y="218256"/>
            <a:ext cx="11875168" cy="62478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FF00"/>
                </a:solidFill>
                <a:effectLst/>
                <a:uLnTx/>
                <a:uFillTx/>
                <a:latin typeface="Calibri" panose="020F0502020204030204"/>
                <a:ea typeface="+mn-ea"/>
                <a:cs typeface="+mn-cs"/>
              </a:rPr>
              <a:t>Obviously, the book of Daniel contains crucial messages from heaven for us </a:t>
            </a:r>
            <a:r>
              <a:rPr kumimoji="0" lang="en-US" sz="8000" b="1" i="1" u="none" strike="noStrike" kern="1200" cap="none" spc="0" normalizeH="0" baseline="0" noProof="0" dirty="0">
                <a:ln>
                  <a:noFill/>
                </a:ln>
                <a:solidFill>
                  <a:srgbClr val="00FF00"/>
                </a:solidFill>
                <a:effectLst/>
                <a:uLnTx/>
                <a:uFillTx/>
                <a:latin typeface="Calibri" panose="020F0502020204030204"/>
                <a:ea typeface="+mn-ea"/>
                <a:cs typeface="+mn-cs"/>
              </a:rPr>
              <a:t>today</a:t>
            </a:r>
            <a:r>
              <a:rPr kumimoji="0" lang="en-US" sz="8000" b="1" i="0" u="none" strike="noStrike" kern="1200" cap="none" spc="0" normalizeH="0" baseline="0" noProof="0" dirty="0">
                <a:ln>
                  <a:noFill/>
                </a:ln>
                <a:solidFill>
                  <a:srgbClr val="00FF00"/>
                </a:solidFill>
                <a:effectLst/>
                <a:uLnTx/>
                <a:uFillTx/>
                <a:latin typeface="Calibri" panose="020F0502020204030204"/>
                <a:ea typeface="+mn-ea"/>
                <a:cs typeface="+mn-cs"/>
              </a:rPr>
              <a:t>. We absolutely must understand it</a:t>
            </a:r>
            <a:r>
              <a:rPr kumimoji="0" lang="en-US" sz="7200" b="1" i="0" u="none" strike="noStrike" kern="1200" cap="none" spc="0" normalizeH="0" baseline="0" noProof="0" dirty="0" smtClean="0">
                <a:ln>
                  <a:noFill/>
                </a:ln>
                <a:solidFill>
                  <a:srgbClr val="00FF00"/>
                </a:solidFill>
                <a:effectLst/>
                <a:uLnTx/>
                <a:uFillTx/>
                <a:latin typeface="Calibri" panose="020F0502020204030204"/>
                <a:ea typeface="+mn-ea"/>
                <a:cs typeface="+mn-cs"/>
              </a:rPr>
              <a:t>.!!!!!!!</a:t>
            </a:r>
            <a:endParaRPr kumimoji="0" lang="en-US" sz="72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64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371" y="396789"/>
            <a:ext cx="5509462" cy="3369094"/>
          </a:xfrm>
          <a:prstGeom prst="rect">
            <a:avLst/>
          </a:prstGeom>
        </p:spPr>
      </p:pic>
      <p:sp>
        <p:nvSpPr>
          <p:cNvPr id="3" name="Rectangle 2"/>
          <p:cNvSpPr/>
          <p:nvPr/>
        </p:nvSpPr>
        <p:spPr>
          <a:xfrm>
            <a:off x="409074" y="4200709"/>
            <a:ext cx="1158641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00000"/>
                </a:solidFill>
                <a:effectLst/>
                <a:uLnTx/>
                <a:uFillTx/>
                <a:latin typeface="Calibri" panose="020F0502020204030204"/>
                <a:ea typeface="+mn-ea"/>
                <a:cs typeface="+mn-cs"/>
              </a:rPr>
              <a:t>All religious teachings must be compared with Scripture to determine their accuracy</a:t>
            </a:r>
            <a:r>
              <a:rPr kumimoji="0" lang="en-US" sz="1800" b="0" i="0" u="none" strike="noStrike" kern="1200" cap="none" spc="0" normalizeH="0" baseline="0" noProof="0" dirty="0">
                <a:ln>
                  <a:noFill/>
                </a:ln>
                <a:solidFill>
                  <a:srgbClr val="80000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8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52662" y="139641"/>
            <a:ext cx="11502189"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rPr>
              <a:t>10.IT IS A SAD THING BELOVED, But </a:t>
            </a: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Many Christians today have been tragically misinformed regarding the Antichrist. To believe an untruth about the Antichrist could easily cause a person to be deceived and lost. What should a person do when new Bible teachings are encountered? </a:t>
            </a:r>
          </a:p>
        </p:txBody>
      </p:sp>
      <p:sp>
        <p:nvSpPr>
          <p:cNvPr id="3" name="Rectangle 2"/>
          <p:cNvSpPr/>
          <p:nvPr/>
        </p:nvSpPr>
        <p:spPr>
          <a:xfrm>
            <a:off x="156410" y="4338935"/>
            <a:ext cx="11502188"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0000FF"/>
                </a:solidFill>
                <a:effectLst/>
                <a:uLnTx/>
                <a:uFillTx/>
                <a:latin typeface="Calibri" panose="020F0502020204030204"/>
                <a:ea typeface="+mn-ea"/>
                <a:cs typeface="+mn-cs"/>
              </a:rPr>
              <a:t>Answer: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When a new Bible teaching is encountered, the only safe procedure is to compare it carefully with Scripture to see if it is in harmony with God's Word.</a:t>
            </a:r>
          </a:p>
        </p:txBody>
      </p:sp>
    </p:spTree>
    <p:extLst>
      <p:ext uri="{BB962C8B-B14F-4D97-AF65-F5344CB8AC3E}">
        <p14:creationId xmlns:p14="http://schemas.microsoft.com/office/powerpoint/2010/main" val="308703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76726" y="2828836"/>
            <a:ext cx="11730790"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uLnTx/>
                <a:uFillTx/>
                <a:latin typeface="Calibri" panose="020F0502020204030204"/>
                <a:ea typeface="+mn-ea"/>
                <a:cs typeface="+mn-cs"/>
              </a:rPr>
              <a:t>Acts 17:11 (</a:t>
            </a:r>
            <a:r>
              <a:rPr kumimoji="0" lang="en-US" sz="4000" b="1" i="0" u="sng" strike="noStrike" kern="1200" cap="none" spc="0" normalizeH="0" baseline="0" noProof="0" dirty="0" smtClean="0">
                <a:ln>
                  <a:noFill/>
                </a:ln>
                <a:solidFill>
                  <a:srgbClr val="0000FF"/>
                </a:solidFill>
                <a:effectLst/>
                <a:uLnTx/>
                <a:uFillTx/>
                <a:latin typeface="Calibri" panose="020F0502020204030204"/>
                <a:ea typeface="+mn-ea"/>
                <a:cs typeface="+mn-cs"/>
              </a:rPr>
              <a:t>KJV) </a:t>
            </a:r>
            <a:endParaRPr kumimoji="0" lang="en-US" sz="4000" b="1" i="0" u="sng"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rPr>
              <a:t>11 These were more noble than those in Thessalonica, in that they received the word with all readiness of mind, and searched the scriptures daily, whether those things were so. </a:t>
            </a:r>
          </a:p>
        </p:txBody>
      </p:sp>
      <p:sp>
        <p:nvSpPr>
          <p:cNvPr id="3" name="TextBox 2"/>
          <p:cNvSpPr txBox="1"/>
          <p:nvPr/>
        </p:nvSpPr>
        <p:spPr>
          <a:xfrm>
            <a:off x="397042" y="565484"/>
            <a:ext cx="1016668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CFF33"/>
                </a:solidFill>
                <a:effectLst/>
                <a:uLnTx/>
                <a:uFillTx/>
                <a:latin typeface="Calibri" panose="020F0502020204030204"/>
                <a:ea typeface="+mn-ea"/>
                <a:cs typeface="+mn-cs"/>
              </a:rPr>
              <a:t>LET’S LOOK AT A PORTION OF SCRIPTURE THAT LETS US KNOW WHAT WE MUST DO…….</a:t>
            </a:r>
            <a:endParaRPr kumimoji="0" lang="en-US" sz="4000" b="1" i="0" u="none" strike="noStrike" kern="1200" cap="none" spc="0" normalizeH="0" baseline="0" noProof="0" dirty="0">
              <a:ln>
                <a:noFill/>
              </a:ln>
              <a:solidFill>
                <a:srgbClr val="CCFF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92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iterate type="lt">
                                    <p:tmPct val="10000"/>
                                  </p:iterate>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93" y="1155532"/>
            <a:ext cx="3305175" cy="4450969"/>
          </a:xfrm>
          <a:prstGeom prst="rect">
            <a:avLst/>
          </a:prstGeom>
        </p:spPr>
      </p:pic>
      <p:sp>
        <p:nvSpPr>
          <p:cNvPr id="3" name="Rectangle 2"/>
          <p:cNvSpPr/>
          <p:nvPr/>
        </p:nvSpPr>
        <p:spPr>
          <a:xfrm>
            <a:off x="3765885" y="3466782"/>
            <a:ext cx="8289757"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anose="020F0502020204030204"/>
                <a:ea typeface="+mn-ea"/>
                <a:cs typeface="+mn-cs"/>
              </a:rPr>
              <a:t>I am willing to follow where Jesus leads, even though it may be painful?</a:t>
            </a:r>
            <a:endPar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TextBox 3"/>
          <p:cNvSpPr txBox="1"/>
          <p:nvPr/>
        </p:nvSpPr>
        <p:spPr>
          <a:xfrm>
            <a:off x="3946358" y="902369"/>
            <a:ext cx="759192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Calibri" panose="020F0502020204030204"/>
                <a:ea typeface="+mn-ea"/>
                <a:cs typeface="+mn-cs"/>
              </a:rPr>
              <a:t>A QUESTION THAT SHOULD BE IN ALL OUR MINDS IS THE FOLLOWING…..</a:t>
            </a:r>
            <a:endParaRPr kumimoji="0" lang="en-US" sz="4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54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04536" y="252663"/>
            <a:ext cx="1185110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Calibri" panose="020F0502020204030204"/>
                <a:ea typeface="+mn-ea"/>
                <a:cs typeface="+mn-cs"/>
              </a:rPr>
              <a:t>THERE ARE 5 MAJOR THINGS THAT ONE CAN TAKE AWAY FROM THIS AND FUTURE PROPHETIC STUDIES THAT WILL FOLLOW……….</a:t>
            </a:r>
            <a:endPar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 name="TextBox 3"/>
          <p:cNvSpPr txBox="1"/>
          <p:nvPr/>
        </p:nvSpPr>
        <p:spPr>
          <a:xfrm>
            <a:off x="168440" y="2191655"/>
            <a:ext cx="114059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00FF"/>
                </a:solidFill>
                <a:effectLst/>
                <a:uLnTx/>
                <a:uFillTx/>
                <a:latin typeface="Calibri" panose="020F0502020204030204"/>
                <a:ea typeface="+mn-ea"/>
                <a:cs typeface="+mn-cs"/>
              </a:rPr>
              <a:t>1.GOD’S WILLINGNESS TO REVEAL EARTH’S CLOSING DAYS!!!</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5" name="TextBox 4"/>
          <p:cNvSpPr txBox="1"/>
          <p:nvPr/>
        </p:nvSpPr>
        <p:spPr>
          <a:xfrm>
            <a:off x="180473" y="3552051"/>
            <a:ext cx="120115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2. GOD’S  </a:t>
            </a:r>
            <a:r>
              <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rPr>
              <a:t>WILLINGNESS TO REVEAL </a:t>
            </a:r>
            <a:r>
              <a:rPr kumimoji="0" lang="en-US" sz="3600" b="1" i="0" u="none" strike="noStrike" kern="1200" cap="none" spc="0" normalizeH="0" baseline="0" noProof="0" dirty="0" smtClean="0">
                <a:ln>
                  <a:noFill/>
                </a:ln>
                <a:solidFill>
                  <a:srgbClr val="00FF00"/>
                </a:solidFill>
                <a:effectLst/>
                <a:uLnTx/>
                <a:uFillTx/>
                <a:latin typeface="Calibri" panose="020F0502020204030204"/>
                <a:ea typeface="+mn-ea"/>
                <a:cs typeface="+mn-cs"/>
              </a:rPr>
              <a:t> AND IDENTIFY THE PARTICIPANTS IN THE FINAL PHASE OF THE BATTLE BETWEEN JESUS AND SATAN!!!</a:t>
            </a:r>
            <a:endParaRPr kumimoji="0" lang="en-US" sz="3600" b="1"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6" name="TextBox 5"/>
          <p:cNvSpPr txBox="1"/>
          <p:nvPr/>
        </p:nvSpPr>
        <p:spPr>
          <a:xfrm>
            <a:off x="180472" y="5450850"/>
            <a:ext cx="1140593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7030A0"/>
                </a:solidFill>
                <a:effectLst/>
                <a:uLnTx/>
                <a:uFillTx/>
                <a:latin typeface="Calibri" panose="020F0502020204030204"/>
                <a:ea typeface="+mn-ea"/>
                <a:cs typeface="+mn-cs"/>
              </a:rPr>
              <a:t>3. Clearly </a:t>
            </a:r>
            <a:r>
              <a:rPr kumimoji="0" lang="en-US" sz="4000" b="1" i="0" u="none" strike="noStrike" kern="1200" cap="none" spc="0" normalizeH="0" baseline="0" noProof="0" dirty="0">
                <a:ln>
                  <a:noFill/>
                </a:ln>
                <a:solidFill>
                  <a:srgbClr val="7030A0"/>
                </a:solidFill>
                <a:effectLst/>
                <a:uLnTx/>
                <a:uFillTx/>
                <a:latin typeface="Calibri" panose="020F0502020204030204"/>
                <a:ea typeface="+mn-ea"/>
                <a:cs typeface="+mn-cs"/>
              </a:rPr>
              <a:t>reveal Satan's sinister plans to ensnare and destroy us all.</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3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iterate type="lt">
                                    <p:tmPct val="10000"/>
                                  </p:iterate>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66962" y="1258850"/>
            <a:ext cx="11093115"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FFFF"/>
                </a:solidFill>
                <a:effectLst/>
                <a:uLnTx/>
                <a:uFillTx/>
                <a:latin typeface="Calibri" panose="020F0502020204030204"/>
                <a:ea typeface="+mn-ea"/>
                <a:cs typeface="+mn-cs"/>
              </a:rPr>
              <a:t>4. Present </a:t>
            </a:r>
            <a:r>
              <a:rPr kumimoji="0" lang="en-US" sz="4400" b="1" i="0" u="none" strike="noStrike" kern="1200" cap="none" spc="0" normalizeH="0" baseline="0" noProof="0" dirty="0">
                <a:ln>
                  <a:noFill/>
                </a:ln>
                <a:solidFill>
                  <a:srgbClr val="00FFFF"/>
                </a:solidFill>
                <a:effectLst/>
                <a:uLnTx/>
                <a:uFillTx/>
                <a:latin typeface="Calibri" panose="020F0502020204030204"/>
                <a:ea typeface="+mn-ea"/>
                <a:cs typeface="+mn-cs"/>
              </a:rPr>
              <a:t>the security and love of the judgment God's saints will be vindicated!</a:t>
            </a:r>
            <a:br>
              <a:rPr kumimoji="0" lang="en-US" sz="4400" b="1" i="0" u="none" strike="noStrike" kern="1200" cap="none" spc="0" normalizeH="0" baseline="0" noProof="0" dirty="0">
                <a:ln>
                  <a:noFill/>
                </a:ln>
                <a:solidFill>
                  <a:srgbClr val="00FFFF"/>
                </a:solidFill>
                <a:effectLst/>
                <a:uLnTx/>
                <a:uFillTx/>
                <a:latin typeface="Calibri" panose="020F0502020204030204"/>
                <a:ea typeface="+mn-ea"/>
                <a:cs typeface="+mn-cs"/>
              </a:rPr>
            </a:br>
            <a:endParaRPr kumimoji="0" lang="en-US" sz="4400" b="1" i="0" u="none" strike="noStrike" kern="1200" cap="none" spc="0" normalizeH="0" baseline="0" noProof="0" dirty="0">
              <a:ln>
                <a:noFill/>
              </a:ln>
              <a:solidFill>
                <a:srgbClr val="00FFFF"/>
              </a:solidFill>
              <a:effectLst/>
              <a:uLnTx/>
              <a:uFillTx/>
              <a:latin typeface="Calibri" panose="020F0502020204030204"/>
              <a:ea typeface="+mn-ea"/>
              <a:cs typeface="+mn-cs"/>
            </a:endParaRPr>
          </a:p>
        </p:txBody>
      </p:sp>
      <p:sp>
        <p:nvSpPr>
          <p:cNvPr id="3" name="Rectangle 2"/>
          <p:cNvSpPr/>
          <p:nvPr/>
        </p:nvSpPr>
        <p:spPr>
          <a:xfrm>
            <a:off x="366962" y="3635225"/>
            <a:ext cx="11514221"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rPr>
              <a:t>E. Uplift Jesus, His salvation, love, power, mercy, and justice. </a:t>
            </a:r>
            <a:br>
              <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rPr>
            </a:br>
            <a:endPar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5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806117" y="0"/>
            <a:ext cx="10515600" cy="7417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0000FF"/>
                </a:solidFill>
                <a:effectLst/>
                <a:uLnTx/>
                <a:uFillTx/>
                <a:latin typeface="Calibri" panose="020F0502020204030204"/>
                <a:ea typeface="+mn-ea"/>
                <a:cs typeface="+mn-cs"/>
              </a:rPr>
              <a:t>I PRAY THE WORD OF GOD HAS ENLIGHTENED YOU WITH THE TRUTH  OF HIS WORD!!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0000FF"/>
                </a:solidFill>
                <a:effectLst/>
                <a:uLnTx/>
                <a:uFillTx/>
                <a:latin typeface="Calibri" panose="020F0502020204030204"/>
                <a:ea typeface="+mn-ea"/>
                <a:cs typeface="+mn-cs"/>
              </a:rPr>
              <a:t>MAY HE CONTINUE TO BLESS YOU AND THIS TEACHING MINISTRY!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0000FF"/>
                </a:solidFill>
                <a:effectLst/>
                <a:uLnTx/>
                <a:uFillTx/>
                <a:latin typeface="Calibri" panose="020F0502020204030204"/>
                <a:ea typeface="+mn-ea"/>
                <a:cs typeface="+mn-cs"/>
              </a:rPr>
              <a:t>GOD BLESS YOU ALL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6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anim calcmode="lin" valueType="num">
                                      <p:cBhvr>
                                        <p:cTn id="3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25730" y="166985"/>
            <a:ext cx="11978640" cy="64940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30000" noProof="0" dirty="0" smtClean="0">
                <a:ln>
                  <a:noFill/>
                </a:ln>
                <a:solidFill>
                  <a:srgbClr val="00FF00"/>
                </a:solidFill>
                <a:effectLst/>
                <a:uLnTx/>
                <a:uFillTx/>
                <a:latin typeface="Calibri" panose="020F0502020204030204"/>
                <a:ea typeface="+mn-ea"/>
                <a:cs typeface="+mn-cs"/>
              </a:rPr>
              <a:t>1JOHN 2:14-18</a:t>
            </a:r>
            <a:r>
              <a:rPr kumimoji="0" lang="en-US" sz="3200" b="1" i="0" u="none" strike="noStrike" kern="1200" cap="none" spc="0" normalizeH="0" baseline="0" noProof="0" dirty="0" smtClean="0">
                <a:ln>
                  <a:noFill/>
                </a:ln>
                <a:solidFill>
                  <a:srgbClr val="00FF00"/>
                </a:solidFill>
                <a:effectLst/>
                <a:uLnTx/>
                <a:uFillTx/>
                <a:latin typeface="Calibri" panose="020F0502020204030204"/>
                <a:ea typeface="+mn-ea"/>
                <a:cs typeface="+mn-cs"/>
              </a:rPr>
              <a:t> </a:t>
            </a:r>
            <a:r>
              <a:rPr kumimoji="0" lang="en-US" sz="3200" b="1" i="0" u="none" strike="noStrike" kern="1200" cap="none" spc="0" normalizeH="0" baseline="30000" noProof="0" dirty="0" smtClean="0">
                <a:ln>
                  <a:noFill/>
                </a:ln>
                <a:solidFill>
                  <a:srgbClr val="00FF00"/>
                </a:solidFill>
                <a:effectLst/>
                <a:uLnTx/>
                <a:uFillTx/>
                <a:latin typeface="Calibri" panose="020F0502020204030204"/>
                <a:ea typeface="+mn-ea"/>
                <a:cs typeface="+mn-cs"/>
              </a:rPr>
              <a:t>14</a:t>
            </a:r>
            <a:r>
              <a:rPr kumimoji="0" lang="en-US" sz="3200" b="1" i="0" u="none" strike="noStrike" kern="1200" cap="none" spc="0" normalizeH="0" baseline="30000" noProof="0" dirty="0">
                <a:ln>
                  <a:noFill/>
                </a:ln>
                <a:solidFill>
                  <a:srgbClr val="00FF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I have written unto you, fathers, because ye have known him that is from the beginning. I have written unto you, young men, because ye are strong, and the word of God </a:t>
            </a:r>
            <a:r>
              <a:rPr kumimoji="0" lang="en-US" sz="3200" b="1" i="0" u="none" strike="noStrike" kern="1200" cap="none" spc="0" normalizeH="0" baseline="0" noProof="0" dirty="0" err="1">
                <a:ln>
                  <a:noFill/>
                </a:ln>
                <a:solidFill>
                  <a:srgbClr val="00FF00"/>
                </a:solidFill>
                <a:effectLst/>
                <a:uLnTx/>
                <a:uFillTx/>
                <a:latin typeface="Calibri" panose="020F0502020204030204"/>
                <a:ea typeface="+mn-ea"/>
                <a:cs typeface="+mn-cs"/>
              </a:rPr>
              <a:t>abideth</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 in you, and ye have overcome the wicked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srgbClr val="00FF00"/>
                </a:solidFill>
                <a:effectLst/>
                <a:uLnTx/>
                <a:uFillTx/>
                <a:latin typeface="Calibri" panose="020F0502020204030204"/>
                <a:ea typeface="+mn-ea"/>
                <a:cs typeface="+mn-cs"/>
              </a:rPr>
              <a:t>15 </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Love not the world, neither the things that are in the world. If any man love the world, the love of the Father is not in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srgbClr val="00FF00"/>
                </a:solidFill>
                <a:effectLst/>
                <a:uLnTx/>
                <a:uFillTx/>
                <a:latin typeface="Calibri" panose="020F0502020204030204"/>
                <a:ea typeface="+mn-ea"/>
                <a:cs typeface="+mn-cs"/>
              </a:rPr>
              <a:t>16 </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For all that is in the world, the lust of the flesh, and the lust of the eyes, and the pride of life, is not of the Father, but is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srgbClr val="00FF00"/>
                </a:solidFill>
                <a:effectLst/>
                <a:uLnTx/>
                <a:uFillTx/>
                <a:latin typeface="Calibri" panose="020F0502020204030204"/>
                <a:ea typeface="+mn-ea"/>
                <a:cs typeface="+mn-cs"/>
              </a:rPr>
              <a:t>17 </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And the world </a:t>
            </a:r>
            <a:r>
              <a:rPr kumimoji="0" lang="en-US" sz="3200" b="1" i="0" u="none" strike="noStrike" kern="1200" cap="none" spc="0" normalizeH="0" baseline="0" noProof="0" dirty="0" err="1">
                <a:ln>
                  <a:noFill/>
                </a:ln>
                <a:solidFill>
                  <a:srgbClr val="00FF00"/>
                </a:solidFill>
                <a:effectLst/>
                <a:uLnTx/>
                <a:uFillTx/>
                <a:latin typeface="Calibri" panose="020F0502020204030204"/>
                <a:ea typeface="+mn-ea"/>
                <a:cs typeface="+mn-cs"/>
              </a:rPr>
              <a:t>passeth</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 away, and the lust thereof: but he that doeth the will of God </a:t>
            </a:r>
            <a:r>
              <a:rPr kumimoji="0" lang="en-US" sz="3200" b="1" i="0" u="none" strike="noStrike" kern="1200" cap="none" spc="0" normalizeH="0" baseline="0" noProof="0" dirty="0" err="1">
                <a:ln>
                  <a:noFill/>
                </a:ln>
                <a:solidFill>
                  <a:srgbClr val="00FF00"/>
                </a:solidFill>
                <a:effectLst/>
                <a:uLnTx/>
                <a:uFillTx/>
                <a:latin typeface="Calibri" panose="020F0502020204030204"/>
                <a:ea typeface="+mn-ea"/>
                <a:cs typeface="+mn-cs"/>
              </a:rPr>
              <a:t>abideth</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 for ever.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srgbClr val="00FF00"/>
                </a:solidFill>
                <a:effectLst/>
                <a:uLnTx/>
                <a:uFillTx/>
                <a:latin typeface="Calibri" panose="020F0502020204030204"/>
                <a:ea typeface="+mn-ea"/>
                <a:cs typeface="+mn-cs"/>
              </a:rPr>
              <a:t>18 </a:t>
            </a:r>
            <a:r>
              <a:rPr kumimoji="0" lang="en-US" sz="3200" b="1" i="0" u="none" strike="noStrike" kern="1200" cap="none" spc="0" normalizeH="0" baseline="0" noProof="0" dirty="0">
                <a:ln>
                  <a:noFill/>
                </a:ln>
                <a:solidFill>
                  <a:srgbClr val="00FF00"/>
                </a:solidFill>
                <a:effectLst/>
                <a:uLnTx/>
                <a:uFillTx/>
                <a:latin typeface="Calibri" panose="020F0502020204030204"/>
                <a:ea typeface="+mn-ea"/>
                <a:cs typeface="+mn-cs"/>
              </a:rPr>
              <a:t>Little children, it is the last time: and as ye have heard that antichrist shall come, </a:t>
            </a: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even now are there many antichrists; whereby we know that it is the last time.</a:t>
            </a:r>
          </a:p>
        </p:txBody>
      </p:sp>
    </p:spTree>
    <p:extLst>
      <p:ext uri="{BB962C8B-B14F-4D97-AF65-F5344CB8AC3E}">
        <p14:creationId xmlns:p14="http://schemas.microsoft.com/office/powerpoint/2010/main" val="6631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iterate type="lt">
                                    <p:tmPct val="10000"/>
                                  </p:iterate>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iterate type="lt">
                                    <p:tmPct val="10000"/>
                                  </p:iterate>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iterate type="lt">
                                    <p:tmPct val="10000"/>
                                  </p:iterate>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0"/>
                                  </p:stCondLst>
                                  <p:iterate type="lt">
                                    <p:tmPct val="10000"/>
                                  </p:iterate>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71450" y="920026"/>
            <a:ext cx="11932920"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Calibri" panose="020F0502020204030204"/>
                <a:ea typeface="+mn-ea"/>
                <a:cs typeface="+mn-cs"/>
              </a:rPr>
              <a:t>2 John 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FF00"/>
                </a:solidFill>
                <a:effectLst/>
                <a:uLnTx/>
                <a:uFillTx/>
                <a:latin typeface="Calibri" panose="020F0502020204030204"/>
                <a:ea typeface="+mn-ea"/>
                <a:cs typeface="+mn-cs"/>
              </a:rPr>
              <a:t>For many deceivers are entered into the world, who confess not that Jesus Christ is come in the flesh. This is a deceiver and an antichrist.</a:t>
            </a:r>
          </a:p>
        </p:txBody>
      </p:sp>
    </p:spTree>
    <p:extLst>
      <p:ext uri="{BB962C8B-B14F-4D97-AF65-F5344CB8AC3E}">
        <p14:creationId xmlns:p14="http://schemas.microsoft.com/office/powerpoint/2010/main" val="13896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iterate type="lt">
                                    <p:tmPct val="10000"/>
                                  </p:iterate>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7153</Words>
  <Application>Microsoft Office PowerPoint</Application>
  <PresentationFormat>Widescreen</PresentationFormat>
  <Paragraphs>437</Paragraphs>
  <Slides>77</Slides>
  <Notes>65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SimSun</vt:lpstr>
      <vt:lpstr>Arial</vt:lpstr>
      <vt:lpstr>Calibri</vt:lpstr>
      <vt:lpstr>Calibri Light</vt:lpstr>
      <vt:lpstr>Cooper Black</vt:lpstr>
      <vt:lpstr>Gotham SSm A</vt:lpstr>
      <vt:lpstr>Times New Roman</vt:lpstr>
      <vt:lpstr>1_Office Theme</vt:lpstr>
      <vt:lpstr>PowerPoint Presentation</vt:lpstr>
      <vt:lpstr>PowerPoint Presentation</vt:lpstr>
      <vt:lpstr>PowerPoint Presentation</vt:lpstr>
      <vt:lpstr>HOW TO DEAL WITH THE STRONGMAN Part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sepulveda</dc:creator>
  <cp:lastModifiedBy>Carlos sepulveda</cp:lastModifiedBy>
  <cp:revision>1</cp:revision>
  <dcterms:created xsi:type="dcterms:W3CDTF">2015-12-18T03:19:09Z</dcterms:created>
  <dcterms:modified xsi:type="dcterms:W3CDTF">2015-12-18T03:19:48Z</dcterms:modified>
</cp:coreProperties>
</file>