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6" r:id="rId1"/>
  </p:sldMasterIdLst>
  <p:notesMasterIdLst>
    <p:notesMasterId r:id="rId43"/>
  </p:notesMasterIdLst>
  <p:handoutMasterIdLst>
    <p:handoutMasterId r:id="rId44"/>
  </p:handoutMasterIdLst>
  <p:sldIdLst>
    <p:sldId id="278" r:id="rId2"/>
    <p:sldId id="279" r:id="rId3"/>
    <p:sldId id="354" r:id="rId4"/>
    <p:sldId id="290" r:id="rId5"/>
    <p:sldId id="291" r:id="rId6"/>
    <p:sldId id="292" r:id="rId7"/>
    <p:sldId id="327" r:id="rId8"/>
    <p:sldId id="340" r:id="rId9"/>
    <p:sldId id="341" r:id="rId10"/>
    <p:sldId id="335" r:id="rId11"/>
    <p:sldId id="259" r:id="rId12"/>
    <p:sldId id="260" r:id="rId13"/>
    <p:sldId id="262" r:id="rId14"/>
    <p:sldId id="320" r:id="rId15"/>
    <p:sldId id="358" r:id="rId16"/>
    <p:sldId id="269" r:id="rId17"/>
    <p:sldId id="286" r:id="rId18"/>
    <p:sldId id="311" r:id="rId19"/>
    <p:sldId id="265" r:id="rId20"/>
    <p:sldId id="310" r:id="rId21"/>
    <p:sldId id="336" r:id="rId22"/>
    <p:sldId id="314" r:id="rId23"/>
    <p:sldId id="313" r:id="rId24"/>
    <p:sldId id="267" r:id="rId25"/>
    <p:sldId id="271" r:id="rId26"/>
    <p:sldId id="330" r:id="rId27"/>
    <p:sldId id="344" r:id="rId28"/>
    <p:sldId id="347" r:id="rId29"/>
    <p:sldId id="348" r:id="rId30"/>
    <p:sldId id="315" r:id="rId31"/>
    <p:sldId id="333" r:id="rId32"/>
    <p:sldId id="332" r:id="rId33"/>
    <p:sldId id="317" r:id="rId34"/>
    <p:sldId id="337" r:id="rId35"/>
    <p:sldId id="338" r:id="rId36"/>
    <p:sldId id="357" r:id="rId37"/>
    <p:sldId id="356" r:id="rId38"/>
    <p:sldId id="355" r:id="rId39"/>
    <p:sldId id="359" r:id="rId40"/>
    <p:sldId id="328" r:id="rId41"/>
    <p:sldId id="318" r:id="rId4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34559" autoAdjust="0"/>
    <p:restoredTop sz="86323" autoAdjust="0"/>
  </p:normalViewPr>
  <p:slideViewPr>
    <p:cSldViewPr>
      <p:cViewPr>
        <p:scale>
          <a:sx n="81" d="100"/>
          <a:sy n="81" d="100"/>
        </p:scale>
        <p:origin x="-1692" y="-72"/>
      </p:cViewPr>
      <p:guideLst>
        <p:guide orient="horz" pos="2160"/>
        <p:guide pos="2880"/>
      </p:guideLst>
    </p:cSldViewPr>
  </p:slideViewPr>
  <p:outlineViewPr>
    <p:cViewPr>
      <p:scale>
        <a:sx n="33" d="100"/>
        <a:sy n="33" d="100"/>
      </p:scale>
      <p:origin x="54" y="5443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706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A4B98771-3A5E-493D-B193-E443F11EF98E}" type="datetimeFigureOut">
              <a:rPr lang="en-US"/>
              <a:pPr>
                <a:defRPr/>
              </a:pPr>
              <a:t>8/26/2012</a:t>
            </a:fld>
            <a:endParaRPr lang="en-US"/>
          </a:p>
        </p:txBody>
      </p:sp>
      <p:sp>
        <p:nvSpPr>
          <p:cNvPr id="706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706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7FA8E4FD-9AD5-4A70-ADBA-B3AA175194E7}" type="slidenum">
              <a:rPr lang="en-US"/>
              <a:pPr>
                <a:defRPr/>
              </a:pPr>
              <a:t>‹#›</a:t>
            </a:fld>
            <a:endParaRPr lang="en-US"/>
          </a:p>
        </p:txBody>
      </p:sp>
    </p:spTree>
    <p:extLst>
      <p:ext uri="{BB962C8B-B14F-4D97-AF65-F5344CB8AC3E}">
        <p14:creationId xmlns:p14="http://schemas.microsoft.com/office/powerpoint/2010/main" val="35530094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928308B-5DA5-407C-955E-8A103B47A98C}" type="datetimeFigureOut">
              <a:rPr lang="en-US"/>
              <a:pPr>
                <a:defRPr/>
              </a:pPr>
              <a:t>8/26/2012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8E7D512-6402-4B43-A2FD-4AF154D42DF3}" type="slidenum">
              <a:rPr lang="en-US"/>
              <a:pPr>
                <a:defRPr/>
              </a:pPr>
              <a:t>‹#›</a:t>
            </a:fld>
            <a:endParaRPr lang="en-US"/>
          </a:p>
        </p:txBody>
      </p:sp>
    </p:spTree>
    <p:extLst>
      <p:ext uri="{BB962C8B-B14F-4D97-AF65-F5344CB8AC3E}">
        <p14:creationId xmlns:p14="http://schemas.microsoft.com/office/powerpoint/2010/main" val="1383788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44DB6B63-4998-402D-A64F-387E38800182}"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C83D5153-95AC-43A7-A34A-2B9B006717A5}" type="slidenum">
              <a:rPr lang="en-US" smtClean="0"/>
              <a:pPr>
                <a:defRPr/>
              </a:pPr>
              <a:t>24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88320A73-9944-4484-9620-7B6E87EDB389}" type="slidenum">
              <a:rPr lang="en-US" smtClean="0"/>
              <a:pPr>
                <a:defRPr/>
              </a:pPr>
              <a:t>25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4990BC9A-5227-414A-A6F0-FB8B6CD38801}" type="slidenum">
              <a:rPr lang="en-US" smtClean="0"/>
              <a:pPr>
                <a:defRPr/>
              </a:pPr>
              <a:t>26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4990BC9A-5227-414A-A6F0-FB8B6CD38801}" type="slidenum">
              <a:rPr lang="en-US" smtClean="0"/>
              <a:pPr>
                <a:defRPr/>
              </a:pPr>
              <a:t>27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4990BC9A-5227-414A-A6F0-FB8B6CD38801}" type="slidenum">
              <a:rPr lang="en-US" smtClean="0"/>
              <a:pPr>
                <a:defRPr/>
              </a:pPr>
              <a:t>28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63449F37-BA3D-4FFB-A032-080FA7B95AE6}" type="slidenum">
              <a:rPr lang="en-US" smtClean="0"/>
              <a:pPr>
                <a:defRPr/>
              </a:pPr>
              <a:t>29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4990BC9A-5227-414A-A6F0-FB8B6CD38801}" type="slidenum">
              <a:rPr lang="en-US" smtClean="0"/>
              <a:pPr>
                <a:defRPr/>
              </a:pPr>
              <a:t>30</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4990BC9A-5227-414A-A6F0-FB8B6CD38801}" type="slidenum">
              <a:rPr lang="en-US" smtClean="0"/>
              <a:pPr>
                <a:defRPr/>
              </a:pPr>
              <a:t>31</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4990BC9A-5227-414A-A6F0-FB8B6CD38801}" type="slidenum">
              <a:rPr lang="en-US" smtClean="0"/>
              <a:pPr>
                <a:defRPr/>
              </a:pPr>
              <a:t>32</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4990BC9A-5227-414A-A6F0-FB8B6CD38801}" type="slidenum">
              <a:rPr lang="en-US" smtClean="0"/>
              <a:pPr>
                <a:defRPr/>
              </a:pPr>
              <a:t>33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641F2851-55F0-411E-8FF4-79BCC4CDAAFE}"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4990BC9A-5227-414A-A6F0-FB8B6CD38801}" type="slidenum">
              <a:rPr lang="en-US" smtClean="0"/>
              <a:pPr>
                <a:defRPr/>
              </a:pPr>
              <a:t>34</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4990BC9A-5227-414A-A6F0-FB8B6CD38801}" type="slidenum">
              <a:rPr lang="en-US" smtClean="0"/>
              <a:pPr>
                <a:defRPr/>
              </a:pPr>
              <a:t>35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2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53E259E-5290-4FDA-BCAA-51622BF3C549}" type="slidenum">
              <a:rPr lang="en-US" smtClean="0"/>
              <a:pPr fontAlgn="base">
                <a:spcBef>
                  <a:spcPct val="0"/>
                </a:spcBef>
                <a:spcAft>
                  <a:spcPct val="0"/>
                </a:spcAft>
                <a:defRPr/>
              </a:pPr>
              <a:t>11</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33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7C08BC1-A0D1-42DA-9C05-2A0320E6B42D}" type="slidenum">
              <a:rPr lang="en-US" smtClean="0"/>
              <a:pPr fontAlgn="base">
                <a:spcBef>
                  <a:spcPct val="0"/>
                </a:spcBef>
                <a:spcAft>
                  <a:spcPct val="0"/>
                </a:spcAft>
                <a:defRPr/>
              </a:pPr>
              <a:t>12</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4990BC9A-5227-414A-A6F0-FB8B6CD38801}" type="slidenum">
              <a:rPr lang="en-US" smtClean="0"/>
              <a:pPr>
                <a:defRPr/>
              </a:pPr>
              <a:t>13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1235A924-2D10-4BA1-B10F-4FAE6E018603}" type="slidenum">
              <a:rPr lang="en-US" smtClean="0"/>
              <a:pPr>
                <a:defRPr/>
              </a:pPr>
              <a:t>16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63449F37-BA3D-4FFB-A032-080FA7B95AE6}" type="slidenum">
              <a:rPr lang="en-US" smtClean="0"/>
              <a:pPr>
                <a:defRPr/>
              </a:pPr>
              <a:t>17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C63E7598-7ED8-4746-B6A2-C1BDD879F94F}" type="slidenum">
              <a:rPr lang="en-US" smtClean="0"/>
              <a:pPr>
                <a:defRPr/>
              </a:pPr>
              <a:t>19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4990BC9A-5227-414A-A6F0-FB8B6CD38801}" type="slidenum">
              <a:rPr lang="en-US" smtClean="0"/>
              <a:pPr>
                <a:defRPr/>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4C18433E-3283-489E-8C2C-6943512AB0CC}" type="datetime1">
              <a:rPr lang="en-US" smtClean="0"/>
              <a:pPr>
                <a:defRPr/>
              </a:pPr>
              <a:t>8/26/2012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769B5D3-39F5-4EFD-A546-626E81198E5E}"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6F3A1529-E7A6-4D16-9BB8-9C6ACC872C5A}" type="datetime1">
              <a:rPr lang="en-US" smtClean="0"/>
              <a:pPr>
                <a:defRPr/>
              </a:pPr>
              <a:t>8/26/2012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C495F2A-6B0F-4D11-B995-F09E3186E59C}"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D6EC6D2-7242-4DD3-AB7E-DA1B1A86A4E2}" type="datetime1">
              <a:rPr lang="en-US" smtClean="0"/>
              <a:pPr>
                <a:defRPr/>
              </a:pPr>
              <a:t>8/26/2012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1B8484C-A6D3-407E-9552-7FB1CC4463E6}"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47A3EB69-2F2D-473C-925A-863DCEA7E0E5}" type="datetime1">
              <a:rPr lang="en-US" smtClean="0"/>
              <a:pPr>
                <a:defRPr/>
              </a:pPr>
              <a:t>8/26/2012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04EC4E2-8FBD-48CC-A6D1-7D28BE6B647B}"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0E40862E-7D5C-42FB-8DE9-13373721CC5D}" type="datetime1">
              <a:rPr lang="en-US" smtClean="0"/>
              <a:pPr>
                <a:defRPr/>
              </a:pPr>
              <a:t>8/26/2012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CA76338-4CCE-4C11-A81A-279875087500}"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F1483704-70CB-420E-9B29-A78513342D7E}" type="datetime1">
              <a:rPr lang="en-US" smtClean="0"/>
              <a:pPr>
                <a:defRPr/>
              </a:pPr>
              <a:t>8/26/2012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BC861F1-A71B-4359-8418-4AE458878BF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70A82A19-F320-4D88-B4A3-F010A524B6D1}" type="datetime1">
              <a:rPr lang="en-US" smtClean="0"/>
              <a:pPr>
                <a:defRPr/>
              </a:pPr>
              <a:t>8/26/2012</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94F3315A-D243-4B8F-B6C6-3A2A7BB71DB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387CAA3F-B708-477B-AEB0-76888159C175}" type="datetime1">
              <a:rPr lang="en-US" smtClean="0"/>
              <a:pPr>
                <a:defRPr/>
              </a:pPr>
              <a:t>8/26/2012</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567E53F7-0B37-4047-9930-9B5ACAEAB4E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65BC8B3-542A-404F-8417-B2AA61C93E88}" type="datetime1">
              <a:rPr lang="en-US" smtClean="0"/>
              <a:pPr>
                <a:defRPr/>
              </a:pPr>
              <a:t>8/26/2012</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8FB48405-15A2-412F-BFAE-0439AF27EF5E}"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24EC9EF9-24A0-4EA0-B74E-2BBCFCFE0DE6}" type="datetime1">
              <a:rPr lang="en-US" smtClean="0"/>
              <a:pPr>
                <a:defRPr/>
              </a:pPr>
              <a:t>8/26/2012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232D9A4-8ECC-40AD-92FD-766A1344A093}"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3B20F830-FAC8-437E-9A86-9324B01A9C3C}" type="datetime1">
              <a:rPr lang="en-US" smtClean="0"/>
              <a:pPr>
                <a:defRPr/>
              </a:pPr>
              <a:t>8/26/2012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2D936B5-55BF-4D08-BA54-AC1C95C879EA}"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C98F25C1-6B03-4B4D-81D3-4ECF0037E402}" type="datetime1">
              <a:rPr lang="en-US" smtClean="0"/>
              <a:pPr>
                <a:defRPr/>
              </a:pPr>
              <a:t>8/26/2012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0202835-CA1F-4088-B2FD-6D9A541212D2}"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vba.va.gov/vba" TargetMode="External"/><Relationship Id="rId2" Type="http://schemas.openxmlformats.org/officeDocument/2006/relationships/hyperlink" Target="http://www.va.gov/" TargetMode="External"/><Relationship Id="rId1" Type="http://schemas.openxmlformats.org/officeDocument/2006/relationships/slideLayout" Target="../slideLayouts/slideLayout2.xml"/><Relationship Id="rId6" Type="http://schemas.openxmlformats.org/officeDocument/2006/relationships/hyperlink" Target="http://www.gpoaccess.gov/cfr/index.html" TargetMode="External"/><Relationship Id="rId5" Type="http://schemas.openxmlformats.org/officeDocument/2006/relationships/hyperlink" Target="http://www.uscourts.cavc.gov/" TargetMode="External"/><Relationship Id="rId4" Type="http://schemas.openxmlformats.org/officeDocument/2006/relationships/hyperlink" Target="http://www.foia.va.gov/" TargetMode="Externa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Content Placeholder 2"/>
          <p:cNvSpPr>
            <a:spLocks noGrp="1"/>
          </p:cNvSpPr>
          <p:nvPr>
            <p:ph idx="1"/>
          </p:nvPr>
        </p:nvSpPr>
        <p:spPr>
          <a:xfrm>
            <a:off x="381000" y="609600"/>
            <a:ext cx="8229600" cy="5592763"/>
          </a:xfrm>
        </p:spPr>
        <p:txBody>
          <a:bodyPr>
            <a:normAutofit/>
          </a:bodyPr>
          <a:lstStyle/>
          <a:p>
            <a:pPr eaLnBrk="1" hangingPunct="1">
              <a:buFont typeface="Arial" charset="0"/>
              <a:buNone/>
            </a:pPr>
            <a:endParaRPr lang="en-US" sz="2000" b="1" dirty="0" smtClean="0"/>
          </a:p>
          <a:p>
            <a:pPr eaLnBrk="1" hangingPunct="1">
              <a:buFont typeface="Arial" charset="0"/>
              <a:buNone/>
            </a:pPr>
            <a:r>
              <a:rPr lang="en-US" sz="4000" b="1" dirty="0" smtClean="0"/>
              <a:t>       </a:t>
            </a:r>
            <a:r>
              <a:rPr lang="en-US" sz="4800" b="1" dirty="0" smtClean="0">
                <a:latin typeface="Arial" pitchFamily="34" charset="0"/>
                <a:cs typeface="Arial" pitchFamily="34" charset="0"/>
              </a:rPr>
              <a:t>THE APPEAL PROCESS</a:t>
            </a:r>
          </a:p>
          <a:p>
            <a:pPr eaLnBrk="1" hangingPunct="1">
              <a:buFont typeface="Arial" charset="0"/>
              <a:buNone/>
            </a:pPr>
            <a:endParaRPr lang="en-US" sz="4800" b="1" dirty="0">
              <a:latin typeface="Arial" pitchFamily="34" charset="0"/>
              <a:cs typeface="Arial" pitchFamily="34" charset="0"/>
            </a:endParaRPr>
          </a:p>
          <a:p>
            <a:pPr eaLnBrk="1" hangingPunct="1">
              <a:buFont typeface="Arial" charset="0"/>
              <a:buNone/>
            </a:pPr>
            <a:r>
              <a:rPr lang="en-US" sz="4800" b="1" dirty="0" smtClean="0">
                <a:latin typeface="Arial" pitchFamily="34" charset="0"/>
                <a:cs typeface="Arial" pitchFamily="34" charset="0"/>
              </a:rPr>
              <a:t>					</a:t>
            </a:r>
            <a:r>
              <a:rPr lang="en-US" dirty="0" smtClean="0">
                <a:latin typeface="Arial" pitchFamily="34" charset="0"/>
                <a:cs typeface="Arial" pitchFamily="34" charset="0"/>
              </a:rPr>
              <a:t>Barry Walter</a:t>
            </a:r>
          </a:p>
          <a:p>
            <a:pPr eaLnBrk="1" hangingPunct="1">
              <a:buFont typeface="Arial" charset="0"/>
              <a:buNone/>
            </a:pPr>
            <a:r>
              <a:rPr lang="en-US" dirty="0">
                <a:latin typeface="Arial" pitchFamily="34" charset="0"/>
                <a:cs typeface="Arial" pitchFamily="34" charset="0"/>
              </a:rPr>
              <a:t>	</a:t>
            </a:r>
            <a:r>
              <a:rPr lang="en-US" dirty="0" smtClean="0">
                <a:latin typeface="Arial" pitchFamily="34" charset="0"/>
                <a:cs typeface="Arial" pitchFamily="34" charset="0"/>
              </a:rPr>
              <a:t>				VFW Service Office</a:t>
            </a:r>
            <a:r>
              <a:rPr lang="en-US" dirty="0">
                <a:latin typeface="Arial" pitchFamily="34" charset="0"/>
                <a:cs typeface="Arial" pitchFamily="34" charset="0"/>
              </a:rPr>
              <a:t>	</a:t>
            </a:r>
            <a:r>
              <a:rPr lang="en-US" sz="4800" b="1" dirty="0" smtClean="0">
                <a:latin typeface="Arial" pitchFamily="34" charset="0"/>
                <a:cs typeface="Arial" pitchFamily="34" charset="0"/>
              </a:rPr>
              <a:t>				</a:t>
            </a:r>
          </a:p>
        </p:txBody>
      </p:sp>
      <p:pic>
        <p:nvPicPr>
          <p:cNvPr id="2051" name="Picture 6" descr="C:\Documents and Settings\Eeyore\Local Settings\Temporary Internet Files\Content.IE5\RH1RI4IV\MC900295555[1].wmf"/>
          <p:cNvPicPr>
            <a:picLocks noChangeAspect="1" noChangeArrowheads="1"/>
          </p:cNvPicPr>
          <p:nvPr/>
        </p:nvPicPr>
        <p:blipFill>
          <a:blip r:embed="rId3" cstate="print"/>
          <a:srcRect/>
          <a:stretch>
            <a:fillRect/>
          </a:stretch>
        </p:blipFill>
        <p:spPr bwMode="auto">
          <a:xfrm>
            <a:off x="685800" y="2667000"/>
            <a:ext cx="3075406" cy="312578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b="1" dirty="0" smtClean="0">
                <a:latin typeface="Arial" pitchFamily="34" charset="0"/>
                <a:cs typeface="Arial" pitchFamily="34" charset="0"/>
              </a:rPr>
              <a:t>Difference of Opinion</a:t>
            </a:r>
            <a:endParaRPr lang="en-US" b="1" dirty="0">
              <a:latin typeface="Arial" pitchFamily="34" charset="0"/>
              <a:cs typeface="Arial" pitchFamily="34" charset="0"/>
            </a:endParaRPr>
          </a:p>
        </p:txBody>
      </p:sp>
      <p:sp>
        <p:nvSpPr>
          <p:cNvPr id="3" name="Content Placeholder 2"/>
          <p:cNvSpPr>
            <a:spLocks noGrp="1"/>
          </p:cNvSpPr>
          <p:nvPr>
            <p:ph idx="1"/>
          </p:nvPr>
        </p:nvSpPr>
        <p:spPr>
          <a:xfrm>
            <a:off x="457200" y="990600"/>
            <a:ext cx="8229600" cy="5334000"/>
          </a:xfrm>
        </p:spPr>
        <p:txBody>
          <a:bodyPr>
            <a:normAutofit/>
          </a:bodyPr>
          <a:lstStyle/>
          <a:p>
            <a:pPr>
              <a:buNone/>
            </a:pPr>
            <a:endParaRPr lang="en-US" sz="1200" dirty="0" smtClean="0">
              <a:latin typeface="Arial" pitchFamily="34" charset="0"/>
              <a:cs typeface="Arial" pitchFamily="34" charset="0"/>
            </a:endParaRPr>
          </a:p>
          <a:p>
            <a:pPr marL="0">
              <a:spcBef>
                <a:spcPts val="0"/>
              </a:spcBef>
              <a:buNone/>
            </a:pPr>
            <a:r>
              <a:rPr lang="en-US" sz="2400" dirty="0" smtClean="0">
                <a:latin typeface="Arial" pitchFamily="34" charset="0"/>
                <a:cs typeface="Arial" pitchFamily="34" charset="0"/>
              </a:rPr>
              <a:t>The DRO can change the decision based on the record if he/she believes that </a:t>
            </a:r>
            <a:r>
              <a:rPr lang="en-US" sz="2400" dirty="0" smtClean="0">
                <a:latin typeface="Arial" pitchFamily="34" charset="0"/>
                <a:cs typeface="Arial" pitchFamily="34" charset="0"/>
              </a:rPr>
              <a:t>the better </a:t>
            </a:r>
            <a:r>
              <a:rPr lang="en-US" sz="2400" dirty="0" smtClean="0">
                <a:latin typeface="Arial" pitchFamily="34" charset="0"/>
                <a:cs typeface="Arial" pitchFamily="34" charset="0"/>
              </a:rPr>
              <a:t>rating practice would be to grant.  The DRO cannot reverse a decision with which he/she just disagrees.  38 CFR 3.2600 (a)</a:t>
            </a:r>
          </a:p>
          <a:p>
            <a:pPr>
              <a:buNone/>
            </a:pPr>
            <a:endParaRPr lang="en-US" sz="2000" dirty="0" smtClean="0">
              <a:latin typeface="Arial" pitchFamily="34" charset="0"/>
              <a:cs typeface="Arial" pitchFamily="34" charset="0"/>
            </a:endParaRPr>
          </a:p>
          <a:p>
            <a:pPr lvl="1"/>
            <a:r>
              <a:rPr lang="en-US" sz="2400" dirty="0" smtClean="0">
                <a:latin typeface="Arial" pitchFamily="34" charset="0"/>
                <a:cs typeface="Arial" pitchFamily="34" charset="0"/>
              </a:rPr>
              <a:t>Difference of opinion does not require new medical evidence to change the previous decision.</a:t>
            </a:r>
          </a:p>
          <a:p>
            <a:pPr>
              <a:buNone/>
            </a:pPr>
            <a:endParaRPr lang="en-US" sz="2400" dirty="0" smtClean="0">
              <a:latin typeface="Arial" pitchFamily="34" charset="0"/>
              <a:cs typeface="Arial" pitchFamily="34" charset="0"/>
            </a:endParaRPr>
          </a:p>
          <a:p>
            <a:pPr lvl="1"/>
            <a:r>
              <a:rPr lang="en-US" sz="2400" dirty="0" smtClean="0">
                <a:latin typeface="Arial" pitchFamily="34" charset="0"/>
                <a:cs typeface="Arial" pitchFamily="34" charset="0"/>
              </a:rPr>
              <a:t>The Decision Review Officer is the only person in the Regional Office who can change a rating based on difference of opinion.</a:t>
            </a:r>
          </a:p>
          <a:p>
            <a:pPr>
              <a:buNone/>
            </a:pPr>
            <a:r>
              <a:rPr lang="en-US" sz="2400" dirty="0" smtClean="0">
                <a:latin typeface="Arial" pitchFamily="34" charset="0"/>
                <a:cs typeface="Arial" pitchFamily="34" charset="0"/>
              </a:rPr>
              <a:t>	</a:t>
            </a:r>
          </a:p>
          <a:p>
            <a:pPr>
              <a:buNone/>
            </a:pPr>
            <a:endParaRPr lang="en-US" sz="24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D04EC4E2-8FBD-48CC-A6D1-7D28BE6B647B}" type="slidenum">
              <a:rPr lang="en-US" smtClean="0"/>
              <a:pPr>
                <a:defRPr/>
              </a:pPr>
              <a:t>10</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linds(horizontal)">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a:xfrm>
            <a:off x="457200" y="457200"/>
            <a:ext cx="8229600" cy="884238"/>
          </a:xfrm>
        </p:spPr>
        <p:txBody>
          <a:bodyPr>
            <a:normAutofit fontScale="90000"/>
          </a:bodyPr>
          <a:lstStyle/>
          <a:p>
            <a:pPr eaLnBrk="1" hangingPunct="1"/>
            <a:r>
              <a:rPr lang="en-US" b="1" dirty="0" smtClean="0">
                <a:latin typeface="Arial" pitchFamily="34" charset="0"/>
                <a:cs typeface="Arial" pitchFamily="34" charset="0"/>
              </a:rPr>
              <a:t>What Happens to the NOD</a:t>
            </a:r>
            <a:r>
              <a:rPr lang="en-US" sz="3600" b="1" dirty="0" smtClean="0">
                <a:latin typeface="Arial" pitchFamily="34" charset="0"/>
                <a:cs typeface="Arial" pitchFamily="34" charset="0"/>
              </a:rPr>
              <a:t>?</a:t>
            </a:r>
            <a:r>
              <a:rPr lang="en-US" b="1" dirty="0" smtClean="0">
                <a:latin typeface="Arial" pitchFamily="34" charset="0"/>
                <a:cs typeface="Arial" pitchFamily="34" charset="0"/>
              </a:rPr>
              <a:t/>
            </a:r>
            <a:br>
              <a:rPr lang="en-US" b="1" dirty="0" smtClean="0">
                <a:latin typeface="Arial" pitchFamily="34" charset="0"/>
                <a:cs typeface="Arial" pitchFamily="34" charset="0"/>
              </a:rPr>
            </a:br>
            <a:r>
              <a:rPr lang="en-US" dirty="0" smtClean="0"/>
              <a:t> </a:t>
            </a:r>
          </a:p>
        </p:txBody>
      </p:sp>
      <p:sp>
        <p:nvSpPr>
          <p:cNvPr id="4" name="Slide Number Placeholder 5"/>
          <p:cNvSpPr>
            <a:spLocks noGrp="1"/>
          </p:cNvSpPr>
          <p:nvPr>
            <p:ph type="sldNum" sz="quarter" idx="12"/>
          </p:nvPr>
        </p:nvSpPr>
        <p:spPr/>
        <p:txBody>
          <a:bodyPr/>
          <a:lstStyle/>
          <a:p>
            <a:pPr>
              <a:defRPr/>
            </a:pPr>
            <a:fld id="{621BFA86-E346-42B4-9216-3896B350ECFB}" type="slidenum">
              <a:rPr lang="en-US"/>
              <a:pPr>
                <a:defRPr/>
              </a:pPr>
              <a:t>11</a:t>
            </a:fld>
            <a:endParaRPr lang="en-US"/>
          </a:p>
        </p:txBody>
      </p:sp>
      <p:sp>
        <p:nvSpPr>
          <p:cNvPr id="7" name="TextBox 6"/>
          <p:cNvSpPr txBox="1">
            <a:spLocks noChangeArrowheads="1"/>
          </p:cNvSpPr>
          <p:nvPr/>
        </p:nvSpPr>
        <p:spPr bwMode="auto">
          <a:xfrm>
            <a:off x="457200" y="1676400"/>
            <a:ext cx="7859713" cy="1569660"/>
          </a:xfrm>
          <a:prstGeom prst="rect">
            <a:avLst/>
          </a:prstGeom>
          <a:noFill/>
          <a:ln w="9525">
            <a:noFill/>
            <a:miter lim="800000"/>
            <a:headEnd/>
            <a:tailEnd/>
          </a:ln>
        </p:spPr>
        <p:txBody>
          <a:bodyPr wrap="square">
            <a:spAutoFit/>
          </a:bodyPr>
          <a:lstStyle/>
          <a:p>
            <a:pPr lvl="1"/>
            <a:r>
              <a:rPr lang="en-US" sz="3200" dirty="0"/>
              <a:t>The file </a:t>
            </a:r>
            <a:r>
              <a:rPr lang="en-US" sz="3200" dirty="0" smtClean="0"/>
              <a:t>is </a:t>
            </a:r>
            <a:r>
              <a:rPr lang="en-US" sz="3200" dirty="0"/>
              <a:t>reviewed </a:t>
            </a:r>
            <a:r>
              <a:rPr lang="en-US" sz="3200" dirty="0" smtClean="0"/>
              <a:t>along </a:t>
            </a:r>
            <a:r>
              <a:rPr lang="en-US" sz="3200" dirty="0"/>
              <a:t>with any additional arguments </a:t>
            </a:r>
            <a:r>
              <a:rPr lang="en-US" sz="3200" dirty="0" smtClean="0"/>
              <a:t>or </a:t>
            </a:r>
            <a:r>
              <a:rPr lang="en-US" sz="3200" dirty="0"/>
              <a:t>evidence included with the </a:t>
            </a:r>
            <a:r>
              <a:rPr lang="en-US" sz="3200" dirty="0" smtClean="0"/>
              <a:t>NOD.</a:t>
            </a:r>
            <a:endParaRPr lang="en-US" sz="3200" dirty="0"/>
          </a:p>
        </p:txBody>
      </p:sp>
      <p:sp>
        <p:nvSpPr>
          <p:cNvPr id="9" name="TextBox 8"/>
          <p:cNvSpPr txBox="1">
            <a:spLocks noChangeArrowheads="1"/>
          </p:cNvSpPr>
          <p:nvPr/>
        </p:nvSpPr>
        <p:spPr bwMode="auto">
          <a:xfrm>
            <a:off x="381000" y="3733800"/>
            <a:ext cx="8454559" cy="2062103"/>
          </a:xfrm>
          <a:prstGeom prst="rect">
            <a:avLst/>
          </a:prstGeom>
          <a:noFill/>
          <a:ln w="9525">
            <a:noFill/>
            <a:miter lim="800000"/>
            <a:headEnd/>
            <a:tailEnd/>
          </a:ln>
        </p:spPr>
        <p:txBody>
          <a:bodyPr wrap="square">
            <a:spAutoFit/>
          </a:bodyPr>
          <a:lstStyle/>
          <a:p>
            <a:pPr lvl="1"/>
            <a:r>
              <a:rPr lang="en-US" sz="3200" dirty="0"/>
              <a:t>The </a:t>
            </a:r>
            <a:r>
              <a:rPr lang="en-US" sz="3200" dirty="0" smtClean="0"/>
              <a:t>DRO or Appeals Team member will then either grant </a:t>
            </a:r>
            <a:r>
              <a:rPr lang="en-US" sz="3200" dirty="0"/>
              <a:t>the benefit </a:t>
            </a:r>
            <a:r>
              <a:rPr lang="en-US" sz="3200" dirty="0" smtClean="0"/>
              <a:t>sought or if any issue(s) continues to be denied, prepare </a:t>
            </a:r>
            <a:r>
              <a:rPr lang="en-US" sz="3200" dirty="0"/>
              <a:t>a Statement of the </a:t>
            </a:r>
            <a:r>
              <a:rPr lang="en-US" sz="3200" dirty="0" smtClean="0"/>
              <a:t>Case.</a:t>
            </a:r>
            <a:endParaRPr lang="en-US" sz="32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horizont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blinds(horizontal)">
                                      <p:cBhvr>
                                        <p:cTn id="12"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itle 1"/>
          <p:cNvSpPr>
            <a:spLocks noGrp="1"/>
          </p:cNvSpPr>
          <p:nvPr>
            <p:ph type="title"/>
          </p:nvPr>
        </p:nvSpPr>
        <p:spPr/>
        <p:txBody>
          <a:bodyPr>
            <a:normAutofit fontScale="90000"/>
          </a:bodyPr>
          <a:lstStyle/>
          <a:p>
            <a:pPr eaLnBrk="1" hangingPunct="1"/>
            <a:r>
              <a:rPr lang="en-US" b="1" dirty="0" smtClean="0">
                <a:latin typeface="Arial" pitchFamily="34" charset="0"/>
                <a:cs typeface="Arial" pitchFamily="34" charset="0"/>
              </a:rPr>
              <a:t>What’s a Statement of the Case (SOC)?</a:t>
            </a:r>
          </a:p>
        </p:txBody>
      </p:sp>
      <p:sp>
        <p:nvSpPr>
          <p:cNvPr id="7171" name="Content Placeholder 2"/>
          <p:cNvSpPr>
            <a:spLocks noGrp="1"/>
          </p:cNvSpPr>
          <p:nvPr>
            <p:ph idx="1"/>
          </p:nvPr>
        </p:nvSpPr>
        <p:spPr>
          <a:xfrm>
            <a:off x="457200" y="1874838"/>
            <a:ext cx="8153400" cy="4754562"/>
          </a:xfrm>
        </p:spPr>
        <p:txBody>
          <a:bodyPr>
            <a:normAutofit lnSpcReduction="10000"/>
          </a:bodyPr>
          <a:lstStyle/>
          <a:p>
            <a:pPr lvl="1" eaLnBrk="1" hangingPunct="1"/>
            <a:r>
              <a:rPr lang="en-US" dirty="0" smtClean="0">
                <a:latin typeface="Arial" pitchFamily="34" charset="0"/>
                <a:cs typeface="Arial" pitchFamily="34" charset="0"/>
              </a:rPr>
              <a:t>It’s a detailed description of the facts, laws, regulations, and reasons used by the RO in reaching their decision.</a:t>
            </a:r>
          </a:p>
          <a:p>
            <a:pPr lvl="1" eaLnBrk="1" hangingPunct="1">
              <a:buNone/>
            </a:pPr>
            <a:endParaRPr lang="en-US" sz="1400" dirty="0" smtClean="0">
              <a:latin typeface="Arial" pitchFamily="34" charset="0"/>
              <a:cs typeface="Arial" pitchFamily="34" charset="0"/>
            </a:endParaRPr>
          </a:p>
          <a:p>
            <a:pPr lvl="1" eaLnBrk="1" hangingPunct="1"/>
            <a:r>
              <a:rPr lang="en-US" dirty="0" smtClean="0">
                <a:latin typeface="Arial" pitchFamily="34" charset="0"/>
                <a:cs typeface="Arial" pitchFamily="34" charset="0"/>
              </a:rPr>
              <a:t>It’s intended to help the appellant understand the laws and regulations for the RO decision.</a:t>
            </a:r>
          </a:p>
          <a:p>
            <a:pPr lvl="1" eaLnBrk="1" hangingPunct="1">
              <a:buNone/>
            </a:pPr>
            <a:endParaRPr lang="en-US" sz="1400" dirty="0" smtClean="0">
              <a:latin typeface="Arial" pitchFamily="34" charset="0"/>
              <a:cs typeface="Arial" pitchFamily="34" charset="0"/>
            </a:endParaRPr>
          </a:p>
          <a:p>
            <a:pPr lvl="1" eaLnBrk="1" hangingPunct="1"/>
            <a:r>
              <a:rPr lang="en-US" dirty="0" smtClean="0">
                <a:latin typeface="Arial" pitchFamily="34" charset="0"/>
                <a:cs typeface="Arial" pitchFamily="34" charset="0"/>
              </a:rPr>
              <a:t>It’s also intended to help the appellant with their appeal.</a:t>
            </a:r>
          </a:p>
          <a:p>
            <a:pPr lvl="1" eaLnBrk="1" hangingPunct="1">
              <a:buNone/>
            </a:pPr>
            <a:endParaRPr lang="en-US" dirty="0" smtClean="0">
              <a:latin typeface="Arial" pitchFamily="34" charset="0"/>
              <a:cs typeface="Arial" pitchFamily="34" charset="0"/>
            </a:endParaRPr>
          </a:p>
          <a:p>
            <a:pPr lvl="1">
              <a:buNone/>
            </a:pPr>
            <a:r>
              <a:rPr lang="en-US" dirty="0" smtClean="0">
                <a:latin typeface="Arial" pitchFamily="34" charset="0"/>
                <a:cs typeface="Arial" pitchFamily="34" charset="0"/>
              </a:rPr>
              <a:t>    38 CFR 19.29</a:t>
            </a:r>
          </a:p>
          <a:p>
            <a:pPr lvl="1" eaLnBrk="1" hangingPunct="1">
              <a:buNone/>
            </a:pPr>
            <a:endParaRPr lang="en-US" dirty="0" smtClean="0">
              <a:latin typeface="Arial" pitchFamily="34" charset="0"/>
              <a:cs typeface="Arial" pitchFamily="34" charset="0"/>
            </a:endParaRPr>
          </a:p>
          <a:p>
            <a:pPr lvl="1" eaLnBrk="1" hangingPunct="1">
              <a:buNone/>
            </a:pPr>
            <a:endParaRPr lang="en-US" dirty="0" smtClean="0">
              <a:latin typeface="Arial" pitchFamily="34" charset="0"/>
              <a:cs typeface="Arial" pitchFamily="34" charset="0"/>
            </a:endParaRPr>
          </a:p>
          <a:p>
            <a:pPr lvl="1" eaLnBrk="1" hangingPunct="1">
              <a:buNone/>
            </a:pPr>
            <a:endParaRPr lang="en-US" dirty="0" smtClean="0">
              <a:latin typeface="Arial" pitchFamily="34" charset="0"/>
              <a:cs typeface="Arial" pitchFamily="34" charset="0"/>
            </a:endParaRPr>
          </a:p>
        </p:txBody>
      </p:sp>
      <p:sp>
        <p:nvSpPr>
          <p:cNvPr id="5" name="Slide Number Placeholder 5"/>
          <p:cNvSpPr>
            <a:spLocks noGrp="1"/>
          </p:cNvSpPr>
          <p:nvPr>
            <p:ph type="sldNum" sz="quarter" idx="12"/>
          </p:nvPr>
        </p:nvSpPr>
        <p:spPr/>
        <p:txBody>
          <a:bodyPr/>
          <a:lstStyle/>
          <a:p>
            <a:pPr>
              <a:defRPr/>
            </a:pPr>
            <a:fld id="{813B4460-A92B-4B4E-983F-D006A225A551}" type="slidenum">
              <a:rPr lang="en-US"/>
              <a:pPr>
                <a:defRPr/>
              </a:pPr>
              <a:t>12</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linds(horizontal)">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171">
                                            <p:txEl>
                                              <p:pRg st="2" end="2"/>
                                            </p:txEl>
                                          </p:spTgt>
                                        </p:tgtEl>
                                        <p:attrNameLst>
                                          <p:attrName>style.visibility</p:attrName>
                                        </p:attrNameLst>
                                      </p:cBhvr>
                                      <p:to>
                                        <p:strVal val="visible"/>
                                      </p:to>
                                    </p:set>
                                    <p:animEffect transition="in" filter="blinds(horizontal)">
                                      <p:cBhvr>
                                        <p:cTn id="12" dur="500"/>
                                        <p:tgtEl>
                                          <p:spTgt spid="717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171">
                                            <p:txEl>
                                              <p:pRg st="4" end="4"/>
                                            </p:txEl>
                                          </p:spTgt>
                                        </p:tgtEl>
                                        <p:attrNameLst>
                                          <p:attrName>style.visibility</p:attrName>
                                        </p:attrNameLst>
                                      </p:cBhvr>
                                      <p:to>
                                        <p:strVal val="visible"/>
                                      </p:to>
                                    </p:set>
                                    <p:animEffect transition="in" filter="blinds(horizontal)">
                                      <p:cBhvr>
                                        <p:cTn id="17" dur="500"/>
                                        <p:tgtEl>
                                          <p:spTgt spid="7171">
                                            <p:txEl>
                                              <p:pRg st="4" end="4"/>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7171">
                                            <p:txEl>
                                              <p:pRg st="6" end="6"/>
                                            </p:txEl>
                                          </p:spTgt>
                                        </p:tgtEl>
                                        <p:attrNameLst>
                                          <p:attrName>style.visibility</p:attrName>
                                        </p:attrNameLst>
                                      </p:cBhvr>
                                      <p:to>
                                        <p:strVal val="visible"/>
                                      </p:to>
                                    </p:set>
                                    <p:animEffect transition="in" filter="blinds(horizontal)">
                                      <p:cBhvr>
                                        <p:cTn id="20" dur="500"/>
                                        <p:tgtEl>
                                          <p:spTgt spid="71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itle 1"/>
          <p:cNvSpPr>
            <a:spLocks noGrp="1"/>
          </p:cNvSpPr>
          <p:nvPr>
            <p:ph type="title"/>
          </p:nvPr>
        </p:nvSpPr>
        <p:spPr/>
        <p:txBody>
          <a:bodyPr/>
          <a:lstStyle/>
          <a:p>
            <a:pPr eaLnBrk="1" hangingPunct="1"/>
            <a:r>
              <a:rPr lang="en-US" dirty="0" smtClean="0"/>
              <a:t> </a:t>
            </a:r>
          </a:p>
        </p:txBody>
      </p:sp>
      <p:sp>
        <p:nvSpPr>
          <p:cNvPr id="11268" name="Content Placeholder 2"/>
          <p:cNvSpPr>
            <a:spLocks noGrp="1"/>
          </p:cNvSpPr>
          <p:nvPr>
            <p:ph idx="1"/>
          </p:nvPr>
        </p:nvSpPr>
        <p:spPr>
          <a:xfrm>
            <a:off x="457200" y="381000"/>
            <a:ext cx="8229600" cy="5745163"/>
          </a:xfrm>
        </p:spPr>
        <p:txBody>
          <a:bodyPr>
            <a:normAutofit lnSpcReduction="10000"/>
          </a:bodyPr>
          <a:lstStyle/>
          <a:p>
            <a:pPr algn="ctr" eaLnBrk="1" hangingPunct="1">
              <a:buNone/>
            </a:pPr>
            <a:r>
              <a:rPr lang="en-US" sz="4400" b="1" dirty="0" smtClean="0">
                <a:latin typeface="Arial" pitchFamily="34" charset="0"/>
                <a:cs typeface="Arial" pitchFamily="34" charset="0"/>
              </a:rPr>
              <a:t>VA Form 9 </a:t>
            </a:r>
          </a:p>
          <a:p>
            <a:pPr algn="ctr" eaLnBrk="1" hangingPunct="1">
              <a:buNone/>
            </a:pPr>
            <a:endParaRPr lang="en-US" sz="1800" b="1" dirty="0" smtClean="0">
              <a:latin typeface="Arial" pitchFamily="34" charset="0"/>
              <a:cs typeface="Arial" pitchFamily="34" charset="0"/>
            </a:endParaRPr>
          </a:p>
          <a:p>
            <a:pPr eaLnBrk="1" hangingPunct="1"/>
            <a:r>
              <a:rPr lang="en-US" sz="2800" dirty="0" smtClean="0">
                <a:latin typeface="Arial" pitchFamily="34" charset="0"/>
                <a:cs typeface="Arial" pitchFamily="34" charset="0"/>
              </a:rPr>
              <a:t>Included with the SOC is a VA Form 9, “Appeal to Board of Veterans’ Appeals”. It’s also called a Substantive Appeal.</a:t>
            </a:r>
          </a:p>
          <a:p>
            <a:pPr eaLnBrk="1" hangingPunct="1">
              <a:buNone/>
            </a:pPr>
            <a:endParaRPr lang="en-US" sz="2400" dirty="0" smtClean="0">
              <a:latin typeface="Arial" pitchFamily="34" charset="0"/>
              <a:cs typeface="Arial" pitchFamily="34" charset="0"/>
            </a:endParaRPr>
          </a:p>
          <a:p>
            <a:pPr marL="342900" lvl="1" indent="-342900">
              <a:buFont typeface="Arial" pitchFamily="34" charset="0"/>
              <a:buChar char="•"/>
            </a:pPr>
            <a:r>
              <a:rPr lang="en-US" sz="2800" dirty="0" smtClean="0">
                <a:latin typeface="Arial" pitchFamily="34" charset="0"/>
                <a:cs typeface="Arial" pitchFamily="34" charset="0"/>
              </a:rPr>
              <a:t>Once the </a:t>
            </a:r>
            <a:r>
              <a:rPr lang="en-US" sz="2800" dirty="0" smtClean="0">
                <a:latin typeface="Arial" pitchFamily="34" charset="0"/>
                <a:cs typeface="Arial" pitchFamily="34" charset="0"/>
              </a:rPr>
              <a:t>appellant has </a:t>
            </a:r>
            <a:r>
              <a:rPr lang="en-US" sz="2800" dirty="0" smtClean="0">
                <a:latin typeface="Arial" pitchFamily="34" charset="0"/>
                <a:cs typeface="Arial" pitchFamily="34" charset="0"/>
              </a:rPr>
              <a:t>reviewed the SOC, </a:t>
            </a:r>
            <a:r>
              <a:rPr lang="en-US" sz="2800" dirty="0" smtClean="0">
                <a:latin typeface="Arial" pitchFamily="34" charset="0"/>
                <a:cs typeface="Arial" pitchFamily="34" charset="0"/>
              </a:rPr>
              <a:t>the VA </a:t>
            </a:r>
            <a:r>
              <a:rPr lang="en-US" sz="2800" dirty="0" smtClean="0">
                <a:latin typeface="Arial" pitchFamily="34" charset="0"/>
                <a:cs typeface="Arial" pitchFamily="34" charset="0"/>
              </a:rPr>
              <a:t>Form 9 </a:t>
            </a:r>
            <a:r>
              <a:rPr lang="en-US" sz="2800" u="sng" dirty="0" smtClean="0">
                <a:latin typeface="Arial" pitchFamily="34" charset="0"/>
                <a:cs typeface="Arial" pitchFamily="34" charset="0"/>
              </a:rPr>
              <a:t>must be completed </a:t>
            </a:r>
            <a:r>
              <a:rPr lang="en-US" sz="2800" dirty="0" smtClean="0">
                <a:latin typeface="Arial" pitchFamily="34" charset="0"/>
                <a:cs typeface="Arial" pitchFamily="34" charset="0"/>
              </a:rPr>
              <a:t>and returned to the VA timely so </a:t>
            </a:r>
            <a:r>
              <a:rPr lang="en-US" sz="2800" dirty="0" smtClean="0">
                <a:latin typeface="Arial" pitchFamily="34" charset="0"/>
                <a:cs typeface="Arial" pitchFamily="34" charset="0"/>
              </a:rPr>
              <a:t>that BVA </a:t>
            </a:r>
            <a:r>
              <a:rPr lang="en-US" sz="2800" dirty="0" smtClean="0">
                <a:latin typeface="Arial" pitchFamily="34" charset="0"/>
                <a:cs typeface="Arial" pitchFamily="34" charset="0"/>
              </a:rPr>
              <a:t>will review the issues being appealed.   The appellant should make a comment on each issue on appeal.         </a:t>
            </a:r>
          </a:p>
          <a:p>
            <a:pPr marL="342900" lvl="1" indent="-342900">
              <a:buNone/>
            </a:pPr>
            <a:endParaRPr lang="en-US" dirty="0" smtClean="0">
              <a:latin typeface="Arial" pitchFamily="34" charset="0"/>
              <a:cs typeface="Arial" pitchFamily="34" charset="0"/>
            </a:endParaRPr>
          </a:p>
          <a:p>
            <a:pPr marL="342900" lvl="1" indent="-342900">
              <a:buNone/>
            </a:pPr>
            <a:r>
              <a:rPr lang="en-US" sz="2600" dirty="0" smtClean="0">
                <a:latin typeface="Arial" pitchFamily="34" charset="0"/>
                <a:cs typeface="Arial" pitchFamily="34" charset="0"/>
              </a:rPr>
              <a:t>    38 CFR 19.30</a:t>
            </a:r>
          </a:p>
          <a:p>
            <a:pPr marL="342900" lvl="1" indent="-342900">
              <a:buFont typeface="Arial" pitchFamily="34" charset="0"/>
              <a:buChar char="•"/>
            </a:pPr>
            <a:endParaRPr lang="en-US" sz="2400" dirty="0" smtClean="0">
              <a:latin typeface="Arial" pitchFamily="34" charset="0"/>
              <a:cs typeface="Arial" pitchFamily="34" charset="0"/>
            </a:endParaRPr>
          </a:p>
          <a:p>
            <a:pPr marL="342900" lvl="1" indent="-342900">
              <a:buNone/>
            </a:pPr>
            <a:endParaRPr lang="en-US" sz="2400" dirty="0" smtClean="0">
              <a:latin typeface="Arial" pitchFamily="34" charset="0"/>
              <a:cs typeface="Arial" pitchFamily="34" charset="0"/>
            </a:endParaRPr>
          </a:p>
          <a:p>
            <a:pPr eaLnBrk="1" hangingPunct="1"/>
            <a:endParaRPr lang="en-US" sz="2800" dirty="0" smtClean="0">
              <a:latin typeface="Arial" pitchFamily="34" charset="0"/>
              <a:cs typeface="Arial" pitchFamily="34" charset="0"/>
            </a:endParaRPr>
          </a:p>
        </p:txBody>
      </p:sp>
      <p:sp>
        <p:nvSpPr>
          <p:cNvPr id="5" name="Slide Number Placeholder 5"/>
          <p:cNvSpPr>
            <a:spLocks noGrp="1"/>
          </p:cNvSpPr>
          <p:nvPr>
            <p:ph type="sldNum" sz="quarter" idx="12"/>
          </p:nvPr>
        </p:nvSpPr>
        <p:spPr/>
        <p:txBody>
          <a:bodyPr/>
          <a:lstStyle/>
          <a:p>
            <a:pPr>
              <a:defRPr/>
            </a:pPr>
            <a:fld id="{ACAC3FB7-B9EF-4856-8FB1-03F924B8FE8C}" type="slidenum">
              <a:rPr lang="en-US"/>
              <a:pPr>
                <a:defRPr/>
              </a:pPr>
              <a:t>13</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268">
                                            <p:txEl>
                                              <p:pRg st="2" end="2"/>
                                            </p:txEl>
                                          </p:spTgt>
                                        </p:tgtEl>
                                        <p:attrNameLst>
                                          <p:attrName>style.visibility</p:attrName>
                                        </p:attrNameLst>
                                      </p:cBhvr>
                                      <p:to>
                                        <p:strVal val="visible"/>
                                      </p:to>
                                    </p:set>
                                    <p:animEffect transition="in" filter="blinds(horizontal)">
                                      <p:cBhvr>
                                        <p:cTn id="7" dur="500"/>
                                        <p:tgtEl>
                                          <p:spTgt spid="11268">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268">
                                            <p:txEl>
                                              <p:pRg st="4" end="4"/>
                                            </p:txEl>
                                          </p:spTgt>
                                        </p:tgtEl>
                                        <p:attrNameLst>
                                          <p:attrName>style.visibility</p:attrName>
                                        </p:attrNameLst>
                                      </p:cBhvr>
                                      <p:to>
                                        <p:strVal val="visible"/>
                                      </p:to>
                                    </p:set>
                                    <p:animEffect transition="in" filter="blinds(horizontal)">
                                      <p:cBhvr>
                                        <p:cTn id="12" dur="500"/>
                                        <p:tgtEl>
                                          <p:spTgt spid="11268">
                                            <p:txEl>
                                              <p:pRg st="4" end="4"/>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11268">
                                            <p:txEl>
                                              <p:pRg st="6" end="6"/>
                                            </p:txEl>
                                          </p:spTgt>
                                        </p:tgtEl>
                                        <p:attrNameLst>
                                          <p:attrName>style.visibility</p:attrName>
                                        </p:attrNameLst>
                                      </p:cBhvr>
                                      <p:to>
                                        <p:strVal val="visible"/>
                                      </p:to>
                                    </p:set>
                                    <p:animEffect transition="in" filter="blinds(horizontal)">
                                      <p:cBhvr>
                                        <p:cTn id="15" dur="500"/>
                                        <p:tgtEl>
                                          <p:spTgt spid="1126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Content Placeholder 4" descr="img052.jpg"/>
          <p:cNvPicPr>
            <a:picLocks noGrp="1" noChangeAspect="1"/>
          </p:cNvPicPr>
          <p:nvPr>
            <p:ph idx="1"/>
          </p:nvPr>
        </p:nvPicPr>
        <p:blipFill>
          <a:blip r:embed="rId2" cstate="print"/>
          <a:srcRect/>
          <a:stretch>
            <a:fillRect/>
          </a:stretch>
        </p:blipFill>
        <p:spPr>
          <a:xfrm>
            <a:off x="1673225" y="0"/>
            <a:ext cx="5184775" cy="6910388"/>
          </a:xfrm>
        </p:spPr>
      </p:pic>
      <p:sp>
        <p:nvSpPr>
          <p:cNvPr id="4" name="Slide Number Placeholder 3"/>
          <p:cNvSpPr>
            <a:spLocks noGrp="1"/>
          </p:cNvSpPr>
          <p:nvPr>
            <p:ph type="sldNum" sz="quarter" idx="12"/>
          </p:nvPr>
        </p:nvSpPr>
        <p:spPr/>
        <p:txBody>
          <a:bodyPr/>
          <a:lstStyle/>
          <a:p>
            <a:pPr>
              <a:defRPr/>
            </a:pPr>
            <a:fld id="{D08DAA08-E415-4767-A21B-60F55EE17945}" type="slidenum">
              <a:rPr lang="en-US" smtClean="0"/>
              <a:pPr>
                <a:defRPr/>
              </a:pPr>
              <a:t>14</a:t>
            </a:fld>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pPr marL="0" indent="0" algn="ctr">
              <a:buNone/>
            </a:pPr>
            <a:r>
              <a:rPr lang="en-US" sz="4400" dirty="0" smtClean="0">
                <a:latin typeface="Times New Roman" pitchFamily="18" charset="0"/>
                <a:cs typeface="Times New Roman" pitchFamily="18" charset="0"/>
              </a:rPr>
              <a:t>Form 9 </a:t>
            </a:r>
          </a:p>
          <a:p>
            <a:r>
              <a:rPr lang="en-US" sz="4400" dirty="0">
                <a:latin typeface="Times New Roman" pitchFamily="18" charset="0"/>
                <a:cs typeface="Times New Roman" pitchFamily="18" charset="0"/>
              </a:rPr>
              <a:t>M</a:t>
            </a:r>
            <a:r>
              <a:rPr lang="en-US" sz="4400" dirty="0" smtClean="0">
                <a:latin typeface="Times New Roman" pitchFamily="18" charset="0"/>
                <a:cs typeface="Times New Roman" pitchFamily="18" charset="0"/>
              </a:rPr>
              <a:t>ust include a selection of personal hearing versus no hearing request</a:t>
            </a:r>
          </a:p>
          <a:p>
            <a:r>
              <a:rPr lang="en-US" sz="4400" dirty="0" smtClean="0">
                <a:latin typeface="Times New Roman" pitchFamily="18" charset="0"/>
                <a:cs typeface="Times New Roman" pitchFamily="18" charset="0"/>
              </a:rPr>
              <a:t>Must identify the issues being pursued on appeal</a:t>
            </a:r>
          </a:p>
          <a:p>
            <a:r>
              <a:rPr lang="en-US" sz="4400" dirty="0" smtClean="0">
                <a:latin typeface="Times New Roman" pitchFamily="18" charset="0"/>
                <a:cs typeface="Times New Roman" pitchFamily="18" charset="0"/>
              </a:rPr>
              <a:t>Must include some discussion of the each issue</a:t>
            </a:r>
            <a:endParaRPr lang="en-US" sz="4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D04EC4E2-8FBD-48CC-A6D1-7D28BE6B647B}" type="slidenum">
              <a:rPr lang="en-US" smtClean="0"/>
              <a:pPr>
                <a:defRPr/>
              </a:pPr>
              <a:t>15</a:t>
            </a:fld>
            <a:endParaRPr lang="en-US"/>
          </a:p>
        </p:txBody>
      </p:sp>
    </p:spTree>
    <p:extLst>
      <p:ext uri="{BB962C8B-B14F-4D97-AF65-F5344CB8AC3E}">
        <p14:creationId xmlns:p14="http://schemas.microsoft.com/office/powerpoint/2010/main" val="2440414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5" descr="C:\Documents and Settings\Eeyore\Local Settings\Temporary Internet Files\Content.IE5\DSJ97HEK\MC900334014[1].wmf"/>
          <p:cNvPicPr>
            <a:picLocks noChangeAspect="1" noChangeArrowheads="1"/>
          </p:cNvPicPr>
          <p:nvPr/>
        </p:nvPicPr>
        <p:blipFill>
          <a:blip r:embed="rId3" cstate="print"/>
          <a:srcRect/>
          <a:stretch>
            <a:fillRect/>
          </a:stretch>
        </p:blipFill>
        <p:spPr bwMode="auto">
          <a:xfrm>
            <a:off x="6553200" y="228600"/>
            <a:ext cx="1662113" cy="1820863"/>
          </a:xfrm>
          <a:prstGeom prst="rect">
            <a:avLst/>
          </a:prstGeom>
          <a:noFill/>
          <a:ln w="9525">
            <a:noFill/>
            <a:miter lim="800000"/>
            <a:headEnd/>
            <a:tailEnd/>
          </a:ln>
        </p:spPr>
      </p:pic>
      <p:sp>
        <p:nvSpPr>
          <p:cNvPr id="31748" name="Title 1"/>
          <p:cNvSpPr>
            <a:spLocks noGrp="1"/>
          </p:cNvSpPr>
          <p:nvPr>
            <p:ph type="title"/>
          </p:nvPr>
        </p:nvSpPr>
        <p:spPr>
          <a:xfrm>
            <a:off x="457200" y="304800"/>
            <a:ext cx="8229600" cy="1143000"/>
          </a:xfrm>
        </p:spPr>
        <p:txBody>
          <a:bodyPr/>
          <a:lstStyle/>
          <a:p>
            <a:pPr algn="ctr" eaLnBrk="1" hangingPunct="1"/>
            <a:r>
              <a:rPr lang="en-US" dirty="0" smtClean="0"/>
              <a:t> </a:t>
            </a:r>
            <a:r>
              <a:rPr lang="en-US" b="1" dirty="0" smtClean="0">
                <a:latin typeface="Arial" pitchFamily="34" charset="0"/>
                <a:cs typeface="Arial" pitchFamily="34" charset="0"/>
              </a:rPr>
              <a:t>HEARINGS</a:t>
            </a:r>
          </a:p>
        </p:txBody>
      </p:sp>
      <p:sp>
        <p:nvSpPr>
          <p:cNvPr id="31749" name="Content Placeholder 2"/>
          <p:cNvSpPr>
            <a:spLocks noGrp="1"/>
          </p:cNvSpPr>
          <p:nvPr>
            <p:ph idx="1"/>
          </p:nvPr>
        </p:nvSpPr>
        <p:spPr>
          <a:xfrm>
            <a:off x="457200" y="2133600"/>
            <a:ext cx="8229600" cy="4525963"/>
          </a:xfrm>
        </p:spPr>
        <p:txBody>
          <a:bodyPr/>
          <a:lstStyle/>
          <a:p>
            <a:pPr eaLnBrk="1" hangingPunct="1"/>
            <a:r>
              <a:rPr lang="en-US" b="1" dirty="0" smtClean="0"/>
              <a:t>If the appeal has not yet been certified to the Board, a hearing may be held before a Decision Review Officer at the RO.</a:t>
            </a:r>
          </a:p>
          <a:p>
            <a:pPr eaLnBrk="1" hangingPunct="1"/>
            <a:endParaRPr lang="en-US" b="1" dirty="0" smtClean="0"/>
          </a:p>
          <a:p>
            <a:pPr eaLnBrk="1" hangingPunct="1"/>
            <a:r>
              <a:rPr lang="en-US" b="1" dirty="0" smtClean="0"/>
              <a:t>Once the appeal has been certified to the Board, any hearing requested on the appealed issues will be held before a BVA Judge .</a:t>
            </a:r>
          </a:p>
        </p:txBody>
      </p:sp>
      <p:sp>
        <p:nvSpPr>
          <p:cNvPr id="4" name="Slide Number Placeholder 5"/>
          <p:cNvSpPr>
            <a:spLocks noGrp="1"/>
          </p:cNvSpPr>
          <p:nvPr>
            <p:ph type="sldNum" sz="quarter" idx="12"/>
          </p:nvPr>
        </p:nvSpPr>
        <p:spPr/>
        <p:txBody>
          <a:bodyPr/>
          <a:lstStyle/>
          <a:p>
            <a:pPr>
              <a:defRPr/>
            </a:pPr>
            <a:fld id="{7C81CF19-7551-43E9-80E0-60B0D855EEEC}" type="slidenum">
              <a:rPr lang="en-US"/>
              <a:pPr>
                <a:defRPr/>
              </a:pPr>
              <a:t>16</a:t>
            </a:fld>
            <a:endParaRPr lang="en-US"/>
          </a:p>
        </p:txBody>
      </p:sp>
      <p:pic>
        <p:nvPicPr>
          <p:cNvPr id="31750" name="Picture 6" descr="C:\Documents and Settings\Eeyore\Local Settings\Temporary Internet Files\Content.IE5\DSJ97HEK\MC900360936[1].wmf"/>
          <p:cNvPicPr>
            <a:picLocks noChangeAspect="1" noChangeArrowheads="1"/>
          </p:cNvPicPr>
          <p:nvPr/>
        </p:nvPicPr>
        <p:blipFill>
          <a:blip r:embed="rId4" cstate="print"/>
          <a:srcRect/>
          <a:stretch>
            <a:fillRect/>
          </a:stretch>
        </p:blipFill>
        <p:spPr bwMode="auto">
          <a:xfrm>
            <a:off x="609600" y="152400"/>
            <a:ext cx="1819275" cy="172243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1749">
                                            <p:txEl>
                                              <p:pRg st="0" end="0"/>
                                            </p:txEl>
                                          </p:spTgt>
                                        </p:tgtEl>
                                        <p:attrNameLst>
                                          <p:attrName>style.visibility</p:attrName>
                                        </p:attrNameLst>
                                      </p:cBhvr>
                                      <p:to>
                                        <p:strVal val="visible"/>
                                      </p:to>
                                    </p:set>
                                    <p:animEffect transition="in" filter="blinds(horizontal)">
                                      <p:cBhvr>
                                        <p:cTn id="7" dur="500"/>
                                        <p:tgtEl>
                                          <p:spTgt spid="3174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1749">
                                            <p:txEl>
                                              <p:pRg st="2" end="2"/>
                                            </p:txEl>
                                          </p:spTgt>
                                        </p:tgtEl>
                                        <p:attrNameLst>
                                          <p:attrName>style.visibility</p:attrName>
                                        </p:attrNameLst>
                                      </p:cBhvr>
                                      <p:to>
                                        <p:strVal val="visible"/>
                                      </p:to>
                                    </p:set>
                                    <p:animEffect transition="in" filter="blinds(horizontal)">
                                      <p:cBhvr>
                                        <p:cTn id="12" dur="500"/>
                                        <p:tgtEl>
                                          <p:spTgt spid="3174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Title 1"/>
          <p:cNvSpPr>
            <a:spLocks noGrp="1"/>
          </p:cNvSpPr>
          <p:nvPr>
            <p:ph type="title"/>
          </p:nvPr>
        </p:nvSpPr>
        <p:spPr/>
        <p:txBody>
          <a:bodyPr/>
          <a:lstStyle/>
          <a:p>
            <a:pPr eaLnBrk="1" hangingPunct="1"/>
            <a:r>
              <a:rPr lang="en-US" smtClean="0"/>
              <a:t> </a:t>
            </a:r>
          </a:p>
        </p:txBody>
      </p:sp>
      <p:sp>
        <p:nvSpPr>
          <p:cNvPr id="32772" name="Content Placeholder 2"/>
          <p:cNvSpPr>
            <a:spLocks noGrp="1"/>
          </p:cNvSpPr>
          <p:nvPr>
            <p:ph idx="1"/>
          </p:nvPr>
        </p:nvSpPr>
        <p:spPr>
          <a:xfrm>
            <a:off x="304800" y="533400"/>
            <a:ext cx="8610600" cy="5592763"/>
          </a:xfrm>
        </p:spPr>
        <p:txBody>
          <a:bodyPr>
            <a:normAutofit lnSpcReduction="10000"/>
          </a:bodyPr>
          <a:lstStyle/>
          <a:p>
            <a:pPr marL="609600" indent="-609600" algn="ctr" eaLnBrk="1" hangingPunct="1">
              <a:buFont typeface="Arial" charset="0"/>
              <a:buNone/>
            </a:pPr>
            <a:r>
              <a:rPr lang="en-US" sz="4000" b="1" dirty="0" smtClean="0">
                <a:latin typeface="Arial" pitchFamily="34" charset="0"/>
                <a:cs typeface="Arial" pitchFamily="34" charset="0"/>
              </a:rPr>
              <a:t>BVA Hearings can be Conducted Different Ways:</a:t>
            </a:r>
          </a:p>
          <a:p>
            <a:pPr marL="609600" indent="-609600" eaLnBrk="1" hangingPunct="1">
              <a:buFont typeface="Arial" charset="0"/>
              <a:buNone/>
            </a:pPr>
            <a:endParaRPr lang="en-US" sz="2000" b="1" dirty="0" smtClean="0"/>
          </a:p>
          <a:p>
            <a:pPr marL="990600" lvl="1" indent="-533400" eaLnBrk="1" hangingPunct="1">
              <a:buNone/>
            </a:pPr>
            <a:r>
              <a:rPr lang="en-US" sz="3200" dirty="0" smtClean="0">
                <a:latin typeface="Times New Roman" pitchFamily="18" charset="0"/>
                <a:cs typeface="Times New Roman" pitchFamily="18" charset="0"/>
              </a:rPr>
              <a:t>1.  In person at the Board in Washington, D.C.</a:t>
            </a:r>
          </a:p>
          <a:p>
            <a:pPr marL="990600" lvl="1" indent="-533400" eaLnBrk="1" hangingPunct="1">
              <a:buFont typeface="Arial" charset="0"/>
              <a:buNone/>
            </a:pPr>
            <a:r>
              <a:rPr lang="en-US" sz="3200" dirty="0" smtClean="0">
                <a:latin typeface="Times New Roman" pitchFamily="18" charset="0"/>
                <a:cs typeface="Times New Roman" pitchFamily="18" charset="0"/>
              </a:rPr>
              <a:t>2.  Locally before a Travel </a:t>
            </a:r>
            <a:r>
              <a:rPr lang="en-US" sz="3200" dirty="0" smtClean="0">
                <a:latin typeface="Times New Roman" pitchFamily="18" charset="0"/>
                <a:cs typeface="Times New Roman" pitchFamily="18" charset="0"/>
              </a:rPr>
              <a:t>Board of the BVA.</a:t>
            </a:r>
            <a:endParaRPr lang="en-US" sz="3200" dirty="0" smtClean="0">
              <a:latin typeface="Times New Roman" pitchFamily="18" charset="0"/>
              <a:cs typeface="Times New Roman" pitchFamily="18" charset="0"/>
            </a:endParaRPr>
          </a:p>
          <a:p>
            <a:pPr marL="990600" lvl="1" indent="-533400" eaLnBrk="1" hangingPunct="1">
              <a:buNone/>
            </a:pPr>
            <a:r>
              <a:rPr lang="en-US" sz="3200" dirty="0" smtClean="0">
                <a:latin typeface="Times New Roman" pitchFamily="18" charset="0"/>
                <a:cs typeface="Times New Roman" pitchFamily="18" charset="0"/>
              </a:rPr>
              <a:t>3.  Video teleconference </a:t>
            </a:r>
            <a:r>
              <a:rPr lang="en-US" sz="3200" dirty="0" smtClean="0">
                <a:latin typeface="Times New Roman" pitchFamily="18" charset="0"/>
                <a:cs typeface="Times New Roman" pitchFamily="18" charset="0"/>
              </a:rPr>
              <a:t>hearing before a BVA Board member.</a:t>
            </a:r>
            <a:endParaRPr lang="en-US" sz="3200" dirty="0" smtClean="0">
              <a:latin typeface="Times New Roman" pitchFamily="18" charset="0"/>
              <a:cs typeface="Times New Roman" pitchFamily="18" charset="0"/>
            </a:endParaRPr>
          </a:p>
          <a:p>
            <a:pPr marL="990600" lvl="1" indent="-533400" eaLnBrk="1" hangingPunct="1">
              <a:buNone/>
            </a:pPr>
            <a:endParaRPr lang="en-US" sz="3200" dirty="0" smtClean="0">
              <a:latin typeface="Times New Roman" pitchFamily="18" charset="0"/>
              <a:cs typeface="Times New Roman" pitchFamily="18" charset="0"/>
            </a:endParaRPr>
          </a:p>
          <a:p>
            <a:pPr marL="990600" lvl="1" indent="-533400" eaLnBrk="1" hangingPunct="1">
              <a:buNone/>
            </a:pPr>
            <a:r>
              <a:rPr lang="en-US" sz="3200" dirty="0" smtClean="0">
                <a:latin typeface="Times New Roman" pitchFamily="18" charset="0"/>
                <a:cs typeface="Times New Roman" pitchFamily="18" charset="0"/>
              </a:rPr>
              <a:t>Q:  Which is the quickest way to get a hearing?</a:t>
            </a:r>
          </a:p>
          <a:p>
            <a:pPr marL="990600" lvl="1" indent="-533400" eaLnBrk="1" hangingPunct="1">
              <a:buNone/>
            </a:pPr>
            <a:r>
              <a:rPr lang="en-US" sz="3200" dirty="0" smtClean="0">
                <a:latin typeface="Times New Roman" pitchFamily="18" charset="0"/>
                <a:cs typeface="Times New Roman" pitchFamily="18" charset="0"/>
              </a:rPr>
              <a:t>A:   Probably a video hearing</a:t>
            </a:r>
            <a:endParaRPr lang="en-US" sz="3200" b="1" dirty="0" smtClean="0">
              <a:latin typeface="Times New Roman" pitchFamily="18" charset="0"/>
              <a:cs typeface="Times New Roman" pitchFamily="18" charset="0"/>
            </a:endParaRPr>
          </a:p>
        </p:txBody>
      </p:sp>
      <p:sp>
        <p:nvSpPr>
          <p:cNvPr id="4" name="Slide Number Placeholder 5"/>
          <p:cNvSpPr>
            <a:spLocks noGrp="1"/>
          </p:cNvSpPr>
          <p:nvPr>
            <p:ph type="sldNum" sz="quarter" idx="12"/>
          </p:nvPr>
        </p:nvSpPr>
        <p:spPr/>
        <p:txBody>
          <a:bodyPr/>
          <a:lstStyle/>
          <a:p>
            <a:pPr>
              <a:defRPr/>
            </a:pPr>
            <a:fld id="{E4459050-EC06-47DE-8828-CFB8E25F4928}" type="slidenum">
              <a:rPr lang="en-US"/>
              <a:pPr>
                <a:defRPr/>
              </a:pPr>
              <a:t>17</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2772">
                                            <p:txEl>
                                              <p:pRg st="2" end="2"/>
                                            </p:txEl>
                                          </p:spTgt>
                                        </p:tgtEl>
                                        <p:attrNameLst>
                                          <p:attrName>style.visibility</p:attrName>
                                        </p:attrNameLst>
                                      </p:cBhvr>
                                      <p:to>
                                        <p:strVal val="visible"/>
                                      </p:to>
                                    </p:set>
                                    <p:animEffect transition="in" filter="blinds(horizontal)">
                                      <p:cBhvr>
                                        <p:cTn id="7" dur="500"/>
                                        <p:tgtEl>
                                          <p:spTgt spid="3277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2772">
                                            <p:txEl>
                                              <p:pRg st="3" end="3"/>
                                            </p:txEl>
                                          </p:spTgt>
                                        </p:tgtEl>
                                        <p:attrNameLst>
                                          <p:attrName>style.visibility</p:attrName>
                                        </p:attrNameLst>
                                      </p:cBhvr>
                                      <p:to>
                                        <p:strVal val="visible"/>
                                      </p:to>
                                    </p:set>
                                    <p:animEffect transition="in" filter="blinds(horizontal)">
                                      <p:cBhvr>
                                        <p:cTn id="12" dur="500"/>
                                        <p:tgtEl>
                                          <p:spTgt spid="3277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2772">
                                            <p:txEl>
                                              <p:pRg st="4" end="4"/>
                                            </p:txEl>
                                          </p:spTgt>
                                        </p:tgtEl>
                                        <p:attrNameLst>
                                          <p:attrName>style.visibility</p:attrName>
                                        </p:attrNameLst>
                                      </p:cBhvr>
                                      <p:to>
                                        <p:strVal val="visible"/>
                                      </p:to>
                                    </p:set>
                                    <p:animEffect transition="in" filter="blinds(horizontal)">
                                      <p:cBhvr>
                                        <p:cTn id="17" dur="500"/>
                                        <p:tgtEl>
                                          <p:spTgt spid="3277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2772">
                                            <p:txEl>
                                              <p:pRg st="6" end="6"/>
                                            </p:txEl>
                                          </p:spTgt>
                                        </p:tgtEl>
                                        <p:attrNameLst>
                                          <p:attrName>style.visibility</p:attrName>
                                        </p:attrNameLst>
                                      </p:cBhvr>
                                      <p:to>
                                        <p:strVal val="visible"/>
                                      </p:to>
                                    </p:set>
                                    <p:animEffect transition="in" filter="blinds(horizontal)">
                                      <p:cBhvr>
                                        <p:cTn id="22" dur="500"/>
                                        <p:tgtEl>
                                          <p:spTgt spid="3277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2772">
                                            <p:txEl>
                                              <p:pRg st="7" end="7"/>
                                            </p:txEl>
                                          </p:spTgt>
                                        </p:tgtEl>
                                        <p:attrNameLst>
                                          <p:attrName>style.visibility</p:attrName>
                                        </p:attrNameLst>
                                      </p:cBhvr>
                                      <p:to>
                                        <p:strVal val="visible"/>
                                      </p:to>
                                    </p:set>
                                    <p:animEffect transition="in" filter="blinds(horizontal)">
                                      <p:cBhvr>
                                        <p:cTn id="27" dur="500"/>
                                        <p:tgtEl>
                                          <p:spTgt spid="3277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04EC4E2-8FBD-48CC-A6D1-7D28BE6B647B}" type="slidenum">
              <a:rPr lang="en-US" smtClean="0"/>
              <a:pPr>
                <a:defRPr/>
              </a:pPr>
              <a:t>18</a:t>
            </a:fld>
            <a:endParaRPr lang="en-US"/>
          </a:p>
        </p:txBody>
      </p:sp>
      <p:sp>
        <p:nvSpPr>
          <p:cNvPr id="5" name="TextBox 4"/>
          <p:cNvSpPr txBox="1"/>
          <p:nvPr/>
        </p:nvSpPr>
        <p:spPr>
          <a:xfrm>
            <a:off x="609600" y="1676400"/>
            <a:ext cx="7772400" cy="4247317"/>
          </a:xfrm>
          <a:prstGeom prst="rect">
            <a:avLst/>
          </a:prstGeom>
          <a:noFill/>
        </p:spPr>
        <p:txBody>
          <a:bodyPr wrap="square" rtlCol="0">
            <a:spAutoFit/>
          </a:bodyPr>
          <a:lstStyle/>
          <a:p>
            <a:endParaRPr lang="en-US" dirty="0" smtClean="0"/>
          </a:p>
          <a:p>
            <a:r>
              <a:rPr lang="en-US" sz="2400" dirty="0" smtClean="0"/>
              <a:t>#1 – 60 days from the date the SOC is mailed </a:t>
            </a:r>
            <a:r>
              <a:rPr lang="en-US" sz="2400" b="1" i="1" u="sng" dirty="0" smtClean="0"/>
              <a:t>or</a:t>
            </a:r>
            <a:r>
              <a:rPr lang="en-US" sz="2400" dirty="0" smtClean="0"/>
              <a:t> the remainder of the one year period </a:t>
            </a:r>
            <a:r>
              <a:rPr lang="en-US" sz="2400" dirty="0" smtClean="0"/>
              <a:t>following the date of the original decision </a:t>
            </a:r>
            <a:r>
              <a:rPr lang="en-US" sz="2400" i="1" u="sng" dirty="0" smtClean="0"/>
              <a:t>whichever </a:t>
            </a:r>
            <a:r>
              <a:rPr lang="en-US" sz="2400" i="1" u="sng" dirty="0" smtClean="0"/>
              <a:t>is greater.  </a:t>
            </a:r>
            <a:endParaRPr lang="en-US" sz="2400" i="1" u="sng" dirty="0" smtClean="0"/>
          </a:p>
          <a:p>
            <a:r>
              <a:rPr lang="en-US" sz="2400" dirty="0" smtClean="0"/>
              <a:t>38 </a:t>
            </a:r>
            <a:r>
              <a:rPr lang="en-US" sz="2400" dirty="0" smtClean="0"/>
              <a:t>CFR 20.302 (b)</a:t>
            </a:r>
          </a:p>
          <a:p>
            <a:endParaRPr lang="en-US" sz="2400" dirty="0" smtClean="0"/>
          </a:p>
          <a:p>
            <a:endParaRPr lang="en-US" sz="2400" dirty="0" smtClean="0"/>
          </a:p>
          <a:p>
            <a:r>
              <a:rPr lang="en-US" sz="2400" dirty="0" smtClean="0"/>
              <a:t>#2 – 60 days from the date the SSOC is mailed </a:t>
            </a:r>
            <a:r>
              <a:rPr lang="en-US" sz="2400" b="1" i="1" u="sng" dirty="0" smtClean="0"/>
              <a:t>or</a:t>
            </a:r>
            <a:r>
              <a:rPr lang="en-US" sz="2400" dirty="0" smtClean="0"/>
              <a:t> the remainder of the one year period </a:t>
            </a:r>
            <a:r>
              <a:rPr lang="en-US" sz="2400" i="1" u="sng" dirty="0" smtClean="0"/>
              <a:t>whichever is greater. </a:t>
            </a:r>
            <a:r>
              <a:rPr lang="en-US" sz="2400" dirty="0" smtClean="0"/>
              <a:t>    38 CFR 20.302 (b)(2)</a:t>
            </a:r>
          </a:p>
          <a:p>
            <a:endParaRPr lang="en-US" dirty="0" smtClean="0"/>
          </a:p>
          <a:p>
            <a:endParaRPr lang="en-US" dirty="0"/>
          </a:p>
        </p:txBody>
      </p:sp>
      <p:sp>
        <p:nvSpPr>
          <p:cNvPr id="6" name="TextBox 5"/>
          <p:cNvSpPr txBox="1"/>
          <p:nvPr/>
        </p:nvSpPr>
        <p:spPr>
          <a:xfrm>
            <a:off x="304800" y="381000"/>
            <a:ext cx="8534400" cy="707886"/>
          </a:xfrm>
          <a:prstGeom prst="rect">
            <a:avLst/>
          </a:prstGeom>
          <a:noFill/>
        </p:spPr>
        <p:txBody>
          <a:bodyPr wrap="square" rtlCol="0">
            <a:spAutoFit/>
          </a:bodyPr>
          <a:lstStyle/>
          <a:p>
            <a:pPr algn="ctr"/>
            <a:r>
              <a:rPr lang="en-US" sz="4000" b="1" dirty="0" smtClean="0"/>
              <a:t>Time Limits for Filing VA Form 9</a:t>
            </a:r>
            <a:endParaRPr lang="en-US" sz="4000"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linds(horizont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linds(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animEffect transition="in" filter="blinds(horizontal)">
                                      <p:cBhvr>
                                        <p:cTn id="1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itle 1"/>
          <p:cNvSpPr>
            <a:spLocks noGrp="1"/>
          </p:cNvSpPr>
          <p:nvPr>
            <p:ph type="title"/>
          </p:nvPr>
        </p:nvSpPr>
        <p:spPr/>
        <p:txBody>
          <a:bodyPr/>
          <a:lstStyle/>
          <a:p>
            <a:pPr eaLnBrk="1" hangingPunct="1"/>
            <a:r>
              <a:rPr lang="en-US" dirty="0" smtClean="0"/>
              <a:t> </a:t>
            </a:r>
          </a:p>
        </p:txBody>
      </p:sp>
      <p:sp>
        <p:nvSpPr>
          <p:cNvPr id="15364" name="Content Placeholder 2"/>
          <p:cNvSpPr>
            <a:spLocks noGrp="1"/>
          </p:cNvSpPr>
          <p:nvPr>
            <p:ph idx="1"/>
          </p:nvPr>
        </p:nvSpPr>
        <p:spPr>
          <a:xfrm>
            <a:off x="457200" y="152400"/>
            <a:ext cx="8229600" cy="5973763"/>
          </a:xfrm>
        </p:spPr>
        <p:txBody>
          <a:bodyPr>
            <a:normAutofit/>
          </a:bodyPr>
          <a:lstStyle/>
          <a:p>
            <a:pPr algn="ctr" eaLnBrk="1" hangingPunct="1">
              <a:buNone/>
            </a:pPr>
            <a:r>
              <a:rPr lang="en-US" sz="4000" b="1" dirty="0" smtClean="0">
                <a:latin typeface="Arial" pitchFamily="34" charset="0"/>
                <a:cs typeface="Arial" pitchFamily="34" charset="0"/>
              </a:rPr>
              <a:t>Time Limits, Form 9 </a:t>
            </a:r>
          </a:p>
          <a:p>
            <a:pPr eaLnBrk="1" hangingPunct="1">
              <a:buNone/>
            </a:pPr>
            <a:endParaRPr lang="en-US" sz="2800" b="1" dirty="0" smtClean="0">
              <a:latin typeface="Arial" pitchFamily="34" charset="0"/>
              <a:cs typeface="Arial" pitchFamily="34" charset="0"/>
            </a:endParaRPr>
          </a:p>
          <a:p>
            <a:pPr eaLnBrk="1" hangingPunct="1">
              <a:buNone/>
            </a:pPr>
            <a:r>
              <a:rPr lang="en-US" sz="2800" b="1" dirty="0" smtClean="0">
                <a:latin typeface="Arial" pitchFamily="34" charset="0"/>
                <a:cs typeface="Arial" pitchFamily="34" charset="0"/>
              </a:rPr>
              <a:t>Remember, the time is measured from the day </a:t>
            </a:r>
          </a:p>
          <a:p>
            <a:pPr eaLnBrk="1" hangingPunct="1">
              <a:buNone/>
            </a:pPr>
            <a:r>
              <a:rPr lang="en-US" sz="2800" b="1" dirty="0" smtClean="0">
                <a:latin typeface="Arial" pitchFamily="34" charset="0"/>
                <a:cs typeface="Arial" pitchFamily="34" charset="0"/>
              </a:rPr>
              <a:t>the VA mailed the notice of the decision being </a:t>
            </a:r>
          </a:p>
          <a:p>
            <a:pPr eaLnBrk="1" hangingPunct="1">
              <a:buNone/>
            </a:pPr>
            <a:r>
              <a:rPr lang="en-US" sz="2800" b="1" dirty="0" smtClean="0">
                <a:latin typeface="Arial" pitchFamily="34" charset="0"/>
                <a:cs typeface="Arial" pitchFamily="34" charset="0"/>
              </a:rPr>
              <a:t>appealed.  The date of the letter is considered </a:t>
            </a:r>
          </a:p>
          <a:p>
            <a:pPr eaLnBrk="1" hangingPunct="1">
              <a:buNone/>
            </a:pPr>
            <a:r>
              <a:rPr lang="en-US" sz="2800" b="1" dirty="0" smtClean="0">
                <a:latin typeface="Arial" pitchFamily="34" charset="0"/>
                <a:cs typeface="Arial" pitchFamily="34" charset="0"/>
              </a:rPr>
              <a:t>the date it’s mailed.  </a:t>
            </a:r>
          </a:p>
          <a:p>
            <a:pPr eaLnBrk="1" hangingPunct="1">
              <a:buNone/>
            </a:pPr>
            <a:endParaRPr lang="en-US" sz="1800" b="1" dirty="0" smtClean="0">
              <a:latin typeface="Arial" pitchFamily="34" charset="0"/>
              <a:cs typeface="Arial" pitchFamily="34" charset="0"/>
            </a:endParaRPr>
          </a:p>
          <a:p>
            <a:pPr lvl="1" eaLnBrk="1" hangingPunct="1"/>
            <a:r>
              <a:rPr lang="en-US" sz="2400" dirty="0" smtClean="0">
                <a:latin typeface="Arial" pitchFamily="34" charset="0"/>
                <a:cs typeface="Arial" pitchFamily="34" charset="0"/>
              </a:rPr>
              <a:t>However, the law does guarantee an appellant not less than 60 days to review a SOC or SSOC.</a:t>
            </a:r>
          </a:p>
        </p:txBody>
      </p:sp>
      <p:sp>
        <p:nvSpPr>
          <p:cNvPr id="4" name="Slide Number Placeholder 5"/>
          <p:cNvSpPr>
            <a:spLocks noGrp="1"/>
          </p:cNvSpPr>
          <p:nvPr>
            <p:ph type="sldNum" sz="quarter" idx="12"/>
          </p:nvPr>
        </p:nvSpPr>
        <p:spPr/>
        <p:txBody>
          <a:bodyPr/>
          <a:lstStyle/>
          <a:p>
            <a:pPr>
              <a:defRPr/>
            </a:pPr>
            <a:fld id="{5C595EC8-BC7A-4EA9-809D-127F82C4EBAC}" type="slidenum">
              <a:rPr lang="en-US"/>
              <a:pPr>
                <a:defRPr/>
              </a:pPr>
              <a:t>19</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5364">
                                            <p:txEl>
                                              <p:pRg st="7" end="7"/>
                                            </p:txEl>
                                          </p:spTgt>
                                        </p:tgtEl>
                                        <p:attrNameLst>
                                          <p:attrName>style.visibility</p:attrName>
                                        </p:attrNameLst>
                                      </p:cBhvr>
                                      <p:to>
                                        <p:strVal val="visible"/>
                                      </p:to>
                                    </p:set>
                                    <p:animEffect transition="in" filter="blinds(horizontal)">
                                      <p:cBhvr>
                                        <p:cTn id="7" dur="500"/>
                                        <p:tgtEl>
                                          <p:spTgt spid="1536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p:txBody>
          <a:bodyPr/>
          <a:lstStyle/>
          <a:p>
            <a:pPr eaLnBrk="1" hangingPunct="1"/>
            <a:r>
              <a:rPr lang="en-US" sz="6000" b="1" dirty="0" smtClean="0">
                <a:latin typeface="Arial" pitchFamily="34" charset="0"/>
                <a:cs typeface="Arial" pitchFamily="34" charset="0"/>
              </a:rPr>
              <a:t>Topics </a:t>
            </a:r>
          </a:p>
        </p:txBody>
      </p:sp>
      <p:sp>
        <p:nvSpPr>
          <p:cNvPr id="3076" name="Content Placeholder 2"/>
          <p:cNvSpPr>
            <a:spLocks noGrp="1"/>
          </p:cNvSpPr>
          <p:nvPr>
            <p:ph idx="1"/>
          </p:nvPr>
        </p:nvSpPr>
        <p:spPr/>
        <p:txBody>
          <a:bodyPr>
            <a:normAutofit fontScale="92500" lnSpcReduction="10000"/>
          </a:bodyPr>
          <a:lstStyle/>
          <a:p>
            <a:pPr eaLnBrk="1" hangingPunct="1"/>
            <a:r>
              <a:rPr lang="en-US" sz="2800" b="1" dirty="0" smtClean="0">
                <a:latin typeface="Arial" pitchFamily="34" charset="0"/>
                <a:cs typeface="Arial" pitchFamily="34" charset="0"/>
              </a:rPr>
              <a:t>Notice of Disagreement</a:t>
            </a:r>
          </a:p>
          <a:p>
            <a:pPr eaLnBrk="1" hangingPunct="1"/>
            <a:r>
              <a:rPr lang="en-US" sz="2800" b="1" dirty="0" smtClean="0">
                <a:latin typeface="Arial" pitchFamily="34" charset="0"/>
                <a:cs typeface="Arial" pitchFamily="34" charset="0"/>
              </a:rPr>
              <a:t>Time limits</a:t>
            </a:r>
          </a:p>
          <a:p>
            <a:pPr eaLnBrk="1" hangingPunct="1"/>
            <a:r>
              <a:rPr lang="en-US" sz="2800" b="1" dirty="0" smtClean="0">
                <a:latin typeface="Arial" pitchFamily="34" charset="0"/>
                <a:cs typeface="Arial" pitchFamily="34" charset="0"/>
              </a:rPr>
              <a:t>Substantive Appeal (VA Form 9)</a:t>
            </a:r>
          </a:p>
          <a:p>
            <a:pPr eaLnBrk="1" hangingPunct="1"/>
            <a:r>
              <a:rPr lang="en-US" sz="2800" b="1" dirty="0" smtClean="0">
                <a:latin typeface="Arial" pitchFamily="34" charset="0"/>
                <a:cs typeface="Arial" pitchFamily="34" charset="0"/>
              </a:rPr>
              <a:t>VA Form 646</a:t>
            </a:r>
          </a:p>
          <a:p>
            <a:pPr eaLnBrk="1" hangingPunct="1"/>
            <a:r>
              <a:rPr lang="en-US" sz="2800" b="1" dirty="0" smtClean="0">
                <a:latin typeface="Arial" pitchFamily="34" charset="0"/>
                <a:cs typeface="Arial" pitchFamily="34" charset="0"/>
              </a:rPr>
              <a:t>Advancement on the Docket</a:t>
            </a:r>
          </a:p>
          <a:p>
            <a:pPr eaLnBrk="1" hangingPunct="1"/>
            <a:r>
              <a:rPr lang="en-US" sz="2800" b="1" dirty="0" smtClean="0">
                <a:latin typeface="Arial" pitchFamily="34" charset="0"/>
                <a:cs typeface="Arial" pitchFamily="34" charset="0"/>
              </a:rPr>
              <a:t>Substitution Cases at the Board</a:t>
            </a:r>
          </a:p>
          <a:p>
            <a:pPr eaLnBrk="1" hangingPunct="1"/>
            <a:r>
              <a:rPr lang="en-US" sz="2800" b="1" dirty="0" smtClean="0">
                <a:latin typeface="Arial" pitchFamily="34" charset="0"/>
                <a:cs typeface="Arial" pitchFamily="34" charset="0"/>
              </a:rPr>
              <a:t>Hearings</a:t>
            </a:r>
          </a:p>
          <a:p>
            <a:pPr eaLnBrk="1" hangingPunct="1"/>
            <a:r>
              <a:rPr lang="en-US" sz="2800" b="1" dirty="0" smtClean="0">
                <a:latin typeface="Arial" pitchFamily="34" charset="0"/>
                <a:cs typeface="Arial" pitchFamily="34" charset="0"/>
              </a:rPr>
              <a:t>BVA Decisions/Remands</a:t>
            </a:r>
          </a:p>
          <a:p>
            <a:pPr eaLnBrk="1" hangingPunct="1"/>
            <a:r>
              <a:rPr lang="en-US" sz="2800" b="1" dirty="0" smtClean="0">
                <a:latin typeface="Arial" pitchFamily="34" charset="0"/>
                <a:cs typeface="Arial" pitchFamily="34" charset="0"/>
              </a:rPr>
              <a:t>What Next?</a:t>
            </a:r>
          </a:p>
          <a:p>
            <a:pPr eaLnBrk="1" hangingPunct="1"/>
            <a:r>
              <a:rPr lang="en-US" sz="2800" b="1" dirty="0" smtClean="0">
                <a:latin typeface="Arial" pitchFamily="34" charset="0"/>
                <a:cs typeface="Arial" pitchFamily="34" charset="0"/>
              </a:rPr>
              <a:t>Important Links/info</a:t>
            </a:r>
          </a:p>
          <a:p>
            <a:pPr eaLnBrk="1" hangingPunct="1">
              <a:buNone/>
            </a:pPr>
            <a:endParaRPr lang="en-US" sz="4000" dirty="0" smtClean="0"/>
          </a:p>
        </p:txBody>
      </p:sp>
      <p:sp>
        <p:nvSpPr>
          <p:cNvPr id="4" name="Slide Number Placeholder 5"/>
          <p:cNvSpPr>
            <a:spLocks noGrp="1"/>
          </p:cNvSpPr>
          <p:nvPr>
            <p:ph type="sldNum" sz="quarter" idx="12"/>
          </p:nvPr>
        </p:nvSpPr>
        <p:spPr/>
        <p:txBody>
          <a:bodyPr/>
          <a:lstStyle/>
          <a:p>
            <a:pPr>
              <a:defRPr/>
            </a:pPr>
            <a:fld id="{B1215517-EA04-4244-8FD2-107BE503F09F}" type="slidenum">
              <a:rPr lang="en-US"/>
              <a:pPr>
                <a:defRPr/>
              </a:pPr>
              <a:t>2</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animEffect transition="in" filter="blinds(horizontal)">
                                      <p:cBhvr>
                                        <p:cTn id="7" dur="500"/>
                                        <p:tgtEl>
                                          <p:spTgt spid="307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076">
                                            <p:txEl>
                                              <p:pRg st="1" end="1"/>
                                            </p:txEl>
                                          </p:spTgt>
                                        </p:tgtEl>
                                        <p:attrNameLst>
                                          <p:attrName>style.visibility</p:attrName>
                                        </p:attrNameLst>
                                      </p:cBhvr>
                                      <p:to>
                                        <p:strVal val="visible"/>
                                      </p:to>
                                    </p:set>
                                    <p:animEffect transition="in" filter="blinds(horizontal)">
                                      <p:cBhvr>
                                        <p:cTn id="12" dur="500"/>
                                        <p:tgtEl>
                                          <p:spTgt spid="307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076">
                                            <p:txEl>
                                              <p:pRg st="2" end="2"/>
                                            </p:txEl>
                                          </p:spTgt>
                                        </p:tgtEl>
                                        <p:attrNameLst>
                                          <p:attrName>style.visibility</p:attrName>
                                        </p:attrNameLst>
                                      </p:cBhvr>
                                      <p:to>
                                        <p:strVal val="visible"/>
                                      </p:to>
                                    </p:set>
                                    <p:animEffect transition="in" filter="blinds(horizontal)">
                                      <p:cBhvr>
                                        <p:cTn id="17" dur="500"/>
                                        <p:tgtEl>
                                          <p:spTgt spid="307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076">
                                            <p:txEl>
                                              <p:pRg st="3" end="3"/>
                                            </p:txEl>
                                          </p:spTgt>
                                        </p:tgtEl>
                                        <p:attrNameLst>
                                          <p:attrName>style.visibility</p:attrName>
                                        </p:attrNameLst>
                                      </p:cBhvr>
                                      <p:to>
                                        <p:strVal val="visible"/>
                                      </p:to>
                                    </p:set>
                                    <p:animEffect transition="in" filter="blinds(horizontal)">
                                      <p:cBhvr>
                                        <p:cTn id="22" dur="500"/>
                                        <p:tgtEl>
                                          <p:spTgt spid="307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076">
                                            <p:txEl>
                                              <p:pRg st="4" end="4"/>
                                            </p:txEl>
                                          </p:spTgt>
                                        </p:tgtEl>
                                        <p:attrNameLst>
                                          <p:attrName>style.visibility</p:attrName>
                                        </p:attrNameLst>
                                      </p:cBhvr>
                                      <p:to>
                                        <p:strVal val="visible"/>
                                      </p:to>
                                    </p:set>
                                    <p:animEffect transition="in" filter="blinds(horizontal)">
                                      <p:cBhvr>
                                        <p:cTn id="27" dur="500"/>
                                        <p:tgtEl>
                                          <p:spTgt spid="307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076">
                                            <p:txEl>
                                              <p:pRg st="5" end="5"/>
                                            </p:txEl>
                                          </p:spTgt>
                                        </p:tgtEl>
                                        <p:attrNameLst>
                                          <p:attrName>style.visibility</p:attrName>
                                        </p:attrNameLst>
                                      </p:cBhvr>
                                      <p:to>
                                        <p:strVal val="visible"/>
                                      </p:to>
                                    </p:set>
                                    <p:animEffect transition="in" filter="blinds(horizontal)">
                                      <p:cBhvr>
                                        <p:cTn id="32" dur="500"/>
                                        <p:tgtEl>
                                          <p:spTgt spid="307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076">
                                            <p:txEl>
                                              <p:pRg st="6" end="6"/>
                                            </p:txEl>
                                          </p:spTgt>
                                        </p:tgtEl>
                                        <p:attrNameLst>
                                          <p:attrName>style.visibility</p:attrName>
                                        </p:attrNameLst>
                                      </p:cBhvr>
                                      <p:to>
                                        <p:strVal val="visible"/>
                                      </p:to>
                                    </p:set>
                                    <p:animEffect transition="in" filter="blinds(horizontal)">
                                      <p:cBhvr>
                                        <p:cTn id="37" dur="500"/>
                                        <p:tgtEl>
                                          <p:spTgt spid="307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076">
                                            <p:txEl>
                                              <p:pRg st="7" end="7"/>
                                            </p:txEl>
                                          </p:spTgt>
                                        </p:tgtEl>
                                        <p:attrNameLst>
                                          <p:attrName>style.visibility</p:attrName>
                                        </p:attrNameLst>
                                      </p:cBhvr>
                                      <p:to>
                                        <p:strVal val="visible"/>
                                      </p:to>
                                    </p:set>
                                    <p:animEffect transition="in" filter="blinds(horizontal)">
                                      <p:cBhvr>
                                        <p:cTn id="42" dur="500"/>
                                        <p:tgtEl>
                                          <p:spTgt spid="307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076">
                                            <p:txEl>
                                              <p:pRg st="8" end="8"/>
                                            </p:txEl>
                                          </p:spTgt>
                                        </p:tgtEl>
                                        <p:attrNameLst>
                                          <p:attrName>style.visibility</p:attrName>
                                        </p:attrNameLst>
                                      </p:cBhvr>
                                      <p:to>
                                        <p:strVal val="visible"/>
                                      </p:to>
                                    </p:set>
                                    <p:animEffect transition="in" filter="blinds(horizontal)">
                                      <p:cBhvr>
                                        <p:cTn id="47" dur="500"/>
                                        <p:tgtEl>
                                          <p:spTgt spid="307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3076">
                                            <p:txEl>
                                              <p:pRg st="9" end="9"/>
                                            </p:txEl>
                                          </p:spTgt>
                                        </p:tgtEl>
                                        <p:attrNameLst>
                                          <p:attrName>style.visibility</p:attrName>
                                        </p:attrNameLst>
                                      </p:cBhvr>
                                      <p:to>
                                        <p:strVal val="visible"/>
                                      </p:to>
                                    </p:set>
                                    <p:animEffect transition="in" filter="blinds(horizontal)">
                                      <p:cBhvr>
                                        <p:cTn id="52" dur="500"/>
                                        <p:tgtEl>
                                          <p:spTgt spid="307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b="1" dirty="0" smtClean="0">
                <a:latin typeface="Arial" pitchFamily="34" charset="0"/>
                <a:cs typeface="Arial" pitchFamily="34" charset="0"/>
              </a:rPr>
              <a:t>Appeal Example #1</a:t>
            </a:r>
            <a:endParaRPr lang="en-US" b="1" dirty="0">
              <a:latin typeface="Arial" pitchFamily="34" charset="0"/>
              <a:cs typeface="Arial" pitchFamily="34" charset="0"/>
            </a:endParaRPr>
          </a:p>
        </p:txBody>
      </p:sp>
      <p:sp>
        <p:nvSpPr>
          <p:cNvPr id="3" name="Content Placeholder 2"/>
          <p:cNvSpPr>
            <a:spLocks noGrp="1"/>
          </p:cNvSpPr>
          <p:nvPr>
            <p:ph idx="1"/>
          </p:nvPr>
        </p:nvSpPr>
        <p:spPr>
          <a:xfrm>
            <a:off x="457200" y="990600"/>
            <a:ext cx="8229600" cy="5334000"/>
          </a:xfrm>
        </p:spPr>
        <p:txBody>
          <a:bodyPr>
            <a:noAutofit/>
          </a:bodyPr>
          <a:lstStyle/>
          <a:p>
            <a:pPr>
              <a:buNone/>
            </a:pPr>
            <a:r>
              <a:rPr lang="en-US" sz="2400" dirty="0" smtClean="0">
                <a:latin typeface="Arial" pitchFamily="34" charset="0"/>
                <a:cs typeface="Arial" pitchFamily="34" charset="0"/>
              </a:rPr>
              <a:t>May 13, 2010 – Date of VA letter notifying the claimant of 		    the decision.</a:t>
            </a:r>
          </a:p>
          <a:p>
            <a:pPr>
              <a:buNone/>
            </a:pPr>
            <a:endParaRPr lang="en-US" sz="800" dirty="0" smtClean="0">
              <a:latin typeface="Arial" pitchFamily="34" charset="0"/>
              <a:cs typeface="Arial" pitchFamily="34" charset="0"/>
            </a:endParaRPr>
          </a:p>
          <a:p>
            <a:pPr>
              <a:buNone/>
            </a:pPr>
            <a:r>
              <a:rPr lang="en-US" sz="2400" dirty="0" smtClean="0">
                <a:latin typeface="Arial" pitchFamily="34" charset="0"/>
                <a:cs typeface="Arial" pitchFamily="34" charset="0"/>
              </a:rPr>
              <a:t>June 15, 2010 – Notice of Disagreement received at the VA</a:t>
            </a:r>
          </a:p>
          <a:p>
            <a:pPr>
              <a:buNone/>
            </a:pPr>
            <a:endParaRPr lang="en-US" sz="800" dirty="0" smtClean="0">
              <a:latin typeface="Arial" pitchFamily="34" charset="0"/>
              <a:cs typeface="Arial" pitchFamily="34" charset="0"/>
            </a:endParaRPr>
          </a:p>
          <a:p>
            <a:pPr>
              <a:buNone/>
            </a:pPr>
            <a:r>
              <a:rPr lang="en-US" sz="2400" dirty="0" smtClean="0">
                <a:latin typeface="Arial" pitchFamily="34" charset="0"/>
                <a:cs typeface="Arial" pitchFamily="34" charset="0"/>
              </a:rPr>
              <a:t>November 2, 2010 – Date of VA letter with attached 				 Statement of the Case.</a:t>
            </a:r>
          </a:p>
          <a:p>
            <a:pPr>
              <a:buNone/>
            </a:pPr>
            <a:endParaRPr lang="en-US" sz="800" dirty="0" smtClean="0">
              <a:latin typeface="Arial" pitchFamily="34" charset="0"/>
              <a:cs typeface="Arial" pitchFamily="34" charset="0"/>
            </a:endParaRPr>
          </a:p>
          <a:p>
            <a:pPr>
              <a:buNone/>
            </a:pPr>
            <a:r>
              <a:rPr lang="en-US" sz="2400" dirty="0" smtClean="0">
                <a:latin typeface="Arial" pitchFamily="34" charset="0"/>
                <a:cs typeface="Arial" pitchFamily="34" charset="0"/>
              </a:rPr>
              <a:t>December 18, 2010 – Additional information submitted.</a:t>
            </a:r>
          </a:p>
          <a:p>
            <a:pPr>
              <a:buNone/>
            </a:pPr>
            <a:endParaRPr lang="en-US" sz="800" dirty="0" smtClean="0">
              <a:latin typeface="Arial" pitchFamily="34" charset="0"/>
              <a:cs typeface="Arial" pitchFamily="34" charset="0"/>
            </a:endParaRPr>
          </a:p>
          <a:p>
            <a:pPr>
              <a:buNone/>
            </a:pPr>
            <a:r>
              <a:rPr lang="en-US" sz="2400" dirty="0" smtClean="0">
                <a:latin typeface="Arial" pitchFamily="34" charset="0"/>
                <a:cs typeface="Arial" pitchFamily="34" charset="0"/>
              </a:rPr>
              <a:t>March </a:t>
            </a:r>
            <a:r>
              <a:rPr lang="en-US" sz="2400" dirty="0" smtClean="0">
                <a:latin typeface="Arial" pitchFamily="34" charset="0"/>
                <a:cs typeface="Arial" pitchFamily="34" charset="0"/>
              </a:rPr>
              <a:t>18, </a:t>
            </a:r>
            <a:r>
              <a:rPr lang="en-US" sz="2400" dirty="0" smtClean="0">
                <a:latin typeface="Arial" pitchFamily="34" charset="0"/>
                <a:cs typeface="Arial" pitchFamily="34" charset="0"/>
              </a:rPr>
              <a:t>2011 – Date of VA letter with attached 			       Supplemental Statement of  the Case.</a:t>
            </a:r>
          </a:p>
          <a:p>
            <a:pPr>
              <a:buNone/>
            </a:pPr>
            <a:endParaRPr lang="en-US" sz="800" dirty="0" smtClean="0">
              <a:latin typeface="Arial" pitchFamily="34" charset="0"/>
              <a:cs typeface="Arial" pitchFamily="34" charset="0"/>
            </a:endParaRPr>
          </a:p>
          <a:p>
            <a:pPr>
              <a:buNone/>
            </a:pPr>
            <a:r>
              <a:rPr lang="en-US" sz="2400" dirty="0" smtClean="0">
                <a:latin typeface="Arial" pitchFamily="34" charset="0"/>
                <a:cs typeface="Arial" pitchFamily="34" charset="0"/>
              </a:rPr>
              <a:t>May 4, 2011 – Additional information submitted.</a:t>
            </a:r>
          </a:p>
          <a:p>
            <a:pPr>
              <a:buNone/>
            </a:pPr>
            <a:endParaRPr lang="en-US" sz="800" dirty="0" smtClean="0">
              <a:latin typeface="Arial" pitchFamily="34" charset="0"/>
              <a:cs typeface="Arial" pitchFamily="34" charset="0"/>
            </a:endParaRPr>
          </a:p>
          <a:p>
            <a:pPr>
              <a:buNone/>
            </a:pPr>
            <a:r>
              <a:rPr lang="en-US" sz="2400" dirty="0" smtClean="0">
                <a:latin typeface="Arial" pitchFamily="34" charset="0"/>
                <a:cs typeface="Arial" pitchFamily="34" charset="0"/>
              </a:rPr>
              <a:t>October 3, 2011 – Date of VA letter with attached 			        Supplemental Statement of  the Case.</a:t>
            </a:r>
          </a:p>
          <a:p>
            <a:pPr>
              <a:buNone/>
            </a:pPr>
            <a:endParaRPr lang="en-US" sz="20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D04EC4E2-8FBD-48CC-A6D1-7D28BE6B647B}" type="slidenum">
              <a:rPr lang="en-US" smtClean="0"/>
              <a:pPr>
                <a:defRPr/>
              </a:pPr>
              <a:t>20</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linds(horizontal)">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blinds(horizontal)">
                                      <p:cBhvr>
                                        <p:cTn id="32" dur="5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Effect transition="in" filter="blinds(horizontal)">
                                      <p:cBhvr>
                                        <p:cTn id="3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b="1" dirty="0" smtClean="0">
                <a:latin typeface="Arial" pitchFamily="34" charset="0"/>
                <a:cs typeface="Arial" pitchFamily="34" charset="0"/>
              </a:rPr>
              <a:t>Appeal Example #1</a:t>
            </a:r>
            <a:endParaRPr lang="en-US" b="1" dirty="0">
              <a:latin typeface="Arial" pitchFamily="34" charset="0"/>
              <a:cs typeface="Arial" pitchFamily="34" charset="0"/>
            </a:endParaRPr>
          </a:p>
        </p:txBody>
      </p:sp>
      <p:sp>
        <p:nvSpPr>
          <p:cNvPr id="3" name="Content Placeholder 2"/>
          <p:cNvSpPr>
            <a:spLocks noGrp="1"/>
          </p:cNvSpPr>
          <p:nvPr>
            <p:ph idx="1"/>
          </p:nvPr>
        </p:nvSpPr>
        <p:spPr>
          <a:xfrm>
            <a:off x="457200" y="990600"/>
            <a:ext cx="8229600" cy="5334000"/>
          </a:xfrm>
        </p:spPr>
        <p:txBody>
          <a:bodyPr>
            <a:normAutofit/>
          </a:bodyPr>
          <a:lstStyle/>
          <a:p>
            <a:pPr>
              <a:buNone/>
            </a:pPr>
            <a:endParaRPr lang="en-US" sz="1200" dirty="0" smtClean="0">
              <a:latin typeface="Arial" pitchFamily="34" charset="0"/>
              <a:cs typeface="Arial" pitchFamily="34" charset="0"/>
            </a:endParaRPr>
          </a:p>
          <a:p>
            <a:pPr>
              <a:buNone/>
            </a:pPr>
            <a:r>
              <a:rPr lang="en-US" sz="2400" dirty="0" smtClean="0">
                <a:latin typeface="Arial" pitchFamily="34" charset="0"/>
                <a:cs typeface="Arial" pitchFamily="34" charset="0"/>
              </a:rPr>
              <a:t>Q:  What is the last day to submit VA Form 9?  </a:t>
            </a:r>
          </a:p>
          <a:p>
            <a:pPr>
              <a:buNone/>
            </a:pPr>
            <a:r>
              <a:rPr lang="en-US" sz="2400" dirty="0" smtClean="0">
                <a:latin typeface="Arial" pitchFamily="34" charset="0"/>
                <a:cs typeface="Arial" pitchFamily="34" charset="0"/>
              </a:rPr>
              <a:t>A:  </a:t>
            </a:r>
            <a:r>
              <a:rPr lang="en-US" sz="2400" dirty="0" smtClean="0">
                <a:latin typeface="Arial" pitchFamily="34" charset="0"/>
                <a:cs typeface="Arial" pitchFamily="34" charset="0"/>
              </a:rPr>
              <a:t>May 16, 2011</a:t>
            </a:r>
            <a:endParaRPr lang="en-US" sz="2400" dirty="0" smtClean="0">
              <a:latin typeface="Arial" pitchFamily="34" charset="0"/>
              <a:cs typeface="Arial" pitchFamily="34" charset="0"/>
            </a:endParaRPr>
          </a:p>
          <a:p>
            <a:pPr>
              <a:buNone/>
            </a:pPr>
            <a:endParaRPr lang="en-US" sz="2400" dirty="0" smtClean="0">
              <a:latin typeface="Arial" pitchFamily="34" charset="0"/>
              <a:cs typeface="Arial" pitchFamily="34" charset="0"/>
            </a:endParaRPr>
          </a:p>
          <a:p>
            <a:pPr>
              <a:buNone/>
            </a:pPr>
            <a:r>
              <a:rPr lang="en-US" sz="2400" dirty="0" smtClean="0">
                <a:latin typeface="Arial" pitchFamily="34" charset="0"/>
                <a:cs typeface="Arial" pitchFamily="34" charset="0"/>
              </a:rPr>
              <a:t>Q:  What is the earliest date to submit VA Form 9?</a:t>
            </a:r>
          </a:p>
          <a:p>
            <a:pPr>
              <a:buNone/>
            </a:pPr>
            <a:r>
              <a:rPr lang="en-US" sz="2400" dirty="0" smtClean="0">
                <a:latin typeface="Arial" pitchFamily="34" charset="0"/>
                <a:cs typeface="Arial" pitchFamily="34" charset="0"/>
              </a:rPr>
              <a:t>A:  November 3, 2010</a:t>
            </a:r>
          </a:p>
          <a:p>
            <a:pPr>
              <a:buNone/>
            </a:pPr>
            <a:endParaRPr lang="en-US" sz="2400" dirty="0" smtClean="0">
              <a:latin typeface="Arial" pitchFamily="34" charset="0"/>
              <a:cs typeface="Arial" pitchFamily="34" charset="0"/>
            </a:endParaRPr>
          </a:p>
          <a:p>
            <a:pPr>
              <a:buNone/>
            </a:pPr>
            <a:endParaRPr lang="en-US" sz="24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D04EC4E2-8FBD-48CC-A6D1-7D28BE6B647B}" type="slidenum">
              <a:rPr lang="en-US" smtClean="0"/>
              <a:pPr>
                <a:defRPr/>
              </a:pPr>
              <a:t>21</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smtClean="0">
                <a:latin typeface="Arial" pitchFamily="34" charset="0"/>
                <a:cs typeface="Arial" pitchFamily="34" charset="0"/>
              </a:rPr>
              <a:t>Appeal Example #2</a:t>
            </a:r>
            <a:endParaRPr lang="en-US" b="1" dirty="0">
              <a:latin typeface="Arial" pitchFamily="34" charset="0"/>
              <a:cs typeface="Arial" pitchFamily="34" charset="0"/>
            </a:endParaRPr>
          </a:p>
        </p:txBody>
      </p:sp>
      <p:sp>
        <p:nvSpPr>
          <p:cNvPr id="3" name="Content Placeholder 2"/>
          <p:cNvSpPr>
            <a:spLocks noGrp="1"/>
          </p:cNvSpPr>
          <p:nvPr>
            <p:ph idx="1"/>
          </p:nvPr>
        </p:nvSpPr>
        <p:spPr>
          <a:xfrm>
            <a:off x="457200" y="990600"/>
            <a:ext cx="8229600" cy="5135563"/>
          </a:xfrm>
        </p:spPr>
        <p:txBody>
          <a:bodyPr>
            <a:normAutofit/>
          </a:bodyPr>
          <a:lstStyle/>
          <a:p>
            <a:pPr>
              <a:buNone/>
            </a:pPr>
            <a:r>
              <a:rPr lang="en-US" sz="2400" dirty="0" smtClean="0">
                <a:latin typeface="Arial" pitchFamily="34" charset="0"/>
                <a:cs typeface="Arial" pitchFamily="34" charset="0"/>
              </a:rPr>
              <a:t>May 13, 2010 – Date of VA letter notifying the claimant of 		     the decision.</a:t>
            </a:r>
          </a:p>
          <a:p>
            <a:pPr>
              <a:buNone/>
            </a:pPr>
            <a:endParaRPr lang="en-US" sz="900" dirty="0" smtClean="0">
              <a:latin typeface="Arial" pitchFamily="34" charset="0"/>
              <a:cs typeface="Arial" pitchFamily="34" charset="0"/>
            </a:endParaRPr>
          </a:p>
          <a:p>
            <a:pPr>
              <a:buNone/>
            </a:pPr>
            <a:r>
              <a:rPr lang="en-US" sz="2400" dirty="0" smtClean="0">
                <a:latin typeface="Arial" pitchFamily="34" charset="0"/>
                <a:cs typeface="Arial" pitchFamily="34" charset="0"/>
              </a:rPr>
              <a:t>June 15, 2010 – Notice of Disagreement received at the VA</a:t>
            </a:r>
          </a:p>
          <a:p>
            <a:pPr>
              <a:buNone/>
            </a:pPr>
            <a:endParaRPr lang="en-US" sz="900" dirty="0" smtClean="0">
              <a:latin typeface="Arial" pitchFamily="34" charset="0"/>
              <a:cs typeface="Arial" pitchFamily="34" charset="0"/>
            </a:endParaRPr>
          </a:p>
          <a:p>
            <a:pPr>
              <a:buNone/>
            </a:pPr>
            <a:r>
              <a:rPr lang="en-US" sz="2400" dirty="0" smtClean="0">
                <a:latin typeface="Arial" pitchFamily="34" charset="0"/>
                <a:cs typeface="Arial" pitchFamily="34" charset="0"/>
              </a:rPr>
              <a:t>November 2, 2010 – Date of VA letter with attached 				  Statement of the Case.</a:t>
            </a:r>
          </a:p>
          <a:p>
            <a:pPr>
              <a:buNone/>
            </a:pPr>
            <a:endParaRPr lang="en-US" sz="900" dirty="0" smtClean="0">
              <a:latin typeface="Arial" pitchFamily="34" charset="0"/>
              <a:cs typeface="Arial" pitchFamily="34" charset="0"/>
            </a:endParaRPr>
          </a:p>
          <a:p>
            <a:pPr>
              <a:buNone/>
            </a:pPr>
            <a:r>
              <a:rPr lang="en-US" sz="2400" dirty="0" smtClean="0">
                <a:latin typeface="Arial" pitchFamily="34" charset="0"/>
                <a:cs typeface="Arial" pitchFamily="34" charset="0"/>
              </a:rPr>
              <a:t>December 18, 2010 – Additional information submitted.</a:t>
            </a:r>
          </a:p>
          <a:p>
            <a:pPr>
              <a:buNone/>
            </a:pPr>
            <a:endParaRPr lang="en-US" sz="800" dirty="0" smtClean="0">
              <a:latin typeface="Arial" pitchFamily="34" charset="0"/>
              <a:cs typeface="Arial" pitchFamily="34" charset="0"/>
            </a:endParaRPr>
          </a:p>
          <a:p>
            <a:pPr>
              <a:buNone/>
            </a:pPr>
            <a:r>
              <a:rPr lang="en-US" sz="2400" dirty="0" smtClean="0">
                <a:latin typeface="Arial" pitchFamily="34" charset="0"/>
                <a:cs typeface="Arial" pitchFamily="34" charset="0"/>
              </a:rPr>
              <a:t>March 11, 2011 – Date of VA letter with attached 			       Supplemental Statement of the Case.</a:t>
            </a:r>
          </a:p>
          <a:p>
            <a:pPr>
              <a:buNone/>
            </a:pPr>
            <a:endParaRPr lang="en-US" sz="800" dirty="0" smtClean="0">
              <a:latin typeface="Arial" pitchFamily="34" charset="0"/>
              <a:cs typeface="Arial" pitchFamily="34" charset="0"/>
            </a:endParaRPr>
          </a:p>
          <a:p>
            <a:pPr>
              <a:buNone/>
            </a:pPr>
            <a:r>
              <a:rPr lang="en-US" sz="2400" b="1" dirty="0" smtClean="0">
                <a:latin typeface="Arial" pitchFamily="34" charset="0"/>
                <a:cs typeface="Arial" pitchFamily="34" charset="0"/>
              </a:rPr>
              <a:t>Q:  What is the last day to file VA Form 9?</a:t>
            </a:r>
          </a:p>
          <a:p>
            <a:pPr>
              <a:buNone/>
            </a:pPr>
            <a:r>
              <a:rPr lang="en-US" sz="2400" b="1" dirty="0" smtClean="0">
                <a:latin typeface="Arial" pitchFamily="34" charset="0"/>
                <a:cs typeface="Arial" pitchFamily="34" charset="0"/>
              </a:rPr>
              <a:t>A:  May 12, 2011</a:t>
            </a:r>
          </a:p>
          <a:p>
            <a:pPr>
              <a:buNone/>
            </a:pPr>
            <a:endParaRPr lang="en-US" sz="1800" dirty="0" smtClean="0"/>
          </a:p>
          <a:p>
            <a:pPr>
              <a:buNone/>
            </a:pPr>
            <a:endParaRPr lang="en-US" sz="1200" dirty="0" smtClean="0"/>
          </a:p>
        </p:txBody>
      </p:sp>
      <p:sp>
        <p:nvSpPr>
          <p:cNvPr id="4" name="Slide Number Placeholder 3"/>
          <p:cNvSpPr>
            <a:spLocks noGrp="1"/>
          </p:cNvSpPr>
          <p:nvPr>
            <p:ph type="sldNum" sz="quarter" idx="12"/>
          </p:nvPr>
        </p:nvSpPr>
        <p:spPr/>
        <p:txBody>
          <a:bodyPr/>
          <a:lstStyle/>
          <a:p>
            <a:pPr>
              <a:defRPr/>
            </a:pPr>
            <a:fld id="{D04EC4E2-8FBD-48CC-A6D1-7D28BE6B647B}" type="slidenum">
              <a:rPr lang="en-US" smtClean="0"/>
              <a:pPr>
                <a:defRPr/>
              </a:pPr>
              <a:t>22</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animEffect transition="in" filter="blinds(horizontal)">
                                      <p:cBhvr>
                                        <p:cTn id="7" dur="500"/>
                                        <p:tgtEl>
                                          <p:spTgt spid="3">
                                            <p:txEl>
                                              <p:pRg st="10" end="1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1" end="11"/>
                                            </p:txEl>
                                          </p:spTgt>
                                        </p:tgtEl>
                                        <p:attrNameLst>
                                          <p:attrName>style.visibility</p:attrName>
                                        </p:attrNameLst>
                                      </p:cBhvr>
                                      <p:to>
                                        <p:strVal val="visible"/>
                                      </p:to>
                                    </p:set>
                                    <p:animEffect transition="in" filter="blinds(horizontal)">
                                      <p:cBhvr>
                                        <p:cTn id="1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itle 1"/>
          <p:cNvSpPr>
            <a:spLocks noGrp="1"/>
          </p:cNvSpPr>
          <p:nvPr>
            <p:ph type="title"/>
          </p:nvPr>
        </p:nvSpPr>
        <p:spPr/>
        <p:txBody>
          <a:bodyPr/>
          <a:lstStyle/>
          <a:p>
            <a:pPr eaLnBrk="1" hangingPunct="1"/>
            <a:r>
              <a:rPr lang="en-US" smtClean="0"/>
              <a:t> </a:t>
            </a:r>
          </a:p>
        </p:txBody>
      </p:sp>
      <p:sp>
        <p:nvSpPr>
          <p:cNvPr id="11268" name="Content Placeholder 2"/>
          <p:cNvSpPr>
            <a:spLocks noGrp="1"/>
          </p:cNvSpPr>
          <p:nvPr>
            <p:ph idx="1"/>
          </p:nvPr>
        </p:nvSpPr>
        <p:spPr>
          <a:xfrm>
            <a:off x="457200" y="381000"/>
            <a:ext cx="8229600" cy="5745163"/>
          </a:xfrm>
        </p:spPr>
        <p:txBody>
          <a:bodyPr>
            <a:normAutofit/>
          </a:bodyPr>
          <a:lstStyle/>
          <a:p>
            <a:pPr algn="ctr" eaLnBrk="1" hangingPunct="1">
              <a:buNone/>
            </a:pPr>
            <a:r>
              <a:rPr lang="en-US" sz="4300" b="1" dirty="0" smtClean="0">
                <a:latin typeface="Arial" pitchFamily="34" charset="0"/>
                <a:cs typeface="Arial" pitchFamily="34" charset="0"/>
              </a:rPr>
              <a:t>The BVA Docket</a:t>
            </a:r>
          </a:p>
          <a:p>
            <a:pPr algn="ctr" eaLnBrk="1" hangingPunct="1">
              <a:buNone/>
            </a:pPr>
            <a:endParaRPr lang="en-US" sz="1400" b="1" dirty="0" smtClean="0"/>
          </a:p>
          <a:p>
            <a:pPr marL="0" lvl="1" indent="-342900">
              <a:spcBef>
                <a:spcPts val="0"/>
              </a:spcBef>
              <a:buFont typeface="Arial" pitchFamily="34" charset="0"/>
              <a:buChar char="•"/>
            </a:pPr>
            <a:r>
              <a:rPr lang="en-US" sz="2400" dirty="0" smtClean="0">
                <a:latin typeface="Arial" pitchFamily="34" charset="0"/>
                <a:cs typeface="Arial" pitchFamily="34" charset="0"/>
              </a:rPr>
              <a:t>Except as otherwise provided, the Board will consider</a:t>
            </a:r>
          </a:p>
          <a:p>
            <a:pPr marL="0" lvl="1" indent="-342900">
              <a:spcBef>
                <a:spcPts val="0"/>
              </a:spcBef>
              <a:buNone/>
            </a:pPr>
            <a:r>
              <a:rPr lang="en-US" sz="2400" dirty="0" smtClean="0">
                <a:latin typeface="Arial" pitchFamily="34" charset="0"/>
                <a:cs typeface="Arial" pitchFamily="34" charset="0"/>
              </a:rPr>
              <a:t>    and decide appeals in date order according to each</a:t>
            </a:r>
          </a:p>
          <a:p>
            <a:pPr marL="0" lvl="1" indent="-342900">
              <a:spcBef>
                <a:spcPts val="0"/>
              </a:spcBef>
              <a:buNone/>
            </a:pPr>
            <a:r>
              <a:rPr lang="en-US" sz="2400" dirty="0" smtClean="0">
                <a:latin typeface="Arial" pitchFamily="34" charset="0"/>
                <a:cs typeface="Arial" pitchFamily="34" charset="0"/>
              </a:rPr>
              <a:t>    appeal’s place upon the docket. –  </a:t>
            </a:r>
            <a:r>
              <a:rPr lang="en-US" sz="2000" b="1" dirty="0" smtClean="0">
                <a:latin typeface="Arial" pitchFamily="34" charset="0"/>
                <a:cs typeface="Arial" pitchFamily="34" charset="0"/>
              </a:rPr>
              <a:t>38 CFR §20.900</a:t>
            </a:r>
          </a:p>
          <a:p>
            <a:pPr marL="0" lvl="1" indent="-342900">
              <a:spcBef>
                <a:spcPts val="0"/>
              </a:spcBef>
              <a:buNone/>
            </a:pPr>
            <a:endParaRPr lang="en-US" sz="1400" b="1" dirty="0" smtClean="0">
              <a:latin typeface="Arial" pitchFamily="34" charset="0"/>
              <a:cs typeface="Arial" pitchFamily="34" charset="0"/>
            </a:endParaRPr>
          </a:p>
          <a:p>
            <a:pPr marL="0" lvl="1" indent="-342900">
              <a:spcBef>
                <a:spcPts val="0"/>
              </a:spcBef>
              <a:buFont typeface="Arial" pitchFamily="34" charset="0"/>
              <a:buChar char="•"/>
            </a:pPr>
            <a:r>
              <a:rPr lang="en-US" sz="2400" dirty="0" smtClean="0">
                <a:latin typeface="Arial" pitchFamily="34" charset="0"/>
                <a:cs typeface="Arial" pitchFamily="34" charset="0"/>
              </a:rPr>
              <a:t>The docket number is assigned based on the date the</a:t>
            </a:r>
          </a:p>
          <a:p>
            <a:pPr marL="0" lvl="1" indent="-342900">
              <a:spcBef>
                <a:spcPts val="0"/>
              </a:spcBef>
              <a:buNone/>
            </a:pPr>
            <a:r>
              <a:rPr lang="en-US" sz="2400" dirty="0" smtClean="0">
                <a:latin typeface="Arial" pitchFamily="34" charset="0"/>
                <a:cs typeface="Arial" pitchFamily="34" charset="0"/>
              </a:rPr>
              <a:t>     Substantive Appeal (VA Form 9) </a:t>
            </a:r>
            <a:r>
              <a:rPr lang="en-US" sz="2400" u="sng" dirty="0" smtClean="0">
                <a:latin typeface="Arial" pitchFamily="34" charset="0"/>
                <a:cs typeface="Arial" pitchFamily="34" charset="0"/>
              </a:rPr>
              <a:t>is received at the</a:t>
            </a:r>
          </a:p>
          <a:p>
            <a:pPr marL="0" lvl="1" indent="-342900">
              <a:spcBef>
                <a:spcPts val="0"/>
              </a:spcBef>
              <a:buNone/>
            </a:pPr>
            <a:r>
              <a:rPr lang="en-US" sz="2400" dirty="0" smtClean="0">
                <a:latin typeface="Arial" pitchFamily="34" charset="0"/>
                <a:cs typeface="Arial" pitchFamily="34" charset="0"/>
              </a:rPr>
              <a:t>      </a:t>
            </a:r>
            <a:r>
              <a:rPr lang="en-US" sz="2400" u="sng" dirty="0" smtClean="0">
                <a:latin typeface="Arial" pitchFamily="34" charset="0"/>
                <a:cs typeface="Arial" pitchFamily="34" charset="0"/>
              </a:rPr>
              <a:t>regional office</a:t>
            </a:r>
            <a:r>
              <a:rPr lang="en-US" sz="2400" dirty="0" smtClean="0">
                <a:latin typeface="Arial" pitchFamily="34" charset="0"/>
                <a:cs typeface="Arial" pitchFamily="34" charset="0"/>
              </a:rPr>
              <a:t>.  </a:t>
            </a:r>
            <a:endParaRPr lang="en-US" sz="2400" dirty="0" smtClean="0">
              <a:latin typeface="Arial" pitchFamily="34" charset="0"/>
              <a:cs typeface="Arial" pitchFamily="34" charset="0"/>
            </a:endParaRPr>
          </a:p>
          <a:p>
            <a:pPr marL="0" lvl="1" indent="-342900">
              <a:spcBef>
                <a:spcPts val="0"/>
              </a:spcBef>
              <a:buNone/>
            </a:pPr>
            <a:endParaRPr lang="en-US" sz="2400" dirty="0">
              <a:latin typeface="Arial" pitchFamily="34" charset="0"/>
              <a:cs typeface="Arial" pitchFamily="34" charset="0"/>
            </a:endParaRPr>
          </a:p>
          <a:p>
            <a:pPr marL="0" lvl="1" indent="-342900">
              <a:spcBef>
                <a:spcPts val="0"/>
              </a:spcBef>
              <a:buNone/>
            </a:pPr>
            <a:endParaRPr lang="en-US" sz="1400" dirty="0" smtClean="0">
              <a:latin typeface="Arial" pitchFamily="34" charset="0"/>
              <a:cs typeface="Arial" pitchFamily="34" charset="0"/>
            </a:endParaRPr>
          </a:p>
          <a:p>
            <a:pPr>
              <a:buNone/>
            </a:pPr>
            <a:r>
              <a:rPr lang="en-US" sz="2400" b="1" dirty="0" smtClean="0">
                <a:latin typeface="Arial" pitchFamily="34" charset="0"/>
                <a:cs typeface="Arial" pitchFamily="34" charset="0"/>
              </a:rPr>
              <a:t>Q:  When should you submit a VA Form 9?  </a:t>
            </a:r>
          </a:p>
          <a:p>
            <a:pPr>
              <a:buNone/>
            </a:pPr>
            <a:r>
              <a:rPr lang="en-US" sz="2400" b="1" dirty="0" smtClean="0">
                <a:latin typeface="Arial" pitchFamily="34" charset="0"/>
                <a:cs typeface="Arial" pitchFamily="34" charset="0"/>
              </a:rPr>
              <a:t>A:  </a:t>
            </a:r>
            <a:r>
              <a:rPr lang="en-US" sz="2400" b="1" dirty="0" smtClean="0">
                <a:latin typeface="Arial" pitchFamily="34" charset="0"/>
                <a:cs typeface="Arial" pitchFamily="34" charset="0"/>
              </a:rPr>
              <a:t>As early as possible after </a:t>
            </a:r>
            <a:r>
              <a:rPr lang="en-US" sz="2400" b="1" dirty="0" smtClean="0">
                <a:latin typeface="Arial" pitchFamily="34" charset="0"/>
                <a:cs typeface="Arial" pitchFamily="34" charset="0"/>
              </a:rPr>
              <a:t>the SOC is issued, to lock in the earliest docket date possible.</a:t>
            </a:r>
          </a:p>
          <a:p>
            <a:pPr>
              <a:spcBef>
                <a:spcPct val="50000"/>
              </a:spcBef>
            </a:pPr>
            <a:endParaRPr lang="en-US" sz="2400" dirty="0" smtClean="0">
              <a:latin typeface="Arial" pitchFamily="34" charset="0"/>
              <a:cs typeface="Arial" pitchFamily="34" charset="0"/>
            </a:endParaRPr>
          </a:p>
          <a:p>
            <a:pPr>
              <a:spcBef>
                <a:spcPct val="50000"/>
              </a:spcBef>
            </a:pPr>
            <a:endParaRPr lang="en-US" sz="2000" dirty="0" smtClean="0"/>
          </a:p>
          <a:p>
            <a:pPr eaLnBrk="1" hangingPunct="1">
              <a:buNone/>
            </a:pPr>
            <a:endParaRPr lang="en-US" sz="2000" b="1" dirty="0" smtClean="0"/>
          </a:p>
        </p:txBody>
      </p:sp>
      <p:sp>
        <p:nvSpPr>
          <p:cNvPr id="5" name="Slide Number Placeholder 5"/>
          <p:cNvSpPr>
            <a:spLocks noGrp="1"/>
          </p:cNvSpPr>
          <p:nvPr>
            <p:ph type="sldNum" sz="quarter" idx="12"/>
          </p:nvPr>
        </p:nvSpPr>
        <p:spPr>
          <a:xfrm>
            <a:off x="5867400" y="6356350"/>
            <a:ext cx="2819400" cy="365125"/>
          </a:xfrm>
        </p:spPr>
        <p:txBody>
          <a:bodyPr/>
          <a:lstStyle/>
          <a:p>
            <a:pPr>
              <a:defRPr/>
            </a:pPr>
            <a:fld id="{ACAC3FB7-B9EF-4856-8FB1-03F924B8FE8C}" type="slidenum">
              <a:rPr lang="en-US"/>
              <a:pPr>
                <a:defRPr/>
              </a:pPr>
              <a:t>23</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268">
                                            <p:txEl>
                                              <p:pRg st="2" end="2"/>
                                            </p:txEl>
                                          </p:spTgt>
                                        </p:tgtEl>
                                        <p:attrNameLst>
                                          <p:attrName>style.visibility</p:attrName>
                                        </p:attrNameLst>
                                      </p:cBhvr>
                                      <p:to>
                                        <p:strVal val="visible"/>
                                      </p:to>
                                    </p:set>
                                    <p:animEffect transition="in" filter="blinds(horizontal)">
                                      <p:cBhvr>
                                        <p:cTn id="7" dur="500"/>
                                        <p:tgtEl>
                                          <p:spTgt spid="11268">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1268">
                                            <p:txEl>
                                              <p:pRg st="3" end="3"/>
                                            </p:txEl>
                                          </p:spTgt>
                                        </p:tgtEl>
                                        <p:attrNameLst>
                                          <p:attrName>style.visibility</p:attrName>
                                        </p:attrNameLst>
                                      </p:cBhvr>
                                      <p:to>
                                        <p:strVal val="visible"/>
                                      </p:to>
                                    </p:set>
                                    <p:animEffect transition="in" filter="blinds(horizontal)">
                                      <p:cBhvr>
                                        <p:cTn id="10" dur="500"/>
                                        <p:tgtEl>
                                          <p:spTgt spid="11268">
                                            <p:txEl>
                                              <p:pRg st="3" end="3"/>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11268">
                                            <p:txEl>
                                              <p:pRg st="4" end="4"/>
                                            </p:txEl>
                                          </p:spTgt>
                                        </p:tgtEl>
                                        <p:attrNameLst>
                                          <p:attrName>style.visibility</p:attrName>
                                        </p:attrNameLst>
                                      </p:cBhvr>
                                      <p:to>
                                        <p:strVal val="visible"/>
                                      </p:to>
                                    </p:set>
                                    <p:animEffect transition="in" filter="blinds(horizontal)">
                                      <p:cBhvr>
                                        <p:cTn id="13" dur="500"/>
                                        <p:tgtEl>
                                          <p:spTgt spid="11268">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11268">
                                            <p:txEl>
                                              <p:pRg st="6" end="6"/>
                                            </p:txEl>
                                          </p:spTgt>
                                        </p:tgtEl>
                                        <p:attrNameLst>
                                          <p:attrName>style.visibility</p:attrName>
                                        </p:attrNameLst>
                                      </p:cBhvr>
                                      <p:to>
                                        <p:strVal val="visible"/>
                                      </p:to>
                                    </p:set>
                                    <p:animEffect transition="in" filter="blinds(horizontal)">
                                      <p:cBhvr>
                                        <p:cTn id="18" dur="500"/>
                                        <p:tgtEl>
                                          <p:spTgt spid="11268">
                                            <p:txEl>
                                              <p:pRg st="6" end="6"/>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11268">
                                            <p:txEl>
                                              <p:pRg st="7" end="7"/>
                                            </p:txEl>
                                          </p:spTgt>
                                        </p:tgtEl>
                                        <p:attrNameLst>
                                          <p:attrName>style.visibility</p:attrName>
                                        </p:attrNameLst>
                                      </p:cBhvr>
                                      <p:to>
                                        <p:strVal val="visible"/>
                                      </p:to>
                                    </p:set>
                                    <p:animEffect transition="in" filter="blinds(horizontal)">
                                      <p:cBhvr>
                                        <p:cTn id="21" dur="500"/>
                                        <p:tgtEl>
                                          <p:spTgt spid="11268">
                                            <p:txEl>
                                              <p:pRg st="7" end="7"/>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11268">
                                            <p:txEl>
                                              <p:pRg st="8" end="8"/>
                                            </p:txEl>
                                          </p:spTgt>
                                        </p:tgtEl>
                                        <p:attrNameLst>
                                          <p:attrName>style.visibility</p:attrName>
                                        </p:attrNameLst>
                                      </p:cBhvr>
                                      <p:to>
                                        <p:strVal val="visible"/>
                                      </p:to>
                                    </p:set>
                                    <p:animEffect transition="in" filter="blinds(horizontal)">
                                      <p:cBhvr>
                                        <p:cTn id="24" dur="500"/>
                                        <p:tgtEl>
                                          <p:spTgt spid="11268">
                                            <p:txEl>
                                              <p:pRg st="8" end="8"/>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11268">
                                            <p:txEl>
                                              <p:pRg st="11" end="11"/>
                                            </p:txEl>
                                          </p:spTgt>
                                        </p:tgtEl>
                                        <p:attrNameLst>
                                          <p:attrName>style.visibility</p:attrName>
                                        </p:attrNameLst>
                                      </p:cBhvr>
                                      <p:to>
                                        <p:strVal val="visible"/>
                                      </p:to>
                                    </p:set>
                                    <p:animEffect transition="in" filter="blinds(horizontal)">
                                      <p:cBhvr>
                                        <p:cTn id="29" dur="500"/>
                                        <p:tgtEl>
                                          <p:spTgt spid="11268">
                                            <p:txEl>
                                              <p:pRg st="11" end="1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11268">
                                            <p:txEl>
                                              <p:pRg st="12" end="12"/>
                                            </p:txEl>
                                          </p:spTgt>
                                        </p:tgtEl>
                                        <p:attrNameLst>
                                          <p:attrName>style.visibility</p:attrName>
                                        </p:attrNameLst>
                                      </p:cBhvr>
                                      <p:to>
                                        <p:strVal val="visible"/>
                                      </p:to>
                                    </p:set>
                                    <p:animEffect transition="in" filter="blinds(horizontal)">
                                      <p:cBhvr>
                                        <p:cTn id="34" dur="500"/>
                                        <p:tgtEl>
                                          <p:spTgt spid="11268">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itle 1"/>
          <p:cNvSpPr>
            <a:spLocks noGrp="1"/>
          </p:cNvSpPr>
          <p:nvPr>
            <p:ph type="title"/>
          </p:nvPr>
        </p:nvSpPr>
        <p:spPr/>
        <p:txBody>
          <a:bodyPr/>
          <a:lstStyle/>
          <a:p>
            <a:pPr eaLnBrk="1" hangingPunct="1"/>
            <a:r>
              <a:rPr lang="en-US" smtClean="0"/>
              <a:t> </a:t>
            </a:r>
          </a:p>
        </p:txBody>
      </p:sp>
      <p:sp>
        <p:nvSpPr>
          <p:cNvPr id="18436" name="Content Placeholder 2"/>
          <p:cNvSpPr>
            <a:spLocks noGrp="1"/>
          </p:cNvSpPr>
          <p:nvPr>
            <p:ph idx="1"/>
          </p:nvPr>
        </p:nvSpPr>
        <p:spPr>
          <a:xfrm>
            <a:off x="457200" y="381000"/>
            <a:ext cx="8229600" cy="5287963"/>
          </a:xfrm>
        </p:spPr>
        <p:txBody>
          <a:bodyPr>
            <a:normAutofit lnSpcReduction="10000"/>
          </a:bodyPr>
          <a:lstStyle/>
          <a:p>
            <a:pPr algn="ctr" eaLnBrk="1" hangingPunct="1">
              <a:buNone/>
            </a:pPr>
            <a:r>
              <a:rPr lang="en-US" sz="4400" b="1" dirty="0" smtClean="0">
                <a:latin typeface="Arial" pitchFamily="34" charset="0"/>
                <a:cs typeface="Arial" pitchFamily="34" charset="0"/>
              </a:rPr>
              <a:t>VA Form 646</a:t>
            </a:r>
          </a:p>
          <a:p>
            <a:pPr algn="ctr" eaLnBrk="1" hangingPunct="1">
              <a:buNone/>
            </a:pPr>
            <a:endParaRPr lang="en-US" sz="2600" b="1" dirty="0" smtClean="0">
              <a:latin typeface="Arial" pitchFamily="34" charset="0"/>
              <a:cs typeface="Arial" pitchFamily="34" charset="0"/>
            </a:endParaRPr>
          </a:p>
          <a:p>
            <a:pPr eaLnBrk="1" hangingPunct="1"/>
            <a:r>
              <a:rPr lang="en-US" sz="2800" dirty="0" smtClean="0">
                <a:latin typeface="Arial" pitchFamily="34" charset="0"/>
                <a:cs typeface="Arial" pitchFamily="34" charset="0"/>
              </a:rPr>
              <a:t>Once the VAF 9 has been filed with the VA, the veteran’s accredited representative at the regional office will be given the opportunity to make any final arguments prior to the case being sent to the Board.  </a:t>
            </a:r>
          </a:p>
          <a:p>
            <a:pPr eaLnBrk="1" hangingPunct="1">
              <a:buNone/>
            </a:pPr>
            <a:endParaRPr lang="en-US" sz="2800" dirty="0" smtClean="0">
              <a:latin typeface="Arial" pitchFamily="34" charset="0"/>
              <a:cs typeface="Arial" pitchFamily="34" charset="0"/>
            </a:endParaRPr>
          </a:p>
          <a:p>
            <a:pPr eaLnBrk="1" hangingPunct="1"/>
            <a:r>
              <a:rPr lang="en-US" sz="2800" dirty="0" smtClean="0">
                <a:latin typeface="Arial" pitchFamily="34" charset="0"/>
                <a:cs typeface="Arial" pitchFamily="34" charset="0"/>
              </a:rPr>
              <a:t>VA Form 646, Statement of </a:t>
            </a:r>
            <a:r>
              <a:rPr lang="en-US" sz="2800" dirty="0" smtClean="0">
                <a:latin typeface="Arial" pitchFamily="34" charset="0"/>
                <a:cs typeface="Arial" pitchFamily="34" charset="0"/>
              </a:rPr>
              <a:t>Accredited </a:t>
            </a:r>
            <a:r>
              <a:rPr lang="en-US" sz="2800" dirty="0">
                <a:latin typeface="Arial" pitchFamily="34" charset="0"/>
                <a:cs typeface="Arial" pitchFamily="34" charset="0"/>
              </a:rPr>
              <a:t>R</a:t>
            </a:r>
            <a:r>
              <a:rPr lang="en-US" sz="2800" dirty="0" smtClean="0">
                <a:latin typeface="Arial" pitchFamily="34" charset="0"/>
                <a:cs typeface="Arial" pitchFamily="34" charset="0"/>
              </a:rPr>
              <a:t>epresentative </a:t>
            </a:r>
            <a:r>
              <a:rPr lang="en-US" sz="2800" dirty="0" smtClean="0">
                <a:latin typeface="Arial" pitchFamily="34" charset="0"/>
                <a:cs typeface="Arial" pitchFamily="34" charset="0"/>
              </a:rPr>
              <a:t>is used for this </a:t>
            </a:r>
            <a:r>
              <a:rPr lang="en-US" sz="2800" dirty="0" smtClean="0">
                <a:latin typeface="Arial" pitchFamily="34" charset="0"/>
                <a:cs typeface="Arial" pitchFamily="34" charset="0"/>
              </a:rPr>
              <a:t>purpose.   </a:t>
            </a:r>
            <a:r>
              <a:rPr lang="en-US" sz="2800" u="sng" dirty="0" smtClean="0">
                <a:latin typeface="Arial" pitchFamily="34" charset="0"/>
                <a:cs typeface="Arial" pitchFamily="34" charset="0"/>
              </a:rPr>
              <a:t>Additional information is not submitted with this form</a:t>
            </a:r>
            <a:r>
              <a:rPr lang="en-US" sz="2800" dirty="0" smtClean="0">
                <a:latin typeface="Arial" pitchFamily="34" charset="0"/>
                <a:cs typeface="Arial" pitchFamily="34" charset="0"/>
              </a:rPr>
              <a:t>.</a:t>
            </a:r>
          </a:p>
          <a:p>
            <a:pPr eaLnBrk="1" hangingPunct="1">
              <a:buNone/>
            </a:pPr>
            <a:endParaRPr lang="en-US" b="1" dirty="0" smtClean="0"/>
          </a:p>
        </p:txBody>
      </p:sp>
      <p:sp>
        <p:nvSpPr>
          <p:cNvPr id="4" name="Slide Number Placeholder 5"/>
          <p:cNvSpPr>
            <a:spLocks noGrp="1"/>
          </p:cNvSpPr>
          <p:nvPr>
            <p:ph type="sldNum" sz="quarter" idx="12"/>
          </p:nvPr>
        </p:nvSpPr>
        <p:spPr/>
        <p:txBody>
          <a:bodyPr/>
          <a:lstStyle/>
          <a:p>
            <a:pPr>
              <a:defRPr/>
            </a:pPr>
            <a:fld id="{B7873176-7346-45E4-A69D-B04D57B584BF}" type="slidenum">
              <a:rPr lang="en-US"/>
              <a:pPr>
                <a:defRPr/>
              </a:pPr>
              <a:t>24</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8436">
                                            <p:txEl>
                                              <p:pRg st="2" end="2"/>
                                            </p:txEl>
                                          </p:spTgt>
                                        </p:tgtEl>
                                        <p:attrNameLst>
                                          <p:attrName>style.visibility</p:attrName>
                                        </p:attrNameLst>
                                      </p:cBhvr>
                                      <p:to>
                                        <p:strVal val="visible"/>
                                      </p:to>
                                    </p:set>
                                    <p:animEffect transition="in" filter="blinds(horizontal)">
                                      <p:cBhvr>
                                        <p:cTn id="7" dur="500"/>
                                        <p:tgtEl>
                                          <p:spTgt spid="1843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8436">
                                            <p:txEl>
                                              <p:pRg st="4" end="4"/>
                                            </p:txEl>
                                          </p:spTgt>
                                        </p:tgtEl>
                                        <p:attrNameLst>
                                          <p:attrName>style.visibility</p:attrName>
                                        </p:attrNameLst>
                                      </p:cBhvr>
                                      <p:to>
                                        <p:strVal val="visible"/>
                                      </p:to>
                                    </p:set>
                                    <p:animEffect transition="in" filter="blinds(horizontal)">
                                      <p:cBhvr>
                                        <p:cTn id="12" dur="500"/>
                                        <p:tgtEl>
                                          <p:spTgt spid="1843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itle 1"/>
          <p:cNvSpPr>
            <a:spLocks noGrp="1"/>
          </p:cNvSpPr>
          <p:nvPr>
            <p:ph type="title"/>
          </p:nvPr>
        </p:nvSpPr>
        <p:spPr/>
        <p:txBody>
          <a:bodyPr/>
          <a:lstStyle/>
          <a:p>
            <a:pPr eaLnBrk="1" hangingPunct="1"/>
            <a:r>
              <a:rPr lang="en-US" smtClean="0"/>
              <a:t> </a:t>
            </a:r>
          </a:p>
        </p:txBody>
      </p:sp>
      <p:sp>
        <p:nvSpPr>
          <p:cNvPr id="16387" name="Content Placeholder 2"/>
          <p:cNvSpPr>
            <a:spLocks noGrp="1"/>
          </p:cNvSpPr>
          <p:nvPr>
            <p:ph idx="1"/>
          </p:nvPr>
        </p:nvSpPr>
        <p:spPr>
          <a:xfrm>
            <a:off x="457200" y="762000"/>
            <a:ext cx="8229600" cy="5364163"/>
          </a:xfrm>
        </p:spPr>
        <p:txBody>
          <a:bodyPr>
            <a:normAutofit/>
          </a:bodyPr>
          <a:lstStyle/>
          <a:p>
            <a:pPr algn="ctr" eaLnBrk="1" hangingPunct="1">
              <a:lnSpc>
                <a:spcPct val="90000"/>
              </a:lnSpc>
              <a:buNone/>
              <a:defRPr/>
            </a:pPr>
            <a:r>
              <a:rPr lang="en-US" sz="4300" b="1" dirty="0" smtClean="0">
                <a:latin typeface="Arial" pitchFamily="34" charset="0"/>
                <a:cs typeface="Arial" pitchFamily="34" charset="0"/>
              </a:rPr>
              <a:t>Informal Hearing Presentation</a:t>
            </a:r>
          </a:p>
          <a:p>
            <a:pPr algn="ctr" eaLnBrk="1" hangingPunct="1">
              <a:lnSpc>
                <a:spcPct val="90000"/>
              </a:lnSpc>
              <a:buNone/>
              <a:defRPr/>
            </a:pPr>
            <a:endParaRPr lang="en-US" sz="2600" b="1" dirty="0" smtClean="0">
              <a:latin typeface="Arial" pitchFamily="34" charset="0"/>
              <a:cs typeface="Arial" pitchFamily="34" charset="0"/>
            </a:endParaRPr>
          </a:p>
          <a:p>
            <a:pPr eaLnBrk="1" hangingPunct="1">
              <a:lnSpc>
                <a:spcPct val="90000"/>
              </a:lnSpc>
              <a:defRPr/>
            </a:pPr>
            <a:r>
              <a:rPr lang="en-US" sz="2400" dirty="0" smtClean="0">
                <a:latin typeface="Arial" pitchFamily="34" charset="0"/>
                <a:cs typeface="Arial" pitchFamily="34" charset="0"/>
              </a:rPr>
              <a:t>Once at the Board, the case will be provided to a VSO appeal consultant to prepare a brief called an Informal Hearing Presentation (IHP). This is the Board VSO’s equivalent of a 646.   The IHP will </a:t>
            </a:r>
            <a:r>
              <a:rPr lang="en-US" sz="2400" dirty="0" smtClean="0">
                <a:latin typeface="Arial" pitchFamily="34" charset="0"/>
                <a:cs typeface="Arial" pitchFamily="34" charset="0"/>
              </a:rPr>
              <a:t>discuss the merits of the appeal.</a:t>
            </a:r>
            <a:endParaRPr lang="en-US" sz="2400" dirty="0" smtClean="0">
              <a:latin typeface="Arial" pitchFamily="34" charset="0"/>
              <a:cs typeface="Arial" pitchFamily="34" charset="0"/>
            </a:endParaRPr>
          </a:p>
          <a:p>
            <a:pPr eaLnBrk="1" hangingPunct="1">
              <a:lnSpc>
                <a:spcPct val="90000"/>
              </a:lnSpc>
              <a:buNone/>
              <a:defRPr/>
            </a:pPr>
            <a:endParaRPr lang="en-US" dirty="0" smtClean="0">
              <a:latin typeface="Arial" pitchFamily="34" charset="0"/>
              <a:cs typeface="Arial" pitchFamily="34" charset="0"/>
            </a:endParaRPr>
          </a:p>
          <a:p>
            <a:pPr eaLnBrk="1" hangingPunct="1">
              <a:lnSpc>
                <a:spcPct val="90000"/>
              </a:lnSpc>
              <a:defRPr/>
            </a:pPr>
            <a:r>
              <a:rPr lang="en-US" sz="2400" dirty="0" smtClean="0">
                <a:latin typeface="Arial" pitchFamily="34" charset="0"/>
                <a:cs typeface="Arial" pitchFamily="34" charset="0"/>
              </a:rPr>
              <a:t>An IHP is not prepared when the appellant has a Board hearing. The hearing is considered an IHP.</a:t>
            </a:r>
          </a:p>
          <a:p>
            <a:pPr eaLnBrk="1" hangingPunct="1">
              <a:lnSpc>
                <a:spcPct val="90000"/>
              </a:lnSpc>
              <a:buFont typeface="Arial" charset="0"/>
              <a:buNone/>
              <a:defRPr/>
            </a:pPr>
            <a:endParaRPr lang="en-US" dirty="0" smtClean="0">
              <a:latin typeface="Arial" pitchFamily="34" charset="0"/>
              <a:cs typeface="Arial" pitchFamily="34" charset="0"/>
            </a:endParaRPr>
          </a:p>
          <a:p>
            <a:pPr eaLnBrk="1" hangingPunct="1">
              <a:lnSpc>
                <a:spcPct val="90000"/>
              </a:lnSpc>
              <a:buNone/>
              <a:defRPr/>
            </a:pPr>
            <a:endParaRPr lang="en-US" b="1" dirty="0" smtClean="0">
              <a:latin typeface="Arial" pitchFamily="34" charset="0"/>
              <a:cs typeface="Arial" pitchFamily="34" charset="0"/>
            </a:endParaRPr>
          </a:p>
          <a:p>
            <a:pPr eaLnBrk="1" hangingPunct="1">
              <a:lnSpc>
                <a:spcPct val="90000"/>
              </a:lnSpc>
              <a:defRPr/>
            </a:pPr>
            <a:endParaRPr lang="en-US" b="1" dirty="0" smtClean="0"/>
          </a:p>
          <a:p>
            <a:pPr eaLnBrk="1" hangingPunct="1">
              <a:lnSpc>
                <a:spcPct val="90000"/>
              </a:lnSpc>
              <a:defRPr/>
            </a:pPr>
            <a:endParaRPr lang="en-US" dirty="0" smtClean="0"/>
          </a:p>
        </p:txBody>
      </p:sp>
      <p:sp>
        <p:nvSpPr>
          <p:cNvPr id="4" name="Slide Number Placeholder 5"/>
          <p:cNvSpPr>
            <a:spLocks noGrp="1"/>
          </p:cNvSpPr>
          <p:nvPr>
            <p:ph type="sldNum" sz="quarter" idx="12"/>
          </p:nvPr>
        </p:nvSpPr>
        <p:spPr/>
        <p:txBody>
          <a:bodyPr/>
          <a:lstStyle/>
          <a:p>
            <a:pPr>
              <a:defRPr/>
            </a:pPr>
            <a:fld id="{1DADF07F-71E1-45EC-8A3B-6FF37EE36886}" type="slidenum">
              <a:rPr lang="en-US"/>
              <a:pPr>
                <a:defRPr/>
              </a:pPr>
              <a:t>25</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6387">
                                            <p:txEl>
                                              <p:pRg st="2" end="2"/>
                                            </p:txEl>
                                          </p:spTgt>
                                        </p:tgtEl>
                                        <p:attrNameLst>
                                          <p:attrName>style.visibility</p:attrName>
                                        </p:attrNameLst>
                                      </p:cBhvr>
                                      <p:to>
                                        <p:strVal val="visible"/>
                                      </p:to>
                                    </p:set>
                                    <p:animEffect transition="in" filter="blinds(horizontal)">
                                      <p:cBhvr>
                                        <p:cTn id="7" dur="500"/>
                                        <p:tgtEl>
                                          <p:spTgt spid="1638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6387">
                                            <p:txEl>
                                              <p:pRg st="4" end="4"/>
                                            </p:txEl>
                                          </p:spTgt>
                                        </p:tgtEl>
                                        <p:attrNameLst>
                                          <p:attrName>style.visibility</p:attrName>
                                        </p:attrNameLst>
                                      </p:cBhvr>
                                      <p:to>
                                        <p:strVal val="visible"/>
                                      </p:to>
                                    </p:set>
                                    <p:animEffect transition="in" filter="blinds(horizontal)">
                                      <p:cBhvr>
                                        <p:cTn id="12" dur="500"/>
                                        <p:tgtEl>
                                          <p:spTgt spid="16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itle 1"/>
          <p:cNvSpPr>
            <a:spLocks noGrp="1"/>
          </p:cNvSpPr>
          <p:nvPr>
            <p:ph type="title"/>
          </p:nvPr>
        </p:nvSpPr>
        <p:spPr/>
        <p:txBody>
          <a:bodyPr/>
          <a:lstStyle/>
          <a:p>
            <a:pPr eaLnBrk="1" hangingPunct="1"/>
            <a:r>
              <a:rPr lang="en-US" smtClean="0"/>
              <a:t> </a:t>
            </a:r>
          </a:p>
        </p:txBody>
      </p:sp>
      <p:sp>
        <p:nvSpPr>
          <p:cNvPr id="11268" name="Content Placeholder 2"/>
          <p:cNvSpPr>
            <a:spLocks noGrp="1"/>
          </p:cNvSpPr>
          <p:nvPr>
            <p:ph idx="1"/>
          </p:nvPr>
        </p:nvSpPr>
        <p:spPr>
          <a:xfrm>
            <a:off x="457200" y="381000"/>
            <a:ext cx="8229600" cy="5745163"/>
          </a:xfrm>
        </p:spPr>
        <p:txBody>
          <a:bodyPr>
            <a:normAutofit/>
          </a:bodyPr>
          <a:lstStyle/>
          <a:p>
            <a:pPr marL="0" algn="ctr">
              <a:spcBef>
                <a:spcPts val="0"/>
              </a:spcBef>
              <a:buNone/>
            </a:pPr>
            <a:r>
              <a:rPr lang="en-US" sz="4000" b="1" dirty="0" smtClean="0">
                <a:latin typeface="Arial" pitchFamily="34" charset="0"/>
                <a:cs typeface="Arial" pitchFamily="34" charset="0"/>
              </a:rPr>
              <a:t>90 DAY RULE</a:t>
            </a:r>
          </a:p>
          <a:p>
            <a:pPr marL="0" algn="ctr">
              <a:spcBef>
                <a:spcPts val="0"/>
              </a:spcBef>
              <a:buNone/>
            </a:pPr>
            <a:endParaRPr lang="en-US" sz="2000" dirty="0" smtClean="0">
              <a:latin typeface="Arial" pitchFamily="34" charset="0"/>
              <a:cs typeface="Arial" pitchFamily="34" charset="0"/>
            </a:endParaRPr>
          </a:p>
          <a:p>
            <a:pPr marL="0" algn="ctr">
              <a:spcBef>
                <a:spcPts val="0"/>
              </a:spcBef>
              <a:buNone/>
            </a:pPr>
            <a:endParaRPr lang="en-US" sz="1000" dirty="0" smtClean="0">
              <a:latin typeface="Arial" pitchFamily="34" charset="0"/>
              <a:cs typeface="Arial" pitchFamily="34" charset="0"/>
            </a:endParaRPr>
          </a:p>
          <a:p>
            <a:pPr marL="0">
              <a:spcBef>
                <a:spcPts val="0"/>
              </a:spcBef>
              <a:buNone/>
            </a:pPr>
            <a:r>
              <a:rPr lang="en-US" sz="2400" b="1" dirty="0" smtClean="0">
                <a:latin typeface="Arial" pitchFamily="34" charset="0"/>
                <a:cs typeface="Arial" pitchFamily="34" charset="0"/>
              </a:rPr>
              <a:t>The appellant has 90 days after the appeal is received at the Board to:</a:t>
            </a:r>
          </a:p>
          <a:p>
            <a:pPr marL="0">
              <a:spcBef>
                <a:spcPts val="0"/>
              </a:spcBef>
              <a:buNone/>
            </a:pPr>
            <a:endParaRPr lang="en-US" sz="2400" b="1" dirty="0" smtClean="0">
              <a:latin typeface="Arial" pitchFamily="34" charset="0"/>
              <a:cs typeface="Arial" pitchFamily="34" charset="0"/>
            </a:endParaRPr>
          </a:p>
          <a:p>
            <a:pPr marL="0">
              <a:spcBef>
                <a:spcPts val="0"/>
              </a:spcBef>
            </a:pPr>
            <a:r>
              <a:rPr lang="en-US" sz="2400" dirty="0" smtClean="0">
                <a:latin typeface="Arial" pitchFamily="34" charset="0"/>
                <a:cs typeface="Arial" pitchFamily="34" charset="0"/>
              </a:rPr>
              <a:t>Request a change in representation.</a:t>
            </a:r>
          </a:p>
          <a:p>
            <a:pPr marL="0">
              <a:spcBef>
                <a:spcPts val="0"/>
              </a:spcBef>
            </a:pPr>
            <a:r>
              <a:rPr lang="en-US" sz="2400" dirty="0" smtClean="0">
                <a:latin typeface="Arial" pitchFamily="34" charset="0"/>
                <a:cs typeface="Arial" pitchFamily="34" charset="0"/>
              </a:rPr>
              <a:t>Request a personal hearing.</a:t>
            </a:r>
          </a:p>
          <a:p>
            <a:pPr marL="0">
              <a:spcBef>
                <a:spcPts val="0"/>
              </a:spcBef>
            </a:pPr>
            <a:r>
              <a:rPr lang="en-US" sz="2400" dirty="0" smtClean="0">
                <a:latin typeface="Arial" pitchFamily="34" charset="0"/>
                <a:cs typeface="Arial" pitchFamily="34" charset="0"/>
              </a:rPr>
              <a:t>Submit additional evidence.</a:t>
            </a:r>
          </a:p>
          <a:p>
            <a:pPr marL="0">
              <a:spcBef>
                <a:spcPts val="0"/>
              </a:spcBef>
              <a:buNone/>
            </a:pPr>
            <a:endParaRPr lang="en-US" sz="2400" dirty="0" smtClean="0">
              <a:latin typeface="Arial" pitchFamily="34" charset="0"/>
              <a:cs typeface="Arial" pitchFamily="34" charset="0"/>
            </a:endParaRPr>
          </a:p>
          <a:p>
            <a:pPr marL="0">
              <a:spcBef>
                <a:spcPts val="0"/>
              </a:spcBef>
              <a:buNone/>
            </a:pPr>
            <a:r>
              <a:rPr lang="en-US" sz="2400" dirty="0" smtClean="0">
                <a:latin typeface="Arial" pitchFamily="34" charset="0"/>
                <a:cs typeface="Arial" pitchFamily="34" charset="0"/>
              </a:rPr>
              <a:t>The appellant will receive a letter from the Board explaining this regulation when the appeal is received at the Board.</a:t>
            </a:r>
          </a:p>
          <a:p>
            <a:pPr marL="0">
              <a:spcBef>
                <a:spcPts val="0"/>
              </a:spcBef>
              <a:buNone/>
            </a:pPr>
            <a:endParaRPr lang="en-US" sz="2400" dirty="0" smtClean="0">
              <a:latin typeface="Arial" pitchFamily="34" charset="0"/>
              <a:cs typeface="Arial" pitchFamily="34" charset="0"/>
            </a:endParaRPr>
          </a:p>
          <a:p>
            <a:pPr marL="0">
              <a:spcBef>
                <a:spcPts val="0"/>
              </a:spcBef>
              <a:buNone/>
            </a:pPr>
            <a:r>
              <a:rPr lang="en-US" sz="2400" dirty="0" smtClean="0">
                <a:latin typeface="Arial" pitchFamily="34" charset="0"/>
                <a:cs typeface="Arial" pitchFamily="34" charset="0"/>
              </a:rPr>
              <a:t>38 CFR 20.1304</a:t>
            </a:r>
          </a:p>
          <a:p>
            <a:pPr marL="0">
              <a:spcBef>
                <a:spcPts val="0"/>
              </a:spcBef>
              <a:buNone/>
            </a:pPr>
            <a:endParaRPr lang="en-US" sz="2400" dirty="0" smtClean="0">
              <a:latin typeface="Arial" pitchFamily="34" charset="0"/>
              <a:cs typeface="Arial" pitchFamily="34" charset="0"/>
            </a:endParaRPr>
          </a:p>
          <a:p>
            <a:pPr marL="0">
              <a:spcBef>
                <a:spcPts val="0"/>
              </a:spcBef>
              <a:buNone/>
            </a:pPr>
            <a:endParaRPr lang="en-US" sz="2400" dirty="0" smtClean="0">
              <a:latin typeface="Arial" pitchFamily="34" charset="0"/>
              <a:cs typeface="Arial" pitchFamily="34" charset="0"/>
            </a:endParaRPr>
          </a:p>
          <a:p>
            <a:pPr marL="0">
              <a:spcBef>
                <a:spcPts val="0"/>
              </a:spcBef>
              <a:buNone/>
            </a:pPr>
            <a:endParaRPr lang="en-US" sz="2000" dirty="0" smtClean="0">
              <a:latin typeface="Arial" pitchFamily="34" charset="0"/>
              <a:cs typeface="Arial" pitchFamily="34" charset="0"/>
            </a:endParaRPr>
          </a:p>
          <a:p>
            <a:pPr marL="0">
              <a:spcBef>
                <a:spcPts val="0"/>
              </a:spcBef>
              <a:buNone/>
            </a:pPr>
            <a:endParaRPr lang="en-US" sz="2000" dirty="0" smtClean="0">
              <a:latin typeface="Arial" pitchFamily="34" charset="0"/>
              <a:cs typeface="Arial" pitchFamily="34" charset="0"/>
            </a:endParaRPr>
          </a:p>
          <a:p>
            <a:pPr eaLnBrk="1" hangingPunct="1">
              <a:buNone/>
            </a:pPr>
            <a:endParaRPr lang="en-US" sz="2000" b="1" dirty="0" smtClean="0"/>
          </a:p>
        </p:txBody>
      </p:sp>
      <p:sp>
        <p:nvSpPr>
          <p:cNvPr id="5" name="Slide Number Placeholder 5"/>
          <p:cNvSpPr>
            <a:spLocks noGrp="1"/>
          </p:cNvSpPr>
          <p:nvPr>
            <p:ph type="sldNum" sz="quarter" idx="12"/>
          </p:nvPr>
        </p:nvSpPr>
        <p:spPr>
          <a:xfrm>
            <a:off x="5867400" y="6356350"/>
            <a:ext cx="2819400" cy="365125"/>
          </a:xfrm>
        </p:spPr>
        <p:txBody>
          <a:bodyPr/>
          <a:lstStyle/>
          <a:p>
            <a:pPr>
              <a:defRPr/>
            </a:pPr>
            <a:fld id="{ACAC3FB7-B9EF-4856-8FB1-03F924B8FE8C}" type="slidenum">
              <a:rPr lang="en-US"/>
              <a:pPr>
                <a:defRPr/>
              </a:pPr>
              <a:t>26</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268">
                                            <p:txEl>
                                              <p:pRg st="5" end="5"/>
                                            </p:txEl>
                                          </p:spTgt>
                                        </p:tgtEl>
                                        <p:attrNameLst>
                                          <p:attrName>style.visibility</p:attrName>
                                        </p:attrNameLst>
                                      </p:cBhvr>
                                      <p:to>
                                        <p:strVal val="visible"/>
                                      </p:to>
                                    </p:set>
                                    <p:animEffect transition="in" filter="blinds(horizontal)">
                                      <p:cBhvr>
                                        <p:cTn id="7" dur="500"/>
                                        <p:tgtEl>
                                          <p:spTgt spid="11268">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268">
                                            <p:txEl>
                                              <p:pRg st="6" end="6"/>
                                            </p:txEl>
                                          </p:spTgt>
                                        </p:tgtEl>
                                        <p:attrNameLst>
                                          <p:attrName>style.visibility</p:attrName>
                                        </p:attrNameLst>
                                      </p:cBhvr>
                                      <p:to>
                                        <p:strVal val="visible"/>
                                      </p:to>
                                    </p:set>
                                    <p:animEffect transition="in" filter="blinds(horizontal)">
                                      <p:cBhvr>
                                        <p:cTn id="12" dur="500"/>
                                        <p:tgtEl>
                                          <p:spTgt spid="11268">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268">
                                            <p:txEl>
                                              <p:pRg st="7" end="7"/>
                                            </p:txEl>
                                          </p:spTgt>
                                        </p:tgtEl>
                                        <p:attrNameLst>
                                          <p:attrName>style.visibility</p:attrName>
                                        </p:attrNameLst>
                                      </p:cBhvr>
                                      <p:to>
                                        <p:strVal val="visible"/>
                                      </p:to>
                                    </p:set>
                                    <p:animEffect transition="in" filter="blinds(horizontal)">
                                      <p:cBhvr>
                                        <p:cTn id="17" dur="500"/>
                                        <p:tgtEl>
                                          <p:spTgt spid="11268">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1268">
                                            <p:txEl>
                                              <p:pRg st="9" end="9"/>
                                            </p:txEl>
                                          </p:spTgt>
                                        </p:tgtEl>
                                        <p:attrNameLst>
                                          <p:attrName>style.visibility</p:attrName>
                                        </p:attrNameLst>
                                      </p:cBhvr>
                                      <p:to>
                                        <p:strVal val="visible"/>
                                      </p:to>
                                    </p:set>
                                    <p:animEffect transition="in" filter="blinds(horizontal)">
                                      <p:cBhvr>
                                        <p:cTn id="22" dur="500"/>
                                        <p:tgtEl>
                                          <p:spTgt spid="11268">
                                            <p:txEl>
                                              <p:pRg st="9" end="9"/>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11268">
                                            <p:txEl>
                                              <p:pRg st="11" end="11"/>
                                            </p:txEl>
                                          </p:spTgt>
                                        </p:tgtEl>
                                        <p:attrNameLst>
                                          <p:attrName>style.visibility</p:attrName>
                                        </p:attrNameLst>
                                      </p:cBhvr>
                                      <p:to>
                                        <p:strVal val="visible"/>
                                      </p:to>
                                    </p:set>
                                    <p:animEffect transition="in" filter="blinds(horizontal)">
                                      <p:cBhvr>
                                        <p:cTn id="25" dur="500"/>
                                        <p:tgtEl>
                                          <p:spTgt spid="11268">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itle 1"/>
          <p:cNvSpPr>
            <a:spLocks noGrp="1"/>
          </p:cNvSpPr>
          <p:nvPr>
            <p:ph type="title"/>
          </p:nvPr>
        </p:nvSpPr>
        <p:spPr/>
        <p:txBody>
          <a:bodyPr/>
          <a:lstStyle/>
          <a:p>
            <a:pPr eaLnBrk="1" hangingPunct="1"/>
            <a:r>
              <a:rPr lang="en-US" smtClean="0"/>
              <a:t> </a:t>
            </a:r>
          </a:p>
        </p:txBody>
      </p:sp>
      <p:sp>
        <p:nvSpPr>
          <p:cNvPr id="11268" name="Content Placeholder 2"/>
          <p:cNvSpPr>
            <a:spLocks noGrp="1"/>
          </p:cNvSpPr>
          <p:nvPr>
            <p:ph idx="1"/>
          </p:nvPr>
        </p:nvSpPr>
        <p:spPr>
          <a:xfrm>
            <a:off x="457200" y="381000"/>
            <a:ext cx="8229600" cy="6172200"/>
          </a:xfrm>
        </p:spPr>
        <p:txBody>
          <a:bodyPr>
            <a:normAutofit lnSpcReduction="10000"/>
          </a:bodyPr>
          <a:lstStyle/>
          <a:p>
            <a:pPr marL="0" algn="ctr">
              <a:spcBef>
                <a:spcPts val="0"/>
              </a:spcBef>
              <a:buNone/>
            </a:pPr>
            <a:r>
              <a:rPr lang="en-US" sz="4000" b="1" dirty="0" smtClean="0">
                <a:latin typeface="Arial" pitchFamily="34" charset="0"/>
                <a:cs typeface="Arial" pitchFamily="34" charset="0"/>
              </a:rPr>
              <a:t>After 90 Days….</a:t>
            </a:r>
          </a:p>
          <a:p>
            <a:pPr marL="0">
              <a:spcBef>
                <a:spcPts val="0"/>
              </a:spcBef>
              <a:buNone/>
            </a:pPr>
            <a:endParaRPr lang="en-US" sz="2000" dirty="0" smtClean="0">
              <a:latin typeface="Arial" pitchFamily="34" charset="0"/>
              <a:cs typeface="Arial" pitchFamily="34" charset="0"/>
            </a:endParaRPr>
          </a:p>
          <a:p>
            <a:pPr marL="0">
              <a:spcBef>
                <a:spcPts val="0"/>
              </a:spcBef>
              <a:buNone/>
            </a:pPr>
            <a:r>
              <a:rPr lang="en-US" sz="2400" b="1" dirty="0" smtClean="0">
                <a:latin typeface="Arial" pitchFamily="34" charset="0"/>
                <a:cs typeface="Arial" pitchFamily="34" charset="0"/>
              </a:rPr>
              <a:t>After 90 days, the appellant must demonstrate good cause for the delay </a:t>
            </a:r>
            <a:r>
              <a:rPr lang="en-US" sz="2400" b="1" i="1" dirty="0" smtClean="0">
                <a:latin typeface="Arial" pitchFamily="34" charset="0"/>
                <a:cs typeface="Arial" pitchFamily="34" charset="0"/>
              </a:rPr>
              <a:t>such as</a:t>
            </a:r>
            <a:r>
              <a:rPr lang="en-US" sz="2400" b="1" dirty="0" smtClean="0">
                <a:latin typeface="Arial" pitchFamily="34" charset="0"/>
                <a:cs typeface="Arial" pitchFamily="34" charset="0"/>
              </a:rPr>
              <a:t>:</a:t>
            </a:r>
          </a:p>
          <a:p>
            <a:pPr marL="0">
              <a:spcBef>
                <a:spcPts val="0"/>
              </a:spcBef>
              <a:buNone/>
            </a:pPr>
            <a:endParaRPr lang="en-US" sz="2400" b="1" dirty="0" smtClean="0">
              <a:latin typeface="Arial" pitchFamily="34" charset="0"/>
              <a:cs typeface="Arial" pitchFamily="34" charset="0"/>
            </a:endParaRPr>
          </a:p>
          <a:p>
            <a:pPr marL="0">
              <a:spcBef>
                <a:spcPts val="0"/>
              </a:spcBef>
            </a:pPr>
            <a:r>
              <a:rPr lang="en-US" sz="2400" dirty="0" smtClean="0">
                <a:latin typeface="Arial" pitchFamily="34" charset="0"/>
                <a:cs typeface="Arial" pitchFamily="34" charset="0"/>
              </a:rPr>
              <a:t>Discovery of evidence after the 90 day period.</a:t>
            </a:r>
          </a:p>
          <a:p>
            <a:pPr marL="0">
              <a:spcBef>
                <a:spcPts val="0"/>
              </a:spcBef>
            </a:pPr>
            <a:r>
              <a:rPr lang="en-US" sz="2400" dirty="0" smtClean="0">
                <a:latin typeface="Arial" pitchFamily="34" charset="0"/>
                <a:cs typeface="Arial" pitchFamily="34" charset="0"/>
              </a:rPr>
              <a:t>Illness.</a:t>
            </a:r>
          </a:p>
          <a:p>
            <a:pPr marL="0">
              <a:spcBef>
                <a:spcPts val="0"/>
              </a:spcBef>
            </a:pPr>
            <a:r>
              <a:rPr lang="en-US" sz="2400" dirty="0" smtClean="0">
                <a:latin typeface="Arial" pitchFamily="34" charset="0"/>
                <a:cs typeface="Arial" pitchFamily="34" charset="0"/>
              </a:rPr>
              <a:t>Death of an individual representative.</a:t>
            </a:r>
          </a:p>
          <a:p>
            <a:pPr marL="0">
              <a:spcBef>
                <a:spcPts val="0"/>
              </a:spcBef>
              <a:buNone/>
            </a:pPr>
            <a:endParaRPr lang="en-US" sz="2400" dirty="0" smtClean="0">
              <a:latin typeface="Arial" pitchFamily="34" charset="0"/>
              <a:cs typeface="Arial" pitchFamily="34" charset="0"/>
            </a:endParaRPr>
          </a:p>
          <a:p>
            <a:pPr marL="0">
              <a:spcBef>
                <a:spcPts val="0"/>
              </a:spcBef>
              <a:buNone/>
            </a:pPr>
            <a:endParaRPr lang="en-US" sz="2400" dirty="0" smtClean="0">
              <a:latin typeface="Arial" pitchFamily="34" charset="0"/>
              <a:cs typeface="Arial" pitchFamily="34" charset="0"/>
            </a:endParaRPr>
          </a:p>
          <a:p>
            <a:pPr marL="0">
              <a:spcBef>
                <a:spcPts val="0"/>
              </a:spcBef>
              <a:buNone/>
            </a:pPr>
            <a:r>
              <a:rPr lang="en-US" sz="2400" b="1" dirty="0" smtClean="0">
                <a:latin typeface="Arial" pitchFamily="34" charset="0"/>
                <a:cs typeface="Arial" pitchFamily="34" charset="0"/>
              </a:rPr>
              <a:t>Prepare a motion based on 38 CFR 1304(b), explain the change and the reason for the change.  </a:t>
            </a:r>
          </a:p>
          <a:p>
            <a:pPr marL="0">
              <a:spcBef>
                <a:spcPts val="0"/>
              </a:spcBef>
              <a:buNone/>
            </a:pPr>
            <a:endParaRPr lang="en-US" sz="2400" b="1" dirty="0" smtClean="0">
              <a:latin typeface="Arial" pitchFamily="34" charset="0"/>
              <a:cs typeface="Arial" pitchFamily="34" charset="0"/>
            </a:endParaRPr>
          </a:p>
          <a:p>
            <a:pPr marL="0">
              <a:spcBef>
                <a:spcPts val="0"/>
              </a:spcBef>
              <a:buNone/>
            </a:pPr>
            <a:r>
              <a:rPr lang="en-US" sz="2400" dirty="0" smtClean="0">
                <a:latin typeface="Arial" pitchFamily="34" charset="0"/>
                <a:cs typeface="Arial" pitchFamily="34" charset="0"/>
              </a:rPr>
              <a:t>Note:  Anytime evidence is sent to the Board, make sure you prepare a letter stating you want to waive regional office jurisdiction.   Otherwise, the case will have to go back to the regional office for consideration.</a:t>
            </a:r>
          </a:p>
        </p:txBody>
      </p:sp>
      <p:sp>
        <p:nvSpPr>
          <p:cNvPr id="5" name="Slide Number Placeholder 5"/>
          <p:cNvSpPr>
            <a:spLocks noGrp="1"/>
          </p:cNvSpPr>
          <p:nvPr>
            <p:ph type="sldNum" sz="quarter" idx="12"/>
          </p:nvPr>
        </p:nvSpPr>
        <p:spPr>
          <a:xfrm>
            <a:off x="5867400" y="6356350"/>
            <a:ext cx="2819400" cy="365125"/>
          </a:xfrm>
        </p:spPr>
        <p:txBody>
          <a:bodyPr/>
          <a:lstStyle/>
          <a:p>
            <a:pPr>
              <a:defRPr/>
            </a:pPr>
            <a:fld id="{ACAC3FB7-B9EF-4856-8FB1-03F924B8FE8C}" type="slidenum">
              <a:rPr lang="en-US"/>
              <a:pPr>
                <a:defRPr/>
              </a:pPr>
              <a:t>27</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268">
                                            <p:txEl>
                                              <p:pRg st="4" end="4"/>
                                            </p:txEl>
                                          </p:spTgt>
                                        </p:tgtEl>
                                        <p:attrNameLst>
                                          <p:attrName>style.visibility</p:attrName>
                                        </p:attrNameLst>
                                      </p:cBhvr>
                                      <p:to>
                                        <p:strVal val="visible"/>
                                      </p:to>
                                    </p:set>
                                    <p:animEffect transition="in" filter="blinds(horizontal)">
                                      <p:cBhvr>
                                        <p:cTn id="7" dur="500"/>
                                        <p:tgtEl>
                                          <p:spTgt spid="11268">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268">
                                            <p:txEl>
                                              <p:pRg st="5" end="5"/>
                                            </p:txEl>
                                          </p:spTgt>
                                        </p:tgtEl>
                                        <p:attrNameLst>
                                          <p:attrName>style.visibility</p:attrName>
                                        </p:attrNameLst>
                                      </p:cBhvr>
                                      <p:to>
                                        <p:strVal val="visible"/>
                                      </p:to>
                                    </p:set>
                                    <p:animEffect transition="in" filter="blinds(horizontal)">
                                      <p:cBhvr>
                                        <p:cTn id="12" dur="500"/>
                                        <p:tgtEl>
                                          <p:spTgt spid="11268">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268">
                                            <p:txEl>
                                              <p:pRg st="6" end="6"/>
                                            </p:txEl>
                                          </p:spTgt>
                                        </p:tgtEl>
                                        <p:attrNameLst>
                                          <p:attrName>style.visibility</p:attrName>
                                        </p:attrNameLst>
                                      </p:cBhvr>
                                      <p:to>
                                        <p:strVal val="visible"/>
                                      </p:to>
                                    </p:set>
                                    <p:animEffect transition="in" filter="blinds(horizontal)">
                                      <p:cBhvr>
                                        <p:cTn id="17" dur="500"/>
                                        <p:tgtEl>
                                          <p:spTgt spid="11268">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1268">
                                            <p:txEl>
                                              <p:pRg st="9" end="9"/>
                                            </p:txEl>
                                          </p:spTgt>
                                        </p:tgtEl>
                                        <p:attrNameLst>
                                          <p:attrName>style.visibility</p:attrName>
                                        </p:attrNameLst>
                                      </p:cBhvr>
                                      <p:to>
                                        <p:strVal val="visible"/>
                                      </p:to>
                                    </p:set>
                                    <p:animEffect transition="in" filter="blinds(horizontal)">
                                      <p:cBhvr>
                                        <p:cTn id="22" dur="500"/>
                                        <p:tgtEl>
                                          <p:spTgt spid="11268">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1268">
                                            <p:txEl>
                                              <p:pRg st="11" end="11"/>
                                            </p:txEl>
                                          </p:spTgt>
                                        </p:tgtEl>
                                        <p:attrNameLst>
                                          <p:attrName>style.visibility</p:attrName>
                                        </p:attrNameLst>
                                      </p:cBhvr>
                                      <p:to>
                                        <p:strVal val="visible"/>
                                      </p:to>
                                    </p:set>
                                    <p:animEffect transition="in" filter="blinds(horizontal)">
                                      <p:cBhvr>
                                        <p:cTn id="27" dur="500"/>
                                        <p:tgtEl>
                                          <p:spTgt spid="11268">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itle 1"/>
          <p:cNvSpPr>
            <a:spLocks noGrp="1"/>
          </p:cNvSpPr>
          <p:nvPr>
            <p:ph type="title"/>
          </p:nvPr>
        </p:nvSpPr>
        <p:spPr/>
        <p:txBody>
          <a:bodyPr/>
          <a:lstStyle/>
          <a:p>
            <a:pPr eaLnBrk="1" hangingPunct="1"/>
            <a:r>
              <a:rPr lang="en-US" smtClean="0"/>
              <a:t> </a:t>
            </a:r>
          </a:p>
        </p:txBody>
      </p:sp>
      <p:sp>
        <p:nvSpPr>
          <p:cNvPr id="11268" name="Content Placeholder 2"/>
          <p:cNvSpPr>
            <a:spLocks noGrp="1"/>
          </p:cNvSpPr>
          <p:nvPr>
            <p:ph idx="1"/>
          </p:nvPr>
        </p:nvSpPr>
        <p:spPr>
          <a:xfrm>
            <a:off x="457200" y="457200"/>
            <a:ext cx="8229600" cy="5973763"/>
          </a:xfrm>
        </p:spPr>
        <p:txBody>
          <a:bodyPr>
            <a:normAutofit fontScale="55000" lnSpcReduction="20000"/>
          </a:bodyPr>
          <a:lstStyle/>
          <a:p>
            <a:pPr algn="ctr" eaLnBrk="1" hangingPunct="1">
              <a:buNone/>
            </a:pPr>
            <a:r>
              <a:rPr lang="en-US" sz="8000" b="1" dirty="0" smtClean="0">
                <a:latin typeface="Arial" pitchFamily="34" charset="0"/>
                <a:cs typeface="Arial" pitchFamily="34" charset="0"/>
              </a:rPr>
              <a:t>Advancement on the Docket</a:t>
            </a:r>
          </a:p>
          <a:p>
            <a:pPr algn="ctr" eaLnBrk="1" hangingPunct="1">
              <a:buNone/>
            </a:pPr>
            <a:endParaRPr lang="en-US" sz="2500" b="1" dirty="0" smtClean="0">
              <a:latin typeface="Arial" pitchFamily="34" charset="0"/>
              <a:cs typeface="Arial" pitchFamily="34" charset="0"/>
            </a:endParaRPr>
          </a:p>
          <a:p>
            <a:pPr marL="0">
              <a:spcBef>
                <a:spcPts val="0"/>
              </a:spcBef>
              <a:buNone/>
            </a:pPr>
            <a:r>
              <a:rPr lang="en-US" sz="4400" dirty="0" smtClean="0">
                <a:latin typeface="Arial" pitchFamily="34" charset="0"/>
                <a:cs typeface="Arial" pitchFamily="34" charset="0"/>
              </a:rPr>
              <a:t>The Board may grant a motion to advance an appeal on the docket for the following reasons:</a:t>
            </a:r>
          </a:p>
          <a:p>
            <a:pPr marL="0">
              <a:spcBef>
                <a:spcPts val="0"/>
              </a:spcBef>
              <a:buNone/>
            </a:pPr>
            <a:endParaRPr lang="en-US" sz="2000" dirty="0" smtClean="0">
              <a:latin typeface="Arial" pitchFamily="34" charset="0"/>
              <a:cs typeface="Arial" pitchFamily="34" charset="0"/>
            </a:endParaRPr>
          </a:p>
          <a:p>
            <a:pPr marL="0">
              <a:spcBef>
                <a:spcPts val="0"/>
              </a:spcBef>
              <a:buNone/>
            </a:pPr>
            <a:endParaRPr lang="en-US" sz="2300" dirty="0" smtClean="0">
              <a:latin typeface="Arial" pitchFamily="34" charset="0"/>
              <a:cs typeface="Arial" pitchFamily="34" charset="0"/>
            </a:endParaRPr>
          </a:p>
          <a:p>
            <a:pPr marL="0">
              <a:spcBef>
                <a:spcPts val="0"/>
              </a:spcBef>
            </a:pPr>
            <a:r>
              <a:rPr lang="en-US" sz="4400" dirty="0" smtClean="0">
                <a:latin typeface="Arial" pitchFamily="34" charset="0"/>
                <a:cs typeface="Arial" pitchFamily="34" charset="0"/>
              </a:rPr>
              <a:t>The claimant is seriously ill.</a:t>
            </a:r>
          </a:p>
          <a:p>
            <a:pPr marL="0">
              <a:spcBef>
                <a:spcPts val="0"/>
              </a:spcBef>
              <a:buNone/>
            </a:pPr>
            <a:endParaRPr lang="en-US" sz="1900" dirty="0" smtClean="0">
              <a:latin typeface="Arial" pitchFamily="34" charset="0"/>
              <a:cs typeface="Arial" pitchFamily="34" charset="0"/>
            </a:endParaRPr>
          </a:p>
          <a:p>
            <a:pPr marL="0">
              <a:spcBef>
                <a:spcPts val="0"/>
              </a:spcBef>
              <a:buNone/>
            </a:pPr>
            <a:endParaRPr lang="en-US" sz="2300" dirty="0" smtClean="0">
              <a:latin typeface="Arial" pitchFamily="34" charset="0"/>
              <a:cs typeface="Arial" pitchFamily="34" charset="0"/>
            </a:endParaRPr>
          </a:p>
          <a:p>
            <a:pPr marL="0">
              <a:spcBef>
                <a:spcPts val="0"/>
              </a:spcBef>
            </a:pPr>
            <a:r>
              <a:rPr lang="en-US" sz="4400" dirty="0" smtClean="0">
                <a:latin typeface="Arial" pitchFamily="34" charset="0"/>
                <a:cs typeface="Arial" pitchFamily="34" charset="0"/>
              </a:rPr>
              <a:t>The claimant is under severe financial hardship.</a:t>
            </a:r>
          </a:p>
          <a:p>
            <a:pPr marL="0">
              <a:spcBef>
                <a:spcPts val="0"/>
              </a:spcBef>
              <a:buNone/>
            </a:pPr>
            <a:endParaRPr lang="en-US" sz="2000" dirty="0" smtClean="0">
              <a:latin typeface="Arial" pitchFamily="34" charset="0"/>
              <a:cs typeface="Arial" pitchFamily="34" charset="0"/>
            </a:endParaRPr>
          </a:p>
          <a:p>
            <a:pPr marL="0">
              <a:spcBef>
                <a:spcPts val="0"/>
              </a:spcBef>
              <a:buNone/>
            </a:pPr>
            <a:endParaRPr lang="en-US" sz="2300" dirty="0" smtClean="0">
              <a:latin typeface="Arial" pitchFamily="34" charset="0"/>
              <a:cs typeface="Arial" pitchFamily="34" charset="0"/>
            </a:endParaRPr>
          </a:p>
          <a:p>
            <a:pPr marL="0">
              <a:spcBef>
                <a:spcPts val="0"/>
              </a:spcBef>
            </a:pPr>
            <a:r>
              <a:rPr lang="en-US" sz="4400" dirty="0" smtClean="0">
                <a:latin typeface="Arial" pitchFamily="34" charset="0"/>
                <a:cs typeface="Arial" pitchFamily="34" charset="0"/>
              </a:rPr>
              <a:t>The claimant is of an advanced age (75 years or older).</a:t>
            </a:r>
          </a:p>
          <a:p>
            <a:pPr marL="0">
              <a:spcBef>
                <a:spcPts val="0"/>
              </a:spcBef>
              <a:buNone/>
            </a:pPr>
            <a:endParaRPr lang="en-US" sz="2000" dirty="0" smtClean="0">
              <a:latin typeface="Arial" pitchFamily="34" charset="0"/>
              <a:cs typeface="Arial" pitchFamily="34" charset="0"/>
            </a:endParaRPr>
          </a:p>
          <a:p>
            <a:pPr marL="0">
              <a:spcBef>
                <a:spcPts val="0"/>
              </a:spcBef>
              <a:buNone/>
            </a:pPr>
            <a:endParaRPr lang="en-US" sz="2300" dirty="0" smtClean="0">
              <a:latin typeface="Arial" pitchFamily="34" charset="0"/>
              <a:cs typeface="Arial" pitchFamily="34" charset="0"/>
            </a:endParaRPr>
          </a:p>
          <a:p>
            <a:pPr marL="0">
              <a:spcBef>
                <a:spcPts val="0"/>
              </a:spcBef>
            </a:pPr>
            <a:r>
              <a:rPr lang="en-US" sz="4400" dirty="0" smtClean="0">
                <a:latin typeface="Arial" pitchFamily="34" charset="0"/>
                <a:cs typeface="Arial" pitchFamily="34" charset="0"/>
              </a:rPr>
              <a:t>There is other sufficient cause, to include administrative error that has resulted in a significant delay in docketing the case.</a:t>
            </a:r>
          </a:p>
          <a:p>
            <a:pPr marL="0">
              <a:spcBef>
                <a:spcPts val="0"/>
              </a:spcBef>
              <a:buNone/>
            </a:pPr>
            <a:endParaRPr lang="en-US" sz="4400" dirty="0" smtClean="0">
              <a:latin typeface="Arial" pitchFamily="34" charset="0"/>
              <a:cs typeface="Arial" pitchFamily="34" charset="0"/>
            </a:endParaRPr>
          </a:p>
          <a:p>
            <a:pPr marL="0">
              <a:spcBef>
                <a:spcPts val="0"/>
              </a:spcBef>
              <a:buNone/>
            </a:pPr>
            <a:endParaRPr lang="en-US" sz="4400" dirty="0" smtClean="0">
              <a:latin typeface="Arial" pitchFamily="34" charset="0"/>
              <a:cs typeface="Arial" pitchFamily="34" charset="0"/>
            </a:endParaRPr>
          </a:p>
          <a:p>
            <a:pPr marL="0">
              <a:spcBef>
                <a:spcPts val="0"/>
              </a:spcBef>
              <a:buNone/>
            </a:pPr>
            <a:r>
              <a:rPr lang="en-US" sz="4400" dirty="0" smtClean="0">
                <a:latin typeface="Arial" pitchFamily="34" charset="0"/>
                <a:cs typeface="Arial" pitchFamily="34" charset="0"/>
              </a:rPr>
              <a:t>See 38 CFR 20.900 for guidance in motion filing.</a:t>
            </a:r>
            <a:r>
              <a:rPr lang="en-US" sz="3400" dirty="0" smtClean="0">
                <a:latin typeface="Arial" pitchFamily="34" charset="0"/>
                <a:cs typeface="Arial" pitchFamily="34" charset="0"/>
              </a:rPr>
              <a:t>	</a:t>
            </a:r>
            <a:endParaRPr lang="en-US" sz="3400" b="1" dirty="0" smtClean="0">
              <a:latin typeface="Arial" pitchFamily="34" charset="0"/>
              <a:cs typeface="Arial" pitchFamily="34" charset="0"/>
            </a:endParaRPr>
          </a:p>
        </p:txBody>
      </p:sp>
      <p:sp>
        <p:nvSpPr>
          <p:cNvPr id="5" name="Slide Number Placeholder 5"/>
          <p:cNvSpPr>
            <a:spLocks noGrp="1"/>
          </p:cNvSpPr>
          <p:nvPr>
            <p:ph type="sldNum" sz="quarter" idx="12"/>
          </p:nvPr>
        </p:nvSpPr>
        <p:spPr/>
        <p:txBody>
          <a:bodyPr/>
          <a:lstStyle/>
          <a:p>
            <a:pPr>
              <a:defRPr/>
            </a:pPr>
            <a:fld id="{ACAC3FB7-B9EF-4856-8FB1-03F924B8FE8C}" type="slidenum">
              <a:rPr lang="en-US"/>
              <a:pPr>
                <a:defRPr/>
              </a:pPr>
              <a:t>28</a:t>
            </a:fld>
            <a:endParaRPr lang="en-US"/>
          </a:p>
        </p:txBody>
      </p:sp>
      <p:sp>
        <p:nvSpPr>
          <p:cNvPr id="11269" name="Text Box 5"/>
          <p:cNvSpPr txBox="1">
            <a:spLocks noChangeArrowheads="1"/>
          </p:cNvSpPr>
          <p:nvPr/>
        </p:nvSpPr>
        <p:spPr bwMode="auto">
          <a:xfrm>
            <a:off x="5546725" y="6361113"/>
            <a:ext cx="184731" cy="369332"/>
          </a:xfrm>
          <a:prstGeom prst="rect">
            <a:avLst/>
          </a:prstGeom>
          <a:noFill/>
          <a:ln w="9525">
            <a:noFill/>
            <a:miter lim="800000"/>
            <a:headEnd/>
            <a:tailEnd/>
          </a:ln>
        </p:spPr>
        <p:txBody>
          <a:bodyPr wrap="none">
            <a:spAutoFit/>
          </a:bodyPr>
          <a:lstStyle/>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268">
                                            <p:txEl>
                                              <p:pRg st="2" end="2"/>
                                            </p:txEl>
                                          </p:spTgt>
                                        </p:tgtEl>
                                        <p:attrNameLst>
                                          <p:attrName>style.visibility</p:attrName>
                                        </p:attrNameLst>
                                      </p:cBhvr>
                                      <p:to>
                                        <p:strVal val="visible"/>
                                      </p:to>
                                    </p:set>
                                    <p:animEffect transition="in" filter="blinds(horizontal)">
                                      <p:cBhvr>
                                        <p:cTn id="7" dur="500"/>
                                        <p:tgtEl>
                                          <p:spTgt spid="11268">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268">
                                            <p:txEl>
                                              <p:pRg st="5" end="5"/>
                                            </p:txEl>
                                          </p:spTgt>
                                        </p:tgtEl>
                                        <p:attrNameLst>
                                          <p:attrName>style.visibility</p:attrName>
                                        </p:attrNameLst>
                                      </p:cBhvr>
                                      <p:to>
                                        <p:strVal val="visible"/>
                                      </p:to>
                                    </p:set>
                                    <p:animEffect transition="in" filter="blinds(horizontal)">
                                      <p:cBhvr>
                                        <p:cTn id="12" dur="500"/>
                                        <p:tgtEl>
                                          <p:spTgt spid="11268">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268">
                                            <p:txEl>
                                              <p:pRg st="8" end="8"/>
                                            </p:txEl>
                                          </p:spTgt>
                                        </p:tgtEl>
                                        <p:attrNameLst>
                                          <p:attrName>style.visibility</p:attrName>
                                        </p:attrNameLst>
                                      </p:cBhvr>
                                      <p:to>
                                        <p:strVal val="visible"/>
                                      </p:to>
                                    </p:set>
                                    <p:animEffect transition="in" filter="blinds(horizontal)">
                                      <p:cBhvr>
                                        <p:cTn id="17" dur="500"/>
                                        <p:tgtEl>
                                          <p:spTgt spid="11268">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1268">
                                            <p:txEl>
                                              <p:pRg st="11" end="11"/>
                                            </p:txEl>
                                          </p:spTgt>
                                        </p:tgtEl>
                                        <p:attrNameLst>
                                          <p:attrName>style.visibility</p:attrName>
                                        </p:attrNameLst>
                                      </p:cBhvr>
                                      <p:to>
                                        <p:strVal val="visible"/>
                                      </p:to>
                                    </p:set>
                                    <p:animEffect transition="in" filter="blinds(horizontal)">
                                      <p:cBhvr>
                                        <p:cTn id="22" dur="500"/>
                                        <p:tgtEl>
                                          <p:spTgt spid="11268">
                                            <p:txEl>
                                              <p:pRg st="11" end="1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1268">
                                            <p:txEl>
                                              <p:pRg st="14" end="14"/>
                                            </p:txEl>
                                          </p:spTgt>
                                        </p:tgtEl>
                                        <p:attrNameLst>
                                          <p:attrName>style.visibility</p:attrName>
                                        </p:attrNameLst>
                                      </p:cBhvr>
                                      <p:to>
                                        <p:strVal val="visible"/>
                                      </p:to>
                                    </p:set>
                                    <p:animEffect transition="in" filter="blinds(horizontal)">
                                      <p:cBhvr>
                                        <p:cTn id="27" dur="500"/>
                                        <p:tgtEl>
                                          <p:spTgt spid="11268">
                                            <p:txEl>
                                              <p:pRg st="14" end="1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1268">
                                            <p:txEl>
                                              <p:pRg st="17" end="17"/>
                                            </p:txEl>
                                          </p:spTgt>
                                        </p:tgtEl>
                                        <p:attrNameLst>
                                          <p:attrName>style.visibility</p:attrName>
                                        </p:attrNameLst>
                                      </p:cBhvr>
                                      <p:to>
                                        <p:strVal val="visible"/>
                                      </p:to>
                                    </p:set>
                                    <p:animEffect transition="in" filter="blinds(horizontal)">
                                      <p:cBhvr>
                                        <p:cTn id="32" dur="500"/>
                                        <p:tgtEl>
                                          <p:spTgt spid="11268">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Title 1"/>
          <p:cNvSpPr>
            <a:spLocks noGrp="1"/>
          </p:cNvSpPr>
          <p:nvPr>
            <p:ph type="title"/>
          </p:nvPr>
        </p:nvSpPr>
        <p:spPr/>
        <p:txBody>
          <a:bodyPr/>
          <a:lstStyle/>
          <a:p>
            <a:pPr eaLnBrk="1" hangingPunct="1"/>
            <a:r>
              <a:rPr lang="en-US" smtClean="0"/>
              <a:t> </a:t>
            </a:r>
          </a:p>
        </p:txBody>
      </p:sp>
      <p:sp>
        <p:nvSpPr>
          <p:cNvPr id="32772" name="Content Placeholder 2"/>
          <p:cNvSpPr>
            <a:spLocks noGrp="1"/>
          </p:cNvSpPr>
          <p:nvPr>
            <p:ph idx="1"/>
          </p:nvPr>
        </p:nvSpPr>
        <p:spPr>
          <a:xfrm>
            <a:off x="457200" y="533400"/>
            <a:ext cx="8229600" cy="5943600"/>
          </a:xfrm>
        </p:spPr>
        <p:txBody>
          <a:bodyPr>
            <a:normAutofit fontScale="47500" lnSpcReduction="20000"/>
          </a:bodyPr>
          <a:lstStyle/>
          <a:p>
            <a:pPr marL="609600" indent="-609600" algn="ctr" eaLnBrk="1" hangingPunct="1">
              <a:buNone/>
            </a:pPr>
            <a:r>
              <a:rPr lang="en-US" sz="6400" b="1" dirty="0" smtClean="0">
                <a:latin typeface="Arial" pitchFamily="34" charset="0"/>
                <a:cs typeface="Arial" pitchFamily="34" charset="0"/>
              </a:rPr>
              <a:t>Substitution Cases at the Board</a:t>
            </a:r>
          </a:p>
          <a:p>
            <a:pPr marL="609600" indent="-609600" eaLnBrk="1" hangingPunct="1">
              <a:buNone/>
            </a:pPr>
            <a:endParaRPr lang="en-US" b="1" dirty="0" smtClean="0"/>
          </a:p>
          <a:p>
            <a:pPr marL="0">
              <a:spcBef>
                <a:spcPts val="0"/>
              </a:spcBef>
              <a:buNone/>
            </a:pPr>
            <a:r>
              <a:rPr lang="en-US" sz="5100" dirty="0" smtClean="0">
                <a:latin typeface="Arial" pitchFamily="34" charset="0"/>
                <a:cs typeface="Arial" pitchFamily="34" charset="0"/>
              </a:rPr>
              <a:t>When a claimant dies on or after October 10, 2008, an eligible survivor must file a request within one year to be “substituted” as the claimant for purpose of processing the claim to completion.  VA Form 534 meets that requirement.</a:t>
            </a:r>
          </a:p>
          <a:p>
            <a:pPr marL="0">
              <a:spcBef>
                <a:spcPts val="0"/>
              </a:spcBef>
              <a:buNone/>
            </a:pPr>
            <a:endParaRPr lang="en-US" sz="4400" dirty="0" smtClean="0">
              <a:latin typeface="Arial" pitchFamily="34" charset="0"/>
              <a:cs typeface="Arial" pitchFamily="34" charset="0"/>
            </a:endParaRPr>
          </a:p>
          <a:p>
            <a:pPr marL="0">
              <a:spcBef>
                <a:spcPts val="0"/>
              </a:spcBef>
              <a:buNone/>
            </a:pPr>
            <a:r>
              <a:rPr lang="en-US" sz="5100" dirty="0" smtClean="0">
                <a:latin typeface="Arial" pitchFamily="34" charset="0"/>
                <a:cs typeface="Arial" pitchFamily="34" charset="0"/>
              </a:rPr>
              <a:t>Substitution means </a:t>
            </a:r>
            <a:r>
              <a:rPr lang="en-US" sz="5100" u="sng" dirty="0" smtClean="0">
                <a:latin typeface="Arial" pitchFamily="34" charset="0"/>
                <a:cs typeface="Arial" pitchFamily="34" charset="0"/>
              </a:rPr>
              <a:t>new</a:t>
            </a:r>
            <a:r>
              <a:rPr lang="en-US" sz="5100" dirty="0" smtClean="0">
                <a:latin typeface="Arial" pitchFamily="34" charset="0"/>
                <a:cs typeface="Arial" pitchFamily="34" charset="0"/>
              </a:rPr>
              <a:t> additional information can be submitted for the appeal, unlike the old law where only the “evidence of record” was used to decide the appeal.</a:t>
            </a:r>
          </a:p>
          <a:p>
            <a:pPr marL="0">
              <a:spcBef>
                <a:spcPts val="0"/>
              </a:spcBef>
              <a:buNone/>
            </a:pPr>
            <a:endParaRPr lang="en-US" sz="4400" dirty="0" smtClean="0">
              <a:latin typeface="Arial" pitchFamily="34" charset="0"/>
              <a:cs typeface="Arial" pitchFamily="34" charset="0"/>
            </a:endParaRPr>
          </a:p>
          <a:p>
            <a:pPr marL="0">
              <a:spcBef>
                <a:spcPts val="0"/>
              </a:spcBef>
              <a:buNone/>
            </a:pPr>
            <a:r>
              <a:rPr lang="en-US" sz="5100" dirty="0" smtClean="0">
                <a:latin typeface="Arial" pitchFamily="34" charset="0"/>
                <a:cs typeface="Arial" pitchFamily="34" charset="0"/>
              </a:rPr>
              <a:t>The Board does not have jurisdiction to make the substitution decision.  The appeal will be dismissed and returned to the regional office.</a:t>
            </a:r>
          </a:p>
          <a:p>
            <a:pPr marL="0">
              <a:spcBef>
                <a:spcPts val="0"/>
              </a:spcBef>
              <a:buNone/>
            </a:pPr>
            <a:endParaRPr lang="en-US" sz="4400" dirty="0" smtClean="0">
              <a:latin typeface="Arial" pitchFamily="34" charset="0"/>
              <a:cs typeface="Arial" pitchFamily="34" charset="0"/>
            </a:endParaRPr>
          </a:p>
          <a:p>
            <a:pPr marL="0">
              <a:spcBef>
                <a:spcPts val="0"/>
              </a:spcBef>
              <a:buNone/>
            </a:pPr>
            <a:r>
              <a:rPr lang="en-US" sz="5100" dirty="0" smtClean="0">
                <a:latin typeface="Arial" pitchFamily="34" charset="0"/>
                <a:cs typeface="Arial" pitchFamily="34" charset="0"/>
              </a:rPr>
              <a:t>Once the substitution decision has been granted, the appeal will be returned to BVA and keep the </a:t>
            </a:r>
            <a:r>
              <a:rPr lang="en-US" sz="5100" u="sng" dirty="0" smtClean="0">
                <a:latin typeface="Arial" pitchFamily="34" charset="0"/>
                <a:cs typeface="Arial" pitchFamily="34" charset="0"/>
              </a:rPr>
              <a:t>SAME</a:t>
            </a:r>
            <a:r>
              <a:rPr lang="en-US" sz="5100" dirty="0" smtClean="0">
                <a:latin typeface="Arial" pitchFamily="34" charset="0"/>
                <a:cs typeface="Arial" pitchFamily="34" charset="0"/>
              </a:rPr>
              <a:t> docket number.</a:t>
            </a:r>
          </a:p>
          <a:p>
            <a:pPr marL="0">
              <a:spcBef>
                <a:spcPts val="0"/>
              </a:spcBef>
              <a:buNone/>
            </a:pPr>
            <a:endParaRPr lang="en-US" sz="4400" b="1" dirty="0" smtClean="0">
              <a:latin typeface="Arial" pitchFamily="34" charset="0"/>
              <a:cs typeface="Arial" pitchFamily="34" charset="0"/>
            </a:endParaRPr>
          </a:p>
          <a:p>
            <a:pPr marL="0">
              <a:spcBef>
                <a:spcPts val="0"/>
              </a:spcBef>
              <a:buNone/>
            </a:pPr>
            <a:r>
              <a:rPr lang="en-US" sz="5100" dirty="0" smtClean="0">
                <a:latin typeface="Arial" pitchFamily="34" charset="0"/>
                <a:cs typeface="Arial" pitchFamily="34" charset="0"/>
              </a:rPr>
              <a:t>VBA Fast Letter 10-30</a:t>
            </a:r>
          </a:p>
        </p:txBody>
      </p:sp>
      <p:sp>
        <p:nvSpPr>
          <p:cNvPr id="4" name="Slide Number Placeholder 5"/>
          <p:cNvSpPr>
            <a:spLocks noGrp="1"/>
          </p:cNvSpPr>
          <p:nvPr>
            <p:ph type="sldNum" sz="quarter" idx="12"/>
          </p:nvPr>
        </p:nvSpPr>
        <p:spPr/>
        <p:txBody>
          <a:bodyPr/>
          <a:lstStyle/>
          <a:p>
            <a:pPr>
              <a:defRPr/>
            </a:pPr>
            <a:fld id="{E4459050-EC06-47DE-8828-CFB8E25F4928}" type="slidenum">
              <a:rPr lang="en-US"/>
              <a:pPr>
                <a:defRPr/>
              </a:pPr>
              <a:t>29</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2772">
                                            <p:txEl>
                                              <p:pRg st="2" end="2"/>
                                            </p:txEl>
                                          </p:spTgt>
                                        </p:tgtEl>
                                        <p:attrNameLst>
                                          <p:attrName>style.visibility</p:attrName>
                                        </p:attrNameLst>
                                      </p:cBhvr>
                                      <p:to>
                                        <p:strVal val="visible"/>
                                      </p:to>
                                    </p:set>
                                    <p:animEffect transition="in" filter="blinds(horizontal)">
                                      <p:cBhvr>
                                        <p:cTn id="7" dur="500"/>
                                        <p:tgtEl>
                                          <p:spTgt spid="3277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2772">
                                            <p:txEl>
                                              <p:pRg st="4" end="4"/>
                                            </p:txEl>
                                          </p:spTgt>
                                        </p:tgtEl>
                                        <p:attrNameLst>
                                          <p:attrName>style.visibility</p:attrName>
                                        </p:attrNameLst>
                                      </p:cBhvr>
                                      <p:to>
                                        <p:strVal val="visible"/>
                                      </p:to>
                                    </p:set>
                                    <p:animEffect transition="in" filter="blinds(horizontal)">
                                      <p:cBhvr>
                                        <p:cTn id="12" dur="500"/>
                                        <p:tgtEl>
                                          <p:spTgt spid="3277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2772">
                                            <p:txEl>
                                              <p:pRg st="6" end="6"/>
                                            </p:txEl>
                                          </p:spTgt>
                                        </p:tgtEl>
                                        <p:attrNameLst>
                                          <p:attrName>style.visibility</p:attrName>
                                        </p:attrNameLst>
                                      </p:cBhvr>
                                      <p:to>
                                        <p:strVal val="visible"/>
                                      </p:to>
                                    </p:set>
                                    <p:animEffect transition="in" filter="blinds(horizontal)">
                                      <p:cBhvr>
                                        <p:cTn id="17" dur="500"/>
                                        <p:tgtEl>
                                          <p:spTgt spid="32772">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2772">
                                            <p:txEl>
                                              <p:pRg st="8" end="8"/>
                                            </p:txEl>
                                          </p:spTgt>
                                        </p:tgtEl>
                                        <p:attrNameLst>
                                          <p:attrName>style.visibility</p:attrName>
                                        </p:attrNameLst>
                                      </p:cBhvr>
                                      <p:to>
                                        <p:strVal val="visible"/>
                                      </p:to>
                                    </p:set>
                                    <p:animEffect transition="in" filter="blinds(horizontal)">
                                      <p:cBhvr>
                                        <p:cTn id="22" dur="500"/>
                                        <p:tgtEl>
                                          <p:spTgt spid="32772">
                                            <p:txEl>
                                              <p:pRg st="8" end="8"/>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2772">
                                            <p:txEl>
                                              <p:pRg st="10" end="10"/>
                                            </p:txEl>
                                          </p:spTgt>
                                        </p:tgtEl>
                                        <p:attrNameLst>
                                          <p:attrName>style.visibility</p:attrName>
                                        </p:attrNameLst>
                                      </p:cBhvr>
                                      <p:to>
                                        <p:strVal val="visible"/>
                                      </p:to>
                                    </p:set>
                                    <p:animEffect transition="in" filter="blinds(horizontal)">
                                      <p:cBhvr>
                                        <p:cTn id="25" dur="500"/>
                                        <p:tgtEl>
                                          <p:spTgt spid="3277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449763"/>
          </a:xfrm>
        </p:spPr>
        <p:txBody>
          <a:bodyPr>
            <a:normAutofit/>
          </a:bodyPr>
          <a:lstStyle/>
          <a:p>
            <a:pPr marL="0" indent="0" algn="ctr">
              <a:buNone/>
            </a:pPr>
            <a:r>
              <a:rPr lang="en-US" sz="5400" dirty="0" smtClean="0">
                <a:latin typeface="Times New Roman" pitchFamily="18" charset="0"/>
                <a:cs typeface="Times New Roman" pitchFamily="18" charset="0"/>
              </a:rPr>
              <a:t>The words most feared:</a:t>
            </a:r>
          </a:p>
          <a:p>
            <a:pPr marL="0" indent="0" algn="ctr">
              <a:buNone/>
            </a:pPr>
            <a:endParaRPr lang="en-US" sz="5400" dirty="0" smtClean="0">
              <a:latin typeface="Times New Roman" pitchFamily="18" charset="0"/>
              <a:cs typeface="Times New Roman" pitchFamily="18" charset="0"/>
            </a:endParaRPr>
          </a:p>
          <a:p>
            <a:pPr marL="0" indent="0" algn="ctr">
              <a:buNone/>
            </a:pPr>
            <a:r>
              <a:rPr lang="en-US" sz="5400" dirty="0" smtClean="0">
                <a:latin typeface="Times New Roman" pitchFamily="18" charset="0"/>
                <a:cs typeface="Times New Roman" pitchFamily="18" charset="0"/>
              </a:rPr>
              <a:t>“I want to appeal!”</a:t>
            </a:r>
            <a:endParaRPr lang="en-US" sz="5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D04EC4E2-8FBD-48CC-A6D1-7D28BE6B647B}" type="slidenum">
              <a:rPr lang="en-US" smtClean="0"/>
              <a:pPr>
                <a:defRPr/>
              </a:pPr>
              <a:t>3</a:t>
            </a:fld>
            <a:endParaRPr lang="en-US"/>
          </a:p>
        </p:txBody>
      </p:sp>
    </p:spTree>
    <p:extLst>
      <p:ext uri="{BB962C8B-B14F-4D97-AF65-F5344CB8AC3E}">
        <p14:creationId xmlns:p14="http://schemas.microsoft.com/office/powerpoint/2010/main" val="29319615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itle 1"/>
          <p:cNvSpPr>
            <a:spLocks noGrp="1"/>
          </p:cNvSpPr>
          <p:nvPr>
            <p:ph type="title"/>
          </p:nvPr>
        </p:nvSpPr>
        <p:spPr/>
        <p:txBody>
          <a:bodyPr/>
          <a:lstStyle/>
          <a:p>
            <a:pPr eaLnBrk="1" hangingPunct="1"/>
            <a:r>
              <a:rPr lang="en-US" smtClean="0"/>
              <a:t> </a:t>
            </a:r>
          </a:p>
        </p:txBody>
      </p:sp>
      <p:sp>
        <p:nvSpPr>
          <p:cNvPr id="11268" name="Content Placeholder 2"/>
          <p:cNvSpPr>
            <a:spLocks noGrp="1"/>
          </p:cNvSpPr>
          <p:nvPr>
            <p:ph idx="1"/>
          </p:nvPr>
        </p:nvSpPr>
        <p:spPr>
          <a:xfrm>
            <a:off x="457200" y="152400"/>
            <a:ext cx="8229600" cy="5973763"/>
          </a:xfrm>
        </p:spPr>
        <p:txBody>
          <a:bodyPr>
            <a:normAutofit lnSpcReduction="10000"/>
          </a:bodyPr>
          <a:lstStyle/>
          <a:p>
            <a:pPr algn="ctr" eaLnBrk="1" hangingPunct="1">
              <a:buNone/>
            </a:pPr>
            <a:r>
              <a:rPr lang="en-US" sz="4000" b="1" dirty="0" smtClean="0">
                <a:latin typeface="Arial" pitchFamily="34" charset="0"/>
                <a:cs typeface="Arial" pitchFamily="34" charset="0"/>
              </a:rPr>
              <a:t>BVA Decisions</a:t>
            </a:r>
          </a:p>
          <a:p>
            <a:pPr algn="ctr" eaLnBrk="1" hangingPunct="1">
              <a:buNone/>
            </a:pPr>
            <a:endParaRPr lang="en-US" sz="1400" b="1" dirty="0" smtClean="0"/>
          </a:p>
          <a:p>
            <a:pPr>
              <a:spcBef>
                <a:spcPct val="50000"/>
              </a:spcBef>
              <a:buNone/>
            </a:pPr>
            <a:r>
              <a:rPr lang="en-US" sz="2400" dirty="0" smtClean="0"/>
              <a:t>	</a:t>
            </a:r>
            <a:r>
              <a:rPr lang="en-US" sz="2400" b="1" dirty="0" smtClean="0">
                <a:latin typeface="Arial" pitchFamily="34" charset="0"/>
                <a:cs typeface="Arial" pitchFamily="34" charset="0"/>
              </a:rPr>
              <a:t>When a BVA Judge decides the case, he/she can do several things:</a:t>
            </a:r>
          </a:p>
          <a:p>
            <a:pPr>
              <a:spcBef>
                <a:spcPct val="50000"/>
              </a:spcBef>
              <a:buNone/>
            </a:pPr>
            <a:r>
              <a:rPr lang="en-US" sz="2400" dirty="0" smtClean="0">
                <a:latin typeface="Arial" pitchFamily="34" charset="0"/>
                <a:cs typeface="Arial" pitchFamily="34" charset="0"/>
              </a:rPr>
              <a:t>		Grant the issue(s).</a:t>
            </a:r>
          </a:p>
          <a:p>
            <a:pPr>
              <a:spcBef>
                <a:spcPct val="50000"/>
              </a:spcBef>
              <a:buNone/>
            </a:pPr>
            <a:r>
              <a:rPr lang="en-US" sz="2400" dirty="0" smtClean="0">
                <a:latin typeface="Arial" pitchFamily="34" charset="0"/>
                <a:cs typeface="Arial" pitchFamily="34" charset="0"/>
              </a:rPr>
              <a:t>		Deny the issue(s).</a:t>
            </a:r>
          </a:p>
          <a:p>
            <a:pPr>
              <a:spcBef>
                <a:spcPct val="50000"/>
              </a:spcBef>
              <a:buNone/>
            </a:pPr>
            <a:r>
              <a:rPr lang="en-US" sz="2400" dirty="0" smtClean="0">
                <a:latin typeface="Arial" pitchFamily="34" charset="0"/>
                <a:cs typeface="Arial" pitchFamily="34" charset="0"/>
              </a:rPr>
              <a:t>		Remand the issue(s).</a:t>
            </a:r>
          </a:p>
          <a:p>
            <a:pPr>
              <a:spcBef>
                <a:spcPct val="50000"/>
              </a:spcBef>
              <a:buNone/>
            </a:pPr>
            <a:r>
              <a:rPr lang="en-US" sz="2400" dirty="0" smtClean="0">
                <a:latin typeface="Arial" pitchFamily="34" charset="0"/>
                <a:cs typeface="Arial" pitchFamily="34" charset="0"/>
              </a:rPr>
              <a:t>	</a:t>
            </a:r>
            <a:r>
              <a:rPr lang="en-US" sz="2400" b="1" dirty="0" smtClean="0">
                <a:latin typeface="Arial" pitchFamily="34" charset="0"/>
                <a:cs typeface="Arial" pitchFamily="34" charset="0"/>
              </a:rPr>
              <a:t>The decision may include all three.  </a:t>
            </a:r>
          </a:p>
          <a:p>
            <a:pPr>
              <a:spcBef>
                <a:spcPct val="50000"/>
              </a:spcBef>
              <a:buNone/>
            </a:pPr>
            <a:r>
              <a:rPr lang="en-US" sz="2400" dirty="0" smtClean="0">
                <a:latin typeface="Arial" pitchFamily="34" charset="0"/>
                <a:cs typeface="Arial" pitchFamily="34" charset="0"/>
              </a:rPr>
              <a:t>	The Board will send the appellant and the VSO a copy of the decision.  If the issue is granted or denied, the Board’s decision is final and will include appeal rights to the </a:t>
            </a:r>
            <a:r>
              <a:rPr lang="en-US" sz="2400" b="1" dirty="0" smtClean="0">
                <a:latin typeface="Arial" pitchFamily="34" charset="0"/>
                <a:cs typeface="Arial" pitchFamily="34" charset="0"/>
              </a:rPr>
              <a:t>Court of Appeals for Veterans Claims (CAVC)</a:t>
            </a:r>
            <a:r>
              <a:rPr lang="en-US" sz="2400" dirty="0" smtClean="0">
                <a:latin typeface="Arial" pitchFamily="34" charset="0"/>
                <a:cs typeface="Arial" pitchFamily="34" charset="0"/>
              </a:rPr>
              <a:t> on the denied issues.  Any issue that is remanded is not a final decision.</a:t>
            </a:r>
          </a:p>
          <a:p>
            <a:pPr eaLnBrk="1" hangingPunct="1">
              <a:buNone/>
            </a:pPr>
            <a:endParaRPr lang="en-US" sz="2400" b="1" dirty="0" smtClean="0"/>
          </a:p>
        </p:txBody>
      </p:sp>
      <p:sp>
        <p:nvSpPr>
          <p:cNvPr id="5" name="Slide Number Placeholder 5"/>
          <p:cNvSpPr>
            <a:spLocks noGrp="1"/>
          </p:cNvSpPr>
          <p:nvPr>
            <p:ph type="sldNum" sz="quarter" idx="12"/>
          </p:nvPr>
        </p:nvSpPr>
        <p:spPr/>
        <p:txBody>
          <a:bodyPr/>
          <a:lstStyle/>
          <a:p>
            <a:pPr>
              <a:defRPr/>
            </a:pPr>
            <a:fld id="{ACAC3FB7-B9EF-4856-8FB1-03F924B8FE8C}" type="slidenum">
              <a:rPr lang="en-US"/>
              <a:pPr>
                <a:defRPr/>
              </a:pPr>
              <a:t>30</a:t>
            </a:fld>
            <a:endParaRPr lang="en-US"/>
          </a:p>
        </p:txBody>
      </p:sp>
      <p:sp>
        <p:nvSpPr>
          <p:cNvPr id="11269" name="Text Box 5"/>
          <p:cNvSpPr txBox="1">
            <a:spLocks noChangeArrowheads="1"/>
          </p:cNvSpPr>
          <p:nvPr/>
        </p:nvSpPr>
        <p:spPr bwMode="auto">
          <a:xfrm>
            <a:off x="5546725" y="6361113"/>
            <a:ext cx="184731" cy="369332"/>
          </a:xfrm>
          <a:prstGeom prst="rect">
            <a:avLst/>
          </a:prstGeom>
          <a:noFill/>
          <a:ln w="9525">
            <a:noFill/>
            <a:miter lim="800000"/>
            <a:headEnd/>
            <a:tailEnd/>
          </a:ln>
        </p:spPr>
        <p:txBody>
          <a:bodyPr wrap="none">
            <a:spAutoFit/>
          </a:bodyPr>
          <a:lstStyle/>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268">
                                            <p:txEl>
                                              <p:pRg st="3" end="3"/>
                                            </p:txEl>
                                          </p:spTgt>
                                        </p:tgtEl>
                                        <p:attrNameLst>
                                          <p:attrName>style.visibility</p:attrName>
                                        </p:attrNameLst>
                                      </p:cBhvr>
                                      <p:to>
                                        <p:strVal val="visible"/>
                                      </p:to>
                                    </p:set>
                                    <p:animEffect transition="in" filter="blinds(horizontal)">
                                      <p:cBhvr>
                                        <p:cTn id="7" dur="500"/>
                                        <p:tgtEl>
                                          <p:spTgt spid="11268">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268">
                                            <p:txEl>
                                              <p:pRg st="4" end="4"/>
                                            </p:txEl>
                                          </p:spTgt>
                                        </p:tgtEl>
                                        <p:attrNameLst>
                                          <p:attrName>style.visibility</p:attrName>
                                        </p:attrNameLst>
                                      </p:cBhvr>
                                      <p:to>
                                        <p:strVal val="visible"/>
                                      </p:to>
                                    </p:set>
                                    <p:animEffect transition="in" filter="blinds(horizontal)">
                                      <p:cBhvr>
                                        <p:cTn id="12" dur="500"/>
                                        <p:tgtEl>
                                          <p:spTgt spid="11268">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268">
                                            <p:txEl>
                                              <p:pRg st="5" end="5"/>
                                            </p:txEl>
                                          </p:spTgt>
                                        </p:tgtEl>
                                        <p:attrNameLst>
                                          <p:attrName>style.visibility</p:attrName>
                                        </p:attrNameLst>
                                      </p:cBhvr>
                                      <p:to>
                                        <p:strVal val="visible"/>
                                      </p:to>
                                    </p:set>
                                    <p:animEffect transition="in" filter="blinds(horizontal)">
                                      <p:cBhvr>
                                        <p:cTn id="17" dur="500"/>
                                        <p:tgtEl>
                                          <p:spTgt spid="11268">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1268">
                                            <p:txEl>
                                              <p:pRg st="6" end="6"/>
                                            </p:txEl>
                                          </p:spTgt>
                                        </p:tgtEl>
                                        <p:attrNameLst>
                                          <p:attrName>style.visibility</p:attrName>
                                        </p:attrNameLst>
                                      </p:cBhvr>
                                      <p:to>
                                        <p:strVal val="visible"/>
                                      </p:to>
                                    </p:set>
                                    <p:animEffect transition="in" filter="blinds(horizontal)">
                                      <p:cBhvr>
                                        <p:cTn id="22" dur="500"/>
                                        <p:tgtEl>
                                          <p:spTgt spid="11268">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1268">
                                            <p:txEl>
                                              <p:pRg st="7" end="7"/>
                                            </p:txEl>
                                          </p:spTgt>
                                        </p:tgtEl>
                                        <p:attrNameLst>
                                          <p:attrName>style.visibility</p:attrName>
                                        </p:attrNameLst>
                                      </p:cBhvr>
                                      <p:to>
                                        <p:strVal val="visible"/>
                                      </p:to>
                                    </p:set>
                                    <p:animEffect transition="in" filter="blinds(horizontal)">
                                      <p:cBhvr>
                                        <p:cTn id="27" dur="500"/>
                                        <p:tgtEl>
                                          <p:spTgt spid="1126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itle 1"/>
          <p:cNvSpPr>
            <a:spLocks noGrp="1"/>
          </p:cNvSpPr>
          <p:nvPr>
            <p:ph type="title"/>
          </p:nvPr>
        </p:nvSpPr>
        <p:spPr/>
        <p:txBody>
          <a:bodyPr/>
          <a:lstStyle/>
          <a:p>
            <a:pPr eaLnBrk="1" hangingPunct="1"/>
            <a:r>
              <a:rPr lang="en-US" smtClean="0"/>
              <a:t> </a:t>
            </a:r>
          </a:p>
        </p:txBody>
      </p:sp>
      <p:sp>
        <p:nvSpPr>
          <p:cNvPr id="11268" name="Content Placeholder 2"/>
          <p:cNvSpPr>
            <a:spLocks noGrp="1"/>
          </p:cNvSpPr>
          <p:nvPr>
            <p:ph idx="1"/>
          </p:nvPr>
        </p:nvSpPr>
        <p:spPr>
          <a:xfrm>
            <a:off x="457200" y="228600"/>
            <a:ext cx="8229600" cy="6324600"/>
          </a:xfrm>
        </p:spPr>
        <p:txBody>
          <a:bodyPr>
            <a:normAutofit fontScale="92500" lnSpcReduction="20000"/>
          </a:bodyPr>
          <a:lstStyle/>
          <a:p>
            <a:pPr algn="ctr" eaLnBrk="1" hangingPunct="1">
              <a:buNone/>
            </a:pPr>
            <a:r>
              <a:rPr lang="en-US" sz="4000" b="1" dirty="0" smtClean="0">
                <a:latin typeface="Arial" pitchFamily="34" charset="0"/>
                <a:cs typeface="Arial" pitchFamily="34" charset="0"/>
              </a:rPr>
              <a:t>REMANDS</a:t>
            </a:r>
          </a:p>
          <a:p>
            <a:pPr algn="ctr" eaLnBrk="1" hangingPunct="1">
              <a:buNone/>
            </a:pPr>
            <a:endParaRPr lang="en-US" sz="1400" b="1" dirty="0" smtClean="0"/>
          </a:p>
          <a:p>
            <a:pPr marL="0">
              <a:spcBef>
                <a:spcPts val="0"/>
              </a:spcBef>
              <a:buNone/>
            </a:pPr>
            <a:r>
              <a:rPr lang="en-US" sz="2600" dirty="0" smtClean="0">
                <a:latin typeface="Arial" pitchFamily="34" charset="0"/>
                <a:cs typeface="Arial" pitchFamily="34" charset="0"/>
              </a:rPr>
              <a:t>If the Board finds that it does not have enough information to make a decision on a specific issue, the Remand Decision will instruct the regional office or the Appeals Management Center (AMC) what it needs to make a decision.</a:t>
            </a:r>
          </a:p>
          <a:p>
            <a:pPr marL="0">
              <a:spcBef>
                <a:spcPts val="0"/>
              </a:spcBef>
              <a:buNone/>
            </a:pPr>
            <a:endParaRPr lang="en-US" sz="2600" dirty="0" smtClean="0">
              <a:latin typeface="Arial" pitchFamily="34" charset="0"/>
              <a:cs typeface="Arial" pitchFamily="34" charset="0"/>
            </a:endParaRPr>
          </a:p>
          <a:p>
            <a:pPr marL="0">
              <a:spcBef>
                <a:spcPts val="0"/>
              </a:spcBef>
              <a:buNone/>
            </a:pPr>
            <a:endParaRPr lang="en-US" sz="1100" dirty="0" smtClean="0">
              <a:latin typeface="Arial" pitchFamily="34" charset="0"/>
              <a:cs typeface="Arial" pitchFamily="34" charset="0"/>
            </a:endParaRPr>
          </a:p>
          <a:p>
            <a:pPr marL="0">
              <a:spcBef>
                <a:spcPts val="0"/>
              </a:spcBef>
              <a:buNone/>
            </a:pPr>
            <a:r>
              <a:rPr lang="en-US" sz="2600" b="1" dirty="0" smtClean="0">
                <a:latin typeface="Arial" pitchFamily="34" charset="0"/>
                <a:cs typeface="Arial" pitchFamily="34" charset="0"/>
              </a:rPr>
              <a:t>Or</a:t>
            </a:r>
            <a:r>
              <a:rPr lang="en-US" sz="2600" dirty="0" smtClean="0">
                <a:latin typeface="Arial" pitchFamily="34" charset="0"/>
                <a:cs typeface="Arial" pitchFamily="34" charset="0"/>
              </a:rPr>
              <a:t>, if there is something that has happened, such as a change in law, request for a hearing, etc. that the appeal requires re-adjudication, the appeal is remanded.</a:t>
            </a:r>
          </a:p>
          <a:p>
            <a:pPr marL="0">
              <a:spcBef>
                <a:spcPts val="0"/>
              </a:spcBef>
              <a:buNone/>
            </a:pPr>
            <a:endParaRPr lang="en-US" sz="2600" dirty="0" smtClean="0">
              <a:latin typeface="Arial" pitchFamily="34" charset="0"/>
              <a:cs typeface="Arial" pitchFamily="34" charset="0"/>
            </a:endParaRPr>
          </a:p>
          <a:p>
            <a:pPr marL="0">
              <a:spcBef>
                <a:spcPts val="0"/>
              </a:spcBef>
              <a:buNone/>
            </a:pPr>
            <a:endParaRPr lang="en-US" sz="1100" dirty="0" smtClean="0">
              <a:latin typeface="Arial" pitchFamily="34" charset="0"/>
              <a:cs typeface="Arial" pitchFamily="34" charset="0"/>
            </a:endParaRPr>
          </a:p>
          <a:p>
            <a:pPr marL="0">
              <a:spcBef>
                <a:spcPts val="0"/>
              </a:spcBef>
              <a:buNone/>
            </a:pPr>
            <a:r>
              <a:rPr lang="en-US" sz="2600" b="1" dirty="0" smtClean="0">
                <a:latin typeface="Arial" pitchFamily="34" charset="0"/>
                <a:cs typeface="Arial" pitchFamily="34" charset="0"/>
              </a:rPr>
              <a:t>Court of Appeals for Veterans Claims:  </a:t>
            </a:r>
            <a:r>
              <a:rPr lang="en-US" sz="2600" b="1" dirty="0" err="1" smtClean="0">
                <a:latin typeface="Arial" pitchFamily="34" charset="0"/>
                <a:cs typeface="Arial" pitchFamily="34" charset="0"/>
              </a:rPr>
              <a:t>Stegall</a:t>
            </a:r>
            <a:r>
              <a:rPr lang="en-US" sz="2600" b="1" dirty="0" smtClean="0">
                <a:latin typeface="Arial" pitchFamily="34" charset="0"/>
                <a:cs typeface="Arial" pitchFamily="34" charset="0"/>
              </a:rPr>
              <a:t> vs. West </a:t>
            </a:r>
            <a:r>
              <a:rPr lang="en-US" sz="2600" dirty="0" smtClean="0">
                <a:latin typeface="Arial" pitchFamily="34" charset="0"/>
                <a:cs typeface="Arial" pitchFamily="34" charset="0"/>
              </a:rPr>
              <a:t>(6/98) held that all remand orders must be complied with before the case is returned to the BVA.  If remand orders cannot be complied with for reasons such as the whereabouts of the appellant are not known or that, after development, the requested evidence cannot be obtained, then </a:t>
            </a:r>
            <a:r>
              <a:rPr lang="en-US" sz="2600" b="1" dirty="0" smtClean="0">
                <a:latin typeface="Arial" pitchFamily="34" charset="0"/>
                <a:cs typeface="Arial" pitchFamily="34" charset="0"/>
              </a:rPr>
              <a:t>the folder must document the reason(s) for noncompliance.</a:t>
            </a:r>
            <a:endParaRPr lang="en-US" sz="2600" dirty="0" smtClean="0">
              <a:latin typeface="Arial" pitchFamily="34" charset="0"/>
              <a:cs typeface="Arial" pitchFamily="34" charset="0"/>
            </a:endParaRPr>
          </a:p>
          <a:p>
            <a:pPr marL="0">
              <a:spcBef>
                <a:spcPts val="0"/>
              </a:spcBef>
              <a:buNone/>
            </a:pPr>
            <a:endParaRPr lang="en-US" sz="2400" dirty="0" smtClean="0">
              <a:latin typeface="Arial" pitchFamily="34" charset="0"/>
              <a:cs typeface="Arial" pitchFamily="34" charset="0"/>
            </a:endParaRPr>
          </a:p>
          <a:p>
            <a:pPr>
              <a:spcBef>
                <a:spcPct val="50000"/>
              </a:spcBef>
              <a:buNone/>
            </a:pPr>
            <a:endParaRPr lang="en-US" sz="2400" dirty="0" smtClean="0">
              <a:latin typeface="Arial" pitchFamily="34" charset="0"/>
              <a:cs typeface="Arial" pitchFamily="34" charset="0"/>
            </a:endParaRPr>
          </a:p>
          <a:p>
            <a:pPr>
              <a:spcBef>
                <a:spcPct val="50000"/>
              </a:spcBef>
              <a:buNone/>
            </a:pPr>
            <a:endParaRPr lang="en-US" sz="2000" dirty="0" smtClean="0"/>
          </a:p>
          <a:p>
            <a:pPr eaLnBrk="1" hangingPunct="1">
              <a:buNone/>
            </a:pPr>
            <a:endParaRPr lang="en-US" sz="2000" b="1" dirty="0" smtClean="0"/>
          </a:p>
        </p:txBody>
      </p:sp>
      <p:sp>
        <p:nvSpPr>
          <p:cNvPr id="5" name="Slide Number Placeholder 5"/>
          <p:cNvSpPr>
            <a:spLocks noGrp="1"/>
          </p:cNvSpPr>
          <p:nvPr>
            <p:ph type="sldNum" sz="quarter" idx="12"/>
          </p:nvPr>
        </p:nvSpPr>
        <p:spPr/>
        <p:txBody>
          <a:bodyPr/>
          <a:lstStyle/>
          <a:p>
            <a:pPr>
              <a:defRPr/>
            </a:pPr>
            <a:fld id="{ACAC3FB7-B9EF-4856-8FB1-03F924B8FE8C}" type="slidenum">
              <a:rPr lang="en-US"/>
              <a:pPr>
                <a:defRPr/>
              </a:pPr>
              <a:t>31</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268">
                                            <p:txEl>
                                              <p:pRg st="2" end="2"/>
                                            </p:txEl>
                                          </p:spTgt>
                                        </p:tgtEl>
                                        <p:attrNameLst>
                                          <p:attrName>style.visibility</p:attrName>
                                        </p:attrNameLst>
                                      </p:cBhvr>
                                      <p:to>
                                        <p:strVal val="visible"/>
                                      </p:to>
                                    </p:set>
                                    <p:animEffect transition="in" filter="blinds(horizontal)">
                                      <p:cBhvr>
                                        <p:cTn id="7" dur="500"/>
                                        <p:tgtEl>
                                          <p:spTgt spid="11268">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268">
                                            <p:txEl>
                                              <p:pRg st="5" end="5"/>
                                            </p:txEl>
                                          </p:spTgt>
                                        </p:tgtEl>
                                        <p:attrNameLst>
                                          <p:attrName>style.visibility</p:attrName>
                                        </p:attrNameLst>
                                      </p:cBhvr>
                                      <p:to>
                                        <p:strVal val="visible"/>
                                      </p:to>
                                    </p:set>
                                    <p:animEffect transition="in" filter="blinds(horizontal)">
                                      <p:cBhvr>
                                        <p:cTn id="12" dur="500"/>
                                        <p:tgtEl>
                                          <p:spTgt spid="11268">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268">
                                            <p:txEl>
                                              <p:pRg st="8" end="8"/>
                                            </p:txEl>
                                          </p:spTgt>
                                        </p:tgtEl>
                                        <p:attrNameLst>
                                          <p:attrName>style.visibility</p:attrName>
                                        </p:attrNameLst>
                                      </p:cBhvr>
                                      <p:to>
                                        <p:strVal val="visible"/>
                                      </p:to>
                                    </p:set>
                                    <p:animEffect transition="in" filter="blinds(horizontal)">
                                      <p:cBhvr>
                                        <p:cTn id="17" dur="500"/>
                                        <p:tgtEl>
                                          <p:spTgt spid="1126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itle 1"/>
          <p:cNvSpPr>
            <a:spLocks noGrp="1"/>
          </p:cNvSpPr>
          <p:nvPr>
            <p:ph type="title"/>
          </p:nvPr>
        </p:nvSpPr>
        <p:spPr/>
        <p:txBody>
          <a:bodyPr/>
          <a:lstStyle/>
          <a:p>
            <a:pPr eaLnBrk="1" hangingPunct="1"/>
            <a:r>
              <a:rPr lang="en-US" smtClean="0"/>
              <a:t> </a:t>
            </a:r>
          </a:p>
        </p:txBody>
      </p:sp>
      <p:sp>
        <p:nvSpPr>
          <p:cNvPr id="11268" name="Content Placeholder 2"/>
          <p:cNvSpPr>
            <a:spLocks noGrp="1"/>
          </p:cNvSpPr>
          <p:nvPr>
            <p:ph idx="1"/>
          </p:nvPr>
        </p:nvSpPr>
        <p:spPr>
          <a:xfrm>
            <a:off x="457200" y="228600"/>
            <a:ext cx="8229600" cy="5897563"/>
          </a:xfrm>
        </p:spPr>
        <p:txBody>
          <a:bodyPr>
            <a:normAutofit/>
          </a:bodyPr>
          <a:lstStyle/>
          <a:p>
            <a:pPr>
              <a:spcBef>
                <a:spcPct val="50000"/>
              </a:spcBef>
              <a:buNone/>
            </a:pPr>
            <a:endParaRPr lang="en-US" sz="2400" dirty="0" smtClean="0">
              <a:latin typeface="Arial" pitchFamily="34" charset="0"/>
              <a:cs typeface="Arial" pitchFamily="34" charset="0"/>
            </a:endParaRPr>
          </a:p>
          <a:p>
            <a:pPr>
              <a:spcBef>
                <a:spcPct val="50000"/>
              </a:spcBef>
            </a:pPr>
            <a:endParaRPr lang="en-US" sz="2000" dirty="0" smtClean="0"/>
          </a:p>
          <a:p>
            <a:pPr eaLnBrk="1" hangingPunct="1">
              <a:buNone/>
            </a:pPr>
            <a:endParaRPr lang="en-US" sz="2000" b="1" dirty="0" smtClean="0"/>
          </a:p>
        </p:txBody>
      </p:sp>
      <p:sp>
        <p:nvSpPr>
          <p:cNvPr id="5" name="Slide Number Placeholder 5"/>
          <p:cNvSpPr>
            <a:spLocks noGrp="1"/>
          </p:cNvSpPr>
          <p:nvPr>
            <p:ph type="sldNum" sz="quarter" idx="12"/>
          </p:nvPr>
        </p:nvSpPr>
        <p:spPr/>
        <p:txBody>
          <a:bodyPr/>
          <a:lstStyle/>
          <a:p>
            <a:pPr>
              <a:defRPr/>
            </a:pPr>
            <a:fld id="{ACAC3FB7-B9EF-4856-8FB1-03F924B8FE8C}" type="slidenum">
              <a:rPr lang="en-US"/>
              <a:pPr>
                <a:defRPr/>
              </a:pPr>
              <a:t>32</a:t>
            </a:fld>
            <a:endParaRPr lang="en-US"/>
          </a:p>
        </p:txBody>
      </p:sp>
      <p:sp>
        <p:nvSpPr>
          <p:cNvPr id="6" name="Rectangle 5"/>
          <p:cNvSpPr/>
          <p:nvPr/>
        </p:nvSpPr>
        <p:spPr>
          <a:xfrm>
            <a:off x="762000" y="304800"/>
            <a:ext cx="7620000" cy="5801588"/>
          </a:xfrm>
          <a:prstGeom prst="rect">
            <a:avLst/>
          </a:prstGeom>
        </p:spPr>
        <p:txBody>
          <a:bodyPr wrap="square">
            <a:spAutoFit/>
          </a:bodyPr>
          <a:lstStyle/>
          <a:p>
            <a:pPr algn="ctr">
              <a:spcBef>
                <a:spcPct val="50000"/>
              </a:spcBef>
              <a:buNone/>
            </a:pPr>
            <a:r>
              <a:rPr lang="en-US" sz="4400" b="1" dirty="0" smtClean="0">
                <a:latin typeface="Arial" pitchFamily="34" charset="0"/>
                <a:cs typeface="Arial" pitchFamily="34" charset="0"/>
              </a:rPr>
              <a:t>Remands</a:t>
            </a:r>
          </a:p>
          <a:p>
            <a:pPr>
              <a:spcBef>
                <a:spcPct val="50000"/>
              </a:spcBef>
              <a:buNone/>
            </a:pPr>
            <a:endParaRPr lang="en-US" dirty="0" smtClean="0">
              <a:latin typeface="Arial" pitchFamily="34" charset="0"/>
              <a:cs typeface="Arial" pitchFamily="34" charset="0"/>
            </a:endParaRPr>
          </a:p>
          <a:p>
            <a:pPr>
              <a:spcBef>
                <a:spcPct val="50000"/>
              </a:spcBef>
              <a:buNone/>
            </a:pPr>
            <a:r>
              <a:rPr lang="en-US" sz="2400" dirty="0" smtClean="0">
                <a:latin typeface="Arial" pitchFamily="34" charset="0"/>
                <a:cs typeface="Arial" pitchFamily="34" charset="0"/>
              </a:rPr>
              <a:t>Once the information has been received (or an unsuccessful attempt has been made), the regional office or AMC will make another decision and grant the benefit sought or continue the denial and issue a SSOC. </a:t>
            </a:r>
          </a:p>
          <a:p>
            <a:pPr>
              <a:spcBef>
                <a:spcPct val="50000"/>
              </a:spcBef>
              <a:buNone/>
            </a:pPr>
            <a:endParaRPr lang="en-US" sz="2400" dirty="0" smtClean="0">
              <a:latin typeface="Arial" pitchFamily="34" charset="0"/>
              <a:cs typeface="Arial" pitchFamily="34" charset="0"/>
            </a:endParaRPr>
          </a:p>
          <a:p>
            <a:pPr>
              <a:spcBef>
                <a:spcPct val="50000"/>
              </a:spcBef>
              <a:buNone/>
            </a:pPr>
            <a:r>
              <a:rPr lang="en-US" sz="2400" dirty="0" smtClean="0">
                <a:latin typeface="Arial" pitchFamily="34" charset="0"/>
                <a:cs typeface="Arial" pitchFamily="34" charset="0"/>
              </a:rPr>
              <a:t>The appellant should review the decision, and return the attachment which states whether or not he has or does not have additional evidence to submit.  It is also his chance to tell the Board why he does not agree with the decision.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blinds(horizontal)">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4" end="4"/>
                                            </p:txEl>
                                          </p:spTgt>
                                        </p:tgtEl>
                                        <p:attrNameLst>
                                          <p:attrName>style.visibility</p:attrName>
                                        </p:attrNameLst>
                                      </p:cBhvr>
                                      <p:to>
                                        <p:strVal val="visible"/>
                                      </p:to>
                                    </p:set>
                                    <p:animEffect transition="in" filter="blinds(horizontal)">
                                      <p:cBhvr>
                                        <p:cTn id="1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itle 1"/>
          <p:cNvSpPr>
            <a:spLocks noGrp="1"/>
          </p:cNvSpPr>
          <p:nvPr>
            <p:ph type="title"/>
          </p:nvPr>
        </p:nvSpPr>
        <p:spPr/>
        <p:txBody>
          <a:bodyPr/>
          <a:lstStyle/>
          <a:p>
            <a:pPr eaLnBrk="1" hangingPunct="1"/>
            <a:r>
              <a:rPr lang="en-US" dirty="0" smtClean="0"/>
              <a:t> </a:t>
            </a:r>
          </a:p>
        </p:txBody>
      </p:sp>
      <p:sp>
        <p:nvSpPr>
          <p:cNvPr id="11268" name="Content Placeholder 2"/>
          <p:cNvSpPr>
            <a:spLocks noGrp="1"/>
          </p:cNvSpPr>
          <p:nvPr>
            <p:ph idx="1"/>
          </p:nvPr>
        </p:nvSpPr>
        <p:spPr>
          <a:xfrm>
            <a:off x="457200" y="381000"/>
            <a:ext cx="8229600" cy="5745163"/>
          </a:xfrm>
        </p:spPr>
        <p:txBody>
          <a:bodyPr/>
          <a:lstStyle/>
          <a:p>
            <a:pPr>
              <a:spcBef>
                <a:spcPct val="50000"/>
              </a:spcBef>
            </a:pPr>
            <a:endParaRPr lang="en-US" sz="2000" dirty="0" smtClean="0"/>
          </a:p>
          <a:p>
            <a:pPr eaLnBrk="1" hangingPunct="1">
              <a:buNone/>
            </a:pPr>
            <a:endParaRPr lang="en-US" sz="2000" b="1" dirty="0" smtClean="0"/>
          </a:p>
        </p:txBody>
      </p:sp>
      <p:sp>
        <p:nvSpPr>
          <p:cNvPr id="5" name="Slide Number Placeholder 5"/>
          <p:cNvSpPr>
            <a:spLocks noGrp="1"/>
          </p:cNvSpPr>
          <p:nvPr>
            <p:ph type="sldNum" sz="quarter" idx="12"/>
          </p:nvPr>
        </p:nvSpPr>
        <p:spPr/>
        <p:txBody>
          <a:bodyPr/>
          <a:lstStyle/>
          <a:p>
            <a:pPr>
              <a:defRPr/>
            </a:pPr>
            <a:fld id="{ACAC3FB7-B9EF-4856-8FB1-03F924B8FE8C}" type="slidenum">
              <a:rPr lang="en-US"/>
              <a:pPr>
                <a:defRPr/>
              </a:pPr>
              <a:t>33</a:t>
            </a:fld>
            <a:endParaRPr lang="en-US" dirty="0"/>
          </a:p>
        </p:txBody>
      </p:sp>
      <p:sp>
        <p:nvSpPr>
          <p:cNvPr id="6" name="TextBox 5"/>
          <p:cNvSpPr txBox="1"/>
          <p:nvPr/>
        </p:nvSpPr>
        <p:spPr>
          <a:xfrm>
            <a:off x="838200" y="228601"/>
            <a:ext cx="7391400" cy="6001643"/>
          </a:xfrm>
          <a:prstGeom prst="rect">
            <a:avLst/>
          </a:prstGeom>
          <a:noFill/>
        </p:spPr>
        <p:txBody>
          <a:bodyPr wrap="square" rtlCol="0">
            <a:spAutoFit/>
          </a:bodyPr>
          <a:lstStyle/>
          <a:p>
            <a:pPr algn="ctr"/>
            <a:r>
              <a:rPr lang="en-US" sz="4400" dirty="0" smtClean="0"/>
              <a:t>BVA FINAL DECISIONS – What Next?</a:t>
            </a:r>
          </a:p>
          <a:p>
            <a:endParaRPr lang="en-US" sz="800" dirty="0" smtClean="0"/>
          </a:p>
          <a:p>
            <a:r>
              <a:rPr lang="en-US" sz="2000" b="1" dirty="0" smtClean="0"/>
              <a:t>Denials:</a:t>
            </a:r>
          </a:p>
          <a:p>
            <a:endParaRPr lang="en-US" sz="2000" dirty="0" smtClean="0"/>
          </a:p>
          <a:p>
            <a:pPr>
              <a:buFont typeface="Arial" pitchFamily="34" charset="0"/>
              <a:buChar char="•"/>
            </a:pPr>
            <a:r>
              <a:rPr lang="en-US" sz="2000" dirty="0" smtClean="0"/>
              <a:t>File a motion asking the Board to reconsider the claim or review the case because there was a clear and unmistakable error (CUE) in the Board’s decision.   The motion must discuss the reason for the request.</a:t>
            </a:r>
          </a:p>
          <a:p>
            <a:pPr>
              <a:buFont typeface="Arial" pitchFamily="34" charset="0"/>
              <a:buChar char="•"/>
            </a:pPr>
            <a:endParaRPr lang="en-US" sz="2000" dirty="0" smtClean="0"/>
          </a:p>
          <a:p>
            <a:pPr>
              <a:buFont typeface="Arial" pitchFamily="34" charset="0"/>
              <a:buChar char="•"/>
            </a:pPr>
            <a:r>
              <a:rPr lang="en-US" sz="2000" dirty="0" smtClean="0"/>
              <a:t>File an appeal with the US Court of Appeals for Veterans Claims.  There is a </a:t>
            </a:r>
            <a:r>
              <a:rPr lang="en-US" sz="2000" b="1" dirty="0" smtClean="0"/>
              <a:t>time limit of 120 days from the date of the decision</a:t>
            </a:r>
            <a:r>
              <a:rPr lang="en-US" sz="2000" dirty="0" smtClean="0"/>
              <a:t>, so pay attention to the date of BVA’s decision.</a:t>
            </a:r>
          </a:p>
          <a:p>
            <a:endParaRPr lang="en-US" sz="2000" dirty="0" smtClean="0"/>
          </a:p>
          <a:p>
            <a:pPr>
              <a:buFont typeface="Arial" pitchFamily="34" charset="0"/>
              <a:buChar char="•"/>
            </a:pPr>
            <a:r>
              <a:rPr lang="en-US" sz="2000" dirty="0" smtClean="0"/>
              <a:t>Go back to the local VA and reopen the claim.</a:t>
            </a:r>
          </a:p>
          <a:p>
            <a:endParaRPr lang="en-US" sz="2000" dirty="0" smtClean="0"/>
          </a:p>
          <a:p>
            <a:pPr>
              <a:buFont typeface="Arial" pitchFamily="34" charset="0"/>
              <a:buChar char="•"/>
            </a:pPr>
            <a:r>
              <a:rPr lang="en-US" sz="2000" dirty="0" smtClean="0"/>
              <a:t>Do nothing.</a:t>
            </a:r>
          </a:p>
          <a:p>
            <a:endParaRPr lang="en-US" sz="8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blinds(horizontal)">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4" end="4"/>
                                            </p:txEl>
                                          </p:spTgt>
                                        </p:tgtEl>
                                        <p:attrNameLst>
                                          <p:attrName>style.visibility</p:attrName>
                                        </p:attrNameLst>
                                      </p:cBhvr>
                                      <p:to>
                                        <p:strVal val="visible"/>
                                      </p:to>
                                    </p:set>
                                    <p:animEffect transition="in" filter="blinds(horizontal)">
                                      <p:cBhvr>
                                        <p:cTn id="12" dur="500"/>
                                        <p:tgtEl>
                                          <p:spTgt spid="6">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animEffect transition="in" filter="blinds(horizontal)">
                                      <p:cBhvr>
                                        <p:cTn id="17" dur="500"/>
                                        <p:tgtEl>
                                          <p:spTgt spid="6">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8" end="8"/>
                                            </p:txEl>
                                          </p:spTgt>
                                        </p:tgtEl>
                                        <p:attrNameLst>
                                          <p:attrName>style.visibility</p:attrName>
                                        </p:attrNameLst>
                                      </p:cBhvr>
                                      <p:to>
                                        <p:strVal val="visible"/>
                                      </p:to>
                                    </p:set>
                                    <p:animEffect transition="in" filter="blinds(horizontal)">
                                      <p:cBhvr>
                                        <p:cTn id="22" dur="500"/>
                                        <p:tgtEl>
                                          <p:spTgt spid="6">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animEffect transition="in" filter="blinds(horizontal)">
                                      <p:cBhvr>
                                        <p:cTn id="27"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itle 1"/>
          <p:cNvSpPr>
            <a:spLocks noGrp="1"/>
          </p:cNvSpPr>
          <p:nvPr>
            <p:ph type="title"/>
          </p:nvPr>
        </p:nvSpPr>
        <p:spPr/>
        <p:txBody>
          <a:bodyPr/>
          <a:lstStyle/>
          <a:p>
            <a:pPr eaLnBrk="1" hangingPunct="1"/>
            <a:r>
              <a:rPr lang="en-US" dirty="0" smtClean="0"/>
              <a:t> </a:t>
            </a:r>
          </a:p>
        </p:txBody>
      </p:sp>
      <p:sp>
        <p:nvSpPr>
          <p:cNvPr id="11268" name="Content Placeholder 2"/>
          <p:cNvSpPr>
            <a:spLocks noGrp="1"/>
          </p:cNvSpPr>
          <p:nvPr>
            <p:ph idx="1"/>
          </p:nvPr>
        </p:nvSpPr>
        <p:spPr>
          <a:xfrm>
            <a:off x="457200" y="381000"/>
            <a:ext cx="8229600" cy="5745163"/>
          </a:xfrm>
        </p:spPr>
        <p:txBody>
          <a:bodyPr/>
          <a:lstStyle/>
          <a:p>
            <a:pPr>
              <a:spcBef>
                <a:spcPct val="50000"/>
              </a:spcBef>
            </a:pPr>
            <a:endParaRPr lang="en-US" sz="2000" dirty="0" smtClean="0"/>
          </a:p>
          <a:p>
            <a:pPr eaLnBrk="1" hangingPunct="1">
              <a:buNone/>
            </a:pPr>
            <a:endParaRPr lang="en-US" sz="2000" b="1" dirty="0" smtClean="0"/>
          </a:p>
        </p:txBody>
      </p:sp>
      <p:sp>
        <p:nvSpPr>
          <p:cNvPr id="5" name="Slide Number Placeholder 5"/>
          <p:cNvSpPr>
            <a:spLocks noGrp="1"/>
          </p:cNvSpPr>
          <p:nvPr>
            <p:ph type="sldNum" sz="quarter" idx="12"/>
          </p:nvPr>
        </p:nvSpPr>
        <p:spPr/>
        <p:txBody>
          <a:bodyPr/>
          <a:lstStyle/>
          <a:p>
            <a:pPr>
              <a:defRPr/>
            </a:pPr>
            <a:fld id="{ACAC3FB7-B9EF-4856-8FB1-03F924B8FE8C}" type="slidenum">
              <a:rPr lang="en-US"/>
              <a:pPr>
                <a:defRPr/>
              </a:pPr>
              <a:t>34</a:t>
            </a:fld>
            <a:endParaRPr lang="en-US" dirty="0"/>
          </a:p>
        </p:txBody>
      </p:sp>
      <p:sp>
        <p:nvSpPr>
          <p:cNvPr id="6" name="TextBox 5"/>
          <p:cNvSpPr txBox="1"/>
          <p:nvPr/>
        </p:nvSpPr>
        <p:spPr>
          <a:xfrm>
            <a:off x="838200" y="228601"/>
            <a:ext cx="7391400" cy="5816977"/>
          </a:xfrm>
          <a:prstGeom prst="rect">
            <a:avLst/>
          </a:prstGeom>
          <a:noFill/>
        </p:spPr>
        <p:txBody>
          <a:bodyPr wrap="square" rtlCol="0">
            <a:spAutoFit/>
          </a:bodyPr>
          <a:lstStyle/>
          <a:p>
            <a:pPr algn="ctr"/>
            <a:r>
              <a:rPr lang="en-US" sz="4400" dirty="0" smtClean="0"/>
              <a:t>BVA FINAL DECISIONS – What Next?</a:t>
            </a:r>
          </a:p>
          <a:p>
            <a:endParaRPr lang="en-US" dirty="0" smtClean="0"/>
          </a:p>
          <a:p>
            <a:endParaRPr lang="en-US" sz="800" dirty="0" smtClean="0"/>
          </a:p>
          <a:p>
            <a:r>
              <a:rPr lang="en-US" sz="2400" b="1" dirty="0" smtClean="0"/>
              <a:t>Grants:</a:t>
            </a:r>
          </a:p>
          <a:p>
            <a:endParaRPr lang="en-US" sz="2400" b="1" dirty="0" smtClean="0"/>
          </a:p>
          <a:p>
            <a:r>
              <a:rPr lang="en-US" sz="2400" dirty="0" smtClean="0"/>
              <a:t>Sometimes the BVA decision will </a:t>
            </a:r>
            <a:r>
              <a:rPr lang="en-US" sz="2400" dirty="0" smtClean="0"/>
              <a:t>include</a:t>
            </a:r>
            <a:r>
              <a:rPr lang="en-US" sz="2400" dirty="0" smtClean="0"/>
              <a:t> </a:t>
            </a:r>
            <a:r>
              <a:rPr lang="en-US" sz="2400" dirty="0" smtClean="0"/>
              <a:t>the percentage and effective date; however, most of the time it doesn’t.  </a:t>
            </a:r>
          </a:p>
          <a:p>
            <a:endParaRPr lang="en-US" sz="2400" dirty="0" smtClean="0"/>
          </a:p>
          <a:p>
            <a:r>
              <a:rPr lang="en-US" sz="2400" dirty="0" smtClean="0"/>
              <a:t>When the RO does the rating </a:t>
            </a:r>
            <a:r>
              <a:rPr lang="en-US" sz="2400" dirty="0" smtClean="0"/>
              <a:t>implementing the BVA decision check </a:t>
            </a:r>
            <a:r>
              <a:rPr lang="en-US" sz="2400" dirty="0" smtClean="0"/>
              <a:t>for percentage and effective dates on grants/and increases.  You can appeal that decision on percentage and/or effective date.</a:t>
            </a:r>
          </a:p>
          <a:p>
            <a:r>
              <a:rPr lang="en-US" dirty="0" smtClean="0"/>
              <a:t>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animEffect transition="in" filter="blinds(horizontal)">
                                      <p:cBhvr>
                                        <p:cTn id="7" dur="500"/>
                                        <p:tgtEl>
                                          <p:spTgt spid="6">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5" end="5"/>
                                            </p:txEl>
                                          </p:spTgt>
                                        </p:tgtEl>
                                        <p:attrNameLst>
                                          <p:attrName>style.visibility</p:attrName>
                                        </p:attrNameLst>
                                      </p:cBhvr>
                                      <p:to>
                                        <p:strVal val="visible"/>
                                      </p:to>
                                    </p:set>
                                    <p:animEffect transition="in" filter="blinds(horizontal)">
                                      <p:cBhvr>
                                        <p:cTn id="12" dur="500"/>
                                        <p:tgtEl>
                                          <p:spTgt spid="6">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7" end="7"/>
                                            </p:txEl>
                                          </p:spTgt>
                                        </p:tgtEl>
                                        <p:attrNameLst>
                                          <p:attrName>style.visibility</p:attrName>
                                        </p:attrNameLst>
                                      </p:cBhvr>
                                      <p:to>
                                        <p:strVal val="visible"/>
                                      </p:to>
                                    </p:set>
                                    <p:animEffect transition="in" filter="blinds(horizontal)">
                                      <p:cBhvr>
                                        <p:cTn id="17"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itle 1"/>
          <p:cNvSpPr>
            <a:spLocks noGrp="1"/>
          </p:cNvSpPr>
          <p:nvPr>
            <p:ph type="title"/>
          </p:nvPr>
        </p:nvSpPr>
        <p:spPr/>
        <p:txBody>
          <a:bodyPr/>
          <a:lstStyle/>
          <a:p>
            <a:pPr eaLnBrk="1" hangingPunct="1"/>
            <a:r>
              <a:rPr lang="en-US" dirty="0" smtClean="0"/>
              <a:t> </a:t>
            </a:r>
          </a:p>
        </p:txBody>
      </p:sp>
      <p:sp>
        <p:nvSpPr>
          <p:cNvPr id="11268" name="Content Placeholder 2"/>
          <p:cNvSpPr>
            <a:spLocks noGrp="1"/>
          </p:cNvSpPr>
          <p:nvPr>
            <p:ph idx="1"/>
          </p:nvPr>
        </p:nvSpPr>
        <p:spPr>
          <a:xfrm>
            <a:off x="457200" y="381000"/>
            <a:ext cx="8229600" cy="5745163"/>
          </a:xfrm>
        </p:spPr>
        <p:txBody>
          <a:bodyPr/>
          <a:lstStyle/>
          <a:p>
            <a:pPr>
              <a:spcBef>
                <a:spcPct val="50000"/>
              </a:spcBef>
            </a:pPr>
            <a:endParaRPr lang="en-US" sz="2000" dirty="0" smtClean="0"/>
          </a:p>
          <a:p>
            <a:pPr eaLnBrk="1" hangingPunct="1">
              <a:buNone/>
            </a:pPr>
            <a:endParaRPr lang="en-US" sz="2000" b="1" dirty="0" smtClean="0"/>
          </a:p>
        </p:txBody>
      </p:sp>
      <p:sp>
        <p:nvSpPr>
          <p:cNvPr id="5" name="Slide Number Placeholder 5"/>
          <p:cNvSpPr>
            <a:spLocks noGrp="1"/>
          </p:cNvSpPr>
          <p:nvPr>
            <p:ph type="sldNum" sz="quarter" idx="12"/>
          </p:nvPr>
        </p:nvSpPr>
        <p:spPr/>
        <p:txBody>
          <a:bodyPr/>
          <a:lstStyle/>
          <a:p>
            <a:pPr>
              <a:defRPr/>
            </a:pPr>
            <a:fld id="{ACAC3FB7-B9EF-4856-8FB1-03F924B8FE8C}" type="slidenum">
              <a:rPr lang="en-US"/>
              <a:pPr>
                <a:defRPr/>
              </a:pPr>
              <a:t>35</a:t>
            </a:fld>
            <a:endParaRPr lang="en-US" dirty="0"/>
          </a:p>
        </p:txBody>
      </p:sp>
      <p:sp>
        <p:nvSpPr>
          <p:cNvPr id="6" name="TextBox 5"/>
          <p:cNvSpPr txBox="1"/>
          <p:nvPr/>
        </p:nvSpPr>
        <p:spPr>
          <a:xfrm>
            <a:off x="838200" y="228601"/>
            <a:ext cx="7391400" cy="6186309"/>
          </a:xfrm>
          <a:prstGeom prst="rect">
            <a:avLst/>
          </a:prstGeom>
          <a:noFill/>
        </p:spPr>
        <p:txBody>
          <a:bodyPr wrap="square" rtlCol="0">
            <a:spAutoFit/>
          </a:bodyPr>
          <a:lstStyle/>
          <a:p>
            <a:pPr algn="ctr"/>
            <a:r>
              <a:rPr lang="en-US" sz="4400" b="1" dirty="0" smtClean="0"/>
              <a:t>Court of Appeals for Veterans Claims</a:t>
            </a:r>
          </a:p>
          <a:p>
            <a:endParaRPr lang="en-US" dirty="0" smtClean="0"/>
          </a:p>
          <a:p>
            <a:endParaRPr lang="en-US" sz="800" dirty="0" smtClean="0"/>
          </a:p>
          <a:p>
            <a:r>
              <a:rPr lang="en-US" sz="2400" dirty="0" smtClean="0"/>
              <a:t>If the appellant continues to disagree with BVA’s decision, </a:t>
            </a:r>
            <a:r>
              <a:rPr lang="en-US" sz="2400" dirty="0" smtClean="0"/>
              <a:t>he</a:t>
            </a:r>
            <a:r>
              <a:rPr lang="en-US" sz="2400" dirty="0" smtClean="0"/>
              <a:t> </a:t>
            </a:r>
            <a:r>
              <a:rPr lang="en-US" sz="2400" dirty="0" smtClean="0"/>
              <a:t>can file an appeal with the Court.</a:t>
            </a:r>
          </a:p>
          <a:p>
            <a:endParaRPr lang="en-US" sz="2400" dirty="0" smtClean="0"/>
          </a:p>
          <a:p>
            <a:r>
              <a:rPr lang="en-US" sz="2400" dirty="0" smtClean="0"/>
              <a:t>VFW does not represent, nor recommend an attorney or law firm.  We will refer them to the Pro Bono Consortium at the Court. </a:t>
            </a:r>
          </a:p>
          <a:p>
            <a:r>
              <a:rPr lang="en-US" sz="2400" dirty="0" smtClean="0"/>
              <a:t> </a:t>
            </a:r>
          </a:p>
          <a:p>
            <a:r>
              <a:rPr lang="en-US" sz="2400" dirty="0" smtClean="0"/>
              <a:t>There is a 120 day time limit to file and a $50 filing fee that can be waived. (hardship).</a:t>
            </a:r>
          </a:p>
          <a:p>
            <a:endParaRPr lang="en-US" sz="2400" dirty="0" smtClean="0"/>
          </a:p>
          <a:p>
            <a:r>
              <a:rPr lang="en-US" sz="2400" dirty="0" smtClean="0"/>
              <a:t>http://www.uscourts.cavc.gov/</a:t>
            </a:r>
          </a:p>
          <a:p>
            <a:r>
              <a:rPr lang="en-US" dirty="0" smtClean="0"/>
              <a:t>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animEffect transition="in" filter="blinds(horizontal)">
                                      <p:cBhvr>
                                        <p:cTn id="7" dur="500"/>
                                        <p:tgtEl>
                                          <p:spTgt spid="6">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5" end="5"/>
                                            </p:txEl>
                                          </p:spTgt>
                                        </p:tgtEl>
                                        <p:attrNameLst>
                                          <p:attrName>style.visibility</p:attrName>
                                        </p:attrNameLst>
                                      </p:cBhvr>
                                      <p:to>
                                        <p:strVal val="visible"/>
                                      </p:to>
                                    </p:set>
                                    <p:animEffect transition="in" filter="blinds(horizontal)">
                                      <p:cBhvr>
                                        <p:cTn id="12" dur="500"/>
                                        <p:tgtEl>
                                          <p:spTgt spid="6">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7" end="7"/>
                                            </p:txEl>
                                          </p:spTgt>
                                        </p:tgtEl>
                                        <p:attrNameLst>
                                          <p:attrName>style.visibility</p:attrName>
                                        </p:attrNameLst>
                                      </p:cBhvr>
                                      <p:to>
                                        <p:strVal val="visible"/>
                                      </p:to>
                                    </p:set>
                                    <p:animEffect transition="in" filter="blinds(horizontal)">
                                      <p:cBhvr>
                                        <p:cTn id="17" dur="500"/>
                                        <p:tgtEl>
                                          <p:spTgt spid="6">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9" end="9"/>
                                            </p:txEl>
                                          </p:spTgt>
                                        </p:tgtEl>
                                        <p:attrNameLst>
                                          <p:attrName>style.visibility</p:attrName>
                                        </p:attrNameLst>
                                      </p:cBhvr>
                                      <p:to>
                                        <p:strVal val="visible"/>
                                      </p:to>
                                    </p:set>
                                    <p:animEffect transition="in" filter="blinds(horizontal)">
                                      <p:cBhvr>
                                        <p:cTn id="2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lstStyle/>
          <a:p>
            <a:pPr marL="0" indent="0">
              <a:buNone/>
            </a:pPr>
            <a:r>
              <a:rPr lang="en-US" dirty="0" smtClean="0">
                <a:latin typeface="Times New Roman" pitchFamily="18" charset="0"/>
                <a:cs typeface="Times New Roman" pitchFamily="18" charset="0"/>
              </a:rPr>
              <a:t>Opportunity:</a:t>
            </a:r>
          </a:p>
          <a:p>
            <a:pPr marL="0" indent="0">
              <a:buNone/>
            </a:pPr>
            <a:r>
              <a:rPr lang="en-US" dirty="0" smtClean="0">
                <a:latin typeface="Times New Roman" pitchFamily="18" charset="0"/>
                <a:cs typeface="Times New Roman" pitchFamily="18" charset="0"/>
              </a:rPr>
              <a:t>Request for Reconsideration by Rating Board?</a:t>
            </a:r>
          </a:p>
          <a:p>
            <a:pPr marL="0" indent="0">
              <a:buNone/>
            </a:pPr>
            <a:r>
              <a:rPr lang="en-US" dirty="0" smtClean="0">
                <a:latin typeface="Times New Roman" pitchFamily="18" charset="0"/>
                <a:cs typeface="Times New Roman" pitchFamily="18" charset="0"/>
              </a:rPr>
              <a:t>There is no such provision in regulation, however:</a:t>
            </a:r>
          </a:p>
          <a:p>
            <a:r>
              <a:rPr lang="en-US" dirty="0" smtClean="0">
                <a:latin typeface="Times New Roman" pitchFamily="18" charset="0"/>
                <a:cs typeface="Times New Roman" pitchFamily="18" charset="0"/>
              </a:rPr>
              <a:t>Submission of new evidence</a:t>
            </a:r>
          </a:p>
          <a:p>
            <a:r>
              <a:rPr lang="en-US" dirty="0" smtClean="0">
                <a:latin typeface="Times New Roman" pitchFamily="18" charset="0"/>
                <a:cs typeface="Times New Roman" pitchFamily="18" charset="0"/>
              </a:rPr>
              <a:t>Identification of evidence of record not considered</a:t>
            </a:r>
          </a:p>
          <a:p>
            <a:pPr marL="0" indent="0">
              <a:buNone/>
            </a:pPr>
            <a:endParaRPr lang="en-U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Does not extend appeal period unless evidence is in timely response to DTA letter</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D04EC4E2-8FBD-48CC-A6D1-7D28BE6B647B}" type="slidenum">
              <a:rPr lang="en-US" smtClean="0"/>
              <a:pPr>
                <a:defRPr/>
              </a:pPr>
              <a:t>36</a:t>
            </a:fld>
            <a:endParaRPr lang="en-US"/>
          </a:p>
        </p:txBody>
      </p:sp>
    </p:spTree>
    <p:extLst>
      <p:ext uri="{BB962C8B-B14F-4D97-AF65-F5344CB8AC3E}">
        <p14:creationId xmlns:p14="http://schemas.microsoft.com/office/powerpoint/2010/main" val="18474593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763000" cy="5745163"/>
          </a:xfrm>
        </p:spPr>
        <p:txBody>
          <a:bodyPr>
            <a:normAutofit lnSpcReduction="10000"/>
          </a:bodyPr>
          <a:lstStyle/>
          <a:p>
            <a:pPr marL="0" indent="0">
              <a:buNone/>
            </a:pPr>
            <a:r>
              <a:rPr lang="en-US" sz="3600" dirty="0" smtClean="0">
                <a:latin typeface="Times New Roman" pitchFamily="18" charset="0"/>
                <a:cs typeface="Times New Roman" pitchFamily="18" charset="0"/>
              </a:rPr>
              <a:t>Opportunity:</a:t>
            </a:r>
          </a:p>
          <a:p>
            <a:pPr marL="0" indent="0">
              <a:buNone/>
            </a:pPr>
            <a:r>
              <a:rPr lang="en-US" sz="3600" dirty="0" smtClean="0">
                <a:latin typeface="Times New Roman" pitchFamily="18" charset="0"/>
                <a:cs typeface="Times New Roman" pitchFamily="18" charset="0"/>
              </a:rPr>
              <a:t>Clear &amp; Unmistakable Error (CUE)?</a:t>
            </a:r>
          </a:p>
          <a:p>
            <a:pPr marL="0" indent="0">
              <a:buNone/>
            </a:pPr>
            <a:r>
              <a:rPr lang="en-US" sz="3600" dirty="0" smtClean="0">
                <a:latin typeface="Times New Roman" pitchFamily="18" charset="0"/>
                <a:cs typeface="Times New Roman" pitchFamily="18" charset="0"/>
              </a:rPr>
              <a:t>No Time Limit for Request!</a:t>
            </a:r>
          </a:p>
          <a:p>
            <a:pPr marL="0" indent="0">
              <a:buNone/>
            </a:pPr>
            <a:r>
              <a:rPr lang="en-US" sz="3600" dirty="0" smtClean="0">
                <a:latin typeface="Times New Roman" pitchFamily="18" charset="0"/>
                <a:cs typeface="Times New Roman" pitchFamily="18" charset="0"/>
              </a:rPr>
              <a:t>	38 CFR 3.104(b)</a:t>
            </a:r>
          </a:p>
          <a:p>
            <a:pPr marL="0" indent="0">
              <a:buNone/>
            </a:pPr>
            <a:r>
              <a:rPr lang="en-US" sz="3600" dirty="0" smtClean="0">
                <a:latin typeface="Times New Roman" pitchFamily="18" charset="0"/>
                <a:cs typeface="Times New Roman" pitchFamily="18" charset="0"/>
              </a:rPr>
              <a:t>	38 CFR 3.105(a)</a:t>
            </a:r>
          </a:p>
          <a:p>
            <a:pPr marL="0" indent="0">
              <a:buNone/>
            </a:pPr>
            <a:r>
              <a:rPr lang="en-US" sz="3600" dirty="0" smtClean="0">
                <a:latin typeface="Times New Roman" pitchFamily="18" charset="0"/>
                <a:cs typeface="Times New Roman" pitchFamily="18" charset="0"/>
              </a:rPr>
              <a:t>	38 CFR 20.1403</a:t>
            </a:r>
          </a:p>
          <a:p>
            <a:pPr marL="0" indent="0">
              <a:buNone/>
            </a:pPr>
            <a:r>
              <a:rPr lang="en-US" sz="3600" dirty="0">
                <a:latin typeface="Times New Roman" pitchFamily="18" charset="0"/>
                <a:cs typeface="Times New Roman" pitchFamily="18" charset="0"/>
              </a:rPr>
              <a:t>A</a:t>
            </a:r>
            <a:r>
              <a:rPr lang="en-US" sz="3600" dirty="0" smtClean="0">
                <a:latin typeface="Times New Roman" pitchFamily="18" charset="0"/>
                <a:cs typeface="Times New Roman" pitchFamily="18" charset="0"/>
              </a:rPr>
              <a:t>n </a:t>
            </a:r>
            <a:r>
              <a:rPr lang="en-US" sz="3600" dirty="0" err="1">
                <a:latin typeface="Times New Roman" pitchFamily="18" charset="0"/>
                <a:cs typeface="Times New Roman" pitchFamily="18" charset="0"/>
              </a:rPr>
              <a:t>unappealed</a:t>
            </a:r>
            <a:r>
              <a:rPr lang="en-US" sz="3600" dirty="0">
                <a:latin typeface="Times New Roman" pitchFamily="18" charset="0"/>
                <a:cs typeface="Times New Roman" pitchFamily="18" charset="0"/>
              </a:rPr>
              <a:t> RO decision, the elements of a CUE, as outlined in Russell v. </a:t>
            </a:r>
            <a:r>
              <a:rPr lang="en-US" sz="3600" dirty="0" err="1">
                <a:latin typeface="Times New Roman" pitchFamily="18" charset="0"/>
                <a:cs typeface="Times New Roman" pitchFamily="18" charset="0"/>
              </a:rPr>
              <a:t>Principi</a:t>
            </a:r>
            <a:r>
              <a:rPr lang="en-US" sz="3600" dirty="0">
                <a:latin typeface="Times New Roman" pitchFamily="18" charset="0"/>
                <a:cs typeface="Times New Roman" pitchFamily="18" charset="0"/>
              </a:rPr>
              <a:t>, </a:t>
            </a:r>
            <a:endParaRPr lang="en-US" sz="3600" dirty="0" smtClean="0">
              <a:latin typeface="Times New Roman" pitchFamily="18" charset="0"/>
              <a:cs typeface="Times New Roman" pitchFamily="18" charset="0"/>
            </a:endParaRPr>
          </a:p>
          <a:p>
            <a:pPr marL="0" indent="0">
              <a:buNone/>
            </a:pPr>
            <a:r>
              <a:rPr lang="en-US" sz="3600" dirty="0" smtClean="0">
                <a:latin typeface="Times New Roman" pitchFamily="18" charset="0"/>
                <a:cs typeface="Times New Roman" pitchFamily="18" charset="0"/>
              </a:rPr>
              <a:t>3 </a:t>
            </a:r>
            <a:r>
              <a:rPr lang="en-US" sz="3600" dirty="0" err="1">
                <a:latin typeface="Times New Roman" pitchFamily="18" charset="0"/>
                <a:cs typeface="Times New Roman" pitchFamily="18" charset="0"/>
              </a:rPr>
              <a:t>Vet.App</a:t>
            </a:r>
            <a:r>
              <a:rPr lang="en-US" sz="3600" dirty="0">
                <a:latin typeface="Times New Roman" pitchFamily="18" charset="0"/>
                <a:cs typeface="Times New Roman" pitchFamily="18" charset="0"/>
              </a:rPr>
              <a:t>. 310(1992</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D04EC4E2-8FBD-48CC-A6D1-7D28BE6B647B}" type="slidenum">
              <a:rPr lang="en-US" smtClean="0"/>
              <a:pPr>
                <a:defRPr/>
              </a:pPr>
              <a:t>37</a:t>
            </a:fld>
            <a:endParaRPr lang="en-US"/>
          </a:p>
        </p:txBody>
      </p:sp>
    </p:spTree>
    <p:extLst>
      <p:ext uri="{BB962C8B-B14F-4D97-AF65-F5344CB8AC3E}">
        <p14:creationId xmlns:p14="http://schemas.microsoft.com/office/powerpoint/2010/main" val="232641070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Autofit/>
          </a:bodyPr>
          <a:lstStyle/>
          <a:p>
            <a:pPr marL="0" indent="0">
              <a:buNone/>
            </a:pPr>
            <a:r>
              <a:rPr lang="en-US" sz="4000" dirty="0" smtClean="0">
                <a:latin typeface="Times New Roman" pitchFamily="18" charset="0"/>
                <a:cs typeface="Times New Roman" pitchFamily="18" charset="0"/>
              </a:rPr>
              <a:t>CUE</a:t>
            </a:r>
          </a:p>
          <a:p>
            <a:r>
              <a:rPr lang="en-US" sz="4000" dirty="0" smtClean="0">
                <a:latin typeface="Times New Roman" pitchFamily="18" charset="0"/>
                <a:cs typeface="Times New Roman" pitchFamily="18" charset="0"/>
              </a:rPr>
              <a:t>Review of evidence of record is so compelling that reasonable minds would not differ, </a:t>
            </a:r>
            <a:r>
              <a:rPr lang="en-US" sz="4000" dirty="0" err="1" smtClean="0">
                <a:latin typeface="Times New Roman" pitchFamily="18" charset="0"/>
                <a:cs typeface="Times New Roman" pitchFamily="18" charset="0"/>
              </a:rPr>
              <a:t>undebatable</a:t>
            </a:r>
            <a:r>
              <a:rPr lang="en-US" sz="4000" dirty="0" smtClean="0">
                <a:latin typeface="Times New Roman" pitchFamily="18" charset="0"/>
                <a:cs typeface="Times New Roman" pitchFamily="18" charset="0"/>
              </a:rPr>
              <a:t>.</a:t>
            </a:r>
          </a:p>
          <a:p>
            <a:r>
              <a:rPr lang="en-US" sz="4000" dirty="0" smtClean="0">
                <a:latin typeface="Times New Roman" pitchFamily="18" charset="0"/>
                <a:cs typeface="Times New Roman" pitchFamily="18" charset="0"/>
              </a:rPr>
              <a:t>Under laws </a:t>
            </a:r>
            <a:r>
              <a:rPr lang="en-US" sz="4000" dirty="0" smtClean="0">
                <a:latin typeface="Times New Roman" pitchFamily="18" charset="0"/>
                <a:cs typeface="Times New Roman" pitchFamily="18" charset="0"/>
              </a:rPr>
              <a:t>which existed at the time.</a:t>
            </a:r>
          </a:p>
          <a:p>
            <a:r>
              <a:rPr lang="en-US" sz="4000" dirty="0" smtClean="0">
                <a:latin typeface="Times New Roman" pitchFamily="18" charset="0"/>
                <a:cs typeface="Times New Roman" pitchFamily="18" charset="0"/>
              </a:rPr>
              <a:t>A different decision on the evidence would have manifestly changed the outcome.</a:t>
            </a:r>
            <a:endParaRPr lang="en-US" sz="40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D04EC4E2-8FBD-48CC-A6D1-7D28BE6B647B}" type="slidenum">
              <a:rPr lang="en-US" smtClean="0"/>
              <a:pPr>
                <a:defRPr/>
              </a:pPr>
              <a:t>38</a:t>
            </a:fld>
            <a:endParaRPr lang="en-US"/>
          </a:p>
        </p:txBody>
      </p:sp>
    </p:spTree>
    <p:extLst>
      <p:ext uri="{BB962C8B-B14F-4D97-AF65-F5344CB8AC3E}">
        <p14:creationId xmlns:p14="http://schemas.microsoft.com/office/powerpoint/2010/main" val="3119292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buNone/>
            </a:pPr>
            <a:r>
              <a:rPr lang="en-US" sz="4400" dirty="0" smtClean="0">
                <a:latin typeface="Times New Roman" pitchFamily="18" charset="0"/>
                <a:cs typeface="Times New Roman" pitchFamily="18" charset="0"/>
              </a:rPr>
              <a:t>Opportunity:</a:t>
            </a:r>
          </a:p>
          <a:p>
            <a:pPr marL="0" indent="0">
              <a:buNone/>
            </a:pPr>
            <a:r>
              <a:rPr lang="en-US" sz="4400" dirty="0" smtClean="0">
                <a:latin typeface="Times New Roman" pitchFamily="18" charset="0"/>
                <a:cs typeface="Times New Roman" pitchFamily="18" charset="0"/>
              </a:rPr>
              <a:t>Administrative Review Request?</a:t>
            </a:r>
          </a:p>
          <a:p>
            <a:r>
              <a:rPr lang="en-US" sz="4400" dirty="0" smtClean="0">
                <a:latin typeface="Times New Roman" pitchFamily="18" charset="0"/>
                <a:cs typeface="Times New Roman" pitchFamily="18" charset="0"/>
              </a:rPr>
              <a:t>Request by VSO prior to SOC for review by VA Central Office.</a:t>
            </a:r>
          </a:p>
          <a:p>
            <a:r>
              <a:rPr lang="en-US" sz="4400" dirty="0" smtClean="0">
                <a:latin typeface="Times New Roman" pitchFamily="18" charset="0"/>
                <a:cs typeface="Times New Roman" pitchFamily="18" charset="0"/>
              </a:rPr>
              <a:t>Very unique circumstances.</a:t>
            </a:r>
          </a:p>
          <a:p>
            <a:r>
              <a:rPr lang="en-US" sz="4400" dirty="0" smtClean="0">
                <a:latin typeface="Times New Roman" pitchFamily="18" charset="0"/>
                <a:cs typeface="Times New Roman" pitchFamily="18" charset="0"/>
              </a:rPr>
              <a:t>Not every VSO has established procedures for AR requests. </a:t>
            </a:r>
            <a:endParaRPr lang="en-US" sz="4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D04EC4E2-8FBD-48CC-A6D1-7D28BE6B647B}" type="slidenum">
              <a:rPr lang="en-US" smtClean="0"/>
              <a:pPr>
                <a:defRPr/>
              </a:pPr>
              <a:t>39</a:t>
            </a:fld>
            <a:endParaRPr lang="en-US"/>
          </a:p>
        </p:txBody>
      </p:sp>
    </p:spTree>
    <p:extLst>
      <p:ext uri="{BB962C8B-B14F-4D97-AF65-F5344CB8AC3E}">
        <p14:creationId xmlns:p14="http://schemas.microsoft.com/office/powerpoint/2010/main" val="474820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p:cNvSpPr>
          <p:nvPr>
            <p:ph type="title"/>
          </p:nvPr>
        </p:nvSpPr>
        <p:spPr/>
        <p:txBody>
          <a:bodyPr/>
          <a:lstStyle/>
          <a:p>
            <a:r>
              <a:rPr lang="en-US" b="1" dirty="0" smtClean="0">
                <a:latin typeface="Arial" pitchFamily="34" charset="0"/>
                <a:cs typeface="Arial" pitchFamily="34" charset="0"/>
              </a:rPr>
              <a:t>What Constitutes an Appeal?</a:t>
            </a:r>
          </a:p>
        </p:txBody>
      </p:sp>
      <p:sp>
        <p:nvSpPr>
          <p:cNvPr id="72707" name="Rectangle 3"/>
          <p:cNvSpPr>
            <a:spLocks noGrp="1"/>
          </p:cNvSpPr>
          <p:nvPr>
            <p:ph idx="1"/>
          </p:nvPr>
        </p:nvSpPr>
        <p:spPr/>
        <p:txBody>
          <a:bodyPr/>
          <a:lstStyle/>
          <a:p>
            <a:r>
              <a:rPr lang="en-US" dirty="0" smtClean="0">
                <a:latin typeface="Arial" pitchFamily="34" charset="0"/>
                <a:cs typeface="Arial" pitchFamily="34" charset="0"/>
              </a:rPr>
              <a:t>A timely Notice of Disagreement.</a:t>
            </a:r>
          </a:p>
          <a:p>
            <a:r>
              <a:rPr lang="en-US" dirty="0" smtClean="0">
                <a:latin typeface="Arial" pitchFamily="34" charset="0"/>
                <a:cs typeface="Arial" pitchFamily="34" charset="0"/>
              </a:rPr>
              <a:t>VA issued a Statement of the Case.</a:t>
            </a:r>
          </a:p>
          <a:p>
            <a:r>
              <a:rPr lang="en-US" dirty="0" smtClean="0">
                <a:latin typeface="Arial" pitchFamily="34" charset="0"/>
                <a:cs typeface="Arial" pitchFamily="34" charset="0"/>
              </a:rPr>
              <a:t>A timely filed Substantive Appeal</a:t>
            </a:r>
          </a:p>
          <a:p>
            <a:pPr>
              <a:buNone/>
            </a:pPr>
            <a:r>
              <a:rPr lang="en-US" dirty="0" smtClean="0">
                <a:latin typeface="Arial" pitchFamily="34" charset="0"/>
                <a:cs typeface="Arial" pitchFamily="34" charset="0"/>
              </a:rPr>
              <a:t>    (VA Form 9). </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38 CFR 20.200</a:t>
            </a:r>
          </a:p>
          <a:p>
            <a:pPr>
              <a:buNone/>
            </a:pPr>
            <a:endParaRPr lang="en-US" dirty="0" smtClean="0">
              <a:latin typeface="Arial" pitchFamily="34" charset="0"/>
              <a:cs typeface="Arial" pitchFamily="34" charset="0"/>
            </a:endParaRPr>
          </a:p>
        </p:txBody>
      </p:sp>
      <p:sp>
        <p:nvSpPr>
          <p:cNvPr id="5" name="Slide Number Placeholder 5"/>
          <p:cNvSpPr>
            <a:spLocks noGrp="1"/>
          </p:cNvSpPr>
          <p:nvPr>
            <p:ph type="sldNum" sz="quarter" idx="12"/>
          </p:nvPr>
        </p:nvSpPr>
        <p:spPr/>
        <p:txBody>
          <a:bodyPr/>
          <a:lstStyle/>
          <a:p>
            <a:pPr>
              <a:defRPr/>
            </a:pPr>
            <a:fld id="{EC40D942-E0D3-457C-BDC7-94D09830EC13}" type="slidenum">
              <a:rPr lang="en-US"/>
              <a:pPr>
                <a:defRPr/>
              </a:pPr>
              <a:t>4</a:t>
            </a:fld>
            <a:endParaRPr lang="en-US"/>
          </a:p>
        </p:txBody>
      </p:sp>
      <p:sp>
        <p:nvSpPr>
          <p:cNvPr id="4101" name="Text Box 4"/>
          <p:cNvSpPr txBox="1">
            <a:spLocks noChangeArrowheads="1"/>
          </p:cNvSpPr>
          <p:nvPr/>
        </p:nvSpPr>
        <p:spPr bwMode="auto">
          <a:xfrm>
            <a:off x="4937125" y="6284913"/>
            <a:ext cx="184731" cy="369332"/>
          </a:xfrm>
          <a:prstGeom prst="rect">
            <a:avLst/>
          </a:prstGeom>
          <a:noFill/>
          <a:ln w="9525">
            <a:noFill/>
            <a:miter lim="800000"/>
            <a:headEnd/>
            <a:tailEnd/>
          </a:ln>
        </p:spPr>
        <p:txBody>
          <a:bodyPr wrap="none">
            <a:spAutoFit/>
          </a:bodyPr>
          <a:lstStyle/>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animEffect transition="in" filter="blinds(horizontal)">
                                      <p:cBhvr>
                                        <p:cTn id="7" dur="500"/>
                                        <p:tgtEl>
                                          <p:spTgt spid="72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2707">
                                            <p:txEl>
                                              <p:pRg st="1" end="1"/>
                                            </p:txEl>
                                          </p:spTgt>
                                        </p:tgtEl>
                                        <p:attrNameLst>
                                          <p:attrName>style.visibility</p:attrName>
                                        </p:attrNameLst>
                                      </p:cBhvr>
                                      <p:to>
                                        <p:strVal val="visible"/>
                                      </p:to>
                                    </p:set>
                                    <p:animEffect transition="in" filter="blinds(horizontal)">
                                      <p:cBhvr>
                                        <p:cTn id="12" dur="500"/>
                                        <p:tgtEl>
                                          <p:spTgt spid="72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2707">
                                            <p:txEl>
                                              <p:pRg st="2" end="2"/>
                                            </p:txEl>
                                          </p:spTgt>
                                        </p:tgtEl>
                                        <p:attrNameLst>
                                          <p:attrName>style.visibility</p:attrName>
                                        </p:attrNameLst>
                                      </p:cBhvr>
                                      <p:to>
                                        <p:strVal val="visible"/>
                                      </p:to>
                                    </p:set>
                                    <p:animEffect transition="in" filter="blinds(horizontal)">
                                      <p:cBhvr>
                                        <p:cTn id="17" dur="500"/>
                                        <p:tgtEl>
                                          <p:spTgt spid="72707">
                                            <p:txEl>
                                              <p:pRg st="2" end="2"/>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72707">
                                            <p:txEl>
                                              <p:pRg st="3" end="3"/>
                                            </p:txEl>
                                          </p:spTgt>
                                        </p:tgtEl>
                                        <p:attrNameLst>
                                          <p:attrName>style.visibility</p:attrName>
                                        </p:attrNameLst>
                                      </p:cBhvr>
                                      <p:to>
                                        <p:strVal val="visible"/>
                                      </p:to>
                                    </p:set>
                                    <p:animEffect transition="in" filter="blinds(horizontal)">
                                      <p:cBhvr>
                                        <p:cTn id="20" dur="500"/>
                                        <p:tgtEl>
                                          <p:spTgt spid="72707">
                                            <p:txEl>
                                              <p:pRg st="3" end="3"/>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72707">
                                            <p:txEl>
                                              <p:pRg st="5" end="5"/>
                                            </p:txEl>
                                          </p:spTgt>
                                        </p:tgtEl>
                                        <p:attrNameLst>
                                          <p:attrName>style.visibility</p:attrName>
                                        </p:attrNameLst>
                                      </p:cBhvr>
                                      <p:to>
                                        <p:strVal val="visible"/>
                                      </p:to>
                                    </p:set>
                                    <p:animEffect transition="in" filter="blinds(horizontal)">
                                      <p:cBhvr>
                                        <p:cTn id="23" dur="500"/>
                                        <p:tgtEl>
                                          <p:spTgt spid="727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smtClean="0">
                <a:latin typeface="Arial" pitchFamily="34" charset="0"/>
                <a:cs typeface="Arial" pitchFamily="34" charset="0"/>
              </a:rPr>
              <a:t>Important Links/Info</a:t>
            </a:r>
            <a:endParaRPr lang="en-US" b="1" dirty="0">
              <a:latin typeface="Arial" pitchFamily="34" charset="0"/>
              <a:cs typeface="Arial" pitchFamily="34" charset="0"/>
            </a:endParaRPr>
          </a:p>
        </p:txBody>
      </p:sp>
      <p:sp>
        <p:nvSpPr>
          <p:cNvPr id="3" name="Content Placeholder 2"/>
          <p:cNvSpPr>
            <a:spLocks noGrp="1"/>
          </p:cNvSpPr>
          <p:nvPr>
            <p:ph idx="1"/>
          </p:nvPr>
        </p:nvSpPr>
        <p:spPr>
          <a:xfrm>
            <a:off x="457200" y="990600"/>
            <a:ext cx="8229600" cy="5135563"/>
          </a:xfrm>
        </p:spPr>
        <p:txBody>
          <a:bodyPr>
            <a:normAutofit/>
          </a:bodyPr>
          <a:lstStyle/>
          <a:p>
            <a:pPr>
              <a:buNone/>
            </a:pPr>
            <a:r>
              <a:rPr lang="en-US" sz="1800" dirty="0" smtClean="0">
                <a:latin typeface="Arial" pitchFamily="34" charset="0"/>
                <a:cs typeface="Arial" pitchFamily="34" charset="0"/>
              </a:rPr>
              <a:t>The Department of Veterans Affairs – Information about VA, pamphlets and online forms, </a:t>
            </a:r>
            <a:r>
              <a:rPr lang="en-US" sz="1800" i="1" dirty="0" smtClean="0">
                <a:latin typeface="Arial" pitchFamily="34" charset="0"/>
                <a:cs typeface="Arial" pitchFamily="34" charset="0"/>
              </a:rPr>
              <a:t>How Do I Appeal pamphlet.</a:t>
            </a:r>
            <a:r>
              <a:rPr lang="en-US" sz="1800" dirty="0" smtClean="0">
                <a:latin typeface="Arial" pitchFamily="34" charset="0"/>
                <a:cs typeface="Arial" pitchFamily="34" charset="0"/>
              </a:rPr>
              <a:t>     </a:t>
            </a:r>
            <a:r>
              <a:rPr lang="en-US" sz="1800" dirty="0" smtClean="0">
                <a:solidFill>
                  <a:srgbClr val="0070C0"/>
                </a:solidFill>
                <a:latin typeface="Arial" pitchFamily="34" charset="0"/>
                <a:cs typeface="Arial" pitchFamily="34" charset="0"/>
                <a:hlinkClick r:id="rId2"/>
              </a:rPr>
              <a:t>www.va.gov</a:t>
            </a:r>
            <a:endParaRPr lang="en-US" sz="1800" dirty="0" smtClean="0">
              <a:solidFill>
                <a:srgbClr val="0070C0"/>
              </a:solidFill>
              <a:latin typeface="Arial" pitchFamily="34" charset="0"/>
              <a:cs typeface="Arial" pitchFamily="34" charset="0"/>
            </a:endParaRPr>
          </a:p>
          <a:p>
            <a:pPr>
              <a:buNone/>
            </a:pPr>
            <a:endParaRPr lang="en-US" sz="1800" dirty="0" smtClean="0">
              <a:latin typeface="Arial" pitchFamily="34" charset="0"/>
              <a:cs typeface="Arial" pitchFamily="34" charset="0"/>
            </a:endParaRPr>
          </a:p>
          <a:p>
            <a:pPr>
              <a:buNone/>
            </a:pPr>
            <a:r>
              <a:rPr lang="en-US" sz="1800" dirty="0" smtClean="0">
                <a:latin typeface="Arial" pitchFamily="34" charset="0"/>
                <a:cs typeface="Arial" pitchFamily="34" charset="0"/>
              </a:rPr>
              <a:t>Veterans Benefits Administration (VBA) – Benefits information, links to VA Forms, regulations.  </a:t>
            </a:r>
            <a:r>
              <a:rPr lang="en-US" sz="1800" dirty="0" smtClean="0">
                <a:latin typeface="Arial" pitchFamily="34" charset="0"/>
                <a:cs typeface="Arial" pitchFamily="34" charset="0"/>
                <a:hlinkClick r:id="rId3"/>
              </a:rPr>
              <a:t>www.vba.va.gov/vba</a:t>
            </a:r>
            <a:endParaRPr lang="en-US" sz="1800" dirty="0" smtClean="0">
              <a:latin typeface="Arial" pitchFamily="34" charset="0"/>
              <a:cs typeface="Arial" pitchFamily="34" charset="0"/>
            </a:endParaRPr>
          </a:p>
          <a:p>
            <a:pPr>
              <a:buNone/>
            </a:pPr>
            <a:endParaRPr lang="en-US" sz="1800" dirty="0" smtClean="0">
              <a:latin typeface="Arial" pitchFamily="34" charset="0"/>
              <a:cs typeface="Arial" pitchFamily="34" charset="0"/>
            </a:endParaRPr>
          </a:p>
          <a:p>
            <a:pPr>
              <a:buNone/>
            </a:pPr>
            <a:r>
              <a:rPr lang="en-US" sz="1800" dirty="0" smtClean="0">
                <a:latin typeface="Arial" pitchFamily="34" charset="0"/>
                <a:cs typeface="Arial" pitchFamily="34" charset="0"/>
              </a:rPr>
              <a:t>Department of Veterans Affairs – Electronic FOIA reading room – Links, answers to a number of VA issues.     </a:t>
            </a:r>
            <a:r>
              <a:rPr lang="en-US" sz="1800" dirty="0" smtClean="0">
                <a:latin typeface="Arial" pitchFamily="34" charset="0"/>
                <a:cs typeface="Arial" pitchFamily="34" charset="0"/>
                <a:hlinkClick r:id="rId4"/>
              </a:rPr>
              <a:t>www.foia.va.gov</a:t>
            </a:r>
            <a:endParaRPr lang="en-US" sz="1800" dirty="0" smtClean="0">
              <a:latin typeface="Arial" pitchFamily="34" charset="0"/>
              <a:cs typeface="Arial" pitchFamily="34" charset="0"/>
            </a:endParaRPr>
          </a:p>
          <a:p>
            <a:pPr>
              <a:buNone/>
            </a:pPr>
            <a:endParaRPr lang="en-US" sz="1800" dirty="0" smtClean="0">
              <a:latin typeface="Arial" pitchFamily="34" charset="0"/>
              <a:cs typeface="Arial" pitchFamily="34" charset="0"/>
            </a:endParaRPr>
          </a:p>
          <a:p>
            <a:pPr>
              <a:buNone/>
            </a:pPr>
            <a:r>
              <a:rPr lang="en-US" sz="1800" dirty="0" smtClean="0">
                <a:latin typeface="Arial" pitchFamily="34" charset="0"/>
                <a:cs typeface="Arial" pitchFamily="34" charset="0"/>
              </a:rPr>
              <a:t>United States Court of Appeals for Veterans Claims – Court cases, information on how to appeal a BVA decision and filing with the Court.     </a:t>
            </a:r>
            <a:r>
              <a:rPr lang="en-US" sz="1800" dirty="0" smtClean="0">
                <a:latin typeface="Arial" pitchFamily="34" charset="0"/>
                <a:cs typeface="Arial" pitchFamily="34" charset="0"/>
                <a:hlinkClick r:id="rId5"/>
              </a:rPr>
              <a:t>www.uscourts.cavc.gov</a:t>
            </a:r>
            <a:endParaRPr lang="en-US" sz="1800" dirty="0" smtClean="0">
              <a:latin typeface="Arial" pitchFamily="34" charset="0"/>
              <a:cs typeface="Arial" pitchFamily="34" charset="0"/>
            </a:endParaRPr>
          </a:p>
          <a:p>
            <a:pPr>
              <a:buNone/>
            </a:pPr>
            <a:endParaRPr lang="en-US" sz="1800" dirty="0" smtClean="0">
              <a:latin typeface="Arial" pitchFamily="34" charset="0"/>
              <a:cs typeface="Arial" pitchFamily="34" charset="0"/>
            </a:endParaRPr>
          </a:p>
          <a:p>
            <a:pPr>
              <a:buNone/>
            </a:pPr>
            <a:r>
              <a:rPr lang="en-US" sz="1800" dirty="0" smtClean="0">
                <a:latin typeface="Arial" pitchFamily="34" charset="0"/>
                <a:cs typeface="Arial" pitchFamily="34" charset="0"/>
              </a:rPr>
              <a:t>National Archives and Records Administration Code of Federal Regulations – Published federal regulations, including 38 CFR.    </a:t>
            </a:r>
            <a:r>
              <a:rPr lang="en-US" sz="1800" dirty="0" smtClean="0">
                <a:latin typeface="Arial" pitchFamily="34" charset="0"/>
                <a:cs typeface="Arial" pitchFamily="34" charset="0"/>
                <a:hlinkClick r:id="rId6"/>
              </a:rPr>
              <a:t>http://www.gpoaccess.gov/cfr/index.html</a:t>
            </a: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200" dirty="0" smtClean="0"/>
          </a:p>
        </p:txBody>
      </p:sp>
      <p:sp>
        <p:nvSpPr>
          <p:cNvPr id="4" name="Slide Number Placeholder 3"/>
          <p:cNvSpPr>
            <a:spLocks noGrp="1"/>
          </p:cNvSpPr>
          <p:nvPr>
            <p:ph type="sldNum" sz="quarter" idx="12"/>
          </p:nvPr>
        </p:nvSpPr>
        <p:spPr/>
        <p:txBody>
          <a:bodyPr/>
          <a:lstStyle/>
          <a:p>
            <a:pPr>
              <a:defRPr/>
            </a:pPr>
            <a:fld id="{D04EC4E2-8FBD-48CC-A6D1-7D28BE6B647B}" type="slidenum">
              <a:rPr lang="en-US" smtClean="0"/>
              <a:pPr>
                <a:defRPr/>
              </a:pPr>
              <a:t>40</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linds(horizont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blinds(horizontal)">
                                      <p:cBhvr>
                                        <p:cTn id="2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458FB3E-4200-4A17-A9F3-801B7718D3BD}" type="slidenum">
              <a:rPr lang="en-US" smtClean="0"/>
              <a:pPr>
                <a:defRPr/>
              </a:pPr>
              <a:t>41</a:t>
            </a:fld>
            <a:endParaRPr lang="en-US"/>
          </a:p>
        </p:txBody>
      </p:sp>
      <p:pic>
        <p:nvPicPr>
          <p:cNvPr id="35843" name="Picture 8" descr="C:\Documents and Settings\Eeyore\Local Settings\Temporary Internet Files\Content.IE5\RH1RI4IV\MC900437631[1].png"/>
          <p:cNvPicPr>
            <a:picLocks noChangeAspect="1" noChangeArrowheads="1"/>
          </p:cNvPicPr>
          <p:nvPr/>
        </p:nvPicPr>
        <p:blipFill>
          <a:blip r:embed="rId2" cstate="print"/>
          <a:srcRect/>
          <a:stretch>
            <a:fillRect/>
          </a:stretch>
        </p:blipFill>
        <p:spPr bwMode="auto">
          <a:xfrm>
            <a:off x="2819400" y="3200400"/>
            <a:ext cx="3657600" cy="3657600"/>
          </a:xfrm>
          <a:prstGeom prst="rect">
            <a:avLst/>
          </a:prstGeom>
          <a:noFill/>
          <a:ln w="9525">
            <a:noFill/>
            <a:miter lim="800000"/>
            <a:headEnd/>
            <a:tailEnd/>
          </a:ln>
        </p:spPr>
      </p:pic>
      <p:sp>
        <p:nvSpPr>
          <p:cNvPr id="10" name="Rectangle 9"/>
          <p:cNvSpPr/>
          <p:nvPr/>
        </p:nvSpPr>
        <p:spPr>
          <a:xfrm>
            <a:off x="1828800" y="1981200"/>
            <a:ext cx="5416868" cy="923330"/>
          </a:xfrm>
          <a:prstGeom prst="rect">
            <a:avLst/>
          </a:prstGeom>
          <a:noFill/>
        </p:spPr>
        <p:txBody>
          <a:bodyPr wrap="none">
            <a:spAutoFit/>
          </a:bodyPr>
          <a:lstStyle/>
          <a:p>
            <a:pPr algn="ctr">
              <a:defRPr/>
            </a:pPr>
            <a:r>
              <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QUESTIONS ?</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p:cNvSpPr>
          <p:nvPr>
            <p:ph type="title"/>
          </p:nvPr>
        </p:nvSpPr>
        <p:spPr>
          <a:xfrm>
            <a:off x="457200" y="274638"/>
            <a:ext cx="8229600" cy="792162"/>
          </a:xfrm>
        </p:spPr>
        <p:txBody>
          <a:bodyPr>
            <a:normAutofit/>
          </a:bodyPr>
          <a:lstStyle/>
          <a:p>
            <a:r>
              <a:rPr lang="en-US" sz="3600" b="1" dirty="0" smtClean="0">
                <a:latin typeface="Arial" pitchFamily="34" charset="0"/>
                <a:cs typeface="Arial" pitchFamily="34" charset="0"/>
              </a:rPr>
              <a:t>The Notice of Disagreement (NOD)</a:t>
            </a:r>
          </a:p>
        </p:txBody>
      </p:sp>
      <p:sp>
        <p:nvSpPr>
          <p:cNvPr id="73731" name="Rectangle 3"/>
          <p:cNvSpPr>
            <a:spLocks noGrp="1"/>
          </p:cNvSpPr>
          <p:nvPr>
            <p:ph idx="1"/>
          </p:nvPr>
        </p:nvSpPr>
        <p:spPr>
          <a:xfrm>
            <a:off x="152400" y="1143000"/>
            <a:ext cx="8839200" cy="5364956"/>
          </a:xfrm>
        </p:spPr>
        <p:txBody>
          <a:bodyPr>
            <a:normAutofit fontScale="47500" lnSpcReduction="20000"/>
          </a:bodyPr>
          <a:lstStyle/>
          <a:p>
            <a:pPr lvl="1"/>
            <a:r>
              <a:rPr lang="en-US" sz="5800" dirty="0" smtClean="0">
                <a:latin typeface="Arial" pitchFamily="34" charset="0"/>
                <a:cs typeface="Arial" pitchFamily="34" charset="0"/>
              </a:rPr>
              <a:t>Must be a written communication.</a:t>
            </a:r>
          </a:p>
          <a:p>
            <a:pPr marL="914400" lvl="2" indent="0">
              <a:buNone/>
            </a:pPr>
            <a:r>
              <a:rPr lang="en-US" sz="5800" dirty="0" smtClean="0">
                <a:latin typeface="Arial" pitchFamily="34" charset="0"/>
                <a:cs typeface="Arial" pitchFamily="34" charset="0"/>
              </a:rPr>
              <a:t>(Appellant or their accredited representative)</a:t>
            </a:r>
          </a:p>
          <a:p>
            <a:pPr lvl="1"/>
            <a:r>
              <a:rPr lang="en-US" sz="5800" dirty="0" smtClean="0">
                <a:latin typeface="Arial" pitchFamily="34" charset="0"/>
                <a:cs typeface="Arial" pitchFamily="34" charset="0"/>
              </a:rPr>
              <a:t>Must be filed with the office that made the decision.</a:t>
            </a:r>
          </a:p>
          <a:p>
            <a:pPr lvl="1"/>
            <a:r>
              <a:rPr lang="en-US" sz="5800" dirty="0" smtClean="0">
                <a:latin typeface="Arial" pitchFamily="34" charset="0"/>
                <a:cs typeface="Arial" pitchFamily="34" charset="0"/>
              </a:rPr>
              <a:t>Must be filed within one year of when the RO’s decision letter was mailed.    (38 CFR 20.302(a))</a:t>
            </a:r>
          </a:p>
          <a:p>
            <a:pPr marL="457200" lvl="1" indent="0">
              <a:buNone/>
            </a:pPr>
            <a:r>
              <a:rPr lang="en-US" sz="5800" dirty="0">
                <a:latin typeface="Arial" pitchFamily="34" charset="0"/>
                <a:cs typeface="Arial" pitchFamily="34" charset="0"/>
              </a:rPr>
              <a:t>(</a:t>
            </a:r>
            <a:r>
              <a:rPr lang="en-US" sz="5800" dirty="0" smtClean="0">
                <a:latin typeface="Arial" pitchFamily="34" charset="0"/>
                <a:cs typeface="Arial" pitchFamily="34" charset="0"/>
              </a:rPr>
              <a:t>The date of letter is considered the date mailed)</a:t>
            </a:r>
          </a:p>
          <a:p>
            <a:pPr lvl="1"/>
            <a:r>
              <a:rPr lang="en-US" sz="5800" dirty="0" smtClean="0">
                <a:latin typeface="Arial" pitchFamily="34" charset="0"/>
                <a:cs typeface="Arial" pitchFamily="34" charset="0"/>
              </a:rPr>
              <a:t>Must express disagreement and a desire for appellate review.</a:t>
            </a:r>
          </a:p>
          <a:p>
            <a:pPr lvl="1"/>
            <a:r>
              <a:rPr lang="en-US" sz="5800" dirty="0" smtClean="0">
                <a:latin typeface="Arial" pitchFamily="34" charset="0"/>
                <a:cs typeface="Arial" pitchFamily="34" charset="0"/>
              </a:rPr>
              <a:t>Should say with what part of the decision and why the appellant disagrees.</a:t>
            </a:r>
          </a:p>
          <a:p>
            <a:pPr lvl="1"/>
            <a:r>
              <a:rPr lang="en-US" sz="5800" dirty="0" smtClean="0">
                <a:latin typeface="Arial" pitchFamily="34" charset="0"/>
                <a:cs typeface="Arial" pitchFamily="34" charset="0"/>
              </a:rPr>
              <a:t>Can be filed on a VA form 21-4138 or just a piece of paper.</a:t>
            </a:r>
          </a:p>
          <a:p>
            <a:pPr lvl="1">
              <a:buFont typeface="Arial" charset="0"/>
              <a:buNone/>
            </a:pPr>
            <a:endParaRPr lang="en-US" sz="2400" dirty="0" smtClean="0"/>
          </a:p>
          <a:p>
            <a:pPr lvl="1"/>
            <a:endParaRPr lang="en-US" sz="2400" dirty="0" smtClean="0"/>
          </a:p>
        </p:txBody>
      </p:sp>
      <p:sp>
        <p:nvSpPr>
          <p:cNvPr id="6" name="Slide Number Placeholder 5"/>
          <p:cNvSpPr>
            <a:spLocks noGrp="1"/>
          </p:cNvSpPr>
          <p:nvPr>
            <p:ph type="sldNum" sz="quarter" idx="12"/>
          </p:nvPr>
        </p:nvSpPr>
        <p:spPr/>
        <p:txBody>
          <a:bodyPr/>
          <a:lstStyle/>
          <a:p>
            <a:pPr>
              <a:defRPr/>
            </a:pPr>
            <a:fld id="{30B3B47A-A042-4E0E-8D0C-CA51A987E380}" type="slidenum">
              <a:rPr lang="en-US"/>
              <a:pPr>
                <a:defRPr/>
              </a:pPr>
              <a:t>5</a:t>
            </a:fld>
            <a:endParaRPr lang="en-US"/>
          </a:p>
        </p:txBody>
      </p:sp>
      <p:sp>
        <p:nvSpPr>
          <p:cNvPr id="5125" name="Text Box 4"/>
          <p:cNvSpPr txBox="1">
            <a:spLocks noChangeArrowheads="1"/>
          </p:cNvSpPr>
          <p:nvPr/>
        </p:nvSpPr>
        <p:spPr bwMode="auto">
          <a:xfrm>
            <a:off x="6248400" y="6324600"/>
            <a:ext cx="184150" cy="366713"/>
          </a:xfrm>
          <a:prstGeom prst="rect">
            <a:avLst/>
          </a:prstGeom>
          <a:noFill/>
          <a:ln w="9525">
            <a:noFill/>
            <a:miter lim="800000"/>
            <a:headEnd/>
            <a:tailEnd/>
          </a:ln>
        </p:spPr>
        <p:txBody>
          <a:bodyPr wrap="none">
            <a:spAutoFit/>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Effect transition="in" filter="blinds(horizontal)">
                                      <p:cBhvr>
                                        <p:cTn id="7" dur="500"/>
                                        <p:tgtEl>
                                          <p:spTgt spid="737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3731">
                                            <p:txEl>
                                              <p:pRg st="1" end="1"/>
                                            </p:txEl>
                                          </p:spTgt>
                                        </p:tgtEl>
                                        <p:attrNameLst>
                                          <p:attrName>style.visibility</p:attrName>
                                        </p:attrNameLst>
                                      </p:cBhvr>
                                      <p:to>
                                        <p:strVal val="visible"/>
                                      </p:to>
                                    </p:set>
                                    <p:animEffect transition="in" filter="blinds(horizontal)">
                                      <p:cBhvr>
                                        <p:cTn id="12" dur="500"/>
                                        <p:tgtEl>
                                          <p:spTgt spid="737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3731">
                                            <p:txEl>
                                              <p:pRg st="2" end="2"/>
                                            </p:txEl>
                                          </p:spTgt>
                                        </p:tgtEl>
                                        <p:attrNameLst>
                                          <p:attrName>style.visibility</p:attrName>
                                        </p:attrNameLst>
                                      </p:cBhvr>
                                      <p:to>
                                        <p:strVal val="visible"/>
                                      </p:to>
                                    </p:set>
                                    <p:animEffect transition="in" filter="blinds(horizontal)">
                                      <p:cBhvr>
                                        <p:cTn id="17" dur="500"/>
                                        <p:tgtEl>
                                          <p:spTgt spid="737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iterate type="lt">
                                    <p:tmPct val="0"/>
                                  </p:iterate>
                                  <p:childTnLst>
                                    <p:set>
                                      <p:cBhvr>
                                        <p:cTn id="21" dur="1" fill="hold">
                                          <p:stCondLst>
                                            <p:cond delay="0"/>
                                          </p:stCondLst>
                                        </p:cTn>
                                        <p:tgtEl>
                                          <p:spTgt spid="73731">
                                            <p:txEl>
                                              <p:pRg st="3" end="3"/>
                                            </p:txEl>
                                          </p:spTgt>
                                        </p:tgtEl>
                                        <p:attrNameLst>
                                          <p:attrName>style.visibility</p:attrName>
                                        </p:attrNameLst>
                                      </p:cBhvr>
                                      <p:to>
                                        <p:strVal val="visible"/>
                                      </p:to>
                                    </p:set>
                                    <p:animEffect transition="in" filter="blinds(horizontal)">
                                      <p:cBhvr>
                                        <p:cTn id="22" dur="500"/>
                                        <p:tgtEl>
                                          <p:spTgt spid="7373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mph" presetSubtype="0" fill="hold" nodeType="clickEffect">
                                  <p:stCondLst>
                                    <p:cond delay="0"/>
                                  </p:stCondLst>
                                  <p:iterate type="lt">
                                    <p:tmPct val="4000"/>
                                  </p:iterate>
                                  <p:childTnLst>
                                    <p:set>
                                      <p:cBhvr override="childStyle">
                                        <p:cTn id="26" dur="500" fill="hold"/>
                                        <p:tgtEl>
                                          <p:spTgt spid="73731">
                                            <p:txEl>
                                              <p:pRg st="3" end="3"/>
                                            </p:txEl>
                                          </p:spTgt>
                                        </p:tgtEl>
                                        <p:attrNameLst>
                                          <p:attrName>style.textDecorationUnderline</p:attrName>
                                        </p:attrNameLst>
                                      </p:cBhvr>
                                      <p:to>
                                        <p:strVal val="true"/>
                                      </p:to>
                                    </p:se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iterate type="lt">
                                    <p:tmPct val="0"/>
                                  </p:iterate>
                                  <p:childTnLst>
                                    <p:set>
                                      <p:cBhvr>
                                        <p:cTn id="30" dur="1" fill="hold">
                                          <p:stCondLst>
                                            <p:cond delay="0"/>
                                          </p:stCondLst>
                                        </p:cTn>
                                        <p:tgtEl>
                                          <p:spTgt spid="73731">
                                            <p:txEl>
                                              <p:pRg st="4" end="4"/>
                                            </p:txEl>
                                          </p:spTgt>
                                        </p:tgtEl>
                                        <p:attrNameLst>
                                          <p:attrName>style.visibility</p:attrName>
                                        </p:attrNameLst>
                                      </p:cBhvr>
                                      <p:to>
                                        <p:strVal val="visible"/>
                                      </p:to>
                                    </p:set>
                                    <p:animEffect transition="in" filter="blinds(horizontal)">
                                      <p:cBhvr>
                                        <p:cTn id="31" dur="500"/>
                                        <p:tgtEl>
                                          <p:spTgt spid="73731">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73731">
                                            <p:txEl>
                                              <p:pRg st="5" end="5"/>
                                            </p:txEl>
                                          </p:spTgt>
                                        </p:tgtEl>
                                        <p:attrNameLst>
                                          <p:attrName>style.visibility</p:attrName>
                                        </p:attrNameLst>
                                      </p:cBhvr>
                                      <p:to>
                                        <p:strVal val="visible"/>
                                      </p:to>
                                    </p:set>
                                    <p:animEffect transition="in" filter="blinds(horizontal)">
                                      <p:cBhvr>
                                        <p:cTn id="36" dur="500"/>
                                        <p:tgtEl>
                                          <p:spTgt spid="73731">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nodeType="clickEffect">
                                  <p:stCondLst>
                                    <p:cond delay="0"/>
                                  </p:stCondLst>
                                  <p:childTnLst>
                                    <p:set>
                                      <p:cBhvr>
                                        <p:cTn id="40" dur="1" fill="hold">
                                          <p:stCondLst>
                                            <p:cond delay="0"/>
                                          </p:stCondLst>
                                        </p:cTn>
                                        <p:tgtEl>
                                          <p:spTgt spid="73731">
                                            <p:txEl>
                                              <p:pRg st="6" end="6"/>
                                            </p:txEl>
                                          </p:spTgt>
                                        </p:tgtEl>
                                        <p:attrNameLst>
                                          <p:attrName>style.visibility</p:attrName>
                                        </p:attrNameLst>
                                      </p:cBhvr>
                                      <p:to>
                                        <p:strVal val="visible"/>
                                      </p:to>
                                    </p:set>
                                    <p:animEffect transition="in" filter="blinds(horizontal)">
                                      <p:cBhvr>
                                        <p:cTn id="41" dur="500"/>
                                        <p:tgtEl>
                                          <p:spTgt spid="73731">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nodeType="clickEffect">
                                  <p:stCondLst>
                                    <p:cond delay="0"/>
                                  </p:stCondLst>
                                  <p:childTnLst>
                                    <p:set>
                                      <p:cBhvr>
                                        <p:cTn id="45" dur="1" fill="hold">
                                          <p:stCondLst>
                                            <p:cond delay="0"/>
                                          </p:stCondLst>
                                        </p:cTn>
                                        <p:tgtEl>
                                          <p:spTgt spid="73731">
                                            <p:txEl>
                                              <p:pRg st="7" end="7"/>
                                            </p:txEl>
                                          </p:spTgt>
                                        </p:tgtEl>
                                        <p:attrNameLst>
                                          <p:attrName>style.visibility</p:attrName>
                                        </p:attrNameLst>
                                      </p:cBhvr>
                                      <p:to>
                                        <p:strVal val="visible"/>
                                      </p:to>
                                    </p:set>
                                    <p:animEffect transition="in" filter="blinds(horizontal)">
                                      <p:cBhvr>
                                        <p:cTn id="46" dur="500"/>
                                        <p:tgtEl>
                                          <p:spTgt spid="7373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p:cNvSpPr>
          <p:nvPr>
            <p:ph type="title"/>
          </p:nvPr>
        </p:nvSpPr>
        <p:spPr>
          <a:xfrm>
            <a:off x="457200" y="274638"/>
            <a:ext cx="8229600" cy="868362"/>
          </a:xfrm>
        </p:spPr>
        <p:txBody>
          <a:bodyPr/>
          <a:lstStyle/>
          <a:p>
            <a:r>
              <a:rPr lang="en-US" b="1" dirty="0" smtClean="0">
                <a:latin typeface="Arial" pitchFamily="34" charset="0"/>
                <a:cs typeface="Arial" pitchFamily="34" charset="0"/>
              </a:rPr>
              <a:t>Sample Wording</a:t>
            </a:r>
          </a:p>
        </p:txBody>
      </p:sp>
      <p:sp>
        <p:nvSpPr>
          <p:cNvPr id="7172" name="Rectangle 4"/>
          <p:cNvSpPr>
            <a:spLocks noGrp="1"/>
          </p:cNvSpPr>
          <p:nvPr>
            <p:ph idx="1"/>
          </p:nvPr>
        </p:nvSpPr>
        <p:spPr>
          <a:xfrm>
            <a:off x="152400" y="1219200"/>
            <a:ext cx="8686800" cy="5486400"/>
          </a:xfrm>
        </p:spPr>
        <p:txBody>
          <a:bodyPr>
            <a:normAutofit fontScale="92500" lnSpcReduction="20000"/>
          </a:bodyPr>
          <a:lstStyle/>
          <a:p>
            <a:pPr>
              <a:buNone/>
            </a:pPr>
            <a:r>
              <a:rPr lang="en-US" dirty="0" smtClean="0">
                <a:latin typeface="Arial" pitchFamily="34" charset="0"/>
                <a:cs typeface="Arial" pitchFamily="34" charset="0"/>
              </a:rPr>
              <a:t>	Please accept this statement as a Notice of Disagreement and request for appellate review of the rating decision dated </a:t>
            </a:r>
            <a:r>
              <a:rPr lang="en-US" dirty="0" smtClean="0">
                <a:solidFill>
                  <a:srgbClr val="FF0000"/>
                </a:solidFill>
                <a:latin typeface="Arial" pitchFamily="34" charset="0"/>
                <a:cs typeface="Arial" pitchFamily="34" charset="0"/>
              </a:rPr>
              <a:t>_________, </a:t>
            </a:r>
            <a:r>
              <a:rPr lang="en-US" dirty="0" smtClean="0">
                <a:latin typeface="Arial" pitchFamily="34" charset="0"/>
                <a:cs typeface="Arial" pitchFamily="34" charset="0"/>
              </a:rPr>
              <a:t>which denied my claim for service connection for </a:t>
            </a:r>
            <a:r>
              <a:rPr lang="en-US" dirty="0" smtClean="0">
                <a:solidFill>
                  <a:srgbClr val="FF0000"/>
                </a:solidFill>
                <a:latin typeface="Arial" pitchFamily="34" charset="0"/>
                <a:cs typeface="Arial" pitchFamily="34" charset="0"/>
              </a:rPr>
              <a:t>___________</a:t>
            </a:r>
            <a:r>
              <a:rPr lang="en-US" dirty="0" smtClean="0">
                <a:latin typeface="Arial" pitchFamily="34" charset="0"/>
                <a:cs typeface="Arial" pitchFamily="34" charset="0"/>
              </a:rPr>
              <a:t>, </a:t>
            </a:r>
          </a:p>
          <a:p>
            <a:pPr>
              <a:buNone/>
            </a:pPr>
            <a:r>
              <a:rPr lang="en-US" dirty="0">
                <a:latin typeface="Arial" pitchFamily="34" charset="0"/>
                <a:cs typeface="Arial" pitchFamily="34" charset="0"/>
              </a:rPr>
              <a:t>	</a:t>
            </a:r>
            <a:r>
              <a:rPr lang="en-US" dirty="0" smtClean="0">
                <a:latin typeface="Arial" pitchFamily="34" charset="0"/>
                <a:cs typeface="Arial" pitchFamily="34" charset="0"/>
              </a:rPr>
              <a:t>my claim for an increased rating for </a:t>
            </a:r>
            <a:r>
              <a:rPr lang="en-US" dirty="0" smtClean="0">
                <a:solidFill>
                  <a:srgbClr val="FF0000"/>
                </a:solidFill>
                <a:latin typeface="Arial" pitchFamily="34" charset="0"/>
                <a:cs typeface="Arial" pitchFamily="34" charset="0"/>
              </a:rPr>
              <a:t>_________, </a:t>
            </a:r>
          </a:p>
          <a:p>
            <a:pPr>
              <a:buNone/>
            </a:pPr>
            <a:r>
              <a:rPr lang="en-US" dirty="0">
                <a:latin typeface="Arial" pitchFamily="34" charset="0"/>
                <a:cs typeface="Arial" pitchFamily="34" charset="0"/>
              </a:rPr>
              <a:t>	</a:t>
            </a:r>
            <a:r>
              <a:rPr lang="en-US" dirty="0" smtClean="0">
                <a:latin typeface="Arial" pitchFamily="34" charset="0"/>
                <a:cs typeface="Arial" pitchFamily="34" charset="0"/>
              </a:rPr>
              <a:t>the evaluation assigned to my </a:t>
            </a:r>
            <a:r>
              <a:rPr lang="en-US" dirty="0" smtClean="0">
                <a:solidFill>
                  <a:srgbClr val="FF0000"/>
                </a:solidFill>
                <a:latin typeface="Arial" pitchFamily="34" charset="0"/>
                <a:cs typeface="Arial" pitchFamily="34" charset="0"/>
              </a:rPr>
              <a:t>______</a:t>
            </a:r>
            <a:r>
              <a:rPr lang="en-US" dirty="0" smtClean="0">
                <a:latin typeface="Arial" pitchFamily="34" charset="0"/>
                <a:cs typeface="Arial" pitchFamily="34" charset="0"/>
              </a:rPr>
              <a:t> disability,</a:t>
            </a:r>
          </a:p>
          <a:p>
            <a:pPr>
              <a:buNone/>
            </a:pPr>
            <a:r>
              <a:rPr lang="en-US" dirty="0">
                <a:solidFill>
                  <a:srgbClr val="FF0000"/>
                </a:solidFill>
                <a:latin typeface="Arial" pitchFamily="34" charset="0"/>
                <a:cs typeface="Arial" pitchFamily="34" charset="0"/>
              </a:rPr>
              <a:t>	</a:t>
            </a:r>
            <a:r>
              <a:rPr lang="en-US" dirty="0" smtClean="0">
                <a:latin typeface="Arial" pitchFamily="34" charset="0"/>
                <a:cs typeface="Arial" pitchFamily="34" charset="0"/>
              </a:rPr>
              <a:t>the effective date of </a:t>
            </a:r>
            <a:r>
              <a:rPr lang="en-US" dirty="0" smtClean="0">
                <a:solidFill>
                  <a:srgbClr val="FF0000"/>
                </a:solidFill>
                <a:latin typeface="Arial" pitchFamily="34" charset="0"/>
                <a:cs typeface="Arial" pitchFamily="34" charset="0"/>
              </a:rPr>
              <a:t>_______ </a:t>
            </a:r>
            <a:r>
              <a:rPr lang="en-US" dirty="0" smtClean="0">
                <a:latin typeface="Arial" pitchFamily="34" charset="0"/>
                <a:cs typeface="Arial" pitchFamily="34" charset="0"/>
              </a:rPr>
              <a:t>established for my </a:t>
            </a:r>
            <a:r>
              <a:rPr lang="en-US" dirty="0" smtClean="0">
                <a:solidFill>
                  <a:srgbClr val="FF0000"/>
                </a:solidFill>
                <a:latin typeface="Arial" pitchFamily="34" charset="0"/>
                <a:cs typeface="Arial" pitchFamily="34" charset="0"/>
              </a:rPr>
              <a:t>________</a:t>
            </a:r>
            <a:r>
              <a:rPr lang="en-US" dirty="0" smtClean="0">
                <a:latin typeface="Arial" pitchFamily="34" charset="0"/>
                <a:cs typeface="Arial" pitchFamily="34" charset="0"/>
              </a:rPr>
              <a:t>disability.  </a:t>
            </a:r>
          </a:p>
          <a:p>
            <a:pPr>
              <a:buNone/>
            </a:pPr>
            <a:r>
              <a:rPr lang="en-US" dirty="0">
                <a:latin typeface="Arial" pitchFamily="34" charset="0"/>
                <a:cs typeface="Arial" pitchFamily="34" charset="0"/>
              </a:rPr>
              <a:t>	</a:t>
            </a:r>
            <a:r>
              <a:rPr lang="en-US" dirty="0" smtClean="0">
                <a:latin typeface="Arial" pitchFamily="34" charset="0"/>
                <a:cs typeface="Arial" pitchFamily="34" charset="0"/>
              </a:rPr>
              <a:t>The reason I disagree is because </a:t>
            </a:r>
            <a:r>
              <a:rPr lang="en-US" dirty="0" smtClean="0">
                <a:solidFill>
                  <a:srgbClr val="FF0000"/>
                </a:solidFill>
                <a:latin typeface="Arial" pitchFamily="34" charset="0"/>
                <a:cs typeface="Arial" pitchFamily="34" charset="0"/>
              </a:rPr>
              <a:t>___________</a:t>
            </a:r>
            <a:r>
              <a:rPr lang="en-US" dirty="0" smtClean="0">
                <a:latin typeface="Arial" pitchFamily="34" charset="0"/>
                <a:cs typeface="Arial" pitchFamily="34" charset="0"/>
              </a:rPr>
              <a:t>.  </a:t>
            </a:r>
          </a:p>
          <a:p>
            <a:pPr>
              <a:buNone/>
            </a:pPr>
            <a:r>
              <a:rPr lang="en-US" dirty="0">
                <a:latin typeface="Arial" pitchFamily="34" charset="0"/>
                <a:cs typeface="Arial" pitchFamily="34" charset="0"/>
              </a:rPr>
              <a:t>	</a:t>
            </a:r>
            <a:r>
              <a:rPr lang="en-US" dirty="0" smtClean="0">
                <a:latin typeface="Arial" pitchFamily="34" charset="0"/>
                <a:cs typeface="Arial" pitchFamily="34" charset="0"/>
              </a:rPr>
              <a:t>I request a De novo review by a DRO.  </a:t>
            </a:r>
          </a:p>
          <a:p>
            <a:pPr>
              <a:buNone/>
            </a:pPr>
            <a:r>
              <a:rPr lang="en-US" dirty="0" smtClean="0">
                <a:latin typeface="Arial" pitchFamily="34" charset="0"/>
                <a:cs typeface="Arial" pitchFamily="34" charset="0"/>
              </a:rPr>
              <a:t>	I request a personal hearing before the DRO.</a:t>
            </a:r>
          </a:p>
          <a:p>
            <a:pPr>
              <a:buNone/>
            </a:pPr>
            <a:endParaRPr lang="en-US" dirty="0" smtClean="0">
              <a:latin typeface="Arial" pitchFamily="34" charset="0"/>
              <a:cs typeface="Arial" pitchFamily="34" charset="0"/>
            </a:endParaRPr>
          </a:p>
        </p:txBody>
      </p:sp>
      <p:sp>
        <p:nvSpPr>
          <p:cNvPr id="4" name="Slide Number Placeholder 5"/>
          <p:cNvSpPr>
            <a:spLocks noGrp="1"/>
          </p:cNvSpPr>
          <p:nvPr>
            <p:ph type="sldNum" sz="quarter" idx="12"/>
          </p:nvPr>
        </p:nvSpPr>
        <p:spPr/>
        <p:txBody>
          <a:bodyPr/>
          <a:lstStyle/>
          <a:p>
            <a:pPr>
              <a:defRPr/>
            </a:pPr>
            <a:fld id="{1D699560-704D-4BB6-98C2-F5A1D2C0F86B}" type="slidenum">
              <a:rPr lang="en-US"/>
              <a:pPr>
                <a:defRPr/>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b="1" dirty="0" smtClean="0">
                <a:latin typeface="Arial" pitchFamily="34" charset="0"/>
                <a:cs typeface="Arial" pitchFamily="34" charset="0"/>
              </a:rPr>
              <a:t>De novo Review</a:t>
            </a:r>
            <a:endParaRPr lang="en-US" b="1" dirty="0">
              <a:latin typeface="Arial" pitchFamily="34" charset="0"/>
              <a:cs typeface="Arial" pitchFamily="34" charset="0"/>
            </a:endParaRPr>
          </a:p>
        </p:txBody>
      </p:sp>
      <p:sp>
        <p:nvSpPr>
          <p:cNvPr id="3" name="Content Placeholder 2"/>
          <p:cNvSpPr>
            <a:spLocks noGrp="1"/>
          </p:cNvSpPr>
          <p:nvPr>
            <p:ph idx="1"/>
          </p:nvPr>
        </p:nvSpPr>
        <p:spPr>
          <a:xfrm>
            <a:off x="457200" y="990600"/>
            <a:ext cx="8229600" cy="5334000"/>
          </a:xfrm>
        </p:spPr>
        <p:txBody>
          <a:bodyPr>
            <a:normAutofit fontScale="25000" lnSpcReduction="20000"/>
          </a:bodyPr>
          <a:lstStyle/>
          <a:p>
            <a:pPr>
              <a:buNone/>
            </a:pPr>
            <a:endParaRPr lang="en-US" sz="2400" dirty="0" smtClean="0">
              <a:latin typeface="Arial" pitchFamily="34" charset="0"/>
              <a:cs typeface="Arial" pitchFamily="34" charset="0"/>
            </a:endParaRPr>
          </a:p>
          <a:p>
            <a:pPr>
              <a:buNone/>
            </a:pPr>
            <a:r>
              <a:rPr lang="en-US" sz="12800" dirty="0" smtClean="0">
                <a:latin typeface="Times New Roman" pitchFamily="18" charset="0"/>
                <a:cs typeface="Times New Roman" pitchFamily="18" charset="0"/>
              </a:rPr>
              <a:t>A review by a Decision Review Officer (DRO)</a:t>
            </a:r>
          </a:p>
          <a:p>
            <a:pPr>
              <a:buNone/>
            </a:pPr>
            <a:r>
              <a:rPr lang="en-US" sz="12800" dirty="0" smtClean="0">
                <a:latin typeface="Times New Roman" pitchFamily="18" charset="0"/>
                <a:cs typeface="Times New Roman" pitchFamily="18" charset="0"/>
              </a:rPr>
              <a:t>starting at the original rating decision for the</a:t>
            </a:r>
          </a:p>
          <a:p>
            <a:pPr>
              <a:buNone/>
            </a:pPr>
            <a:r>
              <a:rPr lang="en-US" sz="12800" dirty="0" smtClean="0">
                <a:latin typeface="Times New Roman" pitchFamily="18" charset="0"/>
                <a:cs typeface="Times New Roman" pitchFamily="18" charset="0"/>
              </a:rPr>
              <a:t>issue(s) on appeal. </a:t>
            </a:r>
            <a:r>
              <a:rPr lang="en-US" sz="12800" dirty="0">
                <a:latin typeface="Times New Roman" pitchFamily="18" charset="0"/>
                <a:cs typeface="Times New Roman" pitchFamily="18" charset="0"/>
              </a:rPr>
              <a:t> </a:t>
            </a:r>
            <a:r>
              <a:rPr lang="en-US" sz="12800" dirty="0" smtClean="0">
                <a:latin typeface="Times New Roman" pitchFamily="18" charset="0"/>
                <a:cs typeface="Times New Roman" pitchFamily="18" charset="0"/>
              </a:rPr>
              <a:t>It should be a thorough</a:t>
            </a:r>
          </a:p>
          <a:p>
            <a:pPr>
              <a:buNone/>
            </a:pPr>
            <a:r>
              <a:rPr lang="en-US" sz="12800" dirty="0" smtClean="0">
                <a:latin typeface="Times New Roman" pitchFamily="18" charset="0"/>
                <a:cs typeface="Times New Roman" pitchFamily="18" charset="0"/>
              </a:rPr>
              <a:t>review of all the evidence and decisions up to the</a:t>
            </a:r>
          </a:p>
          <a:p>
            <a:pPr>
              <a:buNone/>
            </a:pPr>
            <a:r>
              <a:rPr lang="en-US" sz="12800" dirty="0" smtClean="0">
                <a:latin typeface="Times New Roman" pitchFamily="18" charset="0"/>
                <a:cs typeface="Times New Roman" pitchFamily="18" charset="0"/>
              </a:rPr>
              <a:t>last decision making sure the decisions were</a:t>
            </a:r>
          </a:p>
          <a:p>
            <a:pPr>
              <a:buNone/>
            </a:pPr>
            <a:r>
              <a:rPr lang="en-US" sz="12800" dirty="0" smtClean="0">
                <a:latin typeface="Times New Roman" pitchFamily="18" charset="0"/>
                <a:cs typeface="Times New Roman" pitchFamily="18" charset="0"/>
              </a:rPr>
              <a:t>correct.</a:t>
            </a:r>
          </a:p>
          <a:p>
            <a:pPr>
              <a:buNone/>
            </a:pPr>
            <a:r>
              <a:rPr lang="en-US" sz="12800" dirty="0" smtClean="0">
                <a:latin typeface="Times New Roman" pitchFamily="18" charset="0"/>
                <a:cs typeface="Times New Roman" pitchFamily="18" charset="0"/>
              </a:rPr>
              <a:t>Any additional evidence sent with the NOD will</a:t>
            </a:r>
          </a:p>
          <a:p>
            <a:pPr>
              <a:buNone/>
            </a:pPr>
            <a:r>
              <a:rPr lang="en-US" sz="12800" dirty="0" smtClean="0">
                <a:latin typeface="Times New Roman" pitchFamily="18" charset="0"/>
                <a:cs typeface="Times New Roman" pitchFamily="18" charset="0"/>
              </a:rPr>
              <a:t>also be taken into consideration when the DRO</a:t>
            </a:r>
          </a:p>
          <a:p>
            <a:pPr>
              <a:buNone/>
            </a:pPr>
            <a:r>
              <a:rPr lang="en-US" sz="12800" dirty="0" smtClean="0">
                <a:latin typeface="Times New Roman" pitchFamily="18" charset="0"/>
                <a:cs typeface="Times New Roman" pitchFamily="18" charset="0"/>
              </a:rPr>
              <a:t>makes a decision after the De novo review.</a:t>
            </a:r>
          </a:p>
          <a:p>
            <a:pPr>
              <a:buNone/>
            </a:pPr>
            <a:r>
              <a:rPr lang="en-US" sz="12800" dirty="0" smtClean="0">
                <a:latin typeface="Times New Roman" pitchFamily="18" charset="0"/>
                <a:cs typeface="Times New Roman" pitchFamily="18" charset="0"/>
              </a:rPr>
              <a:t>38 CFR 3.2600 (a)</a:t>
            </a:r>
          </a:p>
          <a:p>
            <a:pPr>
              <a:buNone/>
            </a:pPr>
            <a:endParaRPr lang="en-US" sz="1200" dirty="0" smtClean="0">
              <a:latin typeface="Arial" pitchFamily="34" charset="0"/>
              <a:cs typeface="Arial" pitchFamily="34" charset="0"/>
            </a:endParaRPr>
          </a:p>
          <a:p>
            <a:pPr algn="ctr">
              <a:buNone/>
            </a:pPr>
            <a:endParaRPr lang="en-US" sz="2000" dirty="0" smtClean="0"/>
          </a:p>
          <a:p>
            <a:pPr>
              <a:buNone/>
            </a:pPr>
            <a:endParaRPr lang="en-US" sz="2000" dirty="0" smtClean="0">
              <a:latin typeface="Arial" pitchFamily="34" charset="0"/>
              <a:cs typeface="Arial" pitchFamily="34" charset="0"/>
            </a:endParaRPr>
          </a:p>
          <a:p>
            <a:pPr>
              <a:buNone/>
            </a:pPr>
            <a:endParaRPr lang="en-US" sz="20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D04EC4E2-8FBD-48CC-A6D1-7D28BE6B647B}" type="slidenum">
              <a:rPr lang="en-US" smtClean="0"/>
              <a:pPr>
                <a:defRPr/>
              </a:pPr>
              <a:t>7</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250"/>
                                        <p:tgtEl>
                                          <p:spTgt spid="3">
                                            <p:txEl>
                                              <p:pRg st="1" end="1"/>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0" dur="250"/>
                                        <p:tgtEl>
                                          <p:spTgt spid="3">
                                            <p:txEl>
                                              <p:pRg st="2" end="2"/>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3" dur="250"/>
                                        <p:tgtEl>
                                          <p:spTgt spid="3">
                                            <p:txEl>
                                              <p:pRg st="3" end="3"/>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6" dur="250"/>
                                        <p:tgtEl>
                                          <p:spTgt spid="3">
                                            <p:txEl>
                                              <p:pRg st="4" end="4"/>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9" dur="250"/>
                                        <p:tgtEl>
                                          <p:spTgt spid="3">
                                            <p:txEl>
                                              <p:pRg st="5" end="5"/>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2" dur="25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7" dur="250"/>
                                        <p:tgtEl>
                                          <p:spTgt spid="3">
                                            <p:txEl>
                                              <p:pRg st="7" end="7"/>
                                            </p:txEl>
                                          </p:spTgt>
                                        </p:tgtEl>
                                      </p:cBhvr>
                                    </p:animEffect>
                                  </p:childTnLst>
                                </p:cTn>
                              </p:par>
                              <p:par>
                                <p:cTn id="28" presetID="14" presetClass="entr" presetSubtype="10" fill="hold"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0" dur="250"/>
                                        <p:tgtEl>
                                          <p:spTgt spid="3">
                                            <p:txEl>
                                              <p:pRg st="8" end="8"/>
                                            </p:txEl>
                                          </p:spTgt>
                                        </p:tgtEl>
                                      </p:cBhvr>
                                    </p:animEffect>
                                  </p:childTnLst>
                                </p:cTn>
                              </p:par>
                              <p:par>
                                <p:cTn id="31" presetID="14" presetClass="entr" presetSubtype="1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3" dur="250"/>
                                        <p:tgtEl>
                                          <p:spTgt spid="3">
                                            <p:txEl>
                                              <p:pRg st="9" end="9"/>
                                            </p:txEl>
                                          </p:spTgt>
                                        </p:tgtEl>
                                      </p:cBhvr>
                                    </p:animEffect>
                                  </p:childTnLst>
                                </p:cTn>
                              </p:par>
                              <p:par>
                                <p:cTn id="34" presetID="14" presetClass="entr" presetSubtype="10" fill="hold" nodeType="with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36" dur="25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b="1" dirty="0" smtClean="0">
                <a:latin typeface="Arial" pitchFamily="34" charset="0"/>
                <a:cs typeface="Arial" pitchFamily="34" charset="0"/>
              </a:rPr>
              <a:t>Traditional Review</a:t>
            </a:r>
            <a:endParaRPr lang="en-US" b="1" dirty="0">
              <a:latin typeface="Arial" pitchFamily="34" charset="0"/>
              <a:cs typeface="Arial" pitchFamily="34" charset="0"/>
            </a:endParaRPr>
          </a:p>
        </p:txBody>
      </p:sp>
      <p:sp>
        <p:nvSpPr>
          <p:cNvPr id="3" name="Content Placeholder 2"/>
          <p:cNvSpPr>
            <a:spLocks noGrp="1"/>
          </p:cNvSpPr>
          <p:nvPr>
            <p:ph idx="1"/>
          </p:nvPr>
        </p:nvSpPr>
        <p:spPr>
          <a:xfrm>
            <a:off x="457200" y="990600"/>
            <a:ext cx="8229600" cy="5334000"/>
          </a:xfrm>
        </p:spPr>
        <p:txBody>
          <a:bodyPr>
            <a:normAutofit fontScale="77500" lnSpcReduction="20000"/>
          </a:bodyPr>
          <a:lstStyle/>
          <a:p>
            <a:pPr>
              <a:buNone/>
            </a:pPr>
            <a:endParaRPr lang="en-US" sz="2400" dirty="0" smtClean="0">
              <a:latin typeface="Arial" pitchFamily="34" charset="0"/>
              <a:cs typeface="Arial" pitchFamily="34" charset="0"/>
            </a:endParaRPr>
          </a:p>
          <a:p>
            <a:pPr>
              <a:buNone/>
            </a:pPr>
            <a:r>
              <a:rPr lang="en-US" sz="4100" dirty="0" smtClean="0">
                <a:latin typeface="Times New Roman" pitchFamily="18" charset="0"/>
                <a:cs typeface="Times New Roman" pitchFamily="18" charset="0"/>
              </a:rPr>
              <a:t>A review by someone in the Appeals Team at</a:t>
            </a:r>
          </a:p>
          <a:p>
            <a:pPr>
              <a:buNone/>
            </a:pPr>
            <a:r>
              <a:rPr lang="en-US" sz="4100" dirty="0" smtClean="0">
                <a:latin typeface="Times New Roman" pitchFamily="18" charset="0"/>
                <a:cs typeface="Times New Roman" pitchFamily="18" charset="0"/>
              </a:rPr>
              <a:t>the regional office, but it is not a De-novo</a:t>
            </a:r>
          </a:p>
          <a:p>
            <a:pPr>
              <a:buNone/>
            </a:pPr>
            <a:r>
              <a:rPr lang="en-US" sz="4100" dirty="0" smtClean="0">
                <a:latin typeface="Times New Roman" pitchFamily="18" charset="0"/>
                <a:cs typeface="Times New Roman" pitchFamily="18" charset="0"/>
              </a:rPr>
              <a:t>review.  The reviewer, sometimes a Rating</a:t>
            </a:r>
          </a:p>
          <a:p>
            <a:pPr>
              <a:buNone/>
            </a:pPr>
            <a:r>
              <a:rPr lang="en-US" sz="4100" dirty="0" smtClean="0">
                <a:latin typeface="Times New Roman" pitchFamily="18" charset="0"/>
                <a:cs typeface="Times New Roman" pitchFamily="18" charset="0"/>
              </a:rPr>
              <a:t>Specialist, reviews any additional evidence</a:t>
            </a:r>
          </a:p>
          <a:p>
            <a:pPr>
              <a:buNone/>
            </a:pPr>
            <a:r>
              <a:rPr lang="en-US" sz="4100" dirty="0" smtClean="0">
                <a:latin typeface="Times New Roman" pitchFamily="18" charset="0"/>
                <a:cs typeface="Times New Roman" pitchFamily="18" charset="0"/>
              </a:rPr>
              <a:t>received with the NOD and either grants the</a:t>
            </a:r>
          </a:p>
          <a:p>
            <a:pPr>
              <a:buNone/>
            </a:pPr>
            <a:r>
              <a:rPr lang="en-US" sz="4100" dirty="0" smtClean="0">
                <a:latin typeface="Times New Roman" pitchFamily="18" charset="0"/>
                <a:cs typeface="Times New Roman" pitchFamily="18" charset="0"/>
              </a:rPr>
              <a:t>benefit sought or if any issues(s) continues to be</a:t>
            </a:r>
          </a:p>
          <a:p>
            <a:pPr>
              <a:buNone/>
            </a:pPr>
            <a:r>
              <a:rPr lang="en-US" sz="4100" dirty="0" smtClean="0">
                <a:latin typeface="Times New Roman" pitchFamily="18" charset="0"/>
                <a:cs typeface="Times New Roman" pitchFamily="18" charset="0"/>
              </a:rPr>
              <a:t>denied, prepares a Statement of the Case.  </a:t>
            </a:r>
          </a:p>
          <a:p>
            <a:pPr>
              <a:buNone/>
            </a:pPr>
            <a:endParaRPr lang="en-US" sz="4100" dirty="0" smtClean="0">
              <a:latin typeface="Times New Roman" pitchFamily="18" charset="0"/>
              <a:cs typeface="Times New Roman" pitchFamily="18" charset="0"/>
            </a:endParaRPr>
          </a:p>
          <a:p>
            <a:pPr>
              <a:buNone/>
            </a:pPr>
            <a:r>
              <a:rPr lang="en-US" sz="4100" dirty="0" smtClean="0">
                <a:latin typeface="Times New Roman" pitchFamily="18" charset="0"/>
                <a:cs typeface="Times New Roman" pitchFamily="18" charset="0"/>
              </a:rPr>
              <a:t>38 CFR 3.2600(f)</a:t>
            </a:r>
          </a:p>
          <a:p>
            <a:pPr>
              <a:buNone/>
            </a:pPr>
            <a:endParaRPr lang="en-US" sz="2400" dirty="0" smtClean="0">
              <a:latin typeface="Arial" pitchFamily="34" charset="0"/>
              <a:cs typeface="Arial" pitchFamily="34" charset="0"/>
            </a:endParaRPr>
          </a:p>
          <a:p>
            <a:pPr>
              <a:buNone/>
            </a:pPr>
            <a:endParaRPr lang="en-US" sz="2400" dirty="0" smtClean="0">
              <a:latin typeface="Arial" pitchFamily="34" charset="0"/>
              <a:cs typeface="Arial" pitchFamily="34" charset="0"/>
            </a:endParaRPr>
          </a:p>
          <a:p>
            <a:pPr>
              <a:buNone/>
            </a:pPr>
            <a:endParaRPr lang="en-US" sz="2400" dirty="0" smtClean="0">
              <a:latin typeface="Arial" pitchFamily="34" charset="0"/>
              <a:cs typeface="Arial" pitchFamily="34" charset="0"/>
            </a:endParaRPr>
          </a:p>
          <a:p>
            <a:pPr>
              <a:buNone/>
            </a:pPr>
            <a:endParaRPr lang="en-US" sz="20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D04EC4E2-8FBD-48CC-A6D1-7D28BE6B647B}" type="slidenum">
              <a:rPr lang="en-US" smtClean="0"/>
              <a:pPr>
                <a:defRPr/>
              </a:pPr>
              <a:t>8</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0" dur="500"/>
                                        <p:tgtEl>
                                          <p:spTgt spid="3">
                                            <p:txEl>
                                              <p:pRg st="2" end="2"/>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3" dur="500"/>
                                        <p:tgtEl>
                                          <p:spTgt spid="3">
                                            <p:txEl>
                                              <p:pRg st="3" end="3"/>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6" dur="500"/>
                                        <p:tgtEl>
                                          <p:spTgt spid="3">
                                            <p:txEl>
                                              <p:pRg st="4" end="4"/>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9" dur="500"/>
                                        <p:tgtEl>
                                          <p:spTgt spid="3">
                                            <p:txEl>
                                              <p:pRg st="5" end="5"/>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2" dur="500"/>
                                        <p:tgtEl>
                                          <p:spTgt spid="3">
                                            <p:txEl>
                                              <p:pRg st="6" end="6"/>
                                            </p:txEl>
                                          </p:spTgt>
                                        </p:tgtEl>
                                      </p:cBhvr>
                                    </p:animEffect>
                                  </p:childTnLst>
                                </p:cTn>
                              </p:par>
                              <p:par>
                                <p:cTn id="23" presetID="14" presetClass="entr" presetSubtype="1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5" dur="500"/>
                                        <p:tgtEl>
                                          <p:spTgt spid="3">
                                            <p:txEl>
                                              <p:pRg st="7" end="7"/>
                                            </p:txEl>
                                          </p:spTgt>
                                        </p:tgtEl>
                                      </p:cBhvr>
                                    </p:animEffect>
                                  </p:childTnLst>
                                </p:cTn>
                              </p:par>
                              <p:par>
                                <p:cTn id="26" presetID="14" presetClass="entr" presetSubtype="10" fill="hold" nodeType="with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randombar(horizontal)">
                                      <p:cBhvr>
                                        <p:cTn id="2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b="1" dirty="0" smtClean="0">
                <a:latin typeface="Arial" pitchFamily="34" charset="0"/>
                <a:cs typeface="Arial" pitchFamily="34" charset="0"/>
              </a:rPr>
              <a:t>No Selection on the NOD?</a:t>
            </a:r>
            <a:endParaRPr lang="en-US" b="1" dirty="0">
              <a:latin typeface="Arial" pitchFamily="34" charset="0"/>
              <a:cs typeface="Arial" pitchFamily="34" charset="0"/>
            </a:endParaRPr>
          </a:p>
        </p:txBody>
      </p:sp>
      <p:sp>
        <p:nvSpPr>
          <p:cNvPr id="3" name="Content Placeholder 2"/>
          <p:cNvSpPr>
            <a:spLocks noGrp="1"/>
          </p:cNvSpPr>
          <p:nvPr>
            <p:ph idx="1"/>
          </p:nvPr>
        </p:nvSpPr>
        <p:spPr>
          <a:xfrm>
            <a:off x="457200" y="990600"/>
            <a:ext cx="8229600" cy="5334000"/>
          </a:xfrm>
        </p:spPr>
        <p:txBody>
          <a:bodyPr>
            <a:normAutofit lnSpcReduction="10000"/>
          </a:bodyPr>
          <a:lstStyle/>
          <a:p>
            <a:pPr marL="0">
              <a:spcBef>
                <a:spcPts val="0"/>
              </a:spcBef>
              <a:buNone/>
            </a:pPr>
            <a:r>
              <a:rPr lang="en-US" sz="2400" dirty="0" smtClean="0">
                <a:latin typeface="Arial" pitchFamily="34" charset="0"/>
                <a:cs typeface="Arial" pitchFamily="34" charset="0"/>
              </a:rPr>
              <a:t>If the Notice of Disagreement does not request a De novo or Traditional review, the VA will send a letter to the appellant, explain both reviews, and give them 60 days to make a selection.</a:t>
            </a:r>
          </a:p>
          <a:p>
            <a:pPr marL="0">
              <a:spcBef>
                <a:spcPts val="0"/>
              </a:spcBef>
              <a:buNone/>
            </a:pPr>
            <a:endParaRPr lang="en-US" sz="1800" dirty="0" smtClean="0">
              <a:latin typeface="Arial" pitchFamily="34" charset="0"/>
              <a:cs typeface="Arial" pitchFamily="34" charset="0"/>
            </a:endParaRPr>
          </a:p>
          <a:p>
            <a:pPr marL="0">
              <a:spcBef>
                <a:spcPts val="0"/>
              </a:spcBef>
              <a:buNone/>
            </a:pPr>
            <a:r>
              <a:rPr lang="en-US" sz="2400" dirty="0" smtClean="0">
                <a:latin typeface="Arial" pitchFamily="34" charset="0"/>
                <a:cs typeface="Arial" pitchFamily="34" charset="0"/>
              </a:rPr>
              <a:t>If the appellant fails to make a selection within 60 days from the date of the letter, VA will proceed with the Traditional Review.</a:t>
            </a:r>
            <a:r>
              <a:rPr lang="en-US" sz="2000" dirty="0" smtClean="0">
                <a:latin typeface="Arial" pitchFamily="34" charset="0"/>
                <a:cs typeface="Arial" pitchFamily="34" charset="0"/>
              </a:rPr>
              <a:t>     </a:t>
            </a:r>
            <a:r>
              <a:rPr lang="en-US" sz="2400" dirty="0" smtClean="0">
                <a:latin typeface="Arial" pitchFamily="34" charset="0"/>
                <a:cs typeface="Arial" pitchFamily="34" charset="0"/>
              </a:rPr>
              <a:t>38 CFR 3.2600(b)</a:t>
            </a:r>
          </a:p>
          <a:p>
            <a:pPr marL="0">
              <a:spcBef>
                <a:spcPts val="0"/>
              </a:spcBef>
              <a:buNone/>
            </a:pPr>
            <a:endParaRPr lang="en-US" sz="2000" dirty="0" smtClean="0">
              <a:latin typeface="Arial" pitchFamily="34" charset="0"/>
              <a:cs typeface="Arial" pitchFamily="34" charset="0"/>
            </a:endParaRPr>
          </a:p>
          <a:p>
            <a:pPr marL="0">
              <a:spcBef>
                <a:spcPts val="0"/>
              </a:spcBef>
              <a:buNone/>
            </a:pPr>
            <a:endParaRPr lang="en-US" sz="2000" dirty="0" smtClean="0">
              <a:latin typeface="Arial" pitchFamily="34" charset="0"/>
              <a:cs typeface="Arial" pitchFamily="34" charset="0"/>
            </a:endParaRPr>
          </a:p>
          <a:p>
            <a:pPr marL="0">
              <a:spcBef>
                <a:spcPts val="0"/>
              </a:spcBef>
              <a:buNone/>
            </a:pPr>
            <a:r>
              <a:rPr lang="en-US" sz="2400" dirty="0" smtClean="0">
                <a:latin typeface="Arial" pitchFamily="34" charset="0"/>
                <a:cs typeface="Arial" pitchFamily="34" charset="0"/>
              </a:rPr>
              <a:t>Q:  So what’s the difference and why would you chose one </a:t>
            </a:r>
          </a:p>
          <a:p>
            <a:pPr marL="0">
              <a:spcBef>
                <a:spcPts val="0"/>
              </a:spcBef>
              <a:buNone/>
            </a:pPr>
            <a:r>
              <a:rPr lang="en-US" sz="2400" dirty="0" smtClean="0">
                <a:latin typeface="Arial" pitchFamily="34" charset="0"/>
                <a:cs typeface="Arial" pitchFamily="34" charset="0"/>
              </a:rPr>
              <a:t>over the other?</a:t>
            </a:r>
          </a:p>
          <a:p>
            <a:pPr marL="0">
              <a:spcBef>
                <a:spcPts val="0"/>
              </a:spcBef>
              <a:buNone/>
            </a:pPr>
            <a:endParaRPr lang="en-US" sz="2400" dirty="0" smtClean="0">
              <a:latin typeface="Arial" pitchFamily="34" charset="0"/>
              <a:cs typeface="Arial" pitchFamily="34" charset="0"/>
            </a:endParaRPr>
          </a:p>
          <a:p>
            <a:pPr marL="0">
              <a:spcBef>
                <a:spcPts val="0"/>
              </a:spcBef>
              <a:buNone/>
            </a:pPr>
            <a:r>
              <a:rPr lang="en-US" sz="2400" dirty="0" smtClean="0">
                <a:latin typeface="Arial" pitchFamily="34" charset="0"/>
                <a:cs typeface="Arial" pitchFamily="34" charset="0"/>
              </a:rPr>
              <a:t>A:  A De novo review is much more thorough and a DRO could use Difference of Opinion to change the rating.</a:t>
            </a:r>
            <a:endParaRPr lang="en-US" sz="20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D04EC4E2-8FBD-48CC-A6D1-7D28BE6B647B}" type="slidenum">
              <a:rPr lang="en-US" smtClean="0"/>
              <a:pPr>
                <a:defRPr/>
              </a:pPr>
              <a:t>9</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linds(horizontal)">
                                      <p:cBhvr>
                                        <p:cTn id="17" dur="500"/>
                                        <p:tgtEl>
                                          <p:spTgt spid="3">
                                            <p:txEl>
                                              <p:pRg st="5" end="5"/>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blinds(horizontal)">
                                      <p:cBhvr>
                                        <p:cTn id="20" dur="500"/>
                                        <p:tgtEl>
                                          <p:spTgt spid="3">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blinds(horizontal)">
                                      <p:cBhvr>
                                        <p:cTn id="2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4012</TotalTime>
  <Words>2468</Words>
  <Application>Microsoft Office PowerPoint</Application>
  <PresentationFormat>On-screen Show (4:3)</PresentationFormat>
  <Paragraphs>425</Paragraphs>
  <Slides>41</Slides>
  <Notes>21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PowerPoint Presentation</vt:lpstr>
      <vt:lpstr>Topics </vt:lpstr>
      <vt:lpstr>PowerPoint Presentation</vt:lpstr>
      <vt:lpstr>What Constitutes an Appeal?</vt:lpstr>
      <vt:lpstr>The Notice of Disagreement (NOD)</vt:lpstr>
      <vt:lpstr>Sample Wording</vt:lpstr>
      <vt:lpstr>De novo Review</vt:lpstr>
      <vt:lpstr>Traditional Review</vt:lpstr>
      <vt:lpstr>No Selection on the NOD?</vt:lpstr>
      <vt:lpstr>Difference of Opinion</vt:lpstr>
      <vt:lpstr>What Happens to the NOD?  </vt:lpstr>
      <vt:lpstr>What’s a Statement of the Case (SOC)?</vt:lpstr>
      <vt:lpstr> </vt:lpstr>
      <vt:lpstr>PowerPoint Presentation</vt:lpstr>
      <vt:lpstr>PowerPoint Presentation</vt:lpstr>
      <vt:lpstr> HEARINGS</vt:lpstr>
      <vt:lpstr> </vt:lpstr>
      <vt:lpstr>PowerPoint Presentation</vt:lpstr>
      <vt:lpstr> </vt:lpstr>
      <vt:lpstr>Appeal Example #1</vt:lpstr>
      <vt:lpstr>Appeal Example #1</vt:lpstr>
      <vt:lpstr>Appeal Example #2</vt:lpstr>
      <vt:lpstr> </vt:lpstr>
      <vt:lpstr> </vt:lpstr>
      <vt:lpstr> </vt:lpstr>
      <vt:lpstr> </vt:lpstr>
      <vt:lpstr> </vt:lpstr>
      <vt:lpstr> </vt:lpstr>
      <vt:lpstr> </vt:lpstr>
      <vt:lpstr> </vt:lpstr>
      <vt:lpstr> </vt:lpstr>
      <vt:lpstr> </vt:lpstr>
      <vt:lpstr> </vt:lpstr>
      <vt:lpstr> </vt:lpstr>
      <vt:lpstr> </vt:lpstr>
      <vt:lpstr>PowerPoint Presentation</vt:lpstr>
      <vt:lpstr>PowerPoint Presentation</vt:lpstr>
      <vt:lpstr>PowerPoint Presentation</vt:lpstr>
      <vt:lpstr>PowerPoint Presentation</vt:lpstr>
      <vt:lpstr>Important Links/Info</vt:lpstr>
      <vt:lpstr>PowerPoint Presentation</vt:lpstr>
    </vt:vector>
  </TitlesOfParts>
  <Company>Veterans of Foreign Wars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Appeal Work</dc:title>
  <dc:creator>Owner</dc:creator>
  <cp:lastModifiedBy>Barry F Walter</cp:lastModifiedBy>
  <cp:revision>353</cp:revision>
  <dcterms:created xsi:type="dcterms:W3CDTF">2007-08-12T18:03:23Z</dcterms:created>
  <dcterms:modified xsi:type="dcterms:W3CDTF">2012-08-26T21:40:16Z</dcterms:modified>
</cp:coreProperties>
</file>