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35"/>
  </p:notesMasterIdLst>
  <p:sldIdLst>
    <p:sldId id="268" r:id="rId6"/>
    <p:sldId id="266" r:id="rId7"/>
    <p:sldId id="284" r:id="rId8"/>
    <p:sldId id="285" r:id="rId9"/>
    <p:sldId id="270" r:id="rId10"/>
    <p:sldId id="271" r:id="rId11"/>
    <p:sldId id="287" r:id="rId12"/>
    <p:sldId id="288" r:id="rId13"/>
    <p:sldId id="269" r:id="rId14"/>
    <p:sldId id="264" r:id="rId15"/>
    <p:sldId id="267" r:id="rId16"/>
    <p:sldId id="282" r:id="rId17"/>
    <p:sldId id="256" r:id="rId18"/>
    <p:sldId id="257" r:id="rId19"/>
    <p:sldId id="258" r:id="rId20"/>
    <p:sldId id="259" r:id="rId21"/>
    <p:sldId id="260" r:id="rId22"/>
    <p:sldId id="261" r:id="rId23"/>
    <p:sldId id="280" r:id="rId24"/>
    <p:sldId id="263" r:id="rId25"/>
    <p:sldId id="277" r:id="rId26"/>
    <p:sldId id="278" r:id="rId27"/>
    <p:sldId id="262" r:id="rId28"/>
    <p:sldId id="265" r:id="rId29"/>
    <p:sldId id="281" r:id="rId30"/>
    <p:sldId id="272" r:id="rId31"/>
    <p:sldId id="274" r:id="rId32"/>
    <p:sldId id="275" r:id="rId33"/>
    <p:sldId id="27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86" d="100"/>
          <a:sy n="86" d="100"/>
        </p:scale>
        <p:origin x="1382"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1680DF-FC31-432C-BCC4-8C25F48EE395}" type="doc">
      <dgm:prSet loTypeId="urn:microsoft.com/office/officeart/2005/8/layout/hList1" loCatId="list" qsTypeId="urn:microsoft.com/office/officeart/2005/8/quickstyle/3d3" qsCatId="3D" csTypeId="urn:microsoft.com/office/officeart/2005/8/colors/colorful3" csCatId="colorful" phldr="1"/>
      <dgm:spPr/>
      <dgm:t>
        <a:bodyPr/>
        <a:lstStyle/>
        <a:p>
          <a:endParaRPr lang="en-US"/>
        </a:p>
      </dgm:t>
    </dgm:pt>
    <dgm:pt modelId="{0F6C9C6C-29DD-4B46-8532-96620DCCE3BF}">
      <dgm:prSet phldrT="[Text]" custT="1"/>
      <dgm:spPr/>
      <dgm:t>
        <a:bodyPr/>
        <a:lstStyle/>
        <a:p>
          <a:r>
            <a:rPr lang="en-US" sz="2400" b="1" dirty="0">
              <a:latin typeface="Garamond" pitchFamily="18" charset="0"/>
            </a:rPr>
            <a:t>Health &amp; Beauty</a:t>
          </a:r>
        </a:p>
      </dgm:t>
    </dgm:pt>
    <dgm:pt modelId="{65D204F7-0213-4F55-B68A-845E511BFCE3}" type="parTrans" cxnId="{4644D0DD-73DD-45AC-AF39-9329ACE8DAEE}">
      <dgm:prSet/>
      <dgm:spPr/>
      <dgm:t>
        <a:bodyPr/>
        <a:lstStyle/>
        <a:p>
          <a:endParaRPr lang="en-US"/>
        </a:p>
      </dgm:t>
    </dgm:pt>
    <dgm:pt modelId="{5242D5DB-D637-49EC-9319-E1EA9C55E473}" type="sibTrans" cxnId="{4644D0DD-73DD-45AC-AF39-9329ACE8DAEE}">
      <dgm:prSet/>
      <dgm:spPr/>
      <dgm:t>
        <a:bodyPr/>
        <a:lstStyle/>
        <a:p>
          <a:endParaRPr lang="en-US"/>
        </a:p>
      </dgm:t>
    </dgm:pt>
    <dgm:pt modelId="{8D3BD18C-1AE2-4549-AE5F-71BB60F84156}">
      <dgm:prSet phldrT="[Text]" custT="1"/>
      <dgm:spPr/>
      <dgm:t>
        <a:bodyPr/>
        <a:lstStyle/>
        <a:p>
          <a:r>
            <a:rPr lang="en-US" sz="2000" b="1" dirty="0">
              <a:latin typeface="Garamond" pitchFamily="18" charset="0"/>
            </a:rPr>
            <a:t>With the Baby Boomers at or on the verge of retirement, the desire for staying fit and youthful is at an all time high.</a:t>
          </a:r>
        </a:p>
      </dgm:t>
    </dgm:pt>
    <dgm:pt modelId="{4BAFF3BB-6D49-44F0-8C99-932ECA8D91DC}" type="parTrans" cxnId="{6640E8CC-5632-400A-A775-B7D544041665}">
      <dgm:prSet/>
      <dgm:spPr/>
      <dgm:t>
        <a:bodyPr/>
        <a:lstStyle/>
        <a:p>
          <a:endParaRPr lang="en-US"/>
        </a:p>
      </dgm:t>
    </dgm:pt>
    <dgm:pt modelId="{C48AA234-9BBD-4445-8DB1-E4F1C794B791}" type="sibTrans" cxnId="{6640E8CC-5632-400A-A775-B7D544041665}">
      <dgm:prSet/>
      <dgm:spPr/>
      <dgm:t>
        <a:bodyPr/>
        <a:lstStyle/>
        <a:p>
          <a:endParaRPr lang="en-US"/>
        </a:p>
      </dgm:t>
    </dgm:pt>
    <dgm:pt modelId="{B68244E7-CC9A-42AD-AEB9-450E17EF6224}">
      <dgm:prSet phldrT="[Text]" custT="1"/>
      <dgm:spPr/>
      <dgm:t>
        <a:bodyPr/>
        <a:lstStyle/>
        <a:p>
          <a:r>
            <a:rPr lang="en-US" sz="2400" b="1" dirty="0">
              <a:latin typeface="Garamond" pitchFamily="18" charset="0"/>
            </a:rPr>
            <a:t>Online Purchasing</a:t>
          </a:r>
        </a:p>
      </dgm:t>
    </dgm:pt>
    <dgm:pt modelId="{AEBF6DF8-D775-4229-855C-740C97FF0DE5}" type="parTrans" cxnId="{28EEA1DB-5A46-491F-B076-7A4E3068E341}">
      <dgm:prSet/>
      <dgm:spPr/>
      <dgm:t>
        <a:bodyPr/>
        <a:lstStyle/>
        <a:p>
          <a:endParaRPr lang="en-US"/>
        </a:p>
      </dgm:t>
    </dgm:pt>
    <dgm:pt modelId="{91FE8D32-9015-4E89-B425-824CD1782CBC}" type="sibTrans" cxnId="{28EEA1DB-5A46-491F-B076-7A4E3068E341}">
      <dgm:prSet/>
      <dgm:spPr/>
      <dgm:t>
        <a:bodyPr/>
        <a:lstStyle/>
        <a:p>
          <a:endParaRPr lang="en-US"/>
        </a:p>
      </dgm:t>
    </dgm:pt>
    <dgm:pt modelId="{BE29B674-BC36-4A69-AD72-3FE2ED79C940}">
      <dgm:prSet phldrT="[Text]" custT="1"/>
      <dgm:spPr/>
      <dgm:t>
        <a:bodyPr/>
        <a:lstStyle/>
        <a:p>
          <a:r>
            <a:rPr lang="en-US" sz="2000" b="1" dirty="0">
              <a:latin typeface="Garamond" pitchFamily="18" charset="0"/>
            </a:rPr>
            <a:t>With the ease and convenience of shopping online, more consumers are shifting their purchasing power to the internet.</a:t>
          </a:r>
        </a:p>
      </dgm:t>
    </dgm:pt>
    <dgm:pt modelId="{A6627F4E-74F7-444D-A015-E2B6D5DA199F}" type="parTrans" cxnId="{1874A20A-76D6-43D1-A04B-BBC1DE6DC728}">
      <dgm:prSet/>
      <dgm:spPr/>
      <dgm:t>
        <a:bodyPr/>
        <a:lstStyle/>
        <a:p>
          <a:endParaRPr lang="en-US"/>
        </a:p>
      </dgm:t>
    </dgm:pt>
    <dgm:pt modelId="{6BE9DCA1-9E5F-405B-B389-89093B488AC3}" type="sibTrans" cxnId="{1874A20A-76D6-43D1-A04B-BBC1DE6DC728}">
      <dgm:prSet/>
      <dgm:spPr/>
      <dgm:t>
        <a:bodyPr/>
        <a:lstStyle/>
        <a:p>
          <a:endParaRPr lang="en-US"/>
        </a:p>
      </dgm:t>
    </dgm:pt>
    <dgm:pt modelId="{D51801BF-C941-496B-AF66-8551181EC9F3}">
      <dgm:prSet phldrT="[Text]" custT="1"/>
      <dgm:spPr/>
      <dgm:t>
        <a:bodyPr/>
        <a:lstStyle/>
        <a:p>
          <a:r>
            <a:rPr lang="en-US" sz="2400" b="1" dirty="0">
              <a:latin typeface="Garamond" pitchFamily="18" charset="0"/>
            </a:rPr>
            <a:t>Home-Based Businesses</a:t>
          </a:r>
          <a:endParaRPr lang="en-US" sz="2800" b="1" dirty="0">
            <a:latin typeface="Garamond" pitchFamily="18" charset="0"/>
          </a:endParaRPr>
        </a:p>
      </dgm:t>
    </dgm:pt>
    <dgm:pt modelId="{6E39D759-48DD-451A-A8E6-A2B6C7DD47FE}" type="parTrans" cxnId="{38158D08-D9A5-4DF5-9483-537F24D3606A}">
      <dgm:prSet/>
      <dgm:spPr/>
      <dgm:t>
        <a:bodyPr/>
        <a:lstStyle/>
        <a:p>
          <a:endParaRPr lang="en-US"/>
        </a:p>
      </dgm:t>
    </dgm:pt>
    <dgm:pt modelId="{E60F65F8-6A32-4426-8B79-D73767FFE4D5}" type="sibTrans" cxnId="{38158D08-D9A5-4DF5-9483-537F24D3606A}">
      <dgm:prSet/>
      <dgm:spPr/>
      <dgm:t>
        <a:bodyPr/>
        <a:lstStyle/>
        <a:p>
          <a:endParaRPr lang="en-US"/>
        </a:p>
      </dgm:t>
    </dgm:pt>
    <dgm:pt modelId="{662AC676-081D-4564-BDB3-580D95D7DADE}">
      <dgm:prSet phldrT="[Text]" custT="1"/>
      <dgm:spPr/>
      <dgm:t>
        <a:bodyPr/>
        <a:lstStyle/>
        <a:p>
          <a:pPr algn="l"/>
          <a:r>
            <a:rPr lang="en-US" sz="2000" b="1" dirty="0">
              <a:latin typeface="Garamond" pitchFamily="18" charset="0"/>
            </a:rPr>
            <a:t>With their financial security in doubt, many people are looking for other ways to generate income.        </a:t>
          </a:r>
          <a:r>
            <a:rPr lang="en-US" sz="1500" b="1" baseline="0" dirty="0">
              <a:solidFill>
                <a:srgbClr val="C00000"/>
              </a:solidFill>
              <a:latin typeface="Garamond" pitchFamily="18" charset="0"/>
            </a:rPr>
            <a:t>(Income Diversification)</a:t>
          </a:r>
        </a:p>
      </dgm:t>
    </dgm:pt>
    <dgm:pt modelId="{CE619C28-3984-4FAD-8448-CC2B445C42F1}" type="parTrans" cxnId="{2007A729-D51A-47BD-AC44-F282CBD24C07}">
      <dgm:prSet/>
      <dgm:spPr/>
      <dgm:t>
        <a:bodyPr/>
        <a:lstStyle/>
        <a:p>
          <a:endParaRPr lang="en-US"/>
        </a:p>
      </dgm:t>
    </dgm:pt>
    <dgm:pt modelId="{917C166C-9EB6-4386-B38E-6461CE6C1986}" type="sibTrans" cxnId="{2007A729-D51A-47BD-AC44-F282CBD24C07}">
      <dgm:prSet/>
      <dgm:spPr/>
      <dgm:t>
        <a:bodyPr/>
        <a:lstStyle/>
        <a:p>
          <a:endParaRPr lang="en-US"/>
        </a:p>
      </dgm:t>
    </dgm:pt>
    <dgm:pt modelId="{9D05FB06-376D-4627-B786-E6192C6E21CD}" type="pres">
      <dgm:prSet presAssocID="{6D1680DF-FC31-432C-BCC4-8C25F48EE395}" presName="Name0" presStyleCnt="0">
        <dgm:presLayoutVars>
          <dgm:dir/>
          <dgm:animLvl val="lvl"/>
          <dgm:resizeHandles val="exact"/>
        </dgm:presLayoutVars>
      </dgm:prSet>
      <dgm:spPr/>
    </dgm:pt>
    <dgm:pt modelId="{F4FD0E0F-F05E-4A6F-8666-BBB6EFEAAA75}" type="pres">
      <dgm:prSet presAssocID="{0F6C9C6C-29DD-4B46-8532-96620DCCE3BF}" presName="composite" presStyleCnt="0"/>
      <dgm:spPr/>
    </dgm:pt>
    <dgm:pt modelId="{C63C4B7B-9312-4F2F-A817-86CC124C754C}" type="pres">
      <dgm:prSet presAssocID="{0F6C9C6C-29DD-4B46-8532-96620DCCE3BF}" presName="parTx" presStyleLbl="alignNode1" presStyleIdx="0" presStyleCnt="3">
        <dgm:presLayoutVars>
          <dgm:chMax val="0"/>
          <dgm:chPref val="0"/>
          <dgm:bulletEnabled val="1"/>
        </dgm:presLayoutVars>
      </dgm:prSet>
      <dgm:spPr/>
    </dgm:pt>
    <dgm:pt modelId="{58107061-D1D1-4831-86DB-EBAAB00079CD}" type="pres">
      <dgm:prSet presAssocID="{0F6C9C6C-29DD-4B46-8532-96620DCCE3BF}" presName="desTx" presStyleLbl="alignAccFollowNode1" presStyleIdx="0" presStyleCnt="3">
        <dgm:presLayoutVars>
          <dgm:bulletEnabled val="1"/>
        </dgm:presLayoutVars>
      </dgm:prSet>
      <dgm:spPr/>
    </dgm:pt>
    <dgm:pt modelId="{0D124344-EAB7-4A68-96EE-B17881D0D261}" type="pres">
      <dgm:prSet presAssocID="{5242D5DB-D637-49EC-9319-E1EA9C55E473}" presName="space" presStyleCnt="0"/>
      <dgm:spPr/>
    </dgm:pt>
    <dgm:pt modelId="{75C24C2F-C597-4579-BDFC-9AC57F1C6B98}" type="pres">
      <dgm:prSet presAssocID="{B68244E7-CC9A-42AD-AEB9-450E17EF6224}" presName="composite" presStyleCnt="0"/>
      <dgm:spPr/>
    </dgm:pt>
    <dgm:pt modelId="{18417CE3-9A69-4496-9B58-C1C68391FBCF}" type="pres">
      <dgm:prSet presAssocID="{B68244E7-CC9A-42AD-AEB9-450E17EF6224}" presName="parTx" presStyleLbl="alignNode1" presStyleIdx="1" presStyleCnt="3">
        <dgm:presLayoutVars>
          <dgm:chMax val="0"/>
          <dgm:chPref val="0"/>
          <dgm:bulletEnabled val="1"/>
        </dgm:presLayoutVars>
      </dgm:prSet>
      <dgm:spPr/>
    </dgm:pt>
    <dgm:pt modelId="{B4907385-6FA1-4F0F-B83A-ECAA02975583}" type="pres">
      <dgm:prSet presAssocID="{B68244E7-CC9A-42AD-AEB9-450E17EF6224}" presName="desTx" presStyleLbl="alignAccFollowNode1" presStyleIdx="1" presStyleCnt="3">
        <dgm:presLayoutVars>
          <dgm:bulletEnabled val="1"/>
        </dgm:presLayoutVars>
      </dgm:prSet>
      <dgm:spPr/>
    </dgm:pt>
    <dgm:pt modelId="{F1B4231B-98DC-4DEE-B67E-7722B17263AD}" type="pres">
      <dgm:prSet presAssocID="{91FE8D32-9015-4E89-B425-824CD1782CBC}" presName="space" presStyleCnt="0"/>
      <dgm:spPr/>
    </dgm:pt>
    <dgm:pt modelId="{D499CAD7-B0B1-4C98-B21C-8CDE74AABAD7}" type="pres">
      <dgm:prSet presAssocID="{D51801BF-C941-496B-AF66-8551181EC9F3}" presName="composite" presStyleCnt="0"/>
      <dgm:spPr/>
    </dgm:pt>
    <dgm:pt modelId="{46F5D6AF-602C-4E3C-9810-5ED2804E39F5}" type="pres">
      <dgm:prSet presAssocID="{D51801BF-C941-496B-AF66-8551181EC9F3}" presName="parTx" presStyleLbl="alignNode1" presStyleIdx="2" presStyleCnt="3">
        <dgm:presLayoutVars>
          <dgm:chMax val="0"/>
          <dgm:chPref val="0"/>
          <dgm:bulletEnabled val="1"/>
        </dgm:presLayoutVars>
      </dgm:prSet>
      <dgm:spPr/>
    </dgm:pt>
    <dgm:pt modelId="{F085D496-A6F2-4D8A-A59D-86EC981B7AB6}" type="pres">
      <dgm:prSet presAssocID="{D51801BF-C941-496B-AF66-8551181EC9F3}" presName="desTx" presStyleLbl="alignAccFollowNode1" presStyleIdx="2" presStyleCnt="3">
        <dgm:presLayoutVars>
          <dgm:bulletEnabled val="1"/>
        </dgm:presLayoutVars>
      </dgm:prSet>
      <dgm:spPr/>
    </dgm:pt>
  </dgm:ptLst>
  <dgm:cxnLst>
    <dgm:cxn modelId="{38158D08-D9A5-4DF5-9483-537F24D3606A}" srcId="{6D1680DF-FC31-432C-BCC4-8C25F48EE395}" destId="{D51801BF-C941-496B-AF66-8551181EC9F3}" srcOrd="2" destOrd="0" parTransId="{6E39D759-48DD-451A-A8E6-A2B6C7DD47FE}" sibTransId="{E60F65F8-6A32-4426-8B79-D73767FFE4D5}"/>
    <dgm:cxn modelId="{1874A20A-76D6-43D1-A04B-BBC1DE6DC728}" srcId="{B68244E7-CC9A-42AD-AEB9-450E17EF6224}" destId="{BE29B674-BC36-4A69-AD72-3FE2ED79C940}" srcOrd="0" destOrd="0" parTransId="{A6627F4E-74F7-444D-A015-E2B6D5DA199F}" sibTransId="{6BE9DCA1-9E5F-405B-B389-89093B488AC3}"/>
    <dgm:cxn modelId="{61542C0C-9A8F-4065-9A83-F6D49DD43EFD}" type="presOf" srcId="{8D3BD18C-1AE2-4549-AE5F-71BB60F84156}" destId="{58107061-D1D1-4831-86DB-EBAAB00079CD}" srcOrd="0" destOrd="0" presId="urn:microsoft.com/office/officeart/2005/8/layout/hList1"/>
    <dgm:cxn modelId="{49901D11-1B82-49CD-9C9A-BA5E54AA6CBE}" type="presOf" srcId="{B68244E7-CC9A-42AD-AEB9-450E17EF6224}" destId="{18417CE3-9A69-4496-9B58-C1C68391FBCF}" srcOrd="0" destOrd="0" presId="urn:microsoft.com/office/officeart/2005/8/layout/hList1"/>
    <dgm:cxn modelId="{2007A729-D51A-47BD-AC44-F282CBD24C07}" srcId="{D51801BF-C941-496B-AF66-8551181EC9F3}" destId="{662AC676-081D-4564-BDB3-580D95D7DADE}" srcOrd="0" destOrd="0" parTransId="{CE619C28-3984-4FAD-8448-CC2B445C42F1}" sibTransId="{917C166C-9EB6-4386-B38E-6461CE6C1986}"/>
    <dgm:cxn modelId="{16947130-03D1-4DD6-A247-5FE6E60238A8}" type="presOf" srcId="{D51801BF-C941-496B-AF66-8551181EC9F3}" destId="{46F5D6AF-602C-4E3C-9810-5ED2804E39F5}" srcOrd="0" destOrd="0" presId="urn:microsoft.com/office/officeart/2005/8/layout/hList1"/>
    <dgm:cxn modelId="{132E9657-EE8D-4C9F-965F-5129E32670BD}" type="presOf" srcId="{662AC676-081D-4564-BDB3-580D95D7DADE}" destId="{F085D496-A6F2-4D8A-A59D-86EC981B7AB6}" srcOrd="0" destOrd="0" presId="urn:microsoft.com/office/officeart/2005/8/layout/hList1"/>
    <dgm:cxn modelId="{B5CB6F99-AFF3-4C18-B560-32D7884E4FF8}" type="presOf" srcId="{0F6C9C6C-29DD-4B46-8532-96620DCCE3BF}" destId="{C63C4B7B-9312-4F2F-A817-86CC124C754C}" srcOrd="0" destOrd="0" presId="urn:microsoft.com/office/officeart/2005/8/layout/hList1"/>
    <dgm:cxn modelId="{3B67A29B-3F6C-4147-BD5A-FC78C7FCA9AE}" type="presOf" srcId="{6D1680DF-FC31-432C-BCC4-8C25F48EE395}" destId="{9D05FB06-376D-4627-B786-E6192C6E21CD}" srcOrd="0" destOrd="0" presId="urn:microsoft.com/office/officeart/2005/8/layout/hList1"/>
    <dgm:cxn modelId="{998329CA-F2FA-4C26-8FA5-447646AB4D5B}" type="presOf" srcId="{BE29B674-BC36-4A69-AD72-3FE2ED79C940}" destId="{B4907385-6FA1-4F0F-B83A-ECAA02975583}" srcOrd="0" destOrd="0" presId="urn:microsoft.com/office/officeart/2005/8/layout/hList1"/>
    <dgm:cxn modelId="{6640E8CC-5632-400A-A775-B7D544041665}" srcId="{0F6C9C6C-29DD-4B46-8532-96620DCCE3BF}" destId="{8D3BD18C-1AE2-4549-AE5F-71BB60F84156}" srcOrd="0" destOrd="0" parTransId="{4BAFF3BB-6D49-44F0-8C99-932ECA8D91DC}" sibTransId="{C48AA234-9BBD-4445-8DB1-E4F1C794B791}"/>
    <dgm:cxn modelId="{28EEA1DB-5A46-491F-B076-7A4E3068E341}" srcId="{6D1680DF-FC31-432C-BCC4-8C25F48EE395}" destId="{B68244E7-CC9A-42AD-AEB9-450E17EF6224}" srcOrd="1" destOrd="0" parTransId="{AEBF6DF8-D775-4229-855C-740C97FF0DE5}" sibTransId="{91FE8D32-9015-4E89-B425-824CD1782CBC}"/>
    <dgm:cxn modelId="{4644D0DD-73DD-45AC-AF39-9329ACE8DAEE}" srcId="{6D1680DF-FC31-432C-BCC4-8C25F48EE395}" destId="{0F6C9C6C-29DD-4B46-8532-96620DCCE3BF}" srcOrd="0" destOrd="0" parTransId="{65D204F7-0213-4F55-B68A-845E511BFCE3}" sibTransId="{5242D5DB-D637-49EC-9319-E1EA9C55E473}"/>
    <dgm:cxn modelId="{E355CCE0-9854-463D-86B1-3E1FA9F5C46A}" type="presParOf" srcId="{9D05FB06-376D-4627-B786-E6192C6E21CD}" destId="{F4FD0E0F-F05E-4A6F-8666-BBB6EFEAAA75}" srcOrd="0" destOrd="0" presId="urn:microsoft.com/office/officeart/2005/8/layout/hList1"/>
    <dgm:cxn modelId="{C5D1FF1F-A3EA-42C2-9210-777C637CB8FA}" type="presParOf" srcId="{F4FD0E0F-F05E-4A6F-8666-BBB6EFEAAA75}" destId="{C63C4B7B-9312-4F2F-A817-86CC124C754C}" srcOrd="0" destOrd="0" presId="urn:microsoft.com/office/officeart/2005/8/layout/hList1"/>
    <dgm:cxn modelId="{5E880237-AE33-43FA-A70B-C03050307F04}" type="presParOf" srcId="{F4FD0E0F-F05E-4A6F-8666-BBB6EFEAAA75}" destId="{58107061-D1D1-4831-86DB-EBAAB00079CD}" srcOrd="1" destOrd="0" presId="urn:microsoft.com/office/officeart/2005/8/layout/hList1"/>
    <dgm:cxn modelId="{EC586DE2-B157-4764-8DF3-242F6506B167}" type="presParOf" srcId="{9D05FB06-376D-4627-B786-E6192C6E21CD}" destId="{0D124344-EAB7-4A68-96EE-B17881D0D261}" srcOrd="1" destOrd="0" presId="urn:microsoft.com/office/officeart/2005/8/layout/hList1"/>
    <dgm:cxn modelId="{A5C4A35A-B767-40E1-8685-7C31C189D65A}" type="presParOf" srcId="{9D05FB06-376D-4627-B786-E6192C6E21CD}" destId="{75C24C2F-C597-4579-BDFC-9AC57F1C6B98}" srcOrd="2" destOrd="0" presId="urn:microsoft.com/office/officeart/2005/8/layout/hList1"/>
    <dgm:cxn modelId="{1DCDEE34-32E2-465C-9404-2F5D5C344FB4}" type="presParOf" srcId="{75C24C2F-C597-4579-BDFC-9AC57F1C6B98}" destId="{18417CE3-9A69-4496-9B58-C1C68391FBCF}" srcOrd="0" destOrd="0" presId="urn:microsoft.com/office/officeart/2005/8/layout/hList1"/>
    <dgm:cxn modelId="{8DD17277-EC7C-45E5-B203-2E6BECDD9A69}" type="presParOf" srcId="{75C24C2F-C597-4579-BDFC-9AC57F1C6B98}" destId="{B4907385-6FA1-4F0F-B83A-ECAA02975583}" srcOrd="1" destOrd="0" presId="urn:microsoft.com/office/officeart/2005/8/layout/hList1"/>
    <dgm:cxn modelId="{74EB5E62-641A-42F8-AFB9-C9CFC9F3ECB3}" type="presParOf" srcId="{9D05FB06-376D-4627-B786-E6192C6E21CD}" destId="{F1B4231B-98DC-4DEE-B67E-7722B17263AD}" srcOrd="3" destOrd="0" presId="urn:microsoft.com/office/officeart/2005/8/layout/hList1"/>
    <dgm:cxn modelId="{D215A11C-AA62-4591-B4F4-662CE09FB857}" type="presParOf" srcId="{9D05FB06-376D-4627-B786-E6192C6E21CD}" destId="{D499CAD7-B0B1-4C98-B21C-8CDE74AABAD7}" srcOrd="4" destOrd="0" presId="urn:microsoft.com/office/officeart/2005/8/layout/hList1"/>
    <dgm:cxn modelId="{643449F3-C733-4242-ACF8-03F750D9AA29}" type="presParOf" srcId="{D499CAD7-B0B1-4C98-B21C-8CDE74AABAD7}" destId="{46F5D6AF-602C-4E3C-9810-5ED2804E39F5}" srcOrd="0" destOrd="0" presId="urn:microsoft.com/office/officeart/2005/8/layout/hList1"/>
    <dgm:cxn modelId="{501E2B6E-721A-443E-A56D-3E0E9AAB7EF1}" type="presParOf" srcId="{D499CAD7-B0B1-4C98-B21C-8CDE74AABAD7}" destId="{F085D496-A6F2-4D8A-A59D-86EC981B7AB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3C4B7B-9312-4F2F-A817-86CC124C754C}">
      <dsp:nvSpPr>
        <dsp:cNvPr id="0" name=""/>
        <dsp:cNvSpPr/>
      </dsp:nvSpPr>
      <dsp:spPr>
        <a:xfrm>
          <a:off x="2595" y="18025"/>
          <a:ext cx="2530673" cy="1012269"/>
        </a:xfrm>
        <a:prstGeom prst="rect">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Garamond" pitchFamily="18" charset="0"/>
            </a:rPr>
            <a:t>Health &amp; Beauty</a:t>
          </a:r>
        </a:p>
      </dsp:txBody>
      <dsp:txXfrm>
        <a:off x="2595" y="18025"/>
        <a:ext cx="2530673" cy="1012269"/>
      </dsp:txXfrm>
    </dsp:sp>
    <dsp:sp modelId="{58107061-D1D1-4831-86DB-EBAAB00079CD}">
      <dsp:nvSpPr>
        <dsp:cNvPr id="0" name=""/>
        <dsp:cNvSpPr/>
      </dsp:nvSpPr>
      <dsp:spPr>
        <a:xfrm>
          <a:off x="2595" y="1030294"/>
          <a:ext cx="2530673" cy="2152080"/>
        </a:xfrm>
        <a:prstGeom prst="rect">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Garamond" pitchFamily="18" charset="0"/>
            </a:rPr>
            <a:t>With the Baby Boomers at or on the verge of retirement, the desire for staying fit and youthful is at an all time high.</a:t>
          </a:r>
        </a:p>
      </dsp:txBody>
      <dsp:txXfrm>
        <a:off x="2595" y="1030294"/>
        <a:ext cx="2530673" cy="2152080"/>
      </dsp:txXfrm>
    </dsp:sp>
    <dsp:sp modelId="{18417CE3-9A69-4496-9B58-C1C68391FBCF}">
      <dsp:nvSpPr>
        <dsp:cNvPr id="0" name=""/>
        <dsp:cNvSpPr/>
      </dsp:nvSpPr>
      <dsp:spPr>
        <a:xfrm>
          <a:off x="2887563" y="18025"/>
          <a:ext cx="2530673" cy="1012269"/>
        </a:xfrm>
        <a:prstGeom prst="rect">
          <a:avLst/>
        </a:prstGeom>
        <a:solidFill>
          <a:schemeClr val="accent3">
            <a:hueOff val="5812304"/>
            <a:satOff val="-18573"/>
            <a:lumOff val="-470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Garamond" pitchFamily="18" charset="0"/>
            </a:rPr>
            <a:t>Online Purchasing</a:t>
          </a:r>
        </a:p>
      </dsp:txBody>
      <dsp:txXfrm>
        <a:off x="2887563" y="18025"/>
        <a:ext cx="2530673" cy="1012269"/>
      </dsp:txXfrm>
    </dsp:sp>
    <dsp:sp modelId="{B4907385-6FA1-4F0F-B83A-ECAA02975583}">
      <dsp:nvSpPr>
        <dsp:cNvPr id="0" name=""/>
        <dsp:cNvSpPr/>
      </dsp:nvSpPr>
      <dsp:spPr>
        <a:xfrm>
          <a:off x="2887563" y="1030294"/>
          <a:ext cx="2530673" cy="2152080"/>
        </a:xfrm>
        <a:prstGeom prst="rect">
          <a:avLst/>
        </a:prstGeom>
        <a:solidFill>
          <a:schemeClr val="accent3">
            <a:tint val="40000"/>
            <a:alpha val="90000"/>
            <a:hueOff val="6385567"/>
            <a:satOff val="-26549"/>
            <a:lumOff val="-22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Garamond" pitchFamily="18" charset="0"/>
            </a:rPr>
            <a:t>With the ease and convenience of shopping online, more consumers are shifting their purchasing power to the internet.</a:t>
          </a:r>
        </a:p>
      </dsp:txBody>
      <dsp:txXfrm>
        <a:off x="2887563" y="1030294"/>
        <a:ext cx="2530673" cy="2152080"/>
      </dsp:txXfrm>
    </dsp:sp>
    <dsp:sp modelId="{46F5D6AF-602C-4E3C-9810-5ED2804E39F5}">
      <dsp:nvSpPr>
        <dsp:cNvPr id="0" name=""/>
        <dsp:cNvSpPr/>
      </dsp:nvSpPr>
      <dsp:spPr>
        <a:xfrm>
          <a:off x="5772530" y="18025"/>
          <a:ext cx="2530673" cy="1012269"/>
        </a:xfrm>
        <a:prstGeom prst="rect">
          <a:avLst/>
        </a:prstGeom>
        <a:solidFill>
          <a:schemeClr val="accent3">
            <a:hueOff val="11624607"/>
            <a:satOff val="-37145"/>
            <a:lumOff val="-941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Garamond" pitchFamily="18" charset="0"/>
            </a:rPr>
            <a:t>Home-Based Businesses</a:t>
          </a:r>
          <a:endParaRPr lang="en-US" sz="2800" b="1" kern="1200" dirty="0">
            <a:latin typeface="Garamond" pitchFamily="18" charset="0"/>
          </a:endParaRPr>
        </a:p>
      </dsp:txBody>
      <dsp:txXfrm>
        <a:off x="5772530" y="18025"/>
        <a:ext cx="2530673" cy="1012269"/>
      </dsp:txXfrm>
    </dsp:sp>
    <dsp:sp modelId="{F085D496-A6F2-4D8A-A59D-86EC981B7AB6}">
      <dsp:nvSpPr>
        <dsp:cNvPr id="0" name=""/>
        <dsp:cNvSpPr/>
      </dsp:nvSpPr>
      <dsp:spPr>
        <a:xfrm>
          <a:off x="5772530" y="1030294"/>
          <a:ext cx="2530673" cy="2152080"/>
        </a:xfrm>
        <a:prstGeom prst="rect">
          <a:avLst/>
        </a:prstGeom>
        <a:solidFill>
          <a:schemeClr val="accent3">
            <a:tint val="40000"/>
            <a:alpha val="90000"/>
            <a:hueOff val="12771134"/>
            <a:satOff val="-53098"/>
            <a:lumOff val="-448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latin typeface="Garamond" pitchFamily="18" charset="0"/>
            </a:rPr>
            <a:t>With their financial security in doubt, many people are looking for other ways to generate income.        </a:t>
          </a:r>
          <a:r>
            <a:rPr lang="en-US" sz="1500" b="1" kern="1200" baseline="0" dirty="0">
              <a:solidFill>
                <a:srgbClr val="C00000"/>
              </a:solidFill>
              <a:latin typeface="Garamond" pitchFamily="18" charset="0"/>
            </a:rPr>
            <a:t>(Income Diversification)</a:t>
          </a:r>
        </a:p>
      </dsp:txBody>
      <dsp:txXfrm>
        <a:off x="5772530" y="1030294"/>
        <a:ext cx="2530673" cy="215208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07F176-5623-4F86-9A58-7DC5D4DCB9ED}" type="datetimeFigureOut">
              <a:rPr lang="en-US" smtClean="0"/>
              <a:t>11/6/2019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AE31A8-C970-4D4E-B610-9AE7EE06788A}" type="slidenum">
              <a:rPr lang="en-US" smtClean="0"/>
              <a:t>‹#›</a:t>
            </a:fld>
            <a:endParaRPr lang="en-US"/>
          </a:p>
        </p:txBody>
      </p:sp>
    </p:spTree>
    <p:extLst>
      <p:ext uri="{BB962C8B-B14F-4D97-AF65-F5344CB8AC3E}">
        <p14:creationId xmlns:p14="http://schemas.microsoft.com/office/powerpoint/2010/main" val="213289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AE31A8-C970-4D4E-B610-9AE7EE06788A}" type="slidenum">
              <a:rPr lang="en-US" smtClean="0"/>
              <a:t>6</a:t>
            </a:fld>
            <a:endParaRPr lang="en-US"/>
          </a:p>
        </p:txBody>
      </p:sp>
    </p:spTree>
    <p:extLst>
      <p:ext uri="{BB962C8B-B14F-4D97-AF65-F5344CB8AC3E}">
        <p14:creationId xmlns:p14="http://schemas.microsoft.com/office/powerpoint/2010/main" val="2363487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AE31A8-C970-4D4E-B610-9AE7EE06788A}" type="slidenum">
              <a:rPr lang="en-US" smtClean="0"/>
              <a:t>8</a:t>
            </a:fld>
            <a:endParaRPr lang="en-US"/>
          </a:p>
        </p:txBody>
      </p:sp>
    </p:spTree>
    <p:extLst>
      <p:ext uri="{BB962C8B-B14F-4D97-AF65-F5344CB8AC3E}">
        <p14:creationId xmlns:p14="http://schemas.microsoft.com/office/powerpoint/2010/main" val="3771629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7C28E9A-7641-4A95-85D5-14E1838EF32F}" type="datetime1">
              <a:rPr lang="en-US" smtClean="0"/>
              <a:t>11/6/2019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0B34DE-D61F-45DF-9432-0CAE703D528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C1766E0-F379-4745-9F64-7978277A445E}"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B34DE-D61F-45DF-9432-0CAE703D52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8CD3E61-E6FF-440C-BBDD-52536C0C9B89}"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B34DE-D61F-45DF-9432-0CAE703D528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7FC22D1-0C45-4591-906E-584B8308F679}" type="datetime1">
              <a:rPr lang="en-US" smtClean="0"/>
              <a:t>11/6/2019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0D23362-61E3-48DC-B756-03BCA8E8D677}" type="slidenum">
              <a:rPr lang="en-US" smtClean="0"/>
              <a:pPr/>
              <a:t>‹#›</a:t>
            </a:fld>
            <a:endParaRPr lang="en-US"/>
          </a:p>
        </p:txBody>
      </p:sp>
    </p:spTree>
    <p:extLst>
      <p:ext uri="{BB962C8B-B14F-4D97-AF65-F5344CB8AC3E}">
        <p14:creationId xmlns:p14="http://schemas.microsoft.com/office/powerpoint/2010/main" val="1790996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970A704-289E-4BCF-BFAB-B6AF4A41D0BA}" type="datetime1">
              <a:rPr lang="en-US" smtClean="0">
                <a:solidFill>
                  <a:prstClr val="black"/>
                </a:solidFill>
              </a:r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2959170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E603C82-3761-4F08-82F6-E18A057D21E0}" type="datetime1">
              <a:rPr lang="en-US" smtClean="0">
                <a:solidFill>
                  <a:prstClr val="black"/>
                </a:solidFill>
              </a:r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3882695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FCA6790-9066-47B9-ACDF-946D9282DFAA}" type="datetime1">
              <a:rPr lang="en-US" smtClean="0">
                <a:solidFill>
                  <a:prstClr val="black"/>
                </a:solidFill>
              </a:rPr>
              <a:t>11/6/2019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35219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1C92709-3645-45E2-A725-9DBE542B12F0}" type="datetime1">
              <a:rPr lang="en-US" smtClean="0">
                <a:solidFill>
                  <a:prstClr val="black"/>
                </a:solidFill>
              </a:rPr>
              <a:t>11/6/2019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16903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79BD78-F15F-4F7B-8608-946D34559C3F}" type="datetime1">
              <a:rPr lang="en-US" smtClean="0">
                <a:solidFill>
                  <a:prstClr val="black"/>
                </a:solidFill>
              </a:rPr>
              <a:t>11/6/2019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1326664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749FA-CA50-46C7-B67B-FF429AC04925}" type="datetime1">
              <a:rPr lang="en-US" smtClean="0">
                <a:solidFill>
                  <a:prstClr val="black"/>
                </a:solidFill>
              </a:rPr>
              <a:t>11/6/2019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64007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08FA6E3-CBF3-41E6-A75F-8DF2DF6A2682}" type="datetime1">
              <a:rPr lang="en-US" smtClean="0">
                <a:solidFill>
                  <a:prstClr val="black"/>
                </a:solidFill>
              </a:rPr>
              <a:t>11/6/2019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8872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1F8C321-E56C-46EB-BB91-903430418C5B}"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B34DE-D61F-45DF-9432-0CAE703D5282}"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DED3512-717E-4C06-B0AE-D95EEE52DF17}" type="datetime1">
              <a:rPr lang="en-US" smtClean="0">
                <a:solidFill>
                  <a:prstClr val="black"/>
                </a:solidFill>
              </a:rPr>
              <a:t>11/6/2019</a:t>
            </a:fld>
            <a:endParaRPr lang="en-US">
              <a:solidFill>
                <a:prstClr val="black"/>
              </a:solidFill>
            </a:endParaRPr>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0D23362-61E3-48DC-B756-03BCA8E8D677}"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Freeform 8"/>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1502812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53E6087-405C-4680-ABE2-F7C6BEE0D1D9}" type="datetime1">
              <a:rPr lang="en-US" smtClean="0">
                <a:solidFill>
                  <a:prstClr val="black"/>
                </a:solidFill>
              </a:r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13709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6C577D-EB20-43B9-BDEA-EE07B6012062}" type="datetime1">
              <a:rPr lang="en-US" smtClean="0">
                <a:solidFill>
                  <a:prstClr val="black"/>
                </a:solidFill>
              </a:r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3845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D7A074A-A8E2-4CD3-BF68-695E0782BD78}" type="datetime1">
              <a:rPr lang="en-US" smtClean="0"/>
              <a:t>11/6/2019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0D23362-61E3-48DC-B756-03BCA8E8D677}" type="slidenum">
              <a:rPr lang="en-US" smtClean="0"/>
              <a:pPr/>
              <a:t>‹#›</a:t>
            </a:fld>
            <a:endParaRPr lang="en-US"/>
          </a:p>
        </p:txBody>
      </p:sp>
    </p:spTree>
    <p:extLst>
      <p:ext uri="{BB962C8B-B14F-4D97-AF65-F5344CB8AC3E}">
        <p14:creationId xmlns:p14="http://schemas.microsoft.com/office/powerpoint/2010/main" val="711190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B3DD09-90DC-471A-A3B0-808AFBC9081B}" type="datetime1">
              <a:rPr lang="en-US" smtClean="0">
                <a:solidFill>
                  <a:prstClr val="black"/>
                </a:solidFill>
              </a:r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9505532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601DB89-D270-4D99-AB99-EB621D34E19B}" type="datetime1">
              <a:rPr lang="en-US" smtClean="0">
                <a:solidFill>
                  <a:prstClr val="black"/>
                </a:solidFill>
              </a:r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2664430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AC3313C-CADD-4359-87C8-5DA029CC698C}" type="datetime1">
              <a:rPr lang="en-US" smtClean="0">
                <a:solidFill>
                  <a:prstClr val="black"/>
                </a:solidFill>
              </a:rPr>
              <a:t>11/6/2019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3247534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A0BA4CC-F75E-431D-A9FD-C66059E374B4}" type="datetime1">
              <a:rPr lang="en-US" smtClean="0">
                <a:solidFill>
                  <a:prstClr val="black"/>
                </a:solidFill>
              </a:rPr>
              <a:t>11/6/2019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215148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D644E8A-60B1-40B9-A59B-D9A34AB2BAE3}" type="datetime1">
              <a:rPr lang="en-US" smtClean="0">
                <a:solidFill>
                  <a:prstClr val="black"/>
                </a:solidFill>
              </a:rPr>
              <a:t>11/6/2019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117266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3EC3E-9040-4B59-AA3C-D31B331B28BB}" type="datetime1">
              <a:rPr lang="en-US" smtClean="0">
                <a:solidFill>
                  <a:prstClr val="black"/>
                </a:solidFill>
              </a:rPr>
              <a:t>11/6/2019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36126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DE014CC-11A4-4593-B088-C821F98D6D55}" type="datetime1">
              <a:rPr lang="en-US" smtClean="0"/>
              <a:t>11/6/2019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0B34DE-D61F-45DF-9432-0CAE703D5282}"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482E019A-41AB-4BC4-8681-C1A41AC577F2}" type="datetime1">
              <a:rPr lang="en-US" smtClean="0">
                <a:solidFill>
                  <a:prstClr val="black"/>
                </a:solidFill>
              </a:rPr>
              <a:t>11/6/2019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66288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22497D1-C66C-4E73-B3D3-E383A1E9C9E9}" type="datetime1">
              <a:rPr lang="en-US" smtClean="0">
                <a:solidFill>
                  <a:prstClr val="black"/>
                </a:solidFill>
              </a:rPr>
              <a:t>11/6/2019</a:t>
            </a:fld>
            <a:endParaRPr lang="en-US">
              <a:solidFill>
                <a:prstClr val="black"/>
              </a:solidFill>
            </a:endParaRPr>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0D23362-61E3-48DC-B756-03BCA8E8D677}"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Freeform 8"/>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3123611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C24E3CC-EE9E-47C2-B692-B5680B7F2F07}" type="datetime1">
              <a:rPr lang="en-US" smtClean="0">
                <a:solidFill>
                  <a:prstClr val="black"/>
                </a:solidFill>
              </a:r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89140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69A4B1F-1F27-495B-B448-C79B633771AD}" type="datetime1">
              <a:rPr lang="en-US" smtClean="0">
                <a:solidFill>
                  <a:prstClr val="black"/>
                </a:solidFill>
              </a:r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52318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C16C5F3-BB3C-497D-911F-24606FBCF7D9}" type="datetime1">
              <a:rPr lang="en-US" smtClean="0"/>
              <a:t>11/6/2019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0D23362-61E3-48DC-B756-03BCA8E8D677}" type="slidenum">
              <a:rPr lang="en-US" smtClean="0"/>
              <a:pPr/>
              <a:t>‹#›</a:t>
            </a:fld>
            <a:endParaRPr lang="en-US"/>
          </a:p>
        </p:txBody>
      </p:sp>
    </p:spTree>
    <p:extLst>
      <p:ext uri="{BB962C8B-B14F-4D97-AF65-F5344CB8AC3E}">
        <p14:creationId xmlns:p14="http://schemas.microsoft.com/office/powerpoint/2010/main" val="3905534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F61553-7C34-4A5B-9712-0F96BE68131F}" type="datetime1">
              <a:rPr lang="en-US" smtClean="0">
                <a:solidFill>
                  <a:prstClr val="black"/>
                </a:solidFill>
              </a:r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59706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A461836-769B-4651-A1F7-243813DB24A5}" type="datetime1">
              <a:rPr lang="en-US" smtClean="0">
                <a:solidFill>
                  <a:prstClr val="black"/>
                </a:solidFill>
              </a:r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33722274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5A9BACA-612F-4F11-852C-DC3CADA45530}" type="datetime1">
              <a:rPr lang="en-US" smtClean="0">
                <a:solidFill>
                  <a:prstClr val="black"/>
                </a:solidFill>
              </a:rPr>
              <a:t>11/6/2019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975049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7FBF894-4CF8-4D48-B9A2-D8B314FCD5D0}" type="datetime1">
              <a:rPr lang="en-US" smtClean="0">
                <a:solidFill>
                  <a:prstClr val="black"/>
                </a:solidFill>
              </a:rPr>
              <a:t>11/6/2019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74786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A1B1ED-B3D2-41A7-B156-07E5FE8A0769}" type="datetime1">
              <a:rPr lang="en-US" smtClean="0">
                <a:solidFill>
                  <a:prstClr val="black"/>
                </a:solidFill>
              </a:rPr>
              <a:t>11/6/2019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73386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2DD21E-0960-410A-944E-558907838FCE}"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B34DE-D61F-45DF-9432-0CAE703D5282}"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E7EB0-D39F-49B6-B709-B9198F2EE5A1}" type="datetime1">
              <a:rPr lang="en-US" smtClean="0">
                <a:solidFill>
                  <a:prstClr val="black"/>
                </a:solidFill>
              </a:rPr>
              <a:t>11/6/2019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979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27D867D-3945-4BC3-A1FC-F95F140E869D}" type="datetime1">
              <a:rPr lang="en-US" smtClean="0">
                <a:solidFill>
                  <a:prstClr val="black"/>
                </a:solidFill>
              </a:rPr>
              <a:t>11/6/2019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866521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ADB7C1D-998A-4EA5-B995-F6CE4224A9B1}" type="datetime1">
              <a:rPr lang="en-US" smtClean="0">
                <a:solidFill>
                  <a:prstClr val="black"/>
                </a:solidFill>
              </a:rPr>
              <a:t>11/6/2019</a:t>
            </a:fld>
            <a:endParaRPr lang="en-US">
              <a:solidFill>
                <a:prstClr val="black"/>
              </a:solidFill>
            </a:endParaRPr>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0D23362-61E3-48DC-B756-03BCA8E8D677}"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Freeform 8"/>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668762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E17635D-0097-4587-8D95-AE213B6B9248}" type="datetime1">
              <a:rPr lang="en-US" smtClean="0">
                <a:solidFill>
                  <a:prstClr val="black"/>
                </a:solidFill>
              </a:r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92457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E6F3F6-782C-4F86-AB9C-B8209BD36CDF}" type="datetime1">
              <a:rPr lang="en-US" smtClean="0">
                <a:solidFill>
                  <a:prstClr val="black"/>
                </a:solidFill>
              </a:r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28130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8A5E70E-E8AD-46D7-BC4A-F8E075063570}" type="datetime1">
              <a:rPr lang="en-US" smtClean="0"/>
              <a:pPr/>
              <a:t>11/6/2019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0D23362-61E3-48DC-B756-03BCA8E8D677}" type="slidenum">
              <a:rPr lang="en-US" smtClean="0"/>
              <a:pPr/>
              <a:t>‹#›</a:t>
            </a:fld>
            <a:endParaRPr lang="en-US"/>
          </a:p>
        </p:txBody>
      </p:sp>
    </p:spTree>
    <p:extLst>
      <p:ext uri="{BB962C8B-B14F-4D97-AF65-F5344CB8AC3E}">
        <p14:creationId xmlns:p14="http://schemas.microsoft.com/office/powerpoint/2010/main" val="17357424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43D5F1-5E64-45CC-A672-F531ABC75AD6}" type="datetime1">
              <a:rPr lang="en-US" smtClean="0">
                <a:solidFill>
                  <a:prstClr val="black"/>
                </a:solidFill>
              </a:rPr>
              <a:p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778063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96B48EC-1B11-4084-B9B0-316A8FC6F0EF}" type="datetime1">
              <a:rPr lang="en-US" smtClean="0">
                <a:solidFill>
                  <a:prstClr val="black"/>
                </a:solidFill>
              </a:rPr>
              <a:p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627784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97A21D7-1E38-4175-B1F9-A9171461DBA3}" type="datetime1">
              <a:rPr lang="en-US" smtClean="0">
                <a:solidFill>
                  <a:prstClr val="black"/>
                </a:solidFill>
              </a:rPr>
              <a:pPr/>
              <a:t>11/6/2019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10590877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F970E8E-BFD9-46E4-BAAC-F651865C0EE8}" type="datetime1">
              <a:rPr lang="en-US" smtClean="0">
                <a:solidFill>
                  <a:prstClr val="black"/>
                </a:solidFill>
              </a:rPr>
              <a:pPr/>
              <a:t>11/6/2019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3193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CFB8BE2-B6CE-4E5A-B19F-E9D7187821A3}" type="datetime1">
              <a:rPr lang="en-US" smtClean="0"/>
              <a:t>11/6/2019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0B34DE-D61F-45DF-9432-0CAE703D5282}"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2E3E34-C8D4-4A3B-9490-C89629CC6A14}" type="datetime1">
              <a:rPr lang="en-US" smtClean="0">
                <a:solidFill>
                  <a:prstClr val="black"/>
                </a:solidFill>
              </a:rPr>
              <a:pPr/>
              <a:t>11/6/2019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val="8409359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F811C-B64F-42ED-B018-4619C69C62FA}" type="datetime1">
              <a:rPr lang="en-US" smtClean="0">
                <a:solidFill>
                  <a:prstClr val="black"/>
                </a:solidFill>
              </a:rPr>
              <a:pPr/>
              <a:t>11/6/2019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865031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D87B152-A3A3-4239-9D41-E7DE4EF1C211}" type="datetime1">
              <a:rPr lang="en-US" smtClean="0">
                <a:solidFill>
                  <a:prstClr val="black"/>
                </a:solidFill>
              </a:rPr>
              <a:pPr/>
              <a:t>11/6/2019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19944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665C6CC-0797-4087-82D1-AE997015E9DA}" type="datetime1">
              <a:rPr lang="en-US" smtClean="0">
                <a:solidFill>
                  <a:prstClr val="black"/>
                </a:solidFill>
              </a:rPr>
              <a:pPr/>
              <a:t>11/6/2019</a:t>
            </a:fld>
            <a:endParaRPr lang="en-US">
              <a:solidFill>
                <a:prstClr val="black"/>
              </a:solidFill>
            </a:endParaRPr>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0D23362-61E3-48DC-B756-03BCA8E8D677}" type="slidenum">
              <a:rPr lang="en-US" smtClean="0">
                <a:solidFill>
                  <a:prstClr val="black"/>
                </a:solidFill>
              </a:rPr>
              <a:pPr/>
              <a:t>‹#›</a:t>
            </a:fld>
            <a:endParaRPr lang="en-US">
              <a:solidFill>
                <a:prstClr val="black"/>
              </a:solidFill>
            </a:endParaRPr>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Freeform 8"/>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40893190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0"/>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31FCE0-C199-4819-A0C8-3ABCDEF76BAD}" type="datetime1">
              <a:rPr lang="en-US" smtClean="0">
                <a:solidFill>
                  <a:prstClr val="black"/>
                </a:solidFill>
              </a:rPr>
              <a:p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61444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C314296-9590-4F39-81D5-6C23CEE7F5E3}" type="datetime1">
              <a:rPr lang="en-US" smtClean="0">
                <a:solidFill>
                  <a:prstClr val="black"/>
                </a:solidFill>
              </a:rPr>
              <a:pPr/>
              <a:t>11/6/2019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82294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A73C8BA-9384-4AD4-B8A1-DB7EEA6D0741}" type="datetime1">
              <a:rPr lang="en-US" smtClean="0"/>
              <a:t>11/6/2019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0B34DE-D61F-45DF-9432-0CAE703D5282}"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01696-CD44-4578-86E5-1554DB60B280}" type="datetime1">
              <a:rPr lang="en-US" smtClean="0"/>
              <a:t>11/6/2019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0B34DE-D61F-45DF-9432-0CAE703D52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A4F3FA3A-CA1C-4EB9-A0E6-F81BAEC4C591}" type="datetime1">
              <a:rPr lang="en-US" smtClean="0"/>
              <a:t>11/6/2019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0B34DE-D61F-45DF-9432-0CAE703D52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64C31A6-249D-4F44-8A53-5950664BC5E3}" type="datetime1">
              <a:rPr lang="en-US" smtClean="0"/>
              <a:t>11/6/2019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20B34DE-D61F-45DF-9432-0CAE703D5282}"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C098D69-9F53-4EDC-B352-393F6E911E12}" type="datetime1">
              <a:rPr lang="en-US" smtClean="0"/>
              <a:t>11/6/2019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20B34DE-D61F-45DF-9432-0CAE703D52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AFBE6C6-E62D-4968-95DA-82BA37814B7E}" type="datetime1">
              <a:rPr lang="en-US" smtClean="0">
                <a:solidFill>
                  <a:prstClr val="black"/>
                </a:solidFill>
              </a:rPr>
              <a:t>11/6/2019</a:t>
            </a:fld>
            <a:endParaRPr lang="en-US">
              <a:solidFill>
                <a:prstClr val="black"/>
              </a:solidFill>
            </a:endParaRPr>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83514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5B82131-27A0-41F1-842A-195A53E26893}" type="datetime1">
              <a:rPr lang="en-US" smtClean="0">
                <a:solidFill>
                  <a:prstClr val="black"/>
                </a:solidFill>
              </a:rPr>
              <a:t>11/6/2019</a:t>
            </a:fld>
            <a:endParaRPr lang="en-US">
              <a:solidFill>
                <a:prstClr val="black"/>
              </a:solidFill>
            </a:endParaRPr>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31961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B07131-A870-4893-81C5-BB1EE779C226}" type="datetime1">
              <a:rPr lang="en-US" smtClean="0">
                <a:solidFill>
                  <a:prstClr val="black"/>
                </a:solidFill>
              </a:rPr>
              <a:t>11/6/2019</a:t>
            </a:fld>
            <a:endParaRPr lang="en-US">
              <a:solidFill>
                <a:prstClr val="black"/>
              </a:solidFill>
            </a:endParaRPr>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41017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5001994"/>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A50E3A5-913D-4416-AE9F-4E78527A4BD6}" type="datetime1">
              <a:rPr lang="en-US" smtClean="0">
                <a:solidFill>
                  <a:prstClr val="black"/>
                </a:solidFill>
              </a:rPr>
              <a:pPr/>
              <a:t>11/6/2019</a:t>
            </a:fld>
            <a:endParaRPr lang="en-US">
              <a:solidFill>
                <a:prstClr val="black"/>
              </a:solidFill>
            </a:endParaRPr>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E0D23362-61E3-48DC-B756-03BCA8E8D677}"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726577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www.youtube.com/watch?v=_H9KnNi38Zw"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TcNpoc-lF0M" TargetMode="External"/><Relationship Id="rId2" Type="http://schemas.openxmlformats.org/officeDocument/2006/relationships/hyperlink" Target="http://www.youtube.com/watch?v=MK688vY8ouA" TargetMode="External"/><Relationship Id="rId1" Type="http://schemas.openxmlformats.org/officeDocument/2006/relationships/slideLayout" Target="../slideLayouts/slideLayout2.xml"/><Relationship Id="rId5" Type="http://schemas.openxmlformats.org/officeDocument/2006/relationships/hyperlink" Target="http://www.youtube.com/watch?v=K2CDU1AeAj0" TargetMode="External"/><Relationship Id="rId4" Type="http://schemas.openxmlformats.org/officeDocument/2006/relationships/hyperlink" Target="http://www.youtube.com/watch?v=l5s6uzM6SNo"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www.youtube.com/watch?time_continue=257&amp;v=e3J6YisuPW4"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JbqbxtUQYnQ" TargetMode="External"/><Relationship Id="rId2" Type="http://schemas.openxmlformats.org/officeDocument/2006/relationships/hyperlink" Target="http://www.youtube.com/watch?v=53GiUoEeIvA"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diagramLayout" Target="../diagrams/layout1.xml"/><Relationship Id="rId7" Type="http://schemas.openxmlformats.org/officeDocument/2006/relationships/image" Target="../media/image9.wmf"/><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wmf"/></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nAco9ZGiAE"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VK2Z9Z8aXow" TargetMode="External"/><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hyperlink" Target="http://www.youtube.com/watch?v=K1usdOW4RyI"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0.xml"/><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hyperlink" Target="http://www.healthzoneplus.com/" TargetMode="External"/><Relationship Id="rId2" Type="http://schemas.openxmlformats.org/officeDocument/2006/relationships/hyperlink" Target="mailto:Jdoherty239@aol.com" TargetMode="External"/><Relationship Id="rId1" Type="http://schemas.openxmlformats.org/officeDocument/2006/relationships/slideLayout" Target="../slideLayouts/slideLayout35.xml"/><Relationship Id="rId5" Type="http://schemas.openxmlformats.org/officeDocument/2006/relationships/image" Target="../media/image19.jpg"/><Relationship Id="rId4" Type="http://schemas.openxmlformats.org/officeDocument/2006/relationships/hyperlink" Target="http://www.amway.com/jkdohertyhealthzon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Hhh0Qcl_yMA" TargetMode="External"/><Relationship Id="rId2" Type="http://schemas.openxmlformats.org/officeDocument/2006/relationships/hyperlink" Target="http://www.youtube.com/watch?v=qyPW9Z5_jsk" TargetMode="External"/><Relationship Id="rId1" Type="http://schemas.openxmlformats.org/officeDocument/2006/relationships/slideLayout" Target="../slideLayouts/slideLayout2.xml"/><Relationship Id="rId5" Type="http://schemas.openxmlformats.org/officeDocument/2006/relationships/hyperlink" Target="http://www.youtube.com/watch?v=6p0HyjtfaMg" TargetMode="External"/><Relationship Id="rId4" Type="http://schemas.openxmlformats.org/officeDocument/2006/relationships/hyperlink" Target="http://www.youtube.com/watch?v=tamC-M8Txt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zwwPtKiIn4M" TargetMode="External"/><Relationship Id="rId2" Type="http://schemas.openxmlformats.org/officeDocument/2006/relationships/hyperlink" Target="http://www.youtube.com/watch?v=rnBAdnNIIXk" TargetMode="External"/><Relationship Id="rId1" Type="http://schemas.openxmlformats.org/officeDocument/2006/relationships/slideLayout" Target="../slideLayouts/slideLayout2.xml"/><Relationship Id="rId5" Type="http://schemas.openxmlformats.org/officeDocument/2006/relationships/hyperlink" Target="http://www.youtube.com/watch?v=dNhBfvOQ_RY" TargetMode="External"/><Relationship Id="rId4" Type="http://schemas.openxmlformats.org/officeDocument/2006/relationships/hyperlink" Target="http://www.youtube.com/watch?v=swB7Ivct8d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1liYvgX799Y"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http://www.youtube.com/watch?v=i2Xx3mN5XSU" TargetMode="External"/><Relationship Id="rId4" Type="http://schemas.openxmlformats.org/officeDocument/2006/relationships/hyperlink" Target="http://www.youtube.com/watch?v=0wi6b3wWwnw"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youtube.com/watch?v=r1NJzEYARlM" TargetMode="External"/><Relationship Id="rId7" Type="http://schemas.openxmlformats.org/officeDocument/2006/relationships/hyperlink" Target="http://www.youtube.com/watch?v=XCT7Qbc9lRA"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hyperlink" Target="http://www.youtube.com/watch?v=ae-SAXb5yMU" TargetMode="External"/><Relationship Id="rId5" Type="http://schemas.openxmlformats.org/officeDocument/2006/relationships/hyperlink" Target="http://www.youtube.com/watch?v=wkyCIoH10Uo" TargetMode="External"/><Relationship Id="rId4" Type="http://schemas.openxmlformats.org/officeDocument/2006/relationships/hyperlink" Target="http://www.youtube.com/watch?v=P6BJdfIWITo" TargetMode="External"/><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2743200" y="1143001"/>
            <a:ext cx="5791200" cy="1447800"/>
          </a:xfrm>
        </p:spPr>
        <p:txBody>
          <a:bodyPr>
            <a:noAutofit/>
          </a:bodyPr>
          <a:lstStyle/>
          <a:p>
            <a:r>
              <a:rPr lang="en-US" dirty="0">
                <a:effectLst/>
                <a:latin typeface="Garamond" pitchFamily="18" charset="0"/>
              </a:rPr>
              <a:t>The Key to Financial </a:t>
            </a:r>
            <a:br>
              <a:rPr lang="en-US" dirty="0">
                <a:effectLst/>
                <a:latin typeface="Garamond" pitchFamily="18" charset="0"/>
              </a:rPr>
            </a:br>
            <a:r>
              <a:rPr lang="en-US" dirty="0">
                <a:effectLst/>
                <a:latin typeface="Garamond" pitchFamily="18" charset="0"/>
              </a:rPr>
              <a:t>Security</a:t>
            </a:r>
          </a:p>
        </p:txBody>
      </p:sp>
      <p:sp>
        <p:nvSpPr>
          <p:cNvPr id="11" name="Subtitle 10"/>
          <p:cNvSpPr>
            <a:spLocks noGrp="1"/>
          </p:cNvSpPr>
          <p:nvPr>
            <p:ph type="subTitle" idx="1"/>
          </p:nvPr>
        </p:nvSpPr>
        <p:spPr>
          <a:xfrm>
            <a:off x="5791200" y="2819400"/>
            <a:ext cx="2743200" cy="1905000"/>
          </a:xfrm>
        </p:spPr>
        <p:txBody>
          <a:bodyPr>
            <a:noAutofit/>
          </a:bodyPr>
          <a:lstStyle/>
          <a:p>
            <a:r>
              <a:rPr lang="en-US" sz="2000" dirty="0">
                <a:latin typeface="Garamond" pitchFamily="18" charset="0"/>
              </a:rPr>
              <a:t>UNDERSTANDING</a:t>
            </a:r>
          </a:p>
          <a:p>
            <a:r>
              <a:rPr lang="en-US" sz="2000" dirty="0">
                <a:latin typeface="Garamond" pitchFamily="18" charset="0"/>
              </a:rPr>
              <a:t>THE IMPORTANCE </a:t>
            </a:r>
          </a:p>
          <a:p>
            <a:r>
              <a:rPr lang="en-US" sz="2000" dirty="0">
                <a:latin typeface="Garamond" pitchFamily="18" charset="0"/>
              </a:rPr>
              <a:t>OF </a:t>
            </a:r>
          </a:p>
          <a:p>
            <a:r>
              <a:rPr lang="en-US" sz="2000" dirty="0">
                <a:latin typeface="Garamond" pitchFamily="18" charset="0"/>
              </a:rPr>
              <a:t>INCOME</a:t>
            </a:r>
          </a:p>
          <a:p>
            <a:r>
              <a:rPr lang="en-US" sz="2000" dirty="0">
                <a:latin typeface="Garamond" pitchFamily="18" charset="0"/>
              </a:rPr>
              <a:t>DIVERSIFICATION</a:t>
            </a:r>
          </a:p>
          <a:p>
            <a:endParaRPr lang="en-US" sz="2000" dirty="0"/>
          </a:p>
        </p:txBody>
      </p:sp>
      <p:grpSp>
        <p:nvGrpSpPr>
          <p:cNvPr id="2" name="Group 5"/>
          <p:cNvGrpSpPr>
            <a:grpSpLocks noChangeAspect="1"/>
          </p:cNvGrpSpPr>
          <p:nvPr/>
        </p:nvGrpSpPr>
        <p:grpSpPr bwMode="auto">
          <a:xfrm>
            <a:off x="1143000" y="2057400"/>
            <a:ext cx="2360613" cy="2362200"/>
            <a:chOff x="720" y="1296"/>
            <a:chExt cx="1487" cy="1488"/>
          </a:xfrm>
        </p:grpSpPr>
        <p:sp>
          <p:nvSpPr>
            <p:cNvPr id="60420" name="AutoShape 4"/>
            <p:cNvSpPr>
              <a:spLocks noChangeAspect="1" noChangeArrowheads="1" noTextEdit="1"/>
            </p:cNvSpPr>
            <p:nvPr/>
          </p:nvSpPr>
          <p:spPr bwMode="auto">
            <a:xfrm>
              <a:off x="720" y="1296"/>
              <a:ext cx="1487" cy="1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22" name="Freeform 6"/>
            <p:cNvSpPr>
              <a:spLocks/>
            </p:cNvSpPr>
            <p:nvPr/>
          </p:nvSpPr>
          <p:spPr bwMode="auto">
            <a:xfrm>
              <a:off x="795" y="1328"/>
              <a:ext cx="747" cy="1477"/>
            </a:xfrm>
            <a:custGeom>
              <a:avLst/>
              <a:gdLst/>
              <a:ahLst/>
              <a:cxnLst>
                <a:cxn ang="0">
                  <a:pos x="1291" y="29"/>
                </a:cxn>
                <a:cxn ang="0">
                  <a:pos x="1454" y="57"/>
                </a:cxn>
                <a:cxn ang="0">
                  <a:pos x="1610" y="105"/>
                </a:cxn>
                <a:cxn ang="0">
                  <a:pos x="1754" y="173"/>
                </a:cxn>
                <a:cxn ang="0">
                  <a:pos x="1913" y="252"/>
                </a:cxn>
                <a:cxn ang="0">
                  <a:pos x="2041" y="372"/>
                </a:cxn>
                <a:cxn ang="0">
                  <a:pos x="2132" y="513"/>
                </a:cxn>
                <a:cxn ang="0">
                  <a:pos x="2201" y="663"/>
                </a:cxn>
                <a:cxn ang="0">
                  <a:pos x="2237" y="825"/>
                </a:cxn>
                <a:cxn ang="0">
                  <a:pos x="2235" y="981"/>
                </a:cxn>
                <a:cxn ang="0">
                  <a:pos x="2230" y="1106"/>
                </a:cxn>
                <a:cxn ang="0">
                  <a:pos x="2217" y="1229"/>
                </a:cxn>
                <a:cxn ang="0">
                  <a:pos x="2195" y="1347"/>
                </a:cxn>
                <a:cxn ang="0">
                  <a:pos x="2139" y="1513"/>
                </a:cxn>
                <a:cxn ang="0">
                  <a:pos x="2061" y="1684"/>
                </a:cxn>
                <a:cxn ang="0">
                  <a:pos x="1973" y="1784"/>
                </a:cxn>
                <a:cxn ang="0">
                  <a:pos x="1801" y="1961"/>
                </a:cxn>
                <a:cxn ang="0">
                  <a:pos x="1644" y="2044"/>
                </a:cxn>
                <a:cxn ang="0">
                  <a:pos x="1632" y="2223"/>
                </a:cxn>
                <a:cxn ang="0">
                  <a:pos x="1655" y="2425"/>
                </a:cxn>
                <a:cxn ang="0">
                  <a:pos x="1670" y="2640"/>
                </a:cxn>
                <a:cxn ang="0">
                  <a:pos x="1686" y="2854"/>
                </a:cxn>
                <a:cxn ang="0">
                  <a:pos x="1708" y="3066"/>
                </a:cxn>
                <a:cxn ang="0">
                  <a:pos x="1711" y="3229"/>
                </a:cxn>
                <a:cxn ang="0">
                  <a:pos x="1707" y="3348"/>
                </a:cxn>
                <a:cxn ang="0">
                  <a:pos x="1717" y="3469"/>
                </a:cxn>
                <a:cxn ang="0">
                  <a:pos x="1727" y="3586"/>
                </a:cxn>
                <a:cxn ang="0">
                  <a:pos x="1747" y="3736"/>
                </a:cxn>
                <a:cxn ang="0">
                  <a:pos x="1758" y="3902"/>
                </a:cxn>
                <a:cxn ang="0">
                  <a:pos x="1774" y="4072"/>
                </a:cxn>
                <a:cxn ang="0">
                  <a:pos x="1798" y="4241"/>
                </a:cxn>
                <a:cxn ang="0">
                  <a:pos x="1829" y="4403"/>
                </a:cxn>
                <a:cxn ang="0">
                  <a:pos x="1701" y="4420"/>
                </a:cxn>
                <a:cxn ang="0">
                  <a:pos x="1573" y="4418"/>
                </a:cxn>
                <a:cxn ang="0">
                  <a:pos x="1444" y="4421"/>
                </a:cxn>
                <a:cxn ang="0">
                  <a:pos x="1313" y="4422"/>
                </a:cxn>
                <a:cxn ang="0">
                  <a:pos x="1173" y="4415"/>
                </a:cxn>
                <a:cxn ang="0">
                  <a:pos x="1032" y="4414"/>
                </a:cxn>
                <a:cxn ang="0">
                  <a:pos x="890" y="4415"/>
                </a:cxn>
                <a:cxn ang="0">
                  <a:pos x="747" y="4420"/>
                </a:cxn>
                <a:cxn ang="0">
                  <a:pos x="577" y="4407"/>
                </a:cxn>
                <a:cxn ang="0">
                  <a:pos x="722" y="2930"/>
                </a:cxn>
                <a:cxn ang="0">
                  <a:pos x="751" y="2691"/>
                </a:cxn>
                <a:cxn ang="0">
                  <a:pos x="782" y="2458"/>
                </a:cxn>
                <a:cxn ang="0">
                  <a:pos x="807" y="2222"/>
                </a:cxn>
                <a:cxn ang="0">
                  <a:pos x="732" y="2042"/>
                </a:cxn>
                <a:cxn ang="0">
                  <a:pos x="525" y="1949"/>
                </a:cxn>
                <a:cxn ang="0">
                  <a:pos x="355" y="1849"/>
                </a:cxn>
                <a:cxn ang="0">
                  <a:pos x="205" y="1691"/>
                </a:cxn>
                <a:cxn ang="0">
                  <a:pos x="133" y="1563"/>
                </a:cxn>
                <a:cxn ang="0">
                  <a:pos x="83" y="1446"/>
                </a:cxn>
                <a:cxn ang="0">
                  <a:pos x="43" y="1325"/>
                </a:cxn>
                <a:cxn ang="0">
                  <a:pos x="22" y="1199"/>
                </a:cxn>
                <a:cxn ang="0">
                  <a:pos x="9" y="948"/>
                </a:cxn>
                <a:cxn ang="0">
                  <a:pos x="75" y="689"/>
                </a:cxn>
                <a:cxn ang="0">
                  <a:pos x="209" y="455"/>
                </a:cxn>
                <a:cxn ang="0">
                  <a:pos x="406" y="260"/>
                </a:cxn>
                <a:cxn ang="0">
                  <a:pos x="610" y="149"/>
                </a:cxn>
                <a:cxn ang="0">
                  <a:pos x="826" y="57"/>
                </a:cxn>
                <a:cxn ang="0">
                  <a:pos x="1000" y="21"/>
                </a:cxn>
              </a:cxnLst>
              <a:rect l="0" t="0" r="r" b="b"/>
              <a:pathLst>
                <a:path w="2240" h="4431">
                  <a:moveTo>
                    <a:pt x="1135" y="22"/>
                  </a:moveTo>
                  <a:lnTo>
                    <a:pt x="1145" y="22"/>
                  </a:lnTo>
                  <a:lnTo>
                    <a:pt x="1157" y="22"/>
                  </a:lnTo>
                  <a:lnTo>
                    <a:pt x="1167" y="22"/>
                  </a:lnTo>
                  <a:lnTo>
                    <a:pt x="1179" y="22"/>
                  </a:lnTo>
                  <a:lnTo>
                    <a:pt x="1189" y="22"/>
                  </a:lnTo>
                  <a:lnTo>
                    <a:pt x="1201" y="22"/>
                  </a:lnTo>
                  <a:lnTo>
                    <a:pt x="1213" y="22"/>
                  </a:lnTo>
                  <a:lnTo>
                    <a:pt x="1225" y="23"/>
                  </a:lnTo>
                  <a:lnTo>
                    <a:pt x="1235" y="23"/>
                  </a:lnTo>
                  <a:lnTo>
                    <a:pt x="1247" y="25"/>
                  </a:lnTo>
                  <a:lnTo>
                    <a:pt x="1257" y="26"/>
                  </a:lnTo>
                  <a:lnTo>
                    <a:pt x="1269" y="28"/>
                  </a:lnTo>
                  <a:lnTo>
                    <a:pt x="1279" y="28"/>
                  </a:lnTo>
                  <a:lnTo>
                    <a:pt x="1291" y="29"/>
                  </a:lnTo>
                  <a:lnTo>
                    <a:pt x="1303" y="30"/>
                  </a:lnTo>
                  <a:lnTo>
                    <a:pt x="1314" y="33"/>
                  </a:lnTo>
                  <a:lnTo>
                    <a:pt x="1325" y="33"/>
                  </a:lnTo>
                  <a:lnTo>
                    <a:pt x="1335" y="34"/>
                  </a:lnTo>
                  <a:lnTo>
                    <a:pt x="1345" y="36"/>
                  </a:lnTo>
                  <a:lnTo>
                    <a:pt x="1357" y="37"/>
                  </a:lnTo>
                  <a:lnTo>
                    <a:pt x="1367" y="39"/>
                  </a:lnTo>
                  <a:lnTo>
                    <a:pt x="1379" y="41"/>
                  </a:lnTo>
                  <a:lnTo>
                    <a:pt x="1389" y="43"/>
                  </a:lnTo>
                  <a:lnTo>
                    <a:pt x="1401" y="46"/>
                  </a:lnTo>
                  <a:lnTo>
                    <a:pt x="1411" y="47"/>
                  </a:lnTo>
                  <a:lnTo>
                    <a:pt x="1422" y="50"/>
                  </a:lnTo>
                  <a:lnTo>
                    <a:pt x="1432" y="51"/>
                  </a:lnTo>
                  <a:lnTo>
                    <a:pt x="1444" y="54"/>
                  </a:lnTo>
                  <a:lnTo>
                    <a:pt x="1454" y="57"/>
                  </a:lnTo>
                  <a:lnTo>
                    <a:pt x="1466" y="59"/>
                  </a:lnTo>
                  <a:lnTo>
                    <a:pt x="1476" y="62"/>
                  </a:lnTo>
                  <a:lnTo>
                    <a:pt x="1488" y="66"/>
                  </a:lnTo>
                  <a:lnTo>
                    <a:pt x="1497" y="68"/>
                  </a:lnTo>
                  <a:lnTo>
                    <a:pt x="1507" y="70"/>
                  </a:lnTo>
                  <a:lnTo>
                    <a:pt x="1517" y="73"/>
                  </a:lnTo>
                  <a:lnTo>
                    <a:pt x="1529" y="77"/>
                  </a:lnTo>
                  <a:lnTo>
                    <a:pt x="1538" y="80"/>
                  </a:lnTo>
                  <a:lnTo>
                    <a:pt x="1548" y="83"/>
                  </a:lnTo>
                  <a:lnTo>
                    <a:pt x="1558" y="87"/>
                  </a:lnTo>
                  <a:lnTo>
                    <a:pt x="1570" y="91"/>
                  </a:lnTo>
                  <a:lnTo>
                    <a:pt x="1579" y="94"/>
                  </a:lnTo>
                  <a:lnTo>
                    <a:pt x="1589" y="98"/>
                  </a:lnTo>
                  <a:lnTo>
                    <a:pt x="1600" y="101"/>
                  </a:lnTo>
                  <a:lnTo>
                    <a:pt x="1610" y="105"/>
                  </a:lnTo>
                  <a:lnTo>
                    <a:pt x="1619" y="109"/>
                  </a:lnTo>
                  <a:lnTo>
                    <a:pt x="1630" y="113"/>
                  </a:lnTo>
                  <a:lnTo>
                    <a:pt x="1639" y="118"/>
                  </a:lnTo>
                  <a:lnTo>
                    <a:pt x="1651" y="123"/>
                  </a:lnTo>
                  <a:lnTo>
                    <a:pt x="1660" y="127"/>
                  </a:lnTo>
                  <a:lnTo>
                    <a:pt x="1670" y="131"/>
                  </a:lnTo>
                  <a:lnTo>
                    <a:pt x="1679" y="136"/>
                  </a:lnTo>
                  <a:lnTo>
                    <a:pt x="1689" y="140"/>
                  </a:lnTo>
                  <a:lnTo>
                    <a:pt x="1698" y="144"/>
                  </a:lnTo>
                  <a:lnTo>
                    <a:pt x="1708" y="148"/>
                  </a:lnTo>
                  <a:lnTo>
                    <a:pt x="1717" y="154"/>
                  </a:lnTo>
                  <a:lnTo>
                    <a:pt x="1727" y="159"/>
                  </a:lnTo>
                  <a:lnTo>
                    <a:pt x="1736" y="163"/>
                  </a:lnTo>
                  <a:lnTo>
                    <a:pt x="1745" y="167"/>
                  </a:lnTo>
                  <a:lnTo>
                    <a:pt x="1754" y="173"/>
                  </a:lnTo>
                  <a:lnTo>
                    <a:pt x="1764" y="178"/>
                  </a:lnTo>
                  <a:lnTo>
                    <a:pt x="1773" y="184"/>
                  </a:lnTo>
                  <a:lnTo>
                    <a:pt x="1783" y="190"/>
                  </a:lnTo>
                  <a:lnTo>
                    <a:pt x="1792" y="195"/>
                  </a:lnTo>
                  <a:lnTo>
                    <a:pt x="1802" y="202"/>
                  </a:lnTo>
                  <a:lnTo>
                    <a:pt x="1811" y="206"/>
                  </a:lnTo>
                  <a:lnTo>
                    <a:pt x="1823" y="210"/>
                  </a:lnTo>
                  <a:lnTo>
                    <a:pt x="1833" y="214"/>
                  </a:lnTo>
                  <a:lnTo>
                    <a:pt x="1845" y="219"/>
                  </a:lnTo>
                  <a:lnTo>
                    <a:pt x="1855" y="223"/>
                  </a:lnTo>
                  <a:lnTo>
                    <a:pt x="1867" y="228"/>
                  </a:lnTo>
                  <a:lnTo>
                    <a:pt x="1877" y="234"/>
                  </a:lnTo>
                  <a:lnTo>
                    <a:pt x="1891" y="241"/>
                  </a:lnTo>
                  <a:lnTo>
                    <a:pt x="1901" y="245"/>
                  </a:lnTo>
                  <a:lnTo>
                    <a:pt x="1913" y="252"/>
                  </a:lnTo>
                  <a:lnTo>
                    <a:pt x="1924" y="257"/>
                  </a:lnTo>
                  <a:lnTo>
                    <a:pt x="1936" y="264"/>
                  </a:lnTo>
                  <a:lnTo>
                    <a:pt x="1948" y="270"/>
                  </a:lnTo>
                  <a:lnTo>
                    <a:pt x="1960" y="277"/>
                  </a:lnTo>
                  <a:lnTo>
                    <a:pt x="1971" y="284"/>
                  </a:lnTo>
                  <a:lnTo>
                    <a:pt x="1985" y="292"/>
                  </a:lnTo>
                  <a:lnTo>
                    <a:pt x="1991" y="300"/>
                  </a:lnTo>
                  <a:lnTo>
                    <a:pt x="1996" y="309"/>
                  </a:lnTo>
                  <a:lnTo>
                    <a:pt x="2002" y="318"/>
                  </a:lnTo>
                  <a:lnTo>
                    <a:pt x="2010" y="328"/>
                  </a:lnTo>
                  <a:lnTo>
                    <a:pt x="2016" y="336"/>
                  </a:lnTo>
                  <a:lnTo>
                    <a:pt x="2023" y="345"/>
                  </a:lnTo>
                  <a:lnTo>
                    <a:pt x="2029" y="354"/>
                  </a:lnTo>
                  <a:lnTo>
                    <a:pt x="2036" y="364"/>
                  </a:lnTo>
                  <a:lnTo>
                    <a:pt x="2041" y="372"/>
                  </a:lnTo>
                  <a:lnTo>
                    <a:pt x="2048" y="382"/>
                  </a:lnTo>
                  <a:lnTo>
                    <a:pt x="2054" y="392"/>
                  </a:lnTo>
                  <a:lnTo>
                    <a:pt x="2061" y="401"/>
                  </a:lnTo>
                  <a:lnTo>
                    <a:pt x="2065" y="410"/>
                  </a:lnTo>
                  <a:lnTo>
                    <a:pt x="2073" y="419"/>
                  </a:lnTo>
                  <a:lnTo>
                    <a:pt x="2079" y="429"/>
                  </a:lnTo>
                  <a:lnTo>
                    <a:pt x="2086" y="439"/>
                  </a:lnTo>
                  <a:lnTo>
                    <a:pt x="2090" y="447"/>
                  </a:lnTo>
                  <a:lnTo>
                    <a:pt x="2096" y="457"/>
                  </a:lnTo>
                  <a:lnTo>
                    <a:pt x="2102" y="466"/>
                  </a:lnTo>
                  <a:lnTo>
                    <a:pt x="2108" y="476"/>
                  </a:lnTo>
                  <a:lnTo>
                    <a:pt x="2114" y="484"/>
                  </a:lnTo>
                  <a:lnTo>
                    <a:pt x="2120" y="494"/>
                  </a:lnTo>
                  <a:lnTo>
                    <a:pt x="2126" y="504"/>
                  </a:lnTo>
                  <a:lnTo>
                    <a:pt x="2132" y="513"/>
                  </a:lnTo>
                  <a:lnTo>
                    <a:pt x="2136" y="522"/>
                  </a:lnTo>
                  <a:lnTo>
                    <a:pt x="2142" y="533"/>
                  </a:lnTo>
                  <a:lnTo>
                    <a:pt x="2146" y="541"/>
                  </a:lnTo>
                  <a:lnTo>
                    <a:pt x="2152" y="552"/>
                  </a:lnTo>
                  <a:lnTo>
                    <a:pt x="2157" y="562"/>
                  </a:lnTo>
                  <a:lnTo>
                    <a:pt x="2163" y="573"/>
                  </a:lnTo>
                  <a:lnTo>
                    <a:pt x="2167" y="583"/>
                  </a:lnTo>
                  <a:lnTo>
                    <a:pt x="2173" y="594"/>
                  </a:lnTo>
                  <a:lnTo>
                    <a:pt x="2176" y="602"/>
                  </a:lnTo>
                  <a:lnTo>
                    <a:pt x="2180" y="613"/>
                  </a:lnTo>
                  <a:lnTo>
                    <a:pt x="2185" y="621"/>
                  </a:lnTo>
                  <a:lnTo>
                    <a:pt x="2189" y="632"/>
                  </a:lnTo>
                  <a:lnTo>
                    <a:pt x="2192" y="642"/>
                  </a:lnTo>
                  <a:lnTo>
                    <a:pt x="2196" y="653"/>
                  </a:lnTo>
                  <a:lnTo>
                    <a:pt x="2201" y="663"/>
                  </a:lnTo>
                  <a:lnTo>
                    <a:pt x="2205" y="674"/>
                  </a:lnTo>
                  <a:lnTo>
                    <a:pt x="2208" y="684"/>
                  </a:lnTo>
                  <a:lnTo>
                    <a:pt x="2211" y="695"/>
                  </a:lnTo>
                  <a:lnTo>
                    <a:pt x="2214" y="704"/>
                  </a:lnTo>
                  <a:lnTo>
                    <a:pt x="2217" y="716"/>
                  </a:lnTo>
                  <a:lnTo>
                    <a:pt x="2220" y="725"/>
                  </a:lnTo>
                  <a:lnTo>
                    <a:pt x="2223" y="738"/>
                  </a:lnTo>
                  <a:lnTo>
                    <a:pt x="2226" y="747"/>
                  </a:lnTo>
                  <a:lnTo>
                    <a:pt x="2229" y="760"/>
                  </a:lnTo>
                  <a:lnTo>
                    <a:pt x="2230" y="770"/>
                  </a:lnTo>
                  <a:lnTo>
                    <a:pt x="2232" y="781"/>
                  </a:lnTo>
                  <a:lnTo>
                    <a:pt x="2233" y="792"/>
                  </a:lnTo>
                  <a:lnTo>
                    <a:pt x="2235" y="803"/>
                  </a:lnTo>
                  <a:lnTo>
                    <a:pt x="2236" y="814"/>
                  </a:lnTo>
                  <a:lnTo>
                    <a:pt x="2237" y="825"/>
                  </a:lnTo>
                  <a:lnTo>
                    <a:pt x="2239" y="836"/>
                  </a:lnTo>
                  <a:lnTo>
                    <a:pt x="2240" y="848"/>
                  </a:lnTo>
                  <a:lnTo>
                    <a:pt x="2240" y="859"/>
                  </a:lnTo>
                  <a:lnTo>
                    <a:pt x="2240" y="871"/>
                  </a:lnTo>
                  <a:lnTo>
                    <a:pt x="2240" y="882"/>
                  </a:lnTo>
                  <a:lnTo>
                    <a:pt x="2240" y="894"/>
                  </a:lnTo>
                  <a:lnTo>
                    <a:pt x="2239" y="905"/>
                  </a:lnTo>
                  <a:lnTo>
                    <a:pt x="2239" y="918"/>
                  </a:lnTo>
                  <a:lnTo>
                    <a:pt x="2239" y="930"/>
                  </a:lnTo>
                  <a:lnTo>
                    <a:pt x="2239" y="943"/>
                  </a:lnTo>
                  <a:lnTo>
                    <a:pt x="2237" y="949"/>
                  </a:lnTo>
                  <a:lnTo>
                    <a:pt x="2237" y="958"/>
                  </a:lnTo>
                  <a:lnTo>
                    <a:pt x="2236" y="966"/>
                  </a:lnTo>
                  <a:lnTo>
                    <a:pt x="2236" y="974"/>
                  </a:lnTo>
                  <a:lnTo>
                    <a:pt x="2235" y="981"/>
                  </a:lnTo>
                  <a:lnTo>
                    <a:pt x="2235" y="990"/>
                  </a:lnTo>
                  <a:lnTo>
                    <a:pt x="2235" y="998"/>
                  </a:lnTo>
                  <a:lnTo>
                    <a:pt x="2235" y="1006"/>
                  </a:lnTo>
                  <a:lnTo>
                    <a:pt x="2233" y="1015"/>
                  </a:lnTo>
                  <a:lnTo>
                    <a:pt x="2233" y="1023"/>
                  </a:lnTo>
                  <a:lnTo>
                    <a:pt x="2233" y="1031"/>
                  </a:lnTo>
                  <a:lnTo>
                    <a:pt x="2233" y="1039"/>
                  </a:lnTo>
                  <a:lnTo>
                    <a:pt x="2233" y="1048"/>
                  </a:lnTo>
                  <a:lnTo>
                    <a:pt x="2233" y="1056"/>
                  </a:lnTo>
                  <a:lnTo>
                    <a:pt x="2233" y="1064"/>
                  </a:lnTo>
                  <a:lnTo>
                    <a:pt x="2233" y="1073"/>
                  </a:lnTo>
                  <a:lnTo>
                    <a:pt x="2232" y="1081"/>
                  </a:lnTo>
                  <a:lnTo>
                    <a:pt x="2232" y="1089"/>
                  </a:lnTo>
                  <a:lnTo>
                    <a:pt x="2230" y="1098"/>
                  </a:lnTo>
                  <a:lnTo>
                    <a:pt x="2230" y="1106"/>
                  </a:lnTo>
                  <a:lnTo>
                    <a:pt x="2229" y="1114"/>
                  </a:lnTo>
                  <a:lnTo>
                    <a:pt x="2229" y="1122"/>
                  </a:lnTo>
                  <a:lnTo>
                    <a:pt x="2227" y="1131"/>
                  </a:lnTo>
                  <a:lnTo>
                    <a:pt x="2227" y="1139"/>
                  </a:lnTo>
                  <a:lnTo>
                    <a:pt x="2226" y="1147"/>
                  </a:lnTo>
                  <a:lnTo>
                    <a:pt x="2226" y="1156"/>
                  </a:lnTo>
                  <a:lnTo>
                    <a:pt x="2224" y="1164"/>
                  </a:lnTo>
                  <a:lnTo>
                    <a:pt x="2224" y="1172"/>
                  </a:lnTo>
                  <a:lnTo>
                    <a:pt x="2223" y="1181"/>
                  </a:lnTo>
                  <a:lnTo>
                    <a:pt x="2223" y="1189"/>
                  </a:lnTo>
                  <a:lnTo>
                    <a:pt x="2223" y="1197"/>
                  </a:lnTo>
                  <a:lnTo>
                    <a:pt x="2223" y="1206"/>
                  </a:lnTo>
                  <a:lnTo>
                    <a:pt x="2220" y="1212"/>
                  </a:lnTo>
                  <a:lnTo>
                    <a:pt x="2220" y="1221"/>
                  </a:lnTo>
                  <a:lnTo>
                    <a:pt x="2217" y="1229"/>
                  </a:lnTo>
                  <a:lnTo>
                    <a:pt x="2217" y="1237"/>
                  </a:lnTo>
                  <a:lnTo>
                    <a:pt x="2215" y="1244"/>
                  </a:lnTo>
                  <a:lnTo>
                    <a:pt x="2214" y="1253"/>
                  </a:lnTo>
                  <a:lnTo>
                    <a:pt x="2212" y="1261"/>
                  </a:lnTo>
                  <a:lnTo>
                    <a:pt x="2212" y="1269"/>
                  </a:lnTo>
                  <a:lnTo>
                    <a:pt x="2210" y="1276"/>
                  </a:lnTo>
                  <a:lnTo>
                    <a:pt x="2208" y="1284"/>
                  </a:lnTo>
                  <a:lnTo>
                    <a:pt x="2207" y="1293"/>
                  </a:lnTo>
                  <a:lnTo>
                    <a:pt x="2205" y="1301"/>
                  </a:lnTo>
                  <a:lnTo>
                    <a:pt x="2202" y="1308"/>
                  </a:lnTo>
                  <a:lnTo>
                    <a:pt x="2202" y="1316"/>
                  </a:lnTo>
                  <a:lnTo>
                    <a:pt x="2199" y="1325"/>
                  </a:lnTo>
                  <a:lnTo>
                    <a:pt x="2199" y="1333"/>
                  </a:lnTo>
                  <a:lnTo>
                    <a:pt x="2196" y="1340"/>
                  </a:lnTo>
                  <a:lnTo>
                    <a:pt x="2195" y="1347"/>
                  </a:lnTo>
                  <a:lnTo>
                    <a:pt x="2192" y="1355"/>
                  </a:lnTo>
                  <a:lnTo>
                    <a:pt x="2190" y="1363"/>
                  </a:lnTo>
                  <a:lnTo>
                    <a:pt x="2187" y="1370"/>
                  </a:lnTo>
                  <a:lnTo>
                    <a:pt x="2186" y="1377"/>
                  </a:lnTo>
                  <a:lnTo>
                    <a:pt x="2183" y="1385"/>
                  </a:lnTo>
                  <a:lnTo>
                    <a:pt x="2182" y="1394"/>
                  </a:lnTo>
                  <a:lnTo>
                    <a:pt x="2176" y="1408"/>
                  </a:lnTo>
                  <a:lnTo>
                    <a:pt x="2171" y="1423"/>
                  </a:lnTo>
                  <a:lnTo>
                    <a:pt x="2165" y="1437"/>
                  </a:lnTo>
                  <a:lnTo>
                    <a:pt x="2160" y="1452"/>
                  </a:lnTo>
                  <a:lnTo>
                    <a:pt x="2158" y="1464"/>
                  </a:lnTo>
                  <a:lnTo>
                    <a:pt x="2155" y="1477"/>
                  </a:lnTo>
                  <a:lnTo>
                    <a:pt x="2151" y="1489"/>
                  </a:lnTo>
                  <a:lnTo>
                    <a:pt x="2146" y="1502"/>
                  </a:lnTo>
                  <a:lnTo>
                    <a:pt x="2139" y="1513"/>
                  </a:lnTo>
                  <a:lnTo>
                    <a:pt x="2133" y="1525"/>
                  </a:lnTo>
                  <a:lnTo>
                    <a:pt x="2126" y="1536"/>
                  </a:lnTo>
                  <a:lnTo>
                    <a:pt x="2118" y="1549"/>
                  </a:lnTo>
                  <a:lnTo>
                    <a:pt x="2110" y="1558"/>
                  </a:lnTo>
                  <a:lnTo>
                    <a:pt x="2102" y="1570"/>
                  </a:lnTo>
                  <a:lnTo>
                    <a:pt x="2093" y="1581"/>
                  </a:lnTo>
                  <a:lnTo>
                    <a:pt x="2088" y="1593"/>
                  </a:lnTo>
                  <a:lnTo>
                    <a:pt x="2082" y="1606"/>
                  </a:lnTo>
                  <a:lnTo>
                    <a:pt x="2077" y="1618"/>
                  </a:lnTo>
                  <a:lnTo>
                    <a:pt x="2073" y="1630"/>
                  </a:lnTo>
                  <a:lnTo>
                    <a:pt x="2071" y="1646"/>
                  </a:lnTo>
                  <a:lnTo>
                    <a:pt x="2048" y="1661"/>
                  </a:lnTo>
                  <a:lnTo>
                    <a:pt x="2052" y="1669"/>
                  </a:lnTo>
                  <a:lnTo>
                    <a:pt x="2058" y="1678"/>
                  </a:lnTo>
                  <a:lnTo>
                    <a:pt x="2061" y="1684"/>
                  </a:lnTo>
                  <a:lnTo>
                    <a:pt x="2064" y="1691"/>
                  </a:lnTo>
                  <a:lnTo>
                    <a:pt x="2051" y="1691"/>
                  </a:lnTo>
                  <a:lnTo>
                    <a:pt x="2042" y="1694"/>
                  </a:lnTo>
                  <a:lnTo>
                    <a:pt x="2032" y="1697"/>
                  </a:lnTo>
                  <a:lnTo>
                    <a:pt x="2026" y="1704"/>
                  </a:lnTo>
                  <a:lnTo>
                    <a:pt x="2017" y="1708"/>
                  </a:lnTo>
                  <a:lnTo>
                    <a:pt x="2013" y="1716"/>
                  </a:lnTo>
                  <a:lnTo>
                    <a:pt x="2008" y="1725"/>
                  </a:lnTo>
                  <a:lnTo>
                    <a:pt x="2004" y="1734"/>
                  </a:lnTo>
                  <a:lnTo>
                    <a:pt x="1998" y="1743"/>
                  </a:lnTo>
                  <a:lnTo>
                    <a:pt x="1993" y="1751"/>
                  </a:lnTo>
                  <a:lnTo>
                    <a:pt x="1989" y="1759"/>
                  </a:lnTo>
                  <a:lnTo>
                    <a:pt x="1985" y="1769"/>
                  </a:lnTo>
                  <a:lnTo>
                    <a:pt x="1979" y="1776"/>
                  </a:lnTo>
                  <a:lnTo>
                    <a:pt x="1973" y="1784"/>
                  </a:lnTo>
                  <a:lnTo>
                    <a:pt x="1967" y="1790"/>
                  </a:lnTo>
                  <a:lnTo>
                    <a:pt x="1961" y="1797"/>
                  </a:lnTo>
                  <a:lnTo>
                    <a:pt x="1949" y="1809"/>
                  </a:lnTo>
                  <a:lnTo>
                    <a:pt x="1939" y="1821"/>
                  </a:lnTo>
                  <a:lnTo>
                    <a:pt x="1929" y="1835"/>
                  </a:lnTo>
                  <a:lnTo>
                    <a:pt x="1919" y="1849"/>
                  </a:lnTo>
                  <a:lnTo>
                    <a:pt x="1907" y="1863"/>
                  </a:lnTo>
                  <a:lnTo>
                    <a:pt x="1895" y="1877"/>
                  </a:lnTo>
                  <a:lnTo>
                    <a:pt x="1883" y="1891"/>
                  </a:lnTo>
                  <a:lnTo>
                    <a:pt x="1871" y="1906"/>
                  </a:lnTo>
                  <a:lnTo>
                    <a:pt x="1858" y="1917"/>
                  </a:lnTo>
                  <a:lnTo>
                    <a:pt x="1845" y="1929"/>
                  </a:lnTo>
                  <a:lnTo>
                    <a:pt x="1830" y="1941"/>
                  </a:lnTo>
                  <a:lnTo>
                    <a:pt x="1817" y="1953"/>
                  </a:lnTo>
                  <a:lnTo>
                    <a:pt x="1801" y="1961"/>
                  </a:lnTo>
                  <a:lnTo>
                    <a:pt x="1786" y="1970"/>
                  </a:lnTo>
                  <a:lnTo>
                    <a:pt x="1777" y="1972"/>
                  </a:lnTo>
                  <a:lnTo>
                    <a:pt x="1770" y="1977"/>
                  </a:lnTo>
                  <a:lnTo>
                    <a:pt x="1761" y="1979"/>
                  </a:lnTo>
                  <a:lnTo>
                    <a:pt x="1754" y="1983"/>
                  </a:lnTo>
                  <a:lnTo>
                    <a:pt x="1738" y="1995"/>
                  </a:lnTo>
                  <a:lnTo>
                    <a:pt x="1723" y="2007"/>
                  </a:lnTo>
                  <a:lnTo>
                    <a:pt x="1707" y="2018"/>
                  </a:lnTo>
                  <a:lnTo>
                    <a:pt x="1692" y="2028"/>
                  </a:lnTo>
                  <a:lnTo>
                    <a:pt x="1683" y="2030"/>
                  </a:lnTo>
                  <a:lnTo>
                    <a:pt x="1676" y="2035"/>
                  </a:lnTo>
                  <a:lnTo>
                    <a:pt x="1667" y="2037"/>
                  </a:lnTo>
                  <a:lnTo>
                    <a:pt x="1660" y="2040"/>
                  </a:lnTo>
                  <a:lnTo>
                    <a:pt x="1651" y="2042"/>
                  </a:lnTo>
                  <a:lnTo>
                    <a:pt x="1644" y="2044"/>
                  </a:lnTo>
                  <a:lnTo>
                    <a:pt x="1635" y="2047"/>
                  </a:lnTo>
                  <a:lnTo>
                    <a:pt x="1627" y="2050"/>
                  </a:lnTo>
                  <a:lnTo>
                    <a:pt x="1623" y="2062"/>
                  </a:lnTo>
                  <a:lnTo>
                    <a:pt x="1620" y="2078"/>
                  </a:lnTo>
                  <a:lnTo>
                    <a:pt x="1617" y="2090"/>
                  </a:lnTo>
                  <a:lnTo>
                    <a:pt x="1617" y="2105"/>
                  </a:lnTo>
                  <a:lnTo>
                    <a:pt x="1616" y="2118"/>
                  </a:lnTo>
                  <a:lnTo>
                    <a:pt x="1616" y="2132"/>
                  </a:lnTo>
                  <a:lnTo>
                    <a:pt x="1617" y="2145"/>
                  </a:lnTo>
                  <a:lnTo>
                    <a:pt x="1620" y="2159"/>
                  </a:lnTo>
                  <a:lnTo>
                    <a:pt x="1620" y="2172"/>
                  </a:lnTo>
                  <a:lnTo>
                    <a:pt x="1623" y="2186"/>
                  </a:lnTo>
                  <a:lnTo>
                    <a:pt x="1626" y="2198"/>
                  </a:lnTo>
                  <a:lnTo>
                    <a:pt x="1629" y="2212"/>
                  </a:lnTo>
                  <a:lnTo>
                    <a:pt x="1632" y="2223"/>
                  </a:lnTo>
                  <a:lnTo>
                    <a:pt x="1636" y="2235"/>
                  </a:lnTo>
                  <a:lnTo>
                    <a:pt x="1639" y="2248"/>
                  </a:lnTo>
                  <a:lnTo>
                    <a:pt x="1644" y="2260"/>
                  </a:lnTo>
                  <a:lnTo>
                    <a:pt x="1644" y="2273"/>
                  </a:lnTo>
                  <a:lnTo>
                    <a:pt x="1645" y="2287"/>
                  </a:lnTo>
                  <a:lnTo>
                    <a:pt x="1645" y="2300"/>
                  </a:lnTo>
                  <a:lnTo>
                    <a:pt x="1647" y="2314"/>
                  </a:lnTo>
                  <a:lnTo>
                    <a:pt x="1647" y="2327"/>
                  </a:lnTo>
                  <a:lnTo>
                    <a:pt x="1648" y="2341"/>
                  </a:lnTo>
                  <a:lnTo>
                    <a:pt x="1650" y="2354"/>
                  </a:lnTo>
                  <a:lnTo>
                    <a:pt x="1651" y="2370"/>
                  </a:lnTo>
                  <a:lnTo>
                    <a:pt x="1651" y="2382"/>
                  </a:lnTo>
                  <a:lnTo>
                    <a:pt x="1652" y="2397"/>
                  </a:lnTo>
                  <a:lnTo>
                    <a:pt x="1654" y="2410"/>
                  </a:lnTo>
                  <a:lnTo>
                    <a:pt x="1655" y="2425"/>
                  </a:lnTo>
                  <a:lnTo>
                    <a:pt x="1655" y="2439"/>
                  </a:lnTo>
                  <a:lnTo>
                    <a:pt x="1657" y="2454"/>
                  </a:lnTo>
                  <a:lnTo>
                    <a:pt x="1658" y="2468"/>
                  </a:lnTo>
                  <a:lnTo>
                    <a:pt x="1660" y="2483"/>
                  </a:lnTo>
                  <a:lnTo>
                    <a:pt x="1660" y="2496"/>
                  </a:lnTo>
                  <a:lnTo>
                    <a:pt x="1660" y="2511"/>
                  </a:lnTo>
                  <a:lnTo>
                    <a:pt x="1661" y="2525"/>
                  </a:lnTo>
                  <a:lnTo>
                    <a:pt x="1663" y="2540"/>
                  </a:lnTo>
                  <a:lnTo>
                    <a:pt x="1663" y="2552"/>
                  </a:lnTo>
                  <a:lnTo>
                    <a:pt x="1664" y="2568"/>
                  </a:lnTo>
                  <a:lnTo>
                    <a:pt x="1666" y="2581"/>
                  </a:lnTo>
                  <a:lnTo>
                    <a:pt x="1667" y="2597"/>
                  </a:lnTo>
                  <a:lnTo>
                    <a:pt x="1667" y="2610"/>
                  </a:lnTo>
                  <a:lnTo>
                    <a:pt x="1669" y="2626"/>
                  </a:lnTo>
                  <a:lnTo>
                    <a:pt x="1670" y="2640"/>
                  </a:lnTo>
                  <a:lnTo>
                    <a:pt x="1672" y="2655"/>
                  </a:lnTo>
                  <a:lnTo>
                    <a:pt x="1672" y="2669"/>
                  </a:lnTo>
                  <a:lnTo>
                    <a:pt x="1673" y="2684"/>
                  </a:lnTo>
                  <a:lnTo>
                    <a:pt x="1675" y="2698"/>
                  </a:lnTo>
                  <a:lnTo>
                    <a:pt x="1676" y="2713"/>
                  </a:lnTo>
                  <a:lnTo>
                    <a:pt x="1676" y="2725"/>
                  </a:lnTo>
                  <a:lnTo>
                    <a:pt x="1677" y="2741"/>
                  </a:lnTo>
                  <a:lnTo>
                    <a:pt x="1679" y="2754"/>
                  </a:lnTo>
                  <a:lnTo>
                    <a:pt x="1680" y="2770"/>
                  </a:lnTo>
                  <a:lnTo>
                    <a:pt x="1680" y="2782"/>
                  </a:lnTo>
                  <a:lnTo>
                    <a:pt x="1682" y="2797"/>
                  </a:lnTo>
                  <a:lnTo>
                    <a:pt x="1683" y="2811"/>
                  </a:lnTo>
                  <a:lnTo>
                    <a:pt x="1685" y="2826"/>
                  </a:lnTo>
                  <a:lnTo>
                    <a:pt x="1685" y="2840"/>
                  </a:lnTo>
                  <a:lnTo>
                    <a:pt x="1686" y="2854"/>
                  </a:lnTo>
                  <a:lnTo>
                    <a:pt x="1688" y="2868"/>
                  </a:lnTo>
                  <a:lnTo>
                    <a:pt x="1691" y="2883"/>
                  </a:lnTo>
                  <a:lnTo>
                    <a:pt x="1691" y="2897"/>
                  </a:lnTo>
                  <a:lnTo>
                    <a:pt x="1692" y="2912"/>
                  </a:lnTo>
                  <a:lnTo>
                    <a:pt x="1694" y="2926"/>
                  </a:lnTo>
                  <a:lnTo>
                    <a:pt x="1697" y="2941"/>
                  </a:lnTo>
                  <a:lnTo>
                    <a:pt x="1697" y="2954"/>
                  </a:lnTo>
                  <a:lnTo>
                    <a:pt x="1698" y="2969"/>
                  </a:lnTo>
                  <a:lnTo>
                    <a:pt x="1700" y="2981"/>
                  </a:lnTo>
                  <a:lnTo>
                    <a:pt x="1701" y="2997"/>
                  </a:lnTo>
                  <a:lnTo>
                    <a:pt x="1702" y="3010"/>
                  </a:lnTo>
                  <a:lnTo>
                    <a:pt x="1704" y="3024"/>
                  </a:lnTo>
                  <a:lnTo>
                    <a:pt x="1705" y="3038"/>
                  </a:lnTo>
                  <a:lnTo>
                    <a:pt x="1708" y="3053"/>
                  </a:lnTo>
                  <a:lnTo>
                    <a:pt x="1708" y="3066"/>
                  </a:lnTo>
                  <a:lnTo>
                    <a:pt x="1711" y="3081"/>
                  </a:lnTo>
                  <a:lnTo>
                    <a:pt x="1711" y="3094"/>
                  </a:lnTo>
                  <a:lnTo>
                    <a:pt x="1714" y="3109"/>
                  </a:lnTo>
                  <a:lnTo>
                    <a:pt x="1716" y="3123"/>
                  </a:lnTo>
                  <a:lnTo>
                    <a:pt x="1719" y="3136"/>
                  </a:lnTo>
                  <a:lnTo>
                    <a:pt x="1720" y="3150"/>
                  </a:lnTo>
                  <a:lnTo>
                    <a:pt x="1723" y="3166"/>
                  </a:lnTo>
                  <a:lnTo>
                    <a:pt x="1720" y="3172"/>
                  </a:lnTo>
                  <a:lnTo>
                    <a:pt x="1719" y="3181"/>
                  </a:lnTo>
                  <a:lnTo>
                    <a:pt x="1716" y="3189"/>
                  </a:lnTo>
                  <a:lnTo>
                    <a:pt x="1716" y="3197"/>
                  </a:lnTo>
                  <a:lnTo>
                    <a:pt x="1714" y="3204"/>
                  </a:lnTo>
                  <a:lnTo>
                    <a:pt x="1713" y="3213"/>
                  </a:lnTo>
                  <a:lnTo>
                    <a:pt x="1711" y="3221"/>
                  </a:lnTo>
                  <a:lnTo>
                    <a:pt x="1711" y="3229"/>
                  </a:lnTo>
                  <a:lnTo>
                    <a:pt x="1710" y="3236"/>
                  </a:lnTo>
                  <a:lnTo>
                    <a:pt x="1708" y="3244"/>
                  </a:lnTo>
                  <a:lnTo>
                    <a:pt x="1707" y="3253"/>
                  </a:lnTo>
                  <a:lnTo>
                    <a:pt x="1707" y="3261"/>
                  </a:lnTo>
                  <a:lnTo>
                    <a:pt x="1707" y="3268"/>
                  </a:lnTo>
                  <a:lnTo>
                    <a:pt x="1707" y="3276"/>
                  </a:lnTo>
                  <a:lnTo>
                    <a:pt x="1707" y="3285"/>
                  </a:lnTo>
                  <a:lnTo>
                    <a:pt x="1707" y="3293"/>
                  </a:lnTo>
                  <a:lnTo>
                    <a:pt x="1707" y="3300"/>
                  </a:lnTo>
                  <a:lnTo>
                    <a:pt x="1707" y="3308"/>
                  </a:lnTo>
                  <a:lnTo>
                    <a:pt x="1707" y="3316"/>
                  </a:lnTo>
                  <a:lnTo>
                    <a:pt x="1707" y="3325"/>
                  </a:lnTo>
                  <a:lnTo>
                    <a:pt x="1707" y="3332"/>
                  </a:lnTo>
                  <a:lnTo>
                    <a:pt x="1707" y="3340"/>
                  </a:lnTo>
                  <a:lnTo>
                    <a:pt x="1707" y="3348"/>
                  </a:lnTo>
                  <a:lnTo>
                    <a:pt x="1708" y="3357"/>
                  </a:lnTo>
                  <a:lnTo>
                    <a:pt x="1708" y="3363"/>
                  </a:lnTo>
                  <a:lnTo>
                    <a:pt x="1708" y="3372"/>
                  </a:lnTo>
                  <a:lnTo>
                    <a:pt x="1708" y="3380"/>
                  </a:lnTo>
                  <a:lnTo>
                    <a:pt x="1710" y="3388"/>
                  </a:lnTo>
                  <a:lnTo>
                    <a:pt x="1710" y="3397"/>
                  </a:lnTo>
                  <a:lnTo>
                    <a:pt x="1711" y="3405"/>
                  </a:lnTo>
                  <a:lnTo>
                    <a:pt x="1713" y="3413"/>
                  </a:lnTo>
                  <a:lnTo>
                    <a:pt x="1714" y="3422"/>
                  </a:lnTo>
                  <a:lnTo>
                    <a:pt x="1714" y="3429"/>
                  </a:lnTo>
                  <a:lnTo>
                    <a:pt x="1714" y="3437"/>
                  </a:lnTo>
                  <a:lnTo>
                    <a:pt x="1714" y="3444"/>
                  </a:lnTo>
                  <a:lnTo>
                    <a:pt x="1716" y="3452"/>
                  </a:lnTo>
                  <a:lnTo>
                    <a:pt x="1716" y="3460"/>
                  </a:lnTo>
                  <a:lnTo>
                    <a:pt x="1717" y="3469"/>
                  </a:lnTo>
                  <a:lnTo>
                    <a:pt x="1717" y="3477"/>
                  </a:lnTo>
                  <a:lnTo>
                    <a:pt x="1719" y="3485"/>
                  </a:lnTo>
                  <a:lnTo>
                    <a:pt x="1719" y="3492"/>
                  </a:lnTo>
                  <a:lnTo>
                    <a:pt x="1720" y="3500"/>
                  </a:lnTo>
                  <a:lnTo>
                    <a:pt x="1720" y="3507"/>
                  </a:lnTo>
                  <a:lnTo>
                    <a:pt x="1722" y="3516"/>
                  </a:lnTo>
                  <a:lnTo>
                    <a:pt x="1722" y="3524"/>
                  </a:lnTo>
                  <a:lnTo>
                    <a:pt x="1723" y="3532"/>
                  </a:lnTo>
                  <a:lnTo>
                    <a:pt x="1724" y="3541"/>
                  </a:lnTo>
                  <a:lnTo>
                    <a:pt x="1726" y="3549"/>
                  </a:lnTo>
                  <a:lnTo>
                    <a:pt x="1726" y="3556"/>
                  </a:lnTo>
                  <a:lnTo>
                    <a:pt x="1726" y="3564"/>
                  </a:lnTo>
                  <a:lnTo>
                    <a:pt x="1726" y="3571"/>
                  </a:lnTo>
                  <a:lnTo>
                    <a:pt x="1727" y="3579"/>
                  </a:lnTo>
                  <a:lnTo>
                    <a:pt x="1727" y="3586"/>
                  </a:lnTo>
                  <a:lnTo>
                    <a:pt x="1727" y="3595"/>
                  </a:lnTo>
                  <a:lnTo>
                    <a:pt x="1727" y="3603"/>
                  </a:lnTo>
                  <a:lnTo>
                    <a:pt x="1729" y="3611"/>
                  </a:lnTo>
                  <a:lnTo>
                    <a:pt x="1729" y="3618"/>
                  </a:lnTo>
                  <a:lnTo>
                    <a:pt x="1729" y="3626"/>
                  </a:lnTo>
                  <a:lnTo>
                    <a:pt x="1729" y="3635"/>
                  </a:lnTo>
                  <a:lnTo>
                    <a:pt x="1729" y="3643"/>
                  </a:lnTo>
                  <a:lnTo>
                    <a:pt x="1729" y="3650"/>
                  </a:lnTo>
                  <a:lnTo>
                    <a:pt x="1729" y="3658"/>
                  </a:lnTo>
                  <a:lnTo>
                    <a:pt x="1729" y="3667"/>
                  </a:lnTo>
                  <a:lnTo>
                    <a:pt x="1730" y="3675"/>
                  </a:lnTo>
                  <a:lnTo>
                    <a:pt x="1747" y="3704"/>
                  </a:lnTo>
                  <a:lnTo>
                    <a:pt x="1747" y="3714"/>
                  </a:lnTo>
                  <a:lnTo>
                    <a:pt x="1747" y="3725"/>
                  </a:lnTo>
                  <a:lnTo>
                    <a:pt x="1747" y="3736"/>
                  </a:lnTo>
                  <a:lnTo>
                    <a:pt x="1748" y="3747"/>
                  </a:lnTo>
                  <a:lnTo>
                    <a:pt x="1748" y="3757"/>
                  </a:lnTo>
                  <a:lnTo>
                    <a:pt x="1749" y="3769"/>
                  </a:lnTo>
                  <a:lnTo>
                    <a:pt x="1749" y="3779"/>
                  </a:lnTo>
                  <a:lnTo>
                    <a:pt x="1751" y="3791"/>
                  </a:lnTo>
                  <a:lnTo>
                    <a:pt x="1751" y="3801"/>
                  </a:lnTo>
                  <a:lnTo>
                    <a:pt x="1752" y="3813"/>
                  </a:lnTo>
                  <a:lnTo>
                    <a:pt x="1752" y="3823"/>
                  </a:lnTo>
                  <a:lnTo>
                    <a:pt x="1754" y="3835"/>
                  </a:lnTo>
                  <a:lnTo>
                    <a:pt x="1754" y="3847"/>
                  </a:lnTo>
                  <a:lnTo>
                    <a:pt x="1755" y="3858"/>
                  </a:lnTo>
                  <a:lnTo>
                    <a:pt x="1757" y="3869"/>
                  </a:lnTo>
                  <a:lnTo>
                    <a:pt x="1758" y="3881"/>
                  </a:lnTo>
                  <a:lnTo>
                    <a:pt x="1758" y="3891"/>
                  </a:lnTo>
                  <a:lnTo>
                    <a:pt x="1758" y="3902"/>
                  </a:lnTo>
                  <a:lnTo>
                    <a:pt x="1760" y="3913"/>
                  </a:lnTo>
                  <a:lnTo>
                    <a:pt x="1761" y="3925"/>
                  </a:lnTo>
                  <a:lnTo>
                    <a:pt x="1761" y="3937"/>
                  </a:lnTo>
                  <a:lnTo>
                    <a:pt x="1761" y="3948"/>
                  </a:lnTo>
                  <a:lnTo>
                    <a:pt x="1763" y="3959"/>
                  </a:lnTo>
                  <a:lnTo>
                    <a:pt x="1764" y="3971"/>
                  </a:lnTo>
                  <a:lnTo>
                    <a:pt x="1764" y="3982"/>
                  </a:lnTo>
                  <a:lnTo>
                    <a:pt x="1766" y="3993"/>
                  </a:lnTo>
                  <a:lnTo>
                    <a:pt x="1767" y="4004"/>
                  </a:lnTo>
                  <a:lnTo>
                    <a:pt x="1769" y="4017"/>
                  </a:lnTo>
                  <a:lnTo>
                    <a:pt x="1769" y="4028"/>
                  </a:lnTo>
                  <a:lnTo>
                    <a:pt x="1770" y="4039"/>
                  </a:lnTo>
                  <a:lnTo>
                    <a:pt x="1772" y="4050"/>
                  </a:lnTo>
                  <a:lnTo>
                    <a:pt x="1774" y="4062"/>
                  </a:lnTo>
                  <a:lnTo>
                    <a:pt x="1774" y="4072"/>
                  </a:lnTo>
                  <a:lnTo>
                    <a:pt x="1776" y="4083"/>
                  </a:lnTo>
                  <a:lnTo>
                    <a:pt x="1777" y="4094"/>
                  </a:lnTo>
                  <a:lnTo>
                    <a:pt x="1779" y="4107"/>
                  </a:lnTo>
                  <a:lnTo>
                    <a:pt x="1779" y="4116"/>
                  </a:lnTo>
                  <a:lnTo>
                    <a:pt x="1780" y="4128"/>
                  </a:lnTo>
                  <a:lnTo>
                    <a:pt x="1782" y="4139"/>
                  </a:lnTo>
                  <a:lnTo>
                    <a:pt x="1783" y="4151"/>
                  </a:lnTo>
                  <a:lnTo>
                    <a:pt x="1783" y="4162"/>
                  </a:lnTo>
                  <a:lnTo>
                    <a:pt x="1786" y="4173"/>
                  </a:lnTo>
                  <a:lnTo>
                    <a:pt x="1786" y="4184"/>
                  </a:lnTo>
                  <a:lnTo>
                    <a:pt x="1789" y="4195"/>
                  </a:lnTo>
                  <a:lnTo>
                    <a:pt x="1791" y="4206"/>
                  </a:lnTo>
                  <a:lnTo>
                    <a:pt x="1794" y="4218"/>
                  </a:lnTo>
                  <a:lnTo>
                    <a:pt x="1795" y="4229"/>
                  </a:lnTo>
                  <a:lnTo>
                    <a:pt x="1798" y="4241"/>
                  </a:lnTo>
                  <a:lnTo>
                    <a:pt x="1798" y="4251"/>
                  </a:lnTo>
                  <a:lnTo>
                    <a:pt x="1801" y="4262"/>
                  </a:lnTo>
                  <a:lnTo>
                    <a:pt x="1801" y="4273"/>
                  </a:lnTo>
                  <a:lnTo>
                    <a:pt x="1804" y="4284"/>
                  </a:lnTo>
                  <a:lnTo>
                    <a:pt x="1805" y="4294"/>
                  </a:lnTo>
                  <a:lnTo>
                    <a:pt x="1808" y="4306"/>
                  </a:lnTo>
                  <a:lnTo>
                    <a:pt x="1810" y="4316"/>
                  </a:lnTo>
                  <a:lnTo>
                    <a:pt x="1813" y="4328"/>
                  </a:lnTo>
                  <a:lnTo>
                    <a:pt x="1814" y="4338"/>
                  </a:lnTo>
                  <a:lnTo>
                    <a:pt x="1817" y="4349"/>
                  </a:lnTo>
                  <a:lnTo>
                    <a:pt x="1819" y="4360"/>
                  </a:lnTo>
                  <a:lnTo>
                    <a:pt x="1822" y="4371"/>
                  </a:lnTo>
                  <a:lnTo>
                    <a:pt x="1823" y="4381"/>
                  </a:lnTo>
                  <a:lnTo>
                    <a:pt x="1827" y="4393"/>
                  </a:lnTo>
                  <a:lnTo>
                    <a:pt x="1829" y="4403"/>
                  </a:lnTo>
                  <a:lnTo>
                    <a:pt x="1833" y="4415"/>
                  </a:lnTo>
                  <a:lnTo>
                    <a:pt x="1817" y="4431"/>
                  </a:lnTo>
                  <a:lnTo>
                    <a:pt x="1807" y="4428"/>
                  </a:lnTo>
                  <a:lnTo>
                    <a:pt x="1798" y="4427"/>
                  </a:lnTo>
                  <a:lnTo>
                    <a:pt x="1789" y="4425"/>
                  </a:lnTo>
                  <a:lnTo>
                    <a:pt x="1780" y="4425"/>
                  </a:lnTo>
                  <a:lnTo>
                    <a:pt x="1772" y="4424"/>
                  </a:lnTo>
                  <a:lnTo>
                    <a:pt x="1763" y="4422"/>
                  </a:lnTo>
                  <a:lnTo>
                    <a:pt x="1754" y="4422"/>
                  </a:lnTo>
                  <a:lnTo>
                    <a:pt x="1745" y="4422"/>
                  </a:lnTo>
                  <a:lnTo>
                    <a:pt x="1736" y="4421"/>
                  </a:lnTo>
                  <a:lnTo>
                    <a:pt x="1727" y="4421"/>
                  </a:lnTo>
                  <a:lnTo>
                    <a:pt x="1719" y="4420"/>
                  </a:lnTo>
                  <a:lnTo>
                    <a:pt x="1710" y="4420"/>
                  </a:lnTo>
                  <a:lnTo>
                    <a:pt x="1701" y="4420"/>
                  </a:lnTo>
                  <a:lnTo>
                    <a:pt x="1692" y="4420"/>
                  </a:lnTo>
                  <a:lnTo>
                    <a:pt x="1683" y="4420"/>
                  </a:lnTo>
                  <a:lnTo>
                    <a:pt x="1676" y="4420"/>
                  </a:lnTo>
                  <a:lnTo>
                    <a:pt x="1667" y="4418"/>
                  </a:lnTo>
                  <a:lnTo>
                    <a:pt x="1658" y="4418"/>
                  </a:lnTo>
                  <a:lnTo>
                    <a:pt x="1650" y="4418"/>
                  </a:lnTo>
                  <a:lnTo>
                    <a:pt x="1641" y="4418"/>
                  </a:lnTo>
                  <a:lnTo>
                    <a:pt x="1632" y="4418"/>
                  </a:lnTo>
                  <a:lnTo>
                    <a:pt x="1623" y="4418"/>
                  </a:lnTo>
                  <a:lnTo>
                    <a:pt x="1614" y="4418"/>
                  </a:lnTo>
                  <a:lnTo>
                    <a:pt x="1607" y="4418"/>
                  </a:lnTo>
                  <a:lnTo>
                    <a:pt x="1598" y="4418"/>
                  </a:lnTo>
                  <a:lnTo>
                    <a:pt x="1589" y="4418"/>
                  </a:lnTo>
                  <a:lnTo>
                    <a:pt x="1580" y="4418"/>
                  </a:lnTo>
                  <a:lnTo>
                    <a:pt x="1573" y="4418"/>
                  </a:lnTo>
                  <a:lnTo>
                    <a:pt x="1564" y="4418"/>
                  </a:lnTo>
                  <a:lnTo>
                    <a:pt x="1555" y="4418"/>
                  </a:lnTo>
                  <a:lnTo>
                    <a:pt x="1547" y="4418"/>
                  </a:lnTo>
                  <a:lnTo>
                    <a:pt x="1539" y="4420"/>
                  </a:lnTo>
                  <a:lnTo>
                    <a:pt x="1530" y="4420"/>
                  </a:lnTo>
                  <a:lnTo>
                    <a:pt x="1522" y="4420"/>
                  </a:lnTo>
                  <a:lnTo>
                    <a:pt x="1513" y="4420"/>
                  </a:lnTo>
                  <a:lnTo>
                    <a:pt x="1504" y="4420"/>
                  </a:lnTo>
                  <a:lnTo>
                    <a:pt x="1495" y="4420"/>
                  </a:lnTo>
                  <a:lnTo>
                    <a:pt x="1486" y="4420"/>
                  </a:lnTo>
                  <a:lnTo>
                    <a:pt x="1478" y="4420"/>
                  </a:lnTo>
                  <a:lnTo>
                    <a:pt x="1470" y="4421"/>
                  </a:lnTo>
                  <a:lnTo>
                    <a:pt x="1461" y="4421"/>
                  </a:lnTo>
                  <a:lnTo>
                    <a:pt x="1453" y="4421"/>
                  </a:lnTo>
                  <a:lnTo>
                    <a:pt x="1444" y="4421"/>
                  </a:lnTo>
                  <a:lnTo>
                    <a:pt x="1435" y="4421"/>
                  </a:lnTo>
                  <a:lnTo>
                    <a:pt x="1426" y="4421"/>
                  </a:lnTo>
                  <a:lnTo>
                    <a:pt x="1417" y="4421"/>
                  </a:lnTo>
                  <a:lnTo>
                    <a:pt x="1408" y="4421"/>
                  </a:lnTo>
                  <a:lnTo>
                    <a:pt x="1401" y="4422"/>
                  </a:lnTo>
                  <a:lnTo>
                    <a:pt x="1392" y="4422"/>
                  </a:lnTo>
                  <a:lnTo>
                    <a:pt x="1383" y="4422"/>
                  </a:lnTo>
                  <a:lnTo>
                    <a:pt x="1375" y="4422"/>
                  </a:lnTo>
                  <a:lnTo>
                    <a:pt x="1366" y="4422"/>
                  </a:lnTo>
                  <a:lnTo>
                    <a:pt x="1357" y="4422"/>
                  </a:lnTo>
                  <a:lnTo>
                    <a:pt x="1348" y="4422"/>
                  </a:lnTo>
                  <a:lnTo>
                    <a:pt x="1339" y="4422"/>
                  </a:lnTo>
                  <a:lnTo>
                    <a:pt x="1331" y="4422"/>
                  </a:lnTo>
                  <a:lnTo>
                    <a:pt x="1322" y="4422"/>
                  </a:lnTo>
                  <a:lnTo>
                    <a:pt x="1313" y="4422"/>
                  </a:lnTo>
                  <a:lnTo>
                    <a:pt x="1304" y="4422"/>
                  </a:lnTo>
                  <a:lnTo>
                    <a:pt x="1295" y="4422"/>
                  </a:lnTo>
                  <a:lnTo>
                    <a:pt x="1286" y="4422"/>
                  </a:lnTo>
                  <a:lnTo>
                    <a:pt x="1278" y="4422"/>
                  </a:lnTo>
                  <a:lnTo>
                    <a:pt x="1269" y="4422"/>
                  </a:lnTo>
                  <a:lnTo>
                    <a:pt x="1261" y="4422"/>
                  </a:lnTo>
                  <a:lnTo>
                    <a:pt x="1251" y="4421"/>
                  </a:lnTo>
                  <a:lnTo>
                    <a:pt x="1241" y="4420"/>
                  </a:lnTo>
                  <a:lnTo>
                    <a:pt x="1231" y="4418"/>
                  </a:lnTo>
                  <a:lnTo>
                    <a:pt x="1222" y="4418"/>
                  </a:lnTo>
                  <a:lnTo>
                    <a:pt x="1212" y="4417"/>
                  </a:lnTo>
                  <a:lnTo>
                    <a:pt x="1201" y="4417"/>
                  </a:lnTo>
                  <a:lnTo>
                    <a:pt x="1192" y="4417"/>
                  </a:lnTo>
                  <a:lnTo>
                    <a:pt x="1184" y="4417"/>
                  </a:lnTo>
                  <a:lnTo>
                    <a:pt x="1173" y="4415"/>
                  </a:lnTo>
                  <a:lnTo>
                    <a:pt x="1163" y="4415"/>
                  </a:lnTo>
                  <a:lnTo>
                    <a:pt x="1153" y="4414"/>
                  </a:lnTo>
                  <a:lnTo>
                    <a:pt x="1144" y="4414"/>
                  </a:lnTo>
                  <a:lnTo>
                    <a:pt x="1134" y="4414"/>
                  </a:lnTo>
                  <a:lnTo>
                    <a:pt x="1125" y="4414"/>
                  </a:lnTo>
                  <a:lnTo>
                    <a:pt x="1116" y="4414"/>
                  </a:lnTo>
                  <a:lnTo>
                    <a:pt x="1107" y="4414"/>
                  </a:lnTo>
                  <a:lnTo>
                    <a:pt x="1097" y="4414"/>
                  </a:lnTo>
                  <a:lnTo>
                    <a:pt x="1088" y="4414"/>
                  </a:lnTo>
                  <a:lnTo>
                    <a:pt x="1078" y="4414"/>
                  </a:lnTo>
                  <a:lnTo>
                    <a:pt x="1069" y="4414"/>
                  </a:lnTo>
                  <a:lnTo>
                    <a:pt x="1059" y="4414"/>
                  </a:lnTo>
                  <a:lnTo>
                    <a:pt x="1050" y="4414"/>
                  </a:lnTo>
                  <a:lnTo>
                    <a:pt x="1041" y="4414"/>
                  </a:lnTo>
                  <a:lnTo>
                    <a:pt x="1032" y="4414"/>
                  </a:lnTo>
                  <a:lnTo>
                    <a:pt x="1022" y="4414"/>
                  </a:lnTo>
                  <a:lnTo>
                    <a:pt x="1013" y="4414"/>
                  </a:lnTo>
                  <a:lnTo>
                    <a:pt x="1003" y="4414"/>
                  </a:lnTo>
                  <a:lnTo>
                    <a:pt x="994" y="4414"/>
                  </a:lnTo>
                  <a:lnTo>
                    <a:pt x="984" y="4414"/>
                  </a:lnTo>
                  <a:lnTo>
                    <a:pt x="975" y="4414"/>
                  </a:lnTo>
                  <a:lnTo>
                    <a:pt x="966" y="4414"/>
                  </a:lnTo>
                  <a:lnTo>
                    <a:pt x="957" y="4415"/>
                  </a:lnTo>
                  <a:lnTo>
                    <a:pt x="947" y="4415"/>
                  </a:lnTo>
                  <a:lnTo>
                    <a:pt x="938" y="4415"/>
                  </a:lnTo>
                  <a:lnTo>
                    <a:pt x="928" y="4415"/>
                  </a:lnTo>
                  <a:lnTo>
                    <a:pt x="919" y="4415"/>
                  </a:lnTo>
                  <a:lnTo>
                    <a:pt x="909" y="4415"/>
                  </a:lnTo>
                  <a:lnTo>
                    <a:pt x="900" y="4415"/>
                  </a:lnTo>
                  <a:lnTo>
                    <a:pt x="890" y="4415"/>
                  </a:lnTo>
                  <a:lnTo>
                    <a:pt x="881" y="4417"/>
                  </a:lnTo>
                  <a:lnTo>
                    <a:pt x="871" y="4417"/>
                  </a:lnTo>
                  <a:lnTo>
                    <a:pt x="862" y="4417"/>
                  </a:lnTo>
                  <a:lnTo>
                    <a:pt x="851" y="4417"/>
                  </a:lnTo>
                  <a:lnTo>
                    <a:pt x="843" y="4418"/>
                  </a:lnTo>
                  <a:lnTo>
                    <a:pt x="832" y="4418"/>
                  </a:lnTo>
                  <a:lnTo>
                    <a:pt x="823" y="4418"/>
                  </a:lnTo>
                  <a:lnTo>
                    <a:pt x="815" y="4418"/>
                  </a:lnTo>
                  <a:lnTo>
                    <a:pt x="806" y="4420"/>
                  </a:lnTo>
                  <a:lnTo>
                    <a:pt x="796" y="4420"/>
                  </a:lnTo>
                  <a:lnTo>
                    <a:pt x="785" y="4420"/>
                  </a:lnTo>
                  <a:lnTo>
                    <a:pt x="775" y="4420"/>
                  </a:lnTo>
                  <a:lnTo>
                    <a:pt x="766" y="4420"/>
                  </a:lnTo>
                  <a:lnTo>
                    <a:pt x="756" y="4420"/>
                  </a:lnTo>
                  <a:lnTo>
                    <a:pt x="747" y="4420"/>
                  </a:lnTo>
                  <a:lnTo>
                    <a:pt x="737" y="4420"/>
                  </a:lnTo>
                  <a:lnTo>
                    <a:pt x="728" y="4421"/>
                  </a:lnTo>
                  <a:lnTo>
                    <a:pt x="718" y="4421"/>
                  </a:lnTo>
                  <a:lnTo>
                    <a:pt x="707" y="4421"/>
                  </a:lnTo>
                  <a:lnTo>
                    <a:pt x="697" y="4421"/>
                  </a:lnTo>
                  <a:lnTo>
                    <a:pt x="688" y="4421"/>
                  </a:lnTo>
                  <a:lnTo>
                    <a:pt x="678" y="4421"/>
                  </a:lnTo>
                  <a:lnTo>
                    <a:pt x="669" y="4421"/>
                  </a:lnTo>
                  <a:lnTo>
                    <a:pt x="659" y="4421"/>
                  </a:lnTo>
                  <a:lnTo>
                    <a:pt x="650" y="4422"/>
                  </a:lnTo>
                  <a:lnTo>
                    <a:pt x="634" y="4421"/>
                  </a:lnTo>
                  <a:lnTo>
                    <a:pt x="619" y="4420"/>
                  </a:lnTo>
                  <a:lnTo>
                    <a:pt x="604" y="4415"/>
                  </a:lnTo>
                  <a:lnTo>
                    <a:pt x="591" y="4413"/>
                  </a:lnTo>
                  <a:lnTo>
                    <a:pt x="577" y="4407"/>
                  </a:lnTo>
                  <a:lnTo>
                    <a:pt x="563" y="4403"/>
                  </a:lnTo>
                  <a:lnTo>
                    <a:pt x="550" y="4397"/>
                  </a:lnTo>
                  <a:lnTo>
                    <a:pt x="538" y="4393"/>
                  </a:lnTo>
                  <a:lnTo>
                    <a:pt x="594" y="4093"/>
                  </a:lnTo>
                  <a:lnTo>
                    <a:pt x="713" y="3098"/>
                  </a:lnTo>
                  <a:lnTo>
                    <a:pt x="713" y="3080"/>
                  </a:lnTo>
                  <a:lnTo>
                    <a:pt x="713" y="3063"/>
                  </a:lnTo>
                  <a:lnTo>
                    <a:pt x="713" y="3046"/>
                  </a:lnTo>
                  <a:lnTo>
                    <a:pt x="715" y="3030"/>
                  </a:lnTo>
                  <a:lnTo>
                    <a:pt x="715" y="3013"/>
                  </a:lnTo>
                  <a:lnTo>
                    <a:pt x="716" y="2997"/>
                  </a:lnTo>
                  <a:lnTo>
                    <a:pt x="718" y="2980"/>
                  </a:lnTo>
                  <a:lnTo>
                    <a:pt x="721" y="2963"/>
                  </a:lnTo>
                  <a:lnTo>
                    <a:pt x="721" y="2947"/>
                  </a:lnTo>
                  <a:lnTo>
                    <a:pt x="722" y="2930"/>
                  </a:lnTo>
                  <a:lnTo>
                    <a:pt x="724" y="2914"/>
                  </a:lnTo>
                  <a:lnTo>
                    <a:pt x="725" y="2898"/>
                  </a:lnTo>
                  <a:lnTo>
                    <a:pt x="726" y="2882"/>
                  </a:lnTo>
                  <a:lnTo>
                    <a:pt x="729" y="2867"/>
                  </a:lnTo>
                  <a:lnTo>
                    <a:pt x="731" y="2850"/>
                  </a:lnTo>
                  <a:lnTo>
                    <a:pt x="734" y="2835"/>
                  </a:lnTo>
                  <a:lnTo>
                    <a:pt x="734" y="2818"/>
                  </a:lnTo>
                  <a:lnTo>
                    <a:pt x="737" y="2801"/>
                  </a:lnTo>
                  <a:lnTo>
                    <a:pt x="738" y="2786"/>
                  </a:lnTo>
                  <a:lnTo>
                    <a:pt x="741" y="2771"/>
                  </a:lnTo>
                  <a:lnTo>
                    <a:pt x="743" y="2754"/>
                  </a:lnTo>
                  <a:lnTo>
                    <a:pt x="746" y="2738"/>
                  </a:lnTo>
                  <a:lnTo>
                    <a:pt x="747" y="2723"/>
                  </a:lnTo>
                  <a:lnTo>
                    <a:pt x="750" y="2707"/>
                  </a:lnTo>
                  <a:lnTo>
                    <a:pt x="751" y="2691"/>
                  </a:lnTo>
                  <a:lnTo>
                    <a:pt x="754" y="2676"/>
                  </a:lnTo>
                  <a:lnTo>
                    <a:pt x="756" y="2660"/>
                  </a:lnTo>
                  <a:lnTo>
                    <a:pt x="759" y="2645"/>
                  </a:lnTo>
                  <a:lnTo>
                    <a:pt x="760" y="2628"/>
                  </a:lnTo>
                  <a:lnTo>
                    <a:pt x="763" y="2613"/>
                  </a:lnTo>
                  <a:lnTo>
                    <a:pt x="765" y="2598"/>
                  </a:lnTo>
                  <a:lnTo>
                    <a:pt x="768" y="2583"/>
                  </a:lnTo>
                  <a:lnTo>
                    <a:pt x="768" y="2566"/>
                  </a:lnTo>
                  <a:lnTo>
                    <a:pt x="771" y="2551"/>
                  </a:lnTo>
                  <a:lnTo>
                    <a:pt x="772" y="2536"/>
                  </a:lnTo>
                  <a:lnTo>
                    <a:pt x="775" y="2520"/>
                  </a:lnTo>
                  <a:lnTo>
                    <a:pt x="775" y="2504"/>
                  </a:lnTo>
                  <a:lnTo>
                    <a:pt x="778" y="2489"/>
                  </a:lnTo>
                  <a:lnTo>
                    <a:pt x="779" y="2473"/>
                  </a:lnTo>
                  <a:lnTo>
                    <a:pt x="782" y="2458"/>
                  </a:lnTo>
                  <a:lnTo>
                    <a:pt x="784" y="2442"/>
                  </a:lnTo>
                  <a:lnTo>
                    <a:pt x="785" y="2426"/>
                  </a:lnTo>
                  <a:lnTo>
                    <a:pt x="787" y="2411"/>
                  </a:lnTo>
                  <a:lnTo>
                    <a:pt x="790" y="2396"/>
                  </a:lnTo>
                  <a:lnTo>
                    <a:pt x="791" y="2379"/>
                  </a:lnTo>
                  <a:lnTo>
                    <a:pt x="794" y="2364"/>
                  </a:lnTo>
                  <a:lnTo>
                    <a:pt x="796" y="2349"/>
                  </a:lnTo>
                  <a:lnTo>
                    <a:pt x="798" y="2334"/>
                  </a:lnTo>
                  <a:lnTo>
                    <a:pt x="798" y="2317"/>
                  </a:lnTo>
                  <a:lnTo>
                    <a:pt x="800" y="2300"/>
                  </a:lnTo>
                  <a:lnTo>
                    <a:pt x="801" y="2285"/>
                  </a:lnTo>
                  <a:lnTo>
                    <a:pt x="803" y="2270"/>
                  </a:lnTo>
                  <a:lnTo>
                    <a:pt x="804" y="2253"/>
                  </a:lnTo>
                  <a:lnTo>
                    <a:pt x="806" y="2237"/>
                  </a:lnTo>
                  <a:lnTo>
                    <a:pt x="807" y="2222"/>
                  </a:lnTo>
                  <a:lnTo>
                    <a:pt x="809" y="2206"/>
                  </a:lnTo>
                  <a:lnTo>
                    <a:pt x="809" y="2190"/>
                  </a:lnTo>
                  <a:lnTo>
                    <a:pt x="810" y="2174"/>
                  </a:lnTo>
                  <a:lnTo>
                    <a:pt x="810" y="2158"/>
                  </a:lnTo>
                  <a:lnTo>
                    <a:pt x="812" y="2143"/>
                  </a:lnTo>
                  <a:lnTo>
                    <a:pt x="812" y="2126"/>
                  </a:lnTo>
                  <a:lnTo>
                    <a:pt x="813" y="2111"/>
                  </a:lnTo>
                  <a:lnTo>
                    <a:pt x="815" y="2096"/>
                  </a:lnTo>
                  <a:lnTo>
                    <a:pt x="816" y="2080"/>
                  </a:lnTo>
                  <a:lnTo>
                    <a:pt x="801" y="2072"/>
                  </a:lnTo>
                  <a:lnTo>
                    <a:pt x="788" y="2066"/>
                  </a:lnTo>
                  <a:lnTo>
                    <a:pt x="773" y="2060"/>
                  </a:lnTo>
                  <a:lnTo>
                    <a:pt x="760" y="2054"/>
                  </a:lnTo>
                  <a:lnTo>
                    <a:pt x="746" y="2047"/>
                  </a:lnTo>
                  <a:lnTo>
                    <a:pt x="732" y="2042"/>
                  </a:lnTo>
                  <a:lnTo>
                    <a:pt x="719" y="2035"/>
                  </a:lnTo>
                  <a:lnTo>
                    <a:pt x="706" y="2029"/>
                  </a:lnTo>
                  <a:lnTo>
                    <a:pt x="691" y="2022"/>
                  </a:lnTo>
                  <a:lnTo>
                    <a:pt x="678" y="2017"/>
                  </a:lnTo>
                  <a:lnTo>
                    <a:pt x="663" y="2010"/>
                  </a:lnTo>
                  <a:lnTo>
                    <a:pt x="650" y="2004"/>
                  </a:lnTo>
                  <a:lnTo>
                    <a:pt x="635" y="1997"/>
                  </a:lnTo>
                  <a:lnTo>
                    <a:pt x="622" y="1992"/>
                  </a:lnTo>
                  <a:lnTo>
                    <a:pt x="609" y="1986"/>
                  </a:lnTo>
                  <a:lnTo>
                    <a:pt x="596" y="1981"/>
                  </a:lnTo>
                  <a:lnTo>
                    <a:pt x="581" y="1974"/>
                  </a:lnTo>
                  <a:lnTo>
                    <a:pt x="566" y="1968"/>
                  </a:lnTo>
                  <a:lnTo>
                    <a:pt x="553" y="1961"/>
                  </a:lnTo>
                  <a:lnTo>
                    <a:pt x="540" y="1956"/>
                  </a:lnTo>
                  <a:lnTo>
                    <a:pt x="525" y="1949"/>
                  </a:lnTo>
                  <a:lnTo>
                    <a:pt x="510" y="1943"/>
                  </a:lnTo>
                  <a:lnTo>
                    <a:pt x="497" y="1936"/>
                  </a:lnTo>
                  <a:lnTo>
                    <a:pt x="484" y="1931"/>
                  </a:lnTo>
                  <a:lnTo>
                    <a:pt x="469" y="1924"/>
                  </a:lnTo>
                  <a:lnTo>
                    <a:pt x="455" y="1917"/>
                  </a:lnTo>
                  <a:lnTo>
                    <a:pt x="441" y="1910"/>
                  </a:lnTo>
                  <a:lnTo>
                    <a:pt x="428" y="1905"/>
                  </a:lnTo>
                  <a:lnTo>
                    <a:pt x="413" y="1898"/>
                  </a:lnTo>
                  <a:lnTo>
                    <a:pt x="399" y="1891"/>
                  </a:lnTo>
                  <a:lnTo>
                    <a:pt x="385" y="1884"/>
                  </a:lnTo>
                  <a:lnTo>
                    <a:pt x="372" y="1878"/>
                  </a:lnTo>
                  <a:lnTo>
                    <a:pt x="368" y="1870"/>
                  </a:lnTo>
                  <a:lnTo>
                    <a:pt x="363" y="1862"/>
                  </a:lnTo>
                  <a:lnTo>
                    <a:pt x="359" y="1855"/>
                  </a:lnTo>
                  <a:lnTo>
                    <a:pt x="355" y="1849"/>
                  </a:lnTo>
                  <a:lnTo>
                    <a:pt x="344" y="1835"/>
                  </a:lnTo>
                  <a:lnTo>
                    <a:pt x="334" y="1826"/>
                  </a:lnTo>
                  <a:lnTo>
                    <a:pt x="321" y="1813"/>
                  </a:lnTo>
                  <a:lnTo>
                    <a:pt x="308" y="1803"/>
                  </a:lnTo>
                  <a:lnTo>
                    <a:pt x="294" y="1794"/>
                  </a:lnTo>
                  <a:lnTo>
                    <a:pt x="281" y="1785"/>
                  </a:lnTo>
                  <a:lnTo>
                    <a:pt x="266" y="1774"/>
                  </a:lnTo>
                  <a:lnTo>
                    <a:pt x="252" y="1765"/>
                  </a:lnTo>
                  <a:lnTo>
                    <a:pt x="238" y="1755"/>
                  </a:lnTo>
                  <a:lnTo>
                    <a:pt x="225" y="1745"/>
                  </a:lnTo>
                  <a:lnTo>
                    <a:pt x="212" y="1734"/>
                  </a:lnTo>
                  <a:lnTo>
                    <a:pt x="200" y="1723"/>
                  </a:lnTo>
                  <a:lnTo>
                    <a:pt x="190" y="1711"/>
                  </a:lnTo>
                  <a:lnTo>
                    <a:pt x="181" y="1698"/>
                  </a:lnTo>
                  <a:lnTo>
                    <a:pt x="205" y="1691"/>
                  </a:lnTo>
                  <a:lnTo>
                    <a:pt x="199" y="1683"/>
                  </a:lnTo>
                  <a:lnTo>
                    <a:pt x="194" y="1675"/>
                  </a:lnTo>
                  <a:lnTo>
                    <a:pt x="190" y="1668"/>
                  </a:lnTo>
                  <a:lnTo>
                    <a:pt x="186" y="1661"/>
                  </a:lnTo>
                  <a:lnTo>
                    <a:pt x="181" y="1653"/>
                  </a:lnTo>
                  <a:lnTo>
                    <a:pt x="177" y="1644"/>
                  </a:lnTo>
                  <a:lnTo>
                    <a:pt x="172" y="1637"/>
                  </a:lnTo>
                  <a:lnTo>
                    <a:pt x="168" y="1630"/>
                  </a:lnTo>
                  <a:lnTo>
                    <a:pt x="164" y="1622"/>
                  </a:lnTo>
                  <a:lnTo>
                    <a:pt x="159" y="1615"/>
                  </a:lnTo>
                  <a:lnTo>
                    <a:pt x="155" y="1607"/>
                  </a:lnTo>
                  <a:lnTo>
                    <a:pt x="152" y="1600"/>
                  </a:lnTo>
                  <a:lnTo>
                    <a:pt x="144" y="1585"/>
                  </a:lnTo>
                  <a:lnTo>
                    <a:pt x="137" y="1571"/>
                  </a:lnTo>
                  <a:lnTo>
                    <a:pt x="133" y="1563"/>
                  </a:lnTo>
                  <a:lnTo>
                    <a:pt x="128" y="1554"/>
                  </a:lnTo>
                  <a:lnTo>
                    <a:pt x="124" y="1546"/>
                  </a:lnTo>
                  <a:lnTo>
                    <a:pt x="121" y="1539"/>
                  </a:lnTo>
                  <a:lnTo>
                    <a:pt x="116" y="1531"/>
                  </a:lnTo>
                  <a:lnTo>
                    <a:pt x="114" y="1524"/>
                  </a:lnTo>
                  <a:lnTo>
                    <a:pt x="111" y="1516"/>
                  </a:lnTo>
                  <a:lnTo>
                    <a:pt x="108" y="1509"/>
                  </a:lnTo>
                  <a:lnTo>
                    <a:pt x="103" y="1500"/>
                  </a:lnTo>
                  <a:lnTo>
                    <a:pt x="100" y="1492"/>
                  </a:lnTo>
                  <a:lnTo>
                    <a:pt x="97" y="1484"/>
                  </a:lnTo>
                  <a:lnTo>
                    <a:pt x="94" y="1477"/>
                  </a:lnTo>
                  <a:lnTo>
                    <a:pt x="90" y="1469"/>
                  </a:lnTo>
                  <a:lnTo>
                    <a:pt x="87" y="1462"/>
                  </a:lnTo>
                  <a:lnTo>
                    <a:pt x="84" y="1453"/>
                  </a:lnTo>
                  <a:lnTo>
                    <a:pt x="83" y="1446"/>
                  </a:lnTo>
                  <a:lnTo>
                    <a:pt x="78" y="1438"/>
                  </a:lnTo>
                  <a:lnTo>
                    <a:pt x="75" y="1430"/>
                  </a:lnTo>
                  <a:lnTo>
                    <a:pt x="72" y="1421"/>
                  </a:lnTo>
                  <a:lnTo>
                    <a:pt x="69" y="1415"/>
                  </a:lnTo>
                  <a:lnTo>
                    <a:pt x="67" y="1406"/>
                  </a:lnTo>
                  <a:lnTo>
                    <a:pt x="65" y="1398"/>
                  </a:lnTo>
                  <a:lnTo>
                    <a:pt x="62" y="1390"/>
                  </a:lnTo>
                  <a:lnTo>
                    <a:pt x="61" y="1383"/>
                  </a:lnTo>
                  <a:lnTo>
                    <a:pt x="56" y="1374"/>
                  </a:lnTo>
                  <a:lnTo>
                    <a:pt x="55" y="1366"/>
                  </a:lnTo>
                  <a:lnTo>
                    <a:pt x="52" y="1358"/>
                  </a:lnTo>
                  <a:lnTo>
                    <a:pt x="50" y="1349"/>
                  </a:lnTo>
                  <a:lnTo>
                    <a:pt x="47" y="1341"/>
                  </a:lnTo>
                  <a:lnTo>
                    <a:pt x="46" y="1333"/>
                  </a:lnTo>
                  <a:lnTo>
                    <a:pt x="43" y="1325"/>
                  </a:lnTo>
                  <a:lnTo>
                    <a:pt x="43" y="1318"/>
                  </a:lnTo>
                  <a:lnTo>
                    <a:pt x="40" y="1308"/>
                  </a:lnTo>
                  <a:lnTo>
                    <a:pt x="39" y="1300"/>
                  </a:lnTo>
                  <a:lnTo>
                    <a:pt x="36" y="1291"/>
                  </a:lnTo>
                  <a:lnTo>
                    <a:pt x="34" y="1283"/>
                  </a:lnTo>
                  <a:lnTo>
                    <a:pt x="33" y="1275"/>
                  </a:lnTo>
                  <a:lnTo>
                    <a:pt x="31" y="1266"/>
                  </a:lnTo>
                  <a:lnTo>
                    <a:pt x="30" y="1258"/>
                  </a:lnTo>
                  <a:lnTo>
                    <a:pt x="30" y="1250"/>
                  </a:lnTo>
                  <a:lnTo>
                    <a:pt x="27" y="1240"/>
                  </a:lnTo>
                  <a:lnTo>
                    <a:pt x="25" y="1232"/>
                  </a:lnTo>
                  <a:lnTo>
                    <a:pt x="24" y="1224"/>
                  </a:lnTo>
                  <a:lnTo>
                    <a:pt x="24" y="1215"/>
                  </a:lnTo>
                  <a:lnTo>
                    <a:pt x="22" y="1207"/>
                  </a:lnTo>
                  <a:lnTo>
                    <a:pt x="22" y="1199"/>
                  </a:lnTo>
                  <a:lnTo>
                    <a:pt x="22" y="1190"/>
                  </a:lnTo>
                  <a:lnTo>
                    <a:pt x="22" y="1182"/>
                  </a:lnTo>
                  <a:lnTo>
                    <a:pt x="6" y="1167"/>
                  </a:lnTo>
                  <a:lnTo>
                    <a:pt x="3" y="1147"/>
                  </a:lnTo>
                  <a:lnTo>
                    <a:pt x="2" y="1129"/>
                  </a:lnTo>
                  <a:lnTo>
                    <a:pt x="2" y="1110"/>
                  </a:lnTo>
                  <a:lnTo>
                    <a:pt x="2" y="1092"/>
                  </a:lnTo>
                  <a:lnTo>
                    <a:pt x="0" y="1073"/>
                  </a:lnTo>
                  <a:lnTo>
                    <a:pt x="0" y="1056"/>
                  </a:lnTo>
                  <a:lnTo>
                    <a:pt x="2" y="1037"/>
                  </a:lnTo>
                  <a:lnTo>
                    <a:pt x="3" y="1020"/>
                  </a:lnTo>
                  <a:lnTo>
                    <a:pt x="3" y="1001"/>
                  </a:lnTo>
                  <a:lnTo>
                    <a:pt x="5" y="983"/>
                  </a:lnTo>
                  <a:lnTo>
                    <a:pt x="6" y="965"/>
                  </a:lnTo>
                  <a:lnTo>
                    <a:pt x="9" y="948"/>
                  </a:lnTo>
                  <a:lnTo>
                    <a:pt x="11" y="930"/>
                  </a:lnTo>
                  <a:lnTo>
                    <a:pt x="14" y="912"/>
                  </a:lnTo>
                  <a:lnTo>
                    <a:pt x="17" y="894"/>
                  </a:lnTo>
                  <a:lnTo>
                    <a:pt x="21" y="877"/>
                  </a:lnTo>
                  <a:lnTo>
                    <a:pt x="24" y="859"/>
                  </a:lnTo>
                  <a:lnTo>
                    <a:pt x="27" y="841"/>
                  </a:lnTo>
                  <a:lnTo>
                    <a:pt x="31" y="823"/>
                  </a:lnTo>
                  <a:lnTo>
                    <a:pt x="36" y="807"/>
                  </a:lnTo>
                  <a:lnTo>
                    <a:pt x="40" y="789"/>
                  </a:lnTo>
                  <a:lnTo>
                    <a:pt x="44" y="772"/>
                  </a:lnTo>
                  <a:lnTo>
                    <a:pt x="50" y="756"/>
                  </a:lnTo>
                  <a:lnTo>
                    <a:pt x="58" y="739"/>
                  </a:lnTo>
                  <a:lnTo>
                    <a:pt x="62" y="722"/>
                  </a:lnTo>
                  <a:lnTo>
                    <a:pt x="69" y="706"/>
                  </a:lnTo>
                  <a:lnTo>
                    <a:pt x="75" y="689"/>
                  </a:lnTo>
                  <a:lnTo>
                    <a:pt x="84" y="673"/>
                  </a:lnTo>
                  <a:lnTo>
                    <a:pt x="90" y="656"/>
                  </a:lnTo>
                  <a:lnTo>
                    <a:pt x="97" y="639"/>
                  </a:lnTo>
                  <a:lnTo>
                    <a:pt x="106" y="624"/>
                  </a:lnTo>
                  <a:lnTo>
                    <a:pt x="115" y="609"/>
                  </a:lnTo>
                  <a:lnTo>
                    <a:pt x="122" y="592"/>
                  </a:lnTo>
                  <a:lnTo>
                    <a:pt x="130" y="576"/>
                  </a:lnTo>
                  <a:lnTo>
                    <a:pt x="139" y="560"/>
                  </a:lnTo>
                  <a:lnTo>
                    <a:pt x="149" y="545"/>
                  </a:lnTo>
                  <a:lnTo>
                    <a:pt x="158" y="529"/>
                  </a:lnTo>
                  <a:lnTo>
                    <a:pt x="166" y="513"/>
                  </a:lnTo>
                  <a:lnTo>
                    <a:pt x="177" y="498"/>
                  </a:lnTo>
                  <a:lnTo>
                    <a:pt x="188" y="484"/>
                  </a:lnTo>
                  <a:lnTo>
                    <a:pt x="197" y="469"/>
                  </a:lnTo>
                  <a:lnTo>
                    <a:pt x="209" y="455"/>
                  </a:lnTo>
                  <a:lnTo>
                    <a:pt x="219" y="440"/>
                  </a:lnTo>
                  <a:lnTo>
                    <a:pt x="233" y="426"/>
                  </a:lnTo>
                  <a:lnTo>
                    <a:pt x="243" y="412"/>
                  </a:lnTo>
                  <a:lnTo>
                    <a:pt x="256" y="399"/>
                  </a:lnTo>
                  <a:lnTo>
                    <a:pt x="269" y="385"/>
                  </a:lnTo>
                  <a:lnTo>
                    <a:pt x="283" y="372"/>
                  </a:lnTo>
                  <a:lnTo>
                    <a:pt x="294" y="358"/>
                  </a:lnTo>
                  <a:lnTo>
                    <a:pt x="308" y="345"/>
                  </a:lnTo>
                  <a:lnTo>
                    <a:pt x="321" y="332"/>
                  </a:lnTo>
                  <a:lnTo>
                    <a:pt x="335" y="320"/>
                  </a:lnTo>
                  <a:lnTo>
                    <a:pt x="349" y="307"/>
                  </a:lnTo>
                  <a:lnTo>
                    <a:pt x="362" y="295"/>
                  </a:lnTo>
                  <a:lnTo>
                    <a:pt x="377" y="284"/>
                  </a:lnTo>
                  <a:lnTo>
                    <a:pt x="393" y="273"/>
                  </a:lnTo>
                  <a:lnTo>
                    <a:pt x="406" y="260"/>
                  </a:lnTo>
                  <a:lnTo>
                    <a:pt x="422" y="248"/>
                  </a:lnTo>
                  <a:lnTo>
                    <a:pt x="437" y="237"/>
                  </a:lnTo>
                  <a:lnTo>
                    <a:pt x="455" y="227"/>
                  </a:lnTo>
                  <a:lnTo>
                    <a:pt x="471" y="216"/>
                  </a:lnTo>
                  <a:lnTo>
                    <a:pt x="487" y="206"/>
                  </a:lnTo>
                  <a:lnTo>
                    <a:pt x="505" y="195"/>
                  </a:lnTo>
                  <a:lnTo>
                    <a:pt x="522" y="187"/>
                  </a:lnTo>
                  <a:lnTo>
                    <a:pt x="535" y="187"/>
                  </a:lnTo>
                  <a:lnTo>
                    <a:pt x="552" y="184"/>
                  </a:lnTo>
                  <a:lnTo>
                    <a:pt x="559" y="181"/>
                  </a:lnTo>
                  <a:lnTo>
                    <a:pt x="568" y="178"/>
                  </a:lnTo>
                  <a:lnTo>
                    <a:pt x="575" y="174"/>
                  </a:lnTo>
                  <a:lnTo>
                    <a:pt x="584" y="172"/>
                  </a:lnTo>
                  <a:lnTo>
                    <a:pt x="597" y="160"/>
                  </a:lnTo>
                  <a:lnTo>
                    <a:pt x="610" y="149"/>
                  </a:lnTo>
                  <a:lnTo>
                    <a:pt x="622" y="138"/>
                  </a:lnTo>
                  <a:lnTo>
                    <a:pt x="634" y="127"/>
                  </a:lnTo>
                  <a:lnTo>
                    <a:pt x="647" y="119"/>
                  </a:lnTo>
                  <a:lnTo>
                    <a:pt x="660" y="112"/>
                  </a:lnTo>
                  <a:lnTo>
                    <a:pt x="675" y="105"/>
                  </a:lnTo>
                  <a:lnTo>
                    <a:pt x="690" y="101"/>
                  </a:lnTo>
                  <a:lnTo>
                    <a:pt x="704" y="94"/>
                  </a:lnTo>
                  <a:lnTo>
                    <a:pt x="719" y="88"/>
                  </a:lnTo>
                  <a:lnTo>
                    <a:pt x="734" y="83"/>
                  </a:lnTo>
                  <a:lnTo>
                    <a:pt x="750" y="79"/>
                  </a:lnTo>
                  <a:lnTo>
                    <a:pt x="765" y="73"/>
                  </a:lnTo>
                  <a:lnTo>
                    <a:pt x="781" y="69"/>
                  </a:lnTo>
                  <a:lnTo>
                    <a:pt x="796" y="65"/>
                  </a:lnTo>
                  <a:lnTo>
                    <a:pt x="812" y="61"/>
                  </a:lnTo>
                  <a:lnTo>
                    <a:pt x="826" y="57"/>
                  </a:lnTo>
                  <a:lnTo>
                    <a:pt x="843" y="52"/>
                  </a:lnTo>
                  <a:lnTo>
                    <a:pt x="857" y="50"/>
                  </a:lnTo>
                  <a:lnTo>
                    <a:pt x="873" y="47"/>
                  </a:lnTo>
                  <a:lnTo>
                    <a:pt x="888" y="43"/>
                  </a:lnTo>
                  <a:lnTo>
                    <a:pt x="904" y="39"/>
                  </a:lnTo>
                  <a:lnTo>
                    <a:pt x="919" y="36"/>
                  </a:lnTo>
                  <a:lnTo>
                    <a:pt x="935" y="33"/>
                  </a:lnTo>
                  <a:lnTo>
                    <a:pt x="943" y="30"/>
                  </a:lnTo>
                  <a:lnTo>
                    <a:pt x="950" y="29"/>
                  </a:lnTo>
                  <a:lnTo>
                    <a:pt x="959" y="28"/>
                  </a:lnTo>
                  <a:lnTo>
                    <a:pt x="968" y="26"/>
                  </a:lnTo>
                  <a:lnTo>
                    <a:pt x="975" y="23"/>
                  </a:lnTo>
                  <a:lnTo>
                    <a:pt x="982" y="23"/>
                  </a:lnTo>
                  <a:lnTo>
                    <a:pt x="991" y="21"/>
                  </a:lnTo>
                  <a:lnTo>
                    <a:pt x="1000" y="21"/>
                  </a:lnTo>
                  <a:lnTo>
                    <a:pt x="1015" y="17"/>
                  </a:lnTo>
                  <a:lnTo>
                    <a:pt x="1031" y="15"/>
                  </a:lnTo>
                  <a:lnTo>
                    <a:pt x="1045" y="11"/>
                  </a:lnTo>
                  <a:lnTo>
                    <a:pt x="1062" y="10"/>
                  </a:lnTo>
                  <a:lnTo>
                    <a:pt x="1069" y="7"/>
                  </a:lnTo>
                  <a:lnTo>
                    <a:pt x="1076" y="7"/>
                  </a:lnTo>
                  <a:lnTo>
                    <a:pt x="1085" y="4"/>
                  </a:lnTo>
                  <a:lnTo>
                    <a:pt x="1094" y="4"/>
                  </a:lnTo>
                  <a:lnTo>
                    <a:pt x="1101" y="3"/>
                  </a:lnTo>
                  <a:lnTo>
                    <a:pt x="1109" y="1"/>
                  </a:lnTo>
                  <a:lnTo>
                    <a:pt x="1117" y="0"/>
                  </a:lnTo>
                  <a:lnTo>
                    <a:pt x="1126" y="0"/>
                  </a:lnTo>
                  <a:lnTo>
                    <a:pt x="1135" y="2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23" name="Freeform 7"/>
            <p:cNvSpPr>
              <a:spLocks/>
            </p:cNvSpPr>
            <p:nvPr/>
          </p:nvSpPr>
          <p:spPr bwMode="auto">
            <a:xfrm>
              <a:off x="811" y="1342"/>
              <a:ext cx="617" cy="610"/>
            </a:xfrm>
            <a:custGeom>
              <a:avLst/>
              <a:gdLst/>
              <a:ahLst/>
              <a:cxnLst>
                <a:cxn ang="0">
                  <a:pos x="1306" y="26"/>
                </a:cxn>
                <a:cxn ang="0">
                  <a:pos x="1419" y="58"/>
                </a:cxn>
                <a:cxn ang="0">
                  <a:pos x="1528" y="102"/>
                </a:cxn>
                <a:cxn ang="0">
                  <a:pos x="1648" y="147"/>
                </a:cxn>
                <a:cxn ang="0">
                  <a:pos x="1729" y="184"/>
                </a:cxn>
                <a:cxn ang="0">
                  <a:pos x="1836" y="252"/>
                </a:cxn>
                <a:cxn ang="0">
                  <a:pos x="1713" y="291"/>
                </a:cxn>
                <a:cxn ang="0">
                  <a:pos x="1541" y="318"/>
                </a:cxn>
                <a:cxn ang="0">
                  <a:pos x="1366" y="343"/>
                </a:cxn>
                <a:cxn ang="0">
                  <a:pos x="1192" y="370"/>
                </a:cxn>
                <a:cxn ang="0">
                  <a:pos x="1019" y="395"/>
                </a:cxn>
                <a:cxn ang="0">
                  <a:pos x="844" y="421"/>
                </a:cxn>
                <a:cxn ang="0">
                  <a:pos x="668" y="444"/>
                </a:cxn>
                <a:cxn ang="0">
                  <a:pos x="549" y="467"/>
                </a:cxn>
                <a:cxn ang="0">
                  <a:pos x="458" y="491"/>
                </a:cxn>
                <a:cxn ang="0">
                  <a:pos x="377" y="530"/>
                </a:cxn>
                <a:cxn ang="0">
                  <a:pos x="319" y="615"/>
                </a:cxn>
                <a:cxn ang="0">
                  <a:pos x="319" y="703"/>
                </a:cxn>
                <a:cxn ang="0">
                  <a:pos x="453" y="790"/>
                </a:cxn>
                <a:cxn ang="0">
                  <a:pos x="502" y="849"/>
                </a:cxn>
                <a:cxn ang="0">
                  <a:pos x="506" y="966"/>
                </a:cxn>
                <a:cxn ang="0">
                  <a:pos x="500" y="1082"/>
                </a:cxn>
                <a:cxn ang="0">
                  <a:pos x="475" y="1195"/>
                </a:cxn>
                <a:cxn ang="0">
                  <a:pos x="474" y="1275"/>
                </a:cxn>
                <a:cxn ang="0">
                  <a:pos x="459" y="1359"/>
                </a:cxn>
                <a:cxn ang="0">
                  <a:pos x="444" y="1444"/>
                </a:cxn>
                <a:cxn ang="0">
                  <a:pos x="434" y="1514"/>
                </a:cxn>
                <a:cxn ang="0">
                  <a:pos x="424" y="1586"/>
                </a:cxn>
                <a:cxn ang="0">
                  <a:pos x="416" y="1660"/>
                </a:cxn>
                <a:cxn ang="0">
                  <a:pos x="415" y="1734"/>
                </a:cxn>
                <a:cxn ang="0">
                  <a:pos x="416" y="1813"/>
                </a:cxn>
                <a:cxn ang="0">
                  <a:pos x="333" y="1770"/>
                </a:cxn>
                <a:cxn ang="0">
                  <a:pos x="258" y="1710"/>
                </a:cxn>
                <a:cxn ang="0">
                  <a:pos x="196" y="1626"/>
                </a:cxn>
                <a:cxn ang="0">
                  <a:pos x="146" y="1541"/>
                </a:cxn>
                <a:cxn ang="0">
                  <a:pos x="106" y="1451"/>
                </a:cxn>
                <a:cxn ang="0">
                  <a:pos x="72" y="1358"/>
                </a:cxn>
                <a:cxn ang="0">
                  <a:pos x="47" y="1262"/>
                </a:cxn>
                <a:cxn ang="0">
                  <a:pos x="28" y="1168"/>
                </a:cxn>
                <a:cxn ang="0">
                  <a:pos x="0" y="1069"/>
                </a:cxn>
                <a:cxn ang="0">
                  <a:pos x="12" y="963"/>
                </a:cxn>
                <a:cxn ang="0">
                  <a:pos x="21" y="865"/>
                </a:cxn>
                <a:cxn ang="0">
                  <a:pos x="43" y="779"/>
                </a:cxn>
                <a:cxn ang="0">
                  <a:pos x="64" y="692"/>
                </a:cxn>
                <a:cxn ang="0">
                  <a:pos x="90" y="610"/>
                </a:cxn>
                <a:cxn ang="0">
                  <a:pos x="139" y="536"/>
                </a:cxn>
                <a:cxn ang="0">
                  <a:pos x="184" y="460"/>
                </a:cxn>
                <a:cxn ang="0">
                  <a:pos x="247" y="395"/>
                </a:cxn>
                <a:cxn ang="0">
                  <a:pos x="308" y="328"/>
                </a:cxn>
                <a:cxn ang="0">
                  <a:pos x="391" y="252"/>
                </a:cxn>
                <a:cxn ang="0">
                  <a:pos x="466" y="198"/>
                </a:cxn>
                <a:cxn ang="0">
                  <a:pos x="552" y="144"/>
                </a:cxn>
                <a:cxn ang="0">
                  <a:pos x="669" y="96"/>
                </a:cxn>
                <a:cxn ang="0">
                  <a:pos x="790" y="55"/>
                </a:cxn>
                <a:cxn ang="0">
                  <a:pos x="915" y="29"/>
                </a:cxn>
                <a:cxn ang="0">
                  <a:pos x="1023" y="17"/>
                </a:cxn>
                <a:cxn ang="0">
                  <a:pos x="1135" y="4"/>
                </a:cxn>
              </a:cxnLst>
              <a:rect l="0" t="0" r="r" b="b"/>
              <a:pathLst>
                <a:path w="1851" h="1831">
                  <a:moveTo>
                    <a:pt x="1198" y="35"/>
                  </a:moveTo>
                  <a:lnTo>
                    <a:pt x="1212" y="30"/>
                  </a:lnTo>
                  <a:lnTo>
                    <a:pt x="1225" y="26"/>
                  </a:lnTo>
                  <a:lnTo>
                    <a:pt x="1238" y="24"/>
                  </a:lnTo>
                  <a:lnTo>
                    <a:pt x="1251" y="24"/>
                  </a:lnTo>
                  <a:lnTo>
                    <a:pt x="1264" y="24"/>
                  </a:lnTo>
                  <a:lnTo>
                    <a:pt x="1278" y="24"/>
                  </a:lnTo>
                  <a:lnTo>
                    <a:pt x="1291" y="24"/>
                  </a:lnTo>
                  <a:lnTo>
                    <a:pt x="1306" y="26"/>
                  </a:lnTo>
                  <a:lnTo>
                    <a:pt x="1317" y="26"/>
                  </a:lnTo>
                  <a:lnTo>
                    <a:pt x="1331" y="29"/>
                  </a:lnTo>
                  <a:lnTo>
                    <a:pt x="1342" y="32"/>
                  </a:lnTo>
                  <a:lnTo>
                    <a:pt x="1356" y="36"/>
                  </a:lnTo>
                  <a:lnTo>
                    <a:pt x="1367" y="40"/>
                  </a:lnTo>
                  <a:lnTo>
                    <a:pt x="1381" y="44"/>
                  </a:lnTo>
                  <a:lnTo>
                    <a:pt x="1394" y="48"/>
                  </a:lnTo>
                  <a:lnTo>
                    <a:pt x="1407" y="54"/>
                  </a:lnTo>
                  <a:lnTo>
                    <a:pt x="1419" y="58"/>
                  </a:lnTo>
                  <a:lnTo>
                    <a:pt x="1431" y="62"/>
                  </a:lnTo>
                  <a:lnTo>
                    <a:pt x="1442" y="68"/>
                  </a:lnTo>
                  <a:lnTo>
                    <a:pt x="1456" y="73"/>
                  </a:lnTo>
                  <a:lnTo>
                    <a:pt x="1467" y="78"/>
                  </a:lnTo>
                  <a:lnTo>
                    <a:pt x="1479" y="83"/>
                  </a:lnTo>
                  <a:lnTo>
                    <a:pt x="1491" y="89"/>
                  </a:lnTo>
                  <a:lnTo>
                    <a:pt x="1504" y="94"/>
                  </a:lnTo>
                  <a:lnTo>
                    <a:pt x="1516" y="98"/>
                  </a:lnTo>
                  <a:lnTo>
                    <a:pt x="1528" y="102"/>
                  </a:lnTo>
                  <a:lnTo>
                    <a:pt x="1539" y="107"/>
                  </a:lnTo>
                  <a:lnTo>
                    <a:pt x="1553" y="111"/>
                  </a:lnTo>
                  <a:lnTo>
                    <a:pt x="1564" y="114"/>
                  </a:lnTo>
                  <a:lnTo>
                    <a:pt x="1578" y="118"/>
                  </a:lnTo>
                  <a:lnTo>
                    <a:pt x="1591" y="120"/>
                  </a:lnTo>
                  <a:lnTo>
                    <a:pt x="1604" y="125"/>
                  </a:lnTo>
                  <a:lnTo>
                    <a:pt x="1617" y="132"/>
                  </a:lnTo>
                  <a:lnTo>
                    <a:pt x="1633" y="140"/>
                  </a:lnTo>
                  <a:lnTo>
                    <a:pt x="1648" y="147"/>
                  </a:lnTo>
                  <a:lnTo>
                    <a:pt x="1664" y="154"/>
                  </a:lnTo>
                  <a:lnTo>
                    <a:pt x="1672" y="156"/>
                  </a:lnTo>
                  <a:lnTo>
                    <a:pt x="1679" y="161"/>
                  </a:lnTo>
                  <a:lnTo>
                    <a:pt x="1688" y="163"/>
                  </a:lnTo>
                  <a:lnTo>
                    <a:pt x="1697" y="168"/>
                  </a:lnTo>
                  <a:lnTo>
                    <a:pt x="1704" y="172"/>
                  </a:lnTo>
                  <a:lnTo>
                    <a:pt x="1711" y="176"/>
                  </a:lnTo>
                  <a:lnTo>
                    <a:pt x="1720" y="180"/>
                  </a:lnTo>
                  <a:lnTo>
                    <a:pt x="1729" y="184"/>
                  </a:lnTo>
                  <a:lnTo>
                    <a:pt x="1744" y="191"/>
                  </a:lnTo>
                  <a:lnTo>
                    <a:pt x="1760" y="199"/>
                  </a:lnTo>
                  <a:lnTo>
                    <a:pt x="1767" y="204"/>
                  </a:lnTo>
                  <a:lnTo>
                    <a:pt x="1776" y="208"/>
                  </a:lnTo>
                  <a:lnTo>
                    <a:pt x="1783" y="213"/>
                  </a:lnTo>
                  <a:lnTo>
                    <a:pt x="1792" y="219"/>
                  </a:lnTo>
                  <a:lnTo>
                    <a:pt x="1807" y="228"/>
                  </a:lnTo>
                  <a:lnTo>
                    <a:pt x="1822" y="241"/>
                  </a:lnTo>
                  <a:lnTo>
                    <a:pt x="1836" y="252"/>
                  </a:lnTo>
                  <a:lnTo>
                    <a:pt x="1851" y="267"/>
                  </a:lnTo>
                  <a:lnTo>
                    <a:pt x="1851" y="274"/>
                  </a:lnTo>
                  <a:lnTo>
                    <a:pt x="1830" y="275"/>
                  </a:lnTo>
                  <a:lnTo>
                    <a:pt x="1811" y="278"/>
                  </a:lnTo>
                  <a:lnTo>
                    <a:pt x="1791" y="281"/>
                  </a:lnTo>
                  <a:lnTo>
                    <a:pt x="1772" y="284"/>
                  </a:lnTo>
                  <a:lnTo>
                    <a:pt x="1751" y="285"/>
                  </a:lnTo>
                  <a:lnTo>
                    <a:pt x="1733" y="289"/>
                  </a:lnTo>
                  <a:lnTo>
                    <a:pt x="1713" y="291"/>
                  </a:lnTo>
                  <a:lnTo>
                    <a:pt x="1695" y="295"/>
                  </a:lnTo>
                  <a:lnTo>
                    <a:pt x="1675" y="296"/>
                  </a:lnTo>
                  <a:lnTo>
                    <a:pt x="1655" y="300"/>
                  </a:lnTo>
                  <a:lnTo>
                    <a:pt x="1636" y="302"/>
                  </a:lnTo>
                  <a:lnTo>
                    <a:pt x="1617" y="306"/>
                  </a:lnTo>
                  <a:lnTo>
                    <a:pt x="1597" y="309"/>
                  </a:lnTo>
                  <a:lnTo>
                    <a:pt x="1579" y="311"/>
                  </a:lnTo>
                  <a:lnTo>
                    <a:pt x="1558" y="314"/>
                  </a:lnTo>
                  <a:lnTo>
                    <a:pt x="1541" y="318"/>
                  </a:lnTo>
                  <a:lnTo>
                    <a:pt x="1520" y="320"/>
                  </a:lnTo>
                  <a:lnTo>
                    <a:pt x="1501" y="323"/>
                  </a:lnTo>
                  <a:lnTo>
                    <a:pt x="1482" y="325"/>
                  </a:lnTo>
                  <a:lnTo>
                    <a:pt x="1463" y="329"/>
                  </a:lnTo>
                  <a:lnTo>
                    <a:pt x="1442" y="332"/>
                  </a:lnTo>
                  <a:lnTo>
                    <a:pt x="1425" y="335"/>
                  </a:lnTo>
                  <a:lnTo>
                    <a:pt x="1404" y="338"/>
                  </a:lnTo>
                  <a:lnTo>
                    <a:pt x="1386" y="342"/>
                  </a:lnTo>
                  <a:lnTo>
                    <a:pt x="1366" y="343"/>
                  </a:lnTo>
                  <a:lnTo>
                    <a:pt x="1347" y="346"/>
                  </a:lnTo>
                  <a:lnTo>
                    <a:pt x="1328" y="349"/>
                  </a:lnTo>
                  <a:lnTo>
                    <a:pt x="1309" y="353"/>
                  </a:lnTo>
                  <a:lnTo>
                    <a:pt x="1288" y="356"/>
                  </a:lnTo>
                  <a:lnTo>
                    <a:pt x="1270" y="359"/>
                  </a:lnTo>
                  <a:lnTo>
                    <a:pt x="1250" y="361"/>
                  </a:lnTo>
                  <a:lnTo>
                    <a:pt x="1232" y="365"/>
                  </a:lnTo>
                  <a:lnTo>
                    <a:pt x="1212" y="367"/>
                  </a:lnTo>
                  <a:lnTo>
                    <a:pt x="1192" y="370"/>
                  </a:lnTo>
                  <a:lnTo>
                    <a:pt x="1173" y="372"/>
                  </a:lnTo>
                  <a:lnTo>
                    <a:pt x="1154" y="377"/>
                  </a:lnTo>
                  <a:lnTo>
                    <a:pt x="1134" y="378"/>
                  </a:lnTo>
                  <a:lnTo>
                    <a:pt x="1116" y="381"/>
                  </a:lnTo>
                  <a:lnTo>
                    <a:pt x="1095" y="383"/>
                  </a:lnTo>
                  <a:lnTo>
                    <a:pt x="1078" y="388"/>
                  </a:lnTo>
                  <a:lnTo>
                    <a:pt x="1057" y="389"/>
                  </a:lnTo>
                  <a:lnTo>
                    <a:pt x="1038" y="393"/>
                  </a:lnTo>
                  <a:lnTo>
                    <a:pt x="1019" y="395"/>
                  </a:lnTo>
                  <a:lnTo>
                    <a:pt x="1000" y="399"/>
                  </a:lnTo>
                  <a:lnTo>
                    <a:pt x="979" y="401"/>
                  </a:lnTo>
                  <a:lnTo>
                    <a:pt x="962" y="404"/>
                  </a:lnTo>
                  <a:lnTo>
                    <a:pt x="941" y="407"/>
                  </a:lnTo>
                  <a:lnTo>
                    <a:pt x="923" y="411"/>
                  </a:lnTo>
                  <a:lnTo>
                    <a:pt x="903" y="413"/>
                  </a:lnTo>
                  <a:lnTo>
                    <a:pt x="884" y="415"/>
                  </a:lnTo>
                  <a:lnTo>
                    <a:pt x="863" y="418"/>
                  </a:lnTo>
                  <a:lnTo>
                    <a:pt x="844" y="421"/>
                  </a:lnTo>
                  <a:lnTo>
                    <a:pt x="824" y="422"/>
                  </a:lnTo>
                  <a:lnTo>
                    <a:pt x="804" y="426"/>
                  </a:lnTo>
                  <a:lnTo>
                    <a:pt x="785" y="428"/>
                  </a:lnTo>
                  <a:lnTo>
                    <a:pt x="766" y="432"/>
                  </a:lnTo>
                  <a:lnTo>
                    <a:pt x="746" y="433"/>
                  </a:lnTo>
                  <a:lnTo>
                    <a:pt x="726" y="437"/>
                  </a:lnTo>
                  <a:lnTo>
                    <a:pt x="706" y="439"/>
                  </a:lnTo>
                  <a:lnTo>
                    <a:pt x="688" y="443"/>
                  </a:lnTo>
                  <a:lnTo>
                    <a:pt x="668" y="444"/>
                  </a:lnTo>
                  <a:lnTo>
                    <a:pt x="649" y="449"/>
                  </a:lnTo>
                  <a:lnTo>
                    <a:pt x="628" y="450"/>
                  </a:lnTo>
                  <a:lnTo>
                    <a:pt x="610" y="454"/>
                  </a:lnTo>
                  <a:lnTo>
                    <a:pt x="599" y="455"/>
                  </a:lnTo>
                  <a:lnTo>
                    <a:pt x="590" y="458"/>
                  </a:lnTo>
                  <a:lnTo>
                    <a:pt x="578" y="460"/>
                  </a:lnTo>
                  <a:lnTo>
                    <a:pt x="569" y="462"/>
                  </a:lnTo>
                  <a:lnTo>
                    <a:pt x="559" y="464"/>
                  </a:lnTo>
                  <a:lnTo>
                    <a:pt x="549" y="467"/>
                  </a:lnTo>
                  <a:lnTo>
                    <a:pt x="538" y="469"/>
                  </a:lnTo>
                  <a:lnTo>
                    <a:pt x="530" y="472"/>
                  </a:lnTo>
                  <a:lnTo>
                    <a:pt x="518" y="473"/>
                  </a:lnTo>
                  <a:lnTo>
                    <a:pt x="507" y="476"/>
                  </a:lnTo>
                  <a:lnTo>
                    <a:pt x="497" y="479"/>
                  </a:lnTo>
                  <a:lnTo>
                    <a:pt x="487" y="482"/>
                  </a:lnTo>
                  <a:lnTo>
                    <a:pt x="477" y="484"/>
                  </a:lnTo>
                  <a:lnTo>
                    <a:pt x="466" y="487"/>
                  </a:lnTo>
                  <a:lnTo>
                    <a:pt x="458" y="491"/>
                  </a:lnTo>
                  <a:lnTo>
                    <a:pt x="449" y="496"/>
                  </a:lnTo>
                  <a:lnTo>
                    <a:pt x="438" y="498"/>
                  </a:lnTo>
                  <a:lnTo>
                    <a:pt x="428" y="501"/>
                  </a:lnTo>
                  <a:lnTo>
                    <a:pt x="419" y="505"/>
                  </a:lnTo>
                  <a:lnTo>
                    <a:pt x="410" y="509"/>
                  </a:lnTo>
                  <a:lnTo>
                    <a:pt x="402" y="514"/>
                  </a:lnTo>
                  <a:lnTo>
                    <a:pt x="393" y="518"/>
                  </a:lnTo>
                  <a:lnTo>
                    <a:pt x="384" y="523"/>
                  </a:lnTo>
                  <a:lnTo>
                    <a:pt x="377" y="530"/>
                  </a:lnTo>
                  <a:lnTo>
                    <a:pt x="361" y="541"/>
                  </a:lnTo>
                  <a:lnTo>
                    <a:pt x="347" y="555"/>
                  </a:lnTo>
                  <a:lnTo>
                    <a:pt x="340" y="562"/>
                  </a:lnTo>
                  <a:lnTo>
                    <a:pt x="334" y="570"/>
                  </a:lnTo>
                  <a:lnTo>
                    <a:pt x="330" y="579"/>
                  </a:lnTo>
                  <a:lnTo>
                    <a:pt x="325" y="588"/>
                  </a:lnTo>
                  <a:lnTo>
                    <a:pt x="322" y="597"/>
                  </a:lnTo>
                  <a:lnTo>
                    <a:pt x="321" y="605"/>
                  </a:lnTo>
                  <a:lnTo>
                    <a:pt x="319" y="615"/>
                  </a:lnTo>
                  <a:lnTo>
                    <a:pt x="318" y="624"/>
                  </a:lnTo>
                  <a:lnTo>
                    <a:pt x="316" y="634"/>
                  </a:lnTo>
                  <a:lnTo>
                    <a:pt x="316" y="645"/>
                  </a:lnTo>
                  <a:lnTo>
                    <a:pt x="316" y="655"/>
                  </a:lnTo>
                  <a:lnTo>
                    <a:pt x="316" y="666"/>
                  </a:lnTo>
                  <a:lnTo>
                    <a:pt x="316" y="674"/>
                  </a:lnTo>
                  <a:lnTo>
                    <a:pt x="316" y="684"/>
                  </a:lnTo>
                  <a:lnTo>
                    <a:pt x="316" y="694"/>
                  </a:lnTo>
                  <a:lnTo>
                    <a:pt x="319" y="703"/>
                  </a:lnTo>
                  <a:lnTo>
                    <a:pt x="321" y="712"/>
                  </a:lnTo>
                  <a:lnTo>
                    <a:pt x="324" y="721"/>
                  </a:lnTo>
                  <a:lnTo>
                    <a:pt x="328" y="730"/>
                  </a:lnTo>
                  <a:lnTo>
                    <a:pt x="333" y="738"/>
                  </a:lnTo>
                  <a:lnTo>
                    <a:pt x="405" y="799"/>
                  </a:lnTo>
                  <a:lnTo>
                    <a:pt x="415" y="793"/>
                  </a:lnTo>
                  <a:lnTo>
                    <a:pt x="428" y="790"/>
                  </a:lnTo>
                  <a:lnTo>
                    <a:pt x="440" y="790"/>
                  </a:lnTo>
                  <a:lnTo>
                    <a:pt x="453" y="790"/>
                  </a:lnTo>
                  <a:lnTo>
                    <a:pt x="465" y="789"/>
                  </a:lnTo>
                  <a:lnTo>
                    <a:pt x="478" y="789"/>
                  </a:lnTo>
                  <a:lnTo>
                    <a:pt x="488" y="786"/>
                  </a:lnTo>
                  <a:lnTo>
                    <a:pt x="499" y="783"/>
                  </a:lnTo>
                  <a:lnTo>
                    <a:pt x="499" y="796"/>
                  </a:lnTo>
                  <a:lnTo>
                    <a:pt x="499" y="808"/>
                  </a:lnTo>
                  <a:lnTo>
                    <a:pt x="500" y="822"/>
                  </a:lnTo>
                  <a:lnTo>
                    <a:pt x="502" y="836"/>
                  </a:lnTo>
                  <a:lnTo>
                    <a:pt x="502" y="849"/>
                  </a:lnTo>
                  <a:lnTo>
                    <a:pt x="502" y="861"/>
                  </a:lnTo>
                  <a:lnTo>
                    <a:pt x="503" y="875"/>
                  </a:lnTo>
                  <a:lnTo>
                    <a:pt x="505" y="889"/>
                  </a:lnTo>
                  <a:lnTo>
                    <a:pt x="505" y="901"/>
                  </a:lnTo>
                  <a:lnTo>
                    <a:pt x="505" y="914"/>
                  </a:lnTo>
                  <a:lnTo>
                    <a:pt x="505" y="927"/>
                  </a:lnTo>
                  <a:lnTo>
                    <a:pt x="506" y="941"/>
                  </a:lnTo>
                  <a:lnTo>
                    <a:pt x="506" y="954"/>
                  </a:lnTo>
                  <a:lnTo>
                    <a:pt x="506" y="966"/>
                  </a:lnTo>
                  <a:lnTo>
                    <a:pt x="506" y="980"/>
                  </a:lnTo>
                  <a:lnTo>
                    <a:pt x="507" y="994"/>
                  </a:lnTo>
                  <a:lnTo>
                    <a:pt x="506" y="1006"/>
                  </a:lnTo>
                  <a:lnTo>
                    <a:pt x="506" y="1019"/>
                  </a:lnTo>
                  <a:lnTo>
                    <a:pt x="505" y="1031"/>
                  </a:lnTo>
                  <a:lnTo>
                    <a:pt x="505" y="1045"/>
                  </a:lnTo>
                  <a:lnTo>
                    <a:pt x="503" y="1058"/>
                  </a:lnTo>
                  <a:lnTo>
                    <a:pt x="502" y="1070"/>
                  </a:lnTo>
                  <a:lnTo>
                    <a:pt x="500" y="1082"/>
                  </a:lnTo>
                  <a:lnTo>
                    <a:pt x="500" y="1096"/>
                  </a:lnTo>
                  <a:lnTo>
                    <a:pt x="497" y="1107"/>
                  </a:lnTo>
                  <a:lnTo>
                    <a:pt x="494" y="1120"/>
                  </a:lnTo>
                  <a:lnTo>
                    <a:pt x="491" y="1132"/>
                  </a:lnTo>
                  <a:lnTo>
                    <a:pt x="490" y="1145"/>
                  </a:lnTo>
                  <a:lnTo>
                    <a:pt x="485" y="1157"/>
                  </a:lnTo>
                  <a:lnTo>
                    <a:pt x="483" y="1170"/>
                  </a:lnTo>
                  <a:lnTo>
                    <a:pt x="478" y="1182"/>
                  </a:lnTo>
                  <a:lnTo>
                    <a:pt x="475" y="1195"/>
                  </a:lnTo>
                  <a:lnTo>
                    <a:pt x="483" y="1206"/>
                  </a:lnTo>
                  <a:lnTo>
                    <a:pt x="487" y="1221"/>
                  </a:lnTo>
                  <a:lnTo>
                    <a:pt x="485" y="1228"/>
                  </a:lnTo>
                  <a:lnTo>
                    <a:pt x="485" y="1235"/>
                  </a:lnTo>
                  <a:lnTo>
                    <a:pt x="484" y="1243"/>
                  </a:lnTo>
                  <a:lnTo>
                    <a:pt x="483" y="1251"/>
                  </a:lnTo>
                  <a:lnTo>
                    <a:pt x="480" y="1258"/>
                  </a:lnTo>
                  <a:lnTo>
                    <a:pt x="477" y="1267"/>
                  </a:lnTo>
                  <a:lnTo>
                    <a:pt x="474" y="1275"/>
                  </a:lnTo>
                  <a:lnTo>
                    <a:pt x="472" y="1283"/>
                  </a:lnTo>
                  <a:lnTo>
                    <a:pt x="469" y="1290"/>
                  </a:lnTo>
                  <a:lnTo>
                    <a:pt x="468" y="1298"/>
                  </a:lnTo>
                  <a:lnTo>
                    <a:pt x="468" y="1307"/>
                  </a:lnTo>
                  <a:lnTo>
                    <a:pt x="468" y="1315"/>
                  </a:lnTo>
                  <a:lnTo>
                    <a:pt x="465" y="1329"/>
                  </a:lnTo>
                  <a:lnTo>
                    <a:pt x="462" y="1344"/>
                  </a:lnTo>
                  <a:lnTo>
                    <a:pt x="460" y="1351"/>
                  </a:lnTo>
                  <a:lnTo>
                    <a:pt x="459" y="1359"/>
                  </a:lnTo>
                  <a:lnTo>
                    <a:pt x="458" y="1368"/>
                  </a:lnTo>
                  <a:lnTo>
                    <a:pt x="458" y="1376"/>
                  </a:lnTo>
                  <a:lnTo>
                    <a:pt x="455" y="1390"/>
                  </a:lnTo>
                  <a:lnTo>
                    <a:pt x="452" y="1405"/>
                  </a:lnTo>
                  <a:lnTo>
                    <a:pt x="450" y="1412"/>
                  </a:lnTo>
                  <a:lnTo>
                    <a:pt x="449" y="1420"/>
                  </a:lnTo>
                  <a:lnTo>
                    <a:pt x="447" y="1429"/>
                  </a:lnTo>
                  <a:lnTo>
                    <a:pt x="447" y="1437"/>
                  </a:lnTo>
                  <a:lnTo>
                    <a:pt x="444" y="1444"/>
                  </a:lnTo>
                  <a:lnTo>
                    <a:pt x="443" y="1452"/>
                  </a:lnTo>
                  <a:lnTo>
                    <a:pt x="441" y="1459"/>
                  </a:lnTo>
                  <a:lnTo>
                    <a:pt x="441" y="1467"/>
                  </a:lnTo>
                  <a:lnTo>
                    <a:pt x="440" y="1474"/>
                  </a:lnTo>
                  <a:lnTo>
                    <a:pt x="438" y="1482"/>
                  </a:lnTo>
                  <a:lnTo>
                    <a:pt x="437" y="1491"/>
                  </a:lnTo>
                  <a:lnTo>
                    <a:pt x="437" y="1499"/>
                  </a:lnTo>
                  <a:lnTo>
                    <a:pt x="435" y="1506"/>
                  </a:lnTo>
                  <a:lnTo>
                    <a:pt x="434" y="1514"/>
                  </a:lnTo>
                  <a:lnTo>
                    <a:pt x="433" y="1523"/>
                  </a:lnTo>
                  <a:lnTo>
                    <a:pt x="433" y="1531"/>
                  </a:lnTo>
                  <a:lnTo>
                    <a:pt x="431" y="1539"/>
                  </a:lnTo>
                  <a:lnTo>
                    <a:pt x="430" y="1548"/>
                  </a:lnTo>
                  <a:lnTo>
                    <a:pt x="428" y="1556"/>
                  </a:lnTo>
                  <a:lnTo>
                    <a:pt x="428" y="1564"/>
                  </a:lnTo>
                  <a:lnTo>
                    <a:pt x="427" y="1571"/>
                  </a:lnTo>
                  <a:lnTo>
                    <a:pt x="425" y="1579"/>
                  </a:lnTo>
                  <a:lnTo>
                    <a:pt x="424" y="1586"/>
                  </a:lnTo>
                  <a:lnTo>
                    <a:pt x="424" y="1595"/>
                  </a:lnTo>
                  <a:lnTo>
                    <a:pt x="422" y="1602"/>
                  </a:lnTo>
                  <a:lnTo>
                    <a:pt x="421" y="1610"/>
                  </a:lnTo>
                  <a:lnTo>
                    <a:pt x="419" y="1618"/>
                  </a:lnTo>
                  <a:lnTo>
                    <a:pt x="419" y="1626"/>
                  </a:lnTo>
                  <a:lnTo>
                    <a:pt x="418" y="1635"/>
                  </a:lnTo>
                  <a:lnTo>
                    <a:pt x="418" y="1643"/>
                  </a:lnTo>
                  <a:lnTo>
                    <a:pt x="416" y="1651"/>
                  </a:lnTo>
                  <a:lnTo>
                    <a:pt x="416" y="1660"/>
                  </a:lnTo>
                  <a:lnTo>
                    <a:pt x="416" y="1668"/>
                  </a:lnTo>
                  <a:lnTo>
                    <a:pt x="416" y="1676"/>
                  </a:lnTo>
                  <a:lnTo>
                    <a:pt x="416" y="1685"/>
                  </a:lnTo>
                  <a:lnTo>
                    <a:pt x="416" y="1693"/>
                  </a:lnTo>
                  <a:lnTo>
                    <a:pt x="415" y="1701"/>
                  </a:lnTo>
                  <a:lnTo>
                    <a:pt x="415" y="1710"/>
                  </a:lnTo>
                  <a:lnTo>
                    <a:pt x="415" y="1718"/>
                  </a:lnTo>
                  <a:lnTo>
                    <a:pt x="415" y="1726"/>
                  </a:lnTo>
                  <a:lnTo>
                    <a:pt x="415" y="1734"/>
                  </a:lnTo>
                  <a:lnTo>
                    <a:pt x="415" y="1743"/>
                  </a:lnTo>
                  <a:lnTo>
                    <a:pt x="415" y="1751"/>
                  </a:lnTo>
                  <a:lnTo>
                    <a:pt x="415" y="1761"/>
                  </a:lnTo>
                  <a:lnTo>
                    <a:pt x="415" y="1769"/>
                  </a:lnTo>
                  <a:lnTo>
                    <a:pt x="415" y="1777"/>
                  </a:lnTo>
                  <a:lnTo>
                    <a:pt x="415" y="1786"/>
                  </a:lnTo>
                  <a:lnTo>
                    <a:pt x="415" y="1795"/>
                  </a:lnTo>
                  <a:lnTo>
                    <a:pt x="415" y="1804"/>
                  </a:lnTo>
                  <a:lnTo>
                    <a:pt x="416" y="1813"/>
                  </a:lnTo>
                  <a:lnTo>
                    <a:pt x="418" y="1822"/>
                  </a:lnTo>
                  <a:lnTo>
                    <a:pt x="419" y="1831"/>
                  </a:lnTo>
                  <a:lnTo>
                    <a:pt x="406" y="1826"/>
                  </a:lnTo>
                  <a:lnTo>
                    <a:pt x="394" y="1817"/>
                  </a:lnTo>
                  <a:lnTo>
                    <a:pt x="381" y="1806"/>
                  </a:lnTo>
                  <a:lnTo>
                    <a:pt x="369" y="1797"/>
                  </a:lnTo>
                  <a:lnTo>
                    <a:pt x="355" y="1784"/>
                  </a:lnTo>
                  <a:lnTo>
                    <a:pt x="341" y="1775"/>
                  </a:lnTo>
                  <a:lnTo>
                    <a:pt x="333" y="1770"/>
                  </a:lnTo>
                  <a:lnTo>
                    <a:pt x="325" y="1766"/>
                  </a:lnTo>
                  <a:lnTo>
                    <a:pt x="316" y="1763"/>
                  </a:lnTo>
                  <a:lnTo>
                    <a:pt x="309" y="1763"/>
                  </a:lnTo>
                  <a:lnTo>
                    <a:pt x="300" y="1754"/>
                  </a:lnTo>
                  <a:lnTo>
                    <a:pt x="291" y="1745"/>
                  </a:lnTo>
                  <a:lnTo>
                    <a:pt x="283" y="1736"/>
                  </a:lnTo>
                  <a:lnTo>
                    <a:pt x="274" y="1727"/>
                  </a:lnTo>
                  <a:lnTo>
                    <a:pt x="265" y="1718"/>
                  </a:lnTo>
                  <a:lnTo>
                    <a:pt x="258" y="1710"/>
                  </a:lnTo>
                  <a:lnTo>
                    <a:pt x="250" y="1701"/>
                  </a:lnTo>
                  <a:lnTo>
                    <a:pt x="244" y="1693"/>
                  </a:lnTo>
                  <a:lnTo>
                    <a:pt x="236" y="1683"/>
                  </a:lnTo>
                  <a:lnTo>
                    <a:pt x="230" y="1674"/>
                  </a:lnTo>
                  <a:lnTo>
                    <a:pt x="222" y="1664"/>
                  </a:lnTo>
                  <a:lnTo>
                    <a:pt x="216" y="1656"/>
                  </a:lnTo>
                  <a:lnTo>
                    <a:pt x="209" y="1646"/>
                  </a:lnTo>
                  <a:lnTo>
                    <a:pt x="203" y="1636"/>
                  </a:lnTo>
                  <a:lnTo>
                    <a:pt x="196" y="1626"/>
                  </a:lnTo>
                  <a:lnTo>
                    <a:pt x="191" y="1618"/>
                  </a:lnTo>
                  <a:lnTo>
                    <a:pt x="184" y="1607"/>
                  </a:lnTo>
                  <a:lnTo>
                    <a:pt x="178" y="1599"/>
                  </a:lnTo>
                  <a:lnTo>
                    <a:pt x="172" y="1588"/>
                  </a:lnTo>
                  <a:lnTo>
                    <a:pt x="168" y="1579"/>
                  </a:lnTo>
                  <a:lnTo>
                    <a:pt x="162" y="1568"/>
                  </a:lnTo>
                  <a:lnTo>
                    <a:pt x="156" y="1560"/>
                  </a:lnTo>
                  <a:lnTo>
                    <a:pt x="150" y="1549"/>
                  </a:lnTo>
                  <a:lnTo>
                    <a:pt x="146" y="1541"/>
                  </a:lnTo>
                  <a:lnTo>
                    <a:pt x="140" y="1530"/>
                  </a:lnTo>
                  <a:lnTo>
                    <a:pt x="136" y="1520"/>
                  </a:lnTo>
                  <a:lnTo>
                    <a:pt x="131" y="1510"/>
                  </a:lnTo>
                  <a:lnTo>
                    <a:pt x="127" y="1500"/>
                  </a:lnTo>
                  <a:lnTo>
                    <a:pt x="122" y="1489"/>
                  </a:lnTo>
                  <a:lnTo>
                    <a:pt x="118" y="1481"/>
                  </a:lnTo>
                  <a:lnTo>
                    <a:pt x="114" y="1470"/>
                  </a:lnTo>
                  <a:lnTo>
                    <a:pt x="111" y="1462"/>
                  </a:lnTo>
                  <a:lnTo>
                    <a:pt x="106" y="1451"/>
                  </a:lnTo>
                  <a:lnTo>
                    <a:pt x="102" y="1441"/>
                  </a:lnTo>
                  <a:lnTo>
                    <a:pt x="97" y="1430"/>
                  </a:lnTo>
                  <a:lnTo>
                    <a:pt x="93" y="1420"/>
                  </a:lnTo>
                  <a:lnTo>
                    <a:pt x="89" y="1409"/>
                  </a:lnTo>
                  <a:lnTo>
                    <a:pt x="86" y="1399"/>
                  </a:lnTo>
                  <a:lnTo>
                    <a:pt x="83" y="1388"/>
                  </a:lnTo>
                  <a:lnTo>
                    <a:pt x="80" y="1379"/>
                  </a:lnTo>
                  <a:lnTo>
                    <a:pt x="75" y="1368"/>
                  </a:lnTo>
                  <a:lnTo>
                    <a:pt x="72" y="1358"/>
                  </a:lnTo>
                  <a:lnTo>
                    <a:pt x="69" y="1347"/>
                  </a:lnTo>
                  <a:lnTo>
                    <a:pt x="67" y="1337"/>
                  </a:lnTo>
                  <a:lnTo>
                    <a:pt x="64" y="1326"/>
                  </a:lnTo>
                  <a:lnTo>
                    <a:pt x="62" y="1316"/>
                  </a:lnTo>
                  <a:lnTo>
                    <a:pt x="59" y="1305"/>
                  </a:lnTo>
                  <a:lnTo>
                    <a:pt x="58" y="1296"/>
                  </a:lnTo>
                  <a:lnTo>
                    <a:pt x="53" y="1283"/>
                  </a:lnTo>
                  <a:lnTo>
                    <a:pt x="52" y="1273"/>
                  </a:lnTo>
                  <a:lnTo>
                    <a:pt x="47" y="1262"/>
                  </a:lnTo>
                  <a:lnTo>
                    <a:pt x="46" y="1253"/>
                  </a:lnTo>
                  <a:lnTo>
                    <a:pt x="43" y="1240"/>
                  </a:lnTo>
                  <a:lnTo>
                    <a:pt x="42" y="1231"/>
                  </a:lnTo>
                  <a:lnTo>
                    <a:pt x="39" y="1220"/>
                  </a:lnTo>
                  <a:lnTo>
                    <a:pt x="37" y="1210"/>
                  </a:lnTo>
                  <a:lnTo>
                    <a:pt x="34" y="1199"/>
                  </a:lnTo>
                  <a:lnTo>
                    <a:pt x="33" y="1189"/>
                  </a:lnTo>
                  <a:lnTo>
                    <a:pt x="30" y="1178"/>
                  </a:lnTo>
                  <a:lnTo>
                    <a:pt x="28" y="1168"/>
                  </a:lnTo>
                  <a:lnTo>
                    <a:pt x="25" y="1157"/>
                  </a:lnTo>
                  <a:lnTo>
                    <a:pt x="25" y="1148"/>
                  </a:lnTo>
                  <a:lnTo>
                    <a:pt x="22" y="1136"/>
                  </a:lnTo>
                  <a:lnTo>
                    <a:pt x="22" y="1127"/>
                  </a:lnTo>
                  <a:lnTo>
                    <a:pt x="14" y="1114"/>
                  </a:lnTo>
                  <a:lnTo>
                    <a:pt x="9" y="1103"/>
                  </a:lnTo>
                  <a:lnTo>
                    <a:pt x="5" y="1092"/>
                  </a:lnTo>
                  <a:lnTo>
                    <a:pt x="3" y="1081"/>
                  </a:lnTo>
                  <a:lnTo>
                    <a:pt x="0" y="1069"/>
                  </a:lnTo>
                  <a:lnTo>
                    <a:pt x="0" y="1058"/>
                  </a:lnTo>
                  <a:lnTo>
                    <a:pt x="2" y="1046"/>
                  </a:lnTo>
                  <a:lnTo>
                    <a:pt x="3" y="1035"/>
                  </a:lnTo>
                  <a:lnTo>
                    <a:pt x="3" y="1023"/>
                  </a:lnTo>
                  <a:lnTo>
                    <a:pt x="6" y="1012"/>
                  </a:lnTo>
                  <a:lnTo>
                    <a:pt x="6" y="999"/>
                  </a:lnTo>
                  <a:lnTo>
                    <a:pt x="9" y="988"/>
                  </a:lnTo>
                  <a:lnTo>
                    <a:pt x="11" y="976"/>
                  </a:lnTo>
                  <a:lnTo>
                    <a:pt x="12" y="963"/>
                  </a:lnTo>
                  <a:lnTo>
                    <a:pt x="14" y="951"/>
                  </a:lnTo>
                  <a:lnTo>
                    <a:pt x="15" y="940"/>
                  </a:lnTo>
                  <a:lnTo>
                    <a:pt x="15" y="927"/>
                  </a:lnTo>
                  <a:lnTo>
                    <a:pt x="15" y="918"/>
                  </a:lnTo>
                  <a:lnTo>
                    <a:pt x="17" y="907"/>
                  </a:lnTo>
                  <a:lnTo>
                    <a:pt x="18" y="897"/>
                  </a:lnTo>
                  <a:lnTo>
                    <a:pt x="18" y="886"/>
                  </a:lnTo>
                  <a:lnTo>
                    <a:pt x="20" y="876"/>
                  </a:lnTo>
                  <a:lnTo>
                    <a:pt x="21" y="865"/>
                  </a:lnTo>
                  <a:lnTo>
                    <a:pt x="24" y="857"/>
                  </a:lnTo>
                  <a:lnTo>
                    <a:pt x="25" y="846"/>
                  </a:lnTo>
                  <a:lnTo>
                    <a:pt x="28" y="836"/>
                  </a:lnTo>
                  <a:lnTo>
                    <a:pt x="30" y="826"/>
                  </a:lnTo>
                  <a:lnTo>
                    <a:pt x="33" y="817"/>
                  </a:lnTo>
                  <a:lnTo>
                    <a:pt x="34" y="807"/>
                  </a:lnTo>
                  <a:lnTo>
                    <a:pt x="37" y="797"/>
                  </a:lnTo>
                  <a:lnTo>
                    <a:pt x="39" y="788"/>
                  </a:lnTo>
                  <a:lnTo>
                    <a:pt x="43" y="779"/>
                  </a:lnTo>
                  <a:lnTo>
                    <a:pt x="44" y="768"/>
                  </a:lnTo>
                  <a:lnTo>
                    <a:pt x="47" y="759"/>
                  </a:lnTo>
                  <a:lnTo>
                    <a:pt x="49" y="749"/>
                  </a:lnTo>
                  <a:lnTo>
                    <a:pt x="52" y="741"/>
                  </a:lnTo>
                  <a:lnTo>
                    <a:pt x="53" y="730"/>
                  </a:lnTo>
                  <a:lnTo>
                    <a:pt x="56" y="720"/>
                  </a:lnTo>
                  <a:lnTo>
                    <a:pt x="59" y="710"/>
                  </a:lnTo>
                  <a:lnTo>
                    <a:pt x="62" y="702"/>
                  </a:lnTo>
                  <a:lnTo>
                    <a:pt x="64" y="692"/>
                  </a:lnTo>
                  <a:lnTo>
                    <a:pt x="65" y="682"/>
                  </a:lnTo>
                  <a:lnTo>
                    <a:pt x="67" y="673"/>
                  </a:lnTo>
                  <a:lnTo>
                    <a:pt x="69" y="663"/>
                  </a:lnTo>
                  <a:lnTo>
                    <a:pt x="71" y="653"/>
                  </a:lnTo>
                  <a:lnTo>
                    <a:pt x="74" y="644"/>
                  </a:lnTo>
                  <a:lnTo>
                    <a:pt x="75" y="634"/>
                  </a:lnTo>
                  <a:lnTo>
                    <a:pt x="78" y="626"/>
                  </a:lnTo>
                  <a:lnTo>
                    <a:pt x="84" y="617"/>
                  </a:lnTo>
                  <a:lnTo>
                    <a:pt x="90" y="610"/>
                  </a:lnTo>
                  <a:lnTo>
                    <a:pt x="96" y="602"/>
                  </a:lnTo>
                  <a:lnTo>
                    <a:pt x="103" y="595"/>
                  </a:lnTo>
                  <a:lnTo>
                    <a:pt x="108" y="587"/>
                  </a:lnTo>
                  <a:lnTo>
                    <a:pt x="114" y="579"/>
                  </a:lnTo>
                  <a:lnTo>
                    <a:pt x="119" y="570"/>
                  </a:lnTo>
                  <a:lnTo>
                    <a:pt x="125" y="562"/>
                  </a:lnTo>
                  <a:lnTo>
                    <a:pt x="130" y="552"/>
                  </a:lnTo>
                  <a:lnTo>
                    <a:pt x="134" y="544"/>
                  </a:lnTo>
                  <a:lnTo>
                    <a:pt x="139" y="536"/>
                  </a:lnTo>
                  <a:lnTo>
                    <a:pt x="144" y="527"/>
                  </a:lnTo>
                  <a:lnTo>
                    <a:pt x="149" y="519"/>
                  </a:lnTo>
                  <a:lnTo>
                    <a:pt x="155" y="511"/>
                  </a:lnTo>
                  <a:lnTo>
                    <a:pt x="159" y="502"/>
                  </a:lnTo>
                  <a:lnTo>
                    <a:pt x="165" y="494"/>
                  </a:lnTo>
                  <a:lnTo>
                    <a:pt x="169" y="484"/>
                  </a:lnTo>
                  <a:lnTo>
                    <a:pt x="174" y="476"/>
                  </a:lnTo>
                  <a:lnTo>
                    <a:pt x="178" y="468"/>
                  </a:lnTo>
                  <a:lnTo>
                    <a:pt x="184" y="460"/>
                  </a:lnTo>
                  <a:lnTo>
                    <a:pt x="189" y="451"/>
                  </a:lnTo>
                  <a:lnTo>
                    <a:pt x="196" y="443"/>
                  </a:lnTo>
                  <a:lnTo>
                    <a:pt x="202" y="436"/>
                  </a:lnTo>
                  <a:lnTo>
                    <a:pt x="209" y="429"/>
                  </a:lnTo>
                  <a:lnTo>
                    <a:pt x="215" y="421"/>
                  </a:lnTo>
                  <a:lnTo>
                    <a:pt x="222" y="414"/>
                  </a:lnTo>
                  <a:lnTo>
                    <a:pt x="230" y="407"/>
                  </a:lnTo>
                  <a:lnTo>
                    <a:pt x="239" y="401"/>
                  </a:lnTo>
                  <a:lnTo>
                    <a:pt x="247" y="395"/>
                  </a:lnTo>
                  <a:lnTo>
                    <a:pt x="256" y="389"/>
                  </a:lnTo>
                  <a:lnTo>
                    <a:pt x="265" y="383"/>
                  </a:lnTo>
                  <a:lnTo>
                    <a:pt x="277" y="379"/>
                  </a:lnTo>
                  <a:lnTo>
                    <a:pt x="281" y="370"/>
                  </a:lnTo>
                  <a:lnTo>
                    <a:pt x="286" y="360"/>
                  </a:lnTo>
                  <a:lnTo>
                    <a:pt x="290" y="352"/>
                  </a:lnTo>
                  <a:lnTo>
                    <a:pt x="296" y="343"/>
                  </a:lnTo>
                  <a:lnTo>
                    <a:pt x="300" y="335"/>
                  </a:lnTo>
                  <a:lnTo>
                    <a:pt x="308" y="328"/>
                  </a:lnTo>
                  <a:lnTo>
                    <a:pt x="313" y="320"/>
                  </a:lnTo>
                  <a:lnTo>
                    <a:pt x="322" y="313"/>
                  </a:lnTo>
                  <a:lnTo>
                    <a:pt x="336" y="298"/>
                  </a:lnTo>
                  <a:lnTo>
                    <a:pt x="350" y="284"/>
                  </a:lnTo>
                  <a:lnTo>
                    <a:pt x="358" y="277"/>
                  </a:lnTo>
                  <a:lnTo>
                    <a:pt x="366" y="271"/>
                  </a:lnTo>
                  <a:lnTo>
                    <a:pt x="375" y="264"/>
                  </a:lnTo>
                  <a:lnTo>
                    <a:pt x="384" y="259"/>
                  </a:lnTo>
                  <a:lnTo>
                    <a:pt x="391" y="252"/>
                  </a:lnTo>
                  <a:lnTo>
                    <a:pt x="399" y="246"/>
                  </a:lnTo>
                  <a:lnTo>
                    <a:pt x="408" y="239"/>
                  </a:lnTo>
                  <a:lnTo>
                    <a:pt x="416" y="234"/>
                  </a:lnTo>
                  <a:lnTo>
                    <a:pt x="424" y="227"/>
                  </a:lnTo>
                  <a:lnTo>
                    <a:pt x="433" y="222"/>
                  </a:lnTo>
                  <a:lnTo>
                    <a:pt x="441" y="215"/>
                  </a:lnTo>
                  <a:lnTo>
                    <a:pt x="450" y="210"/>
                  </a:lnTo>
                  <a:lnTo>
                    <a:pt x="458" y="204"/>
                  </a:lnTo>
                  <a:lnTo>
                    <a:pt x="466" y="198"/>
                  </a:lnTo>
                  <a:lnTo>
                    <a:pt x="474" y="191"/>
                  </a:lnTo>
                  <a:lnTo>
                    <a:pt x="483" y="186"/>
                  </a:lnTo>
                  <a:lnTo>
                    <a:pt x="490" y="179"/>
                  </a:lnTo>
                  <a:lnTo>
                    <a:pt x="499" y="173"/>
                  </a:lnTo>
                  <a:lnTo>
                    <a:pt x="506" y="168"/>
                  </a:lnTo>
                  <a:lnTo>
                    <a:pt x="515" y="162"/>
                  </a:lnTo>
                  <a:lnTo>
                    <a:pt x="527" y="155"/>
                  </a:lnTo>
                  <a:lnTo>
                    <a:pt x="540" y="150"/>
                  </a:lnTo>
                  <a:lnTo>
                    <a:pt x="552" y="144"/>
                  </a:lnTo>
                  <a:lnTo>
                    <a:pt x="565" y="138"/>
                  </a:lnTo>
                  <a:lnTo>
                    <a:pt x="577" y="133"/>
                  </a:lnTo>
                  <a:lnTo>
                    <a:pt x="590" y="127"/>
                  </a:lnTo>
                  <a:lnTo>
                    <a:pt x="603" y="122"/>
                  </a:lnTo>
                  <a:lnTo>
                    <a:pt x="616" y="118"/>
                  </a:lnTo>
                  <a:lnTo>
                    <a:pt x="629" y="111"/>
                  </a:lnTo>
                  <a:lnTo>
                    <a:pt x="643" y="105"/>
                  </a:lnTo>
                  <a:lnTo>
                    <a:pt x="656" y="100"/>
                  </a:lnTo>
                  <a:lnTo>
                    <a:pt x="669" y="96"/>
                  </a:lnTo>
                  <a:lnTo>
                    <a:pt x="682" y="90"/>
                  </a:lnTo>
                  <a:lnTo>
                    <a:pt x="696" y="86"/>
                  </a:lnTo>
                  <a:lnTo>
                    <a:pt x="709" y="82"/>
                  </a:lnTo>
                  <a:lnTo>
                    <a:pt x="724" y="78"/>
                  </a:lnTo>
                  <a:lnTo>
                    <a:pt x="737" y="72"/>
                  </a:lnTo>
                  <a:lnTo>
                    <a:pt x="750" y="68"/>
                  </a:lnTo>
                  <a:lnTo>
                    <a:pt x="763" y="64"/>
                  </a:lnTo>
                  <a:lnTo>
                    <a:pt x="776" y="60"/>
                  </a:lnTo>
                  <a:lnTo>
                    <a:pt x="790" y="55"/>
                  </a:lnTo>
                  <a:lnTo>
                    <a:pt x="804" y="51"/>
                  </a:lnTo>
                  <a:lnTo>
                    <a:pt x="818" y="48"/>
                  </a:lnTo>
                  <a:lnTo>
                    <a:pt x="832" y="46"/>
                  </a:lnTo>
                  <a:lnTo>
                    <a:pt x="846" y="42"/>
                  </a:lnTo>
                  <a:lnTo>
                    <a:pt x="859" y="39"/>
                  </a:lnTo>
                  <a:lnTo>
                    <a:pt x="872" y="36"/>
                  </a:lnTo>
                  <a:lnTo>
                    <a:pt x="887" y="35"/>
                  </a:lnTo>
                  <a:lnTo>
                    <a:pt x="900" y="30"/>
                  </a:lnTo>
                  <a:lnTo>
                    <a:pt x="915" y="29"/>
                  </a:lnTo>
                  <a:lnTo>
                    <a:pt x="929" y="28"/>
                  </a:lnTo>
                  <a:lnTo>
                    <a:pt x="944" y="28"/>
                  </a:lnTo>
                  <a:lnTo>
                    <a:pt x="953" y="22"/>
                  </a:lnTo>
                  <a:lnTo>
                    <a:pt x="965" y="19"/>
                  </a:lnTo>
                  <a:lnTo>
                    <a:pt x="975" y="17"/>
                  </a:lnTo>
                  <a:lnTo>
                    <a:pt x="988" y="17"/>
                  </a:lnTo>
                  <a:lnTo>
                    <a:pt x="998" y="17"/>
                  </a:lnTo>
                  <a:lnTo>
                    <a:pt x="1010" y="17"/>
                  </a:lnTo>
                  <a:lnTo>
                    <a:pt x="1023" y="17"/>
                  </a:lnTo>
                  <a:lnTo>
                    <a:pt x="1037" y="18"/>
                  </a:lnTo>
                  <a:lnTo>
                    <a:pt x="1048" y="17"/>
                  </a:lnTo>
                  <a:lnTo>
                    <a:pt x="1060" y="17"/>
                  </a:lnTo>
                  <a:lnTo>
                    <a:pt x="1072" y="17"/>
                  </a:lnTo>
                  <a:lnTo>
                    <a:pt x="1085" y="17"/>
                  </a:lnTo>
                  <a:lnTo>
                    <a:pt x="1097" y="14"/>
                  </a:lnTo>
                  <a:lnTo>
                    <a:pt x="1110" y="12"/>
                  </a:lnTo>
                  <a:lnTo>
                    <a:pt x="1122" y="8"/>
                  </a:lnTo>
                  <a:lnTo>
                    <a:pt x="1135" y="4"/>
                  </a:lnTo>
                  <a:lnTo>
                    <a:pt x="1147" y="0"/>
                  </a:lnTo>
                  <a:lnTo>
                    <a:pt x="1156" y="1"/>
                  </a:lnTo>
                  <a:lnTo>
                    <a:pt x="1163" y="4"/>
                  </a:lnTo>
                  <a:lnTo>
                    <a:pt x="1169" y="11"/>
                  </a:lnTo>
                  <a:lnTo>
                    <a:pt x="1173" y="17"/>
                  </a:lnTo>
                  <a:lnTo>
                    <a:pt x="1179" y="24"/>
                  </a:lnTo>
                  <a:lnTo>
                    <a:pt x="1187" y="29"/>
                  </a:lnTo>
                  <a:lnTo>
                    <a:pt x="1198" y="35"/>
                  </a:lnTo>
                  <a:close/>
                </a:path>
              </a:pathLst>
            </a:custGeom>
            <a:solidFill>
              <a:srgbClr val="3F72F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24" name="Freeform 8"/>
            <p:cNvSpPr>
              <a:spLocks/>
            </p:cNvSpPr>
            <p:nvPr/>
          </p:nvSpPr>
          <p:spPr bwMode="auto">
            <a:xfrm>
              <a:off x="930" y="1445"/>
              <a:ext cx="564" cy="550"/>
            </a:xfrm>
            <a:custGeom>
              <a:avLst/>
              <a:gdLst/>
              <a:ahLst/>
              <a:cxnLst>
                <a:cxn ang="0">
                  <a:pos x="1540" y="92"/>
                </a:cxn>
                <a:cxn ang="0">
                  <a:pos x="1555" y="153"/>
                </a:cxn>
                <a:cxn ang="0">
                  <a:pos x="1611" y="142"/>
                </a:cxn>
                <a:cxn ang="0">
                  <a:pos x="1652" y="186"/>
                </a:cxn>
                <a:cxn ang="0">
                  <a:pos x="1493" y="209"/>
                </a:cxn>
                <a:cxn ang="0">
                  <a:pos x="1333" y="230"/>
                </a:cxn>
                <a:cxn ang="0">
                  <a:pos x="1171" y="248"/>
                </a:cxn>
                <a:cxn ang="0">
                  <a:pos x="1009" y="268"/>
                </a:cxn>
                <a:cxn ang="0">
                  <a:pos x="846" y="284"/>
                </a:cxn>
                <a:cxn ang="0">
                  <a:pos x="686" y="305"/>
                </a:cxn>
                <a:cxn ang="0">
                  <a:pos x="527" y="329"/>
                </a:cxn>
                <a:cxn ang="0">
                  <a:pos x="402" y="376"/>
                </a:cxn>
                <a:cxn ang="0">
                  <a:pos x="439" y="471"/>
                </a:cxn>
                <a:cxn ang="0">
                  <a:pos x="446" y="582"/>
                </a:cxn>
                <a:cxn ang="0">
                  <a:pos x="445" y="654"/>
                </a:cxn>
                <a:cxn ang="0">
                  <a:pos x="448" y="722"/>
                </a:cxn>
                <a:cxn ang="0">
                  <a:pos x="451" y="789"/>
                </a:cxn>
                <a:cxn ang="0">
                  <a:pos x="445" y="859"/>
                </a:cxn>
                <a:cxn ang="0">
                  <a:pos x="435" y="939"/>
                </a:cxn>
                <a:cxn ang="0">
                  <a:pos x="423" y="1019"/>
                </a:cxn>
                <a:cxn ang="0">
                  <a:pos x="410" y="1100"/>
                </a:cxn>
                <a:cxn ang="0">
                  <a:pos x="395" y="1180"/>
                </a:cxn>
                <a:cxn ang="0">
                  <a:pos x="379" y="1260"/>
                </a:cxn>
                <a:cxn ang="0">
                  <a:pos x="361" y="1340"/>
                </a:cxn>
                <a:cxn ang="0">
                  <a:pos x="342" y="1422"/>
                </a:cxn>
                <a:cxn ang="0">
                  <a:pos x="316" y="1642"/>
                </a:cxn>
                <a:cxn ang="0">
                  <a:pos x="207" y="1605"/>
                </a:cxn>
                <a:cxn ang="0">
                  <a:pos x="101" y="1534"/>
                </a:cxn>
                <a:cxn ang="0">
                  <a:pos x="104" y="1416"/>
                </a:cxn>
                <a:cxn ang="0">
                  <a:pos x="111" y="1303"/>
                </a:cxn>
                <a:cxn ang="0">
                  <a:pos x="123" y="1191"/>
                </a:cxn>
                <a:cxn ang="0">
                  <a:pos x="141" y="1083"/>
                </a:cxn>
                <a:cxn ang="0">
                  <a:pos x="158" y="974"/>
                </a:cxn>
                <a:cxn ang="0">
                  <a:pos x="177" y="864"/>
                </a:cxn>
                <a:cxn ang="0">
                  <a:pos x="195" y="755"/>
                </a:cxn>
                <a:cxn ang="0">
                  <a:pos x="213" y="644"/>
                </a:cxn>
                <a:cxn ang="0">
                  <a:pos x="195" y="546"/>
                </a:cxn>
                <a:cxn ang="0">
                  <a:pos x="192" y="439"/>
                </a:cxn>
                <a:cxn ang="0">
                  <a:pos x="172" y="340"/>
                </a:cxn>
                <a:cxn ang="0">
                  <a:pos x="101" y="262"/>
                </a:cxn>
                <a:cxn ang="0">
                  <a:pos x="97" y="311"/>
                </a:cxn>
                <a:cxn ang="0">
                  <a:pos x="133" y="384"/>
                </a:cxn>
                <a:cxn ang="0">
                  <a:pos x="58" y="405"/>
                </a:cxn>
                <a:cxn ang="0">
                  <a:pos x="5" y="374"/>
                </a:cxn>
                <a:cxn ang="0">
                  <a:pos x="1" y="312"/>
                </a:cxn>
                <a:cxn ang="0">
                  <a:pos x="85" y="229"/>
                </a:cxn>
                <a:cxn ang="0">
                  <a:pos x="185" y="190"/>
                </a:cxn>
                <a:cxn ang="0">
                  <a:pos x="304" y="178"/>
                </a:cxn>
                <a:cxn ang="0">
                  <a:pos x="442" y="153"/>
                </a:cxn>
                <a:cxn ang="0">
                  <a:pos x="580" y="131"/>
                </a:cxn>
                <a:cxn ang="0">
                  <a:pos x="718" y="110"/>
                </a:cxn>
                <a:cxn ang="0">
                  <a:pos x="856" y="92"/>
                </a:cxn>
                <a:cxn ang="0">
                  <a:pos x="995" y="74"/>
                </a:cxn>
                <a:cxn ang="0">
                  <a:pos x="1131" y="57"/>
                </a:cxn>
                <a:cxn ang="0">
                  <a:pos x="1270" y="41"/>
                </a:cxn>
                <a:cxn ang="0">
                  <a:pos x="1396" y="25"/>
                </a:cxn>
                <a:cxn ang="0">
                  <a:pos x="1500" y="0"/>
                </a:cxn>
                <a:cxn ang="0">
                  <a:pos x="1586" y="42"/>
                </a:cxn>
              </a:cxnLst>
              <a:rect l="0" t="0" r="r" b="b"/>
              <a:pathLst>
                <a:path w="1691" h="1648">
                  <a:moveTo>
                    <a:pt x="1627" y="90"/>
                  </a:moveTo>
                  <a:lnTo>
                    <a:pt x="1612" y="92"/>
                  </a:lnTo>
                  <a:lnTo>
                    <a:pt x="1599" y="90"/>
                  </a:lnTo>
                  <a:lnTo>
                    <a:pt x="1584" y="88"/>
                  </a:lnTo>
                  <a:lnTo>
                    <a:pt x="1571" y="85"/>
                  </a:lnTo>
                  <a:lnTo>
                    <a:pt x="1556" y="84"/>
                  </a:lnTo>
                  <a:lnTo>
                    <a:pt x="1544" y="88"/>
                  </a:lnTo>
                  <a:lnTo>
                    <a:pt x="1540" y="92"/>
                  </a:lnTo>
                  <a:lnTo>
                    <a:pt x="1536" y="99"/>
                  </a:lnTo>
                  <a:lnTo>
                    <a:pt x="1533" y="107"/>
                  </a:lnTo>
                  <a:lnTo>
                    <a:pt x="1533" y="121"/>
                  </a:lnTo>
                  <a:lnTo>
                    <a:pt x="1537" y="125"/>
                  </a:lnTo>
                  <a:lnTo>
                    <a:pt x="1541" y="133"/>
                  </a:lnTo>
                  <a:lnTo>
                    <a:pt x="1544" y="140"/>
                  </a:lnTo>
                  <a:lnTo>
                    <a:pt x="1550" y="147"/>
                  </a:lnTo>
                  <a:lnTo>
                    <a:pt x="1555" y="153"/>
                  </a:lnTo>
                  <a:lnTo>
                    <a:pt x="1562" y="160"/>
                  </a:lnTo>
                  <a:lnTo>
                    <a:pt x="1572" y="162"/>
                  </a:lnTo>
                  <a:lnTo>
                    <a:pt x="1587" y="165"/>
                  </a:lnTo>
                  <a:lnTo>
                    <a:pt x="1587" y="157"/>
                  </a:lnTo>
                  <a:lnTo>
                    <a:pt x="1591" y="151"/>
                  </a:lnTo>
                  <a:lnTo>
                    <a:pt x="1596" y="146"/>
                  </a:lnTo>
                  <a:lnTo>
                    <a:pt x="1600" y="144"/>
                  </a:lnTo>
                  <a:lnTo>
                    <a:pt x="1611" y="142"/>
                  </a:lnTo>
                  <a:lnTo>
                    <a:pt x="1624" y="143"/>
                  </a:lnTo>
                  <a:lnTo>
                    <a:pt x="1636" y="143"/>
                  </a:lnTo>
                  <a:lnTo>
                    <a:pt x="1649" y="146"/>
                  </a:lnTo>
                  <a:lnTo>
                    <a:pt x="1658" y="144"/>
                  </a:lnTo>
                  <a:lnTo>
                    <a:pt x="1666" y="143"/>
                  </a:lnTo>
                  <a:lnTo>
                    <a:pt x="1691" y="180"/>
                  </a:lnTo>
                  <a:lnTo>
                    <a:pt x="1671" y="183"/>
                  </a:lnTo>
                  <a:lnTo>
                    <a:pt x="1652" y="186"/>
                  </a:lnTo>
                  <a:lnTo>
                    <a:pt x="1631" y="189"/>
                  </a:lnTo>
                  <a:lnTo>
                    <a:pt x="1612" y="193"/>
                  </a:lnTo>
                  <a:lnTo>
                    <a:pt x="1591" y="196"/>
                  </a:lnTo>
                  <a:lnTo>
                    <a:pt x="1572" y="198"/>
                  </a:lnTo>
                  <a:lnTo>
                    <a:pt x="1552" y="201"/>
                  </a:lnTo>
                  <a:lnTo>
                    <a:pt x="1533" y="205"/>
                  </a:lnTo>
                  <a:lnTo>
                    <a:pt x="1512" y="207"/>
                  </a:lnTo>
                  <a:lnTo>
                    <a:pt x="1493" y="209"/>
                  </a:lnTo>
                  <a:lnTo>
                    <a:pt x="1472" y="212"/>
                  </a:lnTo>
                  <a:lnTo>
                    <a:pt x="1453" y="215"/>
                  </a:lnTo>
                  <a:lnTo>
                    <a:pt x="1433" y="216"/>
                  </a:lnTo>
                  <a:lnTo>
                    <a:pt x="1414" y="221"/>
                  </a:lnTo>
                  <a:lnTo>
                    <a:pt x="1393" y="222"/>
                  </a:lnTo>
                  <a:lnTo>
                    <a:pt x="1374" y="226"/>
                  </a:lnTo>
                  <a:lnTo>
                    <a:pt x="1352" y="227"/>
                  </a:lnTo>
                  <a:lnTo>
                    <a:pt x="1333" y="230"/>
                  </a:lnTo>
                  <a:lnTo>
                    <a:pt x="1312" y="232"/>
                  </a:lnTo>
                  <a:lnTo>
                    <a:pt x="1293" y="234"/>
                  </a:lnTo>
                  <a:lnTo>
                    <a:pt x="1271" y="236"/>
                  </a:lnTo>
                  <a:lnTo>
                    <a:pt x="1252" y="239"/>
                  </a:lnTo>
                  <a:lnTo>
                    <a:pt x="1231" y="241"/>
                  </a:lnTo>
                  <a:lnTo>
                    <a:pt x="1212" y="244"/>
                  </a:lnTo>
                  <a:lnTo>
                    <a:pt x="1190" y="245"/>
                  </a:lnTo>
                  <a:lnTo>
                    <a:pt x="1171" y="248"/>
                  </a:lnTo>
                  <a:lnTo>
                    <a:pt x="1150" y="250"/>
                  </a:lnTo>
                  <a:lnTo>
                    <a:pt x="1131" y="254"/>
                  </a:lnTo>
                  <a:lnTo>
                    <a:pt x="1109" y="255"/>
                  </a:lnTo>
                  <a:lnTo>
                    <a:pt x="1090" y="258"/>
                  </a:lnTo>
                  <a:lnTo>
                    <a:pt x="1070" y="259"/>
                  </a:lnTo>
                  <a:lnTo>
                    <a:pt x="1051" y="263"/>
                  </a:lnTo>
                  <a:lnTo>
                    <a:pt x="1028" y="265"/>
                  </a:lnTo>
                  <a:lnTo>
                    <a:pt x="1009" y="268"/>
                  </a:lnTo>
                  <a:lnTo>
                    <a:pt x="987" y="269"/>
                  </a:lnTo>
                  <a:lnTo>
                    <a:pt x="968" y="272"/>
                  </a:lnTo>
                  <a:lnTo>
                    <a:pt x="948" y="273"/>
                  </a:lnTo>
                  <a:lnTo>
                    <a:pt x="927" y="276"/>
                  </a:lnTo>
                  <a:lnTo>
                    <a:pt x="906" y="277"/>
                  </a:lnTo>
                  <a:lnTo>
                    <a:pt x="887" y="280"/>
                  </a:lnTo>
                  <a:lnTo>
                    <a:pt x="865" y="281"/>
                  </a:lnTo>
                  <a:lnTo>
                    <a:pt x="846" y="284"/>
                  </a:lnTo>
                  <a:lnTo>
                    <a:pt x="824" y="287"/>
                  </a:lnTo>
                  <a:lnTo>
                    <a:pt x="805" y="290"/>
                  </a:lnTo>
                  <a:lnTo>
                    <a:pt x="784" y="291"/>
                  </a:lnTo>
                  <a:lnTo>
                    <a:pt x="765" y="295"/>
                  </a:lnTo>
                  <a:lnTo>
                    <a:pt x="745" y="297"/>
                  </a:lnTo>
                  <a:lnTo>
                    <a:pt x="726" y="301"/>
                  </a:lnTo>
                  <a:lnTo>
                    <a:pt x="705" y="302"/>
                  </a:lnTo>
                  <a:lnTo>
                    <a:pt x="686" y="305"/>
                  </a:lnTo>
                  <a:lnTo>
                    <a:pt x="665" y="308"/>
                  </a:lnTo>
                  <a:lnTo>
                    <a:pt x="646" y="311"/>
                  </a:lnTo>
                  <a:lnTo>
                    <a:pt x="626" y="313"/>
                  </a:lnTo>
                  <a:lnTo>
                    <a:pt x="607" y="316"/>
                  </a:lnTo>
                  <a:lnTo>
                    <a:pt x="586" y="319"/>
                  </a:lnTo>
                  <a:lnTo>
                    <a:pt x="567" y="323"/>
                  </a:lnTo>
                  <a:lnTo>
                    <a:pt x="546" y="326"/>
                  </a:lnTo>
                  <a:lnTo>
                    <a:pt x="527" y="329"/>
                  </a:lnTo>
                  <a:lnTo>
                    <a:pt x="507" y="331"/>
                  </a:lnTo>
                  <a:lnTo>
                    <a:pt x="488" y="335"/>
                  </a:lnTo>
                  <a:lnTo>
                    <a:pt x="467" y="340"/>
                  </a:lnTo>
                  <a:lnTo>
                    <a:pt x="449" y="344"/>
                  </a:lnTo>
                  <a:lnTo>
                    <a:pt x="429" y="348"/>
                  </a:lnTo>
                  <a:lnTo>
                    <a:pt x="411" y="352"/>
                  </a:lnTo>
                  <a:lnTo>
                    <a:pt x="395" y="367"/>
                  </a:lnTo>
                  <a:lnTo>
                    <a:pt x="402" y="376"/>
                  </a:lnTo>
                  <a:lnTo>
                    <a:pt x="410" y="385"/>
                  </a:lnTo>
                  <a:lnTo>
                    <a:pt x="416" y="395"/>
                  </a:lnTo>
                  <a:lnTo>
                    <a:pt x="421" y="407"/>
                  </a:lnTo>
                  <a:lnTo>
                    <a:pt x="426" y="419"/>
                  </a:lnTo>
                  <a:lnTo>
                    <a:pt x="430" y="431"/>
                  </a:lnTo>
                  <a:lnTo>
                    <a:pt x="433" y="445"/>
                  </a:lnTo>
                  <a:lnTo>
                    <a:pt x="438" y="459"/>
                  </a:lnTo>
                  <a:lnTo>
                    <a:pt x="439" y="471"/>
                  </a:lnTo>
                  <a:lnTo>
                    <a:pt x="441" y="486"/>
                  </a:lnTo>
                  <a:lnTo>
                    <a:pt x="442" y="499"/>
                  </a:lnTo>
                  <a:lnTo>
                    <a:pt x="445" y="514"/>
                  </a:lnTo>
                  <a:lnTo>
                    <a:pt x="445" y="528"/>
                  </a:lnTo>
                  <a:lnTo>
                    <a:pt x="446" y="542"/>
                  </a:lnTo>
                  <a:lnTo>
                    <a:pt x="448" y="556"/>
                  </a:lnTo>
                  <a:lnTo>
                    <a:pt x="451" y="569"/>
                  </a:lnTo>
                  <a:lnTo>
                    <a:pt x="446" y="582"/>
                  </a:lnTo>
                  <a:lnTo>
                    <a:pt x="445" y="597"/>
                  </a:lnTo>
                  <a:lnTo>
                    <a:pt x="445" y="604"/>
                  </a:lnTo>
                  <a:lnTo>
                    <a:pt x="445" y="612"/>
                  </a:lnTo>
                  <a:lnTo>
                    <a:pt x="445" y="621"/>
                  </a:lnTo>
                  <a:lnTo>
                    <a:pt x="445" y="629"/>
                  </a:lnTo>
                  <a:lnTo>
                    <a:pt x="445" y="637"/>
                  </a:lnTo>
                  <a:lnTo>
                    <a:pt x="445" y="646"/>
                  </a:lnTo>
                  <a:lnTo>
                    <a:pt x="445" y="654"/>
                  </a:lnTo>
                  <a:lnTo>
                    <a:pt x="445" y="662"/>
                  </a:lnTo>
                  <a:lnTo>
                    <a:pt x="445" y="670"/>
                  </a:lnTo>
                  <a:lnTo>
                    <a:pt x="446" y="679"/>
                  </a:lnTo>
                  <a:lnTo>
                    <a:pt x="446" y="687"/>
                  </a:lnTo>
                  <a:lnTo>
                    <a:pt x="448" y="697"/>
                  </a:lnTo>
                  <a:lnTo>
                    <a:pt x="448" y="705"/>
                  </a:lnTo>
                  <a:lnTo>
                    <a:pt x="448" y="713"/>
                  </a:lnTo>
                  <a:lnTo>
                    <a:pt x="448" y="722"/>
                  </a:lnTo>
                  <a:lnTo>
                    <a:pt x="449" y="730"/>
                  </a:lnTo>
                  <a:lnTo>
                    <a:pt x="449" y="738"/>
                  </a:lnTo>
                  <a:lnTo>
                    <a:pt x="449" y="747"/>
                  </a:lnTo>
                  <a:lnTo>
                    <a:pt x="449" y="755"/>
                  </a:lnTo>
                  <a:lnTo>
                    <a:pt x="451" y="765"/>
                  </a:lnTo>
                  <a:lnTo>
                    <a:pt x="451" y="773"/>
                  </a:lnTo>
                  <a:lnTo>
                    <a:pt x="451" y="781"/>
                  </a:lnTo>
                  <a:lnTo>
                    <a:pt x="451" y="789"/>
                  </a:lnTo>
                  <a:lnTo>
                    <a:pt x="451" y="798"/>
                  </a:lnTo>
                  <a:lnTo>
                    <a:pt x="451" y="806"/>
                  </a:lnTo>
                  <a:lnTo>
                    <a:pt x="451" y="814"/>
                  </a:lnTo>
                  <a:lnTo>
                    <a:pt x="451" y="823"/>
                  </a:lnTo>
                  <a:lnTo>
                    <a:pt x="451" y="831"/>
                  </a:lnTo>
                  <a:lnTo>
                    <a:pt x="448" y="839"/>
                  </a:lnTo>
                  <a:lnTo>
                    <a:pt x="448" y="850"/>
                  </a:lnTo>
                  <a:lnTo>
                    <a:pt x="445" y="859"/>
                  </a:lnTo>
                  <a:lnTo>
                    <a:pt x="445" y="870"/>
                  </a:lnTo>
                  <a:lnTo>
                    <a:pt x="443" y="879"/>
                  </a:lnTo>
                  <a:lnTo>
                    <a:pt x="442" y="891"/>
                  </a:lnTo>
                  <a:lnTo>
                    <a:pt x="441" y="900"/>
                  </a:lnTo>
                  <a:lnTo>
                    <a:pt x="441" y="911"/>
                  </a:lnTo>
                  <a:lnTo>
                    <a:pt x="438" y="920"/>
                  </a:lnTo>
                  <a:lnTo>
                    <a:pt x="436" y="931"/>
                  </a:lnTo>
                  <a:lnTo>
                    <a:pt x="435" y="939"/>
                  </a:lnTo>
                  <a:lnTo>
                    <a:pt x="435" y="950"/>
                  </a:lnTo>
                  <a:lnTo>
                    <a:pt x="432" y="960"/>
                  </a:lnTo>
                  <a:lnTo>
                    <a:pt x="430" y="971"/>
                  </a:lnTo>
                  <a:lnTo>
                    <a:pt x="429" y="980"/>
                  </a:lnTo>
                  <a:lnTo>
                    <a:pt x="429" y="992"/>
                  </a:lnTo>
                  <a:lnTo>
                    <a:pt x="426" y="1000"/>
                  </a:lnTo>
                  <a:lnTo>
                    <a:pt x="424" y="1011"/>
                  </a:lnTo>
                  <a:lnTo>
                    <a:pt x="423" y="1019"/>
                  </a:lnTo>
                  <a:lnTo>
                    <a:pt x="421" y="1030"/>
                  </a:lnTo>
                  <a:lnTo>
                    <a:pt x="418" y="1040"/>
                  </a:lnTo>
                  <a:lnTo>
                    <a:pt x="418" y="1051"/>
                  </a:lnTo>
                  <a:lnTo>
                    <a:pt x="416" y="1061"/>
                  </a:lnTo>
                  <a:lnTo>
                    <a:pt x="416" y="1072"/>
                  </a:lnTo>
                  <a:lnTo>
                    <a:pt x="413" y="1080"/>
                  </a:lnTo>
                  <a:lnTo>
                    <a:pt x="411" y="1091"/>
                  </a:lnTo>
                  <a:lnTo>
                    <a:pt x="410" y="1100"/>
                  </a:lnTo>
                  <a:lnTo>
                    <a:pt x="408" y="1111"/>
                  </a:lnTo>
                  <a:lnTo>
                    <a:pt x="405" y="1120"/>
                  </a:lnTo>
                  <a:lnTo>
                    <a:pt x="405" y="1131"/>
                  </a:lnTo>
                  <a:lnTo>
                    <a:pt x="402" y="1141"/>
                  </a:lnTo>
                  <a:lnTo>
                    <a:pt x="402" y="1152"/>
                  </a:lnTo>
                  <a:lnTo>
                    <a:pt x="399" y="1160"/>
                  </a:lnTo>
                  <a:lnTo>
                    <a:pt x="398" y="1171"/>
                  </a:lnTo>
                  <a:lnTo>
                    <a:pt x="395" y="1180"/>
                  </a:lnTo>
                  <a:lnTo>
                    <a:pt x="393" y="1191"/>
                  </a:lnTo>
                  <a:lnTo>
                    <a:pt x="391" y="1201"/>
                  </a:lnTo>
                  <a:lnTo>
                    <a:pt x="389" y="1210"/>
                  </a:lnTo>
                  <a:lnTo>
                    <a:pt x="388" y="1220"/>
                  </a:lnTo>
                  <a:lnTo>
                    <a:pt x="386" y="1231"/>
                  </a:lnTo>
                  <a:lnTo>
                    <a:pt x="383" y="1239"/>
                  </a:lnTo>
                  <a:lnTo>
                    <a:pt x="382" y="1250"/>
                  </a:lnTo>
                  <a:lnTo>
                    <a:pt x="379" y="1260"/>
                  </a:lnTo>
                  <a:lnTo>
                    <a:pt x="377" y="1271"/>
                  </a:lnTo>
                  <a:lnTo>
                    <a:pt x="374" y="1279"/>
                  </a:lnTo>
                  <a:lnTo>
                    <a:pt x="373" y="1291"/>
                  </a:lnTo>
                  <a:lnTo>
                    <a:pt x="371" y="1300"/>
                  </a:lnTo>
                  <a:lnTo>
                    <a:pt x="370" y="1311"/>
                  </a:lnTo>
                  <a:lnTo>
                    <a:pt x="367" y="1320"/>
                  </a:lnTo>
                  <a:lnTo>
                    <a:pt x="364" y="1331"/>
                  </a:lnTo>
                  <a:lnTo>
                    <a:pt x="361" y="1340"/>
                  </a:lnTo>
                  <a:lnTo>
                    <a:pt x="360" y="1351"/>
                  </a:lnTo>
                  <a:lnTo>
                    <a:pt x="357" y="1360"/>
                  </a:lnTo>
                  <a:lnTo>
                    <a:pt x="355" y="1371"/>
                  </a:lnTo>
                  <a:lnTo>
                    <a:pt x="352" y="1381"/>
                  </a:lnTo>
                  <a:lnTo>
                    <a:pt x="351" y="1392"/>
                  </a:lnTo>
                  <a:lnTo>
                    <a:pt x="348" y="1401"/>
                  </a:lnTo>
                  <a:lnTo>
                    <a:pt x="345" y="1412"/>
                  </a:lnTo>
                  <a:lnTo>
                    <a:pt x="342" y="1422"/>
                  </a:lnTo>
                  <a:lnTo>
                    <a:pt x="341" y="1433"/>
                  </a:lnTo>
                  <a:lnTo>
                    <a:pt x="338" y="1443"/>
                  </a:lnTo>
                  <a:lnTo>
                    <a:pt x="336" y="1454"/>
                  </a:lnTo>
                  <a:lnTo>
                    <a:pt x="333" y="1464"/>
                  </a:lnTo>
                  <a:lnTo>
                    <a:pt x="332" y="1475"/>
                  </a:lnTo>
                  <a:lnTo>
                    <a:pt x="332" y="1648"/>
                  </a:lnTo>
                  <a:lnTo>
                    <a:pt x="323" y="1644"/>
                  </a:lnTo>
                  <a:lnTo>
                    <a:pt x="316" y="1642"/>
                  </a:lnTo>
                  <a:lnTo>
                    <a:pt x="307" y="1639"/>
                  </a:lnTo>
                  <a:lnTo>
                    <a:pt x="299" y="1638"/>
                  </a:lnTo>
                  <a:lnTo>
                    <a:pt x="283" y="1632"/>
                  </a:lnTo>
                  <a:lnTo>
                    <a:pt x="269" y="1628"/>
                  </a:lnTo>
                  <a:lnTo>
                    <a:pt x="252" y="1621"/>
                  </a:lnTo>
                  <a:lnTo>
                    <a:pt x="238" y="1616"/>
                  </a:lnTo>
                  <a:lnTo>
                    <a:pt x="222" y="1610"/>
                  </a:lnTo>
                  <a:lnTo>
                    <a:pt x="207" y="1605"/>
                  </a:lnTo>
                  <a:lnTo>
                    <a:pt x="191" y="1596"/>
                  </a:lnTo>
                  <a:lnTo>
                    <a:pt x="176" y="1590"/>
                  </a:lnTo>
                  <a:lnTo>
                    <a:pt x="161" y="1581"/>
                  </a:lnTo>
                  <a:lnTo>
                    <a:pt x="148" y="1573"/>
                  </a:lnTo>
                  <a:lnTo>
                    <a:pt x="135" y="1563"/>
                  </a:lnTo>
                  <a:lnTo>
                    <a:pt x="122" y="1555"/>
                  </a:lnTo>
                  <a:lnTo>
                    <a:pt x="110" y="1544"/>
                  </a:lnTo>
                  <a:lnTo>
                    <a:pt x="101" y="1534"/>
                  </a:lnTo>
                  <a:lnTo>
                    <a:pt x="101" y="1518"/>
                  </a:lnTo>
                  <a:lnTo>
                    <a:pt x="101" y="1504"/>
                  </a:lnTo>
                  <a:lnTo>
                    <a:pt x="101" y="1488"/>
                  </a:lnTo>
                  <a:lnTo>
                    <a:pt x="101" y="1475"/>
                  </a:lnTo>
                  <a:lnTo>
                    <a:pt x="101" y="1459"/>
                  </a:lnTo>
                  <a:lnTo>
                    <a:pt x="101" y="1446"/>
                  </a:lnTo>
                  <a:lnTo>
                    <a:pt x="102" y="1430"/>
                  </a:lnTo>
                  <a:lnTo>
                    <a:pt x="104" y="1416"/>
                  </a:lnTo>
                  <a:lnTo>
                    <a:pt x="104" y="1401"/>
                  </a:lnTo>
                  <a:lnTo>
                    <a:pt x="104" y="1387"/>
                  </a:lnTo>
                  <a:lnTo>
                    <a:pt x="105" y="1372"/>
                  </a:lnTo>
                  <a:lnTo>
                    <a:pt x="107" y="1358"/>
                  </a:lnTo>
                  <a:lnTo>
                    <a:pt x="107" y="1343"/>
                  </a:lnTo>
                  <a:lnTo>
                    <a:pt x="108" y="1331"/>
                  </a:lnTo>
                  <a:lnTo>
                    <a:pt x="110" y="1315"/>
                  </a:lnTo>
                  <a:lnTo>
                    <a:pt x="111" y="1303"/>
                  </a:lnTo>
                  <a:lnTo>
                    <a:pt x="111" y="1288"/>
                  </a:lnTo>
                  <a:lnTo>
                    <a:pt x="113" y="1274"/>
                  </a:lnTo>
                  <a:lnTo>
                    <a:pt x="114" y="1260"/>
                  </a:lnTo>
                  <a:lnTo>
                    <a:pt x="116" y="1246"/>
                  </a:lnTo>
                  <a:lnTo>
                    <a:pt x="117" y="1231"/>
                  </a:lnTo>
                  <a:lnTo>
                    <a:pt x="119" y="1219"/>
                  </a:lnTo>
                  <a:lnTo>
                    <a:pt x="120" y="1203"/>
                  </a:lnTo>
                  <a:lnTo>
                    <a:pt x="123" y="1191"/>
                  </a:lnTo>
                  <a:lnTo>
                    <a:pt x="125" y="1177"/>
                  </a:lnTo>
                  <a:lnTo>
                    <a:pt x="127" y="1163"/>
                  </a:lnTo>
                  <a:lnTo>
                    <a:pt x="129" y="1149"/>
                  </a:lnTo>
                  <a:lnTo>
                    <a:pt x="132" y="1137"/>
                  </a:lnTo>
                  <a:lnTo>
                    <a:pt x="133" y="1123"/>
                  </a:lnTo>
                  <a:lnTo>
                    <a:pt x="136" y="1109"/>
                  </a:lnTo>
                  <a:lnTo>
                    <a:pt x="138" y="1095"/>
                  </a:lnTo>
                  <a:lnTo>
                    <a:pt x="141" y="1083"/>
                  </a:lnTo>
                  <a:lnTo>
                    <a:pt x="142" y="1068"/>
                  </a:lnTo>
                  <a:lnTo>
                    <a:pt x="145" y="1054"/>
                  </a:lnTo>
                  <a:lnTo>
                    <a:pt x="147" y="1040"/>
                  </a:lnTo>
                  <a:lnTo>
                    <a:pt x="149" y="1028"/>
                  </a:lnTo>
                  <a:lnTo>
                    <a:pt x="151" y="1014"/>
                  </a:lnTo>
                  <a:lnTo>
                    <a:pt x="154" y="1000"/>
                  </a:lnTo>
                  <a:lnTo>
                    <a:pt x="155" y="986"/>
                  </a:lnTo>
                  <a:lnTo>
                    <a:pt x="158" y="974"/>
                  </a:lnTo>
                  <a:lnTo>
                    <a:pt x="160" y="958"/>
                  </a:lnTo>
                  <a:lnTo>
                    <a:pt x="163" y="944"/>
                  </a:lnTo>
                  <a:lnTo>
                    <a:pt x="164" y="931"/>
                  </a:lnTo>
                  <a:lnTo>
                    <a:pt x="167" y="918"/>
                  </a:lnTo>
                  <a:lnTo>
                    <a:pt x="169" y="904"/>
                  </a:lnTo>
                  <a:lnTo>
                    <a:pt x="172" y="891"/>
                  </a:lnTo>
                  <a:lnTo>
                    <a:pt x="173" y="877"/>
                  </a:lnTo>
                  <a:lnTo>
                    <a:pt x="177" y="864"/>
                  </a:lnTo>
                  <a:lnTo>
                    <a:pt x="179" y="849"/>
                  </a:lnTo>
                  <a:lnTo>
                    <a:pt x="182" y="837"/>
                  </a:lnTo>
                  <a:lnTo>
                    <a:pt x="183" y="821"/>
                  </a:lnTo>
                  <a:lnTo>
                    <a:pt x="186" y="809"/>
                  </a:lnTo>
                  <a:lnTo>
                    <a:pt x="188" y="795"/>
                  </a:lnTo>
                  <a:lnTo>
                    <a:pt x="191" y="781"/>
                  </a:lnTo>
                  <a:lnTo>
                    <a:pt x="192" y="767"/>
                  </a:lnTo>
                  <a:lnTo>
                    <a:pt x="195" y="755"/>
                  </a:lnTo>
                  <a:lnTo>
                    <a:pt x="197" y="740"/>
                  </a:lnTo>
                  <a:lnTo>
                    <a:pt x="199" y="726"/>
                  </a:lnTo>
                  <a:lnTo>
                    <a:pt x="201" y="712"/>
                  </a:lnTo>
                  <a:lnTo>
                    <a:pt x="204" y="699"/>
                  </a:lnTo>
                  <a:lnTo>
                    <a:pt x="205" y="684"/>
                  </a:lnTo>
                  <a:lnTo>
                    <a:pt x="208" y="670"/>
                  </a:lnTo>
                  <a:lnTo>
                    <a:pt x="210" y="657"/>
                  </a:lnTo>
                  <a:lnTo>
                    <a:pt x="213" y="644"/>
                  </a:lnTo>
                  <a:lnTo>
                    <a:pt x="208" y="632"/>
                  </a:lnTo>
                  <a:lnTo>
                    <a:pt x="204" y="619"/>
                  </a:lnTo>
                  <a:lnTo>
                    <a:pt x="201" y="607"/>
                  </a:lnTo>
                  <a:lnTo>
                    <a:pt x="199" y="596"/>
                  </a:lnTo>
                  <a:lnTo>
                    <a:pt x="197" y="583"/>
                  </a:lnTo>
                  <a:lnTo>
                    <a:pt x="195" y="571"/>
                  </a:lnTo>
                  <a:lnTo>
                    <a:pt x="195" y="558"/>
                  </a:lnTo>
                  <a:lnTo>
                    <a:pt x="195" y="546"/>
                  </a:lnTo>
                  <a:lnTo>
                    <a:pt x="194" y="532"/>
                  </a:lnTo>
                  <a:lnTo>
                    <a:pt x="194" y="518"/>
                  </a:lnTo>
                  <a:lnTo>
                    <a:pt x="194" y="504"/>
                  </a:lnTo>
                  <a:lnTo>
                    <a:pt x="194" y="492"/>
                  </a:lnTo>
                  <a:lnTo>
                    <a:pt x="192" y="478"/>
                  </a:lnTo>
                  <a:lnTo>
                    <a:pt x="192" y="464"/>
                  </a:lnTo>
                  <a:lnTo>
                    <a:pt x="192" y="452"/>
                  </a:lnTo>
                  <a:lnTo>
                    <a:pt x="192" y="439"/>
                  </a:lnTo>
                  <a:lnTo>
                    <a:pt x="191" y="425"/>
                  </a:lnTo>
                  <a:lnTo>
                    <a:pt x="189" y="412"/>
                  </a:lnTo>
                  <a:lnTo>
                    <a:pt x="188" y="399"/>
                  </a:lnTo>
                  <a:lnTo>
                    <a:pt x="186" y="387"/>
                  </a:lnTo>
                  <a:lnTo>
                    <a:pt x="182" y="374"/>
                  </a:lnTo>
                  <a:lnTo>
                    <a:pt x="179" y="362"/>
                  </a:lnTo>
                  <a:lnTo>
                    <a:pt x="174" y="351"/>
                  </a:lnTo>
                  <a:lnTo>
                    <a:pt x="172" y="340"/>
                  </a:lnTo>
                  <a:lnTo>
                    <a:pt x="164" y="327"/>
                  </a:lnTo>
                  <a:lnTo>
                    <a:pt x="158" y="316"/>
                  </a:lnTo>
                  <a:lnTo>
                    <a:pt x="151" y="305"/>
                  </a:lnTo>
                  <a:lnTo>
                    <a:pt x="144" y="297"/>
                  </a:lnTo>
                  <a:lnTo>
                    <a:pt x="133" y="287"/>
                  </a:lnTo>
                  <a:lnTo>
                    <a:pt x="125" y="277"/>
                  </a:lnTo>
                  <a:lnTo>
                    <a:pt x="113" y="269"/>
                  </a:lnTo>
                  <a:lnTo>
                    <a:pt x="101" y="262"/>
                  </a:lnTo>
                  <a:lnTo>
                    <a:pt x="94" y="266"/>
                  </a:lnTo>
                  <a:lnTo>
                    <a:pt x="86" y="269"/>
                  </a:lnTo>
                  <a:lnTo>
                    <a:pt x="79" y="272"/>
                  </a:lnTo>
                  <a:lnTo>
                    <a:pt x="77" y="277"/>
                  </a:lnTo>
                  <a:lnTo>
                    <a:pt x="82" y="286"/>
                  </a:lnTo>
                  <a:lnTo>
                    <a:pt x="86" y="294"/>
                  </a:lnTo>
                  <a:lnTo>
                    <a:pt x="91" y="302"/>
                  </a:lnTo>
                  <a:lnTo>
                    <a:pt x="97" y="311"/>
                  </a:lnTo>
                  <a:lnTo>
                    <a:pt x="101" y="319"/>
                  </a:lnTo>
                  <a:lnTo>
                    <a:pt x="105" y="327"/>
                  </a:lnTo>
                  <a:lnTo>
                    <a:pt x="111" y="337"/>
                  </a:lnTo>
                  <a:lnTo>
                    <a:pt x="117" y="347"/>
                  </a:lnTo>
                  <a:lnTo>
                    <a:pt x="120" y="355"/>
                  </a:lnTo>
                  <a:lnTo>
                    <a:pt x="125" y="363"/>
                  </a:lnTo>
                  <a:lnTo>
                    <a:pt x="129" y="373"/>
                  </a:lnTo>
                  <a:lnTo>
                    <a:pt x="133" y="384"/>
                  </a:lnTo>
                  <a:lnTo>
                    <a:pt x="135" y="392"/>
                  </a:lnTo>
                  <a:lnTo>
                    <a:pt x="138" y="403"/>
                  </a:lnTo>
                  <a:lnTo>
                    <a:pt x="139" y="414"/>
                  </a:lnTo>
                  <a:lnTo>
                    <a:pt x="141" y="427"/>
                  </a:lnTo>
                  <a:lnTo>
                    <a:pt x="61" y="427"/>
                  </a:lnTo>
                  <a:lnTo>
                    <a:pt x="63" y="416"/>
                  </a:lnTo>
                  <a:lnTo>
                    <a:pt x="63" y="410"/>
                  </a:lnTo>
                  <a:lnTo>
                    <a:pt x="58" y="405"/>
                  </a:lnTo>
                  <a:lnTo>
                    <a:pt x="52" y="403"/>
                  </a:lnTo>
                  <a:lnTo>
                    <a:pt x="44" y="401"/>
                  </a:lnTo>
                  <a:lnTo>
                    <a:pt x="36" y="401"/>
                  </a:lnTo>
                  <a:lnTo>
                    <a:pt x="27" y="399"/>
                  </a:lnTo>
                  <a:lnTo>
                    <a:pt x="22" y="398"/>
                  </a:lnTo>
                  <a:lnTo>
                    <a:pt x="14" y="389"/>
                  </a:lnTo>
                  <a:lnTo>
                    <a:pt x="10" y="383"/>
                  </a:lnTo>
                  <a:lnTo>
                    <a:pt x="5" y="374"/>
                  </a:lnTo>
                  <a:lnTo>
                    <a:pt x="4" y="367"/>
                  </a:lnTo>
                  <a:lnTo>
                    <a:pt x="1" y="359"/>
                  </a:lnTo>
                  <a:lnTo>
                    <a:pt x="0" y="352"/>
                  </a:lnTo>
                  <a:lnTo>
                    <a:pt x="0" y="344"/>
                  </a:lnTo>
                  <a:lnTo>
                    <a:pt x="0" y="337"/>
                  </a:lnTo>
                  <a:lnTo>
                    <a:pt x="0" y="329"/>
                  </a:lnTo>
                  <a:lnTo>
                    <a:pt x="0" y="320"/>
                  </a:lnTo>
                  <a:lnTo>
                    <a:pt x="1" y="312"/>
                  </a:lnTo>
                  <a:lnTo>
                    <a:pt x="3" y="305"/>
                  </a:lnTo>
                  <a:lnTo>
                    <a:pt x="7" y="290"/>
                  </a:lnTo>
                  <a:lnTo>
                    <a:pt x="14" y="277"/>
                  </a:lnTo>
                  <a:lnTo>
                    <a:pt x="54" y="240"/>
                  </a:lnTo>
                  <a:lnTo>
                    <a:pt x="54" y="248"/>
                  </a:lnTo>
                  <a:lnTo>
                    <a:pt x="63" y="241"/>
                  </a:lnTo>
                  <a:lnTo>
                    <a:pt x="75" y="236"/>
                  </a:lnTo>
                  <a:lnTo>
                    <a:pt x="85" y="229"/>
                  </a:lnTo>
                  <a:lnTo>
                    <a:pt x="98" y="223"/>
                  </a:lnTo>
                  <a:lnTo>
                    <a:pt x="108" y="216"/>
                  </a:lnTo>
                  <a:lnTo>
                    <a:pt x="120" y="212"/>
                  </a:lnTo>
                  <a:lnTo>
                    <a:pt x="133" y="207"/>
                  </a:lnTo>
                  <a:lnTo>
                    <a:pt x="147" y="203"/>
                  </a:lnTo>
                  <a:lnTo>
                    <a:pt x="158" y="198"/>
                  </a:lnTo>
                  <a:lnTo>
                    <a:pt x="172" y="194"/>
                  </a:lnTo>
                  <a:lnTo>
                    <a:pt x="185" y="190"/>
                  </a:lnTo>
                  <a:lnTo>
                    <a:pt x="198" y="189"/>
                  </a:lnTo>
                  <a:lnTo>
                    <a:pt x="211" y="186"/>
                  </a:lnTo>
                  <a:lnTo>
                    <a:pt x="224" y="186"/>
                  </a:lnTo>
                  <a:lnTo>
                    <a:pt x="238" y="185"/>
                  </a:lnTo>
                  <a:lnTo>
                    <a:pt x="252" y="187"/>
                  </a:lnTo>
                  <a:lnTo>
                    <a:pt x="269" y="183"/>
                  </a:lnTo>
                  <a:lnTo>
                    <a:pt x="286" y="180"/>
                  </a:lnTo>
                  <a:lnTo>
                    <a:pt x="304" y="178"/>
                  </a:lnTo>
                  <a:lnTo>
                    <a:pt x="321" y="175"/>
                  </a:lnTo>
                  <a:lnTo>
                    <a:pt x="338" y="171"/>
                  </a:lnTo>
                  <a:lnTo>
                    <a:pt x="355" y="168"/>
                  </a:lnTo>
                  <a:lnTo>
                    <a:pt x="373" y="165"/>
                  </a:lnTo>
                  <a:lnTo>
                    <a:pt x="391" y="162"/>
                  </a:lnTo>
                  <a:lnTo>
                    <a:pt x="407" y="158"/>
                  </a:lnTo>
                  <a:lnTo>
                    <a:pt x="424" y="156"/>
                  </a:lnTo>
                  <a:lnTo>
                    <a:pt x="442" y="153"/>
                  </a:lnTo>
                  <a:lnTo>
                    <a:pt x="460" y="150"/>
                  </a:lnTo>
                  <a:lnTo>
                    <a:pt x="477" y="147"/>
                  </a:lnTo>
                  <a:lnTo>
                    <a:pt x="495" y="144"/>
                  </a:lnTo>
                  <a:lnTo>
                    <a:pt x="513" y="142"/>
                  </a:lnTo>
                  <a:lnTo>
                    <a:pt x="530" y="140"/>
                  </a:lnTo>
                  <a:lnTo>
                    <a:pt x="546" y="136"/>
                  </a:lnTo>
                  <a:lnTo>
                    <a:pt x="564" y="133"/>
                  </a:lnTo>
                  <a:lnTo>
                    <a:pt x="580" y="131"/>
                  </a:lnTo>
                  <a:lnTo>
                    <a:pt x="598" y="128"/>
                  </a:lnTo>
                  <a:lnTo>
                    <a:pt x="615" y="125"/>
                  </a:lnTo>
                  <a:lnTo>
                    <a:pt x="633" y="122"/>
                  </a:lnTo>
                  <a:lnTo>
                    <a:pt x="651" y="120"/>
                  </a:lnTo>
                  <a:lnTo>
                    <a:pt x="668" y="118"/>
                  </a:lnTo>
                  <a:lnTo>
                    <a:pt x="685" y="115"/>
                  </a:lnTo>
                  <a:lnTo>
                    <a:pt x="702" y="113"/>
                  </a:lnTo>
                  <a:lnTo>
                    <a:pt x="718" y="110"/>
                  </a:lnTo>
                  <a:lnTo>
                    <a:pt x="736" y="108"/>
                  </a:lnTo>
                  <a:lnTo>
                    <a:pt x="754" y="106"/>
                  </a:lnTo>
                  <a:lnTo>
                    <a:pt x="771" y="104"/>
                  </a:lnTo>
                  <a:lnTo>
                    <a:pt x="789" y="102"/>
                  </a:lnTo>
                  <a:lnTo>
                    <a:pt x="807" y="100"/>
                  </a:lnTo>
                  <a:lnTo>
                    <a:pt x="823" y="96"/>
                  </a:lnTo>
                  <a:lnTo>
                    <a:pt x="840" y="95"/>
                  </a:lnTo>
                  <a:lnTo>
                    <a:pt x="856" y="92"/>
                  </a:lnTo>
                  <a:lnTo>
                    <a:pt x="874" y="90"/>
                  </a:lnTo>
                  <a:lnTo>
                    <a:pt x="890" y="86"/>
                  </a:lnTo>
                  <a:lnTo>
                    <a:pt x="908" y="85"/>
                  </a:lnTo>
                  <a:lnTo>
                    <a:pt x="926" y="82"/>
                  </a:lnTo>
                  <a:lnTo>
                    <a:pt x="943" y="81"/>
                  </a:lnTo>
                  <a:lnTo>
                    <a:pt x="959" y="78"/>
                  </a:lnTo>
                  <a:lnTo>
                    <a:pt x="977" y="77"/>
                  </a:lnTo>
                  <a:lnTo>
                    <a:pt x="995" y="74"/>
                  </a:lnTo>
                  <a:lnTo>
                    <a:pt x="1012" y="72"/>
                  </a:lnTo>
                  <a:lnTo>
                    <a:pt x="1028" y="70"/>
                  </a:lnTo>
                  <a:lnTo>
                    <a:pt x="1046" y="68"/>
                  </a:lnTo>
                  <a:lnTo>
                    <a:pt x="1064" y="66"/>
                  </a:lnTo>
                  <a:lnTo>
                    <a:pt x="1081" y="64"/>
                  </a:lnTo>
                  <a:lnTo>
                    <a:pt x="1098" y="61"/>
                  </a:lnTo>
                  <a:lnTo>
                    <a:pt x="1115" y="60"/>
                  </a:lnTo>
                  <a:lnTo>
                    <a:pt x="1131" y="57"/>
                  </a:lnTo>
                  <a:lnTo>
                    <a:pt x="1149" y="56"/>
                  </a:lnTo>
                  <a:lnTo>
                    <a:pt x="1167" y="53"/>
                  </a:lnTo>
                  <a:lnTo>
                    <a:pt x="1184" y="52"/>
                  </a:lnTo>
                  <a:lnTo>
                    <a:pt x="1202" y="49"/>
                  </a:lnTo>
                  <a:lnTo>
                    <a:pt x="1220" y="48"/>
                  </a:lnTo>
                  <a:lnTo>
                    <a:pt x="1236" y="45"/>
                  </a:lnTo>
                  <a:lnTo>
                    <a:pt x="1253" y="43"/>
                  </a:lnTo>
                  <a:lnTo>
                    <a:pt x="1270" y="41"/>
                  </a:lnTo>
                  <a:lnTo>
                    <a:pt x="1287" y="39"/>
                  </a:lnTo>
                  <a:lnTo>
                    <a:pt x="1305" y="36"/>
                  </a:lnTo>
                  <a:lnTo>
                    <a:pt x="1322" y="35"/>
                  </a:lnTo>
                  <a:lnTo>
                    <a:pt x="1340" y="32"/>
                  </a:lnTo>
                  <a:lnTo>
                    <a:pt x="1358" y="31"/>
                  </a:lnTo>
                  <a:lnTo>
                    <a:pt x="1369" y="30"/>
                  </a:lnTo>
                  <a:lnTo>
                    <a:pt x="1383" y="28"/>
                  </a:lnTo>
                  <a:lnTo>
                    <a:pt x="1396" y="25"/>
                  </a:lnTo>
                  <a:lnTo>
                    <a:pt x="1409" y="23"/>
                  </a:lnTo>
                  <a:lnTo>
                    <a:pt x="1422" y="18"/>
                  </a:lnTo>
                  <a:lnTo>
                    <a:pt x="1436" y="16"/>
                  </a:lnTo>
                  <a:lnTo>
                    <a:pt x="1449" y="12"/>
                  </a:lnTo>
                  <a:lnTo>
                    <a:pt x="1462" y="9"/>
                  </a:lnTo>
                  <a:lnTo>
                    <a:pt x="1474" y="5"/>
                  </a:lnTo>
                  <a:lnTo>
                    <a:pt x="1487" y="3"/>
                  </a:lnTo>
                  <a:lnTo>
                    <a:pt x="1500" y="0"/>
                  </a:lnTo>
                  <a:lnTo>
                    <a:pt x="1514" y="2"/>
                  </a:lnTo>
                  <a:lnTo>
                    <a:pt x="1525" y="2"/>
                  </a:lnTo>
                  <a:lnTo>
                    <a:pt x="1539" y="5"/>
                  </a:lnTo>
                  <a:lnTo>
                    <a:pt x="1550" y="9"/>
                  </a:lnTo>
                  <a:lnTo>
                    <a:pt x="1563" y="16"/>
                  </a:lnTo>
                  <a:lnTo>
                    <a:pt x="1568" y="24"/>
                  </a:lnTo>
                  <a:lnTo>
                    <a:pt x="1577" y="32"/>
                  </a:lnTo>
                  <a:lnTo>
                    <a:pt x="1586" y="42"/>
                  </a:lnTo>
                  <a:lnTo>
                    <a:pt x="1594" y="53"/>
                  </a:lnTo>
                  <a:lnTo>
                    <a:pt x="1603" y="61"/>
                  </a:lnTo>
                  <a:lnTo>
                    <a:pt x="1612" y="71"/>
                  </a:lnTo>
                  <a:lnTo>
                    <a:pt x="1619" y="81"/>
                  </a:lnTo>
                  <a:lnTo>
                    <a:pt x="1627" y="9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25" name="Freeform 9"/>
            <p:cNvSpPr>
              <a:spLocks/>
            </p:cNvSpPr>
            <p:nvPr/>
          </p:nvSpPr>
          <p:spPr bwMode="auto">
            <a:xfrm>
              <a:off x="1343" y="1484"/>
              <a:ext cx="53" cy="21"/>
            </a:xfrm>
            <a:custGeom>
              <a:avLst/>
              <a:gdLst/>
              <a:ahLst/>
              <a:cxnLst>
                <a:cxn ang="0">
                  <a:pos x="158" y="43"/>
                </a:cxn>
                <a:cxn ang="0">
                  <a:pos x="153" y="52"/>
                </a:cxn>
                <a:cxn ang="0">
                  <a:pos x="147" y="57"/>
                </a:cxn>
                <a:cxn ang="0">
                  <a:pos x="141" y="61"/>
                </a:cxn>
                <a:cxn ang="0">
                  <a:pos x="136" y="63"/>
                </a:cxn>
                <a:cxn ang="0">
                  <a:pos x="125" y="60"/>
                </a:cxn>
                <a:cxn ang="0">
                  <a:pos x="113" y="54"/>
                </a:cxn>
                <a:cxn ang="0">
                  <a:pos x="100" y="47"/>
                </a:cxn>
                <a:cxn ang="0">
                  <a:pos x="89" y="45"/>
                </a:cxn>
                <a:cxn ang="0">
                  <a:pos x="83" y="45"/>
                </a:cxn>
                <a:cxn ang="0">
                  <a:pos x="79" y="49"/>
                </a:cxn>
                <a:cxn ang="0">
                  <a:pos x="75" y="54"/>
                </a:cxn>
                <a:cxn ang="0">
                  <a:pos x="70" y="65"/>
                </a:cxn>
                <a:cxn ang="0">
                  <a:pos x="56" y="60"/>
                </a:cxn>
                <a:cxn ang="0">
                  <a:pos x="47" y="58"/>
                </a:cxn>
                <a:cxn ang="0">
                  <a:pos x="39" y="58"/>
                </a:cxn>
                <a:cxn ang="0">
                  <a:pos x="35" y="60"/>
                </a:cxn>
                <a:cxn ang="0">
                  <a:pos x="28" y="58"/>
                </a:cxn>
                <a:cxn ang="0">
                  <a:pos x="20" y="58"/>
                </a:cxn>
                <a:cxn ang="0">
                  <a:pos x="11" y="56"/>
                </a:cxn>
                <a:cxn ang="0">
                  <a:pos x="0" y="50"/>
                </a:cxn>
                <a:cxn ang="0">
                  <a:pos x="1" y="42"/>
                </a:cxn>
                <a:cxn ang="0">
                  <a:pos x="7" y="35"/>
                </a:cxn>
                <a:cxn ang="0">
                  <a:pos x="13" y="28"/>
                </a:cxn>
                <a:cxn ang="0">
                  <a:pos x="22" y="21"/>
                </a:cxn>
                <a:cxn ang="0">
                  <a:pos x="29" y="14"/>
                </a:cxn>
                <a:cxn ang="0">
                  <a:pos x="39" y="10"/>
                </a:cxn>
                <a:cxn ang="0">
                  <a:pos x="50" y="6"/>
                </a:cxn>
                <a:cxn ang="0">
                  <a:pos x="63" y="6"/>
                </a:cxn>
                <a:cxn ang="0">
                  <a:pos x="70" y="20"/>
                </a:cxn>
                <a:cxn ang="0">
                  <a:pos x="80" y="7"/>
                </a:cxn>
                <a:cxn ang="0">
                  <a:pos x="94" y="2"/>
                </a:cxn>
                <a:cxn ang="0">
                  <a:pos x="108" y="0"/>
                </a:cxn>
                <a:cxn ang="0">
                  <a:pos x="125" y="3"/>
                </a:cxn>
                <a:cxn ang="0">
                  <a:pos x="138" y="7"/>
                </a:cxn>
                <a:cxn ang="0">
                  <a:pos x="150" y="17"/>
                </a:cxn>
                <a:cxn ang="0">
                  <a:pos x="155" y="28"/>
                </a:cxn>
                <a:cxn ang="0">
                  <a:pos x="158" y="43"/>
                </a:cxn>
              </a:cxnLst>
              <a:rect l="0" t="0" r="r" b="b"/>
              <a:pathLst>
                <a:path w="158" h="65">
                  <a:moveTo>
                    <a:pt x="158" y="43"/>
                  </a:moveTo>
                  <a:lnTo>
                    <a:pt x="153" y="52"/>
                  </a:lnTo>
                  <a:lnTo>
                    <a:pt x="147" y="57"/>
                  </a:lnTo>
                  <a:lnTo>
                    <a:pt x="141" y="61"/>
                  </a:lnTo>
                  <a:lnTo>
                    <a:pt x="136" y="63"/>
                  </a:lnTo>
                  <a:lnTo>
                    <a:pt x="125" y="60"/>
                  </a:lnTo>
                  <a:lnTo>
                    <a:pt x="113" y="54"/>
                  </a:lnTo>
                  <a:lnTo>
                    <a:pt x="100" y="47"/>
                  </a:lnTo>
                  <a:lnTo>
                    <a:pt x="89" y="45"/>
                  </a:lnTo>
                  <a:lnTo>
                    <a:pt x="83" y="45"/>
                  </a:lnTo>
                  <a:lnTo>
                    <a:pt x="79" y="49"/>
                  </a:lnTo>
                  <a:lnTo>
                    <a:pt x="75" y="54"/>
                  </a:lnTo>
                  <a:lnTo>
                    <a:pt x="70" y="65"/>
                  </a:lnTo>
                  <a:lnTo>
                    <a:pt x="56" y="60"/>
                  </a:lnTo>
                  <a:lnTo>
                    <a:pt x="47" y="58"/>
                  </a:lnTo>
                  <a:lnTo>
                    <a:pt x="39" y="58"/>
                  </a:lnTo>
                  <a:lnTo>
                    <a:pt x="35" y="60"/>
                  </a:lnTo>
                  <a:lnTo>
                    <a:pt x="28" y="58"/>
                  </a:lnTo>
                  <a:lnTo>
                    <a:pt x="20" y="58"/>
                  </a:lnTo>
                  <a:lnTo>
                    <a:pt x="11" y="56"/>
                  </a:lnTo>
                  <a:lnTo>
                    <a:pt x="0" y="50"/>
                  </a:lnTo>
                  <a:lnTo>
                    <a:pt x="1" y="42"/>
                  </a:lnTo>
                  <a:lnTo>
                    <a:pt x="7" y="35"/>
                  </a:lnTo>
                  <a:lnTo>
                    <a:pt x="13" y="28"/>
                  </a:lnTo>
                  <a:lnTo>
                    <a:pt x="22" y="21"/>
                  </a:lnTo>
                  <a:lnTo>
                    <a:pt x="29" y="14"/>
                  </a:lnTo>
                  <a:lnTo>
                    <a:pt x="39" y="10"/>
                  </a:lnTo>
                  <a:lnTo>
                    <a:pt x="50" y="6"/>
                  </a:lnTo>
                  <a:lnTo>
                    <a:pt x="63" y="6"/>
                  </a:lnTo>
                  <a:lnTo>
                    <a:pt x="70" y="20"/>
                  </a:lnTo>
                  <a:lnTo>
                    <a:pt x="80" y="7"/>
                  </a:lnTo>
                  <a:lnTo>
                    <a:pt x="94" y="2"/>
                  </a:lnTo>
                  <a:lnTo>
                    <a:pt x="108" y="0"/>
                  </a:lnTo>
                  <a:lnTo>
                    <a:pt x="125" y="3"/>
                  </a:lnTo>
                  <a:lnTo>
                    <a:pt x="138" y="7"/>
                  </a:lnTo>
                  <a:lnTo>
                    <a:pt x="150" y="17"/>
                  </a:lnTo>
                  <a:lnTo>
                    <a:pt x="155" y="28"/>
                  </a:lnTo>
                  <a:lnTo>
                    <a:pt x="158" y="4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26" name="Freeform 10"/>
            <p:cNvSpPr>
              <a:spLocks/>
            </p:cNvSpPr>
            <p:nvPr/>
          </p:nvSpPr>
          <p:spPr bwMode="auto">
            <a:xfrm>
              <a:off x="1260" y="1498"/>
              <a:ext cx="46" cy="22"/>
            </a:xfrm>
            <a:custGeom>
              <a:avLst/>
              <a:gdLst/>
              <a:ahLst/>
              <a:cxnLst>
                <a:cxn ang="0">
                  <a:pos x="137" y="38"/>
                </a:cxn>
                <a:cxn ang="0">
                  <a:pos x="131" y="46"/>
                </a:cxn>
                <a:cxn ang="0">
                  <a:pos x="125" y="50"/>
                </a:cxn>
                <a:cxn ang="0">
                  <a:pos x="118" y="50"/>
                </a:cxn>
                <a:cxn ang="0">
                  <a:pos x="110" y="49"/>
                </a:cxn>
                <a:cxn ang="0">
                  <a:pos x="102" y="46"/>
                </a:cxn>
                <a:cxn ang="0">
                  <a:pos x="94" y="47"/>
                </a:cxn>
                <a:cxn ang="0">
                  <a:pos x="90" y="49"/>
                </a:cxn>
                <a:cxn ang="0">
                  <a:pos x="85" y="53"/>
                </a:cxn>
                <a:cxn ang="0">
                  <a:pos x="83" y="58"/>
                </a:cxn>
                <a:cxn ang="0">
                  <a:pos x="81" y="67"/>
                </a:cxn>
                <a:cxn ang="0">
                  <a:pos x="69" y="67"/>
                </a:cxn>
                <a:cxn ang="0">
                  <a:pos x="61" y="64"/>
                </a:cxn>
                <a:cxn ang="0">
                  <a:pos x="52" y="57"/>
                </a:cxn>
                <a:cxn ang="0">
                  <a:pos x="46" y="53"/>
                </a:cxn>
                <a:cxn ang="0">
                  <a:pos x="40" y="49"/>
                </a:cxn>
                <a:cxn ang="0">
                  <a:pos x="36" y="49"/>
                </a:cxn>
                <a:cxn ang="0">
                  <a:pos x="31" y="49"/>
                </a:cxn>
                <a:cxn ang="0">
                  <a:pos x="30" y="53"/>
                </a:cxn>
                <a:cxn ang="0">
                  <a:pos x="27" y="58"/>
                </a:cxn>
                <a:cxn ang="0">
                  <a:pos x="25" y="67"/>
                </a:cxn>
                <a:cxn ang="0">
                  <a:pos x="2" y="67"/>
                </a:cxn>
                <a:cxn ang="0">
                  <a:pos x="0" y="53"/>
                </a:cxn>
                <a:cxn ang="0">
                  <a:pos x="3" y="42"/>
                </a:cxn>
                <a:cxn ang="0">
                  <a:pos x="9" y="33"/>
                </a:cxn>
                <a:cxn ang="0">
                  <a:pos x="18" y="27"/>
                </a:cxn>
                <a:cxn ang="0">
                  <a:pos x="27" y="20"/>
                </a:cxn>
                <a:cxn ang="0">
                  <a:pos x="37" y="14"/>
                </a:cxn>
                <a:cxn ang="0">
                  <a:pos x="47" y="7"/>
                </a:cxn>
                <a:cxn ang="0">
                  <a:pos x="58" y="0"/>
                </a:cxn>
                <a:cxn ang="0">
                  <a:pos x="66" y="6"/>
                </a:cxn>
                <a:cxn ang="0">
                  <a:pos x="80" y="7"/>
                </a:cxn>
                <a:cxn ang="0">
                  <a:pos x="91" y="7"/>
                </a:cxn>
                <a:cxn ang="0">
                  <a:pos x="106" y="7"/>
                </a:cxn>
                <a:cxn ang="0">
                  <a:pos x="116" y="7"/>
                </a:cxn>
                <a:cxn ang="0">
                  <a:pos x="127" y="11"/>
                </a:cxn>
                <a:cxn ang="0">
                  <a:pos x="130" y="15"/>
                </a:cxn>
                <a:cxn ang="0">
                  <a:pos x="134" y="21"/>
                </a:cxn>
                <a:cxn ang="0">
                  <a:pos x="135" y="28"/>
                </a:cxn>
                <a:cxn ang="0">
                  <a:pos x="137" y="38"/>
                </a:cxn>
              </a:cxnLst>
              <a:rect l="0" t="0" r="r" b="b"/>
              <a:pathLst>
                <a:path w="137" h="67">
                  <a:moveTo>
                    <a:pt x="137" y="38"/>
                  </a:moveTo>
                  <a:lnTo>
                    <a:pt x="131" y="46"/>
                  </a:lnTo>
                  <a:lnTo>
                    <a:pt x="125" y="50"/>
                  </a:lnTo>
                  <a:lnTo>
                    <a:pt x="118" y="50"/>
                  </a:lnTo>
                  <a:lnTo>
                    <a:pt x="110" y="49"/>
                  </a:lnTo>
                  <a:lnTo>
                    <a:pt x="102" y="46"/>
                  </a:lnTo>
                  <a:lnTo>
                    <a:pt x="94" y="47"/>
                  </a:lnTo>
                  <a:lnTo>
                    <a:pt x="90" y="49"/>
                  </a:lnTo>
                  <a:lnTo>
                    <a:pt x="85" y="53"/>
                  </a:lnTo>
                  <a:lnTo>
                    <a:pt x="83" y="58"/>
                  </a:lnTo>
                  <a:lnTo>
                    <a:pt x="81" y="67"/>
                  </a:lnTo>
                  <a:lnTo>
                    <a:pt x="69" y="67"/>
                  </a:lnTo>
                  <a:lnTo>
                    <a:pt x="61" y="64"/>
                  </a:lnTo>
                  <a:lnTo>
                    <a:pt x="52" y="57"/>
                  </a:lnTo>
                  <a:lnTo>
                    <a:pt x="46" y="53"/>
                  </a:lnTo>
                  <a:lnTo>
                    <a:pt x="40" y="49"/>
                  </a:lnTo>
                  <a:lnTo>
                    <a:pt x="36" y="49"/>
                  </a:lnTo>
                  <a:lnTo>
                    <a:pt x="31" y="49"/>
                  </a:lnTo>
                  <a:lnTo>
                    <a:pt x="30" y="53"/>
                  </a:lnTo>
                  <a:lnTo>
                    <a:pt x="27" y="58"/>
                  </a:lnTo>
                  <a:lnTo>
                    <a:pt x="25" y="67"/>
                  </a:lnTo>
                  <a:lnTo>
                    <a:pt x="2" y="67"/>
                  </a:lnTo>
                  <a:lnTo>
                    <a:pt x="0" y="53"/>
                  </a:lnTo>
                  <a:lnTo>
                    <a:pt x="3" y="42"/>
                  </a:lnTo>
                  <a:lnTo>
                    <a:pt x="9" y="33"/>
                  </a:lnTo>
                  <a:lnTo>
                    <a:pt x="18" y="27"/>
                  </a:lnTo>
                  <a:lnTo>
                    <a:pt x="27" y="20"/>
                  </a:lnTo>
                  <a:lnTo>
                    <a:pt x="37" y="14"/>
                  </a:lnTo>
                  <a:lnTo>
                    <a:pt x="47" y="7"/>
                  </a:lnTo>
                  <a:lnTo>
                    <a:pt x="58" y="0"/>
                  </a:lnTo>
                  <a:lnTo>
                    <a:pt x="66" y="6"/>
                  </a:lnTo>
                  <a:lnTo>
                    <a:pt x="80" y="7"/>
                  </a:lnTo>
                  <a:lnTo>
                    <a:pt x="91" y="7"/>
                  </a:lnTo>
                  <a:lnTo>
                    <a:pt x="106" y="7"/>
                  </a:lnTo>
                  <a:lnTo>
                    <a:pt x="116" y="7"/>
                  </a:lnTo>
                  <a:lnTo>
                    <a:pt x="127" y="11"/>
                  </a:lnTo>
                  <a:lnTo>
                    <a:pt x="130" y="15"/>
                  </a:lnTo>
                  <a:lnTo>
                    <a:pt x="134" y="21"/>
                  </a:lnTo>
                  <a:lnTo>
                    <a:pt x="135" y="28"/>
                  </a:lnTo>
                  <a:lnTo>
                    <a:pt x="137" y="3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27" name="Freeform 11"/>
            <p:cNvSpPr>
              <a:spLocks/>
            </p:cNvSpPr>
            <p:nvPr/>
          </p:nvSpPr>
          <p:spPr bwMode="auto">
            <a:xfrm>
              <a:off x="1166" y="1511"/>
              <a:ext cx="45" cy="22"/>
            </a:xfrm>
            <a:custGeom>
              <a:avLst/>
              <a:gdLst/>
              <a:ahLst/>
              <a:cxnLst>
                <a:cxn ang="0">
                  <a:pos x="132" y="44"/>
                </a:cxn>
                <a:cxn ang="0">
                  <a:pos x="122" y="44"/>
                </a:cxn>
                <a:cxn ang="0">
                  <a:pos x="112" y="47"/>
                </a:cxn>
                <a:cxn ang="0">
                  <a:pos x="101" y="51"/>
                </a:cxn>
                <a:cxn ang="0">
                  <a:pos x="93" y="55"/>
                </a:cxn>
                <a:cxn ang="0">
                  <a:pos x="84" y="58"/>
                </a:cxn>
                <a:cxn ang="0">
                  <a:pos x="75" y="62"/>
                </a:cxn>
                <a:cxn ang="0">
                  <a:pos x="66" y="65"/>
                </a:cxn>
                <a:cxn ang="0">
                  <a:pos x="62" y="66"/>
                </a:cxn>
                <a:cxn ang="0">
                  <a:pos x="46" y="52"/>
                </a:cxn>
                <a:cxn ang="0">
                  <a:pos x="32" y="56"/>
                </a:cxn>
                <a:cxn ang="0">
                  <a:pos x="22" y="61"/>
                </a:cxn>
                <a:cxn ang="0">
                  <a:pos x="12" y="61"/>
                </a:cxn>
                <a:cxn ang="0">
                  <a:pos x="6" y="59"/>
                </a:cxn>
                <a:cxn ang="0">
                  <a:pos x="2" y="51"/>
                </a:cxn>
                <a:cxn ang="0">
                  <a:pos x="2" y="44"/>
                </a:cxn>
                <a:cxn ang="0">
                  <a:pos x="0" y="38"/>
                </a:cxn>
                <a:cxn ang="0">
                  <a:pos x="3" y="34"/>
                </a:cxn>
                <a:cxn ang="0">
                  <a:pos x="7" y="27"/>
                </a:cxn>
                <a:cxn ang="0">
                  <a:pos x="16" y="23"/>
                </a:cxn>
                <a:cxn ang="0">
                  <a:pos x="25" y="18"/>
                </a:cxn>
                <a:cxn ang="0">
                  <a:pos x="35" y="13"/>
                </a:cxn>
                <a:cxn ang="0">
                  <a:pos x="44" y="8"/>
                </a:cxn>
                <a:cxn ang="0">
                  <a:pos x="53" y="0"/>
                </a:cxn>
                <a:cxn ang="0">
                  <a:pos x="63" y="5"/>
                </a:cxn>
                <a:cxn ang="0">
                  <a:pos x="78" y="7"/>
                </a:cxn>
                <a:cxn ang="0">
                  <a:pos x="85" y="7"/>
                </a:cxn>
                <a:cxn ang="0">
                  <a:pos x="94" y="7"/>
                </a:cxn>
                <a:cxn ang="0">
                  <a:pos x="101" y="7"/>
                </a:cxn>
                <a:cxn ang="0">
                  <a:pos x="110" y="7"/>
                </a:cxn>
                <a:cxn ang="0">
                  <a:pos x="122" y="8"/>
                </a:cxn>
                <a:cxn ang="0">
                  <a:pos x="132" y="13"/>
                </a:cxn>
                <a:cxn ang="0">
                  <a:pos x="134" y="18"/>
                </a:cxn>
                <a:cxn ang="0">
                  <a:pos x="135" y="25"/>
                </a:cxn>
                <a:cxn ang="0">
                  <a:pos x="134" y="33"/>
                </a:cxn>
                <a:cxn ang="0">
                  <a:pos x="132" y="44"/>
                </a:cxn>
              </a:cxnLst>
              <a:rect l="0" t="0" r="r" b="b"/>
              <a:pathLst>
                <a:path w="135" h="66">
                  <a:moveTo>
                    <a:pt x="132" y="44"/>
                  </a:moveTo>
                  <a:lnTo>
                    <a:pt x="122" y="44"/>
                  </a:lnTo>
                  <a:lnTo>
                    <a:pt x="112" y="47"/>
                  </a:lnTo>
                  <a:lnTo>
                    <a:pt x="101" y="51"/>
                  </a:lnTo>
                  <a:lnTo>
                    <a:pt x="93" y="55"/>
                  </a:lnTo>
                  <a:lnTo>
                    <a:pt x="84" y="58"/>
                  </a:lnTo>
                  <a:lnTo>
                    <a:pt x="75" y="62"/>
                  </a:lnTo>
                  <a:lnTo>
                    <a:pt x="66" y="65"/>
                  </a:lnTo>
                  <a:lnTo>
                    <a:pt x="62" y="66"/>
                  </a:lnTo>
                  <a:lnTo>
                    <a:pt x="46" y="52"/>
                  </a:lnTo>
                  <a:lnTo>
                    <a:pt x="32" y="56"/>
                  </a:lnTo>
                  <a:lnTo>
                    <a:pt x="22" y="61"/>
                  </a:lnTo>
                  <a:lnTo>
                    <a:pt x="12" y="61"/>
                  </a:lnTo>
                  <a:lnTo>
                    <a:pt x="6" y="59"/>
                  </a:lnTo>
                  <a:lnTo>
                    <a:pt x="2" y="51"/>
                  </a:lnTo>
                  <a:lnTo>
                    <a:pt x="2" y="44"/>
                  </a:lnTo>
                  <a:lnTo>
                    <a:pt x="0" y="38"/>
                  </a:lnTo>
                  <a:lnTo>
                    <a:pt x="3" y="34"/>
                  </a:lnTo>
                  <a:lnTo>
                    <a:pt x="7" y="27"/>
                  </a:lnTo>
                  <a:lnTo>
                    <a:pt x="16" y="23"/>
                  </a:lnTo>
                  <a:lnTo>
                    <a:pt x="25" y="18"/>
                  </a:lnTo>
                  <a:lnTo>
                    <a:pt x="35" y="13"/>
                  </a:lnTo>
                  <a:lnTo>
                    <a:pt x="44" y="8"/>
                  </a:lnTo>
                  <a:lnTo>
                    <a:pt x="53" y="0"/>
                  </a:lnTo>
                  <a:lnTo>
                    <a:pt x="63" y="5"/>
                  </a:lnTo>
                  <a:lnTo>
                    <a:pt x="78" y="7"/>
                  </a:lnTo>
                  <a:lnTo>
                    <a:pt x="85" y="7"/>
                  </a:lnTo>
                  <a:lnTo>
                    <a:pt x="94" y="7"/>
                  </a:lnTo>
                  <a:lnTo>
                    <a:pt x="101" y="7"/>
                  </a:lnTo>
                  <a:lnTo>
                    <a:pt x="110" y="7"/>
                  </a:lnTo>
                  <a:lnTo>
                    <a:pt x="122" y="8"/>
                  </a:lnTo>
                  <a:lnTo>
                    <a:pt x="132" y="13"/>
                  </a:lnTo>
                  <a:lnTo>
                    <a:pt x="134" y="18"/>
                  </a:lnTo>
                  <a:lnTo>
                    <a:pt x="135" y="25"/>
                  </a:lnTo>
                  <a:lnTo>
                    <a:pt x="134" y="33"/>
                  </a:lnTo>
                  <a:lnTo>
                    <a:pt x="132" y="4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28" name="Freeform 12"/>
            <p:cNvSpPr>
              <a:spLocks/>
            </p:cNvSpPr>
            <p:nvPr/>
          </p:nvSpPr>
          <p:spPr bwMode="auto">
            <a:xfrm>
              <a:off x="1072" y="1520"/>
              <a:ext cx="51" cy="28"/>
            </a:xfrm>
            <a:custGeom>
              <a:avLst/>
              <a:gdLst/>
              <a:ahLst/>
              <a:cxnLst>
                <a:cxn ang="0">
                  <a:pos x="155" y="37"/>
                </a:cxn>
                <a:cxn ang="0">
                  <a:pos x="149" y="47"/>
                </a:cxn>
                <a:cxn ang="0">
                  <a:pos x="143" y="54"/>
                </a:cxn>
                <a:cxn ang="0">
                  <a:pos x="137" y="58"/>
                </a:cxn>
                <a:cxn ang="0">
                  <a:pos x="131" y="59"/>
                </a:cxn>
                <a:cxn ang="0">
                  <a:pos x="116" y="58"/>
                </a:cxn>
                <a:cxn ang="0">
                  <a:pos x="103" y="54"/>
                </a:cxn>
                <a:cxn ang="0">
                  <a:pos x="89" y="48"/>
                </a:cxn>
                <a:cxn ang="0">
                  <a:pos x="77" y="50"/>
                </a:cxn>
                <a:cxn ang="0">
                  <a:pos x="69" y="52"/>
                </a:cxn>
                <a:cxn ang="0">
                  <a:pos x="65" y="59"/>
                </a:cxn>
                <a:cxn ang="0">
                  <a:pos x="62" y="63"/>
                </a:cxn>
                <a:cxn ang="0">
                  <a:pos x="61" y="69"/>
                </a:cxn>
                <a:cxn ang="0">
                  <a:pos x="59" y="74"/>
                </a:cxn>
                <a:cxn ang="0">
                  <a:pos x="59" y="83"/>
                </a:cxn>
                <a:cxn ang="0">
                  <a:pos x="3" y="68"/>
                </a:cxn>
                <a:cxn ang="0">
                  <a:pos x="0" y="56"/>
                </a:cxn>
                <a:cxn ang="0">
                  <a:pos x="0" y="48"/>
                </a:cxn>
                <a:cxn ang="0">
                  <a:pos x="3" y="40"/>
                </a:cxn>
                <a:cxn ang="0">
                  <a:pos x="8" y="34"/>
                </a:cxn>
                <a:cxn ang="0">
                  <a:pos x="12" y="29"/>
                </a:cxn>
                <a:cxn ang="0">
                  <a:pos x="19" y="25"/>
                </a:cxn>
                <a:cxn ang="0">
                  <a:pos x="27" y="19"/>
                </a:cxn>
                <a:cxn ang="0">
                  <a:pos x="36" y="15"/>
                </a:cxn>
                <a:cxn ang="0">
                  <a:pos x="43" y="15"/>
                </a:cxn>
                <a:cxn ang="0">
                  <a:pos x="50" y="16"/>
                </a:cxn>
                <a:cxn ang="0">
                  <a:pos x="58" y="15"/>
                </a:cxn>
                <a:cxn ang="0">
                  <a:pos x="65" y="14"/>
                </a:cxn>
                <a:cxn ang="0">
                  <a:pos x="78" y="7"/>
                </a:cxn>
                <a:cxn ang="0">
                  <a:pos x="91" y="0"/>
                </a:cxn>
                <a:cxn ang="0">
                  <a:pos x="97" y="5"/>
                </a:cxn>
                <a:cxn ang="0">
                  <a:pos x="108" y="9"/>
                </a:cxn>
                <a:cxn ang="0">
                  <a:pos x="119" y="11"/>
                </a:cxn>
                <a:cxn ang="0">
                  <a:pos x="131" y="12"/>
                </a:cxn>
                <a:cxn ang="0">
                  <a:pos x="140" y="14"/>
                </a:cxn>
                <a:cxn ang="0">
                  <a:pos x="149" y="18"/>
                </a:cxn>
                <a:cxn ang="0">
                  <a:pos x="153" y="25"/>
                </a:cxn>
                <a:cxn ang="0">
                  <a:pos x="155" y="37"/>
                </a:cxn>
              </a:cxnLst>
              <a:rect l="0" t="0" r="r" b="b"/>
              <a:pathLst>
                <a:path w="155" h="83">
                  <a:moveTo>
                    <a:pt x="155" y="37"/>
                  </a:moveTo>
                  <a:lnTo>
                    <a:pt x="149" y="47"/>
                  </a:lnTo>
                  <a:lnTo>
                    <a:pt x="143" y="54"/>
                  </a:lnTo>
                  <a:lnTo>
                    <a:pt x="137" y="58"/>
                  </a:lnTo>
                  <a:lnTo>
                    <a:pt x="131" y="59"/>
                  </a:lnTo>
                  <a:lnTo>
                    <a:pt x="116" y="58"/>
                  </a:lnTo>
                  <a:lnTo>
                    <a:pt x="103" y="54"/>
                  </a:lnTo>
                  <a:lnTo>
                    <a:pt x="89" y="48"/>
                  </a:lnTo>
                  <a:lnTo>
                    <a:pt x="77" y="50"/>
                  </a:lnTo>
                  <a:lnTo>
                    <a:pt x="69" y="52"/>
                  </a:lnTo>
                  <a:lnTo>
                    <a:pt x="65" y="59"/>
                  </a:lnTo>
                  <a:lnTo>
                    <a:pt x="62" y="63"/>
                  </a:lnTo>
                  <a:lnTo>
                    <a:pt x="61" y="69"/>
                  </a:lnTo>
                  <a:lnTo>
                    <a:pt x="59" y="74"/>
                  </a:lnTo>
                  <a:lnTo>
                    <a:pt x="59" y="83"/>
                  </a:lnTo>
                  <a:lnTo>
                    <a:pt x="3" y="68"/>
                  </a:lnTo>
                  <a:lnTo>
                    <a:pt x="0" y="56"/>
                  </a:lnTo>
                  <a:lnTo>
                    <a:pt x="0" y="48"/>
                  </a:lnTo>
                  <a:lnTo>
                    <a:pt x="3" y="40"/>
                  </a:lnTo>
                  <a:lnTo>
                    <a:pt x="8" y="34"/>
                  </a:lnTo>
                  <a:lnTo>
                    <a:pt x="12" y="29"/>
                  </a:lnTo>
                  <a:lnTo>
                    <a:pt x="19" y="25"/>
                  </a:lnTo>
                  <a:lnTo>
                    <a:pt x="27" y="19"/>
                  </a:lnTo>
                  <a:lnTo>
                    <a:pt x="36" y="15"/>
                  </a:lnTo>
                  <a:lnTo>
                    <a:pt x="43" y="15"/>
                  </a:lnTo>
                  <a:lnTo>
                    <a:pt x="50" y="16"/>
                  </a:lnTo>
                  <a:lnTo>
                    <a:pt x="58" y="15"/>
                  </a:lnTo>
                  <a:lnTo>
                    <a:pt x="65" y="14"/>
                  </a:lnTo>
                  <a:lnTo>
                    <a:pt x="78" y="7"/>
                  </a:lnTo>
                  <a:lnTo>
                    <a:pt x="91" y="0"/>
                  </a:lnTo>
                  <a:lnTo>
                    <a:pt x="97" y="5"/>
                  </a:lnTo>
                  <a:lnTo>
                    <a:pt x="108" y="9"/>
                  </a:lnTo>
                  <a:lnTo>
                    <a:pt x="119" y="11"/>
                  </a:lnTo>
                  <a:lnTo>
                    <a:pt x="131" y="12"/>
                  </a:lnTo>
                  <a:lnTo>
                    <a:pt x="140" y="14"/>
                  </a:lnTo>
                  <a:lnTo>
                    <a:pt x="149" y="18"/>
                  </a:lnTo>
                  <a:lnTo>
                    <a:pt x="153" y="25"/>
                  </a:lnTo>
                  <a:lnTo>
                    <a:pt x="155" y="3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29" name="Freeform 13"/>
            <p:cNvSpPr>
              <a:spLocks/>
            </p:cNvSpPr>
            <p:nvPr/>
          </p:nvSpPr>
          <p:spPr bwMode="auto">
            <a:xfrm>
              <a:off x="1086" y="1520"/>
              <a:ext cx="432" cy="98"/>
            </a:xfrm>
            <a:custGeom>
              <a:avLst/>
              <a:gdLst/>
              <a:ahLst/>
              <a:cxnLst>
                <a:cxn ang="0">
                  <a:pos x="1288" y="151"/>
                </a:cxn>
                <a:cxn ang="0">
                  <a:pos x="1227" y="157"/>
                </a:cxn>
                <a:cxn ang="0">
                  <a:pos x="1169" y="165"/>
                </a:cxn>
                <a:cxn ang="0">
                  <a:pos x="1108" y="172"/>
                </a:cxn>
                <a:cxn ang="0">
                  <a:pos x="1049" y="179"/>
                </a:cxn>
                <a:cxn ang="0">
                  <a:pos x="989" y="186"/>
                </a:cxn>
                <a:cxn ang="0">
                  <a:pos x="930" y="194"/>
                </a:cxn>
                <a:cxn ang="0">
                  <a:pos x="870" y="200"/>
                </a:cxn>
                <a:cxn ang="0">
                  <a:pos x="811" y="208"/>
                </a:cxn>
                <a:cxn ang="0">
                  <a:pos x="751" y="213"/>
                </a:cxn>
                <a:cxn ang="0">
                  <a:pos x="692" y="222"/>
                </a:cxn>
                <a:cxn ang="0">
                  <a:pos x="633" y="229"/>
                </a:cxn>
                <a:cxn ang="0">
                  <a:pos x="573" y="236"/>
                </a:cxn>
                <a:cxn ang="0">
                  <a:pos x="513" y="241"/>
                </a:cxn>
                <a:cxn ang="0">
                  <a:pos x="454" y="248"/>
                </a:cxn>
                <a:cxn ang="0">
                  <a:pos x="394" y="254"/>
                </a:cxn>
                <a:cxn ang="0">
                  <a:pos x="335" y="262"/>
                </a:cxn>
                <a:cxn ang="0">
                  <a:pos x="273" y="266"/>
                </a:cxn>
                <a:cxn ang="0">
                  <a:pos x="215" y="273"/>
                </a:cxn>
                <a:cxn ang="0">
                  <a:pos x="154" y="279"/>
                </a:cxn>
                <a:cxn ang="0">
                  <a:pos x="96" y="285"/>
                </a:cxn>
                <a:cxn ang="0">
                  <a:pos x="35" y="291"/>
                </a:cxn>
                <a:cxn ang="0">
                  <a:pos x="15" y="158"/>
                </a:cxn>
                <a:cxn ang="0">
                  <a:pos x="47" y="157"/>
                </a:cxn>
                <a:cxn ang="0">
                  <a:pos x="71" y="155"/>
                </a:cxn>
                <a:cxn ang="0">
                  <a:pos x="96" y="153"/>
                </a:cxn>
                <a:cxn ang="0">
                  <a:pos x="119" y="150"/>
                </a:cxn>
                <a:cxn ang="0">
                  <a:pos x="159" y="143"/>
                </a:cxn>
                <a:cxn ang="0">
                  <a:pos x="182" y="137"/>
                </a:cxn>
                <a:cxn ang="0">
                  <a:pos x="222" y="130"/>
                </a:cxn>
                <a:cxn ang="0">
                  <a:pos x="245" y="125"/>
                </a:cxn>
                <a:cxn ang="0">
                  <a:pos x="285" y="117"/>
                </a:cxn>
                <a:cxn ang="0">
                  <a:pos x="331" y="106"/>
                </a:cxn>
                <a:cxn ang="0">
                  <a:pos x="362" y="101"/>
                </a:cxn>
                <a:cxn ang="0">
                  <a:pos x="394" y="96"/>
                </a:cxn>
                <a:cxn ang="0">
                  <a:pos x="425" y="92"/>
                </a:cxn>
                <a:cxn ang="0">
                  <a:pos x="450" y="90"/>
                </a:cxn>
                <a:cxn ang="0">
                  <a:pos x="475" y="90"/>
                </a:cxn>
                <a:cxn ang="0">
                  <a:pos x="500" y="90"/>
                </a:cxn>
                <a:cxn ang="0">
                  <a:pos x="531" y="88"/>
                </a:cxn>
                <a:cxn ang="0">
                  <a:pos x="564" y="82"/>
                </a:cxn>
                <a:cxn ang="0">
                  <a:pos x="600" y="78"/>
                </a:cxn>
                <a:cxn ang="0">
                  <a:pos x="632" y="71"/>
                </a:cxn>
                <a:cxn ang="0">
                  <a:pos x="667" y="67"/>
                </a:cxn>
                <a:cxn ang="0">
                  <a:pos x="701" y="61"/>
                </a:cxn>
                <a:cxn ang="0">
                  <a:pos x="736" y="56"/>
                </a:cxn>
                <a:cxn ang="0">
                  <a:pos x="769" y="49"/>
                </a:cxn>
                <a:cxn ang="0">
                  <a:pos x="804" y="43"/>
                </a:cxn>
                <a:cxn ang="0">
                  <a:pos x="838" y="36"/>
                </a:cxn>
                <a:cxn ang="0">
                  <a:pos x="875" y="32"/>
                </a:cxn>
                <a:cxn ang="0">
                  <a:pos x="907" y="25"/>
                </a:cxn>
                <a:cxn ang="0">
                  <a:pos x="942" y="20"/>
                </a:cxn>
                <a:cxn ang="0">
                  <a:pos x="976" y="14"/>
                </a:cxn>
                <a:cxn ang="0">
                  <a:pos x="1011" y="11"/>
                </a:cxn>
                <a:cxn ang="0">
                  <a:pos x="1045" y="7"/>
                </a:cxn>
                <a:cxn ang="0">
                  <a:pos x="1080" y="4"/>
                </a:cxn>
                <a:cxn ang="0">
                  <a:pos x="1114" y="2"/>
                </a:cxn>
                <a:cxn ang="0">
                  <a:pos x="1151" y="0"/>
                </a:cxn>
                <a:cxn ang="0">
                  <a:pos x="1186" y="0"/>
                </a:cxn>
                <a:cxn ang="0">
                  <a:pos x="1223" y="0"/>
                </a:cxn>
              </a:cxnLst>
              <a:rect l="0" t="0" r="r" b="b"/>
              <a:pathLst>
                <a:path w="1295" h="294">
                  <a:moveTo>
                    <a:pt x="1248" y="2"/>
                  </a:moveTo>
                  <a:lnTo>
                    <a:pt x="1295" y="137"/>
                  </a:lnTo>
                  <a:lnTo>
                    <a:pt x="1288" y="151"/>
                  </a:lnTo>
                  <a:lnTo>
                    <a:pt x="1267" y="153"/>
                  </a:lnTo>
                  <a:lnTo>
                    <a:pt x="1248" y="155"/>
                  </a:lnTo>
                  <a:lnTo>
                    <a:pt x="1227" y="157"/>
                  </a:lnTo>
                  <a:lnTo>
                    <a:pt x="1208" y="160"/>
                  </a:lnTo>
                  <a:lnTo>
                    <a:pt x="1188" y="161"/>
                  </a:lnTo>
                  <a:lnTo>
                    <a:pt x="1169" y="165"/>
                  </a:lnTo>
                  <a:lnTo>
                    <a:pt x="1148" y="166"/>
                  </a:lnTo>
                  <a:lnTo>
                    <a:pt x="1129" y="171"/>
                  </a:lnTo>
                  <a:lnTo>
                    <a:pt x="1108" y="172"/>
                  </a:lnTo>
                  <a:lnTo>
                    <a:pt x="1089" y="175"/>
                  </a:lnTo>
                  <a:lnTo>
                    <a:pt x="1069" y="176"/>
                  </a:lnTo>
                  <a:lnTo>
                    <a:pt x="1049" y="179"/>
                  </a:lnTo>
                  <a:lnTo>
                    <a:pt x="1029" y="180"/>
                  </a:lnTo>
                  <a:lnTo>
                    <a:pt x="1010" y="184"/>
                  </a:lnTo>
                  <a:lnTo>
                    <a:pt x="989" y="186"/>
                  </a:lnTo>
                  <a:lnTo>
                    <a:pt x="970" y="190"/>
                  </a:lnTo>
                  <a:lnTo>
                    <a:pt x="950" y="191"/>
                  </a:lnTo>
                  <a:lnTo>
                    <a:pt x="930" y="194"/>
                  </a:lnTo>
                  <a:lnTo>
                    <a:pt x="910" y="196"/>
                  </a:lnTo>
                  <a:lnTo>
                    <a:pt x="891" y="198"/>
                  </a:lnTo>
                  <a:lnTo>
                    <a:pt x="870" y="200"/>
                  </a:lnTo>
                  <a:lnTo>
                    <a:pt x="851" y="202"/>
                  </a:lnTo>
                  <a:lnTo>
                    <a:pt x="830" y="205"/>
                  </a:lnTo>
                  <a:lnTo>
                    <a:pt x="811" y="208"/>
                  </a:lnTo>
                  <a:lnTo>
                    <a:pt x="791" y="209"/>
                  </a:lnTo>
                  <a:lnTo>
                    <a:pt x="772" y="212"/>
                  </a:lnTo>
                  <a:lnTo>
                    <a:pt x="751" y="213"/>
                  </a:lnTo>
                  <a:lnTo>
                    <a:pt x="732" y="218"/>
                  </a:lnTo>
                  <a:lnTo>
                    <a:pt x="711" y="219"/>
                  </a:lnTo>
                  <a:lnTo>
                    <a:pt x="692" y="222"/>
                  </a:lnTo>
                  <a:lnTo>
                    <a:pt x="673" y="223"/>
                  </a:lnTo>
                  <a:lnTo>
                    <a:pt x="654" y="227"/>
                  </a:lnTo>
                  <a:lnTo>
                    <a:pt x="633" y="229"/>
                  </a:lnTo>
                  <a:lnTo>
                    <a:pt x="613" y="231"/>
                  </a:lnTo>
                  <a:lnTo>
                    <a:pt x="592" y="233"/>
                  </a:lnTo>
                  <a:lnTo>
                    <a:pt x="573" y="236"/>
                  </a:lnTo>
                  <a:lnTo>
                    <a:pt x="553" y="237"/>
                  </a:lnTo>
                  <a:lnTo>
                    <a:pt x="534" y="240"/>
                  </a:lnTo>
                  <a:lnTo>
                    <a:pt x="513" y="241"/>
                  </a:lnTo>
                  <a:lnTo>
                    <a:pt x="494" y="244"/>
                  </a:lnTo>
                  <a:lnTo>
                    <a:pt x="473" y="245"/>
                  </a:lnTo>
                  <a:lnTo>
                    <a:pt x="454" y="248"/>
                  </a:lnTo>
                  <a:lnTo>
                    <a:pt x="434" y="249"/>
                  </a:lnTo>
                  <a:lnTo>
                    <a:pt x="414" y="252"/>
                  </a:lnTo>
                  <a:lnTo>
                    <a:pt x="394" y="254"/>
                  </a:lnTo>
                  <a:lnTo>
                    <a:pt x="375" y="256"/>
                  </a:lnTo>
                  <a:lnTo>
                    <a:pt x="354" y="259"/>
                  </a:lnTo>
                  <a:lnTo>
                    <a:pt x="335" y="262"/>
                  </a:lnTo>
                  <a:lnTo>
                    <a:pt x="315" y="263"/>
                  </a:lnTo>
                  <a:lnTo>
                    <a:pt x="294" y="265"/>
                  </a:lnTo>
                  <a:lnTo>
                    <a:pt x="273" y="266"/>
                  </a:lnTo>
                  <a:lnTo>
                    <a:pt x="254" y="269"/>
                  </a:lnTo>
                  <a:lnTo>
                    <a:pt x="234" y="270"/>
                  </a:lnTo>
                  <a:lnTo>
                    <a:pt x="215" y="273"/>
                  </a:lnTo>
                  <a:lnTo>
                    <a:pt x="194" y="274"/>
                  </a:lnTo>
                  <a:lnTo>
                    <a:pt x="175" y="277"/>
                  </a:lnTo>
                  <a:lnTo>
                    <a:pt x="154" y="279"/>
                  </a:lnTo>
                  <a:lnTo>
                    <a:pt x="135" y="281"/>
                  </a:lnTo>
                  <a:lnTo>
                    <a:pt x="115" y="283"/>
                  </a:lnTo>
                  <a:lnTo>
                    <a:pt x="96" y="285"/>
                  </a:lnTo>
                  <a:lnTo>
                    <a:pt x="75" y="287"/>
                  </a:lnTo>
                  <a:lnTo>
                    <a:pt x="56" y="290"/>
                  </a:lnTo>
                  <a:lnTo>
                    <a:pt x="35" y="291"/>
                  </a:lnTo>
                  <a:lnTo>
                    <a:pt x="16" y="294"/>
                  </a:lnTo>
                  <a:lnTo>
                    <a:pt x="0" y="160"/>
                  </a:lnTo>
                  <a:lnTo>
                    <a:pt x="15" y="158"/>
                  </a:lnTo>
                  <a:lnTo>
                    <a:pt x="31" y="158"/>
                  </a:lnTo>
                  <a:lnTo>
                    <a:pt x="38" y="157"/>
                  </a:lnTo>
                  <a:lnTo>
                    <a:pt x="47" y="157"/>
                  </a:lnTo>
                  <a:lnTo>
                    <a:pt x="54" y="157"/>
                  </a:lnTo>
                  <a:lnTo>
                    <a:pt x="63" y="157"/>
                  </a:lnTo>
                  <a:lnTo>
                    <a:pt x="71" y="155"/>
                  </a:lnTo>
                  <a:lnTo>
                    <a:pt x="78" y="154"/>
                  </a:lnTo>
                  <a:lnTo>
                    <a:pt x="87" y="153"/>
                  </a:lnTo>
                  <a:lnTo>
                    <a:pt x="96" y="153"/>
                  </a:lnTo>
                  <a:lnTo>
                    <a:pt x="103" y="151"/>
                  </a:lnTo>
                  <a:lnTo>
                    <a:pt x="110" y="151"/>
                  </a:lnTo>
                  <a:lnTo>
                    <a:pt x="119" y="150"/>
                  </a:lnTo>
                  <a:lnTo>
                    <a:pt x="128" y="150"/>
                  </a:lnTo>
                  <a:lnTo>
                    <a:pt x="143" y="146"/>
                  </a:lnTo>
                  <a:lnTo>
                    <a:pt x="159" y="143"/>
                  </a:lnTo>
                  <a:lnTo>
                    <a:pt x="166" y="140"/>
                  </a:lnTo>
                  <a:lnTo>
                    <a:pt x="173" y="140"/>
                  </a:lnTo>
                  <a:lnTo>
                    <a:pt x="182" y="137"/>
                  </a:lnTo>
                  <a:lnTo>
                    <a:pt x="191" y="137"/>
                  </a:lnTo>
                  <a:lnTo>
                    <a:pt x="206" y="133"/>
                  </a:lnTo>
                  <a:lnTo>
                    <a:pt x="222" y="130"/>
                  </a:lnTo>
                  <a:lnTo>
                    <a:pt x="229" y="128"/>
                  </a:lnTo>
                  <a:lnTo>
                    <a:pt x="237" y="128"/>
                  </a:lnTo>
                  <a:lnTo>
                    <a:pt x="245" y="125"/>
                  </a:lnTo>
                  <a:lnTo>
                    <a:pt x="254" y="125"/>
                  </a:lnTo>
                  <a:lnTo>
                    <a:pt x="269" y="121"/>
                  </a:lnTo>
                  <a:lnTo>
                    <a:pt x="285" y="117"/>
                  </a:lnTo>
                  <a:lnTo>
                    <a:pt x="300" y="112"/>
                  </a:lnTo>
                  <a:lnTo>
                    <a:pt x="316" y="110"/>
                  </a:lnTo>
                  <a:lnTo>
                    <a:pt x="331" y="106"/>
                  </a:lnTo>
                  <a:lnTo>
                    <a:pt x="347" y="104"/>
                  </a:lnTo>
                  <a:lnTo>
                    <a:pt x="354" y="103"/>
                  </a:lnTo>
                  <a:lnTo>
                    <a:pt x="362" y="101"/>
                  </a:lnTo>
                  <a:lnTo>
                    <a:pt x="370" y="100"/>
                  </a:lnTo>
                  <a:lnTo>
                    <a:pt x="379" y="100"/>
                  </a:lnTo>
                  <a:lnTo>
                    <a:pt x="394" y="96"/>
                  </a:lnTo>
                  <a:lnTo>
                    <a:pt x="410" y="94"/>
                  </a:lnTo>
                  <a:lnTo>
                    <a:pt x="417" y="93"/>
                  </a:lnTo>
                  <a:lnTo>
                    <a:pt x="425" y="92"/>
                  </a:lnTo>
                  <a:lnTo>
                    <a:pt x="434" y="92"/>
                  </a:lnTo>
                  <a:lnTo>
                    <a:pt x="442" y="92"/>
                  </a:lnTo>
                  <a:lnTo>
                    <a:pt x="450" y="90"/>
                  </a:lnTo>
                  <a:lnTo>
                    <a:pt x="459" y="90"/>
                  </a:lnTo>
                  <a:lnTo>
                    <a:pt x="466" y="90"/>
                  </a:lnTo>
                  <a:lnTo>
                    <a:pt x="475" y="90"/>
                  </a:lnTo>
                  <a:lnTo>
                    <a:pt x="482" y="90"/>
                  </a:lnTo>
                  <a:lnTo>
                    <a:pt x="491" y="90"/>
                  </a:lnTo>
                  <a:lnTo>
                    <a:pt x="500" y="90"/>
                  </a:lnTo>
                  <a:lnTo>
                    <a:pt x="509" y="92"/>
                  </a:lnTo>
                  <a:lnTo>
                    <a:pt x="519" y="89"/>
                  </a:lnTo>
                  <a:lnTo>
                    <a:pt x="531" y="88"/>
                  </a:lnTo>
                  <a:lnTo>
                    <a:pt x="541" y="85"/>
                  </a:lnTo>
                  <a:lnTo>
                    <a:pt x="554" y="85"/>
                  </a:lnTo>
                  <a:lnTo>
                    <a:pt x="564" y="82"/>
                  </a:lnTo>
                  <a:lnTo>
                    <a:pt x="576" y="81"/>
                  </a:lnTo>
                  <a:lnTo>
                    <a:pt x="586" y="78"/>
                  </a:lnTo>
                  <a:lnTo>
                    <a:pt x="600" y="78"/>
                  </a:lnTo>
                  <a:lnTo>
                    <a:pt x="610" y="75"/>
                  </a:lnTo>
                  <a:lnTo>
                    <a:pt x="622" y="74"/>
                  </a:lnTo>
                  <a:lnTo>
                    <a:pt x="632" y="71"/>
                  </a:lnTo>
                  <a:lnTo>
                    <a:pt x="645" y="71"/>
                  </a:lnTo>
                  <a:lnTo>
                    <a:pt x="656" y="68"/>
                  </a:lnTo>
                  <a:lnTo>
                    <a:pt x="667" y="67"/>
                  </a:lnTo>
                  <a:lnTo>
                    <a:pt x="678" y="64"/>
                  </a:lnTo>
                  <a:lnTo>
                    <a:pt x="691" y="64"/>
                  </a:lnTo>
                  <a:lnTo>
                    <a:pt x="701" y="61"/>
                  </a:lnTo>
                  <a:lnTo>
                    <a:pt x="713" y="60"/>
                  </a:lnTo>
                  <a:lnTo>
                    <a:pt x="723" y="57"/>
                  </a:lnTo>
                  <a:lnTo>
                    <a:pt x="736" y="56"/>
                  </a:lnTo>
                  <a:lnTo>
                    <a:pt x="747" y="53"/>
                  </a:lnTo>
                  <a:lnTo>
                    <a:pt x="758" y="52"/>
                  </a:lnTo>
                  <a:lnTo>
                    <a:pt x="769" y="49"/>
                  </a:lnTo>
                  <a:lnTo>
                    <a:pt x="782" y="47"/>
                  </a:lnTo>
                  <a:lnTo>
                    <a:pt x="792" y="45"/>
                  </a:lnTo>
                  <a:lnTo>
                    <a:pt x="804" y="43"/>
                  </a:lnTo>
                  <a:lnTo>
                    <a:pt x="816" y="40"/>
                  </a:lnTo>
                  <a:lnTo>
                    <a:pt x="828" y="39"/>
                  </a:lnTo>
                  <a:lnTo>
                    <a:pt x="838" y="36"/>
                  </a:lnTo>
                  <a:lnTo>
                    <a:pt x="851" y="35"/>
                  </a:lnTo>
                  <a:lnTo>
                    <a:pt x="861" y="32"/>
                  </a:lnTo>
                  <a:lnTo>
                    <a:pt x="875" y="32"/>
                  </a:lnTo>
                  <a:lnTo>
                    <a:pt x="885" y="29"/>
                  </a:lnTo>
                  <a:lnTo>
                    <a:pt x="897" y="28"/>
                  </a:lnTo>
                  <a:lnTo>
                    <a:pt x="907" y="25"/>
                  </a:lnTo>
                  <a:lnTo>
                    <a:pt x="919" y="24"/>
                  </a:lnTo>
                  <a:lnTo>
                    <a:pt x="929" y="21"/>
                  </a:lnTo>
                  <a:lnTo>
                    <a:pt x="942" y="20"/>
                  </a:lnTo>
                  <a:lnTo>
                    <a:pt x="952" y="18"/>
                  </a:lnTo>
                  <a:lnTo>
                    <a:pt x="966" y="17"/>
                  </a:lnTo>
                  <a:lnTo>
                    <a:pt x="976" y="14"/>
                  </a:lnTo>
                  <a:lnTo>
                    <a:pt x="988" y="13"/>
                  </a:lnTo>
                  <a:lnTo>
                    <a:pt x="999" y="11"/>
                  </a:lnTo>
                  <a:lnTo>
                    <a:pt x="1011" y="11"/>
                  </a:lnTo>
                  <a:lnTo>
                    <a:pt x="1022" y="10"/>
                  </a:lnTo>
                  <a:lnTo>
                    <a:pt x="1035" y="9"/>
                  </a:lnTo>
                  <a:lnTo>
                    <a:pt x="1045" y="7"/>
                  </a:lnTo>
                  <a:lnTo>
                    <a:pt x="1058" y="7"/>
                  </a:lnTo>
                  <a:lnTo>
                    <a:pt x="1069" y="6"/>
                  </a:lnTo>
                  <a:lnTo>
                    <a:pt x="1080" y="4"/>
                  </a:lnTo>
                  <a:lnTo>
                    <a:pt x="1092" y="3"/>
                  </a:lnTo>
                  <a:lnTo>
                    <a:pt x="1104" y="3"/>
                  </a:lnTo>
                  <a:lnTo>
                    <a:pt x="1114" y="2"/>
                  </a:lnTo>
                  <a:lnTo>
                    <a:pt x="1127" y="0"/>
                  </a:lnTo>
                  <a:lnTo>
                    <a:pt x="1138" y="0"/>
                  </a:lnTo>
                  <a:lnTo>
                    <a:pt x="1151" y="0"/>
                  </a:lnTo>
                  <a:lnTo>
                    <a:pt x="1163" y="0"/>
                  </a:lnTo>
                  <a:lnTo>
                    <a:pt x="1174" y="0"/>
                  </a:lnTo>
                  <a:lnTo>
                    <a:pt x="1186" y="0"/>
                  </a:lnTo>
                  <a:lnTo>
                    <a:pt x="1199" y="0"/>
                  </a:lnTo>
                  <a:lnTo>
                    <a:pt x="1211" y="0"/>
                  </a:lnTo>
                  <a:lnTo>
                    <a:pt x="1223" y="0"/>
                  </a:lnTo>
                  <a:lnTo>
                    <a:pt x="1235" y="0"/>
                  </a:lnTo>
                  <a:lnTo>
                    <a:pt x="1248" y="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30" name="Freeform 14"/>
            <p:cNvSpPr>
              <a:spLocks/>
            </p:cNvSpPr>
            <p:nvPr/>
          </p:nvSpPr>
          <p:spPr bwMode="auto">
            <a:xfrm>
              <a:off x="1081" y="1580"/>
              <a:ext cx="443" cy="250"/>
            </a:xfrm>
            <a:custGeom>
              <a:avLst/>
              <a:gdLst/>
              <a:ahLst/>
              <a:cxnLst>
                <a:cxn ang="0">
                  <a:pos x="1321" y="49"/>
                </a:cxn>
                <a:cxn ang="0">
                  <a:pos x="1326" y="112"/>
                </a:cxn>
                <a:cxn ang="0">
                  <a:pos x="1329" y="175"/>
                </a:cxn>
                <a:cxn ang="0">
                  <a:pos x="1326" y="236"/>
                </a:cxn>
                <a:cxn ang="0">
                  <a:pos x="1317" y="293"/>
                </a:cxn>
                <a:cxn ang="0">
                  <a:pos x="1296" y="292"/>
                </a:cxn>
                <a:cxn ang="0">
                  <a:pos x="1245" y="270"/>
                </a:cxn>
                <a:cxn ang="0">
                  <a:pos x="1182" y="278"/>
                </a:cxn>
                <a:cxn ang="0">
                  <a:pos x="1118" y="288"/>
                </a:cxn>
                <a:cxn ang="0">
                  <a:pos x="1055" y="296"/>
                </a:cxn>
                <a:cxn ang="0">
                  <a:pos x="989" y="304"/>
                </a:cxn>
                <a:cxn ang="0">
                  <a:pos x="923" y="312"/>
                </a:cxn>
                <a:cxn ang="0">
                  <a:pos x="854" y="319"/>
                </a:cxn>
                <a:cxn ang="0">
                  <a:pos x="786" y="328"/>
                </a:cxn>
                <a:cxn ang="0">
                  <a:pos x="720" y="337"/>
                </a:cxn>
                <a:cxn ang="0">
                  <a:pos x="654" y="347"/>
                </a:cxn>
                <a:cxn ang="0">
                  <a:pos x="588" y="360"/>
                </a:cxn>
                <a:cxn ang="0">
                  <a:pos x="538" y="333"/>
                </a:cxn>
                <a:cxn ang="0">
                  <a:pos x="492" y="317"/>
                </a:cxn>
                <a:cxn ang="0">
                  <a:pos x="482" y="361"/>
                </a:cxn>
                <a:cxn ang="0">
                  <a:pos x="463" y="426"/>
                </a:cxn>
                <a:cxn ang="0">
                  <a:pos x="436" y="488"/>
                </a:cxn>
                <a:cxn ang="0">
                  <a:pos x="407" y="551"/>
                </a:cxn>
                <a:cxn ang="0">
                  <a:pos x="381" y="614"/>
                </a:cxn>
                <a:cxn ang="0">
                  <a:pos x="360" y="683"/>
                </a:cxn>
                <a:cxn ang="0">
                  <a:pos x="303" y="703"/>
                </a:cxn>
                <a:cxn ang="0">
                  <a:pos x="238" y="715"/>
                </a:cxn>
                <a:cxn ang="0">
                  <a:pos x="172" y="729"/>
                </a:cxn>
                <a:cxn ang="0">
                  <a:pos x="103" y="739"/>
                </a:cxn>
                <a:cxn ang="0">
                  <a:pos x="34" y="746"/>
                </a:cxn>
                <a:cxn ang="0">
                  <a:pos x="13" y="714"/>
                </a:cxn>
                <a:cxn ang="0">
                  <a:pos x="6" y="653"/>
                </a:cxn>
                <a:cxn ang="0">
                  <a:pos x="26" y="577"/>
                </a:cxn>
                <a:cxn ang="0">
                  <a:pos x="32" y="498"/>
                </a:cxn>
                <a:cxn ang="0">
                  <a:pos x="98" y="465"/>
                </a:cxn>
                <a:cxn ang="0">
                  <a:pos x="178" y="454"/>
                </a:cxn>
                <a:cxn ang="0">
                  <a:pos x="260" y="451"/>
                </a:cxn>
                <a:cxn ang="0">
                  <a:pos x="339" y="444"/>
                </a:cxn>
                <a:cxn ang="0">
                  <a:pos x="420" y="429"/>
                </a:cxn>
                <a:cxn ang="0">
                  <a:pos x="448" y="394"/>
                </a:cxn>
                <a:cxn ang="0">
                  <a:pos x="67" y="151"/>
                </a:cxn>
                <a:cxn ang="0">
                  <a:pos x="125" y="141"/>
                </a:cxn>
                <a:cxn ang="0">
                  <a:pos x="185" y="133"/>
                </a:cxn>
                <a:cxn ang="0">
                  <a:pos x="245" y="127"/>
                </a:cxn>
                <a:cxn ang="0">
                  <a:pos x="306" y="120"/>
                </a:cxn>
                <a:cxn ang="0">
                  <a:pos x="367" y="113"/>
                </a:cxn>
                <a:cxn ang="0">
                  <a:pos x="429" y="106"/>
                </a:cxn>
                <a:cxn ang="0">
                  <a:pos x="492" y="99"/>
                </a:cxn>
                <a:cxn ang="0">
                  <a:pos x="554" y="91"/>
                </a:cxn>
                <a:cxn ang="0">
                  <a:pos x="617" y="83"/>
                </a:cxn>
                <a:cxn ang="0">
                  <a:pos x="680" y="74"/>
                </a:cxn>
                <a:cxn ang="0">
                  <a:pos x="744" y="72"/>
                </a:cxn>
                <a:cxn ang="0">
                  <a:pos x="799" y="61"/>
                </a:cxn>
                <a:cxn ang="0">
                  <a:pos x="857" y="52"/>
                </a:cxn>
                <a:cxn ang="0">
                  <a:pos x="913" y="43"/>
                </a:cxn>
                <a:cxn ang="0">
                  <a:pos x="970" y="37"/>
                </a:cxn>
                <a:cxn ang="0">
                  <a:pos x="1027" y="31"/>
                </a:cxn>
                <a:cxn ang="0">
                  <a:pos x="1086" y="27"/>
                </a:cxn>
                <a:cxn ang="0">
                  <a:pos x="1143" y="22"/>
                </a:cxn>
                <a:cxn ang="0">
                  <a:pos x="1202" y="15"/>
                </a:cxn>
                <a:cxn ang="0">
                  <a:pos x="1259" y="7"/>
                </a:cxn>
                <a:cxn ang="0">
                  <a:pos x="1320" y="0"/>
                </a:cxn>
              </a:cxnLst>
              <a:rect l="0" t="0" r="r" b="b"/>
              <a:pathLst>
                <a:path w="1330" h="749">
                  <a:moveTo>
                    <a:pt x="1320" y="0"/>
                  </a:moveTo>
                  <a:lnTo>
                    <a:pt x="1320" y="8"/>
                  </a:lnTo>
                  <a:lnTo>
                    <a:pt x="1320" y="19"/>
                  </a:lnTo>
                  <a:lnTo>
                    <a:pt x="1320" y="29"/>
                  </a:lnTo>
                  <a:lnTo>
                    <a:pt x="1321" y="40"/>
                  </a:lnTo>
                  <a:lnTo>
                    <a:pt x="1321" y="49"/>
                  </a:lnTo>
                  <a:lnTo>
                    <a:pt x="1323" y="61"/>
                  </a:lnTo>
                  <a:lnTo>
                    <a:pt x="1323" y="70"/>
                  </a:lnTo>
                  <a:lnTo>
                    <a:pt x="1324" y="81"/>
                  </a:lnTo>
                  <a:lnTo>
                    <a:pt x="1324" y="91"/>
                  </a:lnTo>
                  <a:lnTo>
                    <a:pt x="1326" y="102"/>
                  </a:lnTo>
                  <a:lnTo>
                    <a:pt x="1326" y="112"/>
                  </a:lnTo>
                  <a:lnTo>
                    <a:pt x="1327" y="123"/>
                  </a:lnTo>
                  <a:lnTo>
                    <a:pt x="1327" y="133"/>
                  </a:lnTo>
                  <a:lnTo>
                    <a:pt x="1329" y="144"/>
                  </a:lnTo>
                  <a:lnTo>
                    <a:pt x="1329" y="155"/>
                  </a:lnTo>
                  <a:lnTo>
                    <a:pt x="1330" y="166"/>
                  </a:lnTo>
                  <a:lnTo>
                    <a:pt x="1329" y="175"/>
                  </a:lnTo>
                  <a:lnTo>
                    <a:pt x="1329" y="185"/>
                  </a:lnTo>
                  <a:lnTo>
                    <a:pt x="1329" y="195"/>
                  </a:lnTo>
                  <a:lnTo>
                    <a:pt x="1329" y="206"/>
                  </a:lnTo>
                  <a:lnTo>
                    <a:pt x="1327" y="216"/>
                  </a:lnTo>
                  <a:lnTo>
                    <a:pt x="1327" y="227"/>
                  </a:lnTo>
                  <a:lnTo>
                    <a:pt x="1326" y="236"/>
                  </a:lnTo>
                  <a:lnTo>
                    <a:pt x="1326" y="247"/>
                  </a:lnTo>
                  <a:lnTo>
                    <a:pt x="1323" y="256"/>
                  </a:lnTo>
                  <a:lnTo>
                    <a:pt x="1323" y="265"/>
                  </a:lnTo>
                  <a:lnTo>
                    <a:pt x="1320" y="275"/>
                  </a:lnTo>
                  <a:lnTo>
                    <a:pt x="1320" y="285"/>
                  </a:lnTo>
                  <a:lnTo>
                    <a:pt x="1317" y="293"/>
                  </a:lnTo>
                  <a:lnTo>
                    <a:pt x="1315" y="303"/>
                  </a:lnTo>
                  <a:lnTo>
                    <a:pt x="1312" y="312"/>
                  </a:lnTo>
                  <a:lnTo>
                    <a:pt x="1311" y="322"/>
                  </a:lnTo>
                  <a:lnTo>
                    <a:pt x="1305" y="310"/>
                  </a:lnTo>
                  <a:lnTo>
                    <a:pt x="1301" y="301"/>
                  </a:lnTo>
                  <a:lnTo>
                    <a:pt x="1296" y="292"/>
                  </a:lnTo>
                  <a:lnTo>
                    <a:pt x="1292" y="286"/>
                  </a:lnTo>
                  <a:lnTo>
                    <a:pt x="1286" y="279"/>
                  </a:lnTo>
                  <a:lnTo>
                    <a:pt x="1279" y="275"/>
                  </a:lnTo>
                  <a:lnTo>
                    <a:pt x="1268" y="271"/>
                  </a:lnTo>
                  <a:lnTo>
                    <a:pt x="1257" y="270"/>
                  </a:lnTo>
                  <a:lnTo>
                    <a:pt x="1245" y="270"/>
                  </a:lnTo>
                  <a:lnTo>
                    <a:pt x="1234" y="272"/>
                  </a:lnTo>
                  <a:lnTo>
                    <a:pt x="1224" y="272"/>
                  </a:lnTo>
                  <a:lnTo>
                    <a:pt x="1214" y="275"/>
                  </a:lnTo>
                  <a:lnTo>
                    <a:pt x="1202" y="275"/>
                  </a:lnTo>
                  <a:lnTo>
                    <a:pt x="1193" y="278"/>
                  </a:lnTo>
                  <a:lnTo>
                    <a:pt x="1182" y="278"/>
                  </a:lnTo>
                  <a:lnTo>
                    <a:pt x="1173" y="281"/>
                  </a:lnTo>
                  <a:lnTo>
                    <a:pt x="1161" y="281"/>
                  </a:lnTo>
                  <a:lnTo>
                    <a:pt x="1151" y="283"/>
                  </a:lnTo>
                  <a:lnTo>
                    <a:pt x="1140" y="283"/>
                  </a:lnTo>
                  <a:lnTo>
                    <a:pt x="1130" y="286"/>
                  </a:lnTo>
                  <a:lnTo>
                    <a:pt x="1118" y="288"/>
                  </a:lnTo>
                  <a:lnTo>
                    <a:pt x="1110" y="289"/>
                  </a:lnTo>
                  <a:lnTo>
                    <a:pt x="1098" y="290"/>
                  </a:lnTo>
                  <a:lnTo>
                    <a:pt x="1089" y="293"/>
                  </a:lnTo>
                  <a:lnTo>
                    <a:pt x="1077" y="293"/>
                  </a:lnTo>
                  <a:lnTo>
                    <a:pt x="1067" y="294"/>
                  </a:lnTo>
                  <a:lnTo>
                    <a:pt x="1055" y="296"/>
                  </a:lnTo>
                  <a:lnTo>
                    <a:pt x="1045" y="299"/>
                  </a:lnTo>
                  <a:lnTo>
                    <a:pt x="1033" y="299"/>
                  </a:lnTo>
                  <a:lnTo>
                    <a:pt x="1023" y="300"/>
                  </a:lnTo>
                  <a:lnTo>
                    <a:pt x="1011" y="301"/>
                  </a:lnTo>
                  <a:lnTo>
                    <a:pt x="1001" y="304"/>
                  </a:lnTo>
                  <a:lnTo>
                    <a:pt x="989" y="304"/>
                  </a:lnTo>
                  <a:lnTo>
                    <a:pt x="979" y="306"/>
                  </a:lnTo>
                  <a:lnTo>
                    <a:pt x="967" y="307"/>
                  </a:lnTo>
                  <a:lnTo>
                    <a:pt x="957" y="310"/>
                  </a:lnTo>
                  <a:lnTo>
                    <a:pt x="945" y="310"/>
                  </a:lnTo>
                  <a:lnTo>
                    <a:pt x="935" y="311"/>
                  </a:lnTo>
                  <a:lnTo>
                    <a:pt x="923" y="312"/>
                  </a:lnTo>
                  <a:lnTo>
                    <a:pt x="913" y="315"/>
                  </a:lnTo>
                  <a:lnTo>
                    <a:pt x="899" y="315"/>
                  </a:lnTo>
                  <a:lnTo>
                    <a:pt x="889" y="317"/>
                  </a:lnTo>
                  <a:lnTo>
                    <a:pt x="877" y="318"/>
                  </a:lnTo>
                  <a:lnTo>
                    <a:pt x="867" y="319"/>
                  </a:lnTo>
                  <a:lnTo>
                    <a:pt x="854" y="319"/>
                  </a:lnTo>
                  <a:lnTo>
                    <a:pt x="844" y="322"/>
                  </a:lnTo>
                  <a:lnTo>
                    <a:pt x="832" y="322"/>
                  </a:lnTo>
                  <a:lnTo>
                    <a:pt x="821" y="325"/>
                  </a:lnTo>
                  <a:lnTo>
                    <a:pt x="810" y="325"/>
                  </a:lnTo>
                  <a:lnTo>
                    <a:pt x="798" y="328"/>
                  </a:lnTo>
                  <a:lnTo>
                    <a:pt x="786" y="328"/>
                  </a:lnTo>
                  <a:lnTo>
                    <a:pt x="776" y="330"/>
                  </a:lnTo>
                  <a:lnTo>
                    <a:pt x="764" y="332"/>
                  </a:lnTo>
                  <a:lnTo>
                    <a:pt x="754" y="333"/>
                  </a:lnTo>
                  <a:lnTo>
                    <a:pt x="742" y="335"/>
                  </a:lnTo>
                  <a:lnTo>
                    <a:pt x="732" y="337"/>
                  </a:lnTo>
                  <a:lnTo>
                    <a:pt x="720" y="337"/>
                  </a:lnTo>
                  <a:lnTo>
                    <a:pt x="710" y="340"/>
                  </a:lnTo>
                  <a:lnTo>
                    <a:pt x="698" y="340"/>
                  </a:lnTo>
                  <a:lnTo>
                    <a:pt x="688" y="343"/>
                  </a:lnTo>
                  <a:lnTo>
                    <a:pt x="676" y="344"/>
                  </a:lnTo>
                  <a:lnTo>
                    <a:pt x="666" y="346"/>
                  </a:lnTo>
                  <a:lnTo>
                    <a:pt x="654" y="347"/>
                  </a:lnTo>
                  <a:lnTo>
                    <a:pt x="644" y="350"/>
                  </a:lnTo>
                  <a:lnTo>
                    <a:pt x="632" y="351"/>
                  </a:lnTo>
                  <a:lnTo>
                    <a:pt x="622" y="354"/>
                  </a:lnTo>
                  <a:lnTo>
                    <a:pt x="610" y="355"/>
                  </a:lnTo>
                  <a:lnTo>
                    <a:pt x="600" y="358"/>
                  </a:lnTo>
                  <a:lnTo>
                    <a:pt x="588" y="360"/>
                  </a:lnTo>
                  <a:lnTo>
                    <a:pt x="577" y="362"/>
                  </a:lnTo>
                  <a:lnTo>
                    <a:pt x="566" y="364"/>
                  </a:lnTo>
                  <a:lnTo>
                    <a:pt x="557" y="366"/>
                  </a:lnTo>
                  <a:lnTo>
                    <a:pt x="550" y="355"/>
                  </a:lnTo>
                  <a:lnTo>
                    <a:pt x="544" y="344"/>
                  </a:lnTo>
                  <a:lnTo>
                    <a:pt x="538" y="333"/>
                  </a:lnTo>
                  <a:lnTo>
                    <a:pt x="532" y="324"/>
                  </a:lnTo>
                  <a:lnTo>
                    <a:pt x="523" y="315"/>
                  </a:lnTo>
                  <a:lnTo>
                    <a:pt x="513" y="312"/>
                  </a:lnTo>
                  <a:lnTo>
                    <a:pt x="505" y="311"/>
                  </a:lnTo>
                  <a:lnTo>
                    <a:pt x="500" y="312"/>
                  </a:lnTo>
                  <a:lnTo>
                    <a:pt x="492" y="317"/>
                  </a:lnTo>
                  <a:lnTo>
                    <a:pt x="485" y="322"/>
                  </a:lnTo>
                  <a:lnTo>
                    <a:pt x="476" y="328"/>
                  </a:lnTo>
                  <a:lnTo>
                    <a:pt x="478" y="336"/>
                  </a:lnTo>
                  <a:lnTo>
                    <a:pt x="482" y="343"/>
                  </a:lnTo>
                  <a:lnTo>
                    <a:pt x="485" y="351"/>
                  </a:lnTo>
                  <a:lnTo>
                    <a:pt x="482" y="361"/>
                  </a:lnTo>
                  <a:lnTo>
                    <a:pt x="479" y="372"/>
                  </a:lnTo>
                  <a:lnTo>
                    <a:pt x="476" y="383"/>
                  </a:lnTo>
                  <a:lnTo>
                    <a:pt x="475" y="394"/>
                  </a:lnTo>
                  <a:lnTo>
                    <a:pt x="470" y="404"/>
                  </a:lnTo>
                  <a:lnTo>
                    <a:pt x="467" y="415"/>
                  </a:lnTo>
                  <a:lnTo>
                    <a:pt x="463" y="426"/>
                  </a:lnTo>
                  <a:lnTo>
                    <a:pt x="460" y="437"/>
                  </a:lnTo>
                  <a:lnTo>
                    <a:pt x="455" y="447"/>
                  </a:lnTo>
                  <a:lnTo>
                    <a:pt x="451" y="458"/>
                  </a:lnTo>
                  <a:lnTo>
                    <a:pt x="447" y="468"/>
                  </a:lnTo>
                  <a:lnTo>
                    <a:pt x="442" y="479"/>
                  </a:lnTo>
                  <a:lnTo>
                    <a:pt x="436" y="488"/>
                  </a:lnTo>
                  <a:lnTo>
                    <a:pt x="432" y="499"/>
                  </a:lnTo>
                  <a:lnTo>
                    <a:pt x="428" y="509"/>
                  </a:lnTo>
                  <a:lnTo>
                    <a:pt x="423" y="520"/>
                  </a:lnTo>
                  <a:lnTo>
                    <a:pt x="417" y="530"/>
                  </a:lnTo>
                  <a:lnTo>
                    <a:pt x="413" y="541"/>
                  </a:lnTo>
                  <a:lnTo>
                    <a:pt x="407" y="551"/>
                  </a:lnTo>
                  <a:lnTo>
                    <a:pt x="403" y="562"/>
                  </a:lnTo>
                  <a:lnTo>
                    <a:pt x="398" y="571"/>
                  </a:lnTo>
                  <a:lnTo>
                    <a:pt x="394" y="582"/>
                  </a:lnTo>
                  <a:lnTo>
                    <a:pt x="389" y="592"/>
                  </a:lnTo>
                  <a:lnTo>
                    <a:pt x="385" y="605"/>
                  </a:lnTo>
                  <a:lnTo>
                    <a:pt x="381" y="614"/>
                  </a:lnTo>
                  <a:lnTo>
                    <a:pt x="376" y="625"/>
                  </a:lnTo>
                  <a:lnTo>
                    <a:pt x="372" y="636"/>
                  </a:lnTo>
                  <a:lnTo>
                    <a:pt x="369" y="649"/>
                  </a:lnTo>
                  <a:lnTo>
                    <a:pt x="364" y="660"/>
                  </a:lnTo>
                  <a:lnTo>
                    <a:pt x="363" y="671"/>
                  </a:lnTo>
                  <a:lnTo>
                    <a:pt x="360" y="683"/>
                  </a:lnTo>
                  <a:lnTo>
                    <a:pt x="358" y="696"/>
                  </a:lnTo>
                  <a:lnTo>
                    <a:pt x="347" y="696"/>
                  </a:lnTo>
                  <a:lnTo>
                    <a:pt x="336" y="697"/>
                  </a:lnTo>
                  <a:lnTo>
                    <a:pt x="325" y="699"/>
                  </a:lnTo>
                  <a:lnTo>
                    <a:pt x="314" y="701"/>
                  </a:lnTo>
                  <a:lnTo>
                    <a:pt x="303" y="703"/>
                  </a:lnTo>
                  <a:lnTo>
                    <a:pt x="292" y="706"/>
                  </a:lnTo>
                  <a:lnTo>
                    <a:pt x="282" y="707"/>
                  </a:lnTo>
                  <a:lnTo>
                    <a:pt x="272" y="710"/>
                  </a:lnTo>
                  <a:lnTo>
                    <a:pt x="260" y="711"/>
                  </a:lnTo>
                  <a:lnTo>
                    <a:pt x="250" y="714"/>
                  </a:lnTo>
                  <a:lnTo>
                    <a:pt x="238" y="715"/>
                  </a:lnTo>
                  <a:lnTo>
                    <a:pt x="228" y="718"/>
                  </a:lnTo>
                  <a:lnTo>
                    <a:pt x="216" y="719"/>
                  </a:lnTo>
                  <a:lnTo>
                    <a:pt x="206" y="722"/>
                  </a:lnTo>
                  <a:lnTo>
                    <a:pt x="195" y="725"/>
                  </a:lnTo>
                  <a:lnTo>
                    <a:pt x="185" y="728"/>
                  </a:lnTo>
                  <a:lnTo>
                    <a:pt x="172" y="729"/>
                  </a:lnTo>
                  <a:lnTo>
                    <a:pt x="161" y="731"/>
                  </a:lnTo>
                  <a:lnTo>
                    <a:pt x="148" y="732"/>
                  </a:lnTo>
                  <a:lnTo>
                    <a:pt x="138" y="735"/>
                  </a:lnTo>
                  <a:lnTo>
                    <a:pt x="126" y="736"/>
                  </a:lnTo>
                  <a:lnTo>
                    <a:pt x="114" y="737"/>
                  </a:lnTo>
                  <a:lnTo>
                    <a:pt x="103" y="739"/>
                  </a:lnTo>
                  <a:lnTo>
                    <a:pt x="92" y="742"/>
                  </a:lnTo>
                  <a:lnTo>
                    <a:pt x="79" y="742"/>
                  </a:lnTo>
                  <a:lnTo>
                    <a:pt x="69" y="743"/>
                  </a:lnTo>
                  <a:lnTo>
                    <a:pt x="56" y="744"/>
                  </a:lnTo>
                  <a:lnTo>
                    <a:pt x="45" y="746"/>
                  </a:lnTo>
                  <a:lnTo>
                    <a:pt x="34" y="746"/>
                  </a:lnTo>
                  <a:lnTo>
                    <a:pt x="22" y="747"/>
                  </a:lnTo>
                  <a:lnTo>
                    <a:pt x="10" y="747"/>
                  </a:lnTo>
                  <a:lnTo>
                    <a:pt x="0" y="749"/>
                  </a:lnTo>
                  <a:lnTo>
                    <a:pt x="3" y="735"/>
                  </a:lnTo>
                  <a:lnTo>
                    <a:pt x="12" y="722"/>
                  </a:lnTo>
                  <a:lnTo>
                    <a:pt x="13" y="714"/>
                  </a:lnTo>
                  <a:lnTo>
                    <a:pt x="13" y="707"/>
                  </a:lnTo>
                  <a:lnTo>
                    <a:pt x="9" y="700"/>
                  </a:lnTo>
                  <a:lnTo>
                    <a:pt x="0" y="696"/>
                  </a:lnTo>
                  <a:lnTo>
                    <a:pt x="0" y="681"/>
                  </a:lnTo>
                  <a:lnTo>
                    <a:pt x="3" y="667"/>
                  </a:lnTo>
                  <a:lnTo>
                    <a:pt x="6" y="653"/>
                  </a:lnTo>
                  <a:lnTo>
                    <a:pt x="10" y="641"/>
                  </a:lnTo>
                  <a:lnTo>
                    <a:pt x="13" y="628"/>
                  </a:lnTo>
                  <a:lnTo>
                    <a:pt x="17" y="616"/>
                  </a:lnTo>
                  <a:lnTo>
                    <a:pt x="20" y="603"/>
                  </a:lnTo>
                  <a:lnTo>
                    <a:pt x="25" y="591"/>
                  </a:lnTo>
                  <a:lnTo>
                    <a:pt x="26" y="577"/>
                  </a:lnTo>
                  <a:lnTo>
                    <a:pt x="29" y="564"/>
                  </a:lnTo>
                  <a:lnTo>
                    <a:pt x="31" y="552"/>
                  </a:lnTo>
                  <a:lnTo>
                    <a:pt x="34" y="539"/>
                  </a:lnTo>
                  <a:lnTo>
                    <a:pt x="34" y="526"/>
                  </a:lnTo>
                  <a:lnTo>
                    <a:pt x="34" y="512"/>
                  </a:lnTo>
                  <a:lnTo>
                    <a:pt x="32" y="498"/>
                  </a:lnTo>
                  <a:lnTo>
                    <a:pt x="32" y="486"/>
                  </a:lnTo>
                  <a:lnTo>
                    <a:pt x="45" y="480"/>
                  </a:lnTo>
                  <a:lnTo>
                    <a:pt x="59" y="476"/>
                  </a:lnTo>
                  <a:lnTo>
                    <a:pt x="72" y="472"/>
                  </a:lnTo>
                  <a:lnTo>
                    <a:pt x="85" y="469"/>
                  </a:lnTo>
                  <a:lnTo>
                    <a:pt x="98" y="465"/>
                  </a:lnTo>
                  <a:lnTo>
                    <a:pt x="112" y="463"/>
                  </a:lnTo>
                  <a:lnTo>
                    <a:pt x="125" y="461"/>
                  </a:lnTo>
                  <a:lnTo>
                    <a:pt x="138" y="461"/>
                  </a:lnTo>
                  <a:lnTo>
                    <a:pt x="151" y="458"/>
                  </a:lnTo>
                  <a:lnTo>
                    <a:pt x="164" y="456"/>
                  </a:lnTo>
                  <a:lnTo>
                    <a:pt x="178" y="454"/>
                  </a:lnTo>
                  <a:lnTo>
                    <a:pt x="192" y="454"/>
                  </a:lnTo>
                  <a:lnTo>
                    <a:pt x="206" y="452"/>
                  </a:lnTo>
                  <a:lnTo>
                    <a:pt x="219" y="452"/>
                  </a:lnTo>
                  <a:lnTo>
                    <a:pt x="232" y="452"/>
                  </a:lnTo>
                  <a:lnTo>
                    <a:pt x="247" y="452"/>
                  </a:lnTo>
                  <a:lnTo>
                    <a:pt x="260" y="451"/>
                  </a:lnTo>
                  <a:lnTo>
                    <a:pt x="273" y="450"/>
                  </a:lnTo>
                  <a:lnTo>
                    <a:pt x="286" y="448"/>
                  </a:lnTo>
                  <a:lnTo>
                    <a:pt x="300" y="448"/>
                  </a:lnTo>
                  <a:lnTo>
                    <a:pt x="313" y="447"/>
                  </a:lnTo>
                  <a:lnTo>
                    <a:pt x="326" y="445"/>
                  </a:lnTo>
                  <a:lnTo>
                    <a:pt x="339" y="444"/>
                  </a:lnTo>
                  <a:lnTo>
                    <a:pt x="353" y="444"/>
                  </a:lnTo>
                  <a:lnTo>
                    <a:pt x="366" y="441"/>
                  </a:lnTo>
                  <a:lnTo>
                    <a:pt x="379" y="438"/>
                  </a:lnTo>
                  <a:lnTo>
                    <a:pt x="392" y="436"/>
                  </a:lnTo>
                  <a:lnTo>
                    <a:pt x="407" y="433"/>
                  </a:lnTo>
                  <a:lnTo>
                    <a:pt x="420" y="429"/>
                  </a:lnTo>
                  <a:lnTo>
                    <a:pt x="433" y="426"/>
                  </a:lnTo>
                  <a:lnTo>
                    <a:pt x="447" y="422"/>
                  </a:lnTo>
                  <a:lnTo>
                    <a:pt x="461" y="419"/>
                  </a:lnTo>
                  <a:lnTo>
                    <a:pt x="461" y="408"/>
                  </a:lnTo>
                  <a:lnTo>
                    <a:pt x="457" y="401"/>
                  </a:lnTo>
                  <a:lnTo>
                    <a:pt x="448" y="394"/>
                  </a:lnTo>
                  <a:lnTo>
                    <a:pt x="438" y="389"/>
                  </a:lnTo>
                  <a:lnTo>
                    <a:pt x="39" y="441"/>
                  </a:lnTo>
                  <a:lnTo>
                    <a:pt x="39" y="157"/>
                  </a:lnTo>
                  <a:lnTo>
                    <a:pt x="48" y="155"/>
                  </a:lnTo>
                  <a:lnTo>
                    <a:pt x="57" y="153"/>
                  </a:lnTo>
                  <a:lnTo>
                    <a:pt x="67" y="151"/>
                  </a:lnTo>
                  <a:lnTo>
                    <a:pt x="78" y="149"/>
                  </a:lnTo>
                  <a:lnTo>
                    <a:pt x="87" y="146"/>
                  </a:lnTo>
                  <a:lnTo>
                    <a:pt x="95" y="146"/>
                  </a:lnTo>
                  <a:lnTo>
                    <a:pt x="106" y="144"/>
                  </a:lnTo>
                  <a:lnTo>
                    <a:pt x="116" y="144"/>
                  </a:lnTo>
                  <a:lnTo>
                    <a:pt x="125" y="141"/>
                  </a:lnTo>
                  <a:lnTo>
                    <a:pt x="135" y="139"/>
                  </a:lnTo>
                  <a:lnTo>
                    <a:pt x="145" y="138"/>
                  </a:lnTo>
                  <a:lnTo>
                    <a:pt x="156" y="137"/>
                  </a:lnTo>
                  <a:lnTo>
                    <a:pt x="164" y="135"/>
                  </a:lnTo>
                  <a:lnTo>
                    <a:pt x="175" y="134"/>
                  </a:lnTo>
                  <a:lnTo>
                    <a:pt x="185" y="133"/>
                  </a:lnTo>
                  <a:lnTo>
                    <a:pt x="197" y="133"/>
                  </a:lnTo>
                  <a:lnTo>
                    <a:pt x="206" y="131"/>
                  </a:lnTo>
                  <a:lnTo>
                    <a:pt x="216" y="130"/>
                  </a:lnTo>
                  <a:lnTo>
                    <a:pt x="226" y="128"/>
                  </a:lnTo>
                  <a:lnTo>
                    <a:pt x="236" y="128"/>
                  </a:lnTo>
                  <a:lnTo>
                    <a:pt x="245" y="127"/>
                  </a:lnTo>
                  <a:lnTo>
                    <a:pt x="256" y="126"/>
                  </a:lnTo>
                  <a:lnTo>
                    <a:pt x="266" y="124"/>
                  </a:lnTo>
                  <a:lnTo>
                    <a:pt x="276" y="124"/>
                  </a:lnTo>
                  <a:lnTo>
                    <a:pt x="285" y="123"/>
                  </a:lnTo>
                  <a:lnTo>
                    <a:pt x="295" y="121"/>
                  </a:lnTo>
                  <a:lnTo>
                    <a:pt x="306" y="120"/>
                  </a:lnTo>
                  <a:lnTo>
                    <a:pt x="317" y="120"/>
                  </a:lnTo>
                  <a:lnTo>
                    <a:pt x="326" y="119"/>
                  </a:lnTo>
                  <a:lnTo>
                    <a:pt x="336" y="117"/>
                  </a:lnTo>
                  <a:lnTo>
                    <a:pt x="347" y="116"/>
                  </a:lnTo>
                  <a:lnTo>
                    <a:pt x="358" y="116"/>
                  </a:lnTo>
                  <a:lnTo>
                    <a:pt x="367" y="113"/>
                  </a:lnTo>
                  <a:lnTo>
                    <a:pt x="378" y="112"/>
                  </a:lnTo>
                  <a:lnTo>
                    <a:pt x="388" y="110"/>
                  </a:lnTo>
                  <a:lnTo>
                    <a:pt x="398" y="110"/>
                  </a:lnTo>
                  <a:lnTo>
                    <a:pt x="408" y="109"/>
                  </a:lnTo>
                  <a:lnTo>
                    <a:pt x="419" y="108"/>
                  </a:lnTo>
                  <a:lnTo>
                    <a:pt x="429" y="106"/>
                  </a:lnTo>
                  <a:lnTo>
                    <a:pt x="441" y="106"/>
                  </a:lnTo>
                  <a:lnTo>
                    <a:pt x="450" y="103"/>
                  </a:lnTo>
                  <a:lnTo>
                    <a:pt x="461" y="102"/>
                  </a:lnTo>
                  <a:lnTo>
                    <a:pt x="470" y="101"/>
                  </a:lnTo>
                  <a:lnTo>
                    <a:pt x="482" y="101"/>
                  </a:lnTo>
                  <a:lnTo>
                    <a:pt x="492" y="99"/>
                  </a:lnTo>
                  <a:lnTo>
                    <a:pt x="503" y="98"/>
                  </a:lnTo>
                  <a:lnTo>
                    <a:pt x="513" y="97"/>
                  </a:lnTo>
                  <a:lnTo>
                    <a:pt x="525" y="97"/>
                  </a:lnTo>
                  <a:lnTo>
                    <a:pt x="533" y="94"/>
                  </a:lnTo>
                  <a:lnTo>
                    <a:pt x="545" y="92"/>
                  </a:lnTo>
                  <a:lnTo>
                    <a:pt x="554" y="91"/>
                  </a:lnTo>
                  <a:lnTo>
                    <a:pt x="566" y="91"/>
                  </a:lnTo>
                  <a:lnTo>
                    <a:pt x="576" y="88"/>
                  </a:lnTo>
                  <a:lnTo>
                    <a:pt x="586" y="87"/>
                  </a:lnTo>
                  <a:lnTo>
                    <a:pt x="597" y="85"/>
                  </a:lnTo>
                  <a:lnTo>
                    <a:pt x="608" y="85"/>
                  </a:lnTo>
                  <a:lnTo>
                    <a:pt x="617" y="83"/>
                  </a:lnTo>
                  <a:lnTo>
                    <a:pt x="629" y="81"/>
                  </a:lnTo>
                  <a:lnTo>
                    <a:pt x="638" y="80"/>
                  </a:lnTo>
                  <a:lnTo>
                    <a:pt x="649" y="80"/>
                  </a:lnTo>
                  <a:lnTo>
                    <a:pt x="660" y="77"/>
                  </a:lnTo>
                  <a:lnTo>
                    <a:pt x="670" y="76"/>
                  </a:lnTo>
                  <a:lnTo>
                    <a:pt x="680" y="74"/>
                  </a:lnTo>
                  <a:lnTo>
                    <a:pt x="692" y="74"/>
                  </a:lnTo>
                  <a:lnTo>
                    <a:pt x="707" y="83"/>
                  </a:lnTo>
                  <a:lnTo>
                    <a:pt x="716" y="79"/>
                  </a:lnTo>
                  <a:lnTo>
                    <a:pt x="724" y="77"/>
                  </a:lnTo>
                  <a:lnTo>
                    <a:pt x="733" y="73"/>
                  </a:lnTo>
                  <a:lnTo>
                    <a:pt x="744" y="72"/>
                  </a:lnTo>
                  <a:lnTo>
                    <a:pt x="752" y="69"/>
                  </a:lnTo>
                  <a:lnTo>
                    <a:pt x="763" y="67"/>
                  </a:lnTo>
                  <a:lnTo>
                    <a:pt x="771" y="65"/>
                  </a:lnTo>
                  <a:lnTo>
                    <a:pt x="782" y="65"/>
                  </a:lnTo>
                  <a:lnTo>
                    <a:pt x="791" y="62"/>
                  </a:lnTo>
                  <a:lnTo>
                    <a:pt x="799" y="61"/>
                  </a:lnTo>
                  <a:lnTo>
                    <a:pt x="808" y="58"/>
                  </a:lnTo>
                  <a:lnTo>
                    <a:pt x="819" y="56"/>
                  </a:lnTo>
                  <a:lnTo>
                    <a:pt x="827" y="55"/>
                  </a:lnTo>
                  <a:lnTo>
                    <a:pt x="838" y="54"/>
                  </a:lnTo>
                  <a:lnTo>
                    <a:pt x="846" y="52"/>
                  </a:lnTo>
                  <a:lnTo>
                    <a:pt x="857" y="52"/>
                  </a:lnTo>
                  <a:lnTo>
                    <a:pt x="866" y="49"/>
                  </a:lnTo>
                  <a:lnTo>
                    <a:pt x="874" y="48"/>
                  </a:lnTo>
                  <a:lnTo>
                    <a:pt x="883" y="47"/>
                  </a:lnTo>
                  <a:lnTo>
                    <a:pt x="893" y="45"/>
                  </a:lnTo>
                  <a:lnTo>
                    <a:pt x="902" y="44"/>
                  </a:lnTo>
                  <a:lnTo>
                    <a:pt x="913" y="43"/>
                  </a:lnTo>
                  <a:lnTo>
                    <a:pt x="923" y="41"/>
                  </a:lnTo>
                  <a:lnTo>
                    <a:pt x="933" y="41"/>
                  </a:lnTo>
                  <a:lnTo>
                    <a:pt x="942" y="40"/>
                  </a:lnTo>
                  <a:lnTo>
                    <a:pt x="951" y="38"/>
                  </a:lnTo>
                  <a:lnTo>
                    <a:pt x="960" y="37"/>
                  </a:lnTo>
                  <a:lnTo>
                    <a:pt x="970" y="37"/>
                  </a:lnTo>
                  <a:lnTo>
                    <a:pt x="979" y="36"/>
                  </a:lnTo>
                  <a:lnTo>
                    <a:pt x="989" y="34"/>
                  </a:lnTo>
                  <a:lnTo>
                    <a:pt x="999" y="34"/>
                  </a:lnTo>
                  <a:lnTo>
                    <a:pt x="1010" y="34"/>
                  </a:lnTo>
                  <a:lnTo>
                    <a:pt x="1018" y="33"/>
                  </a:lnTo>
                  <a:lnTo>
                    <a:pt x="1027" y="31"/>
                  </a:lnTo>
                  <a:lnTo>
                    <a:pt x="1038" y="30"/>
                  </a:lnTo>
                  <a:lnTo>
                    <a:pt x="1048" y="30"/>
                  </a:lnTo>
                  <a:lnTo>
                    <a:pt x="1057" y="29"/>
                  </a:lnTo>
                  <a:lnTo>
                    <a:pt x="1065" y="29"/>
                  </a:lnTo>
                  <a:lnTo>
                    <a:pt x="1076" y="27"/>
                  </a:lnTo>
                  <a:lnTo>
                    <a:pt x="1086" y="27"/>
                  </a:lnTo>
                  <a:lnTo>
                    <a:pt x="1095" y="26"/>
                  </a:lnTo>
                  <a:lnTo>
                    <a:pt x="1105" y="25"/>
                  </a:lnTo>
                  <a:lnTo>
                    <a:pt x="1114" y="23"/>
                  </a:lnTo>
                  <a:lnTo>
                    <a:pt x="1124" y="23"/>
                  </a:lnTo>
                  <a:lnTo>
                    <a:pt x="1133" y="22"/>
                  </a:lnTo>
                  <a:lnTo>
                    <a:pt x="1143" y="22"/>
                  </a:lnTo>
                  <a:lnTo>
                    <a:pt x="1154" y="20"/>
                  </a:lnTo>
                  <a:lnTo>
                    <a:pt x="1164" y="20"/>
                  </a:lnTo>
                  <a:lnTo>
                    <a:pt x="1173" y="18"/>
                  </a:lnTo>
                  <a:lnTo>
                    <a:pt x="1182" y="18"/>
                  </a:lnTo>
                  <a:lnTo>
                    <a:pt x="1192" y="15"/>
                  </a:lnTo>
                  <a:lnTo>
                    <a:pt x="1202" y="15"/>
                  </a:lnTo>
                  <a:lnTo>
                    <a:pt x="1211" y="14"/>
                  </a:lnTo>
                  <a:lnTo>
                    <a:pt x="1220" y="12"/>
                  </a:lnTo>
                  <a:lnTo>
                    <a:pt x="1230" y="11"/>
                  </a:lnTo>
                  <a:lnTo>
                    <a:pt x="1240" y="11"/>
                  </a:lnTo>
                  <a:lnTo>
                    <a:pt x="1249" y="8"/>
                  </a:lnTo>
                  <a:lnTo>
                    <a:pt x="1259" y="7"/>
                  </a:lnTo>
                  <a:lnTo>
                    <a:pt x="1270" y="5"/>
                  </a:lnTo>
                  <a:lnTo>
                    <a:pt x="1280" y="5"/>
                  </a:lnTo>
                  <a:lnTo>
                    <a:pt x="1289" y="2"/>
                  </a:lnTo>
                  <a:lnTo>
                    <a:pt x="1299" y="1"/>
                  </a:lnTo>
                  <a:lnTo>
                    <a:pt x="1309" y="0"/>
                  </a:lnTo>
                  <a:lnTo>
                    <a:pt x="1320"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31" name="Freeform 15"/>
            <p:cNvSpPr>
              <a:spLocks/>
            </p:cNvSpPr>
            <p:nvPr/>
          </p:nvSpPr>
          <p:spPr bwMode="auto">
            <a:xfrm>
              <a:off x="1277" y="1685"/>
              <a:ext cx="214" cy="109"/>
            </a:xfrm>
            <a:custGeom>
              <a:avLst/>
              <a:gdLst/>
              <a:ahLst/>
              <a:cxnLst>
                <a:cxn ang="0">
                  <a:pos x="410" y="289"/>
                </a:cxn>
                <a:cxn ang="0">
                  <a:pos x="395" y="263"/>
                </a:cxn>
                <a:cxn ang="0">
                  <a:pos x="380" y="235"/>
                </a:cxn>
                <a:cxn ang="0">
                  <a:pos x="367" y="207"/>
                </a:cxn>
                <a:cxn ang="0">
                  <a:pos x="361" y="177"/>
                </a:cxn>
                <a:cxn ang="0">
                  <a:pos x="373" y="149"/>
                </a:cxn>
                <a:cxn ang="0">
                  <a:pos x="353" y="138"/>
                </a:cxn>
                <a:cxn ang="0">
                  <a:pos x="319" y="158"/>
                </a:cxn>
                <a:cxn ang="0">
                  <a:pos x="294" y="190"/>
                </a:cxn>
                <a:cxn ang="0">
                  <a:pos x="282" y="213"/>
                </a:cxn>
                <a:cxn ang="0">
                  <a:pos x="269" y="235"/>
                </a:cxn>
                <a:cxn ang="0">
                  <a:pos x="257" y="259"/>
                </a:cxn>
                <a:cxn ang="0">
                  <a:pos x="238" y="288"/>
                </a:cxn>
                <a:cxn ang="0">
                  <a:pos x="203" y="320"/>
                </a:cxn>
                <a:cxn ang="0">
                  <a:pos x="178" y="325"/>
                </a:cxn>
                <a:cxn ang="0">
                  <a:pos x="148" y="327"/>
                </a:cxn>
                <a:cxn ang="0">
                  <a:pos x="117" y="307"/>
                </a:cxn>
                <a:cxn ang="0">
                  <a:pos x="91" y="264"/>
                </a:cxn>
                <a:cxn ang="0">
                  <a:pos x="67" y="221"/>
                </a:cxn>
                <a:cxn ang="0">
                  <a:pos x="44" y="178"/>
                </a:cxn>
                <a:cxn ang="0">
                  <a:pos x="25" y="141"/>
                </a:cxn>
                <a:cxn ang="0">
                  <a:pos x="13" y="119"/>
                </a:cxn>
                <a:cxn ang="0">
                  <a:pos x="9" y="87"/>
                </a:cxn>
                <a:cxn ang="0">
                  <a:pos x="39" y="83"/>
                </a:cxn>
                <a:cxn ang="0">
                  <a:pos x="69" y="77"/>
                </a:cxn>
                <a:cxn ang="0">
                  <a:pos x="98" y="73"/>
                </a:cxn>
                <a:cxn ang="0">
                  <a:pos x="128" y="68"/>
                </a:cxn>
                <a:cxn ang="0">
                  <a:pos x="158" y="65"/>
                </a:cxn>
                <a:cxn ang="0">
                  <a:pos x="188" y="59"/>
                </a:cxn>
                <a:cxn ang="0">
                  <a:pos x="217" y="55"/>
                </a:cxn>
                <a:cxn ang="0">
                  <a:pos x="247" y="50"/>
                </a:cxn>
                <a:cxn ang="0">
                  <a:pos x="278" y="46"/>
                </a:cxn>
                <a:cxn ang="0">
                  <a:pos x="307" y="41"/>
                </a:cxn>
                <a:cxn ang="0">
                  <a:pos x="338" y="37"/>
                </a:cxn>
                <a:cxn ang="0">
                  <a:pos x="367" y="32"/>
                </a:cxn>
                <a:cxn ang="0">
                  <a:pos x="398" y="29"/>
                </a:cxn>
                <a:cxn ang="0">
                  <a:pos x="427" y="23"/>
                </a:cxn>
                <a:cxn ang="0">
                  <a:pos x="457" y="19"/>
                </a:cxn>
                <a:cxn ang="0">
                  <a:pos x="488" y="15"/>
                </a:cxn>
                <a:cxn ang="0">
                  <a:pos x="519" y="12"/>
                </a:cxn>
                <a:cxn ang="0">
                  <a:pos x="548" y="8"/>
                </a:cxn>
                <a:cxn ang="0">
                  <a:pos x="580" y="5"/>
                </a:cxn>
                <a:cxn ang="0">
                  <a:pos x="611" y="3"/>
                </a:cxn>
                <a:cxn ang="0">
                  <a:pos x="644" y="0"/>
                </a:cxn>
              </a:cxnLst>
              <a:rect l="0" t="0" r="r" b="b"/>
              <a:pathLst>
                <a:path w="644" h="327">
                  <a:moveTo>
                    <a:pt x="517" y="285"/>
                  </a:moveTo>
                  <a:lnTo>
                    <a:pt x="414" y="299"/>
                  </a:lnTo>
                  <a:lnTo>
                    <a:pt x="410" y="289"/>
                  </a:lnTo>
                  <a:lnTo>
                    <a:pt x="405" y="281"/>
                  </a:lnTo>
                  <a:lnTo>
                    <a:pt x="400" y="271"/>
                  </a:lnTo>
                  <a:lnTo>
                    <a:pt x="395" y="263"/>
                  </a:lnTo>
                  <a:lnTo>
                    <a:pt x="389" y="253"/>
                  </a:lnTo>
                  <a:lnTo>
                    <a:pt x="385" y="245"/>
                  </a:lnTo>
                  <a:lnTo>
                    <a:pt x="380" y="235"/>
                  </a:lnTo>
                  <a:lnTo>
                    <a:pt x="376" y="227"/>
                  </a:lnTo>
                  <a:lnTo>
                    <a:pt x="370" y="216"/>
                  </a:lnTo>
                  <a:lnTo>
                    <a:pt x="367" y="207"/>
                  </a:lnTo>
                  <a:lnTo>
                    <a:pt x="363" y="196"/>
                  </a:lnTo>
                  <a:lnTo>
                    <a:pt x="363" y="188"/>
                  </a:lnTo>
                  <a:lnTo>
                    <a:pt x="361" y="177"/>
                  </a:lnTo>
                  <a:lnTo>
                    <a:pt x="363" y="169"/>
                  </a:lnTo>
                  <a:lnTo>
                    <a:pt x="367" y="158"/>
                  </a:lnTo>
                  <a:lnTo>
                    <a:pt x="373" y="149"/>
                  </a:lnTo>
                  <a:lnTo>
                    <a:pt x="366" y="142"/>
                  </a:lnTo>
                  <a:lnTo>
                    <a:pt x="360" y="140"/>
                  </a:lnTo>
                  <a:lnTo>
                    <a:pt x="353" y="138"/>
                  </a:lnTo>
                  <a:lnTo>
                    <a:pt x="345" y="141"/>
                  </a:lnTo>
                  <a:lnTo>
                    <a:pt x="330" y="149"/>
                  </a:lnTo>
                  <a:lnTo>
                    <a:pt x="319" y="158"/>
                  </a:lnTo>
                  <a:lnTo>
                    <a:pt x="307" y="169"/>
                  </a:lnTo>
                  <a:lnTo>
                    <a:pt x="298" y="183"/>
                  </a:lnTo>
                  <a:lnTo>
                    <a:pt x="294" y="190"/>
                  </a:lnTo>
                  <a:lnTo>
                    <a:pt x="289" y="196"/>
                  </a:lnTo>
                  <a:lnTo>
                    <a:pt x="285" y="205"/>
                  </a:lnTo>
                  <a:lnTo>
                    <a:pt x="282" y="213"/>
                  </a:lnTo>
                  <a:lnTo>
                    <a:pt x="278" y="220"/>
                  </a:lnTo>
                  <a:lnTo>
                    <a:pt x="273" y="228"/>
                  </a:lnTo>
                  <a:lnTo>
                    <a:pt x="269" y="235"/>
                  </a:lnTo>
                  <a:lnTo>
                    <a:pt x="266" y="243"/>
                  </a:lnTo>
                  <a:lnTo>
                    <a:pt x="261" y="250"/>
                  </a:lnTo>
                  <a:lnTo>
                    <a:pt x="257" y="259"/>
                  </a:lnTo>
                  <a:lnTo>
                    <a:pt x="253" y="267"/>
                  </a:lnTo>
                  <a:lnTo>
                    <a:pt x="250" y="275"/>
                  </a:lnTo>
                  <a:lnTo>
                    <a:pt x="238" y="288"/>
                  </a:lnTo>
                  <a:lnTo>
                    <a:pt x="228" y="300"/>
                  </a:lnTo>
                  <a:lnTo>
                    <a:pt x="214" y="310"/>
                  </a:lnTo>
                  <a:lnTo>
                    <a:pt x="203" y="320"/>
                  </a:lnTo>
                  <a:lnTo>
                    <a:pt x="194" y="321"/>
                  </a:lnTo>
                  <a:lnTo>
                    <a:pt x="186" y="324"/>
                  </a:lnTo>
                  <a:lnTo>
                    <a:pt x="178" y="325"/>
                  </a:lnTo>
                  <a:lnTo>
                    <a:pt x="169" y="327"/>
                  </a:lnTo>
                  <a:lnTo>
                    <a:pt x="158" y="327"/>
                  </a:lnTo>
                  <a:lnTo>
                    <a:pt x="148" y="327"/>
                  </a:lnTo>
                  <a:lnTo>
                    <a:pt x="138" y="324"/>
                  </a:lnTo>
                  <a:lnTo>
                    <a:pt x="128" y="322"/>
                  </a:lnTo>
                  <a:lnTo>
                    <a:pt x="117" y="307"/>
                  </a:lnTo>
                  <a:lnTo>
                    <a:pt x="109" y="293"/>
                  </a:lnTo>
                  <a:lnTo>
                    <a:pt x="100" y="278"/>
                  </a:lnTo>
                  <a:lnTo>
                    <a:pt x="91" y="264"/>
                  </a:lnTo>
                  <a:lnTo>
                    <a:pt x="82" y="249"/>
                  </a:lnTo>
                  <a:lnTo>
                    <a:pt x="75" y="235"/>
                  </a:lnTo>
                  <a:lnTo>
                    <a:pt x="67" y="221"/>
                  </a:lnTo>
                  <a:lnTo>
                    <a:pt x="60" y="207"/>
                  </a:lnTo>
                  <a:lnTo>
                    <a:pt x="51" y="192"/>
                  </a:lnTo>
                  <a:lnTo>
                    <a:pt x="44" y="178"/>
                  </a:lnTo>
                  <a:lnTo>
                    <a:pt x="36" y="163"/>
                  </a:lnTo>
                  <a:lnTo>
                    <a:pt x="29" y="149"/>
                  </a:lnTo>
                  <a:lnTo>
                    <a:pt x="25" y="141"/>
                  </a:lnTo>
                  <a:lnTo>
                    <a:pt x="20" y="134"/>
                  </a:lnTo>
                  <a:lnTo>
                    <a:pt x="16" y="126"/>
                  </a:lnTo>
                  <a:lnTo>
                    <a:pt x="13" y="119"/>
                  </a:lnTo>
                  <a:lnTo>
                    <a:pt x="6" y="104"/>
                  </a:lnTo>
                  <a:lnTo>
                    <a:pt x="0" y="90"/>
                  </a:lnTo>
                  <a:lnTo>
                    <a:pt x="9" y="87"/>
                  </a:lnTo>
                  <a:lnTo>
                    <a:pt x="19" y="86"/>
                  </a:lnTo>
                  <a:lnTo>
                    <a:pt x="29" y="84"/>
                  </a:lnTo>
                  <a:lnTo>
                    <a:pt x="39" y="83"/>
                  </a:lnTo>
                  <a:lnTo>
                    <a:pt x="48" y="80"/>
                  </a:lnTo>
                  <a:lnTo>
                    <a:pt x="59" y="80"/>
                  </a:lnTo>
                  <a:lnTo>
                    <a:pt x="69" y="77"/>
                  </a:lnTo>
                  <a:lnTo>
                    <a:pt x="79" y="77"/>
                  </a:lnTo>
                  <a:lnTo>
                    <a:pt x="88" y="75"/>
                  </a:lnTo>
                  <a:lnTo>
                    <a:pt x="98" y="73"/>
                  </a:lnTo>
                  <a:lnTo>
                    <a:pt x="109" y="72"/>
                  </a:lnTo>
                  <a:lnTo>
                    <a:pt x="119" y="70"/>
                  </a:lnTo>
                  <a:lnTo>
                    <a:pt x="128" y="68"/>
                  </a:lnTo>
                  <a:lnTo>
                    <a:pt x="138" y="68"/>
                  </a:lnTo>
                  <a:lnTo>
                    <a:pt x="148" y="65"/>
                  </a:lnTo>
                  <a:lnTo>
                    <a:pt x="158" y="65"/>
                  </a:lnTo>
                  <a:lnTo>
                    <a:pt x="167" y="62"/>
                  </a:lnTo>
                  <a:lnTo>
                    <a:pt x="178" y="61"/>
                  </a:lnTo>
                  <a:lnTo>
                    <a:pt x="188" y="59"/>
                  </a:lnTo>
                  <a:lnTo>
                    <a:pt x="198" y="58"/>
                  </a:lnTo>
                  <a:lnTo>
                    <a:pt x="207" y="55"/>
                  </a:lnTo>
                  <a:lnTo>
                    <a:pt x="217" y="55"/>
                  </a:lnTo>
                  <a:lnTo>
                    <a:pt x="228" y="52"/>
                  </a:lnTo>
                  <a:lnTo>
                    <a:pt x="238" y="52"/>
                  </a:lnTo>
                  <a:lnTo>
                    <a:pt x="247" y="50"/>
                  </a:lnTo>
                  <a:lnTo>
                    <a:pt x="257" y="48"/>
                  </a:lnTo>
                  <a:lnTo>
                    <a:pt x="267" y="47"/>
                  </a:lnTo>
                  <a:lnTo>
                    <a:pt x="278" y="46"/>
                  </a:lnTo>
                  <a:lnTo>
                    <a:pt x="286" y="44"/>
                  </a:lnTo>
                  <a:lnTo>
                    <a:pt x="297" y="43"/>
                  </a:lnTo>
                  <a:lnTo>
                    <a:pt x="307" y="41"/>
                  </a:lnTo>
                  <a:lnTo>
                    <a:pt x="319" y="41"/>
                  </a:lnTo>
                  <a:lnTo>
                    <a:pt x="328" y="39"/>
                  </a:lnTo>
                  <a:lnTo>
                    <a:pt x="338" y="37"/>
                  </a:lnTo>
                  <a:lnTo>
                    <a:pt x="348" y="36"/>
                  </a:lnTo>
                  <a:lnTo>
                    <a:pt x="358" y="34"/>
                  </a:lnTo>
                  <a:lnTo>
                    <a:pt x="367" y="32"/>
                  </a:lnTo>
                  <a:lnTo>
                    <a:pt x="378" y="32"/>
                  </a:lnTo>
                  <a:lnTo>
                    <a:pt x="388" y="29"/>
                  </a:lnTo>
                  <a:lnTo>
                    <a:pt x="398" y="29"/>
                  </a:lnTo>
                  <a:lnTo>
                    <a:pt x="407" y="26"/>
                  </a:lnTo>
                  <a:lnTo>
                    <a:pt x="417" y="25"/>
                  </a:lnTo>
                  <a:lnTo>
                    <a:pt x="427" y="23"/>
                  </a:lnTo>
                  <a:lnTo>
                    <a:pt x="438" y="22"/>
                  </a:lnTo>
                  <a:lnTo>
                    <a:pt x="447" y="21"/>
                  </a:lnTo>
                  <a:lnTo>
                    <a:pt x="457" y="19"/>
                  </a:lnTo>
                  <a:lnTo>
                    <a:pt x="467" y="18"/>
                  </a:lnTo>
                  <a:lnTo>
                    <a:pt x="479" y="18"/>
                  </a:lnTo>
                  <a:lnTo>
                    <a:pt x="488" y="15"/>
                  </a:lnTo>
                  <a:lnTo>
                    <a:pt x="498" y="14"/>
                  </a:lnTo>
                  <a:lnTo>
                    <a:pt x="508" y="12"/>
                  </a:lnTo>
                  <a:lnTo>
                    <a:pt x="519" y="12"/>
                  </a:lnTo>
                  <a:lnTo>
                    <a:pt x="527" y="11"/>
                  </a:lnTo>
                  <a:lnTo>
                    <a:pt x="538" y="10"/>
                  </a:lnTo>
                  <a:lnTo>
                    <a:pt x="548" y="8"/>
                  </a:lnTo>
                  <a:lnTo>
                    <a:pt x="560" y="8"/>
                  </a:lnTo>
                  <a:lnTo>
                    <a:pt x="569" y="7"/>
                  </a:lnTo>
                  <a:lnTo>
                    <a:pt x="580" y="5"/>
                  </a:lnTo>
                  <a:lnTo>
                    <a:pt x="589" y="4"/>
                  </a:lnTo>
                  <a:lnTo>
                    <a:pt x="601" y="4"/>
                  </a:lnTo>
                  <a:lnTo>
                    <a:pt x="611" y="3"/>
                  </a:lnTo>
                  <a:lnTo>
                    <a:pt x="621" y="1"/>
                  </a:lnTo>
                  <a:lnTo>
                    <a:pt x="632" y="0"/>
                  </a:lnTo>
                  <a:lnTo>
                    <a:pt x="644" y="0"/>
                  </a:lnTo>
                  <a:lnTo>
                    <a:pt x="517" y="28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32" name="Freeform 16"/>
            <p:cNvSpPr>
              <a:spLocks/>
            </p:cNvSpPr>
            <p:nvPr/>
          </p:nvSpPr>
          <p:spPr bwMode="auto">
            <a:xfrm>
              <a:off x="1076" y="1697"/>
              <a:ext cx="443" cy="454"/>
            </a:xfrm>
            <a:custGeom>
              <a:avLst/>
              <a:gdLst/>
              <a:ahLst/>
              <a:cxnLst>
                <a:cxn ang="0">
                  <a:pos x="1277" y="81"/>
                </a:cxn>
                <a:cxn ang="0">
                  <a:pos x="1229" y="153"/>
                </a:cxn>
                <a:cxn ang="0">
                  <a:pos x="1189" y="255"/>
                </a:cxn>
                <a:cxn ang="0">
                  <a:pos x="1163" y="328"/>
                </a:cxn>
                <a:cxn ang="0">
                  <a:pos x="1129" y="417"/>
                </a:cxn>
                <a:cxn ang="0">
                  <a:pos x="1091" y="503"/>
                </a:cxn>
                <a:cxn ang="0">
                  <a:pos x="1022" y="489"/>
                </a:cxn>
                <a:cxn ang="0">
                  <a:pos x="982" y="435"/>
                </a:cxn>
                <a:cxn ang="0">
                  <a:pos x="948" y="380"/>
                </a:cxn>
                <a:cxn ang="0">
                  <a:pos x="925" y="323"/>
                </a:cxn>
                <a:cxn ang="0">
                  <a:pos x="732" y="492"/>
                </a:cxn>
                <a:cxn ang="0">
                  <a:pos x="660" y="400"/>
                </a:cxn>
                <a:cxn ang="0">
                  <a:pos x="620" y="328"/>
                </a:cxn>
                <a:cxn ang="0">
                  <a:pos x="565" y="240"/>
                </a:cxn>
                <a:cxn ang="0">
                  <a:pos x="525" y="200"/>
                </a:cxn>
                <a:cxn ang="0">
                  <a:pos x="482" y="265"/>
                </a:cxn>
                <a:cxn ang="0">
                  <a:pos x="447" y="362"/>
                </a:cxn>
                <a:cxn ang="0">
                  <a:pos x="412" y="458"/>
                </a:cxn>
                <a:cxn ang="0">
                  <a:pos x="378" y="559"/>
                </a:cxn>
                <a:cxn ang="0">
                  <a:pos x="344" y="659"/>
                </a:cxn>
                <a:cxn ang="0">
                  <a:pos x="309" y="759"/>
                </a:cxn>
                <a:cxn ang="0">
                  <a:pos x="272" y="858"/>
                </a:cxn>
                <a:cxn ang="0">
                  <a:pos x="237" y="959"/>
                </a:cxn>
                <a:cxn ang="0">
                  <a:pos x="199" y="1058"/>
                </a:cxn>
                <a:cxn ang="0">
                  <a:pos x="160" y="1152"/>
                </a:cxn>
                <a:cxn ang="0">
                  <a:pos x="128" y="1227"/>
                </a:cxn>
                <a:cxn ang="0">
                  <a:pos x="110" y="1310"/>
                </a:cxn>
                <a:cxn ang="0">
                  <a:pos x="37" y="1306"/>
                </a:cxn>
                <a:cxn ang="0">
                  <a:pos x="5" y="1234"/>
                </a:cxn>
                <a:cxn ang="0">
                  <a:pos x="21" y="1247"/>
                </a:cxn>
                <a:cxn ang="0">
                  <a:pos x="66" y="1288"/>
                </a:cxn>
                <a:cxn ang="0">
                  <a:pos x="97" y="1240"/>
                </a:cxn>
                <a:cxn ang="0">
                  <a:pos x="113" y="1181"/>
                </a:cxn>
                <a:cxn ang="0">
                  <a:pos x="131" y="1120"/>
                </a:cxn>
                <a:cxn ang="0">
                  <a:pos x="154" y="1062"/>
                </a:cxn>
                <a:cxn ang="0">
                  <a:pos x="200" y="964"/>
                </a:cxn>
                <a:cxn ang="0">
                  <a:pos x="234" y="854"/>
                </a:cxn>
                <a:cxn ang="0">
                  <a:pos x="271" y="748"/>
                </a:cxn>
                <a:cxn ang="0">
                  <a:pos x="307" y="640"/>
                </a:cxn>
                <a:cxn ang="0">
                  <a:pos x="347" y="535"/>
                </a:cxn>
                <a:cxn ang="0">
                  <a:pos x="385" y="425"/>
                </a:cxn>
                <a:cxn ang="0">
                  <a:pos x="423" y="319"/>
                </a:cxn>
                <a:cxn ang="0">
                  <a:pos x="465" y="212"/>
                </a:cxn>
                <a:cxn ang="0">
                  <a:pos x="507" y="107"/>
                </a:cxn>
                <a:cxn ang="0">
                  <a:pos x="557" y="74"/>
                </a:cxn>
                <a:cxn ang="0">
                  <a:pos x="603" y="165"/>
                </a:cxn>
                <a:cxn ang="0">
                  <a:pos x="660" y="252"/>
                </a:cxn>
                <a:cxn ang="0">
                  <a:pos x="701" y="317"/>
                </a:cxn>
                <a:cxn ang="0">
                  <a:pos x="732" y="378"/>
                </a:cxn>
                <a:cxn ang="0">
                  <a:pos x="745" y="427"/>
                </a:cxn>
                <a:cxn ang="0">
                  <a:pos x="964" y="244"/>
                </a:cxn>
                <a:cxn ang="0">
                  <a:pos x="1001" y="312"/>
                </a:cxn>
                <a:cxn ang="0">
                  <a:pos x="1026" y="367"/>
                </a:cxn>
                <a:cxn ang="0">
                  <a:pos x="1038" y="425"/>
                </a:cxn>
                <a:cxn ang="0">
                  <a:pos x="1076" y="440"/>
                </a:cxn>
                <a:cxn ang="0">
                  <a:pos x="1108" y="353"/>
                </a:cxn>
                <a:cxn ang="0">
                  <a:pos x="1152" y="252"/>
                </a:cxn>
                <a:cxn ang="0">
                  <a:pos x="1198" y="153"/>
                </a:cxn>
                <a:cxn ang="0">
                  <a:pos x="1248" y="56"/>
                </a:cxn>
                <a:cxn ang="0">
                  <a:pos x="1310" y="25"/>
                </a:cxn>
                <a:cxn ang="0">
                  <a:pos x="1326" y="90"/>
                </a:cxn>
              </a:cxnLst>
              <a:rect l="0" t="0" r="r" b="b"/>
              <a:pathLst>
                <a:path w="1329" h="1362">
                  <a:moveTo>
                    <a:pt x="1326" y="90"/>
                  </a:moveTo>
                  <a:lnTo>
                    <a:pt x="1317" y="89"/>
                  </a:lnTo>
                  <a:lnTo>
                    <a:pt x="1308" y="87"/>
                  </a:lnTo>
                  <a:lnTo>
                    <a:pt x="1301" y="85"/>
                  </a:lnTo>
                  <a:lnTo>
                    <a:pt x="1294" y="83"/>
                  </a:lnTo>
                  <a:lnTo>
                    <a:pt x="1285" y="81"/>
                  </a:lnTo>
                  <a:lnTo>
                    <a:pt x="1277" y="81"/>
                  </a:lnTo>
                  <a:lnTo>
                    <a:pt x="1270" y="81"/>
                  </a:lnTo>
                  <a:lnTo>
                    <a:pt x="1263" y="83"/>
                  </a:lnTo>
                  <a:lnTo>
                    <a:pt x="1254" y="96"/>
                  </a:lnTo>
                  <a:lnTo>
                    <a:pt x="1248" y="111"/>
                  </a:lnTo>
                  <a:lnTo>
                    <a:pt x="1241" y="123"/>
                  </a:lnTo>
                  <a:lnTo>
                    <a:pt x="1235" y="139"/>
                  </a:lnTo>
                  <a:lnTo>
                    <a:pt x="1229" y="153"/>
                  </a:lnTo>
                  <a:lnTo>
                    <a:pt x="1223" y="168"/>
                  </a:lnTo>
                  <a:lnTo>
                    <a:pt x="1217" y="182"/>
                  </a:lnTo>
                  <a:lnTo>
                    <a:pt x="1213" y="197"/>
                  </a:lnTo>
                  <a:lnTo>
                    <a:pt x="1205" y="211"/>
                  </a:lnTo>
                  <a:lnTo>
                    <a:pt x="1200" y="226"/>
                  </a:lnTo>
                  <a:lnTo>
                    <a:pt x="1194" y="240"/>
                  </a:lnTo>
                  <a:lnTo>
                    <a:pt x="1189" y="255"/>
                  </a:lnTo>
                  <a:lnTo>
                    <a:pt x="1183" y="269"/>
                  </a:lnTo>
                  <a:lnTo>
                    <a:pt x="1179" y="284"/>
                  </a:lnTo>
                  <a:lnTo>
                    <a:pt x="1175" y="291"/>
                  </a:lnTo>
                  <a:lnTo>
                    <a:pt x="1173" y="298"/>
                  </a:lnTo>
                  <a:lnTo>
                    <a:pt x="1170" y="306"/>
                  </a:lnTo>
                  <a:lnTo>
                    <a:pt x="1169" y="314"/>
                  </a:lnTo>
                  <a:lnTo>
                    <a:pt x="1163" y="328"/>
                  </a:lnTo>
                  <a:lnTo>
                    <a:pt x="1157" y="344"/>
                  </a:lnTo>
                  <a:lnTo>
                    <a:pt x="1151" y="357"/>
                  </a:lnTo>
                  <a:lnTo>
                    <a:pt x="1147" y="373"/>
                  </a:lnTo>
                  <a:lnTo>
                    <a:pt x="1141" y="386"/>
                  </a:lnTo>
                  <a:lnTo>
                    <a:pt x="1135" y="402"/>
                  </a:lnTo>
                  <a:lnTo>
                    <a:pt x="1132" y="409"/>
                  </a:lnTo>
                  <a:lnTo>
                    <a:pt x="1129" y="417"/>
                  </a:lnTo>
                  <a:lnTo>
                    <a:pt x="1126" y="424"/>
                  </a:lnTo>
                  <a:lnTo>
                    <a:pt x="1125" y="432"/>
                  </a:lnTo>
                  <a:lnTo>
                    <a:pt x="1117" y="446"/>
                  </a:lnTo>
                  <a:lnTo>
                    <a:pt x="1111" y="460"/>
                  </a:lnTo>
                  <a:lnTo>
                    <a:pt x="1104" y="474"/>
                  </a:lnTo>
                  <a:lnTo>
                    <a:pt x="1098" y="489"/>
                  </a:lnTo>
                  <a:lnTo>
                    <a:pt x="1091" y="503"/>
                  </a:lnTo>
                  <a:lnTo>
                    <a:pt x="1085" y="518"/>
                  </a:lnTo>
                  <a:lnTo>
                    <a:pt x="1078" y="532"/>
                  </a:lnTo>
                  <a:lnTo>
                    <a:pt x="1072" y="547"/>
                  </a:lnTo>
                  <a:lnTo>
                    <a:pt x="1058" y="532"/>
                  </a:lnTo>
                  <a:lnTo>
                    <a:pt x="1047" y="518"/>
                  </a:lnTo>
                  <a:lnTo>
                    <a:pt x="1033" y="503"/>
                  </a:lnTo>
                  <a:lnTo>
                    <a:pt x="1022" y="489"/>
                  </a:lnTo>
                  <a:lnTo>
                    <a:pt x="1014" y="481"/>
                  </a:lnTo>
                  <a:lnTo>
                    <a:pt x="1010" y="472"/>
                  </a:lnTo>
                  <a:lnTo>
                    <a:pt x="1003" y="465"/>
                  </a:lnTo>
                  <a:lnTo>
                    <a:pt x="998" y="458"/>
                  </a:lnTo>
                  <a:lnTo>
                    <a:pt x="992" y="450"/>
                  </a:lnTo>
                  <a:lnTo>
                    <a:pt x="986" y="442"/>
                  </a:lnTo>
                  <a:lnTo>
                    <a:pt x="982" y="435"/>
                  </a:lnTo>
                  <a:lnTo>
                    <a:pt x="978" y="428"/>
                  </a:lnTo>
                  <a:lnTo>
                    <a:pt x="972" y="420"/>
                  </a:lnTo>
                  <a:lnTo>
                    <a:pt x="966" y="411"/>
                  </a:lnTo>
                  <a:lnTo>
                    <a:pt x="961" y="403"/>
                  </a:lnTo>
                  <a:lnTo>
                    <a:pt x="957" y="396"/>
                  </a:lnTo>
                  <a:lnTo>
                    <a:pt x="953" y="388"/>
                  </a:lnTo>
                  <a:lnTo>
                    <a:pt x="948" y="380"/>
                  </a:lnTo>
                  <a:lnTo>
                    <a:pt x="944" y="371"/>
                  </a:lnTo>
                  <a:lnTo>
                    <a:pt x="941" y="364"/>
                  </a:lnTo>
                  <a:lnTo>
                    <a:pt x="936" y="356"/>
                  </a:lnTo>
                  <a:lnTo>
                    <a:pt x="933" y="348"/>
                  </a:lnTo>
                  <a:lnTo>
                    <a:pt x="931" y="339"/>
                  </a:lnTo>
                  <a:lnTo>
                    <a:pt x="929" y="331"/>
                  </a:lnTo>
                  <a:lnTo>
                    <a:pt x="925" y="323"/>
                  </a:lnTo>
                  <a:lnTo>
                    <a:pt x="923" y="314"/>
                  </a:lnTo>
                  <a:lnTo>
                    <a:pt x="922" y="306"/>
                  </a:lnTo>
                  <a:lnTo>
                    <a:pt x="922" y="299"/>
                  </a:lnTo>
                  <a:lnTo>
                    <a:pt x="889" y="314"/>
                  </a:lnTo>
                  <a:lnTo>
                    <a:pt x="754" y="517"/>
                  </a:lnTo>
                  <a:lnTo>
                    <a:pt x="742" y="504"/>
                  </a:lnTo>
                  <a:lnTo>
                    <a:pt x="732" y="492"/>
                  </a:lnTo>
                  <a:lnTo>
                    <a:pt x="720" y="479"/>
                  </a:lnTo>
                  <a:lnTo>
                    <a:pt x="710" y="468"/>
                  </a:lnTo>
                  <a:lnTo>
                    <a:pt x="698" y="454"/>
                  </a:lnTo>
                  <a:lnTo>
                    <a:pt x="689" y="442"/>
                  </a:lnTo>
                  <a:lnTo>
                    <a:pt x="679" y="428"/>
                  </a:lnTo>
                  <a:lnTo>
                    <a:pt x="670" y="415"/>
                  </a:lnTo>
                  <a:lnTo>
                    <a:pt x="660" y="400"/>
                  </a:lnTo>
                  <a:lnTo>
                    <a:pt x="651" y="386"/>
                  </a:lnTo>
                  <a:lnTo>
                    <a:pt x="642" y="373"/>
                  </a:lnTo>
                  <a:lnTo>
                    <a:pt x="635" y="359"/>
                  </a:lnTo>
                  <a:lnTo>
                    <a:pt x="631" y="350"/>
                  </a:lnTo>
                  <a:lnTo>
                    <a:pt x="626" y="344"/>
                  </a:lnTo>
                  <a:lnTo>
                    <a:pt x="623" y="335"/>
                  </a:lnTo>
                  <a:lnTo>
                    <a:pt x="620" y="328"/>
                  </a:lnTo>
                  <a:lnTo>
                    <a:pt x="616" y="313"/>
                  </a:lnTo>
                  <a:lnTo>
                    <a:pt x="612" y="299"/>
                  </a:lnTo>
                  <a:lnTo>
                    <a:pt x="603" y="287"/>
                  </a:lnTo>
                  <a:lnTo>
                    <a:pt x="594" y="276"/>
                  </a:lnTo>
                  <a:lnTo>
                    <a:pt x="584" y="265"/>
                  </a:lnTo>
                  <a:lnTo>
                    <a:pt x="575" y="254"/>
                  </a:lnTo>
                  <a:lnTo>
                    <a:pt x="565" y="240"/>
                  </a:lnTo>
                  <a:lnTo>
                    <a:pt x="559" y="227"/>
                  </a:lnTo>
                  <a:lnTo>
                    <a:pt x="554" y="215"/>
                  </a:lnTo>
                  <a:lnTo>
                    <a:pt x="556" y="202"/>
                  </a:lnTo>
                  <a:lnTo>
                    <a:pt x="547" y="193"/>
                  </a:lnTo>
                  <a:lnTo>
                    <a:pt x="538" y="191"/>
                  </a:lnTo>
                  <a:lnTo>
                    <a:pt x="531" y="193"/>
                  </a:lnTo>
                  <a:lnTo>
                    <a:pt x="525" y="200"/>
                  </a:lnTo>
                  <a:lnTo>
                    <a:pt x="518" y="205"/>
                  </a:lnTo>
                  <a:lnTo>
                    <a:pt x="512" y="213"/>
                  </a:lnTo>
                  <a:lnTo>
                    <a:pt x="504" y="219"/>
                  </a:lnTo>
                  <a:lnTo>
                    <a:pt x="500" y="224"/>
                  </a:lnTo>
                  <a:lnTo>
                    <a:pt x="494" y="237"/>
                  </a:lnTo>
                  <a:lnTo>
                    <a:pt x="488" y="251"/>
                  </a:lnTo>
                  <a:lnTo>
                    <a:pt x="482" y="265"/>
                  </a:lnTo>
                  <a:lnTo>
                    <a:pt x="478" y="278"/>
                  </a:lnTo>
                  <a:lnTo>
                    <a:pt x="472" y="291"/>
                  </a:lnTo>
                  <a:lnTo>
                    <a:pt x="468" y="305"/>
                  </a:lnTo>
                  <a:lnTo>
                    <a:pt x="462" y="319"/>
                  </a:lnTo>
                  <a:lnTo>
                    <a:pt x="457" y="334"/>
                  </a:lnTo>
                  <a:lnTo>
                    <a:pt x="451" y="346"/>
                  </a:lnTo>
                  <a:lnTo>
                    <a:pt x="447" y="362"/>
                  </a:lnTo>
                  <a:lnTo>
                    <a:pt x="441" y="374"/>
                  </a:lnTo>
                  <a:lnTo>
                    <a:pt x="437" y="389"/>
                  </a:lnTo>
                  <a:lnTo>
                    <a:pt x="431" y="403"/>
                  </a:lnTo>
                  <a:lnTo>
                    <a:pt x="426" y="417"/>
                  </a:lnTo>
                  <a:lnTo>
                    <a:pt x="422" y="431"/>
                  </a:lnTo>
                  <a:lnTo>
                    <a:pt x="418" y="446"/>
                  </a:lnTo>
                  <a:lnTo>
                    <a:pt x="412" y="458"/>
                  </a:lnTo>
                  <a:lnTo>
                    <a:pt x="407" y="474"/>
                  </a:lnTo>
                  <a:lnTo>
                    <a:pt x="401" y="487"/>
                  </a:lnTo>
                  <a:lnTo>
                    <a:pt x="397" y="503"/>
                  </a:lnTo>
                  <a:lnTo>
                    <a:pt x="391" y="515"/>
                  </a:lnTo>
                  <a:lnTo>
                    <a:pt x="387" y="530"/>
                  </a:lnTo>
                  <a:lnTo>
                    <a:pt x="382" y="544"/>
                  </a:lnTo>
                  <a:lnTo>
                    <a:pt x="378" y="559"/>
                  </a:lnTo>
                  <a:lnTo>
                    <a:pt x="372" y="573"/>
                  </a:lnTo>
                  <a:lnTo>
                    <a:pt x="368" y="587"/>
                  </a:lnTo>
                  <a:lnTo>
                    <a:pt x="363" y="601"/>
                  </a:lnTo>
                  <a:lnTo>
                    <a:pt x="359" y="616"/>
                  </a:lnTo>
                  <a:lnTo>
                    <a:pt x="353" y="630"/>
                  </a:lnTo>
                  <a:lnTo>
                    <a:pt x="348" y="645"/>
                  </a:lnTo>
                  <a:lnTo>
                    <a:pt x="344" y="659"/>
                  </a:lnTo>
                  <a:lnTo>
                    <a:pt x="340" y="674"/>
                  </a:lnTo>
                  <a:lnTo>
                    <a:pt x="334" y="687"/>
                  </a:lnTo>
                  <a:lnTo>
                    <a:pt x="329" y="702"/>
                  </a:lnTo>
                  <a:lnTo>
                    <a:pt x="323" y="716"/>
                  </a:lnTo>
                  <a:lnTo>
                    <a:pt x="319" y="731"/>
                  </a:lnTo>
                  <a:lnTo>
                    <a:pt x="313" y="744"/>
                  </a:lnTo>
                  <a:lnTo>
                    <a:pt x="309" y="759"/>
                  </a:lnTo>
                  <a:lnTo>
                    <a:pt x="303" y="773"/>
                  </a:lnTo>
                  <a:lnTo>
                    <a:pt x="298" y="788"/>
                  </a:lnTo>
                  <a:lnTo>
                    <a:pt x="293" y="802"/>
                  </a:lnTo>
                  <a:lnTo>
                    <a:pt x="288" y="816"/>
                  </a:lnTo>
                  <a:lnTo>
                    <a:pt x="282" y="829"/>
                  </a:lnTo>
                  <a:lnTo>
                    <a:pt x="278" y="845"/>
                  </a:lnTo>
                  <a:lnTo>
                    <a:pt x="272" y="858"/>
                  </a:lnTo>
                  <a:lnTo>
                    <a:pt x="268" y="874"/>
                  </a:lnTo>
                  <a:lnTo>
                    <a:pt x="263" y="888"/>
                  </a:lnTo>
                  <a:lnTo>
                    <a:pt x="259" y="903"/>
                  </a:lnTo>
                  <a:lnTo>
                    <a:pt x="253" y="915"/>
                  </a:lnTo>
                  <a:lnTo>
                    <a:pt x="247" y="930"/>
                  </a:lnTo>
                  <a:lnTo>
                    <a:pt x="241" y="944"/>
                  </a:lnTo>
                  <a:lnTo>
                    <a:pt x="237" y="959"/>
                  </a:lnTo>
                  <a:lnTo>
                    <a:pt x="231" y="972"/>
                  </a:lnTo>
                  <a:lnTo>
                    <a:pt x="226" y="987"/>
                  </a:lnTo>
                  <a:lnTo>
                    <a:pt x="221" y="1001"/>
                  </a:lnTo>
                  <a:lnTo>
                    <a:pt x="216" y="1016"/>
                  </a:lnTo>
                  <a:lnTo>
                    <a:pt x="210" y="1030"/>
                  </a:lnTo>
                  <a:lnTo>
                    <a:pt x="204" y="1044"/>
                  </a:lnTo>
                  <a:lnTo>
                    <a:pt x="199" y="1058"/>
                  </a:lnTo>
                  <a:lnTo>
                    <a:pt x="194" y="1073"/>
                  </a:lnTo>
                  <a:lnTo>
                    <a:pt x="188" y="1087"/>
                  </a:lnTo>
                  <a:lnTo>
                    <a:pt x="184" y="1102"/>
                  </a:lnTo>
                  <a:lnTo>
                    <a:pt x="178" y="1116"/>
                  </a:lnTo>
                  <a:lnTo>
                    <a:pt x="174" y="1131"/>
                  </a:lnTo>
                  <a:lnTo>
                    <a:pt x="166" y="1141"/>
                  </a:lnTo>
                  <a:lnTo>
                    <a:pt x="160" y="1152"/>
                  </a:lnTo>
                  <a:lnTo>
                    <a:pt x="154" y="1162"/>
                  </a:lnTo>
                  <a:lnTo>
                    <a:pt x="150" y="1174"/>
                  </a:lnTo>
                  <a:lnTo>
                    <a:pt x="146" y="1184"/>
                  </a:lnTo>
                  <a:lnTo>
                    <a:pt x="141" y="1195"/>
                  </a:lnTo>
                  <a:lnTo>
                    <a:pt x="137" y="1204"/>
                  </a:lnTo>
                  <a:lnTo>
                    <a:pt x="132" y="1217"/>
                  </a:lnTo>
                  <a:lnTo>
                    <a:pt x="128" y="1227"/>
                  </a:lnTo>
                  <a:lnTo>
                    <a:pt x="124" y="1238"/>
                  </a:lnTo>
                  <a:lnTo>
                    <a:pt x="121" y="1249"/>
                  </a:lnTo>
                  <a:lnTo>
                    <a:pt x="119" y="1261"/>
                  </a:lnTo>
                  <a:lnTo>
                    <a:pt x="115" y="1272"/>
                  </a:lnTo>
                  <a:lnTo>
                    <a:pt x="113" y="1285"/>
                  </a:lnTo>
                  <a:lnTo>
                    <a:pt x="110" y="1297"/>
                  </a:lnTo>
                  <a:lnTo>
                    <a:pt x="110" y="1310"/>
                  </a:lnTo>
                  <a:lnTo>
                    <a:pt x="79" y="1362"/>
                  </a:lnTo>
                  <a:lnTo>
                    <a:pt x="71" y="1353"/>
                  </a:lnTo>
                  <a:lnTo>
                    <a:pt x="63" y="1344"/>
                  </a:lnTo>
                  <a:lnTo>
                    <a:pt x="56" y="1335"/>
                  </a:lnTo>
                  <a:lnTo>
                    <a:pt x="50" y="1326"/>
                  </a:lnTo>
                  <a:lnTo>
                    <a:pt x="43" y="1315"/>
                  </a:lnTo>
                  <a:lnTo>
                    <a:pt x="37" y="1306"/>
                  </a:lnTo>
                  <a:lnTo>
                    <a:pt x="31" y="1296"/>
                  </a:lnTo>
                  <a:lnTo>
                    <a:pt x="27" y="1286"/>
                  </a:lnTo>
                  <a:lnTo>
                    <a:pt x="21" y="1275"/>
                  </a:lnTo>
                  <a:lnTo>
                    <a:pt x="16" y="1265"/>
                  </a:lnTo>
                  <a:lnTo>
                    <a:pt x="12" y="1254"/>
                  </a:lnTo>
                  <a:lnTo>
                    <a:pt x="9" y="1245"/>
                  </a:lnTo>
                  <a:lnTo>
                    <a:pt x="5" y="1234"/>
                  </a:lnTo>
                  <a:lnTo>
                    <a:pt x="3" y="1224"/>
                  </a:lnTo>
                  <a:lnTo>
                    <a:pt x="0" y="1214"/>
                  </a:lnTo>
                  <a:lnTo>
                    <a:pt x="0" y="1206"/>
                  </a:lnTo>
                  <a:lnTo>
                    <a:pt x="9" y="1217"/>
                  </a:lnTo>
                  <a:lnTo>
                    <a:pt x="15" y="1232"/>
                  </a:lnTo>
                  <a:lnTo>
                    <a:pt x="16" y="1239"/>
                  </a:lnTo>
                  <a:lnTo>
                    <a:pt x="21" y="1247"/>
                  </a:lnTo>
                  <a:lnTo>
                    <a:pt x="22" y="1254"/>
                  </a:lnTo>
                  <a:lnTo>
                    <a:pt x="27" y="1263"/>
                  </a:lnTo>
                  <a:lnTo>
                    <a:pt x="32" y="1275"/>
                  </a:lnTo>
                  <a:lnTo>
                    <a:pt x="43" y="1285"/>
                  </a:lnTo>
                  <a:lnTo>
                    <a:pt x="49" y="1286"/>
                  </a:lnTo>
                  <a:lnTo>
                    <a:pt x="57" y="1288"/>
                  </a:lnTo>
                  <a:lnTo>
                    <a:pt x="66" y="1288"/>
                  </a:lnTo>
                  <a:lnTo>
                    <a:pt x="79" y="1288"/>
                  </a:lnTo>
                  <a:lnTo>
                    <a:pt x="81" y="1279"/>
                  </a:lnTo>
                  <a:lnTo>
                    <a:pt x="85" y="1272"/>
                  </a:lnTo>
                  <a:lnTo>
                    <a:pt x="87" y="1264"/>
                  </a:lnTo>
                  <a:lnTo>
                    <a:pt x="91" y="1257"/>
                  </a:lnTo>
                  <a:lnTo>
                    <a:pt x="93" y="1249"/>
                  </a:lnTo>
                  <a:lnTo>
                    <a:pt x="97" y="1240"/>
                  </a:lnTo>
                  <a:lnTo>
                    <a:pt x="99" y="1232"/>
                  </a:lnTo>
                  <a:lnTo>
                    <a:pt x="103" y="1225"/>
                  </a:lnTo>
                  <a:lnTo>
                    <a:pt x="104" y="1216"/>
                  </a:lnTo>
                  <a:lnTo>
                    <a:pt x="107" y="1207"/>
                  </a:lnTo>
                  <a:lnTo>
                    <a:pt x="109" y="1199"/>
                  </a:lnTo>
                  <a:lnTo>
                    <a:pt x="112" y="1191"/>
                  </a:lnTo>
                  <a:lnTo>
                    <a:pt x="113" y="1181"/>
                  </a:lnTo>
                  <a:lnTo>
                    <a:pt x="116" y="1173"/>
                  </a:lnTo>
                  <a:lnTo>
                    <a:pt x="118" y="1164"/>
                  </a:lnTo>
                  <a:lnTo>
                    <a:pt x="122" y="1156"/>
                  </a:lnTo>
                  <a:lnTo>
                    <a:pt x="124" y="1146"/>
                  </a:lnTo>
                  <a:lnTo>
                    <a:pt x="127" y="1138"/>
                  </a:lnTo>
                  <a:lnTo>
                    <a:pt x="128" y="1128"/>
                  </a:lnTo>
                  <a:lnTo>
                    <a:pt x="131" y="1120"/>
                  </a:lnTo>
                  <a:lnTo>
                    <a:pt x="132" y="1112"/>
                  </a:lnTo>
                  <a:lnTo>
                    <a:pt x="135" y="1103"/>
                  </a:lnTo>
                  <a:lnTo>
                    <a:pt x="140" y="1095"/>
                  </a:lnTo>
                  <a:lnTo>
                    <a:pt x="144" y="1087"/>
                  </a:lnTo>
                  <a:lnTo>
                    <a:pt x="147" y="1079"/>
                  </a:lnTo>
                  <a:lnTo>
                    <a:pt x="150" y="1070"/>
                  </a:lnTo>
                  <a:lnTo>
                    <a:pt x="154" y="1062"/>
                  </a:lnTo>
                  <a:lnTo>
                    <a:pt x="160" y="1054"/>
                  </a:lnTo>
                  <a:lnTo>
                    <a:pt x="169" y="1038"/>
                  </a:lnTo>
                  <a:lnTo>
                    <a:pt x="182" y="1026"/>
                  </a:lnTo>
                  <a:lnTo>
                    <a:pt x="187" y="1009"/>
                  </a:lnTo>
                  <a:lnTo>
                    <a:pt x="191" y="994"/>
                  </a:lnTo>
                  <a:lnTo>
                    <a:pt x="196" y="979"/>
                  </a:lnTo>
                  <a:lnTo>
                    <a:pt x="200" y="964"/>
                  </a:lnTo>
                  <a:lnTo>
                    <a:pt x="204" y="947"/>
                  </a:lnTo>
                  <a:lnTo>
                    <a:pt x="210" y="932"/>
                  </a:lnTo>
                  <a:lnTo>
                    <a:pt x="215" y="917"/>
                  </a:lnTo>
                  <a:lnTo>
                    <a:pt x="221" y="901"/>
                  </a:lnTo>
                  <a:lnTo>
                    <a:pt x="225" y="885"/>
                  </a:lnTo>
                  <a:lnTo>
                    <a:pt x="229" y="870"/>
                  </a:lnTo>
                  <a:lnTo>
                    <a:pt x="234" y="854"/>
                  </a:lnTo>
                  <a:lnTo>
                    <a:pt x="240" y="840"/>
                  </a:lnTo>
                  <a:lnTo>
                    <a:pt x="244" y="824"/>
                  </a:lnTo>
                  <a:lnTo>
                    <a:pt x="250" y="809"/>
                  </a:lnTo>
                  <a:lnTo>
                    <a:pt x="256" y="793"/>
                  </a:lnTo>
                  <a:lnTo>
                    <a:pt x="262" y="780"/>
                  </a:lnTo>
                  <a:lnTo>
                    <a:pt x="266" y="763"/>
                  </a:lnTo>
                  <a:lnTo>
                    <a:pt x="271" y="748"/>
                  </a:lnTo>
                  <a:lnTo>
                    <a:pt x="275" y="732"/>
                  </a:lnTo>
                  <a:lnTo>
                    <a:pt x="281" y="717"/>
                  </a:lnTo>
                  <a:lnTo>
                    <a:pt x="285" y="701"/>
                  </a:lnTo>
                  <a:lnTo>
                    <a:pt x="291" y="687"/>
                  </a:lnTo>
                  <a:lnTo>
                    <a:pt x="297" y="670"/>
                  </a:lnTo>
                  <a:lnTo>
                    <a:pt x="303" y="656"/>
                  </a:lnTo>
                  <a:lnTo>
                    <a:pt x="307" y="640"/>
                  </a:lnTo>
                  <a:lnTo>
                    <a:pt x="313" y="625"/>
                  </a:lnTo>
                  <a:lnTo>
                    <a:pt x="319" y="609"/>
                  </a:lnTo>
                  <a:lnTo>
                    <a:pt x="325" y="595"/>
                  </a:lnTo>
                  <a:lnTo>
                    <a:pt x="329" y="579"/>
                  </a:lnTo>
                  <a:lnTo>
                    <a:pt x="335" y="564"/>
                  </a:lnTo>
                  <a:lnTo>
                    <a:pt x="341" y="548"/>
                  </a:lnTo>
                  <a:lnTo>
                    <a:pt x="347" y="535"/>
                  </a:lnTo>
                  <a:lnTo>
                    <a:pt x="351" y="518"/>
                  </a:lnTo>
                  <a:lnTo>
                    <a:pt x="357" y="503"/>
                  </a:lnTo>
                  <a:lnTo>
                    <a:pt x="363" y="487"/>
                  </a:lnTo>
                  <a:lnTo>
                    <a:pt x="369" y="472"/>
                  </a:lnTo>
                  <a:lnTo>
                    <a:pt x="373" y="456"/>
                  </a:lnTo>
                  <a:lnTo>
                    <a:pt x="379" y="442"/>
                  </a:lnTo>
                  <a:lnTo>
                    <a:pt x="385" y="425"/>
                  </a:lnTo>
                  <a:lnTo>
                    <a:pt x="391" y="411"/>
                  </a:lnTo>
                  <a:lnTo>
                    <a:pt x="396" y="395"/>
                  </a:lnTo>
                  <a:lnTo>
                    <a:pt x="401" y="380"/>
                  </a:lnTo>
                  <a:lnTo>
                    <a:pt x="407" y="364"/>
                  </a:lnTo>
                  <a:lnTo>
                    <a:pt x="413" y="350"/>
                  </a:lnTo>
                  <a:lnTo>
                    <a:pt x="418" y="334"/>
                  </a:lnTo>
                  <a:lnTo>
                    <a:pt x="423" y="319"/>
                  </a:lnTo>
                  <a:lnTo>
                    <a:pt x="429" y="303"/>
                  </a:lnTo>
                  <a:lnTo>
                    <a:pt x="437" y="290"/>
                  </a:lnTo>
                  <a:lnTo>
                    <a:pt x="441" y="273"/>
                  </a:lnTo>
                  <a:lnTo>
                    <a:pt x="447" y="258"/>
                  </a:lnTo>
                  <a:lnTo>
                    <a:pt x="453" y="242"/>
                  </a:lnTo>
                  <a:lnTo>
                    <a:pt x="459" y="229"/>
                  </a:lnTo>
                  <a:lnTo>
                    <a:pt x="465" y="212"/>
                  </a:lnTo>
                  <a:lnTo>
                    <a:pt x="470" y="197"/>
                  </a:lnTo>
                  <a:lnTo>
                    <a:pt x="476" y="182"/>
                  </a:lnTo>
                  <a:lnTo>
                    <a:pt x="484" y="168"/>
                  </a:lnTo>
                  <a:lnTo>
                    <a:pt x="488" y="151"/>
                  </a:lnTo>
                  <a:lnTo>
                    <a:pt x="495" y="136"/>
                  </a:lnTo>
                  <a:lnTo>
                    <a:pt x="500" y="121"/>
                  </a:lnTo>
                  <a:lnTo>
                    <a:pt x="507" y="107"/>
                  </a:lnTo>
                  <a:lnTo>
                    <a:pt x="513" y="90"/>
                  </a:lnTo>
                  <a:lnTo>
                    <a:pt x="519" y="75"/>
                  </a:lnTo>
                  <a:lnTo>
                    <a:pt x="525" y="60"/>
                  </a:lnTo>
                  <a:lnTo>
                    <a:pt x="532" y="46"/>
                  </a:lnTo>
                  <a:lnTo>
                    <a:pt x="541" y="54"/>
                  </a:lnTo>
                  <a:lnTo>
                    <a:pt x="550" y="64"/>
                  </a:lnTo>
                  <a:lnTo>
                    <a:pt x="557" y="74"/>
                  </a:lnTo>
                  <a:lnTo>
                    <a:pt x="566" y="86"/>
                  </a:lnTo>
                  <a:lnTo>
                    <a:pt x="572" y="99"/>
                  </a:lnTo>
                  <a:lnTo>
                    <a:pt x="578" y="111"/>
                  </a:lnTo>
                  <a:lnTo>
                    <a:pt x="584" y="125"/>
                  </a:lnTo>
                  <a:lnTo>
                    <a:pt x="591" y="139"/>
                  </a:lnTo>
                  <a:lnTo>
                    <a:pt x="595" y="151"/>
                  </a:lnTo>
                  <a:lnTo>
                    <a:pt x="603" y="165"/>
                  </a:lnTo>
                  <a:lnTo>
                    <a:pt x="609" y="179"/>
                  </a:lnTo>
                  <a:lnTo>
                    <a:pt x="616" y="193"/>
                  </a:lnTo>
                  <a:lnTo>
                    <a:pt x="623" y="205"/>
                  </a:lnTo>
                  <a:lnTo>
                    <a:pt x="631" y="218"/>
                  </a:lnTo>
                  <a:lnTo>
                    <a:pt x="639" y="229"/>
                  </a:lnTo>
                  <a:lnTo>
                    <a:pt x="651" y="240"/>
                  </a:lnTo>
                  <a:lnTo>
                    <a:pt x="660" y="252"/>
                  </a:lnTo>
                  <a:lnTo>
                    <a:pt x="670" y="267"/>
                  </a:lnTo>
                  <a:lnTo>
                    <a:pt x="675" y="276"/>
                  </a:lnTo>
                  <a:lnTo>
                    <a:pt x="681" y="284"/>
                  </a:lnTo>
                  <a:lnTo>
                    <a:pt x="687" y="292"/>
                  </a:lnTo>
                  <a:lnTo>
                    <a:pt x="692" y="301"/>
                  </a:lnTo>
                  <a:lnTo>
                    <a:pt x="697" y="309"/>
                  </a:lnTo>
                  <a:lnTo>
                    <a:pt x="701" y="317"/>
                  </a:lnTo>
                  <a:lnTo>
                    <a:pt x="706" y="326"/>
                  </a:lnTo>
                  <a:lnTo>
                    <a:pt x="710" y="335"/>
                  </a:lnTo>
                  <a:lnTo>
                    <a:pt x="713" y="344"/>
                  </a:lnTo>
                  <a:lnTo>
                    <a:pt x="716" y="353"/>
                  </a:lnTo>
                  <a:lnTo>
                    <a:pt x="719" y="363"/>
                  </a:lnTo>
                  <a:lnTo>
                    <a:pt x="722" y="374"/>
                  </a:lnTo>
                  <a:lnTo>
                    <a:pt x="732" y="378"/>
                  </a:lnTo>
                  <a:lnTo>
                    <a:pt x="737" y="386"/>
                  </a:lnTo>
                  <a:lnTo>
                    <a:pt x="737" y="395"/>
                  </a:lnTo>
                  <a:lnTo>
                    <a:pt x="737" y="406"/>
                  </a:lnTo>
                  <a:lnTo>
                    <a:pt x="735" y="414"/>
                  </a:lnTo>
                  <a:lnTo>
                    <a:pt x="738" y="422"/>
                  </a:lnTo>
                  <a:lnTo>
                    <a:pt x="739" y="424"/>
                  </a:lnTo>
                  <a:lnTo>
                    <a:pt x="745" y="427"/>
                  </a:lnTo>
                  <a:lnTo>
                    <a:pt x="753" y="427"/>
                  </a:lnTo>
                  <a:lnTo>
                    <a:pt x="763" y="427"/>
                  </a:lnTo>
                  <a:lnTo>
                    <a:pt x="929" y="187"/>
                  </a:lnTo>
                  <a:lnTo>
                    <a:pt x="938" y="200"/>
                  </a:lnTo>
                  <a:lnTo>
                    <a:pt x="947" y="215"/>
                  </a:lnTo>
                  <a:lnTo>
                    <a:pt x="956" y="229"/>
                  </a:lnTo>
                  <a:lnTo>
                    <a:pt x="964" y="244"/>
                  </a:lnTo>
                  <a:lnTo>
                    <a:pt x="972" y="258"/>
                  </a:lnTo>
                  <a:lnTo>
                    <a:pt x="981" y="273"/>
                  </a:lnTo>
                  <a:lnTo>
                    <a:pt x="985" y="280"/>
                  </a:lnTo>
                  <a:lnTo>
                    <a:pt x="989" y="288"/>
                  </a:lnTo>
                  <a:lnTo>
                    <a:pt x="994" y="296"/>
                  </a:lnTo>
                  <a:lnTo>
                    <a:pt x="998" y="305"/>
                  </a:lnTo>
                  <a:lnTo>
                    <a:pt x="1001" y="312"/>
                  </a:lnTo>
                  <a:lnTo>
                    <a:pt x="1005" y="320"/>
                  </a:lnTo>
                  <a:lnTo>
                    <a:pt x="1008" y="327"/>
                  </a:lnTo>
                  <a:lnTo>
                    <a:pt x="1013" y="335"/>
                  </a:lnTo>
                  <a:lnTo>
                    <a:pt x="1016" y="342"/>
                  </a:lnTo>
                  <a:lnTo>
                    <a:pt x="1019" y="350"/>
                  </a:lnTo>
                  <a:lnTo>
                    <a:pt x="1022" y="359"/>
                  </a:lnTo>
                  <a:lnTo>
                    <a:pt x="1026" y="367"/>
                  </a:lnTo>
                  <a:lnTo>
                    <a:pt x="1028" y="375"/>
                  </a:lnTo>
                  <a:lnTo>
                    <a:pt x="1030" y="384"/>
                  </a:lnTo>
                  <a:lnTo>
                    <a:pt x="1032" y="392"/>
                  </a:lnTo>
                  <a:lnTo>
                    <a:pt x="1035" y="400"/>
                  </a:lnTo>
                  <a:lnTo>
                    <a:pt x="1035" y="409"/>
                  </a:lnTo>
                  <a:lnTo>
                    <a:pt x="1038" y="417"/>
                  </a:lnTo>
                  <a:lnTo>
                    <a:pt x="1038" y="425"/>
                  </a:lnTo>
                  <a:lnTo>
                    <a:pt x="1041" y="435"/>
                  </a:lnTo>
                  <a:lnTo>
                    <a:pt x="1045" y="440"/>
                  </a:lnTo>
                  <a:lnTo>
                    <a:pt x="1053" y="450"/>
                  </a:lnTo>
                  <a:lnTo>
                    <a:pt x="1061" y="456"/>
                  </a:lnTo>
                  <a:lnTo>
                    <a:pt x="1072" y="457"/>
                  </a:lnTo>
                  <a:lnTo>
                    <a:pt x="1073" y="449"/>
                  </a:lnTo>
                  <a:lnTo>
                    <a:pt x="1076" y="440"/>
                  </a:lnTo>
                  <a:lnTo>
                    <a:pt x="1078" y="433"/>
                  </a:lnTo>
                  <a:lnTo>
                    <a:pt x="1080" y="427"/>
                  </a:lnTo>
                  <a:lnTo>
                    <a:pt x="1086" y="411"/>
                  </a:lnTo>
                  <a:lnTo>
                    <a:pt x="1092" y="398"/>
                  </a:lnTo>
                  <a:lnTo>
                    <a:pt x="1097" y="382"/>
                  </a:lnTo>
                  <a:lnTo>
                    <a:pt x="1103" y="368"/>
                  </a:lnTo>
                  <a:lnTo>
                    <a:pt x="1108" y="353"/>
                  </a:lnTo>
                  <a:lnTo>
                    <a:pt x="1116" y="339"/>
                  </a:lnTo>
                  <a:lnTo>
                    <a:pt x="1120" y="324"/>
                  </a:lnTo>
                  <a:lnTo>
                    <a:pt x="1126" y="310"/>
                  </a:lnTo>
                  <a:lnTo>
                    <a:pt x="1132" y="295"/>
                  </a:lnTo>
                  <a:lnTo>
                    <a:pt x="1139" y="281"/>
                  </a:lnTo>
                  <a:lnTo>
                    <a:pt x="1145" y="266"/>
                  </a:lnTo>
                  <a:lnTo>
                    <a:pt x="1152" y="252"/>
                  </a:lnTo>
                  <a:lnTo>
                    <a:pt x="1158" y="237"/>
                  </a:lnTo>
                  <a:lnTo>
                    <a:pt x="1166" y="224"/>
                  </a:lnTo>
                  <a:lnTo>
                    <a:pt x="1172" y="209"/>
                  </a:lnTo>
                  <a:lnTo>
                    <a:pt x="1179" y="195"/>
                  </a:lnTo>
                  <a:lnTo>
                    <a:pt x="1185" y="182"/>
                  </a:lnTo>
                  <a:lnTo>
                    <a:pt x="1192" y="168"/>
                  </a:lnTo>
                  <a:lnTo>
                    <a:pt x="1198" y="153"/>
                  </a:lnTo>
                  <a:lnTo>
                    <a:pt x="1205" y="140"/>
                  </a:lnTo>
                  <a:lnTo>
                    <a:pt x="1211" y="125"/>
                  </a:lnTo>
                  <a:lnTo>
                    <a:pt x="1220" y="112"/>
                  </a:lnTo>
                  <a:lnTo>
                    <a:pt x="1226" y="97"/>
                  </a:lnTo>
                  <a:lnTo>
                    <a:pt x="1233" y="83"/>
                  </a:lnTo>
                  <a:lnTo>
                    <a:pt x="1241" y="69"/>
                  </a:lnTo>
                  <a:lnTo>
                    <a:pt x="1248" y="56"/>
                  </a:lnTo>
                  <a:lnTo>
                    <a:pt x="1255" y="40"/>
                  </a:lnTo>
                  <a:lnTo>
                    <a:pt x="1263" y="28"/>
                  </a:lnTo>
                  <a:lnTo>
                    <a:pt x="1270" y="13"/>
                  </a:lnTo>
                  <a:lnTo>
                    <a:pt x="1279" y="0"/>
                  </a:lnTo>
                  <a:lnTo>
                    <a:pt x="1289" y="9"/>
                  </a:lnTo>
                  <a:lnTo>
                    <a:pt x="1301" y="17"/>
                  </a:lnTo>
                  <a:lnTo>
                    <a:pt x="1310" y="25"/>
                  </a:lnTo>
                  <a:lnTo>
                    <a:pt x="1320" y="36"/>
                  </a:lnTo>
                  <a:lnTo>
                    <a:pt x="1324" y="46"/>
                  </a:lnTo>
                  <a:lnTo>
                    <a:pt x="1329" y="60"/>
                  </a:lnTo>
                  <a:lnTo>
                    <a:pt x="1329" y="65"/>
                  </a:lnTo>
                  <a:lnTo>
                    <a:pt x="1329" y="74"/>
                  </a:lnTo>
                  <a:lnTo>
                    <a:pt x="1327" y="82"/>
                  </a:lnTo>
                  <a:lnTo>
                    <a:pt x="1326" y="90"/>
                  </a:lnTo>
                  <a:close/>
                </a:path>
              </a:pathLst>
            </a:custGeom>
            <a:solidFill>
              <a:srgbClr val="E50065"/>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33" name="Freeform 17"/>
            <p:cNvSpPr>
              <a:spLocks/>
            </p:cNvSpPr>
            <p:nvPr/>
          </p:nvSpPr>
          <p:spPr bwMode="auto">
            <a:xfrm>
              <a:off x="1248" y="1792"/>
              <a:ext cx="18" cy="16"/>
            </a:xfrm>
            <a:custGeom>
              <a:avLst/>
              <a:gdLst/>
              <a:ahLst/>
              <a:cxnLst>
                <a:cxn ang="0">
                  <a:pos x="56" y="38"/>
                </a:cxn>
                <a:cxn ang="0">
                  <a:pos x="43" y="42"/>
                </a:cxn>
                <a:cxn ang="0">
                  <a:pos x="29" y="46"/>
                </a:cxn>
                <a:cxn ang="0">
                  <a:pos x="22" y="46"/>
                </a:cxn>
                <a:cxn ang="0">
                  <a:pos x="15" y="46"/>
                </a:cxn>
                <a:cxn ang="0">
                  <a:pos x="7" y="45"/>
                </a:cxn>
                <a:cxn ang="0">
                  <a:pos x="0" y="45"/>
                </a:cxn>
                <a:cxn ang="0">
                  <a:pos x="16" y="0"/>
                </a:cxn>
                <a:cxn ang="0">
                  <a:pos x="56" y="38"/>
                </a:cxn>
              </a:cxnLst>
              <a:rect l="0" t="0" r="r" b="b"/>
              <a:pathLst>
                <a:path w="56" h="46">
                  <a:moveTo>
                    <a:pt x="56" y="38"/>
                  </a:moveTo>
                  <a:lnTo>
                    <a:pt x="43" y="42"/>
                  </a:lnTo>
                  <a:lnTo>
                    <a:pt x="29" y="46"/>
                  </a:lnTo>
                  <a:lnTo>
                    <a:pt x="22" y="46"/>
                  </a:lnTo>
                  <a:lnTo>
                    <a:pt x="15" y="46"/>
                  </a:lnTo>
                  <a:lnTo>
                    <a:pt x="7" y="45"/>
                  </a:lnTo>
                  <a:lnTo>
                    <a:pt x="0" y="45"/>
                  </a:lnTo>
                  <a:lnTo>
                    <a:pt x="16" y="0"/>
                  </a:lnTo>
                  <a:lnTo>
                    <a:pt x="5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34" name="Freeform 18"/>
            <p:cNvSpPr>
              <a:spLocks/>
            </p:cNvSpPr>
            <p:nvPr/>
          </p:nvSpPr>
          <p:spPr bwMode="auto">
            <a:xfrm>
              <a:off x="1425" y="1792"/>
              <a:ext cx="19" cy="23"/>
            </a:xfrm>
            <a:custGeom>
              <a:avLst/>
              <a:gdLst/>
              <a:ahLst/>
              <a:cxnLst>
                <a:cxn ang="0">
                  <a:pos x="24" y="67"/>
                </a:cxn>
                <a:cxn ang="0">
                  <a:pos x="0" y="23"/>
                </a:cxn>
                <a:cxn ang="0">
                  <a:pos x="3" y="14"/>
                </a:cxn>
                <a:cxn ang="0">
                  <a:pos x="9" y="10"/>
                </a:cxn>
                <a:cxn ang="0">
                  <a:pos x="13" y="6"/>
                </a:cxn>
                <a:cxn ang="0">
                  <a:pos x="22" y="5"/>
                </a:cxn>
                <a:cxn ang="0">
                  <a:pos x="30" y="3"/>
                </a:cxn>
                <a:cxn ang="0">
                  <a:pos x="38" y="2"/>
                </a:cxn>
                <a:cxn ang="0">
                  <a:pos x="47" y="0"/>
                </a:cxn>
                <a:cxn ang="0">
                  <a:pos x="56" y="0"/>
                </a:cxn>
                <a:cxn ang="0">
                  <a:pos x="24" y="67"/>
                </a:cxn>
              </a:cxnLst>
              <a:rect l="0" t="0" r="r" b="b"/>
              <a:pathLst>
                <a:path w="56" h="67">
                  <a:moveTo>
                    <a:pt x="24" y="67"/>
                  </a:moveTo>
                  <a:lnTo>
                    <a:pt x="0" y="23"/>
                  </a:lnTo>
                  <a:lnTo>
                    <a:pt x="3" y="14"/>
                  </a:lnTo>
                  <a:lnTo>
                    <a:pt x="9" y="10"/>
                  </a:lnTo>
                  <a:lnTo>
                    <a:pt x="13" y="6"/>
                  </a:lnTo>
                  <a:lnTo>
                    <a:pt x="22" y="5"/>
                  </a:lnTo>
                  <a:lnTo>
                    <a:pt x="30" y="3"/>
                  </a:lnTo>
                  <a:lnTo>
                    <a:pt x="38" y="2"/>
                  </a:lnTo>
                  <a:lnTo>
                    <a:pt x="47" y="0"/>
                  </a:lnTo>
                  <a:lnTo>
                    <a:pt x="56" y="0"/>
                  </a:lnTo>
                  <a:lnTo>
                    <a:pt x="24" y="6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35" name="Freeform 19"/>
            <p:cNvSpPr>
              <a:spLocks/>
            </p:cNvSpPr>
            <p:nvPr/>
          </p:nvSpPr>
          <p:spPr bwMode="auto">
            <a:xfrm>
              <a:off x="1327" y="1802"/>
              <a:ext cx="13" cy="13"/>
            </a:xfrm>
            <a:custGeom>
              <a:avLst/>
              <a:gdLst/>
              <a:ahLst/>
              <a:cxnLst>
                <a:cxn ang="0">
                  <a:pos x="16" y="38"/>
                </a:cxn>
                <a:cxn ang="0">
                  <a:pos x="0" y="9"/>
                </a:cxn>
                <a:cxn ang="0">
                  <a:pos x="7" y="6"/>
                </a:cxn>
                <a:cxn ang="0">
                  <a:pos x="16" y="5"/>
                </a:cxn>
                <a:cxn ang="0">
                  <a:pos x="27" y="0"/>
                </a:cxn>
                <a:cxn ang="0">
                  <a:pos x="40" y="0"/>
                </a:cxn>
                <a:cxn ang="0">
                  <a:pos x="16" y="38"/>
                </a:cxn>
              </a:cxnLst>
              <a:rect l="0" t="0" r="r" b="b"/>
              <a:pathLst>
                <a:path w="40" h="38">
                  <a:moveTo>
                    <a:pt x="16" y="38"/>
                  </a:moveTo>
                  <a:lnTo>
                    <a:pt x="0" y="9"/>
                  </a:lnTo>
                  <a:lnTo>
                    <a:pt x="7" y="6"/>
                  </a:lnTo>
                  <a:lnTo>
                    <a:pt x="16" y="5"/>
                  </a:lnTo>
                  <a:lnTo>
                    <a:pt x="27" y="0"/>
                  </a:lnTo>
                  <a:lnTo>
                    <a:pt x="40" y="0"/>
                  </a:lnTo>
                  <a:lnTo>
                    <a:pt x="16" y="3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36" name="Freeform 20"/>
            <p:cNvSpPr>
              <a:spLocks/>
            </p:cNvSpPr>
            <p:nvPr/>
          </p:nvSpPr>
          <p:spPr bwMode="auto">
            <a:xfrm>
              <a:off x="1203" y="1819"/>
              <a:ext cx="217" cy="100"/>
            </a:xfrm>
            <a:custGeom>
              <a:avLst/>
              <a:gdLst/>
              <a:ahLst/>
              <a:cxnLst>
                <a:cxn ang="0">
                  <a:pos x="213" y="16"/>
                </a:cxn>
                <a:cxn ang="0">
                  <a:pos x="229" y="42"/>
                </a:cxn>
                <a:cxn ang="0">
                  <a:pos x="245" y="67"/>
                </a:cxn>
                <a:cxn ang="0">
                  <a:pos x="263" y="92"/>
                </a:cxn>
                <a:cxn ang="0">
                  <a:pos x="279" y="115"/>
                </a:cxn>
                <a:cxn ang="0">
                  <a:pos x="294" y="140"/>
                </a:cxn>
                <a:cxn ang="0">
                  <a:pos x="307" y="165"/>
                </a:cxn>
                <a:cxn ang="0">
                  <a:pos x="320" y="190"/>
                </a:cxn>
                <a:cxn ang="0">
                  <a:pos x="335" y="212"/>
                </a:cxn>
                <a:cxn ang="0">
                  <a:pos x="350" y="223"/>
                </a:cxn>
                <a:cxn ang="0">
                  <a:pos x="364" y="223"/>
                </a:cxn>
                <a:cxn ang="0">
                  <a:pos x="516" y="18"/>
                </a:cxn>
                <a:cxn ang="0">
                  <a:pos x="0" y="302"/>
                </a:cxn>
                <a:cxn ang="0">
                  <a:pos x="4" y="283"/>
                </a:cxn>
                <a:cxn ang="0">
                  <a:pos x="12" y="265"/>
                </a:cxn>
                <a:cxn ang="0">
                  <a:pos x="17" y="247"/>
                </a:cxn>
                <a:cxn ang="0">
                  <a:pos x="25" y="229"/>
                </a:cxn>
                <a:cxn ang="0">
                  <a:pos x="32" y="209"/>
                </a:cxn>
                <a:cxn ang="0">
                  <a:pos x="39" y="191"/>
                </a:cxn>
                <a:cxn ang="0">
                  <a:pos x="47" y="173"/>
                </a:cxn>
                <a:cxn ang="0">
                  <a:pos x="56" y="155"/>
                </a:cxn>
                <a:cxn ang="0">
                  <a:pos x="63" y="136"/>
                </a:cxn>
                <a:cxn ang="0">
                  <a:pos x="70" y="118"/>
                </a:cxn>
                <a:cxn ang="0">
                  <a:pos x="78" y="100"/>
                </a:cxn>
                <a:cxn ang="0">
                  <a:pos x="87" y="82"/>
                </a:cxn>
                <a:cxn ang="0">
                  <a:pos x="94" y="63"/>
                </a:cxn>
                <a:cxn ang="0">
                  <a:pos x="103" y="46"/>
                </a:cxn>
                <a:cxn ang="0">
                  <a:pos x="110" y="27"/>
                </a:cxn>
                <a:cxn ang="0">
                  <a:pos x="119" y="10"/>
                </a:cxn>
                <a:cxn ang="0">
                  <a:pos x="141" y="7"/>
                </a:cxn>
                <a:cxn ang="0">
                  <a:pos x="163" y="3"/>
                </a:cxn>
                <a:cxn ang="0">
                  <a:pos x="184" y="0"/>
                </a:cxn>
                <a:cxn ang="0">
                  <a:pos x="207" y="3"/>
                </a:cxn>
              </a:cxnLst>
              <a:rect l="0" t="0" r="r" b="b"/>
              <a:pathLst>
                <a:path w="651" h="302">
                  <a:moveTo>
                    <a:pt x="207" y="3"/>
                  </a:moveTo>
                  <a:lnTo>
                    <a:pt x="213" y="16"/>
                  </a:lnTo>
                  <a:lnTo>
                    <a:pt x="220" y="29"/>
                  </a:lnTo>
                  <a:lnTo>
                    <a:pt x="229" y="42"/>
                  </a:lnTo>
                  <a:lnTo>
                    <a:pt x="238" y="56"/>
                  </a:lnTo>
                  <a:lnTo>
                    <a:pt x="245" y="67"/>
                  </a:lnTo>
                  <a:lnTo>
                    <a:pt x="254" y="79"/>
                  </a:lnTo>
                  <a:lnTo>
                    <a:pt x="263" y="92"/>
                  </a:lnTo>
                  <a:lnTo>
                    <a:pt x="272" y="104"/>
                  </a:lnTo>
                  <a:lnTo>
                    <a:pt x="279" y="115"/>
                  </a:lnTo>
                  <a:lnTo>
                    <a:pt x="286" y="128"/>
                  </a:lnTo>
                  <a:lnTo>
                    <a:pt x="294" y="140"/>
                  </a:lnTo>
                  <a:lnTo>
                    <a:pt x="301" y="153"/>
                  </a:lnTo>
                  <a:lnTo>
                    <a:pt x="307" y="165"/>
                  </a:lnTo>
                  <a:lnTo>
                    <a:pt x="314" y="177"/>
                  </a:lnTo>
                  <a:lnTo>
                    <a:pt x="320" y="190"/>
                  </a:lnTo>
                  <a:lnTo>
                    <a:pt x="326" y="205"/>
                  </a:lnTo>
                  <a:lnTo>
                    <a:pt x="335" y="212"/>
                  </a:lnTo>
                  <a:lnTo>
                    <a:pt x="345" y="220"/>
                  </a:lnTo>
                  <a:lnTo>
                    <a:pt x="350" y="223"/>
                  </a:lnTo>
                  <a:lnTo>
                    <a:pt x="357" y="225"/>
                  </a:lnTo>
                  <a:lnTo>
                    <a:pt x="364" y="223"/>
                  </a:lnTo>
                  <a:lnTo>
                    <a:pt x="373" y="220"/>
                  </a:lnTo>
                  <a:lnTo>
                    <a:pt x="516" y="18"/>
                  </a:lnTo>
                  <a:lnTo>
                    <a:pt x="651" y="212"/>
                  </a:lnTo>
                  <a:lnTo>
                    <a:pt x="0" y="302"/>
                  </a:lnTo>
                  <a:lnTo>
                    <a:pt x="1" y="292"/>
                  </a:lnTo>
                  <a:lnTo>
                    <a:pt x="4" y="283"/>
                  </a:lnTo>
                  <a:lnTo>
                    <a:pt x="7" y="273"/>
                  </a:lnTo>
                  <a:lnTo>
                    <a:pt x="12" y="265"/>
                  </a:lnTo>
                  <a:lnTo>
                    <a:pt x="15" y="255"/>
                  </a:lnTo>
                  <a:lnTo>
                    <a:pt x="17" y="247"/>
                  </a:lnTo>
                  <a:lnTo>
                    <a:pt x="20" y="237"/>
                  </a:lnTo>
                  <a:lnTo>
                    <a:pt x="25" y="229"/>
                  </a:lnTo>
                  <a:lnTo>
                    <a:pt x="28" y="219"/>
                  </a:lnTo>
                  <a:lnTo>
                    <a:pt x="32" y="209"/>
                  </a:lnTo>
                  <a:lnTo>
                    <a:pt x="35" y="200"/>
                  </a:lnTo>
                  <a:lnTo>
                    <a:pt x="39" y="191"/>
                  </a:lnTo>
                  <a:lnTo>
                    <a:pt x="42" y="182"/>
                  </a:lnTo>
                  <a:lnTo>
                    <a:pt x="47" y="173"/>
                  </a:lnTo>
                  <a:lnTo>
                    <a:pt x="51" y="164"/>
                  </a:lnTo>
                  <a:lnTo>
                    <a:pt x="56" y="155"/>
                  </a:lnTo>
                  <a:lnTo>
                    <a:pt x="59" y="146"/>
                  </a:lnTo>
                  <a:lnTo>
                    <a:pt x="63" y="136"/>
                  </a:lnTo>
                  <a:lnTo>
                    <a:pt x="66" y="126"/>
                  </a:lnTo>
                  <a:lnTo>
                    <a:pt x="70" y="118"/>
                  </a:lnTo>
                  <a:lnTo>
                    <a:pt x="73" y="108"/>
                  </a:lnTo>
                  <a:lnTo>
                    <a:pt x="78" y="100"/>
                  </a:lnTo>
                  <a:lnTo>
                    <a:pt x="82" y="90"/>
                  </a:lnTo>
                  <a:lnTo>
                    <a:pt x="87" y="82"/>
                  </a:lnTo>
                  <a:lnTo>
                    <a:pt x="89" y="72"/>
                  </a:lnTo>
                  <a:lnTo>
                    <a:pt x="94" y="63"/>
                  </a:lnTo>
                  <a:lnTo>
                    <a:pt x="98" y="54"/>
                  </a:lnTo>
                  <a:lnTo>
                    <a:pt x="103" y="46"/>
                  </a:lnTo>
                  <a:lnTo>
                    <a:pt x="106" y="36"/>
                  </a:lnTo>
                  <a:lnTo>
                    <a:pt x="110" y="27"/>
                  </a:lnTo>
                  <a:lnTo>
                    <a:pt x="114" y="18"/>
                  </a:lnTo>
                  <a:lnTo>
                    <a:pt x="119" y="10"/>
                  </a:lnTo>
                  <a:lnTo>
                    <a:pt x="129" y="9"/>
                  </a:lnTo>
                  <a:lnTo>
                    <a:pt x="141" y="7"/>
                  </a:lnTo>
                  <a:lnTo>
                    <a:pt x="151" y="4"/>
                  </a:lnTo>
                  <a:lnTo>
                    <a:pt x="163" y="3"/>
                  </a:lnTo>
                  <a:lnTo>
                    <a:pt x="172" y="0"/>
                  </a:lnTo>
                  <a:lnTo>
                    <a:pt x="184" y="0"/>
                  </a:lnTo>
                  <a:lnTo>
                    <a:pt x="194" y="0"/>
                  </a:lnTo>
                  <a:lnTo>
                    <a:pt x="207"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37" name="Freeform 21"/>
            <p:cNvSpPr>
              <a:spLocks/>
            </p:cNvSpPr>
            <p:nvPr/>
          </p:nvSpPr>
          <p:spPr bwMode="auto">
            <a:xfrm>
              <a:off x="1060" y="1827"/>
              <a:ext cx="132" cy="113"/>
            </a:xfrm>
            <a:custGeom>
              <a:avLst/>
              <a:gdLst/>
              <a:ahLst/>
              <a:cxnLst>
                <a:cxn ang="0">
                  <a:pos x="392" y="9"/>
                </a:cxn>
                <a:cxn ang="0">
                  <a:pos x="386" y="26"/>
                </a:cxn>
                <a:cxn ang="0">
                  <a:pos x="379" y="44"/>
                </a:cxn>
                <a:cxn ang="0">
                  <a:pos x="373" y="62"/>
                </a:cxn>
                <a:cxn ang="0">
                  <a:pos x="367" y="80"/>
                </a:cxn>
                <a:cxn ang="0">
                  <a:pos x="361" y="98"/>
                </a:cxn>
                <a:cxn ang="0">
                  <a:pos x="357" y="116"/>
                </a:cxn>
                <a:cxn ang="0">
                  <a:pos x="351" y="136"/>
                </a:cxn>
                <a:cxn ang="0">
                  <a:pos x="345" y="154"/>
                </a:cxn>
                <a:cxn ang="0">
                  <a:pos x="339" y="172"/>
                </a:cxn>
                <a:cxn ang="0">
                  <a:pos x="332" y="190"/>
                </a:cxn>
                <a:cxn ang="0">
                  <a:pos x="326" y="209"/>
                </a:cxn>
                <a:cxn ang="0">
                  <a:pos x="320" y="227"/>
                </a:cxn>
                <a:cxn ang="0">
                  <a:pos x="314" y="245"/>
                </a:cxn>
                <a:cxn ang="0">
                  <a:pos x="310" y="263"/>
                </a:cxn>
                <a:cxn ang="0">
                  <a:pos x="304" y="283"/>
                </a:cxn>
                <a:cxn ang="0">
                  <a:pos x="291" y="292"/>
                </a:cxn>
                <a:cxn ang="0">
                  <a:pos x="270" y="292"/>
                </a:cxn>
                <a:cxn ang="0">
                  <a:pos x="251" y="292"/>
                </a:cxn>
                <a:cxn ang="0">
                  <a:pos x="230" y="295"/>
                </a:cxn>
                <a:cxn ang="0">
                  <a:pos x="211" y="298"/>
                </a:cxn>
                <a:cxn ang="0">
                  <a:pos x="192" y="301"/>
                </a:cxn>
                <a:cxn ang="0">
                  <a:pos x="173" y="305"/>
                </a:cxn>
                <a:cxn ang="0">
                  <a:pos x="155" y="309"/>
                </a:cxn>
                <a:cxn ang="0">
                  <a:pos x="136" y="312"/>
                </a:cxn>
                <a:cxn ang="0">
                  <a:pos x="119" y="316"/>
                </a:cxn>
                <a:cxn ang="0">
                  <a:pos x="100" y="320"/>
                </a:cxn>
                <a:cxn ang="0">
                  <a:pos x="82" y="324"/>
                </a:cxn>
                <a:cxn ang="0">
                  <a:pos x="63" y="327"/>
                </a:cxn>
                <a:cxn ang="0">
                  <a:pos x="45" y="330"/>
                </a:cxn>
                <a:cxn ang="0">
                  <a:pos x="26" y="332"/>
                </a:cxn>
                <a:cxn ang="0">
                  <a:pos x="8" y="335"/>
                </a:cxn>
                <a:cxn ang="0">
                  <a:pos x="4" y="324"/>
                </a:cxn>
                <a:cxn ang="0">
                  <a:pos x="11" y="299"/>
                </a:cxn>
                <a:cxn ang="0">
                  <a:pos x="14" y="274"/>
                </a:cxn>
                <a:cxn ang="0">
                  <a:pos x="16" y="249"/>
                </a:cxn>
                <a:cxn ang="0">
                  <a:pos x="17" y="224"/>
                </a:cxn>
                <a:cxn ang="0">
                  <a:pos x="17" y="200"/>
                </a:cxn>
                <a:cxn ang="0">
                  <a:pos x="25" y="175"/>
                </a:cxn>
                <a:cxn ang="0">
                  <a:pos x="38" y="152"/>
                </a:cxn>
                <a:cxn ang="0">
                  <a:pos x="47" y="136"/>
                </a:cxn>
                <a:cxn ang="0">
                  <a:pos x="44" y="122"/>
                </a:cxn>
                <a:cxn ang="0">
                  <a:pos x="48" y="46"/>
                </a:cxn>
                <a:cxn ang="0">
                  <a:pos x="70" y="42"/>
                </a:cxn>
                <a:cxn ang="0">
                  <a:pos x="92" y="39"/>
                </a:cxn>
                <a:cxn ang="0">
                  <a:pos x="114" y="36"/>
                </a:cxn>
                <a:cxn ang="0">
                  <a:pos x="138" y="36"/>
                </a:cxn>
                <a:cxn ang="0">
                  <a:pos x="160" y="35"/>
                </a:cxn>
                <a:cxn ang="0">
                  <a:pos x="182" y="35"/>
                </a:cxn>
                <a:cxn ang="0">
                  <a:pos x="204" y="33"/>
                </a:cxn>
                <a:cxn ang="0">
                  <a:pos x="227" y="33"/>
                </a:cxn>
                <a:cxn ang="0">
                  <a:pos x="248" y="32"/>
                </a:cxn>
                <a:cxn ang="0">
                  <a:pos x="270" y="31"/>
                </a:cxn>
                <a:cxn ang="0">
                  <a:pos x="292" y="28"/>
                </a:cxn>
                <a:cxn ang="0">
                  <a:pos x="314" y="25"/>
                </a:cxn>
                <a:cxn ang="0">
                  <a:pos x="335" y="20"/>
                </a:cxn>
                <a:cxn ang="0">
                  <a:pos x="355" y="15"/>
                </a:cxn>
                <a:cxn ang="0">
                  <a:pos x="376" y="7"/>
                </a:cxn>
                <a:cxn ang="0">
                  <a:pos x="396" y="0"/>
                </a:cxn>
              </a:cxnLst>
              <a:rect l="0" t="0" r="r" b="b"/>
              <a:pathLst>
                <a:path w="396" h="338">
                  <a:moveTo>
                    <a:pt x="396" y="0"/>
                  </a:moveTo>
                  <a:lnTo>
                    <a:pt x="392" y="9"/>
                  </a:lnTo>
                  <a:lnTo>
                    <a:pt x="389" y="17"/>
                  </a:lnTo>
                  <a:lnTo>
                    <a:pt x="386" y="26"/>
                  </a:lnTo>
                  <a:lnTo>
                    <a:pt x="383" y="36"/>
                  </a:lnTo>
                  <a:lnTo>
                    <a:pt x="379" y="44"/>
                  </a:lnTo>
                  <a:lnTo>
                    <a:pt x="377" y="53"/>
                  </a:lnTo>
                  <a:lnTo>
                    <a:pt x="373" y="62"/>
                  </a:lnTo>
                  <a:lnTo>
                    <a:pt x="371" y="72"/>
                  </a:lnTo>
                  <a:lnTo>
                    <a:pt x="367" y="80"/>
                  </a:lnTo>
                  <a:lnTo>
                    <a:pt x="366" y="90"/>
                  </a:lnTo>
                  <a:lnTo>
                    <a:pt x="361" y="98"/>
                  </a:lnTo>
                  <a:lnTo>
                    <a:pt x="360" y="108"/>
                  </a:lnTo>
                  <a:lnTo>
                    <a:pt x="357" y="116"/>
                  </a:lnTo>
                  <a:lnTo>
                    <a:pt x="354" y="126"/>
                  </a:lnTo>
                  <a:lnTo>
                    <a:pt x="351" y="136"/>
                  </a:lnTo>
                  <a:lnTo>
                    <a:pt x="349" y="146"/>
                  </a:lnTo>
                  <a:lnTo>
                    <a:pt x="345" y="154"/>
                  </a:lnTo>
                  <a:lnTo>
                    <a:pt x="342" y="164"/>
                  </a:lnTo>
                  <a:lnTo>
                    <a:pt x="339" y="172"/>
                  </a:lnTo>
                  <a:lnTo>
                    <a:pt x="336" y="182"/>
                  </a:lnTo>
                  <a:lnTo>
                    <a:pt x="332" y="190"/>
                  </a:lnTo>
                  <a:lnTo>
                    <a:pt x="330" y="200"/>
                  </a:lnTo>
                  <a:lnTo>
                    <a:pt x="326" y="209"/>
                  </a:lnTo>
                  <a:lnTo>
                    <a:pt x="324" y="219"/>
                  </a:lnTo>
                  <a:lnTo>
                    <a:pt x="320" y="227"/>
                  </a:lnTo>
                  <a:lnTo>
                    <a:pt x="319" y="237"/>
                  </a:lnTo>
                  <a:lnTo>
                    <a:pt x="314" y="245"/>
                  </a:lnTo>
                  <a:lnTo>
                    <a:pt x="313" y="255"/>
                  </a:lnTo>
                  <a:lnTo>
                    <a:pt x="310" y="263"/>
                  </a:lnTo>
                  <a:lnTo>
                    <a:pt x="307" y="273"/>
                  </a:lnTo>
                  <a:lnTo>
                    <a:pt x="304" y="283"/>
                  </a:lnTo>
                  <a:lnTo>
                    <a:pt x="302" y="292"/>
                  </a:lnTo>
                  <a:lnTo>
                    <a:pt x="291" y="292"/>
                  </a:lnTo>
                  <a:lnTo>
                    <a:pt x="280" y="292"/>
                  </a:lnTo>
                  <a:lnTo>
                    <a:pt x="270" y="292"/>
                  </a:lnTo>
                  <a:lnTo>
                    <a:pt x="261" y="292"/>
                  </a:lnTo>
                  <a:lnTo>
                    <a:pt x="251" y="292"/>
                  </a:lnTo>
                  <a:lnTo>
                    <a:pt x="241" y="294"/>
                  </a:lnTo>
                  <a:lnTo>
                    <a:pt x="230" y="295"/>
                  </a:lnTo>
                  <a:lnTo>
                    <a:pt x="222" y="298"/>
                  </a:lnTo>
                  <a:lnTo>
                    <a:pt x="211" y="298"/>
                  </a:lnTo>
                  <a:lnTo>
                    <a:pt x="202" y="299"/>
                  </a:lnTo>
                  <a:lnTo>
                    <a:pt x="192" y="301"/>
                  </a:lnTo>
                  <a:lnTo>
                    <a:pt x="183" y="303"/>
                  </a:lnTo>
                  <a:lnTo>
                    <a:pt x="173" y="305"/>
                  </a:lnTo>
                  <a:lnTo>
                    <a:pt x="164" y="307"/>
                  </a:lnTo>
                  <a:lnTo>
                    <a:pt x="155" y="309"/>
                  </a:lnTo>
                  <a:lnTo>
                    <a:pt x="147" y="312"/>
                  </a:lnTo>
                  <a:lnTo>
                    <a:pt x="136" y="312"/>
                  </a:lnTo>
                  <a:lnTo>
                    <a:pt x="127" y="314"/>
                  </a:lnTo>
                  <a:lnTo>
                    <a:pt x="119" y="316"/>
                  </a:lnTo>
                  <a:lnTo>
                    <a:pt x="110" y="319"/>
                  </a:lnTo>
                  <a:lnTo>
                    <a:pt x="100" y="320"/>
                  </a:lnTo>
                  <a:lnTo>
                    <a:pt x="91" y="323"/>
                  </a:lnTo>
                  <a:lnTo>
                    <a:pt x="82" y="324"/>
                  </a:lnTo>
                  <a:lnTo>
                    <a:pt x="73" y="327"/>
                  </a:lnTo>
                  <a:lnTo>
                    <a:pt x="63" y="327"/>
                  </a:lnTo>
                  <a:lnTo>
                    <a:pt x="54" y="330"/>
                  </a:lnTo>
                  <a:lnTo>
                    <a:pt x="45" y="330"/>
                  </a:lnTo>
                  <a:lnTo>
                    <a:pt x="36" y="332"/>
                  </a:lnTo>
                  <a:lnTo>
                    <a:pt x="26" y="332"/>
                  </a:lnTo>
                  <a:lnTo>
                    <a:pt x="17" y="335"/>
                  </a:lnTo>
                  <a:lnTo>
                    <a:pt x="8" y="335"/>
                  </a:lnTo>
                  <a:lnTo>
                    <a:pt x="0" y="338"/>
                  </a:lnTo>
                  <a:lnTo>
                    <a:pt x="4" y="324"/>
                  </a:lnTo>
                  <a:lnTo>
                    <a:pt x="8" y="312"/>
                  </a:lnTo>
                  <a:lnTo>
                    <a:pt x="11" y="299"/>
                  </a:lnTo>
                  <a:lnTo>
                    <a:pt x="14" y="287"/>
                  </a:lnTo>
                  <a:lnTo>
                    <a:pt x="14" y="274"/>
                  </a:lnTo>
                  <a:lnTo>
                    <a:pt x="16" y="262"/>
                  </a:lnTo>
                  <a:lnTo>
                    <a:pt x="16" y="249"/>
                  </a:lnTo>
                  <a:lnTo>
                    <a:pt x="17" y="237"/>
                  </a:lnTo>
                  <a:lnTo>
                    <a:pt x="17" y="224"/>
                  </a:lnTo>
                  <a:lnTo>
                    <a:pt x="17" y="212"/>
                  </a:lnTo>
                  <a:lnTo>
                    <a:pt x="17" y="200"/>
                  </a:lnTo>
                  <a:lnTo>
                    <a:pt x="22" y="187"/>
                  </a:lnTo>
                  <a:lnTo>
                    <a:pt x="25" y="175"/>
                  </a:lnTo>
                  <a:lnTo>
                    <a:pt x="30" y="164"/>
                  </a:lnTo>
                  <a:lnTo>
                    <a:pt x="38" y="152"/>
                  </a:lnTo>
                  <a:lnTo>
                    <a:pt x="48" y="143"/>
                  </a:lnTo>
                  <a:lnTo>
                    <a:pt x="47" y="136"/>
                  </a:lnTo>
                  <a:lnTo>
                    <a:pt x="47" y="129"/>
                  </a:lnTo>
                  <a:lnTo>
                    <a:pt x="44" y="122"/>
                  </a:lnTo>
                  <a:lnTo>
                    <a:pt x="39" y="121"/>
                  </a:lnTo>
                  <a:lnTo>
                    <a:pt x="48" y="46"/>
                  </a:lnTo>
                  <a:lnTo>
                    <a:pt x="58" y="43"/>
                  </a:lnTo>
                  <a:lnTo>
                    <a:pt x="70" y="42"/>
                  </a:lnTo>
                  <a:lnTo>
                    <a:pt x="80" y="39"/>
                  </a:lnTo>
                  <a:lnTo>
                    <a:pt x="92" y="39"/>
                  </a:lnTo>
                  <a:lnTo>
                    <a:pt x="102" y="38"/>
                  </a:lnTo>
                  <a:lnTo>
                    <a:pt x="114" y="36"/>
                  </a:lnTo>
                  <a:lnTo>
                    <a:pt x="125" y="36"/>
                  </a:lnTo>
                  <a:lnTo>
                    <a:pt x="138" y="36"/>
                  </a:lnTo>
                  <a:lnTo>
                    <a:pt x="148" y="35"/>
                  </a:lnTo>
                  <a:lnTo>
                    <a:pt x="160" y="35"/>
                  </a:lnTo>
                  <a:lnTo>
                    <a:pt x="170" y="35"/>
                  </a:lnTo>
                  <a:lnTo>
                    <a:pt x="182" y="35"/>
                  </a:lnTo>
                  <a:lnTo>
                    <a:pt x="192" y="33"/>
                  </a:lnTo>
                  <a:lnTo>
                    <a:pt x="204" y="33"/>
                  </a:lnTo>
                  <a:lnTo>
                    <a:pt x="216" y="33"/>
                  </a:lnTo>
                  <a:lnTo>
                    <a:pt x="227" y="33"/>
                  </a:lnTo>
                  <a:lnTo>
                    <a:pt x="238" y="32"/>
                  </a:lnTo>
                  <a:lnTo>
                    <a:pt x="248" y="32"/>
                  </a:lnTo>
                  <a:lnTo>
                    <a:pt x="258" y="31"/>
                  </a:lnTo>
                  <a:lnTo>
                    <a:pt x="270" y="31"/>
                  </a:lnTo>
                  <a:lnTo>
                    <a:pt x="280" y="29"/>
                  </a:lnTo>
                  <a:lnTo>
                    <a:pt x="292" y="28"/>
                  </a:lnTo>
                  <a:lnTo>
                    <a:pt x="302" y="26"/>
                  </a:lnTo>
                  <a:lnTo>
                    <a:pt x="314" y="25"/>
                  </a:lnTo>
                  <a:lnTo>
                    <a:pt x="324" y="22"/>
                  </a:lnTo>
                  <a:lnTo>
                    <a:pt x="335" y="20"/>
                  </a:lnTo>
                  <a:lnTo>
                    <a:pt x="345" y="17"/>
                  </a:lnTo>
                  <a:lnTo>
                    <a:pt x="355" y="15"/>
                  </a:lnTo>
                  <a:lnTo>
                    <a:pt x="366" y="11"/>
                  </a:lnTo>
                  <a:lnTo>
                    <a:pt x="376" y="7"/>
                  </a:lnTo>
                  <a:lnTo>
                    <a:pt x="386" y="3"/>
                  </a:lnTo>
                  <a:lnTo>
                    <a:pt x="39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38" name="Freeform 22"/>
            <p:cNvSpPr>
              <a:spLocks/>
            </p:cNvSpPr>
            <p:nvPr/>
          </p:nvSpPr>
          <p:spPr bwMode="auto">
            <a:xfrm>
              <a:off x="1168" y="1900"/>
              <a:ext cx="289" cy="129"/>
            </a:xfrm>
            <a:custGeom>
              <a:avLst/>
              <a:gdLst/>
              <a:ahLst/>
              <a:cxnLst>
                <a:cxn ang="0">
                  <a:pos x="851" y="20"/>
                </a:cxn>
                <a:cxn ang="0">
                  <a:pos x="829" y="49"/>
                </a:cxn>
                <a:cxn ang="0">
                  <a:pos x="807" y="80"/>
                </a:cxn>
                <a:cxn ang="0">
                  <a:pos x="780" y="105"/>
                </a:cxn>
                <a:cxn ang="0">
                  <a:pos x="754" y="130"/>
                </a:cxn>
                <a:cxn ang="0">
                  <a:pos x="726" y="153"/>
                </a:cxn>
                <a:cxn ang="0">
                  <a:pos x="695" y="175"/>
                </a:cxn>
                <a:cxn ang="0">
                  <a:pos x="664" y="196"/>
                </a:cxn>
                <a:cxn ang="0">
                  <a:pos x="633" y="218"/>
                </a:cxn>
                <a:cxn ang="0">
                  <a:pos x="601" y="239"/>
                </a:cxn>
                <a:cxn ang="0">
                  <a:pos x="572" y="261"/>
                </a:cxn>
                <a:cxn ang="0">
                  <a:pos x="545" y="268"/>
                </a:cxn>
                <a:cxn ang="0">
                  <a:pos x="520" y="278"/>
                </a:cxn>
                <a:cxn ang="0">
                  <a:pos x="494" y="290"/>
                </a:cxn>
                <a:cxn ang="0">
                  <a:pos x="467" y="304"/>
                </a:cxn>
                <a:cxn ang="0">
                  <a:pos x="442" y="321"/>
                </a:cxn>
                <a:cxn ang="0">
                  <a:pos x="1" y="379"/>
                </a:cxn>
                <a:cxn ang="0">
                  <a:pos x="9" y="352"/>
                </a:cxn>
                <a:cxn ang="0">
                  <a:pos x="16" y="326"/>
                </a:cxn>
                <a:cxn ang="0">
                  <a:pos x="25" y="300"/>
                </a:cxn>
                <a:cxn ang="0">
                  <a:pos x="35" y="274"/>
                </a:cxn>
                <a:cxn ang="0">
                  <a:pos x="45" y="249"/>
                </a:cxn>
                <a:cxn ang="0">
                  <a:pos x="53" y="221"/>
                </a:cxn>
                <a:cxn ang="0">
                  <a:pos x="62" y="193"/>
                </a:cxn>
                <a:cxn ang="0">
                  <a:pos x="69" y="167"/>
                </a:cxn>
                <a:cxn ang="0">
                  <a:pos x="78" y="141"/>
                </a:cxn>
                <a:cxn ang="0">
                  <a:pos x="84" y="113"/>
                </a:cxn>
                <a:cxn ang="0">
                  <a:pos x="109" y="99"/>
                </a:cxn>
                <a:cxn ang="0">
                  <a:pos x="144" y="91"/>
                </a:cxn>
                <a:cxn ang="0">
                  <a:pos x="181" y="85"/>
                </a:cxn>
                <a:cxn ang="0">
                  <a:pos x="216" y="78"/>
                </a:cxn>
                <a:cxn ang="0">
                  <a:pos x="253" y="73"/>
                </a:cxn>
                <a:cxn ang="0">
                  <a:pos x="289" y="67"/>
                </a:cxn>
                <a:cxn ang="0">
                  <a:pos x="326" y="62"/>
                </a:cxn>
                <a:cxn ang="0">
                  <a:pos x="361" y="56"/>
                </a:cxn>
                <a:cxn ang="0">
                  <a:pos x="398" y="52"/>
                </a:cxn>
                <a:cxn ang="0">
                  <a:pos x="435" y="48"/>
                </a:cxn>
                <a:cxn ang="0">
                  <a:pos x="473" y="45"/>
                </a:cxn>
                <a:cxn ang="0">
                  <a:pos x="508" y="40"/>
                </a:cxn>
                <a:cxn ang="0">
                  <a:pos x="545" y="36"/>
                </a:cxn>
                <a:cxn ang="0">
                  <a:pos x="582" y="31"/>
                </a:cxn>
                <a:cxn ang="0">
                  <a:pos x="619" y="29"/>
                </a:cxn>
                <a:cxn ang="0">
                  <a:pos x="655" y="23"/>
                </a:cxn>
                <a:cxn ang="0">
                  <a:pos x="692" y="19"/>
                </a:cxn>
                <a:cxn ang="0">
                  <a:pos x="729" y="13"/>
                </a:cxn>
                <a:cxn ang="0">
                  <a:pos x="766" y="11"/>
                </a:cxn>
                <a:cxn ang="0">
                  <a:pos x="802" y="5"/>
                </a:cxn>
                <a:cxn ang="0">
                  <a:pos x="839" y="2"/>
                </a:cxn>
              </a:cxnLst>
              <a:rect l="0" t="0" r="r" b="b"/>
              <a:pathLst>
                <a:path w="866" h="388">
                  <a:moveTo>
                    <a:pt x="866" y="0"/>
                  </a:moveTo>
                  <a:lnTo>
                    <a:pt x="858" y="9"/>
                  </a:lnTo>
                  <a:lnTo>
                    <a:pt x="851" y="20"/>
                  </a:lnTo>
                  <a:lnTo>
                    <a:pt x="844" y="30"/>
                  </a:lnTo>
                  <a:lnTo>
                    <a:pt x="838" y="41"/>
                  </a:lnTo>
                  <a:lnTo>
                    <a:pt x="829" y="49"/>
                  </a:lnTo>
                  <a:lnTo>
                    <a:pt x="822" y="60"/>
                  </a:lnTo>
                  <a:lnTo>
                    <a:pt x="814" y="69"/>
                  </a:lnTo>
                  <a:lnTo>
                    <a:pt x="807" y="80"/>
                  </a:lnTo>
                  <a:lnTo>
                    <a:pt x="798" y="88"/>
                  </a:lnTo>
                  <a:lnTo>
                    <a:pt x="789" y="96"/>
                  </a:lnTo>
                  <a:lnTo>
                    <a:pt x="780" y="105"/>
                  </a:lnTo>
                  <a:lnTo>
                    <a:pt x="773" y="113"/>
                  </a:lnTo>
                  <a:lnTo>
                    <a:pt x="763" y="121"/>
                  </a:lnTo>
                  <a:lnTo>
                    <a:pt x="754" y="130"/>
                  </a:lnTo>
                  <a:lnTo>
                    <a:pt x="745" y="138"/>
                  </a:lnTo>
                  <a:lnTo>
                    <a:pt x="736" y="146"/>
                  </a:lnTo>
                  <a:lnTo>
                    <a:pt x="726" y="153"/>
                  </a:lnTo>
                  <a:lnTo>
                    <a:pt x="716" y="160"/>
                  </a:lnTo>
                  <a:lnTo>
                    <a:pt x="705" y="167"/>
                  </a:lnTo>
                  <a:lnTo>
                    <a:pt x="695" y="175"/>
                  </a:lnTo>
                  <a:lnTo>
                    <a:pt x="685" y="182"/>
                  </a:lnTo>
                  <a:lnTo>
                    <a:pt x="675" y="189"/>
                  </a:lnTo>
                  <a:lnTo>
                    <a:pt x="664" y="196"/>
                  </a:lnTo>
                  <a:lnTo>
                    <a:pt x="655" y="204"/>
                  </a:lnTo>
                  <a:lnTo>
                    <a:pt x="644" y="210"/>
                  </a:lnTo>
                  <a:lnTo>
                    <a:pt x="633" y="218"/>
                  </a:lnTo>
                  <a:lnTo>
                    <a:pt x="623" y="224"/>
                  </a:lnTo>
                  <a:lnTo>
                    <a:pt x="613" y="232"/>
                  </a:lnTo>
                  <a:lnTo>
                    <a:pt x="601" y="239"/>
                  </a:lnTo>
                  <a:lnTo>
                    <a:pt x="592" y="246"/>
                  </a:lnTo>
                  <a:lnTo>
                    <a:pt x="581" y="253"/>
                  </a:lnTo>
                  <a:lnTo>
                    <a:pt x="572" y="261"/>
                  </a:lnTo>
                  <a:lnTo>
                    <a:pt x="563" y="263"/>
                  </a:lnTo>
                  <a:lnTo>
                    <a:pt x="554" y="265"/>
                  </a:lnTo>
                  <a:lnTo>
                    <a:pt x="545" y="268"/>
                  </a:lnTo>
                  <a:lnTo>
                    <a:pt x="538" y="272"/>
                  </a:lnTo>
                  <a:lnTo>
                    <a:pt x="529" y="275"/>
                  </a:lnTo>
                  <a:lnTo>
                    <a:pt x="520" y="278"/>
                  </a:lnTo>
                  <a:lnTo>
                    <a:pt x="511" y="282"/>
                  </a:lnTo>
                  <a:lnTo>
                    <a:pt x="504" y="286"/>
                  </a:lnTo>
                  <a:lnTo>
                    <a:pt x="494" y="290"/>
                  </a:lnTo>
                  <a:lnTo>
                    <a:pt x="485" y="294"/>
                  </a:lnTo>
                  <a:lnTo>
                    <a:pt x="476" y="298"/>
                  </a:lnTo>
                  <a:lnTo>
                    <a:pt x="467" y="304"/>
                  </a:lnTo>
                  <a:lnTo>
                    <a:pt x="459" y="308"/>
                  </a:lnTo>
                  <a:lnTo>
                    <a:pt x="450" y="315"/>
                  </a:lnTo>
                  <a:lnTo>
                    <a:pt x="442" y="321"/>
                  </a:lnTo>
                  <a:lnTo>
                    <a:pt x="436" y="329"/>
                  </a:lnTo>
                  <a:lnTo>
                    <a:pt x="0" y="388"/>
                  </a:lnTo>
                  <a:lnTo>
                    <a:pt x="1" y="379"/>
                  </a:lnTo>
                  <a:lnTo>
                    <a:pt x="4" y="370"/>
                  </a:lnTo>
                  <a:lnTo>
                    <a:pt x="6" y="361"/>
                  </a:lnTo>
                  <a:lnTo>
                    <a:pt x="9" y="352"/>
                  </a:lnTo>
                  <a:lnTo>
                    <a:pt x="10" y="343"/>
                  </a:lnTo>
                  <a:lnTo>
                    <a:pt x="15" y="334"/>
                  </a:lnTo>
                  <a:lnTo>
                    <a:pt x="16" y="326"/>
                  </a:lnTo>
                  <a:lnTo>
                    <a:pt x="20" y="318"/>
                  </a:lnTo>
                  <a:lnTo>
                    <a:pt x="22" y="308"/>
                  </a:lnTo>
                  <a:lnTo>
                    <a:pt x="25" y="300"/>
                  </a:lnTo>
                  <a:lnTo>
                    <a:pt x="28" y="292"/>
                  </a:lnTo>
                  <a:lnTo>
                    <a:pt x="32" y="283"/>
                  </a:lnTo>
                  <a:lnTo>
                    <a:pt x="35" y="274"/>
                  </a:lnTo>
                  <a:lnTo>
                    <a:pt x="38" y="265"/>
                  </a:lnTo>
                  <a:lnTo>
                    <a:pt x="41" y="257"/>
                  </a:lnTo>
                  <a:lnTo>
                    <a:pt x="45" y="249"/>
                  </a:lnTo>
                  <a:lnTo>
                    <a:pt x="47" y="239"/>
                  </a:lnTo>
                  <a:lnTo>
                    <a:pt x="50" y="229"/>
                  </a:lnTo>
                  <a:lnTo>
                    <a:pt x="53" y="221"/>
                  </a:lnTo>
                  <a:lnTo>
                    <a:pt x="56" y="213"/>
                  </a:lnTo>
                  <a:lnTo>
                    <a:pt x="59" y="203"/>
                  </a:lnTo>
                  <a:lnTo>
                    <a:pt x="62" y="193"/>
                  </a:lnTo>
                  <a:lnTo>
                    <a:pt x="65" y="185"/>
                  </a:lnTo>
                  <a:lnTo>
                    <a:pt x="68" y="177"/>
                  </a:lnTo>
                  <a:lnTo>
                    <a:pt x="69" y="167"/>
                  </a:lnTo>
                  <a:lnTo>
                    <a:pt x="72" y="157"/>
                  </a:lnTo>
                  <a:lnTo>
                    <a:pt x="75" y="149"/>
                  </a:lnTo>
                  <a:lnTo>
                    <a:pt x="78" y="141"/>
                  </a:lnTo>
                  <a:lnTo>
                    <a:pt x="79" y="131"/>
                  </a:lnTo>
                  <a:lnTo>
                    <a:pt x="82" y="121"/>
                  </a:lnTo>
                  <a:lnTo>
                    <a:pt x="84" y="113"/>
                  </a:lnTo>
                  <a:lnTo>
                    <a:pt x="87" y="105"/>
                  </a:lnTo>
                  <a:lnTo>
                    <a:pt x="97" y="101"/>
                  </a:lnTo>
                  <a:lnTo>
                    <a:pt x="109" y="99"/>
                  </a:lnTo>
                  <a:lnTo>
                    <a:pt x="120" y="95"/>
                  </a:lnTo>
                  <a:lnTo>
                    <a:pt x="134" y="94"/>
                  </a:lnTo>
                  <a:lnTo>
                    <a:pt x="144" y="91"/>
                  </a:lnTo>
                  <a:lnTo>
                    <a:pt x="156" y="89"/>
                  </a:lnTo>
                  <a:lnTo>
                    <a:pt x="167" y="87"/>
                  </a:lnTo>
                  <a:lnTo>
                    <a:pt x="181" y="85"/>
                  </a:lnTo>
                  <a:lnTo>
                    <a:pt x="192" y="83"/>
                  </a:lnTo>
                  <a:lnTo>
                    <a:pt x="204" y="81"/>
                  </a:lnTo>
                  <a:lnTo>
                    <a:pt x="216" y="78"/>
                  </a:lnTo>
                  <a:lnTo>
                    <a:pt x="229" y="77"/>
                  </a:lnTo>
                  <a:lnTo>
                    <a:pt x="241" y="74"/>
                  </a:lnTo>
                  <a:lnTo>
                    <a:pt x="253" y="73"/>
                  </a:lnTo>
                  <a:lnTo>
                    <a:pt x="264" y="70"/>
                  </a:lnTo>
                  <a:lnTo>
                    <a:pt x="278" y="70"/>
                  </a:lnTo>
                  <a:lnTo>
                    <a:pt x="289" y="67"/>
                  </a:lnTo>
                  <a:lnTo>
                    <a:pt x="301" y="66"/>
                  </a:lnTo>
                  <a:lnTo>
                    <a:pt x="313" y="63"/>
                  </a:lnTo>
                  <a:lnTo>
                    <a:pt x="326" y="62"/>
                  </a:lnTo>
                  <a:lnTo>
                    <a:pt x="338" y="59"/>
                  </a:lnTo>
                  <a:lnTo>
                    <a:pt x="350" y="59"/>
                  </a:lnTo>
                  <a:lnTo>
                    <a:pt x="361" y="56"/>
                  </a:lnTo>
                  <a:lnTo>
                    <a:pt x="375" y="56"/>
                  </a:lnTo>
                  <a:lnTo>
                    <a:pt x="386" y="53"/>
                  </a:lnTo>
                  <a:lnTo>
                    <a:pt x="398" y="52"/>
                  </a:lnTo>
                  <a:lnTo>
                    <a:pt x="410" y="51"/>
                  </a:lnTo>
                  <a:lnTo>
                    <a:pt x="423" y="49"/>
                  </a:lnTo>
                  <a:lnTo>
                    <a:pt x="435" y="48"/>
                  </a:lnTo>
                  <a:lnTo>
                    <a:pt x="447" y="47"/>
                  </a:lnTo>
                  <a:lnTo>
                    <a:pt x="460" y="45"/>
                  </a:lnTo>
                  <a:lnTo>
                    <a:pt x="473" y="45"/>
                  </a:lnTo>
                  <a:lnTo>
                    <a:pt x="485" y="42"/>
                  </a:lnTo>
                  <a:lnTo>
                    <a:pt x="497" y="41"/>
                  </a:lnTo>
                  <a:lnTo>
                    <a:pt x="508" y="40"/>
                  </a:lnTo>
                  <a:lnTo>
                    <a:pt x="522" y="40"/>
                  </a:lnTo>
                  <a:lnTo>
                    <a:pt x="533" y="37"/>
                  </a:lnTo>
                  <a:lnTo>
                    <a:pt x="545" y="36"/>
                  </a:lnTo>
                  <a:lnTo>
                    <a:pt x="557" y="34"/>
                  </a:lnTo>
                  <a:lnTo>
                    <a:pt x="570" y="34"/>
                  </a:lnTo>
                  <a:lnTo>
                    <a:pt x="582" y="31"/>
                  </a:lnTo>
                  <a:lnTo>
                    <a:pt x="594" y="30"/>
                  </a:lnTo>
                  <a:lnTo>
                    <a:pt x="605" y="29"/>
                  </a:lnTo>
                  <a:lnTo>
                    <a:pt x="619" y="29"/>
                  </a:lnTo>
                  <a:lnTo>
                    <a:pt x="630" y="26"/>
                  </a:lnTo>
                  <a:lnTo>
                    <a:pt x="642" y="24"/>
                  </a:lnTo>
                  <a:lnTo>
                    <a:pt x="655" y="23"/>
                  </a:lnTo>
                  <a:lnTo>
                    <a:pt x="669" y="23"/>
                  </a:lnTo>
                  <a:lnTo>
                    <a:pt x="680" y="20"/>
                  </a:lnTo>
                  <a:lnTo>
                    <a:pt x="692" y="19"/>
                  </a:lnTo>
                  <a:lnTo>
                    <a:pt x="704" y="18"/>
                  </a:lnTo>
                  <a:lnTo>
                    <a:pt x="717" y="16"/>
                  </a:lnTo>
                  <a:lnTo>
                    <a:pt x="729" y="13"/>
                  </a:lnTo>
                  <a:lnTo>
                    <a:pt x="741" y="13"/>
                  </a:lnTo>
                  <a:lnTo>
                    <a:pt x="752" y="11"/>
                  </a:lnTo>
                  <a:lnTo>
                    <a:pt x="766" y="11"/>
                  </a:lnTo>
                  <a:lnTo>
                    <a:pt x="777" y="8"/>
                  </a:lnTo>
                  <a:lnTo>
                    <a:pt x="789" y="8"/>
                  </a:lnTo>
                  <a:lnTo>
                    <a:pt x="802" y="5"/>
                  </a:lnTo>
                  <a:lnTo>
                    <a:pt x="816" y="5"/>
                  </a:lnTo>
                  <a:lnTo>
                    <a:pt x="827" y="2"/>
                  </a:lnTo>
                  <a:lnTo>
                    <a:pt x="839" y="2"/>
                  </a:lnTo>
                  <a:lnTo>
                    <a:pt x="852" y="0"/>
                  </a:lnTo>
                  <a:lnTo>
                    <a:pt x="86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39" name="Freeform 23"/>
            <p:cNvSpPr>
              <a:spLocks/>
            </p:cNvSpPr>
            <p:nvPr/>
          </p:nvSpPr>
          <p:spPr bwMode="auto">
            <a:xfrm>
              <a:off x="1058" y="1940"/>
              <a:ext cx="97" cy="97"/>
            </a:xfrm>
            <a:custGeom>
              <a:avLst/>
              <a:gdLst/>
              <a:ahLst/>
              <a:cxnLst>
                <a:cxn ang="0">
                  <a:pos x="289" y="8"/>
                </a:cxn>
                <a:cxn ang="0">
                  <a:pos x="286" y="25"/>
                </a:cxn>
                <a:cxn ang="0">
                  <a:pos x="282" y="43"/>
                </a:cxn>
                <a:cxn ang="0">
                  <a:pos x="278" y="61"/>
                </a:cxn>
                <a:cxn ang="0">
                  <a:pos x="272" y="79"/>
                </a:cxn>
                <a:cxn ang="0">
                  <a:pos x="264" y="95"/>
                </a:cxn>
                <a:cxn ang="0">
                  <a:pos x="257" y="113"/>
                </a:cxn>
                <a:cxn ang="0">
                  <a:pos x="251" y="131"/>
                </a:cxn>
                <a:cxn ang="0">
                  <a:pos x="244" y="149"/>
                </a:cxn>
                <a:cxn ang="0">
                  <a:pos x="235" y="166"/>
                </a:cxn>
                <a:cxn ang="0">
                  <a:pos x="228" y="184"/>
                </a:cxn>
                <a:cxn ang="0">
                  <a:pos x="219" y="202"/>
                </a:cxn>
                <a:cxn ang="0">
                  <a:pos x="211" y="220"/>
                </a:cxn>
                <a:cxn ang="0">
                  <a:pos x="203" y="237"/>
                </a:cxn>
                <a:cxn ang="0">
                  <a:pos x="195" y="255"/>
                </a:cxn>
                <a:cxn ang="0">
                  <a:pos x="189" y="274"/>
                </a:cxn>
                <a:cxn ang="0">
                  <a:pos x="85" y="291"/>
                </a:cxn>
                <a:cxn ang="0">
                  <a:pos x="86" y="273"/>
                </a:cxn>
                <a:cxn ang="0">
                  <a:pos x="100" y="263"/>
                </a:cxn>
                <a:cxn ang="0">
                  <a:pos x="110" y="250"/>
                </a:cxn>
                <a:cxn ang="0">
                  <a:pos x="108" y="231"/>
                </a:cxn>
                <a:cxn ang="0">
                  <a:pos x="82" y="217"/>
                </a:cxn>
                <a:cxn ang="0">
                  <a:pos x="57" y="209"/>
                </a:cxn>
                <a:cxn ang="0">
                  <a:pos x="31" y="199"/>
                </a:cxn>
                <a:cxn ang="0">
                  <a:pos x="6" y="187"/>
                </a:cxn>
                <a:cxn ang="0">
                  <a:pos x="1" y="169"/>
                </a:cxn>
                <a:cxn ang="0">
                  <a:pos x="0" y="151"/>
                </a:cxn>
                <a:cxn ang="0">
                  <a:pos x="0" y="133"/>
                </a:cxn>
                <a:cxn ang="0">
                  <a:pos x="0" y="116"/>
                </a:cxn>
                <a:cxn ang="0">
                  <a:pos x="0" y="97"/>
                </a:cxn>
                <a:cxn ang="0">
                  <a:pos x="0" y="79"/>
                </a:cxn>
                <a:cxn ang="0">
                  <a:pos x="1" y="58"/>
                </a:cxn>
                <a:cxn ang="0">
                  <a:pos x="6" y="37"/>
                </a:cxn>
                <a:cxn ang="0">
                  <a:pos x="35" y="32"/>
                </a:cxn>
                <a:cxn ang="0">
                  <a:pos x="51" y="29"/>
                </a:cxn>
                <a:cxn ang="0">
                  <a:pos x="69" y="28"/>
                </a:cxn>
                <a:cxn ang="0">
                  <a:pos x="85" y="23"/>
                </a:cxn>
                <a:cxn ang="0">
                  <a:pos x="103" y="21"/>
                </a:cxn>
                <a:cxn ang="0">
                  <a:pos x="120" y="18"/>
                </a:cxn>
                <a:cxn ang="0">
                  <a:pos x="139" y="15"/>
                </a:cxn>
                <a:cxn ang="0">
                  <a:pos x="157" y="11"/>
                </a:cxn>
                <a:cxn ang="0">
                  <a:pos x="175" y="8"/>
                </a:cxn>
                <a:cxn ang="0">
                  <a:pos x="194" y="5"/>
                </a:cxn>
                <a:cxn ang="0">
                  <a:pos x="213" y="4"/>
                </a:cxn>
                <a:cxn ang="0">
                  <a:pos x="232" y="1"/>
                </a:cxn>
                <a:cxn ang="0">
                  <a:pos x="253" y="0"/>
                </a:cxn>
                <a:cxn ang="0">
                  <a:pos x="272" y="0"/>
                </a:cxn>
                <a:cxn ang="0">
                  <a:pos x="292" y="0"/>
                </a:cxn>
              </a:cxnLst>
              <a:rect l="0" t="0" r="r" b="b"/>
              <a:pathLst>
                <a:path w="292" h="291">
                  <a:moveTo>
                    <a:pt x="292" y="0"/>
                  </a:moveTo>
                  <a:lnTo>
                    <a:pt x="289" y="8"/>
                  </a:lnTo>
                  <a:lnTo>
                    <a:pt x="288" y="17"/>
                  </a:lnTo>
                  <a:lnTo>
                    <a:pt x="286" y="25"/>
                  </a:lnTo>
                  <a:lnTo>
                    <a:pt x="285" y="35"/>
                  </a:lnTo>
                  <a:lnTo>
                    <a:pt x="282" y="43"/>
                  </a:lnTo>
                  <a:lnTo>
                    <a:pt x="280" y="53"/>
                  </a:lnTo>
                  <a:lnTo>
                    <a:pt x="278" y="61"/>
                  </a:lnTo>
                  <a:lnTo>
                    <a:pt x="276" y="71"/>
                  </a:lnTo>
                  <a:lnTo>
                    <a:pt x="272" y="79"/>
                  </a:lnTo>
                  <a:lnTo>
                    <a:pt x="269" y="87"/>
                  </a:lnTo>
                  <a:lnTo>
                    <a:pt x="264" y="95"/>
                  </a:lnTo>
                  <a:lnTo>
                    <a:pt x="261" y="105"/>
                  </a:lnTo>
                  <a:lnTo>
                    <a:pt x="257" y="113"/>
                  </a:lnTo>
                  <a:lnTo>
                    <a:pt x="254" y="123"/>
                  </a:lnTo>
                  <a:lnTo>
                    <a:pt x="251" y="131"/>
                  </a:lnTo>
                  <a:lnTo>
                    <a:pt x="248" y="141"/>
                  </a:lnTo>
                  <a:lnTo>
                    <a:pt x="244" y="149"/>
                  </a:lnTo>
                  <a:lnTo>
                    <a:pt x="239" y="158"/>
                  </a:lnTo>
                  <a:lnTo>
                    <a:pt x="235" y="166"/>
                  </a:lnTo>
                  <a:lnTo>
                    <a:pt x="232" y="176"/>
                  </a:lnTo>
                  <a:lnTo>
                    <a:pt x="228" y="184"/>
                  </a:lnTo>
                  <a:lnTo>
                    <a:pt x="223" y="194"/>
                  </a:lnTo>
                  <a:lnTo>
                    <a:pt x="219" y="202"/>
                  </a:lnTo>
                  <a:lnTo>
                    <a:pt x="216" y="212"/>
                  </a:lnTo>
                  <a:lnTo>
                    <a:pt x="211" y="220"/>
                  </a:lnTo>
                  <a:lnTo>
                    <a:pt x="207" y="228"/>
                  </a:lnTo>
                  <a:lnTo>
                    <a:pt x="203" y="237"/>
                  </a:lnTo>
                  <a:lnTo>
                    <a:pt x="200" y="246"/>
                  </a:lnTo>
                  <a:lnTo>
                    <a:pt x="195" y="255"/>
                  </a:lnTo>
                  <a:lnTo>
                    <a:pt x="192" y="264"/>
                  </a:lnTo>
                  <a:lnTo>
                    <a:pt x="189" y="274"/>
                  </a:lnTo>
                  <a:lnTo>
                    <a:pt x="188" y="284"/>
                  </a:lnTo>
                  <a:lnTo>
                    <a:pt x="85" y="291"/>
                  </a:lnTo>
                  <a:lnTo>
                    <a:pt x="84" y="280"/>
                  </a:lnTo>
                  <a:lnTo>
                    <a:pt x="86" y="273"/>
                  </a:lnTo>
                  <a:lnTo>
                    <a:pt x="92" y="267"/>
                  </a:lnTo>
                  <a:lnTo>
                    <a:pt x="100" y="263"/>
                  </a:lnTo>
                  <a:lnTo>
                    <a:pt x="104" y="257"/>
                  </a:lnTo>
                  <a:lnTo>
                    <a:pt x="110" y="250"/>
                  </a:lnTo>
                  <a:lnTo>
                    <a:pt x="110" y="242"/>
                  </a:lnTo>
                  <a:lnTo>
                    <a:pt x="108" y="231"/>
                  </a:lnTo>
                  <a:lnTo>
                    <a:pt x="95" y="223"/>
                  </a:lnTo>
                  <a:lnTo>
                    <a:pt x="82" y="217"/>
                  </a:lnTo>
                  <a:lnTo>
                    <a:pt x="69" y="213"/>
                  </a:lnTo>
                  <a:lnTo>
                    <a:pt x="57" y="209"/>
                  </a:lnTo>
                  <a:lnTo>
                    <a:pt x="44" y="203"/>
                  </a:lnTo>
                  <a:lnTo>
                    <a:pt x="31" y="199"/>
                  </a:lnTo>
                  <a:lnTo>
                    <a:pt x="17" y="194"/>
                  </a:lnTo>
                  <a:lnTo>
                    <a:pt x="6" y="187"/>
                  </a:lnTo>
                  <a:lnTo>
                    <a:pt x="3" y="177"/>
                  </a:lnTo>
                  <a:lnTo>
                    <a:pt x="1" y="169"/>
                  </a:lnTo>
                  <a:lnTo>
                    <a:pt x="0" y="159"/>
                  </a:lnTo>
                  <a:lnTo>
                    <a:pt x="0" y="151"/>
                  </a:lnTo>
                  <a:lnTo>
                    <a:pt x="0" y="141"/>
                  </a:lnTo>
                  <a:lnTo>
                    <a:pt x="0" y="133"/>
                  </a:lnTo>
                  <a:lnTo>
                    <a:pt x="0" y="125"/>
                  </a:lnTo>
                  <a:lnTo>
                    <a:pt x="0" y="116"/>
                  </a:lnTo>
                  <a:lnTo>
                    <a:pt x="0" y="107"/>
                  </a:lnTo>
                  <a:lnTo>
                    <a:pt x="0" y="97"/>
                  </a:lnTo>
                  <a:lnTo>
                    <a:pt x="0" y="87"/>
                  </a:lnTo>
                  <a:lnTo>
                    <a:pt x="0" y="79"/>
                  </a:lnTo>
                  <a:lnTo>
                    <a:pt x="0" y="68"/>
                  </a:lnTo>
                  <a:lnTo>
                    <a:pt x="1" y="58"/>
                  </a:lnTo>
                  <a:lnTo>
                    <a:pt x="3" y="47"/>
                  </a:lnTo>
                  <a:lnTo>
                    <a:pt x="6" y="37"/>
                  </a:lnTo>
                  <a:lnTo>
                    <a:pt x="19" y="35"/>
                  </a:lnTo>
                  <a:lnTo>
                    <a:pt x="35" y="32"/>
                  </a:lnTo>
                  <a:lnTo>
                    <a:pt x="42" y="30"/>
                  </a:lnTo>
                  <a:lnTo>
                    <a:pt x="51" y="29"/>
                  </a:lnTo>
                  <a:lnTo>
                    <a:pt x="60" y="28"/>
                  </a:lnTo>
                  <a:lnTo>
                    <a:pt x="69" y="28"/>
                  </a:lnTo>
                  <a:lnTo>
                    <a:pt x="76" y="25"/>
                  </a:lnTo>
                  <a:lnTo>
                    <a:pt x="85" y="23"/>
                  </a:lnTo>
                  <a:lnTo>
                    <a:pt x="94" y="22"/>
                  </a:lnTo>
                  <a:lnTo>
                    <a:pt x="103" y="21"/>
                  </a:lnTo>
                  <a:lnTo>
                    <a:pt x="111" y="18"/>
                  </a:lnTo>
                  <a:lnTo>
                    <a:pt x="120" y="18"/>
                  </a:lnTo>
                  <a:lnTo>
                    <a:pt x="129" y="15"/>
                  </a:lnTo>
                  <a:lnTo>
                    <a:pt x="139" y="15"/>
                  </a:lnTo>
                  <a:lnTo>
                    <a:pt x="148" y="12"/>
                  </a:lnTo>
                  <a:lnTo>
                    <a:pt x="157" y="11"/>
                  </a:lnTo>
                  <a:lnTo>
                    <a:pt x="166" y="10"/>
                  </a:lnTo>
                  <a:lnTo>
                    <a:pt x="175" y="8"/>
                  </a:lnTo>
                  <a:lnTo>
                    <a:pt x="183" y="7"/>
                  </a:lnTo>
                  <a:lnTo>
                    <a:pt x="194" y="5"/>
                  </a:lnTo>
                  <a:lnTo>
                    <a:pt x="203" y="4"/>
                  </a:lnTo>
                  <a:lnTo>
                    <a:pt x="213" y="4"/>
                  </a:lnTo>
                  <a:lnTo>
                    <a:pt x="222" y="3"/>
                  </a:lnTo>
                  <a:lnTo>
                    <a:pt x="232" y="1"/>
                  </a:lnTo>
                  <a:lnTo>
                    <a:pt x="242" y="0"/>
                  </a:lnTo>
                  <a:lnTo>
                    <a:pt x="253" y="0"/>
                  </a:lnTo>
                  <a:lnTo>
                    <a:pt x="261" y="0"/>
                  </a:lnTo>
                  <a:lnTo>
                    <a:pt x="272" y="0"/>
                  </a:lnTo>
                  <a:lnTo>
                    <a:pt x="282" y="0"/>
                  </a:lnTo>
                  <a:lnTo>
                    <a:pt x="292"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40" name="Freeform 24"/>
            <p:cNvSpPr>
              <a:spLocks/>
            </p:cNvSpPr>
            <p:nvPr/>
          </p:nvSpPr>
          <p:spPr bwMode="auto">
            <a:xfrm>
              <a:off x="1120" y="2022"/>
              <a:ext cx="210" cy="122"/>
            </a:xfrm>
            <a:custGeom>
              <a:avLst/>
              <a:gdLst/>
              <a:ahLst/>
              <a:cxnLst>
                <a:cxn ang="0">
                  <a:pos x="608" y="281"/>
                </a:cxn>
                <a:cxn ang="0">
                  <a:pos x="579" y="287"/>
                </a:cxn>
                <a:cxn ang="0">
                  <a:pos x="550" y="294"/>
                </a:cxn>
                <a:cxn ang="0">
                  <a:pos x="519" y="298"/>
                </a:cxn>
                <a:cxn ang="0">
                  <a:pos x="491" y="303"/>
                </a:cxn>
                <a:cxn ang="0">
                  <a:pos x="461" y="308"/>
                </a:cxn>
                <a:cxn ang="0">
                  <a:pos x="432" y="312"/>
                </a:cxn>
                <a:cxn ang="0">
                  <a:pos x="403" y="315"/>
                </a:cxn>
                <a:cxn ang="0">
                  <a:pos x="373" y="317"/>
                </a:cxn>
                <a:cxn ang="0">
                  <a:pos x="344" y="320"/>
                </a:cxn>
                <a:cxn ang="0">
                  <a:pos x="316" y="324"/>
                </a:cxn>
                <a:cxn ang="0">
                  <a:pos x="285" y="326"/>
                </a:cxn>
                <a:cxn ang="0">
                  <a:pos x="256" y="327"/>
                </a:cxn>
                <a:cxn ang="0">
                  <a:pos x="226" y="330"/>
                </a:cxn>
                <a:cxn ang="0">
                  <a:pos x="197" y="334"/>
                </a:cxn>
                <a:cxn ang="0">
                  <a:pos x="167" y="337"/>
                </a:cxn>
                <a:cxn ang="0">
                  <a:pos x="138" y="339"/>
                </a:cxn>
                <a:cxn ang="0">
                  <a:pos x="109" y="344"/>
                </a:cxn>
                <a:cxn ang="0">
                  <a:pos x="79" y="349"/>
                </a:cxn>
                <a:cxn ang="0">
                  <a:pos x="48" y="355"/>
                </a:cxn>
                <a:cxn ang="0">
                  <a:pos x="19" y="362"/>
                </a:cxn>
                <a:cxn ang="0">
                  <a:pos x="3" y="357"/>
                </a:cxn>
                <a:cxn ang="0">
                  <a:pos x="13" y="328"/>
                </a:cxn>
                <a:cxn ang="0">
                  <a:pos x="22" y="299"/>
                </a:cxn>
                <a:cxn ang="0">
                  <a:pos x="32" y="272"/>
                </a:cxn>
                <a:cxn ang="0">
                  <a:pos x="42" y="243"/>
                </a:cxn>
                <a:cxn ang="0">
                  <a:pos x="54" y="215"/>
                </a:cxn>
                <a:cxn ang="0">
                  <a:pos x="63" y="184"/>
                </a:cxn>
                <a:cxn ang="0">
                  <a:pos x="76" y="157"/>
                </a:cxn>
                <a:cxn ang="0">
                  <a:pos x="90" y="129"/>
                </a:cxn>
                <a:cxn ang="0">
                  <a:pos x="104" y="101"/>
                </a:cxn>
                <a:cxn ang="0">
                  <a:pos x="120" y="76"/>
                </a:cxn>
                <a:cxn ang="0">
                  <a:pos x="157" y="61"/>
                </a:cxn>
                <a:cxn ang="0">
                  <a:pos x="201" y="53"/>
                </a:cxn>
                <a:cxn ang="0">
                  <a:pos x="247" y="46"/>
                </a:cxn>
                <a:cxn ang="0">
                  <a:pos x="289" y="38"/>
                </a:cxn>
                <a:cxn ang="0">
                  <a:pos x="332" y="32"/>
                </a:cxn>
                <a:cxn ang="0">
                  <a:pos x="375" y="25"/>
                </a:cxn>
                <a:cxn ang="0">
                  <a:pos x="417" y="20"/>
                </a:cxn>
                <a:cxn ang="0">
                  <a:pos x="460" y="13"/>
                </a:cxn>
                <a:cxn ang="0">
                  <a:pos x="504" y="7"/>
                </a:cxn>
                <a:cxn ang="0">
                  <a:pos x="548" y="3"/>
                </a:cxn>
                <a:cxn ang="0">
                  <a:pos x="579" y="0"/>
                </a:cxn>
                <a:cxn ang="0">
                  <a:pos x="629" y="277"/>
                </a:cxn>
              </a:cxnLst>
              <a:rect l="0" t="0" r="r" b="b"/>
              <a:pathLst>
                <a:path w="629" h="367">
                  <a:moveTo>
                    <a:pt x="629" y="277"/>
                  </a:moveTo>
                  <a:lnTo>
                    <a:pt x="619" y="279"/>
                  </a:lnTo>
                  <a:lnTo>
                    <a:pt x="608" y="281"/>
                  </a:lnTo>
                  <a:lnTo>
                    <a:pt x="598" y="283"/>
                  </a:lnTo>
                  <a:lnTo>
                    <a:pt x="589" y="285"/>
                  </a:lnTo>
                  <a:lnTo>
                    <a:pt x="579" y="287"/>
                  </a:lnTo>
                  <a:lnTo>
                    <a:pt x="569" y="290"/>
                  </a:lnTo>
                  <a:lnTo>
                    <a:pt x="558" y="291"/>
                  </a:lnTo>
                  <a:lnTo>
                    <a:pt x="550" y="294"/>
                  </a:lnTo>
                  <a:lnTo>
                    <a:pt x="539" y="295"/>
                  </a:lnTo>
                  <a:lnTo>
                    <a:pt x="529" y="297"/>
                  </a:lnTo>
                  <a:lnTo>
                    <a:pt x="519" y="298"/>
                  </a:lnTo>
                  <a:lnTo>
                    <a:pt x="510" y="301"/>
                  </a:lnTo>
                  <a:lnTo>
                    <a:pt x="500" y="302"/>
                  </a:lnTo>
                  <a:lnTo>
                    <a:pt x="491" y="303"/>
                  </a:lnTo>
                  <a:lnTo>
                    <a:pt x="481" y="305"/>
                  </a:lnTo>
                  <a:lnTo>
                    <a:pt x="472" y="308"/>
                  </a:lnTo>
                  <a:lnTo>
                    <a:pt x="461" y="308"/>
                  </a:lnTo>
                  <a:lnTo>
                    <a:pt x="451" y="309"/>
                  </a:lnTo>
                  <a:lnTo>
                    <a:pt x="441" y="310"/>
                  </a:lnTo>
                  <a:lnTo>
                    <a:pt x="432" y="312"/>
                  </a:lnTo>
                  <a:lnTo>
                    <a:pt x="422" y="312"/>
                  </a:lnTo>
                  <a:lnTo>
                    <a:pt x="413" y="313"/>
                  </a:lnTo>
                  <a:lnTo>
                    <a:pt x="403" y="315"/>
                  </a:lnTo>
                  <a:lnTo>
                    <a:pt x="394" y="316"/>
                  </a:lnTo>
                  <a:lnTo>
                    <a:pt x="384" y="316"/>
                  </a:lnTo>
                  <a:lnTo>
                    <a:pt x="373" y="317"/>
                  </a:lnTo>
                  <a:lnTo>
                    <a:pt x="363" y="319"/>
                  </a:lnTo>
                  <a:lnTo>
                    <a:pt x="354" y="320"/>
                  </a:lnTo>
                  <a:lnTo>
                    <a:pt x="344" y="320"/>
                  </a:lnTo>
                  <a:lnTo>
                    <a:pt x="335" y="321"/>
                  </a:lnTo>
                  <a:lnTo>
                    <a:pt x="325" y="323"/>
                  </a:lnTo>
                  <a:lnTo>
                    <a:pt x="316" y="324"/>
                  </a:lnTo>
                  <a:lnTo>
                    <a:pt x="306" y="324"/>
                  </a:lnTo>
                  <a:lnTo>
                    <a:pt x="295" y="324"/>
                  </a:lnTo>
                  <a:lnTo>
                    <a:pt x="285" y="326"/>
                  </a:lnTo>
                  <a:lnTo>
                    <a:pt x="276" y="327"/>
                  </a:lnTo>
                  <a:lnTo>
                    <a:pt x="266" y="327"/>
                  </a:lnTo>
                  <a:lnTo>
                    <a:pt x="256" y="327"/>
                  </a:lnTo>
                  <a:lnTo>
                    <a:pt x="245" y="328"/>
                  </a:lnTo>
                  <a:lnTo>
                    <a:pt x="237" y="330"/>
                  </a:lnTo>
                  <a:lnTo>
                    <a:pt x="226" y="330"/>
                  </a:lnTo>
                  <a:lnTo>
                    <a:pt x="216" y="331"/>
                  </a:lnTo>
                  <a:lnTo>
                    <a:pt x="206" y="333"/>
                  </a:lnTo>
                  <a:lnTo>
                    <a:pt x="197" y="334"/>
                  </a:lnTo>
                  <a:lnTo>
                    <a:pt x="187" y="334"/>
                  </a:lnTo>
                  <a:lnTo>
                    <a:pt x="178" y="335"/>
                  </a:lnTo>
                  <a:lnTo>
                    <a:pt x="167" y="337"/>
                  </a:lnTo>
                  <a:lnTo>
                    <a:pt x="159" y="338"/>
                  </a:lnTo>
                  <a:lnTo>
                    <a:pt x="148" y="338"/>
                  </a:lnTo>
                  <a:lnTo>
                    <a:pt x="138" y="339"/>
                  </a:lnTo>
                  <a:lnTo>
                    <a:pt x="128" y="341"/>
                  </a:lnTo>
                  <a:lnTo>
                    <a:pt x="119" y="342"/>
                  </a:lnTo>
                  <a:lnTo>
                    <a:pt x="109" y="344"/>
                  </a:lnTo>
                  <a:lnTo>
                    <a:pt x="98" y="345"/>
                  </a:lnTo>
                  <a:lnTo>
                    <a:pt x="88" y="346"/>
                  </a:lnTo>
                  <a:lnTo>
                    <a:pt x="79" y="349"/>
                  </a:lnTo>
                  <a:lnTo>
                    <a:pt x="69" y="351"/>
                  </a:lnTo>
                  <a:lnTo>
                    <a:pt x="59" y="353"/>
                  </a:lnTo>
                  <a:lnTo>
                    <a:pt x="48" y="355"/>
                  </a:lnTo>
                  <a:lnTo>
                    <a:pt x="40" y="357"/>
                  </a:lnTo>
                  <a:lnTo>
                    <a:pt x="29" y="359"/>
                  </a:lnTo>
                  <a:lnTo>
                    <a:pt x="19" y="362"/>
                  </a:lnTo>
                  <a:lnTo>
                    <a:pt x="9" y="363"/>
                  </a:lnTo>
                  <a:lnTo>
                    <a:pt x="0" y="367"/>
                  </a:lnTo>
                  <a:lnTo>
                    <a:pt x="3" y="357"/>
                  </a:lnTo>
                  <a:lnTo>
                    <a:pt x="6" y="348"/>
                  </a:lnTo>
                  <a:lnTo>
                    <a:pt x="9" y="338"/>
                  </a:lnTo>
                  <a:lnTo>
                    <a:pt x="13" y="328"/>
                  </a:lnTo>
                  <a:lnTo>
                    <a:pt x="16" y="319"/>
                  </a:lnTo>
                  <a:lnTo>
                    <a:pt x="19" y="309"/>
                  </a:lnTo>
                  <a:lnTo>
                    <a:pt x="22" y="299"/>
                  </a:lnTo>
                  <a:lnTo>
                    <a:pt x="26" y="291"/>
                  </a:lnTo>
                  <a:lnTo>
                    <a:pt x="29" y="280"/>
                  </a:lnTo>
                  <a:lnTo>
                    <a:pt x="32" y="272"/>
                  </a:lnTo>
                  <a:lnTo>
                    <a:pt x="35" y="261"/>
                  </a:lnTo>
                  <a:lnTo>
                    <a:pt x="40" y="252"/>
                  </a:lnTo>
                  <a:lnTo>
                    <a:pt x="42" y="243"/>
                  </a:lnTo>
                  <a:lnTo>
                    <a:pt x="45" y="233"/>
                  </a:lnTo>
                  <a:lnTo>
                    <a:pt x="50" y="223"/>
                  </a:lnTo>
                  <a:lnTo>
                    <a:pt x="54" y="215"/>
                  </a:lnTo>
                  <a:lnTo>
                    <a:pt x="57" y="204"/>
                  </a:lnTo>
                  <a:lnTo>
                    <a:pt x="60" y="194"/>
                  </a:lnTo>
                  <a:lnTo>
                    <a:pt x="63" y="184"/>
                  </a:lnTo>
                  <a:lnTo>
                    <a:pt x="67" y="176"/>
                  </a:lnTo>
                  <a:lnTo>
                    <a:pt x="72" y="166"/>
                  </a:lnTo>
                  <a:lnTo>
                    <a:pt x="76" y="157"/>
                  </a:lnTo>
                  <a:lnTo>
                    <a:pt x="81" y="147"/>
                  </a:lnTo>
                  <a:lnTo>
                    <a:pt x="85" y="139"/>
                  </a:lnTo>
                  <a:lnTo>
                    <a:pt x="90" y="129"/>
                  </a:lnTo>
                  <a:lnTo>
                    <a:pt x="94" y="119"/>
                  </a:lnTo>
                  <a:lnTo>
                    <a:pt x="98" y="110"/>
                  </a:lnTo>
                  <a:lnTo>
                    <a:pt x="104" y="101"/>
                  </a:lnTo>
                  <a:lnTo>
                    <a:pt x="109" y="93"/>
                  </a:lnTo>
                  <a:lnTo>
                    <a:pt x="115" y="85"/>
                  </a:lnTo>
                  <a:lnTo>
                    <a:pt x="120" y="76"/>
                  </a:lnTo>
                  <a:lnTo>
                    <a:pt x="128" y="68"/>
                  </a:lnTo>
                  <a:lnTo>
                    <a:pt x="142" y="64"/>
                  </a:lnTo>
                  <a:lnTo>
                    <a:pt x="157" y="61"/>
                  </a:lnTo>
                  <a:lnTo>
                    <a:pt x="172" y="58"/>
                  </a:lnTo>
                  <a:lnTo>
                    <a:pt x="187" y="56"/>
                  </a:lnTo>
                  <a:lnTo>
                    <a:pt x="201" y="53"/>
                  </a:lnTo>
                  <a:lnTo>
                    <a:pt x="216" y="50"/>
                  </a:lnTo>
                  <a:lnTo>
                    <a:pt x="231" y="47"/>
                  </a:lnTo>
                  <a:lnTo>
                    <a:pt x="247" y="46"/>
                  </a:lnTo>
                  <a:lnTo>
                    <a:pt x="260" y="42"/>
                  </a:lnTo>
                  <a:lnTo>
                    <a:pt x="275" y="40"/>
                  </a:lnTo>
                  <a:lnTo>
                    <a:pt x="289" y="38"/>
                  </a:lnTo>
                  <a:lnTo>
                    <a:pt x="304" y="36"/>
                  </a:lnTo>
                  <a:lnTo>
                    <a:pt x="317" y="34"/>
                  </a:lnTo>
                  <a:lnTo>
                    <a:pt x="332" y="32"/>
                  </a:lnTo>
                  <a:lnTo>
                    <a:pt x="347" y="29"/>
                  </a:lnTo>
                  <a:lnTo>
                    <a:pt x="361" y="28"/>
                  </a:lnTo>
                  <a:lnTo>
                    <a:pt x="375" y="25"/>
                  </a:lnTo>
                  <a:lnTo>
                    <a:pt x="388" y="24"/>
                  </a:lnTo>
                  <a:lnTo>
                    <a:pt x="403" y="21"/>
                  </a:lnTo>
                  <a:lnTo>
                    <a:pt x="417" y="20"/>
                  </a:lnTo>
                  <a:lnTo>
                    <a:pt x="431" y="17"/>
                  </a:lnTo>
                  <a:lnTo>
                    <a:pt x="445" y="16"/>
                  </a:lnTo>
                  <a:lnTo>
                    <a:pt x="460" y="13"/>
                  </a:lnTo>
                  <a:lnTo>
                    <a:pt x="475" y="11"/>
                  </a:lnTo>
                  <a:lnTo>
                    <a:pt x="488" y="9"/>
                  </a:lnTo>
                  <a:lnTo>
                    <a:pt x="504" y="7"/>
                  </a:lnTo>
                  <a:lnTo>
                    <a:pt x="517" y="6"/>
                  </a:lnTo>
                  <a:lnTo>
                    <a:pt x="533" y="4"/>
                  </a:lnTo>
                  <a:lnTo>
                    <a:pt x="548" y="3"/>
                  </a:lnTo>
                  <a:lnTo>
                    <a:pt x="564" y="2"/>
                  </a:lnTo>
                  <a:lnTo>
                    <a:pt x="572" y="0"/>
                  </a:lnTo>
                  <a:lnTo>
                    <a:pt x="579" y="0"/>
                  </a:lnTo>
                  <a:lnTo>
                    <a:pt x="588" y="0"/>
                  </a:lnTo>
                  <a:lnTo>
                    <a:pt x="597" y="0"/>
                  </a:lnTo>
                  <a:lnTo>
                    <a:pt x="629" y="27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41" name="Freeform 25"/>
            <p:cNvSpPr>
              <a:spLocks/>
            </p:cNvSpPr>
            <p:nvPr/>
          </p:nvSpPr>
          <p:spPr bwMode="auto">
            <a:xfrm>
              <a:off x="1079" y="2048"/>
              <a:ext cx="36" cy="51"/>
            </a:xfrm>
            <a:custGeom>
              <a:avLst/>
              <a:gdLst/>
              <a:ahLst/>
              <a:cxnLst>
                <a:cxn ang="0">
                  <a:pos x="44" y="155"/>
                </a:cxn>
                <a:cxn ang="0">
                  <a:pos x="40" y="147"/>
                </a:cxn>
                <a:cxn ang="0">
                  <a:pos x="36" y="140"/>
                </a:cxn>
                <a:cxn ang="0">
                  <a:pos x="31" y="131"/>
                </a:cxn>
                <a:cxn ang="0">
                  <a:pos x="28" y="124"/>
                </a:cxn>
                <a:cxn ang="0">
                  <a:pos x="24" y="116"/>
                </a:cxn>
                <a:cxn ang="0">
                  <a:pos x="21" y="108"/>
                </a:cxn>
                <a:cxn ang="0">
                  <a:pos x="17" y="100"/>
                </a:cxn>
                <a:cxn ang="0">
                  <a:pos x="14" y="93"/>
                </a:cxn>
                <a:cxn ang="0">
                  <a:pos x="9" y="83"/>
                </a:cxn>
                <a:cxn ang="0">
                  <a:pos x="5" y="75"/>
                </a:cxn>
                <a:cxn ang="0">
                  <a:pos x="2" y="65"/>
                </a:cxn>
                <a:cxn ang="0">
                  <a:pos x="2" y="57"/>
                </a:cxn>
                <a:cxn ang="0">
                  <a:pos x="0" y="47"/>
                </a:cxn>
                <a:cxn ang="0">
                  <a:pos x="0" y="37"/>
                </a:cxn>
                <a:cxn ang="0">
                  <a:pos x="0" y="28"/>
                </a:cxn>
                <a:cxn ang="0">
                  <a:pos x="5" y="19"/>
                </a:cxn>
                <a:cxn ang="0">
                  <a:pos x="17" y="12"/>
                </a:cxn>
                <a:cxn ang="0">
                  <a:pos x="28" y="8"/>
                </a:cxn>
                <a:cxn ang="0">
                  <a:pos x="40" y="4"/>
                </a:cxn>
                <a:cxn ang="0">
                  <a:pos x="53" y="3"/>
                </a:cxn>
                <a:cxn ang="0">
                  <a:pos x="67" y="0"/>
                </a:cxn>
                <a:cxn ang="0">
                  <a:pos x="80" y="0"/>
                </a:cxn>
                <a:cxn ang="0">
                  <a:pos x="93" y="0"/>
                </a:cxn>
                <a:cxn ang="0">
                  <a:pos x="109" y="4"/>
                </a:cxn>
                <a:cxn ang="0">
                  <a:pos x="44" y="155"/>
                </a:cxn>
              </a:cxnLst>
              <a:rect l="0" t="0" r="r" b="b"/>
              <a:pathLst>
                <a:path w="109" h="155">
                  <a:moveTo>
                    <a:pt x="44" y="155"/>
                  </a:moveTo>
                  <a:lnTo>
                    <a:pt x="40" y="147"/>
                  </a:lnTo>
                  <a:lnTo>
                    <a:pt x="36" y="140"/>
                  </a:lnTo>
                  <a:lnTo>
                    <a:pt x="31" y="131"/>
                  </a:lnTo>
                  <a:lnTo>
                    <a:pt x="28" y="124"/>
                  </a:lnTo>
                  <a:lnTo>
                    <a:pt x="24" y="116"/>
                  </a:lnTo>
                  <a:lnTo>
                    <a:pt x="21" y="108"/>
                  </a:lnTo>
                  <a:lnTo>
                    <a:pt x="17" y="100"/>
                  </a:lnTo>
                  <a:lnTo>
                    <a:pt x="14" y="93"/>
                  </a:lnTo>
                  <a:lnTo>
                    <a:pt x="9" y="83"/>
                  </a:lnTo>
                  <a:lnTo>
                    <a:pt x="5" y="75"/>
                  </a:lnTo>
                  <a:lnTo>
                    <a:pt x="2" y="65"/>
                  </a:lnTo>
                  <a:lnTo>
                    <a:pt x="2" y="57"/>
                  </a:lnTo>
                  <a:lnTo>
                    <a:pt x="0" y="47"/>
                  </a:lnTo>
                  <a:lnTo>
                    <a:pt x="0" y="37"/>
                  </a:lnTo>
                  <a:lnTo>
                    <a:pt x="0" y="28"/>
                  </a:lnTo>
                  <a:lnTo>
                    <a:pt x="5" y="19"/>
                  </a:lnTo>
                  <a:lnTo>
                    <a:pt x="17" y="12"/>
                  </a:lnTo>
                  <a:lnTo>
                    <a:pt x="28" y="8"/>
                  </a:lnTo>
                  <a:lnTo>
                    <a:pt x="40" y="4"/>
                  </a:lnTo>
                  <a:lnTo>
                    <a:pt x="53" y="3"/>
                  </a:lnTo>
                  <a:lnTo>
                    <a:pt x="67" y="0"/>
                  </a:lnTo>
                  <a:lnTo>
                    <a:pt x="80" y="0"/>
                  </a:lnTo>
                  <a:lnTo>
                    <a:pt x="93" y="0"/>
                  </a:lnTo>
                  <a:lnTo>
                    <a:pt x="109" y="4"/>
                  </a:lnTo>
                  <a:lnTo>
                    <a:pt x="44" y="1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42" name="Freeform 26"/>
            <p:cNvSpPr>
              <a:spLocks/>
            </p:cNvSpPr>
            <p:nvPr/>
          </p:nvSpPr>
          <p:spPr bwMode="auto">
            <a:xfrm>
              <a:off x="1062" y="2129"/>
              <a:ext cx="268" cy="122"/>
            </a:xfrm>
            <a:custGeom>
              <a:avLst/>
              <a:gdLst/>
              <a:ahLst/>
              <a:cxnLst>
                <a:cxn ang="0">
                  <a:pos x="0" y="367"/>
                </a:cxn>
                <a:cxn ang="0">
                  <a:pos x="21" y="117"/>
                </a:cxn>
                <a:cxn ang="0">
                  <a:pos x="37" y="114"/>
                </a:cxn>
                <a:cxn ang="0">
                  <a:pos x="54" y="114"/>
                </a:cxn>
                <a:cxn ang="0">
                  <a:pos x="72" y="115"/>
                </a:cxn>
                <a:cxn ang="0">
                  <a:pos x="91" y="118"/>
                </a:cxn>
                <a:cxn ang="0">
                  <a:pos x="109" y="117"/>
                </a:cxn>
                <a:cxn ang="0">
                  <a:pos x="125" y="114"/>
                </a:cxn>
                <a:cxn ang="0">
                  <a:pos x="138" y="106"/>
                </a:cxn>
                <a:cxn ang="0">
                  <a:pos x="153" y="96"/>
                </a:cxn>
                <a:cxn ang="0">
                  <a:pos x="173" y="92"/>
                </a:cxn>
                <a:cxn ang="0">
                  <a:pos x="193" y="88"/>
                </a:cxn>
                <a:cxn ang="0">
                  <a:pos x="213" y="85"/>
                </a:cxn>
                <a:cxn ang="0">
                  <a:pos x="232" y="81"/>
                </a:cxn>
                <a:cxn ang="0">
                  <a:pos x="253" y="78"/>
                </a:cxn>
                <a:cxn ang="0">
                  <a:pos x="273" y="74"/>
                </a:cxn>
                <a:cxn ang="0">
                  <a:pos x="294" y="71"/>
                </a:cxn>
                <a:cxn ang="0">
                  <a:pos x="315" y="68"/>
                </a:cxn>
                <a:cxn ang="0">
                  <a:pos x="335" y="66"/>
                </a:cxn>
                <a:cxn ang="0">
                  <a:pos x="354" y="61"/>
                </a:cxn>
                <a:cxn ang="0">
                  <a:pos x="375" y="59"/>
                </a:cxn>
                <a:cxn ang="0">
                  <a:pos x="395" y="56"/>
                </a:cxn>
                <a:cxn ang="0">
                  <a:pos x="416" y="53"/>
                </a:cxn>
                <a:cxn ang="0">
                  <a:pos x="438" y="49"/>
                </a:cxn>
                <a:cxn ang="0">
                  <a:pos x="459" y="46"/>
                </a:cxn>
                <a:cxn ang="0">
                  <a:pos x="479" y="43"/>
                </a:cxn>
                <a:cxn ang="0">
                  <a:pos x="500" y="41"/>
                </a:cxn>
                <a:cxn ang="0">
                  <a:pos x="520" y="36"/>
                </a:cxn>
                <a:cxn ang="0">
                  <a:pos x="541" y="34"/>
                </a:cxn>
                <a:cxn ang="0">
                  <a:pos x="561" y="31"/>
                </a:cxn>
                <a:cxn ang="0">
                  <a:pos x="582" y="28"/>
                </a:cxn>
                <a:cxn ang="0">
                  <a:pos x="604" y="25"/>
                </a:cxn>
                <a:cxn ang="0">
                  <a:pos x="625" y="23"/>
                </a:cxn>
                <a:cxn ang="0">
                  <a:pos x="645" y="20"/>
                </a:cxn>
                <a:cxn ang="0">
                  <a:pos x="666" y="17"/>
                </a:cxn>
                <a:cxn ang="0">
                  <a:pos x="688" y="14"/>
                </a:cxn>
                <a:cxn ang="0">
                  <a:pos x="708" y="12"/>
                </a:cxn>
                <a:cxn ang="0">
                  <a:pos x="729" y="9"/>
                </a:cxn>
                <a:cxn ang="0">
                  <a:pos x="750" y="6"/>
                </a:cxn>
                <a:cxn ang="0">
                  <a:pos x="772" y="3"/>
                </a:cxn>
                <a:cxn ang="0">
                  <a:pos x="792" y="0"/>
                </a:cxn>
                <a:cxn ang="0">
                  <a:pos x="804" y="255"/>
                </a:cxn>
              </a:cxnLst>
              <a:rect l="0" t="0" r="r" b="b"/>
              <a:pathLst>
                <a:path w="804" h="367">
                  <a:moveTo>
                    <a:pt x="804" y="255"/>
                  </a:moveTo>
                  <a:lnTo>
                    <a:pt x="0" y="367"/>
                  </a:lnTo>
                  <a:lnTo>
                    <a:pt x="16" y="121"/>
                  </a:lnTo>
                  <a:lnTo>
                    <a:pt x="21" y="117"/>
                  </a:lnTo>
                  <a:lnTo>
                    <a:pt x="28" y="115"/>
                  </a:lnTo>
                  <a:lnTo>
                    <a:pt x="37" y="114"/>
                  </a:lnTo>
                  <a:lnTo>
                    <a:pt x="46" y="114"/>
                  </a:lnTo>
                  <a:lnTo>
                    <a:pt x="54" y="114"/>
                  </a:lnTo>
                  <a:lnTo>
                    <a:pt x="63" y="115"/>
                  </a:lnTo>
                  <a:lnTo>
                    <a:pt x="72" y="115"/>
                  </a:lnTo>
                  <a:lnTo>
                    <a:pt x="82" y="118"/>
                  </a:lnTo>
                  <a:lnTo>
                    <a:pt x="91" y="118"/>
                  </a:lnTo>
                  <a:lnTo>
                    <a:pt x="100" y="118"/>
                  </a:lnTo>
                  <a:lnTo>
                    <a:pt x="109" y="117"/>
                  </a:lnTo>
                  <a:lnTo>
                    <a:pt x="118" y="117"/>
                  </a:lnTo>
                  <a:lnTo>
                    <a:pt x="125" y="114"/>
                  </a:lnTo>
                  <a:lnTo>
                    <a:pt x="132" y="111"/>
                  </a:lnTo>
                  <a:lnTo>
                    <a:pt x="138" y="106"/>
                  </a:lnTo>
                  <a:lnTo>
                    <a:pt x="144" y="99"/>
                  </a:lnTo>
                  <a:lnTo>
                    <a:pt x="153" y="96"/>
                  </a:lnTo>
                  <a:lnTo>
                    <a:pt x="163" y="95"/>
                  </a:lnTo>
                  <a:lnTo>
                    <a:pt x="173" y="92"/>
                  </a:lnTo>
                  <a:lnTo>
                    <a:pt x="184" y="90"/>
                  </a:lnTo>
                  <a:lnTo>
                    <a:pt x="193" y="88"/>
                  </a:lnTo>
                  <a:lnTo>
                    <a:pt x="203" y="86"/>
                  </a:lnTo>
                  <a:lnTo>
                    <a:pt x="213" y="85"/>
                  </a:lnTo>
                  <a:lnTo>
                    <a:pt x="223" y="84"/>
                  </a:lnTo>
                  <a:lnTo>
                    <a:pt x="232" y="81"/>
                  </a:lnTo>
                  <a:lnTo>
                    <a:pt x="242" y="79"/>
                  </a:lnTo>
                  <a:lnTo>
                    <a:pt x="253" y="78"/>
                  </a:lnTo>
                  <a:lnTo>
                    <a:pt x="265" y="77"/>
                  </a:lnTo>
                  <a:lnTo>
                    <a:pt x="273" y="74"/>
                  </a:lnTo>
                  <a:lnTo>
                    <a:pt x="284" y="74"/>
                  </a:lnTo>
                  <a:lnTo>
                    <a:pt x="294" y="71"/>
                  </a:lnTo>
                  <a:lnTo>
                    <a:pt x="306" y="71"/>
                  </a:lnTo>
                  <a:lnTo>
                    <a:pt x="315" y="68"/>
                  </a:lnTo>
                  <a:lnTo>
                    <a:pt x="325" y="67"/>
                  </a:lnTo>
                  <a:lnTo>
                    <a:pt x="335" y="66"/>
                  </a:lnTo>
                  <a:lnTo>
                    <a:pt x="345" y="64"/>
                  </a:lnTo>
                  <a:lnTo>
                    <a:pt x="354" y="61"/>
                  </a:lnTo>
                  <a:lnTo>
                    <a:pt x="366" y="61"/>
                  </a:lnTo>
                  <a:lnTo>
                    <a:pt x="375" y="59"/>
                  </a:lnTo>
                  <a:lnTo>
                    <a:pt x="387" y="59"/>
                  </a:lnTo>
                  <a:lnTo>
                    <a:pt x="395" y="56"/>
                  </a:lnTo>
                  <a:lnTo>
                    <a:pt x="407" y="54"/>
                  </a:lnTo>
                  <a:lnTo>
                    <a:pt x="416" y="53"/>
                  </a:lnTo>
                  <a:lnTo>
                    <a:pt x="428" y="52"/>
                  </a:lnTo>
                  <a:lnTo>
                    <a:pt x="438" y="49"/>
                  </a:lnTo>
                  <a:lnTo>
                    <a:pt x="448" y="49"/>
                  </a:lnTo>
                  <a:lnTo>
                    <a:pt x="459" y="46"/>
                  </a:lnTo>
                  <a:lnTo>
                    <a:pt x="470" y="46"/>
                  </a:lnTo>
                  <a:lnTo>
                    <a:pt x="479" y="43"/>
                  </a:lnTo>
                  <a:lnTo>
                    <a:pt x="489" y="42"/>
                  </a:lnTo>
                  <a:lnTo>
                    <a:pt x="500" y="41"/>
                  </a:lnTo>
                  <a:lnTo>
                    <a:pt x="510" y="39"/>
                  </a:lnTo>
                  <a:lnTo>
                    <a:pt x="520" y="36"/>
                  </a:lnTo>
                  <a:lnTo>
                    <a:pt x="531" y="36"/>
                  </a:lnTo>
                  <a:lnTo>
                    <a:pt x="541" y="34"/>
                  </a:lnTo>
                  <a:lnTo>
                    <a:pt x="553" y="34"/>
                  </a:lnTo>
                  <a:lnTo>
                    <a:pt x="561" y="31"/>
                  </a:lnTo>
                  <a:lnTo>
                    <a:pt x="573" y="30"/>
                  </a:lnTo>
                  <a:lnTo>
                    <a:pt x="582" y="28"/>
                  </a:lnTo>
                  <a:lnTo>
                    <a:pt x="594" y="28"/>
                  </a:lnTo>
                  <a:lnTo>
                    <a:pt x="604" y="25"/>
                  </a:lnTo>
                  <a:lnTo>
                    <a:pt x="614" y="24"/>
                  </a:lnTo>
                  <a:lnTo>
                    <a:pt x="625" y="23"/>
                  </a:lnTo>
                  <a:lnTo>
                    <a:pt x="636" y="23"/>
                  </a:lnTo>
                  <a:lnTo>
                    <a:pt x="645" y="20"/>
                  </a:lnTo>
                  <a:lnTo>
                    <a:pt x="657" y="18"/>
                  </a:lnTo>
                  <a:lnTo>
                    <a:pt x="666" y="17"/>
                  </a:lnTo>
                  <a:lnTo>
                    <a:pt x="678" y="16"/>
                  </a:lnTo>
                  <a:lnTo>
                    <a:pt x="688" y="14"/>
                  </a:lnTo>
                  <a:lnTo>
                    <a:pt x="698" y="13"/>
                  </a:lnTo>
                  <a:lnTo>
                    <a:pt x="708" y="12"/>
                  </a:lnTo>
                  <a:lnTo>
                    <a:pt x="720" y="12"/>
                  </a:lnTo>
                  <a:lnTo>
                    <a:pt x="729" y="9"/>
                  </a:lnTo>
                  <a:lnTo>
                    <a:pt x="741" y="7"/>
                  </a:lnTo>
                  <a:lnTo>
                    <a:pt x="750" y="6"/>
                  </a:lnTo>
                  <a:lnTo>
                    <a:pt x="761" y="5"/>
                  </a:lnTo>
                  <a:lnTo>
                    <a:pt x="772" y="3"/>
                  </a:lnTo>
                  <a:lnTo>
                    <a:pt x="782" y="2"/>
                  </a:lnTo>
                  <a:lnTo>
                    <a:pt x="792" y="0"/>
                  </a:lnTo>
                  <a:lnTo>
                    <a:pt x="804" y="0"/>
                  </a:lnTo>
                  <a:lnTo>
                    <a:pt x="804" y="25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43" name="Freeform 27"/>
            <p:cNvSpPr>
              <a:spLocks/>
            </p:cNvSpPr>
            <p:nvPr/>
          </p:nvSpPr>
          <p:spPr bwMode="auto">
            <a:xfrm>
              <a:off x="1070" y="2134"/>
              <a:ext cx="16" cy="23"/>
            </a:xfrm>
            <a:custGeom>
              <a:avLst/>
              <a:gdLst/>
              <a:ahLst/>
              <a:cxnLst>
                <a:cxn ang="0">
                  <a:pos x="47" y="61"/>
                </a:cxn>
                <a:cxn ang="0">
                  <a:pos x="34" y="58"/>
                </a:cxn>
                <a:cxn ang="0">
                  <a:pos x="23" y="61"/>
                </a:cxn>
                <a:cxn ang="0">
                  <a:pos x="10" y="65"/>
                </a:cxn>
                <a:cxn ang="0">
                  <a:pos x="0" y="68"/>
                </a:cxn>
                <a:cxn ang="0">
                  <a:pos x="7" y="0"/>
                </a:cxn>
                <a:cxn ang="0">
                  <a:pos x="47" y="61"/>
                </a:cxn>
              </a:cxnLst>
              <a:rect l="0" t="0" r="r" b="b"/>
              <a:pathLst>
                <a:path w="47" h="68">
                  <a:moveTo>
                    <a:pt x="47" y="61"/>
                  </a:moveTo>
                  <a:lnTo>
                    <a:pt x="34" y="58"/>
                  </a:lnTo>
                  <a:lnTo>
                    <a:pt x="23" y="61"/>
                  </a:lnTo>
                  <a:lnTo>
                    <a:pt x="10" y="65"/>
                  </a:lnTo>
                  <a:lnTo>
                    <a:pt x="0" y="68"/>
                  </a:lnTo>
                  <a:lnTo>
                    <a:pt x="7" y="0"/>
                  </a:lnTo>
                  <a:lnTo>
                    <a:pt x="47" y="6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44" name="Freeform 28"/>
            <p:cNvSpPr>
              <a:spLocks/>
            </p:cNvSpPr>
            <p:nvPr/>
          </p:nvSpPr>
          <p:spPr bwMode="auto">
            <a:xfrm>
              <a:off x="1057" y="2231"/>
              <a:ext cx="278" cy="65"/>
            </a:xfrm>
            <a:custGeom>
              <a:avLst/>
              <a:gdLst/>
              <a:ahLst/>
              <a:cxnLst>
                <a:cxn ang="0">
                  <a:pos x="807" y="76"/>
                </a:cxn>
                <a:cxn ang="0">
                  <a:pos x="768" y="79"/>
                </a:cxn>
                <a:cxn ang="0">
                  <a:pos x="728" y="84"/>
                </a:cxn>
                <a:cxn ang="0">
                  <a:pos x="688" y="87"/>
                </a:cxn>
                <a:cxn ang="0">
                  <a:pos x="650" y="94"/>
                </a:cxn>
                <a:cxn ang="0">
                  <a:pos x="612" y="99"/>
                </a:cxn>
                <a:cxn ang="0">
                  <a:pos x="572" y="106"/>
                </a:cxn>
                <a:cxn ang="0">
                  <a:pos x="534" y="112"/>
                </a:cxn>
                <a:cxn ang="0">
                  <a:pos x="496" y="119"/>
                </a:cxn>
                <a:cxn ang="0">
                  <a:pos x="456" y="126"/>
                </a:cxn>
                <a:cxn ang="0">
                  <a:pos x="419" y="134"/>
                </a:cxn>
                <a:cxn ang="0">
                  <a:pos x="379" y="140"/>
                </a:cxn>
                <a:cxn ang="0">
                  <a:pos x="340" y="146"/>
                </a:cxn>
                <a:cxn ang="0">
                  <a:pos x="302" y="152"/>
                </a:cxn>
                <a:cxn ang="0">
                  <a:pos x="262" y="159"/>
                </a:cxn>
                <a:cxn ang="0">
                  <a:pos x="222" y="166"/>
                </a:cxn>
                <a:cxn ang="0">
                  <a:pos x="184" y="171"/>
                </a:cxn>
                <a:cxn ang="0">
                  <a:pos x="144" y="176"/>
                </a:cxn>
                <a:cxn ang="0">
                  <a:pos x="105" y="182"/>
                </a:cxn>
                <a:cxn ang="0">
                  <a:pos x="65" y="185"/>
                </a:cxn>
                <a:cxn ang="0">
                  <a:pos x="25" y="191"/>
                </a:cxn>
                <a:cxn ang="0">
                  <a:pos x="8" y="105"/>
                </a:cxn>
                <a:cxn ang="0">
                  <a:pos x="44" y="97"/>
                </a:cxn>
                <a:cxn ang="0">
                  <a:pos x="83" y="91"/>
                </a:cxn>
                <a:cxn ang="0">
                  <a:pos x="121" y="84"/>
                </a:cxn>
                <a:cxn ang="0">
                  <a:pos x="159" y="79"/>
                </a:cxn>
                <a:cxn ang="0">
                  <a:pos x="199" y="72"/>
                </a:cxn>
                <a:cxn ang="0">
                  <a:pos x="237" y="68"/>
                </a:cxn>
                <a:cxn ang="0">
                  <a:pos x="275" y="61"/>
                </a:cxn>
                <a:cxn ang="0">
                  <a:pos x="315" y="55"/>
                </a:cxn>
                <a:cxn ang="0">
                  <a:pos x="354" y="50"/>
                </a:cxn>
                <a:cxn ang="0">
                  <a:pos x="394" y="45"/>
                </a:cxn>
                <a:cxn ang="0">
                  <a:pos x="432" y="40"/>
                </a:cxn>
                <a:cxn ang="0">
                  <a:pos x="472" y="34"/>
                </a:cxn>
                <a:cxn ang="0">
                  <a:pos x="510" y="29"/>
                </a:cxn>
                <a:cxn ang="0">
                  <a:pos x="549" y="25"/>
                </a:cxn>
                <a:cxn ang="0">
                  <a:pos x="588" y="21"/>
                </a:cxn>
                <a:cxn ang="0">
                  <a:pos x="628" y="18"/>
                </a:cxn>
                <a:cxn ang="0">
                  <a:pos x="666" y="12"/>
                </a:cxn>
                <a:cxn ang="0">
                  <a:pos x="704" y="9"/>
                </a:cxn>
                <a:cxn ang="0">
                  <a:pos x="743" y="7"/>
                </a:cxn>
                <a:cxn ang="0">
                  <a:pos x="782" y="4"/>
                </a:cxn>
                <a:cxn ang="0">
                  <a:pos x="820" y="0"/>
                </a:cxn>
              </a:cxnLst>
              <a:rect l="0" t="0" r="r" b="b"/>
              <a:pathLst>
                <a:path w="834" h="195">
                  <a:moveTo>
                    <a:pt x="834" y="74"/>
                  </a:moveTo>
                  <a:lnTo>
                    <a:pt x="820" y="74"/>
                  </a:lnTo>
                  <a:lnTo>
                    <a:pt x="807" y="76"/>
                  </a:lnTo>
                  <a:lnTo>
                    <a:pt x="794" y="77"/>
                  </a:lnTo>
                  <a:lnTo>
                    <a:pt x="781" y="79"/>
                  </a:lnTo>
                  <a:lnTo>
                    <a:pt x="768" y="79"/>
                  </a:lnTo>
                  <a:lnTo>
                    <a:pt x="754" y="80"/>
                  </a:lnTo>
                  <a:lnTo>
                    <a:pt x="741" y="81"/>
                  </a:lnTo>
                  <a:lnTo>
                    <a:pt x="728" y="84"/>
                  </a:lnTo>
                  <a:lnTo>
                    <a:pt x="715" y="84"/>
                  </a:lnTo>
                  <a:lnTo>
                    <a:pt x="701" y="87"/>
                  </a:lnTo>
                  <a:lnTo>
                    <a:pt x="688" y="87"/>
                  </a:lnTo>
                  <a:lnTo>
                    <a:pt x="676" y="90"/>
                  </a:lnTo>
                  <a:lnTo>
                    <a:pt x="663" y="91"/>
                  </a:lnTo>
                  <a:lnTo>
                    <a:pt x="650" y="94"/>
                  </a:lnTo>
                  <a:lnTo>
                    <a:pt x="637" y="95"/>
                  </a:lnTo>
                  <a:lnTo>
                    <a:pt x="625" y="98"/>
                  </a:lnTo>
                  <a:lnTo>
                    <a:pt x="612" y="99"/>
                  </a:lnTo>
                  <a:lnTo>
                    <a:pt x="598" y="102"/>
                  </a:lnTo>
                  <a:lnTo>
                    <a:pt x="585" y="104"/>
                  </a:lnTo>
                  <a:lnTo>
                    <a:pt x="572" y="106"/>
                  </a:lnTo>
                  <a:lnTo>
                    <a:pt x="559" y="108"/>
                  </a:lnTo>
                  <a:lnTo>
                    <a:pt x="547" y="110"/>
                  </a:lnTo>
                  <a:lnTo>
                    <a:pt x="534" y="112"/>
                  </a:lnTo>
                  <a:lnTo>
                    <a:pt x="522" y="115"/>
                  </a:lnTo>
                  <a:lnTo>
                    <a:pt x="509" y="116"/>
                  </a:lnTo>
                  <a:lnTo>
                    <a:pt x="496" y="119"/>
                  </a:lnTo>
                  <a:lnTo>
                    <a:pt x="482" y="120"/>
                  </a:lnTo>
                  <a:lnTo>
                    <a:pt x="469" y="124"/>
                  </a:lnTo>
                  <a:lnTo>
                    <a:pt x="456" y="126"/>
                  </a:lnTo>
                  <a:lnTo>
                    <a:pt x="444" y="128"/>
                  </a:lnTo>
                  <a:lnTo>
                    <a:pt x="431" y="130"/>
                  </a:lnTo>
                  <a:lnTo>
                    <a:pt x="419" y="134"/>
                  </a:lnTo>
                  <a:lnTo>
                    <a:pt x="406" y="135"/>
                  </a:lnTo>
                  <a:lnTo>
                    <a:pt x="393" y="138"/>
                  </a:lnTo>
                  <a:lnTo>
                    <a:pt x="379" y="140"/>
                  </a:lnTo>
                  <a:lnTo>
                    <a:pt x="366" y="142"/>
                  </a:lnTo>
                  <a:lnTo>
                    <a:pt x="353" y="144"/>
                  </a:lnTo>
                  <a:lnTo>
                    <a:pt x="340" y="146"/>
                  </a:lnTo>
                  <a:lnTo>
                    <a:pt x="327" y="148"/>
                  </a:lnTo>
                  <a:lnTo>
                    <a:pt x="315" y="151"/>
                  </a:lnTo>
                  <a:lnTo>
                    <a:pt x="302" y="152"/>
                  </a:lnTo>
                  <a:lnTo>
                    <a:pt x="288" y="155"/>
                  </a:lnTo>
                  <a:lnTo>
                    <a:pt x="275" y="156"/>
                  </a:lnTo>
                  <a:lnTo>
                    <a:pt x="262" y="159"/>
                  </a:lnTo>
                  <a:lnTo>
                    <a:pt x="249" y="160"/>
                  </a:lnTo>
                  <a:lnTo>
                    <a:pt x="235" y="163"/>
                  </a:lnTo>
                  <a:lnTo>
                    <a:pt x="222" y="166"/>
                  </a:lnTo>
                  <a:lnTo>
                    <a:pt x="210" y="169"/>
                  </a:lnTo>
                  <a:lnTo>
                    <a:pt x="197" y="169"/>
                  </a:lnTo>
                  <a:lnTo>
                    <a:pt x="184" y="171"/>
                  </a:lnTo>
                  <a:lnTo>
                    <a:pt x="171" y="173"/>
                  </a:lnTo>
                  <a:lnTo>
                    <a:pt x="158" y="176"/>
                  </a:lnTo>
                  <a:lnTo>
                    <a:pt x="144" y="176"/>
                  </a:lnTo>
                  <a:lnTo>
                    <a:pt x="131" y="178"/>
                  </a:lnTo>
                  <a:lnTo>
                    <a:pt x="118" y="180"/>
                  </a:lnTo>
                  <a:lnTo>
                    <a:pt x="105" y="182"/>
                  </a:lnTo>
                  <a:lnTo>
                    <a:pt x="91" y="182"/>
                  </a:lnTo>
                  <a:lnTo>
                    <a:pt x="78" y="185"/>
                  </a:lnTo>
                  <a:lnTo>
                    <a:pt x="65" y="185"/>
                  </a:lnTo>
                  <a:lnTo>
                    <a:pt x="52" y="188"/>
                  </a:lnTo>
                  <a:lnTo>
                    <a:pt x="38" y="189"/>
                  </a:lnTo>
                  <a:lnTo>
                    <a:pt x="25" y="191"/>
                  </a:lnTo>
                  <a:lnTo>
                    <a:pt x="12" y="192"/>
                  </a:lnTo>
                  <a:lnTo>
                    <a:pt x="0" y="195"/>
                  </a:lnTo>
                  <a:lnTo>
                    <a:pt x="8" y="105"/>
                  </a:lnTo>
                  <a:lnTo>
                    <a:pt x="19" y="101"/>
                  </a:lnTo>
                  <a:lnTo>
                    <a:pt x="33" y="99"/>
                  </a:lnTo>
                  <a:lnTo>
                    <a:pt x="44" y="97"/>
                  </a:lnTo>
                  <a:lnTo>
                    <a:pt x="58" y="95"/>
                  </a:lnTo>
                  <a:lnTo>
                    <a:pt x="69" y="92"/>
                  </a:lnTo>
                  <a:lnTo>
                    <a:pt x="83" y="91"/>
                  </a:lnTo>
                  <a:lnTo>
                    <a:pt x="96" y="88"/>
                  </a:lnTo>
                  <a:lnTo>
                    <a:pt x="109" y="87"/>
                  </a:lnTo>
                  <a:lnTo>
                    <a:pt x="121" y="84"/>
                  </a:lnTo>
                  <a:lnTo>
                    <a:pt x="134" y="83"/>
                  </a:lnTo>
                  <a:lnTo>
                    <a:pt x="146" y="80"/>
                  </a:lnTo>
                  <a:lnTo>
                    <a:pt x="159" y="79"/>
                  </a:lnTo>
                  <a:lnTo>
                    <a:pt x="172" y="76"/>
                  </a:lnTo>
                  <a:lnTo>
                    <a:pt x="185" y="74"/>
                  </a:lnTo>
                  <a:lnTo>
                    <a:pt x="199" y="72"/>
                  </a:lnTo>
                  <a:lnTo>
                    <a:pt x="212" y="72"/>
                  </a:lnTo>
                  <a:lnTo>
                    <a:pt x="224" y="69"/>
                  </a:lnTo>
                  <a:lnTo>
                    <a:pt x="237" y="68"/>
                  </a:lnTo>
                  <a:lnTo>
                    <a:pt x="250" y="65"/>
                  </a:lnTo>
                  <a:lnTo>
                    <a:pt x="263" y="63"/>
                  </a:lnTo>
                  <a:lnTo>
                    <a:pt x="275" y="61"/>
                  </a:lnTo>
                  <a:lnTo>
                    <a:pt x="288" y="59"/>
                  </a:lnTo>
                  <a:lnTo>
                    <a:pt x="302" y="56"/>
                  </a:lnTo>
                  <a:lnTo>
                    <a:pt x="315" y="55"/>
                  </a:lnTo>
                  <a:lnTo>
                    <a:pt x="328" y="52"/>
                  </a:lnTo>
                  <a:lnTo>
                    <a:pt x="341" y="51"/>
                  </a:lnTo>
                  <a:lnTo>
                    <a:pt x="354" y="50"/>
                  </a:lnTo>
                  <a:lnTo>
                    <a:pt x="368" y="48"/>
                  </a:lnTo>
                  <a:lnTo>
                    <a:pt x="381" y="45"/>
                  </a:lnTo>
                  <a:lnTo>
                    <a:pt x="394" y="45"/>
                  </a:lnTo>
                  <a:lnTo>
                    <a:pt x="407" y="43"/>
                  </a:lnTo>
                  <a:lnTo>
                    <a:pt x="421" y="43"/>
                  </a:lnTo>
                  <a:lnTo>
                    <a:pt x="432" y="40"/>
                  </a:lnTo>
                  <a:lnTo>
                    <a:pt x="446" y="39"/>
                  </a:lnTo>
                  <a:lnTo>
                    <a:pt x="459" y="36"/>
                  </a:lnTo>
                  <a:lnTo>
                    <a:pt x="472" y="34"/>
                  </a:lnTo>
                  <a:lnTo>
                    <a:pt x="484" y="32"/>
                  </a:lnTo>
                  <a:lnTo>
                    <a:pt x="497" y="32"/>
                  </a:lnTo>
                  <a:lnTo>
                    <a:pt x="510" y="29"/>
                  </a:lnTo>
                  <a:lnTo>
                    <a:pt x="524" y="29"/>
                  </a:lnTo>
                  <a:lnTo>
                    <a:pt x="535" y="26"/>
                  </a:lnTo>
                  <a:lnTo>
                    <a:pt x="549" y="25"/>
                  </a:lnTo>
                  <a:lnTo>
                    <a:pt x="562" y="23"/>
                  </a:lnTo>
                  <a:lnTo>
                    <a:pt x="575" y="22"/>
                  </a:lnTo>
                  <a:lnTo>
                    <a:pt x="588" y="21"/>
                  </a:lnTo>
                  <a:lnTo>
                    <a:pt x="601" y="19"/>
                  </a:lnTo>
                  <a:lnTo>
                    <a:pt x="615" y="18"/>
                  </a:lnTo>
                  <a:lnTo>
                    <a:pt x="628" y="18"/>
                  </a:lnTo>
                  <a:lnTo>
                    <a:pt x="640" y="15"/>
                  </a:lnTo>
                  <a:lnTo>
                    <a:pt x="653" y="14"/>
                  </a:lnTo>
                  <a:lnTo>
                    <a:pt x="666" y="12"/>
                  </a:lnTo>
                  <a:lnTo>
                    <a:pt x="679" y="12"/>
                  </a:lnTo>
                  <a:lnTo>
                    <a:pt x="691" y="11"/>
                  </a:lnTo>
                  <a:lnTo>
                    <a:pt x="704" y="9"/>
                  </a:lnTo>
                  <a:lnTo>
                    <a:pt x="718" y="8"/>
                  </a:lnTo>
                  <a:lnTo>
                    <a:pt x="731" y="8"/>
                  </a:lnTo>
                  <a:lnTo>
                    <a:pt x="743" y="7"/>
                  </a:lnTo>
                  <a:lnTo>
                    <a:pt x="756" y="5"/>
                  </a:lnTo>
                  <a:lnTo>
                    <a:pt x="769" y="4"/>
                  </a:lnTo>
                  <a:lnTo>
                    <a:pt x="782" y="4"/>
                  </a:lnTo>
                  <a:lnTo>
                    <a:pt x="794" y="3"/>
                  </a:lnTo>
                  <a:lnTo>
                    <a:pt x="807" y="1"/>
                  </a:lnTo>
                  <a:lnTo>
                    <a:pt x="820" y="0"/>
                  </a:lnTo>
                  <a:lnTo>
                    <a:pt x="834" y="0"/>
                  </a:lnTo>
                  <a:lnTo>
                    <a:pt x="834" y="7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45" name="Freeform 29"/>
            <p:cNvSpPr>
              <a:spLocks/>
            </p:cNvSpPr>
            <p:nvPr/>
          </p:nvSpPr>
          <p:spPr bwMode="auto">
            <a:xfrm>
              <a:off x="1041" y="2271"/>
              <a:ext cx="312" cy="155"/>
            </a:xfrm>
            <a:custGeom>
              <a:avLst/>
              <a:gdLst/>
              <a:ahLst/>
              <a:cxnLst>
                <a:cxn ang="0">
                  <a:pos x="855" y="55"/>
                </a:cxn>
                <a:cxn ang="0">
                  <a:pos x="805" y="79"/>
                </a:cxn>
                <a:cxn ang="0">
                  <a:pos x="777" y="102"/>
                </a:cxn>
                <a:cxn ang="0">
                  <a:pos x="796" y="129"/>
                </a:cxn>
                <a:cxn ang="0">
                  <a:pos x="836" y="104"/>
                </a:cxn>
                <a:cxn ang="0">
                  <a:pos x="886" y="106"/>
                </a:cxn>
                <a:cxn ang="0">
                  <a:pos x="933" y="130"/>
                </a:cxn>
                <a:cxn ang="0">
                  <a:pos x="932" y="171"/>
                </a:cxn>
                <a:cxn ang="0">
                  <a:pos x="911" y="200"/>
                </a:cxn>
                <a:cxn ang="0">
                  <a:pos x="914" y="239"/>
                </a:cxn>
                <a:cxn ang="0">
                  <a:pos x="918" y="282"/>
                </a:cxn>
                <a:cxn ang="0">
                  <a:pos x="910" y="315"/>
                </a:cxn>
                <a:cxn ang="0">
                  <a:pos x="880" y="329"/>
                </a:cxn>
                <a:cxn ang="0">
                  <a:pos x="842" y="336"/>
                </a:cxn>
                <a:cxn ang="0">
                  <a:pos x="805" y="344"/>
                </a:cxn>
                <a:cxn ang="0">
                  <a:pos x="767" y="351"/>
                </a:cxn>
                <a:cxn ang="0">
                  <a:pos x="730" y="358"/>
                </a:cxn>
                <a:cxn ang="0">
                  <a:pos x="692" y="365"/>
                </a:cxn>
                <a:cxn ang="0">
                  <a:pos x="655" y="372"/>
                </a:cxn>
                <a:cxn ang="0">
                  <a:pos x="617" y="379"/>
                </a:cxn>
                <a:cxn ang="0">
                  <a:pos x="580" y="386"/>
                </a:cxn>
                <a:cxn ang="0">
                  <a:pos x="542" y="392"/>
                </a:cxn>
                <a:cxn ang="0">
                  <a:pos x="504" y="397"/>
                </a:cxn>
                <a:cxn ang="0">
                  <a:pos x="466" y="401"/>
                </a:cxn>
                <a:cxn ang="0">
                  <a:pos x="429" y="407"/>
                </a:cxn>
                <a:cxn ang="0">
                  <a:pos x="389" y="410"/>
                </a:cxn>
                <a:cxn ang="0">
                  <a:pos x="353" y="414"/>
                </a:cxn>
                <a:cxn ang="0">
                  <a:pos x="313" y="416"/>
                </a:cxn>
                <a:cxn ang="0">
                  <a:pos x="278" y="421"/>
                </a:cxn>
                <a:cxn ang="0">
                  <a:pos x="242" y="430"/>
                </a:cxn>
                <a:cxn ang="0">
                  <a:pos x="206" y="436"/>
                </a:cxn>
                <a:cxn ang="0">
                  <a:pos x="169" y="439"/>
                </a:cxn>
                <a:cxn ang="0">
                  <a:pos x="132" y="441"/>
                </a:cxn>
                <a:cxn ang="0">
                  <a:pos x="95" y="443"/>
                </a:cxn>
                <a:cxn ang="0">
                  <a:pos x="59" y="447"/>
                </a:cxn>
                <a:cxn ang="0">
                  <a:pos x="23" y="454"/>
                </a:cxn>
                <a:cxn ang="0">
                  <a:pos x="0" y="457"/>
                </a:cxn>
                <a:cxn ang="0">
                  <a:pos x="1" y="423"/>
                </a:cxn>
                <a:cxn ang="0">
                  <a:pos x="3" y="389"/>
                </a:cxn>
                <a:cxn ang="0">
                  <a:pos x="4" y="356"/>
                </a:cxn>
                <a:cxn ang="0">
                  <a:pos x="7" y="322"/>
                </a:cxn>
                <a:cxn ang="0">
                  <a:pos x="10" y="289"/>
                </a:cxn>
                <a:cxn ang="0">
                  <a:pos x="17" y="257"/>
                </a:cxn>
                <a:cxn ang="0">
                  <a:pos x="31" y="223"/>
                </a:cxn>
                <a:cxn ang="0">
                  <a:pos x="817" y="1"/>
                </a:cxn>
                <a:cxn ang="0">
                  <a:pos x="851" y="0"/>
                </a:cxn>
                <a:cxn ang="0">
                  <a:pos x="890" y="4"/>
                </a:cxn>
                <a:cxn ang="0">
                  <a:pos x="901" y="39"/>
                </a:cxn>
              </a:cxnLst>
              <a:rect l="0" t="0" r="r" b="b"/>
              <a:pathLst>
                <a:path w="936" h="465">
                  <a:moveTo>
                    <a:pt x="898" y="52"/>
                  </a:moveTo>
                  <a:lnTo>
                    <a:pt x="882" y="47"/>
                  </a:lnTo>
                  <a:lnTo>
                    <a:pt x="868" y="50"/>
                  </a:lnTo>
                  <a:lnTo>
                    <a:pt x="855" y="55"/>
                  </a:lnTo>
                  <a:lnTo>
                    <a:pt x="842" y="63"/>
                  </a:lnTo>
                  <a:lnTo>
                    <a:pt x="829" y="70"/>
                  </a:lnTo>
                  <a:lnTo>
                    <a:pt x="817" y="77"/>
                  </a:lnTo>
                  <a:lnTo>
                    <a:pt x="805" y="79"/>
                  </a:lnTo>
                  <a:lnTo>
                    <a:pt x="795" y="76"/>
                  </a:lnTo>
                  <a:lnTo>
                    <a:pt x="783" y="83"/>
                  </a:lnTo>
                  <a:lnTo>
                    <a:pt x="779" y="95"/>
                  </a:lnTo>
                  <a:lnTo>
                    <a:pt x="777" y="102"/>
                  </a:lnTo>
                  <a:lnTo>
                    <a:pt x="777" y="111"/>
                  </a:lnTo>
                  <a:lnTo>
                    <a:pt x="780" y="119"/>
                  </a:lnTo>
                  <a:lnTo>
                    <a:pt x="786" y="129"/>
                  </a:lnTo>
                  <a:lnTo>
                    <a:pt x="796" y="129"/>
                  </a:lnTo>
                  <a:lnTo>
                    <a:pt x="807" y="126"/>
                  </a:lnTo>
                  <a:lnTo>
                    <a:pt x="817" y="119"/>
                  </a:lnTo>
                  <a:lnTo>
                    <a:pt x="827" y="112"/>
                  </a:lnTo>
                  <a:lnTo>
                    <a:pt x="836" y="104"/>
                  </a:lnTo>
                  <a:lnTo>
                    <a:pt x="848" y="101"/>
                  </a:lnTo>
                  <a:lnTo>
                    <a:pt x="860" y="102"/>
                  </a:lnTo>
                  <a:lnTo>
                    <a:pt x="874" y="113"/>
                  </a:lnTo>
                  <a:lnTo>
                    <a:pt x="886" y="106"/>
                  </a:lnTo>
                  <a:lnTo>
                    <a:pt x="902" y="111"/>
                  </a:lnTo>
                  <a:lnTo>
                    <a:pt x="915" y="116"/>
                  </a:lnTo>
                  <a:lnTo>
                    <a:pt x="930" y="120"/>
                  </a:lnTo>
                  <a:lnTo>
                    <a:pt x="933" y="130"/>
                  </a:lnTo>
                  <a:lnTo>
                    <a:pt x="936" y="141"/>
                  </a:lnTo>
                  <a:lnTo>
                    <a:pt x="936" y="152"/>
                  </a:lnTo>
                  <a:lnTo>
                    <a:pt x="936" y="163"/>
                  </a:lnTo>
                  <a:lnTo>
                    <a:pt x="932" y="171"/>
                  </a:lnTo>
                  <a:lnTo>
                    <a:pt x="927" y="180"/>
                  </a:lnTo>
                  <a:lnTo>
                    <a:pt x="921" y="187"/>
                  </a:lnTo>
                  <a:lnTo>
                    <a:pt x="914" y="195"/>
                  </a:lnTo>
                  <a:lnTo>
                    <a:pt x="911" y="200"/>
                  </a:lnTo>
                  <a:lnTo>
                    <a:pt x="911" y="210"/>
                  </a:lnTo>
                  <a:lnTo>
                    <a:pt x="913" y="218"/>
                  </a:lnTo>
                  <a:lnTo>
                    <a:pt x="914" y="230"/>
                  </a:lnTo>
                  <a:lnTo>
                    <a:pt x="914" y="239"/>
                  </a:lnTo>
                  <a:lnTo>
                    <a:pt x="917" y="250"/>
                  </a:lnTo>
                  <a:lnTo>
                    <a:pt x="917" y="261"/>
                  </a:lnTo>
                  <a:lnTo>
                    <a:pt x="920" y="272"/>
                  </a:lnTo>
                  <a:lnTo>
                    <a:pt x="918" y="282"/>
                  </a:lnTo>
                  <a:lnTo>
                    <a:pt x="918" y="292"/>
                  </a:lnTo>
                  <a:lnTo>
                    <a:pt x="917" y="300"/>
                  </a:lnTo>
                  <a:lnTo>
                    <a:pt x="915" y="310"/>
                  </a:lnTo>
                  <a:lnTo>
                    <a:pt x="910" y="315"/>
                  </a:lnTo>
                  <a:lnTo>
                    <a:pt x="905" y="321"/>
                  </a:lnTo>
                  <a:lnTo>
                    <a:pt x="898" y="325"/>
                  </a:lnTo>
                  <a:lnTo>
                    <a:pt x="890" y="329"/>
                  </a:lnTo>
                  <a:lnTo>
                    <a:pt x="880" y="329"/>
                  </a:lnTo>
                  <a:lnTo>
                    <a:pt x="871" y="332"/>
                  </a:lnTo>
                  <a:lnTo>
                    <a:pt x="861" y="333"/>
                  </a:lnTo>
                  <a:lnTo>
                    <a:pt x="852" y="336"/>
                  </a:lnTo>
                  <a:lnTo>
                    <a:pt x="842" y="336"/>
                  </a:lnTo>
                  <a:lnTo>
                    <a:pt x="833" y="339"/>
                  </a:lnTo>
                  <a:lnTo>
                    <a:pt x="824" y="340"/>
                  </a:lnTo>
                  <a:lnTo>
                    <a:pt x="816" y="343"/>
                  </a:lnTo>
                  <a:lnTo>
                    <a:pt x="805" y="344"/>
                  </a:lnTo>
                  <a:lnTo>
                    <a:pt x="796" y="346"/>
                  </a:lnTo>
                  <a:lnTo>
                    <a:pt x="786" y="347"/>
                  </a:lnTo>
                  <a:lnTo>
                    <a:pt x="777" y="350"/>
                  </a:lnTo>
                  <a:lnTo>
                    <a:pt x="767" y="351"/>
                  </a:lnTo>
                  <a:lnTo>
                    <a:pt x="758" y="354"/>
                  </a:lnTo>
                  <a:lnTo>
                    <a:pt x="749" y="356"/>
                  </a:lnTo>
                  <a:lnTo>
                    <a:pt x="741" y="358"/>
                  </a:lnTo>
                  <a:lnTo>
                    <a:pt x="730" y="358"/>
                  </a:lnTo>
                  <a:lnTo>
                    <a:pt x="721" y="361"/>
                  </a:lnTo>
                  <a:lnTo>
                    <a:pt x="711" y="362"/>
                  </a:lnTo>
                  <a:lnTo>
                    <a:pt x="702" y="365"/>
                  </a:lnTo>
                  <a:lnTo>
                    <a:pt x="692" y="365"/>
                  </a:lnTo>
                  <a:lnTo>
                    <a:pt x="683" y="368"/>
                  </a:lnTo>
                  <a:lnTo>
                    <a:pt x="674" y="369"/>
                  </a:lnTo>
                  <a:lnTo>
                    <a:pt x="666" y="372"/>
                  </a:lnTo>
                  <a:lnTo>
                    <a:pt x="655" y="372"/>
                  </a:lnTo>
                  <a:lnTo>
                    <a:pt x="646" y="375"/>
                  </a:lnTo>
                  <a:lnTo>
                    <a:pt x="636" y="376"/>
                  </a:lnTo>
                  <a:lnTo>
                    <a:pt x="627" y="379"/>
                  </a:lnTo>
                  <a:lnTo>
                    <a:pt x="617" y="379"/>
                  </a:lnTo>
                  <a:lnTo>
                    <a:pt x="608" y="382"/>
                  </a:lnTo>
                  <a:lnTo>
                    <a:pt x="599" y="383"/>
                  </a:lnTo>
                  <a:lnTo>
                    <a:pt x="591" y="386"/>
                  </a:lnTo>
                  <a:lnTo>
                    <a:pt x="580" y="386"/>
                  </a:lnTo>
                  <a:lnTo>
                    <a:pt x="570" y="387"/>
                  </a:lnTo>
                  <a:lnTo>
                    <a:pt x="561" y="389"/>
                  </a:lnTo>
                  <a:lnTo>
                    <a:pt x="552" y="392"/>
                  </a:lnTo>
                  <a:lnTo>
                    <a:pt x="542" y="392"/>
                  </a:lnTo>
                  <a:lnTo>
                    <a:pt x="532" y="393"/>
                  </a:lnTo>
                  <a:lnTo>
                    <a:pt x="523" y="394"/>
                  </a:lnTo>
                  <a:lnTo>
                    <a:pt x="514" y="397"/>
                  </a:lnTo>
                  <a:lnTo>
                    <a:pt x="504" y="397"/>
                  </a:lnTo>
                  <a:lnTo>
                    <a:pt x="495" y="398"/>
                  </a:lnTo>
                  <a:lnTo>
                    <a:pt x="485" y="400"/>
                  </a:lnTo>
                  <a:lnTo>
                    <a:pt x="476" y="401"/>
                  </a:lnTo>
                  <a:lnTo>
                    <a:pt x="466" y="401"/>
                  </a:lnTo>
                  <a:lnTo>
                    <a:pt x="457" y="404"/>
                  </a:lnTo>
                  <a:lnTo>
                    <a:pt x="448" y="404"/>
                  </a:lnTo>
                  <a:lnTo>
                    <a:pt x="439" y="407"/>
                  </a:lnTo>
                  <a:lnTo>
                    <a:pt x="429" y="407"/>
                  </a:lnTo>
                  <a:lnTo>
                    <a:pt x="419" y="408"/>
                  </a:lnTo>
                  <a:lnTo>
                    <a:pt x="408" y="408"/>
                  </a:lnTo>
                  <a:lnTo>
                    <a:pt x="400" y="410"/>
                  </a:lnTo>
                  <a:lnTo>
                    <a:pt x="389" y="410"/>
                  </a:lnTo>
                  <a:lnTo>
                    <a:pt x="380" y="411"/>
                  </a:lnTo>
                  <a:lnTo>
                    <a:pt x="372" y="412"/>
                  </a:lnTo>
                  <a:lnTo>
                    <a:pt x="363" y="414"/>
                  </a:lnTo>
                  <a:lnTo>
                    <a:pt x="353" y="414"/>
                  </a:lnTo>
                  <a:lnTo>
                    <a:pt x="342" y="414"/>
                  </a:lnTo>
                  <a:lnTo>
                    <a:pt x="332" y="415"/>
                  </a:lnTo>
                  <a:lnTo>
                    <a:pt x="323" y="416"/>
                  </a:lnTo>
                  <a:lnTo>
                    <a:pt x="313" y="416"/>
                  </a:lnTo>
                  <a:lnTo>
                    <a:pt x="304" y="416"/>
                  </a:lnTo>
                  <a:lnTo>
                    <a:pt x="295" y="418"/>
                  </a:lnTo>
                  <a:lnTo>
                    <a:pt x="286" y="419"/>
                  </a:lnTo>
                  <a:lnTo>
                    <a:pt x="278" y="421"/>
                  </a:lnTo>
                  <a:lnTo>
                    <a:pt x="269" y="423"/>
                  </a:lnTo>
                  <a:lnTo>
                    <a:pt x="260" y="426"/>
                  </a:lnTo>
                  <a:lnTo>
                    <a:pt x="251" y="429"/>
                  </a:lnTo>
                  <a:lnTo>
                    <a:pt x="242" y="430"/>
                  </a:lnTo>
                  <a:lnTo>
                    <a:pt x="233" y="432"/>
                  </a:lnTo>
                  <a:lnTo>
                    <a:pt x="225" y="433"/>
                  </a:lnTo>
                  <a:lnTo>
                    <a:pt x="216" y="436"/>
                  </a:lnTo>
                  <a:lnTo>
                    <a:pt x="206" y="436"/>
                  </a:lnTo>
                  <a:lnTo>
                    <a:pt x="197" y="437"/>
                  </a:lnTo>
                  <a:lnTo>
                    <a:pt x="188" y="437"/>
                  </a:lnTo>
                  <a:lnTo>
                    <a:pt x="179" y="439"/>
                  </a:lnTo>
                  <a:lnTo>
                    <a:pt x="169" y="439"/>
                  </a:lnTo>
                  <a:lnTo>
                    <a:pt x="160" y="440"/>
                  </a:lnTo>
                  <a:lnTo>
                    <a:pt x="151" y="440"/>
                  </a:lnTo>
                  <a:lnTo>
                    <a:pt x="142" y="441"/>
                  </a:lnTo>
                  <a:lnTo>
                    <a:pt x="132" y="441"/>
                  </a:lnTo>
                  <a:lnTo>
                    <a:pt x="123" y="441"/>
                  </a:lnTo>
                  <a:lnTo>
                    <a:pt x="113" y="441"/>
                  </a:lnTo>
                  <a:lnTo>
                    <a:pt x="104" y="443"/>
                  </a:lnTo>
                  <a:lnTo>
                    <a:pt x="95" y="443"/>
                  </a:lnTo>
                  <a:lnTo>
                    <a:pt x="86" y="443"/>
                  </a:lnTo>
                  <a:lnTo>
                    <a:pt x="78" y="444"/>
                  </a:lnTo>
                  <a:lnTo>
                    <a:pt x="69" y="447"/>
                  </a:lnTo>
                  <a:lnTo>
                    <a:pt x="59" y="447"/>
                  </a:lnTo>
                  <a:lnTo>
                    <a:pt x="50" y="448"/>
                  </a:lnTo>
                  <a:lnTo>
                    <a:pt x="41" y="450"/>
                  </a:lnTo>
                  <a:lnTo>
                    <a:pt x="32" y="452"/>
                  </a:lnTo>
                  <a:lnTo>
                    <a:pt x="23" y="454"/>
                  </a:lnTo>
                  <a:lnTo>
                    <a:pt x="16" y="457"/>
                  </a:lnTo>
                  <a:lnTo>
                    <a:pt x="7" y="461"/>
                  </a:lnTo>
                  <a:lnTo>
                    <a:pt x="0" y="465"/>
                  </a:lnTo>
                  <a:lnTo>
                    <a:pt x="0" y="457"/>
                  </a:lnTo>
                  <a:lnTo>
                    <a:pt x="0" y="448"/>
                  </a:lnTo>
                  <a:lnTo>
                    <a:pt x="0" y="440"/>
                  </a:lnTo>
                  <a:lnTo>
                    <a:pt x="1" y="432"/>
                  </a:lnTo>
                  <a:lnTo>
                    <a:pt x="1" y="423"/>
                  </a:lnTo>
                  <a:lnTo>
                    <a:pt x="1" y="415"/>
                  </a:lnTo>
                  <a:lnTo>
                    <a:pt x="1" y="407"/>
                  </a:lnTo>
                  <a:lnTo>
                    <a:pt x="3" y="398"/>
                  </a:lnTo>
                  <a:lnTo>
                    <a:pt x="3" y="389"/>
                  </a:lnTo>
                  <a:lnTo>
                    <a:pt x="3" y="380"/>
                  </a:lnTo>
                  <a:lnTo>
                    <a:pt x="3" y="372"/>
                  </a:lnTo>
                  <a:lnTo>
                    <a:pt x="4" y="364"/>
                  </a:lnTo>
                  <a:lnTo>
                    <a:pt x="4" y="356"/>
                  </a:lnTo>
                  <a:lnTo>
                    <a:pt x="6" y="347"/>
                  </a:lnTo>
                  <a:lnTo>
                    <a:pt x="6" y="339"/>
                  </a:lnTo>
                  <a:lnTo>
                    <a:pt x="7" y="331"/>
                  </a:lnTo>
                  <a:lnTo>
                    <a:pt x="7" y="322"/>
                  </a:lnTo>
                  <a:lnTo>
                    <a:pt x="7" y="314"/>
                  </a:lnTo>
                  <a:lnTo>
                    <a:pt x="9" y="306"/>
                  </a:lnTo>
                  <a:lnTo>
                    <a:pt x="10" y="297"/>
                  </a:lnTo>
                  <a:lnTo>
                    <a:pt x="10" y="289"/>
                  </a:lnTo>
                  <a:lnTo>
                    <a:pt x="12" y="281"/>
                  </a:lnTo>
                  <a:lnTo>
                    <a:pt x="13" y="272"/>
                  </a:lnTo>
                  <a:lnTo>
                    <a:pt x="16" y="266"/>
                  </a:lnTo>
                  <a:lnTo>
                    <a:pt x="17" y="257"/>
                  </a:lnTo>
                  <a:lnTo>
                    <a:pt x="20" y="249"/>
                  </a:lnTo>
                  <a:lnTo>
                    <a:pt x="22" y="242"/>
                  </a:lnTo>
                  <a:lnTo>
                    <a:pt x="25" y="235"/>
                  </a:lnTo>
                  <a:lnTo>
                    <a:pt x="31" y="223"/>
                  </a:lnTo>
                  <a:lnTo>
                    <a:pt x="39" y="210"/>
                  </a:lnTo>
                  <a:lnTo>
                    <a:pt x="39" y="129"/>
                  </a:lnTo>
                  <a:lnTo>
                    <a:pt x="811" y="1"/>
                  </a:lnTo>
                  <a:lnTo>
                    <a:pt x="817" y="1"/>
                  </a:lnTo>
                  <a:lnTo>
                    <a:pt x="826" y="1"/>
                  </a:lnTo>
                  <a:lnTo>
                    <a:pt x="835" y="1"/>
                  </a:lnTo>
                  <a:lnTo>
                    <a:pt x="843" y="1"/>
                  </a:lnTo>
                  <a:lnTo>
                    <a:pt x="851" y="0"/>
                  </a:lnTo>
                  <a:lnTo>
                    <a:pt x="860" y="0"/>
                  </a:lnTo>
                  <a:lnTo>
                    <a:pt x="868" y="0"/>
                  </a:lnTo>
                  <a:lnTo>
                    <a:pt x="877" y="1"/>
                  </a:lnTo>
                  <a:lnTo>
                    <a:pt x="890" y="4"/>
                  </a:lnTo>
                  <a:lnTo>
                    <a:pt x="899" y="14"/>
                  </a:lnTo>
                  <a:lnTo>
                    <a:pt x="901" y="19"/>
                  </a:lnTo>
                  <a:lnTo>
                    <a:pt x="902" y="27"/>
                  </a:lnTo>
                  <a:lnTo>
                    <a:pt x="901" y="39"/>
                  </a:lnTo>
                  <a:lnTo>
                    <a:pt x="898"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46" name="Freeform 30"/>
            <p:cNvSpPr>
              <a:spLocks/>
            </p:cNvSpPr>
            <p:nvPr/>
          </p:nvSpPr>
          <p:spPr bwMode="auto">
            <a:xfrm>
              <a:off x="1221" y="2300"/>
              <a:ext cx="48" cy="22"/>
            </a:xfrm>
            <a:custGeom>
              <a:avLst/>
              <a:gdLst/>
              <a:ahLst/>
              <a:cxnLst>
                <a:cxn ang="0">
                  <a:pos x="142" y="42"/>
                </a:cxn>
                <a:cxn ang="0">
                  <a:pos x="139" y="47"/>
                </a:cxn>
                <a:cxn ang="0">
                  <a:pos x="136" y="53"/>
                </a:cxn>
                <a:cxn ang="0">
                  <a:pos x="133" y="55"/>
                </a:cxn>
                <a:cxn ang="0">
                  <a:pos x="130" y="58"/>
                </a:cxn>
                <a:cxn ang="0">
                  <a:pos x="123" y="58"/>
                </a:cxn>
                <a:cxn ang="0">
                  <a:pos x="116" y="57"/>
                </a:cxn>
                <a:cxn ang="0">
                  <a:pos x="105" y="54"/>
                </a:cxn>
                <a:cxn ang="0">
                  <a:pos x="97" y="53"/>
                </a:cxn>
                <a:cxn ang="0">
                  <a:pos x="88" y="54"/>
                </a:cxn>
                <a:cxn ang="0">
                  <a:pos x="79" y="64"/>
                </a:cxn>
                <a:cxn ang="0">
                  <a:pos x="66" y="54"/>
                </a:cxn>
                <a:cxn ang="0">
                  <a:pos x="53" y="53"/>
                </a:cxn>
                <a:cxn ang="0">
                  <a:pos x="38" y="55"/>
                </a:cxn>
                <a:cxn ang="0">
                  <a:pos x="26" y="62"/>
                </a:cxn>
                <a:cxn ang="0">
                  <a:pos x="14" y="66"/>
                </a:cxn>
                <a:cxn ang="0">
                  <a:pos x="7" y="66"/>
                </a:cxn>
                <a:cxn ang="0">
                  <a:pos x="3" y="64"/>
                </a:cxn>
                <a:cxn ang="0">
                  <a:pos x="1" y="60"/>
                </a:cxn>
                <a:cxn ang="0">
                  <a:pos x="0" y="51"/>
                </a:cxn>
                <a:cxn ang="0">
                  <a:pos x="0" y="42"/>
                </a:cxn>
                <a:cxn ang="0">
                  <a:pos x="7" y="40"/>
                </a:cxn>
                <a:cxn ang="0">
                  <a:pos x="14" y="39"/>
                </a:cxn>
                <a:cxn ang="0">
                  <a:pos x="20" y="35"/>
                </a:cxn>
                <a:cxn ang="0">
                  <a:pos x="28" y="32"/>
                </a:cxn>
                <a:cxn ang="0">
                  <a:pos x="38" y="22"/>
                </a:cxn>
                <a:cxn ang="0">
                  <a:pos x="50" y="12"/>
                </a:cxn>
                <a:cxn ang="0">
                  <a:pos x="58" y="3"/>
                </a:cxn>
                <a:cxn ang="0">
                  <a:pos x="69" y="0"/>
                </a:cxn>
                <a:cxn ang="0">
                  <a:pos x="73" y="0"/>
                </a:cxn>
                <a:cxn ang="0">
                  <a:pos x="81" y="3"/>
                </a:cxn>
                <a:cxn ang="0">
                  <a:pos x="86" y="8"/>
                </a:cxn>
                <a:cxn ang="0">
                  <a:pos x="95" y="18"/>
                </a:cxn>
                <a:cxn ang="0">
                  <a:pos x="101" y="8"/>
                </a:cxn>
                <a:cxn ang="0">
                  <a:pos x="110" y="6"/>
                </a:cxn>
                <a:cxn ang="0">
                  <a:pos x="119" y="6"/>
                </a:cxn>
                <a:cxn ang="0">
                  <a:pos x="128" y="10"/>
                </a:cxn>
                <a:cxn ang="0">
                  <a:pos x="133" y="15"/>
                </a:cxn>
                <a:cxn ang="0">
                  <a:pos x="139" y="24"/>
                </a:cxn>
                <a:cxn ang="0">
                  <a:pos x="142" y="32"/>
                </a:cxn>
                <a:cxn ang="0">
                  <a:pos x="142" y="42"/>
                </a:cxn>
              </a:cxnLst>
              <a:rect l="0" t="0" r="r" b="b"/>
              <a:pathLst>
                <a:path w="142" h="66">
                  <a:moveTo>
                    <a:pt x="142" y="42"/>
                  </a:moveTo>
                  <a:lnTo>
                    <a:pt x="139" y="47"/>
                  </a:lnTo>
                  <a:lnTo>
                    <a:pt x="136" y="53"/>
                  </a:lnTo>
                  <a:lnTo>
                    <a:pt x="133" y="55"/>
                  </a:lnTo>
                  <a:lnTo>
                    <a:pt x="130" y="58"/>
                  </a:lnTo>
                  <a:lnTo>
                    <a:pt x="123" y="58"/>
                  </a:lnTo>
                  <a:lnTo>
                    <a:pt x="116" y="57"/>
                  </a:lnTo>
                  <a:lnTo>
                    <a:pt x="105" y="54"/>
                  </a:lnTo>
                  <a:lnTo>
                    <a:pt x="97" y="53"/>
                  </a:lnTo>
                  <a:lnTo>
                    <a:pt x="88" y="54"/>
                  </a:lnTo>
                  <a:lnTo>
                    <a:pt x="79" y="64"/>
                  </a:lnTo>
                  <a:lnTo>
                    <a:pt x="66" y="54"/>
                  </a:lnTo>
                  <a:lnTo>
                    <a:pt x="53" y="53"/>
                  </a:lnTo>
                  <a:lnTo>
                    <a:pt x="38" y="55"/>
                  </a:lnTo>
                  <a:lnTo>
                    <a:pt x="26" y="62"/>
                  </a:lnTo>
                  <a:lnTo>
                    <a:pt x="14" y="66"/>
                  </a:lnTo>
                  <a:lnTo>
                    <a:pt x="7" y="66"/>
                  </a:lnTo>
                  <a:lnTo>
                    <a:pt x="3" y="64"/>
                  </a:lnTo>
                  <a:lnTo>
                    <a:pt x="1" y="60"/>
                  </a:lnTo>
                  <a:lnTo>
                    <a:pt x="0" y="51"/>
                  </a:lnTo>
                  <a:lnTo>
                    <a:pt x="0" y="42"/>
                  </a:lnTo>
                  <a:lnTo>
                    <a:pt x="7" y="40"/>
                  </a:lnTo>
                  <a:lnTo>
                    <a:pt x="14" y="39"/>
                  </a:lnTo>
                  <a:lnTo>
                    <a:pt x="20" y="35"/>
                  </a:lnTo>
                  <a:lnTo>
                    <a:pt x="28" y="32"/>
                  </a:lnTo>
                  <a:lnTo>
                    <a:pt x="38" y="22"/>
                  </a:lnTo>
                  <a:lnTo>
                    <a:pt x="50" y="12"/>
                  </a:lnTo>
                  <a:lnTo>
                    <a:pt x="58" y="3"/>
                  </a:lnTo>
                  <a:lnTo>
                    <a:pt x="69" y="0"/>
                  </a:lnTo>
                  <a:lnTo>
                    <a:pt x="73" y="0"/>
                  </a:lnTo>
                  <a:lnTo>
                    <a:pt x="81" y="3"/>
                  </a:lnTo>
                  <a:lnTo>
                    <a:pt x="86" y="8"/>
                  </a:lnTo>
                  <a:lnTo>
                    <a:pt x="95" y="18"/>
                  </a:lnTo>
                  <a:lnTo>
                    <a:pt x="101" y="8"/>
                  </a:lnTo>
                  <a:lnTo>
                    <a:pt x="110" y="6"/>
                  </a:lnTo>
                  <a:lnTo>
                    <a:pt x="119" y="6"/>
                  </a:lnTo>
                  <a:lnTo>
                    <a:pt x="128" y="10"/>
                  </a:lnTo>
                  <a:lnTo>
                    <a:pt x="133" y="15"/>
                  </a:lnTo>
                  <a:lnTo>
                    <a:pt x="139" y="24"/>
                  </a:lnTo>
                  <a:lnTo>
                    <a:pt x="142" y="32"/>
                  </a:lnTo>
                  <a:lnTo>
                    <a:pt x="142" y="4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47" name="Freeform 31"/>
            <p:cNvSpPr>
              <a:spLocks/>
            </p:cNvSpPr>
            <p:nvPr/>
          </p:nvSpPr>
          <p:spPr bwMode="auto">
            <a:xfrm>
              <a:off x="1135" y="2313"/>
              <a:ext cx="47" cy="23"/>
            </a:xfrm>
            <a:custGeom>
              <a:avLst/>
              <a:gdLst/>
              <a:ahLst/>
              <a:cxnLst>
                <a:cxn ang="0">
                  <a:pos x="140" y="40"/>
                </a:cxn>
                <a:cxn ang="0">
                  <a:pos x="134" y="47"/>
                </a:cxn>
                <a:cxn ang="0">
                  <a:pos x="126" y="52"/>
                </a:cxn>
                <a:cxn ang="0">
                  <a:pos x="118" y="54"/>
                </a:cxn>
                <a:cxn ang="0">
                  <a:pos x="109" y="55"/>
                </a:cxn>
                <a:cxn ang="0">
                  <a:pos x="97" y="54"/>
                </a:cxn>
                <a:cxn ang="0">
                  <a:pos x="87" y="55"/>
                </a:cxn>
                <a:cxn ang="0">
                  <a:pos x="76" y="56"/>
                </a:cxn>
                <a:cxn ang="0">
                  <a:pos x="68" y="62"/>
                </a:cxn>
                <a:cxn ang="0">
                  <a:pos x="59" y="55"/>
                </a:cxn>
                <a:cxn ang="0">
                  <a:pos x="50" y="54"/>
                </a:cxn>
                <a:cxn ang="0">
                  <a:pos x="43" y="55"/>
                </a:cxn>
                <a:cxn ang="0">
                  <a:pos x="35" y="59"/>
                </a:cxn>
                <a:cxn ang="0">
                  <a:pos x="26" y="63"/>
                </a:cxn>
                <a:cxn ang="0">
                  <a:pos x="19" y="68"/>
                </a:cxn>
                <a:cxn ang="0">
                  <a:pos x="12" y="69"/>
                </a:cxn>
                <a:cxn ang="0">
                  <a:pos x="4" y="69"/>
                </a:cxn>
                <a:cxn ang="0">
                  <a:pos x="0" y="55"/>
                </a:cxn>
                <a:cxn ang="0">
                  <a:pos x="3" y="47"/>
                </a:cxn>
                <a:cxn ang="0">
                  <a:pos x="9" y="41"/>
                </a:cxn>
                <a:cxn ang="0">
                  <a:pos x="19" y="37"/>
                </a:cxn>
                <a:cxn ang="0">
                  <a:pos x="29" y="33"/>
                </a:cxn>
                <a:cxn ang="0">
                  <a:pos x="41" y="29"/>
                </a:cxn>
                <a:cxn ang="0">
                  <a:pos x="51" y="22"/>
                </a:cxn>
                <a:cxn ang="0">
                  <a:pos x="60" y="16"/>
                </a:cxn>
                <a:cxn ang="0">
                  <a:pos x="69" y="12"/>
                </a:cxn>
                <a:cxn ang="0">
                  <a:pos x="78" y="14"/>
                </a:cxn>
                <a:cxn ang="0">
                  <a:pos x="81" y="18"/>
                </a:cxn>
                <a:cxn ang="0">
                  <a:pos x="84" y="25"/>
                </a:cxn>
                <a:cxn ang="0">
                  <a:pos x="90" y="12"/>
                </a:cxn>
                <a:cxn ang="0">
                  <a:pos x="100" y="4"/>
                </a:cxn>
                <a:cxn ang="0">
                  <a:pos x="112" y="0"/>
                </a:cxn>
                <a:cxn ang="0">
                  <a:pos x="123" y="1"/>
                </a:cxn>
                <a:cxn ang="0">
                  <a:pos x="131" y="4"/>
                </a:cxn>
                <a:cxn ang="0">
                  <a:pos x="138" y="12"/>
                </a:cxn>
                <a:cxn ang="0">
                  <a:pos x="140" y="16"/>
                </a:cxn>
                <a:cxn ang="0">
                  <a:pos x="141" y="23"/>
                </a:cxn>
                <a:cxn ang="0">
                  <a:pos x="140" y="30"/>
                </a:cxn>
                <a:cxn ang="0">
                  <a:pos x="140" y="40"/>
                </a:cxn>
              </a:cxnLst>
              <a:rect l="0" t="0" r="r" b="b"/>
              <a:pathLst>
                <a:path w="141" h="69">
                  <a:moveTo>
                    <a:pt x="140" y="40"/>
                  </a:moveTo>
                  <a:lnTo>
                    <a:pt x="134" y="47"/>
                  </a:lnTo>
                  <a:lnTo>
                    <a:pt x="126" y="52"/>
                  </a:lnTo>
                  <a:lnTo>
                    <a:pt x="118" y="54"/>
                  </a:lnTo>
                  <a:lnTo>
                    <a:pt x="109" y="55"/>
                  </a:lnTo>
                  <a:lnTo>
                    <a:pt x="97" y="54"/>
                  </a:lnTo>
                  <a:lnTo>
                    <a:pt x="87" y="55"/>
                  </a:lnTo>
                  <a:lnTo>
                    <a:pt x="76" y="56"/>
                  </a:lnTo>
                  <a:lnTo>
                    <a:pt x="68" y="62"/>
                  </a:lnTo>
                  <a:lnTo>
                    <a:pt x="59" y="55"/>
                  </a:lnTo>
                  <a:lnTo>
                    <a:pt x="50" y="54"/>
                  </a:lnTo>
                  <a:lnTo>
                    <a:pt x="43" y="55"/>
                  </a:lnTo>
                  <a:lnTo>
                    <a:pt x="35" y="59"/>
                  </a:lnTo>
                  <a:lnTo>
                    <a:pt x="26" y="63"/>
                  </a:lnTo>
                  <a:lnTo>
                    <a:pt x="19" y="68"/>
                  </a:lnTo>
                  <a:lnTo>
                    <a:pt x="12" y="69"/>
                  </a:lnTo>
                  <a:lnTo>
                    <a:pt x="4" y="69"/>
                  </a:lnTo>
                  <a:lnTo>
                    <a:pt x="0" y="55"/>
                  </a:lnTo>
                  <a:lnTo>
                    <a:pt x="3" y="47"/>
                  </a:lnTo>
                  <a:lnTo>
                    <a:pt x="9" y="41"/>
                  </a:lnTo>
                  <a:lnTo>
                    <a:pt x="19" y="37"/>
                  </a:lnTo>
                  <a:lnTo>
                    <a:pt x="29" y="33"/>
                  </a:lnTo>
                  <a:lnTo>
                    <a:pt x="41" y="29"/>
                  </a:lnTo>
                  <a:lnTo>
                    <a:pt x="51" y="22"/>
                  </a:lnTo>
                  <a:lnTo>
                    <a:pt x="60" y="16"/>
                  </a:lnTo>
                  <a:lnTo>
                    <a:pt x="69" y="12"/>
                  </a:lnTo>
                  <a:lnTo>
                    <a:pt x="78" y="14"/>
                  </a:lnTo>
                  <a:lnTo>
                    <a:pt x="81" y="18"/>
                  </a:lnTo>
                  <a:lnTo>
                    <a:pt x="84" y="25"/>
                  </a:lnTo>
                  <a:lnTo>
                    <a:pt x="90" y="12"/>
                  </a:lnTo>
                  <a:lnTo>
                    <a:pt x="100" y="4"/>
                  </a:lnTo>
                  <a:lnTo>
                    <a:pt x="112" y="0"/>
                  </a:lnTo>
                  <a:lnTo>
                    <a:pt x="123" y="1"/>
                  </a:lnTo>
                  <a:lnTo>
                    <a:pt x="131" y="4"/>
                  </a:lnTo>
                  <a:lnTo>
                    <a:pt x="138" y="12"/>
                  </a:lnTo>
                  <a:lnTo>
                    <a:pt x="140" y="16"/>
                  </a:lnTo>
                  <a:lnTo>
                    <a:pt x="141" y="23"/>
                  </a:lnTo>
                  <a:lnTo>
                    <a:pt x="140" y="30"/>
                  </a:lnTo>
                  <a:lnTo>
                    <a:pt x="140" y="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48" name="Freeform 32"/>
            <p:cNvSpPr>
              <a:spLocks/>
            </p:cNvSpPr>
            <p:nvPr/>
          </p:nvSpPr>
          <p:spPr bwMode="auto">
            <a:xfrm>
              <a:off x="1065" y="2325"/>
              <a:ext cx="35" cy="29"/>
            </a:xfrm>
            <a:custGeom>
              <a:avLst/>
              <a:gdLst/>
              <a:ahLst/>
              <a:cxnLst>
                <a:cxn ang="0">
                  <a:pos x="103" y="47"/>
                </a:cxn>
                <a:cxn ang="0">
                  <a:pos x="89" y="47"/>
                </a:cxn>
                <a:cxn ang="0">
                  <a:pos x="81" y="51"/>
                </a:cxn>
                <a:cxn ang="0">
                  <a:pos x="72" y="57"/>
                </a:cxn>
                <a:cxn ang="0">
                  <a:pos x="63" y="65"/>
                </a:cxn>
                <a:cxn ang="0">
                  <a:pos x="53" y="71"/>
                </a:cxn>
                <a:cxn ang="0">
                  <a:pos x="44" y="78"/>
                </a:cxn>
                <a:cxn ang="0">
                  <a:pos x="34" y="82"/>
                </a:cxn>
                <a:cxn ang="0">
                  <a:pos x="23" y="85"/>
                </a:cxn>
                <a:cxn ang="0">
                  <a:pos x="0" y="40"/>
                </a:cxn>
                <a:cxn ang="0">
                  <a:pos x="7" y="33"/>
                </a:cxn>
                <a:cxn ang="0">
                  <a:pos x="14" y="26"/>
                </a:cxn>
                <a:cxn ang="0">
                  <a:pos x="20" y="15"/>
                </a:cxn>
                <a:cxn ang="0">
                  <a:pos x="28" y="8"/>
                </a:cxn>
                <a:cxn ang="0">
                  <a:pos x="34" y="2"/>
                </a:cxn>
                <a:cxn ang="0">
                  <a:pos x="42" y="0"/>
                </a:cxn>
                <a:cxn ang="0">
                  <a:pos x="47" y="0"/>
                </a:cxn>
                <a:cxn ang="0">
                  <a:pos x="51" y="4"/>
                </a:cxn>
                <a:cxn ang="0">
                  <a:pos x="56" y="8"/>
                </a:cxn>
                <a:cxn ang="0">
                  <a:pos x="63" y="17"/>
                </a:cxn>
                <a:cxn ang="0">
                  <a:pos x="63" y="8"/>
                </a:cxn>
                <a:cxn ang="0">
                  <a:pos x="66" y="6"/>
                </a:cxn>
                <a:cxn ang="0">
                  <a:pos x="70" y="3"/>
                </a:cxn>
                <a:cxn ang="0">
                  <a:pos x="75" y="3"/>
                </a:cxn>
                <a:cxn ang="0">
                  <a:pos x="85" y="4"/>
                </a:cxn>
                <a:cxn ang="0">
                  <a:pos x="95" y="3"/>
                </a:cxn>
                <a:cxn ang="0">
                  <a:pos x="100" y="13"/>
                </a:cxn>
                <a:cxn ang="0">
                  <a:pos x="104" y="24"/>
                </a:cxn>
                <a:cxn ang="0">
                  <a:pos x="106" y="35"/>
                </a:cxn>
                <a:cxn ang="0">
                  <a:pos x="103" y="47"/>
                </a:cxn>
              </a:cxnLst>
              <a:rect l="0" t="0" r="r" b="b"/>
              <a:pathLst>
                <a:path w="106" h="85">
                  <a:moveTo>
                    <a:pt x="103" y="47"/>
                  </a:moveTo>
                  <a:lnTo>
                    <a:pt x="89" y="47"/>
                  </a:lnTo>
                  <a:lnTo>
                    <a:pt x="81" y="51"/>
                  </a:lnTo>
                  <a:lnTo>
                    <a:pt x="72" y="57"/>
                  </a:lnTo>
                  <a:lnTo>
                    <a:pt x="63" y="65"/>
                  </a:lnTo>
                  <a:lnTo>
                    <a:pt x="53" y="71"/>
                  </a:lnTo>
                  <a:lnTo>
                    <a:pt x="44" y="78"/>
                  </a:lnTo>
                  <a:lnTo>
                    <a:pt x="34" y="82"/>
                  </a:lnTo>
                  <a:lnTo>
                    <a:pt x="23" y="85"/>
                  </a:lnTo>
                  <a:lnTo>
                    <a:pt x="0" y="40"/>
                  </a:lnTo>
                  <a:lnTo>
                    <a:pt x="7" y="33"/>
                  </a:lnTo>
                  <a:lnTo>
                    <a:pt x="14" y="26"/>
                  </a:lnTo>
                  <a:lnTo>
                    <a:pt x="20" y="15"/>
                  </a:lnTo>
                  <a:lnTo>
                    <a:pt x="28" y="8"/>
                  </a:lnTo>
                  <a:lnTo>
                    <a:pt x="34" y="2"/>
                  </a:lnTo>
                  <a:lnTo>
                    <a:pt x="42" y="0"/>
                  </a:lnTo>
                  <a:lnTo>
                    <a:pt x="47" y="0"/>
                  </a:lnTo>
                  <a:lnTo>
                    <a:pt x="51" y="4"/>
                  </a:lnTo>
                  <a:lnTo>
                    <a:pt x="56" y="8"/>
                  </a:lnTo>
                  <a:lnTo>
                    <a:pt x="63" y="17"/>
                  </a:lnTo>
                  <a:lnTo>
                    <a:pt x="63" y="8"/>
                  </a:lnTo>
                  <a:lnTo>
                    <a:pt x="66" y="6"/>
                  </a:lnTo>
                  <a:lnTo>
                    <a:pt x="70" y="3"/>
                  </a:lnTo>
                  <a:lnTo>
                    <a:pt x="75" y="3"/>
                  </a:lnTo>
                  <a:lnTo>
                    <a:pt x="85" y="4"/>
                  </a:lnTo>
                  <a:lnTo>
                    <a:pt x="95" y="3"/>
                  </a:lnTo>
                  <a:lnTo>
                    <a:pt x="100" y="13"/>
                  </a:lnTo>
                  <a:lnTo>
                    <a:pt x="104" y="24"/>
                  </a:lnTo>
                  <a:lnTo>
                    <a:pt x="106" y="35"/>
                  </a:lnTo>
                  <a:lnTo>
                    <a:pt x="103" y="4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49" name="Freeform 33"/>
            <p:cNvSpPr>
              <a:spLocks/>
            </p:cNvSpPr>
            <p:nvPr/>
          </p:nvSpPr>
          <p:spPr bwMode="auto">
            <a:xfrm>
              <a:off x="996" y="2394"/>
              <a:ext cx="392" cy="397"/>
            </a:xfrm>
            <a:custGeom>
              <a:avLst/>
              <a:gdLst/>
              <a:ahLst/>
              <a:cxnLst>
                <a:cxn ang="0">
                  <a:pos x="1061" y="72"/>
                </a:cxn>
                <a:cxn ang="0">
                  <a:pos x="1065" y="163"/>
                </a:cxn>
                <a:cxn ang="0">
                  <a:pos x="1073" y="257"/>
                </a:cxn>
                <a:cxn ang="0">
                  <a:pos x="1080" y="349"/>
                </a:cxn>
                <a:cxn ang="0">
                  <a:pos x="1089" y="443"/>
                </a:cxn>
                <a:cxn ang="0">
                  <a:pos x="1098" y="536"/>
                </a:cxn>
                <a:cxn ang="0">
                  <a:pos x="1108" y="631"/>
                </a:cxn>
                <a:cxn ang="0">
                  <a:pos x="1115" y="724"/>
                </a:cxn>
                <a:cxn ang="0">
                  <a:pos x="1127" y="818"/>
                </a:cxn>
                <a:cxn ang="0">
                  <a:pos x="1137" y="911"/>
                </a:cxn>
                <a:cxn ang="0">
                  <a:pos x="1149" y="1004"/>
                </a:cxn>
                <a:cxn ang="0">
                  <a:pos x="1161" y="1095"/>
                </a:cxn>
                <a:cxn ang="0">
                  <a:pos x="1175" y="1189"/>
                </a:cxn>
                <a:cxn ang="0">
                  <a:pos x="1121" y="1192"/>
                </a:cxn>
                <a:cxn ang="0">
                  <a:pos x="1073" y="1183"/>
                </a:cxn>
                <a:cxn ang="0">
                  <a:pos x="1015" y="1186"/>
                </a:cxn>
                <a:cxn ang="0">
                  <a:pos x="959" y="1189"/>
                </a:cxn>
                <a:cxn ang="0">
                  <a:pos x="902" y="1189"/>
                </a:cxn>
                <a:cxn ang="0">
                  <a:pos x="848" y="1188"/>
                </a:cxn>
                <a:cxn ang="0">
                  <a:pos x="792" y="1186"/>
                </a:cxn>
                <a:cxn ang="0">
                  <a:pos x="737" y="1185"/>
                </a:cxn>
                <a:cxn ang="0">
                  <a:pos x="682" y="1181"/>
                </a:cxn>
                <a:cxn ang="0">
                  <a:pos x="627" y="1179"/>
                </a:cxn>
                <a:cxn ang="0">
                  <a:pos x="571" y="1178"/>
                </a:cxn>
                <a:cxn ang="0">
                  <a:pos x="520" y="1178"/>
                </a:cxn>
                <a:cxn ang="0">
                  <a:pos x="467" y="1179"/>
                </a:cxn>
                <a:cxn ang="0">
                  <a:pos x="417" y="1185"/>
                </a:cxn>
                <a:cxn ang="0">
                  <a:pos x="360" y="1179"/>
                </a:cxn>
                <a:cxn ang="0">
                  <a:pos x="299" y="1174"/>
                </a:cxn>
                <a:cxn ang="0">
                  <a:pos x="236" y="1172"/>
                </a:cxn>
                <a:cxn ang="0">
                  <a:pos x="174" y="1174"/>
                </a:cxn>
                <a:cxn ang="0">
                  <a:pos x="111" y="1177"/>
                </a:cxn>
                <a:cxn ang="0">
                  <a:pos x="50" y="1179"/>
                </a:cxn>
                <a:cxn ang="0">
                  <a:pos x="0" y="1170"/>
                </a:cxn>
                <a:cxn ang="0">
                  <a:pos x="1" y="1110"/>
                </a:cxn>
                <a:cxn ang="0">
                  <a:pos x="7" y="1052"/>
                </a:cxn>
                <a:cxn ang="0">
                  <a:pos x="14" y="995"/>
                </a:cxn>
                <a:cxn ang="0">
                  <a:pos x="20" y="937"/>
                </a:cxn>
                <a:cxn ang="0">
                  <a:pos x="29" y="880"/>
                </a:cxn>
                <a:cxn ang="0">
                  <a:pos x="39" y="825"/>
                </a:cxn>
                <a:cxn ang="0">
                  <a:pos x="50" y="770"/>
                </a:cxn>
                <a:cxn ang="0">
                  <a:pos x="58" y="713"/>
                </a:cxn>
                <a:cxn ang="0">
                  <a:pos x="70" y="657"/>
                </a:cxn>
                <a:cxn ang="0">
                  <a:pos x="79" y="602"/>
                </a:cxn>
                <a:cxn ang="0">
                  <a:pos x="89" y="545"/>
                </a:cxn>
                <a:cxn ang="0">
                  <a:pos x="97" y="489"/>
                </a:cxn>
                <a:cxn ang="0">
                  <a:pos x="127" y="149"/>
                </a:cxn>
                <a:cxn ang="0">
                  <a:pos x="352" y="129"/>
                </a:cxn>
                <a:cxn ang="0">
                  <a:pos x="429" y="109"/>
                </a:cxn>
                <a:cxn ang="0">
                  <a:pos x="498" y="95"/>
                </a:cxn>
                <a:cxn ang="0">
                  <a:pos x="539" y="94"/>
                </a:cxn>
                <a:cxn ang="0">
                  <a:pos x="599" y="83"/>
                </a:cxn>
                <a:cxn ang="0">
                  <a:pos x="677" y="65"/>
                </a:cxn>
                <a:cxn ang="0">
                  <a:pos x="746" y="50"/>
                </a:cxn>
                <a:cxn ang="0">
                  <a:pos x="786" y="43"/>
                </a:cxn>
                <a:cxn ang="0">
                  <a:pos x="849" y="32"/>
                </a:cxn>
                <a:cxn ang="0">
                  <a:pos x="898" y="24"/>
                </a:cxn>
                <a:cxn ang="0">
                  <a:pos x="945" y="15"/>
                </a:cxn>
                <a:cxn ang="0">
                  <a:pos x="1006" y="6"/>
                </a:cxn>
                <a:cxn ang="0">
                  <a:pos x="1048" y="0"/>
                </a:cxn>
              </a:cxnLst>
              <a:rect l="0" t="0" r="r" b="b"/>
              <a:pathLst>
                <a:path w="1175" h="1193">
                  <a:moveTo>
                    <a:pt x="1056" y="0"/>
                  </a:moveTo>
                  <a:lnTo>
                    <a:pt x="1056" y="17"/>
                  </a:lnTo>
                  <a:lnTo>
                    <a:pt x="1058" y="36"/>
                  </a:lnTo>
                  <a:lnTo>
                    <a:pt x="1059" y="53"/>
                  </a:lnTo>
                  <a:lnTo>
                    <a:pt x="1061" y="72"/>
                  </a:lnTo>
                  <a:lnTo>
                    <a:pt x="1061" y="90"/>
                  </a:lnTo>
                  <a:lnTo>
                    <a:pt x="1062" y="108"/>
                  </a:lnTo>
                  <a:lnTo>
                    <a:pt x="1064" y="126"/>
                  </a:lnTo>
                  <a:lnTo>
                    <a:pt x="1065" y="145"/>
                  </a:lnTo>
                  <a:lnTo>
                    <a:pt x="1065" y="163"/>
                  </a:lnTo>
                  <a:lnTo>
                    <a:pt x="1067" y="183"/>
                  </a:lnTo>
                  <a:lnTo>
                    <a:pt x="1068" y="201"/>
                  </a:lnTo>
                  <a:lnTo>
                    <a:pt x="1070" y="220"/>
                  </a:lnTo>
                  <a:lnTo>
                    <a:pt x="1071" y="238"/>
                  </a:lnTo>
                  <a:lnTo>
                    <a:pt x="1073" y="257"/>
                  </a:lnTo>
                  <a:lnTo>
                    <a:pt x="1074" y="275"/>
                  </a:lnTo>
                  <a:lnTo>
                    <a:pt x="1077" y="295"/>
                  </a:lnTo>
                  <a:lnTo>
                    <a:pt x="1077" y="311"/>
                  </a:lnTo>
                  <a:lnTo>
                    <a:pt x="1078" y="331"/>
                  </a:lnTo>
                  <a:lnTo>
                    <a:pt x="1080" y="349"/>
                  </a:lnTo>
                  <a:lnTo>
                    <a:pt x="1081" y="368"/>
                  </a:lnTo>
                  <a:lnTo>
                    <a:pt x="1083" y="386"/>
                  </a:lnTo>
                  <a:lnTo>
                    <a:pt x="1084" y="406"/>
                  </a:lnTo>
                  <a:lnTo>
                    <a:pt x="1086" y="424"/>
                  </a:lnTo>
                  <a:lnTo>
                    <a:pt x="1089" y="443"/>
                  </a:lnTo>
                  <a:lnTo>
                    <a:pt x="1090" y="461"/>
                  </a:lnTo>
                  <a:lnTo>
                    <a:pt x="1092" y="480"/>
                  </a:lnTo>
                  <a:lnTo>
                    <a:pt x="1093" y="498"/>
                  </a:lnTo>
                  <a:lnTo>
                    <a:pt x="1096" y="518"/>
                  </a:lnTo>
                  <a:lnTo>
                    <a:pt x="1098" y="536"/>
                  </a:lnTo>
                  <a:lnTo>
                    <a:pt x="1100" y="555"/>
                  </a:lnTo>
                  <a:lnTo>
                    <a:pt x="1102" y="574"/>
                  </a:lnTo>
                  <a:lnTo>
                    <a:pt x="1105" y="594"/>
                  </a:lnTo>
                  <a:lnTo>
                    <a:pt x="1105" y="612"/>
                  </a:lnTo>
                  <a:lnTo>
                    <a:pt x="1108" y="631"/>
                  </a:lnTo>
                  <a:lnTo>
                    <a:pt x="1108" y="649"/>
                  </a:lnTo>
                  <a:lnTo>
                    <a:pt x="1111" y="669"/>
                  </a:lnTo>
                  <a:lnTo>
                    <a:pt x="1112" y="687"/>
                  </a:lnTo>
                  <a:lnTo>
                    <a:pt x="1114" y="706"/>
                  </a:lnTo>
                  <a:lnTo>
                    <a:pt x="1115" y="724"/>
                  </a:lnTo>
                  <a:lnTo>
                    <a:pt x="1118" y="743"/>
                  </a:lnTo>
                  <a:lnTo>
                    <a:pt x="1120" y="761"/>
                  </a:lnTo>
                  <a:lnTo>
                    <a:pt x="1122" y="781"/>
                  </a:lnTo>
                  <a:lnTo>
                    <a:pt x="1124" y="799"/>
                  </a:lnTo>
                  <a:lnTo>
                    <a:pt x="1127" y="818"/>
                  </a:lnTo>
                  <a:lnTo>
                    <a:pt x="1128" y="836"/>
                  </a:lnTo>
                  <a:lnTo>
                    <a:pt x="1131" y="855"/>
                  </a:lnTo>
                  <a:lnTo>
                    <a:pt x="1133" y="873"/>
                  </a:lnTo>
                  <a:lnTo>
                    <a:pt x="1136" y="893"/>
                  </a:lnTo>
                  <a:lnTo>
                    <a:pt x="1137" y="911"/>
                  </a:lnTo>
                  <a:lnTo>
                    <a:pt x="1140" y="929"/>
                  </a:lnTo>
                  <a:lnTo>
                    <a:pt x="1142" y="947"/>
                  </a:lnTo>
                  <a:lnTo>
                    <a:pt x="1145" y="966"/>
                  </a:lnTo>
                  <a:lnTo>
                    <a:pt x="1146" y="984"/>
                  </a:lnTo>
                  <a:lnTo>
                    <a:pt x="1149" y="1004"/>
                  </a:lnTo>
                  <a:lnTo>
                    <a:pt x="1150" y="1022"/>
                  </a:lnTo>
                  <a:lnTo>
                    <a:pt x="1153" y="1041"/>
                  </a:lnTo>
                  <a:lnTo>
                    <a:pt x="1155" y="1059"/>
                  </a:lnTo>
                  <a:lnTo>
                    <a:pt x="1158" y="1077"/>
                  </a:lnTo>
                  <a:lnTo>
                    <a:pt x="1161" y="1095"/>
                  </a:lnTo>
                  <a:lnTo>
                    <a:pt x="1164" y="1114"/>
                  </a:lnTo>
                  <a:lnTo>
                    <a:pt x="1165" y="1132"/>
                  </a:lnTo>
                  <a:lnTo>
                    <a:pt x="1170" y="1152"/>
                  </a:lnTo>
                  <a:lnTo>
                    <a:pt x="1171" y="1170"/>
                  </a:lnTo>
                  <a:lnTo>
                    <a:pt x="1175" y="1189"/>
                  </a:lnTo>
                  <a:lnTo>
                    <a:pt x="1165" y="1189"/>
                  </a:lnTo>
                  <a:lnTo>
                    <a:pt x="1155" y="1190"/>
                  </a:lnTo>
                  <a:lnTo>
                    <a:pt x="1143" y="1190"/>
                  </a:lnTo>
                  <a:lnTo>
                    <a:pt x="1133" y="1193"/>
                  </a:lnTo>
                  <a:lnTo>
                    <a:pt x="1121" y="1192"/>
                  </a:lnTo>
                  <a:lnTo>
                    <a:pt x="1111" y="1192"/>
                  </a:lnTo>
                  <a:lnTo>
                    <a:pt x="1102" y="1188"/>
                  </a:lnTo>
                  <a:lnTo>
                    <a:pt x="1096" y="1182"/>
                  </a:lnTo>
                  <a:lnTo>
                    <a:pt x="1083" y="1182"/>
                  </a:lnTo>
                  <a:lnTo>
                    <a:pt x="1073" y="1183"/>
                  </a:lnTo>
                  <a:lnTo>
                    <a:pt x="1061" y="1183"/>
                  </a:lnTo>
                  <a:lnTo>
                    <a:pt x="1050" y="1185"/>
                  </a:lnTo>
                  <a:lnTo>
                    <a:pt x="1037" y="1185"/>
                  </a:lnTo>
                  <a:lnTo>
                    <a:pt x="1027" y="1186"/>
                  </a:lnTo>
                  <a:lnTo>
                    <a:pt x="1015" y="1186"/>
                  </a:lnTo>
                  <a:lnTo>
                    <a:pt x="1005" y="1188"/>
                  </a:lnTo>
                  <a:lnTo>
                    <a:pt x="993" y="1188"/>
                  </a:lnTo>
                  <a:lnTo>
                    <a:pt x="981" y="1188"/>
                  </a:lnTo>
                  <a:lnTo>
                    <a:pt x="970" y="1188"/>
                  </a:lnTo>
                  <a:lnTo>
                    <a:pt x="959" y="1189"/>
                  </a:lnTo>
                  <a:lnTo>
                    <a:pt x="948" y="1189"/>
                  </a:lnTo>
                  <a:lnTo>
                    <a:pt x="937" y="1189"/>
                  </a:lnTo>
                  <a:lnTo>
                    <a:pt x="926" y="1189"/>
                  </a:lnTo>
                  <a:lnTo>
                    <a:pt x="915" y="1190"/>
                  </a:lnTo>
                  <a:lnTo>
                    <a:pt x="902" y="1189"/>
                  </a:lnTo>
                  <a:lnTo>
                    <a:pt x="892" y="1189"/>
                  </a:lnTo>
                  <a:lnTo>
                    <a:pt x="880" y="1189"/>
                  </a:lnTo>
                  <a:lnTo>
                    <a:pt x="870" y="1189"/>
                  </a:lnTo>
                  <a:lnTo>
                    <a:pt x="858" y="1188"/>
                  </a:lnTo>
                  <a:lnTo>
                    <a:pt x="848" y="1188"/>
                  </a:lnTo>
                  <a:lnTo>
                    <a:pt x="836" y="1188"/>
                  </a:lnTo>
                  <a:lnTo>
                    <a:pt x="826" y="1188"/>
                  </a:lnTo>
                  <a:lnTo>
                    <a:pt x="814" y="1186"/>
                  </a:lnTo>
                  <a:lnTo>
                    <a:pt x="804" y="1186"/>
                  </a:lnTo>
                  <a:lnTo>
                    <a:pt x="792" y="1186"/>
                  </a:lnTo>
                  <a:lnTo>
                    <a:pt x="781" y="1186"/>
                  </a:lnTo>
                  <a:lnTo>
                    <a:pt x="770" y="1185"/>
                  </a:lnTo>
                  <a:lnTo>
                    <a:pt x="759" y="1185"/>
                  </a:lnTo>
                  <a:lnTo>
                    <a:pt x="748" y="1185"/>
                  </a:lnTo>
                  <a:lnTo>
                    <a:pt x="737" y="1185"/>
                  </a:lnTo>
                  <a:lnTo>
                    <a:pt x="726" y="1183"/>
                  </a:lnTo>
                  <a:lnTo>
                    <a:pt x="715" y="1183"/>
                  </a:lnTo>
                  <a:lnTo>
                    <a:pt x="704" y="1182"/>
                  </a:lnTo>
                  <a:lnTo>
                    <a:pt x="693" y="1182"/>
                  </a:lnTo>
                  <a:lnTo>
                    <a:pt x="682" y="1181"/>
                  </a:lnTo>
                  <a:lnTo>
                    <a:pt x="671" y="1181"/>
                  </a:lnTo>
                  <a:lnTo>
                    <a:pt x="659" y="1181"/>
                  </a:lnTo>
                  <a:lnTo>
                    <a:pt x="649" y="1181"/>
                  </a:lnTo>
                  <a:lnTo>
                    <a:pt x="637" y="1179"/>
                  </a:lnTo>
                  <a:lnTo>
                    <a:pt x="627" y="1179"/>
                  </a:lnTo>
                  <a:lnTo>
                    <a:pt x="615" y="1178"/>
                  </a:lnTo>
                  <a:lnTo>
                    <a:pt x="605" y="1178"/>
                  </a:lnTo>
                  <a:lnTo>
                    <a:pt x="593" y="1178"/>
                  </a:lnTo>
                  <a:lnTo>
                    <a:pt x="583" y="1178"/>
                  </a:lnTo>
                  <a:lnTo>
                    <a:pt x="571" y="1178"/>
                  </a:lnTo>
                  <a:lnTo>
                    <a:pt x="562" y="1178"/>
                  </a:lnTo>
                  <a:lnTo>
                    <a:pt x="551" y="1178"/>
                  </a:lnTo>
                  <a:lnTo>
                    <a:pt x="540" y="1178"/>
                  </a:lnTo>
                  <a:lnTo>
                    <a:pt x="530" y="1178"/>
                  </a:lnTo>
                  <a:lnTo>
                    <a:pt x="520" y="1178"/>
                  </a:lnTo>
                  <a:lnTo>
                    <a:pt x="508" y="1178"/>
                  </a:lnTo>
                  <a:lnTo>
                    <a:pt x="499" y="1178"/>
                  </a:lnTo>
                  <a:lnTo>
                    <a:pt x="488" y="1178"/>
                  </a:lnTo>
                  <a:lnTo>
                    <a:pt x="479" y="1179"/>
                  </a:lnTo>
                  <a:lnTo>
                    <a:pt x="467" y="1179"/>
                  </a:lnTo>
                  <a:lnTo>
                    <a:pt x="457" y="1181"/>
                  </a:lnTo>
                  <a:lnTo>
                    <a:pt x="446" y="1182"/>
                  </a:lnTo>
                  <a:lnTo>
                    <a:pt x="438" y="1183"/>
                  </a:lnTo>
                  <a:lnTo>
                    <a:pt x="427" y="1183"/>
                  </a:lnTo>
                  <a:lnTo>
                    <a:pt x="417" y="1185"/>
                  </a:lnTo>
                  <a:lnTo>
                    <a:pt x="407" y="1186"/>
                  </a:lnTo>
                  <a:lnTo>
                    <a:pt x="398" y="1189"/>
                  </a:lnTo>
                  <a:lnTo>
                    <a:pt x="385" y="1185"/>
                  </a:lnTo>
                  <a:lnTo>
                    <a:pt x="373" y="1182"/>
                  </a:lnTo>
                  <a:lnTo>
                    <a:pt x="360" y="1179"/>
                  </a:lnTo>
                  <a:lnTo>
                    <a:pt x="348" y="1179"/>
                  </a:lnTo>
                  <a:lnTo>
                    <a:pt x="335" y="1177"/>
                  </a:lnTo>
                  <a:lnTo>
                    <a:pt x="323" y="1175"/>
                  </a:lnTo>
                  <a:lnTo>
                    <a:pt x="311" y="1174"/>
                  </a:lnTo>
                  <a:lnTo>
                    <a:pt x="299" y="1174"/>
                  </a:lnTo>
                  <a:lnTo>
                    <a:pt x="286" y="1172"/>
                  </a:lnTo>
                  <a:lnTo>
                    <a:pt x="274" y="1172"/>
                  </a:lnTo>
                  <a:lnTo>
                    <a:pt x="261" y="1172"/>
                  </a:lnTo>
                  <a:lnTo>
                    <a:pt x="249" y="1172"/>
                  </a:lnTo>
                  <a:lnTo>
                    <a:pt x="236" y="1172"/>
                  </a:lnTo>
                  <a:lnTo>
                    <a:pt x="224" y="1172"/>
                  </a:lnTo>
                  <a:lnTo>
                    <a:pt x="213" y="1172"/>
                  </a:lnTo>
                  <a:lnTo>
                    <a:pt x="201" y="1174"/>
                  </a:lnTo>
                  <a:lnTo>
                    <a:pt x="188" y="1174"/>
                  </a:lnTo>
                  <a:lnTo>
                    <a:pt x="174" y="1174"/>
                  </a:lnTo>
                  <a:lnTo>
                    <a:pt x="161" y="1174"/>
                  </a:lnTo>
                  <a:lnTo>
                    <a:pt x="149" y="1175"/>
                  </a:lnTo>
                  <a:lnTo>
                    <a:pt x="136" y="1175"/>
                  </a:lnTo>
                  <a:lnTo>
                    <a:pt x="124" y="1175"/>
                  </a:lnTo>
                  <a:lnTo>
                    <a:pt x="111" y="1177"/>
                  </a:lnTo>
                  <a:lnTo>
                    <a:pt x="99" y="1178"/>
                  </a:lnTo>
                  <a:lnTo>
                    <a:pt x="86" y="1178"/>
                  </a:lnTo>
                  <a:lnTo>
                    <a:pt x="74" y="1178"/>
                  </a:lnTo>
                  <a:lnTo>
                    <a:pt x="61" y="1178"/>
                  </a:lnTo>
                  <a:lnTo>
                    <a:pt x="50" y="1179"/>
                  </a:lnTo>
                  <a:lnTo>
                    <a:pt x="36" y="1179"/>
                  </a:lnTo>
                  <a:lnTo>
                    <a:pt x="25" y="1181"/>
                  </a:lnTo>
                  <a:lnTo>
                    <a:pt x="11" y="1181"/>
                  </a:lnTo>
                  <a:lnTo>
                    <a:pt x="0" y="1182"/>
                  </a:lnTo>
                  <a:lnTo>
                    <a:pt x="0" y="1170"/>
                  </a:lnTo>
                  <a:lnTo>
                    <a:pt x="0" y="1157"/>
                  </a:lnTo>
                  <a:lnTo>
                    <a:pt x="0" y="1145"/>
                  </a:lnTo>
                  <a:lnTo>
                    <a:pt x="0" y="1134"/>
                  </a:lnTo>
                  <a:lnTo>
                    <a:pt x="0" y="1121"/>
                  </a:lnTo>
                  <a:lnTo>
                    <a:pt x="1" y="1110"/>
                  </a:lnTo>
                  <a:lnTo>
                    <a:pt x="2" y="1098"/>
                  </a:lnTo>
                  <a:lnTo>
                    <a:pt x="4" y="1087"/>
                  </a:lnTo>
                  <a:lnTo>
                    <a:pt x="4" y="1074"/>
                  </a:lnTo>
                  <a:lnTo>
                    <a:pt x="5" y="1063"/>
                  </a:lnTo>
                  <a:lnTo>
                    <a:pt x="7" y="1052"/>
                  </a:lnTo>
                  <a:lnTo>
                    <a:pt x="8" y="1041"/>
                  </a:lnTo>
                  <a:lnTo>
                    <a:pt x="8" y="1028"/>
                  </a:lnTo>
                  <a:lnTo>
                    <a:pt x="10" y="1017"/>
                  </a:lnTo>
                  <a:lnTo>
                    <a:pt x="11" y="1006"/>
                  </a:lnTo>
                  <a:lnTo>
                    <a:pt x="14" y="995"/>
                  </a:lnTo>
                  <a:lnTo>
                    <a:pt x="14" y="983"/>
                  </a:lnTo>
                  <a:lnTo>
                    <a:pt x="16" y="972"/>
                  </a:lnTo>
                  <a:lnTo>
                    <a:pt x="17" y="961"/>
                  </a:lnTo>
                  <a:lnTo>
                    <a:pt x="19" y="950"/>
                  </a:lnTo>
                  <a:lnTo>
                    <a:pt x="20" y="937"/>
                  </a:lnTo>
                  <a:lnTo>
                    <a:pt x="22" y="926"/>
                  </a:lnTo>
                  <a:lnTo>
                    <a:pt x="23" y="915"/>
                  </a:lnTo>
                  <a:lnTo>
                    <a:pt x="26" y="904"/>
                  </a:lnTo>
                  <a:lnTo>
                    <a:pt x="27" y="891"/>
                  </a:lnTo>
                  <a:lnTo>
                    <a:pt x="29" y="880"/>
                  </a:lnTo>
                  <a:lnTo>
                    <a:pt x="30" y="869"/>
                  </a:lnTo>
                  <a:lnTo>
                    <a:pt x="33" y="860"/>
                  </a:lnTo>
                  <a:lnTo>
                    <a:pt x="35" y="847"/>
                  </a:lnTo>
                  <a:lnTo>
                    <a:pt x="38" y="836"/>
                  </a:lnTo>
                  <a:lnTo>
                    <a:pt x="39" y="825"/>
                  </a:lnTo>
                  <a:lnTo>
                    <a:pt x="42" y="815"/>
                  </a:lnTo>
                  <a:lnTo>
                    <a:pt x="42" y="803"/>
                  </a:lnTo>
                  <a:lnTo>
                    <a:pt x="45" y="792"/>
                  </a:lnTo>
                  <a:lnTo>
                    <a:pt x="47" y="781"/>
                  </a:lnTo>
                  <a:lnTo>
                    <a:pt x="50" y="770"/>
                  </a:lnTo>
                  <a:lnTo>
                    <a:pt x="50" y="757"/>
                  </a:lnTo>
                  <a:lnTo>
                    <a:pt x="52" y="747"/>
                  </a:lnTo>
                  <a:lnTo>
                    <a:pt x="54" y="735"/>
                  </a:lnTo>
                  <a:lnTo>
                    <a:pt x="57" y="725"/>
                  </a:lnTo>
                  <a:lnTo>
                    <a:pt x="58" y="713"/>
                  </a:lnTo>
                  <a:lnTo>
                    <a:pt x="61" y="702"/>
                  </a:lnTo>
                  <a:lnTo>
                    <a:pt x="63" y="691"/>
                  </a:lnTo>
                  <a:lnTo>
                    <a:pt x="66" y="681"/>
                  </a:lnTo>
                  <a:lnTo>
                    <a:pt x="67" y="669"/>
                  </a:lnTo>
                  <a:lnTo>
                    <a:pt x="70" y="657"/>
                  </a:lnTo>
                  <a:lnTo>
                    <a:pt x="72" y="646"/>
                  </a:lnTo>
                  <a:lnTo>
                    <a:pt x="74" y="637"/>
                  </a:lnTo>
                  <a:lnTo>
                    <a:pt x="74" y="624"/>
                  </a:lnTo>
                  <a:lnTo>
                    <a:pt x="77" y="613"/>
                  </a:lnTo>
                  <a:lnTo>
                    <a:pt x="79" y="602"/>
                  </a:lnTo>
                  <a:lnTo>
                    <a:pt x="82" y="591"/>
                  </a:lnTo>
                  <a:lnTo>
                    <a:pt x="82" y="579"/>
                  </a:lnTo>
                  <a:lnTo>
                    <a:pt x="85" y="567"/>
                  </a:lnTo>
                  <a:lnTo>
                    <a:pt x="86" y="556"/>
                  </a:lnTo>
                  <a:lnTo>
                    <a:pt x="89" y="545"/>
                  </a:lnTo>
                  <a:lnTo>
                    <a:pt x="89" y="533"/>
                  </a:lnTo>
                  <a:lnTo>
                    <a:pt x="92" y="522"/>
                  </a:lnTo>
                  <a:lnTo>
                    <a:pt x="94" y="511"/>
                  </a:lnTo>
                  <a:lnTo>
                    <a:pt x="97" y="500"/>
                  </a:lnTo>
                  <a:lnTo>
                    <a:pt x="97" y="489"/>
                  </a:lnTo>
                  <a:lnTo>
                    <a:pt x="99" y="478"/>
                  </a:lnTo>
                  <a:lnTo>
                    <a:pt x="101" y="466"/>
                  </a:lnTo>
                  <a:lnTo>
                    <a:pt x="104" y="455"/>
                  </a:lnTo>
                  <a:lnTo>
                    <a:pt x="79" y="433"/>
                  </a:lnTo>
                  <a:lnTo>
                    <a:pt x="127" y="149"/>
                  </a:lnTo>
                  <a:lnTo>
                    <a:pt x="302" y="126"/>
                  </a:lnTo>
                  <a:lnTo>
                    <a:pt x="310" y="141"/>
                  </a:lnTo>
                  <a:lnTo>
                    <a:pt x="323" y="137"/>
                  </a:lnTo>
                  <a:lnTo>
                    <a:pt x="339" y="133"/>
                  </a:lnTo>
                  <a:lnTo>
                    <a:pt x="352" y="129"/>
                  </a:lnTo>
                  <a:lnTo>
                    <a:pt x="368" y="126"/>
                  </a:lnTo>
                  <a:lnTo>
                    <a:pt x="383" y="122"/>
                  </a:lnTo>
                  <a:lnTo>
                    <a:pt x="398" y="118"/>
                  </a:lnTo>
                  <a:lnTo>
                    <a:pt x="413" y="113"/>
                  </a:lnTo>
                  <a:lnTo>
                    <a:pt x="429" y="109"/>
                  </a:lnTo>
                  <a:lnTo>
                    <a:pt x="443" y="105"/>
                  </a:lnTo>
                  <a:lnTo>
                    <a:pt x="460" y="101"/>
                  </a:lnTo>
                  <a:lnTo>
                    <a:pt x="474" y="98"/>
                  </a:lnTo>
                  <a:lnTo>
                    <a:pt x="490" y="97"/>
                  </a:lnTo>
                  <a:lnTo>
                    <a:pt x="498" y="95"/>
                  </a:lnTo>
                  <a:lnTo>
                    <a:pt x="507" y="95"/>
                  </a:lnTo>
                  <a:lnTo>
                    <a:pt x="514" y="94"/>
                  </a:lnTo>
                  <a:lnTo>
                    <a:pt x="523" y="94"/>
                  </a:lnTo>
                  <a:lnTo>
                    <a:pt x="530" y="94"/>
                  </a:lnTo>
                  <a:lnTo>
                    <a:pt x="539" y="94"/>
                  </a:lnTo>
                  <a:lnTo>
                    <a:pt x="548" y="95"/>
                  </a:lnTo>
                  <a:lnTo>
                    <a:pt x="557" y="97"/>
                  </a:lnTo>
                  <a:lnTo>
                    <a:pt x="570" y="91"/>
                  </a:lnTo>
                  <a:lnTo>
                    <a:pt x="586" y="87"/>
                  </a:lnTo>
                  <a:lnTo>
                    <a:pt x="599" y="83"/>
                  </a:lnTo>
                  <a:lnTo>
                    <a:pt x="615" y="79"/>
                  </a:lnTo>
                  <a:lnTo>
                    <a:pt x="630" y="75"/>
                  </a:lnTo>
                  <a:lnTo>
                    <a:pt x="646" y="72"/>
                  </a:lnTo>
                  <a:lnTo>
                    <a:pt x="661" y="68"/>
                  </a:lnTo>
                  <a:lnTo>
                    <a:pt x="677" y="65"/>
                  </a:lnTo>
                  <a:lnTo>
                    <a:pt x="692" y="61"/>
                  </a:lnTo>
                  <a:lnTo>
                    <a:pt x="708" y="58"/>
                  </a:lnTo>
                  <a:lnTo>
                    <a:pt x="723" y="55"/>
                  </a:lnTo>
                  <a:lnTo>
                    <a:pt x="739" y="53"/>
                  </a:lnTo>
                  <a:lnTo>
                    <a:pt x="746" y="50"/>
                  </a:lnTo>
                  <a:lnTo>
                    <a:pt x="754" y="48"/>
                  </a:lnTo>
                  <a:lnTo>
                    <a:pt x="762" y="47"/>
                  </a:lnTo>
                  <a:lnTo>
                    <a:pt x="771" y="46"/>
                  </a:lnTo>
                  <a:lnTo>
                    <a:pt x="779" y="44"/>
                  </a:lnTo>
                  <a:lnTo>
                    <a:pt x="786" y="43"/>
                  </a:lnTo>
                  <a:lnTo>
                    <a:pt x="795" y="42"/>
                  </a:lnTo>
                  <a:lnTo>
                    <a:pt x="804" y="42"/>
                  </a:lnTo>
                  <a:lnTo>
                    <a:pt x="818" y="37"/>
                  </a:lnTo>
                  <a:lnTo>
                    <a:pt x="834" y="35"/>
                  </a:lnTo>
                  <a:lnTo>
                    <a:pt x="849" y="32"/>
                  </a:lnTo>
                  <a:lnTo>
                    <a:pt x="865" y="29"/>
                  </a:lnTo>
                  <a:lnTo>
                    <a:pt x="873" y="26"/>
                  </a:lnTo>
                  <a:lnTo>
                    <a:pt x="880" y="26"/>
                  </a:lnTo>
                  <a:lnTo>
                    <a:pt x="889" y="24"/>
                  </a:lnTo>
                  <a:lnTo>
                    <a:pt x="898" y="24"/>
                  </a:lnTo>
                  <a:lnTo>
                    <a:pt x="905" y="22"/>
                  </a:lnTo>
                  <a:lnTo>
                    <a:pt x="912" y="21"/>
                  </a:lnTo>
                  <a:lnTo>
                    <a:pt x="921" y="19"/>
                  </a:lnTo>
                  <a:lnTo>
                    <a:pt x="930" y="19"/>
                  </a:lnTo>
                  <a:lnTo>
                    <a:pt x="945" y="15"/>
                  </a:lnTo>
                  <a:lnTo>
                    <a:pt x="961" y="14"/>
                  </a:lnTo>
                  <a:lnTo>
                    <a:pt x="976" y="11"/>
                  </a:lnTo>
                  <a:lnTo>
                    <a:pt x="992" y="10"/>
                  </a:lnTo>
                  <a:lnTo>
                    <a:pt x="999" y="7"/>
                  </a:lnTo>
                  <a:lnTo>
                    <a:pt x="1006" y="6"/>
                  </a:lnTo>
                  <a:lnTo>
                    <a:pt x="1015" y="4"/>
                  </a:lnTo>
                  <a:lnTo>
                    <a:pt x="1024" y="4"/>
                  </a:lnTo>
                  <a:lnTo>
                    <a:pt x="1031" y="3"/>
                  </a:lnTo>
                  <a:lnTo>
                    <a:pt x="1039" y="1"/>
                  </a:lnTo>
                  <a:lnTo>
                    <a:pt x="1048" y="0"/>
                  </a:lnTo>
                  <a:lnTo>
                    <a:pt x="1056" y="0"/>
                  </a:lnTo>
                  <a:close/>
                </a:path>
              </a:pathLst>
            </a:custGeom>
            <a:solidFill>
              <a:srgbClr val="3F72F2"/>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50" name="Freeform 34"/>
            <p:cNvSpPr>
              <a:spLocks/>
            </p:cNvSpPr>
            <p:nvPr/>
          </p:nvSpPr>
          <p:spPr bwMode="auto">
            <a:xfrm>
              <a:off x="1491" y="1740"/>
              <a:ext cx="24" cy="37"/>
            </a:xfrm>
            <a:custGeom>
              <a:avLst/>
              <a:gdLst/>
              <a:ahLst/>
              <a:cxnLst>
                <a:cxn ang="0">
                  <a:pos x="55" y="105"/>
                </a:cxn>
                <a:cxn ang="0">
                  <a:pos x="0" y="112"/>
                </a:cxn>
                <a:cxn ang="0">
                  <a:pos x="48" y="0"/>
                </a:cxn>
                <a:cxn ang="0">
                  <a:pos x="55" y="0"/>
                </a:cxn>
                <a:cxn ang="0">
                  <a:pos x="61" y="4"/>
                </a:cxn>
                <a:cxn ang="0">
                  <a:pos x="64" y="8"/>
                </a:cxn>
                <a:cxn ang="0">
                  <a:pos x="69" y="13"/>
                </a:cxn>
                <a:cxn ang="0">
                  <a:pos x="70" y="19"/>
                </a:cxn>
                <a:cxn ang="0">
                  <a:pos x="72" y="26"/>
                </a:cxn>
                <a:cxn ang="0">
                  <a:pos x="72" y="34"/>
                </a:cxn>
                <a:cxn ang="0">
                  <a:pos x="72" y="42"/>
                </a:cxn>
                <a:cxn ang="0">
                  <a:pos x="69" y="51"/>
                </a:cxn>
                <a:cxn ang="0">
                  <a:pos x="67" y="59"/>
                </a:cxn>
                <a:cxn ang="0">
                  <a:pos x="64" y="67"/>
                </a:cxn>
                <a:cxn ang="0">
                  <a:pos x="63" y="76"/>
                </a:cxn>
                <a:cxn ang="0">
                  <a:pos x="60" y="83"/>
                </a:cxn>
                <a:cxn ang="0">
                  <a:pos x="58" y="91"/>
                </a:cxn>
                <a:cxn ang="0">
                  <a:pos x="55" y="98"/>
                </a:cxn>
                <a:cxn ang="0">
                  <a:pos x="55" y="105"/>
                </a:cxn>
              </a:cxnLst>
              <a:rect l="0" t="0" r="r" b="b"/>
              <a:pathLst>
                <a:path w="72" h="112">
                  <a:moveTo>
                    <a:pt x="55" y="105"/>
                  </a:moveTo>
                  <a:lnTo>
                    <a:pt x="0" y="112"/>
                  </a:lnTo>
                  <a:lnTo>
                    <a:pt x="48" y="0"/>
                  </a:lnTo>
                  <a:lnTo>
                    <a:pt x="55" y="0"/>
                  </a:lnTo>
                  <a:lnTo>
                    <a:pt x="61" y="4"/>
                  </a:lnTo>
                  <a:lnTo>
                    <a:pt x="64" y="8"/>
                  </a:lnTo>
                  <a:lnTo>
                    <a:pt x="69" y="13"/>
                  </a:lnTo>
                  <a:lnTo>
                    <a:pt x="70" y="19"/>
                  </a:lnTo>
                  <a:lnTo>
                    <a:pt x="72" y="26"/>
                  </a:lnTo>
                  <a:lnTo>
                    <a:pt x="72" y="34"/>
                  </a:lnTo>
                  <a:lnTo>
                    <a:pt x="72" y="42"/>
                  </a:lnTo>
                  <a:lnTo>
                    <a:pt x="69" y="51"/>
                  </a:lnTo>
                  <a:lnTo>
                    <a:pt x="67" y="59"/>
                  </a:lnTo>
                  <a:lnTo>
                    <a:pt x="64" y="67"/>
                  </a:lnTo>
                  <a:lnTo>
                    <a:pt x="63" y="76"/>
                  </a:lnTo>
                  <a:lnTo>
                    <a:pt x="60" y="83"/>
                  </a:lnTo>
                  <a:lnTo>
                    <a:pt x="58" y="91"/>
                  </a:lnTo>
                  <a:lnTo>
                    <a:pt x="55" y="98"/>
                  </a:lnTo>
                  <a:lnTo>
                    <a:pt x="55" y="10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51" name="Freeform 35"/>
            <p:cNvSpPr>
              <a:spLocks/>
            </p:cNvSpPr>
            <p:nvPr/>
          </p:nvSpPr>
          <p:spPr bwMode="auto">
            <a:xfrm>
              <a:off x="1446" y="1787"/>
              <a:ext cx="61" cy="100"/>
            </a:xfrm>
            <a:custGeom>
              <a:avLst/>
              <a:gdLst/>
              <a:ahLst/>
              <a:cxnLst>
                <a:cxn ang="0">
                  <a:pos x="184" y="0"/>
                </a:cxn>
                <a:cxn ang="0">
                  <a:pos x="180" y="8"/>
                </a:cxn>
                <a:cxn ang="0">
                  <a:pos x="177" y="17"/>
                </a:cxn>
                <a:cxn ang="0">
                  <a:pos x="174" y="25"/>
                </a:cxn>
                <a:cxn ang="0">
                  <a:pos x="171" y="33"/>
                </a:cxn>
                <a:cxn ang="0">
                  <a:pos x="166" y="42"/>
                </a:cxn>
                <a:cxn ang="0">
                  <a:pos x="163" y="50"/>
                </a:cxn>
                <a:cxn ang="0">
                  <a:pos x="161" y="58"/>
                </a:cxn>
                <a:cxn ang="0">
                  <a:pos x="158" y="68"/>
                </a:cxn>
                <a:cxn ang="0">
                  <a:pos x="153" y="76"/>
                </a:cxn>
                <a:cxn ang="0">
                  <a:pos x="149" y="86"/>
                </a:cxn>
                <a:cxn ang="0">
                  <a:pos x="146" y="94"/>
                </a:cxn>
                <a:cxn ang="0">
                  <a:pos x="143" y="104"/>
                </a:cxn>
                <a:cxn ang="0">
                  <a:pos x="138" y="112"/>
                </a:cxn>
                <a:cxn ang="0">
                  <a:pos x="134" y="122"/>
                </a:cxn>
                <a:cxn ang="0">
                  <a:pos x="131" y="132"/>
                </a:cxn>
                <a:cxn ang="0">
                  <a:pos x="128" y="141"/>
                </a:cxn>
                <a:cxn ang="0">
                  <a:pos x="124" y="150"/>
                </a:cxn>
                <a:cxn ang="0">
                  <a:pos x="119" y="158"/>
                </a:cxn>
                <a:cxn ang="0">
                  <a:pos x="115" y="168"/>
                </a:cxn>
                <a:cxn ang="0">
                  <a:pos x="111" y="177"/>
                </a:cxn>
                <a:cxn ang="0">
                  <a:pos x="106" y="186"/>
                </a:cxn>
                <a:cxn ang="0">
                  <a:pos x="102" y="194"/>
                </a:cxn>
                <a:cxn ang="0">
                  <a:pos x="97" y="204"/>
                </a:cxn>
                <a:cxn ang="0">
                  <a:pos x="94" y="213"/>
                </a:cxn>
                <a:cxn ang="0">
                  <a:pos x="89" y="222"/>
                </a:cxn>
                <a:cxn ang="0">
                  <a:pos x="84" y="230"/>
                </a:cxn>
                <a:cxn ang="0">
                  <a:pos x="80" y="238"/>
                </a:cxn>
                <a:cxn ang="0">
                  <a:pos x="75" y="248"/>
                </a:cxn>
                <a:cxn ang="0">
                  <a:pos x="69" y="256"/>
                </a:cxn>
                <a:cxn ang="0">
                  <a:pos x="65" y="266"/>
                </a:cxn>
                <a:cxn ang="0">
                  <a:pos x="61" y="274"/>
                </a:cxn>
                <a:cxn ang="0">
                  <a:pos x="56" y="284"/>
                </a:cxn>
                <a:cxn ang="0">
                  <a:pos x="0" y="299"/>
                </a:cxn>
                <a:cxn ang="0">
                  <a:pos x="119" y="15"/>
                </a:cxn>
                <a:cxn ang="0">
                  <a:pos x="127" y="14"/>
                </a:cxn>
                <a:cxn ang="0">
                  <a:pos x="136" y="13"/>
                </a:cxn>
                <a:cxn ang="0">
                  <a:pos x="143" y="10"/>
                </a:cxn>
                <a:cxn ang="0">
                  <a:pos x="152" y="7"/>
                </a:cxn>
                <a:cxn ang="0">
                  <a:pos x="159" y="3"/>
                </a:cxn>
                <a:cxn ang="0">
                  <a:pos x="166" y="2"/>
                </a:cxn>
                <a:cxn ang="0">
                  <a:pos x="175" y="0"/>
                </a:cxn>
                <a:cxn ang="0">
                  <a:pos x="184" y="0"/>
                </a:cxn>
              </a:cxnLst>
              <a:rect l="0" t="0" r="r" b="b"/>
              <a:pathLst>
                <a:path w="184" h="299">
                  <a:moveTo>
                    <a:pt x="184" y="0"/>
                  </a:moveTo>
                  <a:lnTo>
                    <a:pt x="180" y="8"/>
                  </a:lnTo>
                  <a:lnTo>
                    <a:pt x="177" y="17"/>
                  </a:lnTo>
                  <a:lnTo>
                    <a:pt x="174" y="25"/>
                  </a:lnTo>
                  <a:lnTo>
                    <a:pt x="171" y="33"/>
                  </a:lnTo>
                  <a:lnTo>
                    <a:pt x="166" y="42"/>
                  </a:lnTo>
                  <a:lnTo>
                    <a:pt x="163" y="50"/>
                  </a:lnTo>
                  <a:lnTo>
                    <a:pt x="161" y="58"/>
                  </a:lnTo>
                  <a:lnTo>
                    <a:pt x="158" y="68"/>
                  </a:lnTo>
                  <a:lnTo>
                    <a:pt x="153" y="76"/>
                  </a:lnTo>
                  <a:lnTo>
                    <a:pt x="149" y="86"/>
                  </a:lnTo>
                  <a:lnTo>
                    <a:pt x="146" y="94"/>
                  </a:lnTo>
                  <a:lnTo>
                    <a:pt x="143" y="104"/>
                  </a:lnTo>
                  <a:lnTo>
                    <a:pt x="138" y="112"/>
                  </a:lnTo>
                  <a:lnTo>
                    <a:pt x="134" y="122"/>
                  </a:lnTo>
                  <a:lnTo>
                    <a:pt x="131" y="132"/>
                  </a:lnTo>
                  <a:lnTo>
                    <a:pt x="128" y="141"/>
                  </a:lnTo>
                  <a:lnTo>
                    <a:pt x="124" y="150"/>
                  </a:lnTo>
                  <a:lnTo>
                    <a:pt x="119" y="158"/>
                  </a:lnTo>
                  <a:lnTo>
                    <a:pt x="115" y="168"/>
                  </a:lnTo>
                  <a:lnTo>
                    <a:pt x="111" y="177"/>
                  </a:lnTo>
                  <a:lnTo>
                    <a:pt x="106" y="186"/>
                  </a:lnTo>
                  <a:lnTo>
                    <a:pt x="102" y="194"/>
                  </a:lnTo>
                  <a:lnTo>
                    <a:pt x="97" y="204"/>
                  </a:lnTo>
                  <a:lnTo>
                    <a:pt x="94" y="213"/>
                  </a:lnTo>
                  <a:lnTo>
                    <a:pt x="89" y="222"/>
                  </a:lnTo>
                  <a:lnTo>
                    <a:pt x="84" y="230"/>
                  </a:lnTo>
                  <a:lnTo>
                    <a:pt x="80" y="238"/>
                  </a:lnTo>
                  <a:lnTo>
                    <a:pt x="75" y="248"/>
                  </a:lnTo>
                  <a:lnTo>
                    <a:pt x="69" y="256"/>
                  </a:lnTo>
                  <a:lnTo>
                    <a:pt x="65" y="266"/>
                  </a:lnTo>
                  <a:lnTo>
                    <a:pt x="61" y="274"/>
                  </a:lnTo>
                  <a:lnTo>
                    <a:pt x="56" y="284"/>
                  </a:lnTo>
                  <a:lnTo>
                    <a:pt x="0" y="299"/>
                  </a:lnTo>
                  <a:lnTo>
                    <a:pt x="119" y="15"/>
                  </a:lnTo>
                  <a:lnTo>
                    <a:pt x="127" y="14"/>
                  </a:lnTo>
                  <a:lnTo>
                    <a:pt x="136" y="13"/>
                  </a:lnTo>
                  <a:lnTo>
                    <a:pt x="143" y="10"/>
                  </a:lnTo>
                  <a:lnTo>
                    <a:pt x="152" y="7"/>
                  </a:lnTo>
                  <a:lnTo>
                    <a:pt x="159" y="3"/>
                  </a:lnTo>
                  <a:lnTo>
                    <a:pt x="166" y="2"/>
                  </a:lnTo>
                  <a:lnTo>
                    <a:pt x="175" y="0"/>
                  </a:lnTo>
                  <a:lnTo>
                    <a:pt x="184"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52" name="Freeform 36"/>
            <p:cNvSpPr>
              <a:spLocks/>
            </p:cNvSpPr>
            <p:nvPr/>
          </p:nvSpPr>
          <p:spPr bwMode="auto">
            <a:xfrm>
              <a:off x="710" y="2064"/>
              <a:ext cx="1468" cy="717"/>
            </a:xfrm>
            <a:custGeom>
              <a:avLst/>
              <a:gdLst/>
              <a:ahLst/>
              <a:cxnLst>
                <a:cxn ang="0">
                  <a:pos x="4119" y="881"/>
                </a:cxn>
                <a:cxn ang="0">
                  <a:pos x="4202" y="1031"/>
                </a:cxn>
                <a:cxn ang="0">
                  <a:pos x="4239" y="1180"/>
                </a:cxn>
                <a:cxn ang="0">
                  <a:pos x="4255" y="1334"/>
                </a:cxn>
                <a:cxn ang="0">
                  <a:pos x="4344" y="1479"/>
                </a:cxn>
                <a:cxn ang="0">
                  <a:pos x="4404" y="1622"/>
                </a:cxn>
                <a:cxn ang="0">
                  <a:pos x="4301" y="1771"/>
                </a:cxn>
                <a:cxn ang="0">
                  <a:pos x="4155" y="1845"/>
                </a:cxn>
                <a:cxn ang="0">
                  <a:pos x="3994" y="1946"/>
                </a:cxn>
                <a:cxn ang="0">
                  <a:pos x="3788" y="2065"/>
                </a:cxn>
                <a:cxn ang="0">
                  <a:pos x="3587" y="2148"/>
                </a:cxn>
                <a:cxn ang="0">
                  <a:pos x="3375" y="2120"/>
                </a:cxn>
                <a:cxn ang="0">
                  <a:pos x="3210" y="2019"/>
                </a:cxn>
                <a:cxn ang="0">
                  <a:pos x="3099" y="1881"/>
                </a:cxn>
                <a:cxn ang="0">
                  <a:pos x="3059" y="1717"/>
                </a:cxn>
                <a:cxn ang="0">
                  <a:pos x="2023" y="1030"/>
                </a:cxn>
                <a:cxn ang="0">
                  <a:pos x="1868" y="966"/>
                </a:cxn>
                <a:cxn ang="0">
                  <a:pos x="1733" y="904"/>
                </a:cxn>
                <a:cxn ang="0">
                  <a:pos x="1592" y="863"/>
                </a:cxn>
                <a:cxn ang="0">
                  <a:pos x="1410" y="798"/>
                </a:cxn>
                <a:cxn ang="0">
                  <a:pos x="1202" y="728"/>
                </a:cxn>
                <a:cxn ang="0">
                  <a:pos x="992" y="661"/>
                </a:cxn>
                <a:cxn ang="0">
                  <a:pos x="784" y="595"/>
                </a:cxn>
                <a:cxn ang="0">
                  <a:pos x="429" y="955"/>
                </a:cxn>
                <a:cxn ang="0">
                  <a:pos x="262" y="938"/>
                </a:cxn>
                <a:cxn ang="0">
                  <a:pos x="91" y="869"/>
                </a:cxn>
                <a:cxn ang="0">
                  <a:pos x="27" y="750"/>
                </a:cxn>
                <a:cxn ang="0">
                  <a:pos x="144" y="645"/>
                </a:cxn>
                <a:cxn ang="0">
                  <a:pos x="297" y="689"/>
                </a:cxn>
                <a:cxn ang="0">
                  <a:pos x="325" y="642"/>
                </a:cxn>
                <a:cxn ang="0">
                  <a:pos x="200" y="592"/>
                </a:cxn>
                <a:cxn ang="0">
                  <a:pos x="116" y="461"/>
                </a:cxn>
                <a:cxn ang="0">
                  <a:pos x="204" y="295"/>
                </a:cxn>
                <a:cxn ang="0">
                  <a:pos x="260" y="130"/>
                </a:cxn>
                <a:cxn ang="0">
                  <a:pos x="375" y="23"/>
                </a:cxn>
                <a:cxn ang="0">
                  <a:pos x="789" y="135"/>
                </a:cxn>
                <a:cxn ang="0">
                  <a:pos x="1354" y="343"/>
                </a:cxn>
                <a:cxn ang="0">
                  <a:pos x="1920" y="553"/>
                </a:cxn>
                <a:cxn ang="0">
                  <a:pos x="2486" y="760"/>
                </a:cxn>
                <a:cxn ang="0">
                  <a:pos x="2887" y="908"/>
                </a:cxn>
                <a:cxn ang="0">
                  <a:pos x="3044" y="969"/>
                </a:cxn>
                <a:cxn ang="0">
                  <a:pos x="3210" y="977"/>
                </a:cxn>
                <a:cxn ang="0">
                  <a:pos x="3397" y="848"/>
                </a:cxn>
                <a:cxn ang="0">
                  <a:pos x="3585" y="786"/>
                </a:cxn>
                <a:cxn ang="0">
                  <a:pos x="3731" y="733"/>
                </a:cxn>
                <a:cxn ang="0">
                  <a:pos x="3897" y="736"/>
                </a:cxn>
                <a:cxn ang="0">
                  <a:pos x="3694" y="984"/>
                </a:cxn>
                <a:cxn ang="0">
                  <a:pos x="3641" y="1129"/>
                </a:cxn>
                <a:cxn ang="0">
                  <a:pos x="3573" y="1218"/>
                </a:cxn>
                <a:cxn ang="0">
                  <a:pos x="3444" y="1327"/>
                </a:cxn>
                <a:cxn ang="0">
                  <a:pos x="3485" y="1493"/>
                </a:cxn>
                <a:cxn ang="0">
                  <a:pos x="3453" y="1618"/>
                </a:cxn>
                <a:cxn ang="0">
                  <a:pos x="3513" y="1773"/>
                </a:cxn>
                <a:cxn ang="0">
                  <a:pos x="3642" y="1777"/>
                </a:cxn>
                <a:cxn ang="0">
                  <a:pos x="3698" y="1634"/>
                </a:cxn>
                <a:cxn ang="0">
                  <a:pos x="3829" y="1549"/>
                </a:cxn>
                <a:cxn ang="0">
                  <a:pos x="3869" y="1421"/>
                </a:cxn>
                <a:cxn ang="0">
                  <a:pos x="3778" y="1302"/>
                </a:cxn>
                <a:cxn ang="0">
                  <a:pos x="3853" y="1160"/>
                </a:cxn>
                <a:cxn ang="0">
                  <a:pos x="3891" y="1013"/>
                </a:cxn>
                <a:cxn ang="0">
                  <a:pos x="3878" y="877"/>
                </a:cxn>
                <a:cxn ang="0">
                  <a:pos x="3907" y="747"/>
                </a:cxn>
              </a:cxnLst>
              <a:rect l="0" t="0" r="r" b="b"/>
              <a:pathLst>
                <a:path w="4405" h="2151">
                  <a:moveTo>
                    <a:pt x="3910" y="740"/>
                  </a:moveTo>
                  <a:lnTo>
                    <a:pt x="4029" y="786"/>
                  </a:lnTo>
                  <a:lnTo>
                    <a:pt x="4022" y="786"/>
                  </a:lnTo>
                  <a:lnTo>
                    <a:pt x="4030" y="791"/>
                  </a:lnTo>
                  <a:lnTo>
                    <a:pt x="4039" y="798"/>
                  </a:lnTo>
                  <a:lnTo>
                    <a:pt x="4048" y="805"/>
                  </a:lnTo>
                  <a:lnTo>
                    <a:pt x="4057" y="814"/>
                  </a:lnTo>
                  <a:lnTo>
                    <a:pt x="4064" y="822"/>
                  </a:lnTo>
                  <a:lnTo>
                    <a:pt x="4073" y="830"/>
                  </a:lnTo>
                  <a:lnTo>
                    <a:pt x="4080" y="838"/>
                  </a:lnTo>
                  <a:lnTo>
                    <a:pt x="4089" y="847"/>
                  </a:lnTo>
                  <a:lnTo>
                    <a:pt x="4095" y="855"/>
                  </a:lnTo>
                  <a:lnTo>
                    <a:pt x="4104" y="863"/>
                  </a:lnTo>
                  <a:lnTo>
                    <a:pt x="4110" y="872"/>
                  </a:lnTo>
                  <a:lnTo>
                    <a:pt x="4119" y="881"/>
                  </a:lnTo>
                  <a:lnTo>
                    <a:pt x="4125" y="890"/>
                  </a:lnTo>
                  <a:lnTo>
                    <a:pt x="4132" y="899"/>
                  </a:lnTo>
                  <a:lnTo>
                    <a:pt x="4138" y="909"/>
                  </a:lnTo>
                  <a:lnTo>
                    <a:pt x="4145" y="920"/>
                  </a:lnTo>
                  <a:lnTo>
                    <a:pt x="4150" y="928"/>
                  </a:lnTo>
                  <a:lnTo>
                    <a:pt x="4155" y="940"/>
                  </a:lnTo>
                  <a:lnTo>
                    <a:pt x="4161" y="948"/>
                  </a:lnTo>
                  <a:lnTo>
                    <a:pt x="4167" y="959"/>
                  </a:lnTo>
                  <a:lnTo>
                    <a:pt x="4172" y="969"/>
                  </a:lnTo>
                  <a:lnTo>
                    <a:pt x="4177" y="980"/>
                  </a:lnTo>
                  <a:lnTo>
                    <a:pt x="4183" y="989"/>
                  </a:lnTo>
                  <a:lnTo>
                    <a:pt x="4189" y="1000"/>
                  </a:lnTo>
                  <a:lnTo>
                    <a:pt x="4194" y="1010"/>
                  </a:lnTo>
                  <a:lnTo>
                    <a:pt x="4198" y="1021"/>
                  </a:lnTo>
                  <a:lnTo>
                    <a:pt x="4202" y="1031"/>
                  </a:lnTo>
                  <a:lnTo>
                    <a:pt x="4208" y="1042"/>
                  </a:lnTo>
                  <a:lnTo>
                    <a:pt x="4213" y="1052"/>
                  </a:lnTo>
                  <a:lnTo>
                    <a:pt x="4219" y="1063"/>
                  </a:lnTo>
                  <a:lnTo>
                    <a:pt x="4223" y="1072"/>
                  </a:lnTo>
                  <a:lnTo>
                    <a:pt x="4229" y="1085"/>
                  </a:lnTo>
                  <a:lnTo>
                    <a:pt x="4229" y="1093"/>
                  </a:lnTo>
                  <a:lnTo>
                    <a:pt x="4229" y="1101"/>
                  </a:lnTo>
                  <a:lnTo>
                    <a:pt x="4230" y="1111"/>
                  </a:lnTo>
                  <a:lnTo>
                    <a:pt x="4232" y="1121"/>
                  </a:lnTo>
                  <a:lnTo>
                    <a:pt x="4232" y="1131"/>
                  </a:lnTo>
                  <a:lnTo>
                    <a:pt x="4233" y="1140"/>
                  </a:lnTo>
                  <a:lnTo>
                    <a:pt x="4235" y="1150"/>
                  </a:lnTo>
                  <a:lnTo>
                    <a:pt x="4236" y="1161"/>
                  </a:lnTo>
                  <a:lnTo>
                    <a:pt x="4236" y="1169"/>
                  </a:lnTo>
                  <a:lnTo>
                    <a:pt x="4239" y="1180"/>
                  </a:lnTo>
                  <a:lnTo>
                    <a:pt x="4239" y="1190"/>
                  </a:lnTo>
                  <a:lnTo>
                    <a:pt x="4242" y="1201"/>
                  </a:lnTo>
                  <a:lnTo>
                    <a:pt x="4244" y="1211"/>
                  </a:lnTo>
                  <a:lnTo>
                    <a:pt x="4245" y="1222"/>
                  </a:lnTo>
                  <a:lnTo>
                    <a:pt x="4247" y="1232"/>
                  </a:lnTo>
                  <a:lnTo>
                    <a:pt x="4249" y="1243"/>
                  </a:lnTo>
                  <a:lnTo>
                    <a:pt x="4249" y="1252"/>
                  </a:lnTo>
                  <a:lnTo>
                    <a:pt x="4251" y="1262"/>
                  </a:lnTo>
                  <a:lnTo>
                    <a:pt x="4251" y="1272"/>
                  </a:lnTo>
                  <a:lnTo>
                    <a:pt x="4252" y="1283"/>
                  </a:lnTo>
                  <a:lnTo>
                    <a:pt x="4252" y="1292"/>
                  </a:lnTo>
                  <a:lnTo>
                    <a:pt x="4254" y="1304"/>
                  </a:lnTo>
                  <a:lnTo>
                    <a:pt x="4254" y="1313"/>
                  </a:lnTo>
                  <a:lnTo>
                    <a:pt x="4255" y="1324"/>
                  </a:lnTo>
                  <a:lnTo>
                    <a:pt x="4255" y="1334"/>
                  </a:lnTo>
                  <a:lnTo>
                    <a:pt x="4255" y="1344"/>
                  </a:lnTo>
                  <a:lnTo>
                    <a:pt x="4255" y="1353"/>
                  </a:lnTo>
                  <a:lnTo>
                    <a:pt x="4255" y="1364"/>
                  </a:lnTo>
                  <a:lnTo>
                    <a:pt x="4254" y="1374"/>
                  </a:lnTo>
                  <a:lnTo>
                    <a:pt x="4254" y="1385"/>
                  </a:lnTo>
                  <a:lnTo>
                    <a:pt x="4252" y="1395"/>
                  </a:lnTo>
                  <a:lnTo>
                    <a:pt x="4252" y="1406"/>
                  </a:lnTo>
                  <a:lnTo>
                    <a:pt x="4261" y="1414"/>
                  </a:lnTo>
                  <a:lnTo>
                    <a:pt x="4273" y="1423"/>
                  </a:lnTo>
                  <a:lnTo>
                    <a:pt x="4285" y="1431"/>
                  </a:lnTo>
                  <a:lnTo>
                    <a:pt x="4298" y="1439"/>
                  </a:lnTo>
                  <a:lnTo>
                    <a:pt x="4308" y="1448"/>
                  </a:lnTo>
                  <a:lnTo>
                    <a:pt x="4320" y="1457"/>
                  </a:lnTo>
                  <a:lnTo>
                    <a:pt x="4332" y="1467"/>
                  </a:lnTo>
                  <a:lnTo>
                    <a:pt x="4344" y="1479"/>
                  </a:lnTo>
                  <a:lnTo>
                    <a:pt x="4352" y="1489"/>
                  </a:lnTo>
                  <a:lnTo>
                    <a:pt x="4361" y="1500"/>
                  </a:lnTo>
                  <a:lnTo>
                    <a:pt x="4369" y="1513"/>
                  </a:lnTo>
                  <a:lnTo>
                    <a:pt x="4376" y="1525"/>
                  </a:lnTo>
                  <a:lnTo>
                    <a:pt x="4380" y="1538"/>
                  </a:lnTo>
                  <a:lnTo>
                    <a:pt x="4385" y="1553"/>
                  </a:lnTo>
                  <a:lnTo>
                    <a:pt x="4385" y="1560"/>
                  </a:lnTo>
                  <a:lnTo>
                    <a:pt x="4386" y="1568"/>
                  </a:lnTo>
                  <a:lnTo>
                    <a:pt x="4386" y="1576"/>
                  </a:lnTo>
                  <a:lnTo>
                    <a:pt x="4388" y="1586"/>
                  </a:lnTo>
                  <a:lnTo>
                    <a:pt x="4394" y="1590"/>
                  </a:lnTo>
                  <a:lnTo>
                    <a:pt x="4399" y="1597"/>
                  </a:lnTo>
                  <a:lnTo>
                    <a:pt x="4402" y="1603"/>
                  </a:lnTo>
                  <a:lnTo>
                    <a:pt x="4405" y="1609"/>
                  </a:lnTo>
                  <a:lnTo>
                    <a:pt x="4404" y="1622"/>
                  </a:lnTo>
                  <a:lnTo>
                    <a:pt x="4401" y="1636"/>
                  </a:lnTo>
                  <a:lnTo>
                    <a:pt x="4394" y="1648"/>
                  </a:lnTo>
                  <a:lnTo>
                    <a:pt x="4386" y="1662"/>
                  </a:lnTo>
                  <a:lnTo>
                    <a:pt x="4380" y="1676"/>
                  </a:lnTo>
                  <a:lnTo>
                    <a:pt x="4379" y="1691"/>
                  </a:lnTo>
                  <a:lnTo>
                    <a:pt x="4371" y="1699"/>
                  </a:lnTo>
                  <a:lnTo>
                    <a:pt x="4364" y="1708"/>
                  </a:lnTo>
                  <a:lnTo>
                    <a:pt x="4357" y="1716"/>
                  </a:lnTo>
                  <a:lnTo>
                    <a:pt x="4349" y="1726"/>
                  </a:lnTo>
                  <a:lnTo>
                    <a:pt x="4341" y="1734"/>
                  </a:lnTo>
                  <a:lnTo>
                    <a:pt x="4333" y="1742"/>
                  </a:lnTo>
                  <a:lnTo>
                    <a:pt x="4326" y="1751"/>
                  </a:lnTo>
                  <a:lnTo>
                    <a:pt x="4319" y="1759"/>
                  </a:lnTo>
                  <a:lnTo>
                    <a:pt x="4310" y="1765"/>
                  </a:lnTo>
                  <a:lnTo>
                    <a:pt x="4301" y="1771"/>
                  </a:lnTo>
                  <a:lnTo>
                    <a:pt x="4292" y="1778"/>
                  </a:lnTo>
                  <a:lnTo>
                    <a:pt x="4283" y="1785"/>
                  </a:lnTo>
                  <a:lnTo>
                    <a:pt x="4273" y="1791"/>
                  </a:lnTo>
                  <a:lnTo>
                    <a:pt x="4264" y="1798"/>
                  </a:lnTo>
                  <a:lnTo>
                    <a:pt x="4255" y="1803"/>
                  </a:lnTo>
                  <a:lnTo>
                    <a:pt x="4247" y="1810"/>
                  </a:lnTo>
                  <a:lnTo>
                    <a:pt x="4236" y="1814"/>
                  </a:lnTo>
                  <a:lnTo>
                    <a:pt x="4226" y="1818"/>
                  </a:lnTo>
                  <a:lnTo>
                    <a:pt x="4216" y="1823"/>
                  </a:lnTo>
                  <a:lnTo>
                    <a:pt x="4207" y="1828"/>
                  </a:lnTo>
                  <a:lnTo>
                    <a:pt x="4197" y="1831"/>
                  </a:lnTo>
                  <a:lnTo>
                    <a:pt x="4186" y="1835"/>
                  </a:lnTo>
                  <a:lnTo>
                    <a:pt x="4176" y="1839"/>
                  </a:lnTo>
                  <a:lnTo>
                    <a:pt x="4167" y="1843"/>
                  </a:lnTo>
                  <a:lnTo>
                    <a:pt x="4155" y="1845"/>
                  </a:lnTo>
                  <a:lnTo>
                    <a:pt x="4147" y="1849"/>
                  </a:lnTo>
                  <a:lnTo>
                    <a:pt x="4135" y="1850"/>
                  </a:lnTo>
                  <a:lnTo>
                    <a:pt x="4126" y="1854"/>
                  </a:lnTo>
                  <a:lnTo>
                    <a:pt x="4114" y="1856"/>
                  </a:lnTo>
                  <a:lnTo>
                    <a:pt x="4105" y="1859"/>
                  </a:lnTo>
                  <a:lnTo>
                    <a:pt x="4094" y="1860"/>
                  </a:lnTo>
                  <a:lnTo>
                    <a:pt x="4085" y="1863"/>
                  </a:lnTo>
                  <a:lnTo>
                    <a:pt x="4073" y="1874"/>
                  </a:lnTo>
                  <a:lnTo>
                    <a:pt x="4063" y="1885"/>
                  </a:lnTo>
                  <a:lnTo>
                    <a:pt x="4051" y="1895"/>
                  </a:lnTo>
                  <a:lnTo>
                    <a:pt x="4041" y="1906"/>
                  </a:lnTo>
                  <a:lnTo>
                    <a:pt x="4029" y="1915"/>
                  </a:lnTo>
                  <a:lnTo>
                    <a:pt x="4017" y="1925"/>
                  </a:lnTo>
                  <a:lnTo>
                    <a:pt x="4005" y="1935"/>
                  </a:lnTo>
                  <a:lnTo>
                    <a:pt x="3994" y="1946"/>
                  </a:lnTo>
                  <a:lnTo>
                    <a:pt x="3980" y="1954"/>
                  </a:lnTo>
                  <a:lnTo>
                    <a:pt x="3967" y="1962"/>
                  </a:lnTo>
                  <a:lnTo>
                    <a:pt x="3954" y="1971"/>
                  </a:lnTo>
                  <a:lnTo>
                    <a:pt x="3941" y="1980"/>
                  </a:lnTo>
                  <a:lnTo>
                    <a:pt x="3926" y="1989"/>
                  </a:lnTo>
                  <a:lnTo>
                    <a:pt x="3913" y="1997"/>
                  </a:lnTo>
                  <a:lnTo>
                    <a:pt x="3900" y="2005"/>
                  </a:lnTo>
                  <a:lnTo>
                    <a:pt x="3886" y="2014"/>
                  </a:lnTo>
                  <a:lnTo>
                    <a:pt x="3872" y="2021"/>
                  </a:lnTo>
                  <a:lnTo>
                    <a:pt x="3857" y="2028"/>
                  </a:lnTo>
                  <a:lnTo>
                    <a:pt x="3844" y="2034"/>
                  </a:lnTo>
                  <a:lnTo>
                    <a:pt x="3831" y="2043"/>
                  </a:lnTo>
                  <a:lnTo>
                    <a:pt x="3816" y="2050"/>
                  </a:lnTo>
                  <a:lnTo>
                    <a:pt x="3801" y="2058"/>
                  </a:lnTo>
                  <a:lnTo>
                    <a:pt x="3788" y="2065"/>
                  </a:lnTo>
                  <a:lnTo>
                    <a:pt x="3775" y="2073"/>
                  </a:lnTo>
                  <a:lnTo>
                    <a:pt x="3760" y="2080"/>
                  </a:lnTo>
                  <a:lnTo>
                    <a:pt x="3747" y="2087"/>
                  </a:lnTo>
                  <a:lnTo>
                    <a:pt x="3734" y="2094"/>
                  </a:lnTo>
                  <a:lnTo>
                    <a:pt x="3720" y="2102"/>
                  </a:lnTo>
                  <a:lnTo>
                    <a:pt x="3707" y="2109"/>
                  </a:lnTo>
                  <a:lnTo>
                    <a:pt x="3694" y="2116"/>
                  </a:lnTo>
                  <a:lnTo>
                    <a:pt x="3682" y="2124"/>
                  </a:lnTo>
                  <a:lnTo>
                    <a:pt x="3672" y="2133"/>
                  </a:lnTo>
                  <a:lnTo>
                    <a:pt x="3657" y="2135"/>
                  </a:lnTo>
                  <a:lnTo>
                    <a:pt x="3642" y="2140"/>
                  </a:lnTo>
                  <a:lnTo>
                    <a:pt x="3628" y="2142"/>
                  </a:lnTo>
                  <a:lnTo>
                    <a:pt x="3614" y="2145"/>
                  </a:lnTo>
                  <a:lnTo>
                    <a:pt x="3600" y="2147"/>
                  </a:lnTo>
                  <a:lnTo>
                    <a:pt x="3587" y="2148"/>
                  </a:lnTo>
                  <a:lnTo>
                    <a:pt x="3572" y="2149"/>
                  </a:lnTo>
                  <a:lnTo>
                    <a:pt x="3559" y="2151"/>
                  </a:lnTo>
                  <a:lnTo>
                    <a:pt x="3542" y="2149"/>
                  </a:lnTo>
                  <a:lnTo>
                    <a:pt x="3529" y="2149"/>
                  </a:lnTo>
                  <a:lnTo>
                    <a:pt x="3513" y="2149"/>
                  </a:lnTo>
                  <a:lnTo>
                    <a:pt x="3500" y="2149"/>
                  </a:lnTo>
                  <a:lnTo>
                    <a:pt x="3485" y="2147"/>
                  </a:lnTo>
                  <a:lnTo>
                    <a:pt x="3470" y="2145"/>
                  </a:lnTo>
                  <a:lnTo>
                    <a:pt x="3457" y="2144"/>
                  </a:lnTo>
                  <a:lnTo>
                    <a:pt x="3444" y="2142"/>
                  </a:lnTo>
                  <a:lnTo>
                    <a:pt x="3429" y="2138"/>
                  </a:lnTo>
                  <a:lnTo>
                    <a:pt x="3415" y="2134"/>
                  </a:lnTo>
                  <a:lnTo>
                    <a:pt x="3401" y="2130"/>
                  </a:lnTo>
                  <a:lnTo>
                    <a:pt x="3388" y="2126"/>
                  </a:lnTo>
                  <a:lnTo>
                    <a:pt x="3375" y="2120"/>
                  </a:lnTo>
                  <a:lnTo>
                    <a:pt x="3362" y="2116"/>
                  </a:lnTo>
                  <a:lnTo>
                    <a:pt x="3350" y="2111"/>
                  </a:lnTo>
                  <a:lnTo>
                    <a:pt x="3338" y="2105"/>
                  </a:lnTo>
                  <a:lnTo>
                    <a:pt x="3325" y="2098"/>
                  </a:lnTo>
                  <a:lnTo>
                    <a:pt x="3315" y="2091"/>
                  </a:lnTo>
                  <a:lnTo>
                    <a:pt x="3303" y="2083"/>
                  </a:lnTo>
                  <a:lnTo>
                    <a:pt x="3294" y="2076"/>
                  </a:lnTo>
                  <a:lnTo>
                    <a:pt x="3284" y="2068"/>
                  </a:lnTo>
                  <a:lnTo>
                    <a:pt x="3275" y="2059"/>
                  </a:lnTo>
                  <a:lnTo>
                    <a:pt x="3266" y="2051"/>
                  </a:lnTo>
                  <a:lnTo>
                    <a:pt x="3259" y="2043"/>
                  </a:lnTo>
                  <a:lnTo>
                    <a:pt x="3246" y="2037"/>
                  </a:lnTo>
                  <a:lnTo>
                    <a:pt x="3232" y="2032"/>
                  </a:lnTo>
                  <a:lnTo>
                    <a:pt x="3221" y="2025"/>
                  </a:lnTo>
                  <a:lnTo>
                    <a:pt x="3210" y="2019"/>
                  </a:lnTo>
                  <a:lnTo>
                    <a:pt x="3200" y="2012"/>
                  </a:lnTo>
                  <a:lnTo>
                    <a:pt x="3190" y="2005"/>
                  </a:lnTo>
                  <a:lnTo>
                    <a:pt x="3181" y="1997"/>
                  </a:lnTo>
                  <a:lnTo>
                    <a:pt x="3172" y="1990"/>
                  </a:lnTo>
                  <a:lnTo>
                    <a:pt x="3163" y="1980"/>
                  </a:lnTo>
                  <a:lnTo>
                    <a:pt x="3154" y="1972"/>
                  </a:lnTo>
                  <a:lnTo>
                    <a:pt x="3146" y="1962"/>
                  </a:lnTo>
                  <a:lnTo>
                    <a:pt x="3140" y="1954"/>
                  </a:lnTo>
                  <a:lnTo>
                    <a:pt x="3131" y="1943"/>
                  </a:lnTo>
                  <a:lnTo>
                    <a:pt x="3125" y="1933"/>
                  </a:lnTo>
                  <a:lnTo>
                    <a:pt x="3119" y="1924"/>
                  </a:lnTo>
                  <a:lnTo>
                    <a:pt x="3115" y="1914"/>
                  </a:lnTo>
                  <a:lnTo>
                    <a:pt x="3109" y="1903"/>
                  </a:lnTo>
                  <a:lnTo>
                    <a:pt x="3103" y="1892"/>
                  </a:lnTo>
                  <a:lnTo>
                    <a:pt x="3099" y="1881"/>
                  </a:lnTo>
                  <a:lnTo>
                    <a:pt x="3094" y="1870"/>
                  </a:lnTo>
                  <a:lnTo>
                    <a:pt x="3090" y="1859"/>
                  </a:lnTo>
                  <a:lnTo>
                    <a:pt x="3085" y="1848"/>
                  </a:lnTo>
                  <a:lnTo>
                    <a:pt x="3082" y="1836"/>
                  </a:lnTo>
                  <a:lnTo>
                    <a:pt x="3081" y="1827"/>
                  </a:lnTo>
                  <a:lnTo>
                    <a:pt x="3077" y="1814"/>
                  </a:lnTo>
                  <a:lnTo>
                    <a:pt x="3075" y="1805"/>
                  </a:lnTo>
                  <a:lnTo>
                    <a:pt x="3072" y="1792"/>
                  </a:lnTo>
                  <a:lnTo>
                    <a:pt x="3072" y="1783"/>
                  </a:lnTo>
                  <a:lnTo>
                    <a:pt x="3069" y="1771"/>
                  </a:lnTo>
                  <a:lnTo>
                    <a:pt x="3068" y="1762"/>
                  </a:lnTo>
                  <a:lnTo>
                    <a:pt x="3068" y="1752"/>
                  </a:lnTo>
                  <a:lnTo>
                    <a:pt x="3068" y="1744"/>
                  </a:lnTo>
                  <a:lnTo>
                    <a:pt x="3062" y="1730"/>
                  </a:lnTo>
                  <a:lnTo>
                    <a:pt x="3059" y="1717"/>
                  </a:lnTo>
                  <a:lnTo>
                    <a:pt x="3057" y="1704"/>
                  </a:lnTo>
                  <a:lnTo>
                    <a:pt x="3057" y="1691"/>
                  </a:lnTo>
                  <a:lnTo>
                    <a:pt x="3054" y="1677"/>
                  </a:lnTo>
                  <a:lnTo>
                    <a:pt x="3052" y="1665"/>
                  </a:lnTo>
                  <a:lnTo>
                    <a:pt x="3046" y="1654"/>
                  </a:lnTo>
                  <a:lnTo>
                    <a:pt x="3037" y="1645"/>
                  </a:lnTo>
                  <a:lnTo>
                    <a:pt x="3060" y="1384"/>
                  </a:lnTo>
                  <a:lnTo>
                    <a:pt x="2083" y="1047"/>
                  </a:lnTo>
                  <a:lnTo>
                    <a:pt x="2074" y="1045"/>
                  </a:lnTo>
                  <a:lnTo>
                    <a:pt x="2065" y="1042"/>
                  </a:lnTo>
                  <a:lnTo>
                    <a:pt x="2056" y="1039"/>
                  </a:lnTo>
                  <a:lnTo>
                    <a:pt x="2048" y="1038"/>
                  </a:lnTo>
                  <a:lnTo>
                    <a:pt x="2039" y="1035"/>
                  </a:lnTo>
                  <a:lnTo>
                    <a:pt x="2031" y="1032"/>
                  </a:lnTo>
                  <a:lnTo>
                    <a:pt x="2023" y="1030"/>
                  </a:lnTo>
                  <a:lnTo>
                    <a:pt x="2015" y="1028"/>
                  </a:lnTo>
                  <a:lnTo>
                    <a:pt x="2006" y="1024"/>
                  </a:lnTo>
                  <a:lnTo>
                    <a:pt x="1998" y="1021"/>
                  </a:lnTo>
                  <a:lnTo>
                    <a:pt x="1989" y="1018"/>
                  </a:lnTo>
                  <a:lnTo>
                    <a:pt x="1981" y="1016"/>
                  </a:lnTo>
                  <a:lnTo>
                    <a:pt x="1965" y="1009"/>
                  </a:lnTo>
                  <a:lnTo>
                    <a:pt x="1951" y="1003"/>
                  </a:lnTo>
                  <a:lnTo>
                    <a:pt x="1942" y="999"/>
                  </a:lnTo>
                  <a:lnTo>
                    <a:pt x="1933" y="995"/>
                  </a:lnTo>
                  <a:lnTo>
                    <a:pt x="1924" y="991"/>
                  </a:lnTo>
                  <a:lnTo>
                    <a:pt x="1917" y="988"/>
                  </a:lnTo>
                  <a:lnTo>
                    <a:pt x="1901" y="981"/>
                  </a:lnTo>
                  <a:lnTo>
                    <a:pt x="1886" y="974"/>
                  </a:lnTo>
                  <a:lnTo>
                    <a:pt x="1877" y="970"/>
                  </a:lnTo>
                  <a:lnTo>
                    <a:pt x="1868" y="966"/>
                  </a:lnTo>
                  <a:lnTo>
                    <a:pt x="1861" y="962"/>
                  </a:lnTo>
                  <a:lnTo>
                    <a:pt x="1854" y="959"/>
                  </a:lnTo>
                  <a:lnTo>
                    <a:pt x="1837" y="952"/>
                  </a:lnTo>
                  <a:lnTo>
                    <a:pt x="1823" y="945"/>
                  </a:lnTo>
                  <a:lnTo>
                    <a:pt x="1814" y="941"/>
                  </a:lnTo>
                  <a:lnTo>
                    <a:pt x="1805" y="937"/>
                  </a:lnTo>
                  <a:lnTo>
                    <a:pt x="1798" y="933"/>
                  </a:lnTo>
                  <a:lnTo>
                    <a:pt x="1790" y="928"/>
                  </a:lnTo>
                  <a:lnTo>
                    <a:pt x="1782" y="924"/>
                  </a:lnTo>
                  <a:lnTo>
                    <a:pt x="1773" y="922"/>
                  </a:lnTo>
                  <a:lnTo>
                    <a:pt x="1765" y="917"/>
                  </a:lnTo>
                  <a:lnTo>
                    <a:pt x="1758" y="915"/>
                  </a:lnTo>
                  <a:lnTo>
                    <a:pt x="1749" y="910"/>
                  </a:lnTo>
                  <a:lnTo>
                    <a:pt x="1742" y="906"/>
                  </a:lnTo>
                  <a:lnTo>
                    <a:pt x="1733" y="904"/>
                  </a:lnTo>
                  <a:lnTo>
                    <a:pt x="1726" y="901"/>
                  </a:lnTo>
                  <a:lnTo>
                    <a:pt x="1710" y="894"/>
                  </a:lnTo>
                  <a:lnTo>
                    <a:pt x="1695" y="890"/>
                  </a:lnTo>
                  <a:lnTo>
                    <a:pt x="1686" y="886"/>
                  </a:lnTo>
                  <a:lnTo>
                    <a:pt x="1677" y="883"/>
                  </a:lnTo>
                  <a:lnTo>
                    <a:pt x="1668" y="880"/>
                  </a:lnTo>
                  <a:lnTo>
                    <a:pt x="1661" y="877"/>
                  </a:lnTo>
                  <a:lnTo>
                    <a:pt x="1652" y="874"/>
                  </a:lnTo>
                  <a:lnTo>
                    <a:pt x="1643" y="873"/>
                  </a:lnTo>
                  <a:lnTo>
                    <a:pt x="1635" y="870"/>
                  </a:lnTo>
                  <a:lnTo>
                    <a:pt x="1627" y="870"/>
                  </a:lnTo>
                  <a:lnTo>
                    <a:pt x="1618" y="868"/>
                  </a:lnTo>
                  <a:lnTo>
                    <a:pt x="1610" y="866"/>
                  </a:lnTo>
                  <a:lnTo>
                    <a:pt x="1601" y="863"/>
                  </a:lnTo>
                  <a:lnTo>
                    <a:pt x="1592" y="863"/>
                  </a:lnTo>
                  <a:lnTo>
                    <a:pt x="1583" y="862"/>
                  </a:lnTo>
                  <a:lnTo>
                    <a:pt x="1574" y="861"/>
                  </a:lnTo>
                  <a:lnTo>
                    <a:pt x="1566" y="861"/>
                  </a:lnTo>
                  <a:lnTo>
                    <a:pt x="1558" y="861"/>
                  </a:lnTo>
                  <a:lnTo>
                    <a:pt x="1543" y="854"/>
                  </a:lnTo>
                  <a:lnTo>
                    <a:pt x="1530" y="848"/>
                  </a:lnTo>
                  <a:lnTo>
                    <a:pt x="1517" y="841"/>
                  </a:lnTo>
                  <a:lnTo>
                    <a:pt x="1504" y="836"/>
                  </a:lnTo>
                  <a:lnTo>
                    <a:pt x="1491" y="830"/>
                  </a:lnTo>
                  <a:lnTo>
                    <a:pt x="1477" y="825"/>
                  </a:lnTo>
                  <a:lnTo>
                    <a:pt x="1464" y="819"/>
                  </a:lnTo>
                  <a:lnTo>
                    <a:pt x="1451" y="815"/>
                  </a:lnTo>
                  <a:lnTo>
                    <a:pt x="1436" y="809"/>
                  </a:lnTo>
                  <a:lnTo>
                    <a:pt x="1423" y="804"/>
                  </a:lnTo>
                  <a:lnTo>
                    <a:pt x="1410" y="798"/>
                  </a:lnTo>
                  <a:lnTo>
                    <a:pt x="1396" y="794"/>
                  </a:lnTo>
                  <a:lnTo>
                    <a:pt x="1382" y="789"/>
                  </a:lnTo>
                  <a:lnTo>
                    <a:pt x="1369" y="783"/>
                  </a:lnTo>
                  <a:lnTo>
                    <a:pt x="1355" y="779"/>
                  </a:lnTo>
                  <a:lnTo>
                    <a:pt x="1342" y="775"/>
                  </a:lnTo>
                  <a:lnTo>
                    <a:pt x="1327" y="769"/>
                  </a:lnTo>
                  <a:lnTo>
                    <a:pt x="1314" y="765"/>
                  </a:lnTo>
                  <a:lnTo>
                    <a:pt x="1299" y="760"/>
                  </a:lnTo>
                  <a:lnTo>
                    <a:pt x="1286" y="755"/>
                  </a:lnTo>
                  <a:lnTo>
                    <a:pt x="1272" y="750"/>
                  </a:lnTo>
                  <a:lnTo>
                    <a:pt x="1258" y="746"/>
                  </a:lnTo>
                  <a:lnTo>
                    <a:pt x="1244" y="742"/>
                  </a:lnTo>
                  <a:lnTo>
                    <a:pt x="1230" y="737"/>
                  </a:lnTo>
                  <a:lnTo>
                    <a:pt x="1216" y="732"/>
                  </a:lnTo>
                  <a:lnTo>
                    <a:pt x="1202" y="728"/>
                  </a:lnTo>
                  <a:lnTo>
                    <a:pt x="1188" y="724"/>
                  </a:lnTo>
                  <a:lnTo>
                    <a:pt x="1175" y="719"/>
                  </a:lnTo>
                  <a:lnTo>
                    <a:pt x="1160" y="715"/>
                  </a:lnTo>
                  <a:lnTo>
                    <a:pt x="1147" y="711"/>
                  </a:lnTo>
                  <a:lnTo>
                    <a:pt x="1133" y="707"/>
                  </a:lnTo>
                  <a:lnTo>
                    <a:pt x="1120" y="703"/>
                  </a:lnTo>
                  <a:lnTo>
                    <a:pt x="1105" y="697"/>
                  </a:lnTo>
                  <a:lnTo>
                    <a:pt x="1091" y="693"/>
                  </a:lnTo>
                  <a:lnTo>
                    <a:pt x="1076" y="689"/>
                  </a:lnTo>
                  <a:lnTo>
                    <a:pt x="1063" y="685"/>
                  </a:lnTo>
                  <a:lnTo>
                    <a:pt x="1048" y="679"/>
                  </a:lnTo>
                  <a:lnTo>
                    <a:pt x="1033" y="675"/>
                  </a:lnTo>
                  <a:lnTo>
                    <a:pt x="1020" y="671"/>
                  </a:lnTo>
                  <a:lnTo>
                    <a:pt x="1007" y="667"/>
                  </a:lnTo>
                  <a:lnTo>
                    <a:pt x="992" y="661"/>
                  </a:lnTo>
                  <a:lnTo>
                    <a:pt x="978" y="657"/>
                  </a:lnTo>
                  <a:lnTo>
                    <a:pt x="963" y="653"/>
                  </a:lnTo>
                  <a:lnTo>
                    <a:pt x="950" y="649"/>
                  </a:lnTo>
                  <a:lnTo>
                    <a:pt x="935" y="645"/>
                  </a:lnTo>
                  <a:lnTo>
                    <a:pt x="922" y="641"/>
                  </a:lnTo>
                  <a:lnTo>
                    <a:pt x="909" y="636"/>
                  </a:lnTo>
                  <a:lnTo>
                    <a:pt x="895" y="632"/>
                  </a:lnTo>
                  <a:lnTo>
                    <a:pt x="881" y="627"/>
                  </a:lnTo>
                  <a:lnTo>
                    <a:pt x="866" y="623"/>
                  </a:lnTo>
                  <a:lnTo>
                    <a:pt x="851" y="617"/>
                  </a:lnTo>
                  <a:lnTo>
                    <a:pt x="838" y="613"/>
                  </a:lnTo>
                  <a:lnTo>
                    <a:pt x="823" y="607"/>
                  </a:lnTo>
                  <a:lnTo>
                    <a:pt x="810" y="603"/>
                  </a:lnTo>
                  <a:lnTo>
                    <a:pt x="797" y="599"/>
                  </a:lnTo>
                  <a:lnTo>
                    <a:pt x="784" y="595"/>
                  </a:lnTo>
                  <a:lnTo>
                    <a:pt x="769" y="589"/>
                  </a:lnTo>
                  <a:lnTo>
                    <a:pt x="756" y="584"/>
                  </a:lnTo>
                  <a:lnTo>
                    <a:pt x="742" y="578"/>
                  </a:lnTo>
                  <a:lnTo>
                    <a:pt x="729" y="574"/>
                  </a:lnTo>
                  <a:lnTo>
                    <a:pt x="716" y="569"/>
                  </a:lnTo>
                  <a:lnTo>
                    <a:pt x="703" y="563"/>
                  </a:lnTo>
                  <a:lnTo>
                    <a:pt x="689" y="557"/>
                  </a:lnTo>
                  <a:lnTo>
                    <a:pt x="676" y="553"/>
                  </a:lnTo>
                  <a:lnTo>
                    <a:pt x="494" y="920"/>
                  </a:lnTo>
                  <a:lnTo>
                    <a:pt x="481" y="919"/>
                  </a:lnTo>
                  <a:lnTo>
                    <a:pt x="472" y="920"/>
                  </a:lnTo>
                  <a:lnTo>
                    <a:pt x="462" y="923"/>
                  </a:lnTo>
                  <a:lnTo>
                    <a:pt x="454" y="928"/>
                  </a:lnTo>
                  <a:lnTo>
                    <a:pt x="441" y="940"/>
                  </a:lnTo>
                  <a:lnTo>
                    <a:pt x="429" y="955"/>
                  </a:lnTo>
                  <a:lnTo>
                    <a:pt x="416" y="967"/>
                  </a:lnTo>
                  <a:lnTo>
                    <a:pt x="403" y="977"/>
                  </a:lnTo>
                  <a:lnTo>
                    <a:pt x="394" y="980"/>
                  </a:lnTo>
                  <a:lnTo>
                    <a:pt x="385" y="982"/>
                  </a:lnTo>
                  <a:lnTo>
                    <a:pt x="375" y="981"/>
                  </a:lnTo>
                  <a:lnTo>
                    <a:pt x="366" y="980"/>
                  </a:lnTo>
                  <a:lnTo>
                    <a:pt x="353" y="974"/>
                  </a:lnTo>
                  <a:lnTo>
                    <a:pt x="343" y="970"/>
                  </a:lnTo>
                  <a:lnTo>
                    <a:pt x="329" y="966"/>
                  </a:lnTo>
                  <a:lnTo>
                    <a:pt x="319" y="962"/>
                  </a:lnTo>
                  <a:lnTo>
                    <a:pt x="307" y="956"/>
                  </a:lnTo>
                  <a:lnTo>
                    <a:pt x="296" y="952"/>
                  </a:lnTo>
                  <a:lnTo>
                    <a:pt x="284" y="948"/>
                  </a:lnTo>
                  <a:lnTo>
                    <a:pt x="274" y="944"/>
                  </a:lnTo>
                  <a:lnTo>
                    <a:pt x="262" y="938"/>
                  </a:lnTo>
                  <a:lnTo>
                    <a:pt x="250" y="934"/>
                  </a:lnTo>
                  <a:lnTo>
                    <a:pt x="238" y="930"/>
                  </a:lnTo>
                  <a:lnTo>
                    <a:pt x="228" y="926"/>
                  </a:lnTo>
                  <a:lnTo>
                    <a:pt x="216" y="920"/>
                  </a:lnTo>
                  <a:lnTo>
                    <a:pt x="204" y="916"/>
                  </a:lnTo>
                  <a:lnTo>
                    <a:pt x="193" y="912"/>
                  </a:lnTo>
                  <a:lnTo>
                    <a:pt x="182" y="908"/>
                  </a:lnTo>
                  <a:lnTo>
                    <a:pt x="169" y="902"/>
                  </a:lnTo>
                  <a:lnTo>
                    <a:pt x="159" y="897"/>
                  </a:lnTo>
                  <a:lnTo>
                    <a:pt x="146" y="892"/>
                  </a:lnTo>
                  <a:lnTo>
                    <a:pt x="135" y="888"/>
                  </a:lnTo>
                  <a:lnTo>
                    <a:pt x="124" y="883"/>
                  </a:lnTo>
                  <a:lnTo>
                    <a:pt x="113" y="877"/>
                  </a:lnTo>
                  <a:lnTo>
                    <a:pt x="102" y="873"/>
                  </a:lnTo>
                  <a:lnTo>
                    <a:pt x="91" y="869"/>
                  </a:lnTo>
                  <a:lnTo>
                    <a:pt x="78" y="863"/>
                  </a:lnTo>
                  <a:lnTo>
                    <a:pt x="68" y="858"/>
                  </a:lnTo>
                  <a:lnTo>
                    <a:pt x="55" y="854"/>
                  </a:lnTo>
                  <a:lnTo>
                    <a:pt x="44" y="850"/>
                  </a:lnTo>
                  <a:lnTo>
                    <a:pt x="32" y="844"/>
                  </a:lnTo>
                  <a:lnTo>
                    <a:pt x="22" y="838"/>
                  </a:lnTo>
                  <a:lnTo>
                    <a:pt x="10" y="834"/>
                  </a:lnTo>
                  <a:lnTo>
                    <a:pt x="0" y="830"/>
                  </a:lnTo>
                  <a:lnTo>
                    <a:pt x="0" y="816"/>
                  </a:lnTo>
                  <a:lnTo>
                    <a:pt x="2" y="804"/>
                  </a:lnTo>
                  <a:lnTo>
                    <a:pt x="5" y="793"/>
                  </a:lnTo>
                  <a:lnTo>
                    <a:pt x="10" y="782"/>
                  </a:lnTo>
                  <a:lnTo>
                    <a:pt x="15" y="771"/>
                  </a:lnTo>
                  <a:lnTo>
                    <a:pt x="21" y="761"/>
                  </a:lnTo>
                  <a:lnTo>
                    <a:pt x="27" y="750"/>
                  </a:lnTo>
                  <a:lnTo>
                    <a:pt x="34" y="740"/>
                  </a:lnTo>
                  <a:lnTo>
                    <a:pt x="40" y="729"/>
                  </a:lnTo>
                  <a:lnTo>
                    <a:pt x="47" y="719"/>
                  </a:lnTo>
                  <a:lnTo>
                    <a:pt x="53" y="710"/>
                  </a:lnTo>
                  <a:lnTo>
                    <a:pt x="60" y="700"/>
                  </a:lnTo>
                  <a:lnTo>
                    <a:pt x="66" y="689"/>
                  </a:lnTo>
                  <a:lnTo>
                    <a:pt x="72" y="679"/>
                  </a:lnTo>
                  <a:lnTo>
                    <a:pt x="77" y="668"/>
                  </a:lnTo>
                  <a:lnTo>
                    <a:pt x="81" y="659"/>
                  </a:lnTo>
                  <a:lnTo>
                    <a:pt x="96" y="650"/>
                  </a:lnTo>
                  <a:lnTo>
                    <a:pt x="112" y="646"/>
                  </a:lnTo>
                  <a:lnTo>
                    <a:pt x="119" y="643"/>
                  </a:lnTo>
                  <a:lnTo>
                    <a:pt x="127" y="643"/>
                  </a:lnTo>
                  <a:lnTo>
                    <a:pt x="135" y="643"/>
                  </a:lnTo>
                  <a:lnTo>
                    <a:pt x="144" y="645"/>
                  </a:lnTo>
                  <a:lnTo>
                    <a:pt x="159" y="645"/>
                  </a:lnTo>
                  <a:lnTo>
                    <a:pt x="175" y="649"/>
                  </a:lnTo>
                  <a:lnTo>
                    <a:pt x="182" y="650"/>
                  </a:lnTo>
                  <a:lnTo>
                    <a:pt x="190" y="653"/>
                  </a:lnTo>
                  <a:lnTo>
                    <a:pt x="199" y="656"/>
                  </a:lnTo>
                  <a:lnTo>
                    <a:pt x="207" y="660"/>
                  </a:lnTo>
                  <a:lnTo>
                    <a:pt x="222" y="664"/>
                  </a:lnTo>
                  <a:lnTo>
                    <a:pt x="238" y="671"/>
                  </a:lnTo>
                  <a:lnTo>
                    <a:pt x="246" y="674"/>
                  </a:lnTo>
                  <a:lnTo>
                    <a:pt x="254" y="677"/>
                  </a:lnTo>
                  <a:lnTo>
                    <a:pt x="263" y="679"/>
                  </a:lnTo>
                  <a:lnTo>
                    <a:pt x="272" y="683"/>
                  </a:lnTo>
                  <a:lnTo>
                    <a:pt x="279" y="685"/>
                  </a:lnTo>
                  <a:lnTo>
                    <a:pt x="288" y="688"/>
                  </a:lnTo>
                  <a:lnTo>
                    <a:pt x="297" y="689"/>
                  </a:lnTo>
                  <a:lnTo>
                    <a:pt x="306" y="692"/>
                  </a:lnTo>
                  <a:lnTo>
                    <a:pt x="315" y="693"/>
                  </a:lnTo>
                  <a:lnTo>
                    <a:pt x="324" y="695"/>
                  </a:lnTo>
                  <a:lnTo>
                    <a:pt x="332" y="695"/>
                  </a:lnTo>
                  <a:lnTo>
                    <a:pt x="343" y="696"/>
                  </a:lnTo>
                  <a:lnTo>
                    <a:pt x="346" y="690"/>
                  </a:lnTo>
                  <a:lnTo>
                    <a:pt x="350" y="685"/>
                  </a:lnTo>
                  <a:lnTo>
                    <a:pt x="354" y="677"/>
                  </a:lnTo>
                  <a:lnTo>
                    <a:pt x="360" y="670"/>
                  </a:lnTo>
                  <a:lnTo>
                    <a:pt x="360" y="661"/>
                  </a:lnTo>
                  <a:lnTo>
                    <a:pt x="359" y="656"/>
                  </a:lnTo>
                  <a:lnTo>
                    <a:pt x="353" y="650"/>
                  </a:lnTo>
                  <a:lnTo>
                    <a:pt x="343" y="650"/>
                  </a:lnTo>
                  <a:lnTo>
                    <a:pt x="334" y="646"/>
                  </a:lnTo>
                  <a:lnTo>
                    <a:pt x="325" y="642"/>
                  </a:lnTo>
                  <a:lnTo>
                    <a:pt x="316" y="638"/>
                  </a:lnTo>
                  <a:lnTo>
                    <a:pt x="309" y="634"/>
                  </a:lnTo>
                  <a:lnTo>
                    <a:pt x="300" y="629"/>
                  </a:lnTo>
                  <a:lnTo>
                    <a:pt x="291" y="627"/>
                  </a:lnTo>
                  <a:lnTo>
                    <a:pt x="282" y="624"/>
                  </a:lnTo>
                  <a:lnTo>
                    <a:pt x="275" y="621"/>
                  </a:lnTo>
                  <a:lnTo>
                    <a:pt x="266" y="617"/>
                  </a:lnTo>
                  <a:lnTo>
                    <a:pt x="257" y="613"/>
                  </a:lnTo>
                  <a:lnTo>
                    <a:pt x="249" y="610"/>
                  </a:lnTo>
                  <a:lnTo>
                    <a:pt x="241" y="607"/>
                  </a:lnTo>
                  <a:lnTo>
                    <a:pt x="232" y="603"/>
                  </a:lnTo>
                  <a:lnTo>
                    <a:pt x="225" y="602"/>
                  </a:lnTo>
                  <a:lnTo>
                    <a:pt x="216" y="598"/>
                  </a:lnTo>
                  <a:lnTo>
                    <a:pt x="209" y="596"/>
                  </a:lnTo>
                  <a:lnTo>
                    <a:pt x="200" y="592"/>
                  </a:lnTo>
                  <a:lnTo>
                    <a:pt x="191" y="589"/>
                  </a:lnTo>
                  <a:lnTo>
                    <a:pt x="182" y="585"/>
                  </a:lnTo>
                  <a:lnTo>
                    <a:pt x="175" y="582"/>
                  </a:lnTo>
                  <a:lnTo>
                    <a:pt x="159" y="574"/>
                  </a:lnTo>
                  <a:lnTo>
                    <a:pt x="144" y="567"/>
                  </a:lnTo>
                  <a:lnTo>
                    <a:pt x="129" y="559"/>
                  </a:lnTo>
                  <a:lnTo>
                    <a:pt x="115" y="551"/>
                  </a:lnTo>
                  <a:lnTo>
                    <a:pt x="102" y="541"/>
                  </a:lnTo>
                  <a:lnTo>
                    <a:pt x="88" y="531"/>
                  </a:lnTo>
                  <a:lnTo>
                    <a:pt x="93" y="519"/>
                  </a:lnTo>
                  <a:lnTo>
                    <a:pt x="97" y="506"/>
                  </a:lnTo>
                  <a:lnTo>
                    <a:pt x="102" y="495"/>
                  </a:lnTo>
                  <a:lnTo>
                    <a:pt x="106" y="484"/>
                  </a:lnTo>
                  <a:lnTo>
                    <a:pt x="110" y="472"/>
                  </a:lnTo>
                  <a:lnTo>
                    <a:pt x="116" y="461"/>
                  </a:lnTo>
                  <a:lnTo>
                    <a:pt x="122" y="450"/>
                  </a:lnTo>
                  <a:lnTo>
                    <a:pt x="128" y="438"/>
                  </a:lnTo>
                  <a:lnTo>
                    <a:pt x="132" y="426"/>
                  </a:lnTo>
                  <a:lnTo>
                    <a:pt x="138" y="416"/>
                  </a:lnTo>
                  <a:lnTo>
                    <a:pt x="144" y="404"/>
                  </a:lnTo>
                  <a:lnTo>
                    <a:pt x="150" y="394"/>
                  </a:lnTo>
                  <a:lnTo>
                    <a:pt x="156" y="383"/>
                  </a:lnTo>
                  <a:lnTo>
                    <a:pt x="162" y="372"/>
                  </a:lnTo>
                  <a:lnTo>
                    <a:pt x="168" y="361"/>
                  </a:lnTo>
                  <a:lnTo>
                    <a:pt x="175" y="351"/>
                  </a:lnTo>
                  <a:lnTo>
                    <a:pt x="179" y="339"/>
                  </a:lnTo>
                  <a:lnTo>
                    <a:pt x="187" y="329"/>
                  </a:lnTo>
                  <a:lnTo>
                    <a:pt x="193" y="317"/>
                  </a:lnTo>
                  <a:lnTo>
                    <a:pt x="200" y="307"/>
                  </a:lnTo>
                  <a:lnTo>
                    <a:pt x="204" y="295"/>
                  </a:lnTo>
                  <a:lnTo>
                    <a:pt x="212" y="285"/>
                  </a:lnTo>
                  <a:lnTo>
                    <a:pt x="218" y="272"/>
                  </a:lnTo>
                  <a:lnTo>
                    <a:pt x="225" y="263"/>
                  </a:lnTo>
                  <a:lnTo>
                    <a:pt x="229" y="250"/>
                  </a:lnTo>
                  <a:lnTo>
                    <a:pt x="235" y="239"/>
                  </a:lnTo>
                  <a:lnTo>
                    <a:pt x="241" y="228"/>
                  </a:lnTo>
                  <a:lnTo>
                    <a:pt x="247" y="217"/>
                  </a:lnTo>
                  <a:lnTo>
                    <a:pt x="253" y="205"/>
                  </a:lnTo>
                  <a:lnTo>
                    <a:pt x="259" y="193"/>
                  </a:lnTo>
                  <a:lnTo>
                    <a:pt x="265" y="182"/>
                  </a:lnTo>
                  <a:lnTo>
                    <a:pt x="271" y="171"/>
                  </a:lnTo>
                  <a:lnTo>
                    <a:pt x="259" y="159"/>
                  </a:lnTo>
                  <a:lnTo>
                    <a:pt x="254" y="149"/>
                  </a:lnTo>
                  <a:lnTo>
                    <a:pt x="254" y="139"/>
                  </a:lnTo>
                  <a:lnTo>
                    <a:pt x="260" y="130"/>
                  </a:lnTo>
                  <a:lnTo>
                    <a:pt x="266" y="119"/>
                  </a:lnTo>
                  <a:lnTo>
                    <a:pt x="275" y="109"/>
                  </a:lnTo>
                  <a:lnTo>
                    <a:pt x="281" y="99"/>
                  </a:lnTo>
                  <a:lnTo>
                    <a:pt x="287" y="90"/>
                  </a:lnTo>
                  <a:lnTo>
                    <a:pt x="291" y="80"/>
                  </a:lnTo>
                  <a:lnTo>
                    <a:pt x="299" y="72"/>
                  </a:lnTo>
                  <a:lnTo>
                    <a:pt x="306" y="65"/>
                  </a:lnTo>
                  <a:lnTo>
                    <a:pt x="315" y="59"/>
                  </a:lnTo>
                  <a:lnTo>
                    <a:pt x="324" y="52"/>
                  </a:lnTo>
                  <a:lnTo>
                    <a:pt x="332" y="47"/>
                  </a:lnTo>
                  <a:lnTo>
                    <a:pt x="341" y="43"/>
                  </a:lnTo>
                  <a:lnTo>
                    <a:pt x="350" y="38"/>
                  </a:lnTo>
                  <a:lnTo>
                    <a:pt x="357" y="33"/>
                  </a:lnTo>
                  <a:lnTo>
                    <a:pt x="366" y="29"/>
                  </a:lnTo>
                  <a:lnTo>
                    <a:pt x="375" y="23"/>
                  </a:lnTo>
                  <a:lnTo>
                    <a:pt x="384" y="19"/>
                  </a:lnTo>
                  <a:lnTo>
                    <a:pt x="391" y="14"/>
                  </a:lnTo>
                  <a:lnTo>
                    <a:pt x="400" y="9"/>
                  </a:lnTo>
                  <a:lnTo>
                    <a:pt x="407" y="4"/>
                  </a:lnTo>
                  <a:lnTo>
                    <a:pt x="415" y="0"/>
                  </a:lnTo>
                  <a:lnTo>
                    <a:pt x="451" y="12"/>
                  </a:lnTo>
                  <a:lnTo>
                    <a:pt x="490" y="26"/>
                  </a:lnTo>
                  <a:lnTo>
                    <a:pt x="526" y="40"/>
                  </a:lnTo>
                  <a:lnTo>
                    <a:pt x="565" y="54"/>
                  </a:lnTo>
                  <a:lnTo>
                    <a:pt x="601" y="66"/>
                  </a:lnTo>
                  <a:lnTo>
                    <a:pt x="640" y="80"/>
                  </a:lnTo>
                  <a:lnTo>
                    <a:pt x="676" y="94"/>
                  </a:lnTo>
                  <a:lnTo>
                    <a:pt x="714" y="108"/>
                  </a:lnTo>
                  <a:lnTo>
                    <a:pt x="751" y="120"/>
                  </a:lnTo>
                  <a:lnTo>
                    <a:pt x="789" y="135"/>
                  </a:lnTo>
                  <a:lnTo>
                    <a:pt x="826" y="148"/>
                  </a:lnTo>
                  <a:lnTo>
                    <a:pt x="864" y="163"/>
                  </a:lnTo>
                  <a:lnTo>
                    <a:pt x="901" y="177"/>
                  </a:lnTo>
                  <a:lnTo>
                    <a:pt x="939" y="191"/>
                  </a:lnTo>
                  <a:lnTo>
                    <a:pt x="978" y="205"/>
                  </a:lnTo>
                  <a:lnTo>
                    <a:pt x="1016" y="220"/>
                  </a:lnTo>
                  <a:lnTo>
                    <a:pt x="1053" y="232"/>
                  </a:lnTo>
                  <a:lnTo>
                    <a:pt x="1091" y="246"/>
                  </a:lnTo>
                  <a:lnTo>
                    <a:pt x="1128" y="260"/>
                  </a:lnTo>
                  <a:lnTo>
                    <a:pt x="1166" y="274"/>
                  </a:lnTo>
                  <a:lnTo>
                    <a:pt x="1202" y="288"/>
                  </a:lnTo>
                  <a:lnTo>
                    <a:pt x="1241" y="301"/>
                  </a:lnTo>
                  <a:lnTo>
                    <a:pt x="1277" y="315"/>
                  </a:lnTo>
                  <a:lnTo>
                    <a:pt x="1317" y="330"/>
                  </a:lnTo>
                  <a:lnTo>
                    <a:pt x="1354" y="343"/>
                  </a:lnTo>
                  <a:lnTo>
                    <a:pt x="1392" y="358"/>
                  </a:lnTo>
                  <a:lnTo>
                    <a:pt x="1429" y="371"/>
                  </a:lnTo>
                  <a:lnTo>
                    <a:pt x="1467" y="386"/>
                  </a:lnTo>
                  <a:lnTo>
                    <a:pt x="1504" y="400"/>
                  </a:lnTo>
                  <a:lnTo>
                    <a:pt x="1542" y="414"/>
                  </a:lnTo>
                  <a:lnTo>
                    <a:pt x="1579" y="427"/>
                  </a:lnTo>
                  <a:lnTo>
                    <a:pt x="1618" y="443"/>
                  </a:lnTo>
                  <a:lnTo>
                    <a:pt x="1655" y="455"/>
                  </a:lnTo>
                  <a:lnTo>
                    <a:pt x="1693" y="469"/>
                  </a:lnTo>
                  <a:lnTo>
                    <a:pt x="1730" y="483"/>
                  </a:lnTo>
                  <a:lnTo>
                    <a:pt x="1768" y="498"/>
                  </a:lnTo>
                  <a:lnTo>
                    <a:pt x="1805" y="510"/>
                  </a:lnTo>
                  <a:lnTo>
                    <a:pt x="1843" y="524"/>
                  </a:lnTo>
                  <a:lnTo>
                    <a:pt x="1882" y="538"/>
                  </a:lnTo>
                  <a:lnTo>
                    <a:pt x="1920" y="553"/>
                  </a:lnTo>
                  <a:lnTo>
                    <a:pt x="1957" y="566"/>
                  </a:lnTo>
                  <a:lnTo>
                    <a:pt x="1995" y="580"/>
                  </a:lnTo>
                  <a:lnTo>
                    <a:pt x="2031" y="593"/>
                  </a:lnTo>
                  <a:lnTo>
                    <a:pt x="2071" y="609"/>
                  </a:lnTo>
                  <a:lnTo>
                    <a:pt x="2108" y="621"/>
                  </a:lnTo>
                  <a:lnTo>
                    <a:pt x="2146" y="635"/>
                  </a:lnTo>
                  <a:lnTo>
                    <a:pt x="2183" y="649"/>
                  </a:lnTo>
                  <a:lnTo>
                    <a:pt x="2223" y="664"/>
                  </a:lnTo>
                  <a:lnTo>
                    <a:pt x="2259" y="677"/>
                  </a:lnTo>
                  <a:lnTo>
                    <a:pt x="2298" y="690"/>
                  </a:lnTo>
                  <a:lnTo>
                    <a:pt x="2334" y="704"/>
                  </a:lnTo>
                  <a:lnTo>
                    <a:pt x="2372" y="718"/>
                  </a:lnTo>
                  <a:lnTo>
                    <a:pt x="2409" y="732"/>
                  </a:lnTo>
                  <a:lnTo>
                    <a:pt x="2449" y="746"/>
                  </a:lnTo>
                  <a:lnTo>
                    <a:pt x="2486" y="760"/>
                  </a:lnTo>
                  <a:lnTo>
                    <a:pt x="2525" y="773"/>
                  </a:lnTo>
                  <a:lnTo>
                    <a:pt x="2562" y="786"/>
                  </a:lnTo>
                  <a:lnTo>
                    <a:pt x="2600" y="800"/>
                  </a:lnTo>
                  <a:lnTo>
                    <a:pt x="2639" y="814"/>
                  </a:lnTo>
                  <a:lnTo>
                    <a:pt x="2677" y="827"/>
                  </a:lnTo>
                  <a:lnTo>
                    <a:pt x="2713" y="841"/>
                  </a:lnTo>
                  <a:lnTo>
                    <a:pt x="2753" y="855"/>
                  </a:lnTo>
                  <a:lnTo>
                    <a:pt x="2790" y="869"/>
                  </a:lnTo>
                  <a:lnTo>
                    <a:pt x="2830" y="883"/>
                  </a:lnTo>
                  <a:lnTo>
                    <a:pt x="2838" y="887"/>
                  </a:lnTo>
                  <a:lnTo>
                    <a:pt x="2847" y="891"/>
                  </a:lnTo>
                  <a:lnTo>
                    <a:pt x="2858" y="895"/>
                  </a:lnTo>
                  <a:lnTo>
                    <a:pt x="2868" y="899"/>
                  </a:lnTo>
                  <a:lnTo>
                    <a:pt x="2877" y="904"/>
                  </a:lnTo>
                  <a:lnTo>
                    <a:pt x="2887" y="908"/>
                  </a:lnTo>
                  <a:lnTo>
                    <a:pt x="2897" y="912"/>
                  </a:lnTo>
                  <a:lnTo>
                    <a:pt x="2909" y="917"/>
                  </a:lnTo>
                  <a:lnTo>
                    <a:pt x="2918" y="920"/>
                  </a:lnTo>
                  <a:lnTo>
                    <a:pt x="2928" y="924"/>
                  </a:lnTo>
                  <a:lnTo>
                    <a:pt x="2938" y="928"/>
                  </a:lnTo>
                  <a:lnTo>
                    <a:pt x="2949" y="933"/>
                  </a:lnTo>
                  <a:lnTo>
                    <a:pt x="2959" y="937"/>
                  </a:lnTo>
                  <a:lnTo>
                    <a:pt x="2971" y="941"/>
                  </a:lnTo>
                  <a:lnTo>
                    <a:pt x="2981" y="945"/>
                  </a:lnTo>
                  <a:lnTo>
                    <a:pt x="2993" y="949"/>
                  </a:lnTo>
                  <a:lnTo>
                    <a:pt x="3002" y="952"/>
                  </a:lnTo>
                  <a:lnTo>
                    <a:pt x="3013" y="956"/>
                  </a:lnTo>
                  <a:lnTo>
                    <a:pt x="3022" y="960"/>
                  </a:lnTo>
                  <a:lnTo>
                    <a:pt x="3034" y="964"/>
                  </a:lnTo>
                  <a:lnTo>
                    <a:pt x="3044" y="969"/>
                  </a:lnTo>
                  <a:lnTo>
                    <a:pt x="3056" y="973"/>
                  </a:lnTo>
                  <a:lnTo>
                    <a:pt x="3066" y="977"/>
                  </a:lnTo>
                  <a:lnTo>
                    <a:pt x="3078" y="981"/>
                  </a:lnTo>
                  <a:lnTo>
                    <a:pt x="3087" y="985"/>
                  </a:lnTo>
                  <a:lnTo>
                    <a:pt x="3099" y="989"/>
                  </a:lnTo>
                  <a:lnTo>
                    <a:pt x="3109" y="994"/>
                  </a:lnTo>
                  <a:lnTo>
                    <a:pt x="3121" y="998"/>
                  </a:lnTo>
                  <a:lnTo>
                    <a:pt x="3129" y="1002"/>
                  </a:lnTo>
                  <a:lnTo>
                    <a:pt x="3141" y="1006"/>
                  </a:lnTo>
                  <a:lnTo>
                    <a:pt x="3151" y="1012"/>
                  </a:lnTo>
                  <a:lnTo>
                    <a:pt x="3163" y="1017"/>
                  </a:lnTo>
                  <a:lnTo>
                    <a:pt x="3174" y="1006"/>
                  </a:lnTo>
                  <a:lnTo>
                    <a:pt x="3185" y="996"/>
                  </a:lnTo>
                  <a:lnTo>
                    <a:pt x="3197" y="987"/>
                  </a:lnTo>
                  <a:lnTo>
                    <a:pt x="3210" y="977"/>
                  </a:lnTo>
                  <a:lnTo>
                    <a:pt x="3222" y="967"/>
                  </a:lnTo>
                  <a:lnTo>
                    <a:pt x="3234" y="958"/>
                  </a:lnTo>
                  <a:lnTo>
                    <a:pt x="3246" y="948"/>
                  </a:lnTo>
                  <a:lnTo>
                    <a:pt x="3259" y="940"/>
                  </a:lnTo>
                  <a:lnTo>
                    <a:pt x="3271" y="930"/>
                  </a:lnTo>
                  <a:lnTo>
                    <a:pt x="3282" y="920"/>
                  </a:lnTo>
                  <a:lnTo>
                    <a:pt x="3294" y="912"/>
                  </a:lnTo>
                  <a:lnTo>
                    <a:pt x="3307" y="904"/>
                  </a:lnTo>
                  <a:lnTo>
                    <a:pt x="3319" y="895"/>
                  </a:lnTo>
                  <a:lnTo>
                    <a:pt x="3332" y="887"/>
                  </a:lnTo>
                  <a:lnTo>
                    <a:pt x="3346" y="879"/>
                  </a:lnTo>
                  <a:lnTo>
                    <a:pt x="3359" y="872"/>
                  </a:lnTo>
                  <a:lnTo>
                    <a:pt x="3371" y="863"/>
                  </a:lnTo>
                  <a:lnTo>
                    <a:pt x="3384" y="855"/>
                  </a:lnTo>
                  <a:lnTo>
                    <a:pt x="3397" y="848"/>
                  </a:lnTo>
                  <a:lnTo>
                    <a:pt x="3410" y="843"/>
                  </a:lnTo>
                  <a:lnTo>
                    <a:pt x="3423" y="834"/>
                  </a:lnTo>
                  <a:lnTo>
                    <a:pt x="3437" y="829"/>
                  </a:lnTo>
                  <a:lnTo>
                    <a:pt x="3451" y="822"/>
                  </a:lnTo>
                  <a:lnTo>
                    <a:pt x="3466" y="818"/>
                  </a:lnTo>
                  <a:lnTo>
                    <a:pt x="3479" y="812"/>
                  </a:lnTo>
                  <a:lnTo>
                    <a:pt x="3493" y="807"/>
                  </a:lnTo>
                  <a:lnTo>
                    <a:pt x="3507" y="802"/>
                  </a:lnTo>
                  <a:lnTo>
                    <a:pt x="3523" y="798"/>
                  </a:lnTo>
                  <a:lnTo>
                    <a:pt x="3537" y="794"/>
                  </a:lnTo>
                  <a:lnTo>
                    <a:pt x="3553" y="790"/>
                  </a:lnTo>
                  <a:lnTo>
                    <a:pt x="3560" y="789"/>
                  </a:lnTo>
                  <a:lnTo>
                    <a:pt x="3567" y="787"/>
                  </a:lnTo>
                  <a:lnTo>
                    <a:pt x="3576" y="786"/>
                  </a:lnTo>
                  <a:lnTo>
                    <a:pt x="3585" y="786"/>
                  </a:lnTo>
                  <a:lnTo>
                    <a:pt x="3592" y="779"/>
                  </a:lnTo>
                  <a:lnTo>
                    <a:pt x="3600" y="773"/>
                  </a:lnTo>
                  <a:lnTo>
                    <a:pt x="3609" y="769"/>
                  </a:lnTo>
                  <a:lnTo>
                    <a:pt x="3619" y="765"/>
                  </a:lnTo>
                  <a:lnTo>
                    <a:pt x="3628" y="760"/>
                  </a:lnTo>
                  <a:lnTo>
                    <a:pt x="3637" y="755"/>
                  </a:lnTo>
                  <a:lnTo>
                    <a:pt x="3647" y="753"/>
                  </a:lnTo>
                  <a:lnTo>
                    <a:pt x="3657" y="750"/>
                  </a:lnTo>
                  <a:lnTo>
                    <a:pt x="3666" y="746"/>
                  </a:lnTo>
                  <a:lnTo>
                    <a:pt x="3676" y="743"/>
                  </a:lnTo>
                  <a:lnTo>
                    <a:pt x="3687" y="740"/>
                  </a:lnTo>
                  <a:lnTo>
                    <a:pt x="3698" y="739"/>
                  </a:lnTo>
                  <a:lnTo>
                    <a:pt x="3709" y="736"/>
                  </a:lnTo>
                  <a:lnTo>
                    <a:pt x="3720" y="735"/>
                  </a:lnTo>
                  <a:lnTo>
                    <a:pt x="3731" y="733"/>
                  </a:lnTo>
                  <a:lnTo>
                    <a:pt x="3742" y="733"/>
                  </a:lnTo>
                  <a:lnTo>
                    <a:pt x="3753" y="732"/>
                  </a:lnTo>
                  <a:lnTo>
                    <a:pt x="3764" y="731"/>
                  </a:lnTo>
                  <a:lnTo>
                    <a:pt x="3775" y="729"/>
                  </a:lnTo>
                  <a:lnTo>
                    <a:pt x="3786" y="729"/>
                  </a:lnTo>
                  <a:lnTo>
                    <a:pt x="3797" y="729"/>
                  </a:lnTo>
                  <a:lnTo>
                    <a:pt x="3809" y="729"/>
                  </a:lnTo>
                  <a:lnTo>
                    <a:pt x="3819" y="729"/>
                  </a:lnTo>
                  <a:lnTo>
                    <a:pt x="3831" y="731"/>
                  </a:lnTo>
                  <a:lnTo>
                    <a:pt x="3841" y="731"/>
                  </a:lnTo>
                  <a:lnTo>
                    <a:pt x="3853" y="731"/>
                  </a:lnTo>
                  <a:lnTo>
                    <a:pt x="3863" y="732"/>
                  </a:lnTo>
                  <a:lnTo>
                    <a:pt x="3875" y="733"/>
                  </a:lnTo>
                  <a:lnTo>
                    <a:pt x="3885" y="735"/>
                  </a:lnTo>
                  <a:lnTo>
                    <a:pt x="3897" y="736"/>
                  </a:lnTo>
                  <a:lnTo>
                    <a:pt x="3907" y="737"/>
                  </a:lnTo>
                  <a:lnTo>
                    <a:pt x="3919" y="740"/>
                  </a:lnTo>
                  <a:lnTo>
                    <a:pt x="3854" y="973"/>
                  </a:lnTo>
                  <a:lnTo>
                    <a:pt x="3841" y="967"/>
                  </a:lnTo>
                  <a:lnTo>
                    <a:pt x="3828" y="964"/>
                  </a:lnTo>
                  <a:lnTo>
                    <a:pt x="3814" y="962"/>
                  </a:lnTo>
                  <a:lnTo>
                    <a:pt x="3803" y="962"/>
                  </a:lnTo>
                  <a:lnTo>
                    <a:pt x="3788" y="962"/>
                  </a:lnTo>
                  <a:lnTo>
                    <a:pt x="3775" y="963"/>
                  </a:lnTo>
                  <a:lnTo>
                    <a:pt x="3761" y="964"/>
                  </a:lnTo>
                  <a:lnTo>
                    <a:pt x="3748" y="969"/>
                  </a:lnTo>
                  <a:lnTo>
                    <a:pt x="3734" y="970"/>
                  </a:lnTo>
                  <a:lnTo>
                    <a:pt x="3720" y="974"/>
                  </a:lnTo>
                  <a:lnTo>
                    <a:pt x="3707" y="978"/>
                  </a:lnTo>
                  <a:lnTo>
                    <a:pt x="3694" y="984"/>
                  </a:lnTo>
                  <a:lnTo>
                    <a:pt x="3681" y="988"/>
                  </a:lnTo>
                  <a:lnTo>
                    <a:pt x="3669" y="995"/>
                  </a:lnTo>
                  <a:lnTo>
                    <a:pt x="3657" y="1002"/>
                  </a:lnTo>
                  <a:lnTo>
                    <a:pt x="3648" y="1010"/>
                  </a:lnTo>
                  <a:lnTo>
                    <a:pt x="3644" y="1020"/>
                  </a:lnTo>
                  <a:lnTo>
                    <a:pt x="3639" y="1031"/>
                  </a:lnTo>
                  <a:lnTo>
                    <a:pt x="3637" y="1042"/>
                  </a:lnTo>
                  <a:lnTo>
                    <a:pt x="3637" y="1053"/>
                  </a:lnTo>
                  <a:lnTo>
                    <a:pt x="3635" y="1064"/>
                  </a:lnTo>
                  <a:lnTo>
                    <a:pt x="3635" y="1075"/>
                  </a:lnTo>
                  <a:lnTo>
                    <a:pt x="3635" y="1086"/>
                  </a:lnTo>
                  <a:lnTo>
                    <a:pt x="3637" y="1097"/>
                  </a:lnTo>
                  <a:lnTo>
                    <a:pt x="3637" y="1107"/>
                  </a:lnTo>
                  <a:lnTo>
                    <a:pt x="3639" y="1118"/>
                  </a:lnTo>
                  <a:lnTo>
                    <a:pt x="3641" y="1129"/>
                  </a:lnTo>
                  <a:lnTo>
                    <a:pt x="3644" y="1140"/>
                  </a:lnTo>
                  <a:lnTo>
                    <a:pt x="3645" y="1150"/>
                  </a:lnTo>
                  <a:lnTo>
                    <a:pt x="3648" y="1161"/>
                  </a:lnTo>
                  <a:lnTo>
                    <a:pt x="3651" y="1171"/>
                  </a:lnTo>
                  <a:lnTo>
                    <a:pt x="3656" y="1182"/>
                  </a:lnTo>
                  <a:lnTo>
                    <a:pt x="3650" y="1189"/>
                  </a:lnTo>
                  <a:lnTo>
                    <a:pt x="3644" y="1196"/>
                  </a:lnTo>
                  <a:lnTo>
                    <a:pt x="3637" y="1200"/>
                  </a:lnTo>
                  <a:lnTo>
                    <a:pt x="3629" y="1205"/>
                  </a:lnTo>
                  <a:lnTo>
                    <a:pt x="3620" y="1208"/>
                  </a:lnTo>
                  <a:lnTo>
                    <a:pt x="3612" y="1211"/>
                  </a:lnTo>
                  <a:lnTo>
                    <a:pt x="3603" y="1214"/>
                  </a:lnTo>
                  <a:lnTo>
                    <a:pt x="3594" y="1216"/>
                  </a:lnTo>
                  <a:lnTo>
                    <a:pt x="3582" y="1216"/>
                  </a:lnTo>
                  <a:lnTo>
                    <a:pt x="3573" y="1218"/>
                  </a:lnTo>
                  <a:lnTo>
                    <a:pt x="3563" y="1219"/>
                  </a:lnTo>
                  <a:lnTo>
                    <a:pt x="3554" y="1222"/>
                  </a:lnTo>
                  <a:lnTo>
                    <a:pt x="3544" y="1223"/>
                  </a:lnTo>
                  <a:lnTo>
                    <a:pt x="3535" y="1226"/>
                  </a:lnTo>
                  <a:lnTo>
                    <a:pt x="3526" y="1230"/>
                  </a:lnTo>
                  <a:lnTo>
                    <a:pt x="3520" y="1234"/>
                  </a:lnTo>
                  <a:lnTo>
                    <a:pt x="3509" y="1243"/>
                  </a:lnTo>
                  <a:lnTo>
                    <a:pt x="3498" y="1254"/>
                  </a:lnTo>
                  <a:lnTo>
                    <a:pt x="3490" y="1262"/>
                  </a:lnTo>
                  <a:lnTo>
                    <a:pt x="3481" y="1273"/>
                  </a:lnTo>
                  <a:lnTo>
                    <a:pt x="3472" y="1283"/>
                  </a:lnTo>
                  <a:lnTo>
                    <a:pt x="3463" y="1294"/>
                  </a:lnTo>
                  <a:lnTo>
                    <a:pt x="3456" y="1304"/>
                  </a:lnTo>
                  <a:lnTo>
                    <a:pt x="3451" y="1316"/>
                  </a:lnTo>
                  <a:lnTo>
                    <a:pt x="3444" y="1327"/>
                  </a:lnTo>
                  <a:lnTo>
                    <a:pt x="3440" y="1338"/>
                  </a:lnTo>
                  <a:lnTo>
                    <a:pt x="3435" y="1351"/>
                  </a:lnTo>
                  <a:lnTo>
                    <a:pt x="3435" y="1364"/>
                  </a:lnTo>
                  <a:lnTo>
                    <a:pt x="3434" y="1377"/>
                  </a:lnTo>
                  <a:lnTo>
                    <a:pt x="3435" y="1391"/>
                  </a:lnTo>
                  <a:lnTo>
                    <a:pt x="3435" y="1398"/>
                  </a:lnTo>
                  <a:lnTo>
                    <a:pt x="3437" y="1405"/>
                  </a:lnTo>
                  <a:lnTo>
                    <a:pt x="3438" y="1413"/>
                  </a:lnTo>
                  <a:lnTo>
                    <a:pt x="3441" y="1421"/>
                  </a:lnTo>
                  <a:lnTo>
                    <a:pt x="3448" y="1432"/>
                  </a:lnTo>
                  <a:lnTo>
                    <a:pt x="3454" y="1445"/>
                  </a:lnTo>
                  <a:lnTo>
                    <a:pt x="3460" y="1457"/>
                  </a:lnTo>
                  <a:lnTo>
                    <a:pt x="3468" y="1471"/>
                  </a:lnTo>
                  <a:lnTo>
                    <a:pt x="3475" y="1482"/>
                  </a:lnTo>
                  <a:lnTo>
                    <a:pt x="3485" y="1493"/>
                  </a:lnTo>
                  <a:lnTo>
                    <a:pt x="3490" y="1497"/>
                  </a:lnTo>
                  <a:lnTo>
                    <a:pt x="3497" y="1503"/>
                  </a:lnTo>
                  <a:lnTo>
                    <a:pt x="3504" y="1507"/>
                  </a:lnTo>
                  <a:lnTo>
                    <a:pt x="3513" y="1511"/>
                  </a:lnTo>
                  <a:lnTo>
                    <a:pt x="3516" y="1518"/>
                  </a:lnTo>
                  <a:lnTo>
                    <a:pt x="3517" y="1525"/>
                  </a:lnTo>
                  <a:lnTo>
                    <a:pt x="3517" y="1532"/>
                  </a:lnTo>
                  <a:lnTo>
                    <a:pt x="3517" y="1539"/>
                  </a:lnTo>
                  <a:lnTo>
                    <a:pt x="3513" y="1550"/>
                  </a:lnTo>
                  <a:lnTo>
                    <a:pt x="3506" y="1561"/>
                  </a:lnTo>
                  <a:lnTo>
                    <a:pt x="3494" y="1571"/>
                  </a:lnTo>
                  <a:lnTo>
                    <a:pt x="3482" y="1582"/>
                  </a:lnTo>
                  <a:lnTo>
                    <a:pt x="3469" y="1594"/>
                  </a:lnTo>
                  <a:lnTo>
                    <a:pt x="3457" y="1608"/>
                  </a:lnTo>
                  <a:lnTo>
                    <a:pt x="3453" y="1618"/>
                  </a:lnTo>
                  <a:lnTo>
                    <a:pt x="3451" y="1629"/>
                  </a:lnTo>
                  <a:lnTo>
                    <a:pt x="3451" y="1640"/>
                  </a:lnTo>
                  <a:lnTo>
                    <a:pt x="3451" y="1652"/>
                  </a:lnTo>
                  <a:lnTo>
                    <a:pt x="3451" y="1663"/>
                  </a:lnTo>
                  <a:lnTo>
                    <a:pt x="3454" y="1675"/>
                  </a:lnTo>
                  <a:lnTo>
                    <a:pt x="3456" y="1686"/>
                  </a:lnTo>
                  <a:lnTo>
                    <a:pt x="3460" y="1698"/>
                  </a:lnTo>
                  <a:lnTo>
                    <a:pt x="3463" y="1708"/>
                  </a:lnTo>
                  <a:lnTo>
                    <a:pt x="3468" y="1717"/>
                  </a:lnTo>
                  <a:lnTo>
                    <a:pt x="3473" y="1727"/>
                  </a:lnTo>
                  <a:lnTo>
                    <a:pt x="3481" y="1738"/>
                  </a:lnTo>
                  <a:lnTo>
                    <a:pt x="3487" y="1747"/>
                  </a:lnTo>
                  <a:lnTo>
                    <a:pt x="3495" y="1756"/>
                  </a:lnTo>
                  <a:lnTo>
                    <a:pt x="3504" y="1765"/>
                  </a:lnTo>
                  <a:lnTo>
                    <a:pt x="3513" y="1773"/>
                  </a:lnTo>
                  <a:lnTo>
                    <a:pt x="3519" y="1774"/>
                  </a:lnTo>
                  <a:lnTo>
                    <a:pt x="3528" y="1778"/>
                  </a:lnTo>
                  <a:lnTo>
                    <a:pt x="3537" y="1783"/>
                  </a:lnTo>
                  <a:lnTo>
                    <a:pt x="3547" y="1787"/>
                  </a:lnTo>
                  <a:lnTo>
                    <a:pt x="3556" y="1791"/>
                  </a:lnTo>
                  <a:lnTo>
                    <a:pt x="3566" y="1795"/>
                  </a:lnTo>
                  <a:lnTo>
                    <a:pt x="3575" y="1798"/>
                  </a:lnTo>
                  <a:lnTo>
                    <a:pt x="3587" y="1802"/>
                  </a:lnTo>
                  <a:lnTo>
                    <a:pt x="3595" y="1802"/>
                  </a:lnTo>
                  <a:lnTo>
                    <a:pt x="3604" y="1803"/>
                  </a:lnTo>
                  <a:lnTo>
                    <a:pt x="3613" y="1802"/>
                  </a:lnTo>
                  <a:lnTo>
                    <a:pt x="3622" y="1800"/>
                  </a:lnTo>
                  <a:lnTo>
                    <a:pt x="3629" y="1795"/>
                  </a:lnTo>
                  <a:lnTo>
                    <a:pt x="3637" y="1787"/>
                  </a:lnTo>
                  <a:lnTo>
                    <a:pt x="3642" y="1777"/>
                  </a:lnTo>
                  <a:lnTo>
                    <a:pt x="3648" y="1766"/>
                  </a:lnTo>
                  <a:lnTo>
                    <a:pt x="3651" y="1753"/>
                  </a:lnTo>
                  <a:lnTo>
                    <a:pt x="3654" y="1741"/>
                  </a:lnTo>
                  <a:lnTo>
                    <a:pt x="3653" y="1729"/>
                  </a:lnTo>
                  <a:lnTo>
                    <a:pt x="3653" y="1716"/>
                  </a:lnTo>
                  <a:lnTo>
                    <a:pt x="3650" y="1704"/>
                  </a:lnTo>
                  <a:lnTo>
                    <a:pt x="3647" y="1691"/>
                  </a:lnTo>
                  <a:lnTo>
                    <a:pt x="3642" y="1679"/>
                  </a:lnTo>
                  <a:lnTo>
                    <a:pt x="3641" y="1668"/>
                  </a:lnTo>
                  <a:lnTo>
                    <a:pt x="3639" y="1655"/>
                  </a:lnTo>
                  <a:lnTo>
                    <a:pt x="3647" y="1648"/>
                  </a:lnTo>
                  <a:lnTo>
                    <a:pt x="3659" y="1643"/>
                  </a:lnTo>
                  <a:lnTo>
                    <a:pt x="3672" y="1641"/>
                  </a:lnTo>
                  <a:lnTo>
                    <a:pt x="3685" y="1637"/>
                  </a:lnTo>
                  <a:lnTo>
                    <a:pt x="3698" y="1634"/>
                  </a:lnTo>
                  <a:lnTo>
                    <a:pt x="3707" y="1626"/>
                  </a:lnTo>
                  <a:lnTo>
                    <a:pt x="3712" y="1616"/>
                  </a:lnTo>
                  <a:lnTo>
                    <a:pt x="3720" y="1612"/>
                  </a:lnTo>
                  <a:lnTo>
                    <a:pt x="3731" y="1608"/>
                  </a:lnTo>
                  <a:lnTo>
                    <a:pt x="3741" y="1604"/>
                  </a:lnTo>
                  <a:lnTo>
                    <a:pt x="3751" y="1601"/>
                  </a:lnTo>
                  <a:lnTo>
                    <a:pt x="3760" y="1596"/>
                  </a:lnTo>
                  <a:lnTo>
                    <a:pt x="3769" y="1591"/>
                  </a:lnTo>
                  <a:lnTo>
                    <a:pt x="3778" y="1586"/>
                  </a:lnTo>
                  <a:lnTo>
                    <a:pt x="3788" y="1582"/>
                  </a:lnTo>
                  <a:lnTo>
                    <a:pt x="3795" y="1575"/>
                  </a:lnTo>
                  <a:lnTo>
                    <a:pt x="3804" y="1568"/>
                  </a:lnTo>
                  <a:lnTo>
                    <a:pt x="3813" y="1561"/>
                  </a:lnTo>
                  <a:lnTo>
                    <a:pt x="3822" y="1555"/>
                  </a:lnTo>
                  <a:lnTo>
                    <a:pt x="3829" y="1549"/>
                  </a:lnTo>
                  <a:lnTo>
                    <a:pt x="3838" y="1542"/>
                  </a:lnTo>
                  <a:lnTo>
                    <a:pt x="3845" y="1533"/>
                  </a:lnTo>
                  <a:lnTo>
                    <a:pt x="3854" y="1526"/>
                  </a:lnTo>
                  <a:lnTo>
                    <a:pt x="3860" y="1517"/>
                  </a:lnTo>
                  <a:lnTo>
                    <a:pt x="3866" y="1508"/>
                  </a:lnTo>
                  <a:lnTo>
                    <a:pt x="3869" y="1500"/>
                  </a:lnTo>
                  <a:lnTo>
                    <a:pt x="3873" y="1492"/>
                  </a:lnTo>
                  <a:lnTo>
                    <a:pt x="3873" y="1482"/>
                  </a:lnTo>
                  <a:lnTo>
                    <a:pt x="3875" y="1474"/>
                  </a:lnTo>
                  <a:lnTo>
                    <a:pt x="3875" y="1466"/>
                  </a:lnTo>
                  <a:lnTo>
                    <a:pt x="3876" y="1457"/>
                  </a:lnTo>
                  <a:lnTo>
                    <a:pt x="3873" y="1448"/>
                  </a:lnTo>
                  <a:lnTo>
                    <a:pt x="3872" y="1439"/>
                  </a:lnTo>
                  <a:lnTo>
                    <a:pt x="3870" y="1430"/>
                  </a:lnTo>
                  <a:lnTo>
                    <a:pt x="3869" y="1421"/>
                  </a:lnTo>
                  <a:lnTo>
                    <a:pt x="3866" y="1412"/>
                  </a:lnTo>
                  <a:lnTo>
                    <a:pt x="3866" y="1402"/>
                  </a:lnTo>
                  <a:lnTo>
                    <a:pt x="3863" y="1392"/>
                  </a:lnTo>
                  <a:lnTo>
                    <a:pt x="3863" y="1384"/>
                  </a:lnTo>
                  <a:lnTo>
                    <a:pt x="3858" y="1371"/>
                  </a:lnTo>
                  <a:lnTo>
                    <a:pt x="3854" y="1363"/>
                  </a:lnTo>
                  <a:lnTo>
                    <a:pt x="3848" y="1353"/>
                  </a:lnTo>
                  <a:lnTo>
                    <a:pt x="3841" y="1346"/>
                  </a:lnTo>
                  <a:lnTo>
                    <a:pt x="3832" y="1340"/>
                  </a:lnTo>
                  <a:lnTo>
                    <a:pt x="3823" y="1334"/>
                  </a:lnTo>
                  <a:lnTo>
                    <a:pt x="3814" y="1327"/>
                  </a:lnTo>
                  <a:lnTo>
                    <a:pt x="3806" y="1323"/>
                  </a:lnTo>
                  <a:lnTo>
                    <a:pt x="3795" y="1316"/>
                  </a:lnTo>
                  <a:lnTo>
                    <a:pt x="3786" y="1309"/>
                  </a:lnTo>
                  <a:lnTo>
                    <a:pt x="3778" y="1302"/>
                  </a:lnTo>
                  <a:lnTo>
                    <a:pt x="3773" y="1295"/>
                  </a:lnTo>
                  <a:lnTo>
                    <a:pt x="3767" y="1286"/>
                  </a:lnTo>
                  <a:lnTo>
                    <a:pt x="3766" y="1277"/>
                  </a:lnTo>
                  <a:lnTo>
                    <a:pt x="3764" y="1268"/>
                  </a:lnTo>
                  <a:lnTo>
                    <a:pt x="3767" y="1257"/>
                  </a:lnTo>
                  <a:lnTo>
                    <a:pt x="3779" y="1241"/>
                  </a:lnTo>
                  <a:lnTo>
                    <a:pt x="3792" y="1227"/>
                  </a:lnTo>
                  <a:lnTo>
                    <a:pt x="3800" y="1219"/>
                  </a:lnTo>
                  <a:lnTo>
                    <a:pt x="3807" y="1211"/>
                  </a:lnTo>
                  <a:lnTo>
                    <a:pt x="3814" y="1203"/>
                  </a:lnTo>
                  <a:lnTo>
                    <a:pt x="3823" y="1196"/>
                  </a:lnTo>
                  <a:lnTo>
                    <a:pt x="3831" y="1186"/>
                  </a:lnTo>
                  <a:lnTo>
                    <a:pt x="3838" y="1178"/>
                  </a:lnTo>
                  <a:lnTo>
                    <a:pt x="3845" y="1168"/>
                  </a:lnTo>
                  <a:lnTo>
                    <a:pt x="3853" y="1160"/>
                  </a:lnTo>
                  <a:lnTo>
                    <a:pt x="3858" y="1150"/>
                  </a:lnTo>
                  <a:lnTo>
                    <a:pt x="3866" y="1142"/>
                  </a:lnTo>
                  <a:lnTo>
                    <a:pt x="3872" y="1132"/>
                  </a:lnTo>
                  <a:lnTo>
                    <a:pt x="3879" y="1124"/>
                  </a:lnTo>
                  <a:lnTo>
                    <a:pt x="3883" y="1113"/>
                  </a:lnTo>
                  <a:lnTo>
                    <a:pt x="3888" y="1103"/>
                  </a:lnTo>
                  <a:lnTo>
                    <a:pt x="3891" y="1093"/>
                  </a:lnTo>
                  <a:lnTo>
                    <a:pt x="3895" y="1083"/>
                  </a:lnTo>
                  <a:lnTo>
                    <a:pt x="3897" y="1072"/>
                  </a:lnTo>
                  <a:lnTo>
                    <a:pt x="3900" y="1063"/>
                  </a:lnTo>
                  <a:lnTo>
                    <a:pt x="3900" y="1053"/>
                  </a:lnTo>
                  <a:lnTo>
                    <a:pt x="3900" y="1043"/>
                  </a:lnTo>
                  <a:lnTo>
                    <a:pt x="3897" y="1032"/>
                  </a:lnTo>
                  <a:lnTo>
                    <a:pt x="3895" y="1023"/>
                  </a:lnTo>
                  <a:lnTo>
                    <a:pt x="3891" y="1013"/>
                  </a:lnTo>
                  <a:lnTo>
                    <a:pt x="3886" y="1003"/>
                  </a:lnTo>
                  <a:lnTo>
                    <a:pt x="3879" y="992"/>
                  </a:lnTo>
                  <a:lnTo>
                    <a:pt x="3872" y="984"/>
                  </a:lnTo>
                  <a:lnTo>
                    <a:pt x="3863" y="973"/>
                  </a:lnTo>
                  <a:lnTo>
                    <a:pt x="3854" y="964"/>
                  </a:lnTo>
                  <a:lnTo>
                    <a:pt x="3854" y="959"/>
                  </a:lnTo>
                  <a:lnTo>
                    <a:pt x="3857" y="951"/>
                  </a:lnTo>
                  <a:lnTo>
                    <a:pt x="3860" y="940"/>
                  </a:lnTo>
                  <a:lnTo>
                    <a:pt x="3864" y="927"/>
                  </a:lnTo>
                  <a:lnTo>
                    <a:pt x="3866" y="919"/>
                  </a:lnTo>
                  <a:lnTo>
                    <a:pt x="3869" y="910"/>
                  </a:lnTo>
                  <a:lnTo>
                    <a:pt x="3870" y="902"/>
                  </a:lnTo>
                  <a:lnTo>
                    <a:pt x="3873" y="895"/>
                  </a:lnTo>
                  <a:lnTo>
                    <a:pt x="3875" y="886"/>
                  </a:lnTo>
                  <a:lnTo>
                    <a:pt x="3878" y="877"/>
                  </a:lnTo>
                  <a:lnTo>
                    <a:pt x="3879" y="869"/>
                  </a:lnTo>
                  <a:lnTo>
                    <a:pt x="3882" y="861"/>
                  </a:lnTo>
                  <a:lnTo>
                    <a:pt x="3883" y="850"/>
                  </a:lnTo>
                  <a:lnTo>
                    <a:pt x="3885" y="841"/>
                  </a:lnTo>
                  <a:lnTo>
                    <a:pt x="3886" y="830"/>
                  </a:lnTo>
                  <a:lnTo>
                    <a:pt x="3889" y="822"/>
                  </a:lnTo>
                  <a:lnTo>
                    <a:pt x="3891" y="812"/>
                  </a:lnTo>
                  <a:lnTo>
                    <a:pt x="3894" y="804"/>
                  </a:lnTo>
                  <a:lnTo>
                    <a:pt x="3895" y="796"/>
                  </a:lnTo>
                  <a:lnTo>
                    <a:pt x="3898" y="787"/>
                  </a:lnTo>
                  <a:lnTo>
                    <a:pt x="3898" y="779"/>
                  </a:lnTo>
                  <a:lnTo>
                    <a:pt x="3901" y="771"/>
                  </a:lnTo>
                  <a:lnTo>
                    <a:pt x="3901" y="764"/>
                  </a:lnTo>
                  <a:lnTo>
                    <a:pt x="3904" y="758"/>
                  </a:lnTo>
                  <a:lnTo>
                    <a:pt x="3907" y="747"/>
                  </a:lnTo>
                  <a:lnTo>
                    <a:pt x="3910" y="74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53" name="Freeform 37"/>
            <p:cNvSpPr>
              <a:spLocks/>
            </p:cNvSpPr>
            <p:nvPr/>
          </p:nvSpPr>
          <p:spPr bwMode="auto">
            <a:xfrm>
              <a:off x="759" y="2079"/>
              <a:ext cx="81" cy="192"/>
            </a:xfrm>
            <a:custGeom>
              <a:avLst/>
              <a:gdLst/>
              <a:ahLst/>
              <a:cxnLst>
                <a:cxn ang="0">
                  <a:pos x="148" y="238"/>
                </a:cxn>
                <a:cxn ang="0">
                  <a:pos x="136" y="263"/>
                </a:cxn>
                <a:cxn ang="0">
                  <a:pos x="123" y="288"/>
                </a:cxn>
                <a:cxn ang="0">
                  <a:pos x="108" y="313"/>
                </a:cxn>
                <a:cxn ang="0">
                  <a:pos x="94" y="339"/>
                </a:cxn>
                <a:cxn ang="0">
                  <a:pos x="80" y="365"/>
                </a:cxn>
                <a:cxn ang="0">
                  <a:pos x="69" y="392"/>
                </a:cxn>
                <a:cxn ang="0">
                  <a:pos x="60" y="419"/>
                </a:cxn>
                <a:cxn ang="0">
                  <a:pos x="51" y="439"/>
                </a:cxn>
                <a:cxn ang="0">
                  <a:pos x="39" y="450"/>
                </a:cxn>
                <a:cxn ang="0">
                  <a:pos x="42" y="472"/>
                </a:cxn>
                <a:cxn ang="0">
                  <a:pos x="239" y="561"/>
                </a:cxn>
                <a:cxn ang="0">
                  <a:pos x="236" y="574"/>
                </a:cxn>
                <a:cxn ang="0">
                  <a:pos x="3" y="487"/>
                </a:cxn>
                <a:cxn ang="0">
                  <a:pos x="0" y="460"/>
                </a:cxn>
                <a:cxn ang="0">
                  <a:pos x="7" y="435"/>
                </a:cxn>
                <a:cxn ang="0">
                  <a:pos x="19" y="410"/>
                </a:cxn>
                <a:cxn ang="0">
                  <a:pos x="36" y="386"/>
                </a:cxn>
                <a:cxn ang="0">
                  <a:pos x="53" y="363"/>
                </a:cxn>
                <a:cxn ang="0">
                  <a:pos x="70" y="339"/>
                </a:cxn>
                <a:cxn ang="0">
                  <a:pos x="82" y="316"/>
                </a:cxn>
                <a:cxn ang="0">
                  <a:pos x="91" y="292"/>
                </a:cxn>
                <a:cxn ang="0">
                  <a:pos x="98" y="273"/>
                </a:cxn>
                <a:cxn ang="0">
                  <a:pos x="105" y="253"/>
                </a:cxn>
                <a:cxn ang="0">
                  <a:pos x="111" y="234"/>
                </a:cxn>
                <a:cxn ang="0">
                  <a:pos x="119" y="215"/>
                </a:cxn>
                <a:cxn ang="0">
                  <a:pos x="125" y="194"/>
                </a:cxn>
                <a:cxn ang="0">
                  <a:pos x="130" y="173"/>
                </a:cxn>
                <a:cxn ang="0">
                  <a:pos x="136" y="154"/>
                </a:cxn>
                <a:cxn ang="0">
                  <a:pos x="144" y="134"/>
                </a:cxn>
                <a:cxn ang="0">
                  <a:pos x="150" y="113"/>
                </a:cxn>
                <a:cxn ang="0">
                  <a:pos x="158" y="94"/>
                </a:cxn>
                <a:cxn ang="0">
                  <a:pos x="167" y="76"/>
                </a:cxn>
                <a:cxn ang="0">
                  <a:pos x="179" y="59"/>
                </a:cxn>
                <a:cxn ang="0">
                  <a:pos x="191" y="41"/>
                </a:cxn>
                <a:cxn ang="0">
                  <a:pos x="205" y="26"/>
                </a:cxn>
                <a:cxn ang="0">
                  <a:pos x="222" y="12"/>
                </a:cxn>
                <a:cxn ang="0">
                  <a:pos x="241" y="0"/>
                </a:cxn>
                <a:cxn ang="0">
                  <a:pos x="233" y="28"/>
                </a:cxn>
                <a:cxn ang="0">
                  <a:pos x="226" y="57"/>
                </a:cxn>
                <a:cxn ang="0">
                  <a:pos x="217" y="86"/>
                </a:cxn>
                <a:cxn ang="0">
                  <a:pos x="208" y="115"/>
                </a:cxn>
                <a:cxn ang="0">
                  <a:pos x="197" y="143"/>
                </a:cxn>
                <a:cxn ang="0">
                  <a:pos x="185" y="172"/>
                </a:cxn>
                <a:cxn ang="0">
                  <a:pos x="170" y="198"/>
                </a:cxn>
                <a:cxn ang="0">
                  <a:pos x="154" y="226"/>
                </a:cxn>
              </a:cxnLst>
              <a:rect l="0" t="0" r="r" b="b"/>
              <a:pathLst>
                <a:path w="241" h="577">
                  <a:moveTo>
                    <a:pt x="154" y="226"/>
                  </a:moveTo>
                  <a:lnTo>
                    <a:pt x="148" y="238"/>
                  </a:lnTo>
                  <a:lnTo>
                    <a:pt x="142" y="251"/>
                  </a:lnTo>
                  <a:lnTo>
                    <a:pt x="136" y="263"/>
                  </a:lnTo>
                  <a:lnTo>
                    <a:pt x="130" y="275"/>
                  </a:lnTo>
                  <a:lnTo>
                    <a:pt x="123" y="288"/>
                  </a:lnTo>
                  <a:lnTo>
                    <a:pt x="116" y="300"/>
                  </a:lnTo>
                  <a:lnTo>
                    <a:pt x="108" y="313"/>
                  </a:lnTo>
                  <a:lnTo>
                    <a:pt x="102" y="327"/>
                  </a:lnTo>
                  <a:lnTo>
                    <a:pt x="94" y="339"/>
                  </a:lnTo>
                  <a:lnTo>
                    <a:pt x="88" y="352"/>
                  </a:lnTo>
                  <a:lnTo>
                    <a:pt x="80" y="365"/>
                  </a:lnTo>
                  <a:lnTo>
                    <a:pt x="76" y="379"/>
                  </a:lnTo>
                  <a:lnTo>
                    <a:pt x="69" y="392"/>
                  </a:lnTo>
                  <a:lnTo>
                    <a:pt x="64" y="406"/>
                  </a:lnTo>
                  <a:lnTo>
                    <a:pt x="60" y="419"/>
                  </a:lnTo>
                  <a:lnTo>
                    <a:pt x="58" y="435"/>
                  </a:lnTo>
                  <a:lnTo>
                    <a:pt x="51" y="439"/>
                  </a:lnTo>
                  <a:lnTo>
                    <a:pt x="44" y="446"/>
                  </a:lnTo>
                  <a:lnTo>
                    <a:pt x="39" y="450"/>
                  </a:lnTo>
                  <a:lnTo>
                    <a:pt x="42" y="457"/>
                  </a:lnTo>
                  <a:lnTo>
                    <a:pt x="42" y="472"/>
                  </a:lnTo>
                  <a:lnTo>
                    <a:pt x="241" y="554"/>
                  </a:lnTo>
                  <a:lnTo>
                    <a:pt x="239" y="561"/>
                  </a:lnTo>
                  <a:lnTo>
                    <a:pt x="239" y="567"/>
                  </a:lnTo>
                  <a:lnTo>
                    <a:pt x="236" y="574"/>
                  </a:lnTo>
                  <a:lnTo>
                    <a:pt x="233" y="577"/>
                  </a:lnTo>
                  <a:lnTo>
                    <a:pt x="3" y="487"/>
                  </a:lnTo>
                  <a:lnTo>
                    <a:pt x="0" y="472"/>
                  </a:lnTo>
                  <a:lnTo>
                    <a:pt x="0" y="460"/>
                  </a:lnTo>
                  <a:lnTo>
                    <a:pt x="3" y="447"/>
                  </a:lnTo>
                  <a:lnTo>
                    <a:pt x="7" y="435"/>
                  </a:lnTo>
                  <a:lnTo>
                    <a:pt x="11" y="422"/>
                  </a:lnTo>
                  <a:lnTo>
                    <a:pt x="19" y="410"/>
                  </a:lnTo>
                  <a:lnTo>
                    <a:pt x="28" y="397"/>
                  </a:lnTo>
                  <a:lnTo>
                    <a:pt x="36" y="386"/>
                  </a:lnTo>
                  <a:lnTo>
                    <a:pt x="44" y="374"/>
                  </a:lnTo>
                  <a:lnTo>
                    <a:pt x="53" y="363"/>
                  </a:lnTo>
                  <a:lnTo>
                    <a:pt x="61" y="350"/>
                  </a:lnTo>
                  <a:lnTo>
                    <a:pt x="70" y="339"/>
                  </a:lnTo>
                  <a:lnTo>
                    <a:pt x="76" y="327"/>
                  </a:lnTo>
                  <a:lnTo>
                    <a:pt x="82" y="316"/>
                  </a:lnTo>
                  <a:lnTo>
                    <a:pt x="86" y="303"/>
                  </a:lnTo>
                  <a:lnTo>
                    <a:pt x="91" y="292"/>
                  </a:lnTo>
                  <a:lnTo>
                    <a:pt x="94" y="281"/>
                  </a:lnTo>
                  <a:lnTo>
                    <a:pt x="98" y="273"/>
                  </a:lnTo>
                  <a:lnTo>
                    <a:pt x="101" y="262"/>
                  </a:lnTo>
                  <a:lnTo>
                    <a:pt x="105" y="253"/>
                  </a:lnTo>
                  <a:lnTo>
                    <a:pt x="108" y="242"/>
                  </a:lnTo>
                  <a:lnTo>
                    <a:pt x="111" y="234"/>
                  </a:lnTo>
                  <a:lnTo>
                    <a:pt x="114" y="223"/>
                  </a:lnTo>
                  <a:lnTo>
                    <a:pt x="119" y="215"/>
                  </a:lnTo>
                  <a:lnTo>
                    <a:pt x="120" y="203"/>
                  </a:lnTo>
                  <a:lnTo>
                    <a:pt x="125" y="194"/>
                  </a:lnTo>
                  <a:lnTo>
                    <a:pt x="126" y="183"/>
                  </a:lnTo>
                  <a:lnTo>
                    <a:pt x="130" y="173"/>
                  </a:lnTo>
                  <a:lnTo>
                    <a:pt x="133" y="162"/>
                  </a:lnTo>
                  <a:lnTo>
                    <a:pt x="136" y="154"/>
                  </a:lnTo>
                  <a:lnTo>
                    <a:pt x="139" y="143"/>
                  </a:lnTo>
                  <a:lnTo>
                    <a:pt x="144" y="134"/>
                  </a:lnTo>
                  <a:lnTo>
                    <a:pt x="147" y="123"/>
                  </a:lnTo>
                  <a:lnTo>
                    <a:pt x="150" y="113"/>
                  </a:lnTo>
                  <a:lnTo>
                    <a:pt x="154" y="104"/>
                  </a:lnTo>
                  <a:lnTo>
                    <a:pt x="158" y="94"/>
                  </a:lnTo>
                  <a:lnTo>
                    <a:pt x="163" y="84"/>
                  </a:lnTo>
                  <a:lnTo>
                    <a:pt x="167" y="76"/>
                  </a:lnTo>
                  <a:lnTo>
                    <a:pt x="173" y="68"/>
                  </a:lnTo>
                  <a:lnTo>
                    <a:pt x="179" y="59"/>
                  </a:lnTo>
                  <a:lnTo>
                    <a:pt x="183" y="50"/>
                  </a:lnTo>
                  <a:lnTo>
                    <a:pt x="191" y="41"/>
                  </a:lnTo>
                  <a:lnTo>
                    <a:pt x="197" y="33"/>
                  </a:lnTo>
                  <a:lnTo>
                    <a:pt x="205" y="26"/>
                  </a:lnTo>
                  <a:lnTo>
                    <a:pt x="213" y="18"/>
                  </a:lnTo>
                  <a:lnTo>
                    <a:pt x="222" y="12"/>
                  </a:lnTo>
                  <a:lnTo>
                    <a:pt x="230" y="6"/>
                  </a:lnTo>
                  <a:lnTo>
                    <a:pt x="241" y="0"/>
                  </a:lnTo>
                  <a:lnTo>
                    <a:pt x="236" y="12"/>
                  </a:lnTo>
                  <a:lnTo>
                    <a:pt x="233" y="28"/>
                  </a:lnTo>
                  <a:lnTo>
                    <a:pt x="229" y="41"/>
                  </a:lnTo>
                  <a:lnTo>
                    <a:pt x="226" y="57"/>
                  </a:lnTo>
                  <a:lnTo>
                    <a:pt x="222" y="71"/>
                  </a:lnTo>
                  <a:lnTo>
                    <a:pt x="217" y="86"/>
                  </a:lnTo>
                  <a:lnTo>
                    <a:pt x="213" y="100"/>
                  </a:lnTo>
                  <a:lnTo>
                    <a:pt x="208" y="115"/>
                  </a:lnTo>
                  <a:lnTo>
                    <a:pt x="202" y="129"/>
                  </a:lnTo>
                  <a:lnTo>
                    <a:pt x="197" y="143"/>
                  </a:lnTo>
                  <a:lnTo>
                    <a:pt x="191" y="156"/>
                  </a:lnTo>
                  <a:lnTo>
                    <a:pt x="185" y="172"/>
                  </a:lnTo>
                  <a:lnTo>
                    <a:pt x="177" y="184"/>
                  </a:lnTo>
                  <a:lnTo>
                    <a:pt x="170" y="198"/>
                  </a:lnTo>
                  <a:lnTo>
                    <a:pt x="161" y="212"/>
                  </a:lnTo>
                  <a:lnTo>
                    <a:pt x="154" y="226"/>
                  </a:lnTo>
                  <a:close/>
                </a:path>
              </a:pathLst>
            </a:custGeom>
            <a:solidFill>
              <a:srgbClr val="FFB24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54" name="Freeform 38"/>
            <p:cNvSpPr>
              <a:spLocks/>
            </p:cNvSpPr>
            <p:nvPr/>
          </p:nvSpPr>
          <p:spPr bwMode="auto">
            <a:xfrm>
              <a:off x="941" y="2221"/>
              <a:ext cx="804" cy="297"/>
            </a:xfrm>
            <a:custGeom>
              <a:avLst/>
              <a:gdLst/>
              <a:ahLst/>
              <a:cxnLst>
                <a:cxn ang="0">
                  <a:pos x="179" y="53"/>
                </a:cxn>
                <a:cxn ang="0">
                  <a:pos x="237" y="72"/>
                </a:cxn>
                <a:cxn ang="0">
                  <a:pos x="295" y="90"/>
                </a:cxn>
                <a:cxn ang="0">
                  <a:pos x="353" y="107"/>
                </a:cxn>
                <a:cxn ang="0">
                  <a:pos x="410" y="125"/>
                </a:cxn>
                <a:cxn ang="0">
                  <a:pos x="466" y="143"/>
                </a:cxn>
                <a:cxn ang="0">
                  <a:pos x="539" y="171"/>
                </a:cxn>
                <a:cxn ang="0">
                  <a:pos x="629" y="205"/>
                </a:cxn>
                <a:cxn ang="0">
                  <a:pos x="722" y="233"/>
                </a:cxn>
                <a:cxn ang="0">
                  <a:pos x="797" y="266"/>
                </a:cxn>
                <a:cxn ang="0">
                  <a:pos x="874" y="299"/>
                </a:cxn>
                <a:cxn ang="0">
                  <a:pos x="952" y="330"/>
                </a:cxn>
                <a:cxn ang="0">
                  <a:pos x="1033" y="359"/>
                </a:cxn>
                <a:cxn ang="0">
                  <a:pos x="1113" y="388"/>
                </a:cxn>
                <a:cxn ang="0">
                  <a:pos x="1193" y="416"/>
                </a:cxn>
                <a:cxn ang="0">
                  <a:pos x="1273" y="445"/>
                </a:cxn>
                <a:cxn ang="0">
                  <a:pos x="1354" y="474"/>
                </a:cxn>
                <a:cxn ang="0">
                  <a:pos x="1432" y="504"/>
                </a:cxn>
                <a:cxn ang="0">
                  <a:pos x="1534" y="532"/>
                </a:cxn>
                <a:cxn ang="0">
                  <a:pos x="1636" y="569"/>
                </a:cxn>
                <a:cxn ang="0">
                  <a:pos x="1739" y="611"/>
                </a:cxn>
                <a:cxn ang="0">
                  <a:pos x="1839" y="647"/>
                </a:cxn>
                <a:cxn ang="0">
                  <a:pos x="2178" y="773"/>
                </a:cxn>
                <a:cxn ang="0">
                  <a:pos x="2263" y="818"/>
                </a:cxn>
                <a:cxn ang="0">
                  <a:pos x="2337" y="843"/>
                </a:cxn>
                <a:cxn ang="0">
                  <a:pos x="2396" y="863"/>
                </a:cxn>
                <a:cxn ang="0">
                  <a:pos x="2324" y="865"/>
                </a:cxn>
                <a:cxn ang="0">
                  <a:pos x="2225" y="829"/>
                </a:cxn>
                <a:cxn ang="0">
                  <a:pos x="2128" y="796"/>
                </a:cxn>
                <a:cxn ang="0">
                  <a:pos x="2031" y="763"/>
                </a:cxn>
                <a:cxn ang="0">
                  <a:pos x="1934" y="728"/>
                </a:cxn>
                <a:cxn ang="0">
                  <a:pos x="1837" y="692"/>
                </a:cxn>
                <a:cxn ang="0">
                  <a:pos x="1740" y="656"/>
                </a:cxn>
                <a:cxn ang="0">
                  <a:pos x="1645" y="620"/>
                </a:cxn>
                <a:cxn ang="0">
                  <a:pos x="1551" y="582"/>
                </a:cxn>
                <a:cxn ang="0">
                  <a:pos x="1467" y="551"/>
                </a:cxn>
                <a:cxn ang="0">
                  <a:pos x="1407" y="535"/>
                </a:cxn>
                <a:cxn ang="0">
                  <a:pos x="1348" y="518"/>
                </a:cxn>
                <a:cxn ang="0">
                  <a:pos x="1289" y="497"/>
                </a:cxn>
                <a:cxn ang="0">
                  <a:pos x="1232" y="478"/>
                </a:cxn>
                <a:cxn ang="0">
                  <a:pos x="1174" y="456"/>
                </a:cxn>
                <a:cxn ang="0">
                  <a:pos x="1118" y="435"/>
                </a:cxn>
                <a:cxn ang="0">
                  <a:pos x="1060" y="413"/>
                </a:cxn>
                <a:cxn ang="0">
                  <a:pos x="1001" y="391"/>
                </a:cxn>
                <a:cxn ang="0">
                  <a:pos x="938" y="367"/>
                </a:cxn>
                <a:cxn ang="0">
                  <a:pos x="839" y="323"/>
                </a:cxn>
                <a:cxn ang="0">
                  <a:pos x="735" y="284"/>
                </a:cxn>
                <a:cxn ang="0">
                  <a:pos x="632" y="249"/>
                </a:cxn>
                <a:cxn ang="0">
                  <a:pos x="526" y="220"/>
                </a:cxn>
                <a:cxn ang="0">
                  <a:pos x="420" y="190"/>
                </a:cxn>
                <a:cxn ang="0">
                  <a:pos x="313" y="158"/>
                </a:cxn>
                <a:cxn ang="0">
                  <a:pos x="209" y="125"/>
                </a:cxn>
                <a:cxn ang="0">
                  <a:pos x="104" y="86"/>
                </a:cxn>
                <a:cxn ang="0">
                  <a:pos x="6" y="46"/>
                </a:cxn>
                <a:cxn ang="0">
                  <a:pos x="44" y="13"/>
                </a:cxn>
              </a:cxnLst>
              <a:rect l="0" t="0" r="r" b="b"/>
              <a:pathLst>
                <a:path w="2413" h="892">
                  <a:moveTo>
                    <a:pt x="101" y="24"/>
                  </a:moveTo>
                  <a:lnTo>
                    <a:pt x="116" y="29"/>
                  </a:lnTo>
                  <a:lnTo>
                    <a:pt x="132" y="36"/>
                  </a:lnTo>
                  <a:lnTo>
                    <a:pt x="147" y="42"/>
                  </a:lnTo>
                  <a:lnTo>
                    <a:pt x="163" y="49"/>
                  </a:lnTo>
                  <a:lnTo>
                    <a:pt x="170" y="50"/>
                  </a:lnTo>
                  <a:lnTo>
                    <a:pt x="179" y="53"/>
                  </a:lnTo>
                  <a:lnTo>
                    <a:pt x="187" y="56"/>
                  </a:lnTo>
                  <a:lnTo>
                    <a:pt x="195" y="60"/>
                  </a:lnTo>
                  <a:lnTo>
                    <a:pt x="203" y="61"/>
                  </a:lnTo>
                  <a:lnTo>
                    <a:pt x="212" y="64"/>
                  </a:lnTo>
                  <a:lnTo>
                    <a:pt x="220" y="67"/>
                  </a:lnTo>
                  <a:lnTo>
                    <a:pt x="229" y="71"/>
                  </a:lnTo>
                  <a:lnTo>
                    <a:pt x="237" y="72"/>
                  </a:lnTo>
                  <a:lnTo>
                    <a:pt x="245" y="75"/>
                  </a:lnTo>
                  <a:lnTo>
                    <a:pt x="253" y="76"/>
                  </a:lnTo>
                  <a:lnTo>
                    <a:pt x="262" y="81"/>
                  </a:lnTo>
                  <a:lnTo>
                    <a:pt x="269" y="82"/>
                  </a:lnTo>
                  <a:lnTo>
                    <a:pt x="278" y="85"/>
                  </a:lnTo>
                  <a:lnTo>
                    <a:pt x="287" y="86"/>
                  </a:lnTo>
                  <a:lnTo>
                    <a:pt x="295" y="90"/>
                  </a:lnTo>
                  <a:lnTo>
                    <a:pt x="303" y="92"/>
                  </a:lnTo>
                  <a:lnTo>
                    <a:pt x="312" y="94"/>
                  </a:lnTo>
                  <a:lnTo>
                    <a:pt x="319" y="97"/>
                  </a:lnTo>
                  <a:lnTo>
                    <a:pt x="328" y="100"/>
                  </a:lnTo>
                  <a:lnTo>
                    <a:pt x="335" y="101"/>
                  </a:lnTo>
                  <a:lnTo>
                    <a:pt x="344" y="105"/>
                  </a:lnTo>
                  <a:lnTo>
                    <a:pt x="353" y="107"/>
                  </a:lnTo>
                  <a:lnTo>
                    <a:pt x="361" y="111"/>
                  </a:lnTo>
                  <a:lnTo>
                    <a:pt x="369" y="112"/>
                  </a:lnTo>
                  <a:lnTo>
                    <a:pt x="378" y="115"/>
                  </a:lnTo>
                  <a:lnTo>
                    <a:pt x="385" y="117"/>
                  </a:lnTo>
                  <a:lnTo>
                    <a:pt x="394" y="119"/>
                  </a:lnTo>
                  <a:lnTo>
                    <a:pt x="401" y="121"/>
                  </a:lnTo>
                  <a:lnTo>
                    <a:pt x="410" y="125"/>
                  </a:lnTo>
                  <a:lnTo>
                    <a:pt x="417" y="126"/>
                  </a:lnTo>
                  <a:lnTo>
                    <a:pt x="426" y="130"/>
                  </a:lnTo>
                  <a:lnTo>
                    <a:pt x="434" y="132"/>
                  </a:lnTo>
                  <a:lnTo>
                    <a:pt x="442" y="135"/>
                  </a:lnTo>
                  <a:lnTo>
                    <a:pt x="450" y="137"/>
                  </a:lnTo>
                  <a:lnTo>
                    <a:pt x="458" y="140"/>
                  </a:lnTo>
                  <a:lnTo>
                    <a:pt x="466" y="143"/>
                  </a:lnTo>
                  <a:lnTo>
                    <a:pt x="475" y="146"/>
                  </a:lnTo>
                  <a:lnTo>
                    <a:pt x="483" y="148"/>
                  </a:lnTo>
                  <a:lnTo>
                    <a:pt x="492" y="153"/>
                  </a:lnTo>
                  <a:lnTo>
                    <a:pt x="507" y="158"/>
                  </a:lnTo>
                  <a:lnTo>
                    <a:pt x="523" y="165"/>
                  </a:lnTo>
                  <a:lnTo>
                    <a:pt x="531" y="168"/>
                  </a:lnTo>
                  <a:lnTo>
                    <a:pt x="539" y="171"/>
                  </a:lnTo>
                  <a:lnTo>
                    <a:pt x="547" y="175"/>
                  </a:lnTo>
                  <a:lnTo>
                    <a:pt x="556" y="179"/>
                  </a:lnTo>
                  <a:lnTo>
                    <a:pt x="570" y="186"/>
                  </a:lnTo>
                  <a:lnTo>
                    <a:pt x="586" y="193"/>
                  </a:lnTo>
                  <a:lnTo>
                    <a:pt x="601" y="201"/>
                  </a:lnTo>
                  <a:lnTo>
                    <a:pt x="617" y="211"/>
                  </a:lnTo>
                  <a:lnTo>
                    <a:pt x="629" y="205"/>
                  </a:lnTo>
                  <a:lnTo>
                    <a:pt x="642" y="205"/>
                  </a:lnTo>
                  <a:lnTo>
                    <a:pt x="655" y="208"/>
                  </a:lnTo>
                  <a:lnTo>
                    <a:pt x="669" y="213"/>
                  </a:lnTo>
                  <a:lnTo>
                    <a:pt x="682" y="218"/>
                  </a:lnTo>
                  <a:lnTo>
                    <a:pt x="695" y="223"/>
                  </a:lnTo>
                  <a:lnTo>
                    <a:pt x="708" y="227"/>
                  </a:lnTo>
                  <a:lnTo>
                    <a:pt x="722" y="233"/>
                  </a:lnTo>
                  <a:lnTo>
                    <a:pt x="730" y="237"/>
                  </a:lnTo>
                  <a:lnTo>
                    <a:pt x="742" y="243"/>
                  </a:lnTo>
                  <a:lnTo>
                    <a:pt x="752" y="247"/>
                  </a:lnTo>
                  <a:lnTo>
                    <a:pt x="764" y="252"/>
                  </a:lnTo>
                  <a:lnTo>
                    <a:pt x="775" y="256"/>
                  </a:lnTo>
                  <a:lnTo>
                    <a:pt x="786" y="262"/>
                  </a:lnTo>
                  <a:lnTo>
                    <a:pt x="797" y="266"/>
                  </a:lnTo>
                  <a:lnTo>
                    <a:pt x="808" y="272"/>
                  </a:lnTo>
                  <a:lnTo>
                    <a:pt x="819" y="276"/>
                  </a:lnTo>
                  <a:lnTo>
                    <a:pt x="830" y="280"/>
                  </a:lnTo>
                  <a:lnTo>
                    <a:pt x="841" y="284"/>
                  </a:lnTo>
                  <a:lnTo>
                    <a:pt x="852" y="290"/>
                  </a:lnTo>
                  <a:lnTo>
                    <a:pt x="863" y="294"/>
                  </a:lnTo>
                  <a:lnTo>
                    <a:pt x="874" y="299"/>
                  </a:lnTo>
                  <a:lnTo>
                    <a:pt x="885" y="303"/>
                  </a:lnTo>
                  <a:lnTo>
                    <a:pt x="898" y="309"/>
                  </a:lnTo>
                  <a:lnTo>
                    <a:pt x="908" y="313"/>
                  </a:lnTo>
                  <a:lnTo>
                    <a:pt x="920" y="317"/>
                  </a:lnTo>
                  <a:lnTo>
                    <a:pt x="930" y="321"/>
                  </a:lnTo>
                  <a:lnTo>
                    <a:pt x="942" y="326"/>
                  </a:lnTo>
                  <a:lnTo>
                    <a:pt x="952" y="330"/>
                  </a:lnTo>
                  <a:lnTo>
                    <a:pt x="964" y="334"/>
                  </a:lnTo>
                  <a:lnTo>
                    <a:pt x="976" y="338"/>
                  </a:lnTo>
                  <a:lnTo>
                    <a:pt x="988" y="342"/>
                  </a:lnTo>
                  <a:lnTo>
                    <a:pt x="998" y="346"/>
                  </a:lnTo>
                  <a:lnTo>
                    <a:pt x="1010" y="350"/>
                  </a:lnTo>
                  <a:lnTo>
                    <a:pt x="1021" y="355"/>
                  </a:lnTo>
                  <a:lnTo>
                    <a:pt x="1033" y="359"/>
                  </a:lnTo>
                  <a:lnTo>
                    <a:pt x="1043" y="363"/>
                  </a:lnTo>
                  <a:lnTo>
                    <a:pt x="1057" y="367"/>
                  </a:lnTo>
                  <a:lnTo>
                    <a:pt x="1067" y="371"/>
                  </a:lnTo>
                  <a:lnTo>
                    <a:pt x="1080" y="377"/>
                  </a:lnTo>
                  <a:lnTo>
                    <a:pt x="1091" y="380"/>
                  </a:lnTo>
                  <a:lnTo>
                    <a:pt x="1102" y="384"/>
                  </a:lnTo>
                  <a:lnTo>
                    <a:pt x="1113" y="388"/>
                  </a:lnTo>
                  <a:lnTo>
                    <a:pt x="1124" y="392"/>
                  </a:lnTo>
                  <a:lnTo>
                    <a:pt x="1135" y="395"/>
                  </a:lnTo>
                  <a:lnTo>
                    <a:pt x="1148" y="399"/>
                  </a:lnTo>
                  <a:lnTo>
                    <a:pt x="1158" y="403"/>
                  </a:lnTo>
                  <a:lnTo>
                    <a:pt x="1171" y="407"/>
                  </a:lnTo>
                  <a:lnTo>
                    <a:pt x="1182" y="411"/>
                  </a:lnTo>
                  <a:lnTo>
                    <a:pt x="1193" y="416"/>
                  </a:lnTo>
                  <a:lnTo>
                    <a:pt x="1204" y="420"/>
                  </a:lnTo>
                  <a:lnTo>
                    <a:pt x="1215" y="424"/>
                  </a:lnTo>
                  <a:lnTo>
                    <a:pt x="1226" y="428"/>
                  </a:lnTo>
                  <a:lnTo>
                    <a:pt x="1239" y="432"/>
                  </a:lnTo>
                  <a:lnTo>
                    <a:pt x="1249" y="436"/>
                  </a:lnTo>
                  <a:lnTo>
                    <a:pt x="1263" y="440"/>
                  </a:lnTo>
                  <a:lnTo>
                    <a:pt x="1273" y="445"/>
                  </a:lnTo>
                  <a:lnTo>
                    <a:pt x="1285" y="449"/>
                  </a:lnTo>
                  <a:lnTo>
                    <a:pt x="1295" y="453"/>
                  </a:lnTo>
                  <a:lnTo>
                    <a:pt x="1308" y="457"/>
                  </a:lnTo>
                  <a:lnTo>
                    <a:pt x="1318" y="461"/>
                  </a:lnTo>
                  <a:lnTo>
                    <a:pt x="1330" y="465"/>
                  </a:lnTo>
                  <a:lnTo>
                    <a:pt x="1340" y="470"/>
                  </a:lnTo>
                  <a:lnTo>
                    <a:pt x="1354" y="474"/>
                  </a:lnTo>
                  <a:lnTo>
                    <a:pt x="1364" y="478"/>
                  </a:lnTo>
                  <a:lnTo>
                    <a:pt x="1376" y="482"/>
                  </a:lnTo>
                  <a:lnTo>
                    <a:pt x="1386" y="486"/>
                  </a:lnTo>
                  <a:lnTo>
                    <a:pt x="1399" y="490"/>
                  </a:lnTo>
                  <a:lnTo>
                    <a:pt x="1409" y="494"/>
                  </a:lnTo>
                  <a:lnTo>
                    <a:pt x="1421" y="500"/>
                  </a:lnTo>
                  <a:lnTo>
                    <a:pt x="1432" y="504"/>
                  </a:lnTo>
                  <a:lnTo>
                    <a:pt x="1445" y="510"/>
                  </a:lnTo>
                  <a:lnTo>
                    <a:pt x="1459" y="511"/>
                  </a:lnTo>
                  <a:lnTo>
                    <a:pt x="1474" y="515"/>
                  </a:lnTo>
                  <a:lnTo>
                    <a:pt x="1489" y="519"/>
                  </a:lnTo>
                  <a:lnTo>
                    <a:pt x="1505" y="524"/>
                  </a:lnTo>
                  <a:lnTo>
                    <a:pt x="1520" y="528"/>
                  </a:lnTo>
                  <a:lnTo>
                    <a:pt x="1534" y="532"/>
                  </a:lnTo>
                  <a:lnTo>
                    <a:pt x="1549" y="537"/>
                  </a:lnTo>
                  <a:lnTo>
                    <a:pt x="1565" y="543"/>
                  </a:lnTo>
                  <a:lnTo>
                    <a:pt x="1579" y="547"/>
                  </a:lnTo>
                  <a:lnTo>
                    <a:pt x="1593" y="553"/>
                  </a:lnTo>
                  <a:lnTo>
                    <a:pt x="1608" y="558"/>
                  </a:lnTo>
                  <a:lnTo>
                    <a:pt x="1623" y="564"/>
                  </a:lnTo>
                  <a:lnTo>
                    <a:pt x="1636" y="569"/>
                  </a:lnTo>
                  <a:lnTo>
                    <a:pt x="1652" y="576"/>
                  </a:lnTo>
                  <a:lnTo>
                    <a:pt x="1665" y="582"/>
                  </a:lnTo>
                  <a:lnTo>
                    <a:pt x="1681" y="589"/>
                  </a:lnTo>
                  <a:lnTo>
                    <a:pt x="1695" y="593"/>
                  </a:lnTo>
                  <a:lnTo>
                    <a:pt x="1709" y="600"/>
                  </a:lnTo>
                  <a:lnTo>
                    <a:pt x="1724" y="604"/>
                  </a:lnTo>
                  <a:lnTo>
                    <a:pt x="1739" y="611"/>
                  </a:lnTo>
                  <a:lnTo>
                    <a:pt x="1752" y="616"/>
                  </a:lnTo>
                  <a:lnTo>
                    <a:pt x="1767" y="622"/>
                  </a:lnTo>
                  <a:lnTo>
                    <a:pt x="1781" y="627"/>
                  </a:lnTo>
                  <a:lnTo>
                    <a:pt x="1796" y="634"/>
                  </a:lnTo>
                  <a:lnTo>
                    <a:pt x="1809" y="638"/>
                  </a:lnTo>
                  <a:lnTo>
                    <a:pt x="1824" y="643"/>
                  </a:lnTo>
                  <a:lnTo>
                    <a:pt x="1839" y="647"/>
                  </a:lnTo>
                  <a:lnTo>
                    <a:pt x="1853" y="652"/>
                  </a:lnTo>
                  <a:lnTo>
                    <a:pt x="1868" y="655"/>
                  </a:lnTo>
                  <a:lnTo>
                    <a:pt x="1883" y="659"/>
                  </a:lnTo>
                  <a:lnTo>
                    <a:pt x="1897" y="663"/>
                  </a:lnTo>
                  <a:lnTo>
                    <a:pt x="1914" y="667"/>
                  </a:lnTo>
                  <a:lnTo>
                    <a:pt x="2168" y="764"/>
                  </a:lnTo>
                  <a:lnTo>
                    <a:pt x="2178" y="773"/>
                  </a:lnTo>
                  <a:lnTo>
                    <a:pt x="2191" y="781"/>
                  </a:lnTo>
                  <a:lnTo>
                    <a:pt x="2205" y="789"/>
                  </a:lnTo>
                  <a:lnTo>
                    <a:pt x="2219" y="798"/>
                  </a:lnTo>
                  <a:lnTo>
                    <a:pt x="2233" y="805"/>
                  </a:lnTo>
                  <a:lnTo>
                    <a:pt x="2249" y="811"/>
                  </a:lnTo>
                  <a:lnTo>
                    <a:pt x="2256" y="814"/>
                  </a:lnTo>
                  <a:lnTo>
                    <a:pt x="2263" y="818"/>
                  </a:lnTo>
                  <a:lnTo>
                    <a:pt x="2272" y="821"/>
                  </a:lnTo>
                  <a:lnTo>
                    <a:pt x="2281" y="825"/>
                  </a:lnTo>
                  <a:lnTo>
                    <a:pt x="2296" y="829"/>
                  </a:lnTo>
                  <a:lnTo>
                    <a:pt x="2312" y="835"/>
                  </a:lnTo>
                  <a:lnTo>
                    <a:pt x="2319" y="838"/>
                  </a:lnTo>
                  <a:lnTo>
                    <a:pt x="2328" y="840"/>
                  </a:lnTo>
                  <a:lnTo>
                    <a:pt x="2337" y="843"/>
                  </a:lnTo>
                  <a:lnTo>
                    <a:pt x="2346" y="847"/>
                  </a:lnTo>
                  <a:lnTo>
                    <a:pt x="2353" y="849"/>
                  </a:lnTo>
                  <a:lnTo>
                    <a:pt x="2362" y="852"/>
                  </a:lnTo>
                  <a:lnTo>
                    <a:pt x="2371" y="854"/>
                  </a:lnTo>
                  <a:lnTo>
                    <a:pt x="2380" y="857"/>
                  </a:lnTo>
                  <a:lnTo>
                    <a:pt x="2387" y="860"/>
                  </a:lnTo>
                  <a:lnTo>
                    <a:pt x="2396" y="863"/>
                  </a:lnTo>
                  <a:lnTo>
                    <a:pt x="2405" y="865"/>
                  </a:lnTo>
                  <a:lnTo>
                    <a:pt x="2413" y="870"/>
                  </a:lnTo>
                  <a:lnTo>
                    <a:pt x="2374" y="892"/>
                  </a:lnTo>
                  <a:lnTo>
                    <a:pt x="2366" y="883"/>
                  </a:lnTo>
                  <a:lnTo>
                    <a:pt x="2352" y="876"/>
                  </a:lnTo>
                  <a:lnTo>
                    <a:pt x="2337" y="871"/>
                  </a:lnTo>
                  <a:lnTo>
                    <a:pt x="2324" y="865"/>
                  </a:lnTo>
                  <a:lnTo>
                    <a:pt x="2311" y="861"/>
                  </a:lnTo>
                  <a:lnTo>
                    <a:pt x="2296" y="856"/>
                  </a:lnTo>
                  <a:lnTo>
                    <a:pt x="2281" y="850"/>
                  </a:lnTo>
                  <a:lnTo>
                    <a:pt x="2268" y="845"/>
                  </a:lnTo>
                  <a:lnTo>
                    <a:pt x="2255" y="840"/>
                  </a:lnTo>
                  <a:lnTo>
                    <a:pt x="2240" y="835"/>
                  </a:lnTo>
                  <a:lnTo>
                    <a:pt x="2225" y="829"/>
                  </a:lnTo>
                  <a:lnTo>
                    <a:pt x="2212" y="825"/>
                  </a:lnTo>
                  <a:lnTo>
                    <a:pt x="2199" y="821"/>
                  </a:lnTo>
                  <a:lnTo>
                    <a:pt x="2184" y="816"/>
                  </a:lnTo>
                  <a:lnTo>
                    <a:pt x="2169" y="810"/>
                  </a:lnTo>
                  <a:lnTo>
                    <a:pt x="2156" y="806"/>
                  </a:lnTo>
                  <a:lnTo>
                    <a:pt x="2143" y="802"/>
                  </a:lnTo>
                  <a:lnTo>
                    <a:pt x="2128" y="796"/>
                  </a:lnTo>
                  <a:lnTo>
                    <a:pt x="2114" y="791"/>
                  </a:lnTo>
                  <a:lnTo>
                    <a:pt x="2100" y="785"/>
                  </a:lnTo>
                  <a:lnTo>
                    <a:pt x="2087" y="781"/>
                  </a:lnTo>
                  <a:lnTo>
                    <a:pt x="2072" y="775"/>
                  </a:lnTo>
                  <a:lnTo>
                    <a:pt x="2058" y="771"/>
                  </a:lnTo>
                  <a:lnTo>
                    <a:pt x="2044" y="767"/>
                  </a:lnTo>
                  <a:lnTo>
                    <a:pt x="2031" y="763"/>
                  </a:lnTo>
                  <a:lnTo>
                    <a:pt x="2017" y="757"/>
                  </a:lnTo>
                  <a:lnTo>
                    <a:pt x="2003" y="752"/>
                  </a:lnTo>
                  <a:lnTo>
                    <a:pt x="1989" y="746"/>
                  </a:lnTo>
                  <a:lnTo>
                    <a:pt x="1975" y="742"/>
                  </a:lnTo>
                  <a:lnTo>
                    <a:pt x="1961" y="737"/>
                  </a:lnTo>
                  <a:lnTo>
                    <a:pt x="1947" y="733"/>
                  </a:lnTo>
                  <a:lnTo>
                    <a:pt x="1934" y="728"/>
                  </a:lnTo>
                  <a:lnTo>
                    <a:pt x="1921" y="724"/>
                  </a:lnTo>
                  <a:lnTo>
                    <a:pt x="1906" y="719"/>
                  </a:lnTo>
                  <a:lnTo>
                    <a:pt x="1893" y="713"/>
                  </a:lnTo>
                  <a:lnTo>
                    <a:pt x="1878" y="708"/>
                  </a:lnTo>
                  <a:lnTo>
                    <a:pt x="1865" y="703"/>
                  </a:lnTo>
                  <a:lnTo>
                    <a:pt x="1850" y="698"/>
                  </a:lnTo>
                  <a:lnTo>
                    <a:pt x="1837" y="692"/>
                  </a:lnTo>
                  <a:lnTo>
                    <a:pt x="1824" y="687"/>
                  </a:lnTo>
                  <a:lnTo>
                    <a:pt x="1811" y="683"/>
                  </a:lnTo>
                  <a:lnTo>
                    <a:pt x="1796" y="677"/>
                  </a:lnTo>
                  <a:lnTo>
                    <a:pt x="1783" y="672"/>
                  </a:lnTo>
                  <a:lnTo>
                    <a:pt x="1768" y="666"/>
                  </a:lnTo>
                  <a:lnTo>
                    <a:pt x="1755" y="662"/>
                  </a:lnTo>
                  <a:lnTo>
                    <a:pt x="1740" y="656"/>
                  </a:lnTo>
                  <a:lnTo>
                    <a:pt x="1727" y="652"/>
                  </a:lnTo>
                  <a:lnTo>
                    <a:pt x="1714" y="647"/>
                  </a:lnTo>
                  <a:lnTo>
                    <a:pt x="1701" y="643"/>
                  </a:lnTo>
                  <a:lnTo>
                    <a:pt x="1686" y="636"/>
                  </a:lnTo>
                  <a:lnTo>
                    <a:pt x="1673" y="631"/>
                  </a:lnTo>
                  <a:lnTo>
                    <a:pt x="1658" y="625"/>
                  </a:lnTo>
                  <a:lnTo>
                    <a:pt x="1645" y="620"/>
                  </a:lnTo>
                  <a:lnTo>
                    <a:pt x="1630" y="615"/>
                  </a:lnTo>
                  <a:lnTo>
                    <a:pt x="1617" y="609"/>
                  </a:lnTo>
                  <a:lnTo>
                    <a:pt x="1604" y="604"/>
                  </a:lnTo>
                  <a:lnTo>
                    <a:pt x="1590" y="600"/>
                  </a:lnTo>
                  <a:lnTo>
                    <a:pt x="1577" y="593"/>
                  </a:lnTo>
                  <a:lnTo>
                    <a:pt x="1564" y="587"/>
                  </a:lnTo>
                  <a:lnTo>
                    <a:pt x="1551" y="582"/>
                  </a:lnTo>
                  <a:lnTo>
                    <a:pt x="1537" y="577"/>
                  </a:lnTo>
                  <a:lnTo>
                    <a:pt x="1524" y="571"/>
                  </a:lnTo>
                  <a:lnTo>
                    <a:pt x="1511" y="565"/>
                  </a:lnTo>
                  <a:lnTo>
                    <a:pt x="1498" y="560"/>
                  </a:lnTo>
                  <a:lnTo>
                    <a:pt x="1484" y="555"/>
                  </a:lnTo>
                  <a:lnTo>
                    <a:pt x="1476" y="553"/>
                  </a:lnTo>
                  <a:lnTo>
                    <a:pt x="1467" y="551"/>
                  </a:lnTo>
                  <a:lnTo>
                    <a:pt x="1458" y="548"/>
                  </a:lnTo>
                  <a:lnTo>
                    <a:pt x="1449" y="547"/>
                  </a:lnTo>
                  <a:lnTo>
                    <a:pt x="1440" y="544"/>
                  </a:lnTo>
                  <a:lnTo>
                    <a:pt x="1432" y="543"/>
                  </a:lnTo>
                  <a:lnTo>
                    <a:pt x="1423" y="540"/>
                  </a:lnTo>
                  <a:lnTo>
                    <a:pt x="1415" y="539"/>
                  </a:lnTo>
                  <a:lnTo>
                    <a:pt x="1407" y="535"/>
                  </a:lnTo>
                  <a:lnTo>
                    <a:pt x="1398" y="533"/>
                  </a:lnTo>
                  <a:lnTo>
                    <a:pt x="1389" y="529"/>
                  </a:lnTo>
                  <a:lnTo>
                    <a:pt x="1380" y="528"/>
                  </a:lnTo>
                  <a:lnTo>
                    <a:pt x="1371" y="525"/>
                  </a:lnTo>
                  <a:lnTo>
                    <a:pt x="1364" y="522"/>
                  </a:lnTo>
                  <a:lnTo>
                    <a:pt x="1355" y="519"/>
                  </a:lnTo>
                  <a:lnTo>
                    <a:pt x="1348" y="518"/>
                  </a:lnTo>
                  <a:lnTo>
                    <a:pt x="1339" y="514"/>
                  </a:lnTo>
                  <a:lnTo>
                    <a:pt x="1330" y="511"/>
                  </a:lnTo>
                  <a:lnTo>
                    <a:pt x="1321" y="508"/>
                  </a:lnTo>
                  <a:lnTo>
                    <a:pt x="1314" y="507"/>
                  </a:lnTo>
                  <a:lnTo>
                    <a:pt x="1305" y="503"/>
                  </a:lnTo>
                  <a:lnTo>
                    <a:pt x="1298" y="500"/>
                  </a:lnTo>
                  <a:lnTo>
                    <a:pt x="1289" y="497"/>
                  </a:lnTo>
                  <a:lnTo>
                    <a:pt x="1282" y="496"/>
                  </a:lnTo>
                  <a:lnTo>
                    <a:pt x="1273" y="492"/>
                  </a:lnTo>
                  <a:lnTo>
                    <a:pt x="1264" y="489"/>
                  </a:lnTo>
                  <a:lnTo>
                    <a:pt x="1257" y="486"/>
                  </a:lnTo>
                  <a:lnTo>
                    <a:pt x="1249" y="485"/>
                  </a:lnTo>
                  <a:lnTo>
                    <a:pt x="1240" y="481"/>
                  </a:lnTo>
                  <a:lnTo>
                    <a:pt x="1232" y="478"/>
                  </a:lnTo>
                  <a:lnTo>
                    <a:pt x="1224" y="475"/>
                  </a:lnTo>
                  <a:lnTo>
                    <a:pt x="1217" y="474"/>
                  </a:lnTo>
                  <a:lnTo>
                    <a:pt x="1208" y="470"/>
                  </a:lnTo>
                  <a:lnTo>
                    <a:pt x="1199" y="467"/>
                  </a:lnTo>
                  <a:lnTo>
                    <a:pt x="1190" y="463"/>
                  </a:lnTo>
                  <a:lnTo>
                    <a:pt x="1183" y="460"/>
                  </a:lnTo>
                  <a:lnTo>
                    <a:pt x="1174" y="456"/>
                  </a:lnTo>
                  <a:lnTo>
                    <a:pt x="1167" y="453"/>
                  </a:lnTo>
                  <a:lnTo>
                    <a:pt x="1158" y="450"/>
                  </a:lnTo>
                  <a:lnTo>
                    <a:pt x="1151" y="447"/>
                  </a:lnTo>
                  <a:lnTo>
                    <a:pt x="1142" y="443"/>
                  </a:lnTo>
                  <a:lnTo>
                    <a:pt x="1133" y="440"/>
                  </a:lnTo>
                  <a:lnTo>
                    <a:pt x="1126" y="438"/>
                  </a:lnTo>
                  <a:lnTo>
                    <a:pt x="1118" y="435"/>
                  </a:lnTo>
                  <a:lnTo>
                    <a:pt x="1110" y="431"/>
                  </a:lnTo>
                  <a:lnTo>
                    <a:pt x="1101" y="428"/>
                  </a:lnTo>
                  <a:lnTo>
                    <a:pt x="1093" y="425"/>
                  </a:lnTo>
                  <a:lnTo>
                    <a:pt x="1086" y="422"/>
                  </a:lnTo>
                  <a:lnTo>
                    <a:pt x="1077" y="418"/>
                  </a:lnTo>
                  <a:lnTo>
                    <a:pt x="1068" y="416"/>
                  </a:lnTo>
                  <a:lnTo>
                    <a:pt x="1060" y="413"/>
                  </a:lnTo>
                  <a:lnTo>
                    <a:pt x="1052" y="410"/>
                  </a:lnTo>
                  <a:lnTo>
                    <a:pt x="1043" y="406"/>
                  </a:lnTo>
                  <a:lnTo>
                    <a:pt x="1035" y="403"/>
                  </a:lnTo>
                  <a:lnTo>
                    <a:pt x="1026" y="400"/>
                  </a:lnTo>
                  <a:lnTo>
                    <a:pt x="1019" y="398"/>
                  </a:lnTo>
                  <a:lnTo>
                    <a:pt x="1010" y="393"/>
                  </a:lnTo>
                  <a:lnTo>
                    <a:pt x="1001" y="391"/>
                  </a:lnTo>
                  <a:lnTo>
                    <a:pt x="992" y="388"/>
                  </a:lnTo>
                  <a:lnTo>
                    <a:pt x="985" y="385"/>
                  </a:lnTo>
                  <a:lnTo>
                    <a:pt x="976" y="382"/>
                  </a:lnTo>
                  <a:lnTo>
                    <a:pt x="969" y="380"/>
                  </a:lnTo>
                  <a:lnTo>
                    <a:pt x="960" y="377"/>
                  </a:lnTo>
                  <a:lnTo>
                    <a:pt x="952" y="375"/>
                  </a:lnTo>
                  <a:lnTo>
                    <a:pt x="938" y="367"/>
                  </a:lnTo>
                  <a:lnTo>
                    <a:pt x="923" y="360"/>
                  </a:lnTo>
                  <a:lnTo>
                    <a:pt x="908" y="353"/>
                  </a:lnTo>
                  <a:lnTo>
                    <a:pt x="895" y="348"/>
                  </a:lnTo>
                  <a:lnTo>
                    <a:pt x="880" y="341"/>
                  </a:lnTo>
                  <a:lnTo>
                    <a:pt x="867" y="335"/>
                  </a:lnTo>
                  <a:lnTo>
                    <a:pt x="852" y="328"/>
                  </a:lnTo>
                  <a:lnTo>
                    <a:pt x="839" y="323"/>
                  </a:lnTo>
                  <a:lnTo>
                    <a:pt x="823" y="316"/>
                  </a:lnTo>
                  <a:lnTo>
                    <a:pt x="808" y="310"/>
                  </a:lnTo>
                  <a:lnTo>
                    <a:pt x="794" y="305"/>
                  </a:lnTo>
                  <a:lnTo>
                    <a:pt x="780" y="301"/>
                  </a:lnTo>
                  <a:lnTo>
                    <a:pt x="764" y="295"/>
                  </a:lnTo>
                  <a:lnTo>
                    <a:pt x="750" y="290"/>
                  </a:lnTo>
                  <a:lnTo>
                    <a:pt x="735" y="284"/>
                  </a:lnTo>
                  <a:lnTo>
                    <a:pt x="722" y="280"/>
                  </a:lnTo>
                  <a:lnTo>
                    <a:pt x="705" y="274"/>
                  </a:lnTo>
                  <a:lnTo>
                    <a:pt x="691" y="269"/>
                  </a:lnTo>
                  <a:lnTo>
                    <a:pt x="676" y="263"/>
                  </a:lnTo>
                  <a:lnTo>
                    <a:pt x="661" y="259"/>
                  </a:lnTo>
                  <a:lnTo>
                    <a:pt x="645" y="254"/>
                  </a:lnTo>
                  <a:lnTo>
                    <a:pt x="632" y="249"/>
                  </a:lnTo>
                  <a:lnTo>
                    <a:pt x="616" y="245"/>
                  </a:lnTo>
                  <a:lnTo>
                    <a:pt x="603" y="241"/>
                  </a:lnTo>
                  <a:lnTo>
                    <a:pt x="586" y="237"/>
                  </a:lnTo>
                  <a:lnTo>
                    <a:pt x="572" y="233"/>
                  </a:lnTo>
                  <a:lnTo>
                    <a:pt x="556" y="229"/>
                  </a:lnTo>
                  <a:lnTo>
                    <a:pt x="542" y="225"/>
                  </a:lnTo>
                  <a:lnTo>
                    <a:pt x="526" y="220"/>
                  </a:lnTo>
                  <a:lnTo>
                    <a:pt x="511" y="216"/>
                  </a:lnTo>
                  <a:lnTo>
                    <a:pt x="495" y="212"/>
                  </a:lnTo>
                  <a:lnTo>
                    <a:pt x="482" y="208"/>
                  </a:lnTo>
                  <a:lnTo>
                    <a:pt x="466" y="202"/>
                  </a:lnTo>
                  <a:lnTo>
                    <a:pt x="451" y="198"/>
                  </a:lnTo>
                  <a:lnTo>
                    <a:pt x="435" y="194"/>
                  </a:lnTo>
                  <a:lnTo>
                    <a:pt x="420" y="190"/>
                  </a:lnTo>
                  <a:lnTo>
                    <a:pt x="404" y="184"/>
                  </a:lnTo>
                  <a:lnTo>
                    <a:pt x="389" y="180"/>
                  </a:lnTo>
                  <a:lnTo>
                    <a:pt x="373" y="176"/>
                  </a:lnTo>
                  <a:lnTo>
                    <a:pt x="360" y="172"/>
                  </a:lnTo>
                  <a:lnTo>
                    <a:pt x="344" y="166"/>
                  </a:lnTo>
                  <a:lnTo>
                    <a:pt x="329" y="162"/>
                  </a:lnTo>
                  <a:lnTo>
                    <a:pt x="313" y="158"/>
                  </a:lnTo>
                  <a:lnTo>
                    <a:pt x="298" y="154"/>
                  </a:lnTo>
                  <a:lnTo>
                    <a:pt x="282" y="148"/>
                  </a:lnTo>
                  <a:lnTo>
                    <a:pt x="269" y="144"/>
                  </a:lnTo>
                  <a:lnTo>
                    <a:pt x="253" y="140"/>
                  </a:lnTo>
                  <a:lnTo>
                    <a:pt x="239" y="136"/>
                  </a:lnTo>
                  <a:lnTo>
                    <a:pt x="223" y="130"/>
                  </a:lnTo>
                  <a:lnTo>
                    <a:pt x="209" y="125"/>
                  </a:lnTo>
                  <a:lnTo>
                    <a:pt x="194" y="119"/>
                  </a:lnTo>
                  <a:lnTo>
                    <a:pt x="179" y="114"/>
                  </a:lnTo>
                  <a:lnTo>
                    <a:pt x="163" y="108"/>
                  </a:lnTo>
                  <a:lnTo>
                    <a:pt x="150" y="103"/>
                  </a:lnTo>
                  <a:lnTo>
                    <a:pt x="134" y="97"/>
                  </a:lnTo>
                  <a:lnTo>
                    <a:pt x="120" y="93"/>
                  </a:lnTo>
                  <a:lnTo>
                    <a:pt x="104" y="86"/>
                  </a:lnTo>
                  <a:lnTo>
                    <a:pt x="90" y="81"/>
                  </a:lnTo>
                  <a:lnTo>
                    <a:pt x="75" y="75"/>
                  </a:lnTo>
                  <a:lnTo>
                    <a:pt x="62" y="70"/>
                  </a:lnTo>
                  <a:lnTo>
                    <a:pt x="47" y="63"/>
                  </a:lnTo>
                  <a:lnTo>
                    <a:pt x="32" y="57"/>
                  </a:lnTo>
                  <a:lnTo>
                    <a:pt x="19" y="52"/>
                  </a:lnTo>
                  <a:lnTo>
                    <a:pt x="6" y="46"/>
                  </a:lnTo>
                  <a:lnTo>
                    <a:pt x="0" y="34"/>
                  </a:lnTo>
                  <a:lnTo>
                    <a:pt x="3" y="22"/>
                  </a:lnTo>
                  <a:lnTo>
                    <a:pt x="10" y="11"/>
                  </a:lnTo>
                  <a:lnTo>
                    <a:pt x="15" y="0"/>
                  </a:lnTo>
                  <a:lnTo>
                    <a:pt x="23" y="6"/>
                  </a:lnTo>
                  <a:lnTo>
                    <a:pt x="34" y="11"/>
                  </a:lnTo>
                  <a:lnTo>
                    <a:pt x="44" y="13"/>
                  </a:lnTo>
                  <a:lnTo>
                    <a:pt x="57" y="14"/>
                  </a:lnTo>
                  <a:lnTo>
                    <a:pt x="69" y="14"/>
                  </a:lnTo>
                  <a:lnTo>
                    <a:pt x="81" y="16"/>
                  </a:lnTo>
                  <a:lnTo>
                    <a:pt x="91" y="18"/>
                  </a:lnTo>
                  <a:lnTo>
                    <a:pt x="101" y="24"/>
                  </a:lnTo>
                  <a:close/>
                </a:path>
              </a:pathLst>
            </a:custGeom>
            <a:solidFill>
              <a:srgbClr val="FFB24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55" name="Freeform 39"/>
            <p:cNvSpPr>
              <a:spLocks/>
            </p:cNvSpPr>
            <p:nvPr/>
          </p:nvSpPr>
          <p:spPr bwMode="auto">
            <a:xfrm>
              <a:off x="742" y="2288"/>
              <a:ext cx="10" cy="21"/>
            </a:xfrm>
            <a:custGeom>
              <a:avLst/>
              <a:gdLst/>
              <a:ahLst/>
              <a:cxnLst>
                <a:cxn ang="0">
                  <a:pos x="32" y="0"/>
                </a:cxn>
                <a:cxn ang="0">
                  <a:pos x="28" y="9"/>
                </a:cxn>
                <a:cxn ang="0">
                  <a:pos x="23" y="17"/>
                </a:cxn>
                <a:cxn ang="0">
                  <a:pos x="19" y="25"/>
                </a:cxn>
                <a:cxn ang="0">
                  <a:pos x="16" y="34"/>
                </a:cxn>
                <a:cxn ang="0">
                  <a:pos x="7" y="47"/>
                </a:cxn>
                <a:cxn ang="0">
                  <a:pos x="0" y="61"/>
                </a:cxn>
                <a:cxn ang="0">
                  <a:pos x="0" y="53"/>
                </a:cxn>
                <a:cxn ang="0">
                  <a:pos x="1" y="45"/>
                </a:cxn>
                <a:cxn ang="0">
                  <a:pos x="3" y="34"/>
                </a:cxn>
                <a:cxn ang="0">
                  <a:pos x="4" y="24"/>
                </a:cxn>
                <a:cxn ang="0">
                  <a:pos x="4" y="14"/>
                </a:cxn>
                <a:cxn ang="0">
                  <a:pos x="10" y="7"/>
                </a:cxn>
                <a:cxn ang="0">
                  <a:pos x="19" y="2"/>
                </a:cxn>
                <a:cxn ang="0">
                  <a:pos x="32" y="0"/>
                </a:cxn>
              </a:cxnLst>
              <a:rect l="0" t="0" r="r" b="b"/>
              <a:pathLst>
                <a:path w="32" h="61">
                  <a:moveTo>
                    <a:pt x="32" y="0"/>
                  </a:moveTo>
                  <a:lnTo>
                    <a:pt x="28" y="9"/>
                  </a:lnTo>
                  <a:lnTo>
                    <a:pt x="23" y="17"/>
                  </a:lnTo>
                  <a:lnTo>
                    <a:pt x="19" y="25"/>
                  </a:lnTo>
                  <a:lnTo>
                    <a:pt x="16" y="34"/>
                  </a:lnTo>
                  <a:lnTo>
                    <a:pt x="7" y="47"/>
                  </a:lnTo>
                  <a:lnTo>
                    <a:pt x="0" y="61"/>
                  </a:lnTo>
                  <a:lnTo>
                    <a:pt x="0" y="53"/>
                  </a:lnTo>
                  <a:lnTo>
                    <a:pt x="1" y="45"/>
                  </a:lnTo>
                  <a:lnTo>
                    <a:pt x="3" y="34"/>
                  </a:lnTo>
                  <a:lnTo>
                    <a:pt x="4" y="24"/>
                  </a:lnTo>
                  <a:lnTo>
                    <a:pt x="4" y="14"/>
                  </a:lnTo>
                  <a:lnTo>
                    <a:pt x="10" y="7"/>
                  </a:lnTo>
                  <a:lnTo>
                    <a:pt x="19" y="2"/>
                  </a:lnTo>
                  <a:lnTo>
                    <a:pt x="32" y="0"/>
                  </a:lnTo>
                  <a:close/>
                </a:path>
              </a:pathLst>
            </a:custGeom>
            <a:solidFill>
              <a:srgbClr val="FFB24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56" name="Freeform 40"/>
            <p:cNvSpPr>
              <a:spLocks/>
            </p:cNvSpPr>
            <p:nvPr/>
          </p:nvSpPr>
          <p:spPr bwMode="auto">
            <a:xfrm>
              <a:off x="734" y="2326"/>
              <a:ext cx="116" cy="48"/>
            </a:xfrm>
            <a:custGeom>
              <a:avLst/>
              <a:gdLst/>
              <a:ahLst/>
              <a:cxnLst>
                <a:cxn ang="0">
                  <a:pos x="350" y="119"/>
                </a:cxn>
                <a:cxn ang="0">
                  <a:pos x="340" y="127"/>
                </a:cxn>
                <a:cxn ang="0">
                  <a:pos x="331" y="134"/>
                </a:cxn>
                <a:cxn ang="0">
                  <a:pos x="321" y="138"/>
                </a:cxn>
                <a:cxn ang="0">
                  <a:pos x="310" y="142"/>
                </a:cxn>
                <a:cxn ang="0">
                  <a:pos x="297" y="142"/>
                </a:cxn>
                <a:cxn ang="0">
                  <a:pos x="284" y="142"/>
                </a:cxn>
                <a:cxn ang="0">
                  <a:pos x="271" y="140"/>
                </a:cxn>
                <a:cxn ang="0">
                  <a:pos x="259" y="138"/>
                </a:cxn>
                <a:cxn ang="0">
                  <a:pos x="244" y="133"/>
                </a:cxn>
                <a:cxn ang="0">
                  <a:pos x="229" y="127"/>
                </a:cxn>
                <a:cxn ang="0">
                  <a:pos x="216" y="122"/>
                </a:cxn>
                <a:cxn ang="0">
                  <a:pos x="203" y="118"/>
                </a:cxn>
                <a:cxn ang="0">
                  <a:pos x="188" y="111"/>
                </a:cxn>
                <a:cxn ang="0">
                  <a:pos x="175" y="105"/>
                </a:cxn>
                <a:cxn ang="0">
                  <a:pos x="162" y="101"/>
                </a:cxn>
                <a:cxn ang="0">
                  <a:pos x="152" y="97"/>
                </a:cxn>
                <a:cxn ang="0">
                  <a:pos x="0" y="37"/>
                </a:cxn>
                <a:cxn ang="0">
                  <a:pos x="40" y="0"/>
                </a:cxn>
                <a:cxn ang="0">
                  <a:pos x="49" y="1"/>
                </a:cxn>
                <a:cxn ang="0">
                  <a:pos x="57" y="4"/>
                </a:cxn>
                <a:cxn ang="0">
                  <a:pos x="68" y="7"/>
                </a:cxn>
                <a:cxn ang="0">
                  <a:pos x="78" y="11"/>
                </a:cxn>
                <a:cxn ang="0">
                  <a:pos x="87" y="14"/>
                </a:cxn>
                <a:cxn ang="0">
                  <a:pos x="96" y="16"/>
                </a:cxn>
                <a:cxn ang="0">
                  <a:pos x="106" y="19"/>
                </a:cxn>
                <a:cxn ang="0">
                  <a:pos x="116" y="23"/>
                </a:cxn>
                <a:cxn ang="0">
                  <a:pos x="125" y="26"/>
                </a:cxn>
                <a:cxn ang="0">
                  <a:pos x="135" y="30"/>
                </a:cxn>
                <a:cxn ang="0">
                  <a:pos x="144" y="33"/>
                </a:cxn>
                <a:cxn ang="0">
                  <a:pos x="154" y="37"/>
                </a:cxn>
                <a:cxn ang="0">
                  <a:pos x="163" y="40"/>
                </a:cxn>
                <a:cxn ang="0">
                  <a:pos x="174" y="44"/>
                </a:cxn>
                <a:cxn ang="0">
                  <a:pos x="184" y="48"/>
                </a:cxn>
                <a:cxn ang="0">
                  <a:pos x="194" y="52"/>
                </a:cxn>
                <a:cxn ang="0">
                  <a:pos x="203" y="55"/>
                </a:cxn>
                <a:cxn ang="0">
                  <a:pos x="212" y="59"/>
                </a:cxn>
                <a:cxn ang="0">
                  <a:pos x="222" y="64"/>
                </a:cxn>
                <a:cxn ang="0">
                  <a:pos x="232" y="68"/>
                </a:cxn>
                <a:cxn ang="0">
                  <a:pos x="241" y="72"/>
                </a:cxn>
                <a:cxn ang="0">
                  <a:pos x="252" y="76"/>
                </a:cxn>
                <a:cxn ang="0">
                  <a:pos x="262" y="80"/>
                </a:cxn>
                <a:cxn ang="0">
                  <a:pos x="272" y="84"/>
                </a:cxn>
                <a:cxn ang="0">
                  <a:pos x="281" y="88"/>
                </a:cxn>
                <a:cxn ang="0">
                  <a:pos x="290" y="93"/>
                </a:cxn>
                <a:cxn ang="0">
                  <a:pos x="300" y="97"/>
                </a:cxn>
                <a:cxn ang="0">
                  <a:pos x="310" y="101"/>
                </a:cxn>
                <a:cxn ang="0">
                  <a:pos x="319" y="105"/>
                </a:cxn>
                <a:cxn ang="0">
                  <a:pos x="329" y="109"/>
                </a:cxn>
                <a:cxn ang="0">
                  <a:pos x="340" y="113"/>
                </a:cxn>
                <a:cxn ang="0">
                  <a:pos x="350" y="119"/>
                </a:cxn>
              </a:cxnLst>
              <a:rect l="0" t="0" r="r" b="b"/>
              <a:pathLst>
                <a:path w="350" h="142">
                  <a:moveTo>
                    <a:pt x="350" y="119"/>
                  </a:moveTo>
                  <a:lnTo>
                    <a:pt x="340" y="127"/>
                  </a:lnTo>
                  <a:lnTo>
                    <a:pt x="331" y="134"/>
                  </a:lnTo>
                  <a:lnTo>
                    <a:pt x="321" y="138"/>
                  </a:lnTo>
                  <a:lnTo>
                    <a:pt x="310" y="142"/>
                  </a:lnTo>
                  <a:lnTo>
                    <a:pt x="297" y="142"/>
                  </a:lnTo>
                  <a:lnTo>
                    <a:pt x="284" y="142"/>
                  </a:lnTo>
                  <a:lnTo>
                    <a:pt x="271" y="140"/>
                  </a:lnTo>
                  <a:lnTo>
                    <a:pt x="259" y="138"/>
                  </a:lnTo>
                  <a:lnTo>
                    <a:pt x="244" y="133"/>
                  </a:lnTo>
                  <a:lnTo>
                    <a:pt x="229" y="127"/>
                  </a:lnTo>
                  <a:lnTo>
                    <a:pt x="216" y="122"/>
                  </a:lnTo>
                  <a:lnTo>
                    <a:pt x="203" y="118"/>
                  </a:lnTo>
                  <a:lnTo>
                    <a:pt x="188" y="111"/>
                  </a:lnTo>
                  <a:lnTo>
                    <a:pt x="175" y="105"/>
                  </a:lnTo>
                  <a:lnTo>
                    <a:pt x="162" y="101"/>
                  </a:lnTo>
                  <a:lnTo>
                    <a:pt x="152" y="97"/>
                  </a:lnTo>
                  <a:lnTo>
                    <a:pt x="0" y="37"/>
                  </a:lnTo>
                  <a:lnTo>
                    <a:pt x="40" y="0"/>
                  </a:lnTo>
                  <a:lnTo>
                    <a:pt x="49" y="1"/>
                  </a:lnTo>
                  <a:lnTo>
                    <a:pt x="57" y="4"/>
                  </a:lnTo>
                  <a:lnTo>
                    <a:pt x="68" y="7"/>
                  </a:lnTo>
                  <a:lnTo>
                    <a:pt x="78" y="11"/>
                  </a:lnTo>
                  <a:lnTo>
                    <a:pt x="87" y="14"/>
                  </a:lnTo>
                  <a:lnTo>
                    <a:pt x="96" y="16"/>
                  </a:lnTo>
                  <a:lnTo>
                    <a:pt x="106" y="19"/>
                  </a:lnTo>
                  <a:lnTo>
                    <a:pt x="116" y="23"/>
                  </a:lnTo>
                  <a:lnTo>
                    <a:pt x="125" y="26"/>
                  </a:lnTo>
                  <a:lnTo>
                    <a:pt x="135" y="30"/>
                  </a:lnTo>
                  <a:lnTo>
                    <a:pt x="144" y="33"/>
                  </a:lnTo>
                  <a:lnTo>
                    <a:pt x="154" y="37"/>
                  </a:lnTo>
                  <a:lnTo>
                    <a:pt x="163" y="40"/>
                  </a:lnTo>
                  <a:lnTo>
                    <a:pt x="174" y="44"/>
                  </a:lnTo>
                  <a:lnTo>
                    <a:pt x="184" y="48"/>
                  </a:lnTo>
                  <a:lnTo>
                    <a:pt x="194" y="52"/>
                  </a:lnTo>
                  <a:lnTo>
                    <a:pt x="203" y="55"/>
                  </a:lnTo>
                  <a:lnTo>
                    <a:pt x="212" y="59"/>
                  </a:lnTo>
                  <a:lnTo>
                    <a:pt x="222" y="64"/>
                  </a:lnTo>
                  <a:lnTo>
                    <a:pt x="232" y="68"/>
                  </a:lnTo>
                  <a:lnTo>
                    <a:pt x="241" y="72"/>
                  </a:lnTo>
                  <a:lnTo>
                    <a:pt x="252" y="76"/>
                  </a:lnTo>
                  <a:lnTo>
                    <a:pt x="262" y="80"/>
                  </a:lnTo>
                  <a:lnTo>
                    <a:pt x="272" y="84"/>
                  </a:lnTo>
                  <a:lnTo>
                    <a:pt x="281" y="88"/>
                  </a:lnTo>
                  <a:lnTo>
                    <a:pt x="290" y="93"/>
                  </a:lnTo>
                  <a:lnTo>
                    <a:pt x="300" y="97"/>
                  </a:lnTo>
                  <a:lnTo>
                    <a:pt x="310" y="101"/>
                  </a:lnTo>
                  <a:lnTo>
                    <a:pt x="319" y="105"/>
                  </a:lnTo>
                  <a:lnTo>
                    <a:pt x="329" y="109"/>
                  </a:lnTo>
                  <a:lnTo>
                    <a:pt x="340" y="113"/>
                  </a:lnTo>
                  <a:lnTo>
                    <a:pt x="350" y="119"/>
                  </a:lnTo>
                  <a:close/>
                </a:path>
              </a:pathLst>
            </a:custGeom>
            <a:solidFill>
              <a:srgbClr val="FFB24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57" name="Freeform 41"/>
            <p:cNvSpPr>
              <a:spLocks/>
            </p:cNvSpPr>
            <p:nvPr/>
          </p:nvSpPr>
          <p:spPr bwMode="auto">
            <a:xfrm>
              <a:off x="1785" y="2359"/>
              <a:ext cx="64" cy="57"/>
            </a:xfrm>
            <a:custGeom>
              <a:avLst/>
              <a:gdLst/>
              <a:ahLst/>
              <a:cxnLst>
                <a:cxn ang="0">
                  <a:pos x="40" y="171"/>
                </a:cxn>
                <a:cxn ang="0">
                  <a:pos x="0" y="156"/>
                </a:cxn>
                <a:cxn ang="0">
                  <a:pos x="6" y="144"/>
                </a:cxn>
                <a:cxn ang="0">
                  <a:pos x="17" y="131"/>
                </a:cxn>
                <a:cxn ang="0">
                  <a:pos x="25" y="119"/>
                </a:cxn>
                <a:cxn ang="0">
                  <a:pos x="37" y="109"/>
                </a:cxn>
                <a:cxn ang="0">
                  <a:pos x="47" y="97"/>
                </a:cxn>
                <a:cxn ang="0">
                  <a:pos x="61" y="87"/>
                </a:cxn>
                <a:cxn ang="0">
                  <a:pos x="74" y="77"/>
                </a:cxn>
                <a:cxn ang="0">
                  <a:pos x="87" y="69"/>
                </a:cxn>
                <a:cxn ang="0">
                  <a:pos x="99" y="59"/>
                </a:cxn>
                <a:cxn ang="0">
                  <a:pos x="112" y="50"/>
                </a:cxn>
                <a:cxn ang="0">
                  <a:pos x="125" y="41"/>
                </a:cxn>
                <a:cxn ang="0">
                  <a:pos x="139" y="33"/>
                </a:cxn>
                <a:cxn ang="0">
                  <a:pos x="152" y="25"/>
                </a:cxn>
                <a:cxn ang="0">
                  <a:pos x="165" y="16"/>
                </a:cxn>
                <a:cxn ang="0">
                  <a:pos x="178" y="8"/>
                </a:cxn>
                <a:cxn ang="0">
                  <a:pos x="192" y="0"/>
                </a:cxn>
                <a:cxn ang="0">
                  <a:pos x="184" y="8"/>
                </a:cxn>
                <a:cxn ang="0">
                  <a:pos x="177" y="19"/>
                </a:cxn>
                <a:cxn ang="0">
                  <a:pos x="168" y="29"/>
                </a:cxn>
                <a:cxn ang="0">
                  <a:pos x="161" y="40"/>
                </a:cxn>
                <a:cxn ang="0">
                  <a:pos x="150" y="50"/>
                </a:cxn>
                <a:cxn ang="0">
                  <a:pos x="142" y="61"/>
                </a:cxn>
                <a:cxn ang="0">
                  <a:pos x="131" y="70"/>
                </a:cxn>
                <a:cxn ang="0">
                  <a:pos x="122" y="83"/>
                </a:cxn>
                <a:cxn ang="0">
                  <a:pos x="111" y="93"/>
                </a:cxn>
                <a:cxn ang="0">
                  <a:pos x="100" y="104"/>
                </a:cxn>
                <a:cxn ang="0">
                  <a:pos x="89" y="115"/>
                </a:cxn>
                <a:cxn ang="0">
                  <a:pos x="78" y="126"/>
                </a:cxn>
                <a:cxn ang="0">
                  <a:pos x="68" y="137"/>
                </a:cxn>
                <a:cxn ang="0">
                  <a:pos x="58" y="148"/>
                </a:cxn>
                <a:cxn ang="0">
                  <a:pos x="49" y="159"/>
                </a:cxn>
                <a:cxn ang="0">
                  <a:pos x="40" y="171"/>
                </a:cxn>
              </a:cxnLst>
              <a:rect l="0" t="0" r="r" b="b"/>
              <a:pathLst>
                <a:path w="192" h="171">
                  <a:moveTo>
                    <a:pt x="40" y="171"/>
                  </a:moveTo>
                  <a:lnTo>
                    <a:pt x="0" y="156"/>
                  </a:lnTo>
                  <a:lnTo>
                    <a:pt x="6" y="144"/>
                  </a:lnTo>
                  <a:lnTo>
                    <a:pt x="17" y="131"/>
                  </a:lnTo>
                  <a:lnTo>
                    <a:pt x="25" y="119"/>
                  </a:lnTo>
                  <a:lnTo>
                    <a:pt x="37" y="109"/>
                  </a:lnTo>
                  <a:lnTo>
                    <a:pt x="47" y="97"/>
                  </a:lnTo>
                  <a:lnTo>
                    <a:pt x="61" y="87"/>
                  </a:lnTo>
                  <a:lnTo>
                    <a:pt x="74" y="77"/>
                  </a:lnTo>
                  <a:lnTo>
                    <a:pt x="87" y="69"/>
                  </a:lnTo>
                  <a:lnTo>
                    <a:pt x="99" y="59"/>
                  </a:lnTo>
                  <a:lnTo>
                    <a:pt x="112" y="50"/>
                  </a:lnTo>
                  <a:lnTo>
                    <a:pt x="125" y="41"/>
                  </a:lnTo>
                  <a:lnTo>
                    <a:pt x="139" y="33"/>
                  </a:lnTo>
                  <a:lnTo>
                    <a:pt x="152" y="25"/>
                  </a:lnTo>
                  <a:lnTo>
                    <a:pt x="165" y="16"/>
                  </a:lnTo>
                  <a:lnTo>
                    <a:pt x="178" y="8"/>
                  </a:lnTo>
                  <a:lnTo>
                    <a:pt x="192" y="0"/>
                  </a:lnTo>
                  <a:lnTo>
                    <a:pt x="184" y="8"/>
                  </a:lnTo>
                  <a:lnTo>
                    <a:pt x="177" y="19"/>
                  </a:lnTo>
                  <a:lnTo>
                    <a:pt x="168" y="29"/>
                  </a:lnTo>
                  <a:lnTo>
                    <a:pt x="161" y="40"/>
                  </a:lnTo>
                  <a:lnTo>
                    <a:pt x="150" y="50"/>
                  </a:lnTo>
                  <a:lnTo>
                    <a:pt x="142" y="61"/>
                  </a:lnTo>
                  <a:lnTo>
                    <a:pt x="131" y="70"/>
                  </a:lnTo>
                  <a:lnTo>
                    <a:pt x="122" y="83"/>
                  </a:lnTo>
                  <a:lnTo>
                    <a:pt x="111" y="93"/>
                  </a:lnTo>
                  <a:lnTo>
                    <a:pt x="100" y="104"/>
                  </a:lnTo>
                  <a:lnTo>
                    <a:pt x="89" y="115"/>
                  </a:lnTo>
                  <a:lnTo>
                    <a:pt x="78" y="126"/>
                  </a:lnTo>
                  <a:lnTo>
                    <a:pt x="68" y="137"/>
                  </a:lnTo>
                  <a:lnTo>
                    <a:pt x="58" y="148"/>
                  </a:lnTo>
                  <a:lnTo>
                    <a:pt x="49" y="159"/>
                  </a:lnTo>
                  <a:lnTo>
                    <a:pt x="40" y="171"/>
                  </a:lnTo>
                  <a:close/>
                </a:path>
              </a:pathLst>
            </a:custGeom>
            <a:solidFill>
              <a:srgbClr val="FFB24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58" name="Freeform 42"/>
            <p:cNvSpPr>
              <a:spLocks/>
            </p:cNvSpPr>
            <p:nvPr/>
          </p:nvSpPr>
          <p:spPr bwMode="auto">
            <a:xfrm>
              <a:off x="1979" y="2426"/>
              <a:ext cx="60" cy="185"/>
            </a:xfrm>
            <a:custGeom>
              <a:avLst/>
              <a:gdLst/>
              <a:ahLst/>
              <a:cxnLst>
                <a:cxn ang="0">
                  <a:pos x="72" y="165"/>
                </a:cxn>
                <a:cxn ang="0">
                  <a:pos x="76" y="181"/>
                </a:cxn>
                <a:cxn ang="0">
                  <a:pos x="91" y="202"/>
                </a:cxn>
                <a:cxn ang="0">
                  <a:pos x="119" y="225"/>
                </a:cxn>
                <a:cxn ang="0">
                  <a:pos x="140" y="245"/>
                </a:cxn>
                <a:cxn ang="0">
                  <a:pos x="153" y="260"/>
                </a:cxn>
                <a:cxn ang="0">
                  <a:pos x="166" y="281"/>
                </a:cxn>
                <a:cxn ang="0">
                  <a:pos x="175" y="306"/>
                </a:cxn>
                <a:cxn ang="0">
                  <a:pos x="181" y="333"/>
                </a:cxn>
                <a:cxn ang="0">
                  <a:pos x="179" y="361"/>
                </a:cxn>
                <a:cxn ang="0">
                  <a:pos x="175" y="389"/>
                </a:cxn>
                <a:cxn ang="0">
                  <a:pos x="166" y="415"/>
                </a:cxn>
                <a:cxn ang="0">
                  <a:pos x="154" y="441"/>
                </a:cxn>
                <a:cxn ang="0">
                  <a:pos x="141" y="466"/>
                </a:cxn>
                <a:cxn ang="0">
                  <a:pos x="128" y="483"/>
                </a:cxn>
                <a:cxn ang="0">
                  <a:pos x="113" y="493"/>
                </a:cxn>
                <a:cxn ang="0">
                  <a:pos x="97" y="502"/>
                </a:cxn>
                <a:cxn ang="0">
                  <a:pos x="79" y="512"/>
                </a:cxn>
                <a:cxn ang="0">
                  <a:pos x="62" y="522"/>
                </a:cxn>
                <a:cxn ang="0">
                  <a:pos x="44" y="530"/>
                </a:cxn>
                <a:cxn ang="0">
                  <a:pos x="27" y="540"/>
                </a:cxn>
                <a:cxn ang="0">
                  <a:pos x="9" y="548"/>
                </a:cxn>
                <a:cxn ang="0">
                  <a:pos x="7" y="538"/>
                </a:cxn>
                <a:cxn ang="0">
                  <a:pos x="28" y="518"/>
                </a:cxn>
                <a:cxn ang="0">
                  <a:pos x="46" y="504"/>
                </a:cxn>
                <a:cxn ang="0">
                  <a:pos x="63" y="490"/>
                </a:cxn>
                <a:cxn ang="0">
                  <a:pos x="79" y="475"/>
                </a:cxn>
                <a:cxn ang="0">
                  <a:pos x="94" y="459"/>
                </a:cxn>
                <a:cxn ang="0">
                  <a:pos x="106" y="441"/>
                </a:cxn>
                <a:cxn ang="0">
                  <a:pos x="115" y="418"/>
                </a:cxn>
                <a:cxn ang="0">
                  <a:pos x="118" y="390"/>
                </a:cxn>
                <a:cxn ang="0">
                  <a:pos x="116" y="363"/>
                </a:cxn>
                <a:cxn ang="0">
                  <a:pos x="112" y="335"/>
                </a:cxn>
                <a:cxn ang="0">
                  <a:pos x="104" y="309"/>
                </a:cxn>
                <a:cxn ang="0">
                  <a:pos x="93" y="282"/>
                </a:cxn>
                <a:cxn ang="0">
                  <a:pos x="79" y="257"/>
                </a:cxn>
                <a:cxn ang="0">
                  <a:pos x="63" y="234"/>
                </a:cxn>
                <a:cxn ang="0">
                  <a:pos x="16" y="187"/>
                </a:cxn>
                <a:cxn ang="0">
                  <a:pos x="34" y="163"/>
                </a:cxn>
                <a:cxn ang="0">
                  <a:pos x="51" y="142"/>
                </a:cxn>
                <a:cxn ang="0">
                  <a:pos x="68" y="120"/>
                </a:cxn>
                <a:cxn ang="0">
                  <a:pos x="85" y="98"/>
                </a:cxn>
                <a:cxn ang="0">
                  <a:pos x="100" y="75"/>
                </a:cxn>
                <a:cxn ang="0">
                  <a:pos x="113" y="51"/>
                </a:cxn>
                <a:cxn ang="0">
                  <a:pos x="122" y="26"/>
                </a:cxn>
                <a:cxn ang="0">
                  <a:pos x="128" y="0"/>
                </a:cxn>
                <a:cxn ang="0">
                  <a:pos x="131" y="21"/>
                </a:cxn>
                <a:cxn ang="0">
                  <a:pos x="132" y="43"/>
                </a:cxn>
                <a:cxn ang="0">
                  <a:pos x="131" y="64"/>
                </a:cxn>
                <a:cxn ang="0">
                  <a:pos x="126" y="86"/>
                </a:cxn>
                <a:cxn ang="0">
                  <a:pos x="118" y="105"/>
                </a:cxn>
                <a:cxn ang="0">
                  <a:pos x="106" y="123"/>
                </a:cxn>
                <a:cxn ang="0">
                  <a:pos x="90" y="140"/>
                </a:cxn>
                <a:cxn ang="0">
                  <a:pos x="72" y="156"/>
                </a:cxn>
              </a:cxnLst>
              <a:rect l="0" t="0" r="r" b="b"/>
              <a:pathLst>
                <a:path w="181" h="554">
                  <a:moveTo>
                    <a:pt x="72" y="156"/>
                  </a:moveTo>
                  <a:lnTo>
                    <a:pt x="72" y="165"/>
                  </a:lnTo>
                  <a:lnTo>
                    <a:pt x="74" y="173"/>
                  </a:lnTo>
                  <a:lnTo>
                    <a:pt x="76" y="181"/>
                  </a:lnTo>
                  <a:lnTo>
                    <a:pt x="81" y="190"/>
                  </a:lnTo>
                  <a:lnTo>
                    <a:pt x="91" y="202"/>
                  </a:lnTo>
                  <a:lnTo>
                    <a:pt x="106" y="214"/>
                  </a:lnTo>
                  <a:lnTo>
                    <a:pt x="119" y="225"/>
                  </a:lnTo>
                  <a:lnTo>
                    <a:pt x="134" y="239"/>
                  </a:lnTo>
                  <a:lnTo>
                    <a:pt x="140" y="245"/>
                  </a:lnTo>
                  <a:lnTo>
                    <a:pt x="147" y="252"/>
                  </a:lnTo>
                  <a:lnTo>
                    <a:pt x="153" y="260"/>
                  </a:lnTo>
                  <a:lnTo>
                    <a:pt x="159" y="268"/>
                  </a:lnTo>
                  <a:lnTo>
                    <a:pt x="166" y="281"/>
                  </a:lnTo>
                  <a:lnTo>
                    <a:pt x="172" y="293"/>
                  </a:lnTo>
                  <a:lnTo>
                    <a:pt x="175" y="306"/>
                  </a:lnTo>
                  <a:lnTo>
                    <a:pt x="179" y="320"/>
                  </a:lnTo>
                  <a:lnTo>
                    <a:pt x="181" y="333"/>
                  </a:lnTo>
                  <a:lnTo>
                    <a:pt x="181" y="347"/>
                  </a:lnTo>
                  <a:lnTo>
                    <a:pt x="179" y="361"/>
                  </a:lnTo>
                  <a:lnTo>
                    <a:pt x="179" y="376"/>
                  </a:lnTo>
                  <a:lnTo>
                    <a:pt x="175" y="389"/>
                  </a:lnTo>
                  <a:lnTo>
                    <a:pt x="171" y="403"/>
                  </a:lnTo>
                  <a:lnTo>
                    <a:pt x="166" y="415"/>
                  </a:lnTo>
                  <a:lnTo>
                    <a:pt x="162" y="429"/>
                  </a:lnTo>
                  <a:lnTo>
                    <a:pt x="154" y="441"/>
                  </a:lnTo>
                  <a:lnTo>
                    <a:pt x="149" y="454"/>
                  </a:lnTo>
                  <a:lnTo>
                    <a:pt x="141" y="466"/>
                  </a:lnTo>
                  <a:lnTo>
                    <a:pt x="135" y="479"/>
                  </a:lnTo>
                  <a:lnTo>
                    <a:pt x="128" y="483"/>
                  </a:lnTo>
                  <a:lnTo>
                    <a:pt x="121" y="488"/>
                  </a:lnTo>
                  <a:lnTo>
                    <a:pt x="113" y="493"/>
                  </a:lnTo>
                  <a:lnTo>
                    <a:pt x="106" y="498"/>
                  </a:lnTo>
                  <a:lnTo>
                    <a:pt x="97" y="502"/>
                  </a:lnTo>
                  <a:lnTo>
                    <a:pt x="88" y="508"/>
                  </a:lnTo>
                  <a:lnTo>
                    <a:pt x="79" y="512"/>
                  </a:lnTo>
                  <a:lnTo>
                    <a:pt x="72" y="518"/>
                  </a:lnTo>
                  <a:lnTo>
                    <a:pt x="62" y="522"/>
                  </a:lnTo>
                  <a:lnTo>
                    <a:pt x="53" y="526"/>
                  </a:lnTo>
                  <a:lnTo>
                    <a:pt x="44" y="530"/>
                  </a:lnTo>
                  <a:lnTo>
                    <a:pt x="35" y="536"/>
                  </a:lnTo>
                  <a:lnTo>
                    <a:pt x="27" y="540"/>
                  </a:lnTo>
                  <a:lnTo>
                    <a:pt x="18" y="544"/>
                  </a:lnTo>
                  <a:lnTo>
                    <a:pt x="9" y="548"/>
                  </a:lnTo>
                  <a:lnTo>
                    <a:pt x="0" y="554"/>
                  </a:lnTo>
                  <a:lnTo>
                    <a:pt x="7" y="538"/>
                  </a:lnTo>
                  <a:lnTo>
                    <a:pt x="21" y="526"/>
                  </a:lnTo>
                  <a:lnTo>
                    <a:pt x="28" y="518"/>
                  </a:lnTo>
                  <a:lnTo>
                    <a:pt x="37" y="512"/>
                  </a:lnTo>
                  <a:lnTo>
                    <a:pt x="46" y="504"/>
                  </a:lnTo>
                  <a:lnTo>
                    <a:pt x="56" y="498"/>
                  </a:lnTo>
                  <a:lnTo>
                    <a:pt x="63" y="490"/>
                  </a:lnTo>
                  <a:lnTo>
                    <a:pt x="72" y="483"/>
                  </a:lnTo>
                  <a:lnTo>
                    <a:pt x="79" y="475"/>
                  </a:lnTo>
                  <a:lnTo>
                    <a:pt x="88" y="468"/>
                  </a:lnTo>
                  <a:lnTo>
                    <a:pt x="94" y="459"/>
                  </a:lnTo>
                  <a:lnTo>
                    <a:pt x="101" y="451"/>
                  </a:lnTo>
                  <a:lnTo>
                    <a:pt x="106" y="441"/>
                  </a:lnTo>
                  <a:lnTo>
                    <a:pt x="112" y="433"/>
                  </a:lnTo>
                  <a:lnTo>
                    <a:pt x="115" y="418"/>
                  </a:lnTo>
                  <a:lnTo>
                    <a:pt x="118" y="404"/>
                  </a:lnTo>
                  <a:lnTo>
                    <a:pt x="118" y="390"/>
                  </a:lnTo>
                  <a:lnTo>
                    <a:pt x="119" y="376"/>
                  </a:lnTo>
                  <a:lnTo>
                    <a:pt x="116" y="363"/>
                  </a:lnTo>
                  <a:lnTo>
                    <a:pt x="115" y="349"/>
                  </a:lnTo>
                  <a:lnTo>
                    <a:pt x="112" y="335"/>
                  </a:lnTo>
                  <a:lnTo>
                    <a:pt x="110" y="322"/>
                  </a:lnTo>
                  <a:lnTo>
                    <a:pt x="104" y="309"/>
                  </a:lnTo>
                  <a:lnTo>
                    <a:pt x="99" y="295"/>
                  </a:lnTo>
                  <a:lnTo>
                    <a:pt x="93" y="282"/>
                  </a:lnTo>
                  <a:lnTo>
                    <a:pt x="87" y="270"/>
                  </a:lnTo>
                  <a:lnTo>
                    <a:pt x="79" y="257"/>
                  </a:lnTo>
                  <a:lnTo>
                    <a:pt x="72" y="245"/>
                  </a:lnTo>
                  <a:lnTo>
                    <a:pt x="63" y="234"/>
                  </a:lnTo>
                  <a:lnTo>
                    <a:pt x="56" y="224"/>
                  </a:lnTo>
                  <a:lnTo>
                    <a:pt x="16" y="187"/>
                  </a:lnTo>
                  <a:lnTo>
                    <a:pt x="25" y="174"/>
                  </a:lnTo>
                  <a:lnTo>
                    <a:pt x="34" y="163"/>
                  </a:lnTo>
                  <a:lnTo>
                    <a:pt x="43" y="152"/>
                  </a:lnTo>
                  <a:lnTo>
                    <a:pt x="51" y="142"/>
                  </a:lnTo>
                  <a:lnTo>
                    <a:pt x="59" y="130"/>
                  </a:lnTo>
                  <a:lnTo>
                    <a:pt x="68" y="120"/>
                  </a:lnTo>
                  <a:lnTo>
                    <a:pt x="76" y="108"/>
                  </a:lnTo>
                  <a:lnTo>
                    <a:pt x="85" y="98"/>
                  </a:lnTo>
                  <a:lnTo>
                    <a:pt x="93" y="86"/>
                  </a:lnTo>
                  <a:lnTo>
                    <a:pt x="100" y="75"/>
                  </a:lnTo>
                  <a:lnTo>
                    <a:pt x="106" y="62"/>
                  </a:lnTo>
                  <a:lnTo>
                    <a:pt x="113" y="51"/>
                  </a:lnTo>
                  <a:lnTo>
                    <a:pt x="118" y="39"/>
                  </a:lnTo>
                  <a:lnTo>
                    <a:pt x="122" y="26"/>
                  </a:lnTo>
                  <a:lnTo>
                    <a:pt x="125" y="12"/>
                  </a:lnTo>
                  <a:lnTo>
                    <a:pt x="128" y="0"/>
                  </a:lnTo>
                  <a:lnTo>
                    <a:pt x="129" y="10"/>
                  </a:lnTo>
                  <a:lnTo>
                    <a:pt x="131" y="21"/>
                  </a:lnTo>
                  <a:lnTo>
                    <a:pt x="131" y="32"/>
                  </a:lnTo>
                  <a:lnTo>
                    <a:pt x="132" y="43"/>
                  </a:lnTo>
                  <a:lnTo>
                    <a:pt x="131" y="52"/>
                  </a:lnTo>
                  <a:lnTo>
                    <a:pt x="131" y="64"/>
                  </a:lnTo>
                  <a:lnTo>
                    <a:pt x="128" y="75"/>
                  </a:lnTo>
                  <a:lnTo>
                    <a:pt x="126" y="86"/>
                  </a:lnTo>
                  <a:lnTo>
                    <a:pt x="122" y="95"/>
                  </a:lnTo>
                  <a:lnTo>
                    <a:pt x="118" y="105"/>
                  </a:lnTo>
                  <a:lnTo>
                    <a:pt x="112" y="113"/>
                  </a:lnTo>
                  <a:lnTo>
                    <a:pt x="106" y="123"/>
                  </a:lnTo>
                  <a:lnTo>
                    <a:pt x="97" y="131"/>
                  </a:lnTo>
                  <a:lnTo>
                    <a:pt x="90" y="140"/>
                  </a:lnTo>
                  <a:lnTo>
                    <a:pt x="81" y="148"/>
                  </a:lnTo>
                  <a:lnTo>
                    <a:pt x="72" y="156"/>
                  </a:lnTo>
                  <a:close/>
                </a:path>
              </a:pathLst>
            </a:custGeom>
            <a:solidFill>
              <a:srgbClr val="FFB24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59" name="Freeform 43"/>
            <p:cNvSpPr>
              <a:spLocks/>
            </p:cNvSpPr>
            <p:nvPr/>
          </p:nvSpPr>
          <p:spPr bwMode="auto">
            <a:xfrm>
              <a:off x="1738" y="2521"/>
              <a:ext cx="206" cy="248"/>
            </a:xfrm>
            <a:custGeom>
              <a:avLst/>
              <a:gdLst/>
              <a:ahLst/>
              <a:cxnLst>
                <a:cxn ang="0">
                  <a:pos x="84" y="202"/>
                </a:cxn>
                <a:cxn ang="0">
                  <a:pos x="88" y="236"/>
                </a:cxn>
                <a:cxn ang="0">
                  <a:pos x="91" y="270"/>
                </a:cxn>
                <a:cxn ang="0">
                  <a:pos x="95" y="304"/>
                </a:cxn>
                <a:cxn ang="0">
                  <a:pos x="100" y="335"/>
                </a:cxn>
                <a:cxn ang="0">
                  <a:pos x="107" y="367"/>
                </a:cxn>
                <a:cxn ang="0">
                  <a:pos x="137" y="417"/>
                </a:cxn>
                <a:cxn ang="0">
                  <a:pos x="159" y="461"/>
                </a:cxn>
                <a:cxn ang="0">
                  <a:pos x="176" y="500"/>
                </a:cxn>
                <a:cxn ang="0">
                  <a:pos x="198" y="532"/>
                </a:cxn>
                <a:cxn ang="0">
                  <a:pos x="248" y="582"/>
                </a:cxn>
                <a:cxn ang="0">
                  <a:pos x="291" y="611"/>
                </a:cxn>
                <a:cxn ang="0">
                  <a:pos x="326" y="633"/>
                </a:cxn>
                <a:cxn ang="0">
                  <a:pos x="363" y="657"/>
                </a:cxn>
                <a:cxn ang="0">
                  <a:pos x="417" y="680"/>
                </a:cxn>
                <a:cxn ang="0">
                  <a:pos x="472" y="698"/>
                </a:cxn>
                <a:cxn ang="0">
                  <a:pos x="511" y="709"/>
                </a:cxn>
                <a:cxn ang="0">
                  <a:pos x="573" y="712"/>
                </a:cxn>
                <a:cxn ang="0">
                  <a:pos x="610" y="705"/>
                </a:cxn>
                <a:cxn ang="0">
                  <a:pos x="572" y="722"/>
                </a:cxn>
                <a:cxn ang="0">
                  <a:pos x="535" y="734"/>
                </a:cxn>
                <a:cxn ang="0">
                  <a:pos x="498" y="740"/>
                </a:cxn>
                <a:cxn ang="0">
                  <a:pos x="461" y="742"/>
                </a:cxn>
                <a:cxn ang="0">
                  <a:pos x="422" y="740"/>
                </a:cxn>
                <a:cxn ang="0">
                  <a:pos x="384" y="735"/>
                </a:cxn>
                <a:cxn ang="0">
                  <a:pos x="345" y="728"/>
                </a:cxn>
                <a:cxn ang="0">
                  <a:pos x="307" y="720"/>
                </a:cxn>
                <a:cxn ang="0">
                  <a:pos x="264" y="699"/>
                </a:cxn>
                <a:cxn ang="0">
                  <a:pos x="204" y="654"/>
                </a:cxn>
                <a:cxn ang="0">
                  <a:pos x="148" y="604"/>
                </a:cxn>
                <a:cxn ang="0">
                  <a:pos x="92" y="560"/>
                </a:cxn>
                <a:cxn ang="0">
                  <a:pos x="70" y="526"/>
                </a:cxn>
                <a:cxn ang="0">
                  <a:pos x="62" y="493"/>
                </a:cxn>
                <a:cxn ang="0">
                  <a:pos x="53" y="461"/>
                </a:cxn>
                <a:cxn ang="0">
                  <a:pos x="44" y="428"/>
                </a:cxn>
                <a:cxn ang="0">
                  <a:pos x="35" y="395"/>
                </a:cxn>
                <a:cxn ang="0">
                  <a:pos x="26" y="362"/>
                </a:cxn>
                <a:cxn ang="0">
                  <a:pos x="18" y="327"/>
                </a:cxn>
                <a:cxn ang="0">
                  <a:pos x="12" y="294"/>
                </a:cxn>
                <a:cxn ang="0">
                  <a:pos x="6" y="258"/>
                </a:cxn>
                <a:cxn ang="0">
                  <a:pos x="3" y="223"/>
                </a:cxn>
                <a:cxn ang="0">
                  <a:pos x="0" y="190"/>
                </a:cxn>
                <a:cxn ang="0">
                  <a:pos x="0" y="157"/>
                </a:cxn>
                <a:cxn ang="0">
                  <a:pos x="1" y="122"/>
                </a:cxn>
                <a:cxn ang="0">
                  <a:pos x="4" y="89"/>
                </a:cxn>
                <a:cxn ang="0">
                  <a:pos x="10" y="57"/>
                </a:cxn>
                <a:cxn ang="0">
                  <a:pos x="35" y="11"/>
                </a:cxn>
                <a:cxn ang="0">
                  <a:pos x="72" y="0"/>
                </a:cxn>
                <a:cxn ang="0">
                  <a:pos x="92" y="11"/>
                </a:cxn>
                <a:cxn ang="0">
                  <a:pos x="95" y="45"/>
                </a:cxn>
                <a:cxn ang="0">
                  <a:pos x="90" y="78"/>
                </a:cxn>
                <a:cxn ang="0">
                  <a:pos x="81" y="114"/>
                </a:cxn>
                <a:cxn ang="0">
                  <a:pos x="75" y="146"/>
                </a:cxn>
              </a:cxnLst>
              <a:rect l="0" t="0" r="r" b="b"/>
              <a:pathLst>
                <a:path w="620" h="744">
                  <a:moveTo>
                    <a:pt x="79" y="178"/>
                  </a:moveTo>
                  <a:lnTo>
                    <a:pt x="81" y="186"/>
                  </a:lnTo>
                  <a:lnTo>
                    <a:pt x="82" y="194"/>
                  </a:lnTo>
                  <a:lnTo>
                    <a:pt x="84" y="202"/>
                  </a:lnTo>
                  <a:lnTo>
                    <a:pt x="85" y="211"/>
                  </a:lnTo>
                  <a:lnTo>
                    <a:pt x="85" y="219"/>
                  </a:lnTo>
                  <a:lnTo>
                    <a:pt x="87" y="227"/>
                  </a:lnTo>
                  <a:lnTo>
                    <a:pt x="88" y="236"/>
                  </a:lnTo>
                  <a:lnTo>
                    <a:pt x="90" y="245"/>
                  </a:lnTo>
                  <a:lnTo>
                    <a:pt x="90" y="254"/>
                  </a:lnTo>
                  <a:lnTo>
                    <a:pt x="91" y="262"/>
                  </a:lnTo>
                  <a:lnTo>
                    <a:pt x="91" y="270"/>
                  </a:lnTo>
                  <a:lnTo>
                    <a:pt x="92" y="279"/>
                  </a:lnTo>
                  <a:lnTo>
                    <a:pt x="92" y="287"/>
                  </a:lnTo>
                  <a:lnTo>
                    <a:pt x="94" y="295"/>
                  </a:lnTo>
                  <a:lnTo>
                    <a:pt x="95" y="304"/>
                  </a:lnTo>
                  <a:lnTo>
                    <a:pt x="97" y="313"/>
                  </a:lnTo>
                  <a:lnTo>
                    <a:pt x="97" y="320"/>
                  </a:lnTo>
                  <a:lnTo>
                    <a:pt x="98" y="328"/>
                  </a:lnTo>
                  <a:lnTo>
                    <a:pt x="100" y="335"/>
                  </a:lnTo>
                  <a:lnTo>
                    <a:pt x="101" y="344"/>
                  </a:lnTo>
                  <a:lnTo>
                    <a:pt x="103" y="351"/>
                  </a:lnTo>
                  <a:lnTo>
                    <a:pt x="106" y="359"/>
                  </a:lnTo>
                  <a:lnTo>
                    <a:pt x="107" y="367"/>
                  </a:lnTo>
                  <a:lnTo>
                    <a:pt x="112" y="376"/>
                  </a:lnTo>
                  <a:lnTo>
                    <a:pt x="117" y="389"/>
                  </a:lnTo>
                  <a:lnTo>
                    <a:pt x="126" y="403"/>
                  </a:lnTo>
                  <a:lnTo>
                    <a:pt x="137" y="417"/>
                  </a:lnTo>
                  <a:lnTo>
                    <a:pt x="151" y="432"/>
                  </a:lnTo>
                  <a:lnTo>
                    <a:pt x="153" y="442"/>
                  </a:lnTo>
                  <a:lnTo>
                    <a:pt x="156" y="452"/>
                  </a:lnTo>
                  <a:lnTo>
                    <a:pt x="159" y="461"/>
                  </a:lnTo>
                  <a:lnTo>
                    <a:pt x="163" y="472"/>
                  </a:lnTo>
                  <a:lnTo>
                    <a:pt x="166" y="482"/>
                  </a:lnTo>
                  <a:lnTo>
                    <a:pt x="170" y="492"/>
                  </a:lnTo>
                  <a:lnTo>
                    <a:pt x="176" y="500"/>
                  </a:lnTo>
                  <a:lnTo>
                    <a:pt x="182" y="510"/>
                  </a:lnTo>
                  <a:lnTo>
                    <a:pt x="187" y="517"/>
                  </a:lnTo>
                  <a:lnTo>
                    <a:pt x="192" y="525"/>
                  </a:lnTo>
                  <a:lnTo>
                    <a:pt x="198" y="532"/>
                  </a:lnTo>
                  <a:lnTo>
                    <a:pt x="206" y="540"/>
                  </a:lnTo>
                  <a:lnTo>
                    <a:pt x="219" y="554"/>
                  </a:lnTo>
                  <a:lnTo>
                    <a:pt x="235" y="569"/>
                  </a:lnTo>
                  <a:lnTo>
                    <a:pt x="248" y="582"/>
                  </a:lnTo>
                  <a:lnTo>
                    <a:pt x="264" y="594"/>
                  </a:lnTo>
                  <a:lnTo>
                    <a:pt x="273" y="600"/>
                  </a:lnTo>
                  <a:lnTo>
                    <a:pt x="282" y="605"/>
                  </a:lnTo>
                  <a:lnTo>
                    <a:pt x="291" y="611"/>
                  </a:lnTo>
                  <a:lnTo>
                    <a:pt x="300" y="618"/>
                  </a:lnTo>
                  <a:lnTo>
                    <a:pt x="309" y="622"/>
                  </a:lnTo>
                  <a:lnTo>
                    <a:pt x="317" y="629"/>
                  </a:lnTo>
                  <a:lnTo>
                    <a:pt x="326" y="633"/>
                  </a:lnTo>
                  <a:lnTo>
                    <a:pt x="335" y="640"/>
                  </a:lnTo>
                  <a:lnTo>
                    <a:pt x="344" y="645"/>
                  </a:lnTo>
                  <a:lnTo>
                    <a:pt x="354" y="651"/>
                  </a:lnTo>
                  <a:lnTo>
                    <a:pt x="363" y="657"/>
                  </a:lnTo>
                  <a:lnTo>
                    <a:pt x="373" y="663"/>
                  </a:lnTo>
                  <a:lnTo>
                    <a:pt x="386" y="668"/>
                  </a:lnTo>
                  <a:lnTo>
                    <a:pt x="403" y="674"/>
                  </a:lnTo>
                  <a:lnTo>
                    <a:pt x="417" y="680"/>
                  </a:lnTo>
                  <a:lnTo>
                    <a:pt x="433" y="687"/>
                  </a:lnTo>
                  <a:lnTo>
                    <a:pt x="448" y="691"/>
                  </a:lnTo>
                  <a:lnTo>
                    <a:pt x="464" y="697"/>
                  </a:lnTo>
                  <a:lnTo>
                    <a:pt x="472" y="698"/>
                  </a:lnTo>
                  <a:lnTo>
                    <a:pt x="479" y="701"/>
                  </a:lnTo>
                  <a:lnTo>
                    <a:pt x="488" y="704"/>
                  </a:lnTo>
                  <a:lnTo>
                    <a:pt x="497" y="706"/>
                  </a:lnTo>
                  <a:lnTo>
                    <a:pt x="511" y="709"/>
                  </a:lnTo>
                  <a:lnTo>
                    <a:pt x="528" y="712"/>
                  </a:lnTo>
                  <a:lnTo>
                    <a:pt x="542" y="712"/>
                  </a:lnTo>
                  <a:lnTo>
                    <a:pt x="558" y="713"/>
                  </a:lnTo>
                  <a:lnTo>
                    <a:pt x="573" y="712"/>
                  </a:lnTo>
                  <a:lnTo>
                    <a:pt x="589" y="709"/>
                  </a:lnTo>
                  <a:lnTo>
                    <a:pt x="604" y="705"/>
                  </a:lnTo>
                  <a:lnTo>
                    <a:pt x="620" y="701"/>
                  </a:lnTo>
                  <a:lnTo>
                    <a:pt x="610" y="705"/>
                  </a:lnTo>
                  <a:lnTo>
                    <a:pt x="601" y="710"/>
                  </a:lnTo>
                  <a:lnTo>
                    <a:pt x="591" y="715"/>
                  </a:lnTo>
                  <a:lnTo>
                    <a:pt x="582" y="719"/>
                  </a:lnTo>
                  <a:lnTo>
                    <a:pt x="572" y="722"/>
                  </a:lnTo>
                  <a:lnTo>
                    <a:pt x="563" y="726"/>
                  </a:lnTo>
                  <a:lnTo>
                    <a:pt x="554" y="728"/>
                  </a:lnTo>
                  <a:lnTo>
                    <a:pt x="545" y="733"/>
                  </a:lnTo>
                  <a:lnTo>
                    <a:pt x="535" y="734"/>
                  </a:lnTo>
                  <a:lnTo>
                    <a:pt x="526" y="735"/>
                  </a:lnTo>
                  <a:lnTo>
                    <a:pt x="517" y="737"/>
                  </a:lnTo>
                  <a:lnTo>
                    <a:pt x="508" y="740"/>
                  </a:lnTo>
                  <a:lnTo>
                    <a:pt x="498" y="740"/>
                  </a:lnTo>
                  <a:lnTo>
                    <a:pt x="489" y="741"/>
                  </a:lnTo>
                  <a:lnTo>
                    <a:pt x="481" y="742"/>
                  </a:lnTo>
                  <a:lnTo>
                    <a:pt x="472" y="744"/>
                  </a:lnTo>
                  <a:lnTo>
                    <a:pt x="461" y="742"/>
                  </a:lnTo>
                  <a:lnTo>
                    <a:pt x="451" y="742"/>
                  </a:lnTo>
                  <a:lnTo>
                    <a:pt x="441" y="741"/>
                  </a:lnTo>
                  <a:lnTo>
                    <a:pt x="432" y="741"/>
                  </a:lnTo>
                  <a:lnTo>
                    <a:pt x="422" y="740"/>
                  </a:lnTo>
                  <a:lnTo>
                    <a:pt x="413" y="740"/>
                  </a:lnTo>
                  <a:lnTo>
                    <a:pt x="403" y="738"/>
                  </a:lnTo>
                  <a:lnTo>
                    <a:pt x="394" y="738"/>
                  </a:lnTo>
                  <a:lnTo>
                    <a:pt x="384" y="735"/>
                  </a:lnTo>
                  <a:lnTo>
                    <a:pt x="373" y="734"/>
                  </a:lnTo>
                  <a:lnTo>
                    <a:pt x="364" y="733"/>
                  </a:lnTo>
                  <a:lnTo>
                    <a:pt x="356" y="731"/>
                  </a:lnTo>
                  <a:lnTo>
                    <a:pt x="345" y="728"/>
                  </a:lnTo>
                  <a:lnTo>
                    <a:pt x="335" y="727"/>
                  </a:lnTo>
                  <a:lnTo>
                    <a:pt x="326" y="726"/>
                  </a:lnTo>
                  <a:lnTo>
                    <a:pt x="317" y="724"/>
                  </a:lnTo>
                  <a:lnTo>
                    <a:pt x="307" y="720"/>
                  </a:lnTo>
                  <a:lnTo>
                    <a:pt x="298" y="716"/>
                  </a:lnTo>
                  <a:lnTo>
                    <a:pt x="289" y="712"/>
                  </a:lnTo>
                  <a:lnTo>
                    <a:pt x="281" y="709"/>
                  </a:lnTo>
                  <a:lnTo>
                    <a:pt x="264" y="699"/>
                  </a:lnTo>
                  <a:lnTo>
                    <a:pt x="250" y="690"/>
                  </a:lnTo>
                  <a:lnTo>
                    <a:pt x="234" y="677"/>
                  </a:lnTo>
                  <a:lnTo>
                    <a:pt x="219" y="666"/>
                  </a:lnTo>
                  <a:lnTo>
                    <a:pt x="204" y="654"/>
                  </a:lnTo>
                  <a:lnTo>
                    <a:pt x="191" y="643"/>
                  </a:lnTo>
                  <a:lnTo>
                    <a:pt x="176" y="629"/>
                  </a:lnTo>
                  <a:lnTo>
                    <a:pt x="163" y="616"/>
                  </a:lnTo>
                  <a:lnTo>
                    <a:pt x="148" y="604"/>
                  </a:lnTo>
                  <a:lnTo>
                    <a:pt x="135" y="593"/>
                  </a:lnTo>
                  <a:lnTo>
                    <a:pt x="120" y="580"/>
                  </a:lnTo>
                  <a:lnTo>
                    <a:pt x="107" y="569"/>
                  </a:lnTo>
                  <a:lnTo>
                    <a:pt x="92" y="560"/>
                  </a:lnTo>
                  <a:lnTo>
                    <a:pt x="79" y="551"/>
                  </a:lnTo>
                  <a:lnTo>
                    <a:pt x="76" y="543"/>
                  </a:lnTo>
                  <a:lnTo>
                    <a:pt x="73" y="535"/>
                  </a:lnTo>
                  <a:lnTo>
                    <a:pt x="70" y="526"/>
                  </a:lnTo>
                  <a:lnTo>
                    <a:pt x="69" y="518"/>
                  </a:lnTo>
                  <a:lnTo>
                    <a:pt x="66" y="510"/>
                  </a:lnTo>
                  <a:lnTo>
                    <a:pt x="65" y="501"/>
                  </a:lnTo>
                  <a:lnTo>
                    <a:pt x="62" y="493"/>
                  </a:lnTo>
                  <a:lnTo>
                    <a:pt x="60" y="486"/>
                  </a:lnTo>
                  <a:lnTo>
                    <a:pt x="57" y="478"/>
                  </a:lnTo>
                  <a:lnTo>
                    <a:pt x="56" y="470"/>
                  </a:lnTo>
                  <a:lnTo>
                    <a:pt x="53" y="461"/>
                  </a:lnTo>
                  <a:lnTo>
                    <a:pt x="51" y="453"/>
                  </a:lnTo>
                  <a:lnTo>
                    <a:pt x="48" y="445"/>
                  </a:lnTo>
                  <a:lnTo>
                    <a:pt x="47" y="436"/>
                  </a:lnTo>
                  <a:lnTo>
                    <a:pt x="44" y="428"/>
                  </a:lnTo>
                  <a:lnTo>
                    <a:pt x="43" y="421"/>
                  </a:lnTo>
                  <a:lnTo>
                    <a:pt x="40" y="412"/>
                  </a:lnTo>
                  <a:lnTo>
                    <a:pt x="38" y="403"/>
                  </a:lnTo>
                  <a:lnTo>
                    <a:pt x="35" y="395"/>
                  </a:lnTo>
                  <a:lnTo>
                    <a:pt x="34" y="387"/>
                  </a:lnTo>
                  <a:lnTo>
                    <a:pt x="31" y="378"/>
                  </a:lnTo>
                  <a:lnTo>
                    <a:pt x="29" y="370"/>
                  </a:lnTo>
                  <a:lnTo>
                    <a:pt x="26" y="362"/>
                  </a:lnTo>
                  <a:lnTo>
                    <a:pt x="25" y="353"/>
                  </a:lnTo>
                  <a:lnTo>
                    <a:pt x="22" y="344"/>
                  </a:lnTo>
                  <a:lnTo>
                    <a:pt x="20" y="335"/>
                  </a:lnTo>
                  <a:lnTo>
                    <a:pt x="18" y="327"/>
                  </a:lnTo>
                  <a:lnTo>
                    <a:pt x="16" y="319"/>
                  </a:lnTo>
                  <a:lnTo>
                    <a:pt x="15" y="310"/>
                  </a:lnTo>
                  <a:lnTo>
                    <a:pt x="13" y="302"/>
                  </a:lnTo>
                  <a:lnTo>
                    <a:pt x="12" y="294"/>
                  </a:lnTo>
                  <a:lnTo>
                    <a:pt x="12" y="286"/>
                  </a:lnTo>
                  <a:lnTo>
                    <a:pt x="9" y="276"/>
                  </a:lnTo>
                  <a:lnTo>
                    <a:pt x="7" y="268"/>
                  </a:lnTo>
                  <a:lnTo>
                    <a:pt x="6" y="258"/>
                  </a:lnTo>
                  <a:lnTo>
                    <a:pt x="6" y="250"/>
                  </a:lnTo>
                  <a:lnTo>
                    <a:pt x="4" y="240"/>
                  </a:lnTo>
                  <a:lnTo>
                    <a:pt x="3" y="232"/>
                  </a:lnTo>
                  <a:lnTo>
                    <a:pt x="3" y="223"/>
                  </a:lnTo>
                  <a:lnTo>
                    <a:pt x="3" y="215"/>
                  </a:lnTo>
                  <a:lnTo>
                    <a:pt x="1" y="207"/>
                  </a:lnTo>
                  <a:lnTo>
                    <a:pt x="1" y="198"/>
                  </a:lnTo>
                  <a:lnTo>
                    <a:pt x="0" y="190"/>
                  </a:lnTo>
                  <a:lnTo>
                    <a:pt x="0" y="182"/>
                  </a:lnTo>
                  <a:lnTo>
                    <a:pt x="0" y="173"/>
                  </a:lnTo>
                  <a:lnTo>
                    <a:pt x="0" y="165"/>
                  </a:lnTo>
                  <a:lnTo>
                    <a:pt x="0" y="157"/>
                  </a:lnTo>
                  <a:lnTo>
                    <a:pt x="1" y="149"/>
                  </a:lnTo>
                  <a:lnTo>
                    <a:pt x="1" y="139"/>
                  </a:lnTo>
                  <a:lnTo>
                    <a:pt x="1" y="131"/>
                  </a:lnTo>
                  <a:lnTo>
                    <a:pt x="1" y="122"/>
                  </a:lnTo>
                  <a:lnTo>
                    <a:pt x="1" y="114"/>
                  </a:lnTo>
                  <a:lnTo>
                    <a:pt x="1" y="106"/>
                  </a:lnTo>
                  <a:lnTo>
                    <a:pt x="3" y="97"/>
                  </a:lnTo>
                  <a:lnTo>
                    <a:pt x="4" y="89"/>
                  </a:lnTo>
                  <a:lnTo>
                    <a:pt x="7" y="82"/>
                  </a:lnTo>
                  <a:lnTo>
                    <a:pt x="7" y="74"/>
                  </a:lnTo>
                  <a:lnTo>
                    <a:pt x="9" y="65"/>
                  </a:lnTo>
                  <a:lnTo>
                    <a:pt x="10" y="57"/>
                  </a:lnTo>
                  <a:lnTo>
                    <a:pt x="13" y="49"/>
                  </a:lnTo>
                  <a:lnTo>
                    <a:pt x="18" y="34"/>
                  </a:lnTo>
                  <a:lnTo>
                    <a:pt x="23" y="20"/>
                  </a:lnTo>
                  <a:lnTo>
                    <a:pt x="35" y="11"/>
                  </a:lnTo>
                  <a:lnTo>
                    <a:pt x="45" y="7"/>
                  </a:lnTo>
                  <a:lnTo>
                    <a:pt x="54" y="3"/>
                  </a:lnTo>
                  <a:lnTo>
                    <a:pt x="65" y="2"/>
                  </a:lnTo>
                  <a:lnTo>
                    <a:pt x="72" y="0"/>
                  </a:lnTo>
                  <a:lnTo>
                    <a:pt x="78" y="2"/>
                  </a:lnTo>
                  <a:lnTo>
                    <a:pt x="82" y="2"/>
                  </a:lnTo>
                  <a:lnTo>
                    <a:pt x="88" y="6"/>
                  </a:lnTo>
                  <a:lnTo>
                    <a:pt x="92" y="11"/>
                  </a:lnTo>
                  <a:lnTo>
                    <a:pt x="95" y="23"/>
                  </a:lnTo>
                  <a:lnTo>
                    <a:pt x="95" y="28"/>
                  </a:lnTo>
                  <a:lnTo>
                    <a:pt x="95" y="36"/>
                  </a:lnTo>
                  <a:lnTo>
                    <a:pt x="95" y="45"/>
                  </a:lnTo>
                  <a:lnTo>
                    <a:pt x="95" y="53"/>
                  </a:lnTo>
                  <a:lnTo>
                    <a:pt x="92" y="61"/>
                  </a:lnTo>
                  <a:lnTo>
                    <a:pt x="91" y="70"/>
                  </a:lnTo>
                  <a:lnTo>
                    <a:pt x="90" y="78"/>
                  </a:lnTo>
                  <a:lnTo>
                    <a:pt x="88" y="88"/>
                  </a:lnTo>
                  <a:lnTo>
                    <a:pt x="85" y="96"/>
                  </a:lnTo>
                  <a:lnTo>
                    <a:pt x="84" y="104"/>
                  </a:lnTo>
                  <a:lnTo>
                    <a:pt x="81" y="114"/>
                  </a:lnTo>
                  <a:lnTo>
                    <a:pt x="81" y="124"/>
                  </a:lnTo>
                  <a:lnTo>
                    <a:pt x="78" y="131"/>
                  </a:lnTo>
                  <a:lnTo>
                    <a:pt x="76" y="139"/>
                  </a:lnTo>
                  <a:lnTo>
                    <a:pt x="75" y="146"/>
                  </a:lnTo>
                  <a:lnTo>
                    <a:pt x="75" y="154"/>
                  </a:lnTo>
                  <a:lnTo>
                    <a:pt x="75" y="167"/>
                  </a:lnTo>
                  <a:lnTo>
                    <a:pt x="79" y="178"/>
                  </a:lnTo>
                  <a:close/>
                </a:path>
              </a:pathLst>
            </a:custGeom>
            <a:solidFill>
              <a:srgbClr val="FFB24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60" name="Freeform 44"/>
            <p:cNvSpPr>
              <a:spLocks/>
            </p:cNvSpPr>
            <p:nvPr/>
          </p:nvSpPr>
          <p:spPr bwMode="auto">
            <a:xfrm>
              <a:off x="2082" y="2578"/>
              <a:ext cx="55" cy="69"/>
            </a:xfrm>
            <a:custGeom>
              <a:avLst/>
              <a:gdLst/>
              <a:ahLst/>
              <a:cxnLst>
                <a:cxn ang="0">
                  <a:pos x="166" y="74"/>
                </a:cxn>
                <a:cxn ang="0">
                  <a:pos x="165" y="83"/>
                </a:cxn>
                <a:cxn ang="0">
                  <a:pos x="165" y="91"/>
                </a:cxn>
                <a:cxn ang="0">
                  <a:pos x="163" y="99"/>
                </a:cxn>
                <a:cxn ang="0">
                  <a:pos x="163" y="109"/>
                </a:cxn>
                <a:cxn ang="0">
                  <a:pos x="160" y="117"/>
                </a:cxn>
                <a:cxn ang="0">
                  <a:pos x="159" y="126"/>
                </a:cxn>
                <a:cxn ang="0">
                  <a:pos x="157" y="134"/>
                </a:cxn>
                <a:cxn ang="0">
                  <a:pos x="156" y="144"/>
                </a:cxn>
                <a:cxn ang="0">
                  <a:pos x="152" y="151"/>
                </a:cxn>
                <a:cxn ang="0">
                  <a:pos x="149" y="159"/>
                </a:cxn>
                <a:cxn ang="0">
                  <a:pos x="144" y="166"/>
                </a:cxn>
                <a:cxn ang="0">
                  <a:pos x="140" y="174"/>
                </a:cxn>
                <a:cxn ang="0">
                  <a:pos x="132" y="180"/>
                </a:cxn>
                <a:cxn ang="0">
                  <a:pos x="127" y="185"/>
                </a:cxn>
                <a:cxn ang="0">
                  <a:pos x="119" y="189"/>
                </a:cxn>
                <a:cxn ang="0">
                  <a:pos x="112" y="193"/>
                </a:cxn>
                <a:cxn ang="0">
                  <a:pos x="103" y="189"/>
                </a:cxn>
                <a:cxn ang="0">
                  <a:pos x="96" y="188"/>
                </a:cxn>
                <a:cxn ang="0">
                  <a:pos x="87" y="188"/>
                </a:cxn>
                <a:cxn ang="0">
                  <a:pos x="80" y="189"/>
                </a:cxn>
                <a:cxn ang="0">
                  <a:pos x="63" y="193"/>
                </a:cxn>
                <a:cxn ang="0">
                  <a:pos x="49" y="200"/>
                </a:cxn>
                <a:cxn ang="0">
                  <a:pos x="34" y="205"/>
                </a:cxn>
                <a:cxn ang="0">
                  <a:pos x="21" y="206"/>
                </a:cxn>
                <a:cxn ang="0">
                  <a:pos x="15" y="203"/>
                </a:cxn>
                <a:cxn ang="0">
                  <a:pos x="9" y="200"/>
                </a:cxn>
                <a:cxn ang="0">
                  <a:pos x="5" y="193"/>
                </a:cxn>
                <a:cxn ang="0">
                  <a:pos x="0" y="187"/>
                </a:cxn>
                <a:cxn ang="0">
                  <a:pos x="0" y="174"/>
                </a:cxn>
                <a:cxn ang="0">
                  <a:pos x="3" y="163"/>
                </a:cxn>
                <a:cxn ang="0">
                  <a:pos x="6" y="151"/>
                </a:cxn>
                <a:cxn ang="0">
                  <a:pos x="10" y="139"/>
                </a:cxn>
                <a:cxn ang="0">
                  <a:pos x="15" y="127"/>
                </a:cxn>
                <a:cxn ang="0">
                  <a:pos x="21" y="116"/>
                </a:cxn>
                <a:cxn ang="0">
                  <a:pos x="27" y="103"/>
                </a:cxn>
                <a:cxn ang="0">
                  <a:pos x="34" y="92"/>
                </a:cxn>
                <a:cxn ang="0">
                  <a:pos x="38" y="80"/>
                </a:cxn>
                <a:cxn ang="0">
                  <a:pos x="44" y="67"/>
                </a:cxn>
                <a:cxn ang="0">
                  <a:pos x="49" y="55"/>
                </a:cxn>
                <a:cxn ang="0">
                  <a:pos x="53" y="44"/>
                </a:cxn>
                <a:cxn ang="0">
                  <a:pos x="55" y="31"/>
                </a:cxn>
                <a:cxn ang="0">
                  <a:pos x="56" y="20"/>
                </a:cxn>
                <a:cxn ang="0">
                  <a:pos x="56" y="9"/>
                </a:cxn>
                <a:cxn ang="0">
                  <a:pos x="56" y="0"/>
                </a:cxn>
                <a:cxn ang="0">
                  <a:pos x="65" y="0"/>
                </a:cxn>
                <a:cxn ang="0">
                  <a:pos x="74" y="1"/>
                </a:cxn>
                <a:cxn ang="0">
                  <a:pos x="81" y="2"/>
                </a:cxn>
                <a:cxn ang="0">
                  <a:pos x="90" y="7"/>
                </a:cxn>
                <a:cxn ang="0">
                  <a:pos x="103" y="15"/>
                </a:cxn>
                <a:cxn ang="0">
                  <a:pos x="116" y="27"/>
                </a:cxn>
                <a:cxn ang="0">
                  <a:pos x="127" y="40"/>
                </a:cxn>
                <a:cxn ang="0">
                  <a:pos x="138" y="52"/>
                </a:cxn>
                <a:cxn ang="0">
                  <a:pos x="152" y="63"/>
                </a:cxn>
                <a:cxn ang="0">
                  <a:pos x="166" y="74"/>
                </a:cxn>
              </a:cxnLst>
              <a:rect l="0" t="0" r="r" b="b"/>
              <a:pathLst>
                <a:path w="166" h="206">
                  <a:moveTo>
                    <a:pt x="166" y="74"/>
                  </a:moveTo>
                  <a:lnTo>
                    <a:pt x="165" y="83"/>
                  </a:lnTo>
                  <a:lnTo>
                    <a:pt x="165" y="91"/>
                  </a:lnTo>
                  <a:lnTo>
                    <a:pt x="163" y="99"/>
                  </a:lnTo>
                  <a:lnTo>
                    <a:pt x="163" y="109"/>
                  </a:lnTo>
                  <a:lnTo>
                    <a:pt x="160" y="117"/>
                  </a:lnTo>
                  <a:lnTo>
                    <a:pt x="159" y="126"/>
                  </a:lnTo>
                  <a:lnTo>
                    <a:pt x="157" y="134"/>
                  </a:lnTo>
                  <a:lnTo>
                    <a:pt x="156" y="144"/>
                  </a:lnTo>
                  <a:lnTo>
                    <a:pt x="152" y="151"/>
                  </a:lnTo>
                  <a:lnTo>
                    <a:pt x="149" y="159"/>
                  </a:lnTo>
                  <a:lnTo>
                    <a:pt x="144" y="166"/>
                  </a:lnTo>
                  <a:lnTo>
                    <a:pt x="140" y="174"/>
                  </a:lnTo>
                  <a:lnTo>
                    <a:pt x="132" y="180"/>
                  </a:lnTo>
                  <a:lnTo>
                    <a:pt x="127" y="185"/>
                  </a:lnTo>
                  <a:lnTo>
                    <a:pt x="119" y="189"/>
                  </a:lnTo>
                  <a:lnTo>
                    <a:pt x="112" y="193"/>
                  </a:lnTo>
                  <a:lnTo>
                    <a:pt x="103" y="189"/>
                  </a:lnTo>
                  <a:lnTo>
                    <a:pt x="96" y="188"/>
                  </a:lnTo>
                  <a:lnTo>
                    <a:pt x="87" y="188"/>
                  </a:lnTo>
                  <a:lnTo>
                    <a:pt x="80" y="189"/>
                  </a:lnTo>
                  <a:lnTo>
                    <a:pt x="63" y="193"/>
                  </a:lnTo>
                  <a:lnTo>
                    <a:pt x="49" y="200"/>
                  </a:lnTo>
                  <a:lnTo>
                    <a:pt x="34" y="205"/>
                  </a:lnTo>
                  <a:lnTo>
                    <a:pt x="21" y="206"/>
                  </a:lnTo>
                  <a:lnTo>
                    <a:pt x="15" y="203"/>
                  </a:lnTo>
                  <a:lnTo>
                    <a:pt x="9" y="200"/>
                  </a:lnTo>
                  <a:lnTo>
                    <a:pt x="5" y="193"/>
                  </a:lnTo>
                  <a:lnTo>
                    <a:pt x="0" y="187"/>
                  </a:lnTo>
                  <a:lnTo>
                    <a:pt x="0" y="174"/>
                  </a:lnTo>
                  <a:lnTo>
                    <a:pt x="3" y="163"/>
                  </a:lnTo>
                  <a:lnTo>
                    <a:pt x="6" y="151"/>
                  </a:lnTo>
                  <a:lnTo>
                    <a:pt x="10" y="139"/>
                  </a:lnTo>
                  <a:lnTo>
                    <a:pt x="15" y="127"/>
                  </a:lnTo>
                  <a:lnTo>
                    <a:pt x="21" y="116"/>
                  </a:lnTo>
                  <a:lnTo>
                    <a:pt x="27" y="103"/>
                  </a:lnTo>
                  <a:lnTo>
                    <a:pt x="34" y="92"/>
                  </a:lnTo>
                  <a:lnTo>
                    <a:pt x="38" y="80"/>
                  </a:lnTo>
                  <a:lnTo>
                    <a:pt x="44" y="67"/>
                  </a:lnTo>
                  <a:lnTo>
                    <a:pt x="49" y="55"/>
                  </a:lnTo>
                  <a:lnTo>
                    <a:pt x="53" y="44"/>
                  </a:lnTo>
                  <a:lnTo>
                    <a:pt x="55" y="31"/>
                  </a:lnTo>
                  <a:lnTo>
                    <a:pt x="56" y="20"/>
                  </a:lnTo>
                  <a:lnTo>
                    <a:pt x="56" y="9"/>
                  </a:lnTo>
                  <a:lnTo>
                    <a:pt x="56" y="0"/>
                  </a:lnTo>
                  <a:lnTo>
                    <a:pt x="65" y="0"/>
                  </a:lnTo>
                  <a:lnTo>
                    <a:pt x="74" y="1"/>
                  </a:lnTo>
                  <a:lnTo>
                    <a:pt x="81" y="2"/>
                  </a:lnTo>
                  <a:lnTo>
                    <a:pt x="90" y="7"/>
                  </a:lnTo>
                  <a:lnTo>
                    <a:pt x="103" y="15"/>
                  </a:lnTo>
                  <a:lnTo>
                    <a:pt x="116" y="27"/>
                  </a:lnTo>
                  <a:lnTo>
                    <a:pt x="127" y="40"/>
                  </a:lnTo>
                  <a:lnTo>
                    <a:pt x="138" y="52"/>
                  </a:lnTo>
                  <a:lnTo>
                    <a:pt x="152" y="63"/>
                  </a:lnTo>
                  <a:lnTo>
                    <a:pt x="166" y="7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61" name="Freeform 45"/>
            <p:cNvSpPr>
              <a:spLocks/>
            </p:cNvSpPr>
            <p:nvPr/>
          </p:nvSpPr>
          <p:spPr bwMode="auto">
            <a:xfrm>
              <a:off x="2101" y="2600"/>
              <a:ext cx="21" cy="28"/>
            </a:xfrm>
            <a:custGeom>
              <a:avLst/>
              <a:gdLst/>
              <a:ahLst/>
              <a:cxnLst>
                <a:cxn ang="0">
                  <a:pos x="63" y="46"/>
                </a:cxn>
                <a:cxn ang="0">
                  <a:pos x="54" y="53"/>
                </a:cxn>
                <a:cxn ang="0">
                  <a:pos x="46" y="61"/>
                </a:cxn>
                <a:cxn ang="0">
                  <a:pos x="38" y="68"/>
                </a:cxn>
                <a:cxn ang="0">
                  <a:pos x="31" y="75"/>
                </a:cxn>
                <a:cxn ang="0">
                  <a:pos x="22" y="78"/>
                </a:cxn>
                <a:cxn ang="0">
                  <a:pos x="15" y="82"/>
                </a:cxn>
                <a:cxn ang="0">
                  <a:pos x="7" y="83"/>
                </a:cxn>
                <a:cxn ang="0">
                  <a:pos x="0" y="83"/>
                </a:cxn>
                <a:cxn ang="0">
                  <a:pos x="40" y="0"/>
                </a:cxn>
                <a:cxn ang="0">
                  <a:pos x="46" y="10"/>
                </a:cxn>
                <a:cxn ang="0">
                  <a:pos x="56" y="19"/>
                </a:cxn>
                <a:cxn ang="0">
                  <a:pos x="59" y="24"/>
                </a:cxn>
                <a:cxn ang="0">
                  <a:pos x="62" y="31"/>
                </a:cxn>
                <a:cxn ang="0">
                  <a:pos x="63" y="36"/>
                </a:cxn>
                <a:cxn ang="0">
                  <a:pos x="63" y="46"/>
                </a:cxn>
              </a:cxnLst>
              <a:rect l="0" t="0" r="r" b="b"/>
              <a:pathLst>
                <a:path w="63" h="83">
                  <a:moveTo>
                    <a:pt x="63" y="46"/>
                  </a:moveTo>
                  <a:lnTo>
                    <a:pt x="54" y="53"/>
                  </a:lnTo>
                  <a:lnTo>
                    <a:pt x="46" y="61"/>
                  </a:lnTo>
                  <a:lnTo>
                    <a:pt x="38" y="68"/>
                  </a:lnTo>
                  <a:lnTo>
                    <a:pt x="31" y="75"/>
                  </a:lnTo>
                  <a:lnTo>
                    <a:pt x="22" y="78"/>
                  </a:lnTo>
                  <a:lnTo>
                    <a:pt x="15" y="82"/>
                  </a:lnTo>
                  <a:lnTo>
                    <a:pt x="7" y="83"/>
                  </a:lnTo>
                  <a:lnTo>
                    <a:pt x="0" y="83"/>
                  </a:lnTo>
                  <a:lnTo>
                    <a:pt x="40" y="0"/>
                  </a:lnTo>
                  <a:lnTo>
                    <a:pt x="46" y="10"/>
                  </a:lnTo>
                  <a:lnTo>
                    <a:pt x="56" y="19"/>
                  </a:lnTo>
                  <a:lnTo>
                    <a:pt x="59" y="24"/>
                  </a:lnTo>
                  <a:lnTo>
                    <a:pt x="62" y="31"/>
                  </a:lnTo>
                  <a:lnTo>
                    <a:pt x="63" y="36"/>
                  </a:lnTo>
                  <a:lnTo>
                    <a:pt x="63" y="4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62" name="Freeform 46"/>
            <p:cNvSpPr>
              <a:spLocks/>
            </p:cNvSpPr>
            <p:nvPr/>
          </p:nvSpPr>
          <p:spPr bwMode="auto">
            <a:xfrm>
              <a:off x="1939" y="2618"/>
              <a:ext cx="24" cy="40"/>
            </a:xfrm>
            <a:custGeom>
              <a:avLst/>
              <a:gdLst/>
              <a:ahLst/>
              <a:cxnLst>
                <a:cxn ang="0">
                  <a:pos x="72" y="30"/>
                </a:cxn>
                <a:cxn ang="0">
                  <a:pos x="69" y="43"/>
                </a:cxn>
                <a:cxn ang="0">
                  <a:pos x="66" y="56"/>
                </a:cxn>
                <a:cxn ang="0">
                  <a:pos x="60" y="69"/>
                </a:cxn>
                <a:cxn ang="0">
                  <a:pos x="54" y="83"/>
                </a:cxn>
                <a:cxn ang="0">
                  <a:pos x="46" y="94"/>
                </a:cxn>
                <a:cxn ang="0">
                  <a:pos x="37" y="104"/>
                </a:cxn>
                <a:cxn ang="0">
                  <a:pos x="26" y="112"/>
                </a:cxn>
                <a:cxn ang="0">
                  <a:pos x="16" y="120"/>
                </a:cxn>
                <a:cxn ang="0">
                  <a:pos x="0" y="120"/>
                </a:cxn>
                <a:cxn ang="0">
                  <a:pos x="6" y="110"/>
                </a:cxn>
                <a:cxn ang="0">
                  <a:pos x="10" y="102"/>
                </a:cxn>
                <a:cxn ang="0">
                  <a:pos x="12" y="91"/>
                </a:cxn>
                <a:cxn ang="0">
                  <a:pos x="13" y="81"/>
                </a:cxn>
                <a:cxn ang="0">
                  <a:pos x="12" y="69"/>
                </a:cxn>
                <a:cxn ang="0">
                  <a:pos x="10" y="58"/>
                </a:cxn>
                <a:cxn ang="0">
                  <a:pos x="7" y="47"/>
                </a:cxn>
                <a:cxn ang="0">
                  <a:pos x="7" y="38"/>
                </a:cxn>
                <a:cxn ang="0">
                  <a:pos x="4" y="27"/>
                </a:cxn>
                <a:cxn ang="0">
                  <a:pos x="4" y="19"/>
                </a:cxn>
                <a:cxn ang="0">
                  <a:pos x="6" y="11"/>
                </a:cxn>
                <a:cxn ang="0">
                  <a:pos x="12" y="5"/>
                </a:cxn>
                <a:cxn ang="0">
                  <a:pos x="18" y="1"/>
                </a:cxn>
                <a:cxn ang="0">
                  <a:pos x="29" y="0"/>
                </a:cxn>
                <a:cxn ang="0">
                  <a:pos x="35" y="0"/>
                </a:cxn>
                <a:cxn ang="0">
                  <a:pos x="44" y="1"/>
                </a:cxn>
                <a:cxn ang="0">
                  <a:pos x="51" y="2"/>
                </a:cxn>
                <a:cxn ang="0">
                  <a:pos x="63" y="7"/>
                </a:cxn>
                <a:cxn ang="0">
                  <a:pos x="72" y="30"/>
                </a:cxn>
              </a:cxnLst>
              <a:rect l="0" t="0" r="r" b="b"/>
              <a:pathLst>
                <a:path w="72" h="120">
                  <a:moveTo>
                    <a:pt x="72" y="30"/>
                  </a:moveTo>
                  <a:lnTo>
                    <a:pt x="69" y="43"/>
                  </a:lnTo>
                  <a:lnTo>
                    <a:pt x="66" y="56"/>
                  </a:lnTo>
                  <a:lnTo>
                    <a:pt x="60" y="69"/>
                  </a:lnTo>
                  <a:lnTo>
                    <a:pt x="54" y="83"/>
                  </a:lnTo>
                  <a:lnTo>
                    <a:pt x="46" y="94"/>
                  </a:lnTo>
                  <a:lnTo>
                    <a:pt x="37" y="104"/>
                  </a:lnTo>
                  <a:lnTo>
                    <a:pt x="26" y="112"/>
                  </a:lnTo>
                  <a:lnTo>
                    <a:pt x="16" y="120"/>
                  </a:lnTo>
                  <a:lnTo>
                    <a:pt x="0" y="120"/>
                  </a:lnTo>
                  <a:lnTo>
                    <a:pt x="6" y="110"/>
                  </a:lnTo>
                  <a:lnTo>
                    <a:pt x="10" y="102"/>
                  </a:lnTo>
                  <a:lnTo>
                    <a:pt x="12" y="91"/>
                  </a:lnTo>
                  <a:lnTo>
                    <a:pt x="13" y="81"/>
                  </a:lnTo>
                  <a:lnTo>
                    <a:pt x="12" y="69"/>
                  </a:lnTo>
                  <a:lnTo>
                    <a:pt x="10" y="58"/>
                  </a:lnTo>
                  <a:lnTo>
                    <a:pt x="7" y="47"/>
                  </a:lnTo>
                  <a:lnTo>
                    <a:pt x="7" y="38"/>
                  </a:lnTo>
                  <a:lnTo>
                    <a:pt x="4" y="27"/>
                  </a:lnTo>
                  <a:lnTo>
                    <a:pt x="4" y="19"/>
                  </a:lnTo>
                  <a:lnTo>
                    <a:pt x="6" y="11"/>
                  </a:lnTo>
                  <a:lnTo>
                    <a:pt x="12" y="5"/>
                  </a:lnTo>
                  <a:lnTo>
                    <a:pt x="18" y="1"/>
                  </a:lnTo>
                  <a:lnTo>
                    <a:pt x="29" y="0"/>
                  </a:lnTo>
                  <a:lnTo>
                    <a:pt x="35" y="0"/>
                  </a:lnTo>
                  <a:lnTo>
                    <a:pt x="44" y="1"/>
                  </a:lnTo>
                  <a:lnTo>
                    <a:pt x="51" y="2"/>
                  </a:lnTo>
                  <a:lnTo>
                    <a:pt x="63" y="7"/>
                  </a:lnTo>
                  <a:lnTo>
                    <a:pt x="72" y="30"/>
                  </a:lnTo>
                  <a:close/>
                </a:path>
              </a:pathLst>
            </a:custGeom>
            <a:solidFill>
              <a:srgbClr val="FFB24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0463" name="Freeform 47"/>
            <p:cNvSpPr>
              <a:spLocks/>
            </p:cNvSpPr>
            <p:nvPr/>
          </p:nvSpPr>
          <p:spPr bwMode="auto">
            <a:xfrm>
              <a:off x="758" y="2084"/>
              <a:ext cx="1399" cy="660"/>
            </a:xfrm>
            <a:custGeom>
              <a:avLst/>
              <a:gdLst/>
              <a:ahLst/>
              <a:cxnLst>
                <a:cxn ang="0">
                  <a:pos x="3938" y="847"/>
                </a:cxn>
                <a:cxn ang="0">
                  <a:pos x="4038" y="1034"/>
                </a:cxn>
                <a:cxn ang="0">
                  <a:pos x="4061" y="1207"/>
                </a:cxn>
                <a:cxn ang="0">
                  <a:pos x="4089" y="1380"/>
                </a:cxn>
                <a:cxn ang="0">
                  <a:pos x="4197" y="1566"/>
                </a:cxn>
                <a:cxn ang="0">
                  <a:pos x="4078" y="1717"/>
                </a:cxn>
                <a:cxn ang="0">
                  <a:pos x="3917" y="1759"/>
                </a:cxn>
                <a:cxn ang="0">
                  <a:pos x="3779" y="1880"/>
                </a:cxn>
                <a:cxn ang="0">
                  <a:pos x="3569" y="1971"/>
                </a:cxn>
                <a:cxn ang="0">
                  <a:pos x="3410" y="1973"/>
                </a:cxn>
                <a:cxn ang="0">
                  <a:pos x="3218" y="1855"/>
                </a:cxn>
                <a:cxn ang="0">
                  <a:pos x="3091" y="1639"/>
                </a:cxn>
                <a:cxn ang="0">
                  <a:pos x="3072" y="1449"/>
                </a:cxn>
                <a:cxn ang="0">
                  <a:pos x="2994" y="1250"/>
                </a:cxn>
                <a:cxn ang="0">
                  <a:pos x="2827" y="1175"/>
                </a:cxn>
                <a:cxn ang="0">
                  <a:pos x="2661" y="1098"/>
                </a:cxn>
                <a:cxn ang="0">
                  <a:pos x="2484" y="1033"/>
                </a:cxn>
                <a:cxn ang="0">
                  <a:pos x="2170" y="944"/>
                </a:cxn>
                <a:cxn ang="0">
                  <a:pos x="1867" y="825"/>
                </a:cxn>
                <a:cxn ang="0">
                  <a:pos x="1561" y="708"/>
                </a:cxn>
                <a:cxn ang="0">
                  <a:pos x="1255" y="600"/>
                </a:cxn>
                <a:cxn ang="0">
                  <a:pos x="1054" y="528"/>
                </a:cxn>
                <a:cxn ang="0">
                  <a:pos x="856" y="460"/>
                </a:cxn>
                <a:cxn ang="0">
                  <a:pos x="656" y="393"/>
                </a:cxn>
                <a:cxn ang="0">
                  <a:pos x="509" y="386"/>
                </a:cxn>
                <a:cxn ang="0">
                  <a:pos x="460" y="539"/>
                </a:cxn>
                <a:cxn ang="0">
                  <a:pos x="378" y="708"/>
                </a:cxn>
                <a:cxn ang="0">
                  <a:pos x="250" y="785"/>
                </a:cxn>
                <a:cxn ang="0">
                  <a:pos x="74" y="721"/>
                </a:cxn>
                <a:cxn ang="0">
                  <a:pos x="93" y="656"/>
                </a:cxn>
                <a:cxn ang="0">
                  <a:pos x="252" y="651"/>
                </a:cxn>
                <a:cxn ang="0">
                  <a:pos x="271" y="493"/>
                </a:cxn>
                <a:cxn ang="0">
                  <a:pos x="134" y="385"/>
                </a:cxn>
                <a:cxn ang="0">
                  <a:pos x="237" y="150"/>
                </a:cxn>
                <a:cxn ang="0">
                  <a:pos x="709" y="147"/>
                </a:cxn>
                <a:cxn ang="0">
                  <a:pos x="662" y="116"/>
                </a:cxn>
                <a:cxn ang="0">
                  <a:pos x="1078" y="324"/>
                </a:cxn>
                <a:cxn ang="0">
                  <a:pos x="1151" y="367"/>
                </a:cxn>
                <a:cxn ang="0">
                  <a:pos x="1261" y="409"/>
                </a:cxn>
                <a:cxn ang="0">
                  <a:pos x="1333" y="435"/>
                </a:cxn>
                <a:cxn ang="0">
                  <a:pos x="1489" y="511"/>
                </a:cxn>
                <a:cxn ang="0">
                  <a:pos x="1815" y="541"/>
                </a:cxn>
                <a:cxn ang="0">
                  <a:pos x="2211" y="692"/>
                </a:cxn>
                <a:cxn ang="0">
                  <a:pos x="2606" y="846"/>
                </a:cxn>
                <a:cxn ang="0">
                  <a:pos x="3003" y="1001"/>
                </a:cxn>
                <a:cxn ang="0">
                  <a:pos x="3194" y="983"/>
                </a:cxn>
                <a:cxn ang="0">
                  <a:pos x="3351" y="832"/>
                </a:cxn>
                <a:cxn ang="0">
                  <a:pos x="3551" y="748"/>
                </a:cxn>
                <a:cxn ang="0">
                  <a:pos x="3719" y="713"/>
                </a:cxn>
                <a:cxn ang="0">
                  <a:pos x="3550" y="883"/>
                </a:cxn>
                <a:cxn ang="0">
                  <a:pos x="3441" y="1059"/>
                </a:cxn>
                <a:cxn ang="0">
                  <a:pos x="3268" y="1225"/>
                </a:cxn>
                <a:cxn ang="0">
                  <a:pos x="3262" y="1398"/>
                </a:cxn>
                <a:cxn ang="0">
                  <a:pos x="3272" y="1531"/>
                </a:cxn>
                <a:cxn ang="0">
                  <a:pos x="3338" y="1739"/>
                </a:cxn>
                <a:cxn ang="0">
                  <a:pos x="3532" y="1773"/>
                </a:cxn>
                <a:cxn ang="0">
                  <a:pos x="3663" y="1647"/>
                </a:cxn>
                <a:cxn ang="0">
                  <a:pos x="3812" y="1545"/>
                </a:cxn>
                <a:cxn ang="0">
                  <a:pos x="3894" y="1393"/>
                </a:cxn>
                <a:cxn ang="0">
                  <a:pos x="3838" y="1138"/>
                </a:cxn>
                <a:cxn ang="0">
                  <a:pos x="3810" y="941"/>
                </a:cxn>
                <a:cxn ang="0">
                  <a:pos x="3726" y="817"/>
                </a:cxn>
              </a:cxnLst>
              <a:rect l="0" t="0" r="r" b="b"/>
              <a:pathLst>
                <a:path w="4197" h="1980">
                  <a:moveTo>
                    <a:pt x="3775" y="727"/>
                  </a:moveTo>
                  <a:lnTo>
                    <a:pt x="3787" y="730"/>
                  </a:lnTo>
                  <a:lnTo>
                    <a:pt x="3800" y="734"/>
                  </a:lnTo>
                  <a:lnTo>
                    <a:pt x="3812" y="738"/>
                  </a:lnTo>
                  <a:lnTo>
                    <a:pt x="3823" y="745"/>
                  </a:lnTo>
                  <a:lnTo>
                    <a:pt x="3834" y="749"/>
                  </a:lnTo>
                  <a:lnTo>
                    <a:pt x="3845" y="756"/>
                  </a:lnTo>
                  <a:lnTo>
                    <a:pt x="3856" y="764"/>
                  </a:lnTo>
                  <a:lnTo>
                    <a:pt x="3867" y="773"/>
                  </a:lnTo>
                  <a:lnTo>
                    <a:pt x="3876" y="779"/>
                  </a:lnTo>
                  <a:lnTo>
                    <a:pt x="3885" y="788"/>
                  </a:lnTo>
                  <a:lnTo>
                    <a:pt x="3894" y="797"/>
                  </a:lnTo>
                  <a:lnTo>
                    <a:pt x="3904" y="807"/>
                  </a:lnTo>
                  <a:lnTo>
                    <a:pt x="3911" y="815"/>
                  </a:lnTo>
                  <a:lnTo>
                    <a:pt x="3920" y="827"/>
                  </a:lnTo>
                  <a:lnTo>
                    <a:pt x="3929" y="836"/>
                  </a:lnTo>
                  <a:lnTo>
                    <a:pt x="3938" y="847"/>
                  </a:lnTo>
                  <a:lnTo>
                    <a:pt x="3944" y="857"/>
                  </a:lnTo>
                  <a:lnTo>
                    <a:pt x="3951" y="868"/>
                  </a:lnTo>
                  <a:lnTo>
                    <a:pt x="3957" y="878"/>
                  </a:lnTo>
                  <a:lnTo>
                    <a:pt x="3964" y="890"/>
                  </a:lnTo>
                  <a:lnTo>
                    <a:pt x="3970" y="901"/>
                  </a:lnTo>
                  <a:lnTo>
                    <a:pt x="3978" y="912"/>
                  </a:lnTo>
                  <a:lnTo>
                    <a:pt x="3983" y="923"/>
                  </a:lnTo>
                  <a:lnTo>
                    <a:pt x="3991" y="936"/>
                  </a:lnTo>
                  <a:lnTo>
                    <a:pt x="3995" y="947"/>
                  </a:lnTo>
                  <a:lnTo>
                    <a:pt x="4001" y="958"/>
                  </a:lnTo>
                  <a:lnTo>
                    <a:pt x="4007" y="969"/>
                  </a:lnTo>
                  <a:lnTo>
                    <a:pt x="4013" y="980"/>
                  </a:lnTo>
                  <a:lnTo>
                    <a:pt x="4019" y="991"/>
                  </a:lnTo>
                  <a:lnTo>
                    <a:pt x="4025" y="1002"/>
                  </a:lnTo>
                  <a:lnTo>
                    <a:pt x="4031" y="1013"/>
                  </a:lnTo>
                  <a:lnTo>
                    <a:pt x="4036" y="1026"/>
                  </a:lnTo>
                  <a:lnTo>
                    <a:pt x="4038" y="1034"/>
                  </a:lnTo>
                  <a:lnTo>
                    <a:pt x="4041" y="1044"/>
                  </a:lnTo>
                  <a:lnTo>
                    <a:pt x="4042" y="1054"/>
                  </a:lnTo>
                  <a:lnTo>
                    <a:pt x="4045" y="1063"/>
                  </a:lnTo>
                  <a:lnTo>
                    <a:pt x="4047" y="1073"/>
                  </a:lnTo>
                  <a:lnTo>
                    <a:pt x="4050" y="1083"/>
                  </a:lnTo>
                  <a:lnTo>
                    <a:pt x="4051" y="1092"/>
                  </a:lnTo>
                  <a:lnTo>
                    <a:pt x="4054" y="1103"/>
                  </a:lnTo>
                  <a:lnTo>
                    <a:pt x="4054" y="1113"/>
                  </a:lnTo>
                  <a:lnTo>
                    <a:pt x="4055" y="1124"/>
                  </a:lnTo>
                  <a:lnTo>
                    <a:pt x="4057" y="1134"/>
                  </a:lnTo>
                  <a:lnTo>
                    <a:pt x="4058" y="1145"/>
                  </a:lnTo>
                  <a:lnTo>
                    <a:pt x="4058" y="1155"/>
                  </a:lnTo>
                  <a:lnTo>
                    <a:pt x="4060" y="1166"/>
                  </a:lnTo>
                  <a:lnTo>
                    <a:pt x="4060" y="1175"/>
                  </a:lnTo>
                  <a:lnTo>
                    <a:pt x="4061" y="1186"/>
                  </a:lnTo>
                  <a:lnTo>
                    <a:pt x="4061" y="1196"/>
                  </a:lnTo>
                  <a:lnTo>
                    <a:pt x="4061" y="1207"/>
                  </a:lnTo>
                  <a:lnTo>
                    <a:pt x="4061" y="1217"/>
                  </a:lnTo>
                  <a:lnTo>
                    <a:pt x="4061" y="1228"/>
                  </a:lnTo>
                  <a:lnTo>
                    <a:pt x="4060" y="1238"/>
                  </a:lnTo>
                  <a:lnTo>
                    <a:pt x="4060" y="1249"/>
                  </a:lnTo>
                  <a:lnTo>
                    <a:pt x="4060" y="1258"/>
                  </a:lnTo>
                  <a:lnTo>
                    <a:pt x="4060" y="1269"/>
                  </a:lnTo>
                  <a:lnTo>
                    <a:pt x="4058" y="1279"/>
                  </a:lnTo>
                  <a:lnTo>
                    <a:pt x="4057" y="1290"/>
                  </a:lnTo>
                  <a:lnTo>
                    <a:pt x="4055" y="1300"/>
                  </a:lnTo>
                  <a:lnTo>
                    <a:pt x="4055" y="1312"/>
                  </a:lnTo>
                  <a:lnTo>
                    <a:pt x="4054" y="1322"/>
                  </a:lnTo>
                  <a:lnTo>
                    <a:pt x="4054" y="1333"/>
                  </a:lnTo>
                  <a:lnTo>
                    <a:pt x="4053" y="1343"/>
                  </a:lnTo>
                  <a:lnTo>
                    <a:pt x="4053" y="1355"/>
                  </a:lnTo>
                  <a:lnTo>
                    <a:pt x="4064" y="1364"/>
                  </a:lnTo>
                  <a:lnTo>
                    <a:pt x="4078" y="1372"/>
                  </a:lnTo>
                  <a:lnTo>
                    <a:pt x="4089" y="1380"/>
                  </a:lnTo>
                  <a:lnTo>
                    <a:pt x="4103" y="1390"/>
                  </a:lnTo>
                  <a:lnTo>
                    <a:pt x="4113" y="1398"/>
                  </a:lnTo>
                  <a:lnTo>
                    <a:pt x="4123" y="1408"/>
                  </a:lnTo>
                  <a:lnTo>
                    <a:pt x="4133" y="1418"/>
                  </a:lnTo>
                  <a:lnTo>
                    <a:pt x="4144" y="1429"/>
                  </a:lnTo>
                  <a:lnTo>
                    <a:pt x="4151" y="1438"/>
                  </a:lnTo>
                  <a:lnTo>
                    <a:pt x="4160" y="1449"/>
                  </a:lnTo>
                  <a:lnTo>
                    <a:pt x="4167" y="1462"/>
                  </a:lnTo>
                  <a:lnTo>
                    <a:pt x="4175" y="1474"/>
                  </a:lnTo>
                  <a:lnTo>
                    <a:pt x="4180" y="1487"/>
                  </a:lnTo>
                  <a:lnTo>
                    <a:pt x="4186" y="1499"/>
                  </a:lnTo>
                  <a:lnTo>
                    <a:pt x="4191" y="1512"/>
                  </a:lnTo>
                  <a:lnTo>
                    <a:pt x="4195" y="1527"/>
                  </a:lnTo>
                  <a:lnTo>
                    <a:pt x="4195" y="1535"/>
                  </a:lnTo>
                  <a:lnTo>
                    <a:pt x="4195" y="1546"/>
                  </a:lnTo>
                  <a:lnTo>
                    <a:pt x="4195" y="1555"/>
                  </a:lnTo>
                  <a:lnTo>
                    <a:pt x="4197" y="1566"/>
                  </a:lnTo>
                  <a:lnTo>
                    <a:pt x="4194" y="1574"/>
                  </a:lnTo>
                  <a:lnTo>
                    <a:pt x="4192" y="1584"/>
                  </a:lnTo>
                  <a:lnTo>
                    <a:pt x="4191" y="1593"/>
                  </a:lnTo>
                  <a:lnTo>
                    <a:pt x="4189" y="1603"/>
                  </a:lnTo>
                  <a:lnTo>
                    <a:pt x="4185" y="1611"/>
                  </a:lnTo>
                  <a:lnTo>
                    <a:pt x="4180" y="1620"/>
                  </a:lnTo>
                  <a:lnTo>
                    <a:pt x="4176" y="1628"/>
                  </a:lnTo>
                  <a:lnTo>
                    <a:pt x="4173" y="1638"/>
                  </a:lnTo>
                  <a:lnTo>
                    <a:pt x="4166" y="1645"/>
                  </a:lnTo>
                  <a:lnTo>
                    <a:pt x="4160" y="1653"/>
                  </a:lnTo>
                  <a:lnTo>
                    <a:pt x="4154" y="1661"/>
                  </a:lnTo>
                  <a:lnTo>
                    <a:pt x="4148" y="1670"/>
                  </a:lnTo>
                  <a:lnTo>
                    <a:pt x="4135" y="1679"/>
                  </a:lnTo>
                  <a:lnTo>
                    <a:pt x="4122" y="1689"/>
                  </a:lnTo>
                  <a:lnTo>
                    <a:pt x="4107" y="1699"/>
                  </a:lnTo>
                  <a:lnTo>
                    <a:pt x="4094" y="1708"/>
                  </a:lnTo>
                  <a:lnTo>
                    <a:pt x="4078" y="1717"/>
                  </a:lnTo>
                  <a:lnTo>
                    <a:pt x="4063" y="1725"/>
                  </a:lnTo>
                  <a:lnTo>
                    <a:pt x="4048" y="1732"/>
                  </a:lnTo>
                  <a:lnTo>
                    <a:pt x="4033" y="1739"/>
                  </a:lnTo>
                  <a:lnTo>
                    <a:pt x="4025" y="1740"/>
                  </a:lnTo>
                  <a:lnTo>
                    <a:pt x="4016" y="1743"/>
                  </a:lnTo>
                  <a:lnTo>
                    <a:pt x="4007" y="1746"/>
                  </a:lnTo>
                  <a:lnTo>
                    <a:pt x="4000" y="1748"/>
                  </a:lnTo>
                  <a:lnTo>
                    <a:pt x="3991" y="1750"/>
                  </a:lnTo>
                  <a:lnTo>
                    <a:pt x="3983" y="1751"/>
                  </a:lnTo>
                  <a:lnTo>
                    <a:pt x="3975" y="1753"/>
                  </a:lnTo>
                  <a:lnTo>
                    <a:pt x="3967" y="1755"/>
                  </a:lnTo>
                  <a:lnTo>
                    <a:pt x="3958" y="1755"/>
                  </a:lnTo>
                  <a:lnTo>
                    <a:pt x="3950" y="1757"/>
                  </a:lnTo>
                  <a:lnTo>
                    <a:pt x="3941" y="1758"/>
                  </a:lnTo>
                  <a:lnTo>
                    <a:pt x="3934" y="1759"/>
                  </a:lnTo>
                  <a:lnTo>
                    <a:pt x="3925" y="1759"/>
                  </a:lnTo>
                  <a:lnTo>
                    <a:pt x="3917" y="1759"/>
                  </a:lnTo>
                  <a:lnTo>
                    <a:pt x="3909" y="1759"/>
                  </a:lnTo>
                  <a:lnTo>
                    <a:pt x="3901" y="1759"/>
                  </a:lnTo>
                  <a:lnTo>
                    <a:pt x="3891" y="1766"/>
                  </a:lnTo>
                  <a:lnTo>
                    <a:pt x="3886" y="1775"/>
                  </a:lnTo>
                  <a:lnTo>
                    <a:pt x="3885" y="1783"/>
                  </a:lnTo>
                  <a:lnTo>
                    <a:pt x="3886" y="1791"/>
                  </a:lnTo>
                  <a:lnTo>
                    <a:pt x="3886" y="1798"/>
                  </a:lnTo>
                  <a:lnTo>
                    <a:pt x="3886" y="1805"/>
                  </a:lnTo>
                  <a:lnTo>
                    <a:pt x="3884" y="1812"/>
                  </a:lnTo>
                  <a:lnTo>
                    <a:pt x="3878" y="1819"/>
                  </a:lnTo>
                  <a:lnTo>
                    <a:pt x="3863" y="1827"/>
                  </a:lnTo>
                  <a:lnTo>
                    <a:pt x="3850" y="1836"/>
                  </a:lnTo>
                  <a:lnTo>
                    <a:pt x="3835" y="1844"/>
                  </a:lnTo>
                  <a:lnTo>
                    <a:pt x="3822" y="1854"/>
                  </a:lnTo>
                  <a:lnTo>
                    <a:pt x="3807" y="1862"/>
                  </a:lnTo>
                  <a:lnTo>
                    <a:pt x="3794" y="1872"/>
                  </a:lnTo>
                  <a:lnTo>
                    <a:pt x="3779" y="1880"/>
                  </a:lnTo>
                  <a:lnTo>
                    <a:pt x="3766" y="1890"/>
                  </a:lnTo>
                  <a:lnTo>
                    <a:pt x="3751" y="1897"/>
                  </a:lnTo>
                  <a:lnTo>
                    <a:pt x="3737" y="1905"/>
                  </a:lnTo>
                  <a:lnTo>
                    <a:pt x="3722" y="1913"/>
                  </a:lnTo>
                  <a:lnTo>
                    <a:pt x="3707" y="1921"/>
                  </a:lnTo>
                  <a:lnTo>
                    <a:pt x="3692" y="1928"/>
                  </a:lnTo>
                  <a:lnTo>
                    <a:pt x="3678" y="1935"/>
                  </a:lnTo>
                  <a:lnTo>
                    <a:pt x="3663" y="1942"/>
                  </a:lnTo>
                  <a:lnTo>
                    <a:pt x="3648" y="1949"/>
                  </a:lnTo>
                  <a:lnTo>
                    <a:pt x="3640" y="1951"/>
                  </a:lnTo>
                  <a:lnTo>
                    <a:pt x="3632" y="1953"/>
                  </a:lnTo>
                  <a:lnTo>
                    <a:pt x="3623" y="1956"/>
                  </a:lnTo>
                  <a:lnTo>
                    <a:pt x="3616" y="1959"/>
                  </a:lnTo>
                  <a:lnTo>
                    <a:pt x="3600" y="1963"/>
                  </a:lnTo>
                  <a:lnTo>
                    <a:pt x="3585" y="1969"/>
                  </a:lnTo>
                  <a:lnTo>
                    <a:pt x="3576" y="1969"/>
                  </a:lnTo>
                  <a:lnTo>
                    <a:pt x="3569" y="1971"/>
                  </a:lnTo>
                  <a:lnTo>
                    <a:pt x="3560" y="1971"/>
                  </a:lnTo>
                  <a:lnTo>
                    <a:pt x="3553" y="1974"/>
                  </a:lnTo>
                  <a:lnTo>
                    <a:pt x="3537" y="1977"/>
                  </a:lnTo>
                  <a:lnTo>
                    <a:pt x="3522" y="1980"/>
                  </a:lnTo>
                  <a:lnTo>
                    <a:pt x="3513" y="1980"/>
                  </a:lnTo>
                  <a:lnTo>
                    <a:pt x="3504" y="1980"/>
                  </a:lnTo>
                  <a:lnTo>
                    <a:pt x="3495" y="1980"/>
                  </a:lnTo>
                  <a:lnTo>
                    <a:pt x="3488" y="1980"/>
                  </a:lnTo>
                  <a:lnTo>
                    <a:pt x="3479" y="1980"/>
                  </a:lnTo>
                  <a:lnTo>
                    <a:pt x="3470" y="1980"/>
                  </a:lnTo>
                  <a:lnTo>
                    <a:pt x="3462" y="1980"/>
                  </a:lnTo>
                  <a:lnTo>
                    <a:pt x="3454" y="1980"/>
                  </a:lnTo>
                  <a:lnTo>
                    <a:pt x="3446" y="1978"/>
                  </a:lnTo>
                  <a:lnTo>
                    <a:pt x="3437" y="1977"/>
                  </a:lnTo>
                  <a:lnTo>
                    <a:pt x="3428" y="1975"/>
                  </a:lnTo>
                  <a:lnTo>
                    <a:pt x="3419" y="1975"/>
                  </a:lnTo>
                  <a:lnTo>
                    <a:pt x="3410" y="1973"/>
                  </a:lnTo>
                  <a:lnTo>
                    <a:pt x="3401" y="1971"/>
                  </a:lnTo>
                  <a:lnTo>
                    <a:pt x="3393" y="1970"/>
                  </a:lnTo>
                  <a:lnTo>
                    <a:pt x="3385" y="1969"/>
                  </a:lnTo>
                  <a:lnTo>
                    <a:pt x="3376" y="1964"/>
                  </a:lnTo>
                  <a:lnTo>
                    <a:pt x="3368" y="1960"/>
                  </a:lnTo>
                  <a:lnTo>
                    <a:pt x="3360" y="1956"/>
                  </a:lnTo>
                  <a:lnTo>
                    <a:pt x="3353" y="1952"/>
                  </a:lnTo>
                  <a:lnTo>
                    <a:pt x="3337" y="1944"/>
                  </a:lnTo>
                  <a:lnTo>
                    <a:pt x="3324" y="1935"/>
                  </a:lnTo>
                  <a:lnTo>
                    <a:pt x="3309" y="1926"/>
                  </a:lnTo>
                  <a:lnTo>
                    <a:pt x="3296" y="1917"/>
                  </a:lnTo>
                  <a:lnTo>
                    <a:pt x="3282" y="1908"/>
                  </a:lnTo>
                  <a:lnTo>
                    <a:pt x="3271" y="1898"/>
                  </a:lnTo>
                  <a:lnTo>
                    <a:pt x="3257" y="1887"/>
                  </a:lnTo>
                  <a:lnTo>
                    <a:pt x="3244" y="1876"/>
                  </a:lnTo>
                  <a:lnTo>
                    <a:pt x="3231" y="1865"/>
                  </a:lnTo>
                  <a:lnTo>
                    <a:pt x="3218" y="1855"/>
                  </a:lnTo>
                  <a:lnTo>
                    <a:pt x="3203" y="1843"/>
                  </a:lnTo>
                  <a:lnTo>
                    <a:pt x="3190" y="1833"/>
                  </a:lnTo>
                  <a:lnTo>
                    <a:pt x="3175" y="1820"/>
                  </a:lnTo>
                  <a:lnTo>
                    <a:pt x="3162" y="1811"/>
                  </a:lnTo>
                  <a:lnTo>
                    <a:pt x="3153" y="1798"/>
                  </a:lnTo>
                  <a:lnTo>
                    <a:pt x="3146" y="1786"/>
                  </a:lnTo>
                  <a:lnTo>
                    <a:pt x="3138" y="1773"/>
                  </a:lnTo>
                  <a:lnTo>
                    <a:pt x="3134" y="1761"/>
                  </a:lnTo>
                  <a:lnTo>
                    <a:pt x="3127" y="1747"/>
                  </a:lnTo>
                  <a:lnTo>
                    <a:pt x="3122" y="1735"/>
                  </a:lnTo>
                  <a:lnTo>
                    <a:pt x="3118" y="1721"/>
                  </a:lnTo>
                  <a:lnTo>
                    <a:pt x="3113" y="1708"/>
                  </a:lnTo>
                  <a:lnTo>
                    <a:pt x="3107" y="1694"/>
                  </a:lnTo>
                  <a:lnTo>
                    <a:pt x="3103" y="1681"/>
                  </a:lnTo>
                  <a:lnTo>
                    <a:pt x="3099" y="1667"/>
                  </a:lnTo>
                  <a:lnTo>
                    <a:pt x="3096" y="1654"/>
                  </a:lnTo>
                  <a:lnTo>
                    <a:pt x="3091" y="1639"/>
                  </a:lnTo>
                  <a:lnTo>
                    <a:pt x="3090" y="1625"/>
                  </a:lnTo>
                  <a:lnTo>
                    <a:pt x="3087" y="1611"/>
                  </a:lnTo>
                  <a:lnTo>
                    <a:pt x="3085" y="1598"/>
                  </a:lnTo>
                  <a:lnTo>
                    <a:pt x="3082" y="1589"/>
                  </a:lnTo>
                  <a:lnTo>
                    <a:pt x="3081" y="1582"/>
                  </a:lnTo>
                  <a:lnTo>
                    <a:pt x="3080" y="1574"/>
                  </a:lnTo>
                  <a:lnTo>
                    <a:pt x="3080" y="1567"/>
                  </a:lnTo>
                  <a:lnTo>
                    <a:pt x="3077" y="1552"/>
                  </a:lnTo>
                  <a:lnTo>
                    <a:pt x="3077" y="1538"/>
                  </a:lnTo>
                  <a:lnTo>
                    <a:pt x="3075" y="1523"/>
                  </a:lnTo>
                  <a:lnTo>
                    <a:pt x="3074" y="1509"/>
                  </a:lnTo>
                  <a:lnTo>
                    <a:pt x="3074" y="1494"/>
                  </a:lnTo>
                  <a:lnTo>
                    <a:pt x="3074" y="1480"/>
                  </a:lnTo>
                  <a:lnTo>
                    <a:pt x="3072" y="1472"/>
                  </a:lnTo>
                  <a:lnTo>
                    <a:pt x="3072" y="1465"/>
                  </a:lnTo>
                  <a:lnTo>
                    <a:pt x="3072" y="1456"/>
                  </a:lnTo>
                  <a:lnTo>
                    <a:pt x="3072" y="1449"/>
                  </a:lnTo>
                  <a:lnTo>
                    <a:pt x="3072" y="1434"/>
                  </a:lnTo>
                  <a:lnTo>
                    <a:pt x="3072" y="1420"/>
                  </a:lnTo>
                  <a:lnTo>
                    <a:pt x="3072" y="1405"/>
                  </a:lnTo>
                  <a:lnTo>
                    <a:pt x="3072" y="1391"/>
                  </a:lnTo>
                  <a:lnTo>
                    <a:pt x="3074" y="1376"/>
                  </a:lnTo>
                  <a:lnTo>
                    <a:pt x="3075" y="1362"/>
                  </a:lnTo>
                  <a:lnTo>
                    <a:pt x="3099" y="1287"/>
                  </a:lnTo>
                  <a:lnTo>
                    <a:pt x="3087" y="1283"/>
                  </a:lnTo>
                  <a:lnTo>
                    <a:pt x="3077" y="1279"/>
                  </a:lnTo>
                  <a:lnTo>
                    <a:pt x="3066" y="1275"/>
                  </a:lnTo>
                  <a:lnTo>
                    <a:pt x="3056" y="1272"/>
                  </a:lnTo>
                  <a:lnTo>
                    <a:pt x="3044" y="1268"/>
                  </a:lnTo>
                  <a:lnTo>
                    <a:pt x="3035" y="1265"/>
                  </a:lnTo>
                  <a:lnTo>
                    <a:pt x="3024" y="1261"/>
                  </a:lnTo>
                  <a:lnTo>
                    <a:pt x="3015" y="1258"/>
                  </a:lnTo>
                  <a:lnTo>
                    <a:pt x="3005" y="1254"/>
                  </a:lnTo>
                  <a:lnTo>
                    <a:pt x="2994" y="1250"/>
                  </a:lnTo>
                  <a:lnTo>
                    <a:pt x="2984" y="1246"/>
                  </a:lnTo>
                  <a:lnTo>
                    <a:pt x="2975" y="1242"/>
                  </a:lnTo>
                  <a:lnTo>
                    <a:pt x="2965" y="1238"/>
                  </a:lnTo>
                  <a:lnTo>
                    <a:pt x="2955" y="1233"/>
                  </a:lnTo>
                  <a:lnTo>
                    <a:pt x="2944" y="1229"/>
                  </a:lnTo>
                  <a:lnTo>
                    <a:pt x="2935" y="1225"/>
                  </a:lnTo>
                  <a:lnTo>
                    <a:pt x="2925" y="1220"/>
                  </a:lnTo>
                  <a:lnTo>
                    <a:pt x="2915" y="1216"/>
                  </a:lnTo>
                  <a:lnTo>
                    <a:pt x="2905" y="1211"/>
                  </a:lnTo>
                  <a:lnTo>
                    <a:pt x="2896" y="1207"/>
                  </a:lnTo>
                  <a:lnTo>
                    <a:pt x="2885" y="1202"/>
                  </a:lnTo>
                  <a:lnTo>
                    <a:pt x="2875" y="1198"/>
                  </a:lnTo>
                  <a:lnTo>
                    <a:pt x="2865" y="1193"/>
                  </a:lnTo>
                  <a:lnTo>
                    <a:pt x="2856" y="1189"/>
                  </a:lnTo>
                  <a:lnTo>
                    <a:pt x="2846" y="1184"/>
                  </a:lnTo>
                  <a:lnTo>
                    <a:pt x="2836" y="1180"/>
                  </a:lnTo>
                  <a:lnTo>
                    <a:pt x="2827" y="1175"/>
                  </a:lnTo>
                  <a:lnTo>
                    <a:pt x="2818" y="1171"/>
                  </a:lnTo>
                  <a:lnTo>
                    <a:pt x="2808" y="1166"/>
                  </a:lnTo>
                  <a:lnTo>
                    <a:pt x="2797" y="1162"/>
                  </a:lnTo>
                  <a:lnTo>
                    <a:pt x="2788" y="1157"/>
                  </a:lnTo>
                  <a:lnTo>
                    <a:pt x="2780" y="1153"/>
                  </a:lnTo>
                  <a:lnTo>
                    <a:pt x="2769" y="1148"/>
                  </a:lnTo>
                  <a:lnTo>
                    <a:pt x="2759" y="1144"/>
                  </a:lnTo>
                  <a:lnTo>
                    <a:pt x="2749" y="1138"/>
                  </a:lnTo>
                  <a:lnTo>
                    <a:pt x="2740" y="1134"/>
                  </a:lnTo>
                  <a:lnTo>
                    <a:pt x="2730" y="1128"/>
                  </a:lnTo>
                  <a:lnTo>
                    <a:pt x="2719" y="1124"/>
                  </a:lnTo>
                  <a:lnTo>
                    <a:pt x="2709" y="1120"/>
                  </a:lnTo>
                  <a:lnTo>
                    <a:pt x="2700" y="1116"/>
                  </a:lnTo>
                  <a:lnTo>
                    <a:pt x="2690" y="1110"/>
                  </a:lnTo>
                  <a:lnTo>
                    <a:pt x="2680" y="1106"/>
                  </a:lnTo>
                  <a:lnTo>
                    <a:pt x="2669" y="1102"/>
                  </a:lnTo>
                  <a:lnTo>
                    <a:pt x="2661" y="1098"/>
                  </a:lnTo>
                  <a:lnTo>
                    <a:pt x="2650" y="1094"/>
                  </a:lnTo>
                  <a:lnTo>
                    <a:pt x="2640" y="1090"/>
                  </a:lnTo>
                  <a:lnTo>
                    <a:pt x="2630" y="1085"/>
                  </a:lnTo>
                  <a:lnTo>
                    <a:pt x="2621" y="1081"/>
                  </a:lnTo>
                  <a:lnTo>
                    <a:pt x="2609" y="1077"/>
                  </a:lnTo>
                  <a:lnTo>
                    <a:pt x="2599" y="1073"/>
                  </a:lnTo>
                  <a:lnTo>
                    <a:pt x="2589" y="1069"/>
                  </a:lnTo>
                  <a:lnTo>
                    <a:pt x="2580" y="1065"/>
                  </a:lnTo>
                  <a:lnTo>
                    <a:pt x="2568" y="1060"/>
                  </a:lnTo>
                  <a:lnTo>
                    <a:pt x="2558" y="1056"/>
                  </a:lnTo>
                  <a:lnTo>
                    <a:pt x="2547" y="1052"/>
                  </a:lnTo>
                  <a:lnTo>
                    <a:pt x="2539" y="1049"/>
                  </a:lnTo>
                  <a:lnTo>
                    <a:pt x="2527" y="1045"/>
                  </a:lnTo>
                  <a:lnTo>
                    <a:pt x="2517" y="1042"/>
                  </a:lnTo>
                  <a:lnTo>
                    <a:pt x="2506" y="1040"/>
                  </a:lnTo>
                  <a:lnTo>
                    <a:pt x="2496" y="1037"/>
                  </a:lnTo>
                  <a:lnTo>
                    <a:pt x="2484" y="1033"/>
                  </a:lnTo>
                  <a:lnTo>
                    <a:pt x="2475" y="1030"/>
                  </a:lnTo>
                  <a:lnTo>
                    <a:pt x="2464" y="1027"/>
                  </a:lnTo>
                  <a:lnTo>
                    <a:pt x="2455" y="1026"/>
                  </a:lnTo>
                  <a:lnTo>
                    <a:pt x="2408" y="1033"/>
                  </a:lnTo>
                  <a:lnTo>
                    <a:pt x="2389" y="1024"/>
                  </a:lnTo>
                  <a:lnTo>
                    <a:pt x="2370" y="1019"/>
                  </a:lnTo>
                  <a:lnTo>
                    <a:pt x="2350" y="1011"/>
                  </a:lnTo>
                  <a:lnTo>
                    <a:pt x="2333" y="1005"/>
                  </a:lnTo>
                  <a:lnTo>
                    <a:pt x="2314" y="998"/>
                  </a:lnTo>
                  <a:lnTo>
                    <a:pt x="2296" y="991"/>
                  </a:lnTo>
                  <a:lnTo>
                    <a:pt x="2278" y="984"/>
                  </a:lnTo>
                  <a:lnTo>
                    <a:pt x="2261" y="979"/>
                  </a:lnTo>
                  <a:lnTo>
                    <a:pt x="2242" y="971"/>
                  </a:lnTo>
                  <a:lnTo>
                    <a:pt x="2224" y="965"/>
                  </a:lnTo>
                  <a:lnTo>
                    <a:pt x="2205" y="957"/>
                  </a:lnTo>
                  <a:lnTo>
                    <a:pt x="2187" y="951"/>
                  </a:lnTo>
                  <a:lnTo>
                    <a:pt x="2170" y="944"/>
                  </a:lnTo>
                  <a:lnTo>
                    <a:pt x="2152" y="937"/>
                  </a:lnTo>
                  <a:lnTo>
                    <a:pt x="2134" y="930"/>
                  </a:lnTo>
                  <a:lnTo>
                    <a:pt x="2117" y="925"/>
                  </a:lnTo>
                  <a:lnTo>
                    <a:pt x="2098" y="917"/>
                  </a:lnTo>
                  <a:lnTo>
                    <a:pt x="2080" y="910"/>
                  </a:lnTo>
                  <a:lnTo>
                    <a:pt x="2062" y="903"/>
                  </a:lnTo>
                  <a:lnTo>
                    <a:pt x="2045" y="896"/>
                  </a:lnTo>
                  <a:lnTo>
                    <a:pt x="2026" y="889"/>
                  </a:lnTo>
                  <a:lnTo>
                    <a:pt x="2008" y="882"/>
                  </a:lnTo>
                  <a:lnTo>
                    <a:pt x="1990" y="875"/>
                  </a:lnTo>
                  <a:lnTo>
                    <a:pt x="1973" y="868"/>
                  </a:lnTo>
                  <a:lnTo>
                    <a:pt x="1955" y="860"/>
                  </a:lnTo>
                  <a:lnTo>
                    <a:pt x="1937" y="853"/>
                  </a:lnTo>
                  <a:lnTo>
                    <a:pt x="1920" y="846"/>
                  </a:lnTo>
                  <a:lnTo>
                    <a:pt x="1902" y="840"/>
                  </a:lnTo>
                  <a:lnTo>
                    <a:pt x="1885" y="832"/>
                  </a:lnTo>
                  <a:lnTo>
                    <a:pt x="1867" y="825"/>
                  </a:lnTo>
                  <a:lnTo>
                    <a:pt x="1849" y="818"/>
                  </a:lnTo>
                  <a:lnTo>
                    <a:pt x="1832" y="813"/>
                  </a:lnTo>
                  <a:lnTo>
                    <a:pt x="1813" y="804"/>
                  </a:lnTo>
                  <a:lnTo>
                    <a:pt x="1795" y="797"/>
                  </a:lnTo>
                  <a:lnTo>
                    <a:pt x="1777" y="791"/>
                  </a:lnTo>
                  <a:lnTo>
                    <a:pt x="1760" y="784"/>
                  </a:lnTo>
                  <a:lnTo>
                    <a:pt x="1740" y="775"/>
                  </a:lnTo>
                  <a:lnTo>
                    <a:pt x="1723" y="770"/>
                  </a:lnTo>
                  <a:lnTo>
                    <a:pt x="1705" y="761"/>
                  </a:lnTo>
                  <a:lnTo>
                    <a:pt x="1688" y="756"/>
                  </a:lnTo>
                  <a:lnTo>
                    <a:pt x="1668" y="748"/>
                  </a:lnTo>
                  <a:lnTo>
                    <a:pt x="1651" y="742"/>
                  </a:lnTo>
                  <a:lnTo>
                    <a:pt x="1633" y="734"/>
                  </a:lnTo>
                  <a:lnTo>
                    <a:pt x="1616" y="728"/>
                  </a:lnTo>
                  <a:lnTo>
                    <a:pt x="1596" y="721"/>
                  </a:lnTo>
                  <a:lnTo>
                    <a:pt x="1579" y="714"/>
                  </a:lnTo>
                  <a:lnTo>
                    <a:pt x="1561" y="708"/>
                  </a:lnTo>
                  <a:lnTo>
                    <a:pt x="1544" y="702"/>
                  </a:lnTo>
                  <a:lnTo>
                    <a:pt x="1524" y="694"/>
                  </a:lnTo>
                  <a:lnTo>
                    <a:pt x="1507" y="688"/>
                  </a:lnTo>
                  <a:lnTo>
                    <a:pt x="1489" y="680"/>
                  </a:lnTo>
                  <a:lnTo>
                    <a:pt x="1472" y="674"/>
                  </a:lnTo>
                  <a:lnTo>
                    <a:pt x="1452" y="667"/>
                  </a:lnTo>
                  <a:lnTo>
                    <a:pt x="1435" y="660"/>
                  </a:lnTo>
                  <a:lnTo>
                    <a:pt x="1417" y="654"/>
                  </a:lnTo>
                  <a:lnTo>
                    <a:pt x="1399" y="648"/>
                  </a:lnTo>
                  <a:lnTo>
                    <a:pt x="1380" y="641"/>
                  </a:lnTo>
                  <a:lnTo>
                    <a:pt x="1363" y="636"/>
                  </a:lnTo>
                  <a:lnTo>
                    <a:pt x="1345" y="629"/>
                  </a:lnTo>
                  <a:lnTo>
                    <a:pt x="1327" y="623"/>
                  </a:lnTo>
                  <a:lnTo>
                    <a:pt x="1308" y="616"/>
                  </a:lnTo>
                  <a:lnTo>
                    <a:pt x="1291" y="611"/>
                  </a:lnTo>
                  <a:lnTo>
                    <a:pt x="1273" y="604"/>
                  </a:lnTo>
                  <a:lnTo>
                    <a:pt x="1255" y="600"/>
                  </a:lnTo>
                  <a:lnTo>
                    <a:pt x="1242" y="594"/>
                  </a:lnTo>
                  <a:lnTo>
                    <a:pt x="1230" y="590"/>
                  </a:lnTo>
                  <a:lnTo>
                    <a:pt x="1219" y="586"/>
                  </a:lnTo>
                  <a:lnTo>
                    <a:pt x="1208" y="582"/>
                  </a:lnTo>
                  <a:lnTo>
                    <a:pt x="1195" y="577"/>
                  </a:lnTo>
                  <a:lnTo>
                    <a:pt x="1183" y="573"/>
                  </a:lnTo>
                  <a:lnTo>
                    <a:pt x="1172" y="569"/>
                  </a:lnTo>
                  <a:lnTo>
                    <a:pt x="1161" y="565"/>
                  </a:lnTo>
                  <a:lnTo>
                    <a:pt x="1148" y="561"/>
                  </a:lnTo>
                  <a:lnTo>
                    <a:pt x="1136" y="557"/>
                  </a:lnTo>
                  <a:lnTo>
                    <a:pt x="1125" y="552"/>
                  </a:lnTo>
                  <a:lnTo>
                    <a:pt x="1114" y="548"/>
                  </a:lnTo>
                  <a:lnTo>
                    <a:pt x="1101" y="544"/>
                  </a:lnTo>
                  <a:lnTo>
                    <a:pt x="1089" y="540"/>
                  </a:lnTo>
                  <a:lnTo>
                    <a:pt x="1078" y="536"/>
                  </a:lnTo>
                  <a:lnTo>
                    <a:pt x="1067" y="532"/>
                  </a:lnTo>
                  <a:lnTo>
                    <a:pt x="1054" y="528"/>
                  </a:lnTo>
                  <a:lnTo>
                    <a:pt x="1042" y="523"/>
                  </a:lnTo>
                  <a:lnTo>
                    <a:pt x="1031" y="519"/>
                  </a:lnTo>
                  <a:lnTo>
                    <a:pt x="1020" y="515"/>
                  </a:lnTo>
                  <a:lnTo>
                    <a:pt x="1007" y="511"/>
                  </a:lnTo>
                  <a:lnTo>
                    <a:pt x="995" y="507"/>
                  </a:lnTo>
                  <a:lnTo>
                    <a:pt x="984" y="503"/>
                  </a:lnTo>
                  <a:lnTo>
                    <a:pt x="973" y="500"/>
                  </a:lnTo>
                  <a:lnTo>
                    <a:pt x="960" y="496"/>
                  </a:lnTo>
                  <a:lnTo>
                    <a:pt x="950" y="492"/>
                  </a:lnTo>
                  <a:lnTo>
                    <a:pt x="936" y="487"/>
                  </a:lnTo>
                  <a:lnTo>
                    <a:pt x="926" y="483"/>
                  </a:lnTo>
                  <a:lnTo>
                    <a:pt x="914" y="479"/>
                  </a:lnTo>
                  <a:lnTo>
                    <a:pt x="903" y="475"/>
                  </a:lnTo>
                  <a:lnTo>
                    <a:pt x="891" y="471"/>
                  </a:lnTo>
                  <a:lnTo>
                    <a:pt x="881" y="468"/>
                  </a:lnTo>
                  <a:lnTo>
                    <a:pt x="867" y="464"/>
                  </a:lnTo>
                  <a:lnTo>
                    <a:pt x="856" y="460"/>
                  </a:lnTo>
                  <a:lnTo>
                    <a:pt x="844" y="456"/>
                  </a:lnTo>
                  <a:lnTo>
                    <a:pt x="832" y="451"/>
                  </a:lnTo>
                  <a:lnTo>
                    <a:pt x="820" y="447"/>
                  </a:lnTo>
                  <a:lnTo>
                    <a:pt x="809" y="443"/>
                  </a:lnTo>
                  <a:lnTo>
                    <a:pt x="797" y="439"/>
                  </a:lnTo>
                  <a:lnTo>
                    <a:pt x="787" y="436"/>
                  </a:lnTo>
                  <a:lnTo>
                    <a:pt x="773" y="432"/>
                  </a:lnTo>
                  <a:lnTo>
                    <a:pt x="762" y="428"/>
                  </a:lnTo>
                  <a:lnTo>
                    <a:pt x="750" y="424"/>
                  </a:lnTo>
                  <a:lnTo>
                    <a:pt x="738" y="421"/>
                  </a:lnTo>
                  <a:lnTo>
                    <a:pt x="726" y="417"/>
                  </a:lnTo>
                  <a:lnTo>
                    <a:pt x="715" y="413"/>
                  </a:lnTo>
                  <a:lnTo>
                    <a:pt x="703" y="409"/>
                  </a:lnTo>
                  <a:lnTo>
                    <a:pt x="692" y="406"/>
                  </a:lnTo>
                  <a:lnTo>
                    <a:pt x="679" y="402"/>
                  </a:lnTo>
                  <a:lnTo>
                    <a:pt x="669" y="397"/>
                  </a:lnTo>
                  <a:lnTo>
                    <a:pt x="656" y="393"/>
                  </a:lnTo>
                  <a:lnTo>
                    <a:pt x="645" y="389"/>
                  </a:lnTo>
                  <a:lnTo>
                    <a:pt x="634" y="385"/>
                  </a:lnTo>
                  <a:lnTo>
                    <a:pt x="622" y="381"/>
                  </a:lnTo>
                  <a:lnTo>
                    <a:pt x="610" y="377"/>
                  </a:lnTo>
                  <a:lnTo>
                    <a:pt x="600" y="374"/>
                  </a:lnTo>
                  <a:lnTo>
                    <a:pt x="587" y="370"/>
                  </a:lnTo>
                  <a:lnTo>
                    <a:pt x="576" y="366"/>
                  </a:lnTo>
                  <a:lnTo>
                    <a:pt x="563" y="361"/>
                  </a:lnTo>
                  <a:lnTo>
                    <a:pt x="553" y="359"/>
                  </a:lnTo>
                  <a:lnTo>
                    <a:pt x="541" y="355"/>
                  </a:lnTo>
                  <a:lnTo>
                    <a:pt x="531" y="352"/>
                  </a:lnTo>
                  <a:lnTo>
                    <a:pt x="519" y="348"/>
                  </a:lnTo>
                  <a:lnTo>
                    <a:pt x="509" y="345"/>
                  </a:lnTo>
                  <a:lnTo>
                    <a:pt x="485" y="367"/>
                  </a:lnTo>
                  <a:lnTo>
                    <a:pt x="493" y="374"/>
                  </a:lnTo>
                  <a:lnTo>
                    <a:pt x="501" y="381"/>
                  </a:lnTo>
                  <a:lnTo>
                    <a:pt x="509" y="386"/>
                  </a:lnTo>
                  <a:lnTo>
                    <a:pt x="515" y="395"/>
                  </a:lnTo>
                  <a:lnTo>
                    <a:pt x="518" y="402"/>
                  </a:lnTo>
                  <a:lnTo>
                    <a:pt x="518" y="410"/>
                  </a:lnTo>
                  <a:lnTo>
                    <a:pt x="515" y="421"/>
                  </a:lnTo>
                  <a:lnTo>
                    <a:pt x="509" y="435"/>
                  </a:lnTo>
                  <a:lnTo>
                    <a:pt x="494" y="442"/>
                  </a:lnTo>
                  <a:lnTo>
                    <a:pt x="485" y="453"/>
                  </a:lnTo>
                  <a:lnTo>
                    <a:pt x="481" y="458"/>
                  </a:lnTo>
                  <a:lnTo>
                    <a:pt x="482" y="465"/>
                  </a:lnTo>
                  <a:lnTo>
                    <a:pt x="485" y="472"/>
                  </a:lnTo>
                  <a:lnTo>
                    <a:pt x="493" y="479"/>
                  </a:lnTo>
                  <a:lnTo>
                    <a:pt x="487" y="489"/>
                  </a:lnTo>
                  <a:lnTo>
                    <a:pt x="481" y="498"/>
                  </a:lnTo>
                  <a:lnTo>
                    <a:pt x="475" y="508"/>
                  </a:lnTo>
                  <a:lnTo>
                    <a:pt x="471" y="519"/>
                  </a:lnTo>
                  <a:lnTo>
                    <a:pt x="465" y="529"/>
                  </a:lnTo>
                  <a:lnTo>
                    <a:pt x="460" y="539"/>
                  </a:lnTo>
                  <a:lnTo>
                    <a:pt x="456" y="548"/>
                  </a:lnTo>
                  <a:lnTo>
                    <a:pt x="451" y="559"/>
                  </a:lnTo>
                  <a:lnTo>
                    <a:pt x="446" y="569"/>
                  </a:lnTo>
                  <a:lnTo>
                    <a:pt x="441" y="579"/>
                  </a:lnTo>
                  <a:lnTo>
                    <a:pt x="435" y="588"/>
                  </a:lnTo>
                  <a:lnTo>
                    <a:pt x="431" y="600"/>
                  </a:lnTo>
                  <a:lnTo>
                    <a:pt x="426" y="609"/>
                  </a:lnTo>
                  <a:lnTo>
                    <a:pt x="422" y="619"/>
                  </a:lnTo>
                  <a:lnTo>
                    <a:pt x="418" y="629"/>
                  </a:lnTo>
                  <a:lnTo>
                    <a:pt x="413" y="640"/>
                  </a:lnTo>
                  <a:lnTo>
                    <a:pt x="407" y="648"/>
                  </a:lnTo>
                  <a:lnTo>
                    <a:pt x="403" y="659"/>
                  </a:lnTo>
                  <a:lnTo>
                    <a:pt x="397" y="667"/>
                  </a:lnTo>
                  <a:lnTo>
                    <a:pt x="393" y="678"/>
                  </a:lnTo>
                  <a:lnTo>
                    <a:pt x="387" y="688"/>
                  </a:lnTo>
                  <a:lnTo>
                    <a:pt x="382" y="698"/>
                  </a:lnTo>
                  <a:lnTo>
                    <a:pt x="378" y="708"/>
                  </a:lnTo>
                  <a:lnTo>
                    <a:pt x="374" y="719"/>
                  </a:lnTo>
                  <a:lnTo>
                    <a:pt x="368" y="727"/>
                  </a:lnTo>
                  <a:lnTo>
                    <a:pt x="363" y="738"/>
                  </a:lnTo>
                  <a:lnTo>
                    <a:pt x="357" y="748"/>
                  </a:lnTo>
                  <a:lnTo>
                    <a:pt x="353" y="759"/>
                  </a:lnTo>
                  <a:lnTo>
                    <a:pt x="347" y="768"/>
                  </a:lnTo>
                  <a:lnTo>
                    <a:pt x="343" y="779"/>
                  </a:lnTo>
                  <a:lnTo>
                    <a:pt x="338" y="789"/>
                  </a:lnTo>
                  <a:lnTo>
                    <a:pt x="334" y="802"/>
                  </a:lnTo>
                  <a:lnTo>
                    <a:pt x="322" y="799"/>
                  </a:lnTo>
                  <a:lnTo>
                    <a:pt x="312" y="797"/>
                  </a:lnTo>
                  <a:lnTo>
                    <a:pt x="301" y="796"/>
                  </a:lnTo>
                  <a:lnTo>
                    <a:pt x="291" y="795"/>
                  </a:lnTo>
                  <a:lnTo>
                    <a:pt x="279" y="792"/>
                  </a:lnTo>
                  <a:lnTo>
                    <a:pt x="271" y="789"/>
                  </a:lnTo>
                  <a:lnTo>
                    <a:pt x="259" y="786"/>
                  </a:lnTo>
                  <a:lnTo>
                    <a:pt x="250" y="785"/>
                  </a:lnTo>
                  <a:lnTo>
                    <a:pt x="238" y="781"/>
                  </a:lnTo>
                  <a:lnTo>
                    <a:pt x="229" y="778"/>
                  </a:lnTo>
                  <a:lnTo>
                    <a:pt x="218" y="774"/>
                  </a:lnTo>
                  <a:lnTo>
                    <a:pt x="209" y="771"/>
                  </a:lnTo>
                  <a:lnTo>
                    <a:pt x="199" y="767"/>
                  </a:lnTo>
                  <a:lnTo>
                    <a:pt x="188" y="764"/>
                  </a:lnTo>
                  <a:lnTo>
                    <a:pt x="178" y="760"/>
                  </a:lnTo>
                  <a:lnTo>
                    <a:pt x="169" y="757"/>
                  </a:lnTo>
                  <a:lnTo>
                    <a:pt x="157" y="753"/>
                  </a:lnTo>
                  <a:lnTo>
                    <a:pt x="147" y="749"/>
                  </a:lnTo>
                  <a:lnTo>
                    <a:pt x="137" y="745"/>
                  </a:lnTo>
                  <a:lnTo>
                    <a:pt x="127" y="741"/>
                  </a:lnTo>
                  <a:lnTo>
                    <a:pt x="115" y="737"/>
                  </a:lnTo>
                  <a:lnTo>
                    <a:pt x="106" y="732"/>
                  </a:lnTo>
                  <a:lnTo>
                    <a:pt x="94" y="728"/>
                  </a:lnTo>
                  <a:lnTo>
                    <a:pt x="85" y="726"/>
                  </a:lnTo>
                  <a:lnTo>
                    <a:pt x="74" y="721"/>
                  </a:lnTo>
                  <a:lnTo>
                    <a:pt x="63" y="719"/>
                  </a:lnTo>
                  <a:lnTo>
                    <a:pt x="53" y="716"/>
                  </a:lnTo>
                  <a:lnTo>
                    <a:pt x="43" y="713"/>
                  </a:lnTo>
                  <a:lnTo>
                    <a:pt x="31" y="709"/>
                  </a:lnTo>
                  <a:lnTo>
                    <a:pt x="21" y="708"/>
                  </a:lnTo>
                  <a:lnTo>
                    <a:pt x="10" y="705"/>
                  </a:lnTo>
                  <a:lnTo>
                    <a:pt x="0" y="703"/>
                  </a:lnTo>
                  <a:lnTo>
                    <a:pt x="16" y="644"/>
                  </a:lnTo>
                  <a:lnTo>
                    <a:pt x="24" y="641"/>
                  </a:lnTo>
                  <a:lnTo>
                    <a:pt x="31" y="641"/>
                  </a:lnTo>
                  <a:lnTo>
                    <a:pt x="40" y="641"/>
                  </a:lnTo>
                  <a:lnTo>
                    <a:pt x="49" y="644"/>
                  </a:lnTo>
                  <a:lnTo>
                    <a:pt x="58" y="644"/>
                  </a:lnTo>
                  <a:lnTo>
                    <a:pt x="66" y="647"/>
                  </a:lnTo>
                  <a:lnTo>
                    <a:pt x="75" y="649"/>
                  </a:lnTo>
                  <a:lnTo>
                    <a:pt x="84" y="654"/>
                  </a:lnTo>
                  <a:lnTo>
                    <a:pt x="93" y="656"/>
                  </a:lnTo>
                  <a:lnTo>
                    <a:pt x="102" y="660"/>
                  </a:lnTo>
                  <a:lnTo>
                    <a:pt x="110" y="665"/>
                  </a:lnTo>
                  <a:lnTo>
                    <a:pt x="119" y="669"/>
                  </a:lnTo>
                  <a:lnTo>
                    <a:pt x="128" y="672"/>
                  </a:lnTo>
                  <a:lnTo>
                    <a:pt x="137" y="676"/>
                  </a:lnTo>
                  <a:lnTo>
                    <a:pt x="146" y="680"/>
                  </a:lnTo>
                  <a:lnTo>
                    <a:pt x="156" y="684"/>
                  </a:lnTo>
                  <a:lnTo>
                    <a:pt x="163" y="685"/>
                  </a:lnTo>
                  <a:lnTo>
                    <a:pt x="172" y="687"/>
                  </a:lnTo>
                  <a:lnTo>
                    <a:pt x="180" y="688"/>
                  </a:lnTo>
                  <a:lnTo>
                    <a:pt x="188" y="691"/>
                  </a:lnTo>
                  <a:lnTo>
                    <a:pt x="203" y="691"/>
                  </a:lnTo>
                  <a:lnTo>
                    <a:pt x="218" y="688"/>
                  </a:lnTo>
                  <a:lnTo>
                    <a:pt x="229" y="680"/>
                  </a:lnTo>
                  <a:lnTo>
                    <a:pt x="241" y="669"/>
                  </a:lnTo>
                  <a:lnTo>
                    <a:pt x="246" y="659"/>
                  </a:lnTo>
                  <a:lnTo>
                    <a:pt x="252" y="651"/>
                  </a:lnTo>
                  <a:lnTo>
                    <a:pt x="256" y="640"/>
                  </a:lnTo>
                  <a:lnTo>
                    <a:pt x="262" y="629"/>
                  </a:lnTo>
                  <a:lnTo>
                    <a:pt x="262" y="620"/>
                  </a:lnTo>
                  <a:lnTo>
                    <a:pt x="263" y="612"/>
                  </a:lnTo>
                  <a:lnTo>
                    <a:pt x="265" y="605"/>
                  </a:lnTo>
                  <a:lnTo>
                    <a:pt x="269" y="598"/>
                  </a:lnTo>
                  <a:lnTo>
                    <a:pt x="277" y="584"/>
                  </a:lnTo>
                  <a:lnTo>
                    <a:pt x="287" y="572"/>
                  </a:lnTo>
                  <a:lnTo>
                    <a:pt x="294" y="558"/>
                  </a:lnTo>
                  <a:lnTo>
                    <a:pt x="300" y="546"/>
                  </a:lnTo>
                  <a:lnTo>
                    <a:pt x="301" y="539"/>
                  </a:lnTo>
                  <a:lnTo>
                    <a:pt x="303" y="532"/>
                  </a:lnTo>
                  <a:lnTo>
                    <a:pt x="301" y="523"/>
                  </a:lnTo>
                  <a:lnTo>
                    <a:pt x="301" y="516"/>
                  </a:lnTo>
                  <a:lnTo>
                    <a:pt x="291" y="508"/>
                  </a:lnTo>
                  <a:lnTo>
                    <a:pt x="281" y="500"/>
                  </a:lnTo>
                  <a:lnTo>
                    <a:pt x="271" y="493"/>
                  </a:lnTo>
                  <a:lnTo>
                    <a:pt x="260" y="489"/>
                  </a:lnTo>
                  <a:lnTo>
                    <a:pt x="247" y="482"/>
                  </a:lnTo>
                  <a:lnTo>
                    <a:pt x="235" y="478"/>
                  </a:lnTo>
                  <a:lnTo>
                    <a:pt x="224" y="474"/>
                  </a:lnTo>
                  <a:lnTo>
                    <a:pt x="212" y="471"/>
                  </a:lnTo>
                  <a:lnTo>
                    <a:pt x="199" y="467"/>
                  </a:lnTo>
                  <a:lnTo>
                    <a:pt x="185" y="463"/>
                  </a:lnTo>
                  <a:lnTo>
                    <a:pt x="172" y="458"/>
                  </a:lnTo>
                  <a:lnTo>
                    <a:pt x="160" y="456"/>
                  </a:lnTo>
                  <a:lnTo>
                    <a:pt x="147" y="451"/>
                  </a:lnTo>
                  <a:lnTo>
                    <a:pt x="134" y="449"/>
                  </a:lnTo>
                  <a:lnTo>
                    <a:pt x="122" y="445"/>
                  </a:lnTo>
                  <a:lnTo>
                    <a:pt x="110" y="442"/>
                  </a:lnTo>
                  <a:lnTo>
                    <a:pt x="115" y="427"/>
                  </a:lnTo>
                  <a:lnTo>
                    <a:pt x="122" y="413"/>
                  </a:lnTo>
                  <a:lnTo>
                    <a:pt x="127" y="399"/>
                  </a:lnTo>
                  <a:lnTo>
                    <a:pt x="134" y="385"/>
                  </a:lnTo>
                  <a:lnTo>
                    <a:pt x="140" y="370"/>
                  </a:lnTo>
                  <a:lnTo>
                    <a:pt x="146" y="357"/>
                  </a:lnTo>
                  <a:lnTo>
                    <a:pt x="152" y="342"/>
                  </a:lnTo>
                  <a:lnTo>
                    <a:pt x="159" y="330"/>
                  </a:lnTo>
                  <a:lnTo>
                    <a:pt x="163" y="314"/>
                  </a:lnTo>
                  <a:lnTo>
                    <a:pt x="171" y="302"/>
                  </a:lnTo>
                  <a:lnTo>
                    <a:pt x="177" y="287"/>
                  </a:lnTo>
                  <a:lnTo>
                    <a:pt x="184" y="274"/>
                  </a:lnTo>
                  <a:lnTo>
                    <a:pt x="188" y="260"/>
                  </a:lnTo>
                  <a:lnTo>
                    <a:pt x="196" y="247"/>
                  </a:lnTo>
                  <a:lnTo>
                    <a:pt x="202" y="233"/>
                  </a:lnTo>
                  <a:lnTo>
                    <a:pt x="209" y="220"/>
                  </a:lnTo>
                  <a:lnTo>
                    <a:pt x="213" y="205"/>
                  </a:lnTo>
                  <a:lnTo>
                    <a:pt x="221" y="191"/>
                  </a:lnTo>
                  <a:lnTo>
                    <a:pt x="225" y="177"/>
                  </a:lnTo>
                  <a:lnTo>
                    <a:pt x="232" y="165"/>
                  </a:lnTo>
                  <a:lnTo>
                    <a:pt x="237" y="150"/>
                  </a:lnTo>
                  <a:lnTo>
                    <a:pt x="244" y="136"/>
                  </a:lnTo>
                  <a:lnTo>
                    <a:pt x="249" y="122"/>
                  </a:lnTo>
                  <a:lnTo>
                    <a:pt x="256" y="110"/>
                  </a:lnTo>
                  <a:lnTo>
                    <a:pt x="260" y="96"/>
                  </a:lnTo>
                  <a:lnTo>
                    <a:pt x="266" y="82"/>
                  </a:lnTo>
                  <a:lnTo>
                    <a:pt x="272" y="68"/>
                  </a:lnTo>
                  <a:lnTo>
                    <a:pt x="278" y="54"/>
                  </a:lnTo>
                  <a:lnTo>
                    <a:pt x="284" y="40"/>
                  </a:lnTo>
                  <a:lnTo>
                    <a:pt x="290" y="26"/>
                  </a:lnTo>
                  <a:lnTo>
                    <a:pt x="296" y="13"/>
                  </a:lnTo>
                  <a:lnTo>
                    <a:pt x="301" y="0"/>
                  </a:lnTo>
                  <a:lnTo>
                    <a:pt x="715" y="187"/>
                  </a:lnTo>
                  <a:lnTo>
                    <a:pt x="740" y="172"/>
                  </a:lnTo>
                  <a:lnTo>
                    <a:pt x="732" y="164"/>
                  </a:lnTo>
                  <a:lnTo>
                    <a:pt x="725" y="158"/>
                  </a:lnTo>
                  <a:lnTo>
                    <a:pt x="716" y="151"/>
                  </a:lnTo>
                  <a:lnTo>
                    <a:pt x="709" y="147"/>
                  </a:lnTo>
                  <a:lnTo>
                    <a:pt x="698" y="143"/>
                  </a:lnTo>
                  <a:lnTo>
                    <a:pt x="688" y="139"/>
                  </a:lnTo>
                  <a:lnTo>
                    <a:pt x="678" y="134"/>
                  </a:lnTo>
                  <a:lnTo>
                    <a:pt x="669" y="130"/>
                  </a:lnTo>
                  <a:lnTo>
                    <a:pt x="657" y="125"/>
                  </a:lnTo>
                  <a:lnTo>
                    <a:pt x="647" y="121"/>
                  </a:lnTo>
                  <a:lnTo>
                    <a:pt x="635" y="116"/>
                  </a:lnTo>
                  <a:lnTo>
                    <a:pt x="626" y="112"/>
                  </a:lnTo>
                  <a:lnTo>
                    <a:pt x="616" y="107"/>
                  </a:lnTo>
                  <a:lnTo>
                    <a:pt x="606" y="101"/>
                  </a:lnTo>
                  <a:lnTo>
                    <a:pt x="597" y="96"/>
                  </a:lnTo>
                  <a:lnTo>
                    <a:pt x="588" y="90"/>
                  </a:lnTo>
                  <a:lnTo>
                    <a:pt x="601" y="94"/>
                  </a:lnTo>
                  <a:lnTo>
                    <a:pt x="618" y="100"/>
                  </a:lnTo>
                  <a:lnTo>
                    <a:pt x="632" y="105"/>
                  </a:lnTo>
                  <a:lnTo>
                    <a:pt x="648" y="112"/>
                  </a:lnTo>
                  <a:lnTo>
                    <a:pt x="662" y="116"/>
                  </a:lnTo>
                  <a:lnTo>
                    <a:pt x="678" y="123"/>
                  </a:lnTo>
                  <a:lnTo>
                    <a:pt x="692" y="129"/>
                  </a:lnTo>
                  <a:lnTo>
                    <a:pt x="709" y="136"/>
                  </a:lnTo>
                  <a:lnTo>
                    <a:pt x="723" y="141"/>
                  </a:lnTo>
                  <a:lnTo>
                    <a:pt x="738" y="148"/>
                  </a:lnTo>
                  <a:lnTo>
                    <a:pt x="753" y="155"/>
                  </a:lnTo>
                  <a:lnTo>
                    <a:pt x="769" y="164"/>
                  </a:lnTo>
                  <a:lnTo>
                    <a:pt x="782" y="170"/>
                  </a:lnTo>
                  <a:lnTo>
                    <a:pt x="797" y="177"/>
                  </a:lnTo>
                  <a:lnTo>
                    <a:pt x="812" y="186"/>
                  </a:lnTo>
                  <a:lnTo>
                    <a:pt x="826" y="195"/>
                  </a:lnTo>
                  <a:lnTo>
                    <a:pt x="1088" y="277"/>
                  </a:lnTo>
                  <a:lnTo>
                    <a:pt x="1086" y="285"/>
                  </a:lnTo>
                  <a:lnTo>
                    <a:pt x="1085" y="296"/>
                  </a:lnTo>
                  <a:lnTo>
                    <a:pt x="1083" y="305"/>
                  </a:lnTo>
                  <a:lnTo>
                    <a:pt x="1082" y="316"/>
                  </a:lnTo>
                  <a:lnTo>
                    <a:pt x="1078" y="324"/>
                  </a:lnTo>
                  <a:lnTo>
                    <a:pt x="1076" y="334"/>
                  </a:lnTo>
                  <a:lnTo>
                    <a:pt x="1073" y="343"/>
                  </a:lnTo>
                  <a:lnTo>
                    <a:pt x="1072" y="353"/>
                  </a:lnTo>
                  <a:lnTo>
                    <a:pt x="1069" y="361"/>
                  </a:lnTo>
                  <a:lnTo>
                    <a:pt x="1069" y="370"/>
                  </a:lnTo>
                  <a:lnTo>
                    <a:pt x="1067" y="378"/>
                  </a:lnTo>
                  <a:lnTo>
                    <a:pt x="1070" y="388"/>
                  </a:lnTo>
                  <a:lnTo>
                    <a:pt x="1070" y="395"/>
                  </a:lnTo>
                  <a:lnTo>
                    <a:pt x="1075" y="403"/>
                  </a:lnTo>
                  <a:lnTo>
                    <a:pt x="1079" y="411"/>
                  </a:lnTo>
                  <a:lnTo>
                    <a:pt x="1088" y="420"/>
                  </a:lnTo>
                  <a:lnTo>
                    <a:pt x="1098" y="413"/>
                  </a:lnTo>
                  <a:lnTo>
                    <a:pt x="1110" y="406"/>
                  </a:lnTo>
                  <a:lnTo>
                    <a:pt x="1120" y="396"/>
                  </a:lnTo>
                  <a:lnTo>
                    <a:pt x="1132" y="388"/>
                  </a:lnTo>
                  <a:lnTo>
                    <a:pt x="1141" y="377"/>
                  </a:lnTo>
                  <a:lnTo>
                    <a:pt x="1151" y="367"/>
                  </a:lnTo>
                  <a:lnTo>
                    <a:pt x="1161" y="356"/>
                  </a:lnTo>
                  <a:lnTo>
                    <a:pt x="1173" y="348"/>
                  </a:lnTo>
                  <a:lnTo>
                    <a:pt x="1182" y="338"/>
                  </a:lnTo>
                  <a:lnTo>
                    <a:pt x="1194" y="331"/>
                  </a:lnTo>
                  <a:lnTo>
                    <a:pt x="1204" y="325"/>
                  </a:lnTo>
                  <a:lnTo>
                    <a:pt x="1217" y="324"/>
                  </a:lnTo>
                  <a:lnTo>
                    <a:pt x="1229" y="323"/>
                  </a:lnTo>
                  <a:lnTo>
                    <a:pt x="1242" y="325"/>
                  </a:lnTo>
                  <a:lnTo>
                    <a:pt x="1255" y="332"/>
                  </a:lnTo>
                  <a:lnTo>
                    <a:pt x="1272" y="345"/>
                  </a:lnTo>
                  <a:lnTo>
                    <a:pt x="1272" y="353"/>
                  </a:lnTo>
                  <a:lnTo>
                    <a:pt x="1273" y="363"/>
                  </a:lnTo>
                  <a:lnTo>
                    <a:pt x="1272" y="373"/>
                  </a:lnTo>
                  <a:lnTo>
                    <a:pt x="1270" y="382"/>
                  </a:lnTo>
                  <a:lnTo>
                    <a:pt x="1267" y="391"/>
                  </a:lnTo>
                  <a:lnTo>
                    <a:pt x="1264" y="400"/>
                  </a:lnTo>
                  <a:lnTo>
                    <a:pt x="1261" y="409"/>
                  </a:lnTo>
                  <a:lnTo>
                    <a:pt x="1258" y="418"/>
                  </a:lnTo>
                  <a:lnTo>
                    <a:pt x="1254" y="427"/>
                  </a:lnTo>
                  <a:lnTo>
                    <a:pt x="1251" y="435"/>
                  </a:lnTo>
                  <a:lnTo>
                    <a:pt x="1248" y="443"/>
                  </a:lnTo>
                  <a:lnTo>
                    <a:pt x="1248" y="453"/>
                  </a:lnTo>
                  <a:lnTo>
                    <a:pt x="1248" y="461"/>
                  </a:lnTo>
                  <a:lnTo>
                    <a:pt x="1251" y="469"/>
                  </a:lnTo>
                  <a:lnTo>
                    <a:pt x="1255" y="478"/>
                  </a:lnTo>
                  <a:lnTo>
                    <a:pt x="1263" y="487"/>
                  </a:lnTo>
                  <a:lnTo>
                    <a:pt x="1272" y="479"/>
                  </a:lnTo>
                  <a:lnTo>
                    <a:pt x="1280" y="472"/>
                  </a:lnTo>
                  <a:lnTo>
                    <a:pt x="1289" y="465"/>
                  </a:lnTo>
                  <a:lnTo>
                    <a:pt x="1298" y="460"/>
                  </a:lnTo>
                  <a:lnTo>
                    <a:pt x="1307" y="453"/>
                  </a:lnTo>
                  <a:lnTo>
                    <a:pt x="1316" y="447"/>
                  </a:lnTo>
                  <a:lnTo>
                    <a:pt x="1325" y="440"/>
                  </a:lnTo>
                  <a:lnTo>
                    <a:pt x="1333" y="435"/>
                  </a:lnTo>
                  <a:lnTo>
                    <a:pt x="1341" y="428"/>
                  </a:lnTo>
                  <a:lnTo>
                    <a:pt x="1350" y="422"/>
                  </a:lnTo>
                  <a:lnTo>
                    <a:pt x="1357" y="417"/>
                  </a:lnTo>
                  <a:lnTo>
                    <a:pt x="1366" y="411"/>
                  </a:lnTo>
                  <a:lnTo>
                    <a:pt x="1373" y="404"/>
                  </a:lnTo>
                  <a:lnTo>
                    <a:pt x="1382" y="400"/>
                  </a:lnTo>
                  <a:lnTo>
                    <a:pt x="1389" y="393"/>
                  </a:lnTo>
                  <a:lnTo>
                    <a:pt x="1398" y="389"/>
                  </a:lnTo>
                  <a:lnTo>
                    <a:pt x="1510" y="435"/>
                  </a:lnTo>
                  <a:lnTo>
                    <a:pt x="1508" y="443"/>
                  </a:lnTo>
                  <a:lnTo>
                    <a:pt x="1508" y="451"/>
                  </a:lnTo>
                  <a:lnTo>
                    <a:pt x="1505" y="461"/>
                  </a:lnTo>
                  <a:lnTo>
                    <a:pt x="1502" y="471"/>
                  </a:lnTo>
                  <a:lnTo>
                    <a:pt x="1498" y="479"/>
                  </a:lnTo>
                  <a:lnTo>
                    <a:pt x="1495" y="490"/>
                  </a:lnTo>
                  <a:lnTo>
                    <a:pt x="1491" y="500"/>
                  </a:lnTo>
                  <a:lnTo>
                    <a:pt x="1489" y="511"/>
                  </a:lnTo>
                  <a:lnTo>
                    <a:pt x="1485" y="519"/>
                  </a:lnTo>
                  <a:lnTo>
                    <a:pt x="1485" y="529"/>
                  </a:lnTo>
                  <a:lnTo>
                    <a:pt x="1483" y="537"/>
                  </a:lnTo>
                  <a:lnTo>
                    <a:pt x="1486" y="547"/>
                  </a:lnTo>
                  <a:lnTo>
                    <a:pt x="1489" y="554"/>
                  </a:lnTo>
                  <a:lnTo>
                    <a:pt x="1496" y="562"/>
                  </a:lnTo>
                  <a:lnTo>
                    <a:pt x="1504" y="569"/>
                  </a:lnTo>
                  <a:lnTo>
                    <a:pt x="1517" y="576"/>
                  </a:lnTo>
                  <a:lnTo>
                    <a:pt x="1629" y="472"/>
                  </a:lnTo>
                  <a:lnTo>
                    <a:pt x="1651" y="481"/>
                  </a:lnTo>
                  <a:lnTo>
                    <a:pt x="1674" y="489"/>
                  </a:lnTo>
                  <a:lnTo>
                    <a:pt x="1698" y="497"/>
                  </a:lnTo>
                  <a:lnTo>
                    <a:pt x="1721" y="505"/>
                  </a:lnTo>
                  <a:lnTo>
                    <a:pt x="1743" y="514"/>
                  </a:lnTo>
                  <a:lnTo>
                    <a:pt x="1767" y="523"/>
                  </a:lnTo>
                  <a:lnTo>
                    <a:pt x="1790" y="532"/>
                  </a:lnTo>
                  <a:lnTo>
                    <a:pt x="1815" y="541"/>
                  </a:lnTo>
                  <a:lnTo>
                    <a:pt x="1837" y="550"/>
                  </a:lnTo>
                  <a:lnTo>
                    <a:pt x="1861" y="558"/>
                  </a:lnTo>
                  <a:lnTo>
                    <a:pt x="1885" y="566"/>
                  </a:lnTo>
                  <a:lnTo>
                    <a:pt x="1908" y="576"/>
                  </a:lnTo>
                  <a:lnTo>
                    <a:pt x="1930" y="584"/>
                  </a:lnTo>
                  <a:lnTo>
                    <a:pt x="1954" y="594"/>
                  </a:lnTo>
                  <a:lnTo>
                    <a:pt x="1977" y="602"/>
                  </a:lnTo>
                  <a:lnTo>
                    <a:pt x="2002" y="612"/>
                  </a:lnTo>
                  <a:lnTo>
                    <a:pt x="2024" y="620"/>
                  </a:lnTo>
                  <a:lnTo>
                    <a:pt x="2048" y="629"/>
                  </a:lnTo>
                  <a:lnTo>
                    <a:pt x="2071" y="637"/>
                  </a:lnTo>
                  <a:lnTo>
                    <a:pt x="2095" y="647"/>
                  </a:lnTo>
                  <a:lnTo>
                    <a:pt x="2117" y="655"/>
                  </a:lnTo>
                  <a:lnTo>
                    <a:pt x="2140" y="665"/>
                  </a:lnTo>
                  <a:lnTo>
                    <a:pt x="2164" y="674"/>
                  </a:lnTo>
                  <a:lnTo>
                    <a:pt x="2189" y="684"/>
                  </a:lnTo>
                  <a:lnTo>
                    <a:pt x="2211" y="692"/>
                  </a:lnTo>
                  <a:lnTo>
                    <a:pt x="2234" y="701"/>
                  </a:lnTo>
                  <a:lnTo>
                    <a:pt x="2258" y="709"/>
                  </a:lnTo>
                  <a:lnTo>
                    <a:pt x="2281" y="719"/>
                  </a:lnTo>
                  <a:lnTo>
                    <a:pt x="2303" y="727"/>
                  </a:lnTo>
                  <a:lnTo>
                    <a:pt x="2327" y="737"/>
                  </a:lnTo>
                  <a:lnTo>
                    <a:pt x="2350" y="746"/>
                  </a:lnTo>
                  <a:lnTo>
                    <a:pt x="2375" y="756"/>
                  </a:lnTo>
                  <a:lnTo>
                    <a:pt x="2398" y="764"/>
                  </a:lnTo>
                  <a:lnTo>
                    <a:pt x="2421" y="773"/>
                  </a:lnTo>
                  <a:lnTo>
                    <a:pt x="2445" y="782"/>
                  </a:lnTo>
                  <a:lnTo>
                    <a:pt x="2468" y="792"/>
                  </a:lnTo>
                  <a:lnTo>
                    <a:pt x="2490" y="800"/>
                  </a:lnTo>
                  <a:lnTo>
                    <a:pt x="2514" y="809"/>
                  </a:lnTo>
                  <a:lnTo>
                    <a:pt x="2537" y="818"/>
                  </a:lnTo>
                  <a:lnTo>
                    <a:pt x="2561" y="828"/>
                  </a:lnTo>
                  <a:lnTo>
                    <a:pt x="2583" y="836"/>
                  </a:lnTo>
                  <a:lnTo>
                    <a:pt x="2606" y="846"/>
                  </a:lnTo>
                  <a:lnTo>
                    <a:pt x="2630" y="854"/>
                  </a:lnTo>
                  <a:lnTo>
                    <a:pt x="2653" y="864"/>
                  </a:lnTo>
                  <a:lnTo>
                    <a:pt x="2675" y="872"/>
                  </a:lnTo>
                  <a:lnTo>
                    <a:pt x="2700" y="882"/>
                  </a:lnTo>
                  <a:lnTo>
                    <a:pt x="2722" y="892"/>
                  </a:lnTo>
                  <a:lnTo>
                    <a:pt x="2747" y="901"/>
                  </a:lnTo>
                  <a:lnTo>
                    <a:pt x="2769" y="910"/>
                  </a:lnTo>
                  <a:lnTo>
                    <a:pt x="2793" y="918"/>
                  </a:lnTo>
                  <a:lnTo>
                    <a:pt x="2816" y="928"/>
                  </a:lnTo>
                  <a:lnTo>
                    <a:pt x="2840" y="937"/>
                  </a:lnTo>
                  <a:lnTo>
                    <a:pt x="2862" y="946"/>
                  </a:lnTo>
                  <a:lnTo>
                    <a:pt x="2887" y="954"/>
                  </a:lnTo>
                  <a:lnTo>
                    <a:pt x="2909" y="964"/>
                  </a:lnTo>
                  <a:lnTo>
                    <a:pt x="2934" y="973"/>
                  </a:lnTo>
                  <a:lnTo>
                    <a:pt x="2956" y="982"/>
                  </a:lnTo>
                  <a:lnTo>
                    <a:pt x="2980" y="991"/>
                  </a:lnTo>
                  <a:lnTo>
                    <a:pt x="3003" y="1001"/>
                  </a:lnTo>
                  <a:lnTo>
                    <a:pt x="3028" y="1011"/>
                  </a:lnTo>
                  <a:lnTo>
                    <a:pt x="3050" y="1019"/>
                  </a:lnTo>
                  <a:lnTo>
                    <a:pt x="3074" y="1029"/>
                  </a:lnTo>
                  <a:lnTo>
                    <a:pt x="3097" y="1038"/>
                  </a:lnTo>
                  <a:lnTo>
                    <a:pt x="3122" y="1048"/>
                  </a:lnTo>
                  <a:lnTo>
                    <a:pt x="3129" y="1048"/>
                  </a:lnTo>
                  <a:lnTo>
                    <a:pt x="3135" y="1049"/>
                  </a:lnTo>
                  <a:lnTo>
                    <a:pt x="3140" y="1048"/>
                  </a:lnTo>
                  <a:lnTo>
                    <a:pt x="3146" y="1047"/>
                  </a:lnTo>
                  <a:lnTo>
                    <a:pt x="3150" y="1041"/>
                  </a:lnTo>
                  <a:lnTo>
                    <a:pt x="3156" y="1034"/>
                  </a:lnTo>
                  <a:lnTo>
                    <a:pt x="3157" y="1023"/>
                  </a:lnTo>
                  <a:lnTo>
                    <a:pt x="3162" y="1015"/>
                  </a:lnTo>
                  <a:lnTo>
                    <a:pt x="3168" y="1006"/>
                  </a:lnTo>
                  <a:lnTo>
                    <a:pt x="3178" y="1004"/>
                  </a:lnTo>
                  <a:lnTo>
                    <a:pt x="3185" y="993"/>
                  </a:lnTo>
                  <a:lnTo>
                    <a:pt x="3194" y="983"/>
                  </a:lnTo>
                  <a:lnTo>
                    <a:pt x="3202" y="973"/>
                  </a:lnTo>
                  <a:lnTo>
                    <a:pt x="3210" y="964"/>
                  </a:lnTo>
                  <a:lnTo>
                    <a:pt x="3219" y="954"/>
                  </a:lnTo>
                  <a:lnTo>
                    <a:pt x="3228" y="944"/>
                  </a:lnTo>
                  <a:lnTo>
                    <a:pt x="3237" y="935"/>
                  </a:lnTo>
                  <a:lnTo>
                    <a:pt x="3246" y="926"/>
                  </a:lnTo>
                  <a:lnTo>
                    <a:pt x="3254" y="917"/>
                  </a:lnTo>
                  <a:lnTo>
                    <a:pt x="3263" y="907"/>
                  </a:lnTo>
                  <a:lnTo>
                    <a:pt x="3272" y="897"/>
                  </a:lnTo>
                  <a:lnTo>
                    <a:pt x="3282" y="889"/>
                  </a:lnTo>
                  <a:lnTo>
                    <a:pt x="3291" y="881"/>
                  </a:lnTo>
                  <a:lnTo>
                    <a:pt x="3301" y="872"/>
                  </a:lnTo>
                  <a:lnTo>
                    <a:pt x="3312" y="864"/>
                  </a:lnTo>
                  <a:lnTo>
                    <a:pt x="3322" y="857"/>
                  </a:lnTo>
                  <a:lnTo>
                    <a:pt x="3331" y="849"/>
                  </a:lnTo>
                  <a:lnTo>
                    <a:pt x="3341" y="840"/>
                  </a:lnTo>
                  <a:lnTo>
                    <a:pt x="3351" y="832"/>
                  </a:lnTo>
                  <a:lnTo>
                    <a:pt x="3362" y="825"/>
                  </a:lnTo>
                  <a:lnTo>
                    <a:pt x="3371" y="817"/>
                  </a:lnTo>
                  <a:lnTo>
                    <a:pt x="3382" y="810"/>
                  </a:lnTo>
                  <a:lnTo>
                    <a:pt x="3393" y="803"/>
                  </a:lnTo>
                  <a:lnTo>
                    <a:pt x="3404" y="797"/>
                  </a:lnTo>
                  <a:lnTo>
                    <a:pt x="3415" y="791"/>
                  </a:lnTo>
                  <a:lnTo>
                    <a:pt x="3426" y="785"/>
                  </a:lnTo>
                  <a:lnTo>
                    <a:pt x="3437" y="778"/>
                  </a:lnTo>
                  <a:lnTo>
                    <a:pt x="3448" y="774"/>
                  </a:lnTo>
                  <a:lnTo>
                    <a:pt x="3460" y="768"/>
                  </a:lnTo>
                  <a:lnTo>
                    <a:pt x="3472" y="764"/>
                  </a:lnTo>
                  <a:lnTo>
                    <a:pt x="3484" y="760"/>
                  </a:lnTo>
                  <a:lnTo>
                    <a:pt x="3497" y="756"/>
                  </a:lnTo>
                  <a:lnTo>
                    <a:pt x="3510" y="755"/>
                  </a:lnTo>
                  <a:lnTo>
                    <a:pt x="3525" y="753"/>
                  </a:lnTo>
                  <a:lnTo>
                    <a:pt x="3538" y="750"/>
                  </a:lnTo>
                  <a:lnTo>
                    <a:pt x="3551" y="748"/>
                  </a:lnTo>
                  <a:lnTo>
                    <a:pt x="3562" y="743"/>
                  </a:lnTo>
                  <a:lnTo>
                    <a:pt x="3573" y="739"/>
                  </a:lnTo>
                  <a:lnTo>
                    <a:pt x="3584" y="735"/>
                  </a:lnTo>
                  <a:lnTo>
                    <a:pt x="3595" y="732"/>
                  </a:lnTo>
                  <a:lnTo>
                    <a:pt x="3606" y="727"/>
                  </a:lnTo>
                  <a:lnTo>
                    <a:pt x="3617" y="723"/>
                  </a:lnTo>
                  <a:lnTo>
                    <a:pt x="3628" y="719"/>
                  </a:lnTo>
                  <a:lnTo>
                    <a:pt x="3641" y="714"/>
                  </a:lnTo>
                  <a:lnTo>
                    <a:pt x="3654" y="710"/>
                  </a:lnTo>
                  <a:lnTo>
                    <a:pt x="3669" y="706"/>
                  </a:lnTo>
                  <a:lnTo>
                    <a:pt x="3676" y="705"/>
                  </a:lnTo>
                  <a:lnTo>
                    <a:pt x="3684" y="703"/>
                  </a:lnTo>
                  <a:lnTo>
                    <a:pt x="3692" y="703"/>
                  </a:lnTo>
                  <a:lnTo>
                    <a:pt x="3703" y="703"/>
                  </a:lnTo>
                  <a:lnTo>
                    <a:pt x="3706" y="709"/>
                  </a:lnTo>
                  <a:lnTo>
                    <a:pt x="3712" y="713"/>
                  </a:lnTo>
                  <a:lnTo>
                    <a:pt x="3719" y="713"/>
                  </a:lnTo>
                  <a:lnTo>
                    <a:pt x="3729" y="714"/>
                  </a:lnTo>
                  <a:lnTo>
                    <a:pt x="3738" y="714"/>
                  </a:lnTo>
                  <a:lnTo>
                    <a:pt x="3750" y="716"/>
                  </a:lnTo>
                  <a:lnTo>
                    <a:pt x="3762" y="719"/>
                  </a:lnTo>
                  <a:lnTo>
                    <a:pt x="3775" y="727"/>
                  </a:lnTo>
                  <a:lnTo>
                    <a:pt x="3719" y="868"/>
                  </a:lnTo>
                  <a:lnTo>
                    <a:pt x="3703" y="864"/>
                  </a:lnTo>
                  <a:lnTo>
                    <a:pt x="3688" y="863"/>
                  </a:lnTo>
                  <a:lnTo>
                    <a:pt x="3673" y="863"/>
                  </a:lnTo>
                  <a:lnTo>
                    <a:pt x="3659" y="863"/>
                  </a:lnTo>
                  <a:lnTo>
                    <a:pt x="3642" y="863"/>
                  </a:lnTo>
                  <a:lnTo>
                    <a:pt x="3628" y="865"/>
                  </a:lnTo>
                  <a:lnTo>
                    <a:pt x="3612" y="867"/>
                  </a:lnTo>
                  <a:lnTo>
                    <a:pt x="3597" y="871"/>
                  </a:lnTo>
                  <a:lnTo>
                    <a:pt x="3581" y="874"/>
                  </a:lnTo>
                  <a:lnTo>
                    <a:pt x="3566" y="878"/>
                  </a:lnTo>
                  <a:lnTo>
                    <a:pt x="3550" y="883"/>
                  </a:lnTo>
                  <a:lnTo>
                    <a:pt x="3537" y="890"/>
                  </a:lnTo>
                  <a:lnTo>
                    <a:pt x="3523" y="896"/>
                  </a:lnTo>
                  <a:lnTo>
                    <a:pt x="3510" y="904"/>
                  </a:lnTo>
                  <a:lnTo>
                    <a:pt x="3497" y="912"/>
                  </a:lnTo>
                  <a:lnTo>
                    <a:pt x="3488" y="921"/>
                  </a:lnTo>
                  <a:lnTo>
                    <a:pt x="3479" y="929"/>
                  </a:lnTo>
                  <a:lnTo>
                    <a:pt x="3472" y="937"/>
                  </a:lnTo>
                  <a:lnTo>
                    <a:pt x="3465" y="947"/>
                  </a:lnTo>
                  <a:lnTo>
                    <a:pt x="3460" y="959"/>
                  </a:lnTo>
                  <a:lnTo>
                    <a:pt x="3456" y="971"/>
                  </a:lnTo>
                  <a:lnTo>
                    <a:pt x="3451" y="983"/>
                  </a:lnTo>
                  <a:lnTo>
                    <a:pt x="3448" y="995"/>
                  </a:lnTo>
                  <a:lnTo>
                    <a:pt x="3447" y="1008"/>
                  </a:lnTo>
                  <a:lnTo>
                    <a:pt x="3444" y="1020"/>
                  </a:lnTo>
                  <a:lnTo>
                    <a:pt x="3443" y="1033"/>
                  </a:lnTo>
                  <a:lnTo>
                    <a:pt x="3441" y="1045"/>
                  </a:lnTo>
                  <a:lnTo>
                    <a:pt x="3441" y="1059"/>
                  </a:lnTo>
                  <a:lnTo>
                    <a:pt x="3441" y="1070"/>
                  </a:lnTo>
                  <a:lnTo>
                    <a:pt x="3441" y="1083"/>
                  </a:lnTo>
                  <a:lnTo>
                    <a:pt x="3441" y="1095"/>
                  </a:lnTo>
                  <a:lnTo>
                    <a:pt x="3441" y="1108"/>
                  </a:lnTo>
                  <a:lnTo>
                    <a:pt x="3425" y="1109"/>
                  </a:lnTo>
                  <a:lnTo>
                    <a:pt x="3410" y="1114"/>
                  </a:lnTo>
                  <a:lnTo>
                    <a:pt x="3394" y="1119"/>
                  </a:lnTo>
                  <a:lnTo>
                    <a:pt x="3379" y="1127"/>
                  </a:lnTo>
                  <a:lnTo>
                    <a:pt x="3365" y="1134"/>
                  </a:lnTo>
                  <a:lnTo>
                    <a:pt x="3350" y="1144"/>
                  </a:lnTo>
                  <a:lnTo>
                    <a:pt x="3337" y="1152"/>
                  </a:lnTo>
                  <a:lnTo>
                    <a:pt x="3324" y="1164"/>
                  </a:lnTo>
                  <a:lnTo>
                    <a:pt x="3310" y="1174"/>
                  </a:lnTo>
                  <a:lnTo>
                    <a:pt x="3299" y="1186"/>
                  </a:lnTo>
                  <a:lnTo>
                    <a:pt x="3287" y="1199"/>
                  </a:lnTo>
                  <a:lnTo>
                    <a:pt x="3278" y="1213"/>
                  </a:lnTo>
                  <a:lnTo>
                    <a:pt x="3268" y="1225"/>
                  </a:lnTo>
                  <a:lnTo>
                    <a:pt x="3260" y="1240"/>
                  </a:lnTo>
                  <a:lnTo>
                    <a:pt x="3256" y="1247"/>
                  </a:lnTo>
                  <a:lnTo>
                    <a:pt x="3254" y="1256"/>
                  </a:lnTo>
                  <a:lnTo>
                    <a:pt x="3251" y="1264"/>
                  </a:lnTo>
                  <a:lnTo>
                    <a:pt x="3250" y="1272"/>
                  </a:lnTo>
                  <a:lnTo>
                    <a:pt x="3247" y="1281"/>
                  </a:lnTo>
                  <a:lnTo>
                    <a:pt x="3246" y="1292"/>
                  </a:lnTo>
                  <a:lnTo>
                    <a:pt x="3246" y="1301"/>
                  </a:lnTo>
                  <a:lnTo>
                    <a:pt x="3246" y="1312"/>
                  </a:lnTo>
                  <a:lnTo>
                    <a:pt x="3246" y="1322"/>
                  </a:lnTo>
                  <a:lnTo>
                    <a:pt x="3246" y="1335"/>
                  </a:lnTo>
                  <a:lnTo>
                    <a:pt x="3246" y="1344"/>
                  </a:lnTo>
                  <a:lnTo>
                    <a:pt x="3249" y="1357"/>
                  </a:lnTo>
                  <a:lnTo>
                    <a:pt x="3250" y="1366"/>
                  </a:lnTo>
                  <a:lnTo>
                    <a:pt x="3253" y="1377"/>
                  </a:lnTo>
                  <a:lnTo>
                    <a:pt x="3257" y="1387"/>
                  </a:lnTo>
                  <a:lnTo>
                    <a:pt x="3262" y="1398"/>
                  </a:lnTo>
                  <a:lnTo>
                    <a:pt x="3266" y="1408"/>
                  </a:lnTo>
                  <a:lnTo>
                    <a:pt x="3274" y="1418"/>
                  </a:lnTo>
                  <a:lnTo>
                    <a:pt x="3281" y="1427"/>
                  </a:lnTo>
                  <a:lnTo>
                    <a:pt x="3290" y="1437"/>
                  </a:lnTo>
                  <a:lnTo>
                    <a:pt x="3297" y="1441"/>
                  </a:lnTo>
                  <a:lnTo>
                    <a:pt x="3303" y="1445"/>
                  </a:lnTo>
                  <a:lnTo>
                    <a:pt x="3307" y="1449"/>
                  </a:lnTo>
                  <a:lnTo>
                    <a:pt x="3313" y="1455"/>
                  </a:lnTo>
                  <a:lnTo>
                    <a:pt x="3318" y="1463"/>
                  </a:lnTo>
                  <a:lnTo>
                    <a:pt x="3321" y="1473"/>
                  </a:lnTo>
                  <a:lnTo>
                    <a:pt x="3318" y="1481"/>
                  </a:lnTo>
                  <a:lnTo>
                    <a:pt x="3315" y="1490"/>
                  </a:lnTo>
                  <a:lnTo>
                    <a:pt x="3307" y="1498"/>
                  </a:lnTo>
                  <a:lnTo>
                    <a:pt x="3300" y="1506"/>
                  </a:lnTo>
                  <a:lnTo>
                    <a:pt x="3290" y="1514"/>
                  </a:lnTo>
                  <a:lnTo>
                    <a:pt x="3281" y="1523"/>
                  </a:lnTo>
                  <a:lnTo>
                    <a:pt x="3272" y="1531"/>
                  </a:lnTo>
                  <a:lnTo>
                    <a:pt x="3265" y="1542"/>
                  </a:lnTo>
                  <a:lnTo>
                    <a:pt x="3257" y="1550"/>
                  </a:lnTo>
                  <a:lnTo>
                    <a:pt x="3254" y="1562"/>
                  </a:lnTo>
                  <a:lnTo>
                    <a:pt x="3253" y="1574"/>
                  </a:lnTo>
                  <a:lnTo>
                    <a:pt x="3257" y="1586"/>
                  </a:lnTo>
                  <a:lnTo>
                    <a:pt x="3257" y="1599"/>
                  </a:lnTo>
                  <a:lnTo>
                    <a:pt x="3262" y="1614"/>
                  </a:lnTo>
                  <a:lnTo>
                    <a:pt x="3265" y="1627"/>
                  </a:lnTo>
                  <a:lnTo>
                    <a:pt x="3271" y="1642"/>
                  </a:lnTo>
                  <a:lnTo>
                    <a:pt x="3275" y="1656"/>
                  </a:lnTo>
                  <a:lnTo>
                    <a:pt x="3282" y="1670"/>
                  </a:lnTo>
                  <a:lnTo>
                    <a:pt x="3290" y="1682"/>
                  </a:lnTo>
                  <a:lnTo>
                    <a:pt x="3299" y="1696"/>
                  </a:lnTo>
                  <a:lnTo>
                    <a:pt x="3306" y="1707"/>
                  </a:lnTo>
                  <a:lnTo>
                    <a:pt x="3316" y="1718"/>
                  </a:lnTo>
                  <a:lnTo>
                    <a:pt x="3325" y="1728"/>
                  </a:lnTo>
                  <a:lnTo>
                    <a:pt x="3338" y="1739"/>
                  </a:lnTo>
                  <a:lnTo>
                    <a:pt x="3350" y="1746"/>
                  </a:lnTo>
                  <a:lnTo>
                    <a:pt x="3363" y="1754"/>
                  </a:lnTo>
                  <a:lnTo>
                    <a:pt x="3376" y="1761"/>
                  </a:lnTo>
                  <a:lnTo>
                    <a:pt x="3393" y="1766"/>
                  </a:lnTo>
                  <a:lnTo>
                    <a:pt x="3401" y="1771"/>
                  </a:lnTo>
                  <a:lnTo>
                    <a:pt x="3410" y="1775"/>
                  </a:lnTo>
                  <a:lnTo>
                    <a:pt x="3421" y="1777"/>
                  </a:lnTo>
                  <a:lnTo>
                    <a:pt x="3431" y="1780"/>
                  </a:lnTo>
                  <a:lnTo>
                    <a:pt x="3441" y="1780"/>
                  </a:lnTo>
                  <a:lnTo>
                    <a:pt x="3453" y="1782"/>
                  </a:lnTo>
                  <a:lnTo>
                    <a:pt x="3463" y="1782"/>
                  </a:lnTo>
                  <a:lnTo>
                    <a:pt x="3476" y="1783"/>
                  </a:lnTo>
                  <a:lnTo>
                    <a:pt x="3487" y="1780"/>
                  </a:lnTo>
                  <a:lnTo>
                    <a:pt x="3498" y="1779"/>
                  </a:lnTo>
                  <a:lnTo>
                    <a:pt x="3510" y="1777"/>
                  </a:lnTo>
                  <a:lnTo>
                    <a:pt x="3522" y="1776"/>
                  </a:lnTo>
                  <a:lnTo>
                    <a:pt x="3532" y="1773"/>
                  </a:lnTo>
                  <a:lnTo>
                    <a:pt x="3544" y="1771"/>
                  </a:lnTo>
                  <a:lnTo>
                    <a:pt x="3556" y="1768"/>
                  </a:lnTo>
                  <a:lnTo>
                    <a:pt x="3568" y="1766"/>
                  </a:lnTo>
                  <a:lnTo>
                    <a:pt x="3578" y="1762"/>
                  </a:lnTo>
                  <a:lnTo>
                    <a:pt x="3588" y="1758"/>
                  </a:lnTo>
                  <a:lnTo>
                    <a:pt x="3598" y="1751"/>
                  </a:lnTo>
                  <a:lnTo>
                    <a:pt x="3609" y="1746"/>
                  </a:lnTo>
                  <a:lnTo>
                    <a:pt x="3617" y="1737"/>
                  </a:lnTo>
                  <a:lnTo>
                    <a:pt x="3626" y="1730"/>
                  </a:lnTo>
                  <a:lnTo>
                    <a:pt x="3634" y="1722"/>
                  </a:lnTo>
                  <a:lnTo>
                    <a:pt x="3641" y="1714"/>
                  </a:lnTo>
                  <a:lnTo>
                    <a:pt x="3645" y="1703"/>
                  </a:lnTo>
                  <a:lnTo>
                    <a:pt x="3651" y="1693"/>
                  </a:lnTo>
                  <a:lnTo>
                    <a:pt x="3654" y="1682"/>
                  </a:lnTo>
                  <a:lnTo>
                    <a:pt x="3659" y="1671"/>
                  </a:lnTo>
                  <a:lnTo>
                    <a:pt x="3660" y="1658"/>
                  </a:lnTo>
                  <a:lnTo>
                    <a:pt x="3663" y="1647"/>
                  </a:lnTo>
                  <a:lnTo>
                    <a:pt x="3663" y="1635"/>
                  </a:lnTo>
                  <a:lnTo>
                    <a:pt x="3663" y="1624"/>
                  </a:lnTo>
                  <a:lnTo>
                    <a:pt x="3672" y="1618"/>
                  </a:lnTo>
                  <a:lnTo>
                    <a:pt x="3684" y="1614"/>
                  </a:lnTo>
                  <a:lnTo>
                    <a:pt x="3692" y="1610"/>
                  </a:lnTo>
                  <a:lnTo>
                    <a:pt x="3704" y="1606"/>
                  </a:lnTo>
                  <a:lnTo>
                    <a:pt x="3714" y="1600"/>
                  </a:lnTo>
                  <a:lnTo>
                    <a:pt x="3725" y="1596"/>
                  </a:lnTo>
                  <a:lnTo>
                    <a:pt x="3735" y="1591"/>
                  </a:lnTo>
                  <a:lnTo>
                    <a:pt x="3747" y="1586"/>
                  </a:lnTo>
                  <a:lnTo>
                    <a:pt x="3756" y="1580"/>
                  </a:lnTo>
                  <a:lnTo>
                    <a:pt x="3766" y="1575"/>
                  </a:lnTo>
                  <a:lnTo>
                    <a:pt x="3775" y="1568"/>
                  </a:lnTo>
                  <a:lnTo>
                    <a:pt x="3785" y="1564"/>
                  </a:lnTo>
                  <a:lnTo>
                    <a:pt x="3794" y="1557"/>
                  </a:lnTo>
                  <a:lnTo>
                    <a:pt x="3803" y="1552"/>
                  </a:lnTo>
                  <a:lnTo>
                    <a:pt x="3812" y="1545"/>
                  </a:lnTo>
                  <a:lnTo>
                    <a:pt x="3822" y="1539"/>
                  </a:lnTo>
                  <a:lnTo>
                    <a:pt x="3829" y="1531"/>
                  </a:lnTo>
                  <a:lnTo>
                    <a:pt x="3836" y="1524"/>
                  </a:lnTo>
                  <a:lnTo>
                    <a:pt x="3844" y="1516"/>
                  </a:lnTo>
                  <a:lnTo>
                    <a:pt x="3851" y="1509"/>
                  </a:lnTo>
                  <a:lnTo>
                    <a:pt x="3857" y="1501"/>
                  </a:lnTo>
                  <a:lnTo>
                    <a:pt x="3863" y="1492"/>
                  </a:lnTo>
                  <a:lnTo>
                    <a:pt x="3869" y="1484"/>
                  </a:lnTo>
                  <a:lnTo>
                    <a:pt x="3875" y="1476"/>
                  </a:lnTo>
                  <a:lnTo>
                    <a:pt x="3878" y="1465"/>
                  </a:lnTo>
                  <a:lnTo>
                    <a:pt x="3882" y="1455"/>
                  </a:lnTo>
                  <a:lnTo>
                    <a:pt x="3885" y="1445"/>
                  </a:lnTo>
                  <a:lnTo>
                    <a:pt x="3889" y="1436"/>
                  </a:lnTo>
                  <a:lnTo>
                    <a:pt x="3891" y="1425"/>
                  </a:lnTo>
                  <a:lnTo>
                    <a:pt x="3892" y="1415"/>
                  </a:lnTo>
                  <a:lnTo>
                    <a:pt x="3892" y="1404"/>
                  </a:lnTo>
                  <a:lnTo>
                    <a:pt x="3894" y="1393"/>
                  </a:lnTo>
                  <a:lnTo>
                    <a:pt x="3892" y="1377"/>
                  </a:lnTo>
                  <a:lnTo>
                    <a:pt x="3891" y="1364"/>
                  </a:lnTo>
                  <a:lnTo>
                    <a:pt x="3888" y="1351"/>
                  </a:lnTo>
                  <a:lnTo>
                    <a:pt x="3886" y="1339"/>
                  </a:lnTo>
                  <a:lnTo>
                    <a:pt x="3881" y="1325"/>
                  </a:lnTo>
                  <a:lnTo>
                    <a:pt x="3876" y="1312"/>
                  </a:lnTo>
                  <a:lnTo>
                    <a:pt x="3870" y="1300"/>
                  </a:lnTo>
                  <a:lnTo>
                    <a:pt x="3866" y="1289"/>
                  </a:lnTo>
                  <a:lnTo>
                    <a:pt x="3859" y="1276"/>
                  </a:lnTo>
                  <a:lnTo>
                    <a:pt x="3851" y="1264"/>
                  </a:lnTo>
                  <a:lnTo>
                    <a:pt x="3844" y="1253"/>
                  </a:lnTo>
                  <a:lnTo>
                    <a:pt x="3836" y="1242"/>
                  </a:lnTo>
                  <a:lnTo>
                    <a:pt x="3826" y="1229"/>
                  </a:lnTo>
                  <a:lnTo>
                    <a:pt x="3817" y="1218"/>
                  </a:lnTo>
                  <a:lnTo>
                    <a:pt x="3807" y="1207"/>
                  </a:lnTo>
                  <a:lnTo>
                    <a:pt x="3798" y="1198"/>
                  </a:lnTo>
                  <a:lnTo>
                    <a:pt x="3838" y="1138"/>
                  </a:lnTo>
                  <a:lnTo>
                    <a:pt x="3839" y="1126"/>
                  </a:lnTo>
                  <a:lnTo>
                    <a:pt x="3841" y="1113"/>
                  </a:lnTo>
                  <a:lnTo>
                    <a:pt x="3842" y="1101"/>
                  </a:lnTo>
                  <a:lnTo>
                    <a:pt x="3844" y="1090"/>
                  </a:lnTo>
                  <a:lnTo>
                    <a:pt x="3844" y="1077"/>
                  </a:lnTo>
                  <a:lnTo>
                    <a:pt x="3844" y="1065"/>
                  </a:lnTo>
                  <a:lnTo>
                    <a:pt x="3844" y="1052"/>
                  </a:lnTo>
                  <a:lnTo>
                    <a:pt x="3844" y="1041"/>
                  </a:lnTo>
                  <a:lnTo>
                    <a:pt x="3841" y="1029"/>
                  </a:lnTo>
                  <a:lnTo>
                    <a:pt x="3838" y="1016"/>
                  </a:lnTo>
                  <a:lnTo>
                    <a:pt x="3835" y="1005"/>
                  </a:lnTo>
                  <a:lnTo>
                    <a:pt x="3832" y="994"/>
                  </a:lnTo>
                  <a:lnTo>
                    <a:pt x="3828" y="982"/>
                  </a:lnTo>
                  <a:lnTo>
                    <a:pt x="3823" y="971"/>
                  </a:lnTo>
                  <a:lnTo>
                    <a:pt x="3819" y="959"/>
                  </a:lnTo>
                  <a:lnTo>
                    <a:pt x="3814" y="951"/>
                  </a:lnTo>
                  <a:lnTo>
                    <a:pt x="3810" y="941"/>
                  </a:lnTo>
                  <a:lnTo>
                    <a:pt x="3806" y="933"/>
                  </a:lnTo>
                  <a:lnTo>
                    <a:pt x="3801" y="926"/>
                  </a:lnTo>
                  <a:lnTo>
                    <a:pt x="3797" y="919"/>
                  </a:lnTo>
                  <a:lnTo>
                    <a:pt x="3785" y="907"/>
                  </a:lnTo>
                  <a:lnTo>
                    <a:pt x="3773" y="897"/>
                  </a:lnTo>
                  <a:lnTo>
                    <a:pt x="3759" y="887"/>
                  </a:lnTo>
                  <a:lnTo>
                    <a:pt x="3744" y="881"/>
                  </a:lnTo>
                  <a:lnTo>
                    <a:pt x="3735" y="876"/>
                  </a:lnTo>
                  <a:lnTo>
                    <a:pt x="3726" y="872"/>
                  </a:lnTo>
                  <a:lnTo>
                    <a:pt x="3717" y="869"/>
                  </a:lnTo>
                  <a:lnTo>
                    <a:pt x="3710" y="868"/>
                  </a:lnTo>
                  <a:lnTo>
                    <a:pt x="3710" y="865"/>
                  </a:lnTo>
                  <a:lnTo>
                    <a:pt x="3712" y="860"/>
                  </a:lnTo>
                  <a:lnTo>
                    <a:pt x="3713" y="851"/>
                  </a:lnTo>
                  <a:lnTo>
                    <a:pt x="3717" y="843"/>
                  </a:lnTo>
                  <a:lnTo>
                    <a:pt x="3722" y="829"/>
                  </a:lnTo>
                  <a:lnTo>
                    <a:pt x="3726" y="817"/>
                  </a:lnTo>
                  <a:lnTo>
                    <a:pt x="3732" y="803"/>
                  </a:lnTo>
                  <a:lnTo>
                    <a:pt x="3738" y="791"/>
                  </a:lnTo>
                  <a:lnTo>
                    <a:pt x="3742" y="777"/>
                  </a:lnTo>
                  <a:lnTo>
                    <a:pt x="3748" y="764"/>
                  </a:lnTo>
                  <a:lnTo>
                    <a:pt x="3754" y="752"/>
                  </a:lnTo>
                  <a:lnTo>
                    <a:pt x="3760" y="742"/>
                  </a:lnTo>
                  <a:lnTo>
                    <a:pt x="3764" y="732"/>
                  </a:lnTo>
                  <a:lnTo>
                    <a:pt x="3769" y="728"/>
                  </a:lnTo>
                  <a:lnTo>
                    <a:pt x="3772" y="726"/>
                  </a:lnTo>
                  <a:lnTo>
                    <a:pt x="3775" y="727"/>
                  </a:lnTo>
                  <a:close/>
                </a:path>
              </a:pathLst>
            </a:custGeom>
            <a:solidFill>
              <a:srgbClr val="FFFF4C"/>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48" name="TextBox 47"/>
          <p:cNvSpPr txBox="1"/>
          <p:nvPr/>
        </p:nvSpPr>
        <p:spPr>
          <a:xfrm>
            <a:off x="381000" y="5410200"/>
            <a:ext cx="2057400" cy="1015663"/>
          </a:xfrm>
          <a:prstGeom prst="rect">
            <a:avLst/>
          </a:prstGeom>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nchor="ctr">
            <a:spAutoFit/>
            <a:scene3d>
              <a:camera prst="orthographicFront"/>
              <a:lightRig rig="threePt" dir="t"/>
            </a:scene3d>
            <a:sp3d extrusionH="57150">
              <a:bevelT w="38100" h="38100" prst="angle"/>
            </a:sp3d>
          </a:bodyPr>
          <a:lstStyle/>
          <a:p>
            <a:r>
              <a:rPr lang="en-US" sz="2000" b="1" dirty="0">
                <a:ln w="10160">
                  <a:solidFill>
                    <a:srgbClr val="2DA2BF"/>
                  </a:solidFill>
                  <a:prstDash val="solid"/>
                </a:ln>
                <a:solidFill>
                  <a:srgbClr val="2DA2BF">
                    <a:lumMod val="75000"/>
                  </a:srgbClr>
                </a:solidFill>
                <a:latin typeface="Garamond" pitchFamily="18" charset="0"/>
              </a:rPr>
              <a:t>By:</a:t>
            </a:r>
          </a:p>
          <a:p>
            <a:r>
              <a:rPr lang="en-US" sz="2000" b="1" dirty="0">
                <a:ln w="10160">
                  <a:solidFill>
                    <a:srgbClr val="2DA2BF"/>
                  </a:solidFill>
                  <a:prstDash val="solid"/>
                </a:ln>
                <a:solidFill>
                  <a:srgbClr val="2DA2BF">
                    <a:lumMod val="75000"/>
                  </a:srgbClr>
                </a:solidFill>
                <a:latin typeface="Garamond" pitchFamily="18" charset="0"/>
              </a:rPr>
              <a:t>John K. Doherty</a:t>
            </a:r>
          </a:p>
          <a:p>
            <a:r>
              <a:rPr lang="en-US" sz="2000" b="1" dirty="0">
                <a:ln w="10160">
                  <a:solidFill>
                    <a:srgbClr val="2DA2BF"/>
                  </a:solidFill>
                  <a:prstDash val="solid"/>
                </a:ln>
                <a:solidFill>
                  <a:srgbClr val="2DA2BF">
                    <a:lumMod val="75000"/>
                  </a:srgbClr>
                </a:solidFill>
                <a:latin typeface="Garamond" pitchFamily="18" charset="0"/>
              </a:rPr>
              <a:t>July 2009 - 2019</a:t>
            </a:r>
            <a:endParaRPr lang="en-US" b="1" dirty="0">
              <a:ln w="12700">
                <a:solidFill>
                  <a:srgbClr val="464646">
                    <a:satMod val="155000"/>
                  </a:srgbClr>
                </a:solidFill>
                <a:prstDash val="solid"/>
              </a:ln>
              <a:solidFill>
                <a:srgbClr val="DEF5FA">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3833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077200" cy="715962"/>
          </a:xfrm>
        </p:spPr>
        <p:txBody>
          <a:bodyPr>
            <a:normAutofit/>
          </a:bodyPr>
          <a:lstStyle/>
          <a:p>
            <a:pPr algn="ctr"/>
            <a:r>
              <a:rPr lang="en-US" altLang="en-US" sz="3200" dirty="0">
                <a:solidFill>
                  <a:srgbClr val="EB641B"/>
                </a:solidFill>
                <a:effectLst/>
                <a:latin typeface="Tahoma" panose="020B0604030504040204" pitchFamily="34" charset="0"/>
                <a:ea typeface="Tahoma" panose="020B0604030504040204" pitchFamily="34" charset="0"/>
                <a:cs typeface="Tahoma" panose="020B0604030504040204" pitchFamily="34" charset="0"/>
              </a:rPr>
              <a:t>Here is something to think about:</a:t>
            </a:r>
            <a:endParaRPr lang="en-US" sz="48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3"/>
          <p:cNvSpPr>
            <a:spLocks noChangeArrowheads="1"/>
          </p:cNvSpPr>
          <p:nvPr/>
        </p:nvSpPr>
        <p:spPr bwMode="auto">
          <a:xfrm>
            <a:off x="4191000" y="1565703"/>
            <a:ext cx="4343400"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Tahoma" panose="020B0604030504040204" pitchFamily="34" charset="0"/>
                <a:cs typeface="Tahoma" panose="020B0604030504040204" pitchFamily="34" charset="0"/>
              </a:rPr>
              <a:t>If money is power,</a:t>
            </a:r>
            <a:endParaRPr kumimoji="0" lang="en-US" altLang="en-US" sz="1200" b="0" i="0" u="none" strike="noStrike" cap="none" normalizeH="0" baseline="0" dirty="0">
              <a:ln>
                <a:noFill/>
              </a:ln>
              <a:solidFill>
                <a:schemeClr val="tx1"/>
              </a:solidFill>
              <a:effectLst/>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Tahoma" panose="020B0604030504040204" pitchFamily="34" charset="0"/>
                <a:cs typeface="Tahoma" panose="020B0604030504040204" pitchFamily="34" charset="0"/>
              </a:rPr>
              <a:t>AND there is power in numbers,</a:t>
            </a:r>
            <a:endParaRPr kumimoji="0" lang="en-US" altLang="en-US" sz="1200" b="0" i="0" u="none" strike="noStrike" cap="none" normalizeH="0" baseline="0" dirty="0">
              <a:ln>
                <a:noFill/>
              </a:ln>
              <a:solidFill>
                <a:schemeClr val="tx1"/>
              </a:solidFill>
              <a:effectLst/>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Tahoma" panose="020B0604030504040204" pitchFamily="34" charset="0"/>
                <a:cs typeface="Tahoma" panose="020B0604030504040204" pitchFamily="34" charset="0"/>
              </a:rPr>
              <a:t>AND money equals independence;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70C0"/>
                </a:solidFill>
                <a:effectLst/>
                <a:ea typeface="Tahoma" panose="020B0604030504040204" pitchFamily="34" charset="0"/>
                <a:cs typeface="Tahoma" panose="020B0604030504040204" pitchFamily="34" charset="0"/>
              </a:rPr>
              <a:t>THEN…</a:t>
            </a:r>
            <a:endParaRPr kumimoji="0" lang="en-US" altLang="en-US" sz="1200" b="1" i="0" u="none" strike="noStrike" cap="none" normalizeH="0" baseline="0" dirty="0">
              <a:ln>
                <a:noFill/>
              </a:ln>
              <a:solidFill>
                <a:srgbClr val="0070C0"/>
              </a:solidFill>
              <a:effectLst/>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Tahoma" panose="020B0604030504040204" pitchFamily="34" charset="0"/>
                <a:cs typeface="Tahoma" panose="020B0604030504040204" pitchFamily="34" charset="0"/>
              </a:rPr>
              <a:t>there is money in numbers AND</a:t>
            </a:r>
            <a:endParaRPr kumimoji="0" lang="en-US" altLang="en-US" sz="1200" b="0" i="0" u="none" strike="noStrike" cap="none" normalizeH="0" baseline="0" dirty="0">
              <a:ln>
                <a:noFill/>
              </a:ln>
              <a:solidFill>
                <a:schemeClr val="tx1"/>
              </a:solidFill>
              <a:effectLst/>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Tahoma" panose="020B0604030504040204" pitchFamily="34" charset="0"/>
                <a:cs typeface="Tahoma" panose="020B0604030504040204" pitchFamily="34" charset="0"/>
              </a:rPr>
              <a:t>numbers equals independence.</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70C0"/>
                </a:solidFill>
                <a:effectLst/>
                <a:ea typeface="Tahoma" panose="020B0604030504040204" pitchFamily="34" charset="0"/>
                <a:cs typeface="Tahoma" panose="020B0604030504040204" pitchFamily="34" charset="0"/>
              </a:rPr>
              <a:t>THEREFORE…</a:t>
            </a:r>
            <a:endParaRPr kumimoji="0" lang="en-US" altLang="en-US" sz="1200" b="1" i="0" u="none" strike="noStrike" cap="none" normalizeH="0" baseline="0" dirty="0">
              <a:ln>
                <a:noFill/>
              </a:ln>
              <a:solidFill>
                <a:srgbClr val="0070C0"/>
              </a:solidFill>
              <a:effectLst/>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Tahoma" panose="020B0604030504040204" pitchFamily="34" charset="0"/>
                <a:cs typeface="Tahoma" panose="020B0604030504040204" pitchFamily="34" charset="0"/>
              </a:rPr>
              <a:t>“Financial </a:t>
            </a:r>
            <a:r>
              <a:rPr kumimoji="0" lang="en-US" altLang="en-US" sz="2000" b="0" i="0" u="sng" strike="noStrike" cap="none" normalizeH="0" baseline="0" dirty="0">
                <a:ln>
                  <a:noFill/>
                </a:ln>
                <a:solidFill>
                  <a:schemeClr val="tx1"/>
                </a:solidFill>
                <a:effectLst/>
                <a:ea typeface="Tahoma" panose="020B0604030504040204" pitchFamily="34" charset="0"/>
                <a:cs typeface="Tahoma" panose="020B0604030504040204" pitchFamily="34" charset="0"/>
              </a:rPr>
              <a:t>Independence</a:t>
            </a:r>
            <a:r>
              <a:rPr kumimoji="0" lang="en-US" altLang="en-US" sz="2000" b="0" i="0" u="none" strike="noStrike" cap="none" normalizeH="0" baseline="0" dirty="0">
                <a:ln>
                  <a:noFill/>
                </a:ln>
                <a:solidFill>
                  <a:schemeClr val="tx1"/>
                </a:solidFill>
                <a:effectLst/>
                <a:ea typeface="Tahoma" panose="020B0604030504040204" pitchFamily="34" charset="0"/>
                <a:cs typeface="Tahoma" panose="020B0604030504040204" pitchFamily="34" charset="0"/>
              </a:rPr>
              <a:t>” must be</a:t>
            </a:r>
            <a:endParaRPr kumimoji="0" lang="en-US" altLang="en-US" sz="1200" b="0" i="0" u="none" strike="noStrike" cap="none" normalizeH="0" baseline="0" dirty="0">
              <a:ln>
                <a:noFill/>
              </a:ln>
              <a:solidFill>
                <a:schemeClr val="tx1"/>
              </a:solidFill>
              <a:effectLst/>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Tahoma" panose="020B0604030504040204" pitchFamily="34" charset="0"/>
                <a:cs typeface="Tahoma" panose="020B0604030504040204" pitchFamily="34" charset="0"/>
              </a:rPr>
              <a:t> related to the </a:t>
            </a:r>
            <a:r>
              <a:rPr kumimoji="0" lang="en-US" altLang="en-US" sz="2000" b="0" i="0" u="sng" strike="noStrike" cap="none" normalizeH="0" baseline="0" dirty="0">
                <a:ln>
                  <a:noFill/>
                </a:ln>
                <a:solidFill>
                  <a:schemeClr val="tx1"/>
                </a:solidFill>
                <a:effectLst/>
                <a:ea typeface="Tahoma" panose="020B0604030504040204" pitchFamily="34" charset="0"/>
                <a:cs typeface="Tahoma" panose="020B0604030504040204" pitchFamily="34" charset="0"/>
              </a:rPr>
              <a:t>number</a:t>
            </a:r>
            <a:r>
              <a:rPr kumimoji="0" lang="en-US" altLang="en-US" sz="2000" b="0" i="0" u="none" strike="noStrike" cap="none" normalizeH="0" baseline="0" dirty="0">
                <a:ln>
                  <a:noFill/>
                </a:ln>
                <a:solidFill>
                  <a:schemeClr val="tx1"/>
                </a:solidFill>
                <a:effectLst/>
                <a:ea typeface="Tahoma" panose="020B0604030504040204" pitchFamily="34" charset="0"/>
                <a:cs typeface="Tahoma" panose="020B0604030504040204" pitchFamily="34" charset="0"/>
              </a:rPr>
              <a:t> of people </a:t>
            </a:r>
            <a:endParaRPr kumimoji="0" lang="en-US" altLang="en-US" sz="1200" b="0" i="0" u="none" strike="noStrike" cap="none" normalizeH="0" baseline="0" dirty="0">
              <a:ln>
                <a:noFill/>
              </a:ln>
              <a:solidFill>
                <a:schemeClr val="tx1"/>
              </a:solidFill>
              <a:effectLst/>
              <a:ea typeface="Tahoma" panose="020B0604030504040204" pitchFamily="34" charset="0"/>
              <a:cs typeface="Tahoma" panose="020B060403050404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ea typeface="Tahoma" panose="020B0604030504040204" pitchFamily="34" charset="0"/>
                <a:cs typeface="Tahoma" panose="020B0604030504040204" pitchFamily="34" charset="0"/>
              </a:rPr>
              <a:t>on your </a:t>
            </a:r>
            <a:r>
              <a:rPr kumimoji="0" lang="en-US" altLang="en-US" sz="2000" b="1" i="1" u="none" strike="noStrike" cap="none" normalizeH="0" baseline="0" dirty="0">
                <a:ln>
                  <a:noFill/>
                </a:ln>
                <a:solidFill>
                  <a:srgbClr val="00B050"/>
                </a:solidFill>
                <a:effectLst/>
                <a:ea typeface="Tahoma" panose="020B0604030504040204" pitchFamily="34" charset="0"/>
                <a:cs typeface="Tahoma" panose="020B0604030504040204" pitchFamily="34" charset="0"/>
              </a:rPr>
              <a:t>money making</a:t>
            </a:r>
            <a:r>
              <a:rPr kumimoji="0" lang="en-US" altLang="en-US" sz="2000" b="0" i="0" u="none" strike="noStrike" cap="none" normalizeH="0" baseline="0" dirty="0">
                <a:ln>
                  <a:noFill/>
                </a:ln>
                <a:solidFill>
                  <a:srgbClr val="00B050"/>
                </a:solidFill>
                <a:effectLst/>
                <a:ea typeface="Tahoma" panose="020B0604030504040204" pitchFamily="34" charset="0"/>
                <a:cs typeface="Tahoma" panose="020B0604030504040204" pitchFamily="34" charset="0"/>
              </a:rPr>
              <a:t>  </a:t>
            </a:r>
            <a:r>
              <a:rPr kumimoji="0" lang="en-US" altLang="en-US" sz="2000" b="0" i="0" u="none" strike="noStrike" cap="none" normalizeH="0" baseline="0" dirty="0">
                <a:ln>
                  <a:noFill/>
                </a:ln>
                <a:solidFill>
                  <a:schemeClr val="tx1"/>
                </a:solidFill>
                <a:effectLst/>
                <a:ea typeface="Tahoma" panose="020B0604030504040204" pitchFamily="34" charset="0"/>
                <a:cs typeface="Tahoma" panose="020B0604030504040204" pitchFamily="34" charset="0"/>
              </a:rPr>
              <a:t>team.”</a:t>
            </a:r>
            <a:endParaRPr kumimoji="0" lang="en-US" altLang="en-US" sz="3600" b="0" i="0" u="none" strike="noStrike" cap="none" normalizeH="0" baseline="0" dirty="0">
              <a:ln>
                <a:noFill/>
              </a:ln>
              <a:solidFill>
                <a:schemeClr val="tx1"/>
              </a:solidFill>
              <a:effectLst/>
              <a:ea typeface="Tahoma" panose="020B0604030504040204" pitchFamily="34" charset="0"/>
              <a:cs typeface="Tahoma" panose="020B0604030504040204" pitchFamily="34" charset="0"/>
            </a:endParaRPr>
          </a:p>
        </p:txBody>
      </p:sp>
      <p:sp>
        <p:nvSpPr>
          <p:cNvPr id="9" name="Rectangle 8"/>
          <p:cNvSpPr/>
          <p:nvPr/>
        </p:nvSpPr>
        <p:spPr>
          <a:xfrm>
            <a:off x="381000" y="1565702"/>
            <a:ext cx="2743200" cy="4216539"/>
          </a:xfrm>
          <a:prstGeom prst="rect">
            <a:avLst/>
          </a:prstGeom>
        </p:spPr>
        <p:txBody>
          <a:bodyPr wrap="square">
            <a:spAutoFit/>
          </a:bodyPr>
          <a:lstStyle/>
          <a:p>
            <a:r>
              <a:rPr lang="en-US" sz="2400" dirty="0">
                <a:solidFill>
                  <a:srgbClr val="C00000"/>
                </a:solidFill>
                <a:effectLst/>
                <a:latin typeface="Times New Roman"/>
                <a:ea typeface="Times New Roman"/>
              </a:rPr>
              <a:t>Ever wonder how millionaires make their money? What do they know that we don’t?</a:t>
            </a:r>
            <a:endParaRPr lang="en-US" sz="2800" dirty="0">
              <a:solidFill>
                <a:srgbClr val="C00000"/>
              </a:solidFill>
              <a:effectLst/>
              <a:latin typeface="Times New Roman"/>
              <a:ea typeface="Times New Roman"/>
            </a:endParaRPr>
          </a:p>
          <a:p>
            <a:r>
              <a:rPr lang="en-US" sz="2400" dirty="0">
                <a:effectLst/>
                <a:latin typeface="Times New Roman"/>
                <a:ea typeface="Times New Roman"/>
              </a:rPr>
              <a:t> </a:t>
            </a:r>
          </a:p>
          <a:p>
            <a:endParaRPr lang="en-US" dirty="0">
              <a:effectLst/>
              <a:latin typeface="Times New Roman"/>
              <a:ea typeface="Times New Roman"/>
            </a:endParaRPr>
          </a:p>
          <a:p>
            <a:r>
              <a:rPr lang="en-US" sz="2400" dirty="0">
                <a:effectLst/>
                <a:latin typeface="Times New Roman"/>
                <a:ea typeface="Times New Roman"/>
              </a:rPr>
              <a:t>The answer is quite simple… it’s not what they know, </a:t>
            </a:r>
            <a:r>
              <a:rPr lang="en-US" sz="2400" b="1" dirty="0">
                <a:solidFill>
                  <a:srgbClr val="7030A0"/>
                </a:solidFill>
                <a:effectLst/>
                <a:latin typeface="Times New Roman"/>
                <a:ea typeface="Times New Roman"/>
              </a:rPr>
              <a:t>it’s what they DO.</a:t>
            </a:r>
            <a:endParaRPr lang="en-US" sz="2800" b="1" dirty="0">
              <a:solidFill>
                <a:srgbClr val="7030A0"/>
              </a:solidFill>
              <a:effectLst/>
              <a:latin typeface="Times New Roman"/>
              <a:ea typeface="Times New Roman"/>
            </a:endParaRPr>
          </a:p>
        </p:txBody>
      </p:sp>
    </p:spTree>
    <p:extLst>
      <p:ext uri="{BB962C8B-B14F-4D97-AF65-F5344CB8AC3E}">
        <p14:creationId xmlns:p14="http://schemas.microsoft.com/office/powerpoint/2010/main" val="2740138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pPr algn="ctr"/>
            <a:r>
              <a:rPr lang="en-US" sz="3200" dirty="0">
                <a:solidFill>
                  <a:srgbClr val="00B050"/>
                </a:solidFill>
                <a:latin typeface="Tahoma" panose="020B0604030504040204" pitchFamily="34" charset="0"/>
                <a:ea typeface="Tahoma" panose="020B0604030504040204" pitchFamily="34" charset="0"/>
                <a:cs typeface="Tahoma" panose="020B0604030504040204" pitchFamily="34" charset="0"/>
              </a:rPr>
              <a:t>Welcome Message – The Solution</a:t>
            </a:r>
            <a:endParaRPr lang="en-US" dirty="0">
              <a:solidFill>
                <a:srgbClr val="00B050"/>
              </a:solidFill>
            </a:endParaRPr>
          </a:p>
        </p:txBody>
      </p:sp>
      <p:sp>
        <p:nvSpPr>
          <p:cNvPr id="3" name="Rectangle 2"/>
          <p:cNvSpPr/>
          <p:nvPr/>
        </p:nvSpPr>
        <p:spPr>
          <a:xfrm>
            <a:off x="304800" y="1288473"/>
            <a:ext cx="3505200" cy="3914918"/>
          </a:xfrm>
          <a:prstGeom prst="rect">
            <a:avLst/>
          </a:prstGeom>
        </p:spPr>
        <p:txBody>
          <a:bodyPr wrap="square">
            <a:spAutoFit/>
          </a:bodyPr>
          <a:lstStyle/>
          <a:p>
            <a:pPr>
              <a:lnSpc>
                <a:spcPct val="115000"/>
              </a:lnSpc>
            </a:pPr>
            <a:r>
              <a:rPr lang="en-US" dirty="0">
                <a:effectLst/>
                <a:latin typeface="Times New Roman"/>
                <a:ea typeface="Times New Roman"/>
                <a:cs typeface="Times New Roman"/>
              </a:rPr>
              <a:t>Did you know that it actually takes just as much effort to create wealth as it does to “earn a living”? </a:t>
            </a:r>
            <a:endParaRPr lang="en-US" dirty="0">
              <a:latin typeface="Times New Roman"/>
              <a:ea typeface="Times New Roman"/>
              <a:cs typeface="Times New Roman"/>
            </a:endParaRPr>
          </a:p>
          <a:p>
            <a:pPr>
              <a:lnSpc>
                <a:spcPct val="115000"/>
              </a:lnSpc>
            </a:pPr>
            <a:endParaRPr lang="en-US" dirty="0">
              <a:effectLst/>
              <a:latin typeface="Times New Roman"/>
              <a:ea typeface="Times New Roman"/>
              <a:cs typeface="Times New Roman"/>
            </a:endParaRPr>
          </a:p>
          <a:p>
            <a:pPr>
              <a:lnSpc>
                <a:spcPct val="115000"/>
              </a:lnSpc>
            </a:pPr>
            <a:r>
              <a:rPr lang="en-US" dirty="0">
                <a:effectLst/>
                <a:latin typeface="Times New Roman"/>
                <a:ea typeface="Times New Roman"/>
                <a:cs typeface="Times New Roman"/>
              </a:rPr>
              <a:t>The key is recognizing top trends and utilizing business systems that are currently in place.</a:t>
            </a:r>
          </a:p>
          <a:p>
            <a:pPr>
              <a:lnSpc>
                <a:spcPct val="115000"/>
              </a:lnSpc>
            </a:pPr>
            <a:endParaRPr lang="en-US" dirty="0">
              <a:latin typeface="Times New Roman"/>
              <a:ea typeface="Calibri"/>
              <a:cs typeface="Times New Roman"/>
            </a:endParaRPr>
          </a:p>
          <a:p>
            <a:pPr>
              <a:lnSpc>
                <a:spcPct val="115000"/>
              </a:lnSpc>
            </a:pPr>
            <a:r>
              <a:rPr lang="en-US" dirty="0">
                <a:solidFill>
                  <a:prstClr val="black"/>
                </a:solidFill>
                <a:latin typeface="Times New Roman"/>
                <a:ea typeface="Times New Roman"/>
                <a:cs typeface="Times New Roman"/>
              </a:rPr>
              <a:t>I am on a mission to educate people on </a:t>
            </a:r>
            <a:r>
              <a:rPr lang="en-US" b="1" dirty="0">
                <a:solidFill>
                  <a:srgbClr val="C00000"/>
                </a:solidFill>
                <a:latin typeface="Times New Roman"/>
                <a:ea typeface="Times New Roman"/>
                <a:cs typeface="Times New Roman"/>
              </a:rPr>
              <a:t>the importance of  "Income Diversification”</a:t>
            </a:r>
            <a:r>
              <a:rPr lang="en-US" b="1" dirty="0">
                <a:solidFill>
                  <a:prstClr val="black"/>
                </a:solidFill>
                <a:latin typeface="Times New Roman"/>
                <a:ea typeface="Times New Roman"/>
                <a:cs typeface="Times New Roman"/>
              </a:rPr>
              <a:t> </a:t>
            </a:r>
            <a:r>
              <a:rPr lang="en-US" dirty="0">
                <a:solidFill>
                  <a:prstClr val="black"/>
                </a:solidFill>
                <a:latin typeface="Times New Roman"/>
                <a:ea typeface="Times New Roman"/>
                <a:cs typeface="Times New Roman"/>
              </a:rPr>
              <a:t>and</a:t>
            </a:r>
            <a:r>
              <a:rPr lang="en-US" b="1" dirty="0">
                <a:solidFill>
                  <a:prstClr val="black"/>
                </a:solidFill>
                <a:latin typeface="Times New Roman"/>
                <a:ea typeface="Times New Roman"/>
                <a:cs typeface="Times New Roman"/>
              </a:rPr>
              <a:t>  </a:t>
            </a:r>
            <a:r>
              <a:rPr lang="en-US" b="1" dirty="0">
                <a:solidFill>
                  <a:srgbClr val="C00000"/>
                </a:solidFill>
                <a:latin typeface="Times New Roman"/>
                <a:ea typeface="Times New Roman"/>
                <a:cs typeface="Times New Roman"/>
              </a:rPr>
              <a:t>the benefits of residual (passive) income.</a:t>
            </a:r>
            <a:r>
              <a:rPr lang="en-US" dirty="0">
                <a:solidFill>
                  <a:srgbClr val="000000"/>
                </a:solidFill>
                <a:effectLst/>
                <a:latin typeface="Times New Roman"/>
                <a:ea typeface="Times New Roman"/>
                <a:cs typeface="Times New Roman"/>
              </a:rPr>
              <a:t> </a:t>
            </a:r>
            <a:endParaRPr lang="en-US" dirty="0">
              <a:effectLst/>
              <a:latin typeface="Calibri"/>
              <a:ea typeface="Calibri"/>
              <a:cs typeface="Times New Roman"/>
            </a:endParaRPr>
          </a:p>
        </p:txBody>
      </p:sp>
      <p:sp>
        <p:nvSpPr>
          <p:cNvPr id="4" name="Rectangle 3"/>
          <p:cNvSpPr/>
          <p:nvPr/>
        </p:nvSpPr>
        <p:spPr>
          <a:xfrm>
            <a:off x="5029200" y="1274619"/>
            <a:ext cx="3657600" cy="4708790"/>
          </a:xfrm>
          <a:prstGeom prst="rect">
            <a:avLst/>
          </a:prstGeom>
        </p:spPr>
        <p:txBody>
          <a:bodyPr wrap="square">
            <a:spAutoFit/>
          </a:bodyPr>
          <a:lstStyle/>
          <a:p>
            <a:pPr lvl="0">
              <a:lnSpc>
                <a:spcPct val="115000"/>
              </a:lnSpc>
            </a:pPr>
            <a:r>
              <a:rPr lang="en-US" dirty="0">
                <a:solidFill>
                  <a:srgbClr val="000000"/>
                </a:solidFill>
                <a:latin typeface="Times New Roman"/>
                <a:ea typeface="Times New Roman"/>
                <a:cs typeface="Times New Roman"/>
              </a:rPr>
              <a:t>If you ever thought about starting a home-based ecommerce business, </a:t>
            </a:r>
            <a:r>
              <a:rPr lang="en-US" b="1" dirty="0">
                <a:solidFill>
                  <a:srgbClr val="000000"/>
                </a:solidFill>
                <a:latin typeface="Times New Roman"/>
                <a:ea typeface="Times New Roman"/>
                <a:cs typeface="Times New Roman"/>
              </a:rPr>
              <a:t>then this is definitely the time. </a:t>
            </a:r>
          </a:p>
          <a:p>
            <a:pPr lvl="0">
              <a:lnSpc>
                <a:spcPct val="115000"/>
              </a:lnSpc>
            </a:pPr>
            <a:endParaRPr lang="en-US" dirty="0">
              <a:solidFill>
                <a:srgbClr val="000000"/>
              </a:solidFill>
              <a:latin typeface="Times New Roman"/>
              <a:ea typeface="Times New Roman"/>
              <a:cs typeface="Times New Roman"/>
            </a:endParaRPr>
          </a:p>
          <a:p>
            <a:pPr lvl="0">
              <a:lnSpc>
                <a:spcPct val="115000"/>
              </a:lnSpc>
            </a:pPr>
            <a:r>
              <a:rPr lang="en-US" dirty="0">
                <a:solidFill>
                  <a:srgbClr val="000000"/>
                </a:solidFill>
                <a:latin typeface="Times New Roman"/>
                <a:ea typeface="Times New Roman"/>
                <a:cs typeface="Times New Roman"/>
              </a:rPr>
              <a:t>Stop living paycheck-to-paycheck and let me show you how to achieve your financial goals. </a:t>
            </a:r>
            <a:endParaRPr lang="en-US" dirty="0">
              <a:solidFill>
                <a:prstClr val="black"/>
              </a:solidFill>
              <a:latin typeface="Calibri"/>
              <a:ea typeface="Calibri"/>
              <a:cs typeface="Times New Roman"/>
            </a:endParaRPr>
          </a:p>
          <a:p>
            <a:pPr lvl="0">
              <a:lnSpc>
                <a:spcPct val="115000"/>
              </a:lnSpc>
            </a:pPr>
            <a:r>
              <a:rPr lang="en-US" dirty="0">
                <a:solidFill>
                  <a:srgbClr val="000000"/>
                </a:solidFill>
                <a:latin typeface="Times New Roman"/>
                <a:ea typeface="Times New Roman"/>
                <a:cs typeface="Times New Roman"/>
              </a:rPr>
              <a:t> </a:t>
            </a:r>
            <a:endParaRPr lang="en-US" dirty="0">
              <a:solidFill>
                <a:prstClr val="black"/>
              </a:solidFill>
              <a:latin typeface="Calibri"/>
              <a:ea typeface="Calibri"/>
              <a:cs typeface="Times New Roman"/>
            </a:endParaRPr>
          </a:p>
          <a:p>
            <a:pPr lvl="0">
              <a:lnSpc>
                <a:spcPct val="115000"/>
              </a:lnSpc>
            </a:pPr>
            <a:r>
              <a:rPr lang="en-US" dirty="0">
                <a:solidFill>
                  <a:srgbClr val="000000"/>
                </a:solidFill>
                <a:latin typeface="Times New Roman"/>
                <a:ea typeface="Times New Roman"/>
                <a:cs typeface="Times New Roman"/>
              </a:rPr>
              <a:t>Together We Can Achieve Greatness!</a:t>
            </a:r>
            <a:endParaRPr lang="en-US" dirty="0">
              <a:solidFill>
                <a:prstClr val="black"/>
              </a:solidFill>
              <a:latin typeface="Calibri"/>
              <a:ea typeface="Calibri"/>
              <a:cs typeface="Times New Roman"/>
            </a:endParaRPr>
          </a:p>
          <a:p>
            <a:pPr lvl="0">
              <a:lnSpc>
                <a:spcPct val="115000"/>
              </a:lnSpc>
            </a:pPr>
            <a:r>
              <a:rPr lang="en-US" dirty="0">
                <a:solidFill>
                  <a:srgbClr val="000000"/>
                </a:solidFill>
                <a:latin typeface="Times New Roman"/>
                <a:ea typeface="Times New Roman"/>
                <a:cs typeface="Times New Roman"/>
              </a:rPr>
              <a:t> </a:t>
            </a:r>
            <a:endParaRPr lang="en-US" dirty="0">
              <a:solidFill>
                <a:prstClr val="black"/>
              </a:solidFill>
              <a:latin typeface="Calibri"/>
              <a:ea typeface="Calibri"/>
              <a:cs typeface="Times New Roman"/>
            </a:endParaRPr>
          </a:p>
          <a:p>
            <a:pPr lvl="0">
              <a:lnSpc>
                <a:spcPct val="115000"/>
              </a:lnSpc>
            </a:pPr>
            <a:r>
              <a:rPr lang="en-US" sz="2800" dirty="0">
                <a:solidFill>
                  <a:srgbClr val="002060"/>
                </a:solidFill>
                <a:latin typeface="Brush Script MT"/>
                <a:ea typeface="Times New Roman"/>
                <a:cs typeface="Times New Roman"/>
              </a:rPr>
              <a:t>John K. Doherty</a:t>
            </a:r>
            <a:endParaRPr lang="en-US" dirty="0">
              <a:solidFill>
                <a:srgbClr val="002060"/>
              </a:solidFill>
              <a:latin typeface="Calibri"/>
              <a:ea typeface="Calibri"/>
              <a:cs typeface="Times New Roman"/>
            </a:endParaRPr>
          </a:p>
          <a:p>
            <a:pPr lvl="0">
              <a:lnSpc>
                <a:spcPct val="115000"/>
              </a:lnSpc>
            </a:pPr>
            <a:r>
              <a:rPr lang="en-US" dirty="0">
                <a:solidFill>
                  <a:srgbClr val="000000"/>
                </a:solidFill>
                <a:latin typeface="Times New Roman"/>
                <a:ea typeface="Times New Roman"/>
                <a:cs typeface="Times New Roman"/>
              </a:rPr>
              <a:t>Ecommerce Business Consultant</a:t>
            </a:r>
            <a:endParaRPr lang="en-US" dirty="0">
              <a:solidFill>
                <a:prstClr val="black"/>
              </a:solidFill>
              <a:latin typeface="Calibri"/>
              <a:ea typeface="Calibri"/>
              <a:cs typeface="Times New Roman"/>
            </a:endParaRPr>
          </a:p>
          <a:p>
            <a:pPr lvl="0">
              <a:lnSpc>
                <a:spcPct val="115000"/>
              </a:lnSpc>
            </a:pPr>
            <a:r>
              <a:rPr lang="en-US" dirty="0">
                <a:solidFill>
                  <a:srgbClr val="000000"/>
                </a:solidFill>
                <a:latin typeface="Times New Roman"/>
                <a:ea typeface="Times New Roman"/>
                <a:cs typeface="Times New Roman"/>
              </a:rPr>
              <a:t>239-770-6847</a:t>
            </a:r>
            <a:endParaRPr lang="en-US" dirty="0">
              <a:solidFill>
                <a:prstClr val="black"/>
              </a:solidFill>
              <a:latin typeface="Calibri"/>
              <a:ea typeface="Calibri"/>
              <a:cs typeface="Times New Roman"/>
            </a:endParaRPr>
          </a:p>
          <a:p>
            <a:pPr lvl="0">
              <a:lnSpc>
                <a:spcPct val="115000"/>
              </a:lnSpc>
            </a:pPr>
            <a:r>
              <a:rPr lang="en-US" dirty="0">
                <a:solidFill>
                  <a:srgbClr val="000000"/>
                </a:solidFill>
                <a:latin typeface="Times New Roman"/>
                <a:ea typeface="Times New Roman"/>
                <a:cs typeface="Times New Roman"/>
              </a:rPr>
              <a:t>Jdoherty239@aol.com</a:t>
            </a:r>
            <a:endParaRPr lang="en-US" dirty="0">
              <a:solidFill>
                <a:prstClr val="black"/>
              </a:solidFill>
              <a:latin typeface="Calibri"/>
              <a:ea typeface="Calibri"/>
              <a:cs typeface="Times New Roman"/>
            </a:endParaRPr>
          </a:p>
        </p:txBody>
      </p:sp>
      <p:sp>
        <p:nvSpPr>
          <p:cNvPr id="5" name="TextBox 4">
            <a:extLst>
              <a:ext uri="{FF2B5EF4-FFF2-40B4-BE49-F238E27FC236}">
                <a16:creationId xmlns:a16="http://schemas.microsoft.com/office/drawing/2014/main" id="{E886E53F-8874-4ADC-824A-CA0D9A439152}"/>
              </a:ext>
            </a:extLst>
          </p:cNvPr>
          <p:cNvSpPr txBox="1"/>
          <p:nvPr/>
        </p:nvSpPr>
        <p:spPr>
          <a:xfrm>
            <a:off x="304800" y="5501264"/>
            <a:ext cx="4267200" cy="892552"/>
          </a:xfrm>
          <a:prstGeom prst="rect">
            <a:avLst/>
          </a:prstGeom>
          <a:solidFill>
            <a:schemeClr val="bg1"/>
          </a:solidFill>
          <a:ln w="38100">
            <a:solidFill>
              <a:schemeClr val="accent1"/>
            </a:solidFill>
          </a:ln>
        </p:spPr>
        <p:txBody>
          <a:bodyPr wrap="square" rtlCol="0">
            <a:spAutoFit/>
          </a:bodyPr>
          <a:lstStyle/>
          <a:p>
            <a:r>
              <a:rPr lang="en-US" b="1" dirty="0">
                <a:solidFill>
                  <a:srgbClr val="7030A0"/>
                </a:solidFill>
                <a:latin typeface="Arial" panose="020B0604020202020204" pitchFamily="34" charset="0"/>
                <a:cs typeface="Arial" panose="020B0604020202020204" pitchFamily="34" charset="0"/>
              </a:rPr>
              <a:t>The Characteristics of an Entrepreneur | Dave Ramsey –</a:t>
            </a:r>
            <a:r>
              <a:rPr lang="en-US" sz="1400" b="1" dirty="0">
                <a:solidFill>
                  <a:srgbClr val="7030A0"/>
                </a:solidFill>
                <a:latin typeface="Arial" panose="020B0604020202020204" pitchFamily="34" charset="0"/>
                <a:cs typeface="Arial" panose="020B0604020202020204" pitchFamily="34" charset="0"/>
              </a:rPr>
              <a:t> 5:20 min</a:t>
            </a:r>
            <a:endParaRPr lang="en-US" b="1" dirty="0">
              <a:solidFill>
                <a:srgbClr val="7030A0"/>
              </a:solidFill>
              <a:latin typeface="Arial" panose="020B0604020202020204" pitchFamily="34" charset="0"/>
              <a:cs typeface="Arial" panose="020B0604020202020204" pitchFamily="34" charset="0"/>
            </a:endParaRPr>
          </a:p>
          <a:p>
            <a:r>
              <a:rPr lang="en-US" sz="1600" b="1" dirty="0">
                <a:solidFill>
                  <a:schemeClr val="accent3"/>
                </a:solidFill>
                <a:latin typeface="Garamond" panose="02020404030301010803" pitchFamily="18" charset="0"/>
                <a:cs typeface="Arial" panose="020B0604020202020204" pitchFamily="34" charset="0"/>
                <a:hlinkClick r:id="rId2"/>
              </a:rPr>
              <a:t>www.youtube.com/watch?v=_H9KnNi38Zw</a:t>
            </a:r>
            <a:endParaRPr lang="en-US" sz="1600" b="1" dirty="0">
              <a:solidFill>
                <a:schemeClr val="accent3"/>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72495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763000" cy="5791200"/>
          </a:xfrm>
        </p:spPr>
        <p:txBody>
          <a:bodyPr>
            <a:normAutofit lnSpcReduction="10000"/>
          </a:bodyPr>
          <a:lstStyle/>
          <a:p>
            <a:pPr marL="109728" indent="0">
              <a:buNone/>
            </a:pPr>
            <a:r>
              <a:rPr lang="en-US" b="1" dirty="0">
                <a:solidFill>
                  <a:srgbClr val="C00000"/>
                </a:solidFill>
                <a:latin typeface="Garamond" panose="02020404030301010803" pitchFamily="18" charset="0"/>
              </a:rPr>
              <a:t>The educational videos below explain how thoughts and mind set can determine your financial future. The videos are very informative and are definitely worth watching. The total time for all four videos is about 35 minutes. </a:t>
            </a:r>
          </a:p>
          <a:p>
            <a:pPr>
              <a:buNone/>
            </a:pPr>
            <a:endParaRPr lang="en-US" sz="1000" b="1" dirty="0">
              <a:latin typeface="Arial" panose="020B0604020202020204" pitchFamily="34" charset="0"/>
              <a:cs typeface="Arial" panose="020B0604020202020204" pitchFamily="34" charset="0"/>
            </a:endParaRPr>
          </a:p>
          <a:p>
            <a:pPr>
              <a:buNone/>
            </a:pPr>
            <a:r>
              <a:rPr lang="en-US" sz="2000" b="1" dirty="0">
                <a:latin typeface="Arial" panose="020B0604020202020204" pitchFamily="34" charset="0"/>
                <a:cs typeface="Arial" panose="020B0604020202020204" pitchFamily="34" charset="0"/>
              </a:rPr>
              <a:t>Why The Rich End up Poor But The Wealthy Enjoy Life – </a:t>
            </a:r>
            <a:r>
              <a:rPr lang="en-US" sz="1400" b="1" dirty="0">
                <a:latin typeface="Arial" panose="020B0604020202020204" pitchFamily="34" charset="0"/>
                <a:cs typeface="Arial" panose="020B0604020202020204" pitchFamily="34" charset="0"/>
              </a:rPr>
              <a:t>7:49 min</a:t>
            </a:r>
          </a:p>
          <a:p>
            <a:pPr>
              <a:buNone/>
            </a:pPr>
            <a:r>
              <a:rPr lang="en-US" sz="2000" b="1" dirty="0">
                <a:latin typeface="Garamond" panose="02020404030301010803" pitchFamily="18" charset="0"/>
                <a:hlinkClick r:id="rId2"/>
              </a:rPr>
              <a:t>www.youtube.com/watch?v=MK688vY8ouA</a:t>
            </a:r>
            <a:endParaRPr lang="en-US" sz="2000" b="1" dirty="0">
              <a:latin typeface="Garamond" panose="02020404030301010803" pitchFamily="18" charset="0"/>
            </a:endParaRPr>
          </a:p>
          <a:p>
            <a:pPr>
              <a:buNone/>
            </a:pPr>
            <a:endParaRPr lang="en-US" sz="2000" dirty="0"/>
          </a:p>
          <a:p>
            <a:pPr>
              <a:buNone/>
            </a:pPr>
            <a:r>
              <a:rPr lang="en-US" sz="2000" b="1" dirty="0">
                <a:latin typeface="Arial" panose="020B0604020202020204" pitchFamily="34" charset="0"/>
                <a:cs typeface="Arial" panose="020B0604020202020204" pitchFamily="34" charset="0"/>
              </a:rPr>
              <a:t>Rich Dad Poor Dad Summary (Animated) – </a:t>
            </a:r>
            <a:r>
              <a:rPr lang="en-US" sz="1400" b="1" dirty="0">
                <a:solidFill>
                  <a:prstClr val="black"/>
                </a:solidFill>
                <a:latin typeface="Arial" panose="020B0604020202020204" pitchFamily="34" charset="0"/>
                <a:cs typeface="Arial" panose="020B0604020202020204" pitchFamily="34" charset="0"/>
              </a:rPr>
              <a:t>8:51 min</a:t>
            </a:r>
            <a:endParaRPr lang="en-US" sz="2000" b="1" dirty="0">
              <a:latin typeface="Arial" panose="020B0604020202020204" pitchFamily="34" charset="0"/>
              <a:cs typeface="Arial" panose="020B0604020202020204" pitchFamily="34" charset="0"/>
            </a:endParaRPr>
          </a:p>
          <a:p>
            <a:pPr>
              <a:buNone/>
            </a:pPr>
            <a:r>
              <a:rPr lang="en-US" sz="2000" b="1" dirty="0">
                <a:latin typeface="Garamond" panose="02020404030301010803" pitchFamily="18" charset="0"/>
                <a:hlinkClick r:id="rId3"/>
              </a:rPr>
              <a:t>www.youtube.com/watch?v=TcNpoc-lF0M</a:t>
            </a:r>
            <a:endParaRPr lang="en-US" sz="2000" b="1" dirty="0">
              <a:latin typeface="Garamond" panose="02020404030301010803" pitchFamily="18" charset="0"/>
            </a:endParaRPr>
          </a:p>
          <a:p>
            <a:pPr>
              <a:buNone/>
            </a:pPr>
            <a:endParaRPr lang="en-US" sz="2000" dirty="0">
              <a:latin typeface="Garamond" panose="02020404030301010803" pitchFamily="18" charset="0"/>
            </a:endParaRPr>
          </a:p>
          <a:p>
            <a:pPr>
              <a:buNone/>
            </a:pPr>
            <a:r>
              <a:rPr lang="en-US" sz="2000" b="1" dirty="0">
                <a:latin typeface="Arial" panose="020B0604020202020204" pitchFamily="34" charset="0"/>
                <a:cs typeface="Arial" panose="020B0604020202020204" pitchFamily="34" charset="0"/>
              </a:rPr>
              <a:t>Business of the 21st Century by Robert Kiyosaki (Animated) – </a:t>
            </a:r>
            <a:r>
              <a:rPr lang="en-US" sz="1400" b="1" dirty="0">
                <a:solidFill>
                  <a:prstClr val="black"/>
                </a:solidFill>
                <a:latin typeface="Arial" panose="020B0604020202020204" pitchFamily="34" charset="0"/>
                <a:cs typeface="Arial" panose="020B0604020202020204" pitchFamily="34" charset="0"/>
              </a:rPr>
              <a:t>7:35 min</a:t>
            </a:r>
            <a:r>
              <a:rPr lang="en-US" sz="2000" b="1"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p>
            <a:pPr>
              <a:buNone/>
            </a:pPr>
            <a:r>
              <a:rPr lang="en-US" sz="2000" b="1" dirty="0">
                <a:latin typeface="Garamond" panose="02020404030301010803" pitchFamily="18" charset="0"/>
                <a:cs typeface="Arial" panose="020B0604020202020204" pitchFamily="34" charset="0"/>
                <a:hlinkClick r:id="rId4"/>
              </a:rPr>
              <a:t>www.youtube.com/watch?v=l5s6uzM6SNo</a:t>
            </a:r>
            <a:endParaRPr lang="en-US" sz="2000" b="1" dirty="0">
              <a:latin typeface="Garamond" panose="02020404030301010803" pitchFamily="18" charset="0"/>
              <a:cs typeface="Arial" panose="020B0604020202020204" pitchFamily="34" charset="0"/>
            </a:endParaRPr>
          </a:p>
          <a:p>
            <a:pPr>
              <a:buNone/>
            </a:pPr>
            <a:endParaRPr lang="en-US" sz="2000" dirty="0">
              <a:latin typeface="Garamond" panose="02020404030301010803" pitchFamily="18" charset="0"/>
              <a:cs typeface="Arial" panose="020B0604020202020204" pitchFamily="34" charset="0"/>
            </a:endParaRPr>
          </a:p>
          <a:p>
            <a:pPr>
              <a:buNone/>
            </a:pPr>
            <a:r>
              <a:rPr lang="en-US" sz="2000" b="1" dirty="0">
                <a:solidFill>
                  <a:srgbClr val="0D0D0D"/>
                </a:solidFill>
                <a:latin typeface="Arial" panose="020B0604020202020204" pitchFamily="34" charset="0"/>
                <a:cs typeface="Arial" panose="020B0604020202020204" pitchFamily="34" charset="0"/>
              </a:rPr>
              <a:t>Think and Grow Rich by Napoleon Hill </a:t>
            </a:r>
            <a:r>
              <a:rPr lang="en-US" sz="2000" b="1" dirty="0">
                <a:latin typeface="Arial" panose="020B0604020202020204" pitchFamily="34" charset="0"/>
                <a:cs typeface="Arial" panose="020B0604020202020204" pitchFamily="34" charset="0"/>
              </a:rPr>
              <a:t>(Animated) – </a:t>
            </a:r>
            <a:r>
              <a:rPr lang="en-US" sz="1400" b="1" dirty="0">
                <a:solidFill>
                  <a:prstClr val="black"/>
                </a:solidFill>
                <a:latin typeface="Arial" panose="020B0604020202020204" pitchFamily="34" charset="0"/>
                <a:cs typeface="Arial" panose="020B0604020202020204" pitchFamily="34" charset="0"/>
              </a:rPr>
              <a:t>8:57 min</a:t>
            </a:r>
            <a:r>
              <a:rPr lang="en-US" sz="2000" b="1" dirty="0">
                <a:latin typeface="Arial" panose="020B0604020202020204" pitchFamily="34" charset="0"/>
                <a:cs typeface="Arial" panose="020B0604020202020204" pitchFamily="34" charset="0"/>
              </a:rPr>
              <a:t>  </a:t>
            </a:r>
            <a:endParaRPr lang="en-US" sz="2000" b="1" dirty="0">
              <a:solidFill>
                <a:srgbClr val="0D0D0D"/>
              </a:solidFill>
              <a:latin typeface="Arial" panose="020B0604020202020204" pitchFamily="34" charset="0"/>
              <a:cs typeface="Arial" panose="020B0604020202020204" pitchFamily="34" charset="0"/>
            </a:endParaRPr>
          </a:p>
          <a:p>
            <a:pPr>
              <a:buNone/>
            </a:pPr>
            <a:r>
              <a:rPr lang="en-US" sz="2400" b="1" dirty="0">
                <a:solidFill>
                  <a:srgbClr val="0D0D0D"/>
                </a:solidFill>
                <a:latin typeface="Arial" panose="020B0604020202020204" pitchFamily="34" charset="0"/>
                <a:cs typeface="Arial" panose="020B0604020202020204" pitchFamily="34" charset="0"/>
              </a:rPr>
              <a:t>                       </a:t>
            </a:r>
            <a:r>
              <a:rPr lang="en-US" sz="2000" b="1" dirty="0">
                <a:solidFill>
                  <a:srgbClr val="0D0D0D"/>
                </a:solidFill>
                <a:latin typeface="Garamond" panose="02020404030301010803" pitchFamily="18" charset="0"/>
                <a:cs typeface="Arial" panose="020B0604020202020204" pitchFamily="34" charset="0"/>
                <a:hlinkClick r:id="rId5"/>
              </a:rPr>
              <a:t>www.youtube.com/watch?v=K2CDU1AeAj0</a:t>
            </a:r>
            <a:endParaRPr lang="en-US" sz="2000" b="1" dirty="0">
              <a:solidFill>
                <a:srgbClr val="0D0D0D"/>
              </a:solidFill>
              <a:latin typeface="Garamond" panose="02020404030301010803" pitchFamily="18" charset="0"/>
              <a:cs typeface="Arial" panose="020B0604020202020204" pitchFamily="34" charset="0"/>
            </a:endParaRPr>
          </a:p>
          <a:p>
            <a:pPr>
              <a:buNone/>
            </a:pPr>
            <a:endParaRPr lang="en-US" sz="2000" b="1" dirty="0">
              <a:latin typeface="Garamond" panose="02020404030301010803" pitchFamily="18" charset="0"/>
              <a:cs typeface="Arial" panose="020B0604020202020204" pitchFamily="34" charset="0"/>
            </a:endParaRPr>
          </a:p>
          <a:p>
            <a:pPr>
              <a:buNone/>
            </a:pPr>
            <a:endParaRPr lang="en-US" sz="2000" dirty="0">
              <a:latin typeface="Garamond" panose="02020404030301010803" pitchFamily="18" charset="0"/>
              <a:cs typeface="Arial" panose="020B0604020202020204" pitchFamily="34" charset="0"/>
            </a:endParaRPr>
          </a:p>
        </p:txBody>
      </p:sp>
      <p:sp>
        <p:nvSpPr>
          <p:cNvPr id="3" name="Title 2"/>
          <p:cNvSpPr>
            <a:spLocks noGrp="1"/>
          </p:cNvSpPr>
          <p:nvPr>
            <p:ph type="title"/>
          </p:nvPr>
        </p:nvSpPr>
        <p:spPr>
          <a:xfrm>
            <a:off x="228600" y="228600"/>
            <a:ext cx="8382000" cy="533400"/>
          </a:xfrm>
        </p:spPr>
        <p:txBody>
          <a:bodyPr>
            <a:normAutofit/>
          </a:bodyPr>
          <a:lstStyle/>
          <a:p>
            <a:r>
              <a:rPr lang="en-US" sz="2400" u="sng" dirty="0">
                <a:solidFill>
                  <a:schemeClr val="accent1">
                    <a:lumMod val="75000"/>
                  </a:schemeClr>
                </a:solidFill>
                <a:effectLst/>
                <a:latin typeface="Garamond" pitchFamily="18" charset="0"/>
              </a:rPr>
              <a:t>WHAT IS WEALTH?</a:t>
            </a:r>
            <a:endParaRPr lang="en-US" sz="2400" dirty="0">
              <a:solidFill>
                <a:schemeClr val="accent1">
                  <a:lumMod val="75000"/>
                </a:schemeClr>
              </a:solidFill>
              <a:effectLst/>
              <a:latin typeface="Garamond" pitchFamily="18" charset="0"/>
            </a:endParaRPr>
          </a:p>
        </p:txBody>
      </p:sp>
    </p:spTree>
    <p:extLst>
      <p:ext uri="{BB962C8B-B14F-4D97-AF65-F5344CB8AC3E}">
        <p14:creationId xmlns:p14="http://schemas.microsoft.com/office/powerpoint/2010/main" val="4066772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marL="0" marR="0" algn="ctr">
              <a:lnSpc>
                <a:spcPct val="115000"/>
              </a:lnSpc>
              <a:spcBef>
                <a:spcPts val="0"/>
              </a:spcBef>
              <a:spcAft>
                <a:spcPts val="0"/>
              </a:spcAft>
              <a:tabLst>
                <a:tab pos="342900" algn="l"/>
                <a:tab pos="400050" algn="l"/>
                <a:tab pos="1428750" algn="l"/>
              </a:tabLst>
            </a:pPr>
            <a:br>
              <a:rPr lang="en-US" sz="4400" dirty="0">
                <a:effectLst/>
                <a:latin typeface="Tahoma"/>
                <a:ea typeface="Calibri"/>
                <a:cs typeface="Times New Roman"/>
              </a:rPr>
            </a:br>
            <a:r>
              <a:rPr lang="en-US" sz="4000" dirty="0">
                <a:solidFill>
                  <a:schemeClr val="accent4"/>
                </a:solidFill>
                <a:effectLst/>
                <a:latin typeface="Tahoma"/>
                <a:ea typeface="Calibri"/>
                <a:cs typeface="Times New Roman"/>
              </a:rPr>
              <a:t>Be a Part of the Next</a:t>
            </a:r>
            <a:br>
              <a:rPr lang="en-US" sz="3100" dirty="0">
                <a:effectLst/>
                <a:latin typeface="Calibri"/>
                <a:ea typeface="Calibri"/>
                <a:cs typeface="Times New Roman"/>
              </a:rPr>
            </a:br>
            <a:r>
              <a:rPr lang="en-US" sz="4000" dirty="0">
                <a:solidFill>
                  <a:srgbClr val="00B050"/>
                </a:solidFill>
                <a:effectLst/>
                <a:latin typeface="Tahoma"/>
                <a:ea typeface="Calibri"/>
                <a:cs typeface="Times New Roman"/>
              </a:rPr>
              <a:t>$ </a:t>
            </a:r>
            <a:r>
              <a:rPr lang="en-US" sz="4000" dirty="0">
                <a:solidFill>
                  <a:schemeClr val="accent4"/>
                </a:solidFill>
                <a:effectLst/>
                <a:latin typeface="Tahoma"/>
                <a:ea typeface="Calibri"/>
                <a:cs typeface="Times New Roman"/>
              </a:rPr>
              <a:t>Trillion Dollar Industry </a:t>
            </a:r>
            <a:r>
              <a:rPr lang="en-US" sz="4000" dirty="0">
                <a:solidFill>
                  <a:srgbClr val="00B050"/>
                </a:solidFill>
                <a:effectLst/>
                <a:latin typeface="Tahoma"/>
                <a:ea typeface="Calibri"/>
                <a:cs typeface="Times New Roman"/>
              </a:rPr>
              <a:t>$</a:t>
            </a:r>
            <a:br>
              <a:rPr lang="en-US" sz="3100" dirty="0">
                <a:effectLst/>
                <a:latin typeface="Calibri"/>
                <a:ea typeface="Calibri"/>
                <a:cs typeface="Times New Roman"/>
              </a:rPr>
            </a:br>
            <a:endParaRPr lang="en-US" dirty="0"/>
          </a:p>
        </p:txBody>
      </p:sp>
      <p:sp>
        <p:nvSpPr>
          <p:cNvPr id="5" name="Rectangle 4"/>
          <p:cNvSpPr/>
          <p:nvPr/>
        </p:nvSpPr>
        <p:spPr>
          <a:xfrm>
            <a:off x="3048000" y="1801091"/>
            <a:ext cx="5334000" cy="4812087"/>
          </a:xfrm>
          <a:prstGeom prst="rect">
            <a:avLst/>
          </a:prstGeom>
        </p:spPr>
        <p:txBody>
          <a:bodyPr wrap="square">
            <a:spAutoFit/>
          </a:bodyPr>
          <a:lstStyle/>
          <a:p>
            <a:pPr>
              <a:lnSpc>
                <a:spcPct val="115000"/>
              </a:lnSpc>
              <a:spcBef>
                <a:spcPts val="1200"/>
              </a:spcBef>
              <a:tabLst>
                <a:tab pos="-114300" algn="l"/>
              </a:tabLst>
            </a:pPr>
            <a:r>
              <a:rPr lang="en-US" sz="2000" b="1" dirty="0">
                <a:solidFill>
                  <a:srgbClr val="E36C0A"/>
                </a:solidFill>
                <a:effectLst/>
                <a:latin typeface="Times New Roman"/>
                <a:ea typeface="Calibri"/>
                <a:cs typeface="Times New Roman"/>
              </a:rPr>
              <a:t>The Health &amp; Wellness</a:t>
            </a:r>
            <a:r>
              <a:rPr lang="en-US" sz="2000" dirty="0">
                <a:effectLst/>
                <a:latin typeface="Times New Roman"/>
                <a:ea typeface="Calibri"/>
                <a:cs typeface="Times New Roman"/>
              </a:rPr>
              <a:t> industry is on track to becoming the next trillion dollar industry.</a:t>
            </a:r>
            <a:endParaRPr lang="en-US" dirty="0">
              <a:effectLst/>
              <a:latin typeface="Calibri"/>
              <a:ea typeface="Calibri"/>
              <a:cs typeface="Times New Roman"/>
            </a:endParaRPr>
          </a:p>
          <a:p>
            <a:pPr algn="ctr">
              <a:lnSpc>
                <a:spcPct val="115000"/>
              </a:lnSpc>
            </a:pPr>
            <a:r>
              <a:rPr lang="en-US" sz="1400" dirty="0">
                <a:effectLst/>
                <a:latin typeface="Times New Roman"/>
                <a:ea typeface="Calibri"/>
                <a:cs typeface="Times New Roman"/>
              </a:rPr>
              <a:t> </a:t>
            </a:r>
            <a:endParaRPr lang="en-US" dirty="0">
              <a:effectLst/>
              <a:latin typeface="Calibri"/>
              <a:ea typeface="Calibri"/>
              <a:cs typeface="Times New Roman"/>
            </a:endParaRPr>
          </a:p>
          <a:p>
            <a:pPr algn="ctr">
              <a:lnSpc>
                <a:spcPct val="115000"/>
              </a:lnSpc>
            </a:pPr>
            <a:r>
              <a:rPr lang="en-US" sz="2000" dirty="0">
                <a:effectLst/>
                <a:latin typeface="Times New Roman"/>
                <a:ea typeface="Calibri"/>
                <a:cs typeface="Times New Roman"/>
              </a:rPr>
              <a:t>It is projected that </a:t>
            </a:r>
            <a:endParaRPr lang="en-US" dirty="0">
              <a:effectLst/>
              <a:latin typeface="Calibri"/>
              <a:ea typeface="Calibri"/>
              <a:cs typeface="Times New Roman"/>
            </a:endParaRPr>
          </a:p>
          <a:p>
            <a:pPr algn="ctr">
              <a:lnSpc>
                <a:spcPct val="115000"/>
              </a:lnSpc>
            </a:pPr>
            <a:r>
              <a:rPr lang="en-US" sz="2000" dirty="0">
                <a:effectLst/>
                <a:latin typeface="Times New Roman"/>
                <a:ea typeface="Calibri"/>
                <a:cs typeface="Times New Roman"/>
              </a:rPr>
              <a:t>this industry will create</a:t>
            </a:r>
            <a:endParaRPr lang="en-US" dirty="0">
              <a:effectLst/>
              <a:latin typeface="Calibri"/>
              <a:ea typeface="Calibri"/>
              <a:cs typeface="Times New Roman"/>
            </a:endParaRPr>
          </a:p>
          <a:p>
            <a:pPr algn="ctr">
              <a:lnSpc>
                <a:spcPct val="115000"/>
              </a:lnSpc>
            </a:pPr>
            <a:r>
              <a:rPr lang="en-US" sz="2000" b="1" dirty="0">
                <a:solidFill>
                  <a:srgbClr val="008000"/>
                </a:solidFill>
                <a:effectLst/>
                <a:latin typeface="Times New Roman"/>
                <a:ea typeface="Calibri"/>
                <a:cs typeface="Times New Roman"/>
              </a:rPr>
              <a:t>10 million millionaires</a:t>
            </a:r>
            <a:endParaRPr lang="en-US" dirty="0">
              <a:effectLst/>
              <a:latin typeface="Calibri"/>
              <a:ea typeface="Calibri"/>
              <a:cs typeface="Times New Roman"/>
            </a:endParaRPr>
          </a:p>
          <a:p>
            <a:pPr algn="ctr">
              <a:lnSpc>
                <a:spcPct val="115000"/>
              </a:lnSpc>
            </a:pPr>
            <a:r>
              <a:rPr lang="en-US" sz="2000" b="1" dirty="0">
                <a:solidFill>
                  <a:srgbClr val="008000"/>
                </a:solidFill>
                <a:effectLst/>
                <a:latin typeface="Times New Roman"/>
                <a:ea typeface="Calibri"/>
                <a:cs typeface="Times New Roman"/>
              </a:rPr>
              <a:t>over the next 10 years.</a:t>
            </a:r>
            <a:endParaRPr lang="en-US" dirty="0">
              <a:effectLst/>
              <a:latin typeface="Calibri"/>
              <a:ea typeface="Calibri"/>
              <a:cs typeface="Times New Roman"/>
            </a:endParaRPr>
          </a:p>
          <a:p>
            <a:pPr algn="ctr">
              <a:lnSpc>
                <a:spcPct val="115000"/>
              </a:lnSpc>
            </a:pPr>
            <a:r>
              <a:rPr lang="en-US" sz="2400" dirty="0">
                <a:solidFill>
                  <a:srgbClr val="008000"/>
                </a:solidFill>
                <a:effectLst/>
                <a:latin typeface="Times New Roman"/>
                <a:ea typeface="Calibri"/>
                <a:cs typeface="Times New Roman"/>
              </a:rPr>
              <a:t> </a:t>
            </a:r>
            <a:endParaRPr lang="en-US" dirty="0">
              <a:effectLst/>
              <a:latin typeface="Calibri"/>
              <a:ea typeface="Calibri"/>
              <a:cs typeface="Times New Roman"/>
            </a:endParaRPr>
          </a:p>
          <a:p>
            <a:pPr>
              <a:lnSpc>
                <a:spcPct val="115000"/>
              </a:lnSpc>
            </a:pPr>
            <a:r>
              <a:rPr lang="en-US" sz="2000" dirty="0">
                <a:effectLst/>
                <a:latin typeface="Times New Roman"/>
                <a:ea typeface="Calibri"/>
                <a:cs typeface="Times New Roman"/>
              </a:rPr>
              <a:t>Many of these new millionaires will achieve this milestone through the Direct Selling and Network Marketing industry.</a:t>
            </a:r>
            <a:endParaRPr lang="en-US" dirty="0">
              <a:effectLst/>
              <a:latin typeface="Calibri"/>
              <a:ea typeface="Calibri"/>
              <a:cs typeface="Times New Roman"/>
            </a:endParaRPr>
          </a:p>
          <a:p>
            <a:pPr>
              <a:lnSpc>
                <a:spcPct val="115000"/>
              </a:lnSpc>
            </a:pPr>
            <a:r>
              <a:rPr lang="en-US" sz="2000" dirty="0">
                <a:effectLst/>
                <a:latin typeface="Times New Roman"/>
                <a:ea typeface="Calibri"/>
                <a:cs typeface="Times New Roman"/>
              </a:rPr>
              <a:t> </a:t>
            </a:r>
            <a:endParaRPr lang="en-US" dirty="0">
              <a:effectLst/>
              <a:latin typeface="Calibri"/>
              <a:ea typeface="Calibri"/>
              <a:cs typeface="Times New Roman"/>
            </a:endParaRPr>
          </a:p>
          <a:p>
            <a:pPr algn="ctr">
              <a:lnSpc>
                <a:spcPct val="115000"/>
              </a:lnSpc>
            </a:pPr>
            <a:r>
              <a:rPr lang="en-US" sz="2400" b="1" dirty="0">
                <a:effectLst/>
                <a:latin typeface="Times New Roman"/>
                <a:ea typeface="Calibri"/>
                <a:cs typeface="Times New Roman"/>
              </a:rPr>
              <a:t>     The reason why? – Trends!</a:t>
            </a:r>
            <a:r>
              <a:rPr lang="en-US" sz="2400" dirty="0">
                <a:effectLst/>
                <a:latin typeface="Times New Roman"/>
                <a:ea typeface="Calibri"/>
                <a:cs typeface="Times New Roman"/>
              </a:rPr>
              <a:t>.</a:t>
            </a:r>
            <a:endParaRPr lang="en-US" sz="2000" dirty="0">
              <a:effectLst/>
              <a:latin typeface="Calibri"/>
              <a:ea typeface="Calibri"/>
              <a:cs typeface="Times New Roman"/>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1981200" cy="2693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67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pPr marL="0" marR="0" algn="ctr">
              <a:lnSpc>
                <a:spcPct val="115000"/>
              </a:lnSpc>
              <a:spcBef>
                <a:spcPts val="0"/>
              </a:spcBef>
              <a:spcAft>
                <a:spcPts val="0"/>
              </a:spcAft>
              <a:tabLst>
                <a:tab pos="171450" algn="l"/>
              </a:tabLst>
            </a:pPr>
            <a:r>
              <a:rPr lang="en-US" sz="3600" dirty="0">
                <a:solidFill>
                  <a:srgbClr val="B00000"/>
                </a:solidFill>
                <a:effectLst/>
                <a:latin typeface="Tahoma" panose="020B0604030504040204" pitchFamily="34" charset="0"/>
                <a:ea typeface="Tahoma" panose="020B0604030504040204" pitchFamily="34" charset="0"/>
                <a:cs typeface="Tahoma" panose="020B0604030504040204" pitchFamily="34" charset="0"/>
              </a:rPr>
              <a:t>The Business of</a:t>
            </a:r>
            <a:r>
              <a:rPr lang="en-US" sz="3200" dirty="0">
                <a:effectLst/>
                <a:latin typeface="Tahoma" panose="020B0604030504040204" pitchFamily="34" charset="0"/>
                <a:ea typeface="Tahoma" panose="020B0604030504040204" pitchFamily="34" charset="0"/>
                <a:cs typeface="Tahoma" panose="020B0604030504040204" pitchFamily="34" charset="0"/>
              </a:rPr>
              <a:t> </a:t>
            </a:r>
            <a:r>
              <a:rPr lang="en-US" sz="3600" dirty="0">
                <a:solidFill>
                  <a:srgbClr val="B00000"/>
                </a:solidFill>
                <a:effectLst/>
                <a:latin typeface="Tahoma" panose="020B0604030504040204" pitchFamily="34" charset="0"/>
                <a:ea typeface="Tahoma" panose="020B0604030504040204" pitchFamily="34" charset="0"/>
                <a:cs typeface="Tahoma" panose="020B0604030504040204" pitchFamily="34" charset="0"/>
              </a:rPr>
              <a:t>the 21</a:t>
            </a:r>
            <a:r>
              <a:rPr lang="en-US" sz="3600" baseline="30000" dirty="0">
                <a:solidFill>
                  <a:srgbClr val="B00000"/>
                </a:solidFill>
                <a:effectLst/>
                <a:latin typeface="Tahoma" panose="020B0604030504040204" pitchFamily="34" charset="0"/>
                <a:ea typeface="Tahoma" panose="020B0604030504040204" pitchFamily="34" charset="0"/>
                <a:cs typeface="Tahoma" panose="020B0604030504040204" pitchFamily="34" charset="0"/>
              </a:rPr>
              <a:t>st</a:t>
            </a:r>
            <a:r>
              <a:rPr lang="en-US" sz="3600" dirty="0">
                <a:solidFill>
                  <a:srgbClr val="B00000"/>
                </a:solidFill>
                <a:effectLst/>
                <a:latin typeface="Tahoma" panose="020B0604030504040204" pitchFamily="34" charset="0"/>
                <a:ea typeface="Tahoma" panose="020B0604030504040204" pitchFamily="34" charset="0"/>
                <a:cs typeface="Tahoma" panose="020B0604030504040204" pitchFamily="34" charset="0"/>
              </a:rPr>
              <a:t> Century!</a:t>
            </a:r>
            <a:endParaRPr lang="en-US" sz="3200" dirty="0">
              <a:effectLst/>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1143000" y="1295400"/>
            <a:ext cx="7086600" cy="5118324"/>
          </a:xfrm>
          <a:prstGeom prst="rect">
            <a:avLst/>
          </a:prstGeom>
        </p:spPr>
        <p:txBody>
          <a:bodyPr wrap="square">
            <a:spAutoFit/>
          </a:bodyPr>
          <a:lstStyle/>
          <a:p>
            <a:pPr>
              <a:lnSpc>
                <a:spcPct val="115000"/>
              </a:lnSpc>
            </a:pPr>
            <a:r>
              <a:rPr lang="en-US" sz="2800" dirty="0">
                <a:solidFill>
                  <a:srgbClr val="202020"/>
                </a:solidFill>
                <a:effectLst/>
                <a:latin typeface="Times New Roman"/>
                <a:ea typeface="Times New Roman"/>
                <a:cs typeface="Times New Roman"/>
              </a:rPr>
              <a:t>When you consider our current economy and the impact of these popular trends…</a:t>
            </a:r>
            <a:endParaRPr lang="en-US" sz="2400" dirty="0">
              <a:effectLst/>
              <a:latin typeface="Calibri"/>
              <a:ea typeface="Calibri"/>
              <a:cs typeface="Times New Roman"/>
            </a:endParaRPr>
          </a:p>
          <a:p>
            <a:pPr>
              <a:lnSpc>
                <a:spcPct val="115000"/>
              </a:lnSpc>
            </a:pPr>
            <a:r>
              <a:rPr lang="en-US" sz="1400" dirty="0">
                <a:solidFill>
                  <a:srgbClr val="202020"/>
                </a:solidFill>
                <a:effectLst/>
                <a:latin typeface="Times New Roman"/>
                <a:ea typeface="Times New Roman"/>
                <a:cs typeface="Times New Roman"/>
              </a:rPr>
              <a:t> </a:t>
            </a:r>
            <a:endParaRPr lang="en-US" sz="2400" dirty="0">
              <a:effectLst/>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US" sz="2400" b="1" dirty="0">
                <a:solidFill>
                  <a:srgbClr val="0070C0"/>
                </a:solidFill>
                <a:effectLst/>
                <a:latin typeface="Times New Roman"/>
                <a:ea typeface="Times New Roman"/>
                <a:cs typeface="Times New Roman"/>
              </a:rPr>
              <a:t>Demand for Health &amp; Beauty products </a:t>
            </a:r>
          </a:p>
          <a:p>
            <a:pPr marL="342900" marR="0" lvl="0" indent="-342900">
              <a:lnSpc>
                <a:spcPct val="115000"/>
              </a:lnSpc>
              <a:spcBef>
                <a:spcPts val="0"/>
              </a:spcBef>
              <a:spcAft>
                <a:spcPts val="0"/>
              </a:spcAft>
              <a:buFont typeface="+mj-lt"/>
              <a:buAutoNum type="arabicPeriod"/>
            </a:pPr>
            <a:endParaRPr lang="en-US" sz="2400" b="1" dirty="0">
              <a:solidFill>
                <a:srgbClr val="0070C0"/>
              </a:solidFill>
              <a:latin typeface="Times New Roman"/>
              <a:ea typeface="Times New Roman"/>
              <a:cs typeface="Times New Roman"/>
            </a:endParaRPr>
          </a:p>
          <a:p>
            <a:pPr marL="342900" marR="0" lvl="0" indent="-342900">
              <a:lnSpc>
                <a:spcPct val="115000"/>
              </a:lnSpc>
              <a:spcBef>
                <a:spcPts val="0"/>
              </a:spcBef>
              <a:spcAft>
                <a:spcPts val="0"/>
              </a:spcAft>
              <a:buFont typeface="+mj-lt"/>
              <a:buAutoNum type="arabicPeriod"/>
            </a:pPr>
            <a:r>
              <a:rPr lang="en-US" sz="2400" b="1" dirty="0">
                <a:solidFill>
                  <a:srgbClr val="0070C0"/>
                </a:solidFill>
                <a:effectLst/>
                <a:latin typeface="Times New Roman"/>
                <a:ea typeface="Times New Roman"/>
                <a:cs typeface="Times New Roman"/>
              </a:rPr>
              <a:t>Online Purchasing (E-commerce)</a:t>
            </a:r>
            <a:endParaRPr lang="en-US" sz="2400" dirty="0">
              <a:latin typeface="Calibri"/>
              <a:ea typeface="Times New Roman"/>
              <a:cs typeface="Times New Roman"/>
            </a:endParaRPr>
          </a:p>
          <a:p>
            <a:pPr marL="342900" marR="0" lvl="0" indent="-342900">
              <a:lnSpc>
                <a:spcPct val="115000"/>
              </a:lnSpc>
              <a:spcBef>
                <a:spcPts val="0"/>
              </a:spcBef>
              <a:spcAft>
                <a:spcPts val="0"/>
              </a:spcAft>
              <a:buFont typeface="+mj-lt"/>
              <a:buAutoNum type="arabicPeriod"/>
            </a:pPr>
            <a:endParaRPr lang="en-US" sz="2400" b="1" dirty="0">
              <a:solidFill>
                <a:srgbClr val="0070C0"/>
              </a:solidFill>
              <a:effectLst/>
              <a:latin typeface="Calibri"/>
              <a:ea typeface="Times New Roman"/>
              <a:cs typeface="Times New Roman"/>
            </a:endParaRPr>
          </a:p>
          <a:p>
            <a:pPr marL="342900" marR="0" lvl="0" indent="-342900">
              <a:lnSpc>
                <a:spcPct val="115000"/>
              </a:lnSpc>
              <a:spcBef>
                <a:spcPts val="0"/>
              </a:spcBef>
              <a:spcAft>
                <a:spcPts val="0"/>
              </a:spcAft>
              <a:buFont typeface="+mj-lt"/>
              <a:buAutoNum type="arabicPeriod"/>
            </a:pPr>
            <a:r>
              <a:rPr lang="en-US" sz="2400" b="1" dirty="0">
                <a:solidFill>
                  <a:srgbClr val="0070C0"/>
                </a:solidFill>
                <a:effectLst/>
                <a:latin typeface="Times New Roman"/>
                <a:ea typeface="Times New Roman"/>
                <a:cs typeface="Times New Roman"/>
              </a:rPr>
              <a:t>Sharing &amp; Networking (social media) </a:t>
            </a:r>
            <a:endParaRPr lang="en-US" sz="2400" dirty="0">
              <a:latin typeface="Calibri"/>
              <a:ea typeface="Times New Roman"/>
              <a:cs typeface="Times New Roman"/>
            </a:endParaRPr>
          </a:p>
          <a:p>
            <a:pPr marL="342900" marR="0" lvl="0" indent="-342900">
              <a:lnSpc>
                <a:spcPct val="115000"/>
              </a:lnSpc>
              <a:spcBef>
                <a:spcPts val="0"/>
              </a:spcBef>
              <a:spcAft>
                <a:spcPts val="0"/>
              </a:spcAft>
              <a:buFont typeface="+mj-lt"/>
              <a:buAutoNum type="arabicPeriod"/>
            </a:pPr>
            <a:endParaRPr lang="en-US" sz="2400" b="1" dirty="0">
              <a:solidFill>
                <a:srgbClr val="0070C0"/>
              </a:solidFill>
              <a:effectLst/>
              <a:latin typeface="Calibri"/>
              <a:ea typeface="Times New Roman"/>
              <a:cs typeface="Times New Roman"/>
            </a:endParaRPr>
          </a:p>
          <a:p>
            <a:pPr marL="342900" marR="0" lvl="0" indent="-342900">
              <a:lnSpc>
                <a:spcPct val="115000"/>
              </a:lnSpc>
              <a:spcBef>
                <a:spcPts val="0"/>
              </a:spcBef>
              <a:spcAft>
                <a:spcPts val="0"/>
              </a:spcAft>
              <a:buFont typeface="+mj-lt"/>
              <a:buAutoNum type="arabicPeriod"/>
            </a:pPr>
            <a:r>
              <a:rPr lang="en-US" sz="2400" b="1" dirty="0">
                <a:solidFill>
                  <a:srgbClr val="0070C0"/>
                </a:solidFill>
                <a:effectLst/>
                <a:latin typeface="Times New Roman"/>
                <a:ea typeface="Times New Roman"/>
                <a:cs typeface="Times New Roman"/>
              </a:rPr>
              <a:t>Home-based Business  Opportunities </a:t>
            </a:r>
            <a:endParaRPr lang="en-US" sz="2400" dirty="0">
              <a:effectLst/>
              <a:latin typeface="Calibri"/>
              <a:ea typeface="Calibri"/>
              <a:cs typeface="Times New Roman"/>
            </a:endParaRPr>
          </a:p>
          <a:p>
            <a:pPr>
              <a:lnSpc>
                <a:spcPct val="115000"/>
              </a:lnSpc>
            </a:pPr>
            <a:r>
              <a:rPr lang="en-US" dirty="0">
                <a:solidFill>
                  <a:srgbClr val="0070C0"/>
                </a:solidFill>
                <a:effectLst/>
                <a:latin typeface="Trebuchet MS"/>
                <a:ea typeface="Times New Roman"/>
                <a:cs typeface="Times New Roman"/>
              </a:rPr>
              <a:t> </a:t>
            </a:r>
            <a:endParaRPr lang="en-US" sz="2400" dirty="0">
              <a:effectLst/>
              <a:latin typeface="Calibri"/>
              <a:ea typeface="Calibri"/>
              <a:cs typeface="Times New Roman"/>
            </a:endParaRPr>
          </a:p>
          <a:p>
            <a:pPr>
              <a:lnSpc>
                <a:spcPct val="115000"/>
              </a:lnSpc>
            </a:pPr>
            <a:r>
              <a:rPr lang="en-US" b="1" dirty="0">
                <a:effectLst/>
                <a:latin typeface="Times New Roman"/>
                <a:ea typeface="Times New Roman"/>
                <a:cs typeface="Times New Roman"/>
              </a:rPr>
              <a:t> </a:t>
            </a:r>
            <a:r>
              <a:rPr lang="en-US" sz="2800" b="1" dirty="0">
                <a:effectLst/>
                <a:latin typeface="Times New Roman"/>
                <a:ea typeface="Times New Roman"/>
                <a:cs typeface="Times New Roman"/>
              </a:rPr>
              <a:t>                       “Timing Really IS Everything”</a:t>
            </a:r>
            <a:endParaRPr lang="en-US" sz="2400" dirty="0">
              <a:effectLst/>
              <a:latin typeface="Calibri"/>
              <a:ea typeface="Calibri"/>
              <a:cs typeface="Times New Roman"/>
            </a:endParaRPr>
          </a:p>
        </p:txBody>
      </p:sp>
    </p:spTree>
    <p:extLst>
      <p:ext uri="{BB962C8B-B14F-4D97-AF65-F5344CB8AC3E}">
        <p14:creationId xmlns:p14="http://schemas.microsoft.com/office/powerpoint/2010/main" val="186308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pPr marL="0" marR="0" algn="ctr">
              <a:lnSpc>
                <a:spcPct val="115000"/>
              </a:lnSpc>
              <a:spcBef>
                <a:spcPts val="0"/>
              </a:spcBef>
              <a:spcAft>
                <a:spcPts val="0"/>
              </a:spcAft>
            </a:pPr>
            <a:r>
              <a:rPr lang="en-US" sz="3600" dirty="0">
                <a:solidFill>
                  <a:srgbClr val="0070C0"/>
                </a:solidFill>
                <a:effectLst/>
                <a:latin typeface="Tahoma"/>
                <a:ea typeface="Calibri"/>
                <a:cs typeface="Times New Roman"/>
              </a:rPr>
              <a:t>Making Money in the 21</a:t>
            </a:r>
            <a:r>
              <a:rPr lang="en-US" sz="3600" baseline="30000" dirty="0">
                <a:solidFill>
                  <a:srgbClr val="0070C0"/>
                </a:solidFill>
                <a:effectLst/>
                <a:latin typeface="Tahoma"/>
                <a:ea typeface="Calibri"/>
                <a:cs typeface="Times New Roman"/>
              </a:rPr>
              <a:t>st</a:t>
            </a:r>
            <a:r>
              <a:rPr lang="en-US" sz="3600" dirty="0">
                <a:solidFill>
                  <a:srgbClr val="0070C0"/>
                </a:solidFill>
                <a:effectLst/>
                <a:latin typeface="Tahoma"/>
                <a:ea typeface="Calibri"/>
                <a:cs typeface="Times New Roman"/>
              </a:rPr>
              <a:t> Century</a:t>
            </a:r>
            <a:endParaRPr lang="en-US" sz="3600" dirty="0"/>
          </a:p>
        </p:txBody>
      </p:sp>
      <p:sp>
        <p:nvSpPr>
          <p:cNvPr id="3" name="Rectangle 2"/>
          <p:cNvSpPr/>
          <p:nvPr/>
        </p:nvSpPr>
        <p:spPr>
          <a:xfrm>
            <a:off x="3048000" y="1524000"/>
            <a:ext cx="5486400" cy="4835170"/>
          </a:xfrm>
          <a:prstGeom prst="rect">
            <a:avLst/>
          </a:prstGeom>
        </p:spPr>
        <p:txBody>
          <a:bodyPr wrap="square">
            <a:spAutoFit/>
          </a:bodyPr>
          <a:lstStyle/>
          <a:p>
            <a:pPr>
              <a:lnSpc>
                <a:spcPct val="115000"/>
              </a:lnSpc>
            </a:pPr>
            <a:r>
              <a:rPr lang="en-US" sz="2000" dirty="0">
                <a:effectLst/>
                <a:latin typeface="Times New Roman"/>
                <a:ea typeface="Calibri"/>
                <a:cs typeface="Times New Roman"/>
              </a:rPr>
              <a:t>The Internet and websites have made it</a:t>
            </a:r>
            <a:r>
              <a:rPr lang="en-US" dirty="0">
                <a:latin typeface="Calibri"/>
                <a:ea typeface="Calibri"/>
                <a:cs typeface="Times New Roman"/>
              </a:rPr>
              <a:t> </a:t>
            </a:r>
          </a:p>
          <a:p>
            <a:pPr>
              <a:lnSpc>
                <a:spcPct val="115000"/>
              </a:lnSpc>
            </a:pPr>
            <a:r>
              <a:rPr lang="en-US" sz="2000" dirty="0">
                <a:effectLst/>
                <a:latin typeface="Times New Roman"/>
                <a:ea typeface="Calibri"/>
                <a:cs typeface="Times New Roman"/>
              </a:rPr>
              <a:t>so ANYBODY can become wealthy - regardless </a:t>
            </a:r>
          </a:p>
          <a:p>
            <a:pPr>
              <a:lnSpc>
                <a:spcPct val="115000"/>
              </a:lnSpc>
            </a:pPr>
            <a:r>
              <a:rPr lang="en-US" sz="2000" dirty="0">
                <a:effectLst/>
                <a:latin typeface="Times New Roman"/>
                <a:ea typeface="Calibri"/>
                <a:cs typeface="Times New Roman"/>
              </a:rPr>
              <a:t>of their education or background.</a:t>
            </a:r>
            <a:endParaRPr lang="en-US" dirty="0">
              <a:effectLst/>
              <a:latin typeface="Calibri"/>
              <a:ea typeface="Calibri"/>
              <a:cs typeface="Times New Roman"/>
            </a:endParaRPr>
          </a:p>
          <a:p>
            <a:pPr>
              <a:lnSpc>
                <a:spcPct val="115000"/>
              </a:lnSpc>
            </a:pPr>
            <a:r>
              <a:rPr lang="en-US" sz="2000" dirty="0">
                <a:effectLst/>
                <a:latin typeface="Times New Roman"/>
                <a:ea typeface="Calibri"/>
                <a:cs typeface="Times New Roman"/>
              </a:rPr>
              <a:t> </a:t>
            </a:r>
            <a:endParaRPr lang="en-US" dirty="0">
              <a:effectLst/>
              <a:latin typeface="Calibri"/>
              <a:ea typeface="Calibri"/>
              <a:cs typeface="Times New Roman"/>
            </a:endParaRPr>
          </a:p>
          <a:p>
            <a:pPr algn="ctr">
              <a:lnSpc>
                <a:spcPct val="115000"/>
              </a:lnSpc>
            </a:pPr>
            <a:r>
              <a:rPr lang="en-US" sz="2000" b="1" dirty="0">
                <a:solidFill>
                  <a:srgbClr val="C00000"/>
                </a:solidFill>
                <a:effectLst/>
                <a:latin typeface="Times New Roman"/>
                <a:ea typeface="Calibri"/>
                <a:cs typeface="Times New Roman"/>
              </a:rPr>
              <a:t>People don't realize how easy </a:t>
            </a:r>
          </a:p>
          <a:p>
            <a:pPr algn="ctr">
              <a:lnSpc>
                <a:spcPct val="115000"/>
              </a:lnSpc>
            </a:pPr>
            <a:r>
              <a:rPr lang="en-US" sz="2000" b="1" dirty="0">
                <a:solidFill>
                  <a:srgbClr val="C00000"/>
                </a:solidFill>
                <a:effectLst/>
                <a:latin typeface="Times New Roman"/>
                <a:ea typeface="Calibri"/>
                <a:cs typeface="Times New Roman"/>
              </a:rPr>
              <a:t>making money is today... </a:t>
            </a:r>
            <a:endParaRPr lang="en-US" dirty="0">
              <a:effectLst/>
              <a:latin typeface="Calibri"/>
              <a:ea typeface="Calibri"/>
              <a:cs typeface="Times New Roman"/>
            </a:endParaRPr>
          </a:p>
          <a:p>
            <a:pPr>
              <a:lnSpc>
                <a:spcPct val="115000"/>
              </a:lnSpc>
            </a:pPr>
            <a:r>
              <a:rPr lang="en-US" sz="2000" b="1" dirty="0">
                <a:effectLst/>
                <a:latin typeface="Times New Roman"/>
                <a:ea typeface="Calibri"/>
                <a:cs typeface="Times New Roman"/>
              </a:rPr>
              <a:t> </a:t>
            </a:r>
            <a:endParaRPr lang="en-US" dirty="0">
              <a:effectLst/>
              <a:latin typeface="Calibri"/>
              <a:ea typeface="Calibri"/>
              <a:cs typeface="Times New Roman"/>
            </a:endParaRPr>
          </a:p>
          <a:p>
            <a:pPr>
              <a:lnSpc>
                <a:spcPct val="115000"/>
              </a:lnSpc>
            </a:pPr>
            <a:r>
              <a:rPr lang="en-US" sz="2000" dirty="0">
                <a:effectLst/>
                <a:latin typeface="Times New Roman"/>
                <a:ea typeface="Calibri"/>
                <a:cs typeface="Times New Roman"/>
              </a:rPr>
              <a:t>It's no longer about "Job Security" (Paychecks &amp; Pensions)… it's now about “Financial Security" (Residual or Passive Income). </a:t>
            </a:r>
            <a:endParaRPr lang="en-US" dirty="0">
              <a:effectLst/>
              <a:latin typeface="Calibri"/>
              <a:ea typeface="Calibri"/>
              <a:cs typeface="Times New Roman"/>
            </a:endParaRPr>
          </a:p>
          <a:p>
            <a:pPr marL="342900" marR="0">
              <a:lnSpc>
                <a:spcPct val="115000"/>
              </a:lnSpc>
              <a:spcBef>
                <a:spcPts val="0"/>
              </a:spcBef>
              <a:spcAft>
                <a:spcPts val="0"/>
              </a:spcAft>
            </a:pPr>
            <a:r>
              <a:rPr lang="en-US" dirty="0">
                <a:effectLst/>
                <a:latin typeface="Times New Roman"/>
                <a:ea typeface="Calibri"/>
                <a:cs typeface="Times New Roman"/>
              </a:rPr>
              <a:t> </a:t>
            </a:r>
            <a:endParaRPr lang="en-US" dirty="0">
              <a:effectLst/>
              <a:latin typeface="Calibri"/>
              <a:ea typeface="Calibri"/>
              <a:cs typeface="Times New Roman"/>
            </a:endParaRPr>
          </a:p>
          <a:p>
            <a:pPr marL="1257300" lvl="2">
              <a:lnSpc>
                <a:spcPct val="115000"/>
              </a:lnSpc>
            </a:pPr>
            <a:r>
              <a:rPr lang="en-US" sz="2400" b="1" dirty="0">
                <a:solidFill>
                  <a:srgbClr val="7030A0"/>
                </a:solidFill>
                <a:effectLst/>
                <a:latin typeface="Times New Roman"/>
                <a:ea typeface="Calibri"/>
                <a:cs typeface="Times New Roman"/>
              </a:rPr>
              <a:t>Jobs = Paycheck</a:t>
            </a:r>
            <a:endParaRPr lang="en-US" sz="2000" b="1" dirty="0">
              <a:effectLst/>
              <a:latin typeface="Calibri"/>
              <a:ea typeface="Calibri"/>
              <a:cs typeface="Times New Roman"/>
            </a:endParaRPr>
          </a:p>
          <a:p>
            <a:pPr marL="1257300" lvl="2">
              <a:lnSpc>
                <a:spcPct val="115000"/>
              </a:lnSpc>
            </a:pPr>
            <a:r>
              <a:rPr lang="en-US" sz="2400" b="1" dirty="0">
                <a:solidFill>
                  <a:srgbClr val="7030A0"/>
                </a:solidFill>
                <a:effectLst/>
                <a:latin typeface="Times New Roman"/>
                <a:ea typeface="Calibri"/>
                <a:cs typeface="Times New Roman"/>
              </a:rPr>
              <a:t>Residual Income = Wealth </a:t>
            </a:r>
            <a:r>
              <a:rPr lang="en-US" sz="2400" b="1" dirty="0">
                <a:solidFill>
                  <a:srgbClr val="00B050"/>
                </a:solidFill>
                <a:effectLst/>
                <a:latin typeface="Times New Roman"/>
                <a:ea typeface="Calibri"/>
                <a:cs typeface="Times New Roman"/>
              </a:rPr>
              <a:t>$$</a:t>
            </a:r>
            <a:endParaRPr lang="en-US" sz="2000" b="1" dirty="0">
              <a:solidFill>
                <a:srgbClr val="00B050"/>
              </a:solidFill>
              <a:effectLst/>
              <a:latin typeface="Calibri"/>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91" y="1828800"/>
            <a:ext cx="2057400" cy="321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616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lnSpc>
                <a:spcPct val="115000"/>
              </a:lnSpc>
              <a:spcBef>
                <a:spcPts val="0"/>
              </a:spcBef>
            </a:pPr>
            <a:r>
              <a:rPr lang="en-US" sz="3200" dirty="0">
                <a:solidFill>
                  <a:srgbClr val="007236"/>
                </a:solidFill>
                <a:effectLst/>
                <a:latin typeface="Tahoma" panose="020B0604030504040204" pitchFamily="34" charset="0"/>
                <a:ea typeface="Tahoma" panose="020B0604030504040204" pitchFamily="34" charset="0"/>
                <a:cs typeface="Tahoma" panose="020B0604030504040204" pitchFamily="34" charset="0"/>
              </a:rPr>
              <a:t>Change Your</a:t>
            </a:r>
            <a:r>
              <a:rPr lang="en-US" sz="2800" b="0" dirty="0">
                <a:solidFill>
                  <a:prstClr val="black"/>
                </a:solidFill>
                <a:effectLst/>
                <a:latin typeface="Tahoma" panose="020B0604030504040204" pitchFamily="34" charset="0"/>
                <a:ea typeface="Tahoma" panose="020B0604030504040204" pitchFamily="34" charset="0"/>
                <a:cs typeface="Tahoma" panose="020B0604030504040204" pitchFamily="34" charset="0"/>
              </a:rPr>
              <a:t>  </a:t>
            </a:r>
            <a:r>
              <a:rPr lang="en-US" sz="3200" dirty="0">
                <a:solidFill>
                  <a:srgbClr val="007236"/>
                </a:solidFill>
                <a:effectLst/>
                <a:latin typeface="Tahoma" panose="020B0604030504040204" pitchFamily="34" charset="0"/>
                <a:ea typeface="Tahoma" panose="020B0604030504040204" pitchFamily="34" charset="0"/>
                <a:cs typeface="Tahoma" panose="020B0604030504040204" pitchFamily="34" charset="0"/>
              </a:rPr>
              <a:t>20</a:t>
            </a:r>
            <a:r>
              <a:rPr lang="en-US" sz="3200" baseline="30000" dirty="0">
                <a:solidFill>
                  <a:srgbClr val="007236"/>
                </a:solidFill>
                <a:effectLst/>
                <a:latin typeface="Tahoma" panose="020B0604030504040204" pitchFamily="34" charset="0"/>
                <a:ea typeface="Tahoma" panose="020B0604030504040204" pitchFamily="34" charset="0"/>
                <a:cs typeface="Tahoma" panose="020B0604030504040204" pitchFamily="34" charset="0"/>
              </a:rPr>
              <a:t>th</a:t>
            </a:r>
            <a:r>
              <a:rPr lang="en-US" sz="3200" dirty="0">
                <a:solidFill>
                  <a:srgbClr val="007236"/>
                </a:solidFill>
                <a:effectLst/>
                <a:latin typeface="Tahoma" panose="020B0604030504040204" pitchFamily="34" charset="0"/>
                <a:ea typeface="Tahoma" panose="020B0604030504040204" pitchFamily="34" charset="0"/>
                <a:cs typeface="Tahoma" panose="020B0604030504040204" pitchFamily="34" charset="0"/>
              </a:rPr>
              <a:t> Century Thinking</a:t>
            </a:r>
            <a:br>
              <a:rPr lang="en-US" sz="2800" b="0" dirty="0">
                <a:solidFill>
                  <a:prstClr val="black"/>
                </a:solidFill>
                <a:effectLst/>
                <a:latin typeface="Tahoma" panose="020B0604030504040204" pitchFamily="34" charset="0"/>
                <a:ea typeface="Tahoma" panose="020B0604030504040204" pitchFamily="34" charset="0"/>
                <a:cs typeface="Tahoma" panose="020B0604030504040204" pitchFamily="34" charset="0"/>
              </a:rPr>
            </a:br>
            <a:r>
              <a:rPr lang="en-US" sz="3200" dirty="0">
                <a:solidFill>
                  <a:srgbClr val="007236"/>
                </a:solidFill>
                <a:effectLst/>
                <a:latin typeface="Tahoma" panose="020B0604030504040204" pitchFamily="34" charset="0"/>
                <a:ea typeface="Tahoma" panose="020B0604030504040204" pitchFamily="34" charset="0"/>
                <a:cs typeface="Tahoma" panose="020B0604030504040204" pitchFamily="34" charset="0"/>
              </a:rPr>
              <a:t>Into 21</a:t>
            </a:r>
            <a:r>
              <a:rPr lang="en-US" sz="3200" baseline="30000" dirty="0">
                <a:solidFill>
                  <a:srgbClr val="007236"/>
                </a:solidFill>
                <a:effectLst/>
                <a:latin typeface="Tahoma" panose="020B0604030504040204" pitchFamily="34" charset="0"/>
                <a:ea typeface="Tahoma" panose="020B0604030504040204" pitchFamily="34" charset="0"/>
                <a:cs typeface="Tahoma" panose="020B0604030504040204" pitchFamily="34" charset="0"/>
              </a:rPr>
              <a:t>st</a:t>
            </a:r>
            <a:r>
              <a:rPr lang="en-US" sz="3200" dirty="0">
                <a:solidFill>
                  <a:srgbClr val="007236"/>
                </a:solidFill>
                <a:effectLst/>
                <a:latin typeface="Tahoma" panose="020B0604030504040204" pitchFamily="34" charset="0"/>
                <a:ea typeface="Tahoma" panose="020B0604030504040204" pitchFamily="34" charset="0"/>
                <a:cs typeface="Tahoma" panose="020B0604030504040204" pitchFamily="34" charset="0"/>
              </a:rPr>
              <a:t> Century $</a:t>
            </a:r>
            <a:r>
              <a:rPr lang="en-US" sz="3200" dirty="0" err="1">
                <a:solidFill>
                  <a:srgbClr val="007236"/>
                </a:solidFill>
                <a:effectLst/>
                <a:latin typeface="Tahoma" panose="020B0604030504040204" pitchFamily="34" charset="0"/>
                <a:ea typeface="Tahoma" panose="020B0604030504040204" pitchFamily="34" charset="0"/>
                <a:cs typeface="Tahoma" panose="020B0604030504040204" pitchFamily="34" charset="0"/>
              </a:rPr>
              <a:t>uccess</a:t>
            </a:r>
            <a:r>
              <a:rPr lang="en-US" sz="3200" dirty="0">
                <a:solidFill>
                  <a:srgbClr val="007236"/>
                </a:solidFill>
                <a:effectLst/>
                <a:latin typeface="Tahoma" panose="020B0604030504040204" pitchFamily="34" charset="0"/>
                <a:ea typeface="Tahoma" panose="020B0604030504040204" pitchFamily="34" charset="0"/>
                <a:cs typeface="Tahoma" panose="020B0604030504040204" pitchFamily="34" charset="0"/>
              </a:rPr>
              <a:t>!</a:t>
            </a:r>
            <a:endParaRPr lang="en-US" sz="6000" dirty="0">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685800" y="1905000"/>
            <a:ext cx="7620000" cy="4056495"/>
          </a:xfrm>
          <a:prstGeom prst="rect">
            <a:avLst/>
          </a:prstGeom>
        </p:spPr>
        <p:txBody>
          <a:bodyPr wrap="square">
            <a:spAutoFit/>
          </a:bodyPr>
          <a:lstStyle/>
          <a:p>
            <a:pPr>
              <a:lnSpc>
                <a:spcPct val="115000"/>
              </a:lnSpc>
            </a:pPr>
            <a:r>
              <a:rPr lang="en-US" sz="2400" dirty="0">
                <a:effectLst/>
                <a:latin typeface="Times New Roman"/>
                <a:ea typeface="Calibri"/>
                <a:cs typeface="Times New Roman"/>
              </a:rPr>
              <a:t>The Internet business trend and e-commerce (online sales) is the new way people are making money in the 21st century. </a:t>
            </a:r>
            <a:endParaRPr lang="en-US" sz="2000" dirty="0">
              <a:effectLst/>
              <a:latin typeface="Calibri"/>
              <a:ea typeface="Calibri"/>
              <a:cs typeface="Times New Roman"/>
            </a:endParaRPr>
          </a:p>
          <a:p>
            <a:pPr>
              <a:lnSpc>
                <a:spcPct val="115000"/>
              </a:lnSpc>
            </a:pPr>
            <a:r>
              <a:rPr lang="en-US" sz="2800" dirty="0">
                <a:effectLst/>
                <a:latin typeface="Times New Roman"/>
                <a:ea typeface="Calibri"/>
                <a:cs typeface="Times New Roman"/>
              </a:rPr>
              <a:t> </a:t>
            </a:r>
            <a:endParaRPr lang="en-US" sz="2000" dirty="0">
              <a:effectLst/>
              <a:latin typeface="Calibri"/>
              <a:ea typeface="Calibri"/>
              <a:cs typeface="Times New Roman"/>
            </a:endParaRPr>
          </a:p>
          <a:p>
            <a:pPr algn="ctr">
              <a:lnSpc>
                <a:spcPct val="115000"/>
              </a:lnSpc>
            </a:pPr>
            <a:r>
              <a:rPr lang="en-US" sz="2800" b="1" i="1" dirty="0">
                <a:solidFill>
                  <a:srgbClr val="002060"/>
                </a:solidFill>
                <a:effectLst/>
                <a:latin typeface="Times New Roman"/>
                <a:ea typeface="Calibri"/>
                <a:cs typeface="Times New Roman"/>
              </a:rPr>
              <a:t>“The Internet is to the 21</a:t>
            </a:r>
            <a:r>
              <a:rPr lang="en-US" sz="2800" b="1" i="1" baseline="30000" dirty="0">
                <a:solidFill>
                  <a:srgbClr val="002060"/>
                </a:solidFill>
                <a:effectLst/>
                <a:latin typeface="Times New Roman"/>
                <a:ea typeface="Calibri"/>
                <a:cs typeface="Times New Roman"/>
              </a:rPr>
              <a:t>st</a:t>
            </a:r>
            <a:r>
              <a:rPr lang="en-US" sz="2800" b="1" i="1" dirty="0">
                <a:solidFill>
                  <a:srgbClr val="002060"/>
                </a:solidFill>
                <a:effectLst/>
                <a:latin typeface="Times New Roman"/>
                <a:ea typeface="Calibri"/>
                <a:cs typeface="Times New Roman"/>
              </a:rPr>
              <a:t> century, as </a:t>
            </a:r>
            <a:endParaRPr lang="en-US" sz="2400" b="1" dirty="0">
              <a:solidFill>
                <a:srgbClr val="002060"/>
              </a:solidFill>
              <a:effectLst/>
              <a:latin typeface="Calibri"/>
              <a:ea typeface="Calibri"/>
              <a:cs typeface="Times New Roman"/>
            </a:endParaRPr>
          </a:p>
          <a:p>
            <a:pPr algn="ctr">
              <a:lnSpc>
                <a:spcPct val="115000"/>
              </a:lnSpc>
            </a:pPr>
            <a:r>
              <a:rPr lang="en-US" sz="2800" b="1" i="1" dirty="0">
                <a:solidFill>
                  <a:srgbClr val="002060"/>
                </a:solidFill>
                <a:effectLst/>
                <a:latin typeface="Times New Roman"/>
                <a:ea typeface="Calibri"/>
                <a:cs typeface="Times New Roman"/>
              </a:rPr>
              <a:t>the automobile was to the 20</a:t>
            </a:r>
            <a:r>
              <a:rPr lang="en-US" sz="2800" b="1" i="1" baseline="30000" dirty="0">
                <a:solidFill>
                  <a:srgbClr val="002060"/>
                </a:solidFill>
                <a:effectLst/>
                <a:latin typeface="Times New Roman"/>
                <a:ea typeface="Calibri"/>
                <a:cs typeface="Times New Roman"/>
              </a:rPr>
              <a:t>th</a:t>
            </a:r>
            <a:r>
              <a:rPr lang="en-US" sz="2800" b="1" i="1" dirty="0">
                <a:solidFill>
                  <a:srgbClr val="002060"/>
                </a:solidFill>
                <a:effectLst/>
                <a:latin typeface="Times New Roman"/>
                <a:ea typeface="Calibri"/>
                <a:cs typeface="Times New Roman"/>
              </a:rPr>
              <a:t> century - </a:t>
            </a:r>
            <a:endParaRPr lang="en-US" sz="2400" b="1" dirty="0">
              <a:solidFill>
                <a:srgbClr val="002060"/>
              </a:solidFill>
              <a:effectLst/>
              <a:latin typeface="Calibri"/>
              <a:ea typeface="Calibri"/>
              <a:cs typeface="Times New Roman"/>
            </a:endParaRPr>
          </a:p>
          <a:p>
            <a:pPr algn="ctr">
              <a:lnSpc>
                <a:spcPct val="115000"/>
              </a:lnSpc>
            </a:pPr>
            <a:r>
              <a:rPr lang="en-US" sz="2800" b="1" i="1" dirty="0">
                <a:solidFill>
                  <a:srgbClr val="002060"/>
                </a:solidFill>
                <a:effectLst/>
                <a:latin typeface="Times New Roman"/>
                <a:ea typeface="Calibri"/>
                <a:cs typeface="Times New Roman"/>
              </a:rPr>
              <a:t>it </a:t>
            </a:r>
            <a:r>
              <a:rPr lang="en-US" sz="2800" b="1" i="1" u="sng" dirty="0">
                <a:solidFill>
                  <a:srgbClr val="002060"/>
                </a:solidFill>
                <a:effectLst/>
                <a:latin typeface="Times New Roman"/>
                <a:ea typeface="Calibri"/>
                <a:cs typeface="Times New Roman"/>
              </a:rPr>
              <a:t>changed</a:t>
            </a:r>
            <a:r>
              <a:rPr lang="en-US" sz="2800" b="1" i="1" dirty="0">
                <a:solidFill>
                  <a:srgbClr val="002060"/>
                </a:solidFill>
                <a:effectLst/>
                <a:latin typeface="Times New Roman"/>
                <a:ea typeface="Calibri"/>
                <a:cs typeface="Times New Roman"/>
              </a:rPr>
              <a:t> how things got done.”</a:t>
            </a:r>
            <a:endParaRPr lang="en-US" sz="2400" b="1" dirty="0">
              <a:solidFill>
                <a:srgbClr val="002060"/>
              </a:solidFill>
              <a:effectLst/>
              <a:latin typeface="Calibri"/>
              <a:ea typeface="Calibri"/>
              <a:cs typeface="Times New Roman"/>
            </a:endParaRPr>
          </a:p>
          <a:p>
            <a:pPr algn="ctr">
              <a:lnSpc>
                <a:spcPct val="115000"/>
              </a:lnSpc>
            </a:pPr>
            <a:endParaRPr lang="en-US" sz="3200" i="1" dirty="0">
              <a:solidFill>
                <a:srgbClr val="002060"/>
              </a:solidFill>
              <a:latin typeface="Times New Roman"/>
              <a:ea typeface="Times New Roman"/>
              <a:cs typeface="Times New Roman"/>
            </a:endParaRPr>
          </a:p>
          <a:p>
            <a:pPr algn="ctr">
              <a:lnSpc>
                <a:spcPct val="115000"/>
              </a:lnSpc>
            </a:pPr>
            <a:r>
              <a:rPr lang="en-US" sz="3200" b="1" dirty="0">
                <a:effectLst/>
                <a:latin typeface="Times New Roman"/>
                <a:ea typeface="Times New Roman"/>
                <a:cs typeface="Times New Roman"/>
              </a:rPr>
              <a:t>Invest in people, not companies</a:t>
            </a:r>
            <a:endParaRPr lang="en-US" sz="2800" dirty="0">
              <a:effectLst/>
              <a:latin typeface="Calibri"/>
              <a:ea typeface="Calibri"/>
              <a:cs typeface="Times New Roman"/>
            </a:endParaRPr>
          </a:p>
        </p:txBody>
      </p:sp>
    </p:spTree>
    <p:extLst>
      <p:ext uri="{BB962C8B-B14F-4D97-AF65-F5344CB8AC3E}">
        <p14:creationId xmlns:p14="http://schemas.microsoft.com/office/powerpoint/2010/main" val="3791268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rmAutofit/>
          </a:bodyPr>
          <a:lstStyle/>
          <a:p>
            <a:pPr algn="ctr"/>
            <a:r>
              <a:rPr lang="en-US" sz="3600" dirty="0">
                <a:solidFill>
                  <a:srgbClr val="C00000"/>
                </a:solidFill>
                <a:effectLst/>
                <a:latin typeface="Tahoma"/>
                <a:ea typeface="Calibri"/>
              </a:rPr>
              <a:t>The Key to Wealth – Teamwork</a:t>
            </a:r>
            <a:endParaRPr lang="en-US" sz="3600" dirty="0">
              <a:solidFill>
                <a:srgbClr val="C00000"/>
              </a:solidFill>
            </a:endParaRPr>
          </a:p>
        </p:txBody>
      </p:sp>
      <p:sp>
        <p:nvSpPr>
          <p:cNvPr id="3" name="Rectangle 2"/>
          <p:cNvSpPr/>
          <p:nvPr/>
        </p:nvSpPr>
        <p:spPr>
          <a:xfrm>
            <a:off x="838200" y="1295400"/>
            <a:ext cx="5638800" cy="4304255"/>
          </a:xfrm>
          <a:prstGeom prst="rect">
            <a:avLst/>
          </a:prstGeom>
        </p:spPr>
        <p:txBody>
          <a:bodyPr wrap="square">
            <a:spAutoFit/>
          </a:bodyPr>
          <a:lstStyle/>
          <a:p>
            <a:pPr>
              <a:lnSpc>
                <a:spcPct val="115000"/>
              </a:lnSpc>
            </a:pPr>
            <a:r>
              <a:rPr lang="en-US" sz="2400" dirty="0">
                <a:effectLst/>
                <a:latin typeface="Times New Roman"/>
                <a:ea typeface="Calibri"/>
                <a:cs typeface="Times New Roman"/>
              </a:rPr>
              <a:t>Most people don’t realize that making money is a team effort – n</a:t>
            </a:r>
            <a:r>
              <a:rPr lang="en-US" sz="2400" dirty="0">
                <a:effectLst/>
                <a:latin typeface="Times New Roman"/>
                <a:ea typeface="Times New Roman"/>
                <a:cs typeface="Times New Roman"/>
              </a:rPr>
              <a:t>obody can be successful by themselves. </a:t>
            </a:r>
            <a:endParaRPr lang="en-US" sz="2000" dirty="0">
              <a:effectLst/>
              <a:latin typeface="Calibri"/>
              <a:ea typeface="Calibri"/>
              <a:cs typeface="Times New Roman"/>
            </a:endParaRPr>
          </a:p>
          <a:p>
            <a:pPr>
              <a:lnSpc>
                <a:spcPct val="115000"/>
              </a:lnSpc>
            </a:pPr>
            <a:r>
              <a:rPr lang="en-US" sz="1600" b="1" dirty="0">
                <a:effectLst/>
                <a:latin typeface="Times New Roman"/>
                <a:ea typeface="Times New Roman"/>
                <a:cs typeface="Times New Roman"/>
              </a:rPr>
              <a:t> </a:t>
            </a:r>
          </a:p>
          <a:p>
            <a:pPr>
              <a:lnSpc>
                <a:spcPct val="115000"/>
              </a:lnSpc>
            </a:pPr>
            <a:r>
              <a:rPr lang="en-US" sz="2400" b="1" dirty="0">
                <a:solidFill>
                  <a:srgbClr val="006C31"/>
                </a:solidFill>
                <a:effectLst/>
                <a:latin typeface="Times New Roman"/>
                <a:ea typeface="Times New Roman"/>
                <a:cs typeface="Times New Roman"/>
              </a:rPr>
              <a:t>True success can only happen when </a:t>
            </a:r>
            <a:endParaRPr lang="en-US" sz="2000" dirty="0">
              <a:effectLst/>
              <a:latin typeface="Calibri"/>
              <a:ea typeface="Calibri"/>
              <a:cs typeface="Times New Roman"/>
            </a:endParaRPr>
          </a:p>
          <a:p>
            <a:pPr>
              <a:lnSpc>
                <a:spcPct val="115000"/>
              </a:lnSpc>
            </a:pPr>
            <a:r>
              <a:rPr lang="en-US" sz="2400" b="1" dirty="0">
                <a:solidFill>
                  <a:srgbClr val="006C31"/>
                </a:solidFill>
                <a:effectLst/>
                <a:latin typeface="Times New Roman"/>
                <a:ea typeface="Times New Roman"/>
                <a:cs typeface="Times New Roman"/>
              </a:rPr>
              <a:t>a group of people work together to achieve a common goal</a:t>
            </a:r>
            <a:r>
              <a:rPr lang="en-US" sz="2400" dirty="0">
                <a:solidFill>
                  <a:srgbClr val="006C31"/>
                </a:solidFill>
                <a:effectLst/>
                <a:latin typeface="Times New Roman"/>
                <a:ea typeface="Times New Roman"/>
                <a:cs typeface="Times New Roman"/>
              </a:rPr>
              <a:t>.</a:t>
            </a:r>
            <a:endParaRPr lang="en-US" sz="2000" dirty="0">
              <a:effectLst/>
              <a:latin typeface="Calibri"/>
              <a:ea typeface="Calibri"/>
              <a:cs typeface="Times New Roman"/>
            </a:endParaRPr>
          </a:p>
          <a:p>
            <a:pPr>
              <a:lnSpc>
                <a:spcPct val="115000"/>
              </a:lnSpc>
            </a:pPr>
            <a:r>
              <a:rPr lang="en-US" sz="1600" dirty="0">
                <a:solidFill>
                  <a:srgbClr val="006C31"/>
                </a:solidFill>
                <a:effectLst/>
                <a:latin typeface="Times New Roman"/>
                <a:ea typeface="Times New Roman"/>
                <a:cs typeface="Times New Roman"/>
              </a:rPr>
              <a:t> </a:t>
            </a:r>
          </a:p>
          <a:p>
            <a:pPr>
              <a:lnSpc>
                <a:spcPct val="115000"/>
              </a:lnSpc>
            </a:pPr>
            <a:endParaRPr lang="en-US" sz="1400" dirty="0">
              <a:effectLst/>
              <a:latin typeface="Calibri"/>
              <a:ea typeface="Calibri"/>
              <a:cs typeface="Times New Roman"/>
            </a:endParaRPr>
          </a:p>
          <a:p>
            <a:pPr>
              <a:lnSpc>
                <a:spcPct val="115000"/>
              </a:lnSpc>
            </a:pPr>
            <a:r>
              <a:rPr lang="en-US" sz="2400" b="1" dirty="0">
                <a:solidFill>
                  <a:srgbClr val="002060"/>
                </a:solidFill>
                <a:effectLst/>
                <a:latin typeface="Tahoma"/>
                <a:ea typeface="Times New Roman"/>
                <a:cs typeface="Times New Roman"/>
              </a:rPr>
              <a:t>Who is on YOUR “money-making” team?</a:t>
            </a:r>
            <a:endParaRPr lang="en-US" sz="2400" b="1" dirty="0">
              <a:solidFill>
                <a:srgbClr val="002060"/>
              </a:solidFill>
              <a:effectLst/>
              <a:latin typeface="Calibri"/>
              <a:ea typeface="Calibri"/>
              <a:cs typeface="Times New Roman"/>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562600" y="3412891"/>
            <a:ext cx="2895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627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lvl="0" algn="ctr">
              <a:lnSpc>
                <a:spcPct val="115000"/>
              </a:lnSpc>
              <a:spcBef>
                <a:spcPts val="0"/>
              </a:spcBef>
            </a:pPr>
            <a:r>
              <a:rPr lang="en-US" sz="3200" dirty="0">
                <a:solidFill>
                  <a:srgbClr val="89191C"/>
                </a:solidFill>
                <a:effectLst/>
                <a:latin typeface="Tahoma"/>
                <a:ea typeface="Times New Roman"/>
                <a:cs typeface="Times New Roman"/>
              </a:rPr>
              <a:t>So Why Start a Home-Based Business?</a:t>
            </a:r>
            <a:endParaRPr lang="en-US" sz="6000" dirty="0"/>
          </a:p>
        </p:txBody>
      </p:sp>
      <p:sp>
        <p:nvSpPr>
          <p:cNvPr id="3" name="Rectangle 2"/>
          <p:cNvSpPr/>
          <p:nvPr/>
        </p:nvSpPr>
        <p:spPr>
          <a:xfrm>
            <a:off x="304800" y="925607"/>
            <a:ext cx="8382000" cy="5649239"/>
          </a:xfrm>
          <a:prstGeom prst="rect">
            <a:avLst/>
          </a:prstGeom>
        </p:spPr>
        <p:txBody>
          <a:bodyPr wrap="square">
            <a:spAutoFit/>
          </a:bodyPr>
          <a:lstStyle/>
          <a:p>
            <a:pPr>
              <a:lnSpc>
                <a:spcPct val="115000"/>
              </a:lnSpc>
            </a:pPr>
            <a:r>
              <a:rPr lang="en-US" sz="2000" dirty="0">
                <a:solidFill>
                  <a:srgbClr val="202020"/>
                </a:solidFill>
                <a:effectLst/>
                <a:latin typeface="Times New Roman"/>
                <a:ea typeface="Times New Roman"/>
                <a:cs typeface="Times New Roman"/>
              </a:rPr>
              <a:t>Will a $50,000 a year income provide enough financial security for this current generation?</a:t>
            </a:r>
            <a:endParaRPr lang="en-US" dirty="0">
              <a:latin typeface="Calibri"/>
              <a:ea typeface="Times New Roman"/>
              <a:cs typeface="Times New Roman"/>
            </a:endParaRPr>
          </a:p>
          <a:p>
            <a:pPr>
              <a:lnSpc>
                <a:spcPct val="115000"/>
              </a:lnSpc>
            </a:pPr>
            <a:endParaRPr lang="en-US" sz="2000" dirty="0">
              <a:solidFill>
                <a:srgbClr val="5D1E79"/>
              </a:solidFill>
              <a:effectLst/>
              <a:latin typeface="Calibri"/>
              <a:ea typeface="Times New Roman"/>
              <a:cs typeface="Times New Roman"/>
            </a:endParaRPr>
          </a:p>
          <a:p>
            <a:pPr>
              <a:lnSpc>
                <a:spcPct val="115000"/>
              </a:lnSpc>
            </a:pPr>
            <a:r>
              <a:rPr lang="en-US" sz="2000" dirty="0">
                <a:solidFill>
                  <a:srgbClr val="5D1E79"/>
                </a:solidFill>
                <a:effectLst/>
                <a:latin typeface="Times New Roman"/>
                <a:ea typeface="Times New Roman"/>
                <a:cs typeface="Times New Roman"/>
              </a:rPr>
              <a:t>In today's economy, having a secondary source of income is not </a:t>
            </a:r>
            <a:r>
              <a:rPr lang="en-US" sz="2000" u="sng" dirty="0">
                <a:solidFill>
                  <a:srgbClr val="5D1E79"/>
                </a:solidFill>
                <a:effectLst/>
                <a:latin typeface="Times New Roman"/>
                <a:ea typeface="Times New Roman"/>
                <a:cs typeface="Times New Roman"/>
              </a:rPr>
              <a:t>just</a:t>
            </a:r>
            <a:r>
              <a:rPr lang="en-US" sz="2000" dirty="0">
                <a:solidFill>
                  <a:srgbClr val="5D1E79"/>
                </a:solidFill>
                <a:effectLst/>
                <a:latin typeface="Times New Roman"/>
                <a:ea typeface="Times New Roman"/>
                <a:cs typeface="Times New Roman"/>
              </a:rPr>
              <a:t> a good idea, it is almost a necessity.  </a:t>
            </a:r>
            <a:r>
              <a:rPr lang="en-US" sz="2000" dirty="0">
                <a:solidFill>
                  <a:srgbClr val="007236"/>
                </a:solidFill>
                <a:effectLst/>
                <a:latin typeface="Helvetica"/>
                <a:ea typeface="Times New Roman"/>
                <a:cs typeface="Times New Roman"/>
              </a:rPr>
              <a:t>  </a:t>
            </a:r>
            <a:endParaRPr lang="en-US" dirty="0">
              <a:effectLst/>
              <a:latin typeface="Calibri"/>
              <a:ea typeface="Calibri"/>
              <a:cs typeface="Times New Roman"/>
            </a:endParaRPr>
          </a:p>
          <a:p>
            <a:pPr>
              <a:lnSpc>
                <a:spcPct val="115000"/>
              </a:lnSpc>
            </a:pPr>
            <a:r>
              <a:rPr lang="en-US" sz="2000" dirty="0">
                <a:solidFill>
                  <a:srgbClr val="085889"/>
                </a:solidFill>
                <a:effectLst/>
                <a:latin typeface="Trebuchet MS"/>
                <a:ea typeface="Times New Roman"/>
                <a:cs typeface="Times New Roman"/>
              </a:rPr>
              <a:t> </a:t>
            </a:r>
            <a:endParaRPr lang="en-US" dirty="0">
              <a:effectLst/>
              <a:latin typeface="Calibri"/>
              <a:ea typeface="Calibri"/>
              <a:cs typeface="Times New Roman"/>
            </a:endParaRPr>
          </a:p>
          <a:p>
            <a:pPr>
              <a:lnSpc>
                <a:spcPct val="115000"/>
              </a:lnSpc>
            </a:pPr>
            <a:r>
              <a:rPr lang="en-US" sz="2000" dirty="0">
                <a:solidFill>
                  <a:srgbClr val="202020"/>
                </a:solidFill>
                <a:effectLst/>
                <a:latin typeface="Times New Roman"/>
                <a:ea typeface="Times New Roman"/>
                <a:cs typeface="Times New Roman"/>
              </a:rPr>
              <a:t>A home-based business can allow individuals, and families, </a:t>
            </a:r>
            <a:r>
              <a:rPr lang="en-US" sz="2000" dirty="0">
                <a:solidFill>
                  <a:srgbClr val="9E270E"/>
                </a:solidFill>
                <a:effectLst/>
                <a:latin typeface="Times New Roman"/>
                <a:ea typeface="Times New Roman"/>
                <a:cs typeface="Times New Roman"/>
              </a:rPr>
              <a:t>the flexibility</a:t>
            </a:r>
          </a:p>
          <a:p>
            <a:pPr>
              <a:lnSpc>
                <a:spcPct val="115000"/>
              </a:lnSpc>
            </a:pPr>
            <a:r>
              <a:rPr lang="en-US" sz="2000" dirty="0">
                <a:solidFill>
                  <a:srgbClr val="9E270E"/>
                </a:solidFill>
                <a:effectLst/>
                <a:latin typeface="Times New Roman"/>
                <a:ea typeface="Times New Roman"/>
                <a:cs typeface="Times New Roman"/>
              </a:rPr>
              <a:t>to supplement their income - on their own time, at their own pace - while regaining control of their finances.</a:t>
            </a:r>
            <a:endParaRPr lang="en-US" dirty="0">
              <a:effectLst/>
              <a:latin typeface="Calibri"/>
              <a:ea typeface="Calibri"/>
              <a:cs typeface="Times New Roman"/>
            </a:endParaRPr>
          </a:p>
          <a:p>
            <a:pPr>
              <a:lnSpc>
                <a:spcPct val="115000"/>
              </a:lnSpc>
            </a:pPr>
            <a:r>
              <a:rPr lang="en-US" sz="2000" dirty="0">
                <a:solidFill>
                  <a:srgbClr val="085889"/>
                </a:solidFill>
                <a:effectLst/>
                <a:latin typeface="Trebuchet MS"/>
                <a:ea typeface="Times New Roman"/>
                <a:cs typeface="Times New Roman"/>
              </a:rPr>
              <a:t> </a:t>
            </a:r>
            <a:endParaRPr lang="en-US" dirty="0">
              <a:effectLst/>
              <a:latin typeface="Calibri"/>
              <a:ea typeface="Calibri"/>
              <a:cs typeface="Times New Roman"/>
            </a:endParaRPr>
          </a:p>
          <a:p>
            <a:pPr>
              <a:lnSpc>
                <a:spcPct val="115000"/>
              </a:lnSpc>
            </a:pPr>
            <a:r>
              <a:rPr lang="en-US" sz="2000" dirty="0">
                <a:solidFill>
                  <a:srgbClr val="202020"/>
                </a:solidFill>
                <a:effectLst/>
                <a:latin typeface="Times New Roman"/>
                <a:ea typeface="Times New Roman"/>
                <a:cs typeface="Times New Roman"/>
              </a:rPr>
              <a:t>Whether you are a single parent, a college student, or just someone looking </a:t>
            </a:r>
            <a:endParaRPr lang="en-US" dirty="0">
              <a:effectLst/>
              <a:latin typeface="Calibri"/>
              <a:ea typeface="Calibri"/>
              <a:cs typeface="Times New Roman"/>
            </a:endParaRPr>
          </a:p>
          <a:p>
            <a:pPr>
              <a:lnSpc>
                <a:spcPct val="115000"/>
              </a:lnSpc>
            </a:pPr>
            <a:r>
              <a:rPr lang="en-US" sz="2000" dirty="0">
                <a:solidFill>
                  <a:srgbClr val="202020"/>
                </a:solidFill>
                <a:effectLst/>
                <a:latin typeface="Times New Roman"/>
                <a:ea typeface="Times New Roman"/>
                <a:cs typeface="Times New Roman"/>
              </a:rPr>
              <a:t>to supplement your income -</a:t>
            </a:r>
            <a:r>
              <a:rPr lang="en-US" sz="2000" dirty="0">
                <a:solidFill>
                  <a:srgbClr val="085889"/>
                </a:solidFill>
                <a:effectLst/>
                <a:latin typeface="Times New Roman"/>
                <a:ea typeface="Times New Roman"/>
                <a:cs typeface="Times New Roman"/>
              </a:rPr>
              <a:t> starting a home-based business can be a fun and effective way to generate residual income.</a:t>
            </a:r>
            <a:endParaRPr lang="en-US" dirty="0">
              <a:effectLst/>
              <a:latin typeface="Calibri"/>
              <a:ea typeface="Calibri"/>
              <a:cs typeface="Times New Roman"/>
            </a:endParaRPr>
          </a:p>
          <a:p>
            <a:pPr>
              <a:lnSpc>
                <a:spcPct val="115000"/>
              </a:lnSpc>
            </a:pPr>
            <a:r>
              <a:rPr lang="en-US" sz="1400" dirty="0">
                <a:solidFill>
                  <a:srgbClr val="085889"/>
                </a:solidFill>
                <a:effectLst/>
                <a:latin typeface="Trebuchet MS"/>
                <a:ea typeface="Times New Roman"/>
                <a:cs typeface="Times New Roman"/>
              </a:rPr>
              <a:t> </a:t>
            </a:r>
            <a:endParaRPr lang="en-US" dirty="0">
              <a:latin typeface="Calibri"/>
              <a:ea typeface="Times New Roman"/>
              <a:cs typeface="Times New Roman"/>
            </a:endParaRPr>
          </a:p>
          <a:p>
            <a:pPr>
              <a:lnSpc>
                <a:spcPct val="115000"/>
              </a:lnSpc>
            </a:pPr>
            <a:r>
              <a:rPr lang="en-US" sz="2000" dirty="0">
                <a:effectLst/>
                <a:latin typeface="Calibri"/>
                <a:ea typeface="Times New Roman"/>
                <a:cs typeface="Times New Roman"/>
              </a:rPr>
              <a:t>                                       </a:t>
            </a:r>
            <a:r>
              <a:rPr lang="en-US" sz="2000" dirty="0">
                <a:effectLst/>
                <a:latin typeface="Times New Roman"/>
                <a:ea typeface="Times New Roman"/>
                <a:cs typeface="Times New Roman"/>
              </a:rPr>
              <a:t>By generating </a:t>
            </a:r>
            <a:r>
              <a:rPr lang="en-US" sz="2000" b="1" dirty="0">
                <a:solidFill>
                  <a:srgbClr val="00B050"/>
                </a:solidFill>
                <a:effectLst/>
                <a:latin typeface="Times New Roman"/>
                <a:ea typeface="Times New Roman"/>
                <a:cs typeface="Times New Roman"/>
              </a:rPr>
              <a:t>a secondary source of income</a:t>
            </a:r>
            <a:r>
              <a:rPr lang="en-US" sz="2000" dirty="0">
                <a:effectLst/>
                <a:latin typeface="Times New Roman"/>
                <a:ea typeface="Times New Roman"/>
                <a:cs typeface="Times New Roman"/>
              </a:rPr>
              <a:t>, it can act    </a:t>
            </a:r>
          </a:p>
          <a:p>
            <a:pPr lvl="5">
              <a:lnSpc>
                <a:spcPct val="115000"/>
              </a:lnSpc>
            </a:pPr>
            <a:r>
              <a:rPr lang="en-US" sz="2000" dirty="0">
                <a:latin typeface="Times New Roman"/>
                <a:ea typeface="Times New Roman"/>
                <a:cs typeface="Times New Roman"/>
              </a:rPr>
              <a:t>   </a:t>
            </a:r>
            <a:r>
              <a:rPr lang="en-US" sz="2000" dirty="0">
                <a:effectLst/>
                <a:latin typeface="Times New Roman"/>
                <a:ea typeface="Times New Roman"/>
                <a:cs typeface="Times New Roman"/>
              </a:rPr>
              <a:t>as insurance if your primary source of income is lost.</a:t>
            </a:r>
            <a:r>
              <a:rPr lang="en-US" sz="2000" dirty="0">
                <a:effectLst/>
                <a:latin typeface="Times New Roman"/>
                <a:ea typeface="Calibri"/>
                <a:cs typeface="Times New Roman"/>
              </a:rPr>
              <a:t> </a:t>
            </a:r>
            <a:endParaRPr lang="en-US" dirty="0">
              <a:effectLst/>
              <a:latin typeface="Calibri"/>
              <a:ea typeface="Calibri"/>
              <a:cs typeface="Times New Roman"/>
            </a:endParaRPr>
          </a:p>
        </p:txBody>
      </p:sp>
    </p:spTree>
    <p:extLst>
      <p:ext uri="{BB962C8B-B14F-4D97-AF65-F5344CB8AC3E}">
        <p14:creationId xmlns:p14="http://schemas.microsoft.com/office/powerpoint/2010/main" val="3879966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99134"/>
            <a:ext cx="8382000" cy="685800"/>
          </a:xfrm>
        </p:spPr>
        <p:txBody>
          <a:bodyPr>
            <a:noAutofit/>
          </a:bodyPr>
          <a:lstStyle/>
          <a:p>
            <a:pPr lvl="0" algn="ctr">
              <a:lnSpc>
                <a:spcPct val="115000"/>
              </a:lnSpc>
              <a:spcBef>
                <a:spcPts val="0"/>
              </a:spcBef>
            </a:pPr>
            <a:r>
              <a:rPr lang="en-US" sz="2800" dirty="0">
                <a:solidFill>
                  <a:srgbClr val="C00000"/>
                </a:solidFill>
                <a:effectLst/>
                <a:latin typeface="Tahoma" panose="020B0604030504040204" pitchFamily="34" charset="0"/>
                <a:ea typeface="Tahoma" panose="020B0604030504040204" pitchFamily="34" charset="0"/>
                <a:cs typeface="Tahoma" panose="020B0604030504040204" pitchFamily="34" charset="0"/>
              </a:rPr>
              <a:t>The Benefits of a</a:t>
            </a:r>
            <a:r>
              <a:rPr lang="en-US" sz="2400" b="0" dirty="0">
                <a:solidFill>
                  <a:srgbClr val="C00000"/>
                </a:solidFill>
                <a:effectLst/>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effectLst/>
                <a:latin typeface="Tahoma" panose="020B0604030504040204" pitchFamily="34" charset="0"/>
                <a:ea typeface="Tahoma" panose="020B0604030504040204" pitchFamily="34" charset="0"/>
                <a:cs typeface="Tahoma" panose="020B0604030504040204" pitchFamily="34" charset="0"/>
              </a:rPr>
              <a:t>Direct Selling Business</a:t>
            </a:r>
            <a:endParaRPr lang="en-US"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p:nvPr/>
        </p:nvSpPr>
        <p:spPr>
          <a:xfrm>
            <a:off x="533400" y="838200"/>
            <a:ext cx="7696200" cy="3875869"/>
          </a:xfrm>
          <a:prstGeom prst="rect">
            <a:avLst/>
          </a:prstGeom>
        </p:spPr>
        <p:txBody>
          <a:bodyPr wrap="square">
            <a:spAutoFit/>
          </a:bodyPr>
          <a:lstStyle/>
          <a:p>
            <a:pPr marL="800100" lvl="1" indent="-342900">
              <a:lnSpc>
                <a:spcPct val="150000"/>
              </a:lnSpc>
              <a:buFont typeface="Symbol"/>
              <a:buChar char=""/>
            </a:pPr>
            <a:r>
              <a:rPr lang="en-US" sz="2400" b="1" dirty="0">
                <a:solidFill>
                  <a:srgbClr val="0070C0"/>
                </a:solidFill>
                <a:effectLst/>
                <a:latin typeface="Times New Roman"/>
                <a:ea typeface="Calibri"/>
                <a:cs typeface="Times New Roman"/>
              </a:rPr>
              <a:t>Flexible hours (Part-time or Full-time) </a:t>
            </a:r>
            <a:endParaRPr lang="en-US" sz="2000" b="1" dirty="0">
              <a:solidFill>
                <a:srgbClr val="0070C0"/>
              </a:solidFill>
              <a:latin typeface="Calibri"/>
              <a:ea typeface="Calibri"/>
              <a:cs typeface="Times New Roman"/>
            </a:endParaRPr>
          </a:p>
          <a:p>
            <a:pPr marL="800100" lvl="1" indent="-342900">
              <a:lnSpc>
                <a:spcPct val="150000"/>
              </a:lnSpc>
              <a:buFont typeface="Symbol"/>
              <a:buChar char=""/>
            </a:pPr>
            <a:r>
              <a:rPr lang="en-US" sz="2400" b="1" dirty="0">
                <a:solidFill>
                  <a:srgbClr val="0070C0"/>
                </a:solidFill>
                <a:effectLst/>
                <a:latin typeface="Times New Roman"/>
                <a:ea typeface="Calibri"/>
                <a:cs typeface="Times New Roman"/>
              </a:rPr>
              <a:t>Low investment vs. high returns</a:t>
            </a:r>
            <a:endParaRPr lang="en-US" sz="2000" b="1" dirty="0">
              <a:solidFill>
                <a:srgbClr val="0070C0"/>
              </a:solidFill>
              <a:effectLst/>
              <a:latin typeface="Calibri"/>
              <a:ea typeface="Calibri"/>
              <a:cs typeface="Times New Roman"/>
            </a:endParaRPr>
          </a:p>
          <a:p>
            <a:pPr marL="800100" lvl="1" indent="-342900">
              <a:lnSpc>
                <a:spcPct val="150000"/>
              </a:lnSpc>
              <a:buFont typeface="Symbol"/>
              <a:buChar char=""/>
              <a:tabLst>
                <a:tab pos="171450" algn="l"/>
              </a:tabLst>
            </a:pPr>
            <a:r>
              <a:rPr lang="en-US" sz="2400" b="1" dirty="0">
                <a:solidFill>
                  <a:srgbClr val="0070C0"/>
                </a:solidFill>
                <a:effectLst/>
                <a:latin typeface="Times New Roman"/>
                <a:ea typeface="Calibri"/>
                <a:cs typeface="Times New Roman"/>
              </a:rPr>
              <a:t>No overhead, inventory, employees, or boss  </a:t>
            </a:r>
            <a:endParaRPr lang="en-US" sz="2000" b="1" dirty="0">
              <a:solidFill>
                <a:srgbClr val="0070C0"/>
              </a:solidFill>
              <a:effectLst/>
              <a:latin typeface="Calibri"/>
              <a:ea typeface="Calibri"/>
              <a:cs typeface="Times New Roman"/>
            </a:endParaRPr>
          </a:p>
          <a:p>
            <a:pPr marL="800100" lvl="1" indent="-342900">
              <a:lnSpc>
                <a:spcPct val="150000"/>
              </a:lnSpc>
              <a:buFont typeface="Symbol"/>
              <a:buChar char=""/>
            </a:pPr>
            <a:r>
              <a:rPr lang="en-US" sz="2400" b="1" dirty="0">
                <a:solidFill>
                  <a:srgbClr val="0070C0"/>
                </a:solidFill>
                <a:effectLst/>
                <a:latin typeface="Times New Roman"/>
                <a:ea typeface="Calibri"/>
                <a:cs typeface="Times New Roman"/>
              </a:rPr>
              <a:t>Make money shopping and referring products </a:t>
            </a:r>
            <a:endParaRPr lang="en-US" sz="2000" b="1" dirty="0">
              <a:solidFill>
                <a:srgbClr val="0070C0"/>
              </a:solidFill>
              <a:effectLst/>
              <a:latin typeface="Calibri"/>
              <a:ea typeface="Calibri"/>
              <a:cs typeface="Times New Roman"/>
            </a:endParaRPr>
          </a:p>
          <a:p>
            <a:pPr algn="ctr">
              <a:lnSpc>
                <a:spcPct val="115000"/>
              </a:lnSpc>
            </a:pPr>
            <a:endParaRPr lang="en-US" sz="1050" b="1" i="1" dirty="0">
              <a:effectLst/>
              <a:latin typeface="Times New Roman"/>
              <a:ea typeface="Calibri"/>
              <a:cs typeface="Times New Roman"/>
            </a:endParaRPr>
          </a:p>
          <a:p>
            <a:pPr algn="ctr">
              <a:lnSpc>
                <a:spcPct val="115000"/>
              </a:lnSpc>
            </a:pPr>
            <a:r>
              <a:rPr lang="en-US" sz="2800" b="1" i="1" dirty="0">
                <a:effectLst/>
                <a:latin typeface="Times New Roman"/>
                <a:ea typeface="Calibri"/>
                <a:cs typeface="Times New Roman"/>
              </a:rPr>
              <a:t>“A direct selling / network marketing business </a:t>
            </a:r>
          </a:p>
          <a:p>
            <a:pPr algn="ctr">
              <a:lnSpc>
                <a:spcPct val="115000"/>
              </a:lnSpc>
            </a:pPr>
            <a:r>
              <a:rPr lang="en-US" sz="2800" b="1" i="1" dirty="0">
                <a:effectLst/>
                <a:latin typeface="Times New Roman"/>
                <a:ea typeface="Calibri"/>
                <a:cs typeface="Times New Roman"/>
              </a:rPr>
              <a:t>is one of the best investments I ever made.”</a:t>
            </a:r>
          </a:p>
          <a:p>
            <a:pPr algn="ctr">
              <a:lnSpc>
                <a:spcPct val="115000"/>
              </a:lnSpc>
            </a:pPr>
            <a:r>
              <a:rPr lang="en-US" sz="2400" b="1" dirty="0">
                <a:effectLst/>
                <a:latin typeface="Times New Roman"/>
                <a:ea typeface="Calibri"/>
                <a:cs typeface="Times New Roman"/>
              </a:rPr>
              <a:t>– Warren Buffett</a:t>
            </a:r>
          </a:p>
        </p:txBody>
      </p:sp>
      <p:sp>
        <p:nvSpPr>
          <p:cNvPr id="4" name="TextBox 3">
            <a:extLst>
              <a:ext uri="{FF2B5EF4-FFF2-40B4-BE49-F238E27FC236}">
                <a16:creationId xmlns:a16="http://schemas.microsoft.com/office/drawing/2014/main" id="{B5F81A2D-4FF1-471F-A48F-EA3994325785}"/>
              </a:ext>
            </a:extLst>
          </p:cNvPr>
          <p:cNvSpPr txBox="1"/>
          <p:nvPr/>
        </p:nvSpPr>
        <p:spPr>
          <a:xfrm>
            <a:off x="762000" y="4876800"/>
            <a:ext cx="7620000" cy="984885"/>
          </a:xfrm>
          <a:prstGeom prst="rect">
            <a:avLst/>
          </a:prstGeom>
          <a:noFill/>
        </p:spPr>
        <p:txBody>
          <a:bodyPr wrap="square" rtlCol="0">
            <a:spAutoFit/>
          </a:bodyPr>
          <a:lstStyle/>
          <a:p>
            <a:r>
              <a:rPr lang="en-US" sz="2000" b="1" dirty="0">
                <a:solidFill>
                  <a:srgbClr val="7030A0"/>
                </a:solidFill>
                <a:latin typeface="Arial" panose="020B0604020202020204" pitchFamily="34" charset="0"/>
                <a:cs typeface="Arial" panose="020B0604020202020204" pitchFamily="34" charset="0"/>
              </a:rPr>
              <a:t>Why NOW is The PRIME TIME For Network Marketing – </a:t>
            </a:r>
            <a:r>
              <a:rPr lang="en-US" sz="1400" b="1" dirty="0">
                <a:solidFill>
                  <a:srgbClr val="7030A0"/>
                </a:solidFill>
                <a:latin typeface="Arial" panose="020B0604020202020204" pitchFamily="34" charset="0"/>
                <a:cs typeface="Arial" panose="020B0604020202020204" pitchFamily="34" charset="0"/>
              </a:rPr>
              <a:t>4:32 min</a:t>
            </a:r>
          </a:p>
          <a:p>
            <a:r>
              <a:rPr lang="en-US" dirty="0">
                <a:solidFill>
                  <a:srgbClr val="7030A0"/>
                </a:solidFill>
                <a:latin typeface="Arial" panose="020B0604020202020204" pitchFamily="34" charset="0"/>
                <a:cs typeface="Arial" panose="020B0604020202020204" pitchFamily="34" charset="0"/>
              </a:rPr>
              <a:t>What financial experts think about this business model. (2011)</a:t>
            </a:r>
          </a:p>
          <a:p>
            <a:r>
              <a:rPr lang="en-US" sz="2000" b="1" dirty="0">
                <a:solidFill>
                  <a:schemeClr val="accent3"/>
                </a:solidFill>
                <a:latin typeface="Garamond" panose="02020404030301010803" pitchFamily="18" charset="0"/>
                <a:cs typeface="Arial" panose="020B0604020202020204" pitchFamily="34" charset="0"/>
                <a:hlinkClick r:id="rId2"/>
              </a:rPr>
              <a:t>www.youtube.com/watch?time_continue=257&amp;v=e3J6YisuPW4</a:t>
            </a:r>
            <a:endParaRPr lang="en-US" sz="2000" b="1" dirty="0">
              <a:solidFill>
                <a:schemeClr val="accent3"/>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11025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685800"/>
          </a:xfrm>
        </p:spPr>
        <p:txBody>
          <a:bodyPr>
            <a:normAutofit/>
          </a:bodyPr>
          <a:lstStyle/>
          <a:p>
            <a:pPr algn="ctr"/>
            <a:r>
              <a:rPr 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Welcome Message – The Problem</a:t>
            </a:r>
          </a:p>
        </p:txBody>
      </p:sp>
      <p:sp>
        <p:nvSpPr>
          <p:cNvPr id="3" name="Rectangle 2"/>
          <p:cNvSpPr/>
          <p:nvPr/>
        </p:nvSpPr>
        <p:spPr>
          <a:xfrm>
            <a:off x="381000" y="1088001"/>
            <a:ext cx="3200400" cy="3252301"/>
          </a:xfrm>
          <a:prstGeom prst="rect">
            <a:avLst/>
          </a:prstGeom>
        </p:spPr>
        <p:txBody>
          <a:bodyPr wrap="square">
            <a:spAutoFit/>
          </a:bodyPr>
          <a:lstStyle/>
          <a:p>
            <a:pPr>
              <a:lnSpc>
                <a:spcPct val="115000"/>
              </a:lnSpc>
            </a:pPr>
            <a:r>
              <a:rPr lang="en-US" dirty="0">
                <a:solidFill>
                  <a:srgbClr val="000000"/>
                </a:solidFill>
                <a:effectLst/>
                <a:latin typeface="Times New Roman"/>
                <a:ea typeface="Times New Roman"/>
                <a:cs typeface="Times New Roman"/>
              </a:rPr>
              <a:t>Dear Friend,</a:t>
            </a:r>
          </a:p>
          <a:p>
            <a:pPr>
              <a:lnSpc>
                <a:spcPct val="115000"/>
              </a:lnSpc>
            </a:pPr>
            <a:r>
              <a:rPr lang="en-US" dirty="0">
                <a:solidFill>
                  <a:srgbClr val="000000"/>
                </a:solidFill>
                <a:effectLst/>
                <a:latin typeface="Times New Roman"/>
                <a:ea typeface="Times New Roman"/>
                <a:cs typeface="Times New Roman"/>
              </a:rPr>
              <a:t> </a:t>
            </a:r>
            <a:endParaRPr lang="en-US" dirty="0">
              <a:effectLst/>
              <a:latin typeface="Calibri"/>
              <a:ea typeface="Calibri"/>
              <a:cs typeface="Times New Roman"/>
            </a:endParaRPr>
          </a:p>
          <a:p>
            <a:pPr>
              <a:lnSpc>
                <a:spcPct val="115000"/>
              </a:lnSpc>
            </a:pPr>
            <a:r>
              <a:rPr lang="en-US" dirty="0">
                <a:solidFill>
                  <a:srgbClr val="000000"/>
                </a:solidFill>
                <a:effectLst/>
                <a:latin typeface="Times New Roman"/>
                <a:ea typeface="Times New Roman"/>
                <a:cs typeface="Times New Roman"/>
              </a:rPr>
              <a:t>Are you making the kind of money you want? </a:t>
            </a:r>
            <a:endParaRPr lang="en-US" dirty="0">
              <a:effectLst/>
              <a:latin typeface="Calibri"/>
              <a:ea typeface="Calibri"/>
              <a:cs typeface="Times New Roman"/>
            </a:endParaRPr>
          </a:p>
          <a:p>
            <a:pPr>
              <a:lnSpc>
                <a:spcPct val="115000"/>
              </a:lnSpc>
            </a:pPr>
            <a:r>
              <a:rPr lang="en-US" dirty="0">
                <a:solidFill>
                  <a:srgbClr val="000000"/>
                </a:solidFill>
                <a:effectLst/>
                <a:latin typeface="Times New Roman"/>
                <a:ea typeface="Times New Roman"/>
                <a:cs typeface="Times New Roman"/>
              </a:rPr>
              <a:t>Are you happy with your financial picture? </a:t>
            </a:r>
            <a:endParaRPr lang="en-US" dirty="0">
              <a:effectLst/>
              <a:latin typeface="Calibri"/>
              <a:ea typeface="Calibri"/>
              <a:cs typeface="Times New Roman"/>
            </a:endParaRPr>
          </a:p>
          <a:p>
            <a:pPr>
              <a:lnSpc>
                <a:spcPct val="115000"/>
              </a:lnSpc>
            </a:pPr>
            <a:r>
              <a:rPr lang="en-US" dirty="0">
                <a:solidFill>
                  <a:srgbClr val="000000"/>
                </a:solidFill>
                <a:effectLst/>
                <a:latin typeface="Times New Roman"/>
                <a:ea typeface="Times New Roman"/>
                <a:cs typeface="Times New Roman"/>
              </a:rPr>
              <a:t> </a:t>
            </a:r>
          </a:p>
          <a:p>
            <a:pPr>
              <a:lnSpc>
                <a:spcPct val="115000"/>
              </a:lnSpc>
            </a:pPr>
            <a:r>
              <a:rPr lang="en-US" dirty="0">
                <a:solidFill>
                  <a:srgbClr val="000000"/>
                </a:solidFill>
                <a:effectLst/>
                <a:latin typeface="Times New Roman"/>
                <a:ea typeface="Times New Roman"/>
                <a:cs typeface="Times New Roman"/>
              </a:rPr>
              <a:t>The fact is, adults today are at a </a:t>
            </a:r>
            <a:r>
              <a:rPr lang="en-US" dirty="0">
                <a:effectLst/>
                <a:latin typeface="Times New Roman"/>
                <a:ea typeface="Times New Roman"/>
                <a:cs typeface="Times New Roman"/>
              </a:rPr>
              <a:t>huge disadvantage</a:t>
            </a:r>
            <a:r>
              <a:rPr lang="en-US" dirty="0">
                <a:solidFill>
                  <a:srgbClr val="000000"/>
                </a:solidFill>
                <a:effectLst/>
                <a:latin typeface="Times New Roman"/>
                <a:ea typeface="Times New Roman"/>
                <a:cs typeface="Times New Roman"/>
              </a:rPr>
              <a:t> when it comes to their financial future. </a:t>
            </a:r>
          </a:p>
        </p:txBody>
      </p:sp>
      <p:sp>
        <p:nvSpPr>
          <p:cNvPr id="4" name="Rectangle 3"/>
          <p:cNvSpPr/>
          <p:nvPr/>
        </p:nvSpPr>
        <p:spPr>
          <a:xfrm>
            <a:off x="4572000" y="1088001"/>
            <a:ext cx="4038600" cy="4531818"/>
          </a:xfrm>
          <a:prstGeom prst="rect">
            <a:avLst/>
          </a:prstGeom>
        </p:spPr>
        <p:txBody>
          <a:bodyPr wrap="square">
            <a:spAutoFit/>
          </a:bodyPr>
          <a:lstStyle/>
          <a:p>
            <a:pPr lvl="0">
              <a:lnSpc>
                <a:spcPct val="115000"/>
              </a:lnSpc>
            </a:pPr>
            <a:r>
              <a:rPr lang="en-US" dirty="0">
                <a:solidFill>
                  <a:srgbClr val="000000"/>
                </a:solidFill>
                <a:latin typeface="Times New Roman"/>
                <a:ea typeface="Times New Roman"/>
                <a:cs typeface="Times New Roman"/>
              </a:rPr>
              <a:t>The statistics are staggering; we are faced with:</a:t>
            </a:r>
          </a:p>
          <a:p>
            <a:pPr lvl="0">
              <a:lnSpc>
                <a:spcPct val="115000"/>
              </a:lnSpc>
            </a:pPr>
            <a:endParaRPr lang="en-US" sz="1100" dirty="0">
              <a:solidFill>
                <a:prstClr val="black"/>
              </a:solidFill>
              <a:latin typeface="Calibri"/>
              <a:ea typeface="Calibri"/>
              <a:cs typeface="Times New Roman"/>
            </a:endParaRPr>
          </a:p>
          <a:p>
            <a:pPr marL="342900" lvl="0" indent="-342900">
              <a:lnSpc>
                <a:spcPct val="115000"/>
              </a:lnSpc>
              <a:buAutoNum type="arabicParenR"/>
            </a:pPr>
            <a:r>
              <a:rPr lang="en-US" b="1" dirty="0">
                <a:solidFill>
                  <a:srgbClr val="0070C0"/>
                </a:solidFill>
                <a:latin typeface="Times New Roman"/>
                <a:ea typeface="Times New Roman"/>
                <a:cs typeface="Times New Roman"/>
              </a:rPr>
              <a:t>Lower incomes</a:t>
            </a:r>
            <a:r>
              <a:rPr lang="en-US" dirty="0">
                <a:solidFill>
                  <a:srgbClr val="0070C0"/>
                </a:solidFill>
                <a:latin typeface="Times New Roman"/>
                <a:ea typeface="Times New Roman"/>
                <a:cs typeface="Times New Roman"/>
              </a:rPr>
              <a:t> </a:t>
            </a:r>
            <a:r>
              <a:rPr lang="en-US" dirty="0">
                <a:solidFill>
                  <a:srgbClr val="000000"/>
                </a:solidFill>
                <a:latin typeface="Times New Roman"/>
                <a:ea typeface="Times New Roman"/>
                <a:cs typeface="Times New Roman"/>
              </a:rPr>
              <a:t>when compared to inflation</a:t>
            </a:r>
          </a:p>
          <a:p>
            <a:pPr marL="342900" lvl="0" indent="-342900">
              <a:lnSpc>
                <a:spcPct val="115000"/>
              </a:lnSpc>
              <a:buAutoNum type="arabicParenR"/>
            </a:pPr>
            <a:endParaRPr lang="en-US" dirty="0">
              <a:solidFill>
                <a:srgbClr val="000000"/>
              </a:solidFill>
              <a:latin typeface="Times New Roman"/>
              <a:ea typeface="Times New Roman"/>
              <a:cs typeface="Times New Roman"/>
            </a:endParaRPr>
          </a:p>
          <a:p>
            <a:pPr marL="342900" lvl="0" indent="-342900">
              <a:lnSpc>
                <a:spcPct val="115000"/>
              </a:lnSpc>
              <a:buAutoNum type="arabicParenR"/>
            </a:pPr>
            <a:r>
              <a:rPr lang="en-US" b="1" dirty="0">
                <a:solidFill>
                  <a:srgbClr val="0070C0"/>
                </a:solidFill>
                <a:latin typeface="Times New Roman"/>
                <a:ea typeface="Times New Roman"/>
                <a:cs typeface="Times New Roman"/>
              </a:rPr>
              <a:t>Higher cost</a:t>
            </a:r>
            <a:r>
              <a:rPr lang="en-US" dirty="0">
                <a:solidFill>
                  <a:srgbClr val="0070C0"/>
                </a:solidFill>
                <a:latin typeface="Times New Roman"/>
                <a:ea typeface="Times New Roman"/>
                <a:cs typeface="Times New Roman"/>
              </a:rPr>
              <a:t> </a:t>
            </a:r>
            <a:r>
              <a:rPr lang="en-US" b="1" dirty="0">
                <a:solidFill>
                  <a:srgbClr val="0070C0"/>
                </a:solidFill>
                <a:latin typeface="Times New Roman"/>
                <a:ea typeface="Times New Roman"/>
                <a:cs typeface="Times New Roman"/>
              </a:rPr>
              <a:t>of living</a:t>
            </a:r>
            <a:r>
              <a:rPr lang="en-US" dirty="0">
                <a:solidFill>
                  <a:srgbClr val="000000"/>
                </a:solidFill>
                <a:latin typeface="Times New Roman"/>
                <a:ea typeface="Times New Roman"/>
                <a:cs typeface="Times New Roman"/>
              </a:rPr>
              <a:t>; especially in education and housing</a:t>
            </a:r>
          </a:p>
          <a:p>
            <a:pPr marL="342900" lvl="0" indent="-342900">
              <a:lnSpc>
                <a:spcPct val="115000"/>
              </a:lnSpc>
              <a:buAutoNum type="arabicParenR"/>
            </a:pPr>
            <a:endParaRPr lang="en-US" b="1" dirty="0">
              <a:solidFill>
                <a:srgbClr val="000000"/>
              </a:solidFill>
              <a:latin typeface="Times New Roman"/>
              <a:ea typeface="Times New Roman"/>
              <a:cs typeface="Times New Roman"/>
            </a:endParaRPr>
          </a:p>
          <a:p>
            <a:pPr marL="342900" lvl="0" indent="-342900">
              <a:lnSpc>
                <a:spcPct val="115000"/>
              </a:lnSpc>
              <a:buAutoNum type="arabicParenR"/>
            </a:pPr>
            <a:r>
              <a:rPr lang="en-US" b="1" dirty="0">
                <a:solidFill>
                  <a:srgbClr val="0070C0"/>
                </a:solidFill>
                <a:latin typeface="Times New Roman"/>
                <a:ea typeface="Times New Roman"/>
                <a:cs typeface="Times New Roman"/>
              </a:rPr>
              <a:t>Major debt</a:t>
            </a:r>
            <a:r>
              <a:rPr lang="en-US" b="1" dirty="0">
                <a:solidFill>
                  <a:srgbClr val="000000"/>
                </a:solidFill>
                <a:latin typeface="Times New Roman"/>
                <a:ea typeface="Times New Roman"/>
                <a:cs typeface="Times New Roman"/>
              </a:rPr>
              <a:t> </a:t>
            </a:r>
            <a:r>
              <a:rPr lang="en-US" dirty="0">
                <a:solidFill>
                  <a:srgbClr val="000000"/>
                </a:solidFill>
                <a:latin typeface="Times New Roman"/>
                <a:ea typeface="Times New Roman"/>
                <a:cs typeface="Times New Roman"/>
              </a:rPr>
              <a:t>due to college loans and credit cards, and </a:t>
            </a:r>
          </a:p>
          <a:p>
            <a:pPr marL="342900" lvl="0" indent="-342900">
              <a:lnSpc>
                <a:spcPct val="115000"/>
              </a:lnSpc>
              <a:buAutoNum type="arabicParenR"/>
            </a:pPr>
            <a:endParaRPr lang="en-US" b="1" dirty="0">
              <a:solidFill>
                <a:srgbClr val="000000"/>
              </a:solidFill>
              <a:latin typeface="Times New Roman"/>
              <a:ea typeface="Times New Roman"/>
              <a:cs typeface="Times New Roman"/>
            </a:endParaRPr>
          </a:p>
          <a:p>
            <a:pPr marL="342900" lvl="0" indent="-342900">
              <a:lnSpc>
                <a:spcPct val="115000"/>
              </a:lnSpc>
              <a:buAutoNum type="arabicParenR"/>
            </a:pPr>
            <a:r>
              <a:rPr lang="en-US" b="1" dirty="0">
                <a:solidFill>
                  <a:srgbClr val="0070C0"/>
                </a:solidFill>
                <a:latin typeface="Times New Roman"/>
                <a:ea typeface="Times New Roman"/>
                <a:cs typeface="Times New Roman"/>
              </a:rPr>
              <a:t>The inability to save and accumulate wealth</a:t>
            </a:r>
            <a:r>
              <a:rPr lang="en-US" dirty="0">
                <a:solidFill>
                  <a:srgbClr val="000000"/>
                </a:solidFill>
                <a:latin typeface="Times New Roman"/>
                <a:ea typeface="Times New Roman"/>
                <a:cs typeface="Times New Roman"/>
              </a:rPr>
              <a:t> for the future. </a:t>
            </a:r>
            <a:endParaRPr lang="en-US" dirty="0">
              <a:solidFill>
                <a:prstClr val="black"/>
              </a:solidFill>
              <a:latin typeface="Calibri"/>
              <a:ea typeface="Calibri"/>
              <a:cs typeface="Times New Roman"/>
            </a:endParaRPr>
          </a:p>
        </p:txBody>
      </p:sp>
      <p:sp>
        <p:nvSpPr>
          <p:cNvPr id="5" name="TextBox 4">
            <a:extLst>
              <a:ext uri="{FF2B5EF4-FFF2-40B4-BE49-F238E27FC236}">
                <a16:creationId xmlns:a16="http://schemas.microsoft.com/office/drawing/2014/main" id="{F03768A0-9FAA-421A-B946-D26E49FEDB0A}"/>
              </a:ext>
            </a:extLst>
          </p:cNvPr>
          <p:cNvSpPr txBox="1"/>
          <p:nvPr/>
        </p:nvSpPr>
        <p:spPr>
          <a:xfrm>
            <a:off x="381000" y="4706235"/>
            <a:ext cx="3886200" cy="800219"/>
          </a:xfrm>
          <a:prstGeom prst="rect">
            <a:avLst/>
          </a:prstGeom>
          <a:noFill/>
        </p:spPr>
        <p:txBody>
          <a:bodyPr wrap="square" rtlCol="0">
            <a:spAutoFit/>
          </a:bodyPr>
          <a:lstStyle/>
          <a:p>
            <a:r>
              <a:rPr lang="en-US" sz="1600" b="1" dirty="0">
                <a:solidFill>
                  <a:srgbClr val="7030A0"/>
                </a:solidFill>
              </a:rPr>
              <a:t>Documentary: Millennials &amp; Debt | No Room to Maneuver – </a:t>
            </a:r>
            <a:r>
              <a:rPr lang="en-US" sz="1200" b="1" dirty="0">
                <a:solidFill>
                  <a:srgbClr val="7030A0"/>
                </a:solidFill>
              </a:rPr>
              <a:t>21:44 min</a:t>
            </a:r>
          </a:p>
          <a:p>
            <a:r>
              <a:rPr lang="en-US" sz="1400" b="1" dirty="0">
                <a:solidFill>
                  <a:schemeClr val="accent3"/>
                </a:solidFill>
                <a:hlinkClick r:id="rId2"/>
              </a:rPr>
              <a:t>www.youtube.com/watch?v=53GiUoEeIvA</a:t>
            </a:r>
            <a:endParaRPr lang="en-US" sz="1400" b="1" dirty="0">
              <a:solidFill>
                <a:schemeClr val="accent3"/>
              </a:solidFill>
            </a:endParaRPr>
          </a:p>
        </p:txBody>
      </p:sp>
      <p:sp>
        <p:nvSpPr>
          <p:cNvPr id="6" name="TextBox 5">
            <a:extLst>
              <a:ext uri="{FF2B5EF4-FFF2-40B4-BE49-F238E27FC236}">
                <a16:creationId xmlns:a16="http://schemas.microsoft.com/office/drawing/2014/main" id="{4284F2BC-B279-4D67-96DB-B29A875D45D2}"/>
              </a:ext>
            </a:extLst>
          </p:cNvPr>
          <p:cNvSpPr txBox="1"/>
          <p:nvPr/>
        </p:nvSpPr>
        <p:spPr>
          <a:xfrm>
            <a:off x="3200400" y="5872387"/>
            <a:ext cx="4953000" cy="553998"/>
          </a:xfrm>
          <a:prstGeom prst="rect">
            <a:avLst/>
          </a:prstGeom>
          <a:noFill/>
        </p:spPr>
        <p:txBody>
          <a:bodyPr wrap="square" rtlCol="0">
            <a:spAutoFit/>
          </a:bodyPr>
          <a:lstStyle/>
          <a:p>
            <a:r>
              <a:rPr lang="en-US" sz="1600" b="1" dirty="0">
                <a:solidFill>
                  <a:srgbClr val="7030A0"/>
                </a:solidFill>
              </a:rPr>
              <a:t>A real education: The plight of teachers– </a:t>
            </a:r>
            <a:r>
              <a:rPr lang="en-US" sz="1200" b="1" dirty="0">
                <a:solidFill>
                  <a:srgbClr val="7030A0"/>
                </a:solidFill>
              </a:rPr>
              <a:t>8:13 min</a:t>
            </a:r>
          </a:p>
          <a:p>
            <a:r>
              <a:rPr lang="en-US" sz="1400" b="1" dirty="0">
                <a:solidFill>
                  <a:schemeClr val="accent3"/>
                </a:solidFill>
                <a:hlinkClick r:id="rId3"/>
              </a:rPr>
              <a:t>www.youtube.com/watch?v=JbqbxtUQYnQ</a:t>
            </a:r>
            <a:endParaRPr lang="en-US" sz="1400" b="1" dirty="0">
              <a:solidFill>
                <a:schemeClr val="accent3"/>
              </a:solidFill>
            </a:endParaRPr>
          </a:p>
        </p:txBody>
      </p:sp>
    </p:spTree>
    <p:extLst>
      <p:ext uri="{BB962C8B-B14F-4D97-AF65-F5344CB8AC3E}">
        <p14:creationId xmlns:p14="http://schemas.microsoft.com/office/powerpoint/2010/main" val="4169920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normAutofit/>
          </a:bodyPr>
          <a:lstStyle/>
          <a:p>
            <a:pPr lvl="0" indent="114300" algn="ctr">
              <a:lnSpc>
                <a:spcPct val="115000"/>
              </a:lnSpc>
              <a:spcBef>
                <a:spcPts val="0"/>
              </a:spcBef>
            </a:pPr>
            <a:r>
              <a:rPr lang="en-US" sz="2800" dirty="0">
                <a:solidFill>
                  <a:srgbClr val="007236"/>
                </a:solidFill>
                <a:effectLst/>
                <a:latin typeface="Tahoma"/>
                <a:ea typeface="Times New Roman"/>
                <a:cs typeface="Times New Roman"/>
              </a:rPr>
              <a:t>Three Easy Steps to Achieve Wealth </a:t>
            </a:r>
            <a:br>
              <a:rPr lang="en-US" sz="2800" dirty="0">
                <a:solidFill>
                  <a:srgbClr val="007236"/>
                </a:solidFill>
                <a:effectLst/>
                <a:latin typeface="Tahoma"/>
                <a:ea typeface="Times New Roman"/>
                <a:cs typeface="Times New Roman"/>
              </a:rPr>
            </a:br>
            <a:r>
              <a:rPr lang="en-US" sz="2800" dirty="0">
                <a:solidFill>
                  <a:srgbClr val="007236"/>
                </a:solidFill>
                <a:effectLst/>
                <a:latin typeface="Tahoma"/>
                <a:ea typeface="Times New Roman"/>
                <a:cs typeface="Times New Roman"/>
              </a:rPr>
              <a:t>in the 21</a:t>
            </a:r>
            <a:r>
              <a:rPr lang="en-US" sz="2800" baseline="30000" dirty="0">
                <a:solidFill>
                  <a:srgbClr val="007236"/>
                </a:solidFill>
                <a:effectLst/>
                <a:latin typeface="Tahoma"/>
                <a:ea typeface="Times New Roman"/>
                <a:cs typeface="Times New Roman"/>
              </a:rPr>
              <a:t>st</a:t>
            </a:r>
            <a:r>
              <a:rPr lang="en-US" sz="2800" dirty="0">
                <a:solidFill>
                  <a:srgbClr val="007236"/>
                </a:solidFill>
                <a:effectLst/>
                <a:latin typeface="Tahoma"/>
                <a:ea typeface="Times New Roman"/>
                <a:cs typeface="Times New Roman"/>
              </a:rPr>
              <a:t> Century</a:t>
            </a:r>
            <a:endParaRPr lang="en-US" sz="5400" dirty="0"/>
          </a:p>
        </p:txBody>
      </p:sp>
      <p:sp>
        <p:nvSpPr>
          <p:cNvPr id="3" name="Rectangle 2"/>
          <p:cNvSpPr/>
          <p:nvPr/>
        </p:nvSpPr>
        <p:spPr>
          <a:xfrm>
            <a:off x="1066800" y="1593273"/>
            <a:ext cx="5486400" cy="4398127"/>
          </a:xfrm>
          <a:prstGeom prst="rect">
            <a:avLst/>
          </a:prstGeom>
        </p:spPr>
        <p:txBody>
          <a:bodyPr wrap="square">
            <a:spAutoFit/>
          </a:bodyPr>
          <a:lstStyle/>
          <a:p>
            <a:pPr>
              <a:lnSpc>
                <a:spcPct val="115000"/>
              </a:lnSpc>
            </a:pPr>
            <a:r>
              <a:rPr lang="en-US" sz="2400" b="1" dirty="0">
                <a:solidFill>
                  <a:srgbClr val="9E270E"/>
                </a:solidFill>
                <a:effectLst/>
                <a:latin typeface="Times New Roman"/>
                <a:ea typeface="Times New Roman"/>
                <a:cs typeface="Times New Roman"/>
              </a:rPr>
              <a:t>Step 1:</a:t>
            </a:r>
            <a:r>
              <a:rPr lang="en-US" sz="2400" b="1" dirty="0">
                <a:solidFill>
                  <a:srgbClr val="202020"/>
                </a:solidFill>
                <a:effectLst/>
                <a:latin typeface="Times New Roman"/>
                <a:ea typeface="Times New Roman"/>
                <a:cs typeface="Times New Roman"/>
              </a:rPr>
              <a:t>   </a:t>
            </a:r>
            <a:r>
              <a:rPr lang="en-US" sz="2400" b="1" dirty="0">
                <a:solidFill>
                  <a:srgbClr val="89191C"/>
                </a:solidFill>
                <a:effectLst/>
                <a:latin typeface="Times New Roman"/>
                <a:ea typeface="Times New Roman"/>
                <a:cs typeface="Times New Roman"/>
              </a:rPr>
              <a:t>E-Commerce</a:t>
            </a:r>
            <a:r>
              <a:rPr lang="en-US" sz="2400" b="1" dirty="0">
                <a:solidFill>
                  <a:srgbClr val="202020"/>
                </a:solidFill>
                <a:effectLst/>
                <a:latin typeface="Times New Roman"/>
                <a:ea typeface="Times New Roman"/>
                <a:cs typeface="Times New Roman"/>
              </a:rPr>
              <a:t> </a:t>
            </a:r>
            <a:endParaRPr lang="en-US" sz="2000" b="1" dirty="0">
              <a:effectLst/>
              <a:latin typeface="Calibri"/>
              <a:ea typeface="Calibri"/>
              <a:cs typeface="Times New Roman"/>
            </a:endParaRPr>
          </a:p>
          <a:p>
            <a:pPr marL="457200" marR="0" indent="114300">
              <a:lnSpc>
                <a:spcPct val="115000"/>
              </a:lnSpc>
              <a:spcBef>
                <a:spcPts val="0"/>
              </a:spcBef>
              <a:spcAft>
                <a:spcPts val="0"/>
              </a:spcAft>
              <a:tabLst>
                <a:tab pos="742950" algn="l"/>
              </a:tabLst>
            </a:pPr>
            <a:r>
              <a:rPr lang="en-US" sz="2400" dirty="0">
                <a:solidFill>
                  <a:srgbClr val="202020"/>
                </a:solidFill>
                <a:effectLst/>
                <a:latin typeface="Times New Roman"/>
                <a:ea typeface="Times New Roman"/>
                <a:cs typeface="Times New Roman"/>
              </a:rPr>
              <a:t>Make purchases online </a:t>
            </a:r>
            <a:endParaRPr lang="en-US" sz="2000" dirty="0">
              <a:effectLst/>
              <a:latin typeface="Calibri"/>
              <a:ea typeface="Calibri"/>
              <a:cs typeface="Times New Roman"/>
            </a:endParaRPr>
          </a:p>
          <a:p>
            <a:pPr indent="114300">
              <a:lnSpc>
                <a:spcPct val="115000"/>
              </a:lnSpc>
            </a:pPr>
            <a:r>
              <a:rPr lang="en-US" sz="1000" dirty="0">
                <a:solidFill>
                  <a:srgbClr val="085889"/>
                </a:solidFill>
                <a:effectLst/>
                <a:latin typeface="Times New Roman"/>
                <a:ea typeface="Times New Roman"/>
                <a:cs typeface="Times New Roman"/>
              </a:rPr>
              <a:t> </a:t>
            </a:r>
            <a:endParaRPr lang="en-US" sz="2000" dirty="0">
              <a:effectLst/>
              <a:latin typeface="Calibri"/>
              <a:ea typeface="Calibri"/>
              <a:cs typeface="Times New Roman"/>
            </a:endParaRPr>
          </a:p>
          <a:p>
            <a:pPr>
              <a:lnSpc>
                <a:spcPct val="115000"/>
              </a:lnSpc>
            </a:pPr>
            <a:r>
              <a:rPr lang="en-US" sz="2400" b="1" dirty="0">
                <a:solidFill>
                  <a:srgbClr val="085889"/>
                </a:solidFill>
                <a:effectLst/>
                <a:latin typeface="Times New Roman"/>
                <a:ea typeface="Times New Roman"/>
                <a:cs typeface="Times New Roman"/>
              </a:rPr>
              <a:t>Step 2:</a:t>
            </a:r>
            <a:r>
              <a:rPr lang="en-US" sz="2400" b="1" dirty="0">
                <a:solidFill>
                  <a:srgbClr val="202020"/>
                </a:solidFill>
                <a:effectLst/>
                <a:latin typeface="Times New Roman"/>
                <a:ea typeface="Times New Roman"/>
                <a:cs typeface="Times New Roman"/>
              </a:rPr>
              <a:t>   </a:t>
            </a:r>
            <a:r>
              <a:rPr lang="en-US" sz="2400" b="1" dirty="0">
                <a:solidFill>
                  <a:srgbClr val="085889"/>
                </a:solidFill>
                <a:effectLst/>
                <a:latin typeface="Times New Roman"/>
                <a:ea typeface="Times New Roman"/>
                <a:cs typeface="Times New Roman"/>
              </a:rPr>
              <a:t>Duplication</a:t>
            </a:r>
            <a:endParaRPr lang="en-US" sz="2000" b="1" dirty="0">
              <a:effectLst/>
              <a:latin typeface="Calibri"/>
              <a:ea typeface="Calibri"/>
              <a:cs typeface="Times New Roman"/>
            </a:endParaRPr>
          </a:p>
          <a:p>
            <a:pPr marL="457200" marR="0" indent="114300">
              <a:lnSpc>
                <a:spcPct val="115000"/>
              </a:lnSpc>
              <a:spcBef>
                <a:spcPts val="0"/>
              </a:spcBef>
              <a:spcAft>
                <a:spcPts val="0"/>
              </a:spcAft>
            </a:pPr>
            <a:r>
              <a:rPr lang="en-US" sz="2400" dirty="0">
                <a:solidFill>
                  <a:srgbClr val="202020"/>
                </a:solidFill>
                <a:effectLst/>
                <a:latin typeface="Times New Roman"/>
                <a:ea typeface="Times New Roman"/>
                <a:cs typeface="Times New Roman"/>
              </a:rPr>
              <a:t>Refer others to make purchases </a:t>
            </a:r>
            <a:endParaRPr lang="en-US" sz="2000" dirty="0">
              <a:effectLst/>
              <a:latin typeface="Calibri"/>
              <a:ea typeface="Calibri"/>
              <a:cs typeface="Times New Roman"/>
            </a:endParaRPr>
          </a:p>
          <a:p>
            <a:pPr marL="228600" marR="0" indent="342900">
              <a:lnSpc>
                <a:spcPct val="150000"/>
              </a:lnSpc>
              <a:spcBef>
                <a:spcPts val="0"/>
              </a:spcBef>
              <a:spcAft>
                <a:spcPts val="0"/>
              </a:spcAft>
            </a:pPr>
            <a:r>
              <a:rPr lang="en-US" sz="2400" dirty="0">
                <a:solidFill>
                  <a:srgbClr val="202020"/>
                </a:solidFill>
                <a:effectLst/>
                <a:latin typeface="Times New Roman"/>
                <a:ea typeface="Times New Roman"/>
                <a:cs typeface="Times New Roman"/>
              </a:rPr>
              <a:t>from the </a:t>
            </a:r>
            <a:r>
              <a:rPr lang="en-US" sz="2400" b="1" u="sng" dirty="0">
                <a:solidFill>
                  <a:srgbClr val="202020"/>
                </a:solidFill>
                <a:effectLst/>
                <a:latin typeface="Times New Roman"/>
                <a:ea typeface="Times New Roman"/>
                <a:cs typeface="Times New Roman"/>
              </a:rPr>
              <a:t>same</a:t>
            </a:r>
            <a:r>
              <a:rPr lang="en-US" sz="2400" dirty="0">
                <a:solidFill>
                  <a:srgbClr val="202020"/>
                </a:solidFill>
                <a:effectLst/>
                <a:latin typeface="Times New Roman"/>
                <a:ea typeface="Times New Roman"/>
                <a:cs typeface="Times New Roman"/>
              </a:rPr>
              <a:t> online company </a:t>
            </a:r>
            <a:endParaRPr lang="en-US" sz="2000" dirty="0">
              <a:effectLst/>
              <a:latin typeface="Calibri"/>
              <a:ea typeface="Calibri"/>
              <a:cs typeface="Times New Roman"/>
            </a:endParaRPr>
          </a:p>
          <a:p>
            <a:pPr indent="114300">
              <a:lnSpc>
                <a:spcPct val="115000"/>
              </a:lnSpc>
            </a:pPr>
            <a:r>
              <a:rPr lang="en-US" sz="1000" dirty="0">
                <a:solidFill>
                  <a:srgbClr val="085889"/>
                </a:solidFill>
                <a:effectLst/>
                <a:latin typeface="Times New Roman"/>
                <a:ea typeface="Times New Roman"/>
                <a:cs typeface="Times New Roman"/>
              </a:rPr>
              <a:t> </a:t>
            </a:r>
            <a:endParaRPr lang="en-US" sz="2000" dirty="0">
              <a:effectLst/>
              <a:latin typeface="Calibri"/>
              <a:ea typeface="Calibri"/>
              <a:cs typeface="Times New Roman"/>
            </a:endParaRPr>
          </a:p>
          <a:p>
            <a:pPr>
              <a:lnSpc>
                <a:spcPct val="115000"/>
              </a:lnSpc>
            </a:pPr>
            <a:r>
              <a:rPr lang="en-US" sz="2400" b="1" dirty="0">
                <a:solidFill>
                  <a:srgbClr val="007236"/>
                </a:solidFill>
                <a:effectLst/>
                <a:latin typeface="Times New Roman"/>
                <a:ea typeface="Times New Roman"/>
                <a:cs typeface="Times New Roman"/>
              </a:rPr>
              <a:t>Step 3:</a:t>
            </a:r>
            <a:r>
              <a:rPr lang="en-US" sz="2400" b="1" dirty="0">
                <a:solidFill>
                  <a:srgbClr val="202020"/>
                </a:solidFill>
                <a:effectLst/>
                <a:latin typeface="Times New Roman"/>
                <a:ea typeface="Times New Roman"/>
                <a:cs typeface="Times New Roman"/>
              </a:rPr>
              <a:t>   </a:t>
            </a:r>
            <a:r>
              <a:rPr lang="en-US" sz="2400" b="1" dirty="0">
                <a:solidFill>
                  <a:srgbClr val="007236"/>
                </a:solidFill>
                <a:effectLst/>
                <a:latin typeface="Times New Roman"/>
                <a:ea typeface="Times New Roman"/>
                <a:cs typeface="Times New Roman"/>
              </a:rPr>
              <a:t>Residual Income... aka wealth</a:t>
            </a:r>
            <a:r>
              <a:rPr lang="en-US" sz="2400" b="1" dirty="0">
                <a:solidFill>
                  <a:srgbClr val="202020"/>
                </a:solidFill>
                <a:effectLst/>
                <a:latin typeface="Times New Roman"/>
                <a:ea typeface="Times New Roman"/>
                <a:cs typeface="Times New Roman"/>
              </a:rPr>
              <a:t> </a:t>
            </a:r>
            <a:endParaRPr lang="en-US" sz="2000" b="1" dirty="0">
              <a:effectLst/>
              <a:latin typeface="Calibri"/>
              <a:ea typeface="Calibri"/>
              <a:cs typeface="Times New Roman"/>
            </a:endParaRPr>
          </a:p>
          <a:p>
            <a:pPr marL="571500" marR="0">
              <a:lnSpc>
                <a:spcPct val="115000"/>
              </a:lnSpc>
              <a:spcBef>
                <a:spcPts val="0"/>
              </a:spcBef>
              <a:spcAft>
                <a:spcPts val="0"/>
              </a:spcAft>
            </a:pPr>
            <a:r>
              <a:rPr lang="en-US" sz="2400" dirty="0">
                <a:solidFill>
                  <a:srgbClr val="202020"/>
                </a:solidFill>
                <a:effectLst/>
                <a:latin typeface="Times New Roman"/>
                <a:ea typeface="Times New Roman"/>
                <a:cs typeface="Times New Roman"/>
              </a:rPr>
              <a:t>Earn a percentage based on the total purchases made by your "network of shoppers" </a:t>
            </a:r>
            <a:endParaRPr lang="en-US" sz="2000" dirty="0">
              <a:effectLst/>
              <a:latin typeface="Calibri"/>
              <a:ea typeface="Calibri"/>
              <a:cs typeface="Times New Roman"/>
            </a:endParaRPr>
          </a:p>
        </p:txBody>
      </p:sp>
      <p:sp>
        <p:nvSpPr>
          <p:cNvPr id="4" name="Rectangle 3"/>
          <p:cNvSpPr/>
          <p:nvPr/>
        </p:nvSpPr>
        <p:spPr>
          <a:xfrm>
            <a:off x="4814455" y="5867400"/>
            <a:ext cx="3786959" cy="587853"/>
          </a:xfrm>
          <a:prstGeom prst="rect">
            <a:avLst/>
          </a:prstGeom>
        </p:spPr>
        <p:txBody>
          <a:bodyPr wrap="square">
            <a:spAutoFit/>
          </a:bodyPr>
          <a:lstStyle/>
          <a:p>
            <a:pPr marL="114300" lvl="0" indent="457200">
              <a:lnSpc>
                <a:spcPct val="115000"/>
              </a:lnSpc>
            </a:pPr>
            <a:r>
              <a:rPr lang="en-US" sz="2800" b="1" i="1" dirty="0">
                <a:solidFill>
                  <a:srgbClr val="7030A0"/>
                </a:solidFill>
                <a:latin typeface="Palatino Linotype"/>
                <a:ea typeface="Calibri"/>
                <a:cs typeface="Times New Roman"/>
              </a:rPr>
              <a:t>It's THAT  </a:t>
            </a:r>
            <a:r>
              <a:rPr lang="en-US" sz="2800" b="1" i="1" dirty="0">
                <a:solidFill>
                  <a:srgbClr val="00B050"/>
                </a:solidFill>
                <a:latin typeface="Palatino Linotype"/>
                <a:ea typeface="Calibri"/>
                <a:cs typeface="Times New Roman"/>
              </a:rPr>
              <a:t>$</a:t>
            </a:r>
            <a:r>
              <a:rPr lang="en-US" sz="2800" b="1" i="1" dirty="0" err="1">
                <a:solidFill>
                  <a:srgbClr val="7030A0"/>
                </a:solidFill>
                <a:latin typeface="Palatino Linotype"/>
                <a:ea typeface="Calibri"/>
                <a:cs typeface="Times New Roman"/>
              </a:rPr>
              <a:t>imple</a:t>
            </a:r>
            <a:r>
              <a:rPr lang="en-US" sz="2800" b="1" i="1" dirty="0">
                <a:solidFill>
                  <a:srgbClr val="7030A0"/>
                </a:solidFill>
                <a:latin typeface="Palatino Linotype"/>
                <a:ea typeface="Calibri"/>
                <a:cs typeface="Times New Roman"/>
              </a:rPr>
              <a:t>!</a:t>
            </a:r>
            <a:endParaRPr lang="en-US" sz="2000" dirty="0">
              <a:solidFill>
                <a:srgbClr val="7030A0"/>
              </a:solidFill>
              <a:latin typeface="Calibri"/>
              <a:ea typeface="Calibri"/>
              <a:cs typeface="Times New Roman"/>
            </a:endParaRPr>
          </a:p>
        </p:txBody>
      </p:sp>
    </p:spTree>
    <p:extLst>
      <p:ext uri="{BB962C8B-B14F-4D97-AF65-F5344CB8AC3E}">
        <p14:creationId xmlns:p14="http://schemas.microsoft.com/office/powerpoint/2010/main" val="3459915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nvPr>
        </p:nvGraphicFramePr>
        <p:xfrm>
          <a:off x="381000" y="1219200"/>
          <a:ext cx="83058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7"/>
          <p:cNvSpPr>
            <a:spLocks noGrp="1"/>
          </p:cNvSpPr>
          <p:nvPr>
            <p:ph type="title"/>
          </p:nvPr>
        </p:nvSpPr>
        <p:spPr>
          <a:xfrm>
            <a:off x="304800" y="152400"/>
            <a:ext cx="8458200" cy="533400"/>
          </a:xfrm>
        </p:spPr>
        <p:txBody>
          <a:bodyPr>
            <a:normAutofit/>
          </a:bodyPr>
          <a:lstStyle/>
          <a:p>
            <a:r>
              <a:rPr lang="en-US" sz="2400" u="sng" dirty="0">
                <a:solidFill>
                  <a:schemeClr val="accent1">
                    <a:lumMod val="75000"/>
                  </a:schemeClr>
                </a:solidFill>
                <a:effectLst/>
                <a:latin typeface="Garamond" pitchFamily="18" charset="0"/>
              </a:rPr>
              <a:t>TOP BUSINESS TRENDS TODAY</a:t>
            </a:r>
          </a:p>
        </p:txBody>
      </p:sp>
      <p:pic>
        <p:nvPicPr>
          <p:cNvPr id="1026" name="Picture 2" descr="C:\Program Files\Microsoft Office\MEDIA\CAGCAT10\j0195384.wmf"/>
          <p:cNvPicPr>
            <a:picLocks noChangeAspect="1" noChangeArrowheads="1"/>
          </p:cNvPicPr>
          <p:nvPr/>
        </p:nvPicPr>
        <p:blipFill>
          <a:blip r:embed="rId7"/>
          <a:srcRect/>
          <a:stretch>
            <a:fillRect/>
          </a:stretch>
        </p:blipFill>
        <p:spPr bwMode="auto">
          <a:xfrm>
            <a:off x="3657600" y="4572000"/>
            <a:ext cx="1795882" cy="1833372"/>
          </a:xfrm>
          <a:prstGeom prst="rect">
            <a:avLst/>
          </a:prstGeom>
          <a:noFill/>
        </p:spPr>
      </p:pic>
      <p:pic>
        <p:nvPicPr>
          <p:cNvPr id="1027" name="Picture 3" descr="C:\Documents and Settings\Owner\Local Settings\Temporary Internet Files\Content.IE5\9HR7CWCY\MCj03014900000[1].wmf"/>
          <p:cNvPicPr>
            <a:picLocks noChangeAspect="1" noChangeArrowheads="1"/>
          </p:cNvPicPr>
          <p:nvPr/>
        </p:nvPicPr>
        <p:blipFill>
          <a:blip r:embed="rId8"/>
          <a:srcRect/>
          <a:stretch>
            <a:fillRect/>
          </a:stretch>
        </p:blipFill>
        <p:spPr bwMode="auto">
          <a:xfrm>
            <a:off x="685800" y="4724400"/>
            <a:ext cx="1803197" cy="1013155"/>
          </a:xfrm>
          <a:prstGeom prst="rect">
            <a:avLst/>
          </a:prstGeom>
          <a:noFill/>
        </p:spPr>
      </p:pic>
      <p:pic>
        <p:nvPicPr>
          <p:cNvPr id="1029" name="Picture 5" descr="C:\Documents and Settings\Owner\Local Settings\Temporary Internet Files\Content.IE5\OMJQHE2Y\MCj04135880000[1].wmf"/>
          <p:cNvPicPr>
            <a:picLocks noChangeAspect="1" noChangeArrowheads="1"/>
          </p:cNvPicPr>
          <p:nvPr/>
        </p:nvPicPr>
        <p:blipFill>
          <a:blip r:embed="rId9"/>
          <a:srcRect/>
          <a:stretch>
            <a:fillRect/>
          </a:stretch>
        </p:blipFill>
        <p:spPr bwMode="auto">
          <a:xfrm>
            <a:off x="6324600" y="4648200"/>
            <a:ext cx="2626240" cy="1925621"/>
          </a:xfrm>
          <a:prstGeom prst="rect">
            <a:avLst/>
          </a:prstGeom>
          <a:noFill/>
        </p:spPr>
      </p:pic>
      <p:sp>
        <p:nvSpPr>
          <p:cNvPr id="15" name="TextBox 14"/>
          <p:cNvSpPr txBox="1"/>
          <p:nvPr/>
        </p:nvSpPr>
        <p:spPr>
          <a:xfrm>
            <a:off x="1295400" y="685800"/>
            <a:ext cx="6705600" cy="400110"/>
          </a:xfrm>
          <a:prstGeom prst="rect">
            <a:avLst/>
          </a:prstGeom>
          <a:noFill/>
        </p:spPr>
        <p:txBody>
          <a:bodyPr wrap="square" rtlCol="0">
            <a:spAutoFit/>
          </a:bodyPr>
          <a:lstStyle/>
          <a:p>
            <a:r>
              <a:rPr lang="en-US" sz="2000" b="1" dirty="0">
                <a:solidFill>
                  <a:prstClr val="black"/>
                </a:solidFill>
                <a:latin typeface="Garamond" pitchFamily="18" charset="0"/>
              </a:rPr>
              <a:t>This business just makes sense… it can’t get any easier!</a:t>
            </a:r>
          </a:p>
        </p:txBody>
      </p:sp>
      <p:sp>
        <p:nvSpPr>
          <p:cNvPr id="9" name="Slide Number Placeholder 8"/>
          <p:cNvSpPr>
            <a:spLocks noGrp="1"/>
          </p:cNvSpPr>
          <p:nvPr>
            <p:ph type="sldNum" sz="quarter" idx="12"/>
          </p:nvPr>
        </p:nvSpPr>
        <p:spPr/>
        <p:txBody>
          <a:bodyPr/>
          <a:lstStyle/>
          <a:p>
            <a:fld id="{E0D23362-61E3-48DC-B756-03BCA8E8D67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24295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131017" y="152400"/>
            <a:ext cx="6869983"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67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077200" cy="685800"/>
          </a:xfrm>
        </p:spPr>
        <p:txBody>
          <a:bodyPr>
            <a:noAutofit/>
          </a:bodyPr>
          <a:lstStyle/>
          <a:p>
            <a:pPr lvl="0" algn="ctr">
              <a:lnSpc>
                <a:spcPct val="115000"/>
              </a:lnSpc>
              <a:spcBef>
                <a:spcPts val="0"/>
              </a:spcBef>
            </a:pPr>
            <a:r>
              <a:rPr lang="en-US" sz="2800" dirty="0">
                <a:solidFill>
                  <a:srgbClr val="C00000"/>
                </a:solidFill>
                <a:effectLst/>
                <a:latin typeface="Tahoma" panose="020B0604030504040204" pitchFamily="34" charset="0"/>
                <a:ea typeface="Tahoma" panose="020B0604030504040204" pitchFamily="34" charset="0"/>
                <a:cs typeface="Tahoma" panose="020B0604030504040204" pitchFamily="34" charset="0"/>
              </a:rPr>
              <a:t>The New Retirement Plan</a:t>
            </a:r>
            <a:endParaRPr lang="en-US" sz="54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72592" y="1062903"/>
            <a:ext cx="4191000" cy="3263970"/>
          </a:xfrm>
          <a:prstGeom prst="rect">
            <a:avLst/>
          </a:prstGeom>
        </p:spPr>
        <p:txBody>
          <a:bodyPr wrap="square">
            <a:spAutoFit/>
          </a:bodyPr>
          <a:lstStyle/>
          <a:p>
            <a:pPr>
              <a:lnSpc>
                <a:spcPct val="115000"/>
              </a:lnSpc>
            </a:pPr>
            <a:r>
              <a:rPr lang="en-US" dirty="0">
                <a:latin typeface="Times New Roman"/>
                <a:ea typeface="Calibri"/>
                <a:cs typeface="Times New Roman"/>
              </a:rPr>
              <a:t>Many people today are struggling to pay their bills and are living paycheck-to-paycheck. </a:t>
            </a:r>
            <a:endParaRPr lang="en-US" dirty="0">
              <a:latin typeface="Calibri"/>
              <a:ea typeface="Calibri"/>
              <a:cs typeface="Times New Roman"/>
            </a:endParaRPr>
          </a:p>
          <a:p>
            <a:pPr lvl="0"/>
            <a:endParaRPr lang="en-US" dirty="0">
              <a:latin typeface="Times New Roman"/>
              <a:ea typeface="Calibri"/>
              <a:cs typeface="Times New Roman"/>
            </a:endParaRPr>
          </a:p>
          <a:p>
            <a:pPr lvl="0"/>
            <a:r>
              <a:rPr lang="en-US" dirty="0">
                <a:solidFill>
                  <a:prstClr val="black"/>
                </a:solidFill>
                <a:latin typeface="Times New Roman"/>
                <a:ea typeface="Calibri"/>
              </a:rPr>
              <a:t>Home-based businesses have become a viable option for many to supplement their income and achieve their financial goals. </a:t>
            </a:r>
          </a:p>
          <a:p>
            <a:pPr lvl="0"/>
            <a:endParaRPr lang="en-US" dirty="0">
              <a:solidFill>
                <a:prstClr val="black"/>
              </a:solidFill>
              <a:latin typeface="Times New Roman"/>
              <a:ea typeface="Calibri"/>
            </a:endParaRPr>
          </a:p>
          <a:p>
            <a:pPr lvl="0"/>
            <a:r>
              <a:rPr lang="en-US" b="1" dirty="0">
                <a:solidFill>
                  <a:srgbClr val="0070C0"/>
                </a:solidFill>
                <a:latin typeface="Times New Roman"/>
                <a:ea typeface="Calibri"/>
              </a:rPr>
              <a:t>The direct selling (e-commerce) business model has become - in essence - the new retirement plan. </a:t>
            </a:r>
            <a:endParaRPr lang="en-US" sz="1000" b="1" dirty="0">
              <a:solidFill>
                <a:srgbClr val="0070C0"/>
              </a:solidFill>
              <a:latin typeface="Times New Roman"/>
              <a:ea typeface="Calibri"/>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90600"/>
            <a:ext cx="3352800" cy="5345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AFB22009-9134-4728-8DD1-4BEB8763CB22}"/>
              </a:ext>
            </a:extLst>
          </p:cNvPr>
          <p:cNvSpPr txBox="1"/>
          <p:nvPr/>
        </p:nvSpPr>
        <p:spPr>
          <a:xfrm>
            <a:off x="272592" y="4648200"/>
            <a:ext cx="4680408" cy="984885"/>
          </a:xfrm>
          <a:prstGeom prst="rect">
            <a:avLst/>
          </a:prstGeom>
          <a:noFill/>
        </p:spPr>
        <p:txBody>
          <a:bodyPr wrap="square" rtlCol="0">
            <a:spAutoFit/>
          </a:bodyPr>
          <a:lstStyle/>
          <a:p>
            <a:r>
              <a:rPr lang="en-US" sz="2000" b="1" dirty="0">
                <a:solidFill>
                  <a:srgbClr val="7030A0"/>
                </a:solidFill>
                <a:latin typeface="Arial" panose="020B0604020202020204" pitchFamily="34" charset="0"/>
                <a:cs typeface="Arial" panose="020B0604020202020204" pitchFamily="34" charset="0"/>
              </a:rPr>
              <a:t>Burned-out millennials take on alternative work lifestyles – </a:t>
            </a:r>
            <a:r>
              <a:rPr lang="en-US" sz="1400" b="1" dirty="0">
                <a:solidFill>
                  <a:srgbClr val="7030A0"/>
                </a:solidFill>
                <a:latin typeface="Arial" panose="020B0604020202020204" pitchFamily="34" charset="0"/>
                <a:cs typeface="Arial" panose="020B0604020202020204" pitchFamily="34" charset="0"/>
              </a:rPr>
              <a:t>7:46 min</a:t>
            </a:r>
            <a:endParaRPr lang="en-US" sz="2000" b="1" dirty="0">
              <a:solidFill>
                <a:srgbClr val="7030A0"/>
              </a:solidFill>
              <a:latin typeface="Arial" panose="020B0604020202020204" pitchFamily="34" charset="0"/>
              <a:cs typeface="Arial" panose="020B0604020202020204" pitchFamily="34" charset="0"/>
            </a:endParaRPr>
          </a:p>
          <a:p>
            <a:r>
              <a:rPr lang="en-US" b="1" dirty="0">
                <a:solidFill>
                  <a:schemeClr val="accent3"/>
                </a:solidFill>
                <a:latin typeface="Garamond" panose="02020404030301010803" pitchFamily="18" charset="0"/>
                <a:cs typeface="Arial" panose="020B0604020202020204" pitchFamily="34" charset="0"/>
                <a:hlinkClick r:id="rId3"/>
              </a:rPr>
              <a:t>www.youtube.com/watch?v=-nAco9ZGiAE</a:t>
            </a:r>
            <a:endParaRPr lang="en-US" b="1" dirty="0">
              <a:solidFill>
                <a:schemeClr val="accent3"/>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44169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pPr algn="ctr"/>
            <a:r>
              <a:rPr lang="en-US" sz="3600" dirty="0">
                <a:solidFill>
                  <a:srgbClr val="00B050"/>
                </a:solidFill>
                <a:effectLst/>
                <a:latin typeface="Tahoma" panose="020B0604030504040204" pitchFamily="34" charset="0"/>
                <a:ea typeface="Tahoma" panose="020B0604030504040204" pitchFamily="34" charset="0"/>
                <a:cs typeface="Tahoma" panose="020B0604030504040204" pitchFamily="34" charset="0"/>
              </a:rPr>
              <a:t>Your Financial Future Starts </a:t>
            </a:r>
            <a:br>
              <a:rPr lang="en-US" sz="3600" dirty="0">
                <a:solidFill>
                  <a:srgbClr val="00B050"/>
                </a:solidFill>
                <a:effectLst/>
                <a:latin typeface="Tahoma" panose="020B0604030504040204" pitchFamily="34" charset="0"/>
                <a:ea typeface="Tahoma" panose="020B0604030504040204" pitchFamily="34" charset="0"/>
                <a:cs typeface="Tahoma" panose="020B0604030504040204" pitchFamily="34" charset="0"/>
              </a:rPr>
            </a:br>
            <a:r>
              <a:rPr lang="en-US" sz="3600" dirty="0">
                <a:solidFill>
                  <a:srgbClr val="00B050"/>
                </a:solidFill>
                <a:effectLst/>
                <a:latin typeface="Tahoma" panose="020B0604030504040204" pitchFamily="34" charset="0"/>
                <a:ea typeface="Tahoma" panose="020B0604030504040204" pitchFamily="34" charset="0"/>
                <a:cs typeface="Tahoma" panose="020B0604030504040204" pitchFamily="34" charset="0"/>
              </a:rPr>
              <a:t>with Making a Choice</a:t>
            </a:r>
          </a:p>
        </p:txBody>
      </p:sp>
      <p:sp>
        <p:nvSpPr>
          <p:cNvPr id="3" name="Rectangle 2"/>
          <p:cNvSpPr/>
          <p:nvPr/>
        </p:nvSpPr>
        <p:spPr>
          <a:xfrm>
            <a:off x="381000" y="1753126"/>
            <a:ext cx="3429000" cy="3948260"/>
          </a:xfrm>
          <a:prstGeom prst="rect">
            <a:avLst/>
          </a:prstGeom>
        </p:spPr>
        <p:txBody>
          <a:bodyPr wrap="square">
            <a:spAutoFit/>
          </a:bodyPr>
          <a:lstStyle/>
          <a:p>
            <a:pPr>
              <a:lnSpc>
                <a:spcPct val="115000"/>
              </a:lnSpc>
            </a:pPr>
            <a:r>
              <a:rPr lang="en-US" sz="2000" dirty="0">
                <a:effectLst/>
                <a:latin typeface="Times New Roman"/>
                <a:ea typeface="Times New Roman"/>
                <a:cs typeface="Times New Roman"/>
              </a:rPr>
              <a:t>Once you begin thinking about    </a:t>
            </a:r>
          </a:p>
          <a:p>
            <a:pPr>
              <a:lnSpc>
                <a:spcPct val="115000"/>
              </a:lnSpc>
            </a:pPr>
            <a:r>
              <a:rPr lang="en-US" sz="2000" b="1" u="sng" dirty="0">
                <a:solidFill>
                  <a:srgbClr val="FF0000"/>
                </a:solidFill>
                <a:effectLst/>
                <a:latin typeface="Times New Roman"/>
                <a:ea typeface="Times New Roman"/>
                <a:cs typeface="Times New Roman"/>
              </a:rPr>
              <a:t>income diversification</a:t>
            </a:r>
            <a:r>
              <a:rPr lang="en-US" sz="2000" dirty="0">
                <a:solidFill>
                  <a:srgbClr val="993366"/>
                </a:solidFill>
                <a:effectLst/>
                <a:latin typeface="Times New Roman"/>
                <a:ea typeface="Times New Roman"/>
                <a:cs typeface="Times New Roman"/>
              </a:rPr>
              <a:t>, </a:t>
            </a:r>
            <a:r>
              <a:rPr lang="en-US" sz="2000" dirty="0">
                <a:effectLst/>
                <a:latin typeface="Times New Roman"/>
                <a:ea typeface="Times New Roman"/>
                <a:cs typeface="Times New Roman"/>
              </a:rPr>
              <a:t>planning and controlling your financial future can be easy. </a:t>
            </a:r>
          </a:p>
          <a:p>
            <a:pPr>
              <a:lnSpc>
                <a:spcPct val="115000"/>
              </a:lnSpc>
            </a:pPr>
            <a:endParaRPr lang="en-US" sz="2800" dirty="0">
              <a:latin typeface="Times New Roman"/>
              <a:ea typeface="Calibri"/>
              <a:cs typeface="Times New Roman"/>
            </a:endParaRPr>
          </a:p>
          <a:p>
            <a:pPr>
              <a:lnSpc>
                <a:spcPct val="115000"/>
              </a:lnSpc>
            </a:pPr>
            <a:r>
              <a:rPr lang="en-US" sz="2000" dirty="0">
                <a:latin typeface="Times New Roman"/>
                <a:ea typeface="Times New Roman"/>
              </a:rPr>
              <a:t>Understanding the concept of </a:t>
            </a:r>
            <a:r>
              <a:rPr lang="en-US" sz="2000" b="1" dirty="0">
                <a:latin typeface="Times New Roman"/>
                <a:ea typeface="Times New Roman"/>
              </a:rPr>
              <a:t>Income Diversification </a:t>
            </a:r>
            <a:r>
              <a:rPr lang="en-US" sz="2000" dirty="0">
                <a:latin typeface="Times New Roman"/>
                <a:ea typeface="Times New Roman"/>
              </a:rPr>
              <a:t>is the key to generating great wealth and realizing the </a:t>
            </a:r>
            <a:r>
              <a:rPr lang="en-US" sz="2000" b="1" dirty="0">
                <a:solidFill>
                  <a:srgbClr val="0070C0"/>
                </a:solidFill>
                <a:latin typeface="Times New Roman"/>
                <a:ea typeface="Times New Roman"/>
              </a:rPr>
              <a:t>AMERICAN DREAM.</a:t>
            </a:r>
            <a:endParaRPr lang="en-US" sz="2400" b="1" dirty="0">
              <a:solidFill>
                <a:srgbClr val="0070C0"/>
              </a:solidFill>
              <a:latin typeface="Times New Roman"/>
              <a:ea typeface="Times New Roman"/>
            </a:endParaRPr>
          </a:p>
          <a:p>
            <a:pPr marL="457200" marR="0">
              <a:lnSpc>
                <a:spcPct val="115000"/>
              </a:lnSpc>
              <a:spcBef>
                <a:spcPts val="0"/>
              </a:spcBef>
              <a:spcAft>
                <a:spcPts val="0"/>
              </a:spcAft>
            </a:pPr>
            <a:endParaRPr lang="en-US" sz="1050" dirty="0">
              <a:effectLst/>
              <a:latin typeface="Calibri"/>
              <a:ea typeface="Calibri"/>
              <a:cs typeface="Times New Roman"/>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5002986"/>
            <a:ext cx="4024444" cy="139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762500" y="3727256"/>
            <a:ext cx="3581400" cy="777777"/>
          </a:xfrm>
          <a:prstGeom prst="rect">
            <a:avLst/>
          </a:prstGeom>
        </p:spPr>
        <p:txBody>
          <a:bodyPr wrap="square">
            <a:spAutoFit/>
          </a:bodyPr>
          <a:lstStyle/>
          <a:p>
            <a:pPr>
              <a:lnSpc>
                <a:spcPct val="115000"/>
              </a:lnSpc>
            </a:pPr>
            <a:r>
              <a:rPr lang="en-US" sz="2000" b="1" dirty="0">
                <a:solidFill>
                  <a:srgbClr val="002060"/>
                </a:solidFill>
                <a:latin typeface="Times New Roman"/>
                <a:ea typeface="Times New Roman"/>
                <a:cs typeface="Times New Roman"/>
              </a:rPr>
              <a:t>It’s </a:t>
            </a:r>
            <a:r>
              <a:rPr lang="en-US" sz="2000" b="1" u="sng" dirty="0">
                <a:solidFill>
                  <a:srgbClr val="002060"/>
                </a:solidFill>
                <a:latin typeface="Times New Roman"/>
                <a:ea typeface="Times New Roman"/>
                <a:cs typeface="Times New Roman"/>
              </a:rPr>
              <a:t>never</a:t>
            </a:r>
            <a:r>
              <a:rPr lang="en-US" sz="2000" b="1" dirty="0">
                <a:solidFill>
                  <a:srgbClr val="002060"/>
                </a:solidFill>
                <a:latin typeface="Times New Roman"/>
                <a:ea typeface="Times New Roman"/>
                <a:cs typeface="Times New Roman"/>
              </a:rPr>
              <a:t> too early, or late, to start saving for retirement.</a:t>
            </a:r>
            <a:endParaRPr lang="en-US" sz="2000" b="1" dirty="0">
              <a:solidFill>
                <a:srgbClr val="002060"/>
              </a:solidFill>
              <a:latin typeface="Calibri"/>
              <a:ea typeface="Calibri"/>
              <a:cs typeface="Times New Roman"/>
            </a:endParaRPr>
          </a:p>
        </p:txBody>
      </p:sp>
      <p:sp>
        <p:nvSpPr>
          <p:cNvPr id="5" name="TextBox 4">
            <a:extLst>
              <a:ext uri="{FF2B5EF4-FFF2-40B4-BE49-F238E27FC236}">
                <a16:creationId xmlns:a16="http://schemas.microsoft.com/office/drawing/2014/main" id="{E26126D5-0F1A-4A7D-ABDE-CF53B154C34C}"/>
              </a:ext>
            </a:extLst>
          </p:cNvPr>
          <p:cNvSpPr txBox="1"/>
          <p:nvPr/>
        </p:nvSpPr>
        <p:spPr>
          <a:xfrm>
            <a:off x="4267200" y="1757486"/>
            <a:ext cx="4572000" cy="1631216"/>
          </a:xfrm>
          <a:prstGeom prst="rect">
            <a:avLst/>
          </a:prstGeom>
          <a:noFill/>
        </p:spPr>
        <p:txBody>
          <a:bodyPr wrap="square" rtlCol="0">
            <a:spAutoFit/>
          </a:bodyPr>
          <a:lstStyle/>
          <a:p>
            <a:r>
              <a:rPr lang="en-US" b="1" dirty="0">
                <a:solidFill>
                  <a:srgbClr val="7030A0"/>
                </a:solidFill>
                <a:latin typeface="Arial" panose="020B0604020202020204" pitchFamily="34" charset="0"/>
                <a:cs typeface="Arial" panose="020B0604020202020204" pitchFamily="34" charset="0"/>
              </a:rPr>
              <a:t>The Power Of Choice - Dave Ramsey</a:t>
            </a:r>
          </a:p>
          <a:p>
            <a:r>
              <a:rPr lang="en-US" b="1" dirty="0">
                <a:solidFill>
                  <a:schemeClr val="accent3"/>
                </a:solidFill>
                <a:latin typeface="Garamond" panose="02020404030301010803" pitchFamily="18" charset="0"/>
                <a:cs typeface="Arial" panose="020B0604020202020204" pitchFamily="34" charset="0"/>
                <a:hlinkClick r:id="rId3"/>
              </a:rPr>
              <a:t>www.youtube.com/watch?v=VK2Z9Z8aXow</a:t>
            </a:r>
            <a:endParaRPr lang="en-US" b="1" dirty="0">
              <a:solidFill>
                <a:schemeClr val="accent3"/>
              </a:solidFill>
              <a:latin typeface="Garamond" panose="02020404030301010803" pitchFamily="18" charset="0"/>
              <a:cs typeface="Arial" panose="020B0604020202020204" pitchFamily="34" charset="0"/>
            </a:endParaRPr>
          </a:p>
          <a:p>
            <a:endParaRPr lang="en-US" sz="1400" b="1" dirty="0">
              <a:solidFill>
                <a:schemeClr val="accent3"/>
              </a:solidFill>
              <a:latin typeface="Garamond" panose="02020404030301010803" pitchFamily="18" charset="0"/>
              <a:cs typeface="Arial" panose="020B0604020202020204" pitchFamily="34" charset="0"/>
            </a:endParaRPr>
          </a:p>
          <a:p>
            <a:endParaRPr lang="en-US" sz="1400" b="1" dirty="0">
              <a:solidFill>
                <a:schemeClr val="accent3"/>
              </a:solidFill>
              <a:latin typeface="Garamond" panose="02020404030301010803" pitchFamily="18" charset="0"/>
              <a:cs typeface="Arial" panose="020B0604020202020204" pitchFamily="34" charset="0"/>
            </a:endParaRPr>
          </a:p>
          <a:p>
            <a:r>
              <a:rPr lang="en-US" b="1" dirty="0">
                <a:solidFill>
                  <a:srgbClr val="7030A0"/>
                </a:solidFill>
                <a:latin typeface="Arial" panose="020B0604020202020204" pitchFamily="34" charset="0"/>
                <a:cs typeface="Arial" panose="020B0604020202020204" pitchFamily="34" charset="0"/>
              </a:rPr>
              <a:t>THINK America! - Dave Ramsey Rant</a:t>
            </a:r>
          </a:p>
          <a:p>
            <a:r>
              <a:rPr lang="en-US" b="1" dirty="0">
                <a:solidFill>
                  <a:schemeClr val="accent3"/>
                </a:solidFill>
                <a:latin typeface="Garamond" panose="02020404030301010803" pitchFamily="18" charset="0"/>
                <a:cs typeface="Arial" panose="020B0604020202020204" pitchFamily="34" charset="0"/>
                <a:hlinkClick r:id="rId4"/>
              </a:rPr>
              <a:t>www.youtube.com/watch?v=K1usdOW4RyI</a:t>
            </a:r>
            <a:endParaRPr lang="en-US" b="1" dirty="0">
              <a:solidFill>
                <a:schemeClr val="accent3"/>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308738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050" y="3646714"/>
            <a:ext cx="32004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644" y="228600"/>
            <a:ext cx="3644699" cy="328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7" b="3939"/>
          <a:stretch/>
        </p:blipFill>
        <p:spPr bwMode="auto">
          <a:xfrm>
            <a:off x="304800" y="264886"/>
            <a:ext cx="4561115" cy="328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08" r="2894"/>
          <a:stretch/>
        </p:blipFill>
        <p:spPr bwMode="auto">
          <a:xfrm>
            <a:off x="315685" y="3733800"/>
            <a:ext cx="4550229" cy="2854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460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3733800" cy="4114800"/>
          </a:xfrm>
        </p:spPr>
        <p:txBody>
          <a:bodyPr>
            <a:noAutofit/>
          </a:bodyPr>
          <a:lstStyle/>
          <a:p>
            <a:pPr marL="624078" indent="-514350">
              <a:buClr>
                <a:srgbClr val="C00000"/>
              </a:buClr>
              <a:buSzPct val="100000"/>
              <a:buFont typeface="+mj-lt"/>
              <a:buAutoNum type="arabicParenR"/>
            </a:pPr>
            <a:r>
              <a:rPr lang="en-US" sz="1600" b="1" dirty="0">
                <a:solidFill>
                  <a:srgbClr val="C00000"/>
                </a:solidFill>
                <a:latin typeface="Garamond" pitchFamily="18" charset="0"/>
              </a:rPr>
              <a:t>Getting out of debt.</a:t>
            </a:r>
          </a:p>
          <a:p>
            <a:pPr marL="624078" indent="-514350">
              <a:buClr>
                <a:srgbClr val="0070C0"/>
              </a:buClr>
              <a:buSzPct val="100000"/>
              <a:buFont typeface="+mj-lt"/>
              <a:buAutoNum type="arabicParenR"/>
            </a:pPr>
            <a:r>
              <a:rPr lang="en-US" sz="1600" b="1" dirty="0">
                <a:solidFill>
                  <a:srgbClr val="0070C0"/>
                </a:solidFill>
                <a:latin typeface="Garamond" pitchFamily="18" charset="0"/>
              </a:rPr>
              <a:t>Building residual income.</a:t>
            </a:r>
          </a:p>
          <a:p>
            <a:pPr marL="624078" indent="-514350">
              <a:buClr>
                <a:srgbClr val="C00000"/>
              </a:buClr>
              <a:buSzPct val="100000"/>
              <a:buFont typeface="+mj-lt"/>
              <a:buAutoNum type="arabicParenR"/>
            </a:pPr>
            <a:r>
              <a:rPr lang="en-US" sz="1600" b="1" dirty="0">
                <a:solidFill>
                  <a:srgbClr val="C00000"/>
                </a:solidFill>
                <a:latin typeface="Garamond" pitchFamily="18" charset="0"/>
              </a:rPr>
              <a:t>Stop living paycheck-to-paycheck.</a:t>
            </a:r>
          </a:p>
          <a:p>
            <a:pPr marL="624078" lvl="0" indent="-514350">
              <a:buClr>
                <a:srgbClr val="0070C0"/>
              </a:buClr>
              <a:buSzPct val="100000"/>
              <a:buFont typeface="+mj-lt"/>
              <a:buAutoNum type="arabicParenR"/>
            </a:pPr>
            <a:r>
              <a:rPr lang="en-US" sz="1600" b="1" dirty="0">
                <a:solidFill>
                  <a:srgbClr val="0070C0"/>
                </a:solidFill>
                <a:latin typeface="Garamond" pitchFamily="18" charset="0"/>
              </a:rPr>
              <a:t>Being my own boss.</a:t>
            </a:r>
          </a:p>
          <a:p>
            <a:pPr marL="624078" lvl="0" indent="-514350">
              <a:buClr>
                <a:srgbClr val="C00000"/>
              </a:buClr>
              <a:buSzPct val="100000"/>
              <a:buFont typeface="+mj-lt"/>
              <a:buAutoNum type="arabicParenR"/>
            </a:pPr>
            <a:r>
              <a:rPr lang="en-US" sz="1600" b="1" dirty="0">
                <a:solidFill>
                  <a:srgbClr val="C00000"/>
                </a:solidFill>
                <a:latin typeface="Garamond" pitchFamily="18" charset="0"/>
              </a:rPr>
              <a:t>Determining my own income and wealth.</a:t>
            </a:r>
          </a:p>
          <a:p>
            <a:pPr marL="624078" lvl="0" indent="-514350">
              <a:buClr>
                <a:srgbClr val="0070C0"/>
              </a:buClr>
              <a:buSzPct val="100000"/>
              <a:buFont typeface="+mj-lt"/>
              <a:buAutoNum type="arabicParenR"/>
            </a:pPr>
            <a:r>
              <a:rPr lang="en-US" sz="1600" b="1" dirty="0">
                <a:solidFill>
                  <a:srgbClr val="0070C0"/>
                </a:solidFill>
                <a:latin typeface="Garamond" pitchFamily="18" charset="0"/>
              </a:rPr>
              <a:t>Save more towards retirement.</a:t>
            </a:r>
          </a:p>
          <a:p>
            <a:pPr marL="624078" lvl="0" indent="-514350">
              <a:buClr>
                <a:srgbClr val="C00000"/>
              </a:buClr>
              <a:buSzPct val="100000"/>
              <a:buFont typeface="+mj-lt"/>
              <a:buAutoNum type="arabicParenR"/>
            </a:pPr>
            <a:r>
              <a:rPr lang="en-US" sz="1600" b="1" dirty="0">
                <a:solidFill>
                  <a:srgbClr val="C00000"/>
                </a:solidFill>
                <a:latin typeface="Garamond" pitchFamily="18" charset="0"/>
              </a:rPr>
              <a:t>Creating income diversity.</a:t>
            </a:r>
          </a:p>
          <a:p>
            <a:pPr marL="624078" lvl="0" indent="-514350">
              <a:buClr>
                <a:srgbClr val="0070C0"/>
              </a:buClr>
              <a:buSzPct val="100000"/>
              <a:buFont typeface="+mj-lt"/>
              <a:buAutoNum type="arabicParenR"/>
            </a:pPr>
            <a:r>
              <a:rPr lang="en-US" sz="1600" b="1" dirty="0">
                <a:solidFill>
                  <a:srgbClr val="0070C0"/>
                </a:solidFill>
                <a:latin typeface="Garamond" pitchFamily="18" charset="0"/>
              </a:rPr>
              <a:t>Reduce stress due to lack of finances.</a:t>
            </a:r>
          </a:p>
          <a:p>
            <a:pPr marL="624078" lvl="0" indent="-514350">
              <a:buClr>
                <a:srgbClr val="C00000"/>
              </a:buClr>
              <a:buSzPct val="100000"/>
              <a:buFont typeface="+mj-lt"/>
              <a:buAutoNum type="arabicParenR"/>
            </a:pPr>
            <a:r>
              <a:rPr lang="en-US" sz="1600" b="1" dirty="0">
                <a:solidFill>
                  <a:srgbClr val="C00000"/>
                </a:solidFill>
                <a:latin typeface="Garamond" pitchFamily="18" charset="0"/>
              </a:rPr>
              <a:t>Having the money and freedom to travel.</a:t>
            </a:r>
          </a:p>
          <a:p>
            <a:pPr marL="624078" indent="-514350">
              <a:buClr>
                <a:srgbClr val="0070C0"/>
              </a:buClr>
              <a:buSzPct val="100000"/>
              <a:buFont typeface="+mj-lt"/>
              <a:buAutoNum type="arabicParenR"/>
            </a:pPr>
            <a:r>
              <a:rPr lang="en-US" sz="1600" b="1" dirty="0">
                <a:solidFill>
                  <a:srgbClr val="0070C0"/>
                </a:solidFill>
                <a:latin typeface="Garamond" pitchFamily="18" charset="0"/>
              </a:rPr>
              <a:t>Living in a nice house with many rooms and a pool.</a:t>
            </a:r>
          </a:p>
          <a:p>
            <a:pPr marL="624078" lvl="0" indent="-514350">
              <a:buClr>
                <a:srgbClr val="C00000"/>
              </a:buClr>
              <a:buSzPct val="100000"/>
              <a:buFont typeface="+mj-lt"/>
              <a:buAutoNum type="arabicParenR"/>
            </a:pPr>
            <a:endParaRPr lang="en-US" sz="1600" dirty="0">
              <a:solidFill>
                <a:srgbClr val="C00000"/>
              </a:solidFill>
              <a:latin typeface="Garamond" pitchFamily="18" charset="0"/>
            </a:endParaRPr>
          </a:p>
          <a:p>
            <a:pPr marL="624078" lvl="0" indent="-514350">
              <a:buClr>
                <a:srgbClr val="C00000"/>
              </a:buClr>
              <a:buSzPct val="100000"/>
              <a:buNone/>
            </a:pPr>
            <a:endParaRPr lang="en-US" sz="1600" dirty="0">
              <a:solidFill>
                <a:srgbClr val="C00000"/>
              </a:solidFill>
              <a:latin typeface="Garamond" pitchFamily="18" charset="0"/>
            </a:endParaRPr>
          </a:p>
          <a:p>
            <a:pPr>
              <a:buNone/>
            </a:pPr>
            <a:endParaRPr lang="en-US" sz="1400" dirty="0">
              <a:solidFill>
                <a:srgbClr val="C00000"/>
              </a:solidFill>
            </a:endParaRPr>
          </a:p>
        </p:txBody>
      </p:sp>
      <p:sp>
        <p:nvSpPr>
          <p:cNvPr id="3" name="Content Placeholder 2"/>
          <p:cNvSpPr>
            <a:spLocks noGrp="1"/>
          </p:cNvSpPr>
          <p:nvPr>
            <p:ph sz="half" idx="2"/>
          </p:nvPr>
        </p:nvSpPr>
        <p:spPr>
          <a:xfrm>
            <a:off x="4343400" y="1066800"/>
            <a:ext cx="4191000" cy="4114800"/>
          </a:xfrm>
        </p:spPr>
        <p:txBody>
          <a:bodyPr>
            <a:noAutofit/>
          </a:bodyPr>
          <a:lstStyle/>
          <a:p>
            <a:pPr marL="624078" indent="-514350">
              <a:buClr>
                <a:srgbClr val="C00000"/>
              </a:buClr>
              <a:buSzPct val="100000"/>
              <a:buFont typeface="+mj-lt"/>
              <a:buAutoNum type="arabicParenR" startAt="11"/>
            </a:pPr>
            <a:r>
              <a:rPr lang="en-US" sz="1600" b="1" dirty="0">
                <a:solidFill>
                  <a:srgbClr val="C00000"/>
                </a:solidFill>
                <a:latin typeface="Garamond" pitchFamily="18" charset="0"/>
              </a:rPr>
              <a:t>Driving a nice car.</a:t>
            </a:r>
          </a:p>
          <a:p>
            <a:pPr marL="624078" lvl="0" indent="-514350">
              <a:buClr>
                <a:srgbClr val="0070C0"/>
              </a:buClr>
              <a:buSzPct val="100000"/>
              <a:buFont typeface="+mj-lt"/>
              <a:buAutoNum type="arabicParenR" startAt="11"/>
            </a:pPr>
            <a:r>
              <a:rPr lang="en-US" sz="1600" b="1" dirty="0">
                <a:solidFill>
                  <a:srgbClr val="0070C0"/>
                </a:solidFill>
                <a:latin typeface="Garamond" pitchFamily="18" charset="0"/>
              </a:rPr>
              <a:t>Buying what I want, NOT what I can afford.</a:t>
            </a:r>
          </a:p>
          <a:p>
            <a:pPr marL="624078" lvl="0" indent="-514350">
              <a:buClr>
                <a:srgbClr val="C00000"/>
              </a:buClr>
              <a:buSzPct val="100000"/>
              <a:buFont typeface="+mj-lt"/>
              <a:buAutoNum type="arabicParenR" startAt="11"/>
            </a:pPr>
            <a:r>
              <a:rPr lang="en-US" sz="1600" b="1" dirty="0">
                <a:solidFill>
                  <a:srgbClr val="C00000"/>
                </a:solidFill>
                <a:latin typeface="Garamond" pitchFamily="18" charset="0"/>
              </a:rPr>
              <a:t>Having more fun doing what makes me happy.</a:t>
            </a:r>
          </a:p>
          <a:p>
            <a:pPr marL="624078" lvl="0" indent="-514350">
              <a:buClr>
                <a:srgbClr val="0070C0"/>
              </a:buClr>
              <a:buSzPct val="100000"/>
              <a:buFont typeface="+mj-lt"/>
              <a:buAutoNum type="arabicParenR" startAt="11"/>
            </a:pPr>
            <a:r>
              <a:rPr lang="en-US" sz="1600" b="1" dirty="0">
                <a:solidFill>
                  <a:srgbClr val="0070C0"/>
                </a:solidFill>
                <a:latin typeface="Garamond" pitchFamily="18" charset="0"/>
              </a:rPr>
              <a:t>Spend more time with family and friends</a:t>
            </a:r>
            <a:r>
              <a:rPr lang="en-US" sz="1600" b="1" dirty="0">
                <a:solidFill>
                  <a:srgbClr val="C00000"/>
                </a:solidFill>
                <a:latin typeface="Garamond" pitchFamily="18" charset="0"/>
              </a:rPr>
              <a:t>.</a:t>
            </a:r>
          </a:p>
          <a:p>
            <a:pPr marL="624078" lvl="0" indent="-514350">
              <a:buClr>
                <a:srgbClr val="C00000"/>
              </a:buClr>
              <a:buSzPct val="100000"/>
              <a:buFont typeface="+mj-lt"/>
              <a:buAutoNum type="arabicParenR" startAt="11"/>
            </a:pPr>
            <a:r>
              <a:rPr lang="en-US" sz="1600" b="1" dirty="0">
                <a:solidFill>
                  <a:srgbClr val="C00000"/>
                </a:solidFill>
                <a:latin typeface="Garamond" pitchFamily="18" charset="0"/>
              </a:rPr>
              <a:t>Generating capital for other investments.</a:t>
            </a:r>
          </a:p>
          <a:p>
            <a:pPr marL="624078" lvl="0" indent="-514350">
              <a:buClr>
                <a:srgbClr val="0070C0"/>
              </a:buClr>
              <a:buSzPct val="100000"/>
              <a:buFont typeface="+mj-lt"/>
              <a:buAutoNum type="arabicParenR" startAt="11"/>
            </a:pPr>
            <a:r>
              <a:rPr lang="en-US" sz="1600" b="1" dirty="0">
                <a:solidFill>
                  <a:srgbClr val="0070C0"/>
                </a:solidFill>
                <a:latin typeface="Garamond" pitchFamily="18" charset="0"/>
              </a:rPr>
              <a:t>Philanthropy… giving back to society.</a:t>
            </a:r>
          </a:p>
          <a:p>
            <a:pPr marL="624078" lvl="0" indent="-514350">
              <a:buClr>
                <a:srgbClr val="C00000"/>
              </a:buClr>
              <a:buSzPct val="100000"/>
              <a:buFont typeface="+mj-lt"/>
              <a:buAutoNum type="arabicParenR" startAt="11"/>
            </a:pPr>
            <a:r>
              <a:rPr lang="en-US" sz="1600" b="1" dirty="0">
                <a:solidFill>
                  <a:srgbClr val="C00000"/>
                </a:solidFill>
                <a:latin typeface="Garamond" pitchFamily="18" charset="0"/>
              </a:rPr>
              <a:t>Meeting new people and making new friends.</a:t>
            </a:r>
          </a:p>
          <a:p>
            <a:pPr marL="624078" indent="-514350">
              <a:buClr>
                <a:srgbClr val="0070C0"/>
              </a:buClr>
              <a:buSzPct val="100000"/>
              <a:buFont typeface="+mj-lt"/>
              <a:buAutoNum type="arabicParenR" startAt="11"/>
            </a:pPr>
            <a:r>
              <a:rPr lang="en-US" sz="1600" b="1" dirty="0">
                <a:solidFill>
                  <a:srgbClr val="0070C0"/>
                </a:solidFill>
                <a:latin typeface="Garamond" pitchFamily="18" charset="0"/>
              </a:rPr>
              <a:t>Help others achieve financial freedom.</a:t>
            </a:r>
          </a:p>
          <a:p>
            <a:pPr marL="624078" lvl="0" indent="-514350">
              <a:buClr>
                <a:srgbClr val="C00000"/>
              </a:buClr>
              <a:buSzPct val="100000"/>
              <a:buFont typeface="+mj-lt"/>
              <a:buAutoNum type="arabicParenR" startAt="11"/>
            </a:pPr>
            <a:r>
              <a:rPr lang="en-US" sz="1600" b="1" dirty="0">
                <a:solidFill>
                  <a:srgbClr val="C00000"/>
                </a:solidFill>
                <a:latin typeface="Garamond" pitchFamily="18" charset="0"/>
              </a:rPr>
              <a:t>Living an </a:t>
            </a:r>
            <a:r>
              <a:rPr lang="en-US" sz="1600" b="1" u="sng" dirty="0">
                <a:solidFill>
                  <a:srgbClr val="C00000"/>
                </a:solidFill>
                <a:latin typeface="Garamond" pitchFamily="18" charset="0"/>
              </a:rPr>
              <a:t>above average</a:t>
            </a:r>
            <a:r>
              <a:rPr lang="en-US" sz="1600" b="1" dirty="0">
                <a:solidFill>
                  <a:srgbClr val="C00000"/>
                </a:solidFill>
                <a:latin typeface="Garamond" pitchFamily="18" charset="0"/>
              </a:rPr>
              <a:t> lifestyle.</a:t>
            </a:r>
          </a:p>
          <a:p>
            <a:pPr marL="624078" lvl="0" indent="-514350">
              <a:buClr>
                <a:srgbClr val="0070C0"/>
              </a:buClr>
              <a:buSzPct val="100000"/>
              <a:buFont typeface="+mj-lt"/>
              <a:buAutoNum type="arabicParenR" startAt="11"/>
            </a:pPr>
            <a:r>
              <a:rPr lang="en-US" sz="1600" b="1" dirty="0">
                <a:solidFill>
                  <a:srgbClr val="0070C0"/>
                </a:solidFill>
                <a:latin typeface="Garamond" pitchFamily="18" charset="0"/>
              </a:rPr>
              <a:t>Achieving the American Dream!</a:t>
            </a:r>
          </a:p>
          <a:p>
            <a:endParaRPr lang="en-US" sz="1600" dirty="0"/>
          </a:p>
        </p:txBody>
      </p:sp>
      <p:sp>
        <p:nvSpPr>
          <p:cNvPr id="4" name="Title 3"/>
          <p:cNvSpPr>
            <a:spLocks noGrp="1"/>
          </p:cNvSpPr>
          <p:nvPr>
            <p:ph type="title"/>
          </p:nvPr>
        </p:nvSpPr>
        <p:spPr>
          <a:xfrm>
            <a:off x="152400" y="152400"/>
            <a:ext cx="8763000" cy="762000"/>
          </a:xfrm>
        </p:spPr>
        <p:txBody>
          <a:bodyPr>
            <a:noAutofit/>
          </a:bodyPr>
          <a:lstStyle/>
          <a:p>
            <a:r>
              <a:rPr lang="en-US" sz="2400" u="sng" dirty="0">
                <a:solidFill>
                  <a:schemeClr val="accent1">
                    <a:lumMod val="75000"/>
                  </a:schemeClr>
                </a:solidFill>
                <a:effectLst/>
                <a:latin typeface="Garamond" pitchFamily="18" charset="0"/>
              </a:rPr>
              <a:t>My 20 Reasons (Why’s) for Investing in a Direct Selling Business!</a:t>
            </a:r>
            <a:endParaRPr lang="en-US" sz="2400" dirty="0"/>
          </a:p>
        </p:txBody>
      </p:sp>
      <p:sp>
        <p:nvSpPr>
          <p:cNvPr id="7" name="TextBox 6"/>
          <p:cNvSpPr txBox="1"/>
          <p:nvPr/>
        </p:nvSpPr>
        <p:spPr>
          <a:xfrm>
            <a:off x="2209800" y="5562600"/>
            <a:ext cx="5105400" cy="461665"/>
          </a:xfrm>
          <a:prstGeom prst="rect">
            <a:avLst/>
          </a:prstGeom>
          <a:noFill/>
        </p:spPr>
        <p:txBody>
          <a:bodyPr wrap="square" rtlCol="0">
            <a:spAutoFit/>
          </a:bodyPr>
          <a:lstStyle/>
          <a:p>
            <a:r>
              <a:rPr lang="en-US" sz="2400" b="1" dirty="0">
                <a:solidFill>
                  <a:srgbClr val="7030A0"/>
                </a:solidFill>
                <a:latin typeface="Garamond" pitchFamily="18" charset="0"/>
              </a:rPr>
              <a:t>What are YOUR reasons (WHY’s)?</a:t>
            </a:r>
          </a:p>
        </p:txBody>
      </p:sp>
    </p:spTree>
    <p:extLst>
      <p:ext uri="{BB962C8B-B14F-4D97-AF65-F5344CB8AC3E}">
        <p14:creationId xmlns:p14="http://schemas.microsoft.com/office/powerpoint/2010/main" val="2547153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3810000" cy="5092892"/>
          </a:xfrm>
        </p:spPr>
        <p:txBody>
          <a:bodyPr>
            <a:normAutofit fontScale="62500" lnSpcReduction="20000"/>
          </a:bodyPr>
          <a:lstStyle/>
          <a:p>
            <a:pPr>
              <a:buNone/>
            </a:pPr>
            <a:r>
              <a:rPr lang="en-US" b="1" dirty="0">
                <a:solidFill>
                  <a:srgbClr val="FF0000"/>
                </a:solidFill>
                <a:latin typeface="Garamond" pitchFamily="18" charset="0"/>
              </a:rPr>
              <a:t>“Timing is everything.”</a:t>
            </a:r>
          </a:p>
          <a:p>
            <a:pPr>
              <a:buNone/>
            </a:pPr>
            <a:r>
              <a:rPr lang="en-US" dirty="0">
                <a:latin typeface="Garamond" pitchFamily="18" charset="0"/>
              </a:rPr>
              <a:t> </a:t>
            </a:r>
          </a:p>
          <a:p>
            <a:pPr>
              <a:buNone/>
            </a:pPr>
            <a:r>
              <a:rPr lang="en-US" b="1" dirty="0">
                <a:latin typeface="Garamond" pitchFamily="18" charset="0"/>
              </a:rPr>
              <a:t>“Work smart, not just hard.”</a:t>
            </a:r>
          </a:p>
          <a:p>
            <a:pPr>
              <a:buNone/>
            </a:pPr>
            <a:r>
              <a:rPr lang="en-US" dirty="0">
                <a:latin typeface="Garamond" pitchFamily="18" charset="0"/>
              </a:rPr>
              <a:t> </a:t>
            </a:r>
          </a:p>
          <a:p>
            <a:pPr>
              <a:buNone/>
            </a:pPr>
            <a:r>
              <a:rPr lang="en-US" b="1" dirty="0">
                <a:solidFill>
                  <a:srgbClr val="00B0F0"/>
                </a:solidFill>
                <a:latin typeface="Garamond" pitchFamily="18" charset="0"/>
              </a:rPr>
              <a:t>“Success is not a one person job.”</a:t>
            </a:r>
          </a:p>
          <a:p>
            <a:pPr>
              <a:buNone/>
            </a:pPr>
            <a:r>
              <a:rPr lang="en-US" dirty="0">
                <a:latin typeface="Garamond" pitchFamily="18" charset="0"/>
              </a:rPr>
              <a:t> </a:t>
            </a:r>
          </a:p>
          <a:p>
            <a:pPr>
              <a:buNone/>
            </a:pPr>
            <a:r>
              <a:rPr lang="en-US" b="1" dirty="0">
                <a:solidFill>
                  <a:schemeClr val="accent3"/>
                </a:solidFill>
                <a:latin typeface="Garamond" pitchFamily="18" charset="0"/>
              </a:rPr>
              <a:t>“If you always do what you have always done, you will always get what you have always got.”</a:t>
            </a:r>
          </a:p>
          <a:p>
            <a:pPr>
              <a:buNone/>
            </a:pPr>
            <a:r>
              <a:rPr lang="en-US" dirty="0">
                <a:latin typeface="Garamond" pitchFamily="18" charset="0"/>
              </a:rPr>
              <a:t> </a:t>
            </a:r>
          </a:p>
          <a:p>
            <a:pPr>
              <a:buNone/>
            </a:pPr>
            <a:r>
              <a:rPr lang="en-US" b="1" dirty="0">
                <a:solidFill>
                  <a:srgbClr val="00B050"/>
                </a:solidFill>
                <a:latin typeface="Garamond" pitchFamily="18" charset="0"/>
              </a:rPr>
              <a:t>“I chose the path less traveled, and that has made all the difference."  </a:t>
            </a:r>
          </a:p>
          <a:p>
            <a:pPr>
              <a:buNone/>
            </a:pPr>
            <a:r>
              <a:rPr lang="en-US" b="1" dirty="0">
                <a:solidFill>
                  <a:srgbClr val="00B050"/>
                </a:solidFill>
                <a:latin typeface="Garamond" pitchFamily="18" charset="0"/>
              </a:rPr>
              <a:t>	-- Robert Frost, Poet</a:t>
            </a:r>
          </a:p>
          <a:p>
            <a:pPr>
              <a:buNone/>
            </a:pPr>
            <a:r>
              <a:rPr lang="en-US" dirty="0">
                <a:latin typeface="Garamond" pitchFamily="18" charset="0"/>
              </a:rPr>
              <a:t> </a:t>
            </a:r>
          </a:p>
          <a:p>
            <a:pPr>
              <a:buNone/>
            </a:pPr>
            <a:r>
              <a:rPr lang="en-US" b="1" dirty="0">
                <a:solidFill>
                  <a:srgbClr val="7030A0"/>
                </a:solidFill>
                <a:latin typeface="Garamond" pitchFamily="18" charset="0"/>
              </a:rPr>
              <a:t>“You can’t stop people from thinking, but you can start them.”  </a:t>
            </a:r>
          </a:p>
          <a:p>
            <a:pPr>
              <a:buNone/>
            </a:pPr>
            <a:r>
              <a:rPr lang="en-US" b="1" dirty="0">
                <a:solidFill>
                  <a:srgbClr val="7030A0"/>
                </a:solidFill>
                <a:latin typeface="Garamond" pitchFamily="18" charset="0"/>
              </a:rPr>
              <a:t>	-- Eleanor Roosevelt, First Lady</a:t>
            </a:r>
          </a:p>
          <a:p>
            <a:pPr>
              <a:buNone/>
            </a:pPr>
            <a:r>
              <a:rPr lang="en-US" dirty="0"/>
              <a:t> </a:t>
            </a:r>
          </a:p>
          <a:p>
            <a:pPr>
              <a:buNone/>
            </a:pPr>
            <a:endParaRPr lang="en-US" dirty="0"/>
          </a:p>
        </p:txBody>
      </p:sp>
      <p:sp>
        <p:nvSpPr>
          <p:cNvPr id="3" name="Content Placeholder 2"/>
          <p:cNvSpPr>
            <a:spLocks noGrp="1"/>
          </p:cNvSpPr>
          <p:nvPr>
            <p:ph sz="half" idx="2"/>
          </p:nvPr>
        </p:nvSpPr>
        <p:spPr>
          <a:xfrm>
            <a:off x="4648200" y="990600"/>
            <a:ext cx="3886200" cy="5334000"/>
          </a:xfrm>
        </p:spPr>
        <p:txBody>
          <a:bodyPr>
            <a:normAutofit fontScale="62500" lnSpcReduction="20000"/>
          </a:bodyPr>
          <a:lstStyle/>
          <a:p>
            <a:pPr>
              <a:buNone/>
            </a:pPr>
            <a:r>
              <a:rPr lang="en-US" b="1" dirty="0">
                <a:solidFill>
                  <a:srgbClr val="00B050"/>
                </a:solidFill>
                <a:latin typeface="Garamond" pitchFamily="18" charset="0"/>
              </a:rPr>
              <a:t>“Two men working as a team will produce more than three men working as individuals.” </a:t>
            </a:r>
          </a:p>
          <a:p>
            <a:pPr>
              <a:buNone/>
            </a:pPr>
            <a:r>
              <a:rPr lang="en-US" b="1" dirty="0">
                <a:solidFill>
                  <a:srgbClr val="00B050"/>
                </a:solidFill>
                <a:latin typeface="Garamond" pitchFamily="18" charset="0"/>
              </a:rPr>
              <a:t>	-- President William McKinley</a:t>
            </a:r>
          </a:p>
          <a:p>
            <a:pPr>
              <a:buNone/>
            </a:pPr>
            <a:r>
              <a:rPr lang="en-US" dirty="0">
                <a:latin typeface="Garamond" pitchFamily="18" charset="0"/>
              </a:rPr>
              <a:t> </a:t>
            </a:r>
          </a:p>
          <a:p>
            <a:pPr>
              <a:buNone/>
            </a:pPr>
            <a:r>
              <a:rPr lang="en-US" dirty="0">
                <a:latin typeface="Garamond" pitchFamily="18" charset="0"/>
              </a:rPr>
              <a:t>“</a:t>
            </a:r>
            <a:r>
              <a:rPr lang="en-US" b="1" dirty="0">
                <a:latin typeface="Garamond" pitchFamily="18" charset="0"/>
              </a:rPr>
              <a:t>Don’t ask what your country can do for you, ask what you can do for your country.”</a:t>
            </a:r>
          </a:p>
          <a:p>
            <a:pPr>
              <a:buNone/>
            </a:pPr>
            <a:r>
              <a:rPr lang="en-US" b="1" dirty="0">
                <a:latin typeface="Garamond" pitchFamily="18" charset="0"/>
              </a:rPr>
              <a:t>	-- President John F. Kennedy</a:t>
            </a:r>
          </a:p>
          <a:p>
            <a:pPr>
              <a:buNone/>
            </a:pPr>
            <a:r>
              <a:rPr lang="en-US" dirty="0">
                <a:latin typeface="Garamond" pitchFamily="18" charset="0"/>
              </a:rPr>
              <a:t> </a:t>
            </a:r>
          </a:p>
          <a:p>
            <a:pPr>
              <a:buNone/>
            </a:pPr>
            <a:r>
              <a:rPr lang="en-US" b="1" dirty="0">
                <a:solidFill>
                  <a:srgbClr val="C00000"/>
                </a:solidFill>
                <a:latin typeface="Garamond" pitchFamily="18" charset="0"/>
              </a:rPr>
              <a:t>“There are those who look at things the way they are, and ask why. I dream of things that never were, and ask why not.”</a:t>
            </a:r>
          </a:p>
          <a:p>
            <a:pPr>
              <a:buNone/>
            </a:pPr>
            <a:r>
              <a:rPr lang="en-US" b="1" dirty="0">
                <a:solidFill>
                  <a:srgbClr val="C00000"/>
                </a:solidFill>
                <a:latin typeface="Garamond" pitchFamily="18" charset="0"/>
              </a:rPr>
              <a:t>	-- Senator Robert F. Kennedy</a:t>
            </a:r>
          </a:p>
          <a:p>
            <a:pPr>
              <a:buNone/>
            </a:pPr>
            <a:r>
              <a:rPr lang="en-US" dirty="0">
                <a:latin typeface="Garamond" pitchFamily="18" charset="0"/>
              </a:rPr>
              <a:t> </a:t>
            </a:r>
          </a:p>
          <a:p>
            <a:pPr>
              <a:buNone/>
            </a:pPr>
            <a:r>
              <a:rPr lang="en-US" b="1" dirty="0">
                <a:solidFill>
                  <a:srgbClr val="0070C0"/>
                </a:solidFill>
                <a:latin typeface="Garamond" pitchFamily="18" charset="0"/>
              </a:rPr>
              <a:t>“You can play now and pay later, or you can pay now and play later. And the later is always greater.”</a:t>
            </a:r>
          </a:p>
          <a:p>
            <a:pPr>
              <a:buNone/>
            </a:pPr>
            <a:r>
              <a:rPr lang="en-US" b="1" dirty="0">
                <a:solidFill>
                  <a:srgbClr val="0070C0"/>
                </a:solidFill>
                <a:latin typeface="Garamond" pitchFamily="18" charset="0"/>
              </a:rPr>
              <a:t>	-- John K. Doherty </a:t>
            </a:r>
          </a:p>
          <a:p>
            <a:pPr>
              <a:buNone/>
            </a:pPr>
            <a:endParaRPr lang="en-US" dirty="0">
              <a:latin typeface="Garamond" pitchFamily="18" charset="0"/>
            </a:endParaRPr>
          </a:p>
          <a:p>
            <a:pPr>
              <a:buNone/>
            </a:pPr>
            <a:endParaRPr lang="en-US" dirty="0">
              <a:latin typeface="Garamond" pitchFamily="18" charset="0"/>
            </a:endParaRPr>
          </a:p>
          <a:p>
            <a:endParaRPr lang="en-US" dirty="0"/>
          </a:p>
        </p:txBody>
      </p:sp>
      <p:sp>
        <p:nvSpPr>
          <p:cNvPr id="4" name="Title 3"/>
          <p:cNvSpPr>
            <a:spLocks noGrp="1"/>
          </p:cNvSpPr>
          <p:nvPr>
            <p:ph type="title"/>
          </p:nvPr>
        </p:nvSpPr>
        <p:spPr>
          <a:xfrm>
            <a:off x="381000" y="152400"/>
            <a:ext cx="8305800" cy="609600"/>
          </a:xfrm>
        </p:spPr>
        <p:txBody>
          <a:bodyPr>
            <a:normAutofit/>
          </a:bodyPr>
          <a:lstStyle/>
          <a:p>
            <a:r>
              <a:rPr lang="en-US" sz="2400" u="sng" dirty="0">
                <a:solidFill>
                  <a:schemeClr val="accent1">
                    <a:lumMod val="75000"/>
                  </a:schemeClr>
                </a:solidFill>
                <a:effectLst/>
                <a:latin typeface="Garamond" pitchFamily="18" charset="0"/>
              </a:rPr>
              <a:t>SOME INSPIRATIONAL QUOTES</a:t>
            </a:r>
            <a:endParaRPr lang="en-US" sz="2400" u="sng" dirty="0">
              <a:effectLst/>
              <a:latin typeface="Garamond" pitchFamily="18" charset="0"/>
            </a:endParaRPr>
          </a:p>
        </p:txBody>
      </p:sp>
    </p:spTree>
    <p:extLst>
      <p:ext uri="{BB962C8B-B14F-4D97-AF65-F5344CB8AC3E}">
        <p14:creationId xmlns:p14="http://schemas.microsoft.com/office/powerpoint/2010/main" val="355936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1600200"/>
            <a:ext cx="4191000" cy="4495799"/>
          </a:xfrm>
        </p:spPr>
        <p:txBody>
          <a:bodyPr>
            <a:normAutofit lnSpcReduction="10000"/>
          </a:bodyPr>
          <a:lstStyle/>
          <a:p>
            <a:pPr marL="338138" lvl="0" indent="-338138">
              <a:buSzPct val="100000"/>
              <a:buFont typeface="+mj-lt"/>
              <a:buAutoNum type="arabicParenR"/>
            </a:pPr>
            <a:r>
              <a:rPr lang="en-US" sz="1800" b="1" dirty="0">
                <a:solidFill>
                  <a:srgbClr val="C00000"/>
                </a:solidFill>
                <a:latin typeface="Garamond" pitchFamily="18" charset="0"/>
              </a:rPr>
              <a:t>Are you concerned about your financial future?</a:t>
            </a:r>
          </a:p>
          <a:p>
            <a:pPr marL="338138" lvl="0" indent="-338138">
              <a:buSzPct val="100000"/>
              <a:buFont typeface="+mj-lt"/>
              <a:buAutoNum type="arabicParenR"/>
            </a:pPr>
            <a:endParaRPr lang="en-US" sz="1800" b="1" dirty="0">
              <a:solidFill>
                <a:srgbClr val="C00000"/>
              </a:solidFill>
              <a:latin typeface="Garamond" pitchFamily="18" charset="0"/>
            </a:endParaRPr>
          </a:p>
          <a:p>
            <a:pPr marL="338138" indent="-338138">
              <a:buSzPct val="100000"/>
              <a:buFont typeface="+mj-lt"/>
              <a:buAutoNum type="arabicParenR"/>
            </a:pPr>
            <a:r>
              <a:rPr lang="en-US" sz="1800" b="1" dirty="0">
                <a:solidFill>
                  <a:srgbClr val="C00000"/>
                </a:solidFill>
                <a:latin typeface="Garamond" pitchFamily="18" charset="0"/>
              </a:rPr>
              <a:t>Do your expenses EXCEED your income?</a:t>
            </a:r>
          </a:p>
          <a:p>
            <a:pPr marL="338138" lvl="0" indent="-338138">
              <a:buSzPct val="100000"/>
              <a:buFont typeface="+mj-lt"/>
              <a:buAutoNum type="arabicParenR"/>
            </a:pPr>
            <a:endParaRPr lang="en-US" sz="1800" b="1" dirty="0">
              <a:solidFill>
                <a:srgbClr val="C00000"/>
              </a:solidFill>
              <a:latin typeface="Garamond" pitchFamily="18" charset="0"/>
            </a:endParaRPr>
          </a:p>
          <a:p>
            <a:pPr marL="338138" lvl="0" indent="-338138">
              <a:buSzPct val="100000"/>
              <a:buFont typeface="+mj-lt"/>
              <a:buAutoNum type="arabicParenR"/>
            </a:pPr>
            <a:r>
              <a:rPr lang="en-US" sz="1800" b="1" dirty="0">
                <a:solidFill>
                  <a:srgbClr val="C00000"/>
                </a:solidFill>
                <a:latin typeface="Garamond" pitchFamily="18" charset="0"/>
              </a:rPr>
              <a:t>Would you like to save more towards  your retirement?	</a:t>
            </a:r>
          </a:p>
          <a:p>
            <a:pPr marL="338138" lvl="0" indent="-338138">
              <a:buSzPct val="100000"/>
              <a:buFont typeface="+mj-lt"/>
              <a:buAutoNum type="arabicParenR"/>
            </a:pPr>
            <a:endParaRPr lang="en-US" sz="1800" b="1" dirty="0">
              <a:solidFill>
                <a:srgbClr val="C00000"/>
              </a:solidFill>
              <a:latin typeface="Garamond" pitchFamily="18" charset="0"/>
            </a:endParaRPr>
          </a:p>
          <a:p>
            <a:pPr marL="338138" lvl="0" indent="-338138">
              <a:buSzPct val="100000"/>
              <a:buFont typeface="+mj-lt"/>
              <a:buAutoNum type="arabicParenR"/>
            </a:pPr>
            <a:r>
              <a:rPr lang="en-US" sz="1800" b="1" dirty="0">
                <a:solidFill>
                  <a:srgbClr val="C00000"/>
                </a:solidFill>
                <a:latin typeface="Garamond" pitchFamily="18" charset="0"/>
              </a:rPr>
              <a:t>Do you like trying new things, meeting new people, and helping others?</a:t>
            </a:r>
          </a:p>
          <a:p>
            <a:pPr marL="338138" lvl="0" indent="-338138">
              <a:buSzPct val="100000"/>
              <a:buFont typeface="+mj-lt"/>
              <a:buAutoNum type="arabicParenR"/>
            </a:pPr>
            <a:endParaRPr lang="en-US" sz="1800" b="1" dirty="0">
              <a:solidFill>
                <a:srgbClr val="C00000"/>
              </a:solidFill>
              <a:latin typeface="Garamond" pitchFamily="18" charset="0"/>
            </a:endParaRPr>
          </a:p>
          <a:p>
            <a:pPr marL="338138" indent="-338138">
              <a:buSzPct val="100000"/>
              <a:buFont typeface="+mj-lt"/>
              <a:buAutoNum type="arabicParenR"/>
            </a:pPr>
            <a:r>
              <a:rPr lang="en-US" sz="1800" b="1" dirty="0">
                <a:solidFill>
                  <a:srgbClr val="C00000"/>
                </a:solidFill>
                <a:latin typeface="Garamond" pitchFamily="18" charset="0"/>
              </a:rPr>
              <a:t>Is eating healthy and staying active important to you?   </a:t>
            </a:r>
            <a:endParaRPr lang="en-US" sz="1800" b="1" dirty="0">
              <a:solidFill>
                <a:srgbClr val="C00000"/>
              </a:solidFill>
            </a:endParaRPr>
          </a:p>
        </p:txBody>
      </p:sp>
      <p:sp>
        <p:nvSpPr>
          <p:cNvPr id="7" name="Content Placeholder 6"/>
          <p:cNvSpPr>
            <a:spLocks noGrp="1"/>
          </p:cNvSpPr>
          <p:nvPr>
            <p:ph sz="half" idx="2"/>
          </p:nvPr>
        </p:nvSpPr>
        <p:spPr>
          <a:xfrm>
            <a:off x="4648200" y="1600200"/>
            <a:ext cx="4038600" cy="4876799"/>
          </a:xfrm>
        </p:spPr>
        <p:txBody>
          <a:bodyPr>
            <a:normAutofit lnSpcReduction="10000"/>
          </a:bodyPr>
          <a:lstStyle/>
          <a:p>
            <a:pPr marL="338138" lvl="0" indent="-338138">
              <a:buSzPct val="100000"/>
              <a:buFont typeface="+mj-lt"/>
              <a:buAutoNum type="arabicParenR" startAt="6"/>
            </a:pPr>
            <a:r>
              <a:rPr lang="en-US" sz="1800" b="1" dirty="0">
                <a:solidFill>
                  <a:srgbClr val="C00000"/>
                </a:solidFill>
                <a:latin typeface="Garamond" pitchFamily="18" charset="0"/>
              </a:rPr>
              <a:t>Have you ever purchased anything online? </a:t>
            </a:r>
          </a:p>
          <a:p>
            <a:pPr marL="338138" lvl="0" indent="-338138">
              <a:buSzPct val="100000"/>
              <a:buFont typeface="+mj-lt"/>
              <a:buAutoNum type="arabicParenR" startAt="6"/>
            </a:pPr>
            <a:endParaRPr lang="en-US" sz="1800" b="1" dirty="0">
              <a:solidFill>
                <a:srgbClr val="C00000"/>
              </a:solidFill>
              <a:latin typeface="Garamond" pitchFamily="18" charset="0"/>
            </a:endParaRPr>
          </a:p>
          <a:p>
            <a:pPr marL="338138" lvl="0" indent="-338138">
              <a:buSzPct val="100000"/>
              <a:buFont typeface="+mj-lt"/>
              <a:buAutoNum type="arabicParenR" startAt="6"/>
            </a:pPr>
            <a:r>
              <a:rPr lang="en-US" sz="1800" b="1" dirty="0">
                <a:solidFill>
                  <a:srgbClr val="C00000"/>
                </a:solidFill>
                <a:latin typeface="Garamond" pitchFamily="18" charset="0"/>
              </a:rPr>
              <a:t>Do you know people who have purchased items online? </a:t>
            </a:r>
          </a:p>
          <a:p>
            <a:pPr marL="338138" lvl="0" indent="-338138">
              <a:buSzPct val="100000"/>
              <a:buFont typeface="+mj-lt"/>
              <a:buAutoNum type="arabicParenR" startAt="6"/>
            </a:pPr>
            <a:endParaRPr lang="en-US" sz="1800" b="1" dirty="0">
              <a:solidFill>
                <a:srgbClr val="C00000"/>
              </a:solidFill>
              <a:latin typeface="Garamond" pitchFamily="18" charset="0"/>
            </a:endParaRPr>
          </a:p>
          <a:p>
            <a:pPr marL="338138" lvl="0" indent="-338138">
              <a:buSzPct val="100000"/>
              <a:buFont typeface="+mj-lt"/>
              <a:buAutoNum type="arabicParenR" startAt="6"/>
            </a:pPr>
            <a:r>
              <a:rPr lang="en-US" sz="1800" b="1" dirty="0">
                <a:solidFill>
                  <a:srgbClr val="C00000"/>
                </a:solidFill>
                <a:latin typeface="Garamond" pitchFamily="18" charset="0"/>
              </a:rPr>
              <a:t>Do you think the popularity of online  purchasing is a trend that will continue?</a:t>
            </a:r>
          </a:p>
          <a:p>
            <a:pPr marL="338138" lvl="0" indent="-338138">
              <a:buSzPct val="100000"/>
              <a:buFont typeface="+mj-lt"/>
              <a:buAutoNum type="arabicParenR" startAt="6"/>
            </a:pPr>
            <a:endParaRPr lang="en-US" sz="1800" b="1" dirty="0">
              <a:solidFill>
                <a:srgbClr val="C00000"/>
              </a:solidFill>
              <a:latin typeface="Garamond" pitchFamily="18" charset="0"/>
            </a:endParaRPr>
          </a:p>
          <a:p>
            <a:pPr marL="338138" lvl="0" indent="-338138">
              <a:buSzPct val="100000"/>
              <a:buFont typeface="+mj-lt"/>
              <a:buAutoNum type="arabicParenR" startAt="6"/>
            </a:pPr>
            <a:r>
              <a:rPr lang="en-US" sz="1800" b="1" dirty="0">
                <a:solidFill>
                  <a:srgbClr val="C00000"/>
                </a:solidFill>
                <a:latin typeface="Garamond" pitchFamily="18" charset="0"/>
              </a:rPr>
              <a:t>Have you ever thought about starting your own business?</a:t>
            </a:r>
          </a:p>
          <a:p>
            <a:pPr marL="338138" lvl="0" indent="-338138">
              <a:buSzPct val="100000"/>
              <a:buFont typeface="+mj-lt"/>
              <a:buAutoNum type="arabicParenR" startAt="6"/>
            </a:pPr>
            <a:endParaRPr lang="en-US" sz="1800" b="1" dirty="0">
              <a:solidFill>
                <a:srgbClr val="C00000"/>
              </a:solidFill>
              <a:latin typeface="Garamond" pitchFamily="18" charset="0"/>
            </a:endParaRPr>
          </a:p>
          <a:p>
            <a:pPr marL="338138" lvl="0" indent="-338138">
              <a:buSzPct val="100000"/>
              <a:buFont typeface="+mj-lt"/>
              <a:buAutoNum type="arabicParenR" startAt="6"/>
            </a:pPr>
            <a:r>
              <a:rPr lang="en-US" sz="1800" b="1" dirty="0">
                <a:solidFill>
                  <a:srgbClr val="C00000"/>
                </a:solidFill>
                <a:latin typeface="Garamond" pitchFamily="18" charset="0"/>
              </a:rPr>
              <a:t>Do you like the idea of being your own boss, controlling when and where you work,  and how much money you make?</a:t>
            </a:r>
            <a:endParaRPr lang="en-US" sz="1800" dirty="0">
              <a:solidFill>
                <a:srgbClr val="C00000"/>
              </a:solidFill>
            </a:endParaRPr>
          </a:p>
        </p:txBody>
      </p:sp>
      <p:sp>
        <p:nvSpPr>
          <p:cNvPr id="5" name="Title 4"/>
          <p:cNvSpPr>
            <a:spLocks noGrp="1"/>
          </p:cNvSpPr>
          <p:nvPr>
            <p:ph type="title"/>
          </p:nvPr>
        </p:nvSpPr>
        <p:spPr>
          <a:xfrm>
            <a:off x="304800" y="152400"/>
            <a:ext cx="8382000" cy="533400"/>
          </a:xfrm>
        </p:spPr>
        <p:txBody>
          <a:bodyPr>
            <a:normAutofit/>
          </a:bodyPr>
          <a:lstStyle/>
          <a:p>
            <a:r>
              <a:rPr lang="en-US" sz="2400" u="sng" dirty="0">
                <a:solidFill>
                  <a:schemeClr val="accent1">
                    <a:lumMod val="75000"/>
                  </a:schemeClr>
                </a:solidFill>
                <a:effectLst/>
                <a:latin typeface="Garamond" pitchFamily="18" charset="0"/>
              </a:rPr>
              <a:t>IS THIS OPPORTUNITY FOR YOU?</a:t>
            </a:r>
          </a:p>
        </p:txBody>
      </p:sp>
      <p:sp>
        <p:nvSpPr>
          <p:cNvPr id="8" name="TextBox 7"/>
          <p:cNvSpPr txBox="1"/>
          <p:nvPr/>
        </p:nvSpPr>
        <p:spPr>
          <a:xfrm>
            <a:off x="304800" y="685800"/>
            <a:ext cx="8382000" cy="707886"/>
          </a:xfrm>
          <a:prstGeom prst="rect">
            <a:avLst/>
          </a:prstGeom>
          <a:noFill/>
        </p:spPr>
        <p:txBody>
          <a:bodyPr wrap="square" rtlCol="0">
            <a:spAutoFit/>
          </a:bodyPr>
          <a:lstStyle/>
          <a:p>
            <a:r>
              <a:rPr lang="en-US" sz="2000" b="1" dirty="0">
                <a:solidFill>
                  <a:prstClr val="black"/>
                </a:solidFill>
                <a:latin typeface="Garamond" pitchFamily="18" charset="0"/>
              </a:rPr>
              <a:t>If you answer </a:t>
            </a:r>
            <a:r>
              <a:rPr lang="en-US" sz="2000" b="1" dirty="0">
                <a:solidFill>
                  <a:srgbClr val="EB641B"/>
                </a:solidFill>
                <a:latin typeface="Garamond" pitchFamily="18" charset="0"/>
              </a:rPr>
              <a:t>“YES” </a:t>
            </a:r>
            <a:r>
              <a:rPr lang="en-US" sz="2000" b="1" dirty="0">
                <a:solidFill>
                  <a:prstClr val="black"/>
                </a:solidFill>
                <a:latin typeface="Garamond" pitchFamily="18" charset="0"/>
              </a:rPr>
              <a:t>to many of the questions below, then this business might just be the perfect fit for you. </a:t>
            </a:r>
            <a:r>
              <a:rPr lang="en-US" sz="2000" b="1" dirty="0">
                <a:solidFill>
                  <a:srgbClr val="00B050"/>
                </a:solidFill>
                <a:latin typeface="Garamond" pitchFamily="18" charset="0"/>
              </a:rPr>
              <a:t>Contact me today for more information.</a:t>
            </a:r>
          </a:p>
        </p:txBody>
      </p:sp>
    </p:spTree>
    <p:extLst>
      <p:ext uri="{BB962C8B-B14F-4D97-AF65-F5344CB8AC3E}">
        <p14:creationId xmlns:p14="http://schemas.microsoft.com/office/powerpoint/2010/main" val="1924329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0"/>
            <a:ext cx="8763000" cy="5486400"/>
          </a:xfrm>
        </p:spPr>
        <p:txBody>
          <a:bodyPr>
            <a:normAutofit fontScale="92500" lnSpcReduction="10000"/>
          </a:bodyPr>
          <a:lstStyle/>
          <a:p>
            <a:pPr marL="0" indent="0" algn="ctr">
              <a:lnSpc>
                <a:spcPct val="115000"/>
              </a:lnSpc>
              <a:spcBef>
                <a:spcPts val="0"/>
              </a:spcBef>
              <a:buNone/>
            </a:pPr>
            <a:r>
              <a:rPr lang="en-US" sz="4000" b="1" dirty="0">
                <a:solidFill>
                  <a:srgbClr val="C00000"/>
                </a:solidFill>
                <a:latin typeface="Comic Sans MS"/>
                <a:ea typeface="Calibri"/>
                <a:cs typeface="Times New Roman"/>
              </a:rPr>
              <a:t>Johnny D’s Health Zone Plus</a:t>
            </a:r>
            <a:endParaRPr lang="en-US" sz="3200" dirty="0">
              <a:latin typeface="Calibri"/>
              <a:ea typeface="Calibri"/>
              <a:cs typeface="Times New Roman"/>
            </a:endParaRPr>
          </a:p>
          <a:p>
            <a:pPr marL="0" lvl="0" indent="0" algn="ctr">
              <a:lnSpc>
                <a:spcPct val="115000"/>
              </a:lnSpc>
              <a:spcBef>
                <a:spcPts val="0"/>
              </a:spcBef>
              <a:buClr>
                <a:srgbClr val="2DA2BF"/>
              </a:buClr>
              <a:buNone/>
            </a:pPr>
            <a:r>
              <a:rPr lang="en-US" sz="2400" b="1" dirty="0">
                <a:solidFill>
                  <a:srgbClr val="C00000"/>
                </a:solidFill>
                <a:latin typeface="Comic Sans MS"/>
                <a:ea typeface="Calibri"/>
                <a:cs typeface="Times New Roman"/>
              </a:rPr>
              <a:t>“The Healthy Choice for Healthy Lifestyles”</a:t>
            </a:r>
            <a:endParaRPr lang="en-US" sz="3600" dirty="0">
              <a:solidFill>
                <a:prstClr val="black"/>
              </a:solidFill>
              <a:latin typeface="Calibri"/>
              <a:ea typeface="Calibri"/>
              <a:cs typeface="Times New Roman"/>
            </a:endParaRPr>
          </a:p>
          <a:p>
            <a:pPr marL="0" indent="0">
              <a:lnSpc>
                <a:spcPct val="115000"/>
              </a:lnSpc>
              <a:spcBef>
                <a:spcPts val="0"/>
              </a:spcBef>
              <a:buNone/>
            </a:pPr>
            <a:endParaRPr lang="en-US" sz="2800" b="1" dirty="0">
              <a:solidFill>
                <a:srgbClr val="C00000"/>
              </a:solidFill>
              <a:latin typeface="Comic Sans MS"/>
              <a:ea typeface="Calibri"/>
              <a:cs typeface="Times New Roman"/>
            </a:endParaRPr>
          </a:p>
          <a:p>
            <a:pPr marL="0" indent="0">
              <a:lnSpc>
                <a:spcPct val="115000"/>
              </a:lnSpc>
              <a:spcBef>
                <a:spcPts val="0"/>
              </a:spcBef>
              <a:buNone/>
            </a:pPr>
            <a:r>
              <a:rPr lang="en-US" sz="2400" b="1" dirty="0">
                <a:latin typeface="Times New Roman" panose="02020603050405020304" pitchFamily="18" charset="0"/>
                <a:ea typeface="Calibri"/>
                <a:cs typeface="Times New Roman" panose="02020603050405020304" pitchFamily="18" charset="0"/>
              </a:rPr>
              <a:t>				John K. Doherty </a:t>
            </a:r>
          </a:p>
          <a:p>
            <a:pPr marL="0" indent="0">
              <a:lnSpc>
                <a:spcPct val="115000"/>
              </a:lnSpc>
              <a:spcBef>
                <a:spcPts val="0"/>
              </a:spcBef>
              <a:buNone/>
            </a:pPr>
            <a:r>
              <a:rPr lang="en-US" sz="2400" b="1" dirty="0">
                <a:latin typeface="Times New Roman" panose="02020603050405020304" pitchFamily="18" charset="0"/>
                <a:ea typeface="Calibri"/>
                <a:cs typeface="Times New Roman" panose="02020603050405020304" pitchFamily="18" charset="0"/>
              </a:rPr>
              <a:t>				Ecommerce Business Consultant        </a:t>
            </a:r>
            <a:endParaRPr lang="en-US" sz="3200" dirty="0">
              <a:latin typeface="Times New Roman" panose="02020603050405020304" pitchFamily="18" charset="0"/>
              <a:ea typeface="Calibri"/>
              <a:cs typeface="Times New Roman" panose="02020603050405020304" pitchFamily="18" charset="0"/>
            </a:endParaRPr>
          </a:p>
          <a:p>
            <a:pPr marL="0" lvl="0" indent="0">
              <a:lnSpc>
                <a:spcPct val="115000"/>
              </a:lnSpc>
              <a:spcBef>
                <a:spcPts val="0"/>
              </a:spcBef>
              <a:buClr>
                <a:srgbClr val="2DA2BF"/>
              </a:buClr>
              <a:buNone/>
            </a:pPr>
            <a:r>
              <a:rPr lang="en-US" sz="2400" b="1" dirty="0">
                <a:latin typeface="Times New Roman" panose="02020603050405020304" pitchFamily="18" charset="0"/>
                <a:ea typeface="Calibri"/>
                <a:cs typeface="Times New Roman" panose="02020603050405020304" pitchFamily="18" charset="0"/>
              </a:rPr>
              <a:t>				Fort Myers, Florida</a:t>
            </a:r>
          </a:p>
          <a:p>
            <a:pPr marL="0" lvl="0" indent="0">
              <a:lnSpc>
                <a:spcPct val="115000"/>
              </a:lnSpc>
              <a:spcBef>
                <a:spcPts val="0"/>
              </a:spcBef>
              <a:buClr>
                <a:srgbClr val="2DA2BF"/>
              </a:buClr>
              <a:buNone/>
            </a:pPr>
            <a:r>
              <a:rPr lang="en-US" sz="2400" b="1" dirty="0">
                <a:solidFill>
                  <a:prstClr val="black"/>
                </a:solidFill>
                <a:latin typeface="Times New Roman" panose="02020603050405020304" pitchFamily="18" charset="0"/>
                <a:ea typeface="Calibri"/>
                <a:cs typeface="Times New Roman" panose="02020603050405020304" pitchFamily="18" charset="0"/>
              </a:rPr>
              <a:t>				239-770-6847</a:t>
            </a:r>
            <a:endParaRPr lang="en-US" sz="3200" dirty="0">
              <a:latin typeface="Times New Roman" panose="02020603050405020304" pitchFamily="18" charset="0"/>
              <a:ea typeface="Calibri"/>
              <a:cs typeface="Times New Roman" panose="02020603050405020304" pitchFamily="18" charset="0"/>
            </a:endParaRPr>
          </a:p>
          <a:p>
            <a:pPr marL="0" indent="0">
              <a:lnSpc>
                <a:spcPct val="115000"/>
              </a:lnSpc>
              <a:spcBef>
                <a:spcPts val="0"/>
              </a:spcBef>
              <a:buNone/>
            </a:pPr>
            <a:r>
              <a:rPr lang="en-US" sz="2400" b="1" dirty="0">
                <a:latin typeface="Times New Roman" panose="02020603050405020304" pitchFamily="18" charset="0"/>
                <a:ea typeface="Calibri"/>
                <a:cs typeface="Times New Roman" panose="02020603050405020304" pitchFamily="18" charset="0"/>
              </a:rPr>
              <a:t>				</a:t>
            </a:r>
            <a:r>
              <a:rPr lang="en-US" sz="2400" b="1" dirty="0">
                <a:latin typeface="Times New Roman" panose="02020603050405020304" pitchFamily="18" charset="0"/>
                <a:ea typeface="Calibri"/>
                <a:cs typeface="Times New Roman" panose="02020603050405020304" pitchFamily="18" charset="0"/>
                <a:hlinkClick r:id="rId2"/>
              </a:rPr>
              <a:t>Jdoherty239@aol.com</a:t>
            </a:r>
            <a:endParaRPr lang="en-US" sz="2400" b="1" dirty="0">
              <a:latin typeface="Times New Roman" panose="02020603050405020304" pitchFamily="18" charset="0"/>
              <a:ea typeface="Calibri"/>
              <a:cs typeface="Times New Roman" panose="02020603050405020304" pitchFamily="18" charset="0"/>
            </a:endParaRPr>
          </a:p>
          <a:p>
            <a:pPr marL="0" indent="0">
              <a:lnSpc>
                <a:spcPct val="115000"/>
              </a:lnSpc>
              <a:spcBef>
                <a:spcPts val="0"/>
              </a:spcBef>
              <a:buNone/>
            </a:pPr>
            <a:r>
              <a:rPr lang="en-US" sz="3200" dirty="0">
                <a:latin typeface="Times New Roman" panose="02020603050405020304" pitchFamily="18" charset="0"/>
                <a:ea typeface="Calibri"/>
                <a:cs typeface="Times New Roman" panose="02020603050405020304" pitchFamily="18" charset="0"/>
              </a:rPr>
              <a:t>                                      </a:t>
            </a:r>
            <a:r>
              <a:rPr lang="en-US" sz="2400" b="1" dirty="0">
                <a:solidFill>
                  <a:prstClr val="black"/>
                </a:solidFill>
                <a:latin typeface="Times New Roman" panose="02020603050405020304" pitchFamily="18" charset="0"/>
                <a:ea typeface="Calibri"/>
                <a:cs typeface="Times New Roman" panose="02020603050405020304" pitchFamily="18" charset="0"/>
              </a:rPr>
              <a:t>Facebook.com/</a:t>
            </a:r>
            <a:r>
              <a:rPr lang="en-US" sz="2400" b="1" dirty="0" err="1">
                <a:solidFill>
                  <a:prstClr val="black"/>
                </a:solidFill>
                <a:latin typeface="Times New Roman" panose="02020603050405020304" pitchFamily="18" charset="0"/>
                <a:ea typeface="Calibri"/>
                <a:cs typeface="Times New Roman" panose="02020603050405020304" pitchFamily="18" charset="0"/>
              </a:rPr>
              <a:t>johnkdoherty</a:t>
            </a:r>
            <a:endParaRPr lang="en-US" sz="2600" b="1" dirty="0">
              <a:latin typeface="Times New Roman" panose="02020603050405020304" pitchFamily="18" charset="0"/>
              <a:ea typeface="Calibri"/>
              <a:cs typeface="Times New Roman" panose="02020603050405020304" pitchFamily="18" charset="0"/>
            </a:endParaRPr>
          </a:p>
          <a:p>
            <a:pPr marL="0" indent="0">
              <a:lnSpc>
                <a:spcPct val="115000"/>
              </a:lnSpc>
              <a:spcBef>
                <a:spcPts val="0"/>
              </a:spcBef>
              <a:buNone/>
            </a:pPr>
            <a:endParaRPr lang="en-US" sz="2600" dirty="0">
              <a:latin typeface="Calibri"/>
              <a:ea typeface="Calibri"/>
              <a:cs typeface="Times New Roman"/>
            </a:endParaRPr>
          </a:p>
          <a:p>
            <a:pPr marL="0" indent="0">
              <a:lnSpc>
                <a:spcPct val="115000"/>
              </a:lnSpc>
              <a:spcBef>
                <a:spcPts val="0"/>
              </a:spcBef>
              <a:buNone/>
            </a:pPr>
            <a:r>
              <a:rPr lang="en-US" sz="2400" b="1" dirty="0">
                <a:solidFill>
                  <a:srgbClr val="C00000"/>
                </a:solidFill>
                <a:latin typeface="Comic Sans MS"/>
                <a:ea typeface="Calibri"/>
                <a:cs typeface="Times New Roman"/>
              </a:rPr>
              <a:t>Websites: 		</a:t>
            </a:r>
          </a:p>
          <a:p>
            <a:pPr marL="0" indent="0">
              <a:lnSpc>
                <a:spcPct val="115000"/>
              </a:lnSpc>
              <a:spcBef>
                <a:spcPts val="0"/>
              </a:spcBef>
              <a:buNone/>
            </a:pPr>
            <a:r>
              <a:rPr lang="en-US" sz="2400" b="1" dirty="0">
                <a:latin typeface="Comic Sans MS"/>
                <a:ea typeface="Calibri"/>
                <a:cs typeface="Times New Roman"/>
              </a:rPr>
              <a:t>Business/Informational - </a:t>
            </a:r>
            <a:r>
              <a:rPr lang="en-US" sz="2400" b="1" dirty="0">
                <a:solidFill>
                  <a:srgbClr val="C00000"/>
                </a:solidFill>
                <a:latin typeface="Comic Sans MS"/>
                <a:ea typeface="Calibri"/>
                <a:cs typeface="Times New Roman"/>
                <a:hlinkClick r:id="rId3"/>
              </a:rPr>
              <a:t>www.healthzoneplus.com</a:t>
            </a:r>
            <a:endParaRPr lang="en-US" sz="2400" b="1" dirty="0">
              <a:solidFill>
                <a:srgbClr val="C00000"/>
              </a:solidFill>
              <a:latin typeface="Comic Sans MS"/>
              <a:ea typeface="Calibri"/>
              <a:cs typeface="Times New Roman"/>
            </a:endParaRPr>
          </a:p>
          <a:p>
            <a:pPr marL="0" indent="0">
              <a:lnSpc>
                <a:spcPct val="115000"/>
              </a:lnSpc>
              <a:spcBef>
                <a:spcPts val="0"/>
              </a:spcBef>
              <a:buNone/>
            </a:pPr>
            <a:endParaRPr lang="en-US" sz="2400" b="1" dirty="0">
              <a:solidFill>
                <a:srgbClr val="C00000"/>
              </a:solidFill>
              <a:latin typeface="Comic Sans MS"/>
              <a:ea typeface="Calibri"/>
              <a:cs typeface="Times New Roman"/>
            </a:endParaRPr>
          </a:p>
          <a:p>
            <a:pPr marL="0" indent="0">
              <a:lnSpc>
                <a:spcPct val="115000"/>
              </a:lnSpc>
              <a:spcBef>
                <a:spcPts val="0"/>
              </a:spcBef>
              <a:buNone/>
            </a:pPr>
            <a:r>
              <a:rPr lang="en-US" sz="2400" b="1" dirty="0">
                <a:solidFill>
                  <a:srgbClr val="C00000"/>
                </a:solidFill>
                <a:latin typeface="Comic Sans MS"/>
                <a:ea typeface="Calibri"/>
                <a:cs typeface="Times New Roman"/>
              </a:rPr>
              <a:t>         </a:t>
            </a:r>
            <a:r>
              <a:rPr lang="en-US" sz="2400" b="1" dirty="0">
                <a:latin typeface="Comic Sans MS"/>
                <a:ea typeface="Calibri"/>
                <a:cs typeface="Times New Roman"/>
              </a:rPr>
              <a:t>Online Store - </a:t>
            </a:r>
            <a:r>
              <a:rPr lang="en-US" sz="2400" b="1" dirty="0">
                <a:solidFill>
                  <a:srgbClr val="C00000"/>
                </a:solidFill>
                <a:latin typeface="Comic Sans MS"/>
                <a:ea typeface="Calibri"/>
                <a:cs typeface="Times New Roman"/>
                <a:hlinkClick r:id="rId4"/>
              </a:rPr>
              <a:t>www.amway.com/jkdohertyhealthzone</a:t>
            </a:r>
            <a:endParaRPr lang="en-US" sz="2400" b="1" dirty="0">
              <a:solidFill>
                <a:srgbClr val="C00000"/>
              </a:solidFill>
              <a:latin typeface="Comic Sans MS"/>
              <a:ea typeface="Calibri"/>
              <a:cs typeface="Times New Roman"/>
            </a:endParaRPr>
          </a:p>
          <a:p>
            <a:pPr marL="0" indent="0">
              <a:lnSpc>
                <a:spcPct val="115000"/>
              </a:lnSpc>
              <a:spcBef>
                <a:spcPts val="0"/>
              </a:spcBef>
              <a:buNone/>
            </a:pPr>
            <a:endParaRPr lang="en-US" sz="2400" b="1" dirty="0">
              <a:solidFill>
                <a:srgbClr val="C00000"/>
              </a:solidFill>
              <a:latin typeface="Comic Sans MS"/>
              <a:ea typeface="Calibri"/>
              <a:cs typeface="Times New Roman"/>
            </a:endParaRPr>
          </a:p>
          <a:p>
            <a:pPr marL="0" indent="0">
              <a:lnSpc>
                <a:spcPct val="115000"/>
              </a:lnSpc>
              <a:spcBef>
                <a:spcPts val="0"/>
              </a:spcBef>
              <a:buNone/>
            </a:pPr>
            <a:endParaRPr lang="en-US" sz="2400" b="1" dirty="0">
              <a:solidFill>
                <a:srgbClr val="C00000"/>
              </a:solidFill>
              <a:latin typeface="Comic Sans MS"/>
              <a:ea typeface="Calibri"/>
              <a:cs typeface="Times New Roman"/>
            </a:endParaRPr>
          </a:p>
          <a:p>
            <a:pPr marL="0" indent="0">
              <a:lnSpc>
                <a:spcPct val="115000"/>
              </a:lnSpc>
              <a:spcBef>
                <a:spcPts val="0"/>
              </a:spcBef>
              <a:buNone/>
            </a:pPr>
            <a:endParaRPr lang="en-US" sz="3600" dirty="0">
              <a:latin typeface="Calibri"/>
              <a:ea typeface="Calibri"/>
              <a:cs typeface="Times New Roman"/>
            </a:endParaRPr>
          </a:p>
          <a:p>
            <a:pPr>
              <a:buNone/>
            </a:pPr>
            <a:endParaRPr lang="en-US" b="1" dirty="0">
              <a:solidFill>
                <a:srgbClr val="C00000"/>
              </a:solidFill>
              <a:latin typeface="Garamond" pitchFamily="18" charset="0"/>
            </a:endParaRPr>
          </a:p>
        </p:txBody>
      </p:sp>
      <p:sp>
        <p:nvSpPr>
          <p:cNvPr id="3" name="Title 2"/>
          <p:cNvSpPr>
            <a:spLocks noGrp="1"/>
          </p:cNvSpPr>
          <p:nvPr>
            <p:ph type="title"/>
          </p:nvPr>
        </p:nvSpPr>
        <p:spPr>
          <a:xfrm>
            <a:off x="457200" y="152400"/>
            <a:ext cx="8229600" cy="457200"/>
          </a:xfrm>
        </p:spPr>
        <p:txBody>
          <a:bodyPr>
            <a:noAutofit/>
          </a:bodyPr>
          <a:lstStyle/>
          <a:p>
            <a:r>
              <a:rPr lang="en-US" sz="2800" u="sng" dirty="0">
                <a:solidFill>
                  <a:srgbClr val="002060"/>
                </a:solidFill>
                <a:effectLst/>
                <a:latin typeface="Garamond" pitchFamily="18" charset="0"/>
              </a:rPr>
              <a:t>Contact Information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5400" y="2133600"/>
            <a:ext cx="1905000" cy="2128242"/>
          </a:xfrm>
          <a:prstGeom prst="rect">
            <a:avLst/>
          </a:prstGeom>
        </p:spPr>
      </p:pic>
    </p:spTree>
    <p:extLst>
      <p:ext uri="{BB962C8B-B14F-4D97-AF65-F5344CB8AC3E}">
        <p14:creationId xmlns:p14="http://schemas.microsoft.com/office/powerpoint/2010/main" val="233500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6324599"/>
          </a:xfrm>
        </p:spPr>
        <p:txBody>
          <a:bodyPr>
            <a:normAutofit/>
          </a:bodyPr>
          <a:lstStyle/>
          <a:p>
            <a:pPr marL="109728" indent="0">
              <a:buNone/>
            </a:pPr>
            <a:r>
              <a:rPr lang="en-US" sz="2400" b="1" dirty="0">
                <a:solidFill>
                  <a:srgbClr val="C00000"/>
                </a:solidFill>
                <a:latin typeface="Garamond" panose="02020404030301010803" pitchFamily="18" charset="0"/>
              </a:rPr>
              <a:t>The videos below reflect the uncertainties Americans are facing as it relates to their income, job security, and their ability to save for retirement. The total time for ALL videos is about 45 minutes.</a:t>
            </a:r>
          </a:p>
          <a:p>
            <a:pPr>
              <a:buNone/>
            </a:pPr>
            <a:endParaRPr lang="en-US" sz="1000" b="1" dirty="0">
              <a:latin typeface="Arial" panose="020B0604020202020204" pitchFamily="34" charset="0"/>
              <a:cs typeface="Arial" panose="020B0604020202020204" pitchFamily="34" charset="0"/>
            </a:endParaRPr>
          </a:p>
          <a:p>
            <a:pPr marL="109728" indent="0">
              <a:buNone/>
            </a:pPr>
            <a:r>
              <a:rPr lang="en-US" sz="2000" b="1" dirty="0">
                <a:latin typeface="Arial" panose="020B0604020202020204" pitchFamily="34" charset="0"/>
                <a:cs typeface="Arial" panose="020B0604020202020204" pitchFamily="34" charset="0"/>
              </a:rPr>
              <a:t>In today’s economy, even two-income families struggle to make ends meet </a:t>
            </a:r>
            <a:r>
              <a:rPr lang="en-US" sz="2000" b="1"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7:25 min</a:t>
            </a:r>
            <a:r>
              <a:rPr lang="en-US" sz="2000" b="1" dirty="0">
                <a:latin typeface="Arial" panose="020B0604020202020204" pitchFamily="34" charset="0"/>
                <a:cs typeface="Arial" panose="020B0604020202020204" pitchFamily="34" charset="0"/>
              </a:rPr>
              <a:t> </a:t>
            </a:r>
            <a:r>
              <a:rPr lang="en-US" sz="2000" dirty="0"/>
              <a:t>    </a:t>
            </a:r>
            <a:r>
              <a:rPr lang="en-US" sz="2000" b="1" dirty="0">
                <a:latin typeface="Garamond" panose="02020404030301010803" pitchFamily="18" charset="0"/>
                <a:hlinkClick r:id="rId2"/>
              </a:rPr>
              <a:t>www.youtube.com/watch?v=qyPW9Z5_jsk</a:t>
            </a:r>
            <a:endParaRPr lang="en-US" sz="2000" b="1" dirty="0">
              <a:latin typeface="Garamond" panose="02020404030301010803" pitchFamily="18" charset="0"/>
            </a:endParaRPr>
          </a:p>
          <a:p>
            <a:endParaRPr lang="en-US" sz="2000" dirty="0"/>
          </a:p>
          <a:p>
            <a:pPr marL="109728" indent="0">
              <a:buNone/>
            </a:pPr>
            <a:r>
              <a:rPr lang="en-US" sz="2000" b="1" dirty="0">
                <a:solidFill>
                  <a:srgbClr val="0D0D0D"/>
                </a:solidFill>
                <a:latin typeface="Arial" panose="020B0604020202020204" pitchFamily="34" charset="0"/>
                <a:cs typeface="Arial" panose="020B0604020202020204" pitchFamily="34" charset="0"/>
              </a:rPr>
              <a:t>20/20 Diane Sawyer My Reality: A Hidden America (The impact of high housing costs) </a:t>
            </a:r>
            <a:r>
              <a:rPr lang="en-US" sz="2000" b="1"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16:06 min</a:t>
            </a:r>
            <a:r>
              <a:rPr lang="en-US" sz="2000" b="1" dirty="0">
                <a:solidFill>
                  <a:srgbClr val="0D0D0D"/>
                </a:solidFill>
                <a:latin typeface="Arial" panose="020B0604020202020204" pitchFamily="34" charset="0"/>
                <a:cs typeface="Arial" panose="020B0604020202020204" pitchFamily="34" charset="0"/>
              </a:rPr>
              <a:t>    </a:t>
            </a:r>
            <a:r>
              <a:rPr lang="en-US" sz="2000" b="1" dirty="0">
                <a:solidFill>
                  <a:srgbClr val="0D0D0D"/>
                </a:solidFill>
                <a:latin typeface="Garamond" panose="02020404030301010803" pitchFamily="18" charset="0"/>
                <a:cs typeface="Arial" panose="020B0604020202020204" pitchFamily="34" charset="0"/>
                <a:hlinkClick r:id="rId3"/>
              </a:rPr>
              <a:t>www.youtube.com/watch?v=Hhh0Qcl_yMA</a:t>
            </a:r>
            <a:endParaRPr lang="en-US" sz="2000" b="1" dirty="0">
              <a:solidFill>
                <a:srgbClr val="0D0D0D"/>
              </a:solidFill>
              <a:latin typeface="Garamond" panose="02020404030301010803" pitchFamily="18" charset="0"/>
              <a:cs typeface="Arial" panose="020B0604020202020204" pitchFamily="34" charset="0"/>
            </a:endParaRPr>
          </a:p>
          <a:p>
            <a:pPr marL="109728" indent="0">
              <a:buNone/>
            </a:pPr>
            <a:endParaRPr lang="en-US" sz="2000" b="1" dirty="0">
              <a:solidFill>
                <a:srgbClr val="0D0D0D"/>
              </a:solidFill>
              <a:latin typeface="Arial" panose="020B0604020202020204" pitchFamily="34" charset="0"/>
              <a:cs typeface="Arial" panose="020B0604020202020204" pitchFamily="34" charset="0"/>
            </a:endParaRPr>
          </a:p>
          <a:p>
            <a:pPr marL="109728" indent="0">
              <a:buNone/>
            </a:pPr>
            <a:r>
              <a:rPr lang="en-US" sz="2000" b="1" dirty="0">
                <a:solidFill>
                  <a:srgbClr val="0D0D0D"/>
                </a:solidFill>
                <a:latin typeface="Arial" panose="020B0604020202020204" pitchFamily="34" charset="0"/>
                <a:cs typeface="Arial" panose="020B0604020202020204" pitchFamily="34" charset="0"/>
              </a:rPr>
              <a:t>Why so many Americans in the middle class have no savings</a:t>
            </a:r>
            <a:r>
              <a:rPr lang="en-US" sz="2000" b="1" dirty="0">
                <a:solidFill>
                  <a:prstClr val="black"/>
                </a:solidFill>
                <a:latin typeface="Arial" panose="020B0604020202020204" pitchFamily="34" charset="0"/>
                <a:cs typeface="Arial" panose="020B0604020202020204" pitchFamily="34" charset="0"/>
              </a:rPr>
              <a:t> – </a:t>
            </a:r>
            <a:r>
              <a:rPr lang="en-US" sz="1400" b="1" dirty="0">
                <a:solidFill>
                  <a:prstClr val="black"/>
                </a:solidFill>
                <a:latin typeface="Arial" panose="020B0604020202020204" pitchFamily="34" charset="0"/>
                <a:cs typeface="Arial" panose="020B0604020202020204" pitchFamily="34" charset="0"/>
              </a:rPr>
              <a:t>11:59 min</a:t>
            </a:r>
            <a:endParaRPr lang="en-US" sz="2000" b="1" dirty="0">
              <a:solidFill>
                <a:srgbClr val="0D0D0D"/>
              </a:solidFill>
              <a:latin typeface="Arial" panose="020B0604020202020204" pitchFamily="34" charset="0"/>
              <a:cs typeface="Arial" panose="020B0604020202020204" pitchFamily="34" charset="0"/>
            </a:endParaRPr>
          </a:p>
          <a:p>
            <a:pPr marL="109728" indent="0">
              <a:buNone/>
            </a:pPr>
            <a:r>
              <a:rPr lang="en-US" sz="2000" b="1" dirty="0">
                <a:latin typeface="Garamond" panose="02020404030301010803" pitchFamily="18" charset="0"/>
                <a:hlinkClick r:id="rId4"/>
              </a:rPr>
              <a:t>www.youtube.com/watch?v=tamC-M8TxtY</a:t>
            </a:r>
            <a:endParaRPr lang="en-US" sz="2000" b="1" dirty="0">
              <a:latin typeface="Garamond" panose="02020404030301010803" pitchFamily="18" charset="0"/>
            </a:endParaRPr>
          </a:p>
          <a:p>
            <a:endParaRPr lang="en-US" sz="2000" dirty="0"/>
          </a:p>
          <a:p>
            <a:pPr marL="109728" indent="0">
              <a:buNone/>
            </a:pPr>
            <a:r>
              <a:rPr lang="en-US" sz="2000" b="1" dirty="0">
                <a:latin typeface="Arial" panose="020B0604020202020204" pitchFamily="34" charset="0"/>
                <a:cs typeface="Arial" panose="020B0604020202020204" pitchFamily="34" charset="0"/>
              </a:rPr>
              <a:t>Student Loans: More Debt, More Defaults, More Problems </a:t>
            </a:r>
            <a:r>
              <a:rPr lang="en-US" sz="2000" b="1"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8:27 min</a:t>
            </a:r>
            <a:endParaRPr lang="en-US" sz="2000" b="1" dirty="0">
              <a:latin typeface="Arial" panose="020B0604020202020204" pitchFamily="34" charset="0"/>
              <a:cs typeface="Arial" panose="020B0604020202020204" pitchFamily="34" charset="0"/>
            </a:endParaRPr>
          </a:p>
          <a:p>
            <a:pPr marL="109728" indent="0">
              <a:buNone/>
            </a:pPr>
            <a:r>
              <a:rPr lang="en-US" sz="2000" b="1" dirty="0">
                <a:latin typeface="Garamond" panose="02020404030301010803" pitchFamily="18" charset="0"/>
                <a:hlinkClick r:id="rId5"/>
              </a:rPr>
              <a:t>www.youtube.com/watch?v=6p0HyjtfaMg</a:t>
            </a:r>
            <a:endParaRPr lang="en-US" sz="2000" b="1" dirty="0">
              <a:latin typeface="Garamond" panose="02020404030301010803" pitchFamily="18" charset="0"/>
            </a:endParaRPr>
          </a:p>
          <a:p>
            <a:pPr marL="109728" indent="0">
              <a:buNone/>
            </a:pPr>
            <a:endParaRPr lang="en-US" sz="2000" dirty="0">
              <a:latin typeface="Garamond" panose="02020404030301010803" pitchFamily="18" charset="0"/>
              <a:cs typeface="Arial" panose="020B0604020202020204" pitchFamily="34" charset="0"/>
            </a:endParaRPr>
          </a:p>
        </p:txBody>
      </p:sp>
      <p:sp>
        <p:nvSpPr>
          <p:cNvPr id="3" name="Title 2"/>
          <p:cNvSpPr>
            <a:spLocks noGrp="1"/>
          </p:cNvSpPr>
          <p:nvPr>
            <p:ph type="title"/>
          </p:nvPr>
        </p:nvSpPr>
        <p:spPr>
          <a:xfrm>
            <a:off x="228600" y="152400"/>
            <a:ext cx="8382000" cy="533400"/>
          </a:xfrm>
        </p:spPr>
        <p:txBody>
          <a:bodyPr>
            <a:normAutofit/>
          </a:bodyPr>
          <a:lstStyle/>
          <a:p>
            <a:r>
              <a:rPr lang="en-US" sz="2800" u="sng" dirty="0">
                <a:solidFill>
                  <a:schemeClr val="accent1">
                    <a:lumMod val="75000"/>
                  </a:schemeClr>
                </a:solidFill>
                <a:effectLst/>
                <a:latin typeface="Garamond" pitchFamily="18" charset="0"/>
              </a:rPr>
              <a:t>The Income Crisis of the American Middle Class </a:t>
            </a:r>
            <a:endParaRPr lang="en-US" sz="2800" dirty="0">
              <a:solidFill>
                <a:schemeClr val="accent1">
                  <a:lumMod val="75000"/>
                </a:schemeClr>
              </a:solidFill>
              <a:effectLst/>
              <a:latin typeface="Garamond" pitchFamily="18" charset="0"/>
            </a:endParaRPr>
          </a:p>
        </p:txBody>
      </p:sp>
    </p:spTree>
    <p:extLst>
      <p:ext uri="{BB962C8B-B14F-4D97-AF65-F5344CB8AC3E}">
        <p14:creationId xmlns:p14="http://schemas.microsoft.com/office/powerpoint/2010/main" val="163235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839200" cy="5867399"/>
          </a:xfrm>
        </p:spPr>
        <p:txBody>
          <a:bodyPr>
            <a:normAutofit/>
          </a:bodyPr>
          <a:lstStyle/>
          <a:p>
            <a:pPr marL="109728" indent="0">
              <a:buNone/>
            </a:pPr>
            <a:r>
              <a:rPr lang="en-US" sz="2400" b="1" dirty="0">
                <a:solidFill>
                  <a:srgbClr val="C00000"/>
                </a:solidFill>
                <a:latin typeface="Garamond" panose="02020404030301010803" pitchFamily="18" charset="0"/>
              </a:rPr>
              <a:t>The workforce of the future is changing – are you financially prepared for this economic shift? The videos below explore how automation is (and will) change the landscape of our workforce. The total time for ALL four videos is about 50 minutes.</a:t>
            </a:r>
          </a:p>
          <a:p>
            <a:pPr>
              <a:buNone/>
            </a:pPr>
            <a:endParaRPr lang="en-US" sz="1000" b="1" dirty="0">
              <a:latin typeface="Arial" panose="020B0604020202020204" pitchFamily="34" charset="0"/>
              <a:cs typeface="Arial" panose="020B0604020202020204" pitchFamily="34" charset="0"/>
            </a:endParaRPr>
          </a:p>
          <a:p>
            <a:pPr marL="109728" indent="0">
              <a:buNone/>
            </a:pPr>
            <a:r>
              <a:rPr lang="en-US" sz="2000" b="1" dirty="0">
                <a:latin typeface="Arial" panose="020B0604020202020204" pitchFamily="34" charset="0"/>
                <a:cs typeface="Arial" panose="020B0604020202020204" pitchFamily="34" charset="0"/>
              </a:rPr>
              <a:t>Robots and AI: The Future Is Automated and Every Job Is At Risk </a:t>
            </a:r>
            <a:r>
              <a:rPr lang="en-US" sz="2000" b="1"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15:11 min       </a:t>
            </a:r>
            <a:r>
              <a:rPr lang="en-US" sz="2000" b="1" dirty="0">
                <a:solidFill>
                  <a:prstClr val="black"/>
                </a:solidFill>
                <a:latin typeface="Garamond" panose="02020404030301010803" pitchFamily="18" charset="0"/>
                <a:cs typeface="Arial" panose="020B0604020202020204" pitchFamily="34" charset="0"/>
                <a:hlinkClick r:id="rId2"/>
              </a:rPr>
              <a:t>www.youtube.com/watch?v=rnBAdnNIIXk</a:t>
            </a:r>
            <a:endParaRPr lang="en-US" sz="2000" b="1" dirty="0">
              <a:solidFill>
                <a:prstClr val="black"/>
              </a:solidFill>
              <a:latin typeface="Garamond" panose="02020404030301010803" pitchFamily="18" charset="0"/>
              <a:cs typeface="Arial" panose="020B0604020202020204" pitchFamily="34" charset="0"/>
            </a:endParaRPr>
          </a:p>
          <a:p>
            <a:pPr marL="109728" indent="0">
              <a:buNone/>
            </a:pPr>
            <a:endParaRPr lang="en-US" sz="2000" b="1" dirty="0">
              <a:latin typeface="Garamond" panose="02020404030301010803" pitchFamily="18" charset="0"/>
              <a:cs typeface="Arial" panose="020B0604020202020204" pitchFamily="34" charset="0"/>
            </a:endParaRPr>
          </a:p>
          <a:p>
            <a:pPr marL="109728" indent="0">
              <a:buNone/>
            </a:pPr>
            <a:r>
              <a:rPr lang="en-US" sz="2000" b="1" dirty="0">
                <a:latin typeface="Arial" panose="020B0604020202020204" pitchFamily="34" charset="0"/>
                <a:cs typeface="Arial" panose="020B0604020202020204" pitchFamily="34" charset="0"/>
              </a:rPr>
              <a:t>Do labor-saving robots spell doom for American workers? </a:t>
            </a:r>
            <a:r>
              <a:rPr lang="en-US" sz="2000" b="1"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8:42 min</a:t>
            </a:r>
            <a:endParaRPr lang="en-US" sz="2000" b="1" dirty="0">
              <a:latin typeface="Arial" panose="020B0604020202020204" pitchFamily="34" charset="0"/>
              <a:cs typeface="Arial" panose="020B0604020202020204" pitchFamily="34" charset="0"/>
            </a:endParaRPr>
          </a:p>
          <a:p>
            <a:pPr marL="109728" indent="0">
              <a:buNone/>
            </a:pPr>
            <a:r>
              <a:rPr lang="en-US" sz="2000" b="1" dirty="0">
                <a:latin typeface="Garamond" panose="02020404030301010803" pitchFamily="18" charset="0"/>
                <a:hlinkClick r:id="rId3"/>
              </a:rPr>
              <a:t>www.youtube.com/watch?v=zwwPtKiIn4M</a:t>
            </a:r>
            <a:endParaRPr lang="en-US" sz="2000" b="1" dirty="0">
              <a:latin typeface="Garamond" panose="02020404030301010803" pitchFamily="18" charset="0"/>
            </a:endParaRPr>
          </a:p>
          <a:p>
            <a:pPr marL="109728" indent="0">
              <a:buNone/>
            </a:pPr>
            <a:endParaRPr lang="en-US" sz="2000" b="1" dirty="0">
              <a:latin typeface="Garamond" panose="02020404030301010803" pitchFamily="18" charset="0"/>
            </a:endParaRPr>
          </a:p>
          <a:p>
            <a:pPr marL="109728" indent="0">
              <a:buNone/>
            </a:pPr>
            <a:r>
              <a:rPr lang="en-US" sz="2000" b="1" dirty="0">
                <a:latin typeface="Arial" panose="020B0604020202020204" pitchFamily="34" charset="0"/>
                <a:cs typeface="Arial" panose="020B0604020202020204" pitchFamily="34" charset="0"/>
              </a:rPr>
              <a:t>How we'll earn money in a future without jobs | Martin Ford </a:t>
            </a:r>
            <a:r>
              <a:rPr lang="en-US" sz="2000" b="1" dirty="0">
                <a:solidFill>
                  <a:prstClr val="black"/>
                </a:solidFill>
                <a:latin typeface="Arial" panose="020B0604020202020204" pitchFamily="34" charset="0"/>
                <a:cs typeface="Arial" panose="020B0604020202020204" pitchFamily="34" charset="0"/>
              </a:rPr>
              <a:t>– </a:t>
            </a:r>
            <a:r>
              <a:rPr lang="en-US" sz="1400" b="1" dirty="0">
                <a:solidFill>
                  <a:prstClr val="black"/>
                </a:solidFill>
                <a:latin typeface="Arial" panose="020B0604020202020204" pitchFamily="34" charset="0"/>
                <a:cs typeface="Arial" panose="020B0604020202020204" pitchFamily="34" charset="0"/>
              </a:rPr>
              <a:t>14:37 min</a:t>
            </a:r>
            <a:endParaRPr lang="en-US" sz="2000" b="1" dirty="0">
              <a:latin typeface="Arial" panose="020B0604020202020204" pitchFamily="34" charset="0"/>
              <a:cs typeface="Arial" panose="020B0604020202020204" pitchFamily="34" charset="0"/>
            </a:endParaRPr>
          </a:p>
          <a:p>
            <a:pPr marL="109728" indent="0">
              <a:buNone/>
            </a:pPr>
            <a:r>
              <a:rPr lang="en-US" sz="2000" b="1" dirty="0">
                <a:latin typeface="Garamond" panose="02020404030301010803" pitchFamily="18" charset="0"/>
                <a:cs typeface="Arial" panose="020B0604020202020204" pitchFamily="34" charset="0"/>
                <a:hlinkClick r:id="rId4"/>
              </a:rPr>
              <a:t>www.youtube.com/watch?v=swB7Ivct8d8</a:t>
            </a:r>
            <a:endParaRPr lang="en-US" sz="2000" b="1" dirty="0">
              <a:latin typeface="Garamond" panose="02020404030301010803" pitchFamily="18" charset="0"/>
              <a:cs typeface="Arial" panose="020B0604020202020204" pitchFamily="34" charset="0"/>
            </a:endParaRPr>
          </a:p>
          <a:p>
            <a:pPr marL="109728" indent="0">
              <a:buNone/>
            </a:pPr>
            <a:endParaRPr lang="en-US" sz="2000" dirty="0">
              <a:latin typeface="Garamond" panose="02020404030301010803" pitchFamily="18" charset="0"/>
              <a:cs typeface="Arial" panose="020B0604020202020204" pitchFamily="34" charset="0"/>
            </a:endParaRPr>
          </a:p>
          <a:p>
            <a:pPr marL="109728" indent="0">
              <a:buNone/>
            </a:pPr>
            <a:endParaRPr lang="en-US" sz="2000" dirty="0">
              <a:latin typeface="Garamond" panose="02020404030301010803" pitchFamily="18" charset="0"/>
              <a:cs typeface="Arial" panose="020B0604020202020204" pitchFamily="34" charset="0"/>
            </a:endParaRPr>
          </a:p>
        </p:txBody>
      </p:sp>
      <p:sp>
        <p:nvSpPr>
          <p:cNvPr id="3" name="Title 2"/>
          <p:cNvSpPr>
            <a:spLocks noGrp="1"/>
          </p:cNvSpPr>
          <p:nvPr>
            <p:ph type="title"/>
          </p:nvPr>
        </p:nvSpPr>
        <p:spPr>
          <a:xfrm>
            <a:off x="228600" y="152400"/>
            <a:ext cx="8382000" cy="533400"/>
          </a:xfrm>
        </p:spPr>
        <p:txBody>
          <a:bodyPr>
            <a:normAutofit/>
          </a:bodyPr>
          <a:lstStyle/>
          <a:p>
            <a:r>
              <a:rPr lang="en-US" sz="2800" u="sng" dirty="0">
                <a:solidFill>
                  <a:schemeClr val="accent1">
                    <a:lumMod val="75000"/>
                  </a:schemeClr>
                </a:solidFill>
                <a:effectLst/>
                <a:latin typeface="Garamond" pitchFamily="18" charset="0"/>
              </a:rPr>
              <a:t>The Workforce of the Future</a:t>
            </a:r>
            <a:endParaRPr lang="en-US" sz="2800" dirty="0">
              <a:solidFill>
                <a:schemeClr val="accent1">
                  <a:lumMod val="75000"/>
                </a:schemeClr>
              </a:solidFill>
              <a:effectLst/>
              <a:latin typeface="Garamond" pitchFamily="18" charset="0"/>
            </a:endParaRPr>
          </a:p>
        </p:txBody>
      </p:sp>
      <p:sp>
        <p:nvSpPr>
          <p:cNvPr id="4" name="TextBox 3">
            <a:extLst>
              <a:ext uri="{FF2B5EF4-FFF2-40B4-BE49-F238E27FC236}">
                <a16:creationId xmlns:a16="http://schemas.microsoft.com/office/drawing/2014/main" id="{E699B042-11DA-43FA-A198-CB21CC83C1FF}"/>
              </a:ext>
            </a:extLst>
          </p:cNvPr>
          <p:cNvSpPr txBox="1"/>
          <p:nvPr/>
        </p:nvSpPr>
        <p:spPr>
          <a:xfrm>
            <a:off x="2514600" y="5562600"/>
            <a:ext cx="6248400" cy="707886"/>
          </a:xfrm>
          <a:prstGeom prst="rect">
            <a:avLst/>
          </a:prstGeom>
          <a:noFill/>
        </p:spPr>
        <p:txBody>
          <a:bodyPr wrap="square" rtlCol="0">
            <a:spAutoFit/>
          </a:bodyPr>
          <a:lstStyle/>
          <a:p>
            <a:pPr marL="109728" indent="0">
              <a:buNone/>
            </a:pPr>
            <a:r>
              <a:rPr lang="en-US" sz="2000" b="1" dirty="0">
                <a:latin typeface="Arial" panose="020B0604020202020204" pitchFamily="34" charset="0"/>
                <a:cs typeface="Arial" panose="020B0604020202020204" pitchFamily="34" charset="0"/>
              </a:rPr>
              <a:t>Are we on the brink of a jobless future?</a:t>
            </a:r>
            <a:r>
              <a:rPr lang="en-US" sz="2000" b="1" dirty="0">
                <a:solidFill>
                  <a:prstClr val="black"/>
                </a:solidFill>
                <a:latin typeface="Arial" panose="020B0604020202020204" pitchFamily="34" charset="0"/>
                <a:cs typeface="Arial" panose="020B0604020202020204" pitchFamily="34" charset="0"/>
              </a:rPr>
              <a:t> – </a:t>
            </a:r>
            <a:r>
              <a:rPr lang="en-US" sz="1400" b="1" dirty="0">
                <a:solidFill>
                  <a:prstClr val="black"/>
                </a:solidFill>
                <a:latin typeface="Arial" panose="020B0604020202020204" pitchFamily="34" charset="0"/>
                <a:cs typeface="Arial" panose="020B0604020202020204" pitchFamily="34" charset="0"/>
              </a:rPr>
              <a:t>9:13 min</a:t>
            </a:r>
            <a:r>
              <a:rPr lang="en-US" sz="2000" b="1" dirty="0">
                <a:latin typeface="Arial" panose="020B0604020202020204" pitchFamily="34" charset="0"/>
                <a:cs typeface="Arial" panose="020B0604020202020204" pitchFamily="34" charset="0"/>
              </a:rPr>
              <a:t> </a:t>
            </a:r>
          </a:p>
          <a:p>
            <a:pPr marL="109728" indent="0">
              <a:buNone/>
            </a:pPr>
            <a:r>
              <a:rPr lang="en-US" sz="2000" b="1" dirty="0">
                <a:latin typeface="Garamond" panose="02020404030301010803" pitchFamily="18" charset="0"/>
                <a:cs typeface="Arial" panose="020B0604020202020204" pitchFamily="34" charset="0"/>
                <a:hlinkClick r:id="rId5"/>
              </a:rPr>
              <a:t>www.youtube.com/watch?v=dNhBfvOQ_RY</a:t>
            </a:r>
            <a:endParaRPr lang="en-US" sz="2000" b="1"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605114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1"/>
            <a:ext cx="8610600" cy="5486400"/>
          </a:xfrm>
        </p:spPr>
        <p:txBody>
          <a:bodyPr>
            <a:normAutofit fontScale="85000" lnSpcReduction="20000"/>
          </a:bodyPr>
          <a:lstStyle/>
          <a:p>
            <a:pPr>
              <a:buNone/>
            </a:pPr>
            <a:r>
              <a:rPr lang="en-US" sz="2600" dirty="0">
                <a:latin typeface="Garamond" pitchFamily="18" charset="0"/>
              </a:rPr>
              <a:t>In the United States today, the top </a:t>
            </a:r>
            <a:r>
              <a:rPr lang="en-US" sz="2600" b="1" dirty="0">
                <a:solidFill>
                  <a:srgbClr val="FF0000"/>
                </a:solidFill>
                <a:latin typeface="Garamond" pitchFamily="18" charset="0"/>
              </a:rPr>
              <a:t>1%</a:t>
            </a:r>
            <a:r>
              <a:rPr lang="en-US" sz="2600" dirty="0">
                <a:latin typeface="Garamond" pitchFamily="18" charset="0"/>
              </a:rPr>
              <a:t> of the money earners </a:t>
            </a:r>
            <a:r>
              <a:rPr lang="en-US" sz="2600" b="1" dirty="0">
                <a:solidFill>
                  <a:srgbClr val="7030A0"/>
                </a:solidFill>
                <a:latin typeface="Garamond" pitchFamily="18" charset="0"/>
              </a:rPr>
              <a:t>(the</a:t>
            </a:r>
          </a:p>
          <a:p>
            <a:pPr>
              <a:buNone/>
            </a:pPr>
            <a:r>
              <a:rPr lang="en-US" sz="2600" b="1" dirty="0">
                <a:solidFill>
                  <a:srgbClr val="7030A0"/>
                </a:solidFill>
                <a:latin typeface="Garamond" pitchFamily="18" charset="0"/>
              </a:rPr>
              <a:t>millionaires and billionaires)</a:t>
            </a:r>
            <a:r>
              <a:rPr lang="en-US" sz="2600" dirty="0">
                <a:latin typeface="Garamond" pitchFamily="18" charset="0"/>
              </a:rPr>
              <a:t> </a:t>
            </a:r>
            <a:r>
              <a:rPr lang="en-US" sz="2600" u="sng" dirty="0">
                <a:latin typeface="Garamond" pitchFamily="18" charset="0"/>
              </a:rPr>
              <a:t>control</a:t>
            </a:r>
            <a:r>
              <a:rPr lang="en-US" sz="2600" dirty="0">
                <a:latin typeface="Garamond" pitchFamily="18" charset="0"/>
              </a:rPr>
              <a:t> roughly </a:t>
            </a:r>
            <a:r>
              <a:rPr lang="en-US" sz="2600" b="1" dirty="0">
                <a:solidFill>
                  <a:srgbClr val="FF0000"/>
                </a:solidFill>
                <a:latin typeface="Garamond" pitchFamily="18" charset="0"/>
              </a:rPr>
              <a:t>67 %</a:t>
            </a:r>
            <a:r>
              <a:rPr lang="en-US" sz="2600" b="1" dirty="0">
                <a:latin typeface="Garamond" pitchFamily="18" charset="0"/>
              </a:rPr>
              <a:t> </a:t>
            </a:r>
            <a:r>
              <a:rPr lang="en-US" sz="2600" dirty="0">
                <a:latin typeface="Garamond" pitchFamily="18" charset="0"/>
              </a:rPr>
              <a:t>of this country’s</a:t>
            </a:r>
          </a:p>
          <a:p>
            <a:pPr>
              <a:buNone/>
            </a:pPr>
            <a:r>
              <a:rPr lang="en-US" sz="2600" dirty="0">
                <a:latin typeface="Garamond" pitchFamily="18" charset="0"/>
              </a:rPr>
              <a:t>wealth. That leaves only </a:t>
            </a:r>
            <a:r>
              <a:rPr lang="en-US" sz="2600" b="1" dirty="0">
                <a:solidFill>
                  <a:srgbClr val="00B050"/>
                </a:solidFill>
                <a:latin typeface="Garamond" pitchFamily="18" charset="0"/>
              </a:rPr>
              <a:t>33%</a:t>
            </a:r>
            <a:r>
              <a:rPr lang="en-US" sz="2600" dirty="0">
                <a:latin typeface="Garamond" pitchFamily="18" charset="0"/>
              </a:rPr>
              <a:t> of this country’s wealth for the remaining </a:t>
            </a:r>
          </a:p>
          <a:p>
            <a:pPr>
              <a:buNone/>
            </a:pPr>
            <a:r>
              <a:rPr lang="en-US" sz="2600" b="1" dirty="0">
                <a:solidFill>
                  <a:srgbClr val="00B050"/>
                </a:solidFill>
                <a:latin typeface="Garamond" pitchFamily="18" charset="0"/>
              </a:rPr>
              <a:t>99%</a:t>
            </a:r>
            <a:r>
              <a:rPr lang="en-US" sz="2600" dirty="0">
                <a:latin typeface="Garamond" pitchFamily="18" charset="0"/>
              </a:rPr>
              <a:t> of us. </a:t>
            </a:r>
          </a:p>
          <a:p>
            <a:pPr>
              <a:buNone/>
            </a:pPr>
            <a:endParaRPr lang="en-US" sz="2600" dirty="0">
              <a:latin typeface="Garamond" pitchFamily="18" charset="0"/>
            </a:endParaRPr>
          </a:p>
          <a:p>
            <a:pPr>
              <a:buNone/>
            </a:pPr>
            <a:r>
              <a:rPr lang="en-US" sz="2600" dirty="0">
                <a:latin typeface="Garamond" pitchFamily="18" charset="0"/>
              </a:rPr>
              <a:t>So Where Do YOU Stand?</a:t>
            </a:r>
          </a:p>
          <a:p>
            <a:pPr>
              <a:buNone/>
            </a:pPr>
            <a:r>
              <a:rPr lang="en-US" sz="900" dirty="0">
                <a:latin typeface="Garamond" pitchFamily="18" charset="0"/>
              </a:rPr>
              <a:t> </a:t>
            </a:r>
          </a:p>
          <a:p>
            <a:pPr>
              <a:buNone/>
            </a:pPr>
            <a:r>
              <a:rPr lang="en-US" sz="2600" dirty="0">
                <a:latin typeface="Garamond" pitchFamily="18" charset="0"/>
              </a:rPr>
              <a:t>	1) Do </a:t>
            </a:r>
            <a:r>
              <a:rPr lang="en-US" sz="2600" b="1" dirty="0">
                <a:solidFill>
                  <a:srgbClr val="C00000"/>
                </a:solidFill>
                <a:latin typeface="Garamond" pitchFamily="18" charset="0"/>
              </a:rPr>
              <a:t>YOU</a:t>
            </a:r>
            <a:r>
              <a:rPr lang="en-US" sz="2600" dirty="0">
                <a:latin typeface="Garamond" pitchFamily="18" charset="0"/>
              </a:rPr>
              <a:t> have a game-plan to control debt in your life?</a:t>
            </a:r>
          </a:p>
          <a:p>
            <a:pPr>
              <a:buNone/>
            </a:pPr>
            <a:r>
              <a:rPr lang="en-US" sz="2600" dirty="0">
                <a:latin typeface="Garamond" pitchFamily="18" charset="0"/>
              </a:rPr>
              <a:t> </a:t>
            </a:r>
          </a:p>
          <a:p>
            <a:pPr>
              <a:buNone/>
            </a:pPr>
            <a:r>
              <a:rPr lang="en-US" sz="2600" dirty="0">
                <a:latin typeface="Garamond" pitchFamily="18" charset="0"/>
              </a:rPr>
              <a:t>	2) Do </a:t>
            </a:r>
            <a:r>
              <a:rPr lang="en-US" sz="2600" b="1" dirty="0">
                <a:solidFill>
                  <a:srgbClr val="C00000"/>
                </a:solidFill>
                <a:latin typeface="Garamond" pitchFamily="18" charset="0"/>
              </a:rPr>
              <a:t>YOU</a:t>
            </a:r>
            <a:r>
              <a:rPr lang="en-US" sz="2600" dirty="0">
                <a:latin typeface="Garamond" pitchFamily="18" charset="0"/>
              </a:rPr>
              <a:t> have a program in place to fund your children’s education?</a:t>
            </a:r>
          </a:p>
          <a:p>
            <a:pPr>
              <a:buNone/>
            </a:pPr>
            <a:r>
              <a:rPr lang="en-US" sz="2600" dirty="0">
                <a:latin typeface="Garamond" pitchFamily="18" charset="0"/>
              </a:rPr>
              <a:t> </a:t>
            </a:r>
          </a:p>
          <a:p>
            <a:pPr>
              <a:buNone/>
            </a:pPr>
            <a:r>
              <a:rPr lang="en-US" sz="2600" dirty="0">
                <a:latin typeface="Garamond" pitchFamily="18" charset="0"/>
              </a:rPr>
              <a:t>	3) Are </a:t>
            </a:r>
            <a:r>
              <a:rPr lang="en-US" sz="2600" b="1" dirty="0">
                <a:solidFill>
                  <a:srgbClr val="C00000"/>
                </a:solidFill>
                <a:latin typeface="Garamond" pitchFamily="18" charset="0"/>
              </a:rPr>
              <a:t>YOU</a:t>
            </a:r>
            <a:r>
              <a:rPr lang="en-US" sz="2600" dirty="0">
                <a:latin typeface="Garamond" pitchFamily="18" charset="0"/>
              </a:rPr>
              <a:t> saving enough to provide for retirement security?</a:t>
            </a:r>
          </a:p>
          <a:p>
            <a:pPr>
              <a:buNone/>
            </a:pPr>
            <a:r>
              <a:rPr lang="en-US" sz="2600" dirty="0">
                <a:latin typeface="Garamond" pitchFamily="18" charset="0"/>
              </a:rPr>
              <a:t> </a:t>
            </a:r>
          </a:p>
          <a:p>
            <a:pPr>
              <a:buNone/>
            </a:pPr>
            <a:r>
              <a:rPr lang="en-US" sz="2600" dirty="0">
                <a:latin typeface="Garamond" pitchFamily="18" charset="0"/>
              </a:rPr>
              <a:t>	4) Are </a:t>
            </a:r>
            <a:r>
              <a:rPr lang="en-US" sz="2600" b="1" dirty="0">
                <a:solidFill>
                  <a:srgbClr val="C00000"/>
                </a:solidFill>
                <a:latin typeface="Garamond" pitchFamily="18" charset="0"/>
              </a:rPr>
              <a:t>YOU</a:t>
            </a:r>
            <a:r>
              <a:rPr lang="en-US" sz="2600" dirty="0">
                <a:latin typeface="Garamond" pitchFamily="18" charset="0"/>
              </a:rPr>
              <a:t> happy with your overall financial picture?</a:t>
            </a:r>
          </a:p>
          <a:p>
            <a:pPr>
              <a:buNone/>
            </a:pPr>
            <a:endParaRPr lang="en-US" sz="2600" dirty="0">
              <a:latin typeface="Garamond" pitchFamily="18" charset="0"/>
            </a:endParaRPr>
          </a:p>
          <a:p>
            <a:pPr marL="168275" indent="-58738">
              <a:buNone/>
            </a:pPr>
            <a:r>
              <a:rPr lang="en-US" sz="2800" b="1" dirty="0">
                <a:latin typeface="Garamond" pitchFamily="18" charset="0"/>
              </a:rPr>
              <a:t>Do YOU control your life or are you controlled by other forces?</a:t>
            </a:r>
            <a:endParaRPr lang="en-US" sz="2800" dirty="0">
              <a:latin typeface="Garamond" pitchFamily="18" charset="0"/>
            </a:endParaRPr>
          </a:p>
          <a:p>
            <a:endParaRPr lang="en-US" dirty="0"/>
          </a:p>
        </p:txBody>
      </p:sp>
      <p:sp>
        <p:nvSpPr>
          <p:cNvPr id="3" name="Title 2"/>
          <p:cNvSpPr>
            <a:spLocks noGrp="1"/>
          </p:cNvSpPr>
          <p:nvPr>
            <p:ph type="title"/>
          </p:nvPr>
        </p:nvSpPr>
        <p:spPr>
          <a:xfrm>
            <a:off x="304800" y="152400"/>
            <a:ext cx="8382000" cy="457200"/>
          </a:xfrm>
        </p:spPr>
        <p:txBody>
          <a:bodyPr>
            <a:normAutofit fontScale="90000"/>
          </a:bodyPr>
          <a:lstStyle/>
          <a:p>
            <a:r>
              <a:rPr lang="en-US" sz="2700" u="sng" dirty="0">
                <a:solidFill>
                  <a:schemeClr val="accent1">
                    <a:lumMod val="75000"/>
                  </a:schemeClr>
                </a:solidFill>
                <a:effectLst/>
                <a:latin typeface="Garamond" pitchFamily="18" charset="0"/>
              </a:rPr>
              <a:t>THE FACTS OF LIFE</a:t>
            </a:r>
            <a:endParaRPr lang="en-US" dirty="0"/>
          </a:p>
        </p:txBody>
      </p:sp>
    </p:spTree>
    <p:extLst>
      <p:ext uri="{BB962C8B-B14F-4D97-AF65-F5344CB8AC3E}">
        <p14:creationId xmlns:p14="http://schemas.microsoft.com/office/powerpoint/2010/main" val="413507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85800"/>
            <a:ext cx="8153400" cy="5486399"/>
          </a:xfrm>
        </p:spPr>
        <p:txBody>
          <a:bodyPr>
            <a:normAutofit fontScale="77500" lnSpcReduction="20000"/>
          </a:bodyPr>
          <a:lstStyle/>
          <a:p>
            <a:pPr>
              <a:buNone/>
            </a:pPr>
            <a:r>
              <a:rPr lang="en-US" u="sng" dirty="0">
                <a:latin typeface="Garamond" pitchFamily="18" charset="0"/>
              </a:rPr>
              <a:t>FACT</a:t>
            </a:r>
            <a:r>
              <a:rPr lang="en-US" dirty="0">
                <a:latin typeface="Garamond" pitchFamily="18" charset="0"/>
              </a:rPr>
              <a:t>: </a:t>
            </a:r>
          </a:p>
          <a:p>
            <a:pPr>
              <a:buNone/>
            </a:pPr>
            <a:endParaRPr lang="en-US" sz="1000" dirty="0">
              <a:latin typeface="Garamond" pitchFamily="18" charset="0"/>
            </a:endParaRPr>
          </a:p>
          <a:p>
            <a:pPr>
              <a:buNone/>
            </a:pPr>
            <a:r>
              <a:rPr lang="en-US" dirty="0">
                <a:latin typeface="Garamond" pitchFamily="18" charset="0"/>
              </a:rPr>
              <a:t>Most people are controlled by outside forces, such as; </a:t>
            </a:r>
          </a:p>
          <a:p>
            <a:pPr>
              <a:buNone/>
            </a:pPr>
            <a:r>
              <a:rPr lang="en-US" dirty="0">
                <a:latin typeface="Garamond" pitchFamily="18" charset="0"/>
              </a:rPr>
              <a:t>		- </a:t>
            </a:r>
            <a:r>
              <a:rPr lang="en-US" dirty="0">
                <a:solidFill>
                  <a:srgbClr val="00B050"/>
                </a:solidFill>
                <a:latin typeface="Garamond" pitchFamily="18" charset="0"/>
              </a:rPr>
              <a:t>creditors</a:t>
            </a:r>
            <a:r>
              <a:rPr lang="en-US" dirty="0">
                <a:latin typeface="Garamond" pitchFamily="18" charset="0"/>
              </a:rPr>
              <a:t>, </a:t>
            </a:r>
            <a:r>
              <a:rPr lang="en-US" dirty="0">
                <a:solidFill>
                  <a:srgbClr val="7030A0"/>
                </a:solidFill>
                <a:latin typeface="Garamond" pitchFamily="18" charset="0"/>
              </a:rPr>
              <a:t>the government, </a:t>
            </a:r>
            <a:r>
              <a:rPr lang="en-US" dirty="0">
                <a:solidFill>
                  <a:srgbClr val="C00000"/>
                </a:solidFill>
                <a:latin typeface="Garamond" pitchFamily="18" charset="0"/>
              </a:rPr>
              <a:t>financial institutions, </a:t>
            </a:r>
            <a:r>
              <a:rPr lang="en-US" dirty="0">
                <a:solidFill>
                  <a:srgbClr val="0070C0"/>
                </a:solidFill>
                <a:latin typeface="Garamond" pitchFamily="18" charset="0"/>
              </a:rPr>
              <a:t>and employers</a:t>
            </a:r>
          </a:p>
          <a:p>
            <a:pPr>
              <a:buNone/>
            </a:pPr>
            <a:r>
              <a:rPr lang="en-US" dirty="0">
                <a:latin typeface="Garamond" pitchFamily="18" charset="0"/>
              </a:rPr>
              <a:t> </a:t>
            </a:r>
          </a:p>
          <a:p>
            <a:pPr>
              <a:buNone/>
            </a:pPr>
            <a:r>
              <a:rPr lang="en-US" u="sng" dirty="0">
                <a:latin typeface="Garamond" pitchFamily="18" charset="0"/>
              </a:rPr>
              <a:t>SOLUTION</a:t>
            </a:r>
            <a:r>
              <a:rPr lang="en-US" dirty="0">
                <a:latin typeface="Garamond" pitchFamily="18" charset="0"/>
              </a:rPr>
              <a:t>:  </a:t>
            </a:r>
          </a:p>
          <a:p>
            <a:pPr>
              <a:buNone/>
            </a:pPr>
            <a:endParaRPr lang="en-US" sz="1100" dirty="0">
              <a:latin typeface="Garamond" pitchFamily="18" charset="0"/>
            </a:endParaRPr>
          </a:p>
          <a:p>
            <a:pPr>
              <a:buNone/>
            </a:pPr>
            <a:r>
              <a:rPr lang="en-US" b="1" dirty="0">
                <a:solidFill>
                  <a:srgbClr val="FF0000"/>
                </a:solidFill>
                <a:latin typeface="Garamond" pitchFamily="18" charset="0"/>
              </a:rPr>
              <a:t>YOU</a:t>
            </a:r>
            <a:r>
              <a:rPr lang="en-US" dirty="0">
                <a:latin typeface="Garamond" pitchFamily="18" charset="0"/>
              </a:rPr>
              <a:t> take control and begin solving your own financial problems.</a:t>
            </a:r>
          </a:p>
          <a:p>
            <a:pPr>
              <a:buNone/>
            </a:pPr>
            <a:r>
              <a:rPr lang="en-US" dirty="0">
                <a:latin typeface="Garamond" pitchFamily="18" charset="0"/>
              </a:rPr>
              <a:t> </a:t>
            </a:r>
          </a:p>
          <a:p>
            <a:pPr>
              <a:buNone/>
            </a:pPr>
            <a:r>
              <a:rPr lang="en-US" sz="3100" b="1" dirty="0">
                <a:latin typeface="Garamond" pitchFamily="18" charset="0"/>
              </a:rPr>
              <a:t>There are three questions you should be asking yourself:</a:t>
            </a:r>
            <a:endParaRPr lang="en-US" sz="3100" dirty="0">
              <a:latin typeface="Garamond" pitchFamily="18" charset="0"/>
            </a:endParaRPr>
          </a:p>
          <a:p>
            <a:pPr>
              <a:buNone/>
            </a:pPr>
            <a:r>
              <a:rPr lang="en-US" sz="3100" dirty="0">
                <a:latin typeface="Garamond" pitchFamily="18" charset="0"/>
              </a:rPr>
              <a:t> </a:t>
            </a:r>
          </a:p>
          <a:p>
            <a:pPr>
              <a:buNone/>
            </a:pPr>
            <a:r>
              <a:rPr lang="en-US" b="1" dirty="0">
                <a:solidFill>
                  <a:schemeClr val="accent1">
                    <a:lumMod val="75000"/>
                  </a:schemeClr>
                </a:solidFill>
                <a:latin typeface="Garamond" pitchFamily="18" charset="0"/>
              </a:rPr>
              <a:t>1)</a:t>
            </a:r>
            <a:r>
              <a:rPr lang="en-US" dirty="0">
                <a:solidFill>
                  <a:schemeClr val="accent4">
                    <a:lumMod val="60000"/>
                    <a:lumOff val="40000"/>
                  </a:schemeClr>
                </a:solidFill>
                <a:latin typeface="Garamond" pitchFamily="18" charset="0"/>
              </a:rPr>
              <a:t> </a:t>
            </a:r>
            <a:r>
              <a:rPr lang="en-US" dirty="0">
                <a:latin typeface="Garamond" pitchFamily="18" charset="0"/>
              </a:rPr>
              <a:t>Am I truly getting the most out of my efforts?</a:t>
            </a:r>
          </a:p>
          <a:p>
            <a:pPr>
              <a:buNone/>
            </a:pPr>
            <a:r>
              <a:rPr lang="en-US" dirty="0">
                <a:latin typeface="Garamond" pitchFamily="18" charset="0"/>
              </a:rPr>
              <a:t> </a:t>
            </a:r>
          </a:p>
          <a:p>
            <a:pPr>
              <a:buNone/>
            </a:pPr>
            <a:r>
              <a:rPr lang="en-US" b="1" dirty="0">
                <a:solidFill>
                  <a:schemeClr val="accent1">
                    <a:lumMod val="75000"/>
                  </a:schemeClr>
                </a:solidFill>
                <a:latin typeface="Garamond" pitchFamily="18" charset="0"/>
              </a:rPr>
              <a:t>2)</a:t>
            </a:r>
            <a:r>
              <a:rPr lang="en-US" dirty="0">
                <a:latin typeface="Garamond" pitchFamily="18" charset="0"/>
              </a:rPr>
              <a:t> Am I really spending my money wisely?</a:t>
            </a:r>
          </a:p>
          <a:p>
            <a:pPr>
              <a:buNone/>
            </a:pPr>
            <a:r>
              <a:rPr lang="en-US" dirty="0">
                <a:latin typeface="Garamond" pitchFamily="18" charset="0"/>
              </a:rPr>
              <a:t> </a:t>
            </a:r>
          </a:p>
          <a:p>
            <a:pPr>
              <a:buNone/>
            </a:pPr>
            <a:r>
              <a:rPr lang="en-US" b="1" dirty="0">
                <a:solidFill>
                  <a:schemeClr val="accent1">
                    <a:lumMod val="75000"/>
                  </a:schemeClr>
                </a:solidFill>
                <a:latin typeface="Garamond" pitchFamily="18" charset="0"/>
              </a:rPr>
              <a:t>3)</a:t>
            </a:r>
            <a:r>
              <a:rPr lang="en-US" dirty="0">
                <a:latin typeface="Garamond" pitchFamily="18" charset="0"/>
              </a:rPr>
              <a:t> Am I realizing my dreams?</a:t>
            </a:r>
          </a:p>
          <a:p>
            <a:endParaRPr lang="en-US" dirty="0"/>
          </a:p>
        </p:txBody>
      </p:sp>
      <p:sp>
        <p:nvSpPr>
          <p:cNvPr id="3" name="Title 2"/>
          <p:cNvSpPr>
            <a:spLocks noGrp="1"/>
          </p:cNvSpPr>
          <p:nvPr>
            <p:ph type="title"/>
          </p:nvPr>
        </p:nvSpPr>
        <p:spPr>
          <a:xfrm>
            <a:off x="228600" y="76200"/>
            <a:ext cx="8458200" cy="563562"/>
          </a:xfrm>
        </p:spPr>
        <p:txBody>
          <a:bodyPr>
            <a:noAutofit/>
          </a:bodyPr>
          <a:lstStyle/>
          <a:p>
            <a:r>
              <a:rPr lang="en-US" sz="2400" u="sng" dirty="0">
                <a:solidFill>
                  <a:schemeClr val="accent1">
                    <a:lumMod val="75000"/>
                  </a:schemeClr>
                </a:solidFill>
                <a:effectLst/>
                <a:latin typeface="Garamond" pitchFamily="18" charset="0"/>
              </a:rPr>
              <a:t>OTHER FORCES</a:t>
            </a:r>
          </a:p>
        </p:txBody>
      </p:sp>
      <p:sp>
        <p:nvSpPr>
          <p:cNvPr id="4" name="TextBox 3">
            <a:extLst>
              <a:ext uri="{FF2B5EF4-FFF2-40B4-BE49-F238E27FC236}">
                <a16:creationId xmlns:a16="http://schemas.microsoft.com/office/drawing/2014/main" id="{3F24D281-98EA-4EF3-9325-3811C8B419A0}"/>
              </a:ext>
            </a:extLst>
          </p:cNvPr>
          <p:cNvSpPr txBox="1"/>
          <p:nvPr/>
        </p:nvSpPr>
        <p:spPr>
          <a:xfrm>
            <a:off x="3962400" y="5294907"/>
            <a:ext cx="4724400" cy="923330"/>
          </a:xfrm>
          <a:prstGeom prst="rect">
            <a:avLst/>
          </a:prstGeom>
          <a:noFill/>
          <a:ln w="38100">
            <a:solidFill>
              <a:schemeClr val="accent1"/>
            </a:solidFill>
          </a:ln>
        </p:spPr>
        <p:txBody>
          <a:bodyPr wrap="square" rtlCol="0">
            <a:spAutoFit/>
          </a:bodyPr>
          <a:lstStyle/>
          <a:p>
            <a:pPr lvl="0"/>
            <a:r>
              <a:rPr lang="en-US" b="1" dirty="0">
                <a:solidFill>
                  <a:srgbClr val="7030A0"/>
                </a:solidFill>
                <a:latin typeface="Arial" panose="020B0604020202020204" pitchFamily="34" charset="0"/>
                <a:cs typeface="Arial" panose="020B0604020202020204" pitchFamily="34" charset="0"/>
              </a:rPr>
              <a:t>How Cash Changes The Way You Look At Money - Dave Ramsey – </a:t>
            </a:r>
            <a:r>
              <a:rPr lang="en-US" sz="1400" b="1" dirty="0">
                <a:solidFill>
                  <a:srgbClr val="7030A0"/>
                </a:solidFill>
                <a:latin typeface="Arial" panose="020B0604020202020204" pitchFamily="34" charset="0"/>
                <a:cs typeface="Arial" panose="020B0604020202020204" pitchFamily="34" charset="0"/>
              </a:rPr>
              <a:t>7:49 min</a:t>
            </a:r>
          </a:p>
          <a:p>
            <a:pPr lvl="0"/>
            <a:r>
              <a:rPr lang="en-US" b="1" dirty="0">
                <a:solidFill>
                  <a:srgbClr val="EB641B"/>
                </a:solidFill>
                <a:latin typeface="Garamond" panose="02020404030301010803" pitchFamily="18" charset="0"/>
                <a:cs typeface="Arial" panose="020B0604020202020204" pitchFamily="34" charset="0"/>
                <a:hlinkClick r:id="rId3">
                  <a:extLst>
                    <a:ext uri="{A12FA001-AC4F-418D-AE19-62706E023703}">
                      <ahyp:hlinkClr xmlns:ahyp="http://schemas.microsoft.com/office/drawing/2018/hyperlinkcolor" val="tx"/>
                    </a:ext>
                  </a:extLst>
                </a:hlinkClick>
              </a:rPr>
              <a:t>www.youtube.com/watch?v=1liYvgX799Y</a:t>
            </a:r>
            <a:endParaRPr lang="en-US" b="1" dirty="0">
              <a:solidFill>
                <a:srgbClr val="EB641B"/>
              </a:solidFill>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77103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0"/>
            <a:ext cx="8458200" cy="5943600"/>
          </a:xfrm>
        </p:spPr>
        <p:txBody>
          <a:bodyPr>
            <a:normAutofit/>
          </a:bodyPr>
          <a:lstStyle/>
          <a:p>
            <a:endParaRPr lang="en-US" dirty="0"/>
          </a:p>
          <a:p>
            <a:pPr>
              <a:buNone/>
            </a:pPr>
            <a:r>
              <a:rPr lang="en-US" dirty="0"/>
              <a:t>	</a:t>
            </a:r>
          </a:p>
        </p:txBody>
      </p:sp>
      <p:sp>
        <p:nvSpPr>
          <p:cNvPr id="3" name="Title 2"/>
          <p:cNvSpPr>
            <a:spLocks noGrp="1"/>
          </p:cNvSpPr>
          <p:nvPr>
            <p:ph type="title"/>
          </p:nvPr>
        </p:nvSpPr>
        <p:spPr>
          <a:xfrm>
            <a:off x="242740" y="152400"/>
            <a:ext cx="8229600" cy="533400"/>
          </a:xfrm>
        </p:spPr>
        <p:txBody>
          <a:bodyPr>
            <a:normAutofit/>
          </a:bodyPr>
          <a:lstStyle/>
          <a:p>
            <a:r>
              <a:rPr lang="en-US" sz="2800" u="sng" dirty="0">
                <a:solidFill>
                  <a:schemeClr val="accent1">
                    <a:lumMod val="75000"/>
                  </a:schemeClr>
                </a:solidFill>
                <a:effectLst/>
                <a:latin typeface="Garamond" pitchFamily="18" charset="0"/>
              </a:rPr>
              <a:t>Learn From a Financial Expert</a:t>
            </a:r>
            <a:endParaRPr lang="en-US" sz="2800" dirty="0">
              <a:solidFill>
                <a:schemeClr val="accent1">
                  <a:lumMod val="75000"/>
                </a:schemeClr>
              </a:solidFill>
              <a:effectLst/>
              <a:latin typeface="Garamond" pitchFamily="18" charset="0"/>
            </a:endParaRPr>
          </a:p>
        </p:txBody>
      </p:sp>
      <p:pic>
        <p:nvPicPr>
          <p:cNvPr id="4" name="Picture 3">
            <a:extLst>
              <a:ext uri="{FF2B5EF4-FFF2-40B4-BE49-F238E27FC236}">
                <a16:creationId xmlns:a16="http://schemas.microsoft.com/office/drawing/2014/main" id="{BBF6DE68-498C-443A-BF4F-5355626BFB8D}"/>
              </a:ext>
            </a:extLst>
          </p:cNvPr>
          <p:cNvPicPr>
            <a:picLocks noChangeAspect="1"/>
          </p:cNvPicPr>
          <p:nvPr/>
        </p:nvPicPr>
        <p:blipFill>
          <a:blip r:embed="rId2"/>
          <a:stretch>
            <a:fillRect/>
          </a:stretch>
        </p:blipFill>
        <p:spPr>
          <a:xfrm>
            <a:off x="330586" y="798954"/>
            <a:ext cx="3403215" cy="4385285"/>
          </a:xfrm>
          <a:prstGeom prst="rect">
            <a:avLst/>
          </a:prstGeom>
        </p:spPr>
      </p:pic>
      <p:pic>
        <p:nvPicPr>
          <p:cNvPr id="5" name="Picture 4">
            <a:extLst>
              <a:ext uri="{FF2B5EF4-FFF2-40B4-BE49-F238E27FC236}">
                <a16:creationId xmlns:a16="http://schemas.microsoft.com/office/drawing/2014/main" id="{2A22FAAB-0657-4574-94E8-37DED43830DB}"/>
              </a:ext>
            </a:extLst>
          </p:cNvPr>
          <p:cNvPicPr>
            <a:picLocks noChangeAspect="1"/>
          </p:cNvPicPr>
          <p:nvPr/>
        </p:nvPicPr>
        <p:blipFill>
          <a:blip r:embed="rId3"/>
          <a:stretch>
            <a:fillRect/>
          </a:stretch>
        </p:blipFill>
        <p:spPr>
          <a:xfrm>
            <a:off x="5410200" y="2667000"/>
            <a:ext cx="3142372" cy="3810000"/>
          </a:xfrm>
          <a:prstGeom prst="rect">
            <a:avLst/>
          </a:prstGeom>
        </p:spPr>
      </p:pic>
      <p:sp>
        <p:nvSpPr>
          <p:cNvPr id="6" name="TextBox 5">
            <a:extLst>
              <a:ext uri="{FF2B5EF4-FFF2-40B4-BE49-F238E27FC236}">
                <a16:creationId xmlns:a16="http://schemas.microsoft.com/office/drawing/2014/main" id="{CBC27C29-296E-4173-B2B5-E146F32945E4}"/>
              </a:ext>
            </a:extLst>
          </p:cNvPr>
          <p:cNvSpPr txBox="1"/>
          <p:nvPr/>
        </p:nvSpPr>
        <p:spPr>
          <a:xfrm>
            <a:off x="4347284" y="862216"/>
            <a:ext cx="4259388"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Dave Ramsey is a personal money-management expert, author and popular national radio personality</a:t>
            </a:r>
            <a:r>
              <a:rPr lang="en-US"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9177C1E7-EB02-4C27-A5D3-1AD81A5CC195}"/>
              </a:ext>
            </a:extLst>
          </p:cNvPr>
          <p:cNvSpPr txBox="1"/>
          <p:nvPr/>
        </p:nvSpPr>
        <p:spPr>
          <a:xfrm>
            <a:off x="377072" y="5297393"/>
            <a:ext cx="4782116" cy="646331"/>
          </a:xfrm>
          <a:prstGeom prst="rect">
            <a:avLst/>
          </a:prstGeom>
          <a:noFill/>
        </p:spPr>
        <p:txBody>
          <a:bodyPr wrap="square" rtlCol="0">
            <a:spAutoFit/>
          </a:bodyPr>
          <a:lstStyle/>
          <a:p>
            <a:r>
              <a:rPr lang="en-US" sz="2000" b="1" dirty="0">
                <a:solidFill>
                  <a:srgbClr val="7030A0"/>
                </a:solidFill>
                <a:latin typeface="Arial" panose="020B0604020202020204" pitchFamily="34" charset="0"/>
                <a:cs typeface="Arial" panose="020B0604020202020204" pitchFamily="34" charset="0"/>
              </a:rPr>
              <a:t>How To Be Good With Money – </a:t>
            </a:r>
            <a:r>
              <a:rPr lang="en-US" sz="1400" b="1" dirty="0">
                <a:solidFill>
                  <a:srgbClr val="7030A0"/>
                </a:solidFill>
                <a:latin typeface="Arial" panose="020B0604020202020204" pitchFamily="34" charset="0"/>
                <a:cs typeface="Arial" panose="020B0604020202020204" pitchFamily="34" charset="0"/>
              </a:rPr>
              <a:t>7:49 min</a:t>
            </a:r>
            <a:endParaRPr lang="en-US" sz="2000" b="1" dirty="0">
              <a:solidFill>
                <a:srgbClr val="7030A0"/>
              </a:solidFill>
              <a:latin typeface="Arial" panose="020B0604020202020204" pitchFamily="34" charset="0"/>
              <a:cs typeface="Arial" panose="020B0604020202020204" pitchFamily="34" charset="0"/>
            </a:endParaRPr>
          </a:p>
          <a:p>
            <a:r>
              <a:rPr lang="en-US" sz="1600" b="1" dirty="0">
                <a:solidFill>
                  <a:schemeClr val="accent3"/>
                </a:solidFill>
                <a:hlinkClick r:id="rId4"/>
              </a:rPr>
              <a:t>www.youtube.com/watch?v=0wi6b3wWwnw</a:t>
            </a:r>
            <a:endParaRPr lang="en-US" sz="1600" b="1" dirty="0">
              <a:solidFill>
                <a:schemeClr val="accent3"/>
              </a:solidFill>
            </a:endParaRPr>
          </a:p>
        </p:txBody>
      </p:sp>
      <p:sp>
        <p:nvSpPr>
          <p:cNvPr id="8" name="TextBox 7">
            <a:extLst>
              <a:ext uri="{FF2B5EF4-FFF2-40B4-BE49-F238E27FC236}">
                <a16:creationId xmlns:a16="http://schemas.microsoft.com/office/drawing/2014/main" id="{8B29E875-2DA4-44F4-9659-67E0D1D8D59B}"/>
              </a:ext>
            </a:extLst>
          </p:cNvPr>
          <p:cNvSpPr txBox="1"/>
          <p:nvPr/>
        </p:nvSpPr>
        <p:spPr>
          <a:xfrm>
            <a:off x="3997518" y="1872670"/>
            <a:ext cx="4782117" cy="892552"/>
          </a:xfrm>
          <a:prstGeom prst="rect">
            <a:avLst/>
          </a:prstGeom>
          <a:noFill/>
        </p:spPr>
        <p:txBody>
          <a:bodyPr wrap="square" rtlCol="0">
            <a:spAutoFit/>
          </a:bodyPr>
          <a:lstStyle/>
          <a:p>
            <a:r>
              <a:rPr lang="en-US" sz="2000" b="1" dirty="0">
                <a:solidFill>
                  <a:srgbClr val="7030A0"/>
                </a:solidFill>
                <a:latin typeface="Arial" panose="020B0604020202020204" pitchFamily="34" charset="0"/>
                <a:cs typeface="Arial" panose="020B0604020202020204" pitchFamily="34" charset="0"/>
              </a:rPr>
              <a:t>Dave Ramsey: How to Get Out of Debt</a:t>
            </a:r>
          </a:p>
          <a:p>
            <a:r>
              <a:rPr lang="en-US" sz="1600" b="1" dirty="0">
                <a:solidFill>
                  <a:schemeClr val="accent3"/>
                </a:solidFill>
                <a:hlinkClick r:id="rId5"/>
              </a:rPr>
              <a:t>www.youtube.com/watch?v=i2Xx3mN5XSU</a:t>
            </a:r>
            <a:endParaRPr lang="en-US" sz="1600" b="1" dirty="0">
              <a:solidFill>
                <a:schemeClr val="accent3"/>
              </a:solidFill>
            </a:endParaRPr>
          </a:p>
          <a:p>
            <a:endParaRPr lang="en-US" sz="1600" b="1" dirty="0">
              <a:solidFill>
                <a:schemeClr val="accent3"/>
              </a:solidFill>
            </a:endParaRPr>
          </a:p>
        </p:txBody>
      </p:sp>
      <p:sp>
        <p:nvSpPr>
          <p:cNvPr id="9" name="Arrow: Bent-Up 8">
            <a:extLst>
              <a:ext uri="{FF2B5EF4-FFF2-40B4-BE49-F238E27FC236}">
                <a16:creationId xmlns:a16="http://schemas.microsoft.com/office/drawing/2014/main" id="{44FA8481-5870-46DE-AD7A-9ACFF13B9368}"/>
              </a:ext>
            </a:extLst>
          </p:cNvPr>
          <p:cNvSpPr/>
          <p:nvPr/>
        </p:nvSpPr>
        <p:spPr>
          <a:xfrm rot="5400000">
            <a:off x="4469440" y="2697009"/>
            <a:ext cx="790048" cy="75514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909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09601"/>
            <a:ext cx="8915400" cy="6096000"/>
          </a:xfrm>
        </p:spPr>
        <p:txBody>
          <a:bodyPr>
            <a:normAutofit/>
          </a:bodyPr>
          <a:lstStyle/>
          <a:p>
            <a:pPr marL="109728" indent="0">
              <a:buNone/>
            </a:pPr>
            <a:r>
              <a:rPr lang="en-US" sz="2400" b="1" dirty="0">
                <a:solidFill>
                  <a:srgbClr val="C00000"/>
                </a:solidFill>
                <a:latin typeface="Garamond" panose="02020404030301010803" pitchFamily="18" charset="0"/>
              </a:rPr>
              <a:t>Dave Ramsey’s </a:t>
            </a:r>
            <a:r>
              <a:rPr lang="en-US" sz="2400" b="1" u="sng" dirty="0">
                <a:solidFill>
                  <a:srgbClr val="C00000"/>
                </a:solidFill>
                <a:latin typeface="Garamond" panose="02020404030301010803" pitchFamily="18" charset="0"/>
              </a:rPr>
              <a:t>brutally honest</a:t>
            </a:r>
            <a:r>
              <a:rPr lang="en-US" sz="2400" b="1" dirty="0">
                <a:solidFill>
                  <a:srgbClr val="C00000"/>
                </a:solidFill>
                <a:latin typeface="Garamond" panose="02020404030301010803" pitchFamily="18" charset="0"/>
              </a:rPr>
              <a:t> advice to making money &amp; getting out of debt. The total time for ALL videos is about 54 minutes.</a:t>
            </a:r>
          </a:p>
          <a:p>
            <a:pPr>
              <a:buNone/>
            </a:pPr>
            <a:endParaRPr lang="en-US" sz="1000" b="1" dirty="0">
              <a:latin typeface="Arial" panose="020B0604020202020204" pitchFamily="34" charset="0"/>
              <a:cs typeface="Arial" panose="020B0604020202020204" pitchFamily="34" charset="0"/>
            </a:endParaRPr>
          </a:p>
          <a:p>
            <a:pPr marL="109728" indent="0">
              <a:buNone/>
            </a:pPr>
            <a:r>
              <a:rPr lang="en-US" sz="2000" b="1" dirty="0">
                <a:latin typeface="Arial" panose="020B0604020202020204" pitchFamily="34" charset="0"/>
                <a:cs typeface="Arial" panose="020B0604020202020204" pitchFamily="34" charset="0"/>
              </a:rPr>
              <a:t>Live Like No One Else - Dave Ramsey's Story – </a:t>
            </a:r>
            <a:r>
              <a:rPr lang="en-US" sz="1400" b="1" dirty="0">
                <a:latin typeface="Arial" panose="020B0604020202020204" pitchFamily="34" charset="0"/>
                <a:cs typeface="Arial" panose="020B0604020202020204" pitchFamily="34" charset="0"/>
              </a:rPr>
              <a:t>18:15 min</a:t>
            </a:r>
            <a:endParaRPr lang="en-US" sz="2000" b="1" dirty="0">
              <a:latin typeface="Arial" panose="020B0604020202020204" pitchFamily="34" charset="0"/>
              <a:cs typeface="Arial" panose="020B0604020202020204" pitchFamily="34" charset="0"/>
            </a:endParaRPr>
          </a:p>
          <a:p>
            <a:pPr marL="109728" indent="0">
              <a:buNone/>
            </a:pPr>
            <a:r>
              <a:rPr lang="en-US" sz="2000" b="1" dirty="0">
                <a:latin typeface="Garamond" panose="02020404030301010803" pitchFamily="18" charset="0"/>
                <a:cs typeface="Arial" panose="020B0604020202020204" pitchFamily="34" charset="0"/>
                <a:hlinkClick r:id="rId3"/>
              </a:rPr>
              <a:t>www.youtube.com/watch?v=r1NJzEYARlM</a:t>
            </a:r>
            <a:endParaRPr lang="en-US" sz="2000" b="1" dirty="0">
              <a:latin typeface="Garamond" panose="02020404030301010803" pitchFamily="18" charset="0"/>
              <a:cs typeface="Arial" panose="020B0604020202020204" pitchFamily="34" charset="0"/>
            </a:endParaRPr>
          </a:p>
          <a:p>
            <a:pPr marL="109728" indent="0">
              <a:buNone/>
            </a:pPr>
            <a:endParaRPr lang="en-US" sz="1400" b="1" dirty="0">
              <a:latin typeface="Garamond" panose="02020404030301010803" pitchFamily="18" charset="0"/>
              <a:cs typeface="Arial" panose="020B0604020202020204" pitchFamily="34" charset="0"/>
            </a:endParaRPr>
          </a:p>
          <a:p>
            <a:pPr marL="109728" indent="0">
              <a:buNone/>
            </a:pPr>
            <a:r>
              <a:rPr lang="en-US" sz="2000" b="1" dirty="0">
                <a:latin typeface="Arial" panose="020B0604020202020204" pitchFamily="34" charset="0"/>
                <a:cs typeface="Arial" panose="020B0604020202020204" pitchFamily="34" charset="0"/>
              </a:rPr>
              <a:t>Start With A Dream, End With a Goal | Dave Ramsey – </a:t>
            </a:r>
            <a:r>
              <a:rPr lang="en-US" sz="1400" b="1" dirty="0">
                <a:solidFill>
                  <a:prstClr val="black"/>
                </a:solidFill>
                <a:latin typeface="Arial" panose="020B0604020202020204" pitchFamily="34" charset="0"/>
                <a:cs typeface="Arial" panose="020B0604020202020204" pitchFamily="34" charset="0"/>
              </a:rPr>
              <a:t>11:19 min</a:t>
            </a:r>
            <a:endParaRPr lang="en-US" sz="2000" b="1" dirty="0">
              <a:latin typeface="Arial" panose="020B0604020202020204" pitchFamily="34" charset="0"/>
              <a:cs typeface="Arial" panose="020B0604020202020204" pitchFamily="34" charset="0"/>
            </a:endParaRPr>
          </a:p>
          <a:p>
            <a:pPr marL="109728" indent="0">
              <a:buNone/>
            </a:pPr>
            <a:r>
              <a:rPr lang="en-US" sz="2000" b="1" dirty="0">
                <a:latin typeface="Garamond" panose="02020404030301010803" pitchFamily="18" charset="0"/>
                <a:cs typeface="Arial" panose="020B0604020202020204" pitchFamily="34" charset="0"/>
                <a:hlinkClick r:id="rId4"/>
              </a:rPr>
              <a:t>www.youtube.com/watch?v=P6BJdfIWITo</a:t>
            </a:r>
            <a:endParaRPr lang="en-US" sz="2000" b="1" dirty="0">
              <a:latin typeface="Garamond" panose="02020404030301010803" pitchFamily="18" charset="0"/>
              <a:cs typeface="Arial" panose="020B0604020202020204" pitchFamily="34" charset="0"/>
            </a:endParaRPr>
          </a:p>
          <a:p>
            <a:pPr marL="109728" indent="0">
              <a:buNone/>
            </a:pPr>
            <a:endParaRPr lang="en-US" sz="1400" b="1" dirty="0">
              <a:latin typeface="Garamond" panose="02020404030301010803" pitchFamily="18" charset="0"/>
              <a:cs typeface="Arial" panose="020B0604020202020204" pitchFamily="34" charset="0"/>
            </a:endParaRPr>
          </a:p>
          <a:p>
            <a:pPr marL="109728" indent="0">
              <a:buNone/>
            </a:pPr>
            <a:r>
              <a:rPr lang="en-US" sz="2000" b="1" dirty="0">
                <a:latin typeface="Arial" panose="020B0604020202020204" pitchFamily="34" charset="0"/>
                <a:cs typeface="Arial" panose="020B0604020202020204" pitchFamily="34" charset="0"/>
              </a:rPr>
              <a:t>You Become What You Think About | Dave Ramsey – </a:t>
            </a:r>
            <a:r>
              <a:rPr lang="en-US" sz="1400" b="1" dirty="0">
                <a:solidFill>
                  <a:prstClr val="black"/>
                </a:solidFill>
                <a:latin typeface="Arial" panose="020B0604020202020204" pitchFamily="34" charset="0"/>
                <a:cs typeface="Arial" panose="020B0604020202020204" pitchFamily="34" charset="0"/>
              </a:rPr>
              <a:t>7:48 min</a:t>
            </a:r>
          </a:p>
          <a:p>
            <a:pPr marL="109728" indent="0">
              <a:buNone/>
            </a:pPr>
            <a:r>
              <a:rPr lang="en-US" sz="2000" b="1" dirty="0">
                <a:latin typeface="Garamond" panose="02020404030301010803" pitchFamily="18" charset="0"/>
                <a:cs typeface="Arial" panose="020B0604020202020204" pitchFamily="34" charset="0"/>
                <a:hlinkClick r:id="rId5"/>
              </a:rPr>
              <a:t>www.youtube.com/watch?v=wkyCIoH10Uo</a:t>
            </a:r>
            <a:endParaRPr lang="en-US" sz="2000" b="1" dirty="0">
              <a:latin typeface="Garamond" panose="02020404030301010803" pitchFamily="18" charset="0"/>
              <a:cs typeface="Arial" panose="020B0604020202020204" pitchFamily="34" charset="0"/>
            </a:endParaRPr>
          </a:p>
          <a:p>
            <a:pPr marL="109728" indent="0">
              <a:buNone/>
            </a:pPr>
            <a:endParaRPr lang="en-US" sz="1400" b="1" dirty="0">
              <a:latin typeface="Arial" panose="020B0604020202020204" pitchFamily="34" charset="0"/>
              <a:cs typeface="Arial" panose="020B0604020202020204" pitchFamily="34" charset="0"/>
            </a:endParaRPr>
          </a:p>
          <a:p>
            <a:pPr marL="109728" indent="0">
              <a:buNone/>
            </a:pPr>
            <a:r>
              <a:rPr lang="en-US" sz="2000" b="1" dirty="0">
                <a:latin typeface="Arial" panose="020B0604020202020204" pitchFamily="34" charset="0"/>
                <a:cs typeface="Arial" panose="020B0604020202020204" pitchFamily="34" charset="0"/>
              </a:rPr>
              <a:t>Now Is The Time To Make A Change - Dave Ramsey Rant – </a:t>
            </a:r>
            <a:r>
              <a:rPr lang="en-US" sz="1400" b="1" dirty="0">
                <a:solidFill>
                  <a:prstClr val="black"/>
                </a:solidFill>
                <a:latin typeface="Arial" panose="020B0604020202020204" pitchFamily="34" charset="0"/>
                <a:cs typeface="Arial" panose="020B0604020202020204" pitchFamily="34" charset="0"/>
              </a:rPr>
              <a:t>8:08 min</a:t>
            </a:r>
          </a:p>
          <a:p>
            <a:pPr marL="109728" indent="0">
              <a:buNone/>
            </a:pPr>
            <a:r>
              <a:rPr lang="en-US" sz="2000" b="1" dirty="0">
                <a:latin typeface="Garamond" panose="02020404030301010803" pitchFamily="18" charset="0"/>
                <a:cs typeface="Arial" panose="020B0604020202020204" pitchFamily="34" charset="0"/>
                <a:hlinkClick r:id="rId6"/>
              </a:rPr>
              <a:t>www.youtube.com/watch?v=ae-SAXb5yMU</a:t>
            </a:r>
            <a:endParaRPr lang="en-US" sz="2000" b="1" dirty="0">
              <a:latin typeface="Garamond" panose="02020404030301010803" pitchFamily="18" charset="0"/>
              <a:cs typeface="Arial" panose="020B0604020202020204" pitchFamily="34" charset="0"/>
            </a:endParaRPr>
          </a:p>
          <a:p>
            <a:pPr marL="109728" indent="0">
              <a:buNone/>
            </a:pPr>
            <a:endParaRPr lang="en-US" sz="2000" b="1" dirty="0">
              <a:latin typeface="Garamond" panose="02020404030301010803" pitchFamily="18" charset="0"/>
              <a:cs typeface="Arial" panose="020B0604020202020204" pitchFamily="34" charset="0"/>
            </a:endParaRPr>
          </a:p>
          <a:p>
            <a:pPr marL="109728" indent="0">
              <a:buNone/>
            </a:pPr>
            <a:endParaRPr lang="en-US" sz="2000" b="1" dirty="0">
              <a:solidFill>
                <a:schemeClr val="accent3"/>
              </a:solidFill>
              <a:latin typeface="Garamond" panose="02020404030301010803" pitchFamily="18" charset="0"/>
              <a:cs typeface="Arial" panose="020B0604020202020204" pitchFamily="34" charset="0"/>
            </a:endParaRPr>
          </a:p>
        </p:txBody>
      </p:sp>
      <p:sp>
        <p:nvSpPr>
          <p:cNvPr id="3" name="Title 2"/>
          <p:cNvSpPr>
            <a:spLocks noGrp="1"/>
          </p:cNvSpPr>
          <p:nvPr>
            <p:ph type="title"/>
          </p:nvPr>
        </p:nvSpPr>
        <p:spPr>
          <a:xfrm>
            <a:off x="152400" y="0"/>
            <a:ext cx="8458200" cy="685800"/>
          </a:xfrm>
        </p:spPr>
        <p:txBody>
          <a:bodyPr>
            <a:normAutofit/>
          </a:bodyPr>
          <a:lstStyle/>
          <a:p>
            <a:r>
              <a:rPr lang="en-US" sz="2800" u="sng" dirty="0">
                <a:solidFill>
                  <a:schemeClr val="accent1">
                    <a:lumMod val="75000"/>
                  </a:schemeClr>
                </a:solidFill>
                <a:effectLst/>
                <a:latin typeface="Garamond" pitchFamily="18" charset="0"/>
              </a:rPr>
              <a:t>Dream BIG and Have a Financial Goal!</a:t>
            </a:r>
            <a:endParaRPr lang="en-US" sz="2800" dirty="0">
              <a:solidFill>
                <a:schemeClr val="accent1">
                  <a:lumMod val="75000"/>
                </a:schemeClr>
              </a:solidFill>
              <a:effectLst/>
              <a:latin typeface="Garamond" pitchFamily="18" charset="0"/>
            </a:endParaRPr>
          </a:p>
        </p:txBody>
      </p:sp>
      <p:sp>
        <p:nvSpPr>
          <p:cNvPr id="5" name="TextBox 4">
            <a:extLst>
              <a:ext uri="{FF2B5EF4-FFF2-40B4-BE49-F238E27FC236}">
                <a16:creationId xmlns:a16="http://schemas.microsoft.com/office/drawing/2014/main" id="{632F355D-2A3E-4176-9E3D-36B0A15E8880}"/>
              </a:ext>
            </a:extLst>
          </p:cNvPr>
          <p:cNvSpPr txBox="1"/>
          <p:nvPr/>
        </p:nvSpPr>
        <p:spPr>
          <a:xfrm flipH="1">
            <a:off x="3084137" y="5590624"/>
            <a:ext cx="5867399" cy="759182"/>
          </a:xfrm>
          <a:prstGeom prst="rect">
            <a:avLst/>
          </a:prstGeom>
          <a:noFill/>
        </p:spPr>
        <p:txBody>
          <a:bodyPr wrap="square" rtlCol="0">
            <a:spAutoFit/>
          </a:bodyPr>
          <a:lstStyle/>
          <a:p>
            <a:pPr marL="109728" lvl="0">
              <a:spcBef>
                <a:spcPts val="400"/>
              </a:spcBef>
              <a:buClr>
                <a:srgbClr val="2DA2BF"/>
              </a:buClr>
              <a:buSzPct val="68000"/>
            </a:pPr>
            <a:r>
              <a:rPr lang="en-US" sz="2000" b="1" dirty="0">
                <a:solidFill>
                  <a:prstClr val="black"/>
                </a:solidFill>
                <a:latin typeface="Arial" panose="020B0604020202020204" pitchFamily="34" charset="0"/>
                <a:cs typeface="Arial" panose="020B0604020202020204" pitchFamily="34" charset="0"/>
              </a:rPr>
              <a:t>YOU Can Be A Millionaire - Dave Rant– </a:t>
            </a:r>
            <a:r>
              <a:rPr lang="en-US" sz="1400" b="1" dirty="0">
                <a:solidFill>
                  <a:prstClr val="black"/>
                </a:solidFill>
                <a:latin typeface="Arial" panose="020B0604020202020204" pitchFamily="34" charset="0"/>
                <a:cs typeface="Arial" panose="020B0604020202020204" pitchFamily="34" charset="0"/>
              </a:rPr>
              <a:t>8:16 min</a:t>
            </a:r>
            <a:endParaRPr lang="en-US" sz="2000" b="1" dirty="0">
              <a:solidFill>
                <a:prstClr val="black"/>
              </a:solidFill>
              <a:latin typeface="Arial" panose="020B0604020202020204" pitchFamily="34" charset="0"/>
              <a:cs typeface="Arial" panose="020B0604020202020204" pitchFamily="34" charset="0"/>
            </a:endParaRPr>
          </a:p>
          <a:p>
            <a:pPr marL="109728" lvl="0">
              <a:spcBef>
                <a:spcPts val="400"/>
              </a:spcBef>
              <a:buClr>
                <a:srgbClr val="2DA2BF"/>
              </a:buClr>
              <a:buSzPct val="68000"/>
            </a:pPr>
            <a:r>
              <a:rPr lang="en-US" sz="2000" b="1" dirty="0">
                <a:solidFill>
                  <a:srgbClr val="EB641B"/>
                </a:solidFill>
                <a:latin typeface="Garamond" panose="02020404030301010803" pitchFamily="18" charset="0"/>
                <a:cs typeface="Arial" panose="020B0604020202020204" pitchFamily="34" charset="0"/>
                <a:hlinkClick r:id="rId7"/>
              </a:rPr>
              <a:t>www.youtube.com/watch?v=XCT7Qbc9lRA</a:t>
            </a:r>
            <a:endParaRPr lang="en-US" sz="2000" b="1" dirty="0">
              <a:solidFill>
                <a:srgbClr val="EB641B"/>
              </a:solidFill>
              <a:latin typeface="Garamond" panose="02020404030301010803" pitchFamily="18" charset="0"/>
              <a:cs typeface="Arial" panose="020B0604020202020204" pitchFamily="34" charset="0"/>
            </a:endParaRPr>
          </a:p>
        </p:txBody>
      </p:sp>
      <p:pic>
        <p:nvPicPr>
          <p:cNvPr id="8" name="Picture 7">
            <a:extLst>
              <a:ext uri="{FF2B5EF4-FFF2-40B4-BE49-F238E27FC236}">
                <a16:creationId xmlns:a16="http://schemas.microsoft.com/office/drawing/2014/main" id="{6B7D5807-F2EA-4F18-A109-228F49224508}"/>
              </a:ext>
            </a:extLst>
          </p:cNvPr>
          <p:cNvPicPr>
            <a:picLocks noChangeAspect="1"/>
          </p:cNvPicPr>
          <p:nvPr/>
        </p:nvPicPr>
        <p:blipFill>
          <a:blip r:embed="rId8"/>
          <a:stretch>
            <a:fillRect/>
          </a:stretch>
        </p:blipFill>
        <p:spPr>
          <a:xfrm>
            <a:off x="481357" y="5312198"/>
            <a:ext cx="2609850" cy="1110402"/>
          </a:xfrm>
          <a:prstGeom prst="rect">
            <a:avLst/>
          </a:prstGeom>
        </p:spPr>
      </p:pic>
      <p:pic>
        <p:nvPicPr>
          <p:cNvPr id="9" name="Picture 8">
            <a:extLst>
              <a:ext uri="{FF2B5EF4-FFF2-40B4-BE49-F238E27FC236}">
                <a16:creationId xmlns:a16="http://schemas.microsoft.com/office/drawing/2014/main" id="{CFE0156E-958D-476B-89CE-98013BFBAE84}"/>
              </a:ext>
            </a:extLst>
          </p:cNvPr>
          <p:cNvPicPr>
            <a:picLocks noChangeAspect="1"/>
          </p:cNvPicPr>
          <p:nvPr/>
        </p:nvPicPr>
        <p:blipFill>
          <a:blip r:embed="rId9"/>
          <a:stretch>
            <a:fillRect/>
          </a:stretch>
        </p:blipFill>
        <p:spPr>
          <a:xfrm>
            <a:off x="101338" y="6219791"/>
            <a:ext cx="2078186" cy="533401"/>
          </a:xfrm>
          <a:prstGeom prst="rect">
            <a:avLst/>
          </a:prstGeom>
        </p:spPr>
      </p:pic>
    </p:spTree>
    <p:extLst>
      <p:ext uri="{BB962C8B-B14F-4D97-AF65-F5344CB8AC3E}">
        <p14:creationId xmlns:p14="http://schemas.microsoft.com/office/powerpoint/2010/main" val="321473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85800"/>
            <a:ext cx="8458200" cy="5943600"/>
          </a:xfrm>
        </p:spPr>
        <p:txBody>
          <a:bodyPr>
            <a:normAutofit fontScale="55000" lnSpcReduction="20000"/>
          </a:bodyPr>
          <a:lstStyle/>
          <a:p>
            <a:endParaRPr lang="en-US" dirty="0"/>
          </a:p>
          <a:p>
            <a:pPr>
              <a:buNone/>
            </a:pPr>
            <a:r>
              <a:rPr lang="en-US" dirty="0"/>
              <a:t>	</a:t>
            </a:r>
            <a:r>
              <a:rPr lang="en-US" sz="3300" dirty="0">
                <a:latin typeface="Garamond" pitchFamily="18" charset="0"/>
              </a:rPr>
              <a:t>.... A man had to go away for two weeks on business. He went to a Manhattan bank and told the teller he needed a $5,000 loan. The bank teller said fine, but that he would need to see some collateral. </a:t>
            </a:r>
            <a:br>
              <a:rPr lang="en-US" sz="3300" dirty="0">
                <a:latin typeface="Garamond" pitchFamily="18" charset="0"/>
              </a:rPr>
            </a:br>
            <a:endParaRPr lang="en-US" sz="3300" dirty="0">
              <a:latin typeface="Garamond" pitchFamily="18" charset="0"/>
            </a:endParaRPr>
          </a:p>
          <a:p>
            <a:pPr>
              <a:buNone/>
            </a:pPr>
            <a:r>
              <a:rPr lang="en-US" sz="3300" dirty="0">
                <a:latin typeface="Garamond" pitchFamily="18" charset="0"/>
              </a:rPr>
              <a:t>	The man said sure and handed him the keys to his Rolls Royce. The bank teller gave the keys to one of the clerks and instructed him to drive the car to the parking garage underneath the bank for safe keeping. The man thanked them and left. </a:t>
            </a:r>
          </a:p>
          <a:p>
            <a:pPr>
              <a:buNone/>
            </a:pPr>
            <a:r>
              <a:rPr lang="en-US" sz="3300" dirty="0">
                <a:latin typeface="Garamond" pitchFamily="18" charset="0"/>
              </a:rPr>
              <a:t> 	</a:t>
            </a:r>
          </a:p>
          <a:p>
            <a:pPr>
              <a:buNone/>
            </a:pPr>
            <a:r>
              <a:rPr lang="en-US" sz="3300" dirty="0">
                <a:latin typeface="Garamond" pitchFamily="18" charset="0"/>
              </a:rPr>
              <a:t>	He returned two weeks later, as planned, to pay off the loan. The bank teller said sure, that will be $5,000 for the principal and $15.82 for the interest. The man said no problem and paid off the loan. The clerk then went to retrieve the man’s car. </a:t>
            </a:r>
          </a:p>
          <a:p>
            <a:pPr>
              <a:buNone/>
            </a:pPr>
            <a:r>
              <a:rPr lang="en-US" sz="3300" dirty="0">
                <a:latin typeface="Garamond" pitchFamily="18" charset="0"/>
              </a:rPr>
              <a:t> </a:t>
            </a:r>
          </a:p>
          <a:p>
            <a:pPr>
              <a:buNone/>
            </a:pPr>
            <a:r>
              <a:rPr lang="en-US" sz="3300" dirty="0">
                <a:latin typeface="Garamond" pitchFamily="18" charset="0"/>
              </a:rPr>
              <a:t>	Before the man could leave though, the bank teller stopped him. He told him that while he was away they found out that he was a millionaire. They were curious to find out why a millionaire would need to take out a $5,000 loan. </a:t>
            </a:r>
          </a:p>
          <a:p>
            <a:pPr>
              <a:buNone/>
            </a:pPr>
            <a:r>
              <a:rPr lang="en-US" sz="3300" dirty="0">
                <a:latin typeface="Garamond" pitchFamily="18" charset="0"/>
              </a:rPr>
              <a:t> </a:t>
            </a:r>
          </a:p>
          <a:p>
            <a:pPr>
              <a:buNone/>
            </a:pPr>
            <a:r>
              <a:rPr lang="en-US" sz="3300" dirty="0">
                <a:latin typeface="Garamond" pitchFamily="18" charset="0"/>
              </a:rPr>
              <a:t>	The man replied, with a smile, where else could I park my Rolls Royce in Manhattan for two weeks and pay only $15.82? ....</a:t>
            </a:r>
          </a:p>
          <a:p>
            <a:pPr>
              <a:buNone/>
            </a:pPr>
            <a:r>
              <a:rPr lang="en-US" sz="3300" dirty="0">
                <a:latin typeface="Garamond" pitchFamily="18" charset="0"/>
              </a:rPr>
              <a:t> </a:t>
            </a:r>
          </a:p>
          <a:p>
            <a:pPr>
              <a:buNone/>
            </a:pPr>
            <a:endParaRPr lang="en-US" sz="3300" dirty="0">
              <a:latin typeface="Garamond" pitchFamily="18" charset="0"/>
            </a:endParaRPr>
          </a:p>
          <a:p>
            <a:pPr>
              <a:buNone/>
            </a:pPr>
            <a:r>
              <a:rPr lang="en-US" sz="3300" dirty="0">
                <a:latin typeface="Garamond" pitchFamily="18" charset="0"/>
              </a:rPr>
              <a:t>				         </a:t>
            </a:r>
            <a:r>
              <a:rPr lang="en-US" sz="4400" b="1" dirty="0">
                <a:latin typeface="Garamond" pitchFamily="18" charset="0"/>
              </a:rPr>
              <a:t>Now, doesn’t that make YOU think?</a:t>
            </a:r>
            <a:endParaRPr lang="en-US" dirty="0"/>
          </a:p>
        </p:txBody>
      </p:sp>
      <p:sp>
        <p:nvSpPr>
          <p:cNvPr id="3" name="Title 2"/>
          <p:cNvSpPr>
            <a:spLocks noGrp="1"/>
          </p:cNvSpPr>
          <p:nvPr>
            <p:ph type="title"/>
          </p:nvPr>
        </p:nvSpPr>
        <p:spPr>
          <a:xfrm>
            <a:off x="381000" y="228600"/>
            <a:ext cx="8229600" cy="533400"/>
          </a:xfrm>
        </p:spPr>
        <p:txBody>
          <a:bodyPr>
            <a:normAutofit/>
          </a:bodyPr>
          <a:lstStyle/>
          <a:p>
            <a:r>
              <a:rPr lang="en-US" sz="2400" u="sng" dirty="0">
                <a:solidFill>
                  <a:schemeClr val="accent1">
                    <a:lumMod val="75000"/>
                  </a:schemeClr>
                </a:solidFill>
                <a:effectLst/>
                <a:latin typeface="Garamond" pitchFamily="18" charset="0"/>
              </a:rPr>
              <a:t>WHY THE RICH GET RICHER</a:t>
            </a:r>
            <a:endParaRPr lang="en-US" sz="2400" dirty="0">
              <a:solidFill>
                <a:schemeClr val="accent1">
                  <a:lumMod val="75000"/>
                </a:schemeClr>
              </a:solidFill>
              <a:effectLst/>
              <a:latin typeface="Garamond" pitchFamily="18" charset="0"/>
            </a:endParaRPr>
          </a:p>
        </p:txBody>
      </p:sp>
    </p:spTree>
    <p:extLst>
      <p:ext uri="{BB962C8B-B14F-4D97-AF65-F5344CB8AC3E}">
        <p14:creationId xmlns:p14="http://schemas.microsoft.com/office/powerpoint/2010/main" val="24349511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4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4035</TotalTime>
  <Words>1903</Words>
  <Application>Microsoft Office PowerPoint</Application>
  <PresentationFormat>On-screen Show (4:3)</PresentationFormat>
  <Paragraphs>380</Paragraphs>
  <Slides>29</Slides>
  <Notes>2</Notes>
  <HiddenSlides>0</HiddenSlides>
  <MMClips>0</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29</vt:i4>
      </vt:variant>
    </vt:vector>
  </HeadingPairs>
  <TitlesOfParts>
    <vt:vector size="49" baseType="lpstr">
      <vt:lpstr>Arial</vt:lpstr>
      <vt:lpstr>Brush Script MT</vt:lpstr>
      <vt:lpstr>Calibri</vt:lpstr>
      <vt:lpstr>Comic Sans MS</vt:lpstr>
      <vt:lpstr>Garamond</vt:lpstr>
      <vt:lpstr>Helvetica</vt:lpstr>
      <vt:lpstr>Lucida Sans Unicode</vt:lpstr>
      <vt:lpstr>Palatino Linotype</vt:lpstr>
      <vt:lpstr>Symbol</vt:lpstr>
      <vt:lpstr>Tahoma</vt:lpstr>
      <vt:lpstr>Times New Roman</vt:lpstr>
      <vt:lpstr>Trebuchet MS</vt:lpstr>
      <vt:lpstr>Verdana</vt:lpstr>
      <vt:lpstr>Wingdings 2</vt:lpstr>
      <vt:lpstr>Wingdings 3</vt:lpstr>
      <vt:lpstr>Concourse</vt:lpstr>
      <vt:lpstr>1_Concourse</vt:lpstr>
      <vt:lpstr>2_Concourse</vt:lpstr>
      <vt:lpstr>3_Concourse</vt:lpstr>
      <vt:lpstr>4_Concourse</vt:lpstr>
      <vt:lpstr>The Key to Financial  Security</vt:lpstr>
      <vt:lpstr>Welcome Message – The Problem</vt:lpstr>
      <vt:lpstr>The Income Crisis of the American Middle Class </vt:lpstr>
      <vt:lpstr>The Workforce of the Future</vt:lpstr>
      <vt:lpstr>THE FACTS OF LIFE</vt:lpstr>
      <vt:lpstr>OTHER FORCES</vt:lpstr>
      <vt:lpstr>Learn From a Financial Expert</vt:lpstr>
      <vt:lpstr>Dream BIG and Have a Financial Goal!</vt:lpstr>
      <vt:lpstr>WHY THE RICH GET RICHER</vt:lpstr>
      <vt:lpstr>Here is something to think about:</vt:lpstr>
      <vt:lpstr>Welcome Message – The Solution</vt:lpstr>
      <vt:lpstr>WHAT IS WEALTH?</vt:lpstr>
      <vt:lpstr> Be a Part of the Next $ Trillion Dollar Industry $ </vt:lpstr>
      <vt:lpstr>The Business of the 21st Century!</vt:lpstr>
      <vt:lpstr>Making Money in the 21st Century</vt:lpstr>
      <vt:lpstr>Change Your  20th Century Thinking Into 21st Century $uccess!</vt:lpstr>
      <vt:lpstr>The Key to Wealth – Teamwork</vt:lpstr>
      <vt:lpstr>So Why Start a Home-Based Business?</vt:lpstr>
      <vt:lpstr>The Benefits of a Direct Selling Business</vt:lpstr>
      <vt:lpstr>Three Easy Steps to Achieve Wealth  in the 21st Century</vt:lpstr>
      <vt:lpstr>TOP BUSINESS TRENDS TODAY</vt:lpstr>
      <vt:lpstr>PowerPoint Presentation</vt:lpstr>
      <vt:lpstr>The New Retirement Plan</vt:lpstr>
      <vt:lpstr>Your Financial Future Starts  with Making a Choice</vt:lpstr>
      <vt:lpstr>PowerPoint Presentation</vt:lpstr>
      <vt:lpstr>My 20 Reasons (Why’s) for Investing in a Direct Selling Business!</vt:lpstr>
      <vt:lpstr>SOME INSPIRATIONAL QUOTES</vt:lpstr>
      <vt:lpstr>IS THIS OPPORTUNITY FOR YOU?</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Doherty</dc:creator>
  <cp:lastModifiedBy>John Doherty</cp:lastModifiedBy>
  <cp:revision>137</cp:revision>
  <dcterms:created xsi:type="dcterms:W3CDTF">2019-03-10T23:24:53Z</dcterms:created>
  <dcterms:modified xsi:type="dcterms:W3CDTF">2019-11-07T03:20:27Z</dcterms:modified>
</cp:coreProperties>
</file>