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1" r:id="rId2"/>
  </p:sldMasterIdLst>
  <p:notesMasterIdLst>
    <p:notesMasterId r:id="rId58"/>
  </p:notesMasterIdLst>
  <p:handoutMasterIdLst>
    <p:handoutMasterId r:id="rId59"/>
  </p:handoutMasterIdLst>
  <p:sldIdLst>
    <p:sldId id="319" r:id="rId3"/>
    <p:sldId id="406" r:id="rId4"/>
    <p:sldId id="336" r:id="rId5"/>
    <p:sldId id="342" r:id="rId6"/>
    <p:sldId id="351" r:id="rId7"/>
    <p:sldId id="345" r:id="rId8"/>
    <p:sldId id="343" r:id="rId9"/>
    <p:sldId id="349" r:id="rId10"/>
    <p:sldId id="359" r:id="rId11"/>
    <p:sldId id="350" r:id="rId12"/>
    <p:sldId id="352" r:id="rId13"/>
    <p:sldId id="355" r:id="rId14"/>
    <p:sldId id="354" r:id="rId15"/>
    <p:sldId id="358" r:id="rId16"/>
    <p:sldId id="360" r:id="rId17"/>
    <p:sldId id="361" r:id="rId18"/>
    <p:sldId id="362" r:id="rId19"/>
    <p:sldId id="365" r:id="rId20"/>
    <p:sldId id="363" r:id="rId21"/>
    <p:sldId id="366" r:id="rId22"/>
    <p:sldId id="356" r:id="rId23"/>
    <p:sldId id="357" r:id="rId24"/>
    <p:sldId id="368" r:id="rId25"/>
    <p:sldId id="372" r:id="rId26"/>
    <p:sldId id="369" r:id="rId27"/>
    <p:sldId id="389" r:id="rId28"/>
    <p:sldId id="348" r:id="rId29"/>
    <p:sldId id="373" r:id="rId30"/>
    <p:sldId id="374" r:id="rId31"/>
    <p:sldId id="375" r:id="rId32"/>
    <p:sldId id="385" r:id="rId33"/>
    <p:sldId id="379" r:id="rId34"/>
    <p:sldId id="380" r:id="rId35"/>
    <p:sldId id="393" r:id="rId36"/>
    <p:sldId id="376" r:id="rId37"/>
    <p:sldId id="377" r:id="rId38"/>
    <p:sldId id="378" r:id="rId39"/>
    <p:sldId id="386" r:id="rId40"/>
    <p:sldId id="390" r:id="rId41"/>
    <p:sldId id="391" r:id="rId42"/>
    <p:sldId id="387" r:id="rId43"/>
    <p:sldId id="388" r:id="rId44"/>
    <p:sldId id="397" r:id="rId45"/>
    <p:sldId id="344" r:id="rId46"/>
    <p:sldId id="394" r:id="rId47"/>
    <p:sldId id="396" r:id="rId48"/>
    <p:sldId id="399" r:id="rId49"/>
    <p:sldId id="400" r:id="rId50"/>
    <p:sldId id="402" r:id="rId51"/>
    <p:sldId id="401" r:id="rId52"/>
    <p:sldId id="341" r:id="rId53"/>
    <p:sldId id="392" r:id="rId54"/>
    <p:sldId id="382" r:id="rId55"/>
    <p:sldId id="404" r:id="rId56"/>
    <p:sldId id="384" r:id="rId57"/>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98024" autoAdjust="0"/>
  </p:normalViewPr>
  <p:slideViewPr>
    <p:cSldViewPr>
      <p:cViewPr varScale="1">
        <p:scale>
          <a:sx n="112" d="100"/>
          <a:sy n="112" d="100"/>
        </p:scale>
        <p:origin x="12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10/7/2019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3078543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10/7/2019</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5575002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extLst>
      <p:ext uri="{BB962C8B-B14F-4D97-AF65-F5344CB8AC3E}">
        <p14:creationId xmlns:p14="http://schemas.microsoft.com/office/powerpoint/2010/main" val="259074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dirty="0"/>
          </a:p>
        </p:txBody>
      </p:sp>
    </p:spTree>
    <p:extLst>
      <p:ext uri="{BB962C8B-B14F-4D97-AF65-F5344CB8AC3E}">
        <p14:creationId xmlns:p14="http://schemas.microsoft.com/office/powerpoint/2010/main" val="332365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51</a:t>
            </a:fld>
            <a:endParaRPr lang="en-US" dirty="0"/>
          </a:p>
        </p:txBody>
      </p:sp>
    </p:spTree>
    <p:extLst>
      <p:ext uri="{BB962C8B-B14F-4D97-AF65-F5344CB8AC3E}">
        <p14:creationId xmlns:p14="http://schemas.microsoft.com/office/powerpoint/2010/main" val="40589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84" tIns="44792" rIns="89584" bIns="44792" numCol="1" anchor="t" anchorCtr="0" compatLnSpc="1">
            <a:prstTxWarp prst="textNoShape">
              <a:avLst/>
            </a:prstTxWarp>
          </a:bodyPr>
          <a:lstStyle/>
          <a:p>
            <a:pPr eaLnBrk="1" hangingPunct="1"/>
            <a:endParaRPr lang="en-US" altLang="en-US" dirty="0"/>
          </a:p>
        </p:txBody>
      </p:sp>
      <p:sp>
        <p:nvSpPr>
          <p:cNvPr id="120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4" tIns="44792" rIns="89584" bIns="44792"/>
          <a:lstStyle>
            <a:lvl1pPr>
              <a:defRPr>
                <a:solidFill>
                  <a:schemeClr val="tx1"/>
                </a:solidFill>
                <a:latin typeface="Arial" pitchFamily="34" charset="0"/>
                <a:cs typeface="Arial" pitchFamily="34" charset="0"/>
              </a:defRPr>
            </a:lvl1pPr>
            <a:lvl2pPr marL="721087" indent="-277341">
              <a:defRPr>
                <a:solidFill>
                  <a:schemeClr val="tx1"/>
                </a:solidFill>
                <a:latin typeface="Arial" pitchFamily="34" charset="0"/>
                <a:cs typeface="Arial" pitchFamily="34" charset="0"/>
              </a:defRPr>
            </a:lvl2pPr>
            <a:lvl3pPr marL="1109365" indent="-221873">
              <a:defRPr>
                <a:solidFill>
                  <a:schemeClr val="tx1"/>
                </a:solidFill>
                <a:latin typeface="Arial" pitchFamily="34" charset="0"/>
                <a:cs typeface="Arial" pitchFamily="34" charset="0"/>
              </a:defRPr>
            </a:lvl3pPr>
            <a:lvl4pPr marL="1553111" indent="-221873">
              <a:defRPr>
                <a:solidFill>
                  <a:schemeClr val="tx1"/>
                </a:solidFill>
                <a:latin typeface="Arial" pitchFamily="34" charset="0"/>
                <a:cs typeface="Arial" pitchFamily="34" charset="0"/>
              </a:defRPr>
            </a:lvl4pPr>
            <a:lvl5pPr marL="1996857" indent="-221873">
              <a:defRPr>
                <a:solidFill>
                  <a:schemeClr val="tx1"/>
                </a:solidFill>
                <a:latin typeface="Arial" pitchFamily="34" charset="0"/>
                <a:cs typeface="Arial" pitchFamily="34" charset="0"/>
              </a:defRPr>
            </a:lvl5pPr>
            <a:lvl6pPr marL="2440602" indent="-221873" eaLnBrk="0" fontAlgn="base" hangingPunct="0">
              <a:spcBef>
                <a:spcPct val="0"/>
              </a:spcBef>
              <a:spcAft>
                <a:spcPct val="0"/>
              </a:spcAft>
              <a:defRPr>
                <a:solidFill>
                  <a:schemeClr val="tx1"/>
                </a:solidFill>
                <a:latin typeface="Arial" pitchFamily="34" charset="0"/>
                <a:cs typeface="Arial" pitchFamily="34" charset="0"/>
              </a:defRPr>
            </a:lvl6pPr>
            <a:lvl7pPr marL="2884349" indent="-221873" eaLnBrk="0" fontAlgn="base" hangingPunct="0">
              <a:spcBef>
                <a:spcPct val="0"/>
              </a:spcBef>
              <a:spcAft>
                <a:spcPct val="0"/>
              </a:spcAft>
              <a:defRPr>
                <a:solidFill>
                  <a:schemeClr val="tx1"/>
                </a:solidFill>
                <a:latin typeface="Arial" pitchFamily="34" charset="0"/>
                <a:cs typeface="Arial" pitchFamily="34" charset="0"/>
              </a:defRPr>
            </a:lvl7pPr>
            <a:lvl8pPr marL="3328095" indent="-221873" eaLnBrk="0" fontAlgn="base" hangingPunct="0">
              <a:spcBef>
                <a:spcPct val="0"/>
              </a:spcBef>
              <a:spcAft>
                <a:spcPct val="0"/>
              </a:spcAft>
              <a:defRPr>
                <a:solidFill>
                  <a:schemeClr val="tx1"/>
                </a:solidFill>
                <a:latin typeface="Arial" pitchFamily="34" charset="0"/>
                <a:cs typeface="Arial" pitchFamily="34" charset="0"/>
              </a:defRPr>
            </a:lvl8pPr>
            <a:lvl9pPr marL="3771840" indent="-221873" eaLnBrk="0" fontAlgn="base" hangingPunct="0">
              <a:spcBef>
                <a:spcPct val="0"/>
              </a:spcBef>
              <a:spcAft>
                <a:spcPct val="0"/>
              </a:spcAft>
              <a:defRPr>
                <a:solidFill>
                  <a:schemeClr val="tx1"/>
                </a:solidFill>
                <a:latin typeface="Arial" pitchFamily="34" charset="0"/>
                <a:cs typeface="Arial" pitchFamily="34" charset="0"/>
              </a:defRPr>
            </a:lvl9pPr>
          </a:lstStyle>
          <a:p>
            <a:fld id="{AFA105A4-56F0-40BA-B12B-AF6D93584AF0}" type="slidenum">
              <a:rPr lang="en-US" altLang="en-US" smtClean="0">
                <a:solidFill>
                  <a:prstClr val="black"/>
                </a:solidFill>
                <a:latin typeface="Calibri" pitchFamily="34" charset="0"/>
              </a:rPr>
              <a:pPr/>
              <a:t>55</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397282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a:t>Click icon to add picture</a:t>
            </a: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10/7/2019</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5"/>
          </p:nvPr>
        </p:nvSpPr>
        <p:spPr/>
        <p:txBody>
          <a:bodyPr/>
          <a:lstStyle/>
          <a:p>
            <a:fld id="{F30C84A2-23CF-44F5-B813-5187ED5C7D1C}" type="datetimeFigureOut">
              <a:rPr lang="en-US" sz="1200" smtClean="0">
                <a:solidFill>
                  <a:schemeClr val="tx2"/>
                </a:solidFill>
              </a:rPr>
              <a:pPr/>
              <a:t>10/7/2019</a:t>
            </a:fld>
            <a:endParaRPr lang="en-US" dirty="0"/>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a:t>Click icon to add picture</a:t>
            </a: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a:t>Click icon to add picture</a:t>
            </a: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a:t>Click icon to add picture</a:t>
            </a:r>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10/7/2019</a:t>
            </a:fld>
            <a:endParaRPr lang="en-US" dirty="0"/>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lang="en-US" sz="1200" smtClean="0">
                <a:solidFill>
                  <a:schemeClr val="tx2"/>
                </a:solidFill>
              </a:rPr>
              <a:pPr/>
              <a:t>10/7/2019</a:t>
            </a:fld>
            <a:endParaRPr lang="en-US" dirty="0"/>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lang="en-US" sz="1200" smtClean="0">
                <a:solidFill>
                  <a:schemeClr val="tx2"/>
                </a:solidFill>
              </a:rPr>
              <a:pPr/>
              <a:t>10/7/2019</a:t>
            </a:fld>
            <a:endParaRPr lang="en-US" dirty="0"/>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a:t>Click to add caption</a:t>
            </a:r>
          </a:p>
        </p:txBody>
      </p:sp>
      <p:sp>
        <p:nvSpPr>
          <p:cNvPr id="8" name="Rectangle 7"/>
          <p:cNvSpPr>
            <a:spLocks noGrp="1"/>
          </p:cNvSpPr>
          <p:nvPr>
            <p:ph type="dt" sz="half" idx="33"/>
          </p:nvPr>
        </p:nvSpPr>
        <p:spPr/>
        <p:txBody>
          <a:bodyPr/>
          <a:lstStyle/>
          <a:p>
            <a:fld id="{F30C84A2-23CF-44F5-B813-5187ED5C7D1C}" type="datetimeFigureOut">
              <a:rPr lang="en-US" sz="1200" smtClean="0">
                <a:solidFill>
                  <a:schemeClr val="tx2"/>
                </a:solidFill>
              </a:rPr>
              <a:pPr/>
              <a:t>10/7/2019</a:t>
            </a:fld>
            <a:endParaRPr lang="en-US" dirty="0"/>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7" name="Rectangle 6"/>
          <p:cNvSpPr>
            <a:spLocks noGrp="1"/>
          </p:cNvSpPr>
          <p:nvPr>
            <p:ph type="dt" sz="half" idx="24"/>
          </p:nvPr>
        </p:nvSpPr>
        <p:spPr/>
        <p:txBody>
          <a:bodyPr/>
          <a:lstStyle/>
          <a:p>
            <a:fld id="{F30C84A2-23CF-44F5-B813-5187ED5C7D1C}" type="datetimeFigureOut">
              <a:rPr lang="en-US" sz="1200" smtClean="0">
                <a:solidFill>
                  <a:schemeClr val="tx2"/>
                </a:solidFill>
              </a:rPr>
              <a:pPr/>
              <a:t>10/7/2019</a:t>
            </a:fld>
            <a:endParaRPr lang="en-US" dirty="0"/>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7" name="Rectangle 6"/>
          <p:cNvSpPr>
            <a:spLocks noGrp="1"/>
          </p:cNvSpPr>
          <p:nvPr>
            <p:ph type="dt" sz="half" idx="29"/>
          </p:nvPr>
        </p:nvSpPr>
        <p:spPr/>
        <p:txBody>
          <a:bodyPr/>
          <a:lstStyle/>
          <a:p>
            <a:fld id="{F30C84A2-23CF-44F5-B813-5187ED5C7D1C}" type="datetimeFigureOut">
              <a:rPr lang="en-US" sz="1200" smtClean="0">
                <a:solidFill>
                  <a:schemeClr val="tx2"/>
                </a:solidFill>
              </a:rPr>
              <a:pPr/>
              <a:t>10/7/2019</a:t>
            </a:fld>
            <a:endParaRPr lang="en-US" dirty="0"/>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7" name="Rectangle 6"/>
          <p:cNvSpPr>
            <a:spLocks noGrp="1"/>
          </p:cNvSpPr>
          <p:nvPr>
            <p:ph type="dt" sz="half" idx="31"/>
          </p:nvPr>
        </p:nvSpPr>
        <p:spPr/>
        <p:txBody>
          <a:bodyPr/>
          <a:lstStyle/>
          <a:p>
            <a:fld id="{F30C84A2-23CF-44F5-B813-5187ED5C7D1C}" type="datetimeFigureOut">
              <a:rPr lang="en-US" sz="1200" smtClean="0">
                <a:solidFill>
                  <a:schemeClr val="tx2"/>
                </a:solidFill>
              </a:rPr>
              <a:pPr/>
              <a:t>10/7/2019</a:t>
            </a:fld>
            <a:endParaRPr lang="en-US" dirty="0"/>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16"/>
          </p:nvPr>
        </p:nvSpPr>
        <p:spPr/>
        <p:txBody>
          <a:bodyPr/>
          <a:lstStyle/>
          <a:p>
            <a:fld id="{F30C84A2-23CF-44F5-B813-5187ED5C7D1C}" type="datetimeFigureOut">
              <a:rPr lang="en-US" sz="1200" smtClean="0">
                <a:solidFill>
                  <a:schemeClr val="tx2"/>
                </a:solidFill>
              </a:rPr>
              <a:pPr/>
              <a:t>10/7/2019</a:t>
            </a:fld>
            <a:endParaRPr lang="en-US" dirty="0"/>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9" name="Rectangle 8"/>
          <p:cNvSpPr>
            <a:spLocks noGrp="1"/>
          </p:cNvSpPr>
          <p:nvPr>
            <p:ph type="dt" sz="half" idx="17"/>
          </p:nvPr>
        </p:nvSpPr>
        <p:spPr/>
        <p:txBody>
          <a:bodyPr/>
          <a:lstStyle/>
          <a:p>
            <a:fld id="{F30C84A2-23CF-44F5-B813-5187ED5C7D1C}" type="datetimeFigureOut">
              <a:rPr lang="en-US" sz="1200" smtClean="0">
                <a:solidFill>
                  <a:schemeClr val="tx2"/>
                </a:solidFill>
              </a:rPr>
              <a:pPr/>
              <a:t>10/7/2019</a:t>
            </a:fld>
            <a:endParaRPr lang="en-US" dirty="0"/>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dirty="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10/7/2019</a:t>
            </a:fld>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31"/>
          </p:nvPr>
        </p:nvSpPr>
        <p:spPr/>
        <p:txBody>
          <a:bodyPr/>
          <a:lstStyle/>
          <a:p>
            <a:fld id="{F30C84A2-23CF-44F5-B813-5187ED5C7D1C}" type="datetimeFigureOut">
              <a:rPr lang="en-US" sz="1200" smtClean="0">
                <a:solidFill>
                  <a:schemeClr val="tx2"/>
                </a:solidFill>
              </a:rPr>
              <a:pPr/>
              <a:t>10/7/2019</a:t>
            </a:fld>
            <a:endParaRPr lang="en-US" dirty="0"/>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7"/>
          <p:cNvSpPr>
            <a:spLocks noGrp="1"/>
          </p:cNvSpPr>
          <p:nvPr>
            <p:ph type="dt" sz="half" idx="10"/>
          </p:nvPr>
        </p:nvSpPr>
        <p:spPr/>
        <p:txBody>
          <a:bodyPr/>
          <a:lstStyle/>
          <a:p>
            <a:fld id="{ACB2EC6F-6501-4E04-BD6C-A8A6CABB2C5B}" type="datetimeFigureOut">
              <a:rPr lang="en-US" smtClean="0"/>
              <a:pPr/>
              <a:t>10/7/2019</a:t>
            </a:fld>
            <a:endParaRPr lang="en-US" dirty="0"/>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E96CDD-FCA1-4561-977F-292F1006E1D1}"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1150C-DD5E-4925-8AE1-2638746B28FA}" type="slidenum">
              <a:rPr lang="en-US" altLang="en-US"/>
              <a:pPr>
                <a:defRPr/>
              </a:pPr>
              <a:t>‹#›</a:t>
            </a:fld>
            <a:endParaRPr lang="en-US" altLang="en-US" dirty="0"/>
          </a:p>
        </p:txBody>
      </p:sp>
    </p:spTree>
    <p:extLst>
      <p:ext uri="{BB962C8B-B14F-4D97-AF65-F5344CB8AC3E}">
        <p14:creationId xmlns:p14="http://schemas.microsoft.com/office/powerpoint/2010/main" val="4045929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E19AA2-8F9C-47CC-B58E-B6916B2F242A}"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5B5937-2DDD-4272-8503-DB659870177D}" type="slidenum">
              <a:rPr lang="en-US" altLang="en-US"/>
              <a:pPr>
                <a:defRPr/>
              </a:pPr>
              <a:t>‹#›</a:t>
            </a:fld>
            <a:endParaRPr lang="en-US" altLang="en-US" dirty="0"/>
          </a:p>
        </p:txBody>
      </p:sp>
    </p:spTree>
    <p:extLst>
      <p:ext uri="{BB962C8B-B14F-4D97-AF65-F5344CB8AC3E}">
        <p14:creationId xmlns:p14="http://schemas.microsoft.com/office/powerpoint/2010/main" val="1174907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02B91E-F82C-4C35-9087-6B7E141DD95B}"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830B0A-6E36-4892-B208-7EE465D975E4}" type="slidenum">
              <a:rPr lang="en-US" altLang="en-US"/>
              <a:pPr>
                <a:defRPr/>
              </a:pPr>
              <a:t>‹#›</a:t>
            </a:fld>
            <a:endParaRPr lang="en-US" altLang="en-US" dirty="0"/>
          </a:p>
        </p:txBody>
      </p:sp>
    </p:spTree>
    <p:extLst>
      <p:ext uri="{BB962C8B-B14F-4D97-AF65-F5344CB8AC3E}">
        <p14:creationId xmlns:p14="http://schemas.microsoft.com/office/powerpoint/2010/main" val="2954599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1EAFDC-CEE3-473B-AFC0-A8FC5B70E39E}"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8317AD-9921-46CC-ADF1-2C667009F76A}" type="slidenum">
              <a:rPr lang="en-US" altLang="en-US"/>
              <a:pPr>
                <a:defRPr/>
              </a:pPr>
              <a:t>‹#›</a:t>
            </a:fld>
            <a:endParaRPr lang="en-US" altLang="en-US" dirty="0"/>
          </a:p>
        </p:txBody>
      </p:sp>
    </p:spTree>
    <p:extLst>
      <p:ext uri="{BB962C8B-B14F-4D97-AF65-F5344CB8AC3E}">
        <p14:creationId xmlns:p14="http://schemas.microsoft.com/office/powerpoint/2010/main" val="3623509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F3E321-F45D-4CEF-8675-DFED5C8E3865}"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2BAA52E-34BC-4C61-B420-8AAA46AC06F4}" type="slidenum">
              <a:rPr lang="en-US" altLang="en-US"/>
              <a:pPr>
                <a:defRPr/>
              </a:pPr>
              <a:t>‹#›</a:t>
            </a:fld>
            <a:endParaRPr lang="en-US" altLang="en-US" dirty="0"/>
          </a:p>
        </p:txBody>
      </p:sp>
    </p:spTree>
    <p:extLst>
      <p:ext uri="{BB962C8B-B14F-4D97-AF65-F5344CB8AC3E}">
        <p14:creationId xmlns:p14="http://schemas.microsoft.com/office/powerpoint/2010/main" val="63732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5CE9399-68B4-4691-82E2-495EF7A9E325}"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D5104A-7F62-45E2-8BF9-BB4D6AB920D4}" type="slidenum">
              <a:rPr lang="en-US" altLang="en-US"/>
              <a:pPr>
                <a:defRPr/>
              </a:pPr>
              <a:t>‹#›</a:t>
            </a:fld>
            <a:endParaRPr lang="en-US" altLang="en-US" dirty="0"/>
          </a:p>
        </p:txBody>
      </p:sp>
    </p:spTree>
    <p:extLst>
      <p:ext uri="{BB962C8B-B14F-4D97-AF65-F5344CB8AC3E}">
        <p14:creationId xmlns:p14="http://schemas.microsoft.com/office/powerpoint/2010/main" val="3776179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C99797-FBC3-41DF-9AAB-998157C50897}"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EFFEFB-7954-49B3-805A-3C24220FF926}" type="slidenum">
              <a:rPr lang="en-US" altLang="en-US"/>
              <a:pPr>
                <a:defRPr/>
              </a:pPr>
              <a:t>‹#›</a:t>
            </a:fld>
            <a:endParaRPr lang="en-US" altLang="en-US" dirty="0"/>
          </a:p>
        </p:txBody>
      </p:sp>
    </p:spTree>
    <p:extLst>
      <p:ext uri="{BB962C8B-B14F-4D97-AF65-F5344CB8AC3E}">
        <p14:creationId xmlns:p14="http://schemas.microsoft.com/office/powerpoint/2010/main" val="371780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dirty="0"/>
              <a:t>Click icon to add picture</a:t>
            </a: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10/7/2019</a:t>
            </a:fld>
            <a:endParaRPr lang="en-US" dirty="0"/>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777470-71C6-4A7D-B635-54DB7C5D4BF9}"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FE79A0-FD25-473C-AF53-498E2981A658}" type="slidenum">
              <a:rPr lang="en-US" altLang="en-US"/>
              <a:pPr>
                <a:defRPr/>
              </a:pPr>
              <a:t>‹#›</a:t>
            </a:fld>
            <a:endParaRPr lang="en-US" altLang="en-US" dirty="0"/>
          </a:p>
        </p:txBody>
      </p:sp>
    </p:spTree>
    <p:extLst>
      <p:ext uri="{BB962C8B-B14F-4D97-AF65-F5344CB8AC3E}">
        <p14:creationId xmlns:p14="http://schemas.microsoft.com/office/powerpoint/2010/main" val="15125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EB1D1F-E18F-408F-B2D0-91B4FBF5843D}"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21E382-A8E5-4E6C-AFB2-03CB84205052}" type="slidenum">
              <a:rPr lang="en-US" altLang="en-US"/>
              <a:pPr>
                <a:defRPr/>
              </a:pPr>
              <a:t>‹#›</a:t>
            </a:fld>
            <a:endParaRPr lang="en-US" altLang="en-US" dirty="0"/>
          </a:p>
        </p:txBody>
      </p:sp>
    </p:spTree>
    <p:extLst>
      <p:ext uri="{BB962C8B-B14F-4D97-AF65-F5344CB8AC3E}">
        <p14:creationId xmlns:p14="http://schemas.microsoft.com/office/powerpoint/2010/main" val="128321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0DFD30-8C1E-4E98-B35E-52CACC2C460E}"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1351E2-5F7D-4F15-9DC9-FC70D650E367}" type="slidenum">
              <a:rPr lang="en-US" altLang="en-US"/>
              <a:pPr>
                <a:defRPr/>
              </a:pPr>
              <a:t>‹#›</a:t>
            </a:fld>
            <a:endParaRPr lang="en-US" altLang="en-US" dirty="0"/>
          </a:p>
        </p:txBody>
      </p:sp>
    </p:spTree>
    <p:extLst>
      <p:ext uri="{BB962C8B-B14F-4D97-AF65-F5344CB8AC3E}">
        <p14:creationId xmlns:p14="http://schemas.microsoft.com/office/powerpoint/2010/main" val="2426881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28E578-2ADF-46C2-BF8D-CF56F3CFE373}"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CA475A-97CB-43FD-8BF6-6AF0464D8FBD}" type="slidenum">
              <a:rPr lang="en-US" altLang="en-US"/>
              <a:pPr>
                <a:defRPr/>
              </a:pPr>
              <a:t>‹#›</a:t>
            </a:fld>
            <a:endParaRPr lang="en-US" altLang="en-US" dirty="0"/>
          </a:p>
        </p:txBody>
      </p:sp>
    </p:spTree>
    <p:extLst>
      <p:ext uri="{BB962C8B-B14F-4D97-AF65-F5344CB8AC3E}">
        <p14:creationId xmlns:p14="http://schemas.microsoft.com/office/powerpoint/2010/main" val="391287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a:t>Click icon to add picture</a:t>
            </a: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a:t>Click icon to add picture</a:t>
            </a: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dirty="0"/>
              <a:t>Click icon to add picture</a:t>
            </a:r>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10/7/2019</a:t>
            </a:fld>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6"/>
          </p:nvPr>
        </p:nvSpPr>
        <p:spPr/>
        <p:txBody>
          <a:bodyPr/>
          <a:lstStyle/>
          <a:p>
            <a:fld id="{F30C84A2-23CF-44F5-B813-5187ED5C7D1C}" type="datetimeFigureOut">
              <a:rPr lang="en-US" sz="1200" smtClean="0">
                <a:solidFill>
                  <a:schemeClr val="tx2"/>
                </a:solidFill>
              </a:rPr>
              <a:pPr/>
              <a:t>10/7/2019</a:t>
            </a:fld>
            <a:endParaRPr lang="en-US" dirty="0"/>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a:t>Click icon to add picture</a:t>
            </a: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8"/>
          </p:nvPr>
        </p:nvSpPr>
        <p:spPr/>
        <p:txBody>
          <a:bodyPr/>
          <a:lstStyle/>
          <a:p>
            <a:fld id="{F30C84A2-23CF-44F5-B813-5187ED5C7D1C}" type="datetimeFigureOut">
              <a:rPr lang="en-US" sz="1200" smtClean="0">
                <a:solidFill>
                  <a:schemeClr val="tx2"/>
                </a:solidFill>
              </a:rPr>
              <a:pPr/>
              <a:t>10/7/2019</a:t>
            </a:fld>
            <a:endParaRPr lang="en-US" dirty="0"/>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a:t>Click icon to add picture</a:t>
            </a: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a:t>Click icon to add picture</a:t>
            </a: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10/7/2019</a:t>
            </a:fld>
            <a:endParaRPr lang="en-US" dirty="0"/>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a:t>Click icon to add picture</a:t>
            </a: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fld id="{F30C84A2-23CF-44F5-B813-5187ED5C7D1C}" type="datetimeFigureOut">
              <a:rPr lang="en-US" sz="1200" smtClean="0">
                <a:solidFill>
                  <a:schemeClr val="tx2"/>
                </a:solidFill>
              </a:rPr>
              <a:pPr/>
              <a:t>10/7/2019</a:t>
            </a:fld>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10/7/2019</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cs typeface="+mn-cs"/>
              </a:defRPr>
            </a:lvl1pPr>
          </a:lstStyle>
          <a:p>
            <a:pPr>
              <a:defRPr/>
            </a:pPr>
            <a:fld id="{CC7D292F-9CFA-4A4F-92F3-FA8CD25B9A3B}" type="datetimeFigureOut">
              <a:rPr lang="en-US">
                <a:solidFill>
                  <a:prstClr val="black">
                    <a:tint val="75000"/>
                  </a:prstClr>
                </a:solidFill>
              </a:rPr>
              <a:pPr>
                <a:defRPr/>
              </a:pPr>
              <a:t>10/7/2019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Narrow" pitchFamily="34" charset="0"/>
              </a:defRPr>
            </a:lvl1pPr>
          </a:lstStyle>
          <a:p>
            <a:pPr fontAlgn="base">
              <a:spcBef>
                <a:spcPct val="0"/>
              </a:spcBef>
              <a:spcAft>
                <a:spcPct val="0"/>
              </a:spcAft>
              <a:defRPr/>
            </a:pPr>
            <a:fld id="{6B694FF1-06E5-4A3E-BCDB-78F636119BF6}" type="slidenum">
              <a:rPr lang="en-US" altLang="en-US">
                <a:cs typeface="Arial" pitchFamily="34" charset="0"/>
              </a:rPr>
              <a:pPr fontAlgn="base">
                <a:spcBef>
                  <a:spcPct val="0"/>
                </a:spcBef>
                <a:spcAft>
                  <a:spcPct val="0"/>
                </a:spcAft>
                <a:defRPr/>
              </a:pPr>
              <a:t>‹#›</a:t>
            </a:fld>
            <a:endParaRPr lang="en-US" altLang="en-US" dirty="0">
              <a:cs typeface="Arial" pitchFamily="34" charset="0"/>
            </a:endParaRPr>
          </a:p>
        </p:txBody>
      </p:sp>
    </p:spTree>
    <p:extLst>
      <p:ext uri="{BB962C8B-B14F-4D97-AF65-F5344CB8AC3E}">
        <p14:creationId xmlns:p14="http://schemas.microsoft.com/office/powerpoint/2010/main" val="24907693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1.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hyperlink" Target="http://www.mylifestory/medical" TargetMode="Externa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429000"/>
            <a:ext cx="8298485" cy="1066800"/>
          </a:xfrm>
          <a:solidFill>
            <a:schemeClr val="tx1"/>
          </a:solidFill>
        </p:spPr>
        <p:txBody>
          <a:bodyPr/>
          <a:lstStyle/>
          <a:p>
            <a:r>
              <a:rPr lang="en-US" dirty="0">
                <a:solidFill>
                  <a:schemeClr val="bg1"/>
                </a:solidFill>
              </a:rPr>
              <a:t>Can You Spy What is Happening in Plain Sight? </a:t>
            </a:r>
          </a:p>
        </p:txBody>
      </p:sp>
      <p:sp>
        <p:nvSpPr>
          <p:cNvPr id="17" name="Rectangle 16"/>
          <p:cNvSpPr>
            <a:spLocks noGrp="1"/>
          </p:cNvSpPr>
          <p:nvPr>
            <p:ph type="body" sz="quarter" idx="10"/>
          </p:nvPr>
        </p:nvSpPr>
        <p:spPr>
          <a:xfrm>
            <a:off x="304800" y="4876800"/>
            <a:ext cx="8305800" cy="1676400"/>
          </a:xfrm>
        </p:spPr>
        <p:txBody>
          <a:bodyPr/>
          <a:lstStyle/>
          <a:p>
            <a:r>
              <a:rPr lang="en-US" dirty="0"/>
              <a:t>Michelle Resendez, RN, SANE-A</a:t>
            </a:r>
          </a:p>
          <a:p>
            <a:r>
              <a:rPr lang="en-US" dirty="0"/>
              <a:t>Pediatric SANE</a:t>
            </a:r>
          </a:p>
          <a:p>
            <a:r>
              <a:rPr lang="en-US" dirty="0"/>
              <a:t>Franciscan Health Regional Center of Hope Coordinator</a:t>
            </a:r>
          </a:p>
          <a:p>
            <a:r>
              <a:rPr lang="en-US" dirty="0"/>
              <a:t>Co –Chair Indiana Protection for Abused and Trafficked Humans Task Force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89535" l="0" r="89796">
                        <a14:foregroundMark x1="0" y1="0" x2="1701" y2="78488"/>
                        <a14:backgroundMark x1="59864" y1="12209" x2="59864" y2="12209"/>
                      </a14:backgroundRemoval>
                    </a14:imgEffect>
                  </a14:imgLayer>
                </a14:imgProps>
              </a:ext>
              <a:ext uri="{28A0092B-C50C-407E-A947-70E740481C1C}">
                <a14:useLocalDpi xmlns:a14="http://schemas.microsoft.com/office/drawing/2010/main" val="0"/>
              </a:ext>
            </a:extLst>
          </a:blip>
          <a:stretch>
            <a:fillRect/>
          </a:stretch>
        </p:blipFill>
        <p:spPr>
          <a:xfrm>
            <a:off x="499146" y="152400"/>
            <a:ext cx="8001000" cy="2971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186971" y="420082"/>
            <a:ext cx="3155405" cy="2462213"/>
          </a:xfrm>
          <a:prstGeom prst="rect">
            <a:avLst/>
          </a:prstGeom>
          <a:solidFill>
            <a:schemeClr val="accent3">
              <a:lumMod val="40000"/>
              <a:lumOff val="60000"/>
            </a:schemeClr>
          </a:solidFill>
        </p:spPr>
        <p:txBody>
          <a:bodyPr wrap="square" rtlCol="0">
            <a:spAutoFit/>
          </a:bodyPr>
          <a:lstStyle/>
          <a:p>
            <a:r>
              <a:rPr lang="en-US" sz="3400" dirty="0">
                <a:solidFill>
                  <a:schemeClr val="tx2">
                    <a:lumMod val="25000"/>
                  </a:schemeClr>
                </a:solidFill>
              </a:rPr>
              <a:t>Human Trafficking:  A  COMMUNITY Conversation</a:t>
            </a:r>
          </a:p>
          <a:p>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victims?  </a:t>
            </a:r>
            <a:br>
              <a:rPr lang="en-US" dirty="0"/>
            </a:br>
            <a:endParaRPr lang="en-US" dirty="0"/>
          </a:p>
        </p:txBody>
      </p:sp>
      <p:sp>
        <p:nvSpPr>
          <p:cNvPr id="3" name="Content Placeholder 2"/>
          <p:cNvSpPr>
            <a:spLocks noGrp="1"/>
          </p:cNvSpPr>
          <p:nvPr>
            <p:ph idx="1"/>
          </p:nvPr>
        </p:nvSpPr>
        <p:spPr/>
        <p:txBody>
          <a:bodyPr/>
          <a:lstStyle/>
          <a:p>
            <a:r>
              <a:rPr lang="en-US" dirty="0"/>
              <a:t>Approximately 800,000 to 900,000 victims are annually trafficked across international borders</a:t>
            </a:r>
          </a:p>
          <a:p>
            <a:endParaRPr lang="en-US" dirty="0"/>
          </a:p>
          <a:p>
            <a:r>
              <a:rPr lang="en-US" dirty="0"/>
              <a:t>Between 18,000-20,000 victims are trafficked into the United States annually</a:t>
            </a:r>
          </a:p>
          <a:p>
            <a:endParaRPr lang="en-US" dirty="0"/>
          </a:p>
          <a:p>
            <a:r>
              <a:rPr lang="en-US" dirty="0"/>
              <a:t>More than half of victims trafficked into the United States are children </a:t>
            </a:r>
          </a:p>
          <a:p>
            <a:endParaRPr lang="en-US" dirty="0"/>
          </a:p>
          <a:p>
            <a:r>
              <a:rPr lang="en-US" dirty="0"/>
              <a:t>ONLY 1-2% of victims are ever rescued</a:t>
            </a:r>
          </a:p>
        </p:txBody>
      </p:sp>
    </p:spTree>
    <p:extLst>
      <p:ext uri="{BB962C8B-B14F-4D97-AF65-F5344CB8AC3E}">
        <p14:creationId xmlns:p14="http://schemas.microsoft.com/office/powerpoint/2010/main" val="287398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12695" y="228600"/>
            <a:ext cx="4640305" cy="6172200"/>
          </a:xfrm>
        </p:spPr>
      </p:sp>
      <p:sp>
        <p:nvSpPr>
          <p:cNvPr id="3" name="Content Placeholder 2"/>
          <p:cNvSpPr>
            <a:spLocks noGrp="1"/>
          </p:cNvSpPr>
          <p:nvPr>
            <p:ph type="body" sz="quarter" idx="11"/>
          </p:nvPr>
        </p:nvSpPr>
        <p:spPr>
          <a:xfrm>
            <a:off x="5181600" y="304800"/>
            <a:ext cx="3581400" cy="6096000"/>
          </a:xfrm>
        </p:spPr>
        <p:txBody>
          <a:bodyPr/>
          <a:lstStyle/>
          <a:p>
            <a:r>
              <a:rPr lang="en-US" dirty="0"/>
              <a:t>DEFINED:  Any commercial sex act induced by force, fraud or coercion, OR in which the person performing the act is under age 18.  </a:t>
            </a:r>
          </a:p>
          <a:p>
            <a:pPr lvl="1"/>
            <a:r>
              <a:rPr lang="en-US" dirty="0"/>
              <a:t>Victims can be found working in massage parlors, brothels, strip clubs, escort services</a:t>
            </a:r>
          </a:p>
        </p:txBody>
      </p:sp>
      <p:sp>
        <p:nvSpPr>
          <p:cNvPr id="2" name="Title 1"/>
          <p:cNvSpPr>
            <a:spLocks noGrp="1"/>
          </p:cNvSpPr>
          <p:nvPr>
            <p:ph type="title" idx="4294967295"/>
          </p:nvPr>
        </p:nvSpPr>
        <p:spPr>
          <a:xfrm>
            <a:off x="838200" y="298938"/>
            <a:ext cx="3810000" cy="3951288"/>
          </a:xfrm>
        </p:spPr>
        <p:txBody>
          <a:bodyPr>
            <a:normAutofit/>
          </a:bodyPr>
          <a:lstStyle/>
          <a:p>
            <a:r>
              <a:rPr lang="en-US" dirty="0"/>
              <a:t>Types of human trafficking:  </a:t>
            </a:r>
            <a:br>
              <a:rPr lang="en-US" dirty="0"/>
            </a:br>
            <a:endParaRPr lang="en-US" dirty="0"/>
          </a:p>
        </p:txBody>
      </p:sp>
      <p:sp>
        <p:nvSpPr>
          <p:cNvPr id="10" name="TextBox 9"/>
          <p:cNvSpPr txBox="1"/>
          <p:nvPr/>
        </p:nvSpPr>
        <p:spPr>
          <a:xfrm>
            <a:off x="5257800" y="304800"/>
            <a:ext cx="3733800" cy="523220"/>
          </a:xfrm>
          <a:prstGeom prst="rect">
            <a:avLst/>
          </a:prstGeom>
          <a:noFill/>
        </p:spPr>
        <p:txBody>
          <a:bodyPr wrap="square" rtlCol="0">
            <a:spAutoFit/>
          </a:bodyPr>
          <a:lstStyle/>
          <a:p>
            <a:r>
              <a:rPr lang="en-US" sz="2800" dirty="0"/>
              <a:t>SEX TRAFFICKING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41" y="2895600"/>
            <a:ext cx="2872359" cy="330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7587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12695" y="228600"/>
            <a:ext cx="4640305" cy="6172200"/>
          </a:xfrm>
        </p:spPr>
      </p:sp>
      <p:sp>
        <p:nvSpPr>
          <p:cNvPr id="3" name="Content Placeholder 2"/>
          <p:cNvSpPr>
            <a:spLocks noGrp="1"/>
          </p:cNvSpPr>
          <p:nvPr>
            <p:ph type="body" sz="quarter" idx="11"/>
          </p:nvPr>
        </p:nvSpPr>
        <p:spPr>
          <a:xfrm>
            <a:off x="5181600" y="304800"/>
            <a:ext cx="3581400" cy="6096000"/>
          </a:xfrm>
        </p:spPr>
        <p:txBody>
          <a:bodyPr/>
          <a:lstStyle/>
          <a:p>
            <a:r>
              <a:rPr lang="en-US" dirty="0"/>
              <a:t>DEFINED:  Using force, fraud or coercion to recruit, harbor, transport obtain or employ a person for labor or services in involuntary servitude, peonage, debt bondage or slavery</a:t>
            </a:r>
          </a:p>
          <a:p>
            <a:pPr lvl="1"/>
            <a:r>
              <a:rPr lang="en-US" sz="2000" dirty="0"/>
              <a:t>Victims can be found in domestic situations as nannies or maids, sweatshop, factories, janitorial jobs, construction sites, farm work, restaurants, panhandling, etc. </a:t>
            </a:r>
          </a:p>
        </p:txBody>
      </p:sp>
      <p:sp>
        <p:nvSpPr>
          <p:cNvPr id="2" name="Title 1"/>
          <p:cNvSpPr>
            <a:spLocks noGrp="1"/>
          </p:cNvSpPr>
          <p:nvPr>
            <p:ph type="title" idx="4294967295"/>
          </p:nvPr>
        </p:nvSpPr>
        <p:spPr>
          <a:xfrm>
            <a:off x="906505" y="304800"/>
            <a:ext cx="3810000" cy="3951288"/>
          </a:xfrm>
        </p:spPr>
        <p:txBody>
          <a:bodyPr>
            <a:normAutofit/>
          </a:bodyPr>
          <a:lstStyle/>
          <a:p>
            <a:r>
              <a:rPr lang="en-US" dirty="0"/>
              <a:t>Types of human trafficking:  </a:t>
            </a:r>
            <a:br>
              <a:rPr lang="en-US" dirty="0"/>
            </a:br>
            <a:endParaRPr lang="en-US" dirty="0"/>
          </a:p>
        </p:txBody>
      </p:sp>
      <p:sp>
        <p:nvSpPr>
          <p:cNvPr id="10" name="TextBox 9"/>
          <p:cNvSpPr txBox="1"/>
          <p:nvPr/>
        </p:nvSpPr>
        <p:spPr>
          <a:xfrm>
            <a:off x="5257800" y="304800"/>
            <a:ext cx="3733800" cy="954107"/>
          </a:xfrm>
          <a:prstGeom prst="rect">
            <a:avLst/>
          </a:prstGeom>
          <a:noFill/>
        </p:spPr>
        <p:txBody>
          <a:bodyPr wrap="square" rtlCol="0">
            <a:spAutoFit/>
          </a:bodyPr>
          <a:lstStyle/>
          <a:p>
            <a:r>
              <a:rPr lang="en-US" sz="2800" dirty="0">
                <a:solidFill>
                  <a:prstClr val="white"/>
                </a:solidFill>
              </a:rPr>
              <a:t>LABOR  TRAFFICKING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4848"/>
            <a:ext cx="1981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4849"/>
            <a:ext cx="22002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4166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Myths:  	</a:t>
            </a:r>
          </a:p>
        </p:txBody>
      </p:sp>
      <p:sp>
        <p:nvSpPr>
          <p:cNvPr id="5" name="Content Placeholder 4"/>
          <p:cNvSpPr>
            <a:spLocks noGrp="1"/>
          </p:cNvSpPr>
          <p:nvPr>
            <p:ph idx="1"/>
          </p:nvPr>
        </p:nvSpPr>
        <p:spPr/>
        <p:txBody>
          <a:bodyPr/>
          <a:lstStyle/>
          <a:p>
            <a:r>
              <a:rPr lang="en-US" dirty="0"/>
              <a:t>All prostitutes are willing participants</a:t>
            </a:r>
          </a:p>
          <a:p>
            <a:endParaRPr lang="en-US" dirty="0"/>
          </a:p>
          <a:p>
            <a:r>
              <a:rPr lang="en-US" dirty="0"/>
              <a:t>All immigrants smuggled into the United States enter willingly</a:t>
            </a:r>
          </a:p>
          <a:p>
            <a:endParaRPr lang="en-US" dirty="0"/>
          </a:p>
          <a:p>
            <a:r>
              <a:rPr lang="en-US" dirty="0"/>
              <a:t>All participants involved in Human Trafficking are Criminals</a:t>
            </a:r>
          </a:p>
        </p:txBody>
      </p:sp>
    </p:spTree>
    <p:extLst>
      <p:ext uri="{BB962C8B-B14F-4D97-AF65-F5344CB8AC3E}">
        <p14:creationId xmlns:p14="http://schemas.microsoft.com/office/powerpoint/2010/main" val="18102836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249362"/>
          </a:xfrm>
        </p:spPr>
        <p:txBody>
          <a:bodyPr/>
          <a:lstStyle/>
          <a:p>
            <a:pPr algn="ctr"/>
            <a:r>
              <a:rPr lang="en-US" dirty="0"/>
              <a:t>High risk factors for victims: </a:t>
            </a:r>
          </a:p>
        </p:txBody>
      </p:sp>
      <p:sp>
        <p:nvSpPr>
          <p:cNvPr id="3" name="Content Placeholder 2"/>
          <p:cNvSpPr>
            <a:spLocks noGrp="1"/>
          </p:cNvSpPr>
          <p:nvPr>
            <p:ph type="body" sz="quarter" idx="4294967295"/>
          </p:nvPr>
        </p:nvSpPr>
        <p:spPr>
          <a:xfrm>
            <a:off x="0" y="1524000"/>
            <a:ext cx="3505200" cy="4419600"/>
          </a:xfrm>
        </p:spPr>
        <p:txBody>
          <a:bodyPr>
            <a:noAutofit/>
          </a:bodyPr>
          <a:lstStyle/>
          <a:p>
            <a:pPr marL="342900" indent="-342900">
              <a:buFont typeface="Arial" panose="020B0604020202020204" pitchFamily="34" charset="0"/>
              <a:buChar char="•"/>
            </a:pPr>
            <a:r>
              <a:rPr lang="en-US" sz="2400" dirty="0"/>
              <a:t>YOUTH</a:t>
            </a:r>
          </a:p>
          <a:p>
            <a:r>
              <a:rPr lang="en-US" sz="2400" dirty="0"/>
              <a:t>Poverty</a:t>
            </a:r>
          </a:p>
          <a:p>
            <a:r>
              <a:rPr lang="en-US" sz="2400" dirty="0"/>
              <a:t>Unemployment</a:t>
            </a:r>
          </a:p>
          <a:p>
            <a:r>
              <a:rPr lang="en-US" sz="2400" dirty="0"/>
              <a:t>Desperation- abuse at home</a:t>
            </a:r>
          </a:p>
          <a:p>
            <a:r>
              <a:rPr lang="en-US" sz="2400" dirty="0"/>
              <a:t>Natural disasters, political upheaval areas, corruption</a:t>
            </a:r>
          </a:p>
          <a:p>
            <a:r>
              <a:rPr lang="en-US" sz="2400" dirty="0"/>
              <a:t>Homelessness</a:t>
            </a:r>
          </a:p>
          <a:p>
            <a:r>
              <a:rPr lang="en-US" sz="2400" dirty="0"/>
              <a:t>Need or desire to be loved</a:t>
            </a:r>
          </a:p>
        </p:txBody>
      </p:sp>
      <p:sp>
        <p:nvSpPr>
          <p:cNvPr id="6" name="Text Placeholder 5"/>
          <p:cNvSpPr>
            <a:spLocks noGrp="1"/>
          </p:cNvSpPr>
          <p:nvPr>
            <p:ph type="body" sz="quarter" idx="4294967295"/>
          </p:nvPr>
        </p:nvSpPr>
        <p:spPr>
          <a:xfrm>
            <a:off x="5943600" y="1524000"/>
            <a:ext cx="3200400" cy="4495800"/>
          </a:xfrm>
        </p:spPr>
        <p:txBody>
          <a:bodyPr>
            <a:normAutofit lnSpcReduction="10000"/>
          </a:bodyPr>
          <a:lstStyle/>
          <a:p>
            <a:r>
              <a:rPr lang="en-US" dirty="0"/>
              <a:t>Immigration status</a:t>
            </a:r>
          </a:p>
          <a:p>
            <a:r>
              <a:rPr lang="en-US" dirty="0"/>
              <a:t>Persons with disabilities</a:t>
            </a:r>
          </a:p>
          <a:p>
            <a:r>
              <a:rPr lang="en-US" dirty="0"/>
              <a:t>Parental substance abuse</a:t>
            </a:r>
          </a:p>
          <a:p>
            <a:r>
              <a:rPr lang="en-US" dirty="0"/>
              <a:t>Physical maltreatment</a:t>
            </a:r>
          </a:p>
          <a:p>
            <a:r>
              <a:rPr lang="en-US" dirty="0"/>
              <a:t>Exposure to DV in home</a:t>
            </a:r>
          </a:p>
          <a:p>
            <a:r>
              <a:rPr lang="en-US" dirty="0"/>
              <a:t>Incarcerated parents.</a:t>
            </a:r>
          </a:p>
          <a:p>
            <a:endParaRPr lang="en-US" dirty="0"/>
          </a:p>
        </p:txBody>
      </p:sp>
    </p:spTree>
    <p:extLst>
      <p:ext uri="{BB962C8B-B14F-4D97-AF65-F5344CB8AC3E}">
        <p14:creationId xmlns:p14="http://schemas.microsoft.com/office/powerpoint/2010/main" val="36188972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populations: </a:t>
            </a:r>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r>
              <a:rPr lang="en-US" dirty="0"/>
              <a:t>Youth male and females recruited into the commercial sex industry found that:  </a:t>
            </a:r>
          </a:p>
          <a:p>
            <a:pPr marL="0" indent="0">
              <a:buNone/>
            </a:pPr>
            <a:endParaRPr lang="en-US" dirty="0"/>
          </a:p>
          <a:p>
            <a:pPr lvl="1"/>
            <a:r>
              <a:rPr lang="en-US" altLang="en-US" b="1" dirty="0"/>
              <a:t>12-14</a:t>
            </a:r>
            <a:r>
              <a:rPr lang="en-US" altLang="en-US" dirty="0"/>
              <a:t> is the average age that U.S. kids are first pulled into commercial sex.</a:t>
            </a:r>
            <a:endParaRPr lang="en-US" dirty="0"/>
          </a:p>
          <a:p>
            <a:pPr lvl="1"/>
            <a:r>
              <a:rPr lang="en-US" dirty="0"/>
              <a:t>57% had been sexually abused as children</a:t>
            </a:r>
          </a:p>
          <a:p>
            <a:pPr lvl="1"/>
            <a:r>
              <a:rPr lang="en-US" dirty="0"/>
              <a:t>49%  had been physically assaulted</a:t>
            </a:r>
          </a:p>
          <a:p>
            <a:pPr lvl="1"/>
            <a:r>
              <a:rPr lang="en-US" dirty="0"/>
              <a:t>85% were victims of incest as girls</a:t>
            </a:r>
          </a:p>
          <a:p>
            <a:pPr lvl="1"/>
            <a:r>
              <a:rPr lang="en-US" dirty="0"/>
              <a:t>61.5%  were frequently hit, slapped, pushed or grabbed or had objects thrown at them by a member of their household</a:t>
            </a:r>
          </a:p>
          <a:p>
            <a:pPr lvl="1"/>
            <a:r>
              <a:rPr lang="en-US" dirty="0"/>
              <a:t>40% of the above were kicked, hit, beaten, raped, or threated and/or attached with a weapon by a member of their household</a:t>
            </a:r>
          </a:p>
          <a:p>
            <a:pPr lvl="1"/>
            <a:r>
              <a:rPr lang="en-US" dirty="0"/>
              <a:t>Nearly half of the participants in one study had been ‘molested or raped as children/teenagers’ </a:t>
            </a:r>
          </a:p>
        </p:txBody>
      </p:sp>
    </p:spTree>
    <p:extLst>
      <p:ext uri="{BB962C8B-B14F-4D97-AF65-F5344CB8AC3E}">
        <p14:creationId xmlns:p14="http://schemas.microsoft.com/office/powerpoint/2010/main" val="77157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en-US" dirty="0">
                <a:solidFill>
                  <a:schemeClr val="bg2"/>
                </a:solidFill>
              </a:rPr>
              <a:t>What does this mean for health care……Why are we talking about this?  </a:t>
            </a:r>
          </a:p>
        </p:txBody>
      </p:sp>
      <p:sp>
        <p:nvSpPr>
          <p:cNvPr id="7" name="Content Placeholder 6"/>
          <p:cNvSpPr>
            <a:spLocks noGrp="1"/>
          </p:cNvSpPr>
          <p:nvPr>
            <p:ph idx="1"/>
          </p:nvPr>
        </p:nvSpPr>
        <p:spPr>
          <a:xfrm>
            <a:off x="457200" y="1676400"/>
            <a:ext cx="8229600" cy="4876800"/>
          </a:xfrm>
        </p:spPr>
        <p:txBody>
          <a:bodyPr>
            <a:normAutofit/>
          </a:bodyPr>
          <a:lstStyle/>
          <a:p>
            <a:r>
              <a:rPr lang="en-US" dirty="0"/>
              <a:t>Childhood experiences, both positive and negative, have a tremendous impact on future violence victimization and perpetration, and lifelong health and opportunity. As such, early experiences are an important public health issue. Much of the foundational research in this area has been referred to as Adverse Childhood Experiences (ACEs).</a:t>
            </a:r>
          </a:p>
          <a:p>
            <a:r>
              <a:rPr lang="en-US" dirty="0"/>
              <a:t>Adverse Childhood Experiences have been linked to</a:t>
            </a:r>
          </a:p>
          <a:p>
            <a:r>
              <a:rPr lang="en-US" dirty="0"/>
              <a:t>risky health behaviors,</a:t>
            </a:r>
          </a:p>
          <a:p>
            <a:r>
              <a:rPr lang="en-US" dirty="0"/>
              <a:t>chronic health conditions,</a:t>
            </a:r>
          </a:p>
          <a:p>
            <a:r>
              <a:rPr lang="en-US" dirty="0"/>
              <a:t>low life potential, and</a:t>
            </a:r>
          </a:p>
          <a:p>
            <a:r>
              <a:rPr lang="en-US" dirty="0"/>
              <a:t>early death.			</a:t>
            </a:r>
            <a:r>
              <a:rPr lang="en-US" sz="2000" dirty="0"/>
              <a:t>(www.cdc.gov/violence)</a:t>
            </a:r>
          </a:p>
          <a:p>
            <a:endParaRPr lang="en-US" dirty="0"/>
          </a:p>
        </p:txBody>
      </p:sp>
    </p:spTree>
    <p:extLst>
      <p:ext uri="{BB962C8B-B14F-4D97-AF65-F5344CB8AC3E}">
        <p14:creationId xmlns:p14="http://schemas.microsoft.com/office/powerpoint/2010/main" val="428525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 y="0"/>
            <a:ext cx="91236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59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249362"/>
          </a:xfrm>
        </p:spPr>
        <p:txBody>
          <a:bodyPr>
            <a:normAutofit fontScale="90000"/>
          </a:bodyPr>
          <a:lstStyle/>
          <a:p>
            <a:pPr algn="ctr"/>
            <a:r>
              <a:rPr lang="en-US" dirty="0"/>
              <a:t>Foster Care…… recruiting grounds for vulnerable populations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057400"/>
            <a:ext cx="5697682" cy="4495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533400" y="5791200"/>
            <a:ext cx="8153400" cy="1077218"/>
          </a:xfrm>
          <a:prstGeom prst="rect">
            <a:avLst/>
          </a:prstGeom>
          <a:solidFill>
            <a:srgbClr val="FFFF00"/>
          </a:solidFill>
        </p:spPr>
        <p:txBody>
          <a:bodyPr wrap="square" rtlCol="0">
            <a:spAutoFit/>
          </a:bodyPr>
          <a:lstStyle/>
          <a:p>
            <a:r>
              <a:rPr lang="en-US" sz="3200" dirty="0">
                <a:solidFill>
                  <a:srgbClr val="FF0000"/>
                </a:solidFill>
              </a:rPr>
              <a:t>1/3 of kids that run away are at risk of trafficking within 48 hours</a:t>
            </a:r>
          </a:p>
        </p:txBody>
      </p:sp>
    </p:spTree>
    <p:extLst>
      <p:ext uri="{BB962C8B-B14F-4D97-AF65-F5344CB8AC3E}">
        <p14:creationId xmlns:p14="http://schemas.microsoft.com/office/powerpoint/2010/main" val="37026867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t="15388" b="15388"/>
          <a:stretch>
            <a:fillRect/>
          </a:stretch>
        </p:blipFill>
        <p:spPr>
          <a:xfrm>
            <a:off x="457200" y="304800"/>
            <a:ext cx="8229600" cy="609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 Placeholder 3"/>
          <p:cNvSpPr>
            <a:spLocks noGrp="1"/>
          </p:cNvSpPr>
          <p:nvPr>
            <p:ph type="body" sz="quarter" idx="12"/>
          </p:nvPr>
        </p:nvSpPr>
        <p:spPr>
          <a:xfrm>
            <a:off x="381000" y="4572000"/>
            <a:ext cx="8305800" cy="1752600"/>
          </a:xfrm>
        </p:spPr>
        <p:txBody>
          <a:bodyPr/>
          <a:lstStyle/>
          <a:p>
            <a:endParaRPr lang="en-US" dirty="0"/>
          </a:p>
        </p:txBody>
      </p:sp>
    </p:spTree>
    <p:extLst>
      <p:ext uri="{BB962C8B-B14F-4D97-AF65-F5344CB8AC3E}">
        <p14:creationId xmlns:p14="http://schemas.microsoft.com/office/powerpoint/2010/main" val="41053209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 </a:t>
            </a:r>
          </a:p>
        </p:txBody>
      </p:sp>
      <p:sp>
        <p:nvSpPr>
          <p:cNvPr id="5" name="Content Placeholder 4"/>
          <p:cNvSpPr>
            <a:spLocks noGrp="1"/>
          </p:cNvSpPr>
          <p:nvPr>
            <p:ph idx="1"/>
          </p:nvPr>
        </p:nvSpPr>
        <p:spPr/>
        <p:txBody>
          <a:bodyPr/>
          <a:lstStyle/>
          <a:p>
            <a:r>
              <a:rPr lang="en-US" sz="2800" dirty="0"/>
              <a:t>Define Human Trafficking</a:t>
            </a:r>
          </a:p>
          <a:p>
            <a:r>
              <a:rPr lang="en-US" sz="2800" dirty="0"/>
              <a:t>Identify risk factors that increase incidence</a:t>
            </a:r>
          </a:p>
          <a:p>
            <a:r>
              <a:rPr lang="en-US" sz="2800" dirty="0"/>
              <a:t>Define role of healthcare professionals in addressing Human Trafficking</a:t>
            </a:r>
          </a:p>
          <a:p>
            <a:r>
              <a:rPr lang="en-US" sz="2800" dirty="0"/>
              <a:t>Be able to identify victims in unit/department setting</a:t>
            </a:r>
          </a:p>
          <a:p>
            <a:r>
              <a:rPr lang="en-US" sz="2800" dirty="0"/>
              <a:t>Identify barriers to disclosure by victims</a:t>
            </a:r>
          </a:p>
          <a:p>
            <a:r>
              <a:rPr lang="en-US" sz="2800" dirty="0"/>
              <a:t>Learn the importance of protocol development and coordinated response in your setting</a:t>
            </a:r>
          </a:p>
          <a:p>
            <a:endParaRPr lang="en-US" dirty="0"/>
          </a:p>
        </p:txBody>
      </p:sp>
    </p:spTree>
    <p:extLst>
      <p:ext uri="{BB962C8B-B14F-4D97-AF65-F5344CB8AC3E}">
        <p14:creationId xmlns:p14="http://schemas.microsoft.com/office/powerpoint/2010/main" val="20130520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t="20370" b="20370"/>
          <a:stretch>
            <a:fillRect/>
          </a:stretch>
        </p:blipFill>
        <p:spPr>
          <a:xfrm>
            <a:off x="457200" y="457200"/>
            <a:ext cx="8229600"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Placeholder 2"/>
          <p:cNvSpPr>
            <a:spLocks noGrp="1"/>
          </p:cNvSpPr>
          <p:nvPr>
            <p:ph type="body" sz="quarter" idx="12"/>
          </p:nvPr>
        </p:nvSpPr>
        <p:spPr/>
        <p:txBody>
          <a:bodyPr>
            <a:noAutofit/>
          </a:bodyPr>
          <a:lstStyle/>
          <a:p>
            <a:pPr algn="ctr"/>
            <a:r>
              <a:rPr lang="en-US" sz="3200" dirty="0"/>
              <a:t>Trafficking knows NO boundaries…… </a:t>
            </a:r>
          </a:p>
          <a:p>
            <a:pPr algn="ctr"/>
            <a:endParaRPr lang="en-US" sz="3200" dirty="0"/>
          </a:p>
          <a:p>
            <a:pPr algn="ctr"/>
            <a:r>
              <a:rPr lang="en-US" sz="3200" dirty="0"/>
              <a:t>Supply and Demand </a:t>
            </a:r>
          </a:p>
        </p:txBody>
      </p:sp>
    </p:spTree>
    <p:extLst>
      <p:ext uri="{BB962C8B-B14F-4D97-AF65-F5344CB8AC3E}">
        <p14:creationId xmlns:p14="http://schemas.microsoft.com/office/powerpoint/2010/main" val="28291589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human Trafficking</a:t>
            </a:r>
          </a:p>
        </p:txBody>
      </p:sp>
      <p:sp>
        <p:nvSpPr>
          <p:cNvPr id="3" name="Content Placeholder 2"/>
          <p:cNvSpPr>
            <a:spLocks noGrp="1"/>
          </p:cNvSpPr>
          <p:nvPr>
            <p:ph idx="1"/>
          </p:nvPr>
        </p:nvSpPr>
        <p:spPr/>
        <p:txBody>
          <a:bodyPr>
            <a:normAutofit lnSpcReduction="10000"/>
          </a:bodyPr>
          <a:lstStyle/>
          <a:p>
            <a:r>
              <a:rPr lang="en-US" b="1" u="sng" dirty="0"/>
              <a:t>NON VERBAL CUES: </a:t>
            </a:r>
          </a:p>
          <a:p>
            <a:pPr marL="0" indent="0">
              <a:buNone/>
            </a:pPr>
            <a:endParaRPr lang="en-US" b="1" u="sng" dirty="0"/>
          </a:p>
          <a:p>
            <a:r>
              <a:rPr lang="en-US" dirty="0"/>
              <a:t>Behavior indicators of sever dependency</a:t>
            </a:r>
          </a:p>
          <a:p>
            <a:r>
              <a:rPr lang="en-US" dirty="0"/>
              <a:t>One person insistent in proving information or TRANSLATING- always use language line/facility interpreters</a:t>
            </a:r>
          </a:p>
          <a:p>
            <a:r>
              <a:rPr lang="en-US" dirty="0"/>
              <a:t>Living conditions of potential victims</a:t>
            </a:r>
          </a:p>
          <a:p>
            <a:r>
              <a:rPr lang="en-US" dirty="0"/>
              <a:t>Possession of other’s legal documentation</a:t>
            </a:r>
          </a:p>
          <a:p>
            <a:r>
              <a:rPr lang="en-US" dirty="0"/>
              <a:t>Possession of false or fraudulent documentation</a:t>
            </a:r>
          </a:p>
          <a:p>
            <a:r>
              <a:rPr lang="en-US" dirty="0"/>
              <a:t>Restriction of movement indicators</a:t>
            </a:r>
          </a:p>
          <a:p>
            <a:r>
              <a:rPr lang="en-US" dirty="0"/>
              <a:t>Signs of physical abuse</a:t>
            </a:r>
          </a:p>
        </p:txBody>
      </p:sp>
    </p:spTree>
    <p:extLst>
      <p:ext uri="{BB962C8B-B14F-4D97-AF65-F5344CB8AC3E}">
        <p14:creationId xmlns:p14="http://schemas.microsoft.com/office/powerpoint/2010/main" val="372942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human Trafficking </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2900" dirty="0"/>
              <a:t>Is potential victim accompanied by another person who seems controlling? </a:t>
            </a:r>
          </a:p>
          <a:p>
            <a:endParaRPr lang="en-US" sz="2900" dirty="0"/>
          </a:p>
          <a:p>
            <a:r>
              <a:rPr lang="en-US" sz="2900" dirty="0"/>
              <a:t>Does person accompanying potential victims insist on giving you the information-speaking for the patient</a:t>
            </a:r>
          </a:p>
          <a:p>
            <a:pPr marL="0" indent="0">
              <a:buNone/>
            </a:pPr>
            <a:endParaRPr lang="en-US" sz="2900" dirty="0"/>
          </a:p>
          <a:p>
            <a:r>
              <a:rPr lang="en-US" sz="2900" dirty="0"/>
              <a:t>Did you hear threats during conversation in passing</a:t>
            </a:r>
          </a:p>
          <a:p>
            <a:pPr marL="0" indent="0">
              <a:buNone/>
            </a:pPr>
            <a:endParaRPr lang="en-US" sz="2900" dirty="0"/>
          </a:p>
          <a:p>
            <a:r>
              <a:rPr lang="en-US" sz="2900" dirty="0"/>
              <a:t>Does potential victim seem submissive/fearful</a:t>
            </a:r>
          </a:p>
          <a:p>
            <a:pPr marL="0" indent="0">
              <a:buNone/>
            </a:pPr>
            <a:endParaRPr lang="en-US" sz="2900" dirty="0"/>
          </a:p>
          <a:p>
            <a:pPr lvl="1"/>
            <a:endParaRPr lang="en-US" dirty="0"/>
          </a:p>
          <a:p>
            <a:pPr marL="457200" lvl="1" indent="0">
              <a:buNone/>
            </a:pPr>
            <a:endParaRPr lang="en-US" dirty="0"/>
          </a:p>
        </p:txBody>
      </p:sp>
    </p:spTree>
    <p:extLst>
      <p:ext uri="{BB962C8B-B14F-4D97-AF65-F5344CB8AC3E}">
        <p14:creationId xmlns:p14="http://schemas.microsoft.com/office/powerpoint/2010/main" val="150411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human Trafficking </a:t>
            </a:r>
          </a:p>
        </p:txBody>
      </p:sp>
      <p:sp>
        <p:nvSpPr>
          <p:cNvPr id="3" name="Content Placeholder 2"/>
          <p:cNvSpPr>
            <a:spLocks noGrp="1"/>
          </p:cNvSpPr>
          <p:nvPr>
            <p:ph idx="1"/>
          </p:nvPr>
        </p:nvSpPr>
        <p:spPr/>
        <p:txBody>
          <a:bodyPr>
            <a:normAutofit fontScale="77500" lnSpcReduction="20000"/>
          </a:bodyPr>
          <a:lstStyle/>
          <a:p>
            <a:r>
              <a:rPr lang="en-US" sz="2900" dirty="0"/>
              <a:t>Does victim have difficulty communicating because of  language / cultural barriers</a:t>
            </a:r>
          </a:p>
          <a:p>
            <a:pPr marL="0" indent="0">
              <a:buNone/>
            </a:pPr>
            <a:endParaRPr lang="en-US" sz="2900" dirty="0"/>
          </a:p>
          <a:p>
            <a:r>
              <a:rPr lang="en-US" sz="2900" dirty="0"/>
              <a:t>Does victim have own identification- driver’s license </a:t>
            </a:r>
          </a:p>
          <a:p>
            <a:pPr lvl="1"/>
            <a:r>
              <a:rPr lang="en-US" sz="2900" dirty="0"/>
              <a:t>How did you get here? </a:t>
            </a:r>
          </a:p>
          <a:p>
            <a:endParaRPr lang="en-US" dirty="0"/>
          </a:p>
          <a:p>
            <a:endParaRPr lang="en-US" dirty="0"/>
          </a:p>
          <a:p>
            <a:r>
              <a:rPr lang="en-US" sz="2800" dirty="0"/>
              <a:t>At registration, asking for address and they say they are staying at a hotel, “in between houses, moving”  -Red flag	</a:t>
            </a:r>
          </a:p>
          <a:p>
            <a:pPr marL="0" indent="0">
              <a:buNone/>
            </a:pPr>
            <a:endParaRPr lang="en-US" sz="2800" dirty="0"/>
          </a:p>
          <a:p>
            <a:r>
              <a:rPr lang="en-US" sz="2800" dirty="0"/>
              <a:t>Cell phone use- anxious to leave and grasping onto phone and continually checking it-continually going off-backpage.  </a:t>
            </a:r>
          </a:p>
          <a:p>
            <a:endParaRPr lang="en-US" sz="2800" dirty="0"/>
          </a:p>
          <a:p>
            <a:pPr marL="0" indent="0">
              <a:buNone/>
            </a:pPr>
            <a:endParaRPr lang="en-US" dirty="0"/>
          </a:p>
          <a:p>
            <a:pPr marL="0" indent="0">
              <a:buNone/>
            </a:pPr>
            <a:endParaRPr lang="en-US" dirty="0"/>
          </a:p>
          <a:p>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17581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findings:  </a:t>
            </a:r>
          </a:p>
        </p:txBody>
      </p:sp>
      <p:sp>
        <p:nvSpPr>
          <p:cNvPr id="3" name="Content Placeholder 2"/>
          <p:cNvSpPr>
            <a:spLocks noGrp="1"/>
          </p:cNvSpPr>
          <p:nvPr>
            <p:ph idx="1"/>
          </p:nvPr>
        </p:nvSpPr>
        <p:spPr/>
        <p:txBody>
          <a:bodyPr>
            <a:normAutofit lnSpcReduction="10000"/>
          </a:bodyPr>
          <a:lstStyle/>
          <a:p>
            <a:r>
              <a:rPr lang="en-US" dirty="0"/>
              <a:t>Signs of physical abuse- old/new injuries</a:t>
            </a:r>
          </a:p>
          <a:p>
            <a:pPr lvl="1"/>
            <a:r>
              <a:rPr lang="en-US" dirty="0"/>
              <a:t>Injury presentation- does the reported mechanism of injury match the presentation of pt.?</a:t>
            </a:r>
          </a:p>
          <a:p>
            <a:r>
              <a:rPr lang="en-US" dirty="0"/>
              <a:t>Tattoos</a:t>
            </a:r>
          </a:p>
          <a:p>
            <a:r>
              <a:rPr lang="en-US" dirty="0"/>
              <a:t>Malnourished</a:t>
            </a:r>
          </a:p>
          <a:p>
            <a:r>
              <a:rPr lang="en-US" dirty="0"/>
              <a:t>Poor dentation</a:t>
            </a:r>
          </a:p>
          <a:p>
            <a:r>
              <a:rPr lang="en-US" dirty="0"/>
              <a:t>Disease/illness gone untreated for extended time</a:t>
            </a:r>
          </a:p>
          <a:p>
            <a:r>
              <a:rPr lang="en-US" dirty="0"/>
              <a:t>Self mutilation</a:t>
            </a:r>
          </a:p>
          <a:p>
            <a:r>
              <a:rPr lang="en-US" dirty="0"/>
              <a:t>Branding</a:t>
            </a:r>
          </a:p>
          <a:p>
            <a:r>
              <a:rPr lang="en-US" dirty="0"/>
              <a:t>Drug use</a:t>
            </a:r>
          </a:p>
          <a:p>
            <a:r>
              <a:rPr lang="en-US" dirty="0"/>
              <a:t>Avoid eye contact - sometimes</a:t>
            </a:r>
          </a:p>
        </p:txBody>
      </p:sp>
    </p:spTree>
    <p:extLst>
      <p:ext uri="{BB962C8B-B14F-4D97-AF65-F5344CB8AC3E}">
        <p14:creationId xmlns:p14="http://schemas.microsoft.com/office/powerpoint/2010/main" val="3695421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13" y="233139"/>
            <a:ext cx="2352675" cy="194310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96563"/>
            <a:ext cx="46736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23" y="3819525"/>
            <a:ext cx="3048000" cy="30384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08179"/>
            <a:ext cx="3565303" cy="237518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28" y="2057400"/>
            <a:ext cx="3100872" cy="2546350"/>
          </a:xfrm>
          <a:prstGeom prst="rect">
            <a:avLst/>
          </a:prstGeom>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983" y="4227763"/>
            <a:ext cx="4087296" cy="264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1279" y="3290887"/>
            <a:ext cx="207818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4066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3815" y="2057400"/>
            <a:ext cx="2308003"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4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381000" y="228600"/>
            <a:ext cx="8305800" cy="5632311"/>
          </a:xfrm>
          <a:prstGeom prst="rect">
            <a:avLst/>
          </a:prstGeom>
        </p:spPr>
        <p:txBody>
          <a:bodyPr wrap="square">
            <a:spAutoFit/>
          </a:bodyPr>
          <a:lstStyle/>
          <a:p>
            <a:r>
              <a:rPr lang="en-US" sz="4000" dirty="0"/>
              <a:t>The mind doesn’t see what the mind doesn’t know.  </a:t>
            </a:r>
          </a:p>
          <a:p>
            <a:pPr lvl="1"/>
            <a:endParaRPr lang="en-US" sz="4000" dirty="0"/>
          </a:p>
          <a:p>
            <a:pPr lvl="1"/>
            <a:r>
              <a:rPr lang="en-US" sz="4000" dirty="0"/>
              <a:t>You don’t always know what you are seeing</a:t>
            </a:r>
          </a:p>
          <a:p>
            <a:pPr lvl="1"/>
            <a:endParaRPr lang="en-US" sz="4000" dirty="0"/>
          </a:p>
          <a:p>
            <a:pPr lvl="1"/>
            <a:r>
              <a:rPr lang="en-US" sz="4000" dirty="0"/>
              <a:t>As when patients/victims do present, they are in the latent stages of disease process. </a:t>
            </a:r>
          </a:p>
        </p:txBody>
      </p:sp>
    </p:spTree>
    <p:extLst>
      <p:ext uri="{BB962C8B-B14F-4D97-AF65-F5344CB8AC3E}">
        <p14:creationId xmlns:p14="http://schemas.microsoft.com/office/powerpoint/2010/main" val="69258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p>
        </p:txBody>
      </p:sp>
      <p:sp>
        <p:nvSpPr>
          <p:cNvPr id="3" name="Content Placeholder 2"/>
          <p:cNvSpPr>
            <a:spLocks noGrp="1"/>
          </p:cNvSpPr>
          <p:nvPr>
            <p:ph idx="1"/>
          </p:nvPr>
        </p:nvSpPr>
        <p:spPr/>
        <p:txBody>
          <a:bodyPr>
            <a:normAutofit fontScale="92500" lnSpcReduction="20000"/>
          </a:bodyPr>
          <a:lstStyle/>
          <a:p>
            <a:r>
              <a:rPr lang="en-US" dirty="0"/>
              <a:t>When we try to account for these traffickers, morph and disappear like </a:t>
            </a:r>
          </a:p>
          <a:p>
            <a:endParaRPr lang="en-US" dirty="0"/>
          </a:p>
          <a:p>
            <a:r>
              <a:rPr lang="en-US" dirty="0"/>
              <a:t>They live among us….. who are they?</a:t>
            </a:r>
          </a:p>
          <a:p>
            <a:endParaRPr lang="en-US" dirty="0"/>
          </a:p>
          <a:p>
            <a:r>
              <a:rPr lang="en-US" dirty="0"/>
              <a:t>Perception is that this is what happens in “other countries” </a:t>
            </a:r>
          </a:p>
          <a:p>
            <a:endParaRPr lang="en-US" dirty="0"/>
          </a:p>
          <a:p>
            <a:r>
              <a:rPr lang="en-US" dirty="0"/>
              <a:t>We encounter trafficked individuals AND traffickers here in Indiana</a:t>
            </a:r>
          </a:p>
          <a:p>
            <a:endParaRPr lang="en-US" dirty="0"/>
          </a:p>
          <a:p>
            <a:r>
              <a:rPr lang="en-US" dirty="0"/>
              <a:t>How do we get victims to recognize they are being trafficked</a:t>
            </a:r>
          </a:p>
          <a:p>
            <a:endParaRPr lang="en-US" dirty="0"/>
          </a:p>
          <a:p>
            <a:r>
              <a:rPr lang="en-US" dirty="0"/>
              <a:t>How do we meet their needs?</a:t>
            </a:r>
          </a:p>
          <a:p>
            <a:endParaRPr lang="en-US" dirty="0"/>
          </a:p>
        </p:txBody>
      </p:sp>
      <p:pic>
        <p:nvPicPr>
          <p:cNvPr id="5122" name="Picture 2" descr="C:\Users\105017\AppData\Local\Microsoft\Windows\Temporary Internet Files\Content.IE5\TF04CZ9C\5380102[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19" b="97073" l="0" r="99219"/>
                    </a14:imgEffect>
                  </a14:imgLayer>
                </a14:imgProps>
              </a:ext>
              <a:ext uri="{28A0092B-C50C-407E-A947-70E740481C1C}">
                <a14:useLocalDpi xmlns:a14="http://schemas.microsoft.com/office/drawing/2010/main" val="0"/>
              </a:ext>
            </a:extLst>
          </a:blip>
          <a:srcRect/>
          <a:stretch>
            <a:fillRect/>
          </a:stretch>
        </p:blipFill>
        <p:spPr bwMode="auto">
          <a:xfrm rot="1792134">
            <a:off x="4014396" y="1337925"/>
            <a:ext cx="1862790" cy="175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1.11111E-6 C -0.00694 -0.00579 -0.01597 -0.0081 -0.02413 -0.00903 C -0.03229 -0.01134 -0.03073 -0.01134 -0.04496 -0.00903 C -0.05399 -0.00764 -0.05816 0.00834 -0.0625 0.01644 C -0.06649 0.02431 -0.0743 0.02986 -0.0809 0.03218 C -0.08246 0.03171 -0.08437 0.03195 -0.08576 0.03102 C -0.0901 0.02801 -0.08923 0.02246 -0.09253 0.01875 C -0.09687 0.01389 -0.10382 0.01019 -0.1092 0.00857 C -0.11649 0.00996 -0.12378 0.01019 -0.1309 0.01227 C -0.13298 0.0125 -0.13767 0.01852 -0.13923 0.01991 C -0.14496 0.02546 -0.15 0.03125 -0.15659 0.03449 C -0.16198 0.0338 -0.16736 0.03449 -0.17257 0.03334 C -0.17812 0.03195 -0.18246 0.02269 -0.18993 0.02107 C -0.19861 0.02246 -0.20764 0.0213 -0.2158 0.02546 C -0.22604 0.03056 -0.22118 0.02917 -0.23003 0.03102 C -0.23541 0.0331 -0.24027 0.03449 -0.24583 0.03542 C -0.25173 0.03449 -0.25781 0.03611 -0.26336 0.03334 C -0.26649 0.03171 -0.2677 0.02662 -0.26996 0.02338 C -0.2743 0.01644 -0.27708 0.01366 -0.28333 0.01088 C -0.31111 0.01227 -0.35173 0.02546 -0.37257 -0.00254 C -0.37482 -0.00833 -0.37604 -0.01504 -0.3783 -0.02106 C -0.37864 -0.02546 -0.37968 -0.03009 -0.38003 -0.03449 C -0.38055 -0.04305 -0.3783 -0.05208 -0.3809 -0.05995 C -0.38142 -0.06157 -0.3967 -0.06342 -0.39757 -0.06342 C -0.40781 -0.0669 -0.41684 -0.06713 -0.425 -0.07569 C -0.43125 -0.09884 -0.40225 -0.1044 -0.39166 -0.10995 C -0.35573 -0.12847 -0.3309 -0.12291 -0.2875 -0.12361 C -0.27291 -0.12592 -0.25868 -0.13009 -0.24409 -0.13241 C -0.22639 -0.13079 -0.22205 -0.13148 -0.2092 -0.12778 C -0.19861 -0.12129 -0.18923 -0.12083 -0.17743 -0.12014 C -0.15434 -0.12315 -0.13159 -0.12454 -0.1092 -0.13241 C -0.10017 -0.13889 -0.09132 -0.14653 -0.08246 -0.1537 C -0.07795 -0.15717 -0.07239 -0.15671 -0.0684 -0.16227 C -0.06389 -0.16875 -0.06232 -0.17801 -0.0592 -0.18565 C -0.05729 -0.20509 -0.05746 -0.19838 -0.06007 -0.23148 C -0.06128 -0.24606 -0.07083 -0.24722 -0.07916 -0.24884 C -0.09687 -0.25278 -0.11441 -0.2581 -0.13246 -0.25995 C -0.16128 -0.26805 -0.19444 -0.26643 -0.22326 -0.26782 C -0.23125 -0.27222 -0.23003 -0.27523 -0.23507 -0.28449 C -0.23576 -0.28565 -0.23732 -0.28518 -0.23836 -0.28565 C -0.24097 -0.28704 -0.24323 -0.28912 -0.24583 -0.29028 C -0.25798 -0.29421 -0.27014 -0.29514 -0.28246 -0.29676 C -0.2993 -0.29537 -0.3158 -0.28958 -0.33246 -0.28565 C -0.34826 -0.28611 -0.36423 -0.28588 -0.38003 -0.2868 C -0.38316 -0.28704 -0.38923 -0.28889 -0.38923 -0.28889 C -0.40173 -0.29491 -0.41632 -0.29282 -0.42916 -0.29329 C -0.43194 -0.29421 -0.43385 -0.29375 -0.43576 -0.29676 C -0.43715 -0.29907 -0.43923 -0.30347 -0.43923 -0.30347 C -0.44166 -0.31481 -0.4618 -0.31991 -0.46909 -0.32338 C -0.47083 -0.33009 -0.47083 -0.33379 -0.47083 -0.3412 L -0.5467 -0.35787 " pathEditMode="relative" ptsTypes="fffffffffffffffffffffffffffffffffffffffffffffffffAA">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77200" cy="1249362"/>
          </a:xfrm>
          <a:solidFill>
            <a:schemeClr val="accent3">
              <a:lumMod val="20000"/>
              <a:lumOff val="80000"/>
            </a:schemeClr>
          </a:solidFill>
        </p:spPr>
        <p:txBody>
          <a:bodyPr/>
          <a:lstStyle/>
          <a:p>
            <a:pPr algn="ctr"/>
            <a:r>
              <a:rPr lang="en-US" b="1" dirty="0">
                <a:solidFill>
                  <a:schemeClr val="bg2"/>
                </a:solidFill>
                <a:effectLst/>
              </a:rPr>
              <a:t>Biggest obstacle…..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756" y="1600200"/>
            <a:ext cx="6100487" cy="4525963"/>
          </a:xfrm>
        </p:spPr>
      </p:pic>
    </p:spTree>
    <p:extLst>
      <p:ext uri="{BB962C8B-B14F-4D97-AF65-F5344CB8AC3E}">
        <p14:creationId xmlns:p14="http://schemas.microsoft.com/office/powerpoint/2010/main" val="50634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need to do as an organization:</a:t>
            </a:r>
          </a:p>
        </p:txBody>
      </p:sp>
      <p:sp>
        <p:nvSpPr>
          <p:cNvPr id="3" name="Content Placeholder 2"/>
          <p:cNvSpPr>
            <a:spLocks noGrp="1"/>
          </p:cNvSpPr>
          <p:nvPr>
            <p:ph idx="1"/>
          </p:nvPr>
        </p:nvSpPr>
        <p:spPr/>
        <p:txBody>
          <a:bodyPr/>
          <a:lstStyle/>
          <a:p>
            <a:r>
              <a:rPr lang="en-US" dirty="0"/>
              <a:t>Provide trauma informed care</a:t>
            </a:r>
          </a:p>
          <a:p>
            <a:pPr lvl="1"/>
            <a:r>
              <a:rPr lang="en-US" dirty="0"/>
              <a:t>Avoid re-victimization</a:t>
            </a:r>
          </a:p>
          <a:p>
            <a:pPr lvl="1"/>
            <a:r>
              <a:rPr lang="en-US" dirty="0"/>
              <a:t>Appreciate many behaviors/language –attempt to cope</a:t>
            </a:r>
          </a:p>
          <a:p>
            <a:pPr lvl="1"/>
            <a:r>
              <a:rPr lang="en-US" dirty="0"/>
              <a:t>Strive to maximize their choices over our processes</a:t>
            </a:r>
          </a:p>
          <a:p>
            <a:pPr lvl="2"/>
            <a:r>
              <a:rPr lang="en-US" dirty="0"/>
              <a:t>That moment you encounter them may be the only control they have had</a:t>
            </a:r>
          </a:p>
          <a:p>
            <a:pPr lvl="2"/>
            <a:endParaRPr lang="en-US" dirty="0"/>
          </a:p>
          <a:p>
            <a:pPr marL="914400" lvl="2" indent="0">
              <a:buNone/>
            </a:pPr>
            <a:r>
              <a:rPr lang="en-US" dirty="0"/>
              <a:t>BE SENSITIVE TO CULTURE- where they came from and their life experiences   </a:t>
            </a:r>
          </a:p>
          <a:p>
            <a:pPr marL="914400" lvl="2" indent="0">
              <a:buNone/>
            </a:pPr>
            <a:endParaRPr lang="en-US" dirty="0"/>
          </a:p>
          <a:p>
            <a:pPr marL="914400" lvl="2" indent="0">
              <a:buNone/>
            </a:pPr>
            <a:endParaRPr lang="en-US" dirty="0"/>
          </a:p>
        </p:txBody>
      </p:sp>
      <p:sp>
        <p:nvSpPr>
          <p:cNvPr id="4" name="TextBox 3"/>
          <p:cNvSpPr txBox="1"/>
          <p:nvPr/>
        </p:nvSpPr>
        <p:spPr>
          <a:xfrm>
            <a:off x="838200" y="5715000"/>
            <a:ext cx="6172200" cy="769441"/>
          </a:xfrm>
          <a:prstGeom prst="rect">
            <a:avLst/>
          </a:prstGeom>
          <a:solidFill>
            <a:srgbClr val="FFFF00"/>
          </a:solidFill>
        </p:spPr>
        <p:txBody>
          <a:bodyPr wrap="square" rtlCol="0">
            <a:spAutoFit/>
          </a:bodyPr>
          <a:lstStyle/>
          <a:p>
            <a:pPr algn="ctr"/>
            <a:r>
              <a:rPr lang="en-US" sz="4400" dirty="0">
                <a:solidFill>
                  <a:srgbClr val="FF0000"/>
                </a:solidFill>
              </a:rPr>
              <a:t>Inherent lack of trust</a:t>
            </a:r>
          </a:p>
        </p:txBody>
      </p:sp>
    </p:spTree>
    <p:extLst>
      <p:ext uri="{BB962C8B-B14F-4D97-AF65-F5344CB8AC3E}">
        <p14:creationId xmlns:p14="http://schemas.microsoft.com/office/powerpoint/2010/main" val="19474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30"/>
          </p:nvPr>
        </p:nvPicPr>
        <p:blipFill>
          <a:blip r:embed="rId3" cstate="print"/>
          <a:srcRect t="33080" b="33080"/>
          <a:stretch>
            <a:fillRect/>
          </a:stretch>
        </p:blipFill>
        <p:spPr>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5" name="Text Placeholder 4"/>
          <p:cNvSpPr>
            <a:spLocks noGrp="1"/>
          </p:cNvSpPr>
          <p:nvPr>
            <p:ph type="body" sz="quarter" idx="12"/>
          </p:nvPr>
        </p:nvSpPr>
        <p:spPr>
          <a:xfrm>
            <a:off x="457200" y="228600"/>
            <a:ext cx="8229600" cy="1447800"/>
          </a:xfrm>
        </p:spPr>
        <p:txBody>
          <a:bodyPr>
            <a:normAutofit/>
          </a:bodyPr>
          <a:lstStyle/>
          <a:p>
            <a:r>
              <a:rPr lang="en-US" sz="4000" dirty="0"/>
              <a:t>What is Human Trafficking?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62" y="2057401"/>
            <a:ext cx="2539538" cy="158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062943"/>
            <a:ext cx="3067050" cy="146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85" y="3566681"/>
            <a:ext cx="2132215" cy="153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638" y="3523730"/>
            <a:ext cx="2788574" cy="161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2536" y="2078183"/>
            <a:ext cx="1743075" cy="303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2078183"/>
            <a:ext cx="1905000" cy="306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cont.….</a:t>
            </a:r>
          </a:p>
        </p:txBody>
      </p:sp>
      <p:sp>
        <p:nvSpPr>
          <p:cNvPr id="3" name="Content Placeholder 2"/>
          <p:cNvSpPr>
            <a:spLocks noGrp="1"/>
          </p:cNvSpPr>
          <p:nvPr>
            <p:ph idx="1"/>
          </p:nvPr>
        </p:nvSpPr>
        <p:spPr/>
        <p:txBody>
          <a:bodyPr/>
          <a:lstStyle/>
          <a:p>
            <a:r>
              <a:rPr lang="en-US" dirty="0"/>
              <a:t>Be cognizant of bias</a:t>
            </a:r>
          </a:p>
          <a:p>
            <a:r>
              <a:rPr lang="en-US" dirty="0"/>
              <a:t>They NEED to know what is going on</a:t>
            </a:r>
          </a:p>
          <a:p>
            <a:pPr lvl="1"/>
            <a:r>
              <a:rPr lang="en-US" dirty="0"/>
              <a:t>Step by step provide options and engage them in treatment</a:t>
            </a:r>
          </a:p>
          <a:p>
            <a:pPr lvl="1"/>
            <a:endParaRPr lang="en-US" dirty="0"/>
          </a:p>
          <a:p>
            <a:pPr marL="457200" lvl="1" indent="0">
              <a:buNone/>
            </a:pPr>
            <a:r>
              <a:rPr lang="en-US" dirty="0"/>
              <a:t>GIVE them CONTROL over their care and their bodies.  </a:t>
            </a:r>
          </a:p>
          <a:p>
            <a:pPr marL="457200" lvl="1" indent="0">
              <a:buNone/>
            </a:pPr>
            <a:endParaRPr lang="en-US" dirty="0"/>
          </a:p>
          <a:p>
            <a:pPr marL="457200" lvl="1" indent="0">
              <a:buNone/>
            </a:pPr>
            <a:r>
              <a:rPr lang="en-US" dirty="0"/>
              <a:t>Be mindful verbiage-  don’t talk over them</a:t>
            </a:r>
          </a:p>
        </p:txBody>
      </p:sp>
    </p:spTree>
    <p:extLst>
      <p:ext uri="{BB962C8B-B14F-4D97-AF65-F5344CB8AC3E}">
        <p14:creationId xmlns:p14="http://schemas.microsoft.com/office/powerpoint/2010/main" val="1926844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  </a:t>
            </a:r>
          </a:p>
        </p:txBody>
      </p:sp>
      <p:sp>
        <p:nvSpPr>
          <p:cNvPr id="3" name="Content Placeholder 2"/>
          <p:cNvSpPr>
            <a:spLocks noGrp="1"/>
          </p:cNvSpPr>
          <p:nvPr>
            <p:ph idx="1"/>
          </p:nvPr>
        </p:nvSpPr>
        <p:spPr/>
        <p:txBody>
          <a:bodyPr>
            <a:normAutofit fontScale="92500" lnSpcReduction="10000"/>
          </a:bodyPr>
          <a:lstStyle/>
          <a:p>
            <a:r>
              <a:rPr lang="en-US" dirty="0"/>
              <a:t>SECURITY:  Work with staffing and develop process when situation presents we have action plan</a:t>
            </a:r>
          </a:p>
          <a:p>
            <a:endParaRPr lang="en-US" dirty="0"/>
          </a:p>
          <a:p>
            <a:r>
              <a:rPr lang="en-US" dirty="0"/>
              <a:t>Mandatory Reporting:  Encourage and educate staff </a:t>
            </a:r>
          </a:p>
          <a:p>
            <a:pPr lvl="1"/>
            <a:r>
              <a:rPr lang="en-US" dirty="0"/>
              <a:t>Adults 18yrs older….. Required to provide information </a:t>
            </a:r>
          </a:p>
          <a:p>
            <a:pPr lvl="1"/>
            <a:r>
              <a:rPr lang="en-US" dirty="0"/>
              <a:t>Minors, we are mandatory reporters  </a:t>
            </a:r>
          </a:p>
          <a:p>
            <a:pPr lvl="1"/>
            <a:r>
              <a:rPr lang="en-US" dirty="0"/>
              <a:t>Remember it is not for us to determine if crime is committed.  </a:t>
            </a:r>
          </a:p>
          <a:p>
            <a:pPr lvl="1"/>
            <a:r>
              <a:rPr lang="en-US" dirty="0"/>
              <a:t>WE just ensure safety and well being of those we care for.</a:t>
            </a:r>
          </a:p>
          <a:p>
            <a:pPr lvl="1"/>
            <a:endParaRPr lang="en-US" dirty="0"/>
          </a:p>
          <a:p>
            <a:pPr lvl="1"/>
            <a:r>
              <a:rPr lang="en-US" dirty="0"/>
              <a:t>Do NOT hesitate to report- go with your gut feeling</a:t>
            </a:r>
          </a:p>
        </p:txBody>
      </p:sp>
    </p:spTree>
    <p:extLst>
      <p:ext uri="{BB962C8B-B14F-4D97-AF65-F5344CB8AC3E}">
        <p14:creationId xmlns:p14="http://schemas.microsoft.com/office/powerpoint/2010/main" val="332152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7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60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solidFill>
          <a:ln>
            <a:noFill/>
          </a:ln>
        </p:spPr>
      </p:pic>
    </p:spTree>
    <p:extLst>
      <p:ext uri="{BB962C8B-B14F-4D97-AF65-F5344CB8AC3E}">
        <p14:creationId xmlns:p14="http://schemas.microsoft.com/office/powerpoint/2010/main" val="290852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sp>
        <p:nvSpPr>
          <p:cNvPr id="3" name="Content Placeholder 2"/>
          <p:cNvSpPr>
            <a:spLocks noGrp="1"/>
          </p:cNvSpPr>
          <p:nvPr>
            <p:ph idx="1"/>
          </p:nvPr>
        </p:nvSpPr>
        <p:spPr/>
        <p:txBody>
          <a:bodyPr/>
          <a:lstStyle/>
          <a:p>
            <a:r>
              <a:rPr lang="en-US" dirty="0">
                <a:hlinkClick r:id="rId2"/>
              </a:rPr>
              <a:t>www.mylifestory/medical</a:t>
            </a:r>
            <a:endParaRPr lang="en-US" dirty="0"/>
          </a:p>
          <a:p>
            <a:endParaRPr lang="en-US" dirty="0"/>
          </a:p>
          <a:p>
            <a:r>
              <a:rPr lang="en-US" dirty="0"/>
              <a:t>Playersball</a:t>
            </a:r>
          </a:p>
          <a:p>
            <a:endParaRPr lang="en-US" dirty="0"/>
          </a:p>
        </p:txBody>
      </p:sp>
    </p:spTree>
    <p:extLst>
      <p:ext uri="{BB962C8B-B14F-4D97-AF65-F5344CB8AC3E}">
        <p14:creationId xmlns:p14="http://schemas.microsoft.com/office/powerpoint/2010/main" val="2794340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57200" y="457200"/>
            <a:ext cx="3810000" cy="1066800"/>
          </a:xfrm>
        </p:spPr>
        <p:txBody>
          <a:bodyPr/>
          <a:lstStyle/>
          <a:p>
            <a:pPr algn="ctr"/>
            <a:r>
              <a:rPr lang="en-US" sz="4000" dirty="0"/>
              <a:t>DO				</a:t>
            </a:r>
          </a:p>
        </p:txBody>
      </p:sp>
      <p:sp>
        <p:nvSpPr>
          <p:cNvPr id="7" name="Text Placeholder 6"/>
          <p:cNvSpPr>
            <a:spLocks noGrp="1"/>
          </p:cNvSpPr>
          <p:nvPr>
            <p:ph type="body" sz="quarter" idx="15"/>
          </p:nvPr>
        </p:nvSpPr>
        <p:spPr>
          <a:xfrm>
            <a:off x="4695372" y="544286"/>
            <a:ext cx="3429000" cy="1066800"/>
          </a:xfrm>
        </p:spPr>
        <p:txBody>
          <a:bodyPr/>
          <a:lstStyle/>
          <a:p>
            <a:pPr algn="ctr"/>
            <a:r>
              <a:rPr lang="en-US" sz="4000" dirty="0"/>
              <a:t>DON’T</a:t>
            </a:r>
          </a:p>
        </p:txBody>
      </p:sp>
      <p:sp>
        <p:nvSpPr>
          <p:cNvPr id="8" name="TextBox 7"/>
          <p:cNvSpPr txBox="1"/>
          <p:nvPr/>
        </p:nvSpPr>
        <p:spPr>
          <a:xfrm>
            <a:off x="457200" y="1371600"/>
            <a:ext cx="3581399" cy="3170099"/>
          </a:xfrm>
          <a:prstGeom prst="rect">
            <a:avLst/>
          </a:prstGeom>
          <a:noFill/>
          <a:ln>
            <a:solidFill>
              <a:schemeClr val="tx1"/>
            </a:solidFill>
          </a:ln>
        </p:spPr>
        <p:txBody>
          <a:bodyPr wrap="square" rtlCol="0">
            <a:spAutoFit/>
          </a:bodyPr>
          <a:lstStyle/>
          <a:p>
            <a:r>
              <a:rPr lang="en-US" sz="4000" dirty="0"/>
              <a:t>Tell them we are going to care for them the best we can</a:t>
            </a:r>
          </a:p>
        </p:txBody>
      </p:sp>
      <p:sp>
        <p:nvSpPr>
          <p:cNvPr id="9" name="TextBox 8"/>
          <p:cNvSpPr txBox="1"/>
          <p:nvPr/>
        </p:nvSpPr>
        <p:spPr>
          <a:xfrm>
            <a:off x="4782457" y="1382486"/>
            <a:ext cx="3599543" cy="3416320"/>
          </a:xfrm>
          <a:prstGeom prst="rect">
            <a:avLst/>
          </a:prstGeom>
          <a:noFill/>
          <a:ln>
            <a:solidFill>
              <a:schemeClr val="tx1"/>
            </a:solidFill>
          </a:ln>
        </p:spPr>
        <p:txBody>
          <a:bodyPr wrap="square" rtlCol="0">
            <a:spAutoFit/>
          </a:bodyPr>
          <a:lstStyle/>
          <a:p>
            <a:r>
              <a:rPr lang="en-US" sz="3600" dirty="0"/>
              <a:t>Tell them they are safe now-  because we cannot guarantee that they are </a:t>
            </a:r>
          </a:p>
        </p:txBody>
      </p:sp>
    </p:spTree>
    <p:extLst>
      <p:ext uri="{BB962C8B-B14F-4D97-AF65-F5344CB8AC3E}">
        <p14:creationId xmlns:p14="http://schemas.microsoft.com/office/powerpoint/2010/main" val="116651077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a:solidFill>
                  <a:schemeClr val="bg1"/>
                </a:solidFill>
              </a:rPr>
              <a:t>Information disclosure related to their care is limited</a:t>
            </a:r>
          </a:p>
        </p:txBody>
      </p:sp>
      <p:sp>
        <p:nvSpPr>
          <p:cNvPr id="3" name="Content Placeholder 2"/>
          <p:cNvSpPr>
            <a:spLocks noGrp="1"/>
          </p:cNvSpPr>
          <p:nvPr>
            <p:ph idx="1"/>
          </p:nvPr>
        </p:nvSpPr>
        <p:spPr/>
        <p:txBody>
          <a:bodyPr/>
          <a:lstStyle/>
          <a:p>
            <a:r>
              <a:rPr lang="en-US" dirty="0"/>
              <a:t>They do not TRUST</a:t>
            </a:r>
          </a:p>
          <a:p>
            <a:r>
              <a:rPr lang="en-US" dirty="0"/>
              <a:t>Fear retaliation</a:t>
            </a:r>
          </a:p>
          <a:p>
            <a:r>
              <a:rPr lang="en-US" dirty="0"/>
              <a:t>Harm to them, family, children, etc… that is their reality</a:t>
            </a:r>
          </a:p>
          <a:p>
            <a:r>
              <a:rPr lang="en-US" dirty="0"/>
              <a:t>Limited on time spent at facility for care– time is money and may see increase in anxiety/anxiousness</a:t>
            </a:r>
          </a:p>
        </p:txBody>
      </p:sp>
      <p:sp>
        <p:nvSpPr>
          <p:cNvPr id="4" name="TextBox 3"/>
          <p:cNvSpPr txBox="1"/>
          <p:nvPr/>
        </p:nvSpPr>
        <p:spPr>
          <a:xfrm>
            <a:off x="762000" y="4888077"/>
            <a:ext cx="7162800" cy="830997"/>
          </a:xfrm>
          <a:prstGeom prst="rect">
            <a:avLst/>
          </a:prstGeom>
          <a:noFill/>
        </p:spPr>
        <p:txBody>
          <a:bodyPr wrap="square" rtlCol="0">
            <a:spAutoFit/>
          </a:bodyPr>
          <a:lstStyle/>
          <a:p>
            <a:r>
              <a:rPr lang="en-US" sz="4800" dirty="0"/>
              <a:t>This is their reality</a:t>
            </a:r>
          </a:p>
        </p:txBody>
      </p:sp>
    </p:spTree>
    <p:extLst>
      <p:ext uri="{BB962C8B-B14F-4D97-AF65-F5344CB8AC3E}">
        <p14:creationId xmlns:p14="http://schemas.microsoft.com/office/powerpoint/2010/main" val="452624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a:solidFill>
                  <a:schemeClr val="bg1"/>
                </a:solidFill>
              </a:rPr>
              <a:t>What to do</a:t>
            </a:r>
          </a:p>
        </p:txBody>
      </p:sp>
      <p:sp>
        <p:nvSpPr>
          <p:cNvPr id="3" name="Content Placeholder 2"/>
          <p:cNvSpPr>
            <a:spLocks noGrp="1"/>
          </p:cNvSpPr>
          <p:nvPr>
            <p:ph idx="1"/>
          </p:nvPr>
        </p:nvSpPr>
        <p:spPr/>
        <p:txBody>
          <a:bodyPr/>
          <a:lstStyle/>
          <a:p>
            <a:r>
              <a:rPr lang="en-US" dirty="0"/>
              <a:t>Keep them informed</a:t>
            </a:r>
          </a:p>
          <a:p>
            <a:r>
              <a:rPr lang="en-US" dirty="0"/>
              <a:t>Involve a SANE nurse when possible- one on one care and experienced with trauma informed/victim centered care</a:t>
            </a:r>
          </a:p>
          <a:p>
            <a:r>
              <a:rPr lang="en-US" dirty="0"/>
              <a:t>Keep in low traffic areas- inform security and staff of any safety concerns if verbalized</a:t>
            </a:r>
          </a:p>
          <a:p>
            <a:r>
              <a:rPr lang="en-US" dirty="0"/>
              <a:t>Typically do NOT see themselves as trafficked- takes years</a:t>
            </a:r>
          </a:p>
        </p:txBody>
      </p:sp>
    </p:spTree>
    <p:extLst>
      <p:ext uri="{BB962C8B-B14F-4D97-AF65-F5344CB8AC3E}">
        <p14:creationId xmlns:p14="http://schemas.microsoft.com/office/powerpoint/2010/main" val="339737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situation</a:t>
            </a:r>
          </a:p>
        </p:txBody>
      </p:sp>
      <p:sp>
        <p:nvSpPr>
          <p:cNvPr id="3" name="Content Placeholder 2"/>
          <p:cNvSpPr>
            <a:spLocks noGrp="1"/>
          </p:cNvSpPr>
          <p:nvPr>
            <p:ph idx="1"/>
          </p:nvPr>
        </p:nvSpPr>
        <p:spPr/>
        <p:txBody>
          <a:bodyPr/>
          <a:lstStyle/>
          <a:p>
            <a:r>
              <a:rPr lang="en-US" sz="3600" dirty="0"/>
              <a:t>Background- how did they get to where they are? </a:t>
            </a:r>
          </a:p>
          <a:p>
            <a:r>
              <a:rPr lang="en-US" sz="3600" b="1" i="1" dirty="0">
                <a:solidFill>
                  <a:srgbClr val="FF0000"/>
                </a:solidFill>
              </a:rPr>
              <a:t>Safety concerns </a:t>
            </a:r>
            <a:r>
              <a:rPr lang="en-US" sz="3600" dirty="0"/>
              <a:t>for our community- who is at risk</a:t>
            </a:r>
          </a:p>
          <a:p>
            <a:pPr lvl="1"/>
            <a:r>
              <a:rPr lang="en-US" sz="3600" b="1" i="1" dirty="0">
                <a:solidFill>
                  <a:srgbClr val="FF0000"/>
                </a:solidFill>
              </a:rPr>
              <a:t>Understanding</a:t>
            </a:r>
            <a:r>
              <a:rPr lang="en-US" sz="3600" dirty="0"/>
              <a:t> recruitment and grooming process which entrapped victim</a:t>
            </a:r>
          </a:p>
          <a:p>
            <a:pPr marL="457200" lvl="1" indent="0">
              <a:buNone/>
            </a:pPr>
            <a:endParaRPr lang="en-US" dirty="0"/>
          </a:p>
        </p:txBody>
      </p:sp>
    </p:spTree>
    <p:extLst>
      <p:ext uri="{BB962C8B-B14F-4D97-AF65-F5344CB8AC3E}">
        <p14:creationId xmlns:p14="http://schemas.microsoft.com/office/powerpoint/2010/main" val="3323647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a team…..A community</a:t>
            </a:r>
          </a:p>
        </p:txBody>
      </p:sp>
      <p:sp>
        <p:nvSpPr>
          <p:cNvPr id="3" name="Content Placeholder 2"/>
          <p:cNvSpPr>
            <a:spLocks noGrp="1"/>
          </p:cNvSpPr>
          <p:nvPr>
            <p:ph idx="1"/>
          </p:nvPr>
        </p:nvSpPr>
        <p:spPr/>
        <p:txBody>
          <a:bodyPr>
            <a:normAutofit/>
          </a:bodyPr>
          <a:lstStyle/>
          <a:p>
            <a:r>
              <a:rPr lang="en-US" sz="3200" dirty="0"/>
              <a:t>We have to act- only one opportunity as they change demographic areas</a:t>
            </a:r>
          </a:p>
          <a:p>
            <a:endParaRPr lang="en-US" sz="3200" dirty="0"/>
          </a:p>
          <a:p>
            <a:r>
              <a:rPr lang="en-US" sz="3200" dirty="0"/>
              <a:t>Our most vulnerable are our children: </a:t>
            </a:r>
          </a:p>
          <a:p>
            <a:pPr lvl="1"/>
            <a:r>
              <a:rPr lang="en-US" sz="3200" dirty="0"/>
              <a:t>We have a responsibility to protect them</a:t>
            </a:r>
          </a:p>
          <a:p>
            <a:pPr lvl="1"/>
            <a:r>
              <a:rPr lang="en-US" sz="3200" dirty="0"/>
              <a:t>System has failed them at some point- hard to reach</a:t>
            </a:r>
          </a:p>
          <a:p>
            <a:endParaRPr lang="en-US" sz="3200" dirty="0"/>
          </a:p>
        </p:txBody>
      </p:sp>
    </p:spTree>
    <p:extLst>
      <p:ext uri="{BB962C8B-B14F-4D97-AF65-F5344CB8AC3E}">
        <p14:creationId xmlns:p14="http://schemas.microsoft.com/office/powerpoint/2010/main" val="400537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39" r="1239"/>
          <a:stretch>
            <a:fillRect/>
          </a:stretch>
        </p:blipFill>
        <p:spPr/>
      </p:pic>
      <p:sp>
        <p:nvSpPr>
          <p:cNvPr id="10" name="Picture Placeholder 9"/>
          <p:cNvSpPr>
            <a:spLocks noGrp="1"/>
          </p:cNvSpPr>
          <p:nvPr>
            <p:ph type="pic" sz="quarter" idx="17"/>
          </p:nvPr>
        </p:nvSpPr>
        <p:spPr>
          <a:xfrm>
            <a:off x="3048000" y="228600"/>
            <a:ext cx="5562600" cy="4171950"/>
          </a:xfrm>
        </p:spPr>
      </p:sp>
      <p:sp>
        <p:nvSpPr>
          <p:cNvPr id="11" name="Picture Placeholder 10"/>
          <p:cNvSpPr>
            <a:spLocks noGrp="1"/>
          </p:cNvSpPr>
          <p:nvPr>
            <p:ph type="pic" sz="quarter" idx="26"/>
          </p:nvPr>
        </p:nvSpPr>
        <p:spPr/>
      </p:sp>
      <p:sp>
        <p:nvSpPr>
          <p:cNvPr id="12" name="Picture Placeholder 11"/>
          <p:cNvSpPr>
            <a:spLocks noGrp="1"/>
          </p:cNvSpPr>
          <p:nvPr>
            <p:ph type="pic" sz="quarter" idx="27"/>
          </p:nvPr>
        </p:nvSpPr>
        <p:spPr>
          <a:xfrm>
            <a:off x="5867400" y="4419600"/>
            <a:ext cx="2666999" cy="1874520"/>
          </a:xfrm>
        </p:spPr>
      </p:sp>
      <p:sp>
        <p:nvSpPr>
          <p:cNvPr id="20" name="Picture Placeholder 19"/>
          <p:cNvSpPr>
            <a:spLocks noGrp="1"/>
          </p:cNvSpPr>
          <p:nvPr>
            <p:ph type="pic" sz="quarter" idx="28"/>
          </p:nvPr>
        </p:nvSpPr>
        <p:spPr/>
      </p:sp>
      <p:sp>
        <p:nvSpPr>
          <p:cNvPr id="4" name="Title 3"/>
          <p:cNvSpPr>
            <a:spLocks noGrp="1"/>
          </p:cNvSpPr>
          <p:nvPr>
            <p:ph type="title" idx="4294967295"/>
          </p:nvPr>
        </p:nvSpPr>
        <p:spPr>
          <a:xfrm>
            <a:off x="3234397" y="344010"/>
            <a:ext cx="5410200" cy="2468563"/>
          </a:xfrm>
        </p:spPr>
        <p:txBody>
          <a:bodyPr/>
          <a:lstStyle/>
          <a:p>
            <a:r>
              <a:rPr lang="en-US" dirty="0"/>
              <a:t>Human Trafficking: </a:t>
            </a:r>
          </a:p>
        </p:txBody>
      </p:sp>
      <p:sp>
        <p:nvSpPr>
          <p:cNvPr id="7" name="Content Placeholder 6"/>
          <p:cNvSpPr>
            <a:spLocks noGrp="1"/>
          </p:cNvSpPr>
          <p:nvPr>
            <p:ph type="body" sz="quarter" idx="4294967295"/>
          </p:nvPr>
        </p:nvSpPr>
        <p:spPr>
          <a:xfrm>
            <a:off x="3309132" y="1729740"/>
            <a:ext cx="5181600" cy="2519362"/>
          </a:xfrm>
        </p:spPr>
        <p:txBody>
          <a:bodyPr/>
          <a:lstStyle/>
          <a:p>
            <a:pPr marL="0" indent="0">
              <a:buNone/>
            </a:pPr>
            <a:endParaRPr lang="en-US" dirty="0"/>
          </a:p>
          <a:p>
            <a:pPr marL="0" indent="0">
              <a:buNone/>
            </a:pPr>
            <a:r>
              <a:rPr lang="en-US" dirty="0"/>
              <a:t>“ Maintaining or obtaining the services of another through threats of violence…”  </a:t>
            </a:r>
          </a:p>
          <a:p>
            <a:pPr marL="0" indent="0">
              <a:buNone/>
            </a:pPr>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2057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481" y="4495799"/>
            <a:ext cx="2733675" cy="187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95799"/>
            <a:ext cx="2571750" cy="177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3163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a:solidFill>
                  <a:schemeClr val="bg1"/>
                </a:solidFill>
              </a:rPr>
              <a:t>Check your normal at the door</a:t>
            </a:r>
            <a:r>
              <a:rPr lang="en-US" dirty="0"/>
              <a:t>:  </a:t>
            </a:r>
          </a:p>
        </p:txBody>
      </p:sp>
      <p:sp>
        <p:nvSpPr>
          <p:cNvPr id="3" name="Content Placeholder 2"/>
          <p:cNvSpPr>
            <a:spLocks noGrp="1"/>
          </p:cNvSpPr>
          <p:nvPr>
            <p:ph idx="1"/>
          </p:nvPr>
        </p:nvSpPr>
        <p:spPr/>
        <p:txBody>
          <a:bodyPr/>
          <a:lstStyle/>
          <a:p>
            <a:pPr marL="457200" lvl="1" indent="0">
              <a:buNone/>
            </a:pPr>
            <a:r>
              <a:rPr lang="en-US" sz="2800" dirty="0"/>
              <a:t>When they choose what they will disclose to you….. Watch your non- verbal's</a:t>
            </a:r>
          </a:p>
          <a:p>
            <a:pPr marL="457200" lvl="1" indent="0">
              <a:buNone/>
            </a:pPr>
            <a:endParaRPr lang="en-US" sz="2800" dirty="0"/>
          </a:p>
          <a:p>
            <a:pPr marL="457200" lvl="1" indent="0">
              <a:buNone/>
            </a:pPr>
            <a:r>
              <a:rPr lang="en-US" sz="2800" dirty="0"/>
              <a:t>They are GROOMED  </a:t>
            </a:r>
          </a:p>
          <a:p>
            <a:pPr marL="457200" lvl="1" indent="0">
              <a:buNone/>
            </a:pPr>
            <a:endParaRPr lang="en-US" sz="2800" dirty="0"/>
          </a:p>
          <a:p>
            <a:pPr marL="457200" lvl="1" indent="0">
              <a:buNone/>
            </a:pPr>
            <a:r>
              <a:rPr lang="en-US" sz="2800" dirty="0"/>
              <a:t>They are conditioned to think that sex/rape is play</a:t>
            </a:r>
          </a:p>
          <a:p>
            <a:pPr lvl="2"/>
            <a:r>
              <a:rPr lang="en-US" sz="2800" dirty="0"/>
              <a:t>That is their ‘normal’  blow jobs, bum bum, suck suck….</a:t>
            </a:r>
          </a:p>
          <a:p>
            <a:pPr lvl="2"/>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2668436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457200" lvl="1" indent="0">
              <a:buNone/>
            </a:pPr>
            <a:r>
              <a:rPr lang="en-US" sz="4000" dirty="0"/>
              <a:t>They will NOT trust you  </a:t>
            </a:r>
          </a:p>
          <a:p>
            <a:pPr marL="457200" lvl="1" indent="0">
              <a:buNone/>
            </a:pPr>
            <a:r>
              <a:rPr lang="en-US" sz="4000" dirty="0"/>
              <a:t>First… they will ignore you</a:t>
            </a:r>
          </a:p>
          <a:p>
            <a:pPr marL="457200" lvl="1" indent="0">
              <a:buNone/>
            </a:pPr>
            <a:r>
              <a:rPr lang="en-US" sz="4000" dirty="0"/>
              <a:t>Then… they will laugh at you</a:t>
            </a:r>
          </a:p>
          <a:p>
            <a:pPr marL="457200" lvl="1" indent="0">
              <a:buNone/>
            </a:pPr>
            <a:r>
              <a:rPr lang="en-US" sz="4000" dirty="0"/>
              <a:t>Then…. they will fight you</a:t>
            </a:r>
          </a:p>
          <a:p>
            <a:pPr marL="457200" lvl="1" indent="0">
              <a:buNone/>
            </a:pPr>
            <a:r>
              <a:rPr lang="en-US" sz="4000" dirty="0"/>
              <a:t>Finally….. You will win</a:t>
            </a:r>
          </a:p>
          <a:p>
            <a:pPr marL="457200" lvl="1" indent="0">
              <a:buNone/>
            </a:pPr>
            <a:r>
              <a:rPr lang="en-US" sz="4000" dirty="0"/>
              <a:t>				Ghandi</a:t>
            </a:r>
          </a:p>
          <a:p>
            <a:endParaRPr lang="en-US" dirty="0"/>
          </a:p>
        </p:txBody>
      </p:sp>
    </p:spTree>
    <p:extLst>
      <p:ext uri="{BB962C8B-B14F-4D97-AF65-F5344CB8AC3E}">
        <p14:creationId xmlns:p14="http://schemas.microsoft.com/office/powerpoint/2010/main" val="1532634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sz="4800" dirty="0">
                <a:solidFill>
                  <a:schemeClr val="bg2"/>
                </a:solidFill>
              </a:rPr>
              <a:t>Never give up…..</a:t>
            </a:r>
          </a:p>
        </p:txBody>
      </p:sp>
      <p:sp>
        <p:nvSpPr>
          <p:cNvPr id="3" name="Content Placeholder 2"/>
          <p:cNvSpPr>
            <a:spLocks noGrp="1"/>
          </p:cNvSpPr>
          <p:nvPr>
            <p:ph idx="1"/>
          </p:nvPr>
        </p:nvSpPr>
        <p:spPr/>
        <p:txBody>
          <a:bodyPr>
            <a:normAutofit/>
          </a:bodyPr>
          <a:lstStyle/>
          <a:p>
            <a:pPr marL="0" indent="0">
              <a:buNone/>
            </a:pPr>
            <a:endParaRPr lang="en-US" sz="5400" dirty="0"/>
          </a:p>
          <a:p>
            <a:pPr marL="0" indent="0">
              <a:buNone/>
            </a:pPr>
            <a:r>
              <a:rPr lang="en-US" sz="5400" dirty="0"/>
              <a:t>Only 1-2 % of victims are EVER rescued</a:t>
            </a:r>
          </a:p>
        </p:txBody>
      </p:sp>
      <p:sp>
        <p:nvSpPr>
          <p:cNvPr id="4" name="TextBox 3"/>
          <p:cNvSpPr txBox="1"/>
          <p:nvPr/>
        </p:nvSpPr>
        <p:spPr>
          <a:xfrm>
            <a:off x="533400" y="5257800"/>
            <a:ext cx="7772400" cy="1323439"/>
          </a:xfrm>
          <a:prstGeom prst="rect">
            <a:avLst/>
          </a:prstGeom>
          <a:noFill/>
        </p:spPr>
        <p:txBody>
          <a:bodyPr wrap="square" rtlCol="0">
            <a:spAutoFit/>
          </a:bodyPr>
          <a:lstStyle/>
          <a:p>
            <a:pPr algn="ctr"/>
            <a:r>
              <a:rPr lang="en-US" sz="4000" dirty="0"/>
              <a:t>But making a difference and even saving one life is a success</a:t>
            </a:r>
          </a:p>
        </p:txBody>
      </p:sp>
    </p:spTree>
    <p:extLst>
      <p:ext uri="{BB962C8B-B14F-4D97-AF65-F5344CB8AC3E}">
        <p14:creationId xmlns:p14="http://schemas.microsoft.com/office/powerpoint/2010/main" val="3460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Promoter/pimp has a team….</a:t>
            </a:r>
          </a:p>
        </p:txBody>
      </p:sp>
      <p:sp>
        <p:nvSpPr>
          <p:cNvPr id="3" name="Content Placeholder 2"/>
          <p:cNvSpPr>
            <a:spLocks noGrp="1"/>
          </p:cNvSpPr>
          <p:nvPr>
            <p:ph idx="1"/>
          </p:nvPr>
        </p:nvSpPr>
        <p:spPr/>
        <p:txBody>
          <a:bodyPr/>
          <a:lstStyle/>
          <a:p>
            <a:r>
              <a:rPr lang="en-US" dirty="0"/>
              <a:t>Those in stable work/earn their place and strive to be “bottom bitch”  </a:t>
            </a:r>
          </a:p>
          <a:p>
            <a:pPr lvl="1"/>
            <a:r>
              <a:rPr lang="en-US" dirty="0"/>
              <a:t>Right hand person </a:t>
            </a:r>
          </a:p>
          <a:p>
            <a:pPr lvl="1"/>
            <a:r>
              <a:rPr lang="en-US" dirty="0"/>
              <a:t>Usually been there the longest</a:t>
            </a:r>
          </a:p>
          <a:p>
            <a:pPr lvl="1"/>
            <a:r>
              <a:rPr lang="en-US" dirty="0"/>
              <a:t>Start recruitment/grooming</a:t>
            </a:r>
          </a:p>
          <a:p>
            <a:pPr lvl="2"/>
            <a:r>
              <a:rPr lang="en-US" dirty="0"/>
              <a:t>Target vulnerable</a:t>
            </a:r>
          </a:p>
          <a:p>
            <a:pPr lvl="3"/>
            <a:r>
              <a:rPr lang="en-US" dirty="0"/>
              <a:t>Know what to look for because that was them at one point</a:t>
            </a:r>
          </a:p>
          <a:p>
            <a:pPr lvl="3"/>
            <a:r>
              <a:rPr lang="en-US" dirty="0"/>
              <a:t>Look lost/alone</a:t>
            </a:r>
          </a:p>
          <a:p>
            <a:pPr lvl="3"/>
            <a:r>
              <a:rPr lang="en-US" dirty="0"/>
              <a:t>Counting money before buying food at the mall/fast food</a:t>
            </a:r>
          </a:p>
          <a:p>
            <a:pPr lvl="3"/>
            <a:endParaRPr lang="en-US" dirty="0"/>
          </a:p>
          <a:p>
            <a:pPr marL="457200" lvl="1" indent="0">
              <a:buNone/>
            </a:pPr>
            <a:endParaRPr lang="en-US" dirty="0"/>
          </a:p>
        </p:txBody>
      </p:sp>
    </p:spTree>
    <p:extLst>
      <p:ext uri="{BB962C8B-B14F-4D97-AF65-F5344CB8AC3E}">
        <p14:creationId xmlns:p14="http://schemas.microsoft.com/office/powerpoint/2010/main" val="3354703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a:solidFill>
                  <a:schemeClr val="bg1"/>
                </a:solidFill>
              </a:rPr>
              <a:t>Even Bigger problem…..</a:t>
            </a:r>
          </a:p>
        </p:txBody>
      </p:sp>
      <p:sp>
        <p:nvSpPr>
          <p:cNvPr id="3" name="Content Placeholder 2"/>
          <p:cNvSpPr>
            <a:spLocks noGrp="1"/>
          </p:cNvSpPr>
          <p:nvPr>
            <p:ph idx="1"/>
          </p:nvPr>
        </p:nvSpPr>
        <p:spPr/>
        <p:txBody>
          <a:bodyPr/>
          <a:lstStyle/>
          <a:p>
            <a:r>
              <a:rPr lang="en-US" sz="3200" dirty="0"/>
              <a:t>Internet is a gateway-  like opening the front door to your home.  </a:t>
            </a:r>
          </a:p>
          <a:p>
            <a:r>
              <a:rPr lang="en-US" sz="3200" dirty="0"/>
              <a:t>Pimp/promoter lifestyle glamorized in media</a:t>
            </a:r>
          </a:p>
          <a:p>
            <a:r>
              <a:rPr lang="en-US" sz="3200" dirty="0"/>
              <a:t>Socially acceptable- but there is a cruel reality</a:t>
            </a:r>
          </a:p>
          <a:p>
            <a:endParaRPr lang="en-US" sz="3200" dirty="0"/>
          </a:p>
          <a:p>
            <a:endParaRPr lang="en-US" dirty="0"/>
          </a:p>
          <a:p>
            <a:endParaRPr lang="en-US" dirty="0"/>
          </a:p>
          <a:p>
            <a:endParaRPr lang="en-US" dirty="0"/>
          </a:p>
        </p:txBody>
      </p:sp>
    </p:spTree>
    <p:extLst>
      <p:ext uri="{BB962C8B-B14F-4D97-AF65-F5344CB8AC3E}">
        <p14:creationId xmlns:p14="http://schemas.microsoft.com/office/powerpoint/2010/main" val="109241196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524000"/>
          </a:xfrm>
          <a:solidFill>
            <a:schemeClr val="accent3">
              <a:lumMod val="20000"/>
              <a:lumOff val="80000"/>
            </a:schemeClr>
          </a:solidFill>
        </p:spPr>
        <p:txBody>
          <a:bodyPr/>
          <a:lstStyle/>
          <a:p>
            <a:r>
              <a:rPr lang="en-US" b="1" dirty="0">
                <a:solidFill>
                  <a:schemeClr val="bg1"/>
                </a:solidFill>
              </a:rPr>
              <a:t>Demand for this crime exists because we tolerate it. </a:t>
            </a:r>
          </a:p>
        </p:txBody>
      </p:sp>
      <p:sp>
        <p:nvSpPr>
          <p:cNvPr id="3" name="Content Placeholder 2"/>
          <p:cNvSpPr>
            <a:spLocks noGrp="1"/>
          </p:cNvSpPr>
          <p:nvPr>
            <p:ph idx="1"/>
          </p:nvPr>
        </p:nvSpPr>
        <p:spPr>
          <a:xfrm>
            <a:off x="457200" y="1524000"/>
            <a:ext cx="8229600" cy="5486400"/>
          </a:xfrm>
        </p:spPr>
        <p:txBody>
          <a:bodyPr>
            <a:normAutofit/>
          </a:bodyPr>
          <a:lstStyle/>
          <a:p>
            <a:endParaRPr lang="en-US" sz="3400" dirty="0"/>
          </a:p>
          <a:p>
            <a:r>
              <a:rPr lang="en-US" sz="3400" dirty="0"/>
              <a:t>Prostitutes and strippers are portrayed in movies and song lyrics</a:t>
            </a:r>
          </a:p>
          <a:p>
            <a:endParaRPr lang="en-US" sz="3400" dirty="0"/>
          </a:p>
          <a:p>
            <a:r>
              <a:rPr lang="en-US" sz="3400" dirty="0"/>
              <a:t>Internet- desensitized due continual visualization – dehumanizing </a:t>
            </a:r>
          </a:p>
        </p:txBody>
      </p:sp>
    </p:spTree>
    <p:extLst>
      <p:ext uri="{BB962C8B-B14F-4D97-AF65-F5344CB8AC3E}">
        <p14:creationId xmlns:p14="http://schemas.microsoft.com/office/powerpoint/2010/main" val="4125154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p>
        </p:txBody>
      </p:sp>
      <p:sp>
        <p:nvSpPr>
          <p:cNvPr id="3" name="Content Placeholder 2"/>
          <p:cNvSpPr>
            <a:spLocks noGrp="1"/>
          </p:cNvSpPr>
          <p:nvPr>
            <p:ph idx="1"/>
          </p:nvPr>
        </p:nvSpPr>
        <p:spPr/>
        <p:txBody>
          <a:bodyPr>
            <a:normAutofit lnSpcReduction="10000"/>
          </a:bodyPr>
          <a:lstStyle/>
          <a:p>
            <a:r>
              <a:rPr lang="en-US" dirty="0"/>
              <a:t>Blackmail cyber/social media networking</a:t>
            </a:r>
          </a:p>
          <a:p>
            <a:endParaRPr lang="en-US" dirty="0"/>
          </a:p>
          <a:p>
            <a:r>
              <a:rPr lang="en-US" dirty="0"/>
              <a:t>Sextortion- grooming</a:t>
            </a:r>
          </a:p>
          <a:p>
            <a:endParaRPr lang="en-US" dirty="0"/>
          </a:p>
          <a:p>
            <a:r>
              <a:rPr lang="en-US" dirty="0"/>
              <a:t>Glamour is now the naked pictures kids send- its acceptable </a:t>
            </a:r>
          </a:p>
          <a:p>
            <a:pPr lvl="1"/>
            <a:r>
              <a:rPr lang="en-US" dirty="0"/>
              <a:t>Epidemic on the computer</a:t>
            </a:r>
          </a:p>
          <a:p>
            <a:pPr lvl="1"/>
            <a:endParaRPr lang="en-US" dirty="0"/>
          </a:p>
          <a:p>
            <a:pPr lvl="1"/>
            <a:r>
              <a:rPr lang="en-US" dirty="0"/>
              <a:t>Conversations need to occur at an earlier age at home and education to parents</a:t>
            </a:r>
          </a:p>
          <a:p>
            <a:pPr lvl="2"/>
            <a:r>
              <a:rPr lang="en-US" dirty="0"/>
              <a:t>It is in our back yards folks</a:t>
            </a:r>
          </a:p>
        </p:txBody>
      </p:sp>
    </p:spTree>
    <p:extLst>
      <p:ext uri="{BB962C8B-B14F-4D97-AF65-F5344CB8AC3E}">
        <p14:creationId xmlns:p14="http://schemas.microsoft.com/office/powerpoint/2010/main" val="3201614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 asks…. Why do victims stay?</a:t>
            </a:r>
          </a:p>
        </p:txBody>
      </p:sp>
      <p:sp>
        <p:nvSpPr>
          <p:cNvPr id="3" name="Content Placeholder 2"/>
          <p:cNvSpPr>
            <a:spLocks noGrp="1"/>
          </p:cNvSpPr>
          <p:nvPr>
            <p:ph idx="1"/>
          </p:nvPr>
        </p:nvSpPr>
        <p:spPr/>
        <p:txBody>
          <a:bodyPr>
            <a:normAutofit fontScale="85000" lnSpcReduction="10000"/>
          </a:bodyPr>
          <a:lstStyle/>
          <a:p>
            <a:r>
              <a:rPr lang="en-US" dirty="0"/>
              <a:t>Trauma bond – how body processes and becomes conditioned/addicted to hormonal rollercoaster</a:t>
            </a:r>
          </a:p>
          <a:p>
            <a:endParaRPr lang="en-US" dirty="0"/>
          </a:p>
          <a:p>
            <a:r>
              <a:rPr lang="en-US" dirty="0"/>
              <a:t>Begins with </a:t>
            </a:r>
            <a:r>
              <a:rPr lang="en-US" b="1" dirty="0">
                <a:solidFill>
                  <a:srgbClr val="FF0000"/>
                </a:solidFill>
              </a:rPr>
              <a:t>brief</a:t>
            </a:r>
            <a:r>
              <a:rPr lang="en-US" dirty="0"/>
              <a:t> intense positive attention that leads to </a:t>
            </a:r>
            <a:r>
              <a:rPr lang="en-US" b="1" dirty="0">
                <a:solidFill>
                  <a:srgbClr val="FF0000"/>
                </a:solidFill>
              </a:rPr>
              <a:t>prolonged</a:t>
            </a:r>
            <a:r>
              <a:rPr lang="en-US" dirty="0"/>
              <a:t> intensive experiences of </a:t>
            </a:r>
            <a:r>
              <a:rPr lang="en-US" b="1" dirty="0">
                <a:solidFill>
                  <a:srgbClr val="FF0000"/>
                </a:solidFill>
              </a:rPr>
              <a:t>negative</a:t>
            </a:r>
            <a:r>
              <a:rPr lang="en-US" dirty="0"/>
              <a:t> attention</a:t>
            </a:r>
          </a:p>
          <a:p>
            <a:r>
              <a:rPr lang="en-US" dirty="0"/>
              <a:t>Works on the amygdala –the Brain wants to be happy</a:t>
            </a:r>
          </a:p>
          <a:p>
            <a:pPr lvl="1"/>
            <a:r>
              <a:rPr lang="en-US" dirty="0"/>
              <a:t>Trained to tolerate negative attention for short periods </a:t>
            </a:r>
          </a:p>
          <a:p>
            <a:pPr lvl="1"/>
            <a:endParaRPr lang="en-US" dirty="0"/>
          </a:p>
          <a:p>
            <a:pPr lvl="1"/>
            <a:r>
              <a:rPr lang="en-US" dirty="0"/>
              <a:t>Over extended period of time, becomes desensitized, leads to identity loss – de humanized and ultimately slave</a:t>
            </a:r>
          </a:p>
          <a:p>
            <a:pPr lvl="1"/>
            <a:r>
              <a:rPr lang="en-US" dirty="0"/>
              <a:t>Traffickers target primed victims to be abused</a:t>
            </a:r>
          </a:p>
          <a:p>
            <a:pPr lvl="1"/>
            <a:r>
              <a:rPr lang="en-US" dirty="0"/>
              <a:t>Grooming</a:t>
            </a:r>
          </a:p>
          <a:p>
            <a:pPr lvl="2"/>
            <a:r>
              <a:rPr lang="en-US" dirty="0"/>
              <a:t>Actively listen/chat/txt </a:t>
            </a:r>
          </a:p>
          <a:p>
            <a:pPr lvl="2"/>
            <a:r>
              <a:rPr lang="en-US" dirty="0"/>
              <a:t>Learns to accept certain kinds of love</a:t>
            </a:r>
          </a:p>
        </p:txBody>
      </p:sp>
    </p:spTree>
    <p:extLst>
      <p:ext uri="{BB962C8B-B14F-4D97-AF65-F5344CB8AC3E}">
        <p14:creationId xmlns:p14="http://schemas.microsoft.com/office/powerpoint/2010/main" val="130568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Bond</a:t>
            </a:r>
          </a:p>
        </p:txBody>
      </p:sp>
      <p:sp>
        <p:nvSpPr>
          <p:cNvPr id="3" name="Content Placeholder 2"/>
          <p:cNvSpPr>
            <a:spLocks noGrp="1"/>
          </p:cNvSpPr>
          <p:nvPr>
            <p:ph idx="1"/>
          </p:nvPr>
        </p:nvSpPr>
        <p:spPr/>
        <p:txBody>
          <a:bodyPr/>
          <a:lstStyle/>
          <a:p>
            <a:r>
              <a:rPr lang="en-US" dirty="0"/>
              <a:t>Extreme affection leading to extreme emotional and physical cruelty</a:t>
            </a:r>
          </a:p>
          <a:p>
            <a:r>
              <a:rPr lang="en-US" dirty="0"/>
              <a:t>Provides FALSE sense of safety</a:t>
            </a:r>
          </a:p>
          <a:p>
            <a:pPr lvl="1"/>
            <a:r>
              <a:rPr lang="en-US" dirty="0"/>
              <a:t>If you listen and follow the rules- life is good</a:t>
            </a:r>
          </a:p>
          <a:p>
            <a:pPr lvl="1"/>
            <a:r>
              <a:rPr lang="en-US" dirty="0"/>
              <a:t>If not…. You are beaten</a:t>
            </a:r>
          </a:p>
          <a:p>
            <a:pPr lvl="1"/>
            <a:endParaRPr lang="en-US" dirty="0"/>
          </a:p>
          <a:p>
            <a:pPr lvl="1"/>
            <a:r>
              <a:rPr lang="en-US" dirty="0"/>
              <a:t>They fear being replaced</a:t>
            </a:r>
          </a:p>
          <a:p>
            <a:pPr marL="457200" lvl="1" indent="0">
              <a:buNone/>
            </a:pPr>
            <a:endParaRPr lang="en-US" dirty="0"/>
          </a:p>
          <a:p>
            <a:pPr marL="457200" lvl="1" indent="0">
              <a:buNone/>
            </a:pPr>
            <a:r>
              <a:rPr lang="en-US" dirty="0"/>
              <a:t>Understand this is deep programing over period of time</a:t>
            </a:r>
          </a:p>
        </p:txBody>
      </p:sp>
    </p:spTree>
    <p:extLst>
      <p:ext uri="{BB962C8B-B14F-4D97-AF65-F5344CB8AC3E}">
        <p14:creationId xmlns:p14="http://schemas.microsoft.com/office/powerpoint/2010/main" val="3541184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Bond</a:t>
            </a:r>
          </a:p>
        </p:txBody>
      </p:sp>
      <p:sp>
        <p:nvSpPr>
          <p:cNvPr id="3" name="Content Placeholder 2"/>
          <p:cNvSpPr>
            <a:spLocks noGrp="1"/>
          </p:cNvSpPr>
          <p:nvPr>
            <p:ph idx="1"/>
          </p:nvPr>
        </p:nvSpPr>
        <p:spPr/>
        <p:txBody>
          <a:bodyPr/>
          <a:lstStyle/>
          <a:p>
            <a:r>
              <a:rPr lang="en-US" dirty="0"/>
              <a:t>Be careful about what you say about promoter/pimp/trafficker</a:t>
            </a:r>
          </a:p>
          <a:p>
            <a:pPr lvl="1"/>
            <a:r>
              <a:rPr lang="en-US" dirty="0"/>
              <a:t>They gave value to this person</a:t>
            </a:r>
          </a:p>
          <a:p>
            <a:pPr lvl="1"/>
            <a:r>
              <a:rPr lang="en-US" dirty="0"/>
              <a:t>They don’t believe this person would/could do this to them</a:t>
            </a:r>
          </a:p>
          <a:p>
            <a:pPr lvl="2"/>
            <a:r>
              <a:rPr lang="en-US" dirty="0"/>
              <a:t>That is why many don’t recognize they are trafficked for years….. </a:t>
            </a:r>
          </a:p>
        </p:txBody>
      </p:sp>
    </p:spTree>
    <p:extLst>
      <p:ext uri="{BB962C8B-B14F-4D97-AF65-F5344CB8AC3E}">
        <p14:creationId xmlns:p14="http://schemas.microsoft.com/office/powerpoint/2010/main" val="217128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 </a:t>
            </a:r>
          </a:p>
        </p:txBody>
      </p:sp>
      <p:sp>
        <p:nvSpPr>
          <p:cNvPr id="5" name="Content Placeholder 4"/>
          <p:cNvSpPr>
            <a:spLocks noGrp="1"/>
          </p:cNvSpPr>
          <p:nvPr>
            <p:ph idx="1"/>
          </p:nvPr>
        </p:nvSpPr>
        <p:spPr/>
        <p:txBody>
          <a:bodyPr>
            <a:normAutofit/>
          </a:bodyPr>
          <a:lstStyle/>
          <a:p>
            <a:r>
              <a:rPr lang="en-US" sz="3200" dirty="0"/>
              <a:t>Considered modern day slavery</a:t>
            </a:r>
          </a:p>
          <a:p>
            <a:pPr marL="0" indent="0">
              <a:buNone/>
            </a:pPr>
            <a:endParaRPr lang="en-US" sz="3200" dirty="0"/>
          </a:p>
          <a:p>
            <a:r>
              <a:rPr lang="en-US" sz="3200" dirty="0"/>
              <a:t>Victims of trafficking exploited for commercial sex or labor purposes</a:t>
            </a:r>
          </a:p>
          <a:p>
            <a:pPr marL="0" indent="0">
              <a:buNone/>
            </a:pPr>
            <a:endParaRPr lang="en-US" sz="3200" dirty="0"/>
          </a:p>
          <a:p>
            <a:r>
              <a:rPr lang="en-US" sz="3200" dirty="0"/>
              <a:t>Traffickers use </a:t>
            </a:r>
            <a:r>
              <a:rPr lang="en-US" sz="3200" b="1" i="1" u="sng" dirty="0">
                <a:solidFill>
                  <a:srgbClr val="FF0000"/>
                </a:solidFill>
              </a:rPr>
              <a:t>force</a:t>
            </a:r>
            <a:r>
              <a:rPr lang="en-US" sz="3200" dirty="0"/>
              <a:t>, </a:t>
            </a:r>
            <a:r>
              <a:rPr lang="en-US" sz="3200" b="1" i="1" u="sng" dirty="0">
                <a:solidFill>
                  <a:srgbClr val="FF0000"/>
                </a:solidFill>
              </a:rPr>
              <a:t>fraud</a:t>
            </a:r>
            <a:r>
              <a:rPr lang="en-US" sz="3200" dirty="0"/>
              <a:t> or </a:t>
            </a:r>
            <a:r>
              <a:rPr lang="en-US" sz="3200" b="1" i="1" u="sng" dirty="0">
                <a:solidFill>
                  <a:srgbClr val="FF0000"/>
                </a:solidFill>
              </a:rPr>
              <a:t>coercion</a:t>
            </a:r>
            <a:r>
              <a:rPr lang="en-US" sz="3200" dirty="0"/>
              <a:t> to achieve exploitation. </a:t>
            </a:r>
          </a:p>
        </p:txBody>
      </p:sp>
    </p:spTree>
    <p:extLst>
      <p:ext uri="{BB962C8B-B14F-4D97-AF65-F5344CB8AC3E}">
        <p14:creationId xmlns:p14="http://schemas.microsoft.com/office/powerpoint/2010/main" val="864504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Stages of Rescue</a:t>
            </a:r>
          </a:p>
        </p:txBody>
      </p:sp>
      <p:sp>
        <p:nvSpPr>
          <p:cNvPr id="3" name="Content Placeholder 2"/>
          <p:cNvSpPr>
            <a:spLocks noGrp="1"/>
          </p:cNvSpPr>
          <p:nvPr>
            <p:ph idx="1"/>
          </p:nvPr>
        </p:nvSpPr>
        <p:spPr/>
        <p:txBody>
          <a:bodyPr/>
          <a:lstStyle/>
          <a:p>
            <a:r>
              <a:rPr lang="en-US" dirty="0"/>
              <a:t>You cannot force someone to be rescued</a:t>
            </a:r>
          </a:p>
          <a:p>
            <a:r>
              <a:rPr lang="en-US" dirty="0"/>
              <a:t>Take next step-  what happens next with this person/ </a:t>
            </a:r>
          </a:p>
          <a:p>
            <a:r>
              <a:rPr lang="en-US" dirty="0"/>
              <a:t>Law Enforcement, what do we do?</a:t>
            </a:r>
          </a:p>
          <a:p>
            <a:r>
              <a:rPr lang="en-US" dirty="0"/>
              <a:t>Resources:  No food, no shelters, not sleeping and not engaged</a:t>
            </a:r>
          </a:p>
          <a:p>
            <a:endParaRPr lang="en-US" dirty="0"/>
          </a:p>
          <a:p>
            <a:r>
              <a:rPr lang="en-US" dirty="0"/>
              <a:t>Remember this is a TEAM effort:  Our community partners are key players in the success/recovery of victims of trafficking</a:t>
            </a:r>
          </a:p>
        </p:txBody>
      </p:sp>
    </p:spTree>
    <p:extLst>
      <p:ext uri="{BB962C8B-B14F-4D97-AF65-F5344CB8AC3E}">
        <p14:creationId xmlns:p14="http://schemas.microsoft.com/office/powerpoint/2010/main" val="2867345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Always be aware….</a:t>
            </a:r>
          </a:p>
        </p:txBody>
      </p:sp>
      <p:sp>
        <p:nvSpPr>
          <p:cNvPr id="3" name="Rectangle 2"/>
          <p:cNvSpPr>
            <a:spLocks noGrp="1"/>
          </p:cNvSpPr>
          <p:nvPr>
            <p:ph type="body" sz="quarter" idx="14"/>
          </p:nvPr>
        </p:nvSpPr>
        <p:spPr/>
        <p:txBody>
          <a:bodyPr/>
          <a:lstStyle/>
          <a:p>
            <a:pPr marL="0" indent="0"/>
            <a:r>
              <a:rPr lang="en-US" dirty="0"/>
              <a:t>…You could save a life or prevent one from being destroyed.</a:t>
            </a:r>
          </a:p>
        </p:txBody>
      </p:sp>
      <p:pic>
        <p:nvPicPr>
          <p:cNvPr id="7" name="sunflower_j0262344.png"/>
          <p:cNvPicPr>
            <a:picLocks noGrp="1" noChangeAspect="1"/>
          </p:cNvPicPr>
          <p:nvPr>
            <p:ph type="pic" sz="quarter" idx="11"/>
          </p:nvPr>
        </p:nvPicPr>
        <p:blipFill>
          <a:blip r:embed="rId3" cstate="print"/>
          <a:srcRect l="17083" r="17083"/>
          <a:stretch>
            <a:fillRect/>
          </a:stretch>
        </p:blipFill>
        <p:spPr>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rcRect/>
          <a:stretch>
            <a:fillRect/>
          </a:stretch>
        </p:blipFill>
        <p:spPr/>
      </p:pic>
      <p:pic>
        <p:nvPicPr>
          <p:cNvPr id="8" name="j0313971.jpg"/>
          <p:cNvPicPr>
            <a:picLocks noGrp="1" noChangeAspect="1"/>
          </p:cNvPicPr>
          <p:nvPr>
            <p:ph type="pic" sz="quarter" idx="16"/>
          </p:nvPr>
        </p:nvPicPr>
        <p:blipFill>
          <a:blip r:embed="rId5" cstate="print"/>
          <a:srcRect t="1667" b="1667"/>
          <a:stretch>
            <a:fillRect/>
          </a:stretch>
        </p:blipFill>
        <p:spPr>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133600"/>
            <a:ext cx="1447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133600"/>
            <a:ext cx="2362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153" y="2133600"/>
            <a:ext cx="166449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133600"/>
            <a:ext cx="2209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t>They have been striped of their humanity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9144000" cy="4297680"/>
          </a:xfrm>
          <a:prstGeom prst="rect">
            <a:avLst/>
          </a:prstGeom>
        </p:spPr>
      </p:pic>
    </p:spTree>
    <p:extLst>
      <p:ext uri="{BB962C8B-B14F-4D97-AF65-F5344CB8AC3E}">
        <p14:creationId xmlns:p14="http://schemas.microsoft.com/office/powerpoint/2010/main" val="1084002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36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6112" y="3039269"/>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
            <a:ext cx="8229599" cy="5709308"/>
          </a:xfrm>
          <a:prstGeom prst="rect">
            <a:avLst/>
          </a:prstGeom>
        </p:spPr>
      </p:pic>
    </p:spTree>
    <p:extLst>
      <p:ext uri="{BB962C8B-B14F-4D97-AF65-F5344CB8AC3E}">
        <p14:creationId xmlns:p14="http://schemas.microsoft.com/office/powerpoint/2010/main" val="3150726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533400"/>
            <a:ext cx="8229600" cy="1143000"/>
          </a:xfrm>
        </p:spPr>
        <p:txBody>
          <a:bodyPr/>
          <a:lstStyle/>
          <a:p>
            <a:pPr eaLnBrk="1" hangingPunct="1"/>
            <a:r>
              <a:rPr lang="en-US" altLang="en-US" sz="4000" b="1" dirty="0"/>
              <a:t>If you believe someone is a victim of Human Trafficking:</a:t>
            </a:r>
          </a:p>
        </p:txBody>
      </p:sp>
      <p:sp>
        <p:nvSpPr>
          <p:cNvPr id="3" name="Content Placeholder 2"/>
          <p:cNvSpPr>
            <a:spLocks noGrp="1"/>
          </p:cNvSpPr>
          <p:nvPr>
            <p:ph idx="1"/>
          </p:nvPr>
        </p:nvSpPr>
        <p:spPr>
          <a:xfrm>
            <a:off x="228600" y="2209800"/>
            <a:ext cx="8763000" cy="4343400"/>
          </a:xfrm>
        </p:spPr>
        <p:txBody>
          <a:bodyPr rtlCol="0">
            <a:normAutofit fontScale="92500" lnSpcReduction="10000"/>
          </a:bodyPr>
          <a:lstStyle/>
          <a:p>
            <a:pPr eaLnBrk="1" hangingPunct="1">
              <a:lnSpc>
                <a:spcPct val="120000"/>
              </a:lnSpc>
              <a:spcBef>
                <a:spcPct val="0"/>
              </a:spcBef>
              <a:spcAft>
                <a:spcPts val="1200"/>
              </a:spcAft>
              <a:buFont typeface="Arial" charset="0"/>
              <a:buChar char="•"/>
              <a:defRPr/>
            </a:pPr>
            <a:r>
              <a:rPr lang="en-US" sz="2600" dirty="0">
                <a:latin typeface="+mj-lt"/>
              </a:rPr>
              <a:t>Call </a:t>
            </a:r>
            <a:r>
              <a:rPr lang="en-US" sz="2600" b="1" dirty="0">
                <a:latin typeface="+mj-lt"/>
              </a:rPr>
              <a:t>911</a:t>
            </a:r>
            <a:r>
              <a:rPr lang="en-US" sz="2600" dirty="0">
                <a:latin typeface="+mj-lt"/>
              </a:rPr>
              <a:t> if there is an emergency or crime occurring currently.</a:t>
            </a:r>
          </a:p>
          <a:p>
            <a:pPr eaLnBrk="1" hangingPunct="1">
              <a:lnSpc>
                <a:spcPct val="120000"/>
              </a:lnSpc>
              <a:spcBef>
                <a:spcPct val="0"/>
              </a:spcBef>
              <a:spcAft>
                <a:spcPts val="1200"/>
              </a:spcAft>
              <a:buFont typeface="Arial" charset="0"/>
              <a:buChar char="•"/>
              <a:defRPr/>
            </a:pPr>
            <a:endParaRPr lang="en-US" sz="1300" b="1" dirty="0">
              <a:latin typeface="+mj-lt"/>
            </a:endParaRPr>
          </a:p>
          <a:p>
            <a:pPr eaLnBrk="1" hangingPunct="1">
              <a:lnSpc>
                <a:spcPct val="120000"/>
              </a:lnSpc>
              <a:spcBef>
                <a:spcPct val="0"/>
              </a:spcBef>
              <a:spcAft>
                <a:spcPts val="1200"/>
              </a:spcAft>
              <a:buFont typeface="Arial" charset="0"/>
              <a:buChar char="•"/>
              <a:defRPr/>
            </a:pPr>
            <a:r>
              <a:rPr lang="en-US" sz="3400" b="1" dirty="0">
                <a:latin typeface="+mj-lt"/>
              </a:rPr>
              <a:t>Then…</a:t>
            </a:r>
          </a:p>
          <a:p>
            <a:pPr lvl="1" eaLnBrk="1" hangingPunct="1">
              <a:lnSpc>
                <a:spcPct val="120000"/>
              </a:lnSpc>
              <a:spcBef>
                <a:spcPct val="0"/>
              </a:spcBef>
              <a:spcAft>
                <a:spcPts val="1200"/>
              </a:spcAft>
              <a:buFont typeface="Arial" charset="0"/>
              <a:buChar char="–"/>
              <a:defRPr/>
            </a:pPr>
            <a:r>
              <a:rPr lang="en-US" sz="2600" dirty="0">
                <a:latin typeface="+mj-lt"/>
              </a:rPr>
              <a:t>National Human Trafficking Resource Center Hotline Number </a:t>
            </a:r>
            <a:r>
              <a:rPr lang="en-US" sz="2600" b="1" dirty="0">
                <a:latin typeface="+mj-lt"/>
              </a:rPr>
              <a:t>1-888-3737-888 </a:t>
            </a:r>
            <a:r>
              <a:rPr lang="en-US" sz="2600" dirty="0">
                <a:latin typeface="+mj-lt"/>
              </a:rPr>
              <a:t>or</a:t>
            </a:r>
            <a:r>
              <a:rPr lang="en-US" sz="2600" i="1" dirty="0">
                <a:latin typeface="+mj-lt"/>
              </a:rPr>
              <a:t> </a:t>
            </a:r>
            <a:r>
              <a:rPr lang="en-US" sz="2600" dirty="0">
                <a:latin typeface="+mj-lt"/>
              </a:rPr>
              <a:t>send a text to </a:t>
            </a:r>
            <a:r>
              <a:rPr lang="en-US" sz="2600" b="1" dirty="0">
                <a:latin typeface="+mj-lt"/>
              </a:rPr>
              <a:t>BeFree (233733)</a:t>
            </a:r>
          </a:p>
          <a:p>
            <a:pPr lvl="1" eaLnBrk="1" hangingPunct="1">
              <a:lnSpc>
                <a:spcPct val="120000"/>
              </a:lnSpc>
              <a:spcBef>
                <a:spcPct val="0"/>
              </a:spcBef>
              <a:spcAft>
                <a:spcPts val="1200"/>
              </a:spcAft>
              <a:buFont typeface="Arial" charset="0"/>
              <a:buChar char="–"/>
              <a:defRPr/>
            </a:pPr>
            <a:r>
              <a:rPr lang="en-US" sz="2600" dirty="0">
                <a:latin typeface="+mj-lt"/>
              </a:rPr>
              <a:t>Indiana Child Abuse and Neglect Hotline Number                     </a:t>
            </a:r>
            <a:r>
              <a:rPr lang="en-US" sz="2600" b="1" dirty="0">
                <a:latin typeface="+mj-lt"/>
              </a:rPr>
              <a:t>1-800-800-5556</a:t>
            </a:r>
          </a:p>
          <a:p>
            <a:pPr lvl="1" eaLnBrk="1" hangingPunct="1">
              <a:lnSpc>
                <a:spcPct val="120000"/>
              </a:lnSpc>
              <a:spcBef>
                <a:spcPct val="0"/>
              </a:spcBef>
              <a:spcAft>
                <a:spcPts val="1200"/>
              </a:spcAft>
              <a:buFont typeface="Arial" charset="0"/>
              <a:buChar char="–"/>
              <a:defRPr/>
            </a:pPr>
            <a:r>
              <a:rPr lang="en-US" sz="2600" b="1" dirty="0">
                <a:solidFill>
                  <a:schemeClr val="tx2">
                    <a:lumMod val="60000"/>
                    <a:lumOff val="40000"/>
                  </a:schemeClr>
                </a:solidFill>
                <a:latin typeface="+mj-lt"/>
              </a:rPr>
              <a:t>human</a:t>
            </a:r>
            <a:r>
              <a:rPr lang="en-US" sz="2600" b="1" dirty="0">
                <a:solidFill>
                  <a:schemeClr val="accent3">
                    <a:lumMod val="75000"/>
                  </a:schemeClr>
                </a:solidFill>
                <a:latin typeface="+mj-lt"/>
              </a:rPr>
              <a:t>trafficking</a:t>
            </a:r>
            <a:r>
              <a:rPr lang="en-US" sz="2600" b="1" dirty="0">
                <a:solidFill>
                  <a:schemeClr val="tx2">
                    <a:lumMod val="60000"/>
                    <a:lumOff val="40000"/>
                  </a:schemeClr>
                </a:solidFill>
                <a:latin typeface="+mj-lt"/>
              </a:rPr>
              <a:t>tip</a:t>
            </a:r>
            <a:r>
              <a:rPr lang="en-US" sz="2600" b="1" dirty="0">
                <a:latin typeface="+mj-lt"/>
              </a:rPr>
              <a:t>@atg.in.gov</a:t>
            </a:r>
          </a:p>
          <a:p>
            <a:pPr lvl="1" eaLnBrk="1" hangingPunct="1">
              <a:lnSpc>
                <a:spcPct val="120000"/>
              </a:lnSpc>
              <a:spcBef>
                <a:spcPct val="0"/>
              </a:spcBef>
              <a:spcAft>
                <a:spcPts val="1200"/>
              </a:spcAft>
              <a:buFont typeface="Arial" charset="0"/>
              <a:buChar char="–"/>
              <a:defRPr/>
            </a:pPr>
            <a:endParaRPr lang="en-US" sz="2600" b="1" dirty="0">
              <a:latin typeface="+mj-lt"/>
            </a:endParaRPr>
          </a:p>
        </p:txBody>
      </p:sp>
    </p:spTree>
    <p:extLst>
      <p:ext uri="{BB962C8B-B14F-4D97-AF65-F5344CB8AC3E}">
        <p14:creationId xmlns:p14="http://schemas.microsoft.com/office/powerpoint/2010/main" val="319518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1000" y="152400"/>
            <a:ext cx="8305800" cy="1554162"/>
          </a:xfrm>
          <a:solidFill>
            <a:schemeClr val="accent3">
              <a:lumMod val="20000"/>
              <a:lumOff val="80000"/>
            </a:schemeClr>
          </a:solidFill>
        </p:spPr>
        <p:txBody>
          <a:bodyPr>
            <a:normAutofit fontScale="90000"/>
          </a:bodyPr>
          <a:lstStyle/>
          <a:p>
            <a:pPr algn="ctr"/>
            <a:r>
              <a:rPr lang="en-US" dirty="0"/>
              <a:t/>
            </a:r>
            <a:br>
              <a:rPr lang="en-US" dirty="0"/>
            </a:br>
            <a:r>
              <a:rPr lang="en-US" sz="3100" dirty="0">
                <a:solidFill>
                  <a:schemeClr val="bg1">
                    <a:lumMod val="75000"/>
                    <a:lumOff val="25000"/>
                  </a:schemeClr>
                </a:solidFill>
              </a:rPr>
              <a:t>If you think SLAVERY ended in the United States in 1865…… think again.    </a:t>
            </a:r>
            <a:br>
              <a:rPr lang="en-US" sz="3100" dirty="0">
                <a:solidFill>
                  <a:schemeClr val="bg1">
                    <a:lumMod val="75000"/>
                    <a:lumOff val="25000"/>
                  </a:schemeClr>
                </a:solidFill>
              </a:rPr>
            </a:br>
            <a:endParaRPr lang="en-US" sz="3100" dirty="0">
              <a:solidFill>
                <a:schemeClr val="bg1">
                  <a:lumMod val="75000"/>
                  <a:lumOff val="25000"/>
                </a:schemeClr>
              </a:solidFill>
            </a:endParaRPr>
          </a:p>
        </p:txBody>
      </p:sp>
      <p:sp>
        <p:nvSpPr>
          <p:cNvPr id="14" name="Text Placeholder 13"/>
          <p:cNvSpPr>
            <a:spLocks noGrp="1"/>
          </p:cNvSpPr>
          <p:nvPr>
            <p:ph idx="1"/>
          </p:nvPr>
        </p:nvSpPr>
        <p:spPr>
          <a:xfrm>
            <a:off x="457200" y="1600201"/>
            <a:ext cx="8229600" cy="4495800"/>
          </a:xfrm>
        </p:spPr>
        <p:txBody>
          <a:bodyPr>
            <a:normAutofit fontScale="92500" lnSpcReduction="20000"/>
          </a:bodyPr>
          <a:lstStyle/>
          <a:p>
            <a:endParaRPr lang="en-US" dirty="0"/>
          </a:p>
          <a:p>
            <a:r>
              <a:rPr lang="en-US" dirty="0"/>
              <a:t>Human Trafficking is tied as the 2</a:t>
            </a:r>
            <a:r>
              <a:rPr lang="en-US" baseline="30000" dirty="0"/>
              <a:t>nd</a:t>
            </a:r>
            <a:r>
              <a:rPr lang="en-US" dirty="0"/>
              <a:t> LARGEST and FASTEST growing criminal industry in the world, averaging $150 BILLION per year</a:t>
            </a:r>
          </a:p>
          <a:p>
            <a:pPr marL="0" indent="0">
              <a:buNone/>
            </a:pPr>
            <a:endParaRPr lang="en-US" dirty="0"/>
          </a:p>
          <a:p>
            <a:r>
              <a:rPr lang="en-US" dirty="0"/>
              <a:t>This is a global epidemic</a:t>
            </a:r>
          </a:p>
          <a:p>
            <a:pPr marL="0" indent="0">
              <a:buNone/>
            </a:pPr>
            <a:endParaRPr lang="en-US" dirty="0"/>
          </a:p>
          <a:p>
            <a:r>
              <a:rPr lang="en-US" dirty="0"/>
              <a:t>Between 14,500 to 17,500  men, women and children are trafficked in the US each year</a:t>
            </a:r>
          </a:p>
          <a:p>
            <a:pPr marL="0" indent="0">
              <a:buNone/>
            </a:pPr>
            <a:endParaRPr lang="en-US" dirty="0"/>
          </a:p>
          <a:p>
            <a:r>
              <a:rPr lang="en-US" dirty="0"/>
              <a:t>83% were US Citizens that were trafficked</a:t>
            </a:r>
          </a:p>
          <a:p>
            <a:endParaRPr lang="en-US" dirty="0"/>
          </a:p>
          <a:p>
            <a:r>
              <a:rPr lang="en-US" dirty="0"/>
              <a:t>1 Million children exploited in commercial sex every year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30660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lstStyle/>
          <a:p>
            <a:pPr algn="ctr"/>
            <a:r>
              <a:rPr lang="en-US" dirty="0">
                <a:solidFill>
                  <a:srgbClr val="FF0000"/>
                </a:solidFill>
              </a:rPr>
              <a:t>Human Trafficking is not</a:t>
            </a:r>
            <a:br>
              <a:rPr lang="en-US" dirty="0">
                <a:solidFill>
                  <a:srgbClr val="FF0000"/>
                </a:solidFill>
              </a:rPr>
            </a:br>
            <a:r>
              <a:rPr lang="en-US" dirty="0">
                <a:solidFill>
                  <a:srgbClr val="FF0000"/>
                </a:solidFill>
              </a:rPr>
              <a:t>Human smuggling </a:t>
            </a:r>
          </a:p>
        </p:txBody>
      </p:sp>
      <p:sp>
        <p:nvSpPr>
          <p:cNvPr id="13" name="Content Placeholder 12"/>
          <p:cNvSpPr>
            <a:spLocks noGrp="1"/>
          </p:cNvSpPr>
          <p:nvPr>
            <p:ph idx="1"/>
          </p:nvPr>
        </p:nvSpPr>
        <p:spPr>
          <a:xfrm>
            <a:off x="457200" y="1600200"/>
            <a:ext cx="8229600" cy="4953000"/>
          </a:xfrm>
        </p:spPr>
        <p:txBody>
          <a:bodyPr/>
          <a:lstStyle/>
          <a:p>
            <a:r>
              <a:rPr lang="en-US" dirty="0"/>
              <a:t>Examples: </a:t>
            </a:r>
          </a:p>
          <a:p>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05300"/>
            <a:ext cx="3172362" cy="2171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57" y="2135279"/>
            <a:ext cx="2570316" cy="2170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965" y="1793198"/>
            <a:ext cx="2520718"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898" y="4227539"/>
            <a:ext cx="2562225"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29" y="2286000"/>
            <a:ext cx="3141133" cy="2019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6285" y="4292808"/>
            <a:ext cx="2667059" cy="2171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88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5029200" y="2057400"/>
            <a:ext cx="3505200" cy="3886200"/>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b="1" u="sng" dirty="0"/>
              <a:t>SMUGGLING: </a:t>
            </a:r>
          </a:p>
          <a:p>
            <a:pPr marL="285750" indent="-285750">
              <a:buFont typeface="Arial" panose="020B0604020202020204" pitchFamily="34" charset="0"/>
              <a:buChar char="•"/>
            </a:pPr>
            <a:r>
              <a:rPr lang="en-US" dirty="0"/>
              <a:t>Smuggling includes those who consent to being smuggled</a:t>
            </a:r>
          </a:p>
          <a:p>
            <a:endParaRPr lang="en-US" dirty="0"/>
          </a:p>
          <a:p>
            <a:pPr marL="285750" indent="-285750">
              <a:buFont typeface="Arial" panose="020B0604020202020204" pitchFamily="34" charset="0"/>
              <a:buChar char="•"/>
            </a:pPr>
            <a:r>
              <a:rPr lang="en-US" dirty="0"/>
              <a:t>Usually ends when subject(s) reach new destination</a:t>
            </a:r>
          </a:p>
          <a:p>
            <a:endParaRPr lang="en-US" dirty="0"/>
          </a:p>
          <a:p>
            <a:pPr marL="285750" indent="-285750">
              <a:buFont typeface="Arial" panose="020B0604020202020204" pitchFamily="34" charset="0"/>
              <a:buChar char="•"/>
            </a:pPr>
            <a:r>
              <a:rPr lang="en-US" dirty="0"/>
              <a:t>Smuggling is always transitional</a:t>
            </a:r>
          </a:p>
          <a:p>
            <a:endParaRPr lang="en-US" dirty="0"/>
          </a:p>
          <a:p>
            <a:pPr marL="285750" indent="-285750">
              <a:buFont typeface="Arial" panose="020B0604020202020204" pitchFamily="34" charset="0"/>
              <a:buChar char="•"/>
            </a:pPr>
            <a:r>
              <a:rPr lang="en-US" dirty="0"/>
              <a:t>Smuggling is a </a:t>
            </a:r>
            <a:r>
              <a:rPr lang="en-US" i="1" dirty="0">
                <a:solidFill>
                  <a:srgbClr val="FF0000"/>
                </a:solidFill>
              </a:rPr>
              <a:t>CRIME against the STATE</a:t>
            </a:r>
          </a:p>
        </p:txBody>
      </p:sp>
      <p:sp>
        <p:nvSpPr>
          <p:cNvPr id="12" name="Text Placeholder 11"/>
          <p:cNvSpPr>
            <a:spLocks noGrp="1"/>
          </p:cNvSpPr>
          <p:nvPr>
            <p:ph type="body" sz="quarter" idx="16"/>
          </p:nvPr>
        </p:nvSpPr>
        <p:spPr>
          <a:xfrm>
            <a:off x="838200" y="2057400"/>
            <a:ext cx="3429000" cy="3886200"/>
          </a:xfrm>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b="1" u="sng" dirty="0"/>
              <a:t>TRAFFICKING</a:t>
            </a:r>
            <a:r>
              <a:rPr lang="en-US" dirty="0"/>
              <a:t>: </a:t>
            </a:r>
          </a:p>
          <a:p>
            <a:pPr marL="285750" indent="-285750">
              <a:buFont typeface="Arial" panose="020B0604020202020204" pitchFamily="34" charset="0"/>
              <a:buChar char="•"/>
            </a:pPr>
            <a:r>
              <a:rPr lang="en-US" dirty="0"/>
              <a:t>Victims do </a:t>
            </a:r>
            <a:r>
              <a:rPr lang="en-US" b="1" dirty="0">
                <a:solidFill>
                  <a:srgbClr val="FF0000"/>
                </a:solidFill>
              </a:rPr>
              <a:t>NOT consent </a:t>
            </a:r>
            <a:r>
              <a:rPr lang="en-US" dirty="0"/>
              <a:t>or </a:t>
            </a:r>
            <a:r>
              <a:rPr lang="en-US" dirty="0">
                <a:solidFill>
                  <a:schemeClr val="bg1"/>
                </a:solidFill>
              </a:rPr>
              <a:t>consent</a:t>
            </a:r>
            <a:r>
              <a:rPr lang="en-US" dirty="0"/>
              <a:t> is rendered useless by traffickers</a:t>
            </a:r>
          </a:p>
          <a:p>
            <a:endParaRPr lang="en-US" dirty="0"/>
          </a:p>
          <a:p>
            <a:pPr marL="285750" indent="-285750">
              <a:buFont typeface="Arial" panose="020B0604020202020204" pitchFamily="34" charset="0"/>
              <a:buChar char="•"/>
            </a:pPr>
            <a:r>
              <a:rPr lang="en-US" dirty="0"/>
              <a:t>Ongoing exploitation of victims to generate illicit profits for traffickers</a:t>
            </a:r>
          </a:p>
          <a:p>
            <a:endParaRPr lang="en-US" dirty="0"/>
          </a:p>
          <a:p>
            <a:pPr marL="285750" indent="-285750">
              <a:buFont typeface="Arial" panose="020B0604020202020204" pitchFamily="34" charset="0"/>
              <a:buChar char="•"/>
            </a:pPr>
            <a:r>
              <a:rPr lang="en-US" dirty="0"/>
              <a:t>Trafficking do NOT require movement</a:t>
            </a:r>
          </a:p>
          <a:p>
            <a:endParaRPr lang="en-US" dirty="0"/>
          </a:p>
          <a:p>
            <a:pPr marL="285750" indent="-285750">
              <a:buFont typeface="Arial" panose="020B0604020202020204" pitchFamily="34" charset="0"/>
              <a:buChar char="•"/>
            </a:pPr>
            <a:r>
              <a:rPr lang="en-US" dirty="0"/>
              <a:t>Trafficking is a </a:t>
            </a:r>
            <a:r>
              <a:rPr lang="en-US" i="1" dirty="0">
                <a:solidFill>
                  <a:srgbClr val="FF0000"/>
                </a:solidFill>
              </a:rPr>
              <a:t>CRIME  against a PERSON</a:t>
            </a:r>
          </a:p>
          <a:p>
            <a:pPr marL="285750" indent="-285750">
              <a:buFont typeface="Arial" panose="020B0604020202020204" pitchFamily="34" charset="0"/>
              <a:buChar char="•"/>
            </a:pPr>
            <a:endParaRPr lang="en-US" dirty="0"/>
          </a:p>
          <a:p>
            <a:endParaRPr lang="en-US" dirty="0"/>
          </a:p>
        </p:txBody>
      </p:sp>
      <p:sp>
        <p:nvSpPr>
          <p:cNvPr id="13" name="TextBox 12"/>
          <p:cNvSpPr txBox="1"/>
          <p:nvPr/>
        </p:nvSpPr>
        <p:spPr>
          <a:xfrm>
            <a:off x="685800" y="304800"/>
            <a:ext cx="7620000" cy="1384995"/>
          </a:xfrm>
          <a:prstGeom prst="rect">
            <a:avLst/>
          </a:prstGeom>
          <a:solidFill>
            <a:schemeClr val="accent3">
              <a:lumMod val="20000"/>
              <a:lumOff val="80000"/>
            </a:schemeClr>
          </a:solidFill>
        </p:spPr>
        <p:txBody>
          <a:bodyPr wrap="square" rtlCol="0">
            <a:spAutoFit/>
          </a:bodyPr>
          <a:lstStyle/>
          <a:p>
            <a:pPr algn="ctr"/>
            <a:r>
              <a:rPr lang="en-US" sz="2800" dirty="0">
                <a:solidFill>
                  <a:schemeClr val="bg1">
                    <a:lumMod val="75000"/>
                    <a:lumOff val="25000"/>
                  </a:schemeClr>
                </a:solidFill>
              </a:rPr>
              <a:t>DIFFERENCES BETWEEN TRAFFICKING AND </a:t>
            </a:r>
          </a:p>
          <a:p>
            <a:pPr algn="ctr"/>
            <a:r>
              <a:rPr lang="en-US" sz="2800" dirty="0">
                <a:solidFill>
                  <a:schemeClr val="bg1">
                    <a:lumMod val="75000"/>
                    <a:lumOff val="25000"/>
                  </a:schemeClr>
                </a:solidFill>
              </a:rPr>
              <a:t>SMUGGLING</a:t>
            </a:r>
          </a:p>
        </p:txBody>
      </p:sp>
    </p:spTree>
    <p:extLst>
      <p:ext uri="{BB962C8B-B14F-4D97-AF65-F5344CB8AC3E}">
        <p14:creationId xmlns:p14="http://schemas.microsoft.com/office/powerpoint/2010/main" val="28672266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Who is involved in Trafficking? </a:t>
            </a:r>
          </a:p>
        </p:txBody>
      </p:sp>
      <p:sp>
        <p:nvSpPr>
          <p:cNvPr id="7" name="Content Placeholder 6"/>
          <p:cNvSpPr>
            <a:spLocks noGrp="1"/>
          </p:cNvSpPr>
          <p:nvPr>
            <p:ph idx="1"/>
          </p:nvPr>
        </p:nvSpPr>
        <p:spPr/>
        <p:txBody>
          <a:bodyPr>
            <a:normAutofit fontScale="92500" lnSpcReduction="10000"/>
          </a:bodyPr>
          <a:lstStyle/>
          <a:p>
            <a:r>
              <a:rPr lang="en-US" dirty="0"/>
              <a:t>Recruiter:   Gains the victims trust, grooms them and then sells them for labor or to a pimp.  Sometimes this is a “boyfriend,” neighbor or family member.  </a:t>
            </a:r>
          </a:p>
          <a:p>
            <a:pPr lvl="1"/>
            <a:r>
              <a:rPr lang="en-US" dirty="0"/>
              <a:t>In stables, the bottom bitch may also be the recruiter</a:t>
            </a:r>
          </a:p>
          <a:p>
            <a:endParaRPr lang="en-US" dirty="0"/>
          </a:p>
          <a:p>
            <a:r>
              <a:rPr lang="en-US" dirty="0"/>
              <a:t>Trafficker:  is the one who controls the victims making them fearful through abuse, threats and lies.  This is how power is gained</a:t>
            </a:r>
          </a:p>
          <a:p>
            <a:endParaRPr lang="en-US" dirty="0"/>
          </a:p>
          <a:p>
            <a:r>
              <a:rPr lang="en-US" dirty="0"/>
              <a:t>Victim:  ANYONE</a:t>
            </a:r>
          </a:p>
          <a:p>
            <a:endParaRPr lang="en-US" dirty="0"/>
          </a:p>
          <a:p>
            <a:r>
              <a:rPr lang="en-US" dirty="0"/>
              <a:t>Consumer:   Funds the trafficking industry by purchasing good and services.  -Supply and demand</a:t>
            </a:r>
          </a:p>
        </p:txBody>
      </p:sp>
    </p:spTree>
    <p:extLst>
      <p:ext uri="{BB962C8B-B14F-4D97-AF65-F5344CB8AC3E}">
        <p14:creationId xmlns:p14="http://schemas.microsoft.com/office/powerpoint/2010/main" val="1848109858"/>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2083</Words>
  <Application>Microsoft Office PowerPoint</Application>
  <PresentationFormat>On-screen Show (4:3)</PresentationFormat>
  <Paragraphs>339</Paragraphs>
  <Slides>55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Arial Narrow</vt:lpstr>
      <vt:lpstr>Calibri</vt:lpstr>
      <vt:lpstr>Century Schoolbook</vt:lpstr>
      <vt:lpstr>Times New Roman</vt:lpstr>
      <vt:lpstr>Classic Photo Album</vt:lpstr>
      <vt:lpstr>4_Office Theme</vt:lpstr>
      <vt:lpstr>Can You Spy What is Happening in Plain Sight? </vt:lpstr>
      <vt:lpstr>OBJECTIVES: </vt:lpstr>
      <vt:lpstr>PowerPoint Presentation</vt:lpstr>
      <vt:lpstr>Human Trafficking: </vt:lpstr>
      <vt:lpstr>Human Trafficking: </vt:lpstr>
      <vt:lpstr> If you think SLAVERY ended in the United States in 1865…… think again.     </vt:lpstr>
      <vt:lpstr>Human Trafficking is not Human smuggling </vt:lpstr>
      <vt:lpstr>PowerPoint Presentation</vt:lpstr>
      <vt:lpstr>Who is involved in Trafficking? </vt:lpstr>
      <vt:lpstr>Who are the victims?   </vt:lpstr>
      <vt:lpstr>Types of human trafficking:   </vt:lpstr>
      <vt:lpstr>Types of human trafficking:   </vt:lpstr>
      <vt:lpstr>Myths:   </vt:lpstr>
      <vt:lpstr>High risk factors for victims: </vt:lpstr>
      <vt:lpstr>Vulnerable populations: </vt:lpstr>
      <vt:lpstr>What does this mean for health care……Why are we talking about this?  </vt:lpstr>
      <vt:lpstr>PowerPoint Presentation</vt:lpstr>
      <vt:lpstr>Foster Care…… recruiting grounds for vulnerable populations</vt:lpstr>
      <vt:lpstr>PowerPoint Presentation</vt:lpstr>
      <vt:lpstr>PowerPoint Presentation</vt:lpstr>
      <vt:lpstr>Identifying human Trafficking</vt:lpstr>
      <vt:lpstr>Identifying human Trafficking </vt:lpstr>
      <vt:lpstr>Identifying human Trafficking </vt:lpstr>
      <vt:lpstr>Assessment findings:  </vt:lpstr>
      <vt:lpstr>PowerPoint Presentation</vt:lpstr>
      <vt:lpstr>PowerPoint Presentation</vt:lpstr>
      <vt:lpstr>Challenges:  </vt:lpstr>
      <vt:lpstr>Biggest obstacle…..</vt:lpstr>
      <vt:lpstr>What we need to do as an organization:</vt:lpstr>
      <vt:lpstr>Trauma informed care cont.….</vt:lpstr>
      <vt:lpstr>Be prepared:  </vt:lpstr>
      <vt:lpstr>PowerPoint Presentation</vt:lpstr>
      <vt:lpstr>PowerPoint Presentation</vt:lpstr>
      <vt:lpstr>Video</vt:lpstr>
      <vt:lpstr>PowerPoint Presentation</vt:lpstr>
      <vt:lpstr>Information disclosure related to their care is limited</vt:lpstr>
      <vt:lpstr>What to do</vt:lpstr>
      <vt:lpstr>Understanding situation</vt:lpstr>
      <vt:lpstr>It takes a team…..A community</vt:lpstr>
      <vt:lpstr>Check your normal at the door:  </vt:lpstr>
      <vt:lpstr>PowerPoint Presentation</vt:lpstr>
      <vt:lpstr>Never give up…..</vt:lpstr>
      <vt:lpstr>Promoter/pimp has a team….</vt:lpstr>
      <vt:lpstr>Even Bigger problem…..</vt:lpstr>
      <vt:lpstr>Demand for this crime exists because we tolerate it. </vt:lpstr>
      <vt:lpstr>Internet:  </vt:lpstr>
      <vt:lpstr>Society asks…. Why do victims stay?</vt:lpstr>
      <vt:lpstr>Trauma Bond</vt:lpstr>
      <vt:lpstr>Trauma Bond</vt:lpstr>
      <vt:lpstr>Different Stages of Rescue</vt:lpstr>
      <vt:lpstr>Always be aware….</vt:lpstr>
      <vt:lpstr>Remember</vt:lpstr>
      <vt:lpstr>PowerPoint Presentation</vt:lpstr>
      <vt:lpstr>PowerPoint Presentation</vt:lpstr>
      <vt:lpstr>If you believe someone is a victim of Human Trafficking: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2018-01-22T04:50:10Z</dcterms:created>
  <dcterms:modified xsi:type="dcterms:W3CDTF">2019-10-07T13:33:49Z</dcterms:modified>
  <cp:contentStatus/>
</cp:coreProperties>
</file>